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74" r:id="rId2"/>
    <p:sldId id="338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1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7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08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364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4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666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39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9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1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6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92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0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33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6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99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1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giuricin@unimib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STRUZIONE%20TRENO%20HQ%20ENG%20(1)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0335" y="1632471"/>
            <a:ext cx="7982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 smtClean="0"/>
              <a:t>Rail Security and the passenger interface</a:t>
            </a:r>
            <a:endParaRPr lang="pt-BR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409903" y="4057275"/>
            <a:ext cx="89705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Prof. </a:t>
            </a:r>
            <a:r>
              <a:rPr lang="en-US" sz="2400" smtClean="0"/>
              <a:t>Dr. Andrea </a:t>
            </a:r>
            <a:r>
              <a:rPr lang="en-US" sz="2400" dirty="0" err="1" smtClean="0"/>
              <a:t>Giuricin</a:t>
            </a:r>
            <a:endParaRPr lang="en-US" sz="2400" dirty="0" smtClean="0"/>
          </a:p>
          <a:p>
            <a:pPr algn="just"/>
            <a:r>
              <a:rPr lang="en-US" sz="2000" dirty="0" smtClean="0">
                <a:latin typeface="+mj-lt"/>
                <a:cs typeface="Times New Roman" pitchFamily="18" charset="0"/>
              </a:rPr>
              <a:t>CESISP – at University Milan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Bicocca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+mj-lt"/>
                <a:cs typeface="Times New Roman" pitchFamily="18" charset="0"/>
              </a:rPr>
              <a:t>Adj. Prof. UMN, MSUC, University Southern California, Purdue University</a:t>
            </a:r>
          </a:p>
          <a:p>
            <a:pPr algn="just"/>
            <a:r>
              <a:rPr lang="en-US" sz="2000" dirty="0" smtClean="0">
                <a:latin typeface="+mj-lt"/>
                <a:cs typeface="Times New Roman" pitchFamily="18" charset="0"/>
              </a:rPr>
              <a:t>Visiting Professor at China Academy Railway Sciences, Beijing, China</a:t>
            </a:r>
          </a:p>
          <a:p>
            <a:pPr algn="just"/>
            <a:r>
              <a:rPr lang="it-IT" sz="2000" dirty="0" smtClean="0">
                <a:latin typeface="+mj-lt"/>
                <a:cs typeface="Times New Roman" pitchFamily="18" charset="0"/>
              </a:rPr>
              <a:t>CEO - TRA </a:t>
            </a:r>
            <a:r>
              <a:rPr lang="it-IT" sz="2000" dirty="0" err="1" smtClean="0">
                <a:latin typeface="+mj-lt"/>
                <a:cs typeface="Times New Roman" pitchFamily="18" charset="0"/>
              </a:rPr>
              <a:t>Consulting</a:t>
            </a:r>
            <a:endParaRPr lang="it-IT" sz="2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55" y="6287288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Leipzig, 23</a:t>
            </a:r>
            <a:r>
              <a:rPr lang="en-US" baseline="30000" dirty="0" smtClean="0"/>
              <a:t>rd</a:t>
            </a:r>
            <a:r>
              <a:rPr lang="en-US" dirty="0" smtClean="0"/>
              <a:t> of </a:t>
            </a:r>
            <a:r>
              <a:rPr lang="en-US" dirty="0" smtClean="0"/>
              <a:t>May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34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806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details:</a:t>
            </a:r>
          </a:p>
          <a:p>
            <a:r>
              <a:rPr lang="en-US" dirty="0">
                <a:solidFill>
                  <a:schemeClr val="tx1"/>
                </a:solidFill>
              </a:rPr>
              <a:t>Prof. Dr. Andrea </a:t>
            </a:r>
            <a:r>
              <a:rPr lang="en-US" dirty="0" err="1">
                <a:solidFill>
                  <a:schemeClr val="tx1"/>
                </a:solidFill>
              </a:rPr>
              <a:t>Giuricin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Mob: +393386938369</a:t>
            </a:r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andrea.giuricin@unimib.it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10" name="Picture 3" descr="Image result for controles seguridad 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80962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857224" y="2285992"/>
            <a:ext cx="65293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it-IT" altLang="it-IT" sz="5400" b="1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rebuchet MS" pitchFamily="34" charset="0"/>
              </a:rPr>
              <a:t>WHAT IS THE SECURITY?</a:t>
            </a:r>
            <a:endParaRPr lang="it-IT" altLang="it-IT" sz="5400" b="1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11" name="Oval 3"/>
          <p:cNvSpPr/>
          <p:nvPr/>
        </p:nvSpPr>
        <p:spPr>
          <a:xfrm>
            <a:off x="357158" y="1628123"/>
            <a:ext cx="8414273" cy="444408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it-IT" sz="48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  PRIVACY</a:t>
            </a:r>
            <a:endParaRPr lang="it-IT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2071670" y="1571612"/>
            <a:ext cx="4429155" cy="15132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SECURITY</a:t>
            </a:r>
            <a:endParaRPr lang="it-IT" sz="3600" dirty="0"/>
          </a:p>
        </p:txBody>
      </p:sp>
      <p:sp>
        <p:nvSpPr>
          <p:cNvPr id="13" name="Rectangle 19"/>
          <p:cNvSpPr/>
          <p:nvPr/>
        </p:nvSpPr>
        <p:spPr>
          <a:xfrm>
            <a:off x="6572264" y="4429132"/>
            <a:ext cx="1719073" cy="8998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Ex-post</a:t>
            </a:r>
            <a:endParaRPr lang="it-IT" sz="2800" dirty="0"/>
          </a:p>
        </p:txBody>
      </p:sp>
      <p:sp>
        <p:nvSpPr>
          <p:cNvPr id="14" name="Rectangle 20"/>
          <p:cNvSpPr/>
          <p:nvPr/>
        </p:nvSpPr>
        <p:spPr>
          <a:xfrm>
            <a:off x="357158" y="4429132"/>
            <a:ext cx="1719073" cy="8998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Ex-ante</a:t>
            </a:r>
            <a:endParaRPr lang="it-IT" sz="2800" dirty="0"/>
          </a:p>
        </p:txBody>
      </p:sp>
      <p:cxnSp>
        <p:nvCxnSpPr>
          <p:cNvPr id="15" name="Straight Arrow Connector 21"/>
          <p:cNvCxnSpPr>
            <a:stCxn id="13" idx="0"/>
            <a:endCxn id="12" idx="3"/>
          </p:cNvCxnSpPr>
          <p:nvPr/>
        </p:nvCxnSpPr>
        <p:spPr>
          <a:xfrm rot="16200000" flipV="1">
            <a:off x="5915855" y="2913186"/>
            <a:ext cx="2100917" cy="930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22"/>
          <p:cNvCxnSpPr>
            <a:stCxn id="14" idx="0"/>
            <a:endCxn id="12" idx="1"/>
          </p:cNvCxnSpPr>
          <p:nvPr/>
        </p:nvCxnSpPr>
        <p:spPr>
          <a:xfrm rot="5400000" flipH="1" flipV="1">
            <a:off x="593724" y="2951187"/>
            <a:ext cx="2100917" cy="854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9"/>
          <p:cNvSpPr/>
          <p:nvPr/>
        </p:nvSpPr>
        <p:spPr>
          <a:xfrm>
            <a:off x="3428992" y="4429132"/>
            <a:ext cx="1719073" cy="8998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During</a:t>
            </a:r>
            <a:endParaRPr lang="it-IT" sz="2800" dirty="0"/>
          </a:p>
        </p:txBody>
      </p:sp>
      <p:cxnSp>
        <p:nvCxnSpPr>
          <p:cNvPr id="18" name="Straight Arrow Connector 21"/>
          <p:cNvCxnSpPr>
            <a:stCxn id="17" idx="0"/>
            <a:endCxn id="12" idx="2"/>
          </p:cNvCxnSpPr>
          <p:nvPr/>
        </p:nvCxnSpPr>
        <p:spPr>
          <a:xfrm rot="16200000" flipV="1">
            <a:off x="3615232" y="3755834"/>
            <a:ext cx="1344315" cy="2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679450" y="1928802"/>
            <a:ext cx="813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/>
            <a:r>
              <a:rPr lang="it-IT" altLang="it-IT">
                <a:solidFill>
                  <a:srgbClr val="404040"/>
                </a:solidFill>
                <a:latin typeface="Trebuchet MS" pitchFamily="34" charset="0"/>
                <a:ea typeface="MS PGothic" pitchFamily="34" charset="-128"/>
              </a:rPr>
              <a:t>Specialist subsystems 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60537" y="5126027"/>
            <a:ext cx="62642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i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8000" y="2505065"/>
            <a:ext cx="8763000" cy="2952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7" name="CasellaDiTesto 10"/>
          <p:cNvSpPr txBox="1">
            <a:spLocks noChangeArrowheads="1"/>
          </p:cNvSpPr>
          <p:nvPr/>
        </p:nvSpPr>
        <p:spPr bwMode="auto">
          <a:xfrm rot="-5400000">
            <a:off x="366712" y="2632065"/>
            <a:ext cx="76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it-IT" altLang="it-IT" sz="1600" b="1">
                <a:solidFill>
                  <a:srgbClr val="254061"/>
                </a:solidFill>
                <a:latin typeface="Trebuchet MS" pitchFamily="34" charset="0"/>
                <a:ea typeface="MS PGothic" pitchFamily="34" charset="-128"/>
              </a:rPr>
              <a:t>Front </a:t>
            </a:r>
          </a:p>
          <a:p>
            <a:pPr algn="ctr" defTabSz="912813"/>
            <a:r>
              <a:rPr lang="it-IT" altLang="it-IT" sz="1600" b="1">
                <a:solidFill>
                  <a:srgbClr val="254061"/>
                </a:solidFill>
                <a:latin typeface="Trebuchet MS" pitchFamily="34" charset="0"/>
                <a:ea typeface="MS PGothic" pitchFamily="34" charset="-128"/>
              </a:rPr>
              <a:t>Office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226909" y="2865164"/>
            <a:ext cx="2376000" cy="360040"/>
          </a:xfrm>
          <a:prstGeom prst="roundRect">
            <a:avLst>
              <a:gd name="adj" fmla="val 8639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lvl="1" indent="-277813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ja-JP" sz="1700" b="1" kern="0" dirty="0" err="1">
                <a:solidFill>
                  <a:srgbClr val="FFFFE1"/>
                </a:solidFill>
                <a:latin typeface="Trebuchet MS"/>
                <a:cs typeface="Trebuchet MS"/>
              </a:rPr>
              <a:t>Dynamic Information</a:t>
            </a:r>
            <a:endParaRPr lang="it-IT" altLang="ja-JP" sz="1700" b="1" kern="0" dirty="0">
              <a:solidFill>
                <a:srgbClr val="FFFFE1"/>
              </a:solidFill>
              <a:latin typeface="Trebuchet MS"/>
              <a:cs typeface="Trebuchet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916109" y="2865164"/>
            <a:ext cx="2376000" cy="360040"/>
          </a:xfrm>
          <a:prstGeom prst="roundRect">
            <a:avLst>
              <a:gd name="adj" fmla="val 8639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lvl="1" indent="-277813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ja-JP" sz="1700" b="1" kern="0" dirty="0">
                <a:solidFill>
                  <a:srgbClr val="FFFFE1"/>
                </a:solidFill>
                <a:latin typeface="Trebuchet MS"/>
                <a:cs typeface="Trebuchet MS"/>
              </a:rPr>
              <a:t>Distribution</a:t>
            </a:r>
          </a:p>
        </p:txBody>
      </p:sp>
      <p:sp>
        <p:nvSpPr>
          <p:cNvPr id="10" name="AutoShape 275"/>
          <p:cNvSpPr>
            <a:spLocks noChangeArrowheads="1"/>
          </p:cNvSpPr>
          <p:nvPr/>
        </p:nvSpPr>
        <p:spPr bwMode="auto">
          <a:xfrm>
            <a:off x="6637109" y="2865164"/>
            <a:ext cx="2376000" cy="3600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kern="0" dirty="0">
                <a:solidFill>
                  <a:srgbClr val="FFFFE1"/>
                </a:solidFill>
                <a:latin typeface="Trebuchet MS"/>
                <a:cs typeface="Trebuchet MS"/>
              </a:rPr>
              <a:t>CRM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700" b="1" kern="0" dirty="0">
              <a:solidFill>
                <a:srgbClr val="FFFFE1"/>
              </a:solidFill>
              <a:latin typeface="Trebuchet MS"/>
              <a:cs typeface="Trebuchet MS"/>
            </a:endParaRPr>
          </a:p>
        </p:txBody>
      </p:sp>
      <p:sp>
        <p:nvSpPr>
          <p:cNvPr id="11" name="AutoShape 275"/>
          <p:cNvSpPr>
            <a:spLocks noChangeArrowheads="1"/>
          </p:cNvSpPr>
          <p:nvPr/>
        </p:nvSpPr>
        <p:spPr bwMode="auto">
          <a:xfrm>
            <a:off x="1042100" y="3585300"/>
            <a:ext cx="7957209" cy="5040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rebuchet MS"/>
                <a:cs typeface="Trebuchet MS"/>
              </a:rPr>
              <a:t>Service-Oriented Architecture (SOA)</a:t>
            </a:r>
          </a:p>
        </p:txBody>
      </p:sp>
      <p:sp>
        <p:nvSpPr>
          <p:cNvPr id="12" name="Freccia bidirezionale verticale 11"/>
          <p:cNvSpPr/>
          <p:nvPr/>
        </p:nvSpPr>
        <p:spPr>
          <a:xfrm>
            <a:off x="2265362" y="3297227"/>
            <a:ext cx="180975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3" name="Freccia bidirezionale verticale 12"/>
          <p:cNvSpPr/>
          <p:nvPr/>
        </p:nvSpPr>
        <p:spPr>
          <a:xfrm>
            <a:off x="5037137" y="3297227"/>
            <a:ext cx="179388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4" name="Freccia bidirezionale verticale 13"/>
          <p:cNvSpPr/>
          <p:nvPr/>
        </p:nvSpPr>
        <p:spPr>
          <a:xfrm>
            <a:off x="7856537" y="3297227"/>
            <a:ext cx="179388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1073300" y="4377332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prstClr val="white"/>
                </a:solidFill>
                <a:latin typeface="Trebuchet MS"/>
                <a:cs typeface="Trebuchet MS"/>
              </a:rPr>
              <a:t>Circulation</a:t>
            </a: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6" name="CasellaDiTesto 26"/>
          <p:cNvSpPr txBox="1">
            <a:spLocks noChangeArrowheads="1"/>
          </p:cNvSpPr>
          <p:nvPr/>
        </p:nvSpPr>
        <p:spPr bwMode="auto">
          <a:xfrm rot="-5400000">
            <a:off x="336550" y="4527540"/>
            <a:ext cx="82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it-IT" altLang="it-IT" sz="1600" b="1">
                <a:solidFill>
                  <a:srgbClr val="C00000"/>
                </a:solidFill>
                <a:latin typeface="Trebuchet MS" pitchFamily="34" charset="0"/>
                <a:ea typeface="MS PGothic" pitchFamily="34" charset="-128"/>
              </a:rPr>
              <a:t>Back</a:t>
            </a:r>
          </a:p>
          <a:p>
            <a:pPr algn="ctr" defTabSz="912813"/>
            <a:r>
              <a:rPr lang="it-IT" altLang="it-IT" sz="1600" b="1">
                <a:solidFill>
                  <a:srgbClr val="C00000"/>
                </a:solidFill>
                <a:latin typeface="Trebuchet MS" pitchFamily="34" charset="0"/>
                <a:ea typeface="MS PGothic" pitchFamily="34" charset="-128"/>
              </a:rPr>
              <a:t> Office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2490961" y="4377332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prstClr val="white"/>
                </a:solidFill>
                <a:latin typeface="Trebuchet MS"/>
                <a:cs typeface="Trebuchet MS"/>
              </a:rPr>
              <a:t>Fleet &amp; Crew</a:t>
            </a: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3908622" y="4377332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Trebuchet MS"/>
                <a:cs typeface="Trebuchet MS"/>
              </a:rPr>
              <a:t>Control Room</a:t>
            </a: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5326283" y="4377332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 err="1">
                <a:solidFill>
                  <a:prstClr val="white"/>
                </a:solidFill>
                <a:latin typeface="Trebuchet MS"/>
                <a:cs typeface="Trebuchet MS"/>
              </a:rPr>
              <a:t>Maintenance</a:t>
            </a:r>
            <a:endParaRPr lang="it-IT" sz="15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0" name="Rettangolo arrotondato 7"/>
          <p:cNvSpPr>
            <a:spLocks noChangeArrowheads="1"/>
          </p:cNvSpPr>
          <p:nvPr/>
        </p:nvSpPr>
        <p:spPr bwMode="auto">
          <a:xfrm>
            <a:off x="8161605" y="4377332"/>
            <a:ext cx="304800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6743944" y="4377332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Trebuchet MS"/>
                <a:cs typeface="Trebuchet MS"/>
              </a:rPr>
              <a:t>Revenue Accounting</a:t>
            </a: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2" name="Rettangolo arrotondato 7"/>
          <p:cNvSpPr>
            <a:spLocks noChangeArrowheads="1"/>
          </p:cNvSpPr>
          <p:nvPr/>
        </p:nvSpPr>
        <p:spPr bwMode="auto">
          <a:xfrm>
            <a:off x="8588066" y="4377332"/>
            <a:ext cx="180975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3" name="Rettangolo arrotondato 7"/>
          <p:cNvSpPr>
            <a:spLocks noChangeArrowheads="1"/>
          </p:cNvSpPr>
          <p:nvPr/>
        </p:nvSpPr>
        <p:spPr bwMode="auto">
          <a:xfrm>
            <a:off x="8890700" y="4377332"/>
            <a:ext cx="76200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4" name="Freccia bidirezionale verticale 23"/>
          <p:cNvSpPr/>
          <p:nvPr/>
        </p:nvSpPr>
        <p:spPr>
          <a:xfrm>
            <a:off x="1624012" y="4125902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Freccia bidirezionale verticale 24"/>
          <p:cNvSpPr/>
          <p:nvPr/>
        </p:nvSpPr>
        <p:spPr>
          <a:xfrm>
            <a:off x="3071812" y="4125902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Freccia bidirezionale verticale 25"/>
          <p:cNvSpPr/>
          <p:nvPr/>
        </p:nvSpPr>
        <p:spPr>
          <a:xfrm>
            <a:off x="4443412" y="4125902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Freccia bidirezionale verticale 26"/>
          <p:cNvSpPr/>
          <p:nvPr/>
        </p:nvSpPr>
        <p:spPr>
          <a:xfrm>
            <a:off x="5842000" y="4125902"/>
            <a:ext cx="180975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Freccia bidirezionale verticale 27"/>
          <p:cNvSpPr/>
          <p:nvPr/>
        </p:nvSpPr>
        <p:spPr>
          <a:xfrm>
            <a:off x="7289800" y="4125902"/>
            <a:ext cx="180975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CasellaDiTesto 39"/>
          <p:cNvSpPr txBox="1">
            <a:spLocks noChangeArrowheads="1"/>
          </p:cNvSpPr>
          <p:nvPr/>
        </p:nvSpPr>
        <p:spPr bwMode="auto">
          <a:xfrm>
            <a:off x="609600" y="5600690"/>
            <a:ext cx="864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/>
            <a:r>
              <a:rPr lang="it-IT" altLang="it-IT">
                <a:solidFill>
                  <a:srgbClr val="404040"/>
                </a:solidFill>
                <a:latin typeface="Trebuchet MS" pitchFamily="34" charset="0"/>
                <a:ea typeface="MS PGothic" pitchFamily="34" charset="-128"/>
              </a:rPr>
              <a:t>.. totally integrated with SOA Architecture.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3" descr="C:\Users\tpepe\Desktop\cms.png">
            <a:extLst>
              <a:ext uri="{FF2B5EF4-FFF2-40B4-BE49-F238E27FC236}">
                <a16:creationId xmlns:a16="http://schemas.microsoft.com/office/drawing/2014/main" xmlns="" id="{FD9912BC-5F67-43F9-B8FB-E8D5DA42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828" y="2277933"/>
            <a:ext cx="944092" cy="15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Users\tpepe\Desktop\Windows 7 identity.png">
            <a:extLst>
              <a:ext uri="{FF2B5EF4-FFF2-40B4-BE49-F238E27FC236}">
                <a16:creationId xmlns:a16="http://schemas.microsoft.com/office/drawing/2014/main" xmlns="" id="{E9DD4B4B-72B5-468F-91F8-2089301E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665" y="1733774"/>
            <a:ext cx="1480475" cy="197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231CE5F-0A42-4B96-85CD-048B4C5A9FFB}"/>
              </a:ext>
            </a:extLst>
          </p:cNvPr>
          <p:cNvSpPr/>
          <p:nvPr/>
        </p:nvSpPr>
        <p:spPr>
          <a:xfrm>
            <a:off x="207856" y="2092702"/>
            <a:ext cx="6529647" cy="23371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A0F5E31-16D8-431C-9D34-E90CE1290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2939"/>
            <a:ext cx="694535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it-IT" sz="2400" b="1" dirty="0">
                <a:latin typeface="Calibri" pitchFamily="34" charset="0"/>
              </a:rPr>
              <a:t>REAL TIME TARGETED INFORMATION (AUTOMATIC/SEMIAUTOMATIC FLOWS)</a:t>
            </a:r>
          </a:p>
          <a:p>
            <a:endParaRPr lang="it-IT" sz="2000" dirty="0">
              <a:latin typeface="Calibri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D21B3D1-CBEB-4170-8537-4606C778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4" y="3724265"/>
            <a:ext cx="2314256" cy="584775"/>
          </a:xfrm>
          <a:prstGeom prst="rect">
            <a:avLst/>
          </a:prstGeom>
          <a:solidFill>
            <a:srgbClr val="C0504D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Trebuchet"/>
              </a:rPr>
              <a:t>(Customer Operations Control System)</a:t>
            </a:r>
          </a:p>
        </p:txBody>
      </p:sp>
      <p:sp>
        <p:nvSpPr>
          <p:cNvPr id="9" name="CasellaDiTesto 21">
            <a:extLst>
              <a:ext uri="{FF2B5EF4-FFF2-40B4-BE49-F238E27FC236}">
                <a16:creationId xmlns:a16="http://schemas.microsoft.com/office/drawing/2014/main" xmlns="" id="{2A348764-4F58-434E-B7B9-84E93F6A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6" y="3724264"/>
            <a:ext cx="1655311" cy="338554"/>
          </a:xfrm>
          <a:prstGeom prst="rect">
            <a:avLst/>
          </a:prstGeom>
          <a:solidFill>
            <a:srgbClr val="C0504D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Trebuchet"/>
              </a:rPr>
              <a:t>(CRM system)</a:t>
            </a:r>
          </a:p>
        </p:txBody>
      </p:sp>
      <p:sp>
        <p:nvSpPr>
          <p:cNvPr id="10" name="CasellaDiTesto 22">
            <a:extLst>
              <a:ext uri="{FF2B5EF4-FFF2-40B4-BE49-F238E27FC236}">
                <a16:creationId xmlns:a16="http://schemas.microsoft.com/office/drawing/2014/main" xmlns="" id="{E6C2DFA7-CF14-4542-9E1B-7E0C4548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401" y="3724265"/>
            <a:ext cx="1538521" cy="338554"/>
          </a:xfrm>
          <a:prstGeom prst="rect">
            <a:avLst/>
          </a:prstGeom>
          <a:solidFill>
            <a:srgbClr val="C0504D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Trebuchet"/>
              </a:rPr>
              <a:t>(CMS system)</a:t>
            </a:r>
          </a:p>
        </p:txBody>
      </p:sp>
      <p:sp>
        <p:nvSpPr>
          <p:cNvPr id="11" name="Triangolo isoscele 25">
            <a:extLst>
              <a:ext uri="{FF2B5EF4-FFF2-40B4-BE49-F238E27FC236}">
                <a16:creationId xmlns:a16="http://schemas.microsoft.com/office/drawing/2014/main" xmlns="" id="{786E9EF1-0DEC-473F-8533-CB3C59129F4E}"/>
              </a:ext>
            </a:extLst>
          </p:cNvPr>
          <p:cNvSpPr/>
          <p:nvPr/>
        </p:nvSpPr>
        <p:spPr>
          <a:xfrm rot="5400000">
            <a:off x="1944148" y="2827444"/>
            <a:ext cx="1272076" cy="300452"/>
          </a:xfrm>
          <a:prstGeom prst="triangle">
            <a:avLst/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solidFill>
                <a:prstClr val="white"/>
              </a:solidFill>
              <a:latin typeface="Trebuchet"/>
            </a:endParaRPr>
          </a:p>
        </p:txBody>
      </p:sp>
      <p:sp>
        <p:nvSpPr>
          <p:cNvPr id="12" name="Triangolo isoscele 27">
            <a:extLst>
              <a:ext uri="{FF2B5EF4-FFF2-40B4-BE49-F238E27FC236}">
                <a16:creationId xmlns:a16="http://schemas.microsoft.com/office/drawing/2014/main" xmlns="" id="{67170BFE-B671-4C79-BA11-7FA1FEF8B255}"/>
              </a:ext>
            </a:extLst>
          </p:cNvPr>
          <p:cNvSpPr/>
          <p:nvPr/>
        </p:nvSpPr>
        <p:spPr>
          <a:xfrm rot="5400000">
            <a:off x="3990619" y="2839387"/>
            <a:ext cx="1270503" cy="301747"/>
          </a:xfrm>
          <a:prstGeom prst="triangle">
            <a:avLst/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solidFill>
                <a:prstClr val="white"/>
              </a:solidFill>
              <a:latin typeface="Trebuchet"/>
            </a:endParaRPr>
          </a:p>
        </p:txBody>
      </p:sp>
      <p:sp>
        <p:nvSpPr>
          <p:cNvPr id="13" name="CasellaDiTesto 28">
            <a:extLst>
              <a:ext uri="{FF2B5EF4-FFF2-40B4-BE49-F238E27FC236}">
                <a16:creationId xmlns:a16="http://schemas.microsoft.com/office/drawing/2014/main" xmlns="" id="{4D9623C6-9116-4AFB-8321-2728F508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31" y="4537914"/>
            <a:ext cx="2320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rebuchet"/>
              </a:rPr>
              <a:t>Monitor the customer experience and switch on alerts in case of disruptions</a:t>
            </a:r>
          </a:p>
        </p:txBody>
      </p:sp>
      <p:sp>
        <p:nvSpPr>
          <p:cNvPr id="14" name="CasellaDiTesto 29">
            <a:extLst>
              <a:ext uri="{FF2B5EF4-FFF2-40B4-BE49-F238E27FC236}">
                <a16:creationId xmlns:a16="http://schemas.microsoft.com/office/drawing/2014/main" xmlns="" id="{192A014E-275B-4A42-8F9B-4B0FE05C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726" y="4559344"/>
            <a:ext cx="221712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rebuchet"/>
              </a:rPr>
              <a:t>Select list of passenger number  and types of registered Customers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rebuchet"/>
              </a:rPr>
              <a:t>Identify preferred contact</a:t>
            </a:r>
          </a:p>
        </p:txBody>
      </p:sp>
      <p:sp>
        <p:nvSpPr>
          <p:cNvPr id="15" name="CasellaDiTesto 30">
            <a:extLst>
              <a:ext uri="{FF2B5EF4-FFF2-40B4-BE49-F238E27FC236}">
                <a16:creationId xmlns:a16="http://schemas.microsoft.com/office/drawing/2014/main" xmlns="" id="{D9B7B181-82CE-4D3A-AC24-D242B03E1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979" y="4559344"/>
            <a:ext cx="20630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rebuchet"/>
              </a:rPr>
              <a:t>Select type of  customized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rebuchet"/>
              </a:rPr>
              <a:t>Deliver personalised info to customers and front line staff</a:t>
            </a:r>
          </a:p>
        </p:txBody>
      </p:sp>
      <p:sp>
        <p:nvSpPr>
          <p:cNvPr id="16" name="Arrow: Right 18">
            <a:extLst>
              <a:ext uri="{FF2B5EF4-FFF2-40B4-BE49-F238E27FC236}">
                <a16:creationId xmlns:a16="http://schemas.microsoft.com/office/drawing/2014/main" xmlns="" id="{A852DF3A-65C0-4A98-A346-9F2502B72807}"/>
              </a:ext>
            </a:extLst>
          </p:cNvPr>
          <p:cNvSpPr/>
          <p:nvPr/>
        </p:nvSpPr>
        <p:spPr>
          <a:xfrm>
            <a:off x="6286512" y="2428868"/>
            <a:ext cx="830013" cy="1208439"/>
          </a:xfrm>
          <a:prstGeom prst="rightArrow">
            <a:avLst>
              <a:gd name="adj1" fmla="val 50000"/>
              <a:gd name="adj2" fmla="val 516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pic>
        <p:nvPicPr>
          <p:cNvPr id="17" name="Picture 19">
            <a:extLst>
              <a:ext uri="{FF2B5EF4-FFF2-40B4-BE49-F238E27FC236}">
                <a16:creationId xmlns:a16="http://schemas.microsoft.com/office/drawing/2014/main" xmlns="" id="{FAC37E39-9721-4088-AF6E-A20E93EAE0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4096" y="2143116"/>
            <a:ext cx="1919904" cy="3413162"/>
          </a:xfrm>
          <a:prstGeom prst="rect">
            <a:avLst/>
          </a:prstGeom>
        </p:spPr>
      </p:pic>
      <p:pic>
        <p:nvPicPr>
          <p:cNvPr id="18" name="Immagine 4" descr="TRENO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 l="6058" t="24321" r="57709"/>
          <a:stretch>
            <a:fillRect/>
          </a:stretch>
        </p:blipFill>
        <p:spPr bwMode="auto">
          <a:xfrm>
            <a:off x="785786" y="2214554"/>
            <a:ext cx="1186280" cy="14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96" y="2643182"/>
            <a:ext cx="4821909" cy="2398680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="" xmlns:a16="http://schemas.microsoft.com/office/drawing/2014/main" id="{A652A42E-F170-4CCA-9D15-B390C402F342}"/>
              </a:ext>
            </a:extLst>
          </p:cNvPr>
          <p:cNvSpPr/>
          <p:nvPr/>
        </p:nvSpPr>
        <p:spPr>
          <a:xfrm>
            <a:off x="3705218" y="5000636"/>
            <a:ext cx="2018575" cy="13160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PROBLEM OF PRIVACY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AA7CD12-4B39-40C3-A981-A6E6A5CA0EDF}"/>
              </a:ext>
            </a:extLst>
          </p:cNvPr>
          <p:cNvSpPr/>
          <p:nvPr/>
        </p:nvSpPr>
        <p:spPr>
          <a:xfrm>
            <a:off x="3562342" y="1357298"/>
            <a:ext cx="270099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DATA OF CUSTOMERS</a:t>
            </a:r>
            <a:endParaRPr lang="it-IT" dirty="0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B3583B6-4345-4B19-BA8E-4D39D9D0AEA0}"/>
              </a:ext>
            </a:extLst>
          </p:cNvPr>
          <p:cNvSpPr/>
          <p:nvPr/>
        </p:nvSpPr>
        <p:spPr>
          <a:xfrm>
            <a:off x="7261126" y="3214686"/>
            <a:ext cx="201622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Utilization of DATA</a:t>
            </a:r>
            <a:endParaRPr lang="it-IT" dirty="0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7DC7CBAF-266E-413C-B15B-72D18874853D}"/>
              </a:ext>
            </a:extLst>
          </p:cNvPr>
          <p:cNvSpPr/>
          <p:nvPr/>
        </p:nvSpPr>
        <p:spPr>
          <a:xfrm>
            <a:off x="175626" y="3370803"/>
            <a:ext cx="201622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WIFI and ON BOARD PORTAL</a:t>
            </a:r>
            <a:endParaRPr lang="it-IT" dirty="0"/>
          </a:p>
        </p:txBody>
      </p:sp>
      <p:cxnSp>
        <p:nvCxnSpPr>
          <p:cNvPr id="9" name="Straight Arrow Connector 7">
            <a:extLst>
              <a:ext uri="{FF2B5EF4-FFF2-40B4-BE49-F238E27FC236}">
                <a16:creationId xmlns="" xmlns:a16="http://schemas.microsoft.com/office/drawing/2014/main" id="{AFB42E0C-7AB9-4C9A-B83C-C1E7979BA99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263339" y="1933362"/>
            <a:ext cx="1629581" cy="1248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10">
            <a:extLst>
              <a:ext uri="{FF2B5EF4-FFF2-40B4-BE49-F238E27FC236}">
                <a16:creationId xmlns="" xmlns:a16="http://schemas.microsoft.com/office/drawing/2014/main" id="{1971AF15-FB7E-4EFA-989C-4617416BD63C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1183738" y="1933361"/>
            <a:ext cx="2378604" cy="1437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9">
            <a:extLst>
              <a:ext uri="{FF2B5EF4-FFF2-40B4-BE49-F238E27FC236}">
                <a16:creationId xmlns="" xmlns:a16="http://schemas.microsoft.com/office/drawing/2014/main" id="{D551B1FA-7232-4A63-8B92-9D77075F889D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rot="5400000">
            <a:off x="6386585" y="3776031"/>
            <a:ext cx="1219862" cy="2545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20">
            <a:extLst>
              <a:ext uri="{FF2B5EF4-FFF2-40B4-BE49-F238E27FC236}">
                <a16:creationId xmlns="" xmlns:a16="http://schemas.microsoft.com/office/drawing/2014/main" id="{705869F5-31BD-4DF4-A90D-4968B137B657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rot="16200000" flipH="1">
            <a:off x="1912606" y="3866071"/>
            <a:ext cx="1063745" cy="252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grpSp>
        <p:nvGrpSpPr>
          <p:cNvPr id="4" name="Gruppo 51"/>
          <p:cNvGrpSpPr>
            <a:grpSpLocks/>
          </p:cNvGrpSpPr>
          <p:nvPr/>
        </p:nvGrpSpPr>
        <p:grpSpPr bwMode="auto">
          <a:xfrm>
            <a:off x="3019410" y="2852721"/>
            <a:ext cx="3743325" cy="900113"/>
            <a:chOff x="3276160" y="836712"/>
            <a:chExt cx="2879712" cy="675377"/>
          </a:xfrm>
        </p:grpSpPr>
        <p:sp>
          <p:nvSpPr>
            <p:cNvPr id="5" name="Pentagono 32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Pentagono 34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" name="CasellaDiTesto 35"/>
          <p:cNvSpPr txBox="1">
            <a:spLocks noChangeArrowheads="1"/>
          </p:cNvSpPr>
          <p:nvPr/>
        </p:nvSpPr>
        <p:spPr bwMode="auto">
          <a:xfrm>
            <a:off x="3032110" y="2951146"/>
            <a:ext cx="371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  “Supporter”</a:t>
            </a:r>
          </a:p>
          <a:p>
            <a:pPr algn="ctr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Frequent Traveler - Connoisseur </a:t>
            </a:r>
          </a:p>
        </p:txBody>
      </p:sp>
      <p:grpSp>
        <p:nvGrpSpPr>
          <p:cNvPr id="8" name="Gruppo 107"/>
          <p:cNvGrpSpPr>
            <a:grpSpLocks/>
          </p:cNvGrpSpPr>
          <p:nvPr/>
        </p:nvGrpSpPr>
        <p:grpSpPr bwMode="auto">
          <a:xfrm>
            <a:off x="3054335" y="5235559"/>
            <a:ext cx="3719513" cy="903287"/>
            <a:chOff x="3276160" y="836712"/>
            <a:chExt cx="2879712" cy="675377"/>
          </a:xfrm>
        </p:grpSpPr>
        <p:sp>
          <p:nvSpPr>
            <p:cNvPr id="9" name="Pentagono 37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Pentagono 38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uppo 104"/>
          <p:cNvGrpSpPr>
            <a:grpSpLocks/>
          </p:cNvGrpSpPr>
          <p:nvPr/>
        </p:nvGrpSpPr>
        <p:grpSpPr bwMode="auto">
          <a:xfrm>
            <a:off x="3032110" y="3887771"/>
            <a:ext cx="3717925" cy="901700"/>
            <a:chOff x="3276160" y="836712"/>
            <a:chExt cx="2879712" cy="675377"/>
          </a:xfrm>
        </p:grpSpPr>
        <p:sp>
          <p:nvSpPr>
            <p:cNvPr id="12" name="Pentagono 40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Pentagono 41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uppo 59"/>
          <p:cNvGrpSpPr>
            <a:grpSpLocks/>
          </p:cNvGrpSpPr>
          <p:nvPr/>
        </p:nvGrpSpPr>
        <p:grpSpPr bwMode="auto">
          <a:xfrm>
            <a:off x="3019410" y="1828784"/>
            <a:ext cx="3743325" cy="900112"/>
            <a:chOff x="3276160" y="836712"/>
            <a:chExt cx="2879712" cy="675377"/>
          </a:xfrm>
        </p:grpSpPr>
        <p:sp>
          <p:nvSpPr>
            <p:cNvPr id="15" name="Pentagono 43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  <p:sp>
          <p:nvSpPr>
            <p:cNvPr id="16" name="Pentagono 44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</p:grpSp>
      <p:sp>
        <p:nvSpPr>
          <p:cNvPr id="17" name="CasellaDiTesto 45"/>
          <p:cNvSpPr txBox="1">
            <a:spLocks noChangeArrowheads="1"/>
          </p:cNvSpPr>
          <p:nvPr/>
        </p:nvSpPr>
        <p:spPr bwMode="auto">
          <a:xfrm>
            <a:off x="3086044" y="5400974"/>
            <a:ext cx="3719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b="1" dirty="0" err="1">
                <a:solidFill>
                  <a:srgbClr val="000000"/>
                </a:solidFill>
                <a:latin typeface="Calibri" pitchFamily="34" charset="0"/>
              </a:rPr>
              <a:t>Customer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”</a:t>
            </a:r>
          </a:p>
          <a:p>
            <a:pPr algn="ctr"/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(non </a:t>
            </a:r>
            <a:r>
              <a:rPr lang="it-IT" b="1" dirty="0" err="1">
                <a:solidFill>
                  <a:srgbClr val="000000"/>
                </a:solidFill>
                <a:latin typeface="Calibri" pitchFamily="34" charset="0"/>
              </a:rPr>
              <a:t>recorded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itchFamily="34" charset="0"/>
              </a:rPr>
              <a:t>Traveler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8" name="CasellaDiTesto 46"/>
          <p:cNvSpPr txBox="1">
            <a:spLocks noChangeArrowheads="1"/>
          </p:cNvSpPr>
          <p:nvPr/>
        </p:nvSpPr>
        <p:spPr bwMode="auto">
          <a:xfrm>
            <a:off x="2997185" y="3984609"/>
            <a:ext cx="3719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“Friend”</a:t>
            </a:r>
          </a:p>
          <a:p>
            <a:pPr algn="ctr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Recorded &amp; profiled Traveler  </a:t>
            </a:r>
          </a:p>
        </p:txBody>
      </p:sp>
      <p:sp>
        <p:nvSpPr>
          <p:cNvPr id="19" name="CasellaDiTesto 47"/>
          <p:cNvSpPr txBox="1">
            <a:spLocks noChangeArrowheads="1"/>
          </p:cNvSpPr>
          <p:nvPr/>
        </p:nvSpPr>
        <p:spPr bwMode="auto">
          <a:xfrm>
            <a:off x="3116248" y="1925621"/>
            <a:ext cx="371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Trebuchet"/>
              </a:rPr>
              <a:t>“</a:t>
            </a:r>
            <a:r>
              <a:rPr lang="it-IT" sz="2000" b="1" dirty="0" err="1">
                <a:solidFill>
                  <a:srgbClr val="000000"/>
                </a:solidFill>
                <a:latin typeface="Trebuchet"/>
              </a:rPr>
              <a:t>Ambassador</a:t>
            </a:r>
            <a:r>
              <a:rPr lang="it-IT" sz="2000" b="1" dirty="0">
                <a:solidFill>
                  <a:srgbClr val="000000"/>
                </a:solidFill>
                <a:latin typeface="Trebuchet"/>
              </a:rPr>
              <a:t>”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Trebuchet"/>
              </a:rPr>
              <a:t>High </a:t>
            </a:r>
            <a:r>
              <a:rPr lang="it-IT" sz="2000" b="1" dirty="0" err="1">
                <a:solidFill>
                  <a:srgbClr val="000000"/>
                </a:solidFill>
                <a:latin typeface="Trebuchet"/>
              </a:rPr>
              <a:t>value</a:t>
            </a:r>
            <a:r>
              <a:rPr lang="it-IT" sz="2000" b="1" dirty="0">
                <a:solidFill>
                  <a:srgbClr val="000000"/>
                </a:solidFill>
                <a:latin typeface="Trebuchet"/>
              </a:rPr>
              <a:t> – Sponsor </a:t>
            </a:r>
            <a:r>
              <a:rPr lang="it-IT" sz="2000" b="1" dirty="0" err="1">
                <a:solidFill>
                  <a:srgbClr val="000000"/>
                </a:solidFill>
                <a:latin typeface="Trebuchet"/>
              </a:rPr>
              <a:t>&amp;Voice</a:t>
            </a:r>
            <a:endParaRPr lang="it-IT" sz="2000" b="1" dirty="0">
              <a:solidFill>
                <a:srgbClr val="000000"/>
              </a:solidFill>
              <a:latin typeface="Trebuchet"/>
            </a:endParaRPr>
          </a:p>
        </p:txBody>
      </p:sp>
      <p:sp>
        <p:nvSpPr>
          <p:cNvPr id="20" name="Stella a 5 punte 19"/>
          <p:cNvSpPr/>
          <p:nvPr/>
        </p:nvSpPr>
        <p:spPr bwMode="auto">
          <a:xfrm>
            <a:off x="4772010" y="3924284"/>
            <a:ext cx="215900" cy="192087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1" name="Gruppo 66"/>
          <p:cNvGrpSpPr>
            <a:grpSpLocks/>
          </p:cNvGrpSpPr>
          <p:nvPr/>
        </p:nvGrpSpPr>
        <p:grpSpPr bwMode="auto">
          <a:xfrm>
            <a:off x="4700573" y="2852721"/>
            <a:ext cx="360362" cy="173038"/>
            <a:chOff x="1452538" y="2428868"/>
            <a:chExt cx="276228" cy="142876"/>
          </a:xfrm>
        </p:grpSpPr>
        <p:sp>
          <p:nvSpPr>
            <p:cNvPr id="22" name="Stella a 5 punte 21"/>
            <p:cNvSpPr/>
            <p:nvPr/>
          </p:nvSpPr>
          <p:spPr bwMode="auto">
            <a:xfrm>
              <a:off x="1586393" y="2428868"/>
              <a:ext cx="142373" cy="142876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Stella a 5 punte 22"/>
            <p:cNvSpPr/>
            <p:nvPr/>
          </p:nvSpPr>
          <p:spPr bwMode="auto">
            <a:xfrm>
              <a:off x="1452538" y="2428868"/>
              <a:ext cx="142373" cy="142876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4" name="Gruppo 165"/>
          <p:cNvGrpSpPr>
            <a:grpSpLocks/>
          </p:cNvGrpSpPr>
          <p:nvPr/>
        </p:nvGrpSpPr>
        <p:grpSpPr bwMode="auto">
          <a:xfrm>
            <a:off x="4746610" y="1828784"/>
            <a:ext cx="503238" cy="173037"/>
            <a:chOff x="2548090" y="1511176"/>
            <a:chExt cx="595805" cy="202028"/>
          </a:xfrm>
        </p:grpSpPr>
        <p:sp>
          <p:nvSpPr>
            <p:cNvPr id="25" name="Stella a 5 punte 24"/>
            <p:cNvSpPr/>
            <p:nvPr/>
          </p:nvSpPr>
          <p:spPr bwMode="auto">
            <a:xfrm>
              <a:off x="2752957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  <p:sp>
          <p:nvSpPr>
            <p:cNvPr id="26" name="Stella a 5 punte 25"/>
            <p:cNvSpPr/>
            <p:nvPr/>
          </p:nvSpPr>
          <p:spPr bwMode="auto">
            <a:xfrm>
              <a:off x="2967221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  <p:sp>
          <p:nvSpPr>
            <p:cNvPr id="27" name="Stella a 5 punte 26"/>
            <p:cNvSpPr/>
            <p:nvPr/>
          </p:nvSpPr>
          <p:spPr bwMode="auto">
            <a:xfrm>
              <a:off x="2548090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</p:grpSp>
      <p:cxnSp>
        <p:nvCxnSpPr>
          <p:cNvPr id="28" name="Connettore 1 56"/>
          <p:cNvCxnSpPr>
            <a:cxnSpLocks noChangeShapeType="1"/>
          </p:cNvCxnSpPr>
          <p:nvPr/>
        </p:nvCxnSpPr>
        <p:spPr bwMode="auto">
          <a:xfrm>
            <a:off x="3443234" y="5472412"/>
            <a:ext cx="312737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</p:cxnSp>
      <p:sp>
        <p:nvSpPr>
          <p:cNvPr id="29" name="CasellaDiTesto 57"/>
          <p:cNvSpPr txBox="1">
            <a:spLocks noChangeArrowheads="1"/>
          </p:cNvSpPr>
          <p:nvPr/>
        </p:nvSpPr>
        <p:spPr bwMode="auto">
          <a:xfrm>
            <a:off x="4443366" y="1543322"/>
            <a:ext cx="1087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 b="1" dirty="0" err="1">
                <a:solidFill>
                  <a:srgbClr val="00B0F0"/>
                </a:solidFill>
                <a:latin typeface="Calibri" pitchFamily="34" charset="0"/>
              </a:rPr>
              <a:t>Registration</a:t>
            </a:r>
            <a:endParaRPr lang="it-IT" sz="11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30" name="Gruppo 95"/>
          <p:cNvGrpSpPr>
            <a:grpSpLocks/>
          </p:cNvGrpSpPr>
          <p:nvPr/>
        </p:nvGrpSpPr>
        <p:grpSpPr bwMode="auto">
          <a:xfrm>
            <a:off x="3451210" y="2020871"/>
            <a:ext cx="574675" cy="287338"/>
            <a:chOff x="1101701" y="3847174"/>
            <a:chExt cx="867586" cy="335878"/>
          </a:xfrm>
        </p:grpSpPr>
        <p:pic>
          <p:nvPicPr>
            <p:cNvPr id="31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Smile 61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</p:grpSp>
      <p:grpSp>
        <p:nvGrpSpPr>
          <p:cNvPr id="34" name="Gruppo 95"/>
          <p:cNvGrpSpPr>
            <a:grpSpLocks/>
          </p:cNvGrpSpPr>
          <p:nvPr/>
        </p:nvGrpSpPr>
        <p:grpSpPr bwMode="auto">
          <a:xfrm>
            <a:off x="3403585" y="4021121"/>
            <a:ext cx="576263" cy="287338"/>
            <a:chOff x="1101701" y="3847174"/>
            <a:chExt cx="867586" cy="335878"/>
          </a:xfrm>
        </p:grpSpPr>
        <p:pic>
          <p:nvPicPr>
            <p:cNvPr id="35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Smile 65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uppo 95"/>
          <p:cNvGrpSpPr>
            <a:grpSpLocks/>
          </p:cNvGrpSpPr>
          <p:nvPr/>
        </p:nvGrpSpPr>
        <p:grpSpPr bwMode="auto">
          <a:xfrm>
            <a:off x="3332148" y="2949559"/>
            <a:ext cx="576262" cy="287337"/>
            <a:chOff x="1101701" y="3847174"/>
            <a:chExt cx="867586" cy="335878"/>
          </a:xfrm>
        </p:grpSpPr>
        <p:pic>
          <p:nvPicPr>
            <p:cNvPr id="39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Smile 69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2" name="Gruppo 71"/>
          <p:cNvGrpSpPr>
            <a:grpSpLocks/>
          </p:cNvGrpSpPr>
          <p:nvPr/>
        </p:nvGrpSpPr>
        <p:grpSpPr bwMode="auto">
          <a:xfrm>
            <a:off x="1274763" y="4319299"/>
            <a:ext cx="1066800" cy="627062"/>
            <a:chOff x="914400" y="4062739"/>
            <a:chExt cx="1348897" cy="599091"/>
          </a:xfrm>
        </p:grpSpPr>
        <p:pic>
          <p:nvPicPr>
            <p:cNvPr id="43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9099" y="4062739"/>
              <a:ext cx="404198" cy="59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uppo 18"/>
            <p:cNvGrpSpPr>
              <a:grpSpLocks/>
            </p:cNvGrpSpPr>
            <p:nvPr/>
          </p:nvGrpSpPr>
          <p:grpSpPr bwMode="auto">
            <a:xfrm>
              <a:off x="914400" y="4267200"/>
              <a:ext cx="897892" cy="394630"/>
              <a:chOff x="434292" y="4193135"/>
              <a:chExt cx="897892" cy="394630"/>
            </a:xfrm>
          </p:grpSpPr>
          <p:pic>
            <p:nvPicPr>
              <p:cNvPr id="45" name="Picture 7" descr="C:\Users\mariasole.aliotta\Desktop\smile04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37554" y="4193135"/>
                <a:ext cx="394630" cy="394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Smile 83"/>
              <p:cNvSpPr>
                <a:spLocks noChangeArrowheads="1"/>
              </p:cNvSpPr>
              <p:nvPr/>
            </p:nvSpPr>
            <p:spPr bwMode="auto">
              <a:xfrm>
                <a:off x="434292" y="4203392"/>
                <a:ext cx="419877" cy="360681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it-IT" sz="2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7" name="Gruppo 65"/>
          <p:cNvGrpSpPr/>
          <p:nvPr/>
        </p:nvGrpSpPr>
        <p:grpSpPr>
          <a:xfrm>
            <a:off x="1213245" y="2023350"/>
            <a:ext cx="1164771" cy="304800"/>
            <a:chOff x="1452538" y="1714488"/>
            <a:chExt cx="571504" cy="142876"/>
          </a:xfrm>
          <a:solidFill>
            <a:srgbClr val="FFFF00"/>
          </a:solidFill>
        </p:grpSpPr>
        <p:sp>
          <p:nvSpPr>
            <p:cNvPr id="48" name="Stella a 5 punte 47"/>
            <p:cNvSpPr/>
            <p:nvPr/>
          </p:nvSpPr>
          <p:spPr bwMode="auto">
            <a:xfrm>
              <a:off x="1728766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Stella a 5 punte 48"/>
            <p:cNvSpPr/>
            <p:nvPr/>
          </p:nvSpPr>
          <p:spPr bwMode="auto">
            <a:xfrm>
              <a:off x="1881166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Stella a 5 punte 49"/>
            <p:cNvSpPr/>
            <p:nvPr/>
          </p:nvSpPr>
          <p:spPr bwMode="auto">
            <a:xfrm>
              <a:off x="1595414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Stella a 5 punte 50"/>
            <p:cNvSpPr/>
            <p:nvPr/>
          </p:nvSpPr>
          <p:spPr bwMode="auto">
            <a:xfrm>
              <a:off x="1452538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2" name="CasellaDiTesto 95"/>
          <p:cNvSpPr txBox="1">
            <a:spLocks noChangeArrowheads="1"/>
          </p:cNvSpPr>
          <p:nvPr/>
        </p:nvSpPr>
        <p:spPr bwMode="auto">
          <a:xfrm>
            <a:off x="655638" y="3574758"/>
            <a:ext cx="236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Calibri" pitchFamily="34" charset="0"/>
              <a:buAutoNum type="arabicPeriod" startAt="2"/>
            </a:pPr>
            <a:r>
              <a:rPr lang="it-IT" sz="2400" b="1" dirty="0" err="1">
                <a:latin typeface="Trebuchet"/>
              </a:rPr>
              <a:t>Retention</a:t>
            </a:r>
            <a:r>
              <a:rPr lang="it-IT" sz="2400" b="1" dirty="0">
                <a:latin typeface="Trebuchet"/>
              </a:rPr>
              <a:t> Rate</a:t>
            </a:r>
          </a:p>
        </p:txBody>
      </p:sp>
      <p:sp>
        <p:nvSpPr>
          <p:cNvPr id="53" name="Rettangolo 96"/>
          <p:cNvSpPr>
            <a:spLocks noChangeArrowheads="1"/>
          </p:cNvSpPr>
          <p:nvPr/>
        </p:nvSpPr>
        <p:spPr bwMode="auto">
          <a:xfrm>
            <a:off x="495300" y="5087637"/>
            <a:ext cx="2624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000000"/>
                </a:solidFill>
                <a:latin typeface="Trebuchet"/>
              </a:rPr>
              <a:t>Disruption metrics (delays, CXL, complaints, exc)  lived by each traveler (recorded in a personal profile CRM)</a:t>
            </a:r>
          </a:p>
        </p:txBody>
      </p:sp>
      <p:sp>
        <p:nvSpPr>
          <p:cNvPr id="54" name="Rettangolo 97"/>
          <p:cNvSpPr>
            <a:spLocks noChangeArrowheads="1"/>
          </p:cNvSpPr>
          <p:nvPr/>
        </p:nvSpPr>
        <p:spPr bwMode="auto">
          <a:xfrm>
            <a:off x="655638" y="2493671"/>
            <a:ext cx="250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600">
                <a:solidFill>
                  <a:srgbClr val="000000"/>
                </a:solidFill>
                <a:latin typeface="Trebuchet"/>
              </a:rPr>
              <a:t>(Trip Frequency, Spending,  Loyalty Tier,  Age &amp; Potential)</a:t>
            </a:r>
          </a:p>
        </p:txBody>
      </p:sp>
      <p:pic>
        <p:nvPicPr>
          <p:cNvPr id="55" name="Picture 19">
            <a:extLst>
              <a:ext uri="{FF2B5EF4-FFF2-40B4-BE49-F238E27FC236}">
                <a16:creationId xmlns:a16="http://schemas.microsoft.com/office/drawing/2014/main" xmlns="" id="{FAC37E39-9721-4088-AF6E-A20E93EAE0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7564" y="1928801"/>
            <a:ext cx="2357454" cy="41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Security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Ovale 3"/>
          <p:cNvSpPr/>
          <p:nvPr/>
        </p:nvSpPr>
        <p:spPr>
          <a:xfrm>
            <a:off x="3506788" y="3181349"/>
            <a:ext cx="2916237" cy="1708150"/>
          </a:xfrm>
          <a:prstGeom prst="ellipse">
            <a:avLst/>
          </a:prstGeom>
          <a:solidFill>
            <a:srgbClr val="A20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5781675" y="2844799"/>
            <a:ext cx="2655888" cy="242093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540" tIns="43271" rIns="86540" bIns="43271"/>
          <a:lstStyle/>
          <a:p>
            <a:pPr defTabSz="9350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 pitchFamily="34" charset="0"/>
              <a:buNone/>
              <a:defRPr/>
            </a:pPr>
            <a:endParaRPr lang="it-IT" sz="2000" kern="0">
              <a:solidFill>
                <a:srgbClr val="CC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867150" y="4151311"/>
            <a:ext cx="2374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FFFFFF"/>
                </a:solidFill>
                <a:latin typeface="Trebuchet MS" pitchFamily="34" charset="0"/>
              </a:rPr>
              <a:t>CUSTOMER OPERATIONS AND  INFORMATION COORDINATOR</a:t>
            </a:r>
          </a:p>
        </p:txBody>
      </p:sp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6026150" y="5681661"/>
            <a:ext cx="214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000000"/>
                </a:solidFill>
                <a:latin typeface="Trebuchet MS" pitchFamily="34" charset="0"/>
              </a:rPr>
              <a:t>SECURITY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163638" y="3214686"/>
            <a:ext cx="2212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A20E3F"/>
                </a:solidFill>
                <a:latin typeface="Trebuchet MS" pitchFamily="34" charset="0"/>
              </a:rPr>
              <a:t>FIELD CUSTOMER OPERATIONS COORDINATOR</a:t>
            </a:r>
          </a:p>
        </p:txBody>
      </p:sp>
      <p:sp>
        <p:nvSpPr>
          <p:cNvPr id="9" name="Arco 8"/>
          <p:cNvSpPr/>
          <p:nvPr/>
        </p:nvSpPr>
        <p:spPr bwMode="auto">
          <a:xfrm rot="11122644">
            <a:off x="6527800" y="2490786"/>
            <a:ext cx="2951163" cy="3132138"/>
          </a:xfrm>
          <a:prstGeom prst="arc">
            <a:avLst>
              <a:gd name="adj1" fmla="val 15323124"/>
              <a:gd name="adj2" fmla="val 7195546"/>
            </a:avLst>
          </a:prstGeom>
          <a:noFill/>
          <a:ln w="9525" cap="flat" cmpd="sng" algn="ctr">
            <a:solidFill>
              <a:srgbClr val="B2B2B2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86540" tIns="43271" rIns="86540" bIns="43271">
            <a:spAutoFit/>
          </a:bodyPr>
          <a:lstStyle/>
          <a:p>
            <a:pPr defTabSz="9350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 pitchFamily="34" charset="0"/>
              <a:buNone/>
              <a:defRPr/>
            </a:pPr>
            <a:endParaRPr lang="en-US" sz="2000" kern="0">
              <a:solidFill>
                <a:srgbClr val="CC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" name="Picture 4" descr="C:\Users\emanuele.desantis\AppData\Local\Microsoft\Windows\Temporary Internet Files\Low\Content.IE5\JR6S31PC\j04339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3359149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771775" y="2206624"/>
            <a:ext cx="1311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A20E3F"/>
                </a:solidFill>
                <a:latin typeface="Trebuchet MS" pitchFamily="34" charset="0"/>
              </a:rPr>
              <a:t>CREW MANAGER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417638" y="4870449"/>
            <a:ext cx="2016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 dirty="0">
                <a:solidFill>
                  <a:srgbClr val="FF0000"/>
                </a:solidFill>
                <a:latin typeface="Trebuchet MS" pitchFamily="34" charset="0"/>
              </a:rPr>
              <a:t>OPERATIONS MANAGER PRONTO ITALO</a:t>
            </a:r>
          </a:p>
        </p:txBody>
      </p:sp>
      <p:sp>
        <p:nvSpPr>
          <p:cNvPr id="13" name="CasellaDiTesto 15"/>
          <p:cNvSpPr txBox="1">
            <a:spLocks noChangeArrowheads="1"/>
          </p:cNvSpPr>
          <p:nvPr/>
        </p:nvSpPr>
        <p:spPr bwMode="auto">
          <a:xfrm>
            <a:off x="6170613" y="1793874"/>
            <a:ext cx="165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000000"/>
                </a:solidFill>
                <a:latin typeface="Trebuchet MS" pitchFamily="34" charset="0"/>
              </a:rPr>
              <a:t>NTV OPERATIONS COORDINATOR</a:t>
            </a:r>
          </a:p>
        </p:txBody>
      </p:sp>
      <p:pic>
        <p:nvPicPr>
          <p:cNvPr id="14" name="Picture 4" descr="C:\Users\emanuele.desantis\AppData\Local\Microsoft\Windows\Temporary Internet Files\Low\Content.IE5\JR6S31PC\j04339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75" y="1414461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emanuele.desantis\AppData\Local\Microsoft\Windows\Temporary Internet Files\Low\Content.IE5\JR6S31PC\j04339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2513011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4083050" y="1720849"/>
            <a:ext cx="1511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rgbClr val="A20E3F"/>
                </a:solidFill>
                <a:latin typeface="Trebuchet MS" pitchFamily="34" charset="0"/>
              </a:rPr>
              <a:t>STATION AND ONBOARD CREW</a:t>
            </a:r>
          </a:p>
        </p:txBody>
      </p:sp>
      <p:pic>
        <p:nvPicPr>
          <p:cNvPr id="17" name="Picture 4" descr="C:\Users\emanuele.desantis\AppData\Local\Microsoft\Windows\Temporary Internet Files\Low\Content.IE5\JR6S31PC\j04339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2297111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emanuele.desantis\AppData\Local\Microsoft\Windows\Temporary Internet Files\Low\Content.IE5\JR6S31PC\j04339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213" y="537527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975" y="5681661"/>
            <a:ext cx="8223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33400" y="1649411"/>
            <a:ext cx="1474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i="1" dirty="0">
                <a:solidFill>
                  <a:srgbClr val="FF0000"/>
                </a:solidFill>
                <a:latin typeface="Trebuchet MS" pitchFamily="34" charset="0"/>
              </a:rPr>
              <a:t>PARTNER FOR DISRUPTIONS</a:t>
            </a:r>
          </a:p>
        </p:txBody>
      </p:sp>
      <p:pic>
        <p:nvPicPr>
          <p:cNvPr id="21" name="Picture 3" descr="C:\Users\emanuele.desantis\AppData\Local\Microsoft\Windows\Temporary Internet Files\Low\Content.IE5\E7C8WR7R\j043487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2463" y="4198936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ttore 2 21"/>
          <p:cNvCxnSpPr/>
          <p:nvPr/>
        </p:nvCxnSpPr>
        <p:spPr>
          <a:xfrm>
            <a:off x="4875213" y="2586036"/>
            <a:ext cx="0" cy="503238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736975" y="1577974"/>
            <a:ext cx="576263" cy="71437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930525" y="3594099"/>
            <a:ext cx="647700" cy="71437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3146425" y="4457699"/>
            <a:ext cx="504825" cy="287337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4010025" y="5033961"/>
            <a:ext cx="288925" cy="431800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5233988" y="5033961"/>
            <a:ext cx="73025" cy="431800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1576388" y="2513011"/>
            <a:ext cx="288925" cy="360363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368550" y="2154236"/>
            <a:ext cx="360363" cy="358775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3794125" y="2728911"/>
            <a:ext cx="288925" cy="504825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3813" y="3378199"/>
            <a:ext cx="1473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orda 31"/>
          <p:cNvSpPr/>
          <p:nvPr/>
        </p:nvSpPr>
        <p:spPr>
          <a:xfrm rot="13680810">
            <a:off x="6644481" y="2656680"/>
            <a:ext cx="2733675" cy="2662238"/>
          </a:xfrm>
          <a:prstGeom prst="chord">
            <a:avLst>
              <a:gd name="adj1" fmla="val 2779908"/>
              <a:gd name="adj2" fmla="val 144780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3" name="Immagine 37" descr="centrale operativ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6875" y="4673599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sellaDiTesto 38"/>
          <p:cNvSpPr txBox="1">
            <a:spLocks noChangeArrowheads="1"/>
          </p:cNvSpPr>
          <p:nvPr/>
        </p:nvSpPr>
        <p:spPr bwMode="auto">
          <a:xfrm>
            <a:off x="7107238" y="3594099"/>
            <a:ext cx="16557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OPERATIONS CONTROL ROOM</a:t>
            </a:r>
          </a:p>
        </p:txBody>
      </p:sp>
      <p:pic>
        <p:nvPicPr>
          <p:cNvPr id="35" name="Picture 5" descr="C:\Users\paolo.ripa\Pictures\Raccolta multimediale Microsoft\j04339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4675" y="928686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/>
      <p:bldP spid="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2079</TotalTime>
  <Words>307</Words>
  <Application>Microsoft Office PowerPoint</Application>
  <PresentationFormat>Personalizzato</PresentationFormat>
  <Paragraphs>84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Facet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HP</cp:lastModifiedBy>
  <cp:revision>80</cp:revision>
  <dcterms:created xsi:type="dcterms:W3CDTF">2016-11-23T10:09:21Z</dcterms:created>
  <dcterms:modified xsi:type="dcterms:W3CDTF">2018-05-23T07:04:16Z</dcterms:modified>
</cp:coreProperties>
</file>