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1" r:id="rId2"/>
    <p:sldId id="258" r:id="rId3"/>
    <p:sldId id="281" r:id="rId4"/>
    <p:sldId id="262" r:id="rId5"/>
    <p:sldId id="312" r:id="rId6"/>
    <p:sldId id="280" r:id="rId7"/>
    <p:sldId id="277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" y="1"/>
            <a:ext cx="12187767" cy="68564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sz="1800"/>
          </a:p>
        </p:txBody>
      </p:sp>
      <p:pic>
        <p:nvPicPr>
          <p:cNvPr id="5" name="Image 5" descr="couv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7200" y="685800"/>
            <a:ext cx="9567333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2878139"/>
            <a:ext cx="8688917" cy="14700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27200" y="4652964"/>
            <a:ext cx="8688917" cy="865187"/>
          </a:xfrm>
        </p:spPr>
        <p:txBody>
          <a:bodyPr/>
          <a:lstStyle>
            <a:lvl1pPr marL="0" indent="0">
              <a:buFont typeface="Arial Black" pitchFamily="34" charset="0"/>
              <a:buNone/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10718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B0A78-653D-4EC4-90E1-8EC7ADF44F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SECCOM meeting Zürich, 14 April 2016 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70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616952" y="371475"/>
            <a:ext cx="2711449" cy="572135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78367" y="371475"/>
            <a:ext cx="7935384" cy="57213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A30EA-7001-4B32-B6F0-6A1D953768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SECCOM meeting Zürich, 14 April 2016 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6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C4C02-6F74-4CAB-94BD-2AB0300268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SECCOM meeting Zürich, 14 April 2016 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58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315BD-A0D4-4EC7-80D6-FDF3B4B204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SECCOM meeting Zürich, 14 April 2016 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31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8368" y="1633539"/>
            <a:ext cx="5323417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04984" y="1633539"/>
            <a:ext cx="5323416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97F45-6C52-48BA-83FA-B4D1D98BD5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SECCOM meeting Zürich, 14 April 2016 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83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C0230-149F-4854-B4D4-14AAB59994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SECCOM meeting Zürich, 14 April 2016 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36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F0A9C-59B2-4498-9258-5C7C02BFC0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SECCOM meeting Zürich, 14 April 2016 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17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91522-5777-4038-970A-20B983476B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SECCOM meeting Zürich, 14 April 2016 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04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04401-CEAC-49E2-8981-6841BCB505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SECCOM meeting Zürich, 14 April 2016 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87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A2515-4950-4917-A67E-04AAA41843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SECCOM meeting Zürich, 14 April 2016 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1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7" descr="PIED.eps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3600" y="6261100"/>
            <a:ext cx="104648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3600" y="371476"/>
            <a:ext cx="104648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8368" y="1633539"/>
            <a:ext cx="10850033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2785" y="6391275"/>
            <a:ext cx="958849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1636577-8341-489F-B4B4-E0F7E16B0E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88834" y="6391275"/>
            <a:ext cx="599863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SECCOM meeting Zürich, 14 April 2016 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55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293688" indent="-293688" algn="l" rtl="0" eaLnBrk="0" fontAlgn="base" hangingPunct="0">
        <a:spcBef>
          <a:spcPct val="65000"/>
        </a:spcBef>
        <a:spcAft>
          <a:spcPct val="0"/>
        </a:spcAft>
        <a:buFont typeface="Arial Black" pitchFamily="34" charset="0"/>
        <a:buChar char="&gt;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295275" algn="l" rtl="0" eaLnBrk="0" fontAlgn="base" hangingPunct="0">
        <a:spcBef>
          <a:spcPct val="10000"/>
        </a:spcBef>
        <a:spcAft>
          <a:spcPct val="0"/>
        </a:spcAft>
        <a:buFont typeface="Symbol" pitchFamily="18" charset="2"/>
        <a:defRPr>
          <a:solidFill>
            <a:schemeClr val="tx1"/>
          </a:solidFill>
          <a:latin typeface="+mn-lt"/>
        </a:defRPr>
      </a:lvl2pPr>
      <a:lvl3pPr marL="466725" indent="-169863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b="1">
          <a:solidFill>
            <a:schemeClr val="tx1"/>
          </a:solidFill>
          <a:latin typeface="+mn-lt"/>
        </a:defRPr>
      </a:lvl3pPr>
      <a:lvl4pPr marL="658813" indent="-1905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-"/>
        <a:defRPr sz="17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olliard@uic.org" TargetMode="External"/><Relationship Id="rId2" Type="http://schemas.openxmlformats.org/officeDocument/2006/relationships/hyperlink" Target="mailto:security@uic.or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39695" y="2802427"/>
            <a:ext cx="8426244" cy="730771"/>
          </a:xfrm>
        </p:spPr>
        <p:txBody>
          <a:bodyPr/>
          <a:lstStyle/>
          <a:p>
            <a:pPr algn="r"/>
            <a:r>
              <a:rPr lang="en-US" sz="2400" dirty="0"/>
              <a:t>UIC Security Division ongoing Projects:</a:t>
            </a:r>
            <a:br>
              <a:rPr lang="en-US" sz="2400" dirty="0"/>
            </a:br>
            <a:r>
              <a:rPr lang="en-US" sz="2400" dirty="0"/>
              <a:t>Network of Quick Responders and Security Hub</a:t>
            </a:r>
            <a:endParaRPr lang="fr-F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148945" y="5283199"/>
            <a:ext cx="3102364" cy="581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Jacques </a:t>
            </a:r>
            <a:r>
              <a:rPr kumimoji="0" lang="en-US" b="1" i="1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Colliard</a:t>
            </a:r>
            <a:endParaRPr kumimoji="0" lang="en-US" b="1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Head of UIC Security Division </a:t>
            </a:r>
            <a:endParaRPr kumimoji="0" lang="fr-FR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76DD353-553A-478A-A286-8B353CBCD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8359" y="3861430"/>
            <a:ext cx="5971486" cy="5818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 dirty="0">
              <a:solidFill>
                <a:srgbClr val="FFFFFF"/>
              </a:solidFill>
              <a:latin typeface="Aria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ITF/UIC/UNECE Workshop on Rail Security, 23 May 2018, Leipzig  </a:t>
            </a:r>
            <a:endParaRPr lang="fr-FR" sz="1400" b="1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40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609D34-0E98-407F-9D53-D51C558CA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developing a new tool</a:t>
            </a:r>
            <a:endParaRPr lang="fr-FR" dirty="0"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027E9E6-D7E7-4D01-9A9F-0BAC4F43B0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B6046D-8A69-4527-9914-1A3FAE63D276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7A898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000" b="1" i="0" u="none" strike="noStrike" kern="1200" cap="none" spc="0" normalizeH="0" baseline="0" noProof="0">
              <a:ln>
                <a:noFill/>
              </a:ln>
              <a:solidFill>
                <a:srgbClr val="7A898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562A056-B57B-417D-BEF9-50C7B4BBEB95}"/>
              </a:ext>
            </a:extLst>
          </p:cNvPr>
          <p:cNvSpPr txBox="1"/>
          <p:nvPr/>
        </p:nvSpPr>
        <p:spPr>
          <a:xfrm>
            <a:off x="545858" y="1554508"/>
            <a:ext cx="10572507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Steep increase of threats towards railways, both in number and severity.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srgbClr val="506361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54AD20A-940D-4BE0-8AF5-9533233F7BDE}"/>
              </a:ext>
            </a:extLst>
          </p:cNvPr>
          <p:cNvSpPr txBox="1"/>
          <p:nvPr/>
        </p:nvSpPr>
        <p:spPr>
          <a:xfrm>
            <a:off x="540252" y="2037320"/>
            <a:ext cx="10311250" cy="664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an </a:t>
            </a:r>
            <a:r>
              <a:rPr lang="en-US" dirty="0">
                <a:solidFill>
                  <a:srgbClr val="50636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already large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quantity of security measures and data publicly available, but these are </a:t>
            </a:r>
            <a:r>
              <a:rPr lang="en-US" b="1" u="sng" dirty="0">
                <a:solidFill>
                  <a:srgbClr val="50636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often lacking one or more fundamental characteristics</a:t>
            </a:r>
            <a:r>
              <a:rPr lang="en-US" b="1" dirty="0">
                <a:solidFill>
                  <a:srgbClr val="50636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15D7D24-C7AF-4F61-BE13-56E00EB4E412}"/>
              </a:ext>
            </a:extLst>
          </p:cNvPr>
          <p:cNvSpPr txBox="1"/>
          <p:nvPr/>
        </p:nvSpPr>
        <p:spPr>
          <a:xfrm>
            <a:off x="5910554" y="3063991"/>
            <a:ext cx="494456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dug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COMPATIBILITY WITH RAIL SPECIFICITIES.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D297B25-C44C-4955-BE53-64C5DA14F591}"/>
              </a:ext>
            </a:extLst>
          </p:cNvPr>
          <p:cNvSpPr txBox="1"/>
          <p:nvPr/>
        </p:nvSpPr>
        <p:spPr>
          <a:xfrm>
            <a:off x="5910554" y="3606649"/>
            <a:ext cx="448374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DETAILED SPECIFICATIONS.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2B1E325-6DE3-444D-BFCC-FD5E40F40CD5}"/>
              </a:ext>
            </a:extLst>
          </p:cNvPr>
          <p:cNvSpPr txBox="1"/>
          <p:nvPr/>
        </p:nvSpPr>
        <p:spPr>
          <a:xfrm>
            <a:off x="721061" y="4174882"/>
            <a:ext cx="318515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TRUSTWORTHINESS.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E344B7A-8D35-4FAE-AEBA-C62804BCFF8F}"/>
              </a:ext>
            </a:extLst>
          </p:cNvPr>
          <p:cNvSpPr txBox="1"/>
          <p:nvPr/>
        </p:nvSpPr>
        <p:spPr>
          <a:xfrm>
            <a:off x="721061" y="4717209"/>
            <a:ext cx="3185153" cy="351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700" b="1" dirty="0">
                <a:solidFill>
                  <a:schemeClr val="tx2"/>
                </a:solidFill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TIMELY UPDATES.</a:t>
            </a:r>
            <a:endParaRPr kumimoji="0" lang="en-US" sz="17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1FEC7A2-BA2E-4578-9B24-72598BEFF633}"/>
              </a:ext>
            </a:extLst>
          </p:cNvPr>
          <p:cNvSpPr txBox="1"/>
          <p:nvPr/>
        </p:nvSpPr>
        <p:spPr>
          <a:xfrm>
            <a:off x="5910554" y="4155172"/>
            <a:ext cx="5841384" cy="372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FROM THE EXPERTS’ COMMUNITY.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4A157CF-6D15-4954-8C3D-5A51B15F5909}"/>
              </a:ext>
            </a:extLst>
          </p:cNvPr>
          <p:cNvSpPr txBox="1"/>
          <p:nvPr/>
        </p:nvSpPr>
        <p:spPr>
          <a:xfrm>
            <a:off x="721061" y="3641198"/>
            <a:ext cx="4867316" cy="372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1" i="0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EASE OF ACCESS AND CONSULTATION.</a:t>
            </a:r>
            <a:endParaRPr kumimoji="0" lang="fr-FR" sz="1700" b="1" i="0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54F6C2A-FD4F-412F-A051-C8CFAC04675F}"/>
              </a:ext>
            </a:extLst>
          </p:cNvPr>
          <p:cNvSpPr txBox="1"/>
          <p:nvPr/>
        </p:nvSpPr>
        <p:spPr>
          <a:xfrm>
            <a:off x="721061" y="3065363"/>
            <a:ext cx="494456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700" b="1" dirty="0">
                <a:solidFill>
                  <a:schemeClr val="tx2"/>
                </a:solidFill>
                <a:latin typeface="Gadug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UNIQUE ENTRY POINT.</a:t>
            </a:r>
            <a:endParaRPr kumimoji="0" lang="en-US" sz="17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dug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CE159D6-574F-4AF7-B4B7-9E00CA310972}"/>
              </a:ext>
            </a:extLst>
          </p:cNvPr>
          <p:cNvSpPr txBox="1"/>
          <p:nvPr/>
        </p:nvSpPr>
        <p:spPr>
          <a:xfrm>
            <a:off x="721061" y="5260465"/>
            <a:ext cx="4330998" cy="351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700" b="1" dirty="0">
                <a:solidFill>
                  <a:schemeClr val="tx2"/>
                </a:solidFill>
                <a:latin typeface="Gadugi" panose="020B0502040204020203" pitchFamily="34" charset="0"/>
                <a:cs typeface="Times New Roman" panose="02020603050405020304" pitchFamily="18" charset="0"/>
              </a:rPr>
              <a:t>FUNCTIONAL LAYOUT.</a:t>
            </a:r>
            <a:endParaRPr lang="fr-FR" sz="1700" b="1" dirty="0">
              <a:solidFill>
                <a:schemeClr val="tx2"/>
              </a:solidFill>
              <a:latin typeface="Gadug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986CF3F-C4E7-4B03-BDEE-186F5BBF3B5D}"/>
              </a:ext>
            </a:extLst>
          </p:cNvPr>
          <p:cNvSpPr txBox="1"/>
          <p:nvPr/>
        </p:nvSpPr>
        <p:spPr>
          <a:xfrm>
            <a:off x="5910554" y="4695256"/>
            <a:ext cx="4717183" cy="351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1700" b="1" dirty="0">
                <a:solidFill>
                  <a:schemeClr val="tx2"/>
                </a:solidFill>
                <a:latin typeface="Gadugi" panose="020B0502040204020203" pitchFamily="34" charset="0"/>
                <a:cs typeface="Times New Roman" panose="02020603050405020304" pitchFamily="18" charset="0"/>
              </a:rPr>
              <a:t>COMMUNITY-BASED IMPROVEMENTS.</a:t>
            </a:r>
            <a:endParaRPr lang="fr-FR" sz="1700" b="1" dirty="0">
              <a:solidFill>
                <a:schemeClr val="tx2"/>
              </a:solidFill>
              <a:latin typeface="Gadug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Espace réservé du pied de page 6">
            <a:extLst>
              <a:ext uri="{FF2B5EF4-FFF2-40B4-BE49-F238E27FC236}">
                <a16:creationId xmlns:a16="http://schemas.microsoft.com/office/drawing/2014/main" id="{CD2B301E-ABB4-4E2F-8141-0CFC5C7F3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4695" y="6367151"/>
            <a:ext cx="5904656" cy="288032"/>
          </a:xfrm>
          <a:noFill/>
        </p:spPr>
        <p:txBody>
          <a:bodyPr/>
          <a:lstStyle/>
          <a:p>
            <a:pPr algn="r"/>
            <a:r>
              <a:rPr lang="en-US" sz="1000" dirty="0">
                <a:solidFill>
                  <a:srgbClr val="FFFFFF"/>
                </a:solidFill>
              </a:rPr>
              <a:t>ITF/UIC/UNECE Workshop on Rail Security, 23 May 2018, Leipzig  </a:t>
            </a:r>
            <a:endParaRPr lang="fr-FR" sz="10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2903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736EDFB-4671-41CD-8441-47CB4D4C30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6046D-8A69-4527-9914-1A3FAE63D276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087EDF1E-AAB7-4B94-AA92-0C4FC9553822}"/>
              </a:ext>
            </a:extLst>
          </p:cNvPr>
          <p:cNvSpPr/>
          <p:nvPr/>
        </p:nvSpPr>
        <p:spPr>
          <a:xfrm>
            <a:off x="536783" y="1080292"/>
            <a:ext cx="4569248" cy="4888806"/>
          </a:xfrm>
          <a:prstGeom prst="roundRect">
            <a:avLst/>
          </a:prstGeom>
          <a:solidFill>
            <a:srgbClr val="079EB0">
              <a:alpha val="12941"/>
            </a:srgbClr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fr-FR" dirty="0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EC59DBC-0D9A-45D0-B474-DAA5E5492F02}"/>
              </a:ext>
            </a:extLst>
          </p:cNvPr>
          <p:cNvSpPr/>
          <p:nvPr/>
        </p:nvSpPr>
        <p:spPr>
          <a:xfrm>
            <a:off x="5412510" y="1090308"/>
            <a:ext cx="5869784" cy="4994369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08A4BAD-0C79-4B89-9C66-5DC859496DB7}"/>
              </a:ext>
            </a:extLst>
          </p:cNvPr>
          <p:cNvSpPr txBox="1"/>
          <p:nvPr/>
        </p:nvSpPr>
        <p:spPr>
          <a:xfrm>
            <a:off x="1025086" y="1124400"/>
            <a:ext cx="35926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79EB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UIC EXTRANET</a:t>
            </a:r>
          </a:p>
          <a:p>
            <a:endParaRPr lang="fr-FR" dirty="0">
              <a:solidFill>
                <a:srgbClr val="079EB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4782B25-5061-4390-8A65-B4AC6F39CAFF}"/>
              </a:ext>
            </a:extLst>
          </p:cNvPr>
          <p:cNvSpPr txBox="1"/>
          <p:nvPr/>
        </p:nvSpPr>
        <p:spPr>
          <a:xfrm>
            <a:off x="546178" y="4172070"/>
            <a:ext cx="311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1000+</a:t>
            </a:r>
            <a:r>
              <a:rPr lang="en-US" dirty="0">
                <a:solidFill>
                  <a:srgbClr val="079EB0"/>
                </a:solidFill>
              </a:rPr>
              <a:t> documents;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45CD325-E072-4C85-8D13-54933A18AD90}"/>
              </a:ext>
            </a:extLst>
          </p:cNvPr>
          <p:cNvSpPr txBox="1"/>
          <p:nvPr/>
        </p:nvSpPr>
        <p:spPr>
          <a:xfrm>
            <a:off x="6745854" y="1108880"/>
            <a:ext cx="4229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SECURITY HUB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E2BF003-1A09-4DC3-95C7-EB9FFA3568FB}"/>
              </a:ext>
            </a:extLst>
          </p:cNvPr>
          <p:cNvSpPr txBox="1"/>
          <p:nvPr/>
        </p:nvSpPr>
        <p:spPr>
          <a:xfrm>
            <a:off x="536783" y="2936378"/>
            <a:ext cx="4502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Historical archive/repository </a:t>
            </a:r>
            <a:r>
              <a:rPr lang="en-US" dirty="0">
                <a:solidFill>
                  <a:srgbClr val="079EB0"/>
                </a:solidFill>
              </a:rPr>
              <a:t>containing every kind of Security-related material (e.g. presentations, publications);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86AE895-6EFA-4CA8-8F36-B19BE6E2595E}"/>
              </a:ext>
            </a:extLst>
          </p:cNvPr>
          <p:cNvSpPr txBox="1"/>
          <p:nvPr/>
        </p:nvSpPr>
        <p:spPr>
          <a:xfrm>
            <a:off x="516494" y="1956041"/>
            <a:ext cx="4770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Private workspace </a:t>
            </a:r>
            <a:r>
              <a:rPr lang="en-US" dirty="0">
                <a:solidFill>
                  <a:srgbClr val="079EB0"/>
                </a:solidFill>
              </a:rPr>
              <a:t>for Platform Members and Working Groups;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3254AC6B-11A4-4777-B83A-CD8F12D0D3DD}"/>
              </a:ext>
            </a:extLst>
          </p:cNvPr>
          <p:cNvSpPr txBox="1"/>
          <p:nvPr/>
        </p:nvSpPr>
        <p:spPr>
          <a:xfrm>
            <a:off x="5433996" y="1763552"/>
            <a:ext cx="5520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Private Web Platform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accessible to UIC Members and other eligible stakeholders*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50636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86F455D-9B5A-4595-945D-637337A9199D}"/>
              </a:ext>
            </a:extLst>
          </p:cNvPr>
          <p:cNvSpPr txBox="1"/>
          <p:nvPr/>
        </p:nvSpPr>
        <p:spPr>
          <a:xfrm>
            <a:off x="5433995" y="2452912"/>
            <a:ext cx="583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database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featuring a large number of consistently compiled and arranged security measures and data,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50636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057FCA2-5048-411A-B6F3-FFD4B6C7E945}"/>
              </a:ext>
            </a:extLst>
          </p:cNvPr>
          <p:cNvSpPr txBox="1"/>
          <p:nvPr/>
        </p:nvSpPr>
        <p:spPr>
          <a:xfrm>
            <a:off x="5726548" y="2203358"/>
            <a:ext cx="1754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containing </a:t>
            </a:r>
            <a:endParaRPr kumimoji="0" lang="fr-FR" sz="1400" b="0" i="1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24AFD02-815C-482F-A8F3-699D78BCCC08}"/>
              </a:ext>
            </a:extLst>
          </p:cNvPr>
          <p:cNvSpPr txBox="1"/>
          <p:nvPr/>
        </p:nvSpPr>
        <p:spPr>
          <a:xfrm>
            <a:off x="5451721" y="3162248"/>
            <a:ext cx="583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</a:rPr>
              <a:t>a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</a:rPr>
              <a:t>structured search function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</a:rPr>
              <a:t> allowing easy and intuitive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</a:rPr>
              <a:t> searches</a:t>
            </a:r>
            <a:r>
              <a:rPr lang="en-US" sz="1400" dirty="0">
                <a:solidFill>
                  <a:srgbClr val="506361"/>
                </a:solidFill>
                <a:latin typeface="+mj-lt"/>
              </a:rPr>
              <a:t> and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</a:rPr>
              <a:t>different possible approaches,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50636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98AAE225-099D-4B0B-9026-1A5A1425C3DC}"/>
              </a:ext>
            </a:extLst>
          </p:cNvPr>
          <p:cNvSpPr txBox="1"/>
          <p:nvPr/>
        </p:nvSpPr>
        <p:spPr>
          <a:xfrm>
            <a:off x="5726548" y="2925017"/>
            <a:ext cx="3464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searchable through </a:t>
            </a:r>
            <a:endParaRPr kumimoji="0" lang="fr-FR" sz="1400" b="0" i="1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626E075-B306-40B2-B813-7A68CF8D8085}"/>
              </a:ext>
            </a:extLst>
          </p:cNvPr>
          <p:cNvSpPr txBox="1"/>
          <p:nvPr/>
        </p:nvSpPr>
        <p:spPr>
          <a:xfrm>
            <a:off x="5754178" y="3607256"/>
            <a:ext cx="2142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also featuring</a:t>
            </a:r>
            <a:endParaRPr kumimoji="0" lang="fr-FR" sz="1400" b="0" i="1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B9C8416E-851A-4A7D-ABA2-539580F74E76}"/>
              </a:ext>
            </a:extLst>
          </p:cNvPr>
          <p:cNvSpPr txBox="1"/>
          <p:nvPr/>
        </p:nvSpPr>
        <p:spPr>
          <a:xfrm>
            <a:off x="5451721" y="3858063"/>
            <a:ext cx="57265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</a:rPr>
              <a:t>potential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</a:rPr>
              <a:t>community-based inputs.</a:t>
            </a:r>
            <a:r>
              <a:rPr lang="en-US" sz="1400" dirty="0">
                <a:solidFill>
                  <a:srgbClr val="506361"/>
                </a:solidFill>
                <a:latin typeface="+mj-lt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</a:rPr>
              <a:t>End-users can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</a:rPr>
              <a:t>submit comments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</a:rPr>
              <a:t>,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</a:rPr>
              <a:t>share data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</a:rPr>
              <a:t>,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</a:rPr>
              <a:t>statistics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</a:rPr>
              <a:t> or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</a:rPr>
              <a:t>operational experiences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</a:rPr>
              <a:t> about each measure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50636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019F4F99-100A-471B-ABBB-447FB10AF5F8}"/>
              </a:ext>
            </a:extLst>
          </p:cNvPr>
          <p:cNvSpPr txBox="1"/>
          <p:nvPr/>
        </p:nvSpPr>
        <p:spPr>
          <a:xfrm>
            <a:off x="5726548" y="4500312"/>
            <a:ext cx="5320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and more additional options, like</a:t>
            </a:r>
            <a:endParaRPr kumimoji="0" lang="fr-FR" sz="1400" b="0" i="1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6A4AED4-0305-406A-881B-97239914018F}"/>
              </a:ext>
            </a:extLst>
          </p:cNvPr>
          <p:cNvSpPr txBox="1"/>
          <p:nvPr/>
        </p:nvSpPr>
        <p:spPr>
          <a:xfrm>
            <a:off x="5451721" y="4736555"/>
            <a:ext cx="5207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the possibility to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submit questions to the UIC Network of Quick Responders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directly from the Security Hub interface.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50636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64D27D34-83F6-4BFD-8475-997E609C2AFE}"/>
              </a:ext>
            </a:extLst>
          </p:cNvPr>
          <p:cNvSpPr txBox="1"/>
          <p:nvPr/>
        </p:nvSpPr>
        <p:spPr>
          <a:xfrm>
            <a:off x="6075795" y="5253681"/>
            <a:ext cx="4543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79EB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END-USER/CONSULTATION-ORIENTED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8FA32977-88FD-4313-891E-052AC838A35B}"/>
              </a:ext>
            </a:extLst>
          </p:cNvPr>
          <p:cNvSpPr txBox="1"/>
          <p:nvPr/>
        </p:nvSpPr>
        <p:spPr>
          <a:xfrm>
            <a:off x="833006" y="5253681"/>
            <a:ext cx="3916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PRODUCTION-ORIENTED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2" name="Titre 1">
            <a:extLst>
              <a:ext uri="{FF2B5EF4-FFF2-40B4-BE49-F238E27FC236}">
                <a16:creationId xmlns:a16="http://schemas.microsoft.com/office/drawing/2014/main" id="{DFA67BC9-6C07-44B8-930B-1E9E06ED6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494" y="222203"/>
            <a:ext cx="11543416" cy="55149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UIC Extranet and Security Hub: Differences and Complementarity</a:t>
            </a:r>
            <a:endParaRPr lang="fr-FR" sz="2800" dirty="0"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Espace réservé du pied de page 6">
            <a:extLst>
              <a:ext uri="{FF2B5EF4-FFF2-40B4-BE49-F238E27FC236}">
                <a16:creationId xmlns:a16="http://schemas.microsoft.com/office/drawing/2014/main" id="{B268C91A-22E1-4B49-9CA1-54B44E2F6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4695" y="6367151"/>
            <a:ext cx="5904656" cy="288032"/>
          </a:xfrm>
          <a:noFill/>
        </p:spPr>
        <p:txBody>
          <a:bodyPr/>
          <a:lstStyle/>
          <a:p>
            <a:pPr algn="r"/>
            <a:r>
              <a:rPr lang="en-US" sz="1000" dirty="0">
                <a:solidFill>
                  <a:srgbClr val="FFFFFF"/>
                </a:solidFill>
              </a:rPr>
              <a:t>ITF/UIC/UNECE Workshop on Rail Security, 23 May 2018, Leipzig  </a:t>
            </a:r>
            <a:endParaRPr lang="fr-FR" sz="10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7475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609D34-0E98-407F-9D53-D51C558CA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589" y="370548"/>
            <a:ext cx="11234704" cy="60925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99CC"/>
                </a:solidFill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ecurity </a:t>
            </a:r>
            <a:r>
              <a:rPr lang="en-US" dirty="0">
                <a:solidFill>
                  <a:srgbClr val="009999"/>
                </a:solidFill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dirty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ub’s main features</a:t>
            </a:r>
            <a:endParaRPr lang="fr-FR" dirty="0"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027E9E6-D7E7-4D01-9A9F-0BAC4F43B0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B6046D-8A69-4527-9914-1A3FAE63D276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7A898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000" b="1" i="0" u="none" strike="noStrike" kern="1200" cap="none" spc="0" normalizeH="0" baseline="0" noProof="0">
              <a:ln>
                <a:noFill/>
              </a:ln>
              <a:solidFill>
                <a:srgbClr val="7A898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CCD748B-04FD-4654-BBD7-646761BC5DB6}"/>
              </a:ext>
            </a:extLst>
          </p:cNvPr>
          <p:cNvSpPr txBox="1"/>
          <p:nvPr/>
        </p:nvSpPr>
        <p:spPr>
          <a:xfrm>
            <a:off x="857172" y="3335998"/>
            <a:ext cx="9669195" cy="35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Diversified User Profiles/Access Levels.</a:t>
            </a:r>
            <a:endParaRPr kumimoji="0" lang="fr-FR" sz="1700" b="1" i="0" u="none" strike="noStrike" kern="1200" cap="none" spc="0" normalizeH="0" baseline="0" noProof="0" dirty="0">
              <a:ln>
                <a:noFill/>
              </a:ln>
              <a:solidFill>
                <a:srgbClr val="506361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EB7FC7D-9763-4010-871D-53CFE0EC59D4}"/>
              </a:ext>
            </a:extLst>
          </p:cNvPr>
          <p:cNvSpPr txBox="1"/>
          <p:nvPr/>
        </p:nvSpPr>
        <p:spPr>
          <a:xfrm>
            <a:off x="857172" y="4435928"/>
            <a:ext cx="9706140" cy="35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b="1" dirty="0">
                <a:solidFill>
                  <a:srgbClr val="50636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Scalable, quick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intuitive search function.</a:t>
            </a:r>
            <a:endParaRPr kumimoji="0" lang="fr-FR" sz="1700" b="1" i="0" u="none" strike="noStrike" kern="1200" cap="none" spc="0" normalizeH="0" baseline="0" noProof="0" dirty="0">
              <a:ln>
                <a:noFill/>
              </a:ln>
              <a:solidFill>
                <a:srgbClr val="506361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17C8E7C-65F1-4ACD-B5A9-5D29777DF91B}"/>
              </a:ext>
            </a:extLst>
          </p:cNvPr>
          <p:cNvSpPr txBox="1"/>
          <p:nvPr/>
        </p:nvSpPr>
        <p:spPr>
          <a:xfrm>
            <a:off x="838700" y="1657246"/>
            <a:ext cx="9706140" cy="35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Single entry point, one-stop solution for Railway security professionals. </a:t>
            </a:r>
            <a:endParaRPr kumimoji="0" lang="fr-FR" sz="1700" b="1" i="0" u="none" strike="noStrike" kern="1200" cap="none" spc="0" normalizeH="0" baseline="0" noProof="0" dirty="0">
              <a:ln>
                <a:noFill/>
              </a:ln>
              <a:solidFill>
                <a:srgbClr val="506361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86C76FA-82DF-438D-A061-4CEAE93DB724}"/>
              </a:ext>
            </a:extLst>
          </p:cNvPr>
          <p:cNvSpPr txBox="1"/>
          <p:nvPr/>
        </p:nvSpPr>
        <p:spPr>
          <a:xfrm>
            <a:off x="857172" y="3896577"/>
            <a:ext cx="8772023" cy="372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Comprehensive measures database covering all the railway sub-domains.</a:t>
            </a:r>
            <a:endParaRPr kumimoji="0" lang="fr-FR" sz="1700" b="1" u="none" strike="noStrike" kern="1200" cap="none" spc="0" normalizeH="0" baseline="0" noProof="0" dirty="0">
              <a:ln>
                <a:noFill/>
              </a:ln>
              <a:solidFill>
                <a:srgbClr val="506361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353318E-279B-43DC-AEC5-09BE16DB0FE3}"/>
              </a:ext>
            </a:extLst>
          </p:cNvPr>
          <p:cNvSpPr txBox="1"/>
          <p:nvPr/>
        </p:nvSpPr>
        <p:spPr>
          <a:xfrm>
            <a:off x="838700" y="2199905"/>
            <a:ext cx="2666500" cy="35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b="1" dirty="0">
                <a:solidFill>
                  <a:srgbClr val="50636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Reserved Access. </a:t>
            </a:r>
            <a:endParaRPr lang="fr-FR" sz="1700" b="1" dirty="0">
              <a:solidFill>
                <a:srgbClr val="50636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B38BAB4-604A-49CC-9535-7862F66EC99D}"/>
              </a:ext>
            </a:extLst>
          </p:cNvPr>
          <p:cNvSpPr txBox="1"/>
          <p:nvPr/>
        </p:nvSpPr>
        <p:spPr>
          <a:xfrm>
            <a:off x="857172" y="5561954"/>
            <a:ext cx="9515643" cy="372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b="1" dirty="0">
                <a:solidFill>
                  <a:srgbClr val="50636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Permanent content updates by UIC Security Division.</a:t>
            </a:r>
            <a:endParaRPr kumimoji="0" lang="fr-FR" sz="1700" b="1" u="none" strike="noStrike" kern="1200" cap="none" spc="0" normalizeH="0" baseline="0" noProof="0" dirty="0">
              <a:ln>
                <a:noFill/>
              </a:ln>
              <a:solidFill>
                <a:srgbClr val="506361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5788C64-98CA-4D3F-B368-718209ACDC63}"/>
              </a:ext>
            </a:extLst>
          </p:cNvPr>
          <p:cNvSpPr txBox="1"/>
          <p:nvPr/>
        </p:nvSpPr>
        <p:spPr>
          <a:xfrm>
            <a:off x="838699" y="2725946"/>
            <a:ext cx="9515643" cy="372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  <a:defRPr/>
            </a:pPr>
            <a:r>
              <a:rPr kumimoji="0" lang="en-US" sz="1700" b="1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Community</a:t>
            </a:r>
            <a:r>
              <a:rPr lang="en-US" sz="1700" b="1" dirty="0">
                <a:solidFill>
                  <a:srgbClr val="50636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-based improvements and comments. </a:t>
            </a:r>
            <a:endParaRPr kumimoji="0" lang="fr-FR" sz="1700" b="1" u="none" strike="noStrike" kern="1200" cap="none" spc="0" normalizeH="0" baseline="0" noProof="0" dirty="0">
              <a:ln>
                <a:noFill/>
              </a:ln>
              <a:solidFill>
                <a:srgbClr val="506361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0D9E799-A052-49DD-A88F-AB83CBE4480E}"/>
              </a:ext>
            </a:extLst>
          </p:cNvPr>
          <p:cNvSpPr txBox="1"/>
          <p:nvPr/>
        </p:nvSpPr>
        <p:spPr>
          <a:xfrm>
            <a:off x="838699" y="5014750"/>
            <a:ext cx="9669197" cy="35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 security standards.</a:t>
            </a:r>
            <a:endParaRPr kumimoji="0" lang="fr-FR" sz="1700" b="1" i="0" u="none" strike="noStrike" kern="1200" cap="none" spc="0" normalizeH="0" baseline="0" noProof="0" dirty="0">
              <a:ln>
                <a:noFill/>
              </a:ln>
              <a:solidFill>
                <a:srgbClr val="506361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Espace réservé du pied de page 6">
            <a:extLst>
              <a:ext uri="{FF2B5EF4-FFF2-40B4-BE49-F238E27FC236}">
                <a16:creationId xmlns:a16="http://schemas.microsoft.com/office/drawing/2014/main" id="{21B42347-A28C-4CC3-AE66-978DE9EB0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4695" y="6367151"/>
            <a:ext cx="5904656" cy="288032"/>
          </a:xfrm>
          <a:noFill/>
        </p:spPr>
        <p:txBody>
          <a:bodyPr/>
          <a:lstStyle/>
          <a:p>
            <a:pPr algn="r"/>
            <a:r>
              <a:rPr lang="en-US" sz="1000" dirty="0">
                <a:solidFill>
                  <a:srgbClr val="FFFFFF"/>
                </a:solidFill>
              </a:rPr>
              <a:t>ITF/UIC/UNECE Workshop on Rail Security, 23 May 2018, Leipzig  </a:t>
            </a:r>
            <a:endParaRPr lang="fr-FR" sz="10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8822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027E9E6-D7E7-4D01-9A9F-0BAC4F43B0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B6046D-8A69-4527-9914-1A3FAE63D276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7A898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000" b="1" i="0" u="none" strike="noStrike" kern="1200" cap="none" spc="0" normalizeH="0" baseline="0" noProof="0">
              <a:ln>
                <a:noFill/>
              </a:ln>
              <a:solidFill>
                <a:srgbClr val="7A898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F26DC00A-66ED-4312-8852-4806108CC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95" y="122094"/>
            <a:ext cx="10464800" cy="866775"/>
          </a:xfrm>
        </p:spPr>
        <p:txBody>
          <a:bodyPr/>
          <a:lstStyle/>
          <a:p>
            <a:r>
              <a:rPr lang="en-US" dirty="0"/>
              <a:t>Project </a:t>
            </a:r>
            <a:r>
              <a:rPr lang="en-US" dirty="0">
                <a:solidFill>
                  <a:srgbClr val="006699"/>
                </a:solidFill>
              </a:rPr>
              <a:t>Roadmap</a:t>
            </a:r>
            <a:endParaRPr lang="fr-FR" dirty="0">
              <a:solidFill>
                <a:srgbClr val="006699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0A44527-0EEF-4277-9386-A8D10284E6BA}"/>
              </a:ext>
            </a:extLst>
          </p:cNvPr>
          <p:cNvSpPr txBox="1"/>
          <p:nvPr/>
        </p:nvSpPr>
        <p:spPr>
          <a:xfrm>
            <a:off x="383646" y="1435887"/>
            <a:ext cx="96160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lang="en-US" sz="2800" b="1" dirty="0">
                <a:solidFill>
                  <a:srgbClr val="506361"/>
                </a:solidFill>
                <a:latin typeface="Georgia" panose="02040502050405020303" pitchFamily="18" charset="0"/>
              </a:rPr>
              <a:t>18–21 June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2018, UIC HQ Paris: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r>
              <a:rPr lang="en-US" sz="2800" dirty="0">
                <a:solidFill>
                  <a:srgbClr val="506361"/>
                </a:solidFill>
                <a:latin typeface="Georgia" panose="02040502050405020303" pitchFamily="18" charset="0"/>
              </a:rPr>
              <a:t>during the 4</a:t>
            </a:r>
            <a:r>
              <a:rPr lang="en-US" sz="2800" baseline="30000" dirty="0">
                <a:solidFill>
                  <a:srgbClr val="506361"/>
                </a:solidFill>
                <a:latin typeface="Georgia" panose="02040502050405020303" pitchFamily="18" charset="0"/>
              </a:rPr>
              <a:t>th</a:t>
            </a:r>
            <a:r>
              <a:rPr lang="en-US" sz="2800" dirty="0">
                <a:solidFill>
                  <a:srgbClr val="506361"/>
                </a:solidFill>
                <a:latin typeface="Georgia" panose="02040502050405020303" pitchFamily="18" charset="0"/>
              </a:rPr>
              <a:t> UIC Security Week a mockup version of the Hub will be presented for the purpose of gathering feedbacks and </a:t>
            </a:r>
            <a:r>
              <a:rPr lang="en-US" sz="2800" dirty="0" err="1">
                <a:solidFill>
                  <a:srgbClr val="506361"/>
                </a:solidFill>
                <a:latin typeface="Georgia" panose="02040502050405020303" pitchFamily="18" charset="0"/>
              </a:rPr>
              <a:t>imputs</a:t>
            </a:r>
            <a:r>
              <a:rPr lang="en-US" sz="2800" dirty="0">
                <a:solidFill>
                  <a:srgbClr val="506361"/>
                </a:solidFill>
                <a:latin typeface="Georgia" panose="02040502050405020303" pitchFamily="18" charset="0"/>
              </a:rPr>
              <a:t> among users and planning needed/appropriate adjustments.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50636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9FFC780-4D88-414F-AF7D-0774753EC610}"/>
              </a:ext>
            </a:extLst>
          </p:cNvPr>
          <p:cNvSpPr txBox="1"/>
          <p:nvPr/>
        </p:nvSpPr>
        <p:spPr>
          <a:xfrm>
            <a:off x="383646" y="4129674"/>
            <a:ext cx="96160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October 2018, Slovenia: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official launch of the Security Hub during the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14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UIC World Security Congress</a:t>
            </a:r>
            <a:r>
              <a:rPr lang="en-US" sz="2800" dirty="0">
                <a:solidFill>
                  <a:srgbClr val="506361"/>
                </a:solidFill>
                <a:latin typeface="Georgia" panose="02040502050405020303" pitchFamily="18" charset="0"/>
              </a:rPr>
              <a:t>.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50636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20" name="Espace réservé du pied de page 6">
            <a:extLst>
              <a:ext uri="{FF2B5EF4-FFF2-40B4-BE49-F238E27FC236}">
                <a16:creationId xmlns:a16="http://schemas.microsoft.com/office/drawing/2014/main" id="{39B1849B-268F-4389-97AC-ED7A74D8A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4695" y="6367151"/>
            <a:ext cx="5904656" cy="288032"/>
          </a:xfrm>
          <a:noFill/>
        </p:spPr>
        <p:txBody>
          <a:bodyPr/>
          <a:lstStyle/>
          <a:p>
            <a:pPr algn="r"/>
            <a:r>
              <a:rPr lang="en-US" sz="1000" dirty="0">
                <a:solidFill>
                  <a:srgbClr val="FFFFFF"/>
                </a:solidFill>
              </a:rPr>
              <a:t>ITF/UIC/UNECE Workshop on Rail Security, 23 May 2018, Leipzig  </a:t>
            </a:r>
            <a:endParaRPr lang="fr-FR" sz="10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9348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8647" y="443928"/>
            <a:ext cx="11234704" cy="609253"/>
          </a:xfrm>
        </p:spPr>
        <p:txBody>
          <a:bodyPr/>
          <a:lstStyle/>
          <a:p>
            <a:r>
              <a:rPr lang="en-US" dirty="0"/>
              <a:t>Sharing knowledge and experience:</a:t>
            </a:r>
            <a:br>
              <a:rPr lang="en-US" dirty="0"/>
            </a:br>
            <a:r>
              <a:rPr lang="en-US" dirty="0">
                <a:solidFill>
                  <a:srgbClr val="006699"/>
                </a:solidFill>
              </a:rPr>
              <a:t>UIC Network of Quick Responders</a:t>
            </a:r>
            <a:endParaRPr lang="fr-FR" sz="2000" dirty="0">
              <a:solidFill>
                <a:srgbClr val="006699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>
          <a:xfrm>
            <a:off x="1119014" y="6359332"/>
            <a:ext cx="958849" cy="179388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B6046D-8A69-4527-9914-1A3FAE63D276}" type="slidenum">
              <a:rPr kumimoji="0" lang="fr-FR" sz="1000" b="1" i="0" u="none" strike="noStrike" kern="1200" cap="none" spc="0" normalizeH="0" baseline="0" noProof="0">
                <a:ln>
                  <a:noFill/>
                </a:ln>
                <a:solidFill>
                  <a:srgbClr val="7A898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000" b="1" i="0" u="none" strike="noStrike" kern="1200" cap="none" spc="0" normalizeH="0" baseline="0" noProof="0">
              <a:ln>
                <a:noFill/>
              </a:ln>
              <a:solidFill>
                <a:srgbClr val="7A898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3FB398E-2A85-4880-9C8B-389C665EB418}"/>
              </a:ext>
            </a:extLst>
          </p:cNvPr>
          <p:cNvSpPr txBox="1"/>
          <p:nvPr/>
        </p:nvSpPr>
        <p:spPr>
          <a:xfrm>
            <a:off x="2908776" y="1272059"/>
            <a:ext cx="6673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F71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UIC </a:t>
            </a:r>
            <a:r>
              <a:rPr lang="en-US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OF QUICK RESPONDERS</a:t>
            </a:r>
            <a:endParaRPr lang="fr-FR" sz="2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DDCB0566-B47B-4400-BC77-353BA865C383}"/>
              </a:ext>
            </a:extLst>
          </p:cNvPr>
          <p:cNvSpPr txBox="1"/>
          <p:nvPr/>
        </p:nvSpPr>
        <p:spPr>
          <a:xfrm>
            <a:off x="861238" y="3323240"/>
            <a:ext cx="2611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UIC MEMBERS</a:t>
            </a:r>
            <a:endParaRPr lang="fr-FR" sz="2400" b="1" dirty="0">
              <a:solidFill>
                <a:srgbClr val="0099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Flèche : courbe vers le haut 34">
            <a:extLst>
              <a:ext uri="{FF2B5EF4-FFF2-40B4-BE49-F238E27FC236}">
                <a16:creationId xmlns:a16="http://schemas.microsoft.com/office/drawing/2014/main" id="{37C38BEF-F1AC-4CC1-8984-8302641257CF}"/>
              </a:ext>
            </a:extLst>
          </p:cNvPr>
          <p:cNvSpPr/>
          <p:nvPr/>
        </p:nvSpPr>
        <p:spPr>
          <a:xfrm flipV="1">
            <a:off x="1990311" y="2676296"/>
            <a:ext cx="4477074" cy="667038"/>
          </a:xfrm>
          <a:prstGeom prst="curvedUpArrow">
            <a:avLst>
              <a:gd name="adj1" fmla="val 20442"/>
              <a:gd name="adj2" fmla="val 60061"/>
              <a:gd name="adj3" fmla="val 248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CF3DC254-A93A-4095-9208-7B431C354458}"/>
              </a:ext>
            </a:extLst>
          </p:cNvPr>
          <p:cNvSpPr txBox="1"/>
          <p:nvPr/>
        </p:nvSpPr>
        <p:spPr>
          <a:xfrm>
            <a:off x="8196424" y="3274910"/>
            <a:ext cx="2687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UIC MEMBERS</a:t>
            </a:r>
            <a:endParaRPr lang="fr-FR" sz="2400" b="1" dirty="0">
              <a:solidFill>
                <a:srgbClr val="0099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2FA8C0BB-7A1D-4B6C-8CA4-CF77B3DECE6E}"/>
              </a:ext>
            </a:extLst>
          </p:cNvPr>
          <p:cNvSpPr txBox="1"/>
          <p:nvPr/>
        </p:nvSpPr>
        <p:spPr>
          <a:xfrm>
            <a:off x="4228848" y="3356391"/>
            <a:ext cx="2974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UIC SECURITY DIVISION </a:t>
            </a:r>
            <a:endParaRPr lang="fr-FR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Flèche : courbe vers le haut 38">
            <a:extLst>
              <a:ext uri="{FF2B5EF4-FFF2-40B4-BE49-F238E27FC236}">
                <a16:creationId xmlns:a16="http://schemas.microsoft.com/office/drawing/2014/main" id="{2D3DF44B-273C-46E3-A4D8-B84A1AC6756D}"/>
              </a:ext>
            </a:extLst>
          </p:cNvPr>
          <p:cNvSpPr/>
          <p:nvPr/>
        </p:nvSpPr>
        <p:spPr>
          <a:xfrm>
            <a:off x="5916518" y="3736575"/>
            <a:ext cx="3719146" cy="64080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1" name="Rectangle : carré corné 40">
            <a:extLst>
              <a:ext uri="{FF2B5EF4-FFF2-40B4-BE49-F238E27FC236}">
                <a16:creationId xmlns:a16="http://schemas.microsoft.com/office/drawing/2014/main" id="{C3A7823B-8AA6-4C3C-AFFA-04EE1973A34C}"/>
              </a:ext>
            </a:extLst>
          </p:cNvPr>
          <p:cNvSpPr/>
          <p:nvPr/>
        </p:nvSpPr>
        <p:spPr>
          <a:xfrm>
            <a:off x="9287418" y="4194018"/>
            <a:ext cx="1498070" cy="1081241"/>
          </a:xfrm>
          <a:prstGeom prst="foldedCorner">
            <a:avLst>
              <a:gd name="adj" fmla="val 37926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lèche : courbe vers le haut 41">
            <a:extLst>
              <a:ext uri="{FF2B5EF4-FFF2-40B4-BE49-F238E27FC236}">
                <a16:creationId xmlns:a16="http://schemas.microsoft.com/office/drawing/2014/main" id="{81C691C3-6714-4F69-8A95-63AD9CB1FFB1}"/>
              </a:ext>
            </a:extLst>
          </p:cNvPr>
          <p:cNvSpPr/>
          <p:nvPr/>
        </p:nvSpPr>
        <p:spPr>
          <a:xfrm flipH="1" flipV="1">
            <a:off x="4798168" y="2634107"/>
            <a:ext cx="4609189" cy="700842"/>
          </a:xfrm>
          <a:prstGeom prst="curvedUpArrow">
            <a:avLst>
              <a:gd name="adj1" fmla="val 23679"/>
              <a:gd name="adj2" fmla="val 61887"/>
              <a:gd name="adj3" fmla="val 23563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3" name="Flèche : courbe vers le haut 42">
            <a:extLst>
              <a:ext uri="{FF2B5EF4-FFF2-40B4-BE49-F238E27FC236}">
                <a16:creationId xmlns:a16="http://schemas.microsoft.com/office/drawing/2014/main" id="{401D1842-1E16-4D2D-A212-532FD8E1BB46}"/>
              </a:ext>
            </a:extLst>
          </p:cNvPr>
          <p:cNvSpPr/>
          <p:nvPr/>
        </p:nvSpPr>
        <p:spPr>
          <a:xfrm flipH="1">
            <a:off x="1819302" y="3736576"/>
            <a:ext cx="3491002" cy="728424"/>
          </a:xfrm>
          <a:prstGeom prst="curvedUpArrow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29332CC8-A119-4758-9A32-4B89E0775FCD}"/>
              </a:ext>
            </a:extLst>
          </p:cNvPr>
          <p:cNvSpPr txBox="1"/>
          <p:nvPr/>
        </p:nvSpPr>
        <p:spPr>
          <a:xfrm>
            <a:off x="1757582" y="1826204"/>
            <a:ext cx="383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en-US" sz="1400" b="1" i="1" dirty="0">
                <a:solidFill>
                  <a:srgbClr val="C00000"/>
                </a:solidFill>
              </a:rPr>
              <a:t>A question is submitted by a Member</a:t>
            </a:r>
            <a:endParaRPr lang="fr-FR" sz="2400" b="1" i="1" dirty="0">
              <a:solidFill>
                <a:srgbClr val="C00000"/>
              </a:solidFill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10B45756-EB4F-4123-98B9-539F4180C092}"/>
              </a:ext>
            </a:extLst>
          </p:cNvPr>
          <p:cNvSpPr txBox="1"/>
          <p:nvPr/>
        </p:nvSpPr>
        <p:spPr>
          <a:xfrm>
            <a:off x="6335569" y="4560800"/>
            <a:ext cx="32470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  <a:r>
              <a:rPr lang="en-US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>
                <a:solidFill>
                  <a:schemeClr val="tx2"/>
                </a:solidFill>
              </a:rPr>
              <a:t>The question is forwarded </a:t>
            </a:r>
          </a:p>
          <a:p>
            <a:r>
              <a:rPr lang="en-US" sz="1400" b="1" dirty="0">
                <a:solidFill>
                  <a:schemeClr val="tx2"/>
                </a:solidFill>
              </a:rPr>
              <a:t>        to the Members’ Community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20FA68E4-CCD0-4EDC-B2A1-D09B4222A331}"/>
              </a:ext>
            </a:extLst>
          </p:cNvPr>
          <p:cNvSpPr txBox="1"/>
          <p:nvPr/>
        </p:nvSpPr>
        <p:spPr>
          <a:xfrm>
            <a:off x="5975413" y="1834245"/>
            <a:ext cx="449435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en-US" sz="1400" b="1" dirty="0">
                <a:solidFill>
                  <a:schemeClr val="tx2"/>
                </a:solidFill>
              </a:rPr>
              <a:t>Answers are returned to UIC </a:t>
            </a:r>
          </a:p>
          <a:p>
            <a:r>
              <a:rPr lang="en-US" sz="1400" b="1" dirty="0">
                <a:solidFill>
                  <a:schemeClr val="tx2"/>
                </a:solidFill>
              </a:rPr>
              <a:t>      Security Division (</a:t>
            </a:r>
            <a:r>
              <a:rPr lang="en-US" sz="1400" b="1" u="sng" dirty="0">
                <a:solidFill>
                  <a:schemeClr val="tx2"/>
                </a:solidFill>
              </a:rPr>
              <a:t>approx. 15 days</a:t>
            </a:r>
            <a:r>
              <a:rPr lang="en-US" sz="1400" b="1" dirty="0">
                <a:solidFill>
                  <a:schemeClr val="tx2"/>
                </a:solidFill>
              </a:rPr>
              <a:t>)</a:t>
            </a:r>
            <a:endParaRPr lang="fr-FR" sz="2000" b="1" dirty="0">
              <a:solidFill>
                <a:schemeClr val="tx2"/>
              </a:solidFill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A019EBDC-413E-4325-BFA4-F1639A31C5A0}"/>
              </a:ext>
            </a:extLst>
          </p:cNvPr>
          <p:cNvSpPr txBox="1"/>
          <p:nvPr/>
        </p:nvSpPr>
        <p:spPr>
          <a:xfrm>
            <a:off x="1702615" y="4570058"/>
            <a:ext cx="4410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en-US" sz="1400" b="1" dirty="0">
                <a:solidFill>
                  <a:schemeClr val="tx2"/>
                </a:solidFill>
              </a:rPr>
              <a:t>The delivered answers are structured and shared with ALL Members (1</a:t>
            </a:r>
            <a:r>
              <a:rPr lang="en-US" sz="1400" b="1" baseline="30000" dirty="0">
                <a:solidFill>
                  <a:schemeClr val="tx2"/>
                </a:solidFill>
              </a:rPr>
              <a:t>st</a:t>
            </a:r>
            <a:r>
              <a:rPr lang="en-US" sz="1400" b="1" dirty="0">
                <a:solidFill>
                  <a:schemeClr val="tx2"/>
                </a:solidFill>
              </a:rPr>
              <a:t> Technical position paper expected within </a:t>
            </a:r>
            <a:r>
              <a:rPr lang="en-US" sz="1400" b="1" u="sng" dirty="0">
                <a:solidFill>
                  <a:schemeClr val="tx2"/>
                </a:solidFill>
              </a:rPr>
              <a:t>approx. 2 months</a:t>
            </a:r>
            <a:r>
              <a:rPr lang="en-US" sz="1400" b="1" i="1" dirty="0">
                <a:solidFill>
                  <a:schemeClr val="tx2"/>
                </a:solidFill>
              </a:rPr>
              <a:t>)</a:t>
            </a:r>
            <a:endParaRPr lang="fr-FR" b="1" i="1" dirty="0">
              <a:solidFill>
                <a:schemeClr val="tx2"/>
              </a:solidFill>
            </a:endParaRPr>
          </a:p>
        </p:txBody>
      </p:sp>
      <p:pic>
        <p:nvPicPr>
          <p:cNvPr id="50" name="Image 49">
            <a:extLst>
              <a:ext uri="{FF2B5EF4-FFF2-40B4-BE49-F238E27FC236}">
                <a16:creationId xmlns:a16="http://schemas.microsoft.com/office/drawing/2014/main" id="{60ED96D1-4084-4676-BC11-4BC19C045D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392" y="1725496"/>
            <a:ext cx="1322108" cy="1162309"/>
          </a:xfrm>
          <a:prstGeom prst="rect">
            <a:avLst/>
          </a:prstGeom>
        </p:spPr>
      </p:pic>
      <p:sp>
        <p:nvSpPr>
          <p:cNvPr id="52" name="Phylactère : pensées 51">
            <a:extLst>
              <a:ext uri="{FF2B5EF4-FFF2-40B4-BE49-F238E27FC236}">
                <a16:creationId xmlns:a16="http://schemas.microsoft.com/office/drawing/2014/main" id="{DA46335E-C767-4FD6-99D3-ECAF5E0C7143}"/>
              </a:ext>
            </a:extLst>
          </p:cNvPr>
          <p:cNvSpPr/>
          <p:nvPr/>
        </p:nvSpPr>
        <p:spPr>
          <a:xfrm>
            <a:off x="208264" y="1872895"/>
            <a:ext cx="1512276" cy="1048079"/>
          </a:xfrm>
          <a:prstGeom prst="cloudCallout">
            <a:avLst>
              <a:gd name="adj1" fmla="val 57698"/>
              <a:gd name="adj2" fmla="val -21705"/>
            </a:avLst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F7F36992-523C-4851-BAB2-CF908509CD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51" y="4194018"/>
            <a:ext cx="1253327" cy="1410673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CFB5D3CD-C572-4236-8C13-2F4B6DCE962A}"/>
              </a:ext>
            </a:extLst>
          </p:cNvPr>
          <p:cNvSpPr txBox="1"/>
          <p:nvPr/>
        </p:nvSpPr>
        <p:spPr>
          <a:xfrm>
            <a:off x="1702615" y="5453667"/>
            <a:ext cx="463295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</a:t>
            </a:r>
            <a:r>
              <a:rPr lang="en-US" sz="1400" b="1" dirty="0">
                <a:solidFill>
                  <a:schemeClr val="tx2"/>
                </a:solidFill>
              </a:rPr>
              <a:t>If required by the Members, further insights on the issue are programmed. 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22" name="Espace réservé du pied de page 6">
            <a:extLst>
              <a:ext uri="{FF2B5EF4-FFF2-40B4-BE49-F238E27FC236}">
                <a16:creationId xmlns:a16="http://schemas.microsoft.com/office/drawing/2014/main" id="{1B733CB4-5546-4EA8-83FA-6B727F305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4695" y="6367151"/>
            <a:ext cx="5904656" cy="288032"/>
          </a:xfrm>
          <a:noFill/>
        </p:spPr>
        <p:txBody>
          <a:bodyPr/>
          <a:lstStyle/>
          <a:p>
            <a:pPr algn="r"/>
            <a:r>
              <a:rPr lang="en-US" sz="1000" dirty="0">
                <a:solidFill>
                  <a:srgbClr val="FFFFFF"/>
                </a:solidFill>
              </a:rPr>
              <a:t>ITF/UIC/UNECE Workshop on Rail Security, 23 May 2018, Leipzig  </a:t>
            </a:r>
            <a:endParaRPr lang="fr-FR" sz="10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982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53D2026-0473-4F83-832A-BE1CC79FF5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B6046D-8A69-4527-9914-1A3FAE63D276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7A898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000" b="1" i="0" u="none" strike="noStrike" kern="1200" cap="none" spc="0" normalizeH="0" baseline="0" noProof="0">
              <a:ln>
                <a:noFill/>
              </a:ln>
              <a:solidFill>
                <a:srgbClr val="7A898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71D29B1-EDE5-4B27-A5AC-6B15E49D782F}"/>
              </a:ext>
            </a:extLst>
          </p:cNvPr>
          <p:cNvSpPr txBox="1"/>
          <p:nvPr/>
        </p:nvSpPr>
        <p:spPr>
          <a:xfrm>
            <a:off x="2944429" y="818269"/>
            <a:ext cx="6851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Thanks for your attention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rgbClr val="50636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5DA2A6C-05EA-4AF4-BCB7-F423C4F4AEE2}"/>
              </a:ext>
            </a:extLst>
          </p:cNvPr>
          <p:cNvSpPr txBox="1"/>
          <p:nvPr/>
        </p:nvSpPr>
        <p:spPr>
          <a:xfrm>
            <a:off x="3521526" y="3918961"/>
            <a:ext cx="4738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Contact us at: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2"/>
              </a:rPr>
              <a:t>security@uic.org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F7C64BF-945A-4797-B55D-261A45D9B188}"/>
              </a:ext>
            </a:extLst>
          </p:cNvPr>
          <p:cNvSpPr txBox="1"/>
          <p:nvPr/>
        </p:nvSpPr>
        <p:spPr>
          <a:xfrm>
            <a:off x="3033680" y="2014138"/>
            <a:ext cx="7102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ANY FURTHER INFORMATION: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50636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ABA9BC-C413-477D-844D-A36C7E606C42}"/>
              </a:ext>
            </a:extLst>
          </p:cNvPr>
          <p:cNvSpPr txBox="1"/>
          <p:nvPr/>
        </p:nvSpPr>
        <p:spPr>
          <a:xfrm>
            <a:off x="2944429" y="3224846"/>
            <a:ext cx="517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0636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Visit UIC Website: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uic.org/security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694BC88-6B7E-4A21-8B0C-71F7E067586F}"/>
              </a:ext>
            </a:extLst>
          </p:cNvPr>
          <p:cNvSpPr txBox="1"/>
          <p:nvPr/>
        </p:nvSpPr>
        <p:spPr>
          <a:xfrm>
            <a:off x="5466706" y="4490906"/>
            <a:ext cx="4738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colliard@uic.org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Espace réservé du pied de page 6">
            <a:extLst>
              <a:ext uri="{FF2B5EF4-FFF2-40B4-BE49-F238E27FC236}">
                <a16:creationId xmlns:a16="http://schemas.microsoft.com/office/drawing/2014/main" id="{ADA73569-779D-4460-A034-51AEB3F18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4695" y="6367151"/>
            <a:ext cx="5904656" cy="288032"/>
          </a:xfrm>
          <a:noFill/>
        </p:spPr>
        <p:txBody>
          <a:bodyPr/>
          <a:lstStyle/>
          <a:p>
            <a:pPr algn="r"/>
            <a:r>
              <a:rPr lang="en-US" sz="1000" dirty="0">
                <a:solidFill>
                  <a:srgbClr val="FFFFFF"/>
                </a:solidFill>
              </a:rPr>
              <a:t>ITF/UIC/UNECE Workshop on Rail Security, 23 May 2018, Leipzig  </a:t>
            </a:r>
            <a:endParaRPr lang="fr-FR" sz="10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443093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exemple 1">
  <a:themeElements>
    <a:clrScheme name="Powerpoint exemple 1 1">
      <a:dk1>
        <a:srgbClr val="3C3C3C"/>
      </a:dk1>
      <a:lt1>
        <a:srgbClr val="FFFFFF"/>
      </a:lt1>
      <a:dk2>
        <a:srgbClr val="506361"/>
      </a:dk2>
      <a:lt2>
        <a:srgbClr val="7A898D"/>
      </a:lt2>
      <a:accent1>
        <a:srgbClr val="0090D4"/>
      </a:accent1>
      <a:accent2>
        <a:srgbClr val="62B576"/>
      </a:accent2>
      <a:accent3>
        <a:srgbClr val="FFFFFF"/>
      </a:accent3>
      <a:accent4>
        <a:srgbClr val="323232"/>
      </a:accent4>
      <a:accent5>
        <a:srgbClr val="AAC6E6"/>
      </a:accent5>
      <a:accent6>
        <a:srgbClr val="58A46A"/>
      </a:accent6>
      <a:hlink>
        <a:srgbClr val="0090D4"/>
      </a:hlink>
      <a:folHlink>
        <a:srgbClr val="62B576"/>
      </a:folHlink>
    </a:clrScheme>
    <a:fontScheme name="Powerpoint exemple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exemple 1 1">
        <a:dk1>
          <a:srgbClr val="3C3C3C"/>
        </a:dk1>
        <a:lt1>
          <a:srgbClr val="FFFFFF"/>
        </a:lt1>
        <a:dk2>
          <a:srgbClr val="506361"/>
        </a:dk2>
        <a:lt2>
          <a:srgbClr val="7A898D"/>
        </a:lt2>
        <a:accent1>
          <a:srgbClr val="0090D4"/>
        </a:accent1>
        <a:accent2>
          <a:srgbClr val="62B576"/>
        </a:accent2>
        <a:accent3>
          <a:srgbClr val="FFFFFF"/>
        </a:accent3>
        <a:accent4>
          <a:srgbClr val="323232"/>
        </a:accent4>
        <a:accent5>
          <a:srgbClr val="AAC6E6"/>
        </a:accent5>
        <a:accent6>
          <a:srgbClr val="58A46A"/>
        </a:accent6>
        <a:hlink>
          <a:srgbClr val="0090D4"/>
        </a:hlink>
        <a:folHlink>
          <a:srgbClr val="62B57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590</Words>
  <Application>Microsoft Office PowerPoint</Application>
  <PresentationFormat>Grand écran</PresentationFormat>
  <Paragraphs>75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Calibri</vt:lpstr>
      <vt:lpstr>Gadugi</vt:lpstr>
      <vt:lpstr>Georgia</vt:lpstr>
      <vt:lpstr>Symbol</vt:lpstr>
      <vt:lpstr>Times New Roman</vt:lpstr>
      <vt:lpstr>Wingdings</vt:lpstr>
      <vt:lpstr>Powerpoint exemple 1</vt:lpstr>
      <vt:lpstr>UIC Security Division ongoing Projects: Network of Quick Responders and Security Hub</vt:lpstr>
      <vt:lpstr>Why developing a new tool</vt:lpstr>
      <vt:lpstr>UIC Extranet and Security Hub: Differences and Complementarity</vt:lpstr>
      <vt:lpstr>Security Hub’s main features</vt:lpstr>
      <vt:lpstr>Project Roadmap</vt:lpstr>
      <vt:lpstr>Sharing knowledge and experience: UIC Network of Quick Responders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UIC Security Division ongoing Projects: Network of Quick Responders and Security Hub</dc:title>
  <dc:creator>DE ROSA Bruno</dc:creator>
  <cp:lastModifiedBy>DE ROSA Bruno</cp:lastModifiedBy>
  <cp:revision>4</cp:revision>
  <dcterms:created xsi:type="dcterms:W3CDTF">2018-05-21T08:38:02Z</dcterms:created>
  <dcterms:modified xsi:type="dcterms:W3CDTF">2018-05-23T04:57:16Z</dcterms:modified>
</cp:coreProperties>
</file>