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7559675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632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2887C34-786D-4702-9D86-0509683AE359}" type="slidenum">
              <a:t>‹#›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077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33999D6-5ED9-45CF-852C-7E66F0F3F9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65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19000" y="800280"/>
            <a:ext cx="5981760" cy="409572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19000" y="800280"/>
            <a:ext cx="5981760" cy="409572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19000" y="800280"/>
            <a:ext cx="5981760" cy="409572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19000" y="800280"/>
            <a:ext cx="5981760" cy="409572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35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0063" y="301625"/>
            <a:ext cx="1455737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1263" y="301625"/>
            <a:ext cx="4216400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3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7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99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5100" y="2598738"/>
            <a:ext cx="2251075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575" y="2598738"/>
            <a:ext cx="2252663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3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6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4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86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1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8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43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2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735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7354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8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71A31-BD60-44FC-95CF-9C53EC4E9B9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0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7FC2E9-B221-4FCA-8730-2F6180E04A2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0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151305-97AF-4FEA-859F-19D0602E148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57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1768475"/>
            <a:ext cx="3975100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68475"/>
            <a:ext cx="3975100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FEEE31-C5AE-4767-A793-9A72D91AE92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67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AA519-D1C5-41A4-BCC0-9A29813005D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0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542053-6CB8-4A62-9336-D855A43911C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0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56E385-C266-4AAD-BA89-74C25161C74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4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68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5ACF28-B79C-46C1-8AAD-31E61E53695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63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1AA94-5DBF-4FC4-8F0E-E57E80E3FC8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60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6C5D8F-20AF-4111-9441-C82C312A7CD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10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A267A2-F357-4523-9BB0-6681F6B979D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61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2365375"/>
            <a:ext cx="2355850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4450" y="2365375"/>
            <a:ext cx="2355850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6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4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5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5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06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" y="360"/>
            <a:ext cx="1007928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3751200" y="301320"/>
            <a:ext cx="5824440" cy="185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3886200" y="2364840"/>
            <a:ext cx="486432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28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4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traight Connector 4"/>
          <p:cNvSpPr/>
          <p:nvPr/>
        </p:nvSpPr>
        <p:spPr>
          <a:xfrm>
            <a:off x="4155479" y="2219039"/>
            <a:ext cx="4867201" cy="0"/>
          </a:xfrm>
          <a:prstGeom prst="line">
            <a:avLst/>
          </a:prstGeom>
          <a:ln w="14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7200" tIns="7200" rIns="7200" bIns="7200" anchor="ctr" anchorCtr="1"/>
          <a:lstStyle/>
          <a:p>
            <a:pPr lvl="0" rtl="0" hangingPunct="0">
              <a:buNone/>
              <a:tabLst/>
            </a:pPr>
            <a:endParaRPr lang="fr-FR" sz="2400" kern="1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fr-FR" sz="5000" b="1" i="0" u="none" strike="noStrike" kern="1200">
          <a:ln>
            <a:noFill/>
          </a:ln>
          <a:solidFill>
            <a:srgbClr val="4C4C4C"/>
          </a:solidFill>
          <a:latin typeface="Liberation Sans" pitchFamily="34"/>
          <a:ea typeface="SimSun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2000" b="1" i="0" u="none" strike="noStrike" kern="1200">
          <a:ln>
            <a:noFill/>
          </a:ln>
          <a:latin typeface="Liberation Sans" pitchFamily="34"/>
          <a:ea typeface="SimSun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360"/>
            <a:ext cx="1007928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3974399" y="2599200"/>
            <a:ext cx="4656600" cy="505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ctr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defPPr>
            <a:lvl1pPr marL="432000" lvl="0" indent="-324000" algn="ctr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1pPr>
            <a:lvl2pPr marL="864000" lvl="1" indent="-324000" algn="ctr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28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2pPr>
            <a:lvl3pPr marL="1295999" lvl="2" indent="-288000" algn="ctr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4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3pPr>
            <a:lvl4pPr marL="1728000" lvl="3" indent="-216000" algn="ctr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4pPr>
            <a:lvl5pPr marL="2160000" lvl="4" indent="-216000" algn="ctr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5pPr>
            <a:lvl6pPr marL="2592000" lvl="5" indent="-216000" algn="ctr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6pPr>
            <a:lvl7pPr marL="3024000" lvl="6" indent="-216000" algn="ctr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7pPr>
            <a:lvl8pPr marL="3456000" lvl="7" indent="-216000" algn="ctr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8pPr>
            <a:lvl9pPr marL="3887999" lvl="8" indent="-216000" algn="ctr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SimSun" pitchFamily="2"/>
          <a:cs typeface="Mangal" pitchFamily="2"/>
        </a:defRPr>
      </a:lvl1pPr>
    </p:titleStyle>
    <p:bodyStyle>
      <a:lvl1pPr algn="ctr" rtl="0" hangingPunct="0">
        <a:spcBef>
          <a:spcPts val="0"/>
        </a:spcBef>
        <a:spcAft>
          <a:spcPts val="1417"/>
        </a:spcAft>
        <a:tabLst/>
        <a:defRPr lang="fr-FR" sz="2000" b="1" i="0" u="none" strike="noStrike" kern="1200">
          <a:ln>
            <a:noFill/>
          </a:ln>
          <a:latin typeface="Liberation Sans" pitchFamily="34"/>
          <a:ea typeface="SimSun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" y="360"/>
            <a:ext cx="1007928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1092240" y="1769040"/>
            <a:ext cx="81032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None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8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3pPr>
            <a:lvl4pPr marL="1295999" lvl="3" indent="-288000">
              <a:spcBef>
                <a:spcPts val="0"/>
              </a:spcBef>
              <a:spcAft>
                <a:spcPts val="56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4pPr>
            <a:lvl5pPr marL="1295999" lvl="4" indent="-288000">
              <a:spcBef>
                <a:spcPts val="0"/>
              </a:spcBef>
              <a:spcAft>
                <a:spcPts val="283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6757560" y="73220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1238760" y="7203960"/>
            <a:ext cx="3195000" cy="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l" rtl="0" hangingPunct="0">
              <a:buNone/>
              <a:tabLst/>
              <a:defRPr lang="fr-FR" sz="1200" kern="1200">
                <a:solidFill>
                  <a:srgbClr val="FFFFFF"/>
                </a:solidFill>
                <a:latin typeface="Liberation San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8927280" y="7360920"/>
            <a:ext cx="1001880" cy="26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b="1" kern="1200">
                <a:latin typeface="Liberation San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3A9EA8E5-90ED-49C2-8C28-325E115BD2AD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1" i="0" u="none" strike="noStrike" kern="1200">
          <a:ln>
            <a:noFill/>
          </a:ln>
          <a:solidFill>
            <a:srgbClr val="999999"/>
          </a:solidFill>
          <a:latin typeface="Liberation Sans" pitchFamily="34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2000" b="0" i="0" u="none" strike="noStrike" kern="1200">
          <a:ln>
            <a:noFill/>
          </a:ln>
          <a:latin typeface="Liberation Sans" pitchFamily="34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26120" y="123120"/>
            <a:ext cx="575388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400" dirty="0"/>
              <a:t>French </a:t>
            </a:r>
            <a:r>
              <a:rPr lang="fr-FR" sz="4400" dirty="0" err="1"/>
              <a:t>considerations</a:t>
            </a:r>
            <a:r>
              <a:rPr lang="fr-FR" sz="4400" dirty="0"/>
              <a:t> </a:t>
            </a:r>
            <a:br>
              <a:rPr lang="fr-FR" sz="4400" dirty="0"/>
            </a:br>
            <a:r>
              <a:rPr lang="fr-FR" sz="4400" dirty="0"/>
              <a:t>on R 22 - </a:t>
            </a:r>
            <a:r>
              <a:rPr lang="fr-FR" sz="4400" dirty="0" err="1"/>
              <a:t>Helmets</a:t>
            </a:r>
            <a:endParaRPr lang="fr-FR" sz="4400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327560" y="2982239"/>
            <a:ext cx="4797720" cy="29343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r>
              <a:rPr lang="fr-FR" sz="2600" dirty="0"/>
              <a:t>Pierre BAZZUCCHI</a:t>
            </a:r>
          </a:p>
          <a:p>
            <a:pPr marL="0" lvl="0" indent="0" algn="l">
              <a:buNone/>
            </a:pPr>
            <a:r>
              <a:rPr lang="fr-FR" sz="2600" dirty="0"/>
              <a:t>French </a:t>
            </a:r>
            <a:r>
              <a:rPr lang="fr-FR" sz="2600" dirty="0" err="1"/>
              <a:t>MoT</a:t>
            </a:r>
            <a:endParaRPr lang="fr-FR" sz="2600" dirty="0"/>
          </a:p>
          <a:p>
            <a:pPr marL="0" lvl="0" indent="0" algn="l">
              <a:buNone/>
            </a:pPr>
            <a:r>
              <a:rPr lang="fr-FR" sz="2600" dirty="0"/>
              <a:t>General </a:t>
            </a:r>
            <a:r>
              <a:rPr lang="fr-FR" sz="2600" dirty="0" err="1"/>
              <a:t>Directorate</a:t>
            </a:r>
            <a:r>
              <a:rPr lang="fr-FR" sz="2600" dirty="0"/>
              <a:t> for </a:t>
            </a:r>
            <a:r>
              <a:rPr lang="fr-FR" sz="2600" dirty="0" err="1"/>
              <a:t>energy</a:t>
            </a:r>
            <a:r>
              <a:rPr lang="fr-FR" sz="2600" dirty="0"/>
              <a:t> and </a:t>
            </a:r>
            <a:r>
              <a:rPr lang="fr-FR" sz="2600" dirty="0" err="1"/>
              <a:t>climate</a:t>
            </a:r>
            <a:endParaRPr lang="fr-FR" sz="2600" dirty="0"/>
          </a:p>
          <a:p>
            <a:pPr marL="0" lvl="0" indent="0" algn="l">
              <a:buNone/>
            </a:pPr>
            <a:r>
              <a:rPr lang="fr-FR" sz="2600" dirty="0"/>
              <a:t>GRSP 62nd session</a:t>
            </a:r>
          </a:p>
          <a:p>
            <a:pPr marL="0" lvl="0" indent="0" algn="l">
              <a:buNone/>
            </a:pPr>
            <a:r>
              <a:rPr lang="fr-FR" sz="2600" dirty="0" err="1"/>
              <a:t>December</a:t>
            </a:r>
            <a:r>
              <a:rPr lang="fr-FR" sz="2600" dirty="0"/>
              <a:t> 2017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E75941A-1B59-4C3C-9C9A-B72039D3C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67979"/>
              </p:ext>
            </p:extLst>
          </p:nvPr>
        </p:nvGraphicFramePr>
        <p:xfrm>
          <a:off x="0" y="395461"/>
          <a:ext cx="4248224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326">
                  <a:extLst>
                    <a:ext uri="{9D8B030D-6E8A-4147-A177-3AD203B41FA5}">
                      <a16:colId xmlns="" xmlns:a16="http://schemas.microsoft.com/office/drawing/2014/main" val="2874103712"/>
                    </a:ext>
                  </a:extLst>
                </a:gridCol>
                <a:gridCol w="2123898">
                  <a:extLst>
                    <a:ext uri="{9D8B030D-6E8A-4147-A177-3AD203B41FA5}">
                      <a16:colId xmlns="" xmlns:a16="http://schemas.microsoft.com/office/drawing/2014/main" val="3335614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Submitted by the expert from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solidFill>
                            <a:schemeClr val="tx1"/>
                          </a:solidFill>
                          <a:effectLst/>
                        </a:rPr>
                        <a:t>Informal document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GRSP-62-19</a:t>
                      </a:r>
                      <a:endParaRPr lang="fr-BE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7313" inden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(62</a:t>
                      </a:r>
                      <a:r>
                        <a:rPr lang="en-GB" sz="10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GRSP, 12-15 December 2017 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7313" inden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agenda 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item </a:t>
                      </a:r>
                      <a:r>
                        <a:rPr lang="en-GB" sz="1000" smtClean="0">
                          <a:solidFill>
                            <a:schemeClr val="tx1"/>
                          </a:solidFill>
                          <a:effectLst/>
                        </a:rPr>
                        <a:t>10)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369122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1BD19C-0C95-4C34-BB5B-7B205094CEDE}" type="slidenum">
              <a:t>2</a:t>
            </a:fld>
            <a:endParaRPr lang="fr-FR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0520" y="346320"/>
            <a:ext cx="874512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French considerations on R22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16959" y="1559160"/>
            <a:ext cx="8103240" cy="660636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None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8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3pPr>
            <a:lvl4pPr marL="1295999" lvl="3" indent="-288000">
              <a:spcBef>
                <a:spcPts val="0"/>
              </a:spcBef>
              <a:spcAft>
                <a:spcPts val="56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4pPr>
            <a:lvl5pPr marL="1295999" lvl="4" indent="-288000">
              <a:spcBef>
                <a:spcPts val="0"/>
              </a:spcBef>
              <a:spcAft>
                <a:spcPts val="283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 sz="2600"/>
              <a:t>Motorcycle helmets have been evolving for several years thanks to new technologies</a:t>
            </a:r>
          </a:p>
          <a:p>
            <a:pPr lvl="0">
              <a:buNone/>
            </a:pPr>
            <a:endParaRPr lang="fr-FR" sz="2600"/>
          </a:p>
          <a:p>
            <a:pPr lvl="0"/>
            <a:r>
              <a:rPr lang="fr-FR" sz="2600"/>
              <a:t>Research in biomechanical for head protection has made a lot of progress</a:t>
            </a:r>
          </a:p>
          <a:p>
            <a:pPr lvl="0">
              <a:buNone/>
            </a:pPr>
            <a:endParaRPr lang="fr-FR" sz="2600"/>
          </a:p>
          <a:p>
            <a:pPr lvl="0"/>
            <a:r>
              <a:rPr lang="fr-FR" sz="2600"/>
              <a:t>Last series of amendments of R22 entered into force in 2000 (last supplement 2012)</a:t>
            </a:r>
          </a:p>
          <a:p>
            <a:pPr lvl="0">
              <a:buNone/>
            </a:pPr>
            <a:endParaRPr lang="fr-FR" sz="2600"/>
          </a:p>
          <a:p>
            <a:pPr lvl="0"/>
            <a:r>
              <a:rPr lang="fr-FR" sz="2600"/>
              <a:t>Clarifications / new procedures or requirements needed to be added to take into account these new elements  </a:t>
            </a:r>
          </a:p>
          <a:p>
            <a:pPr lvl="0">
              <a:buNone/>
            </a:pPr>
            <a:endParaRPr lang="fr-FR" sz="2600"/>
          </a:p>
          <a:p>
            <a:pPr lvl="7" rtl="0" hangingPunct="0"/>
            <a:endParaRPr lang="fr-FR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69294C-BAD2-46E7-98C8-3C9FCF26DA47}" type="slidenum">
              <a:t>3</a:t>
            </a:fld>
            <a:endParaRPr lang="fr-FR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0520" y="346320"/>
            <a:ext cx="874512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French considerations on R22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05200" y="1756080"/>
            <a:ext cx="8103240" cy="49896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None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8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3pPr>
            <a:lvl4pPr marL="1295999" lvl="3" indent="-288000">
              <a:spcBef>
                <a:spcPts val="0"/>
              </a:spcBef>
              <a:spcAft>
                <a:spcPts val="56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4pPr>
            <a:lvl5pPr marL="1295999" lvl="4" indent="-288000">
              <a:spcBef>
                <a:spcPts val="0"/>
              </a:spcBef>
              <a:spcAft>
                <a:spcPts val="283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 sz="2400"/>
              <a:t>Movable protective lower face cover</a:t>
            </a:r>
          </a:p>
          <a:p>
            <a:pPr lvl="0">
              <a:buNone/>
            </a:pPr>
            <a:r>
              <a:rPr lang="fr-FR" sz="2400"/>
              <a:t>J + P marking</a:t>
            </a:r>
          </a:p>
          <a:p>
            <a:pPr lvl="0">
              <a:buNone/>
            </a:pPr>
            <a:endParaRPr lang="fr-FR" sz="2400"/>
          </a:p>
          <a:p>
            <a:pPr lvl="0">
              <a:buNone/>
            </a:pPr>
            <a:endParaRPr lang="fr-FR" sz="2400"/>
          </a:p>
          <a:p>
            <a:pPr lvl="0"/>
            <a:r>
              <a:rPr lang="fr-FR" sz="2400"/>
              <a:t>Additional sun visor / double visor,</a:t>
            </a:r>
          </a:p>
          <a:p>
            <a:pPr lvl="0">
              <a:buNone/>
            </a:pPr>
            <a:r>
              <a:rPr lang="fr-FR" sz="2400"/>
              <a:t> luminous transmittance (§ 2.12.),</a:t>
            </a:r>
          </a:p>
          <a:p>
            <a:pPr lvl="0">
              <a:buNone/>
            </a:pPr>
            <a:r>
              <a:rPr lang="fr-FR" sz="2400"/>
              <a:t>sun visor definition (CE EN1938 marking,</a:t>
            </a:r>
          </a:p>
          <a:p>
            <a:pPr lvl="0">
              <a:buNone/>
            </a:pPr>
            <a:r>
              <a:rPr lang="fr-FR" sz="2400"/>
              <a:t> mechanical characteristics (§ 7.8.2.))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91440" y="1339560"/>
            <a:ext cx="2788560" cy="24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03760" y="5530320"/>
            <a:ext cx="2466720" cy="18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034840" y="3606840"/>
            <a:ext cx="1795320" cy="179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2C75EF-684F-4B5A-BF06-73305CB90C63}" type="slidenum">
              <a:t>4</a:t>
            </a:fld>
            <a:endParaRPr lang="fr-FR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0520" y="346320"/>
            <a:ext cx="874512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French considerations on R22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73560" y="1646640"/>
            <a:ext cx="8103240" cy="49896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None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8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3pPr>
            <a:lvl4pPr marL="1295999" lvl="3" indent="-288000">
              <a:spcBef>
                <a:spcPts val="0"/>
              </a:spcBef>
              <a:spcAft>
                <a:spcPts val="56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4pPr>
            <a:lvl5pPr marL="1295999" lvl="4" indent="-288000">
              <a:spcBef>
                <a:spcPts val="0"/>
              </a:spcBef>
              <a:spcAft>
                <a:spcPts val="283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 sz="2400"/>
              <a:t>New add on to take into account:</a:t>
            </a:r>
          </a:p>
          <a:p>
            <a:pPr lvl="0">
              <a:buNone/>
            </a:pPr>
            <a:endParaRPr lang="fr-FR" sz="2400"/>
          </a:p>
          <a:p>
            <a:pPr lvl="0">
              <a:buNone/>
            </a:pPr>
            <a:r>
              <a:rPr lang="fr-FR" sz="2400"/>
              <a:t>Lightning equipment</a:t>
            </a:r>
          </a:p>
          <a:p>
            <a:pPr lvl="0">
              <a:buNone/>
            </a:pPr>
            <a:endParaRPr lang="fr-FR" sz="2400"/>
          </a:p>
          <a:p>
            <a:pPr lvl="0">
              <a:buNone/>
            </a:pPr>
            <a:r>
              <a:rPr lang="fr-FR" sz="2400"/>
              <a:t>Cameras</a:t>
            </a:r>
          </a:p>
          <a:p>
            <a:pPr lvl="0">
              <a:buNone/>
            </a:pPr>
            <a:endParaRPr lang="fr-FR" sz="2400"/>
          </a:p>
          <a:p>
            <a:pPr lvl="0">
              <a:buNone/>
            </a:pPr>
            <a:r>
              <a:rPr lang="fr-FR" sz="2400"/>
              <a:t>Audio – phone equipment</a:t>
            </a:r>
          </a:p>
          <a:p>
            <a:pPr lvl="0">
              <a:buNone/>
            </a:pPr>
            <a:endParaRPr lang="fr-FR" sz="2400"/>
          </a:p>
          <a:p>
            <a:pPr lvl="0">
              <a:buNone/>
            </a:pPr>
            <a:r>
              <a:rPr lang="fr-FR" sz="2400"/>
              <a:t>Design equipment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57800" y="3299760"/>
            <a:ext cx="2150640" cy="143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30000" y="4843800"/>
            <a:ext cx="2628720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05119" y="1374120"/>
            <a:ext cx="1783080" cy="184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6F5FCD-EF1F-4BB6-BBBF-8929F85D9C9F}" type="slidenum">
              <a:t>5</a:t>
            </a:fld>
            <a:endParaRPr lang="fr-FR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0520" y="346320"/>
            <a:ext cx="874512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French considerations on R22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69360" y="1509479"/>
            <a:ext cx="8103240" cy="49896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None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20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8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3pPr>
            <a:lvl4pPr marL="1295999" lvl="3" indent="-288000">
              <a:spcBef>
                <a:spcPts val="0"/>
              </a:spcBef>
              <a:spcAft>
                <a:spcPts val="567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4pPr>
            <a:lvl5pPr marL="1295999" lvl="4" indent="-288000">
              <a:spcBef>
                <a:spcPts val="0"/>
              </a:spcBef>
              <a:spcAft>
                <a:spcPts val="283"/>
              </a:spcAft>
              <a:buClr>
                <a:srgbClr val="23B8DC"/>
              </a:buClr>
              <a:buSzPct val="100000"/>
              <a:buFont typeface="Wingdings"/>
              <a:buChar char=""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None/>
              <a:defRPr lang="fr-FR" sz="1600" b="0" i="0" u="none" strike="noStrike" kern="1200">
                <a:ln>
                  <a:noFill/>
                </a:ln>
                <a:latin typeface="Liberation Sans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 sz="2200"/>
              <a:t>Progress in research for head protection improvment</a:t>
            </a:r>
          </a:p>
          <a:p>
            <a:pPr lvl="0">
              <a:buNone/>
            </a:pPr>
            <a:endParaRPr lang="fr-FR" sz="2200"/>
          </a:p>
          <a:p>
            <a:pPr lvl="0"/>
            <a:r>
              <a:rPr lang="fr-FR" sz="2200"/>
              <a:t>New model (Finite element head model) with brain and skull</a:t>
            </a:r>
          </a:p>
          <a:p>
            <a:pPr lvl="0">
              <a:buNone/>
            </a:pPr>
            <a:r>
              <a:rPr lang="fr-FR" sz="2200"/>
              <a:t>Studies from Strasbourg University (Pr Remy Willinger)</a:t>
            </a:r>
          </a:p>
          <a:p>
            <a:pPr lvl="0">
              <a:buNone/>
            </a:pPr>
            <a:endParaRPr lang="fr-FR" sz="2200"/>
          </a:p>
          <a:p>
            <a:pPr lvl="0">
              <a:buNone/>
            </a:pPr>
            <a:r>
              <a:rPr lang="fr-FR" sz="2200"/>
              <a:t>New tests (oblique impact) and additionnal criteria</a:t>
            </a:r>
          </a:p>
          <a:p>
            <a:pPr lvl="0">
              <a:buNone/>
            </a:pPr>
            <a:r>
              <a:rPr lang="fr-FR" sz="2200"/>
              <a:t> (linear and rotational acceleration) ?</a:t>
            </a:r>
          </a:p>
          <a:p>
            <a:pPr lvl="0">
              <a:buNone/>
            </a:pPr>
            <a:endParaRPr lang="fr-FR" sz="2200"/>
          </a:p>
          <a:p>
            <a:pPr lvl="0">
              <a:buNone/>
            </a:pPr>
            <a:r>
              <a:rPr lang="fr-FR" sz="2200"/>
              <a:t>                                        New head for testing ?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39520" y="4028400"/>
            <a:ext cx="1899360" cy="324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45839" y="4933080"/>
            <a:ext cx="2342160" cy="24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640" y="3522239"/>
            <a:ext cx="5690160" cy="10277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>
                <a:ln>
                  <a:noFill/>
                </a:ln>
                <a:latin typeface="Liberation Sans" pitchFamily="34"/>
                <a:ea typeface="SimSun" pitchFamily="2"/>
                <a:cs typeface="Mangal" pitchFamily="2"/>
              </a:rPr>
              <a:t>Thanks for your attention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ES_Presentation_Energies_Climat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ES_Presentation_Energies_Climat_4_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TES_Presentation_Energies_Climat_4_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201</Words>
  <Application>Microsoft Office PowerPoint</Application>
  <PresentationFormat>On-screen Show (4:3)</PresentationFormat>
  <Paragraphs>53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MTES_Presentation_Energies_Climat_4_3</vt:lpstr>
      <vt:lpstr>MTES_Presentation_Energies_Climat_4_31</vt:lpstr>
      <vt:lpstr>MTES_Presentation_Energies_Climat_4_32</vt:lpstr>
      <vt:lpstr>French considerations  on R 22 - Helmets</vt:lpstr>
      <vt:lpstr>French considerations on R22</vt:lpstr>
      <vt:lpstr>French considerations on R22</vt:lpstr>
      <vt:lpstr>French considerations on R22</vt:lpstr>
      <vt:lpstr>French considerations on R22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MEEM_Presentation_Energies_Climat</dc:title>
  <dc:creator>Edoardo Gianotti</dc:creator>
  <cp:lastModifiedBy>Gianotti3</cp:lastModifiedBy>
  <cp:revision>14</cp:revision>
  <dcterms:created xsi:type="dcterms:W3CDTF">2017-12-05T10:31:31Z</dcterms:created>
  <dcterms:modified xsi:type="dcterms:W3CDTF">2017-12-08T15:40:11Z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dèles - Commande">
    <vt:lpwstr>SG/DICOM/IE</vt:lpwstr>
  </property>
  <property fmtid="{D5CDD505-2E9C-101B-9397-08002B2CF9AE}" pid="3" name="Modèles - Date de commande">
    <vt:lpwstr>12/7/2017</vt:lpwstr>
  </property>
  <property fmtid="{D5CDD505-2E9C-101B-9397-08002B2CF9AE}" pid="4" name="Modèles - Nom du modèle">
    <vt:lpwstr>MTES_Presentation_Energies_Climat_4_3</vt:lpwstr>
  </property>
  <property fmtid="{D5CDD505-2E9C-101B-9397-08002B2CF9AE}" pid="5" name="Modèles - version de référence">
    <vt:lpwstr>Libo 5</vt:lpwstr>
  </property>
  <property fmtid="{D5CDD505-2E9C-101B-9397-08002B2CF9AE}" pid="6" name="Modèles de production">
    <vt:lpwstr>PNE Environnement de travail</vt:lpwstr>
  </property>
</Properties>
</file>