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7" r:id="rId6"/>
    <p:sldId id="261" r:id="rId7"/>
    <p:sldId id="266" r:id="rId8"/>
    <p:sldId id="264" r:id="rId9"/>
    <p:sldId id="262" r:id="rId10"/>
    <p:sldId id="265" r:id="rId11"/>
    <p:sldId id="268" r:id="rId12"/>
  </p:sldIdLst>
  <p:sldSz cx="9144000" cy="6858000" type="screen4x3"/>
  <p:notesSz cx="6881813" cy="9296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. Wanatabe" initials="wa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8" autoAdjust="0"/>
    <p:restoredTop sz="95420" autoAdjust="0"/>
  </p:normalViewPr>
  <p:slideViewPr>
    <p:cSldViewPr>
      <p:cViewPr>
        <p:scale>
          <a:sx n="108" d="100"/>
          <a:sy n="108" d="100"/>
        </p:scale>
        <p:origin x="-165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B922F93-4ED3-458D-8F8E-904582EA0485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70AD85-5958-4F2C-8160-485808A35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8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0854-5B71-4B36-905A-52959F6FB7C5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89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BFEE-AD40-4851-A125-E5A661824FED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2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3E18-C7AC-4F06-8485-76F13C4C3795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5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770-1920-41E0-B2C6-6CF01B1E65F9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1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B344-4429-4AF8-AA61-A115B4EBADDD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2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F528-B04F-436F-A78D-27B40BD8172D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20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84EA-B7B7-4CA7-8875-D882EA713005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4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4C73-5B66-4A5E-85D8-FF3B59631F42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5255-B4D4-4030-A8E2-100C4BD67FC2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0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56C7-A9D2-476D-8F4B-A0F1E3829088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9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A0D-1E6E-4BEE-8FFE-1B802001E820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59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F54D-BD1C-4DFF-9F3E-E0B82834E1B3}" type="datetime1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2DC8-6A64-4D32-92D8-3FC315C30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8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730460" y="1268760"/>
            <a:ext cx="7772400" cy="2304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 smtClean="0">
                <a:solidFill>
                  <a:schemeClr val="bg1"/>
                </a:solidFill>
              </a:rPr>
              <a:t>Draft New Regulation (UNR) </a:t>
            </a:r>
          </a:p>
          <a:p>
            <a:r>
              <a:rPr lang="en-US" altLang="ja-JP" sz="3200" dirty="0" smtClean="0">
                <a:solidFill>
                  <a:schemeClr val="bg1"/>
                </a:solidFill>
              </a:rPr>
              <a:t>on Hydrogen-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Fuelled</a:t>
            </a:r>
            <a:r>
              <a:rPr lang="en-US" altLang="ja-JP" sz="3200" dirty="0" smtClean="0">
                <a:solidFill>
                  <a:schemeClr val="bg1"/>
                </a:solidFill>
              </a:rPr>
              <a:t> Vehicles</a:t>
            </a:r>
            <a:r>
              <a:rPr lang="ja-JP" altLang="en-US" sz="3200" dirty="0" smtClean="0">
                <a:solidFill>
                  <a:schemeClr val="bg1"/>
                </a:solidFill>
              </a:rPr>
              <a:t> 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</a:rPr>
              <a:t>of Categories L1, L2, L3, L4 and L5</a:t>
            </a:r>
          </a:p>
          <a:p>
            <a:endParaRPr lang="en-US" altLang="ja-JP" sz="3200" dirty="0" smtClean="0">
              <a:solidFill>
                <a:schemeClr val="bg1"/>
              </a:solidFill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</a:rPr>
              <a:t>The </a:t>
            </a:r>
            <a:r>
              <a:rPr lang="en-US" altLang="ja-JP" sz="3200" dirty="0">
                <a:solidFill>
                  <a:schemeClr val="bg1"/>
                </a:solidFill>
              </a:rPr>
              <a:t>modifications to the informal </a:t>
            </a:r>
            <a:r>
              <a:rPr lang="en-US" altLang="ja-JP" sz="3200" dirty="0" smtClean="0">
                <a:solidFill>
                  <a:schemeClr val="bg1"/>
                </a:solidFill>
              </a:rPr>
              <a:t>document</a:t>
            </a:r>
            <a:r>
              <a:rPr lang="en-US" altLang="ja-JP" sz="3200" dirty="0">
                <a:solidFill>
                  <a:schemeClr val="bg1"/>
                </a:solidFill>
              </a:rPr>
              <a:t/>
            </a:r>
            <a:br>
              <a:rPr lang="en-US" altLang="ja-JP" sz="3200" dirty="0">
                <a:solidFill>
                  <a:schemeClr val="bg1"/>
                </a:solidFill>
              </a:rPr>
            </a:br>
            <a:r>
              <a:rPr lang="en-US" altLang="ja-JP" sz="3200" dirty="0">
                <a:solidFill>
                  <a:schemeClr val="bg1"/>
                </a:solidFill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</a:rPr>
              <a:t>GRSP-61-03e and their justifications</a:t>
            </a:r>
            <a:endParaRPr lang="ja-JP" altLang="en-US" sz="3200" strike="sngStrike" dirty="0">
              <a:solidFill>
                <a:schemeClr val="bg1"/>
              </a:solidFill>
            </a:endParaRPr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JASIC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Japan</a:t>
            </a:r>
          </a:p>
          <a:p>
            <a:r>
              <a:rPr kumimoji="1" lang="ja-JP" altLang="en-US" dirty="0" smtClean="0"/>
              <a:t>＿＿＿＿＿＿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62</a:t>
            </a:r>
            <a:r>
              <a:rPr lang="en-US" altLang="ja-JP" baseline="30000" dirty="0" smtClean="0"/>
              <a:t>nd</a:t>
            </a:r>
            <a:r>
              <a:rPr lang="ja-JP" altLang="en-US" dirty="0" smtClean="0"/>
              <a:t> </a:t>
            </a:r>
            <a:r>
              <a:rPr lang="en-US" altLang="ja-JP" dirty="0" smtClean="0"/>
              <a:t>GRSP Session</a:t>
            </a:r>
          </a:p>
          <a:p>
            <a:r>
              <a:rPr kumimoji="1" lang="en-US" altLang="ja-JP" dirty="0" smtClean="0"/>
              <a:t>December </a:t>
            </a:r>
            <a:r>
              <a:rPr kumimoji="1" lang="en-US" altLang="ja-JP" dirty="0"/>
              <a:t>2017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56828" y="260648"/>
            <a:ext cx="3128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smtClean="0"/>
              <a:t>Informal document</a:t>
            </a: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GRSP-62-01</a:t>
            </a:r>
            <a:endParaRPr kumimoji="1" lang="en-US" altLang="ja-JP" sz="1600" dirty="0" smtClean="0"/>
          </a:p>
          <a:p>
            <a:r>
              <a:rPr lang="en-US" altLang="ja-JP" sz="1600" dirty="0"/>
              <a:t>(</a:t>
            </a:r>
            <a:r>
              <a:rPr lang="en-US" altLang="ja-JP" sz="1600" dirty="0" smtClean="0"/>
              <a:t>62nd </a:t>
            </a:r>
            <a:r>
              <a:rPr lang="en-US" altLang="ja-JP" sz="1600" dirty="0"/>
              <a:t>GRSP, </a:t>
            </a:r>
            <a:r>
              <a:rPr lang="en-US" altLang="ja-JP" sz="1600" dirty="0" smtClean="0"/>
              <a:t>12-15 December </a:t>
            </a:r>
            <a:r>
              <a:rPr lang="en-US" altLang="ja-JP" sz="1600" dirty="0"/>
              <a:t>2017 </a:t>
            </a:r>
            <a:endParaRPr lang="en-US" altLang="ja-JP" sz="1600" dirty="0" smtClean="0"/>
          </a:p>
          <a:p>
            <a:r>
              <a:rPr lang="en-US" altLang="ja-JP" sz="1600" dirty="0" smtClean="0"/>
              <a:t>agenda </a:t>
            </a:r>
            <a:r>
              <a:rPr lang="en-US" altLang="ja-JP" sz="1600"/>
              <a:t>item </a:t>
            </a:r>
            <a:r>
              <a:rPr lang="en-US" altLang="ja-JP" sz="1600" smtClean="0"/>
              <a:t>24</a:t>
            </a:r>
            <a:r>
              <a:rPr lang="en-US" altLang="ja-JP" sz="1600" smtClean="0"/>
              <a:t>)</a:t>
            </a:r>
            <a:endParaRPr kumimoji="1" lang="ja-JP" alt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724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941568" cy="1431032"/>
          </a:xfrm>
        </p:spPr>
        <p:txBody>
          <a:bodyPr>
            <a:noAutofit/>
          </a:bodyPr>
          <a:lstStyle/>
          <a:p>
            <a:pPr algn="l"/>
            <a:r>
              <a:rPr lang="en-US" altLang="ja-JP" sz="2200" dirty="0" smtClean="0"/>
              <a:t>Justification:</a:t>
            </a:r>
            <a:br>
              <a:rPr lang="en-US" altLang="ja-JP" sz="2200" dirty="0" smtClean="0"/>
            </a:br>
            <a:r>
              <a:rPr lang="en-US" altLang="ja-JP" sz="2200" dirty="0" smtClean="0"/>
              <a:t>“</a:t>
            </a:r>
            <a:r>
              <a:rPr lang="en-US" altLang="ja-JP" sz="2200" b="1" dirty="0"/>
              <a:t>2 (±1) MPa</a:t>
            </a:r>
            <a:r>
              <a:rPr lang="en-US" altLang="ja-JP" sz="2200" dirty="0" smtClean="0"/>
              <a:t>” is </a:t>
            </a:r>
            <a:r>
              <a:rPr lang="en-US" altLang="ja-JP" sz="2200" dirty="0"/>
              <a:t>added in order to reflect the amendment made to UNR 134 during the 61</a:t>
            </a:r>
            <a:r>
              <a:rPr lang="en-US" altLang="ja-JP" sz="2200" baseline="30000" dirty="0"/>
              <a:t>st</a:t>
            </a:r>
            <a:r>
              <a:rPr lang="en-US" altLang="ja-JP" sz="2200" dirty="0"/>
              <a:t> session of GRSP instead of </a:t>
            </a:r>
            <a:r>
              <a:rPr lang="en-US" altLang="ja-JP" sz="2200" dirty="0" smtClean="0"/>
              <a:t>“≦</a:t>
            </a:r>
            <a:r>
              <a:rPr lang="en-US" altLang="ja-JP" sz="2200" dirty="0"/>
              <a:t>3 </a:t>
            </a:r>
            <a:r>
              <a:rPr lang="en-US" altLang="ja-JP" sz="2200" dirty="0" err="1" smtClean="0"/>
              <a:t>Mpa</a:t>
            </a:r>
            <a:r>
              <a:rPr lang="en-US" altLang="ja-JP" sz="2200" dirty="0" smtClean="0"/>
              <a:t>.”</a:t>
            </a:r>
            <a:endParaRPr kumimoji="1" lang="ja-JP" altLang="en-US" sz="2200" strike="sngStrike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620888"/>
          </a:xfrm>
        </p:spPr>
        <p:txBody>
          <a:bodyPr>
            <a:norm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Annex 3, Paragraph 2.2., </a:t>
            </a:r>
            <a:r>
              <a:rPr lang="en-US" altLang="ja-JP" sz="2000" i="1" dirty="0" smtClean="0">
                <a:solidFill>
                  <a:prstClr val="black"/>
                </a:solidFill>
              </a:rPr>
              <a:t>revised: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r>
              <a:rPr lang="ja-JP" altLang="en-US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2.2</a:t>
            </a:r>
            <a:r>
              <a:rPr lang="en-GB" altLang="ja-JP" sz="2000" dirty="0">
                <a:solidFill>
                  <a:prstClr val="black"/>
                </a:solidFill>
              </a:rPr>
              <a:t>.	Pressure cycling test (hydraulic) 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803275" lvl="0" indent="0"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….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266825" lvl="0" indent="-457200">
              <a:buFont typeface="Arial" panose="020B0604020202020204" pitchFamily="34" charset="0"/>
              <a:buAutoNum type="alphaLcParenBoth" startAt="3"/>
            </a:pPr>
            <a:r>
              <a:rPr lang="en-GB" altLang="ja-JP" sz="2000" dirty="0">
                <a:solidFill>
                  <a:prstClr val="black"/>
                </a:solidFill>
              </a:rPr>
              <a:t>The container is pressure cycled between </a:t>
            </a:r>
            <a:r>
              <a:rPr lang="en-GB" altLang="ja-JP" sz="2000" b="1" dirty="0">
                <a:solidFill>
                  <a:prstClr val="black"/>
                </a:solidFill>
              </a:rPr>
              <a:t>2 (±1) MPa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strike="sngStrike" dirty="0">
                <a:solidFill>
                  <a:prstClr val="black"/>
                </a:solidFill>
                <a:sym typeface="Symbol"/>
              </a:rPr>
              <a:t>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 3 MPa</a:t>
            </a:r>
            <a:r>
              <a:rPr lang="en-GB" altLang="ja-JP" sz="2000" dirty="0">
                <a:solidFill>
                  <a:prstClr val="black"/>
                </a:solidFill>
              </a:rPr>
              <a:t> and the target pressure at a rate not exceeding 10 cycles per minute for the specified number of cycles</a:t>
            </a:r>
            <a:r>
              <a:rPr lang="en-GB" altLang="ja-JP" sz="2000" dirty="0" smtClean="0">
                <a:solidFill>
                  <a:prstClr val="black"/>
                </a:solidFill>
              </a:rPr>
              <a:t>;</a:t>
            </a:r>
            <a:r>
              <a:rPr lang="ja-JP" altLang="en-US" sz="2000" dirty="0" smtClean="0">
                <a:solidFill>
                  <a:prstClr val="black"/>
                </a:solidFill>
              </a:rPr>
              <a:t>“</a:t>
            </a:r>
            <a:endParaRPr lang="en-GB" altLang="ja-JP" sz="2000" dirty="0">
              <a:solidFill>
                <a:prstClr val="black"/>
              </a:solidFill>
            </a:endParaRP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5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7047" y="188640"/>
            <a:ext cx="8229600" cy="792088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List of </a:t>
            </a:r>
            <a:r>
              <a:rPr lang="en-US" altLang="ja-JP" sz="2800" dirty="0" smtClean="0"/>
              <a:t>corrigenda</a:t>
            </a:r>
            <a:endParaRPr kumimoji="1" lang="ja-JP" altLang="en-US" sz="2800" dirty="0"/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726928"/>
              </p:ext>
            </p:extLst>
          </p:nvPr>
        </p:nvGraphicFramePr>
        <p:xfrm>
          <a:off x="827584" y="1699067"/>
          <a:ext cx="7056784" cy="33123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0080"/>
                <a:gridCol w="6336704"/>
              </a:tblGrid>
              <a:tr h="432048">
                <a:tc>
                  <a:txBody>
                    <a:bodyPr/>
                    <a:lstStyle/>
                    <a:p>
                      <a:pPr marL="542290" marR="71755" indent="-47053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tabLst>
                          <a:tab pos="542290" algn="l"/>
                        </a:tabLst>
                      </a:pP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5.1.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ＭＳ 明朝"/>
                        </a:rPr>
                        <a:t>….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Verification tests for baseline metrics 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….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5.2.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ＭＳ 明朝"/>
                        </a:rPr>
                        <a:t>….</a:t>
                      </a:r>
                      <a:r>
                        <a:rPr lang="en-GB" sz="1200" kern="100" dirty="0" smtClean="0">
                          <a:effectLst/>
                          <a:latin typeface="+mn-lt"/>
                          <a:ea typeface="ＭＳ 明朝"/>
                        </a:rPr>
                        <a:t>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5.2.3.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ＭＳ 明朝"/>
                        </a:rPr>
                        <a:t>….</a:t>
                      </a: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 smtClean="0">
                          <a:effectLst/>
                          <a:latin typeface="+mn-lt"/>
                          <a:ea typeface="ＭＳ 明朝"/>
                        </a:rPr>
                        <a:t>5.2.7</a:t>
                      </a: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 smtClean="0">
                          <a:effectLst/>
                          <a:latin typeface="+mn-lt"/>
                          <a:ea typeface="ＭＳ 明朝"/>
                        </a:rPr>
                        <a:t>5.2.8</a:t>
                      </a: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Verification test for performance durability (</a:t>
                      </a:r>
                      <a:r>
                        <a:rPr lang="en-GB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Hydraulic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sequential </a:t>
                      </a:r>
                      <a:r>
                        <a:rPr lang="en-GB" sz="1200" strike="sng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hydraulic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tests)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….</a:t>
                      </a: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Surface 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damage </a:t>
                      </a:r>
                      <a:r>
                        <a:rPr lang="en-GB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test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….</a:t>
                      </a: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Residual 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proof pressure test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strike="sng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Residual burst strength test</a:t>
                      </a:r>
                      <a:r>
                        <a:rPr lang="en-GB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Residual strength burst test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        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5.3.1.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5.3.2.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5.3.3.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5.3.4.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5.3.5.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Verification test for expected on-road performance (</a:t>
                      </a:r>
                      <a:r>
                        <a:rPr lang="en-GB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Pneumatic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sequential </a:t>
                      </a:r>
                      <a:r>
                        <a:rPr lang="en-GB" sz="1200" strike="sng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pneumatic 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tests)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Proof pressure test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Ambient and extreme temperature gas pressure cycling test </a:t>
                      </a:r>
                      <a:r>
                        <a:rPr lang="en-GB" sz="1200" strike="sng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(pneumatic)</a:t>
                      </a:r>
                      <a:endParaRPr lang="ja-JP" sz="1200" strike="sngStrike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Extreme temperature static </a:t>
                      </a:r>
                      <a:r>
                        <a:rPr lang="en-GB" sz="1200" strike="no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gas</a:t>
                      </a: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pressure leak/permeation test </a:t>
                      </a:r>
                      <a:r>
                        <a:rPr lang="en-GB" sz="1200" strike="sng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(pneumatic)</a:t>
                      </a:r>
                      <a:endParaRPr lang="ja-JP" sz="1200" strike="sngStrike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Residual proof pressure test</a:t>
                      </a:r>
                      <a:r>
                        <a:rPr lang="en-GB" sz="1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 (hydraulic)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Residual strength burst test (hydraulic) 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>
                          <a:effectLst/>
                          <a:latin typeface="+mn-lt"/>
                          <a:ea typeface="ＭＳ 明朝"/>
                        </a:rPr>
                        <a:t>5.4. </a:t>
                      </a:r>
                      <a:endParaRPr lang="ja-JP" sz="1200" kern="1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ＭＳ 明朝"/>
                        </a:rPr>
                        <a:t>….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ＭＳ 明朝"/>
                        </a:rPr>
                        <a:t>5.5. 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lt"/>
                          <a:ea typeface="ＭＳ 明朝"/>
                        </a:rPr>
                        <a:t>….</a:t>
                      </a:r>
                      <a:endParaRPr lang="ja-JP" sz="1200" kern="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9515" y="105273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Table</a:t>
            </a:r>
            <a:r>
              <a:rPr lang="ja-JP" altLang="en-US" dirty="0"/>
              <a:t> </a:t>
            </a:r>
            <a:r>
              <a:rPr lang="en-US" altLang="ja-JP" dirty="0"/>
              <a:t>1</a:t>
            </a:r>
            <a:br>
              <a:rPr lang="en-US" altLang="ja-JP" dirty="0"/>
            </a:br>
            <a:r>
              <a:rPr lang="en-GB" altLang="ja-JP" dirty="0"/>
              <a:t>Overview of performance requirements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6864" y="5194067"/>
            <a:ext cx="818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en-US" altLang="ja-JP" dirty="0"/>
              <a:t>5.2.7.	</a:t>
            </a:r>
            <a:r>
              <a:rPr lang="en-US" altLang="ja-JP" strike="sngStrike" dirty="0"/>
              <a:t>Hydraulic residual pressure test</a:t>
            </a:r>
            <a:r>
              <a:rPr lang="en-US" altLang="ja-JP" dirty="0"/>
              <a:t> </a:t>
            </a:r>
            <a:r>
              <a:rPr lang="en-US" altLang="ja-JP" b="1" dirty="0"/>
              <a:t>Residual proof pressure test</a:t>
            </a:r>
          </a:p>
          <a:p>
            <a:pPr marL="625475" indent="-625475"/>
            <a:endParaRPr lang="en-US" altLang="ja-JP" dirty="0" smtClean="0"/>
          </a:p>
          <a:p>
            <a:pPr marL="625475" indent="-625475"/>
            <a:r>
              <a:rPr lang="en-US" altLang="ja-JP" dirty="0" smtClean="0"/>
              <a:t>5.2.8</a:t>
            </a:r>
            <a:r>
              <a:rPr lang="en-US" altLang="ja-JP" dirty="0"/>
              <a:t>.	Residual </a:t>
            </a:r>
            <a:r>
              <a:rPr lang="en-US" altLang="ja-JP" strike="sngStrike" dirty="0"/>
              <a:t>burst</a:t>
            </a:r>
            <a:r>
              <a:rPr lang="en-US" altLang="ja-JP" dirty="0"/>
              <a:t> strength </a:t>
            </a:r>
            <a:r>
              <a:rPr lang="en-US" altLang="ja-JP" b="1" dirty="0"/>
              <a:t>burst</a:t>
            </a:r>
            <a:r>
              <a:rPr lang="en-US" altLang="ja-JP" dirty="0"/>
              <a:t> test </a:t>
            </a:r>
            <a:endParaRPr lang="en-US" altLang="ja-JP" dirty="0" smtClean="0"/>
          </a:p>
          <a:p>
            <a:pPr marL="625475" indent="-625475"/>
            <a:endParaRPr lang="en-US" altLang="ja-JP" dirty="0"/>
          </a:p>
          <a:p>
            <a:pPr marL="625475" indent="-625475"/>
            <a:r>
              <a:rPr lang="en-GB" altLang="ja-JP" dirty="0"/>
              <a:t>5.3.3.	Extreme temperature</a:t>
            </a:r>
            <a:r>
              <a:rPr lang="en-GB" altLang="ja-JP" b="1" dirty="0"/>
              <a:t> </a:t>
            </a:r>
            <a:r>
              <a:rPr lang="en-GB" altLang="ja-JP" dirty="0"/>
              <a:t>static</a:t>
            </a:r>
            <a:r>
              <a:rPr lang="en-GB" altLang="ja-JP" b="1" dirty="0"/>
              <a:t> gas</a:t>
            </a:r>
            <a:r>
              <a:rPr lang="en-GB" altLang="ja-JP" dirty="0"/>
              <a:t> pressure leak/permeation test</a:t>
            </a:r>
            <a:r>
              <a:rPr lang="en-GB" altLang="ja-JP" dirty="0" smtClean="0"/>
              <a:t>.</a:t>
            </a:r>
            <a:endParaRPr lang="ja-JP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6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</p:spPr>
        <p:txBody>
          <a:bodyPr>
            <a:noAutofit/>
          </a:bodyPr>
          <a:lstStyle/>
          <a:p>
            <a:r>
              <a:rPr lang="en-US" altLang="ja-JP" sz="2000" i="1" dirty="0" smtClean="0"/>
              <a:t>Paragraphs </a:t>
            </a:r>
            <a:r>
              <a:rPr lang="en-US" altLang="ja-JP" sz="2000" i="1" dirty="0"/>
              <a:t>1.1.  to 1.3,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revised :</a:t>
            </a:r>
            <a:endParaRPr lang="ja-JP" altLang="ja-JP" sz="2000" dirty="0"/>
          </a:p>
          <a:p>
            <a:pPr marL="898525" indent="-630238">
              <a:buNone/>
            </a:pPr>
            <a:r>
              <a:rPr lang="en-US" altLang="ja-JP" sz="2000" dirty="0" smtClean="0"/>
              <a:t>“</a:t>
            </a:r>
            <a:r>
              <a:rPr lang="en-GB" altLang="ja-JP" sz="2000" dirty="0" smtClean="0"/>
              <a:t>1.1</a:t>
            </a:r>
            <a:r>
              <a:rPr lang="en-GB" altLang="ja-JP" sz="2000" dirty="0"/>
              <a:t>.	Part I - Compressed hydrogen storage systems for </a:t>
            </a:r>
            <a:r>
              <a:rPr lang="en-GB" altLang="ja-JP" sz="2000" dirty="0" smtClean="0"/>
              <a:t>hydrogen-fuelled</a:t>
            </a:r>
            <a:r>
              <a:rPr lang="en-GB" altLang="ja-JP" sz="2000" b="1" dirty="0" smtClean="0"/>
              <a:t> vehicles </a:t>
            </a:r>
            <a:r>
              <a:rPr lang="en-GB" altLang="ja-JP" sz="2000" b="1" dirty="0"/>
              <a:t>of category </a:t>
            </a:r>
            <a:r>
              <a:rPr lang="en-GB" altLang="ja-JP" sz="2000" b="1" dirty="0" smtClean="0"/>
              <a:t>L</a:t>
            </a:r>
            <a:r>
              <a:rPr lang="en-US" altLang="ja-JP" sz="2000" b="1" dirty="0"/>
              <a:t>1, L2, L3, L4 and L5 </a:t>
            </a:r>
            <a:r>
              <a:rPr lang="en-GB" altLang="ja-JP" sz="2000" b="1" dirty="0" smtClean="0"/>
              <a:t> </a:t>
            </a:r>
            <a:r>
              <a:rPr lang="en-US" altLang="ja-JP" sz="2000" dirty="0" smtClean="0"/>
              <a:t>….</a:t>
            </a:r>
            <a:endParaRPr lang="ja-JP" altLang="ja-JP" sz="2000" dirty="0"/>
          </a:p>
          <a:p>
            <a:pPr marL="898525" indent="-536575">
              <a:buNone/>
            </a:pPr>
            <a:r>
              <a:rPr lang="en-GB" altLang="ja-JP" sz="2000" dirty="0"/>
              <a:t>1.2.	Part II - Specific components for compressed hydrogen storage systems for </a:t>
            </a:r>
            <a:r>
              <a:rPr lang="en-GB" altLang="ja-JP" sz="2000" strike="sngStrike" dirty="0" err="1" smtClean="0"/>
              <a:t>hydrogenfuelled</a:t>
            </a:r>
            <a:r>
              <a:rPr lang="en-GB" altLang="ja-JP" sz="2000" dirty="0" smtClean="0"/>
              <a:t> </a:t>
            </a:r>
            <a:r>
              <a:rPr lang="en-GB" altLang="ja-JP" sz="2000" b="1" dirty="0" smtClean="0"/>
              <a:t>hydrogen-fuelled</a:t>
            </a:r>
            <a:r>
              <a:rPr lang="en-GB" altLang="ja-JP" sz="2000" dirty="0" smtClean="0"/>
              <a:t> vehicles </a:t>
            </a:r>
            <a:r>
              <a:rPr lang="en-GB" altLang="ja-JP" sz="2000" b="1" dirty="0"/>
              <a:t>of category L</a:t>
            </a:r>
            <a:r>
              <a:rPr lang="en-US" altLang="ja-JP" sz="2000" b="1" dirty="0"/>
              <a:t>1, L2, L3, L4 and L5</a:t>
            </a:r>
            <a:r>
              <a:rPr lang="en-US" altLang="ja-JP" sz="2000" dirty="0"/>
              <a:t> </a:t>
            </a:r>
            <a:r>
              <a:rPr lang="en-GB" altLang="ja-JP" sz="2000" b="1" dirty="0" smtClean="0"/>
              <a:t> </a:t>
            </a:r>
            <a:r>
              <a:rPr lang="en-US" altLang="ja-JP" sz="2000" dirty="0" smtClean="0"/>
              <a:t>….</a:t>
            </a:r>
            <a:endParaRPr lang="ja-JP" altLang="ja-JP" sz="2000" dirty="0"/>
          </a:p>
          <a:p>
            <a:pPr marL="898525" indent="-536575">
              <a:buNone/>
            </a:pPr>
            <a:r>
              <a:rPr lang="en-GB" altLang="ja-JP" sz="2000" dirty="0"/>
              <a:t>1.3.	Part III 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 </a:t>
            </a:r>
            <a:r>
              <a:rPr lang="en-GB" altLang="ja-JP" sz="2000" strike="sngStrike" dirty="0" err="1" smtClean="0"/>
              <a:t>Hydrogenfuelled</a:t>
            </a:r>
            <a:r>
              <a:rPr lang="en-GB" altLang="ja-JP" sz="2000" b="1" dirty="0" smtClean="0"/>
              <a:t> Hydrogen-fuelled </a:t>
            </a:r>
            <a:r>
              <a:rPr lang="en-GB" altLang="ja-JP" sz="2000" dirty="0" smtClean="0"/>
              <a:t>vehicles </a:t>
            </a:r>
            <a:r>
              <a:rPr lang="en-GB" altLang="ja-JP" sz="2000" dirty="0"/>
              <a:t>of category L</a:t>
            </a:r>
            <a:r>
              <a:rPr lang="en-US" altLang="ja-JP" sz="2000" dirty="0"/>
              <a:t>1, L2, L3, L4 and L5 </a:t>
            </a:r>
            <a:r>
              <a:rPr lang="en-US" altLang="ja-JP" sz="2000" dirty="0" smtClean="0"/>
              <a:t>….”</a:t>
            </a:r>
            <a:endParaRPr lang="ja-JP" altLang="ja-JP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755576" y="3861048"/>
            <a:ext cx="7931224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ja-JP" sz="2200" dirty="0"/>
              <a:t>Justification:</a:t>
            </a:r>
            <a:endParaRPr lang="ja-JP" altLang="ja-JP" sz="2200" dirty="0"/>
          </a:p>
          <a:p>
            <a:r>
              <a:rPr lang="en-US" altLang="ja-JP" sz="2200" dirty="0" smtClean="0"/>
              <a:t>“</a:t>
            </a:r>
            <a:r>
              <a:rPr lang="en-US" altLang="ja-JP" sz="2200" dirty="0" err="1" smtClean="0"/>
              <a:t>hydrogenfuelled</a:t>
            </a:r>
            <a:r>
              <a:rPr lang="en-US" altLang="ja-JP" sz="2200" dirty="0" smtClean="0"/>
              <a:t>” is to be corrected of its typological errors to “</a:t>
            </a:r>
            <a:r>
              <a:rPr lang="en-US" altLang="ja-JP" sz="2200" b="1" dirty="0" smtClean="0"/>
              <a:t>hydrogen-</a:t>
            </a:r>
            <a:r>
              <a:rPr lang="en-US" altLang="ja-JP" sz="2200" b="1" dirty="0" err="1" smtClean="0"/>
              <a:t>fuelled</a:t>
            </a:r>
            <a:r>
              <a:rPr lang="en-US" altLang="ja-JP" sz="2200" dirty="0" smtClean="0"/>
              <a:t>.”</a:t>
            </a:r>
          </a:p>
          <a:p>
            <a:r>
              <a:rPr lang="en-US" altLang="ja-JP" sz="2200" dirty="0" smtClean="0"/>
              <a:t>This regulation consists of Part I, Part II and Part III. The modifications makes it clear that the same categories apply to Part I and Part II, as well as Part III.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55976" y="306896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European Commission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9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509120"/>
            <a:ext cx="8013576" cy="2146250"/>
          </a:xfrm>
        </p:spPr>
        <p:txBody>
          <a:bodyPr>
            <a:noAutofit/>
          </a:bodyPr>
          <a:lstStyle/>
          <a:p>
            <a:pPr algn="l"/>
            <a:r>
              <a:rPr lang="en-US" altLang="ja-JP" sz="2200" dirty="0" smtClean="0"/>
              <a:t>Justification:</a:t>
            </a:r>
            <a:br>
              <a:rPr lang="en-US" altLang="ja-JP" sz="2200" dirty="0" smtClean="0"/>
            </a:br>
            <a:r>
              <a:rPr lang="en-US" altLang="ja-JP" sz="2200" dirty="0" smtClean="0"/>
              <a:t>“</a:t>
            </a:r>
            <a:r>
              <a:rPr lang="en-US" altLang="ja-JP" sz="2200" b="1" dirty="0"/>
              <a:t>A container shall be metal liner reinforced with resin impregnated continuous filament (fully wrapped)</a:t>
            </a:r>
            <a:r>
              <a:rPr lang="en-US" altLang="ja-JP" sz="2200" dirty="0"/>
              <a:t>” is not a definition </a:t>
            </a:r>
            <a:r>
              <a:rPr lang="en-US" altLang="ja-JP" sz="2200" dirty="0" smtClean="0"/>
              <a:t>but a requirement, therefore it is moved </a:t>
            </a:r>
            <a:r>
              <a:rPr lang="en-US" altLang="ja-JP" sz="2200" dirty="0"/>
              <a:t>from </a:t>
            </a:r>
            <a:r>
              <a:rPr lang="en-US" altLang="ja-JP" sz="2200" dirty="0" smtClean="0"/>
              <a:t>paragraph </a:t>
            </a:r>
            <a:r>
              <a:rPr lang="en-US" altLang="ja-JP" sz="2200" dirty="0"/>
              <a:t>2. Definition </a:t>
            </a:r>
            <a:r>
              <a:rPr lang="en-US" altLang="ja-JP" sz="2200" dirty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altLang="ja-JP" sz="2200" dirty="0" smtClean="0"/>
              <a:t>paragraph </a:t>
            </a:r>
            <a:r>
              <a:rPr lang="en-US" altLang="ja-JP" sz="2200" dirty="0"/>
              <a:t>5. Part I – Specifications of the compressed hydrogen storage system.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32656"/>
            <a:ext cx="8507288" cy="3744416"/>
          </a:xfrm>
        </p:spPr>
        <p:txBody>
          <a:bodyPr>
            <a:noAutofit/>
          </a:bodyPr>
          <a:lstStyle/>
          <a:p>
            <a:pPr lvl="0"/>
            <a:r>
              <a:rPr lang="en-US" altLang="ja-JP" sz="1800" i="1" dirty="0">
                <a:solidFill>
                  <a:prstClr val="black"/>
                </a:solidFill>
              </a:rPr>
              <a:t>Paragraphs 2.4. and 5.,</a:t>
            </a:r>
            <a:r>
              <a:rPr lang="en-US" altLang="ja-JP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 smtClean="0">
                <a:solidFill>
                  <a:prstClr val="black"/>
                </a:solidFill>
              </a:rPr>
              <a:t>revised :</a:t>
            </a:r>
            <a:endParaRPr lang="ja-JP" altLang="ja-JP" sz="1800" dirty="0">
              <a:solidFill>
                <a:prstClr val="black"/>
              </a:solidFill>
            </a:endParaRPr>
          </a:p>
          <a:p>
            <a:pPr marL="895350" lvl="0" indent="-541338">
              <a:buNone/>
            </a:pPr>
            <a:r>
              <a:rPr lang="en-US" altLang="ja-JP" sz="1800" dirty="0" smtClean="0">
                <a:solidFill>
                  <a:prstClr val="black"/>
                </a:solidFill>
              </a:rPr>
              <a:t>“</a:t>
            </a:r>
            <a:r>
              <a:rPr lang="en-GB" altLang="ja-JP" sz="1800" dirty="0" smtClean="0">
                <a:solidFill>
                  <a:prstClr val="black"/>
                </a:solidFill>
              </a:rPr>
              <a:t>2.4. ”</a:t>
            </a:r>
            <a:r>
              <a:rPr lang="en-GB" altLang="ja-JP" sz="1800" i="1" dirty="0" smtClean="0">
                <a:solidFill>
                  <a:prstClr val="black"/>
                </a:solidFill>
              </a:rPr>
              <a:t>Container</a:t>
            </a:r>
            <a:r>
              <a:rPr lang="en-GB" altLang="ja-JP" sz="1800" dirty="0" smtClean="0">
                <a:solidFill>
                  <a:prstClr val="black"/>
                </a:solidFill>
              </a:rPr>
              <a:t>“ </a:t>
            </a:r>
            <a:r>
              <a:rPr lang="en-GB" altLang="ja-JP" sz="1800" dirty="0">
                <a:solidFill>
                  <a:prstClr val="black"/>
                </a:solidFill>
              </a:rPr>
              <a:t>(for hydrogen storage) means the component within the hydrogen storage system that stores the primary volume of hydrogen fuel. </a:t>
            </a:r>
            <a:br>
              <a:rPr lang="en-GB" altLang="ja-JP" sz="1800" dirty="0">
                <a:solidFill>
                  <a:prstClr val="black"/>
                </a:solidFill>
              </a:rPr>
            </a:br>
            <a:r>
              <a:rPr lang="en-GB" altLang="ja-JP" sz="1800" strike="sngStrike" dirty="0">
                <a:solidFill>
                  <a:prstClr val="black"/>
                </a:solidFill>
              </a:rPr>
              <a:t>A container shall be metal liner reinforced with resin impregnated continuous filament (fully wrapped</a:t>
            </a:r>
            <a:r>
              <a:rPr lang="en-GB" altLang="ja-JP" sz="1800" strike="sngStrike" dirty="0" smtClean="0">
                <a:solidFill>
                  <a:prstClr val="black"/>
                </a:solidFill>
              </a:rPr>
              <a:t>).</a:t>
            </a:r>
            <a:r>
              <a:rPr lang="en-US" altLang="ja-JP" sz="1800" dirty="0" smtClean="0">
                <a:solidFill>
                  <a:prstClr val="black"/>
                </a:solidFill>
              </a:rPr>
              <a:t>”</a:t>
            </a:r>
            <a:endParaRPr lang="ja-JP" altLang="ja-JP" sz="1800" dirty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endParaRPr lang="en-GB" altLang="ja-JP" sz="1800" dirty="0" smtClean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</a:rPr>
              <a:t>“</a:t>
            </a:r>
            <a:r>
              <a:rPr lang="en-GB" altLang="ja-JP" sz="1800" dirty="0" smtClean="0">
                <a:solidFill>
                  <a:prstClr val="black"/>
                </a:solidFill>
              </a:rPr>
              <a:t>5.  Part </a:t>
            </a:r>
            <a:r>
              <a:rPr lang="en-GB" altLang="ja-JP" sz="1800" dirty="0">
                <a:solidFill>
                  <a:prstClr val="black"/>
                </a:solidFill>
              </a:rPr>
              <a:t>I – Specifications of the compressed hydrogen storage system </a:t>
            </a:r>
            <a:endParaRPr lang="ja-JP" altLang="ja-JP" sz="1800" dirty="0">
              <a:solidFill>
                <a:prstClr val="black"/>
              </a:solidFill>
            </a:endParaRPr>
          </a:p>
          <a:p>
            <a:pPr marL="809625" lvl="0" indent="0">
              <a:buNone/>
            </a:pPr>
            <a:r>
              <a:rPr lang="en-GB" altLang="ja-JP" sz="1800" b="1" u="sng" dirty="0" smtClean="0">
                <a:solidFill>
                  <a:prstClr val="black"/>
                </a:solidFill>
              </a:rPr>
              <a:t>A </a:t>
            </a:r>
            <a:r>
              <a:rPr lang="en-GB" altLang="ja-JP" sz="1800" b="1" u="sng" dirty="0">
                <a:solidFill>
                  <a:prstClr val="black"/>
                </a:solidFill>
              </a:rPr>
              <a:t>container shall be metal liner reinforced with resin impregnated continuous filament (fully wrapped)</a:t>
            </a:r>
            <a:r>
              <a:rPr lang="en-GB" altLang="ja-JP" sz="1800" b="1" dirty="0">
                <a:solidFill>
                  <a:prstClr val="black"/>
                </a:solidFill>
              </a:rPr>
              <a:t> and </a:t>
            </a:r>
            <a:r>
              <a:rPr lang="en-GB" altLang="ja-JP" sz="1800" b="1" u="sng" dirty="0">
                <a:solidFill>
                  <a:prstClr val="black"/>
                </a:solidFill>
              </a:rPr>
              <a:t>a water capacity of 23 litres or less</a:t>
            </a:r>
            <a:r>
              <a:rPr lang="en-GB" altLang="ja-JP" sz="1800" b="1" dirty="0">
                <a:solidFill>
                  <a:prstClr val="black"/>
                </a:solidFill>
              </a:rPr>
              <a:t>.</a:t>
            </a:r>
            <a:endParaRPr lang="ja-JP" altLang="ja-JP" sz="1800" dirty="0">
              <a:solidFill>
                <a:prstClr val="black"/>
              </a:solidFill>
            </a:endParaRPr>
          </a:p>
          <a:p>
            <a:pPr marL="809625" lvl="0" indent="0">
              <a:buNone/>
            </a:pPr>
            <a:r>
              <a:rPr lang="en-GB" altLang="ja-JP" sz="1800" dirty="0">
                <a:solidFill>
                  <a:prstClr val="black"/>
                </a:solidFill>
              </a:rPr>
              <a:t>All new compressed hydrogen storage systems produced for on-road vehicle service shall have a NWP of 70 MPa or less, a service life of 15 years or less, </a:t>
            </a:r>
            <a:r>
              <a:rPr lang="en-GB" altLang="ja-JP" sz="1800" strike="sngStrike" dirty="0">
                <a:solidFill>
                  <a:prstClr val="black"/>
                </a:solidFill>
              </a:rPr>
              <a:t>a water capacity of 23 litres or less</a:t>
            </a:r>
            <a:r>
              <a:rPr lang="en-GB" altLang="ja-JP" sz="1800" dirty="0">
                <a:solidFill>
                  <a:prstClr val="black"/>
                </a:solidFill>
              </a:rPr>
              <a:t> and be capable of satisfying the requirements of paragraph 5</a:t>
            </a:r>
            <a:r>
              <a:rPr lang="en-GB" altLang="ja-JP" sz="1800" dirty="0" smtClean="0">
                <a:solidFill>
                  <a:prstClr val="black"/>
                </a:solidFill>
              </a:rPr>
              <a:t>.</a:t>
            </a:r>
            <a:r>
              <a:rPr lang="en-US" altLang="ja-JP" sz="1800" dirty="0" smtClean="0">
                <a:solidFill>
                  <a:prstClr val="black"/>
                </a:solidFill>
              </a:rPr>
              <a:t>”</a:t>
            </a:r>
            <a:endParaRPr lang="ja-JP" altLang="ja-JP" sz="1800" dirty="0">
              <a:solidFill>
                <a:prstClr val="black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3985927" y="3028484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3707904" y="1697436"/>
            <a:ext cx="278023" cy="86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644008" y="400506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European Commission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497" y="332656"/>
            <a:ext cx="8435280" cy="2592289"/>
          </a:xfrm>
        </p:spPr>
        <p:txBody>
          <a:bodyPr>
            <a:no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Paragraph 7.1.3.1.,</a:t>
            </a:r>
            <a:r>
              <a:rPr lang="en-US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</a:rPr>
              <a:t>revised 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797050" lvl="0" indent="-1435100">
              <a:spcBef>
                <a:spcPts val="0"/>
              </a:spcBef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“7.1.3.1. (</a:t>
            </a:r>
            <a:r>
              <a:rPr lang="en-US" altLang="ja-JP" sz="2000" dirty="0">
                <a:solidFill>
                  <a:prstClr val="black"/>
                </a:solidFill>
              </a:rPr>
              <a:t>b) </a:t>
            </a:r>
            <a:r>
              <a:rPr lang="en-GB" altLang="ja-JP" sz="2000" dirty="0" smtClean="0">
                <a:solidFill>
                  <a:prstClr val="black"/>
                </a:solidFill>
              </a:rPr>
              <a:t>	Storage </a:t>
            </a:r>
            <a:r>
              <a:rPr lang="en-GB" altLang="ja-JP" sz="2000" dirty="0">
                <a:solidFill>
                  <a:prstClr val="black"/>
                </a:solidFill>
              </a:rPr>
              <a:t>system TPRDs. The hydrogen gas discharge from TPRD(s) of the storage system shall not be directed</a:t>
            </a:r>
            <a:r>
              <a:rPr lang="en-GB" altLang="ja-JP" sz="2000" dirty="0" smtClean="0">
                <a:solidFill>
                  <a:prstClr val="black"/>
                </a:solidFill>
              </a:rPr>
              <a:t>: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marL="1797050" lvl="0" indent="0">
              <a:spcBef>
                <a:spcPts val="0"/>
              </a:spcBef>
              <a:buNone/>
              <a:tabLst>
                <a:tab pos="1797050" algn="l"/>
              </a:tabLst>
            </a:pPr>
            <a:r>
              <a:rPr lang="en-GB" altLang="ja-JP" sz="1200" dirty="0" smtClean="0">
                <a:solidFill>
                  <a:prstClr val="black"/>
                </a:solidFill>
              </a:rPr>
              <a:t>….</a:t>
            </a:r>
            <a:endParaRPr lang="ja-JP" altLang="ja-JP" sz="1200" dirty="0">
              <a:solidFill>
                <a:prstClr val="black"/>
              </a:solidFill>
            </a:endParaRPr>
          </a:p>
          <a:p>
            <a:pPr marL="2152650" lvl="0" indent="-361950">
              <a:spcAft>
                <a:spcPts val="600"/>
              </a:spcAft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(</a:t>
            </a:r>
            <a:r>
              <a:rPr lang="en-GB" altLang="ja-JP" sz="2000" dirty="0" smtClean="0">
                <a:solidFill>
                  <a:prstClr val="black"/>
                </a:solidFill>
              </a:rPr>
              <a:t>ii) Into </a:t>
            </a:r>
            <a:r>
              <a:rPr lang="en-GB" altLang="ja-JP" sz="2000" dirty="0">
                <a:solidFill>
                  <a:prstClr val="black"/>
                </a:solidFill>
              </a:rPr>
              <a:t>or towards any wheel housing of the vehicle </a:t>
            </a:r>
            <a:r>
              <a:rPr lang="en-GB" altLang="ja-JP" sz="2000" strike="sngStrike" dirty="0" smtClean="0">
                <a:solidFill>
                  <a:prstClr val="black"/>
                </a:solidFill>
              </a:rPr>
              <a:t>and any</a:t>
            </a:r>
            <a:r>
              <a:rPr lang="en-GB" altLang="ja-JP" sz="2000" dirty="0" smtClean="0">
                <a:solidFill>
                  <a:prstClr val="black"/>
                </a:solidFill>
              </a:rPr>
              <a:t>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brake operating </a:t>
            </a:r>
            <a:r>
              <a:rPr lang="en-GB" altLang="ja-JP" sz="2000" strike="sngStrike" dirty="0" smtClean="0">
                <a:solidFill>
                  <a:prstClr val="black"/>
                </a:solidFill>
              </a:rPr>
              <a:t>section</a:t>
            </a:r>
            <a:r>
              <a:rPr lang="en-GB" altLang="ja-JP" sz="2000" dirty="0" smtClean="0">
                <a:solidFill>
                  <a:prstClr val="black"/>
                </a:solidFill>
              </a:rPr>
              <a:t> </a:t>
            </a:r>
            <a:r>
              <a:rPr lang="en-GB" altLang="ja-JP" sz="2000" b="1" dirty="0">
                <a:solidFill>
                  <a:prstClr val="black"/>
                </a:solidFill>
              </a:rPr>
              <a:t>or any </a:t>
            </a:r>
            <a:r>
              <a:rPr lang="en-GB" altLang="ja-JP" sz="2000" b="1" dirty="0" smtClean="0">
                <a:solidFill>
                  <a:prstClr val="black"/>
                </a:solidFill>
              </a:rPr>
              <a:t>braking </a:t>
            </a:r>
            <a:r>
              <a:rPr lang="en-GB" altLang="ja-JP" sz="2000" b="1" dirty="0">
                <a:solidFill>
                  <a:prstClr val="black"/>
                </a:solidFill>
              </a:rPr>
              <a:t>component that is subject to elevated temperatures during intended use</a:t>
            </a:r>
            <a:r>
              <a:rPr lang="en-GB" altLang="ja-JP" sz="2000" dirty="0" smtClean="0">
                <a:solidFill>
                  <a:prstClr val="black"/>
                </a:solidFill>
              </a:rPr>
              <a:t>;</a:t>
            </a:r>
            <a:r>
              <a:rPr lang="en-US" altLang="ja-JP" sz="2000" dirty="0" smtClean="0">
                <a:solidFill>
                  <a:prstClr val="black"/>
                </a:solidFill>
              </a:rPr>
              <a:t>”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361950" lvl="0" indent="0">
              <a:spcBef>
                <a:spcPts val="0"/>
              </a:spcBef>
              <a:buNone/>
            </a:pPr>
            <a:r>
              <a:rPr lang="en-US" altLang="ja-JP" sz="2000" dirty="0">
                <a:solidFill>
                  <a:prstClr val="black"/>
                </a:solidFill>
              </a:rPr>
              <a:t>“</a:t>
            </a:r>
            <a:r>
              <a:rPr lang="en-GB" altLang="ja-JP" sz="2000" dirty="0">
                <a:solidFill>
                  <a:prstClr val="black"/>
                </a:solidFill>
              </a:rPr>
              <a:t>7.1.3.1. (c)   Other pressure relief devices …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789113" lvl="0" indent="0">
              <a:spcBef>
                <a:spcPts val="0"/>
              </a:spcBef>
              <a:buNone/>
            </a:pPr>
            <a:r>
              <a:rPr lang="en-GB" altLang="ja-JP" sz="1200" dirty="0">
                <a:solidFill>
                  <a:prstClr val="black"/>
                </a:solidFill>
              </a:rPr>
              <a:t>….</a:t>
            </a:r>
            <a:endParaRPr lang="ja-JP" altLang="ja-JP" sz="1200" dirty="0">
              <a:solidFill>
                <a:prstClr val="black"/>
              </a:solidFill>
            </a:endParaRPr>
          </a:p>
          <a:p>
            <a:pPr marL="2151063" lvl="0" indent="-354013"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(iii) Into or towards any wheel housing of the vehicle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and any brake operating section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b="1" dirty="0">
                <a:solidFill>
                  <a:prstClr val="black"/>
                </a:solidFill>
              </a:rPr>
              <a:t>or any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b="1" dirty="0">
                <a:solidFill>
                  <a:prstClr val="black"/>
                </a:solidFill>
              </a:rPr>
              <a:t>braking component that is subject to elevated temperatures during intended use</a:t>
            </a:r>
            <a:r>
              <a:rPr lang="en-GB" altLang="ja-JP" sz="2000" dirty="0">
                <a:solidFill>
                  <a:prstClr val="black"/>
                </a:solidFill>
              </a:rPr>
              <a:t>.</a:t>
            </a:r>
            <a:r>
              <a:rPr lang="en-US" altLang="ja-JP" sz="2000" dirty="0" smtClean="0">
                <a:solidFill>
                  <a:prstClr val="black"/>
                </a:solidFill>
              </a:rPr>
              <a:t>”</a:t>
            </a:r>
            <a:endParaRPr lang="ja-JP" altLang="ja-JP" sz="20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2117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2200" dirty="0" smtClean="0"/>
              <a:t>Justification: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“</a:t>
            </a:r>
            <a:r>
              <a:rPr lang="en-GB" altLang="ja-JP" sz="2200" dirty="0" smtClean="0"/>
              <a:t>any </a:t>
            </a:r>
            <a:r>
              <a:rPr lang="en-US" altLang="ja-JP" sz="2200" dirty="0" smtClean="0"/>
              <a:t>brake operating section” includes brake-lever(s), brake-pedal(s) and so on, none of which relates to ignition of hydrogen gas. Therefore, it is modified to “</a:t>
            </a:r>
            <a:r>
              <a:rPr lang="en-US" altLang="ja-JP" sz="2200" b="1" dirty="0" smtClean="0"/>
              <a:t>or</a:t>
            </a:r>
            <a:r>
              <a:rPr lang="ja-JP" altLang="en-US" sz="2200" b="1" dirty="0" smtClean="0"/>
              <a:t> </a:t>
            </a:r>
            <a:r>
              <a:rPr lang="en-US" altLang="ja-JP" sz="2200" b="1" dirty="0" smtClean="0"/>
              <a:t>any braking component that is subject to elevated temperatures during intended use</a:t>
            </a:r>
            <a:r>
              <a:rPr lang="en-US" altLang="ja-JP" sz="2200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“</a:t>
            </a:r>
            <a:r>
              <a:rPr lang="en-US" altLang="ja-JP" sz="2200" dirty="0"/>
              <a:t>and” is to be corrected of its editorial error to “</a:t>
            </a:r>
            <a:r>
              <a:rPr lang="en-US" altLang="ja-JP" sz="2200" b="1" dirty="0"/>
              <a:t>or</a:t>
            </a:r>
            <a:r>
              <a:rPr lang="en-US" altLang="ja-JP" sz="2200" dirty="0"/>
              <a:t> </a:t>
            </a:r>
            <a:r>
              <a:rPr lang="en-US" altLang="ja-JP" sz="2200" dirty="0" smtClean="0"/>
              <a:t>.” </a:t>
            </a:r>
            <a:endParaRPr lang="en-US" altLang="ja-JP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9992" y="402713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</a:t>
            </a:r>
            <a:r>
              <a:rPr lang="en-US" altLang="ja-JP" dirty="0"/>
              <a:t>European Commission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7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548681"/>
            <a:ext cx="8568952" cy="2736304"/>
          </a:xfrm>
        </p:spPr>
        <p:txBody>
          <a:bodyPr>
            <a:no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Paragraph 7.1.3.1.,</a:t>
            </a:r>
            <a:r>
              <a:rPr lang="en-US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</a:rPr>
              <a:t>revised (necessary to choice) 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797050" lvl="0" indent="-1435100"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“7.1.3.1. (</a:t>
            </a:r>
            <a:r>
              <a:rPr lang="en-US" altLang="ja-JP" sz="2000" dirty="0">
                <a:solidFill>
                  <a:prstClr val="black"/>
                </a:solidFill>
              </a:rPr>
              <a:t>b) </a:t>
            </a:r>
            <a:r>
              <a:rPr lang="en-GB" altLang="ja-JP" sz="2000" dirty="0" smtClean="0">
                <a:solidFill>
                  <a:prstClr val="black"/>
                </a:solidFill>
              </a:rPr>
              <a:t>	….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970088" lvl="0" indent="-354013">
              <a:buNone/>
            </a:pPr>
            <a:r>
              <a:rPr lang="en-GB" altLang="ja-JP" sz="2000" dirty="0" smtClean="0">
                <a:solidFill>
                  <a:prstClr val="black"/>
                </a:solidFill>
              </a:rPr>
              <a:t>(</a:t>
            </a:r>
            <a:r>
              <a:rPr lang="en-GB" altLang="ja-JP" sz="2000" dirty="0">
                <a:solidFill>
                  <a:prstClr val="black"/>
                </a:solidFill>
              </a:rPr>
              <a:t>iv) </a:t>
            </a:r>
            <a:r>
              <a:rPr lang="en-US" altLang="ja-JP" sz="2000" dirty="0" smtClean="0">
                <a:solidFill>
                  <a:prstClr val="black"/>
                </a:solidFill>
              </a:rPr>
              <a:t>[</a:t>
            </a:r>
            <a:r>
              <a:rPr lang="en-US" altLang="ja-JP" sz="2000" dirty="0">
                <a:solidFill>
                  <a:prstClr val="black"/>
                </a:solidFill>
              </a:rPr>
              <a:t>In any direction other than </a:t>
            </a:r>
            <a:r>
              <a:rPr lang="en-US" altLang="ja-JP" sz="2000" strike="sngStrike" dirty="0">
                <a:solidFill>
                  <a:prstClr val="black"/>
                </a:solidFill>
              </a:rPr>
              <a:t>vertically downward </a:t>
            </a:r>
            <a:r>
              <a:rPr lang="en-US" altLang="ja-JP" sz="2000" b="1" dirty="0">
                <a:solidFill>
                  <a:prstClr val="black"/>
                </a:solidFill>
              </a:rPr>
              <a:t>perpendicularly outward </a:t>
            </a:r>
            <a:r>
              <a:rPr lang="en-US" altLang="ja-JP" sz="2000" dirty="0">
                <a:solidFill>
                  <a:prstClr val="black"/>
                </a:solidFill>
              </a:rPr>
              <a:t>from</a:t>
            </a:r>
            <a:r>
              <a:rPr lang="en-US" altLang="ja-JP" sz="2000" b="1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the bottom of the vehicle body</a:t>
            </a:r>
            <a:r>
              <a:rPr lang="en-US" altLang="ja-JP" sz="2000" dirty="0" smtClean="0">
                <a:solidFill>
                  <a:prstClr val="black"/>
                </a:solidFill>
              </a:rPr>
              <a:t>.]”</a:t>
            </a:r>
          </a:p>
          <a:p>
            <a:pPr marL="1970088" lvl="0" indent="-622300"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O</a:t>
            </a:r>
            <a:r>
              <a:rPr lang="en-US" altLang="ja-JP" sz="2000" dirty="0" smtClean="0">
                <a:solidFill>
                  <a:srgbClr val="FF0000"/>
                </a:solidFill>
              </a:rPr>
              <a:t>r</a:t>
            </a:r>
          </a:p>
          <a:p>
            <a:pPr marL="1970088" lvl="0" indent="-354013">
              <a:buNone/>
            </a:pPr>
            <a:r>
              <a:rPr lang="en-GB" altLang="ja-JP" sz="2000" dirty="0" smtClean="0">
                <a:solidFill>
                  <a:prstClr val="black"/>
                </a:solidFill>
              </a:rPr>
              <a:t>(</a:t>
            </a:r>
            <a:r>
              <a:rPr lang="en-GB" altLang="ja-JP" sz="2000" dirty="0">
                <a:solidFill>
                  <a:prstClr val="black"/>
                </a:solidFill>
              </a:rPr>
              <a:t>iv)</a:t>
            </a:r>
            <a:r>
              <a:rPr lang="en-US" altLang="ja-JP" sz="2000" dirty="0" smtClean="0">
                <a:solidFill>
                  <a:prstClr val="black"/>
                </a:solidFill>
              </a:rPr>
              <a:t>[</a:t>
            </a:r>
            <a:r>
              <a:rPr lang="en-US" altLang="ja-JP" sz="2000" dirty="0">
                <a:solidFill>
                  <a:prstClr val="black"/>
                </a:solidFill>
              </a:rPr>
              <a:t>In any direction other than vertically downward from the bottom of the vehicle </a:t>
            </a:r>
            <a:r>
              <a:rPr lang="en-US" altLang="ja-JP" sz="2000" strike="sngStrike" dirty="0">
                <a:solidFill>
                  <a:prstClr val="black"/>
                </a:solidFill>
              </a:rPr>
              <a:t>body</a:t>
            </a:r>
            <a:r>
              <a:rPr lang="en-US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as </a:t>
            </a:r>
            <a:r>
              <a:rPr lang="en-US" altLang="ja-JP" sz="2000" b="1" dirty="0">
                <a:solidFill>
                  <a:prstClr val="black"/>
                </a:solidFill>
              </a:rPr>
              <a:t>considered in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the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normal </a:t>
            </a:r>
            <a:r>
              <a:rPr lang="en-US" altLang="ja-JP" sz="2000" b="1" dirty="0">
                <a:solidFill>
                  <a:prstClr val="black"/>
                </a:solidFill>
              </a:rPr>
              <a:t>design position</a:t>
            </a:r>
            <a:r>
              <a:rPr lang="en-US" altLang="ja-JP" sz="2000" dirty="0" smtClean="0">
                <a:solidFill>
                  <a:prstClr val="black"/>
                </a:solidFill>
              </a:rPr>
              <a:t>.]”</a:t>
            </a:r>
            <a:endParaRPr lang="en-US" altLang="ja-JP" sz="20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7241" y="3823416"/>
            <a:ext cx="59766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2200" dirty="0" smtClean="0"/>
              <a:t>Justification:</a:t>
            </a:r>
          </a:p>
          <a:p>
            <a:r>
              <a:rPr lang="en-US" altLang="ja-JP" sz="2200" dirty="0" smtClean="0"/>
              <a:t>“</a:t>
            </a:r>
            <a:r>
              <a:rPr lang="en-US" altLang="ja-JP" sz="2200" dirty="0"/>
              <a:t>Vertically downward from the bottom of the vehicle body” does not </a:t>
            </a:r>
            <a:r>
              <a:rPr lang="en-US" altLang="ja-JP" sz="2200" dirty="0" smtClean="0"/>
              <a:t>clearly indicate the </a:t>
            </a:r>
            <a:r>
              <a:rPr lang="en-US" altLang="ja-JP" sz="2200" dirty="0"/>
              <a:t>correct discharge-direction of the hydrogen gas </a:t>
            </a:r>
            <a:r>
              <a:rPr lang="en-US" altLang="ja-JP" sz="2200" dirty="0" smtClean="0"/>
              <a:t>in the </a:t>
            </a:r>
            <a:r>
              <a:rPr lang="en-US" altLang="ja-JP" sz="2200" dirty="0" smtClean="0">
                <a:solidFill>
                  <a:schemeClr val="tx2">
                    <a:lumMod val="50000"/>
                  </a:schemeClr>
                </a:solidFill>
              </a:rPr>
              <a:t>case of a turned-over vehicle (“</a:t>
            </a:r>
            <a:r>
              <a:rPr lang="en-US" altLang="ja-JP" sz="2200" b="1" dirty="0" smtClean="0">
                <a:solidFill>
                  <a:schemeClr val="tx2">
                    <a:lumMod val="50000"/>
                  </a:schemeClr>
                </a:solidFill>
              </a:rPr>
              <a:t>Perpendicularly outward</a:t>
            </a:r>
            <a:r>
              <a:rPr lang="en-US" altLang="ja-JP" sz="2200" dirty="0" smtClean="0">
                <a:solidFill>
                  <a:schemeClr val="tx2">
                    <a:lumMod val="50000"/>
                  </a:schemeClr>
                </a:solidFill>
              </a:rPr>
              <a:t>” is more accurate in all vehicle’s positions</a:t>
            </a:r>
            <a:r>
              <a:rPr lang="en-US" altLang="ja-JP" sz="2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altLang="ja-JP" sz="2200" dirty="0" smtClean="0">
                <a:solidFill>
                  <a:schemeClr val="tx2">
                    <a:lumMod val="50000"/>
                  </a:schemeClr>
                </a:solidFill>
              </a:rPr>
              <a:t> 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3395" y="3312341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</a:t>
            </a:r>
            <a:r>
              <a:rPr lang="en-US" altLang="ja-JP" dirty="0"/>
              <a:t>European Commission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57906" y="19888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Japan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5" t="15238" r="8400" b="3800"/>
          <a:stretch/>
        </p:blipFill>
        <p:spPr>
          <a:xfrm>
            <a:off x="6654610" y="4342005"/>
            <a:ext cx="2489389" cy="21885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110" y="332656"/>
            <a:ext cx="8380362" cy="3816424"/>
          </a:xfrm>
        </p:spPr>
        <p:txBody>
          <a:bodyPr>
            <a:noAutofit/>
          </a:bodyPr>
          <a:lstStyle/>
          <a:p>
            <a:pPr marL="358775"/>
            <a:r>
              <a:rPr lang="en-US" altLang="ja-JP" sz="2000" i="1" dirty="0">
                <a:solidFill>
                  <a:prstClr val="black"/>
                </a:solidFill>
              </a:rPr>
              <a:t>Paragraph </a:t>
            </a:r>
            <a:r>
              <a:rPr lang="en-US" altLang="ja-JP" sz="2000" i="1" dirty="0" smtClean="0">
                <a:solidFill>
                  <a:prstClr val="black"/>
                </a:solidFill>
              </a:rPr>
              <a:t>7.1.3.1 and  7.1.4.1.,</a:t>
            </a:r>
            <a:r>
              <a:rPr lang="en-US" altLang="ja-JP" sz="2000" dirty="0" smtClean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revised </a:t>
            </a:r>
            <a:r>
              <a:rPr lang="en-US" altLang="ja-JP" sz="2000" dirty="0" smtClean="0">
                <a:solidFill>
                  <a:prstClr val="black"/>
                </a:solidFill>
              </a:rPr>
              <a:t>(necessary to choice):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7.1.3.1</a:t>
            </a:r>
            <a:r>
              <a:rPr lang="en-GB" altLang="ja-JP" sz="2000" dirty="0">
                <a:solidFill>
                  <a:prstClr val="black"/>
                </a:solidFill>
              </a:rPr>
              <a:t>. (c)   Other pressure relief devices …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2130425" indent="-514350">
              <a:buAutoNum type="romanLcParenBoth" startAt="2"/>
            </a:pPr>
            <a:r>
              <a:rPr lang="en-GB" altLang="ja-JP" sz="2000" dirty="0" smtClean="0">
                <a:solidFill>
                  <a:prstClr val="black"/>
                </a:solidFill>
              </a:rPr>
              <a:t>Into </a:t>
            </a:r>
            <a:r>
              <a:rPr lang="en-GB" altLang="ja-JP" sz="2000" dirty="0">
                <a:solidFill>
                  <a:prstClr val="black"/>
                </a:solidFill>
              </a:rPr>
              <a:t>or towards the vehicle passenger or luggage compartments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and </a:t>
            </a:r>
            <a:r>
              <a:rPr lang="en-GB" altLang="ja-JP" sz="2000" strike="sngStrike" dirty="0" smtClean="0">
                <a:solidFill>
                  <a:prstClr val="black"/>
                </a:solidFill>
              </a:rPr>
              <a:t>to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the </a:t>
            </a:r>
            <a:r>
              <a:rPr lang="en-GB" altLang="ja-JP" sz="2000" strike="sngStrike" dirty="0" smtClean="0">
                <a:solidFill>
                  <a:prstClr val="black"/>
                </a:solidFill>
              </a:rPr>
              <a:t>passengers</a:t>
            </a:r>
            <a:r>
              <a:rPr lang="ja-JP" altLang="ja-JP" sz="2000" dirty="0"/>
              <a:t> 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 smtClean="0"/>
              <a:t>[</a:t>
            </a:r>
            <a:r>
              <a:rPr lang="en-GB" altLang="ja-JP" sz="2000" b="1" dirty="0">
                <a:solidFill>
                  <a:prstClr val="black"/>
                </a:solidFill>
              </a:rPr>
              <a:t>or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b="1" dirty="0" smtClean="0">
                <a:solidFill>
                  <a:prstClr val="black"/>
                </a:solidFill>
              </a:rPr>
              <a:t>towards </a:t>
            </a:r>
            <a:r>
              <a:rPr lang="en-GB" altLang="ja-JP" sz="2000" b="1" dirty="0">
                <a:solidFill>
                  <a:prstClr val="black"/>
                </a:solidFill>
              </a:rPr>
              <a:t>vehicle </a:t>
            </a:r>
            <a:r>
              <a:rPr lang="en-GB" altLang="ja-JP" sz="2000" b="1" dirty="0" smtClean="0">
                <a:solidFill>
                  <a:prstClr val="black"/>
                </a:solidFill>
              </a:rPr>
              <a:t>users</a:t>
            </a:r>
            <a:r>
              <a:rPr lang="en-GB" altLang="ja-JP" sz="2000" dirty="0" smtClean="0">
                <a:solidFill>
                  <a:prstClr val="black"/>
                </a:solidFill>
              </a:rPr>
              <a:t>];</a:t>
            </a:r>
            <a:r>
              <a:rPr lang="en-US" altLang="ja-JP" sz="2000" dirty="0" smtClean="0">
                <a:solidFill>
                  <a:prstClr val="black"/>
                </a:solidFill>
              </a:rPr>
              <a:t>”</a:t>
            </a:r>
          </a:p>
          <a:p>
            <a:pPr marL="2130425" indent="-514350">
              <a:buAutoNum type="romanLcParenBoth" startAt="2"/>
            </a:pPr>
            <a:endParaRPr lang="en-US" altLang="ja-JP" sz="2000" dirty="0" smtClean="0">
              <a:solidFill>
                <a:prstClr val="black"/>
              </a:solidFill>
            </a:endParaRPr>
          </a:p>
          <a:p>
            <a:pPr marL="2152650" indent="-533400">
              <a:buNone/>
            </a:pPr>
            <a:r>
              <a:rPr lang="en-US" altLang="ja-JP" sz="2000" dirty="0" smtClean="0">
                <a:solidFill>
                  <a:srgbClr val="FF0000"/>
                </a:solidFill>
              </a:rPr>
              <a:t>Or</a:t>
            </a:r>
            <a:r>
              <a:rPr lang="en-US" altLang="ja-JP" sz="2000" dirty="0" smtClean="0">
                <a:solidFill>
                  <a:prstClr val="black"/>
                </a:solidFill>
              </a:rPr>
              <a:t>     [</a:t>
            </a:r>
            <a:r>
              <a:rPr lang="en-GB" altLang="ja-JP" sz="2000" b="1" dirty="0">
                <a:solidFill>
                  <a:prstClr val="black"/>
                </a:solidFill>
              </a:rPr>
              <a:t>or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towards the driver or any passengers on the vehicle</a:t>
            </a:r>
            <a:r>
              <a:rPr lang="en-US" altLang="ja-JP" sz="2000" dirty="0">
                <a:solidFill>
                  <a:prstClr val="black"/>
                </a:solidFill>
              </a:rPr>
              <a:t>] ”</a:t>
            </a:r>
            <a:endParaRPr lang="ja-JP" altLang="en-US" sz="2000" dirty="0"/>
          </a:p>
          <a:p>
            <a:pPr marL="1260475" indent="-898525"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7.1.4.1</a:t>
            </a:r>
            <a:r>
              <a:rPr lang="en-GB" altLang="ja-JP" sz="2000" dirty="0">
                <a:solidFill>
                  <a:prstClr val="black"/>
                </a:solidFill>
              </a:rPr>
              <a:t>.	Hydrogen leakage and/or permeation from the hydrogen storage system shall not directly vent into the passenger or luggage compartments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and </a:t>
            </a:r>
            <a:r>
              <a:rPr lang="en-GB" altLang="ja-JP" sz="2000" strike="sngStrike" dirty="0" smtClean="0">
                <a:solidFill>
                  <a:prstClr val="black"/>
                </a:solidFill>
              </a:rPr>
              <a:t>to </a:t>
            </a:r>
            <a:r>
              <a:rPr lang="en-GB" altLang="ja-JP" sz="2000" strike="sngStrike" dirty="0">
                <a:solidFill>
                  <a:prstClr val="black"/>
                </a:solidFill>
              </a:rPr>
              <a:t>the passengers</a:t>
            </a:r>
            <a:r>
              <a:rPr lang="ja-JP" altLang="ja-JP" sz="2000" dirty="0"/>
              <a:t> 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[</a:t>
            </a:r>
            <a:r>
              <a:rPr lang="en-GB" altLang="ja-JP" sz="2000" b="1" dirty="0">
                <a:solidFill>
                  <a:prstClr val="black"/>
                </a:solidFill>
              </a:rPr>
              <a:t>or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b="1" dirty="0" smtClean="0">
                <a:solidFill>
                  <a:prstClr val="black"/>
                </a:solidFill>
              </a:rPr>
              <a:t>towards </a:t>
            </a:r>
            <a:r>
              <a:rPr lang="en-GB" altLang="ja-JP" sz="2000" b="1" dirty="0">
                <a:solidFill>
                  <a:prstClr val="black"/>
                </a:solidFill>
              </a:rPr>
              <a:t>vehicle </a:t>
            </a:r>
            <a:r>
              <a:rPr lang="en-GB" altLang="ja-JP" sz="2000" b="1" dirty="0" smtClean="0">
                <a:solidFill>
                  <a:prstClr val="black"/>
                </a:solidFill>
              </a:rPr>
              <a:t>users</a:t>
            </a:r>
            <a:r>
              <a:rPr lang="en-GB" altLang="ja-JP" sz="2000" dirty="0">
                <a:solidFill>
                  <a:prstClr val="black"/>
                </a:solidFill>
              </a:rPr>
              <a:t>] , </a:t>
            </a:r>
            <a:r>
              <a:rPr lang="en-GB" altLang="ja-JP" sz="2000" dirty="0" smtClean="0">
                <a:solidFill>
                  <a:prstClr val="black"/>
                </a:solidFill>
              </a:rPr>
              <a:t>….</a:t>
            </a:r>
            <a:r>
              <a:rPr lang="en-US" altLang="ja-JP" sz="2000" dirty="0">
                <a:solidFill>
                  <a:prstClr val="black"/>
                </a:solidFill>
              </a:rPr>
              <a:t>” </a:t>
            </a:r>
          </a:p>
          <a:p>
            <a:pPr marL="809625" indent="0">
              <a:buNone/>
            </a:pPr>
            <a:r>
              <a:rPr lang="en-US" altLang="ja-JP" sz="2000" dirty="0" smtClean="0">
                <a:solidFill>
                  <a:srgbClr val="FF0000"/>
                </a:solidFill>
              </a:rPr>
              <a:t>Or</a:t>
            </a:r>
            <a:r>
              <a:rPr lang="en-US" altLang="ja-JP" sz="2000" dirty="0" smtClean="0">
                <a:solidFill>
                  <a:prstClr val="black"/>
                </a:solidFill>
              </a:rPr>
              <a:t>    [</a:t>
            </a:r>
            <a:r>
              <a:rPr lang="en-GB" altLang="ja-JP" sz="2000" b="1" dirty="0">
                <a:solidFill>
                  <a:prstClr val="black"/>
                </a:solidFill>
              </a:rPr>
              <a:t>or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</a:rPr>
              <a:t>towards the driver </a:t>
            </a:r>
            <a:r>
              <a:rPr lang="en-US" altLang="ja-JP" sz="2000" b="1" dirty="0">
                <a:solidFill>
                  <a:prstClr val="black"/>
                </a:solidFill>
              </a:rPr>
              <a:t>or any passengers on the vehicle</a:t>
            </a:r>
            <a:r>
              <a:rPr lang="en-US" altLang="ja-JP" sz="2000" dirty="0">
                <a:solidFill>
                  <a:prstClr val="black"/>
                </a:solidFill>
              </a:rPr>
              <a:t>] ”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260475" indent="-898525">
              <a:buNone/>
            </a:pPr>
            <a:endParaRPr lang="en-GB" altLang="ja-JP" sz="2000" dirty="0" smtClean="0">
              <a:solidFill>
                <a:prstClr val="black"/>
              </a:solidFill>
            </a:endParaRPr>
          </a:p>
          <a:p>
            <a:endParaRPr kumimoji="1" lang="ja-JP" altLang="en-US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793883" y="5085184"/>
            <a:ext cx="7842126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200" dirty="0" smtClean="0"/>
              <a:t>Justification:</a:t>
            </a:r>
          </a:p>
          <a:p>
            <a:r>
              <a:rPr lang="en-US" altLang="ja-JP" sz="2200" dirty="0" smtClean="0"/>
              <a:t>“the passengers” does not include the driver.  The phrase is modified to include all persons on the vehicle</a:t>
            </a:r>
            <a:r>
              <a:rPr lang="en-GB" altLang="ja-JP" sz="2200" dirty="0" smtClean="0"/>
              <a:t>.</a:t>
            </a:r>
          </a:p>
          <a:p>
            <a:r>
              <a:rPr lang="en-US" altLang="ja-JP" sz="2200" dirty="0" smtClean="0"/>
              <a:t>“and” </a:t>
            </a:r>
            <a:r>
              <a:rPr lang="en-US" altLang="ja-JP" sz="2200" dirty="0"/>
              <a:t>is to be corrected of its editorial error to </a:t>
            </a:r>
            <a:r>
              <a:rPr lang="en-US" altLang="ja-JP" sz="2200" dirty="0" smtClean="0"/>
              <a:t>“</a:t>
            </a:r>
            <a:r>
              <a:rPr lang="en-US" altLang="ja-JP" sz="2200" b="1" dirty="0" smtClean="0"/>
              <a:t>or</a:t>
            </a:r>
            <a:r>
              <a:rPr lang="en-US" altLang="ja-JP" sz="2200" dirty="0" smtClean="0"/>
              <a:t>. ” </a:t>
            </a:r>
            <a:endParaRPr lang="en-US" altLang="ja-JP" sz="2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83560" y="20773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</a:t>
            </a:r>
            <a:r>
              <a:rPr lang="en-US" altLang="ja-JP" dirty="0"/>
              <a:t>European Commission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16137" y="2737829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　</a:t>
            </a:r>
            <a:r>
              <a:rPr kumimoji="1" lang="en-US" altLang="ja-JP" dirty="0" smtClean="0"/>
              <a:t>Suggested by Japan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5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952328"/>
          </a:xfrm>
          <a:noFill/>
        </p:spPr>
        <p:txBody>
          <a:bodyPr>
            <a:no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Paragraph 7.1.6.,</a:t>
            </a:r>
            <a:r>
              <a:rPr lang="en-US" altLang="ja-JP" sz="2000" dirty="0">
                <a:solidFill>
                  <a:prstClr val="black"/>
                </a:solidFill>
              </a:rPr>
              <a:t> revised: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898525" lvl="0" indent="-536575"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7.1.6</a:t>
            </a:r>
            <a:r>
              <a:rPr lang="en-GB" altLang="ja-JP" sz="2000" dirty="0">
                <a:solidFill>
                  <a:prstClr val="black"/>
                </a:solidFill>
              </a:rPr>
              <a:t>.   Tell-tale signal warning to driver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165225" lvl="0" indent="-3175"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	 ….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165225" lvl="0" indent="-3175"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Visible to the driver while in the </a:t>
            </a:r>
            <a:r>
              <a:rPr lang="en-GB" altLang="ja-JP" sz="2000" dirty="0" smtClean="0">
                <a:solidFill>
                  <a:prstClr val="black"/>
                </a:solidFill>
              </a:rPr>
              <a:t>driver‘s </a:t>
            </a:r>
            <a:r>
              <a:rPr lang="en-GB" altLang="ja-JP" sz="2000" dirty="0">
                <a:solidFill>
                  <a:prstClr val="black"/>
                </a:solidFill>
              </a:rPr>
              <a:t>designated seating position </a:t>
            </a:r>
            <a:r>
              <a:rPr lang="en-US" altLang="ja-JP" sz="2000" b="1" dirty="0" smtClean="0"/>
              <a:t>(</a:t>
            </a:r>
            <a:r>
              <a:rPr lang="en-GB" altLang="ja-JP" sz="2000" dirty="0" smtClean="0">
                <a:solidFill>
                  <a:prstClr val="black"/>
                </a:solidFill>
              </a:rPr>
              <a:t>with </a:t>
            </a:r>
            <a:r>
              <a:rPr lang="en-GB" altLang="ja-JP" sz="2000" dirty="0">
                <a:solidFill>
                  <a:prstClr val="black"/>
                </a:solidFill>
              </a:rPr>
              <a:t>the </a:t>
            </a:r>
            <a:r>
              <a:rPr lang="en-GB" altLang="ja-JP" sz="2000" dirty="0" smtClean="0">
                <a:solidFill>
                  <a:prstClr val="black"/>
                </a:solidFill>
              </a:rPr>
              <a:t>driver’s </a:t>
            </a:r>
            <a:r>
              <a:rPr lang="en-GB" altLang="ja-JP" sz="2000" dirty="0">
                <a:solidFill>
                  <a:prstClr val="black"/>
                </a:solidFill>
              </a:rPr>
              <a:t>seat belt fastened if</a:t>
            </a:r>
            <a:r>
              <a:rPr lang="en-GB" altLang="ja-JP" sz="2000" b="1" dirty="0">
                <a:solidFill>
                  <a:prstClr val="black"/>
                </a:solidFill>
              </a:rPr>
              <a:t> such restraint system is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GB" altLang="ja-JP" sz="2000" dirty="0" smtClean="0">
                <a:solidFill>
                  <a:prstClr val="black"/>
                </a:solidFill>
              </a:rPr>
              <a:t>installed</a:t>
            </a:r>
            <a:r>
              <a:rPr lang="en-US" altLang="ja-JP" sz="2000" b="1" dirty="0" smtClean="0"/>
              <a:t>)</a:t>
            </a:r>
            <a:r>
              <a:rPr lang="en-GB" altLang="ja-JP" sz="2000" dirty="0" smtClean="0">
                <a:solidFill>
                  <a:prstClr val="black"/>
                </a:solidFill>
              </a:rPr>
              <a:t>;</a:t>
            </a:r>
            <a:r>
              <a:rPr lang="en-US" altLang="ja-JP" sz="2000" dirty="0" smtClean="0">
                <a:solidFill>
                  <a:prstClr val="black"/>
                </a:solidFill>
              </a:rPr>
              <a:t>”</a:t>
            </a:r>
            <a:endParaRPr lang="ja-JP" altLang="ja-JP" sz="2000" dirty="0">
              <a:solidFill>
                <a:srgbClr val="FF0000"/>
              </a:solidFill>
            </a:endParaRPr>
          </a:p>
          <a:p>
            <a:pPr marL="1165225" lvl="0" indent="-3175">
              <a:buNone/>
            </a:pPr>
            <a:endParaRPr lang="ja-JP" altLang="ja-JP" sz="2000" dirty="0">
              <a:solidFill>
                <a:prstClr val="black"/>
              </a:solidFill>
            </a:endParaRPr>
          </a:p>
          <a:p>
            <a:endParaRPr kumimoji="1" lang="ja-JP" altLang="en-US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27584" y="3356992"/>
            <a:ext cx="7920880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200" dirty="0" smtClean="0"/>
              <a:t>Justification:</a:t>
            </a:r>
          </a:p>
          <a:p>
            <a:r>
              <a:rPr lang="en-US" altLang="ja-JP" sz="2200" dirty="0" smtClean="0"/>
              <a:t>“with the driver’s … installed</a:t>
            </a:r>
            <a:r>
              <a:rPr lang="en-US" altLang="ja-JP" sz="2200" dirty="0"/>
              <a:t>” </a:t>
            </a:r>
            <a:r>
              <a:rPr lang="en-US" altLang="ja-JP" sz="2200" dirty="0" smtClean="0"/>
              <a:t>is put in parenthesis </a:t>
            </a:r>
            <a:r>
              <a:rPr lang="en-US" altLang="ja-JP" sz="2200" dirty="0"/>
              <a:t>to </a:t>
            </a:r>
            <a:r>
              <a:rPr lang="en-US" altLang="ja-JP" sz="2200" dirty="0" smtClean="0"/>
              <a:t>refer to either case </a:t>
            </a:r>
            <a:r>
              <a:rPr lang="en-US" altLang="ja-JP" sz="2200" dirty="0" smtClean="0">
                <a:solidFill>
                  <a:schemeClr val="tx2">
                    <a:lumMod val="50000"/>
                  </a:schemeClr>
                </a:solidFill>
              </a:rPr>
              <a:t>whether </a:t>
            </a:r>
            <a:r>
              <a:rPr lang="en-US" altLang="ja-JP" sz="2200" dirty="0" smtClean="0"/>
              <a:t>the seat belt is installed or not.</a:t>
            </a:r>
            <a:endParaRPr lang="en-US" altLang="ja-JP" sz="2200" strike="sngStrike" dirty="0" smtClean="0"/>
          </a:p>
          <a:p>
            <a:pPr marL="3130550" indent="0">
              <a:buNone/>
            </a:pPr>
            <a:r>
              <a:rPr lang="en-US" altLang="ja-JP" sz="2200" dirty="0"/>
              <a:t>*</a:t>
            </a:r>
            <a:r>
              <a:rPr lang="ja-JP" altLang="en-US" sz="2200" dirty="0"/>
              <a:t>　</a:t>
            </a:r>
            <a:r>
              <a:rPr lang="en-US" altLang="ja-JP" sz="2200" dirty="0"/>
              <a:t>Suggested by </a:t>
            </a:r>
            <a:r>
              <a:rPr lang="en-US" altLang="ja-JP" sz="2200" dirty="0" smtClean="0"/>
              <a:t>Japan</a:t>
            </a:r>
            <a:endParaRPr lang="en-US" altLang="ja-JP" sz="2200" dirty="0"/>
          </a:p>
          <a:p>
            <a:r>
              <a:rPr lang="en-US" altLang="ja-JP" sz="2200" dirty="0" smtClean="0"/>
              <a:t>“if </a:t>
            </a:r>
            <a:r>
              <a:rPr lang="en-US" altLang="ja-JP" sz="2200" dirty="0"/>
              <a:t>installed ” is </a:t>
            </a:r>
            <a:r>
              <a:rPr lang="en-US" altLang="ja-JP" sz="2200" dirty="0" smtClean="0"/>
              <a:t>modified  to “</a:t>
            </a:r>
            <a:r>
              <a:rPr lang="en-US" altLang="ja-JP" sz="2200" b="1" dirty="0" smtClean="0"/>
              <a:t>if </a:t>
            </a:r>
            <a:r>
              <a:rPr lang="en-US" altLang="ja-JP" sz="2200" b="1" dirty="0"/>
              <a:t>such restraint system is </a:t>
            </a:r>
            <a:r>
              <a:rPr lang="en-US" altLang="ja-JP" sz="2200" b="1" dirty="0" smtClean="0"/>
              <a:t>installed</a:t>
            </a:r>
            <a:r>
              <a:rPr lang="en-US" altLang="ja-JP" sz="2200" dirty="0" smtClean="0"/>
              <a:t>”</a:t>
            </a:r>
            <a:r>
              <a:rPr lang="ja-JP" altLang="en-US" sz="2200" dirty="0"/>
              <a:t> </a:t>
            </a:r>
            <a:r>
              <a:rPr lang="en-US" altLang="ja-JP" sz="2200" dirty="0" smtClean="0"/>
              <a:t>to clarify what is installed.</a:t>
            </a:r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　　　　　　　　　　　　　*　</a:t>
            </a:r>
            <a:r>
              <a:rPr lang="en-US" altLang="ja-JP" sz="2200" dirty="0" smtClean="0"/>
              <a:t>Suggested by European Commission</a:t>
            </a:r>
          </a:p>
          <a:p>
            <a:pPr marL="4033838" indent="0">
              <a:buNone/>
            </a:pPr>
            <a:endParaRPr lang="ja-JP" altLang="en-US" sz="2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2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980" y="692696"/>
            <a:ext cx="8229600" cy="2260848"/>
          </a:xfrm>
        </p:spPr>
        <p:txBody>
          <a:bodyPr>
            <a:norm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Paragraph 7.2.1., </a:t>
            </a:r>
            <a:r>
              <a:rPr lang="en-US" altLang="ja-JP" sz="2000" dirty="0">
                <a:solidFill>
                  <a:prstClr val="black"/>
                </a:solidFill>
              </a:rPr>
              <a:t>revised: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r>
              <a:rPr lang="en-US" altLang="ja-JP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7.2.1.  Container </a:t>
            </a:r>
            <a:r>
              <a:rPr lang="en-GB" altLang="ja-JP" sz="2000" dirty="0">
                <a:solidFill>
                  <a:prstClr val="black"/>
                </a:solidFill>
              </a:rPr>
              <a:t>Displacement 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076325" lvl="0" indent="0">
              <a:buNone/>
            </a:pPr>
            <a:r>
              <a:rPr lang="en-GB" altLang="ja-JP" sz="2000" dirty="0">
                <a:solidFill>
                  <a:prstClr val="black"/>
                </a:solidFill>
              </a:rPr>
              <a:t>The storage container(s) shall remain attached to the vehicle at a minimum of one attachment point</a:t>
            </a:r>
            <a:r>
              <a:rPr lang="en-GB" altLang="ja-JP" sz="2000" b="1" dirty="0">
                <a:solidFill>
                  <a:prstClr val="black"/>
                </a:solidFill>
              </a:rPr>
              <a:t> and shall stay within the installed location(s) after the accelerations test specified above</a:t>
            </a:r>
            <a:r>
              <a:rPr lang="en-GB" altLang="ja-JP" sz="2000" dirty="0" smtClean="0">
                <a:solidFill>
                  <a:prstClr val="black"/>
                </a:solidFill>
              </a:rPr>
              <a:t>.”</a:t>
            </a:r>
            <a:endParaRPr lang="ja-JP" altLang="ja-JP" sz="20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3148" y="2953544"/>
            <a:ext cx="78736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/>
              <a:t>Justification: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This </a:t>
            </a:r>
            <a:r>
              <a:rPr lang="en-US" altLang="ja-JP" sz="2200" dirty="0"/>
              <a:t>paragraph </a:t>
            </a:r>
            <a:r>
              <a:rPr lang="en-US" altLang="ja-JP" sz="2200" dirty="0" smtClean="0"/>
              <a:t>is a requirement for the acceleration test stipulated in paragraph 7.2.  To </a:t>
            </a:r>
            <a:r>
              <a:rPr lang="en-US" altLang="ja-JP" sz="2200" dirty="0"/>
              <a:t>make it clear</a:t>
            </a:r>
            <a:r>
              <a:rPr lang="en-US" altLang="ja-JP" sz="2200" dirty="0" smtClean="0"/>
              <a:t>, “</a:t>
            </a:r>
            <a:r>
              <a:rPr lang="en-US" altLang="ja-JP" sz="2200" b="1" dirty="0"/>
              <a:t>after the accelerations test specified above</a:t>
            </a:r>
            <a:r>
              <a:rPr lang="en-US" altLang="ja-JP" sz="2200" dirty="0"/>
              <a:t>” is </a:t>
            </a:r>
            <a:r>
              <a:rPr lang="en-US" altLang="ja-JP" sz="2200" dirty="0" smtClean="0"/>
              <a:t>added.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The original paragraph can be interpreted in such a way that the </a:t>
            </a:r>
            <a:r>
              <a:rPr lang="en-US" altLang="ja-JP" sz="2200" dirty="0"/>
              <a:t>container is allowed to hang out of the vehicle body with one attachment point after the acceleration test. </a:t>
            </a:r>
            <a:r>
              <a:rPr lang="en-US" altLang="ja-JP" sz="2200" dirty="0" smtClean="0"/>
              <a:t>The </a:t>
            </a:r>
            <a:r>
              <a:rPr lang="en-US" altLang="ja-JP" sz="2200" dirty="0"/>
              <a:t>requirement of </a:t>
            </a:r>
            <a:r>
              <a:rPr lang="en-US" altLang="ja-JP" sz="2200" b="1" dirty="0"/>
              <a:t>“stay within the installed location(s)</a:t>
            </a:r>
            <a:r>
              <a:rPr lang="en-US" altLang="ja-JP" sz="2200" dirty="0"/>
              <a:t>” is </a:t>
            </a:r>
            <a:r>
              <a:rPr lang="en-US" altLang="ja-JP" sz="2200" dirty="0" smtClean="0"/>
              <a:t>added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for clarification</a:t>
            </a:r>
            <a:r>
              <a:rPr lang="ja-JP" altLang="ja-JP" sz="2400" dirty="0" smtClean="0"/>
              <a:t> </a:t>
            </a:r>
            <a:r>
              <a:rPr lang="en-US" altLang="ja-JP" sz="2400" dirty="0" smtClean="0"/>
              <a:t>because motorcycles </a:t>
            </a:r>
            <a:r>
              <a:rPr lang="en-US" altLang="ja-JP" sz="2400" dirty="0"/>
              <a:t>generally </a:t>
            </a:r>
            <a:r>
              <a:rPr lang="en-US" altLang="ja-JP" sz="2400" dirty="0" smtClean="0"/>
              <a:t>do not have enough </a:t>
            </a:r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</a:rPr>
              <a:t>marginal s</a:t>
            </a:r>
            <a:r>
              <a:rPr lang="en-US" altLang="ja-JP" sz="2400" dirty="0" smtClean="0"/>
              <a:t>pace </a:t>
            </a:r>
            <a:r>
              <a:rPr lang="en-US" altLang="ja-JP" sz="2400" dirty="0"/>
              <a:t>around the container compared with the automobiles</a:t>
            </a:r>
            <a:r>
              <a:rPr lang="en-US" altLang="ja-JP" sz="2200" dirty="0" smtClean="0"/>
              <a:t>.</a:t>
            </a:r>
            <a:endParaRPr kumimoji="1" lang="ja-JP" altLang="en-US" sz="2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3662" y="25649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*　</a:t>
            </a:r>
            <a:r>
              <a:rPr kumimoji="1" lang="en-US" altLang="ja-JP" sz="2000" dirty="0" smtClean="0"/>
              <a:t>Suggested by Japan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293096"/>
            <a:ext cx="8013576" cy="1656184"/>
          </a:xfrm>
        </p:spPr>
        <p:txBody>
          <a:bodyPr>
            <a:noAutofit/>
          </a:bodyPr>
          <a:lstStyle/>
          <a:p>
            <a:pPr algn="l"/>
            <a:r>
              <a:rPr lang="en-US" altLang="ja-JP" sz="2200" dirty="0" smtClean="0"/>
              <a:t>Justification:</a:t>
            </a:r>
            <a:br>
              <a:rPr lang="en-US" altLang="ja-JP" sz="2200" dirty="0" smtClean="0"/>
            </a:br>
            <a:r>
              <a:rPr lang="en-US" altLang="ja-JP" sz="2200" dirty="0" smtClean="0"/>
              <a:t>The </a:t>
            </a:r>
            <a:r>
              <a:rPr lang="en-US" altLang="ja-JP" sz="2200" dirty="0"/>
              <a:t>bold part </a:t>
            </a:r>
            <a:r>
              <a:rPr lang="en-US" altLang="ja-JP" sz="2200" dirty="0" smtClean="0"/>
              <a:t>“</a:t>
            </a:r>
            <a:r>
              <a:rPr lang="en-US" altLang="ja-JP" sz="2200" b="1" dirty="0" smtClean="0"/>
              <a:t>and the average burst pressure recorded of the last ten tests shall be at or above BPO-10 per cent</a:t>
            </a:r>
            <a:r>
              <a:rPr lang="en-US" altLang="ja-JP" sz="2200" dirty="0" smtClean="0"/>
              <a:t>” is added in </a:t>
            </a:r>
            <a:r>
              <a:rPr lang="en-US" altLang="ja-JP" sz="2200" dirty="0"/>
              <a:t>order to reflect the amendment made to UNR 134 during the 61</a:t>
            </a:r>
            <a:r>
              <a:rPr lang="en-US" altLang="ja-JP" sz="2200" baseline="30000" dirty="0"/>
              <a:t>st</a:t>
            </a:r>
            <a:r>
              <a:rPr lang="en-US" altLang="ja-JP" sz="2200" dirty="0"/>
              <a:t> session of GRSP </a:t>
            </a:r>
            <a:r>
              <a:rPr lang="en-US" altLang="ja-JP" sz="2200" dirty="0" smtClean="0"/>
              <a:t>.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808312"/>
          </a:xfrm>
        </p:spPr>
        <p:txBody>
          <a:bodyPr>
            <a:noAutofit/>
          </a:bodyPr>
          <a:lstStyle/>
          <a:p>
            <a:pPr lvl="0"/>
            <a:r>
              <a:rPr lang="en-US" altLang="ja-JP" sz="2000" i="1" dirty="0">
                <a:solidFill>
                  <a:prstClr val="black"/>
                </a:solidFill>
              </a:rPr>
              <a:t>Paragraph 9.3.2.1., </a:t>
            </a:r>
            <a:r>
              <a:rPr lang="en-US" altLang="ja-JP" sz="2000" i="1" dirty="0" smtClean="0">
                <a:solidFill>
                  <a:prstClr val="black"/>
                </a:solidFill>
              </a:rPr>
              <a:t>revised: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361950" lvl="0" indent="0">
              <a:buNone/>
            </a:pPr>
            <a:r>
              <a:rPr lang="ja-JP" altLang="en-US" sz="2000" dirty="0" smtClean="0">
                <a:solidFill>
                  <a:prstClr val="black"/>
                </a:solidFill>
              </a:rPr>
              <a:t>“</a:t>
            </a:r>
            <a:r>
              <a:rPr lang="en-GB" altLang="ja-JP" sz="2000" dirty="0" smtClean="0">
                <a:solidFill>
                  <a:prstClr val="black"/>
                </a:solidFill>
              </a:rPr>
              <a:t>9.3.2.1.  Rupture </a:t>
            </a:r>
            <a:r>
              <a:rPr lang="en-GB" altLang="ja-JP" sz="2000" dirty="0">
                <a:solidFill>
                  <a:prstClr val="black"/>
                </a:solidFill>
              </a:rPr>
              <a:t>test in batch testing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1343025" lvl="0" indent="0">
              <a:buNone/>
            </a:pPr>
            <a:r>
              <a:rPr lang="en-GB" altLang="ja-JP" sz="2000" dirty="0" smtClean="0">
                <a:solidFill>
                  <a:prstClr val="black"/>
                </a:solidFill>
              </a:rPr>
              <a:t>The </a:t>
            </a:r>
            <a:r>
              <a:rPr lang="en-GB" altLang="ja-JP" sz="2000" dirty="0">
                <a:solidFill>
                  <a:prstClr val="black"/>
                </a:solidFill>
              </a:rPr>
              <a:t>test shall be performed according to paragraph 2.1. (hydrostatic pressure rupture test) of Annex 3. The required rupture pressure shall be at least </a:t>
            </a:r>
            <a:r>
              <a:rPr lang="en-GB" altLang="ja-JP" sz="2000" dirty="0" err="1">
                <a:solidFill>
                  <a:prstClr val="black"/>
                </a:solidFill>
              </a:rPr>
              <a:t>Bpmin</a:t>
            </a:r>
            <a:r>
              <a:rPr lang="en-GB" altLang="ja-JP" sz="2000" dirty="0">
                <a:solidFill>
                  <a:prstClr val="black"/>
                </a:solidFill>
              </a:rPr>
              <a:t> </a:t>
            </a:r>
            <a:r>
              <a:rPr lang="en-US" altLang="ja-JP" sz="2000" b="1" dirty="0">
                <a:solidFill>
                  <a:prstClr val="black"/>
                </a:solidFill>
              </a:rPr>
              <a:t>and the average burst pressure recorded of the last ten tests shall be at or above BPO-10 per cent</a:t>
            </a:r>
            <a:r>
              <a:rPr lang="en-GB" altLang="ja-JP" sz="2000" dirty="0">
                <a:solidFill>
                  <a:prstClr val="black"/>
                </a:solidFill>
              </a:rPr>
              <a:t>.”</a:t>
            </a:r>
            <a:endParaRPr lang="ja-JP" altLang="ja-JP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32DC8-6A64-4D32-92D8-3FC315C30E2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1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743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​​テーマ</vt:lpstr>
      <vt:lpstr>PowerPoint Presentation</vt:lpstr>
      <vt:lpstr>PowerPoint Presentation</vt:lpstr>
      <vt:lpstr>Justification: “A container shall be metal liner reinforced with resin impregnated continuous filament (fully wrapped)” is not a definition but a requirement, therefore it is moved from paragraph 2. Definition to paragraph 5. Part I – Specifications of the compressed hydrogen storage system.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Justification: The bold part “and the average burst pressure recorded of the last ten tests shall be at or above BPO-10 per cent” is added in order to reflect the amendment made to UNR 134 during the 61st session of GRSP .</vt:lpstr>
      <vt:lpstr>Justification: “2 (±1) MPa” is added in order to reflect the amendment made to UNR 134 during the 61st session of GRSP instead of “≦3 Mpa.”</vt:lpstr>
      <vt:lpstr>List of corrigenda</vt:lpstr>
    </vt:vector>
  </TitlesOfParts>
  <Company>SUZUKI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modifications to the informal document</dc:title>
  <dc:creator>真柴 岳彦(ヌ（１）)</dc:creator>
  <cp:lastModifiedBy>Gianotti3</cp:lastModifiedBy>
  <cp:revision>123</cp:revision>
  <cp:lastPrinted>2017-09-06T15:57:41Z</cp:lastPrinted>
  <dcterms:created xsi:type="dcterms:W3CDTF">2017-08-21T05:44:56Z</dcterms:created>
  <dcterms:modified xsi:type="dcterms:W3CDTF">2017-10-19T15:51:05Z</dcterms:modified>
</cp:coreProperties>
</file>