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theme/theme7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0" r:id="rId1"/>
    <p:sldMasterId id="2147483664" r:id="rId2"/>
    <p:sldMasterId id="2147483661" r:id="rId3"/>
    <p:sldMasterId id="2147483654" r:id="rId4"/>
    <p:sldMasterId id="2147483667" r:id="rId5"/>
    <p:sldMasterId id="2147483680" r:id="rId6"/>
    <p:sldMasterId id="2147483682" r:id="rId7"/>
    <p:sldMasterId id="2147483687" r:id="rId8"/>
  </p:sldMasterIdLst>
  <p:notesMasterIdLst>
    <p:notesMasterId r:id="rId21"/>
  </p:notesMasterIdLst>
  <p:handoutMasterIdLst>
    <p:handoutMasterId r:id="rId22"/>
  </p:handoutMasterIdLst>
  <p:sldIdLst>
    <p:sldId id="479" r:id="rId9"/>
    <p:sldId id="501" r:id="rId10"/>
    <p:sldId id="504" r:id="rId11"/>
    <p:sldId id="505" r:id="rId12"/>
    <p:sldId id="508" r:id="rId13"/>
    <p:sldId id="515" r:id="rId14"/>
    <p:sldId id="509" r:id="rId15"/>
    <p:sldId id="516" r:id="rId16"/>
    <p:sldId id="512" r:id="rId17"/>
    <p:sldId id="514" r:id="rId18"/>
    <p:sldId id="513" r:id="rId19"/>
    <p:sldId id="517" r:id="rId20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YND, Marianne" initials="H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FE21"/>
    <a:srgbClr val="006699"/>
    <a:srgbClr val="67737A"/>
    <a:srgbClr val="000000"/>
    <a:srgbClr val="183B62"/>
    <a:srgbClr val="183B66"/>
    <a:srgbClr val="1E497C"/>
    <a:srgbClr val="BDD0DA"/>
    <a:srgbClr val="D8E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2" autoAdjust="0"/>
    <p:restoredTop sz="77087" autoAdjust="0"/>
  </p:normalViewPr>
  <p:slideViewPr>
    <p:cSldViewPr showGuides="1">
      <p:cViewPr>
        <p:scale>
          <a:sx n="63" d="100"/>
          <a:sy n="63" d="100"/>
        </p:scale>
        <p:origin x="-327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10T18:06:52.237" idx="1">
    <p:pos x="10" y="10"/>
    <p:text>slide unfinished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10T18:07:10.786" idx="2">
    <p:pos x="10" y="10"/>
    <p:text>slide unfinished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83D7-DF5A-4CF7-8DE7-2B40CB62A97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222F1-0FBD-40F8-8D0A-1A61A0A01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04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93BB3DC-1D17-4D3F-A25B-F0C77B628936}" type="datetimeFigureOut">
              <a:rPr lang="nl-BE" smtClean="0"/>
              <a:t>11/05/2017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288BDF5-4678-4264-A22D-914A3D2D164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0393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0324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0324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032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0324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0324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0324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0324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0324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0324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0324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032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03555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92C5F0E-22C9-4809-BEDF-512C5A9FCD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36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735092F-0DFD-45D7-B0AE-03876810E36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47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8232A46-B5CE-4C99-9B27-6C673D124E0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065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D83A21C-05E0-497E-A40D-EF8209A02FF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42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296B7FE-E9EF-4647-8CAC-3DFF999E8D7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34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5175"/>
            <a:ext cx="1943100" cy="5110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5175"/>
            <a:ext cx="5676900" cy="511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B149530-D53D-4C42-8A97-CC47AABE1C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4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51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9138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33D5E0C-28B5-4FB2-9650-81E5A5875FB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030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68313" y="1196975"/>
            <a:ext cx="8280400" cy="48244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080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68313" y="1196975"/>
            <a:ext cx="8280400" cy="48244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196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1342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08426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6586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platzhalter 1"/>
          <p:cNvSpPr>
            <a:spLocks noGrp="1"/>
          </p:cNvSpPr>
          <p:nvPr>
            <p:ph type="title"/>
          </p:nvPr>
        </p:nvSpPr>
        <p:spPr>
          <a:xfrm>
            <a:off x="395536" y="4005064"/>
            <a:ext cx="8201788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sz="4400" cap="none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792" y="489600"/>
            <a:ext cx="216281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3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0"/>
          </p:nvPr>
        </p:nvSpPr>
        <p:spPr>
          <a:xfrm>
            <a:off x="468313" y="1196975"/>
            <a:ext cx="8280400" cy="48244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093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955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AFE9CEC-758A-4F5F-A958-77F90CA8B2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281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4055841-7A20-4008-B147-618CBDBDB0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386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DE05919-E9E8-47EC-AE19-BEB22C86382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594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9138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15CFFFD-DE1E-40C3-9C4B-09043907DD5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49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468833F-8B8B-43A4-8AC5-3A06F347F03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23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8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53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3585078"/>
            <a:ext cx="1221127" cy="73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0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65" r="57543" b="27063"/>
          <a:stretch/>
        </p:blipFill>
        <p:spPr>
          <a:xfrm>
            <a:off x="7596336" y="116632"/>
            <a:ext cx="1368152" cy="726777"/>
          </a:xfrm>
          <a:prstGeom prst="rect">
            <a:avLst/>
          </a:prstGeom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7491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0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26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51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9138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fr-FR" smtClean="0"/>
              <a:t>sfgbdesfrgh</a:t>
            </a:r>
            <a:endParaRPr lang="fr-FR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9DD3D44-2E14-4C34-96F8-0AFD541D5559}" type="slidenum">
              <a:rPr lang="fr-FR"/>
              <a:pPr fontAlgn="base">
                <a:spcAft>
                  <a:spcPct val="0"/>
                </a:spcAft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58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9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/>
      <p:bldP spid="29081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sz="2800">
          <a:solidFill>
            <a:srgbClr val="50505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0505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0505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0505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65" r="57543" b="27063"/>
          <a:stretch/>
        </p:blipFill>
        <p:spPr>
          <a:xfrm>
            <a:off x="7596336" y="116632"/>
            <a:ext cx="1368152" cy="726777"/>
          </a:xfrm>
          <a:prstGeom prst="rect">
            <a:avLst/>
          </a:prstGeom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67544" y="6488859"/>
            <a:ext cx="8208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BE" sz="105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2015 CLEPA. All rights reserved. </a:t>
            </a:r>
            <a:r>
              <a:rPr lang="nl-BE" sz="105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www.clepa.eu</a:t>
            </a:r>
            <a:endParaRPr lang="nl-BE" sz="105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8638731" y="6496553"/>
            <a:ext cx="4926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8264B18-428A-43BF-9965-BF9C2D55E042}" type="slidenum">
              <a:rPr lang="de-DE" sz="1050" kern="1200" smtClean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ctr"/>
              <a:t>‹#›</a:t>
            </a:fld>
            <a:endParaRPr lang="de-DE" sz="105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46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small" spc="0" baseline="0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72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4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comments" Target="../comments/commen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4869161"/>
            <a:ext cx="6912768" cy="1296143"/>
          </a:xfrm>
        </p:spPr>
        <p:txBody>
          <a:bodyPr/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Regulation 129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CLEPA response to 2017-61-28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4048" y="452007"/>
            <a:ext cx="3791880" cy="1183486"/>
          </a:xfrm>
          <a:prstGeom prst="rect">
            <a:avLst/>
          </a:prstGeom>
          <a:solidFill>
            <a:srgbClr val="183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u="sng" dirty="0"/>
              <a:t>Informal document</a:t>
            </a:r>
            <a:r>
              <a:rPr lang="en-GB" dirty="0"/>
              <a:t> </a:t>
            </a:r>
            <a:r>
              <a:rPr lang="en-GB" b="1" dirty="0"/>
              <a:t>GRSP-61-33</a:t>
            </a:r>
            <a:endParaRPr lang="en-GB" dirty="0"/>
          </a:p>
          <a:p>
            <a:r>
              <a:rPr lang="en-GB" dirty="0"/>
              <a:t>(61</a:t>
            </a:r>
            <a:r>
              <a:rPr lang="en-GB" baseline="30000" dirty="0"/>
              <a:t>st</a:t>
            </a:r>
            <a:r>
              <a:rPr lang="en-GB" dirty="0"/>
              <a:t> GRSP, 08-12 May 2017</a:t>
            </a:r>
          </a:p>
          <a:p>
            <a:r>
              <a:rPr lang="en-GB" dirty="0"/>
              <a:t>agenda item 17)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05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637" y="260983"/>
            <a:ext cx="7704856" cy="79208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03 Series of amendments to </a:t>
            </a:r>
            <a:r>
              <a:rPr lang="en-GB" sz="2400" dirty="0" err="1" smtClean="0"/>
              <a:t>Reg</a:t>
            </a:r>
            <a:r>
              <a:rPr lang="en-GB" sz="2400" dirty="0" smtClean="0"/>
              <a:t> 129</a:t>
            </a:r>
            <a:endParaRPr lang="fr-F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1" y="1844824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 belt path colouring on product </a:t>
            </a:r>
          </a:p>
          <a:p>
            <a:pPr lvl="1"/>
            <a:r>
              <a:rPr lang="en-GB" dirty="0" smtClean="0"/>
              <a:t>at least the width of the adult belt (no spots or flag labels allowed!)</a:t>
            </a:r>
          </a:p>
          <a:p>
            <a:endParaRPr lang="en-GB" dirty="0" smtClean="0"/>
          </a:p>
          <a:p>
            <a:r>
              <a:rPr lang="en-GB" dirty="0" smtClean="0"/>
              <a:t>Additional labels required  (of min dimensions)</a:t>
            </a:r>
          </a:p>
          <a:p>
            <a:pPr lvl="1"/>
            <a:r>
              <a:rPr lang="en-GB" dirty="0" smtClean="0"/>
              <a:t>indicate which  part of the adult belt goes into a belt path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Image 29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304" y="3383250"/>
            <a:ext cx="5069205" cy="14706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15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637" y="260983"/>
            <a:ext cx="7704856" cy="79208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Concerns</a:t>
            </a:r>
            <a:endParaRPr lang="fr-F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5" y="1052736"/>
            <a:ext cx="777686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Changes to R129 are being suggested “late in the day”</a:t>
            </a:r>
          </a:p>
          <a:p>
            <a:endParaRPr lang="en-GB" sz="2000" dirty="0" smtClean="0"/>
          </a:p>
          <a:p>
            <a:r>
              <a:rPr lang="en-GB" sz="2000" dirty="0" smtClean="0"/>
              <a:t>Creates an unreasonable burden on industry</a:t>
            </a:r>
          </a:p>
          <a:p>
            <a:endParaRPr lang="en-GB" sz="2000" dirty="0"/>
          </a:p>
          <a:p>
            <a:r>
              <a:rPr lang="en-GB" sz="2000" dirty="0" smtClean="0"/>
              <a:t>Disallowing the combinations of “types” puts a large financial burden on the consumer</a:t>
            </a:r>
          </a:p>
          <a:p>
            <a:endParaRPr lang="en-GB" sz="2000" dirty="0" smtClean="0"/>
          </a:p>
          <a:p>
            <a:r>
              <a:rPr lang="en-GB" sz="2000" dirty="0" smtClean="0"/>
              <a:t>There is no evidence base relating to R129 products to support these late changes</a:t>
            </a:r>
          </a:p>
          <a:p>
            <a:endParaRPr lang="en-GB" sz="2000" dirty="0"/>
          </a:p>
          <a:p>
            <a:r>
              <a:rPr lang="en-GB" sz="2000" dirty="0" smtClean="0"/>
              <a:t>The issues in the field are with R44 products, not R129 products.</a:t>
            </a:r>
          </a:p>
          <a:p>
            <a:endParaRPr lang="en-GB" sz="2000" dirty="0"/>
          </a:p>
          <a:p>
            <a:r>
              <a:rPr lang="en-GB" sz="2000" dirty="0" smtClean="0"/>
              <a:t>The current improvements to R129 products should be realised before adding more restrictions</a:t>
            </a:r>
          </a:p>
          <a:p>
            <a:endParaRPr lang="en-GB" sz="2000" dirty="0"/>
          </a:p>
          <a:p>
            <a:r>
              <a:rPr lang="en-GB" sz="2000" dirty="0"/>
              <a:t>Changes in the direction of R129 should be supported by a cost benefit analysis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217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637" y="260983"/>
            <a:ext cx="7704856" cy="792088"/>
          </a:xfrm>
        </p:spPr>
        <p:txBody>
          <a:bodyPr>
            <a:normAutofit fontScale="90000"/>
          </a:bodyPr>
          <a:lstStyle/>
          <a:p>
            <a:r>
              <a:rPr lang="en-GB" sz="2400" dirty="0" smtClean="0"/>
              <a:t>To Be Consistent with the adopted text of the 02 Series</a:t>
            </a:r>
            <a:endParaRPr lang="fr-F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5" y="1052736"/>
            <a:ext cx="77768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Paragraph 3.2.2., amend to read:</a:t>
            </a:r>
          </a:p>
          <a:p>
            <a:r>
              <a:rPr lang="en-GB" dirty="0"/>
              <a:t>"3.2.2. 	The applicant shall indicate the kind of application:</a:t>
            </a:r>
          </a:p>
          <a:p>
            <a:r>
              <a:rPr lang="en-GB" dirty="0"/>
              <a:t>(a)	Application for an i-Size Enhanced Child Restraint Systems; or </a:t>
            </a:r>
          </a:p>
          <a:p>
            <a:r>
              <a:rPr lang="en-GB" dirty="0"/>
              <a:t>(b)	Application for a specific vehicle ISOFIX; or</a:t>
            </a:r>
          </a:p>
          <a:p>
            <a:r>
              <a:rPr lang="en-GB" dirty="0"/>
              <a:t>(c)	Application for a i-Size booster seat Enhanced Child Restraint </a:t>
            </a:r>
            <a:r>
              <a:rPr lang="en-GB" dirty="0" smtClean="0"/>
              <a:t>	System</a:t>
            </a:r>
            <a:r>
              <a:rPr lang="en-GB" dirty="0"/>
              <a:t>; or</a:t>
            </a:r>
          </a:p>
          <a:p>
            <a:pPr marL="457200" indent="-457200">
              <a:buAutoNum type="alphaLcParenBoth" startAt="4"/>
            </a:pPr>
            <a:r>
              <a:rPr lang="en-GB" dirty="0" smtClean="0"/>
              <a:t>         Application </a:t>
            </a:r>
            <a:r>
              <a:rPr lang="en-GB" dirty="0"/>
              <a:t>for a specific vehicle booster seat Enhanced Child </a:t>
            </a:r>
            <a:r>
              <a:rPr lang="en-GB" dirty="0" smtClean="0"/>
              <a:t>	Restraint </a:t>
            </a:r>
            <a:r>
              <a:rPr lang="en-GB" dirty="0"/>
              <a:t>System; </a:t>
            </a:r>
            <a:r>
              <a:rPr lang="en-GB" dirty="0" smtClean="0"/>
              <a:t>or</a:t>
            </a:r>
          </a:p>
          <a:p>
            <a:r>
              <a:rPr lang="en-GB" strike="sngStrike" dirty="0"/>
              <a:t>(e)	Or any combination of (a), (b), (c) and (d) as long as they fulfil </a:t>
            </a:r>
            <a:r>
              <a:rPr lang="en-GB" strike="sngStrike" dirty="0" smtClean="0"/>
              <a:t>	paragraphs </a:t>
            </a:r>
            <a:r>
              <a:rPr lang="en-GB" strike="sngStrike" dirty="0"/>
              <a:t>5.4.2.2. and 6.1.3.3.</a:t>
            </a:r>
          </a:p>
          <a:p>
            <a:r>
              <a:rPr lang="en-GB" dirty="0"/>
              <a:t>(e) 	</a:t>
            </a:r>
            <a:r>
              <a:rPr lang="en-GB" b="1" dirty="0"/>
              <a:t>Application for a Universal belted Enhanced Child Restraint </a:t>
            </a:r>
            <a:r>
              <a:rPr lang="en-GB" b="1" dirty="0" smtClean="0"/>
              <a:t>	Systems</a:t>
            </a:r>
            <a:r>
              <a:rPr lang="en-GB" b="1" dirty="0"/>
              <a:t>; or</a:t>
            </a:r>
          </a:p>
          <a:p>
            <a:r>
              <a:rPr lang="en-GB" b="1" dirty="0"/>
              <a:t>(f)	Application for Specific vehicle belted Enhanced Child Restraint </a:t>
            </a:r>
            <a:r>
              <a:rPr lang="en-GB" b="1" dirty="0" smtClean="0"/>
              <a:t>	Systems</a:t>
            </a:r>
            <a:r>
              <a:rPr lang="en-GB" b="1" dirty="0"/>
              <a:t>; or</a:t>
            </a:r>
          </a:p>
          <a:p>
            <a:r>
              <a:rPr lang="en-GB" b="1" dirty="0"/>
              <a:t>(g) 	Or any combination of (a),(b),(c) and (d) as long as they fulfil </a:t>
            </a:r>
            <a:r>
              <a:rPr lang="en-GB" b="1" dirty="0" smtClean="0"/>
              <a:t>	paragraph </a:t>
            </a:r>
            <a:r>
              <a:rPr lang="en-GB" b="1" dirty="0"/>
              <a:t>5.4.2.2.and 6.1.3.3.</a:t>
            </a:r>
          </a:p>
          <a:p>
            <a:r>
              <a:rPr lang="en-GB" b="1" dirty="0"/>
              <a:t>(h)	Or any combinations of  (c), (d), (e) and (f) as long as they fulfil </a:t>
            </a:r>
            <a:r>
              <a:rPr lang="en-GB" b="1" dirty="0" smtClean="0"/>
              <a:t>	paragraph </a:t>
            </a:r>
            <a:r>
              <a:rPr lang="en-GB" b="1" dirty="0"/>
              <a:t>5.4.2.2.and 6.1.3.3."</a:t>
            </a:r>
          </a:p>
        </p:txBody>
      </p:sp>
    </p:spTree>
    <p:extLst>
      <p:ext uri="{BB962C8B-B14F-4D97-AF65-F5344CB8AC3E}">
        <p14:creationId xmlns:p14="http://schemas.microsoft.com/office/powerpoint/2010/main" val="13418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637" y="260983"/>
            <a:ext cx="7704856" cy="79208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Improvements to the Usability of ECRS</a:t>
            </a:r>
            <a:endParaRPr lang="fr-F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988840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There have been many reports of the shortcomings of Reg.44 CRSs in the field</a:t>
            </a:r>
          </a:p>
          <a:p>
            <a:endParaRPr lang="en-GB" sz="2000" dirty="0" smtClean="0"/>
          </a:p>
          <a:p>
            <a:r>
              <a:rPr lang="en-GB" sz="2000" dirty="0" smtClean="0"/>
              <a:t>The Informal Group developing Reg.129 has listened to the issues and made many changes to the way ECRSs are designed and labelled.</a:t>
            </a:r>
          </a:p>
          <a:p>
            <a:endParaRPr lang="en-GB" sz="2000" dirty="0"/>
          </a:p>
          <a:p>
            <a:r>
              <a:rPr lang="en-GB" sz="2000" dirty="0" smtClean="0"/>
              <a:t>Reg.129 ECRSs have not been in the field for long, and have yet to prove themselves.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95298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637" y="260983"/>
            <a:ext cx="7704856" cy="79208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Combining types in Regulation 129</a:t>
            </a:r>
            <a:endParaRPr lang="fr-F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77768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GB" sz="2000" b="1" dirty="0">
                <a:solidFill>
                  <a:schemeClr val="dk1"/>
                </a:solidFill>
              </a:rPr>
              <a:t>Text from </a:t>
            </a:r>
            <a:r>
              <a:rPr lang="en-GB" sz="2000" b="1" dirty="0" smtClean="0">
                <a:solidFill>
                  <a:schemeClr val="dk1"/>
                </a:solidFill>
              </a:rPr>
              <a:t>02 Series of R129 already adopted </a:t>
            </a:r>
            <a:r>
              <a:rPr lang="en-GB" sz="2000" b="1" dirty="0">
                <a:solidFill>
                  <a:schemeClr val="dk1"/>
                </a:solidFill>
              </a:rPr>
              <a:t>by </a:t>
            </a:r>
            <a:r>
              <a:rPr lang="en-GB" sz="2000" b="1" dirty="0" smtClean="0">
                <a:solidFill>
                  <a:schemeClr val="dk1"/>
                </a:solidFill>
              </a:rPr>
              <a:t>WP29</a:t>
            </a:r>
            <a:r>
              <a:rPr lang="en-GB" sz="2000" b="1" dirty="0">
                <a:solidFill>
                  <a:schemeClr val="dk1"/>
                </a:solidFill>
              </a:rPr>
              <a:t>,</a:t>
            </a:r>
            <a:r>
              <a:rPr lang="en-GB" sz="2000" b="1" dirty="0" smtClean="0">
                <a:solidFill>
                  <a:schemeClr val="dk1"/>
                </a:solidFill>
              </a:rPr>
              <a:t> </a:t>
            </a:r>
            <a:r>
              <a:rPr lang="en-GB" sz="2000" b="1" dirty="0">
                <a:solidFill>
                  <a:schemeClr val="dk1"/>
                </a:solidFill>
              </a:rPr>
              <a:t>coming into force this summer</a:t>
            </a:r>
          </a:p>
          <a:p>
            <a:endParaRPr lang="en-GB" dirty="0" smtClean="0"/>
          </a:p>
          <a:p>
            <a:r>
              <a:rPr lang="en-GB" dirty="0"/>
              <a:t>3.2.2. 	The applicant shall indicate the kind of application:</a:t>
            </a:r>
          </a:p>
          <a:p>
            <a:r>
              <a:rPr lang="en-GB" dirty="0"/>
              <a:t>(a)	Application for an i-Size Enhanced Child Restraint Systems; or </a:t>
            </a:r>
          </a:p>
          <a:p>
            <a:r>
              <a:rPr lang="en-GB" dirty="0"/>
              <a:t>(b)	Application for a specific vehicle ISOFIX; or</a:t>
            </a:r>
          </a:p>
          <a:p>
            <a:r>
              <a:rPr lang="en-GB" dirty="0"/>
              <a:t>(c)	Application for a i-Size booster seat Enhanced Child Restraint System; </a:t>
            </a:r>
            <a:r>
              <a:rPr lang="en-GB" dirty="0" smtClean="0"/>
              <a:t>or</a:t>
            </a:r>
            <a:endParaRPr lang="en-GB" dirty="0"/>
          </a:p>
          <a:p>
            <a:r>
              <a:rPr lang="en-GB" dirty="0"/>
              <a:t>(d)	Application for a specific vehicle booster seat Enhanced Child Restraint </a:t>
            </a:r>
            <a:r>
              <a:rPr lang="en-GB" dirty="0" smtClean="0"/>
              <a:t>	System</a:t>
            </a:r>
            <a:r>
              <a:rPr lang="en-GB" dirty="0"/>
              <a:t>;</a:t>
            </a:r>
            <a:r>
              <a:rPr lang="en-GB" b="1" dirty="0"/>
              <a:t> </a:t>
            </a:r>
            <a:endParaRPr lang="en-GB" dirty="0"/>
          </a:p>
          <a:p>
            <a:r>
              <a:rPr lang="en-US" dirty="0"/>
              <a:t>(g) </a:t>
            </a:r>
            <a:r>
              <a:rPr lang="en-US" b="1" dirty="0"/>
              <a:t>	</a:t>
            </a:r>
            <a:r>
              <a:rPr lang="en-US" dirty="0"/>
              <a:t>Or any combination of (a),(b),(c) and (</a:t>
            </a:r>
            <a:r>
              <a:rPr lang="en-US" dirty="0" smtClean="0"/>
              <a:t>d) </a:t>
            </a:r>
            <a:r>
              <a:rPr lang="en-GB" dirty="0"/>
              <a:t>as long as they fulfil </a:t>
            </a:r>
            <a:r>
              <a:rPr lang="en-GB" dirty="0" smtClean="0"/>
              <a:t>	paragraphs </a:t>
            </a:r>
            <a:r>
              <a:rPr lang="en-GB" dirty="0"/>
              <a:t>5.4.2.2. and 6.1.3.3</a:t>
            </a:r>
            <a:r>
              <a:rPr lang="en-US" dirty="0" smtClean="0"/>
              <a:t>.</a:t>
            </a:r>
            <a:endParaRPr lang="en-GB" dirty="0"/>
          </a:p>
          <a:p>
            <a:r>
              <a:rPr lang="en-GB" dirty="0"/>
              <a:t> 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5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637" y="260983"/>
            <a:ext cx="7704856" cy="792088"/>
          </a:xfrm>
        </p:spPr>
        <p:txBody>
          <a:bodyPr>
            <a:normAutofit/>
          </a:bodyPr>
          <a:lstStyle/>
          <a:p>
            <a:r>
              <a:rPr lang="en-GB" sz="2400" dirty="0"/>
              <a:t>Combining types in Regulation 129</a:t>
            </a:r>
            <a:endParaRPr lang="fr-F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777686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Meaning of  </a:t>
            </a:r>
            <a:r>
              <a:rPr lang="en-GB" sz="2000" b="1" dirty="0" smtClean="0"/>
              <a:t>WP29 already adopted </a:t>
            </a:r>
            <a:r>
              <a:rPr lang="en-GB" sz="2000" dirty="0" smtClean="0"/>
              <a:t>text </a:t>
            </a:r>
            <a:r>
              <a:rPr lang="en-GB" sz="2000" b="1" dirty="0" smtClean="0"/>
              <a:t>“</a:t>
            </a:r>
            <a:r>
              <a:rPr lang="en-US" sz="2000" b="1" dirty="0" smtClean="0"/>
              <a:t>(</a:t>
            </a:r>
            <a:r>
              <a:rPr lang="en-US" sz="2000" b="1" dirty="0"/>
              <a:t>g) </a:t>
            </a:r>
            <a:r>
              <a:rPr lang="en-US" sz="2000" b="1" dirty="0" smtClean="0"/>
              <a:t>Or </a:t>
            </a:r>
            <a:r>
              <a:rPr lang="en-US" sz="2000" b="1" dirty="0"/>
              <a:t>any combination of (a),(b),(c) and (d</a:t>
            </a:r>
            <a:r>
              <a:rPr lang="en-US" sz="2000" b="1" dirty="0" smtClean="0"/>
              <a:t>).”</a:t>
            </a:r>
            <a:endParaRPr lang="en-GB" sz="2000" b="1" dirty="0"/>
          </a:p>
          <a:p>
            <a:endParaRPr lang="en-GB" dirty="0" smtClean="0"/>
          </a:p>
          <a:p>
            <a:r>
              <a:rPr lang="en-GB" dirty="0" smtClean="0"/>
              <a:t>Allows the combinations any of the following types:</a:t>
            </a:r>
            <a:endParaRPr lang="en-GB" dirty="0"/>
          </a:p>
          <a:p>
            <a:r>
              <a:rPr lang="en-GB" dirty="0" smtClean="0"/>
              <a:t>1	ISOFIX attached forward facing integral systems</a:t>
            </a:r>
          </a:p>
          <a:p>
            <a:r>
              <a:rPr lang="en-GB" dirty="0" smtClean="0"/>
              <a:t>2	ISOFIX attached rearward facing integral systems</a:t>
            </a:r>
          </a:p>
          <a:p>
            <a:r>
              <a:rPr lang="en-GB" dirty="0" smtClean="0"/>
              <a:t>3	ISOFIX and belt attached non-integral booster seat (with back)</a:t>
            </a:r>
          </a:p>
          <a:p>
            <a:r>
              <a:rPr lang="en-GB" dirty="0" smtClean="0"/>
              <a:t>4	Belt only attached non-integral booster seat</a:t>
            </a:r>
            <a:r>
              <a:rPr lang="en-GB" dirty="0"/>
              <a:t> </a:t>
            </a:r>
            <a:r>
              <a:rPr lang="en-GB" dirty="0" smtClean="0"/>
              <a:t>(with back)</a:t>
            </a:r>
            <a:endParaRPr lang="en-GB" dirty="0"/>
          </a:p>
          <a:p>
            <a:pPr lvl="1"/>
            <a:endParaRPr lang="en-GB" dirty="0" smtClean="0"/>
          </a:p>
          <a:p>
            <a:r>
              <a:rPr lang="en-GB" b="1" dirty="0" smtClean="0"/>
              <a:t>Combinations of the above are already being developed ready to approve this year when the </a:t>
            </a:r>
            <a:r>
              <a:rPr lang="en-GB" sz="2000" b="1" dirty="0" smtClean="0"/>
              <a:t>adopted text </a:t>
            </a:r>
            <a:r>
              <a:rPr lang="en-GB" b="1" dirty="0" smtClean="0"/>
              <a:t>comes into force.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429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637" y="260983"/>
            <a:ext cx="7704856" cy="79208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Addressing Misuse in Regulation 129</a:t>
            </a:r>
            <a:endParaRPr lang="fr-F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885942"/>
              </p:ext>
            </p:extLst>
          </p:nvPr>
        </p:nvGraphicFramePr>
        <p:xfrm>
          <a:off x="827584" y="1340768"/>
          <a:ext cx="7848872" cy="4340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4436"/>
                <a:gridCol w="3924436"/>
              </a:tblGrid>
              <a:tr h="5218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dirty="0">
                          <a:effectLst/>
                        </a:rPr>
                        <a:t>Combining Integral and non-integral</a:t>
                      </a:r>
                      <a:endParaRPr lang="en-GB" sz="2800" b="1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77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R44 CRS</a:t>
                      </a:r>
                      <a:endParaRPr lang="en-GB" sz="2000" b="1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R129 ECRS</a:t>
                      </a:r>
                      <a:endParaRPr lang="en-GB" sz="2000" b="1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008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Harness </a:t>
                      </a:r>
                      <a:r>
                        <a:rPr lang="en-GB" sz="1800" u="none" strike="noStrike" dirty="0">
                          <a:effectLst/>
                        </a:rPr>
                        <a:t>is taken out </a:t>
                      </a:r>
                      <a:r>
                        <a:rPr lang="en-GB" sz="1800" u="none" strike="noStrike" dirty="0" smtClean="0">
                          <a:effectLst/>
                        </a:rPr>
                        <a:t>and potential </a:t>
                      </a:r>
                      <a:r>
                        <a:rPr lang="en-GB" sz="1800" u="none" strike="noStrike" dirty="0">
                          <a:effectLst/>
                        </a:rPr>
                        <a:t>not </a:t>
                      </a:r>
                      <a:r>
                        <a:rPr lang="en-GB" sz="1800" u="none" strike="noStrike" dirty="0" smtClean="0">
                          <a:effectLst/>
                        </a:rPr>
                        <a:t>to be replaced </a:t>
                      </a:r>
                      <a:r>
                        <a:rPr lang="en-GB" sz="1800" u="none" strike="noStrike" dirty="0">
                          <a:effectLst/>
                        </a:rPr>
                        <a:t>for the </a:t>
                      </a:r>
                      <a:r>
                        <a:rPr lang="en-GB" sz="1800" u="none" strike="noStrike" dirty="0" smtClean="0">
                          <a:effectLst/>
                        </a:rPr>
                        <a:t>second hand user.</a:t>
                      </a:r>
                    </a:p>
                    <a:p>
                      <a:pPr algn="l" fontAlgn="ctr"/>
                      <a:endParaRPr lang="en-GB" sz="1800" b="0" i="0" u="none" strike="noStrike" dirty="0" smtClean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en-GB" sz="1800" b="0" i="0" u="none" strike="noStrike" dirty="0" smtClean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en-GB" sz="1800" b="0" i="0" u="none" strike="noStrike" dirty="0" smtClean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en-GB" sz="1800" b="0" i="0" u="none" strike="noStrike" dirty="0" smtClean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en-GB" sz="1800" b="0" i="0" u="none" strike="noStrike" dirty="0" smtClean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en-GB" sz="1800" b="0" i="0" u="none" strike="noStrike" dirty="0" smtClean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rgbClr val="67737A"/>
                          </a:solidFill>
                          <a:effectLst/>
                          <a:latin typeface="Calibri"/>
                        </a:rPr>
                        <a:t>Harness allowed</a:t>
                      </a:r>
                      <a:r>
                        <a:rPr lang="en-GB" sz="1800" b="0" i="0" u="none" strike="noStrike" baseline="0" dirty="0" smtClean="0">
                          <a:solidFill>
                            <a:srgbClr val="67737A"/>
                          </a:solidFill>
                          <a:effectLst/>
                          <a:latin typeface="Calibri"/>
                        </a:rPr>
                        <a:t> to be </a:t>
                      </a:r>
                      <a:r>
                        <a:rPr lang="en-GB" sz="1800" b="0" i="0" u="none" strike="noStrike" dirty="0" smtClean="0">
                          <a:solidFill>
                            <a:srgbClr val="67737A"/>
                          </a:solidFill>
                          <a:effectLst/>
                          <a:latin typeface="Calibri"/>
                        </a:rPr>
                        <a:t>taken out and rethreaded to adjust to fit the child. Potential for </a:t>
                      </a:r>
                      <a:r>
                        <a:rPr lang="en-GB" sz="1800" b="0" i="0" u="none" strike="noStrike" dirty="0" err="1" smtClean="0">
                          <a:solidFill>
                            <a:srgbClr val="67737A"/>
                          </a:solidFill>
                          <a:effectLst/>
                          <a:latin typeface="Calibri"/>
                        </a:rPr>
                        <a:t>misthreading</a:t>
                      </a:r>
                      <a:r>
                        <a:rPr lang="en-GB" sz="1800" b="0" i="0" u="none" strike="noStrike" dirty="0" smtClean="0">
                          <a:solidFill>
                            <a:srgbClr val="67737A"/>
                          </a:solidFill>
                          <a:effectLst/>
                          <a:latin typeface="Calibri"/>
                        </a:rPr>
                        <a:t> of the harness.</a:t>
                      </a:r>
                      <a:endParaRPr lang="en-GB" sz="1800" b="0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No possibility to detach without specific tools, any components not designed to be detached for change of configuration .</a:t>
                      </a:r>
                    </a:p>
                    <a:p>
                      <a:pPr algn="l" fontAlgn="ctr"/>
                      <a:endParaRPr lang="en-GB" sz="1800" u="none" strike="noStrike" baseline="0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800" u="none" strike="noStrike" baseline="0" dirty="0" smtClean="0">
                          <a:effectLst/>
                        </a:rPr>
                        <a:t>Items designed to be detached shall be designed to avoid risk of incorrect assembly and use</a:t>
                      </a:r>
                    </a:p>
                    <a:p>
                      <a:pPr algn="l" fontAlgn="ctr"/>
                      <a:endParaRPr lang="en-GB" sz="1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Any harness belt shall be capable of its full range of adjustment </a:t>
                      </a:r>
                      <a:r>
                        <a:rPr lang="en-GB" sz="1800" b="1" u="none" strike="noStrike" dirty="0" smtClean="0">
                          <a:effectLst/>
                        </a:rPr>
                        <a:t>without disassembly.</a:t>
                      </a:r>
                      <a:endParaRPr lang="en-GB" sz="1800" b="1" i="0" u="none" strike="noStrike" dirty="0">
                        <a:solidFill>
                          <a:srgbClr val="67737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1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637" y="260983"/>
            <a:ext cx="7704856" cy="792088"/>
          </a:xfrm>
        </p:spPr>
        <p:txBody>
          <a:bodyPr>
            <a:normAutofit/>
          </a:bodyPr>
          <a:lstStyle/>
          <a:p>
            <a:r>
              <a:rPr lang="en-GB" sz="2400" dirty="0"/>
              <a:t>Addressing Misuse in Regulation 129</a:t>
            </a:r>
            <a:endParaRPr lang="fr-F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912764"/>
              </p:ext>
            </p:extLst>
          </p:nvPr>
        </p:nvGraphicFramePr>
        <p:xfrm>
          <a:off x="827584" y="1052735"/>
          <a:ext cx="7848872" cy="4896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4436"/>
                <a:gridCol w="3924436"/>
              </a:tblGrid>
              <a:tr h="4785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dirty="0">
                          <a:effectLst/>
                        </a:rPr>
                        <a:t>Combining Integral and non-integral</a:t>
                      </a:r>
                      <a:endParaRPr lang="en-GB" sz="2800" b="1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48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R44 CRS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R129 ECRS</a:t>
                      </a:r>
                    </a:p>
                  </a:txBody>
                  <a:tcPr marL="9525" marR="9525" marT="9525" marB="0" anchor="ctr"/>
                </a:tc>
              </a:tr>
              <a:tr h="39431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Children  in R44 allowed to use a booster seat or a booster cushion too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soon, from a mass of 15kg.</a:t>
                      </a:r>
                    </a:p>
                    <a:p>
                      <a:pPr algn="l" fontAlgn="ctr"/>
                      <a:endParaRPr lang="en-GB" sz="1800" u="none" strike="noStrike" baseline="0" dirty="0" smtClean="0">
                        <a:effectLst/>
                      </a:endParaRPr>
                    </a:p>
                    <a:p>
                      <a:pPr algn="l" fontAlgn="ctr"/>
                      <a:endParaRPr lang="en-GB" sz="1800" u="none" strike="noStrike" baseline="0" dirty="0" smtClean="0">
                        <a:effectLst/>
                      </a:endParaRPr>
                    </a:p>
                    <a:p>
                      <a:pPr algn="l" fontAlgn="ctr"/>
                      <a:endParaRPr lang="en-GB" sz="1800" u="none" strike="noStrike" baseline="0" dirty="0" smtClean="0">
                        <a:effectLst/>
                      </a:endParaRPr>
                    </a:p>
                    <a:p>
                      <a:pPr algn="l" fontAlgn="ctr"/>
                      <a:endParaRPr lang="en-GB" sz="1800" u="none" strike="noStrike" baseline="0" dirty="0" smtClean="0">
                        <a:effectLst/>
                      </a:endParaRPr>
                    </a:p>
                    <a:p>
                      <a:pPr algn="l" fontAlgn="ctr"/>
                      <a:endParaRPr lang="en-GB" sz="1800" u="none" strike="noStrike" baseline="0" dirty="0" smtClean="0">
                        <a:effectLst/>
                      </a:endParaRPr>
                    </a:p>
                    <a:p>
                      <a:pPr algn="l" fontAlgn="ctr"/>
                      <a:endParaRPr lang="en-GB" sz="1800" u="none" strike="noStrike" baseline="0" dirty="0" smtClean="0">
                        <a:effectLst/>
                      </a:endParaRPr>
                    </a:p>
                    <a:p>
                      <a:pPr algn="l" fontAlgn="ctr"/>
                      <a:endParaRPr lang="en-GB" sz="1800" u="none" strike="noStrike" baseline="0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800" u="none" strike="noStrike" baseline="0" dirty="0" smtClean="0">
                          <a:effectLst/>
                        </a:rPr>
                        <a:t>(NB. For booster cushions R44 has a recent new minimum  height limit </a:t>
                      </a:r>
                      <a:r>
                        <a:rPr lang="en-GB" sz="1800" u="none" strike="noStrike" dirty="0" smtClean="0">
                          <a:effectLst/>
                        </a:rPr>
                        <a:t>of 125cm)</a:t>
                      </a:r>
                      <a:endParaRPr lang="en-GB" sz="1800" b="0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baseline="0" dirty="0" smtClean="0">
                          <a:effectLst/>
                        </a:rPr>
                        <a:t>Integral </a:t>
                      </a:r>
                      <a:r>
                        <a:rPr lang="en-GB" sz="1800" u="none" strike="noStrike" dirty="0" smtClean="0">
                          <a:effectLst/>
                        </a:rPr>
                        <a:t>harness height increased to fit 95th percentile child torso of child up to 100cm height .  </a:t>
                      </a:r>
                    </a:p>
                    <a:p>
                      <a:pPr algn="l" fontAlgn="ctr"/>
                      <a:endParaRPr lang="en-GB" sz="1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Prohibited use, of booster seats with a back, below child height of 100cm.</a:t>
                      </a:r>
                    </a:p>
                    <a:p>
                      <a:pPr algn="l" fontAlgn="ctr"/>
                      <a:endParaRPr lang="en-GB" sz="1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Increased internal </a:t>
                      </a:r>
                      <a:r>
                        <a:rPr lang="en-GB" sz="1800" u="none" strike="noStrike" dirty="0">
                          <a:effectLst/>
                        </a:rPr>
                        <a:t>space </a:t>
                      </a:r>
                      <a:r>
                        <a:rPr lang="en-GB" sz="1800" u="none" strike="noStrike" dirty="0" smtClean="0">
                          <a:effectLst/>
                        </a:rPr>
                        <a:t>requirement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 of booster seat with a back.</a:t>
                      </a:r>
                    </a:p>
                    <a:p>
                      <a:pPr algn="l" fontAlgn="ctr"/>
                      <a:endParaRPr lang="en-GB" sz="1800" u="none" strike="noStrike" baseline="0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rgbClr val="67737A"/>
                          </a:solidFill>
                          <a:effectLst/>
                          <a:latin typeface="Calibri"/>
                        </a:rPr>
                        <a:t>(NB. Future requirements for Booster cushions in R129 should follow the recent change in R44, minimum height  of 125cm)</a:t>
                      </a:r>
                      <a:endParaRPr lang="en-GB" sz="1800" b="0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8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637" y="260983"/>
            <a:ext cx="7704856" cy="792088"/>
          </a:xfrm>
        </p:spPr>
        <p:txBody>
          <a:bodyPr>
            <a:normAutofit/>
          </a:bodyPr>
          <a:lstStyle/>
          <a:p>
            <a:r>
              <a:rPr lang="en-GB" sz="2400" dirty="0"/>
              <a:t>Addressing Misuse in Regulation 129</a:t>
            </a:r>
            <a:endParaRPr lang="fr-F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153486"/>
              </p:ext>
            </p:extLst>
          </p:nvPr>
        </p:nvGraphicFramePr>
        <p:xfrm>
          <a:off x="827584" y="1484784"/>
          <a:ext cx="7056784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2"/>
                <a:gridCol w="3528392"/>
              </a:tblGrid>
              <a:tr h="6968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dirty="0">
                          <a:effectLst/>
                        </a:rPr>
                        <a:t>Combining Integral </a:t>
                      </a:r>
                      <a:r>
                        <a:rPr lang="en-GB" sz="2800" u="none" strike="noStrike" dirty="0" smtClean="0">
                          <a:effectLst/>
                        </a:rPr>
                        <a:t>FF and Integral RF</a:t>
                      </a:r>
                      <a:endParaRPr lang="en-GB" sz="2800" b="1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9131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R44 CRS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R129 ECRS</a:t>
                      </a:r>
                    </a:p>
                  </a:txBody>
                  <a:tcPr marL="9525" marR="9525" marT="9525" marB="0" anchor="ctr"/>
                </a:tc>
              </a:tr>
              <a:tr h="264430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Misused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systems typically with poor labelling of belt routing.</a:t>
                      </a:r>
                      <a:endParaRPr lang="en-GB" sz="1800" b="0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rgbClr val="67737A"/>
                          </a:solidFill>
                          <a:effectLst/>
                          <a:latin typeface="Calibri"/>
                        </a:rPr>
                        <a:t>Modules allowed</a:t>
                      </a:r>
                      <a:r>
                        <a:rPr lang="en-GB" sz="1800" b="0" i="0" u="none" strike="noStrike" baseline="0" dirty="0" smtClean="0">
                          <a:solidFill>
                            <a:srgbClr val="67737A"/>
                          </a:solidFill>
                          <a:effectLst/>
                          <a:latin typeface="Calibri"/>
                        </a:rPr>
                        <a:t> to be clipped into an ISOFIX attached base.</a:t>
                      </a:r>
                    </a:p>
                    <a:p>
                      <a:pPr algn="l" fontAlgn="ctr"/>
                      <a:endParaRPr lang="en-GB" sz="1800" b="0" i="0" u="none" strike="noStrike" baseline="0" dirty="0" smtClean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en-GB" sz="1800" b="0" i="0" u="none" strike="noStrike" baseline="0" dirty="0" smtClean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n-GB" sz="1800" b="0" i="0" u="none" strike="noStrike" baseline="0" dirty="0" smtClean="0">
                          <a:solidFill>
                            <a:srgbClr val="67737A"/>
                          </a:solidFill>
                          <a:effectLst/>
                          <a:latin typeface="Calibri"/>
                        </a:rPr>
                        <a:t>(NB. For phase 3, improvements made to labelling of belt routing including identification of lap/diagonal belt. To address current shortcomings in R44)</a:t>
                      </a:r>
                      <a:endParaRPr lang="en-GB" sz="1800" b="0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6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637" y="260983"/>
            <a:ext cx="7704856" cy="792088"/>
          </a:xfrm>
        </p:spPr>
        <p:txBody>
          <a:bodyPr>
            <a:normAutofit/>
          </a:bodyPr>
          <a:lstStyle/>
          <a:p>
            <a:r>
              <a:rPr lang="en-GB" sz="2400" dirty="0"/>
              <a:t>Addressing Misuse in Regulation 129</a:t>
            </a:r>
            <a:endParaRPr lang="fr-F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75144"/>
              </p:ext>
            </p:extLst>
          </p:nvPr>
        </p:nvGraphicFramePr>
        <p:xfrm>
          <a:off x="827584" y="1484784"/>
          <a:ext cx="7056784" cy="47351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2"/>
                <a:gridCol w="3528392"/>
              </a:tblGrid>
              <a:tr h="5820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dirty="0">
                          <a:effectLst/>
                        </a:rPr>
                        <a:t>Combining Integral </a:t>
                      </a:r>
                      <a:r>
                        <a:rPr lang="en-GB" sz="2800" u="none" strike="noStrike" dirty="0" smtClean="0">
                          <a:effectLst/>
                        </a:rPr>
                        <a:t>FF and Integral RF</a:t>
                      </a:r>
                      <a:endParaRPr lang="en-GB" sz="2800" b="1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74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R44 CRS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R129 ECRS</a:t>
                      </a:r>
                    </a:p>
                  </a:txBody>
                  <a:tcPr marL="9525" marR="9525" marT="9525" marB="0" anchor="ctr"/>
                </a:tc>
              </a:tr>
              <a:tr h="2944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Children move from RF to FF </a:t>
                      </a:r>
                      <a:r>
                        <a:rPr lang="en-GB" sz="1800" u="none" strike="noStrike" dirty="0">
                          <a:effectLst/>
                        </a:rPr>
                        <a:t>too </a:t>
                      </a:r>
                      <a:r>
                        <a:rPr lang="en-GB" sz="1800" u="none" strike="noStrike" dirty="0" smtClean="0">
                          <a:effectLst/>
                        </a:rPr>
                        <a:t>soon.</a:t>
                      </a:r>
                    </a:p>
                    <a:p>
                      <a:pPr algn="l" fontAlgn="ctr"/>
                      <a:endParaRPr lang="en-GB" sz="1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Rear facing R44 products are too small.</a:t>
                      </a:r>
                    </a:p>
                    <a:p>
                      <a:pPr algn="l" fontAlgn="ctr"/>
                      <a:endParaRPr lang="en-GB" sz="1800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en-GB" sz="1800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en-GB" sz="1800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en-GB" sz="18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67737A"/>
                          </a:solidFill>
                          <a:effectLst/>
                          <a:latin typeface="+mn-lt"/>
                        </a:rPr>
                        <a:t>R44 allows</a:t>
                      </a:r>
                      <a:r>
                        <a:rPr lang="en-GB" sz="1800" b="0" i="0" u="none" strike="noStrike" baseline="0" dirty="0" smtClean="0">
                          <a:solidFill>
                            <a:srgbClr val="67737A"/>
                          </a:solidFill>
                          <a:effectLst/>
                          <a:latin typeface="+mn-lt"/>
                        </a:rPr>
                        <a:t> children</a:t>
                      </a:r>
                      <a:r>
                        <a:rPr lang="en-GB" sz="1800" b="0" i="0" u="none" strike="noStrike" dirty="0" smtClean="0">
                          <a:solidFill>
                            <a:srgbClr val="67737A"/>
                          </a:solidFill>
                          <a:effectLst/>
                          <a:latin typeface="+mn-lt"/>
                        </a:rPr>
                        <a:t> to use FF CRSs at 9kg.</a:t>
                      </a:r>
                    </a:p>
                    <a:p>
                      <a:pPr algn="l" fontAlgn="ctr"/>
                      <a:endParaRPr lang="en-GB" sz="1800" u="none" strike="noStrike" dirty="0" smtClean="0">
                        <a:effectLst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Children stay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RF for longer</a:t>
                      </a:r>
                    </a:p>
                    <a:p>
                      <a:pPr algn="l" fontAlgn="ctr"/>
                      <a:endParaRPr lang="en-GB" sz="1800" u="none" strike="noStrike" baseline="0" dirty="0" smtClean="0">
                        <a:effectLst/>
                      </a:endParaRPr>
                    </a:p>
                    <a:p>
                      <a:pPr algn="l" fontAlgn="ctr"/>
                      <a:endParaRPr lang="en-GB" sz="18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R129: Min Internal space requirement and harness height increased to fit 95th percentile child torso of child up to at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least  83</a:t>
                      </a:r>
                      <a:r>
                        <a:rPr lang="en-GB" sz="1800" u="none" strike="noStrike" dirty="0" smtClean="0">
                          <a:effectLst/>
                        </a:rPr>
                        <a:t>cm height   </a:t>
                      </a:r>
                      <a:endParaRPr lang="en-GB" sz="1800" b="0" i="0" u="none" strike="noStrike" dirty="0" smtClean="0">
                        <a:solidFill>
                          <a:srgbClr val="67737A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n-GB" sz="1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R129 prohibits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the</a:t>
                      </a:r>
                      <a:r>
                        <a:rPr lang="en-GB" sz="1800" u="none" strike="noStrike" dirty="0" smtClean="0">
                          <a:effectLst/>
                        </a:rPr>
                        <a:t> </a:t>
                      </a:r>
                      <a:r>
                        <a:rPr lang="en-GB" sz="1800" u="none" strike="noStrike" dirty="0">
                          <a:effectLst/>
                        </a:rPr>
                        <a:t>use of </a:t>
                      </a:r>
                      <a:r>
                        <a:rPr lang="en-GB" sz="1800" u="none" strike="noStrike" dirty="0" smtClean="0">
                          <a:effectLst/>
                        </a:rPr>
                        <a:t>FF ECRSs before 15 Months of age</a:t>
                      </a: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/>
                      </a:r>
                      <a:br>
                        <a:rPr lang="en-GB" sz="1800" u="none" strike="noStrike" dirty="0">
                          <a:effectLst/>
                        </a:rPr>
                      </a:br>
                      <a:endParaRPr lang="en-GB" sz="1800" b="0" i="0" u="none" strike="noStrike" dirty="0">
                        <a:solidFill>
                          <a:srgbClr val="67737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44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637" y="260983"/>
            <a:ext cx="7704856" cy="792088"/>
          </a:xfrm>
        </p:spPr>
        <p:txBody>
          <a:bodyPr>
            <a:normAutofit fontScale="90000"/>
          </a:bodyPr>
          <a:lstStyle/>
          <a:p>
            <a:r>
              <a:rPr lang="en-GB" sz="2400" dirty="0" err="1" smtClean="0"/>
              <a:t>Adressing</a:t>
            </a:r>
            <a:r>
              <a:rPr lang="en-GB" sz="2400" dirty="0" smtClean="0"/>
              <a:t> misuse in the  03 Series of amendments to </a:t>
            </a:r>
            <a:r>
              <a:rPr lang="en-GB" sz="2400" dirty="0" err="1" smtClean="0"/>
              <a:t>Reg</a:t>
            </a:r>
            <a:r>
              <a:rPr lang="en-GB" sz="2400" dirty="0" smtClean="0"/>
              <a:t> 129</a:t>
            </a:r>
            <a:endParaRPr lang="fr-F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89465" y="1196752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sz="2000" dirty="0" smtClean="0"/>
              <a:t>The informal group has </a:t>
            </a:r>
            <a:r>
              <a:rPr lang="en-GB" sz="2000" dirty="0"/>
              <a:t>responded </a:t>
            </a:r>
            <a:r>
              <a:rPr lang="en-GB" sz="2000" dirty="0" smtClean="0"/>
              <a:t>to reported </a:t>
            </a:r>
            <a:r>
              <a:rPr lang="en-GB" sz="2000" dirty="0"/>
              <a:t>misuse with R44 </a:t>
            </a:r>
            <a:r>
              <a:rPr lang="en-GB" sz="2000" dirty="0" smtClean="0"/>
              <a:t>products by requiring:</a:t>
            </a:r>
          </a:p>
          <a:p>
            <a:pPr marL="0" lvl="1"/>
            <a:endParaRPr lang="en-GB" sz="2000" dirty="0"/>
          </a:p>
          <a:p>
            <a:r>
              <a:rPr lang="en-GB" sz="2000" dirty="0" smtClean="0"/>
              <a:t>Improved marking for belt attached restraints</a:t>
            </a:r>
          </a:p>
          <a:p>
            <a:pPr lvl="1"/>
            <a:endParaRPr lang="en-GB" sz="2000" dirty="0"/>
          </a:p>
          <a:p>
            <a:r>
              <a:rPr lang="en-GB" sz="2000" dirty="0" smtClean="0"/>
              <a:t>Fitting labels</a:t>
            </a:r>
          </a:p>
          <a:p>
            <a:pPr lvl="1"/>
            <a:r>
              <a:rPr lang="en-GB" sz="2000" dirty="0" smtClean="0"/>
              <a:t>min dimension requirement</a:t>
            </a:r>
          </a:p>
          <a:p>
            <a:pPr lvl="1"/>
            <a:r>
              <a:rPr lang="en-GB" sz="2000" dirty="0" smtClean="0"/>
              <a:t>required on both sides of ECRS</a:t>
            </a:r>
          </a:p>
          <a:p>
            <a:pPr lvl="1"/>
            <a:r>
              <a:rPr lang="en-GB" sz="2000" dirty="0" smtClean="0"/>
              <a:t>visible in correct orientation relative to the vehicle.</a:t>
            </a:r>
          </a:p>
          <a:p>
            <a:endParaRPr lang="en-GB" sz="2000" dirty="0" smtClean="0"/>
          </a:p>
          <a:p>
            <a:r>
              <a:rPr lang="en-GB" sz="2000" dirty="0" smtClean="0"/>
              <a:t>Impact shields to be clearly labelled 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203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pter Slide - Pho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Slide - Blank">
  <a:themeElements>
    <a:clrScheme name="CLEPA Colors">
      <a:dk1>
        <a:srgbClr val="67737A"/>
      </a:dk1>
      <a:lt1>
        <a:sysClr val="window" lastClr="FFFFFF"/>
      </a:lt1>
      <a:dk2>
        <a:srgbClr val="67737A"/>
      </a:dk2>
      <a:lt2>
        <a:srgbClr val="EEECE1"/>
      </a:lt2>
      <a:accent1>
        <a:srgbClr val="DBE5F1"/>
      </a:accent1>
      <a:accent2>
        <a:srgbClr val="B8CCE4"/>
      </a:accent2>
      <a:accent3>
        <a:srgbClr val="95B3D7"/>
      </a:accent3>
      <a:accent4>
        <a:srgbClr val="366092"/>
      </a:accent4>
      <a:accent5>
        <a:srgbClr val="244061"/>
      </a:accent5>
      <a:accent6>
        <a:srgbClr val="002060"/>
      </a:accent6>
      <a:hlink>
        <a:srgbClr val="00578E"/>
      </a:hlink>
      <a:folHlink>
        <a:srgbClr val="0057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vantGarde"/>
        <a:ea typeface="ＭＳ Ｐゴシック"/>
        <a:cs typeface=""/>
      </a:majorFont>
      <a:minorFont>
        <a:latin typeface="RotisSemi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747474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747474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Default Slide">
  <a:themeElements>
    <a:clrScheme name="CLEPA Colors">
      <a:dk1>
        <a:srgbClr val="67737A"/>
      </a:dk1>
      <a:lt1>
        <a:sysClr val="window" lastClr="FFFFFF"/>
      </a:lt1>
      <a:dk2>
        <a:srgbClr val="67737A"/>
      </a:dk2>
      <a:lt2>
        <a:srgbClr val="EEECE1"/>
      </a:lt2>
      <a:accent1>
        <a:srgbClr val="DBE5F1"/>
      </a:accent1>
      <a:accent2>
        <a:srgbClr val="B8CCE4"/>
      </a:accent2>
      <a:accent3>
        <a:srgbClr val="95B3D7"/>
      </a:accent3>
      <a:accent4>
        <a:srgbClr val="366092"/>
      </a:accent4>
      <a:accent5>
        <a:srgbClr val="244061"/>
      </a:accent5>
      <a:accent6>
        <a:srgbClr val="002060"/>
      </a:accent6>
      <a:hlink>
        <a:srgbClr val="00578E"/>
      </a:hlink>
      <a:folHlink>
        <a:srgbClr val="0057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EPA Colors">
    <a:dk1>
      <a:srgbClr val="67737A"/>
    </a:dk1>
    <a:lt1>
      <a:sysClr val="window" lastClr="FFFFFF"/>
    </a:lt1>
    <a:dk2>
      <a:srgbClr val="67737A"/>
    </a:dk2>
    <a:lt2>
      <a:srgbClr val="EEECE1"/>
    </a:lt2>
    <a:accent1>
      <a:srgbClr val="DBE5F1"/>
    </a:accent1>
    <a:accent2>
      <a:srgbClr val="B8CCE4"/>
    </a:accent2>
    <a:accent3>
      <a:srgbClr val="95B3D7"/>
    </a:accent3>
    <a:accent4>
      <a:srgbClr val="366092"/>
    </a:accent4>
    <a:accent5>
      <a:srgbClr val="244061"/>
    </a:accent5>
    <a:accent6>
      <a:srgbClr val="002060"/>
    </a:accent6>
    <a:hlink>
      <a:srgbClr val="00578E"/>
    </a:hlink>
    <a:folHlink>
      <a:srgbClr val="00578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clepa</Template>
  <TotalTime>515</TotalTime>
  <Words>736</Words>
  <Application>Microsoft Office PowerPoint</Application>
  <PresentationFormat>On-screen Show (4:3)</PresentationFormat>
  <Paragraphs>157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Chapter Slide - Dark</vt:lpstr>
      <vt:lpstr>Chapter Slide - Photo</vt:lpstr>
      <vt:lpstr>Default Slide - Blank</vt:lpstr>
      <vt:lpstr>Blank Slide</vt:lpstr>
      <vt:lpstr>6_Nouvelle présentation</vt:lpstr>
      <vt:lpstr>1_Default Slide</vt:lpstr>
      <vt:lpstr>1_Chapter Slide - Dark</vt:lpstr>
      <vt:lpstr>2_Chapter Slide - Dark</vt:lpstr>
      <vt:lpstr>Regulation 129 CLEPA response to 2017-61-28</vt:lpstr>
      <vt:lpstr>Improvements to the Usability of ECRS</vt:lpstr>
      <vt:lpstr>Combining types in Regulation 129</vt:lpstr>
      <vt:lpstr>Combining types in Regulation 129</vt:lpstr>
      <vt:lpstr>Addressing Misuse in Regulation 129</vt:lpstr>
      <vt:lpstr>Addressing Misuse in Regulation 129</vt:lpstr>
      <vt:lpstr>Addressing Misuse in Regulation 129</vt:lpstr>
      <vt:lpstr>Addressing Misuse in Regulation 129</vt:lpstr>
      <vt:lpstr>Adressing misuse in the  03 Series of amendments to Reg 129</vt:lpstr>
      <vt:lpstr>the 03 Series of amendments to Reg 129</vt:lpstr>
      <vt:lpstr>Concerns</vt:lpstr>
      <vt:lpstr>To Be Consistent with the adopted text of the 02 Series</vt:lpstr>
    </vt:vector>
  </TitlesOfParts>
  <Company>CLEPA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LMD Roadmap</dc:title>
  <dc:creator>Bendjellal, Farid</dc:creator>
  <cp:lastModifiedBy>Gianotti</cp:lastModifiedBy>
  <cp:revision>527</cp:revision>
  <cp:lastPrinted>2015-02-16T09:49:46Z</cp:lastPrinted>
  <dcterms:created xsi:type="dcterms:W3CDTF">2013-09-27T08:35:26Z</dcterms:created>
  <dcterms:modified xsi:type="dcterms:W3CDTF">2017-05-11T09:11:37Z</dcterms:modified>
</cp:coreProperties>
</file>