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90BA3-46B8-4554-A3A1-BEA0ACD7AB99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FE933-ADA7-48EB-9EB3-F31ACA1C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5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4" r="8224" b="8621"/>
          <a:stretch/>
        </p:blipFill>
        <p:spPr>
          <a:xfrm>
            <a:off x="-1" y="0"/>
            <a:ext cx="9144001" cy="35250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7411" y="3858023"/>
            <a:ext cx="7772400" cy="650503"/>
          </a:xfr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2319" y="4869160"/>
            <a:ext cx="7786304" cy="792088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600" i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11/05/2017</a:t>
            </a:r>
            <a:endParaRPr lang="en-GB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61st Session of GRSP 08 to 12 May 2017</a:t>
            </a:r>
            <a:endParaRPr lang="en-GB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732240" y="6520260"/>
            <a:ext cx="432048" cy="365125"/>
          </a:xfrm>
          <a:prstGeom prst="rect">
            <a:avLst/>
          </a:prstGeom>
        </p:spPr>
        <p:txBody>
          <a:bodyPr/>
          <a:lstStyle/>
          <a:p>
            <a:fld id="{FD2886BB-A326-4384-8439-25A519001450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024336" cy="7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5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82"/>
            <a:ext cx="8496944" cy="4536505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SzPct val="80000"/>
              <a:buFont typeface="Century Gothic" panose="020B0502020202020204" pitchFamily="34" charset="0"/>
              <a:buChar char="−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Century Gothic" panose="020B0502020202020204" pitchFamily="34" charset="0"/>
              <a:buChar char="□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6pPr>
            <a:lvl7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7pPr>
            <a:lvl8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8pPr>
            <a:lvl9pPr marL="3676650" marR="0" indent="-114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1130386" y="548680"/>
            <a:ext cx="7681439" cy="648072"/>
          </a:xfrm>
          <a:noFill/>
          <a:effectLst/>
        </p:spPr>
        <p:txBody>
          <a:bodyPr/>
          <a:lstStyle>
            <a:lvl1pPr>
              <a:defRPr sz="320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11/05/2017</a:t>
            </a:r>
            <a:endParaRPr lang="en-GB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61st Session of GRSP 08 to 12 May 2017</a:t>
            </a:r>
            <a:endParaRPr lang="en-GB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732240" y="6520260"/>
            <a:ext cx="432048" cy="365125"/>
          </a:xfrm>
          <a:prstGeom prst="rect">
            <a:avLst/>
          </a:prstGeom>
        </p:spPr>
        <p:txBody>
          <a:bodyPr/>
          <a:lstStyle/>
          <a:p>
            <a:fld id="{FD2886BB-A326-4384-8439-25A519001450}" type="slidenum">
              <a:rPr lang="en-GB" smtClean="0"/>
              <a:t>‹#›</a:t>
            </a:fld>
            <a:endParaRPr lang="en-GB"/>
          </a:p>
        </p:txBody>
      </p:sp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251527" y="807728"/>
            <a:ext cx="758479" cy="277609"/>
            <a:chOff x="361635" y="4427185"/>
            <a:chExt cx="550639" cy="151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61431" y="4427185"/>
              <a:ext cx="150843" cy="150844"/>
            </a:xfrm>
            <a:prstGeom prst="ellipse">
              <a:avLst/>
            </a:prstGeom>
            <a:solidFill>
              <a:srgbClr val="78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62782" y="4427495"/>
              <a:ext cx="150843" cy="150844"/>
            </a:xfrm>
            <a:prstGeom prst="ellipse">
              <a:avLst/>
            </a:prstGeom>
            <a:solidFill>
              <a:srgbClr val="AAA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361635" y="4427495"/>
              <a:ext cx="150843" cy="150844"/>
            </a:xfrm>
            <a:prstGeom prst="ellipse">
              <a:avLst/>
            </a:prstGeom>
            <a:solidFill>
              <a:srgbClr val="E0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635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48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100000">
              <a:schemeClr val="bg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6" name="Forme libre 15"/>
          <p:cNvSpPr/>
          <p:nvPr/>
        </p:nvSpPr>
        <p:spPr>
          <a:xfrm>
            <a:off x="8" y="222191"/>
            <a:ext cx="9118363" cy="307648"/>
          </a:xfrm>
          <a:custGeom>
            <a:avLst/>
            <a:gdLst>
              <a:gd name="connsiteX0" fmla="*/ 0 w 9118363"/>
              <a:gd name="connsiteY0" fmla="*/ 307648 h 307648"/>
              <a:gd name="connsiteX1" fmla="*/ 4349809 w 9118363"/>
              <a:gd name="connsiteY1" fmla="*/ 111095 h 307648"/>
              <a:gd name="connsiteX2" fmla="*/ 9118363 w 9118363"/>
              <a:gd name="connsiteY2" fmla="*/ 0 h 30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18363" h="307648">
                <a:moveTo>
                  <a:pt x="0" y="307648"/>
                </a:moveTo>
                <a:lnTo>
                  <a:pt x="4349809" y="111095"/>
                </a:lnTo>
                <a:cubicBezTo>
                  <a:pt x="5869536" y="59820"/>
                  <a:pt x="7493949" y="29910"/>
                  <a:pt x="9118363" y="0"/>
                </a:cubicBezTo>
              </a:path>
            </a:pathLst>
          </a:custGeom>
          <a:ln w="50800">
            <a:solidFill>
              <a:srgbClr val="6666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" y="6371293"/>
            <a:ext cx="9151939" cy="486707"/>
          </a:xfrm>
          <a:custGeom>
            <a:avLst/>
            <a:gdLst>
              <a:gd name="connsiteX0" fmla="*/ 0 w 9144000"/>
              <a:gd name="connsiteY0" fmla="*/ 0 h 216024"/>
              <a:gd name="connsiteX1" fmla="*/ 9144000 w 9144000"/>
              <a:gd name="connsiteY1" fmla="*/ 0 h 216024"/>
              <a:gd name="connsiteX2" fmla="*/ 9144000 w 9144000"/>
              <a:gd name="connsiteY2" fmla="*/ 216024 h 216024"/>
              <a:gd name="connsiteX3" fmla="*/ 0 w 9144000"/>
              <a:gd name="connsiteY3" fmla="*/ 216024 h 216024"/>
              <a:gd name="connsiteX4" fmla="*/ 0 w 9144000"/>
              <a:gd name="connsiteY4" fmla="*/ 0 h 216024"/>
              <a:gd name="connsiteX0" fmla="*/ 0 w 9147175"/>
              <a:gd name="connsiteY0" fmla="*/ 0 h 504949"/>
              <a:gd name="connsiteX1" fmla="*/ 91471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612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558882 w 9147175"/>
              <a:gd name="connsiteY1" fmla="*/ 150812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44607 w 9147175"/>
              <a:gd name="connsiteY1" fmla="*/ 291306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607" h="347419">
                <a:moveTo>
                  <a:pt x="0" y="0"/>
                </a:moveTo>
                <a:cubicBezTo>
                  <a:pt x="2647898" y="110763"/>
                  <a:pt x="5213312" y="131577"/>
                  <a:pt x="7644607" y="133776"/>
                </a:cubicBezTo>
                <a:lnTo>
                  <a:pt x="7642225" y="345038"/>
                </a:lnTo>
                <a:lnTo>
                  <a:pt x="3175" y="347419"/>
                </a:lnTo>
                <a:cubicBezTo>
                  <a:pt x="2117" y="179103"/>
                  <a:pt x="1058" y="168316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96753"/>
            <a:ext cx="84969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8634413" y="1"/>
            <a:ext cx="514350" cy="407195"/>
          </a:xfrm>
          <a:custGeom>
            <a:avLst/>
            <a:gdLst>
              <a:gd name="connsiteX0" fmla="*/ 509587 w 509587"/>
              <a:gd name="connsiteY0" fmla="*/ 0 h 407194"/>
              <a:gd name="connsiteX1" fmla="*/ 509587 w 509587"/>
              <a:gd name="connsiteY1" fmla="*/ 407194 h 407194"/>
              <a:gd name="connsiteX2" fmla="*/ 0 w 509587"/>
              <a:gd name="connsiteY2" fmla="*/ 0 h 407194"/>
              <a:gd name="connsiteX3" fmla="*/ 509587 w 509587"/>
              <a:gd name="connsiteY3" fmla="*/ 0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587" h="407194">
                <a:moveTo>
                  <a:pt x="509587" y="0"/>
                </a:moveTo>
                <a:lnTo>
                  <a:pt x="509587" y="407194"/>
                </a:lnTo>
                <a:lnTo>
                  <a:pt x="0" y="0"/>
                </a:lnTo>
                <a:lnTo>
                  <a:pt x="50958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8474869" y="1"/>
            <a:ext cx="673894" cy="407195"/>
          </a:xfrm>
          <a:custGeom>
            <a:avLst/>
            <a:gdLst>
              <a:gd name="connsiteX0" fmla="*/ 159544 w 673894"/>
              <a:gd name="connsiteY0" fmla="*/ 0 h 407194"/>
              <a:gd name="connsiteX1" fmla="*/ 673894 w 673894"/>
              <a:gd name="connsiteY1" fmla="*/ 407194 h 407194"/>
              <a:gd name="connsiteX2" fmla="*/ 0 w 673894"/>
              <a:gd name="connsiteY2" fmla="*/ 266700 h 407194"/>
              <a:gd name="connsiteX3" fmla="*/ 159544 w 673894"/>
              <a:gd name="connsiteY3" fmla="*/ 0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894" h="407194">
                <a:moveTo>
                  <a:pt x="159544" y="0"/>
                </a:moveTo>
                <a:lnTo>
                  <a:pt x="673894" y="407194"/>
                </a:lnTo>
                <a:lnTo>
                  <a:pt x="0" y="266700"/>
                </a:lnTo>
                <a:lnTo>
                  <a:pt x="159544" y="0"/>
                </a:lnTo>
                <a:close/>
              </a:path>
            </a:pathLst>
          </a:custGeom>
          <a:solidFill>
            <a:srgbClr val="66669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20260"/>
            <a:ext cx="9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11/05/2017</a:t>
            </a:r>
            <a:endParaRPr lang="en-GB"/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71600" y="652026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61st Session of GRSP 08 to 12 May 2017</a:t>
            </a:r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642" y="52009"/>
            <a:ext cx="1626309" cy="3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6575477"/>
            <a:ext cx="1078926" cy="2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3"/>
          <p:cNvSpPr/>
          <p:nvPr/>
        </p:nvSpPr>
        <p:spPr>
          <a:xfrm rot="18908549">
            <a:off x="6975213" y="6480879"/>
            <a:ext cx="383788" cy="486939"/>
          </a:xfrm>
          <a:custGeom>
            <a:avLst/>
            <a:gdLst>
              <a:gd name="connsiteX0" fmla="*/ 0 w 432048"/>
              <a:gd name="connsiteY0" fmla="*/ 216024 h 432048"/>
              <a:gd name="connsiteX1" fmla="*/ 216024 w 432048"/>
              <a:gd name="connsiteY1" fmla="*/ 0 h 432048"/>
              <a:gd name="connsiteX2" fmla="*/ 432048 w 432048"/>
              <a:gd name="connsiteY2" fmla="*/ 216024 h 432048"/>
              <a:gd name="connsiteX3" fmla="*/ 216024 w 432048"/>
              <a:gd name="connsiteY3" fmla="*/ 432048 h 432048"/>
              <a:gd name="connsiteX4" fmla="*/ 0 w 432048"/>
              <a:gd name="connsiteY4" fmla="*/ 216024 h 432048"/>
              <a:gd name="connsiteX0" fmla="*/ 0 w 432048"/>
              <a:gd name="connsiteY0" fmla="*/ 216024 h 432048"/>
              <a:gd name="connsiteX1" fmla="*/ 216024 w 432048"/>
              <a:gd name="connsiteY1" fmla="*/ 0 h 432048"/>
              <a:gd name="connsiteX2" fmla="*/ 432048 w 432048"/>
              <a:gd name="connsiteY2" fmla="*/ 216024 h 432048"/>
              <a:gd name="connsiteX3" fmla="*/ 216024 w 432048"/>
              <a:gd name="connsiteY3" fmla="*/ 432048 h 432048"/>
              <a:gd name="connsiteX4" fmla="*/ 0 w 432048"/>
              <a:gd name="connsiteY4" fmla="*/ 216024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432048">
                <a:moveTo>
                  <a:pt x="0" y="216024"/>
                </a:moveTo>
                <a:cubicBezTo>
                  <a:pt x="0" y="96717"/>
                  <a:pt x="96717" y="0"/>
                  <a:pt x="216024" y="0"/>
                </a:cubicBezTo>
                <a:cubicBezTo>
                  <a:pt x="335331" y="0"/>
                  <a:pt x="432048" y="96717"/>
                  <a:pt x="432048" y="216024"/>
                </a:cubicBezTo>
                <a:cubicBezTo>
                  <a:pt x="432048" y="335331"/>
                  <a:pt x="335331" y="432048"/>
                  <a:pt x="216024" y="432048"/>
                </a:cubicBezTo>
                <a:lnTo>
                  <a:pt x="0" y="216024"/>
                </a:lnTo>
                <a:close/>
              </a:path>
            </a:pathLst>
          </a:cu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6948264" y="6536728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6B7ED3-0F0E-4479-BF52-DD7A6ADA2503}" type="slidenum">
              <a:rPr lang="fr-FR" kern="0" smtClean="0"/>
              <a:pPr/>
              <a:t>‹#›</a:t>
            </a:fld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379885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66699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INSTALL%20SCHEMAS%20AND%20RESULTS_april17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Amendments to ECE R129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2319" y="4869160"/>
            <a:ext cx="8614177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ECE-TRANS-WP.29-GRSP-2017-15e (Phase1)			GRSP-61-15</a:t>
            </a:r>
          </a:p>
          <a:p>
            <a:pPr marL="0" indent="0">
              <a:buNone/>
            </a:pPr>
            <a:r>
              <a:rPr lang="en-GB" dirty="0" smtClean="0"/>
              <a:t>ECE-TRANS-WP.29-GRSP-2017-16e (Phase 2)			GRSP-61-16</a:t>
            </a:r>
          </a:p>
          <a:p>
            <a:pPr marL="0" indent="0">
              <a:buNone/>
            </a:pPr>
            <a:r>
              <a:rPr lang="en-GB" dirty="0" smtClean="0"/>
              <a:t>ECE-TRANS-WP.29-GRSP-2017-17e (Phase 3)			GRSP-61-17</a:t>
            </a:r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06823"/>
              </p:ext>
            </p:extLst>
          </p:nvPr>
        </p:nvGraphicFramePr>
        <p:xfrm>
          <a:off x="3190255" y="19116"/>
          <a:ext cx="5940425" cy="479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0527"/>
                <a:gridCol w="3149898"/>
              </a:tblGrid>
              <a:tr h="479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GB" sz="1000" kern="100" dirty="0">
                          <a:effectLst/>
                        </a:rPr>
                        <a:t>Submitted by expert from </a:t>
                      </a:r>
                      <a:r>
                        <a:rPr lang="en-GB" sz="1000" kern="100" dirty="0" smtClean="0">
                          <a:effectLst/>
                        </a:rPr>
                        <a:t>France</a:t>
                      </a:r>
                      <a:endParaRPr lang="en-GB" sz="100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indent="110109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GB" sz="1000" kern="100" dirty="0">
                          <a:effectLst/>
                        </a:rPr>
                        <a:t>Informal </a:t>
                      </a:r>
                      <a:r>
                        <a:rPr lang="en-GB" sz="1000" kern="100">
                          <a:effectLst/>
                        </a:rPr>
                        <a:t>document </a:t>
                      </a:r>
                      <a:r>
                        <a:rPr lang="en-GB" sz="1000" kern="100" smtClean="0">
                          <a:effectLst/>
                        </a:rPr>
                        <a:t>GRSP-61-28</a:t>
                      </a:r>
                      <a:endParaRPr lang="en-GB" sz="1000" kern="100" dirty="0">
                        <a:effectLst/>
                      </a:endParaRPr>
                    </a:p>
                    <a:p>
                      <a:pPr indent="110109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GB" sz="1000" kern="100" dirty="0" smtClean="0">
                          <a:effectLst/>
                        </a:rPr>
                        <a:t>(61th </a:t>
                      </a:r>
                      <a:r>
                        <a:rPr lang="en-GB" sz="1000" kern="100" dirty="0">
                          <a:effectLst/>
                        </a:rPr>
                        <a:t>GRSP, </a:t>
                      </a:r>
                      <a:r>
                        <a:rPr lang="en-GB" sz="1000" kern="100" dirty="0" smtClean="0">
                          <a:effectLst/>
                        </a:rPr>
                        <a:t>8-12 May 2017,</a:t>
                      </a:r>
                      <a:endParaRPr lang="en-GB" sz="1000" kern="100" dirty="0">
                        <a:effectLst/>
                      </a:endParaRPr>
                    </a:p>
                    <a:p>
                      <a:pPr indent="110109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GB" sz="1000" kern="100" dirty="0">
                          <a:effectLst/>
                        </a:rPr>
                        <a:t>agenda item </a:t>
                      </a:r>
                      <a:r>
                        <a:rPr lang="en-GB" sz="1000" kern="100" dirty="0" smtClean="0">
                          <a:effectLst/>
                        </a:rPr>
                        <a:t>17)</a:t>
                      </a:r>
                      <a:endParaRPr lang="en-GB" sz="1000" kern="100" dirty="0">
                        <a:effectLst/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292081" y="5178678"/>
            <a:ext cx="1296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cs typeface="Arial" pitchFamily="34" charset="0"/>
              </a:rPr>
              <a:t>Revision 1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4644008" y="4880845"/>
            <a:ext cx="664305" cy="914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ccolade fermante 7"/>
          <p:cNvSpPr/>
          <p:nvPr/>
        </p:nvSpPr>
        <p:spPr>
          <a:xfrm rot="10800000">
            <a:off x="6444209" y="4884890"/>
            <a:ext cx="664305" cy="914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82"/>
            <a:ext cx="8496944" cy="511256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Proposal for Supplement 3 to the 01 series of amendments to Regulation No. </a:t>
            </a:r>
            <a:r>
              <a:rPr lang="en-GB" dirty="0" smtClean="0"/>
              <a:t>129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This document supersedes ECE/TRANS/WP.29/GRSP/2017/15.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includes all proposals of modifications made by the IWG ECRS during the three last meetings (2017/01/25, 2017/03/09 and 2017/04/19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The proposed amendments to the text have been developed to authorise the type approval of integral Enhanced Child Restraint Systems equipped with impact shield as restraint device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A vertical displacement of 840 mm. should be accepted for all dummies, since it’s already accepted for the Q10 dummy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A method describing how to conduct the internal geometry assessment, as required by 6.3.2.1., to verify the stature range of the ECRS declared by the manufacturer was needed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30386" y="548680"/>
            <a:ext cx="7906110" cy="648072"/>
          </a:xfrm>
        </p:spPr>
        <p:txBody>
          <a:bodyPr/>
          <a:lstStyle/>
          <a:p>
            <a:r>
              <a:rPr lang="en-GB" dirty="0" smtClean="0"/>
              <a:t>GRSP 61-15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11/05/2017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61st Session of GRSP 08 to 12 May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82"/>
            <a:ext cx="8496944" cy="511256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Proposal for Supplement </a:t>
            </a:r>
            <a:r>
              <a:rPr lang="en-GB" dirty="0" smtClean="0"/>
              <a:t>2 </a:t>
            </a:r>
            <a:r>
              <a:rPr lang="en-GB" dirty="0"/>
              <a:t>to the </a:t>
            </a:r>
            <a:r>
              <a:rPr lang="en-GB" dirty="0" smtClean="0"/>
              <a:t>02 </a:t>
            </a:r>
            <a:r>
              <a:rPr lang="en-GB" dirty="0"/>
              <a:t>series of amendments to Regulation No. </a:t>
            </a:r>
            <a:r>
              <a:rPr lang="en-GB" dirty="0" smtClean="0"/>
              <a:t>129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This document supersedes </a:t>
            </a:r>
            <a:r>
              <a:rPr lang="en-GB" dirty="0" smtClean="0"/>
              <a:t>ECE/TRANS/WP.29/GRSP/2017/16.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includes all proposals of modifications made by the IWG ECRS during the three last meetings (2017/01/25, 2017/03/09 and 2017/04/19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The proposed amendments to the text have been developed to authorise the type approval of integral </a:t>
            </a:r>
            <a:r>
              <a:rPr lang="en-GB" dirty="0" smtClean="0"/>
              <a:t>and non integral Enhanced </a:t>
            </a:r>
            <a:r>
              <a:rPr lang="en-GB" dirty="0"/>
              <a:t>Child Restraint Systems equipped with impact shield as restraint device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A vertical displacement of 840 mm. should be accepted for all dummies, since it’s already accepted for the Q10 dummy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A method describing how to conduct the internal geometry assessment, as required by 6.3.2.1., to verify the stature range of the ECRS declared by the manufacturer was needed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30386" y="548680"/>
            <a:ext cx="7906110" cy="648072"/>
          </a:xfrm>
        </p:spPr>
        <p:txBody>
          <a:bodyPr/>
          <a:lstStyle/>
          <a:p>
            <a:r>
              <a:rPr lang="en-GB" dirty="0"/>
              <a:t>GRSP </a:t>
            </a:r>
            <a:r>
              <a:rPr lang="en-GB" dirty="0" smtClean="0"/>
              <a:t>61-16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11/05/2017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61st Session of GRSP 08 to 12 May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82"/>
            <a:ext cx="8496944" cy="511256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Proposal for the 03 series of amendments as Phase 3 of Regulation No. 129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</a:t>
            </a:r>
            <a:r>
              <a:rPr lang="en-GB" dirty="0"/>
              <a:t>document supersedes </a:t>
            </a:r>
            <a:r>
              <a:rPr lang="en-GB" dirty="0" smtClean="0"/>
              <a:t>ECE/TRANS/WP.29/GRSP/2017/17.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proposed amendment includes Enhanced Child Restraint Systems from the universal belted or specific to vehicle belted categories into the scope of UN Regulation No. 129. This represents Phase 3 of the UN Regulation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Improved </a:t>
            </a:r>
            <a:r>
              <a:rPr lang="en-GB" dirty="0"/>
              <a:t>indication of correct belt path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text includes all modifications proposed by GRSP up to and including its sixtieth session (13-16 December 2016) as well as those of the Informal Working Group on Child Restraint Systems </a:t>
            </a:r>
            <a:r>
              <a:rPr lang="en-GB" dirty="0" smtClean="0"/>
              <a:t>including all </a:t>
            </a:r>
            <a:r>
              <a:rPr lang="en-GB" dirty="0"/>
              <a:t>proposals of modifications made by the IWG ECRS during </a:t>
            </a:r>
            <a:r>
              <a:rPr lang="en-GB"/>
              <a:t>the </a:t>
            </a:r>
            <a:r>
              <a:rPr lang="en-GB" smtClean="0"/>
              <a:t>three </a:t>
            </a:r>
            <a:r>
              <a:rPr lang="en-GB" dirty="0"/>
              <a:t>last </a:t>
            </a:r>
            <a:r>
              <a:rPr lang="en-GB"/>
              <a:t>meetings </a:t>
            </a:r>
            <a:r>
              <a:rPr lang="en-GB" smtClean="0"/>
              <a:t>(2017-01-25, 2017/03/09 </a:t>
            </a:r>
            <a:r>
              <a:rPr lang="en-GB" dirty="0"/>
              <a:t>and 2017/04/19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proposed amendments to the text have been developed to authorise the type approval of integral and non-integral Enhanced Child Restraint Systems equipped with impact shield as restraint device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vertical displacement of 840 mm. should be accepted for all dummies, since it’s already accepted for the Q10 dummy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method describing how to conduct the internal geometry assessment, as required by 6.3.2.1., to verify the stature range of the ECRS declared by the manufacturer was needed</a:t>
            </a:r>
            <a:r>
              <a:rPr lang="en-GB" dirty="0" smtClean="0"/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30386" y="548680"/>
            <a:ext cx="7906110" cy="648072"/>
          </a:xfrm>
        </p:spPr>
        <p:txBody>
          <a:bodyPr/>
          <a:lstStyle/>
          <a:p>
            <a:r>
              <a:rPr lang="en-GB" dirty="0"/>
              <a:t>GRSP </a:t>
            </a:r>
            <a:r>
              <a:rPr lang="en-GB" dirty="0" smtClean="0"/>
              <a:t>61-17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11/05/2017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61st Session of GRSP 08 to 12 May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safely approach is: one product for one use</a:t>
            </a:r>
          </a:p>
          <a:p>
            <a:r>
              <a:rPr lang="en-GB" dirty="0" smtClean="0"/>
              <a:t>No combined ECRS to preserve safe use and installation</a:t>
            </a:r>
          </a:p>
          <a:p>
            <a:r>
              <a:rPr lang="en-GB" dirty="0" smtClean="0"/>
              <a:t>No opportunity to combine Integral &amp; Non-Integral. A clear separation is required</a:t>
            </a:r>
          </a:p>
          <a:p>
            <a:r>
              <a:rPr lang="en-GB" dirty="0" smtClean="0"/>
              <a:t>All injuries have to be evaluated according to possible misuse</a:t>
            </a:r>
          </a:p>
          <a:p>
            <a:r>
              <a:rPr lang="en-GB" dirty="0" smtClean="0"/>
              <a:t>To prevent misuse of early switch between RW &amp; FW only one adult belt routing is needed</a:t>
            </a:r>
          </a:p>
          <a:p>
            <a:r>
              <a:rPr lang="en-GB" dirty="0" smtClean="0"/>
              <a:t>Permanently attached parts: all means used for restraining the child must be well attached and positioned on the child seat</a:t>
            </a:r>
          </a:p>
          <a:p>
            <a:r>
              <a:rPr lang="en-GB" dirty="0" smtClean="0"/>
              <a:t>Do not repeat mistake done in ECE R44 with semi universal category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 Verbatim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11/05/2017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61st Session of GRSP 08 to 12 May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82"/>
            <a:ext cx="8496944" cy="496854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Do we want to authorize combination of ECRS types ? :</a:t>
            </a:r>
          </a:p>
          <a:p>
            <a:pPr lvl="1"/>
            <a:r>
              <a:rPr lang="en-GB" dirty="0" smtClean="0"/>
              <a:t>ISOFIX (including I-Size) &amp; Universal Belted</a:t>
            </a:r>
          </a:p>
          <a:p>
            <a:pPr lvl="1"/>
            <a:r>
              <a:rPr lang="en-GB" dirty="0" smtClean="0"/>
              <a:t>I- Size &amp; Specific to vehicle</a:t>
            </a:r>
          </a:p>
          <a:p>
            <a:pPr lvl="1"/>
            <a:r>
              <a:rPr lang="en-GB" dirty="0" smtClean="0"/>
              <a:t>Integral &amp; Non-Integral</a:t>
            </a:r>
          </a:p>
          <a:p>
            <a:pPr lvl="1"/>
            <a:r>
              <a:rPr lang="en-GB" dirty="0" smtClean="0"/>
              <a:t>Rearward &amp; Forward</a:t>
            </a:r>
          </a:p>
          <a:p>
            <a:pPr lvl="1"/>
            <a:endParaRPr lang="en-GB" dirty="0"/>
          </a:p>
          <a:p>
            <a:r>
              <a:rPr lang="en-GB" dirty="0"/>
              <a:t>If so, under what </a:t>
            </a:r>
            <a:r>
              <a:rPr lang="en-GB" dirty="0" smtClean="0"/>
              <a:t>conditions ?</a:t>
            </a:r>
          </a:p>
          <a:p>
            <a:pPr lvl="1"/>
            <a:r>
              <a:rPr lang="en-GB" dirty="0" smtClean="0"/>
              <a:t>Only for baby-carrier ?</a:t>
            </a:r>
          </a:p>
          <a:p>
            <a:pPr lvl="1"/>
            <a:r>
              <a:rPr lang="en-GB" dirty="0" smtClean="0"/>
              <a:t>Only for extension of size range, beyond I-Size size range ?</a:t>
            </a:r>
          </a:p>
          <a:p>
            <a:pPr lvl="1"/>
            <a:r>
              <a:rPr lang="en-GB" dirty="0" smtClean="0"/>
              <a:t>Reversibility of the transformation ?</a:t>
            </a:r>
          </a:p>
          <a:p>
            <a:pPr lvl="1"/>
            <a:r>
              <a:rPr lang="en-GB" dirty="0" smtClean="0"/>
              <a:t>Base </a:t>
            </a:r>
            <a:r>
              <a:rPr lang="en-GB" dirty="0"/>
              <a:t>(ISOFIX or Belted) associated with </a:t>
            </a:r>
            <a:r>
              <a:rPr lang="en-GB" dirty="0" smtClean="0"/>
              <a:t>modules and only one adult belt routing by ECRS for Belted ECRS</a:t>
            </a:r>
          </a:p>
          <a:p>
            <a:endParaRPr lang="en-GB" dirty="0"/>
          </a:p>
          <a:p>
            <a:r>
              <a:rPr lang="en-GB" dirty="0" smtClean="0"/>
              <a:t>Guiding principles</a:t>
            </a:r>
          </a:p>
          <a:p>
            <a:pPr lvl="1"/>
            <a:r>
              <a:rPr lang="en-GB" dirty="0" smtClean="0"/>
              <a:t>Avoid misuse</a:t>
            </a:r>
          </a:p>
          <a:p>
            <a:pPr lvl="1"/>
            <a:r>
              <a:rPr lang="en-GB" dirty="0" smtClean="0"/>
              <a:t>Avoid confusion for the parents</a:t>
            </a:r>
          </a:p>
          <a:p>
            <a:pPr lvl="1"/>
            <a:r>
              <a:rPr lang="en-GB" dirty="0" smtClean="0"/>
              <a:t>Plug &amp;Play system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 demand guidance from GRSP (1)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11/05/2017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61st Session of GRSP 08 to 12 May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we want to authorize the sales of ECRS “not ready for use”:</a:t>
            </a:r>
          </a:p>
          <a:p>
            <a:pPr lvl="1"/>
            <a:r>
              <a:rPr lang="en-GB" dirty="0" smtClean="0"/>
              <a:t>Not permanently fixed</a:t>
            </a:r>
          </a:p>
          <a:p>
            <a:pPr lvl="2"/>
            <a:r>
              <a:rPr lang="en-GB" dirty="0" smtClean="0"/>
              <a:t>support leg</a:t>
            </a:r>
          </a:p>
          <a:p>
            <a:pPr lvl="2"/>
            <a:r>
              <a:rPr lang="en-GB" dirty="0" smtClean="0"/>
              <a:t>top tether</a:t>
            </a:r>
          </a:p>
          <a:p>
            <a:pPr lvl="2"/>
            <a:r>
              <a:rPr lang="en-GB" dirty="0" smtClean="0"/>
              <a:t>Shield</a:t>
            </a:r>
          </a:p>
          <a:p>
            <a:pPr lvl="2"/>
            <a:r>
              <a:rPr lang="en-GB" dirty="0" smtClean="0"/>
              <a:t>Backrest</a:t>
            </a:r>
          </a:p>
          <a:p>
            <a:pPr lvl="2"/>
            <a:r>
              <a:rPr lang="en-GB" dirty="0" smtClean="0"/>
              <a:t>Anti-rebound bar</a:t>
            </a:r>
          </a:p>
          <a:p>
            <a:pPr lvl="2"/>
            <a:r>
              <a:rPr lang="en-GB" dirty="0" smtClean="0"/>
              <a:t>…</a:t>
            </a:r>
            <a:endParaRPr lang="en-GB" dirty="0"/>
          </a:p>
          <a:p>
            <a:r>
              <a:rPr lang="en-GB" dirty="0"/>
              <a:t>If so, under what </a:t>
            </a:r>
            <a:r>
              <a:rPr lang="en-GB" dirty="0" smtClean="0"/>
              <a:t>conditions ?</a:t>
            </a:r>
          </a:p>
          <a:p>
            <a:pPr lvl="1"/>
            <a:r>
              <a:rPr lang="en-GB" dirty="0" smtClean="0"/>
              <a:t>Only for shipping and assembled at the point of sale ?</a:t>
            </a:r>
          </a:p>
          <a:p>
            <a:pPr lvl="1"/>
            <a:r>
              <a:rPr lang="en-GB" dirty="0" smtClean="0"/>
              <a:t>Integral ECRS with impact shield : permanently attached or not ?</a:t>
            </a:r>
          </a:p>
          <a:p>
            <a:pPr lvl="1"/>
            <a:endParaRPr lang="en-GB" dirty="0"/>
          </a:p>
          <a:p>
            <a:r>
              <a:rPr lang="en-GB" dirty="0" smtClean="0"/>
              <a:t>Guiding principles</a:t>
            </a:r>
          </a:p>
          <a:p>
            <a:pPr lvl="1"/>
            <a:r>
              <a:rPr lang="en-GB" dirty="0" smtClean="0"/>
              <a:t>Avoid misuse</a:t>
            </a:r>
          </a:p>
          <a:p>
            <a:pPr lvl="1"/>
            <a:r>
              <a:rPr lang="en-GB" dirty="0" smtClean="0"/>
              <a:t>Plug &amp; Play system</a:t>
            </a:r>
          </a:p>
          <a:p>
            <a:pPr lvl="1"/>
            <a:endParaRPr lang="en-GB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 demand guidance from GRSP (2)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11/05/2017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61st Session of GRSP 08 to 12 May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7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we want to authorize the use of “add-on” fixing points other than:</a:t>
            </a:r>
          </a:p>
          <a:p>
            <a:pPr lvl="1"/>
            <a:r>
              <a:rPr lang="en-GB" dirty="0" smtClean="0"/>
              <a:t>ISOFIX anchorages with support leg or top tether for I-Size &amp; ISOFIX products</a:t>
            </a:r>
          </a:p>
          <a:p>
            <a:pPr lvl="1"/>
            <a:r>
              <a:rPr lang="en-GB" dirty="0" smtClean="0"/>
              <a:t>Adult 3 point belt for belted ECRS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so, under what </a:t>
            </a:r>
            <a:r>
              <a:rPr lang="en-GB" dirty="0" smtClean="0"/>
              <a:t>conditions ?</a:t>
            </a:r>
          </a:p>
          <a:p>
            <a:pPr lvl="1"/>
            <a:r>
              <a:rPr lang="en-GB" dirty="0" smtClean="0"/>
              <a:t>Only for specific to one vehicle?</a:t>
            </a:r>
          </a:p>
          <a:p>
            <a:pPr lvl="1"/>
            <a:r>
              <a:rPr lang="en-GB" dirty="0" smtClean="0"/>
              <a:t>If the product could be type approved in the worst case condition (W/O “add-on”)?</a:t>
            </a:r>
          </a:p>
          <a:p>
            <a:pPr lvl="1"/>
            <a:endParaRPr lang="en-GB" dirty="0"/>
          </a:p>
          <a:p>
            <a:r>
              <a:rPr lang="en-GB" dirty="0" smtClean="0"/>
              <a:t>Guiding principles</a:t>
            </a:r>
          </a:p>
          <a:p>
            <a:pPr lvl="1"/>
            <a:r>
              <a:rPr lang="en-GB" dirty="0" smtClean="0"/>
              <a:t>Not all universal seating positions in a vehicle are equipped with a Top-Tether or a type approved floor plan</a:t>
            </a:r>
          </a:p>
          <a:p>
            <a:pPr lvl="1"/>
            <a:r>
              <a:rPr lang="en-GB" dirty="0" smtClean="0"/>
              <a:t>Plug &amp; Play system</a:t>
            </a:r>
          </a:p>
          <a:p>
            <a:pPr lvl="1"/>
            <a:endParaRPr lang="en-GB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 demand guidance from GRSP (3)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11/05/2017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61st Session of GRSP 08 to 12 May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Inflatable ECRS</a:t>
            </a:r>
          </a:p>
          <a:p>
            <a:endParaRPr lang="en-GB" dirty="0"/>
          </a:p>
          <a:p>
            <a:r>
              <a:rPr lang="en-GB" dirty="0" smtClean="0"/>
              <a:t>Foldable ECRS</a:t>
            </a:r>
          </a:p>
          <a:p>
            <a:endParaRPr lang="en-GB" dirty="0"/>
          </a:p>
          <a:p>
            <a:r>
              <a:rPr lang="en-GB" dirty="0" smtClean="0"/>
              <a:t>Definition of belt routing best practice</a:t>
            </a:r>
          </a:p>
          <a:p>
            <a:endParaRPr lang="en-GB" dirty="0"/>
          </a:p>
          <a:p>
            <a:pPr lvl="1"/>
            <a:r>
              <a:rPr lang="en-GB" dirty="0" smtClean="0">
                <a:hlinkClick r:id="rId2" action="ppaction://hlinkpres?slideindex=1&amp;slidetitle="/>
              </a:rPr>
              <a:t>INSTALL SCHEMAS AND RESULTS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Better definition of main load bearing points is needed</a:t>
            </a:r>
          </a:p>
          <a:p>
            <a:endParaRPr lang="en-GB" dirty="0" smtClean="0"/>
          </a:p>
          <a:p>
            <a:r>
              <a:rPr lang="en-GB" dirty="0" smtClean="0"/>
              <a:t>Review of dummies criteria (planned 3 years after series 01)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issues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11/05/2017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61st Session of GRSP 08 to 12 May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UTAC_2016">
  <a:themeElements>
    <a:clrScheme name="Personnalisé 10">
      <a:dk1>
        <a:sysClr val="windowText" lastClr="000000"/>
      </a:dk1>
      <a:lt1>
        <a:sysClr val="window" lastClr="FFFFFF"/>
      </a:lt1>
      <a:dk2>
        <a:srgbClr val="6666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666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UTAC_2016</Template>
  <TotalTime>3181</TotalTime>
  <Words>975</Words>
  <Application>Microsoft Office PowerPoint</Application>
  <PresentationFormat>On-screen Show (4:3)</PresentationFormat>
  <Paragraphs>130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UTAC_2016</vt:lpstr>
      <vt:lpstr>Amendments to ECE R129</vt:lpstr>
      <vt:lpstr>GRSP 61-15</vt:lpstr>
      <vt:lpstr>GRSP 61-16</vt:lpstr>
      <vt:lpstr>GRSP 61-17</vt:lpstr>
      <vt:lpstr>CP Verbatim</vt:lpstr>
      <vt:lpstr>CP demand guidance from GRSP (1)</vt:lpstr>
      <vt:lpstr>CP demand guidance from GRSP (2)</vt:lpstr>
      <vt:lpstr>CP demand guidance from GRSP (3)</vt:lpstr>
      <vt:lpstr>Other issues</vt:lpstr>
    </vt:vector>
  </TitlesOfParts>
  <Company>UTAC 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Amendments to ECE R129</dc:title>
  <dc:creator>Administrateur</dc:creator>
  <cp:lastModifiedBy>Gianotti</cp:lastModifiedBy>
  <cp:revision>19</cp:revision>
  <dcterms:created xsi:type="dcterms:W3CDTF">2017-05-06T17:29:21Z</dcterms:created>
  <dcterms:modified xsi:type="dcterms:W3CDTF">2017-05-10T06:26:19Z</dcterms:modified>
</cp:coreProperties>
</file>