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7" r:id="rId2"/>
    <p:sldId id="258" r:id="rId3"/>
    <p:sldId id="259" r:id="rId4"/>
    <p:sldId id="261" r:id="rId5"/>
    <p:sldId id="268" r:id="rId6"/>
    <p:sldId id="269" r:id="rId7"/>
    <p:sldId id="265" r:id="rId8"/>
    <p:sldId id="263" r:id="rId9"/>
    <p:sldId id="270" r:id="rId10"/>
    <p:sldId id="271" r:id="rId11"/>
    <p:sldId id="266" r:id="rId1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真柴 岳彦(ヌ（１）)" initials="真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524" autoAdjust="0"/>
    <p:restoredTop sz="94586" autoAdjust="0"/>
  </p:normalViewPr>
  <p:slideViewPr>
    <p:cSldViewPr>
      <p:cViewPr>
        <p:scale>
          <a:sx n="85" d="100"/>
          <a:sy n="85" d="100"/>
        </p:scale>
        <p:origin x="-2280" y="-5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F65C4B-91A1-471D-AF97-507F714ECE9B}" type="datetimeFigureOut">
              <a:rPr kumimoji="1" lang="ja-JP" altLang="en-US" smtClean="0"/>
              <a:t>2017/4/24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604924-34C0-4054-B401-3AAAC19E46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37218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B849C-CF21-4933-9390-80C3B16F6B6B}" type="datetime1">
              <a:rPr kumimoji="1" lang="en-US" altLang="ja-JP" smtClean="0"/>
              <a:t>4/24/2017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73C93-48FC-4487-9A39-A101FCAB1FD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0EED7-EEC0-44D7-BB7D-6C80478FF082}" type="datetime1">
              <a:rPr kumimoji="1" lang="en-US" altLang="ja-JP" smtClean="0"/>
              <a:t>4/24/2017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73C93-48FC-4487-9A39-A101FCAB1FD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80349-F663-4221-9EC6-AEA5C5259246}" type="datetime1">
              <a:rPr kumimoji="1" lang="en-US" altLang="ja-JP" smtClean="0"/>
              <a:t>4/24/2017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73C93-48FC-4487-9A39-A101FCAB1FD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773FD-7A10-4245-AAD1-464B7435988E}" type="datetime1">
              <a:rPr kumimoji="1" lang="en-US" altLang="ja-JP" smtClean="0"/>
              <a:t>4/24/2017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73C93-48FC-4487-9A39-A101FCAB1FD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170EC-FCF8-4394-A740-A0C0FF3D5917}" type="datetime1">
              <a:rPr kumimoji="1" lang="en-US" altLang="ja-JP" smtClean="0"/>
              <a:t>4/24/2017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73C93-48FC-4487-9A39-A101FCAB1FD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CCF07-6AA4-4F1F-8997-50ED69964036}" type="datetime1">
              <a:rPr kumimoji="1" lang="en-US" altLang="ja-JP" smtClean="0"/>
              <a:t>4/24/2017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73C93-48FC-4487-9A39-A101FCAB1FD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F631B-DBCA-42A4-95C6-842FBA4CA4F8}" type="datetime1">
              <a:rPr kumimoji="1" lang="en-US" altLang="ja-JP" smtClean="0"/>
              <a:t>4/24/2017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73C93-48FC-4487-9A39-A101FCAB1FD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69B8D-4A3A-4061-AE46-7554E57AEBE5}" type="datetime1">
              <a:rPr kumimoji="1" lang="en-US" altLang="ja-JP" smtClean="0"/>
              <a:t>4/24/2017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73C93-48FC-4487-9A39-A101FCAB1FD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5F165-4002-4710-A6F1-2C5B0525B248}" type="datetime1">
              <a:rPr kumimoji="1" lang="en-US" altLang="ja-JP" smtClean="0"/>
              <a:t>4/24/2017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73C93-48FC-4487-9A39-A101FCAB1FD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5298C-E9B2-4BAD-A86D-7096D510B9B7}" type="datetime1">
              <a:rPr kumimoji="1" lang="en-US" altLang="ja-JP" smtClean="0"/>
              <a:t>4/24/2017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73C93-48FC-4487-9A39-A101FCAB1FD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C9328-6AED-4474-A030-D083BDC7EE8F}" type="datetime1">
              <a:rPr kumimoji="1" lang="en-US" altLang="ja-JP" smtClean="0"/>
              <a:t>4/24/2017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73C93-48FC-4487-9A39-A101FCAB1FD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88F5CB-936A-4476-AB02-37C6021E0D10}" type="datetime1">
              <a:rPr kumimoji="1" lang="en-US" altLang="ja-JP" smtClean="0"/>
              <a:t>4/24/2017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973C93-48FC-4487-9A39-A101FCAB1FD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kumimoji="1" lang="en-US" altLang="ja-JP" dirty="0" smtClean="0"/>
              <a:t>JASIC</a:t>
            </a:r>
            <a:r>
              <a:rPr lang="ja-JP" altLang="en-US" dirty="0" smtClean="0"/>
              <a:t> </a:t>
            </a:r>
            <a:r>
              <a:rPr kumimoji="1" lang="en-US" altLang="ja-JP" dirty="0" smtClean="0"/>
              <a:t>Japan</a:t>
            </a:r>
          </a:p>
          <a:p>
            <a:r>
              <a:rPr kumimoji="1" lang="ja-JP" altLang="en-US" dirty="0" smtClean="0"/>
              <a:t>＿＿＿＿＿＿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r>
              <a:rPr lang="en-US" altLang="ja-JP" dirty="0" smtClean="0"/>
              <a:t>61</a:t>
            </a:r>
            <a:r>
              <a:rPr lang="en-US" altLang="ja-JP" baseline="30000" dirty="0" smtClean="0"/>
              <a:t>st</a:t>
            </a:r>
            <a:r>
              <a:rPr lang="ja-JP" altLang="en-US" dirty="0" smtClean="0"/>
              <a:t> </a:t>
            </a:r>
            <a:r>
              <a:rPr lang="en-US" altLang="ja-JP" dirty="0" smtClean="0"/>
              <a:t>GRSP Session</a:t>
            </a:r>
          </a:p>
          <a:p>
            <a:r>
              <a:rPr kumimoji="1" lang="en-US" altLang="ja-JP" dirty="0"/>
              <a:t>May 2017</a:t>
            </a:r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73C93-48FC-4487-9A39-A101FCAB1FD1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  <p:sp>
        <p:nvSpPr>
          <p:cNvPr id="7" name="タイトル 1"/>
          <p:cNvSpPr txBox="1">
            <a:spLocks/>
          </p:cNvSpPr>
          <p:nvPr/>
        </p:nvSpPr>
        <p:spPr>
          <a:xfrm>
            <a:off x="699552" y="1484784"/>
            <a:ext cx="7772400" cy="204365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200" dirty="0" smtClean="0">
                <a:solidFill>
                  <a:schemeClr val="bg1"/>
                </a:solidFill>
              </a:rPr>
              <a:t>UN Regulation (UNR) for</a:t>
            </a:r>
            <a:br>
              <a:rPr lang="en-US" altLang="ja-JP" sz="3200" dirty="0" smtClean="0">
                <a:solidFill>
                  <a:schemeClr val="bg1"/>
                </a:solidFill>
              </a:rPr>
            </a:br>
            <a:r>
              <a:rPr lang="en-US" altLang="ja-JP" sz="3200" dirty="0" smtClean="0">
                <a:solidFill>
                  <a:schemeClr val="bg1"/>
                </a:solidFill>
              </a:rPr>
              <a:t>Hydrogen-</a:t>
            </a:r>
            <a:r>
              <a:rPr lang="en-US" altLang="ja-JP" sz="3200" dirty="0" err="1" smtClean="0">
                <a:solidFill>
                  <a:schemeClr val="bg1"/>
                </a:solidFill>
              </a:rPr>
              <a:t>Fuelled</a:t>
            </a:r>
            <a:r>
              <a:rPr lang="en-US" altLang="ja-JP" sz="3200" dirty="0" smtClean="0">
                <a:solidFill>
                  <a:schemeClr val="bg1"/>
                </a:solidFill>
              </a:rPr>
              <a:t> Vehicles</a:t>
            </a:r>
            <a:r>
              <a:rPr lang="ja-JP" altLang="en-US" sz="3200" dirty="0" smtClean="0">
                <a:solidFill>
                  <a:schemeClr val="bg1"/>
                </a:solidFill>
              </a:rPr>
              <a:t> </a:t>
            </a:r>
            <a:r>
              <a:rPr lang="en-US" altLang="ja-JP" sz="3200" dirty="0" smtClean="0">
                <a:solidFill>
                  <a:schemeClr val="bg1"/>
                </a:solidFill>
              </a:rPr>
              <a:t>of </a:t>
            </a:r>
            <a:br>
              <a:rPr lang="en-US" altLang="ja-JP" sz="3200" dirty="0" smtClean="0">
                <a:solidFill>
                  <a:schemeClr val="bg1"/>
                </a:solidFill>
              </a:rPr>
            </a:br>
            <a:r>
              <a:rPr lang="en-US" altLang="ja-JP" sz="3200" dirty="0" smtClean="0">
                <a:solidFill>
                  <a:schemeClr val="bg1"/>
                </a:solidFill>
              </a:rPr>
              <a:t>Categories L1, L2, L3, L4 and L5</a:t>
            </a:r>
            <a:endParaRPr lang="ja-JP" altLang="en-US" sz="3200" dirty="0">
              <a:solidFill>
                <a:schemeClr val="bg1"/>
              </a:solidFill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95536" y="353561"/>
            <a:ext cx="256672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76200" lvl="0">
              <a:lnSpc>
                <a:spcPts val="1200"/>
              </a:lnSpc>
            </a:pPr>
            <a:r>
              <a:rPr lang="en-US" altLang="ja-JP" sz="1200" dirty="0">
                <a:solidFill>
                  <a:prstClr val="black"/>
                </a:solidFill>
                <a:latin typeface="Times New Roman"/>
                <a:ea typeface="ＭＳ 明朝"/>
              </a:rPr>
              <a:t>Submitted by the experts from Japan </a:t>
            </a:r>
            <a:endParaRPr lang="ja-JP" altLang="en-US" sz="1200" dirty="0">
              <a:solidFill>
                <a:prstClr val="black"/>
              </a:solidFill>
              <a:latin typeface="Times New Roman"/>
              <a:ea typeface="ＭＳ 明朝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5652120" y="153506"/>
            <a:ext cx="315168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54050" lvl="0">
              <a:lnSpc>
                <a:spcPts val="1200"/>
              </a:lnSpc>
            </a:pPr>
            <a:r>
              <a:rPr lang="en-US" altLang="ja-JP" sz="1200" u="sng" dirty="0">
                <a:solidFill>
                  <a:prstClr val="black"/>
                </a:solidFill>
                <a:latin typeface="Times New Roman"/>
                <a:ea typeface="ＭＳ 明朝"/>
              </a:rPr>
              <a:t>Informal document </a:t>
            </a:r>
            <a:r>
              <a:rPr lang="en-US" altLang="ja-JP" sz="1200" b="1" dirty="0" smtClean="0">
                <a:solidFill>
                  <a:prstClr val="black"/>
                </a:solidFill>
                <a:latin typeface="Times New Roman"/>
                <a:ea typeface="ＭＳ 明朝"/>
              </a:rPr>
              <a:t>GRSP-61-04</a:t>
            </a:r>
            <a:endParaRPr lang="ja-JP" altLang="en-US" sz="1200" dirty="0">
              <a:solidFill>
                <a:prstClr val="black"/>
              </a:solidFill>
              <a:latin typeface="Times New Roman"/>
              <a:ea typeface="ＭＳ 明朝"/>
            </a:endParaRPr>
          </a:p>
          <a:p>
            <a:pPr marL="654050" lvl="0">
              <a:lnSpc>
                <a:spcPts val="1200"/>
              </a:lnSpc>
            </a:pPr>
            <a:r>
              <a:rPr lang="en-US" altLang="ja-JP" sz="1200" dirty="0">
                <a:solidFill>
                  <a:prstClr val="black"/>
                </a:solidFill>
                <a:latin typeface="Times New Roman"/>
                <a:ea typeface="ＭＳ 明朝"/>
              </a:rPr>
              <a:t>(61st GRSP, 8-12 May </a:t>
            </a:r>
            <a:r>
              <a:rPr lang="en-US" altLang="ja-JP" sz="1200" dirty="0" smtClean="0">
                <a:solidFill>
                  <a:prstClr val="black"/>
                </a:solidFill>
                <a:latin typeface="Times New Roman"/>
                <a:ea typeface="ＭＳ 明朝"/>
              </a:rPr>
              <a:t>2017, agenda item 25)</a:t>
            </a:r>
            <a:endParaRPr lang="ja-JP" altLang="en-US" sz="1200" dirty="0">
              <a:solidFill>
                <a:prstClr val="black"/>
              </a:solidFill>
              <a:latin typeface="Times New Roman"/>
              <a:ea typeface="ＭＳ 明朝"/>
            </a:endParaRPr>
          </a:p>
        </p:txBody>
      </p:sp>
    </p:spTree>
    <p:extLst>
      <p:ext uri="{BB962C8B-B14F-4D97-AF65-F5344CB8AC3E}">
        <p14:creationId xmlns:p14="http://schemas.microsoft.com/office/powerpoint/2010/main" val="2050448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92696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541338" algn="l"/>
            <a:r>
              <a:rPr lang="en-US" altLang="ja-JP" sz="2800" b="1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Timeline</a:t>
            </a:r>
            <a:endParaRPr lang="ja-JP" altLang="en-US" sz="2800" b="1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9E718-DCA6-4E77-92EB-2977F9EE639C}" type="datetime1">
              <a:rPr kumimoji="1" lang="en-US" altLang="ja-JP" smtClean="0"/>
              <a:t>4/24/2017</a:t>
            </a:fld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73C93-48FC-4487-9A39-A101FCAB1FD1}" type="slidenum">
              <a:rPr kumimoji="1" lang="ja-JP" altLang="en-US" smtClean="0"/>
              <a:pPr/>
              <a:t>10</a:t>
            </a:fld>
            <a:endParaRPr kumimoji="1" lang="ja-JP" altLang="en-US"/>
          </a:p>
        </p:txBody>
      </p:sp>
      <p:sp>
        <p:nvSpPr>
          <p:cNvPr id="9" name="コンテンツ プレースホルダ 2"/>
          <p:cNvSpPr>
            <a:spLocks noGrp="1"/>
          </p:cNvSpPr>
          <p:nvPr>
            <p:ph idx="1"/>
          </p:nvPr>
        </p:nvSpPr>
        <p:spPr>
          <a:xfrm>
            <a:off x="467544" y="980728"/>
            <a:ext cx="8147248" cy="5112568"/>
          </a:xfrm>
        </p:spPr>
        <p:txBody>
          <a:bodyPr>
            <a:normAutofit lnSpcReduction="10000"/>
          </a:bodyPr>
          <a:lstStyle/>
          <a:p>
            <a:pPr lvl="0"/>
            <a:r>
              <a:rPr lang="en-US" altLang="ja-JP" dirty="0"/>
              <a:t>May 2017</a:t>
            </a:r>
            <a:endParaRPr lang="ja-JP" altLang="ja-JP" dirty="0"/>
          </a:p>
          <a:p>
            <a:pPr lvl="1"/>
            <a:r>
              <a:rPr lang="en-US" altLang="ja-JP" dirty="0"/>
              <a:t>Draft UNR as informal document to 61</a:t>
            </a:r>
            <a:r>
              <a:rPr lang="en-US" altLang="ja-JP" baseline="30000" dirty="0"/>
              <a:t>st</a:t>
            </a:r>
            <a:r>
              <a:rPr lang="en-US" altLang="ja-JP" dirty="0"/>
              <a:t> </a:t>
            </a:r>
            <a:r>
              <a:rPr lang="en-US" altLang="ja-JP" dirty="0" smtClean="0"/>
              <a:t>GRSP</a:t>
            </a:r>
            <a:r>
              <a:rPr lang="en-US" altLang="ja-JP" dirty="0" smtClean="0">
                <a:solidFill>
                  <a:srgbClr val="FF0000"/>
                </a:solidFill>
              </a:rPr>
              <a:t>.</a:t>
            </a:r>
            <a:r>
              <a:rPr lang="en-US" altLang="ja-JP" dirty="0"/>
              <a:t/>
            </a:r>
            <a:br>
              <a:rPr lang="en-US" altLang="ja-JP" dirty="0"/>
            </a:br>
            <a:r>
              <a:rPr lang="en-US" altLang="ja-JP" dirty="0"/>
              <a:t>If necessary, a TF meeting shall be held.</a:t>
            </a:r>
            <a:endParaRPr lang="ja-JP" altLang="ja-JP" dirty="0"/>
          </a:p>
          <a:p>
            <a:pPr lvl="0"/>
            <a:r>
              <a:rPr lang="en-US" altLang="ja-JP" dirty="0"/>
              <a:t>December 2017</a:t>
            </a:r>
            <a:endParaRPr lang="ja-JP" altLang="ja-JP" dirty="0"/>
          </a:p>
          <a:p>
            <a:pPr lvl="1"/>
            <a:r>
              <a:rPr lang="en-US" altLang="ja-JP" dirty="0"/>
              <a:t>If there are no objections or substantive changes, Japan will send the Draft UNR as a </a:t>
            </a:r>
            <a:r>
              <a:rPr lang="en-GB" altLang="ja-JP" dirty="0" smtClean="0"/>
              <a:t>“</a:t>
            </a:r>
            <a:r>
              <a:rPr lang="en-US" altLang="ja-JP" dirty="0" smtClean="0"/>
              <a:t>working</a:t>
            </a:r>
            <a:r>
              <a:rPr lang="en-US" altLang="ja-JP" strike="dblStrike" dirty="0" smtClean="0">
                <a:solidFill>
                  <a:srgbClr val="FF0000"/>
                </a:solidFill>
              </a:rPr>
              <a:t> </a:t>
            </a:r>
            <a:r>
              <a:rPr lang="en-US" altLang="ja-JP" dirty="0" smtClean="0"/>
              <a:t>document</a:t>
            </a:r>
            <a:r>
              <a:rPr lang="en-GB" altLang="ja-JP" dirty="0" smtClean="0"/>
              <a:t>”</a:t>
            </a:r>
            <a:r>
              <a:rPr lang="en-US" altLang="ja-JP" dirty="0" smtClean="0"/>
              <a:t> </a:t>
            </a:r>
            <a:r>
              <a:rPr lang="en-US" altLang="ja-JP" dirty="0"/>
              <a:t>to the 62</a:t>
            </a:r>
            <a:r>
              <a:rPr lang="en-US" altLang="ja-JP" baseline="30000" dirty="0"/>
              <a:t>nd</a:t>
            </a:r>
            <a:r>
              <a:rPr lang="en-US" altLang="ja-JP" dirty="0"/>
              <a:t> </a:t>
            </a:r>
            <a:r>
              <a:rPr lang="en-US" altLang="ja-JP" dirty="0" smtClean="0"/>
              <a:t>GRSP and </a:t>
            </a:r>
            <a:r>
              <a:rPr lang="en-US" altLang="ja-JP" dirty="0"/>
              <a:t>an agreement will be </a:t>
            </a:r>
            <a:r>
              <a:rPr lang="en-US" altLang="ja-JP" dirty="0" smtClean="0"/>
              <a:t>reached.</a:t>
            </a:r>
            <a:endParaRPr lang="ja-JP" altLang="ja-JP" dirty="0"/>
          </a:p>
          <a:p>
            <a:pPr lvl="0"/>
            <a:r>
              <a:rPr lang="en-US" altLang="ja-JP" dirty="0" smtClean="0"/>
              <a:t>June </a:t>
            </a:r>
            <a:r>
              <a:rPr lang="en-US" altLang="ja-JP" dirty="0"/>
              <a:t>2018</a:t>
            </a:r>
            <a:endParaRPr lang="ja-JP" altLang="ja-JP" dirty="0"/>
          </a:p>
          <a:p>
            <a:pPr lvl="1"/>
            <a:r>
              <a:rPr lang="en-US" altLang="ja-JP" dirty="0"/>
              <a:t>If there are no objections or substantive changes, WP.29 will vote on the UNR</a:t>
            </a:r>
            <a:r>
              <a:rPr lang="en-US" altLang="ja-JP" dirty="0" smtClean="0"/>
              <a:t>.</a:t>
            </a: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462768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7"/>
          <p:cNvSpPr>
            <a:spLocks noChangeArrowheads="1"/>
          </p:cNvSpPr>
          <p:nvPr/>
        </p:nvSpPr>
        <p:spPr bwMode="auto">
          <a:xfrm>
            <a:off x="1000125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11267" name="テキスト ボックス 23"/>
          <p:cNvSpPr txBox="1">
            <a:spLocks noChangeArrowheads="1"/>
          </p:cNvSpPr>
          <p:nvPr/>
        </p:nvSpPr>
        <p:spPr bwMode="auto">
          <a:xfrm>
            <a:off x="423863" y="2781300"/>
            <a:ext cx="8208962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4400" dirty="0">
                <a:latin typeface="Arial" charset="0"/>
              </a:rPr>
              <a:t>Thank you for your </a:t>
            </a:r>
            <a:r>
              <a:rPr lang="en-US" altLang="ja-JP" sz="4400" dirty="0" smtClean="0">
                <a:latin typeface="Arial" charset="0"/>
              </a:rPr>
              <a:t>attention.</a:t>
            </a:r>
            <a:endParaRPr lang="en-US" altLang="ja-JP" sz="4400" b="1" dirty="0">
              <a:latin typeface="Arial" charset="0"/>
            </a:endParaRPr>
          </a:p>
        </p:txBody>
      </p:sp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A9976-791F-41F6-BB23-CF2554ED4246}" type="datetime1">
              <a:rPr kumimoji="1" lang="en-US" altLang="ja-JP" smtClean="0"/>
              <a:t>4/24/2017</a:t>
            </a:fld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73C93-48FC-4487-9A39-A101FCAB1FD1}" type="slidenum">
              <a:rPr kumimoji="1" lang="ja-JP" altLang="en-US" smtClean="0"/>
              <a:pPr/>
              <a:t>11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6207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99592" y="1340768"/>
            <a:ext cx="7787208" cy="5040560"/>
          </a:xfrm>
        </p:spPr>
        <p:txBody>
          <a:bodyPr>
            <a:normAutofit/>
          </a:bodyPr>
          <a:lstStyle/>
          <a:p>
            <a:r>
              <a:rPr lang="en-US" altLang="ja-JP" sz="2800" dirty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Background</a:t>
            </a:r>
          </a:p>
          <a:p>
            <a:r>
              <a:rPr lang="en-US" altLang="ja-JP" sz="2800" dirty="0" smtClean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Outline</a:t>
            </a:r>
            <a:r>
              <a:rPr lang="ja-JP" altLang="en-US" sz="2800" dirty="0" smtClean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 </a:t>
            </a:r>
            <a:r>
              <a:rPr lang="en-US" altLang="ja-JP" sz="2800" dirty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of</a:t>
            </a:r>
            <a:r>
              <a:rPr lang="ja-JP" altLang="en-US" sz="2800" dirty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 </a:t>
            </a:r>
            <a:r>
              <a:rPr lang="en-US" altLang="ja-JP" sz="2800" dirty="0" smtClean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the UNR</a:t>
            </a:r>
            <a:endParaRPr lang="en-US" altLang="ja-JP" sz="2800" dirty="0">
              <a:latin typeface="Arial Unicode MS" panose="020B0604020202020204" pitchFamily="50" charset="-128"/>
              <a:ea typeface="Arial Unicode MS" panose="020B0604020202020204" pitchFamily="50" charset="-128"/>
              <a:cs typeface="Arial Unicode MS" panose="020B0604020202020204" pitchFamily="50" charset="-128"/>
            </a:endParaRPr>
          </a:p>
          <a:p>
            <a:r>
              <a:rPr lang="en-US" altLang="ja-JP" sz="2800" dirty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Hydrogen container</a:t>
            </a:r>
          </a:p>
          <a:p>
            <a:r>
              <a:rPr lang="en-US" altLang="ja-JP" sz="2800" dirty="0" smtClean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Direction </a:t>
            </a:r>
            <a:r>
              <a:rPr lang="en-US" altLang="ja-JP" sz="2800" dirty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of hydrogen discharge upon TPRD activation</a:t>
            </a:r>
          </a:p>
          <a:p>
            <a:r>
              <a:rPr lang="en-US" altLang="ja-JP" sz="2800" dirty="0" smtClean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Protection </a:t>
            </a:r>
            <a:r>
              <a:rPr lang="en-US" altLang="ja-JP" sz="2800" dirty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of the </a:t>
            </a:r>
            <a:r>
              <a:rPr lang="en-US" altLang="ja-JP" sz="2800" dirty="0" smtClean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container</a:t>
            </a:r>
            <a:r>
              <a:rPr lang="en-US" altLang="ja-JP" sz="2800" dirty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 in the </a:t>
            </a:r>
            <a:r>
              <a:rPr lang="en-US" altLang="ja-JP" sz="2800" dirty="0" smtClean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vehicle</a:t>
            </a:r>
          </a:p>
          <a:p>
            <a:r>
              <a:rPr lang="en-US" altLang="ja-JP" sz="2800" dirty="0" smtClean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Strength </a:t>
            </a:r>
            <a:r>
              <a:rPr lang="en-US" altLang="ja-JP" sz="2800" dirty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of the attachment of the </a:t>
            </a:r>
            <a:r>
              <a:rPr lang="en-US" altLang="ja-JP" sz="2800" dirty="0" smtClean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container</a:t>
            </a:r>
          </a:p>
          <a:p>
            <a:r>
              <a:rPr lang="en-US" altLang="ja-JP" sz="2800" dirty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T</a:t>
            </a:r>
            <a:r>
              <a:rPr lang="en-US" altLang="ja-JP" sz="2800" dirty="0" smtClean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imeline</a:t>
            </a:r>
            <a:endParaRPr lang="en-US" altLang="ja-JP" sz="2800" dirty="0">
              <a:latin typeface="Arial Unicode MS" panose="020B0604020202020204" pitchFamily="50" charset="-128"/>
              <a:ea typeface="Arial Unicode MS" panose="020B0604020202020204" pitchFamily="50" charset="-128"/>
              <a:cs typeface="Arial Unicode MS" panose="020B0604020202020204" pitchFamily="50" charset="-128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0" y="0"/>
            <a:ext cx="9144000" cy="6206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2800" b="1" dirty="0" smtClean="0"/>
              <a:t>　</a:t>
            </a:r>
            <a:r>
              <a:rPr lang="en-US" altLang="ja-JP" sz="2800" b="1" dirty="0" smtClean="0"/>
              <a:t>Overview</a:t>
            </a:r>
            <a:r>
              <a:rPr lang="ja-JP" altLang="en-US" sz="2800" b="1" dirty="0" smtClean="0"/>
              <a:t>　</a:t>
            </a:r>
            <a:endParaRPr kumimoji="1" lang="ja-JP" altLang="en-US" sz="2800" b="1" dirty="0"/>
          </a:p>
        </p:txBody>
      </p:sp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5F4DD-ED9A-4E34-9ED1-3C751E555770}" type="datetime1">
              <a:rPr kumimoji="1" lang="en-US" altLang="ja-JP" smtClean="0"/>
              <a:t>4/24/2017</a:t>
            </a:fld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73C93-48FC-4487-9A39-A101FCAB1FD1}" type="slidenum">
              <a:rPr kumimoji="1" lang="ja-JP" altLang="en-US" smtClean="0"/>
              <a:pPr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9413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0" y="0"/>
            <a:ext cx="9144000" cy="6206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2800" b="1" dirty="0" smtClean="0"/>
              <a:t>　</a:t>
            </a:r>
            <a:r>
              <a:rPr lang="en-US" altLang="ja-JP" sz="2800" b="1" dirty="0" smtClean="0"/>
              <a:t>Background</a:t>
            </a:r>
            <a:r>
              <a:rPr lang="ja-JP" altLang="en-US" sz="2800" b="1" dirty="0" smtClean="0"/>
              <a:t>　</a:t>
            </a:r>
            <a:endParaRPr kumimoji="1" lang="ja-JP" altLang="en-US" sz="2800" b="1" dirty="0"/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5239302"/>
              </p:ext>
            </p:extLst>
          </p:nvPr>
        </p:nvGraphicFramePr>
        <p:xfrm>
          <a:off x="323849" y="2852936"/>
          <a:ext cx="8568631" cy="3817168"/>
        </p:xfrm>
        <a:graphic>
          <a:graphicData uri="http://schemas.openxmlformats.org/drawingml/2006/table">
            <a:tbl>
              <a:tblPr/>
              <a:tblGrid>
                <a:gridCol w="1440160"/>
                <a:gridCol w="1800200"/>
                <a:gridCol w="2663975"/>
                <a:gridCol w="2664296"/>
              </a:tblGrid>
              <a:tr h="432048">
                <a:tc gridSpan="2">
                  <a:txBody>
                    <a:bodyPr/>
                    <a:lstStyle>
                      <a:lvl1pPr marL="533400" indent="-533400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533400" marR="0" lvl="0" indent="-5334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itchFamily="34" charset="-128"/>
                          <a:cs typeface="Arial" panose="020B0604020202020204" pitchFamily="34" charset="0"/>
                        </a:rPr>
                        <a:t>regulation</a:t>
                      </a:r>
                      <a:endParaRPr kumimoji="1" lang="ja-JP" altLang="ja-JP" sz="16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itchFamily="34" charset="-128"/>
                        <a:cs typeface="Arial" panose="020B0604020202020204" pitchFamily="34" charset="0"/>
                      </a:endParaRPr>
                    </a:p>
                  </a:txBody>
                  <a:tcPr marL="60575" marR="60575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>
                      <a:lvl1pPr marL="533400" indent="-533400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533400" marR="0" lvl="0" indent="-5334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itchFamily="34" charset="-128"/>
                          <a:cs typeface="Arial" panose="020B0604020202020204" pitchFamily="34" charset="0"/>
                        </a:rPr>
                        <a:t>Four wheelers</a:t>
                      </a:r>
                      <a:endParaRPr kumimoji="1" lang="ja-JP" altLang="ja-JP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明朝" pitchFamily="49" charset="-128"/>
                        <a:cs typeface="Arial" panose="020B0604020202020204" pitchFamily="34" charset="0"/>
                      </a:endParaRPr>
                    </a:p>
                  </a:txBody>
                  <a:tcPr marL="60575" marR="60575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85725" indent="-85725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85725" marR="0" lvl="0" indent="-8572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itchFamily="34" charset="-128"/>
                          <a:cs typeface="Arial" panose="020B0604020202020204" pitchFamily="34" charset="0"/>
                        </a:rPr>
                        <a:t>Motorcycles</a:t>
                      </a:r>
                      <a:endParaRPr kumimoji="1" lang="ja-JP" altLang="ja-JP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明朝" pitchFamily="49" charset="-128"/>
                        <a:cs typeface="Arial" panose="020B0604020202020204" pitchFamily="34" charset="0"/>
                      </a:endParaRPr>
                    </a:p>
                  </a:txBody>
                  <a:tcPr marL="60575" marR="60575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0080"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ＭＳ Ｐゴシック" pitchFamily="34" charset="-128"/>
                          <a:cs typeface="Arial" panose="020B0604020202020204" pitchFamily="34" charset="0"/>
                        </a:rPr>
                        <a:t>International</a:t>
                      </a:r>
                      <a:endParaRPr kumimoji="1" lang="ja-JP" altLang="ja-JP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ＭＳ 明朝" pitchFamily="49" charset="-128"/>
                        <a:cs typeface="Arial" panose="020B0604020202020204" pitchFamily="34" charset="0"/>
                      </a:endParaRPr>
                    </a:p>
                  </a:txBody>
                  <a:tcPr marL="60575" marR="60575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itchFamily="34" charset="-128"/>
                          <a:cs typeface="Arial" panose="020B0604020202020204" pitchFamily="34" charset="0"/>
                        </a:rPr>
                        <a:t>Hydrogen safety</a:t>
                      </a:r>
                      <a:endParaRPr kumimoji="1" lang="ja-JP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itchFamily="34" charset="-128"/>
                        <a:cs typeface="Arial" panose="020B0604020202020204" pitchFamily="34" charset="0"/>
                      </a:endParaRPr>
                    </a:p>
                  </a:txBody>
                  <a:tcPr marL="60575" marR="60575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itchFamily="34" charset="-128"/>
                          <a:cs typeface="Arial" panose="020B0604020202020204" pitchFamily="34" charset="0"/>
                        </a:rPr>
                        <a:t>GTR13</a:t>
                      </a:r>
                      <a:r>
                        <a:rPr kumimoji="1" lang="ja-JP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itchFamily="34" charset="-128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1" lang="en-US" altLang="ja-JP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itchFamily="34" charset="-128"/>
                          <a:cs typeface="Arial" panose="020B0604020202020204" pitchFamily="34" charset="0"/>
                        </a:rPr>
                        <a:t>and UNR134</a:t>
                      </a:r>
                      <a:endParaRPr kumimoji="1" lang="ja-JP" altLang="ja-JP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itchFamily="34" charset="-128"/>
                        <a:cs typeface="Arial" panose="020B0604020202020204" pitchFamily="34" charset="0"/>
                      </a:endParaRPr>
                    </a:p>
                  </a:txBody>
                  <a:tcPr marL="60575" marR="60575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ＭＳ Ｐゴシック" pitchFamily="34" charset="-128"/>
                          <a:cs typeface="Arial" panose="020B0604020202020204" pitchFamily="34" charset="0"/>
                        </a:rPr>
                        <a:t>Not yet</a:t>
                      </a:r>
                    </a:p>
                  </a:txBody>
                  <a:tcPr marL="60575" marR="60575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008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>
                      <a:lvl1pPr marL="14288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14288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itchFamily="34" charset="-128"/>
                          <a:cs typeface="Arial" panose="020B0604020202020204" pitchFamily="34" charset="0"/>
                        </a:rPr>
                        <a:t>Electric safety</a:t>
                      </a:r>
                      <a:endParaRPr kumimoji="1" lang="ja-JP" altLang="ja-JP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itchFamily="34" charset="-128"/>
                        <a:cs typeface="Arial" panose="020B0604020202020204" pitchFamily="34" charset="0"/>
                      </a:endParaRPr>
                    </a:p>
                  </a:txBody>
                  <a:tcPr marL="60575" marR="60575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itchFamily="34" charset="-128"/>
                          <a:cs typeface="Arial" panose="020B0604020202020204" pitchFamily="34" charset="0"/>
                        </a:rPr>
                        <a:t>UNR100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itchFamily="34" charset="-128"/>
                          <a:cs typeface="Arial" panose="020B0604020202020204" pitchFamily="34" charset="0"/>
                        </a:rPr>
                        <a:t>( and EVS GTR)</a:t>
                      </a:r>
                      <a:endParaRPr kumimoji="1" lang="ja-JP" altLang="ja-JP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itchFamily="34" charset="-128"/>
                        <a:cs typeface="Arial" panose="020B0604020202020204" pitchFamily="34" charset="0"/>
                      </a:endParaRPr>
                    </a:p>
                  </a:txBody>
                  <a:tcPr marL="60575" marR="60575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itchFamily="34" charset="-128"/>
                          <a:cs typeface="Arial" panose="020B0604020202020204" pitchFamily="34" charset="0"/>
                        </a:rPr>
                        <a:t>UNR136</a:t>
                      </a:r>
                    </a:p>
                  </a:txBody>
                  <a:tcPr marL="60575" marR="60575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8072">
                <a:tc row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itchFamily="34" charset="-128"/>
                          <a:cs typeface="Arial" panose="020B0604020202020204" pitchFamily="34" charset="0"/>
                        </a:rPr>
                        <a:t>Japanese</a:t>
                      </a:r>
                      <a:endParaRPr kumimoji="1" lang="ja-JP" altLang="ja-JP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明朝" pitchFamily="49" charset="-128"/>
                        <a:cs typeface="Arial" panose="020B0604020202020204" pitchFamily="34" charset="0"/>
                      </a:endParaRPr>
                    </a:p>
                  </a:txBody>
                  <a:tcPr marL="60575" marR="60575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itchFamily="34" charset="-128"/>
                          <a:cs typeface="Arial" panose="020B0604020202020204" pitchFamily="34" charset="0"/>
                        </a:rPr>
                        <a:t>Hydrogen safety</a:t>
                      </a:r>
                      <a:endParaRPr kumimoji="1" lang="ja-JP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itchFamily="34" charset="-128"/>
                        <a:cs typeface="Arial" panose="020B0604020202020204" pitchFamily="34" charset="0"/>
                      </a:endParaRPr>
                    </a:p>
                  </a:txBody>
                  <a:tcPr marL="60575" marR="60575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en-US" altLang="ja-JP" sz="16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  <a:r>
                        <a:rPr kumimoji="1" lang="en-US" altLang="ja-JP" sz="16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dopted </a:t>
                      </a:r>
                      <a:r>
                        <a:rPr kumimoji="1" lang="en-US" altLang="ja-JP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itchFamily="34" charset="-128"/>
                          <a:cs typeface="Arial" panose="020B0604020202020204" pitchFamily="34" charset="0"/>
                        </a:rPr>
                        <a:t>GTR13 </a:t>
                      </a:r>
                      <a:r>
                        <a:rPr kumimoji="1" lang="ja-JP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itchFamily="34" charset="-128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1" lang="en-US" altLang="ja-JP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itchFamily="34" charset="-128"/>
                          <a:cs typeface="Arial" panose="020B0604020202020204" pitchFamily="34" charset="0"/>
                        </a:rPr>
                        <a:t>and</a:t>
                      </a:r>
                      <a:r>
                        <a:rPr kumimoji="1" lang="ja-JP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itchFamily="34" charset="-128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1" lang="en-US" altLang="ja-JP" sz="16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UNR134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575" marR="60575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itchFamily="34" charset="-128"/>
                          <a:cs typeface="Arial" panose="020B0604020202020204" pitchFamily="34" charset="0"/>
                        </a:rPr>
                        <a:t>・</a:t>
                      </a:r>
                      <a:r>
                        <a:rPr kumimoji="1" lang="en-US" altLang="ja-JP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itchFamily="34" charset="-128"/>
                          <a:cs typeface="Arial" panose="020B0604020202020204" pitchFamily="34" charset="0"/>
                        </a:rPr>
                        <a:t>Vehicle part:</a:t>
                      </a:r>
                      <a:r>
                        <a:rPr kumimoji="1" lang="ja-JP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itchFamily="34" charset="-128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1" lang="en-US" altLang="ja-JP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itchFamily="34" charset="-128"/>
                          <a:cs typeface="Arial" panose="020B0604020202020204" pitchFamily="34" charset="0"/>
                        </a:rPr>
                        <a:t>established in February, 2016</a:t>
                      </a:r>
                      <a:endParaRPr kumimoji="1" lang="ja-JP" altLang="ja-JP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itchFamily="34" charset="-128"/>
                        <a:cs typeface="Arial" panose="020B0604020202020204" pitchFamily="34" charset="0"/>
                      </a:endParaRPr>
                    </a:p>
                  </a:txBody>
                  <a:tcPr marL="60575" marR="60575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6312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90488" marR="0" lvl="0" indent="-90488" algn="l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itchFamily="34" charset="-128"/>
                          <a:cs typeface="Arial" panose="020B0604020202020204" pitchFamily="34" charset="0"/>
                        </a:rPr>
                        <a:t>・</a:t>
                      </a:r>
                      <a:r>
                        <a:rPr kumimoji="1" lang="en-US" altLang="ja-JP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itchFamily="34" charset="-128"/>
                          <a:cs typeface="Arial" panose="020B0604020202020204" pitchFamily="34" charset="0"/>
                        </a:rPr>
                        <a:t>Hydrogen storage system part: </a:t>
                      </a:r>
                      <a:r>
                        <a:rPr kumimoji="1" lang="en-US" altLang="ja-JP" sz="16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ＭＳ Ｐゴシック" pitchFamily="34" charset="-128"/>
                          <a:cs typeface="Arial" panose="020B0604020202020204" pitchFamily="34" charset="0"/>
                        </a:rPr>
                        <a:t>Under construction</a:t>
                      </a:r>
                      <a:endParaRPr kumimoji="1" lang="ja-JP" altLang="ja-JP" sz="1600" b="0" i="0" u="sng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ＭＳ Ｐゴシック" pitchFamily="34" charset="-128"/>
                        <a:cs typeface="Arial" panose="020B0604020202020204" pitchFamily="34" charset="0"/>
                      </a:endParaRPr>
                    </a:p>
                  </a:txBody>
                  <a:tcPr marL="60575" marR="60575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720576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>
                      <a:lvl1pPr marL="14288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14288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itchFamily="34" charset="-128"/>
                          <a:cs typeface="Arial" panose="020B0604020202020204" pitchFamily="34" charset="0"/>
                        </a:rPr>
                        <a:t>Electric safety</a:t>
                      </a:r>
                      <a:endParaRPr kumimoji="1" lang="ja-JP" altLang="ja-JP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itchFamily="34" charset="-128"/>
                        <a:cs typeface="Arial" panose="020B0604020202020204" pitchFamily="34" charset="0"/>
                      </a:endParaRPr>
                    </a:p>
                  </a:txBody>
                  <a:tcPr marL="60575" marR="60575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algn="ctr"/>
                      <a:r>
                        <a:rPr lang="en-US" altLang="ja-JP" sz="16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  <a:r>
                        <a:rPr kumimoji="1" lang="en-US" altLang="ja-JP" sz="16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dopted UNR100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575" marR="60575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algn="ctr"/>
                      <a:r>
                        <a:rPr lang="en-US" altLang="ja-JP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  <a:r>
                        <a:rPr kumimoji="1" lang="en-US" altLang="ja-JP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dopted UNR136</a:t>
                      </a:r>
                      <a:endParaRPr kumimoji="1" lang="ja-JP" alt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575" marR="60575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CD120-8132-4D7D-A6F6-E4D6BB7652C5}" type="datetime1">
              <a:rPr kumimoji="1" lang="en-US" altLang="ja-JP" smtClean="0"/>
              <a:t>4/24/2017</a:t>
            </a:fld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73C93-48FC-4487-9A39-A101FCAB1FD1}" type="slidenum">
              <a:rPr kumimoji="1" lang="ja-JP" altLang="en-US" smtClean="0"/>
              <a:pPr/>
              <a:t>3</a:t>
            </a:fld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417360" y="650424"/>
            <a:ext cx="871296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ja-JP" sz="2400" kern="100" dirty="0" smtClean="0">
                <a:ea typeface="Arial Unicode MS" pitchFamily="50" charset="-128"/>
                <a:cs typeface="Arial Unicode MS" pitchFamily="50" charset="-128"/>
              </a:rPr>
              <a:t>Not possible to obtain mutually-recognized international type approvals for hydrogen-</a:t>
            </a:r>
            <a:r>
              <a:rPr lang="en-US" altLang="ja-JP" sz="2400" kern="100" dirty="0" err="1" smtClean="0">
                <a:ea typeface="Arial Unicode MS" pitchFamily="50" charset="-128"/>
                <a:cs typeface="Arial Unicode MS" pitchFamily="50" charset="-128"/>
              </a:rPr>
              <a:t>fuelled</a:t>
            </a:r>
            <a:r>
              <a:rPr lang="en-US" altLang="ja-JP" sz="2400" kern="100" dirty="0" smtClean="0">
                <a:ea typeface="Arial Unicode MS" pitchFamily="50" charset="-128"/>
                <a:cs typeface="Arial Unicode MS" pitchFamily="50" charset="-128"/>
              </a:rPr>
              <a:t> motorcycles due to the absence of international regulations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altLang="ja-JP" sz="800" kern="100" dirty="0" smtClean="0">
              <a:ea typeface="Arial Unicode MS" pitchFamily="50" charset="-128"/>
              <a:cs typeface="Arial Unicode MS" pitchFamily="50" charset="-128"/>
            </a:endParaRPr>
          </a:p>
          <a:p>
            <a:pPr marL="358775"/>
            <a:r>
              <a:rPr lang="ja-JP" altLang="en-US" sz="2400" kern="100" dirty="0" smtClean="0">
                <a:ea typeface="Arial Unicode MS" pitchFamily="50" charset="-128"/>
                <a:cs typeface="Arial Unicode MS" pitchFamily="50" charset="-128"/>
              </a:rPr>
              <a:t>⇒ </a:t>
            </a:r>
            <a:r>
              <a:rPr lang="en-US" altLang="ja-JP" sz="2400" kern="100" dirty="0" smtClean="0">
                <a:ea typeface="Arial Unicode MS" pitchFamily="50" charset="-128"/>
                <a:cs typeface="Arial Unicode MS" pitchFamily="50" charset="-128"/>
              </a:rPr>
              <a:t>Japan to propose a new international regulation based on UNR134 and Japanese regulations</a:t>
            </a:r>
          </a:p>
        </p:txBody>
      </p:sp>
    </p:spTree>
    <p:extLst>
      <p:ext uri="{BB962C8B-B14F-4D97-AF65-F5344CB8AC3E}">
        <p14:creationId xmlns:p14="http://schemas.microsoft.com/office/powerpoint/2010/main" val="2975754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0" y="0"/>
            <a:ext cx="9144000" cy="6206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2800" b="1" dirty="0" smtClean="0"/>
              <a:t>　</a:t>
            </a:r>
            <a:r>
              <a:rPr kumimoji="1" lang="en-US" altLang="ja-JP" sz="2800" b="1" dirty="0" smtClean="0"/>
              <a:t>Outline of the UNR</a:t>
            </a:r>
            <a:endParaRPr kumimoji="1" lang="ja-JP" altLang="en-US" sz="2800" b="1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4666199" y="2965008"/>
            <a:ext cx="4226281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PART 3: Vehicle </a:t>
            </a:r>
            <a:r>
              <a:rPr lang="en-US" altLang="ja-JP" dirty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fuel </a:t>
            </a:r>
            <a:r>
              <a:rPr lang="en-US" altLang="ja-JP" dirty="0" smtClean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system</a:t>
            </a:r>
          </a:p>
          <a:p>
            <a:pPr marL="177800"/>
            <a:r>
              <a:rPr lang="ja-JP" altLang="en-US" dirty="0" smtClean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・</a:t>
            </a:r>
            <a:r>
              <a:rPr lang="en-US" altLang="ja-JP" dirty="0" err="1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Fuelling</a:t>
            </a:r>
            <a:r>
              <a:rPr lang="en-US" altLang="ja-JP" dirty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 </a:t>
            </a:r>
            <a:r>
              <a:rPr lang="en-US" altLang="ja-JP" dirty="0" smtClean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receptacle</a:t>
            </a:r>
          </a:p>
          <a:p>
            <a:pPr marL="177800"/>
            <a:r>
              <a:rPr kumimoji="1" lang="ja-JP" altLang="en-US" dirty="0" smtClean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・</a:t>
            </a:r>
            <a:r>
              <a:rPr lang="en-US" altLang="ja-JP" dirty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Over-pressure </a:t>
            </a:r>
            <a:r>
              <a:rPr lang="en-US" altLang="ja-JP" dirty="0" smtClean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protection</a:t>
            </a:r>
          </a:p>
          <a:p>
            <a:pPr marL="449263" indent="-271463"/>
            <a:r>
              <a:rPr lang="ja-JP" altLang="en-US" dirty="0" smtClean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・</a:t>
            </a:r>
            <a:r>
              <a:rPr lang="en-US" altLang="ja-JP" dirty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Hydrogen discharge </a:t>
            </a:r>
            <a:r>
              <a:rPr lang="en-US" altLang="ja-JP" dirty="0" smtClean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systems </a:t>
            </a:r>
            <a:br>
              <a:rPr lang="en-US" altLang="ja-JP" dirty="0" smtClean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</a:br>
            <a:r>
              <a:rPr lang="en-US" altLang="ja-JP" dirty="0" smtClean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(Direction</a:t>
            </a:r>
            <a:r>
              <a:rPr lang="en-US" altLang="ja-JP" baseline="30000" dirty="0">
                <a:solidFill>
                  <a:srgbClr val="FF000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*</a:t>
            </a:r>
            <a:r>
              <a:rPr lang="en-US" altLang="ja-JP" baseline="30000" dirty="0" smtClean="0">
                <a:solidFill>
                  <a:srgbClr val="FF000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1</a:t>
            </a:r>
            <a:r>
              <a:rPr lang="en-US" altLang="ja-JP" dirty="0" smtClean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)</a:t>
            </a:r>
            <a:endParaRPr lang="en-US" altLang="ja-JP" baseline="30000" dirty="0"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  <a:p>
            <a:pPr marL="177800"/>
            <a:r>
              <a:rPr kumimoji="1" lang="ja-JP" altLang="en-US" dirty="0" smtClean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・</a:t>
            </a:r>
            <a:r>
              <a:rPr kumimoji="1" lang="en-US" altLang="ja-JP" dirty="0" smtClean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Purge</a:t>
            </a:r>
          </a:p>
          <a:p>
            <a:pPr marL="449263" indent="-271463"/>
            <a:r>
              <a:rPr lang="ja-JP" altLang="en-US" dirty="0" smtClean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・</a:t>
            </a:r>
            <a:r>
              <a:rPr lang="en-US" altLang="ja-JP" dirty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Protection against flammable </a:t>
            </a:r>
            <a:r>
              <a:rPr lang="en-US" altLang="ja-JP" dirty="0" smtClean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conditions</a:t>
            </a:r>
          </a:p>
          <a:p>
            <a:pPr marL="177800"/>
            <a:r>
              <a:rPr kumimoji="1" lang="ja-JP" altLang="en-US" dirty="0" smtClean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・</a:t>
            </a:r>
            <a:r>
              <a:rPr lang="en-US" altLang="ja-JP" dirty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Fuel system </a:t>
            </a:r>
            <a:r>
              <a:rPr lang="en-US" altLang="ja-JP" dirty="0" smtClean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leakage</a:t>
            </a:r>
          </a:p>
          <a:p>
            <a:pPr marL="177800"/>
            <a:r>
              <a:rPr lang="ja-JP" altLang="en-US" dirty="0" smtClean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・</a:t>
            </a:r>
            <a:r>
              <a:rPr lang="en-US" altLang="ja-JP" dirty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Tell-tale signal </a:t>
            </a:r>
            <a:r>
              <a:rPr lang="en-US" altLang="ja-JP" dirty="0" smtClean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warning</a:t>
            </a:r>
          </a:p>
          <a:p>
            <a:pPr marL="449263" indent="-271463"/>
            <a:r>
              <a:rPr kumimoji="1" lang="ja-JP" altLang="en-US" dirty="0" smtClean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・</a:t>
            </a:r>
            <a:r>
              <a:rPr lang="en-US" altLang="ja-JP" dirty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Installation of the hydrogen container on-board </a:t>
            </a:r>
            <a:r>
              <a:rPr lang="en-US" altLang="ja-JP" dirty="0" smtClean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a vehicle</a:t>
            </a:r>
            <a:r>
              <a:rPr lang="en-US" altLang="ja-JP" baseline="30000" dirty="0">
                <a:solidFill>
                  <a:srgbClr val="FF000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*</a:t>
            </a:r>
            <a:r>
              <a:rPr lang="en-US" altLang="ja-JP" baseline="30000" dirty="0" smtClean="0">
                <a:solidFill>
                  <a:srgbClr val="FF000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1</a:t>
            </a:r>
            <a:endParaRPr lang="en-US" altLang="ja-JP" baseline="30000" dirty="0">
              <a:solidFill>
                <a:srgbClr val="FF0000"/>
              </a:solidFill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611550" y="2965008"/>
            <a:ext cx="405464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PART 1: Hydrogen storage  system</a:t>
            </a:r>
          </a:p>
          <a:p>
            <a:pPr marL="182563"/>
            <a:r>
              <a:rPr lang="ja-JP" altLang="en-US" dirty="0" smtClean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・</a:t>
            </a:r>
            <a:r>
              <a:rPr lang="en-US" altLang="ja-JP" dirty="0" smtClean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Type of container</a:t>
            </a:r>
            <a:r>
              <a:rPr lang="en-US" altLang="ja-JP" baseline="30000" dirty="0" smtClean="0">
                <a:solidFill>
                  <a:srgbClr val="FF000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*1</a:t>
            </a:r>
            <a:endParaRPr lang="en-US" altLang="ja-JP" baseline="30000" dirty="0">
              <a:solidFill>
                <a:srgbClr val="FF0000"/>
              </a:solidFill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  <a:p>
            <a:pPr marL="182563"/>
            <a:r>
              <a:rPr lang="ja-JP" altLang="en-US" dirty="0" smtClean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・</a:t>
            </a:r>
            <a:r>
              <a:rPr lang="en-US" altLang="ja-JP" dirty="0" smtClean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Maximum water capacity</a:t>
            </a:r>
            <a:r>
              <a:rPr lang="en-US" altLang="ja-JP" baseline="30000" dirty="0" smtClean="0">
                <a:solidFill>
                  <a:srgbClr val="FF000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*1</a:t>
            </a:r>
            <a:endParaRPr lang="en-US" altLang="ja-JP" baseline="30000" dirty="0">
              <a:solidFill>
                <a:srgbClr val="FF0000"/>
              </a:solidFill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  <a:p>
            <a:pPr marL="182563"/>
            <a:r>
              <a:rPr lang="ja-JP" altLang="en-US" dirty="0" smtClean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・</a:t>
            </a:r>
            <a:r>
              <a:rPr lang="en-US" altLang="ja-JP" dirty="0" smtClean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Performance requirements</a:t>
            </a:r>
          </a:p>
          <a:p>
            <a:pPr marL="182563"/>
            <a:endParaRPr lang="ja-JP" altLang="en-US" dirty="0"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  <a:p>
            <a:r>
              <a:rPr lang="en-US" altLang="ja-JP" dirty="0" smtClean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PART 2: Specific </a:t>
            </a:r>
            <a:r>
              <a:rPr lang="en-US" altLang="ja-JP" dirty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components </a:t>
            </a:r>
            <a:endParaRPr lang="en-US" altLang="ja-JP" dirty="0" smtClean="0"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  <a:p>
            <a:pPr marL="177800"/>
            <a:r>
              <a:rPr lang="ja-JP" altLang="en-US" dirty="0" smtClean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・</a:t>
            </a:r>
            <a:r>
              <a:rPr lang="en-US" altLang="ja-JP" dirty="0" smtClean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Performance requirements</a:t>
            </a:r>
            <a:endParaRPr lang="ja-JP" altLang="en-US" dirty="0"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endParaRPr kumimoji="1" lang="en-US" altLang="ja-JP" dirty="0" smtClean="0"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95536" y="620688"/>
            <a:ext cx="8136904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altLang="ja-JP" sz="2400" dirty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Scope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ja-JP" sz="2000" dirty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Two- and three-wheelers (L1, L2, L3, L4 &amp; L5) </a:t>
            </a:r>
            <a:r>
              <a:rPr lang="en-US" altLang="ja-JP" sz="2000" kern="100" dirty="0" smtClean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with the compressed gaseous hydrogen system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altLang="ja-JP" sz="2400" dirty="0" smtClean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Regulation number </a:t>
            </a:r>
            <a:r>
              <a:rPr lang="en-US" altLang="ja-JP" sz="2400" dirty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to differ </a:t>
            </a:r>
            <a:r>
              <a:rPr lang="en-US" altLang="ja-JP" sz="2400" dirty="0" smtClean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from UNR134.</a:t>
            </a:r>
            <a:endParaRPr lang="ja-JP" altLang="en-US" sz="2400" dirty="0"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  <a:p>
            <a:pPr marL="342900" lvl="1" indent="-342900">
              <a:buFont typeface="Wingdings" panose="05000000000000000000" pitchFamily="2" charset="2"/>
              <a:buChar char="Ø"/>
            </a:pPr>
            <a:r>
              <a:rPr lang="en-US" altLang="ja-JP" sz="2400" dirty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To be based on UNR134 and contain the following items including </a:t>
            </a:r>
            <a:r>
              <a:rPr lang="en-US" altLang="ja-JP" sz="2400" u="sng" dirty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the requirements unique to motorcycles</a:t>
            </a:r>
            <a:r>
              <a:rPr lang="en-US" altLang="ja-JP" sz="2400" dirty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:</a:t>
            </a:r>
          </a:p>
        </p:txBody>
      </p:sp>
      <p:sp>
        <p:nvSpPr>
          <p:cNvPr id="2" name="角丸四角形 1"/>
          <p:cNvSpPr/>
          <p:nvPr/>
        </p:nvSpPr>
        <p:spPr>
          <a:xfrm>
            <a:off x="395526" y="2820992"/>
            <a:ext cx="8496943" cy="3528392"/>
          </a:xfrm>
          <a:prstGeom prst="round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cxnSp>
        <p:nvCxnSpPr>
          <p:cNvPr id="9" name="直線コネクタ 8"/>
          <p:cNvCxnSpPr/>
          <p:nvPr/>
        </p:nvCxnSpPr>
        <p:spPr>
          <a:xfrm flipH="1">
            <a:off x="4571990" y="3181032"/>
            <a:ext cx="9152" cy="3096344"/>
          </a:xfrm>
          <a:prstGeom prst="line">
            <a:avLst/>
          </a:prstGeom>
          <a:ln w="15875">
            <a:prstDash val="lgDashDot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日付プレースホルダー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B77DB-A3BF-4451-9A0D-F9F3773FDE07}" type="datetime1">
              <a:rPr kumimoji="1" lang="en-US" altLang="ja-JP" smtClean="0"/>
              <a:t>4/24/2017</a:t>
            </a:fld>
            <a:endParaRPr kumimoji="1" lang="ja-JP" altLang="en-US"/>
          </a:p>
        </p:txBody>
      </p:sp>
      <p:sp>
        <p:nvSpPr>
          <p:cNvPr id="12" name="スライド番号プレースホルダー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73C93-48FC-4487-9A39-A101FCAB1FD1}" type="slidenum">
              <a:rPr kumimoji="1" lang="ja-JP" altLang="en-US" smtClean="0"/>
              <a:pPr/>
              <a:t>4</a:t>
            </a:fld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46155" y="5387166"/>
            <a:ext cx="45966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6088" indent="-446088"/>
            <a:r>
              <a:rPr kumimoji="1" lang="en-US" altLang="ja-JP" sz="2000" dirty="0" smtClean="0">
                <a:solidFill>
                  <a:srgbClr val="FF0000"/>
                </a:solidFill>
                <a:ea typeface="Arial Unicode MS" pitchFamily="50" charset="-128"/>
                <a:cs typeface="Arial Unicode MS" pitchFamily="50" charset="-128"/>
              </a:rPr>
              <a:t>*</a:t>
            </a:r>
            <a:r>
              <a:rPr kumimoji="1" lang="en-US" altLang="ja-JP" sz="2000" baseline="30000" dirty="0" smtClean="0">
                <a:solidFill>
                  <a:srgbClr val="FF0000"/>
                </a:solidFill>
                <a:ea typeface="Arial Unicode MS" pitchFamily="50" charset="-128"/>
                <a:cs typeface="Arial Unicode MS" pitchFamily="50" charset="-128"/>
              </a:rPr>
              <a:t>1</a:t>
            </a:r>
            <a:r>
              <a:rPr kumimoji="1" lang="en-US" altLang="ja-JP" sz="2000" dirty="0" smtClean="0">
                <a:solidFill>
                  <a:srgbClr val="FF0000"/>
                </a:solidFill>
                <a:ea typeface="Arial Unicode MS" pitchFamily="50" charset="-128"/>
                <a:cs typeface="Arial Unicode MS" pitchFamily="50" charset="-128"/>
              </a:rPr>
              <a:t> Newly added items with requirements unique to motorcycles</a:t>
            </a:r>
            <a:endParaRPr kumimoji="1" lang="ja-JP" altLang="en-US" sz="2000" dirty="0">
              <a:solidFill>
                <a:srgbClr val="FF0000"/>
              </a:solidFill>
              <a:ea typeface="Arial Unicode MS" pitchFamily="50" charset="-128"/>
              <a:cs typeface="Arial Unicode MS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8328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0" y="0"/>
            <a:ext cx="9144000" cy="6206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2800" b="1" dirty="0" smtClean="0"/>
              <a:t>　</a:t>
            </a:r>
            <a:r>
              <a:rPr lang="en-US" altLang="ja-JP" sz="2800" b="1" dirty="0" smtClean="0"/>
              <a:t>Outline </a:t>
            </a:r>
            <a:r>
              <a:rPr lang="en-US" altLang="ja-JP" sz="2800" b="1" dirty="0"/>
              <a:t>of the UNR</a:t>
            </a: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467544" y="692696"/>
            <a:ext cx="8568952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altLang="ja-JP" sz="2400" dirty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Issues related to the requirements unique to motorcycles:</a:t>
            </a:r>
          </a:p>
          <a:p>
            <a:pPr marL="809625" indent="-361950" algn="just">
              <a:buFont typeface="Wingdings" panose="05000000000000000000" pitchFamily="2" charset="2"/>
              <a:buChar char="l"/>
              <a:tabLst>
                <a:tab pos="809625" algn="l"/>
              </a:tabLst>
            </a:pPr>
            <a:r>
              <a:rPr lang="en-US" altLang="ja-JP" sz="2000" dirty="0" smtClean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Small vehicle and small container(s)</a:t>
            </a:r>
          </a:p>
          <a:p>
            <a:pPr marL="809625" indent="-361950" algn="just">
              <a:buFont typeface="Wingdings" panose="05000000000000000000" pitchFamily="2" charset="2"/>
              <a:buChar char="l"/>
              <a:tabLst>
                <a:tab pos="809625" algn="l"/>
              </a:tabLst>
            </a:pPr>
            <a:r>
              <a:rPr lang="en-US" altLang="ja-JP" sz="2000" dirty="0" smtClean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Turnover</a:t>
            </a:r>
          </a:p>
          <a:p>
            <a:pPr marL="809625" indent="-361950" algn="just">
              <a:buFont typeface="Wingdings" panose="05000000000000000000" pitchFamily="2" charset="2"/>
              <a:buChar char="l"/>
              <a:tabLst>
                <a:tab pos="809625" algn="l"/>
              </a:tabLst>
            </a:pPr>
            <a:r>
              <a:rPr lang="en-US" altLang="ja-JP" sz="2000" dirty="0" smtClean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Sitting astride, etc.</a:t>
            </a:r>
          </a:p>
          <a:p>
            <a:pPr marL="809625" indent="-361950" algn="just">
              <a:buFont typeface="Wingdings" panose="05000000000000000000" pitchFamily="2" charset="2"/>
              <a:buChar char="l"/>
              <a:tabLst>
                <a:tab pos="809625" algn="l"/>
              </a:tabLst>
            </a:pPr>
            <a:endParaRPr lang="en-US" altLang="ja-JP" sz="800" dirty="0" smtClean="0"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  <a:p>
            <a:pPr marL="342900" lvl="1" indent="-342900">
              <a:buFont typeface="Wingdings" panose="05000000000000000000" pitchFamily="2" charset="2"/>
              <a:buChar char="Ø"/>
            </a:pPr>
            <a:r>
              <a:rPr lang="en-US" altLang="ja-JP" sz="2400" dirty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Appropriate requirements </a:t>
            </a:r>
            <a:r>
              <a:rPr lang="en-US" altLang="ja-JP" sz="2400" dirty="0" smtClean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below</a:t>
            </a:r>
            <a:r>
              <a:rPr lang="ja-JP" altLang="en-US" sz="2400" dirty="0" smtClean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 </a:t>
            </a:r>
            <a:r>
              <a:rPr lang="en-US" altLang="ja-JP" sz="2400" dirty="0" smtClean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for </a:t>
            </a:r>
            <a:r>
              <a:rPr lang="en-US" altLang="ja-JP" sz="2400" dirty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motorcycles to be established in place of the</a:t>
            </a:r>
            <a:r>
              <a:rPr lang="ja-JP" altLang="en-US" sz="2400" dirty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 </a:t>
            </a:r>
            <a:r>
              <a:rPr lang="en-US" altLang="ja-JP" sz="2400" dirty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post-crash safety requirements for four-wheelers</a:t>
            </a:r>
            <a:r>
              <a:rPr lang="en-US" altLang="ja-JP" sz="2400" dirty="0" smtClean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.</a:t>
            </a:r>
          </a:p>
          <a:p>
            <a:pPr marL="800100" lvl="2" indent="-342900">
              <a:buFont typeface="Wingdings" panose="05000000000000000000" pitchFamily="2" charset="2"/>
              <a:buChar char="l"/>
            </a:pPr>
            <a:r>
              <a:rPr lang="en-US" altLang="ja-JP" sz="2000" dirty="0" smtClean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Acceleration test</a:t>
            </a:r>
            <a:r>
              <a:rPr lang="ja-JP" altLang="en-US" sz="2000" dirty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 </a:t>
            </a:r>
            <a:r>
              <a:rPr lang="en-US" altLang="ja-JP" sz="2000" dirty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for </a:t>
            </a:r>
            <a:r>
              <a:rPr lang="en-US" altLang="ja-JP" sz="2000" dirty="0" smtClean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the strength </a:t>
            </a:r>
            <a:r>
              <a:rPr lang="en-US" altLang="ja-JP" sz="2000" dirty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of the attachment of the </a:t>
            </a:r>
            <a:r>
              <a:rPr lang="en-US" altLang="ja-JP" sz="2000" dirty="0" smtClean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container</a:t>
            </a:r>
          </a:p>
          <a:p>
            <a:pPr marL="800100" lvl="2" indent="-342900">
              <a:buFont typeface="Wingdings" panose="05000000000000000000" pitchFamily="2" charset="2"/>
              <a:buChar char="l"/>
            </a:pPr>
            <a:r>
              <a:rPr lang="en-US" altLang="ja-JP" sz="2000" dirty="0" smtClean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The requirements regarding abrasion-avoidance</a:t>
            </a:r>
            <a:r>
              <a:rPr lang="ja-JP" altLang="en-US" sz="2000" dirty="0" smtClean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 </a:t>
            </a:r>
            <a:r>
              <a:rPr lang="en-US" altLang="ja-JP" sz="2000" dirty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and </a:t>
            </a:r>
            <a:r>
              <a:rPr lang="en-US" altLang="ja-JP" sz="2000" dirty="0" smtClean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vehicle </a:t>
            </a:r>
            <a:r>
              <a:rPr lang="en-US" altLang="ja-JP" sz="2000" dirty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body </a:t>
            </a:r>
            <a:r>
              <a:rPr lang="en-US" altLang="ja-JP" sz="2000" dirty="0" smtClean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performance</a:t>
            </a:r>
            <a:endParaRPr lang="en-US" altLang="ja-JP" sz="2000" dirty="0"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</p:txBody>
      </p:sp>
      <p:sp>
        <p:nvSpPr>
          <p:cNvPr id="3" name="角丸四角形 2"/>
          <p:cNvSpPr/>
          <p:nvPr/>
        </p:nvSpPr>
        <p:spPr>
          <a:xfrm>
            <a:off x="1115616" y="4149080"/>
            <a:ext cx="2232248" cy="2088232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b"/>
          <a:lstStyle/>
          <a:p>
            <a:pPr algn="ctr"/>
            <a:r>
              <a:rPr kumimoji="1" lang="en-US" altLang="ja-JP" dirty="0" smtClean="0"/>
              <a:t>Small</a:t>
            </a:r>
            <a:endParaRPr kumimoji="1" lang="ja-JP" altLang="en-US" dirty="0"/>
          </a:p>
        </p:txBody>
      </p:sp>
      <p:sp>
        <p:nvSpPr>
          <p:cNvPr id="12" name="角丸四角形 11"/>
          <p:cNvSpPr/>
          <p:nvPr/>
        </p:nvSpPr>
        <p:spPr>
          <a:xfrm>
            <a:off x="3779912" y="4149080"/>
            <a:ext cx="2232248" cy="2088232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b"/>
          <a:lstStyle/>
          <a:p>
            <a:pPr algn="ctr"/>
            <a:r>
              <a:rPr kumimoji="1" lang="en-US" altLang="ja-JP" dirty="0" smtClean="0"/>
              <a:t>Turnover</a:t>
            </a:r>
            <a:endParaRPr kumimoji="1" lang="ja-JP" altLang="en-US" dirty="0"/>
          </a:p>
        </p:txBody>
      </p:sp>
      <p:sp>
        <p:nvSpPr>
          <p:cNvPr id="13" name="角丸四角形 12"/>
          <p:cNvSpPr/>
          <p:nvPr/>
        </p:nvSpPr>
        <p:spPr>
          <a:xfrm>
            <a:off x="6444208" y="4169548"/>
            <a:ext cx="2232248" cy="2088232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b"/>
          <a:lstStyle/>
          <a:p>
            <a:pPr algn="ctr"/>
            <a:r>
              <a:rPr kumimoji="1" lang="en-US" altLang="ja-JP" dirty="0" smtClean="0"/>
              <a:t>Sitting astride</a:t>
            </a:r>
            <a:endParaRPr kumimoji="1" lang="ja-JP" altLang="en-US" dirty="0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334" t="32180" r="14591" b="36031"/>
          <a:stretch/>
        </p:blipFill>
        <p:spPr>
          <a:xfrm>
            <a:off x="1130856" y="4687699"/>
            <a:ext cx="2202624" cy="1028544"/>
          </a:xfrm>
          <a:prstGeom prst="rect">
            <a:avLst/>
          </a:prstGeom>
        </p:spPr>
      </p:pic>
      <p:pic>
        <p:nvPicPr>
          <p:cNvPr id="7" name="図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47" t="26889" r="1505" b="27140"/>
          <a:stretch/>
        </p:blipFill>
        <p:spPr>
          <a:xfrm>
            <a:off x="4211114" y="4941168"/>
            <a:ext cx="1513014" cy="871368"/>
          </a:xfrm>
          <a:prstGeom prst="rect">
            <a:avLst/>
          </a:prstGeom>
        </p:spPr>
      </p:pic>
      <p:pic>
        <p:nvPicPr>
          <p:cNvPr id="11" name="図 10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164" t="31323" r="31101" b="38307"/>
          <a:stretch/>
        </p:blipFill>
        <p:spPr>
          <a:xfrm>
            <a:off x="6604153" y="4316549"/>
            <a:ext cx="1856279" cy="1493967"/>
          </a:xfrm>
          <a:prstGeom prst="rect">
            <a:avLst/>
          </a:prstGeom>
        </p:spPr>
      </p:pic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B42F2-D66F-453D-A5D9-EF68B8519548}" type="datetime1">
              <a:rPr kumimoji="1" lang="en-US" altLang="ja-JP" smtClean="0"/>
              <a:t>4/24/2017</a:t>
            </a:fld>
            <a:endParaRPr kumimoji="1" lang="ja-JP" altLang="en-US"/>
          </a:p>
        </p:txBody>
      </p:sp>
      <p:sp>
        <p:nvSpPr>
          <p:cNvPr id="8" name="スライド番号プレースホルダー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73C93-48FC-4487-9A39-A101FCAB1FD1}" type="slidenum">
              <a:rPr kumimoji="1" lang="ja-JP" altLang="en-US" smtClean="0"/>
              <a:pPr/>
              <a:t>5</a:t>
            </a:fld>
            <a:endParaRPr kumimoji="1" lang="ja-JP" alt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9229" y="4470882"/>
            <a:ext cx="685800" cy="128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78389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51520" y="692696"/>
            <a:ext cx="7992888" cy="2664296"/>
          </a:xfrm>
        </p:spPr>
        <p:txBody>
          <a:bodyPr>
            <a:noAutofit/>
          </a:bodyPr>
          <a:lstStyle/>
          <a:p>
            <a:r>
              <a:rPr lang="en-US" altLang="ja-JP" dirty="0"/>
              <a:t>Maximum capacity</a:t>
            </a:r>
            <a:r>
              <a:rPr lang="en-US" altLang="ja-JP" dirty="0" smtClean="0"/>
              <a:t>: </a:t>
            </a:r>
            <a:r>
              <a:rPr lang="en-GB" altLang="ja-JP" dirty="0" smtClean="0"/>
              <a:t>≤</a:t>
            </a:r>
            <a:r>
              <a:rPr lang="en-US" altLang="ja-JP" dirty="0" smtClean="0"/>
              <a:t> </a:t>
            </a:r>
            <a:r>
              <a:rPr lang="en-US" altLang="ja-JP" dirty="0"/>
              <a:t>23L</a:t>
            </a:r>
            <a:r>
              <a:rPr lang="en-US" altLang="ja-JP" dirty="0" smtClean="0"/>
              <a:t> </a:t>
            </a:r>
            <a:r>
              <a:rPr lang="en-US" altLang="ja-JP" dirty="0"/>
              <a:t>(paragraph 5</a:t>
            </a:r>
            <a:r>
              <a:rPr lang="en-US" altLang="ja-JP" dirty="0" smtClean="0"/>
              <a:t>) </a:t>
            </a:r>
          </a:p>
          <a:p>
            <a:pPr lvl="1"/>
            <a:r>
              <a:rPr lang="en-US" altLang="ja-JP" sz="2400" dirty="0"/>
              <a:t>Specified, with the size of small </a:t>
            </a:r>
            <a:r>
              <a:rPr lang="en-US" altLang="ja-JP" sz="2400" dirty="0" smtClean="0"/>
              <a:t/>
            </a:r>
            <a:br>
              <a:rPr lang="en-US" altLang="ja-JP" sz="2400" dirty="0" smtClean="0"/>
            </a:br>
            <a:r>
              <a:rPr lang="en-US" altLang="ja-JP" sz="2400" dirty="0" smtClean="0"/>
              <a:t>garage</a:t>
            </a:r>
            <a:r>
              <a:rPr lang="ja-JP" altLang="en-US" sz="2400" dirty="0" smtClean="0"/>
              <a:t> </a:t>
            </a:r>
            <a:r>
              <a:rPr lang="en-US" altLang="ja-JP" sz="2400" dirty="0"/>
              <a:t>for</a:t>
            </a:r>
            <a:r>
              <a:rPr lang="ja-JP" altLang="en-US" sz="2400" dirty="0"/>
              <a:t> </a:t>
            </a:r>
            <a:r>
              <a:rPr lang="en-US" altLang="ja-JP" sz="2400" dirty="0"/>
              <a:t>motorcycle</a:t>
            </a:r>
            <a:r>
              <a:rPr lang="ja-JP" altLang="en-US" sz="2400" dirty="0"/>
              <a:t> </a:t>
            </a:r>
            <a:r>
              <a:rPr lang="en-US" altLang="ja-JP" sz="2400" dirty="0"/>
              <a:t>taken into </a:t>
            </a:r>
            <a:r>
              <a:rPr lang="en-US" altLang="ja-JP" sz="2400" dirty="0" smtClean="0"/>
              <a:t/>
            </a:r>
            <a:br>
              <a:rPr lang="en-US" altLang="ja-JP" sz="2400" dirty="0" smtClean="0"/>
            </a:br>
            <a:r>
              <a:rPr lang="en-US" altLang="ja-JP" sz="2400" dirty="0" smtClean="0"/>
              <a:t>account</a:t>
            </a:r>
            <a:r>
              <a:rPr lang="en-US" altLang="ja-JP" sz="2400" dirty="0"/>
              <a:t>, so that the internal </a:t>
            </a:r>
            <a:r>
              <a:rPr lang="en-US" altLang="ja-JP" sz="2400" dirty="0" smtClean="0"/>
              <a:t>hydrogen </a:t>
            </a:r>
            <a:br>
              <a:rPr lang="en-US" altLang="ja-JP" sz="2400" dirty="0" smtClean="0"/>
            </a:br>
            <a:r>
              <a:rPr lang="en-US" altLang="ja-JP" sz="2400" dirty="0" smtClean="0"/>
              <a:t>concentration </a:t>
            </a:r>
            <a:r>
              <a:rPr lang="en-US" altLang="ja-JP" sz="2400" dirty="0"/>
              <a:t>will be </a:t>
            </a:r>
            <a:r>
              <a:rPr lang="en-GB" altLang="ja-JP" sz="2400" dirty="0" smtClean="0"/>
              <a:t>≤ </a:t>
            </a:r>
            <a:r>
              <a:rPr lang="en-US" altLang="ja-JP" sz="2400" dirty="0" smtClean="0"/>
              <a:t>1</a:t>
            </a:r>
            <a:r>
              <a:rPr lang="en-US" altLang="ja-JP" sz="2400" dirty="0"/>
              <a:t>%</a:t>
            </a:r>
          </a:p>
          <a:p>
            <a:pPr marL="914400" lvl="2" indent="0">
              <a:buNone/>
            </a:pPr>
            <a:r>
              <a:rPr lang="en-US" altLang="ja-JP" dirty="0" smtClean="0"/>
              <a:t>(Small garage</a:t>
            </a:r>
            <a:r>
              <a:rPr lang="ja-JP" altLang="en-US" dirty="0" smtClean="0"/>
              <a:t> </a:t>
            </a:r>
            <a:r>
              <a:rPr lang="en-US" altLang="ja-JP" dirty="0" smtClean="0"/>
              <a:t>size: 2.2m×0.9m×1.8m</a:t>
            </a:r>
            <a:br>
              <a:rPr lang="en-US" altLang="ja-JP" dirty="0" smtClean="0"/>
            </a:br>
            <a:r>
              <a:rPr lang="en-GB" altLang="ja-JP" dirty="0" smtClean="0"/>
              <a:t>= </a:t>
            </a:r>
            <a:r>
              <a:rPr lang="en-US" altLang="ja-JP" dirty="0" smtClean="0"/>
              <a:t>3.56 m</a:t>
            </a:r>
            <a:r>
              <a:rPr lang="en-US" altLang="ja-JP" baseline="30000" dirty="0" smtClean="0"/>
              <a:t>3</a:t>
            </a:r>
            <a:r>
              <a:rPr lang="en-US" altLang="ja-JP" dirty="0" smtClean="0"/>
              <a:t>)</a:t>
            </a:r>
          </a:p>
        </p:txBody>
      </p:sp>
      <p:sp>
        <p:nvSpPr>
          <p:cNvPr id="4" name="正方形/長方形 3"/>
          <p:cNvSpPr/>
          <p:nvPr/>
        </p:nvSpPr>
        <p:spPr>
          <a:xfrm>
            <a:off x="0" y="0"/>
            <a:ext cx="9144000" cy="6206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2800" b="1" dirty="0" smtClean="0"/>
              <a:t>　</a:t>
            </a:r>
            <a:r>
              <a:rPr lang="en-US" altLang="ja-JP" sz="2800" b="1" dirty="0"/>
              <a:t>Hydrogen </a:t>
            </a:r>
            <a:r>
              <a:rPr lang="en-US" altLang="ja-JP" sz="2800" b="1" dirty="0" smtClean="0"/>
              <a:t>container</a:t>
            </a:r>
            <a:endParaRPr lang="en-US" altLang="ja-JP" sz="2800" b="1" dirty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6DC3C-ABCB-4136-A483-738950980991}" type="datetime1">
              <a:rPr kumimoji="1" lang="en-US" altLang="ja-JP" smtClean="0"/>
              <a:t>4/24/2017</a:t>
            </a:fld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73C93-48FC-4487-9A39-A101FCAB1FD1}" type="slidenum">
              <a:rPr kumimoji="1" lang="ja-JP" altLang="en-US" smtClean="0"/>
              <a:pPr/>
              <a:t>6</a:t>
            </a:fld>
            <a:endParaRPr kumimoji="1" lang="ja-JP" alt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1" y="1412776"/>
            <a:ext cx="2771800" cy="2457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コンテンツ プレースホルダー 2"/>
          <p:cNvSpPr txBox="1">
            <a:spLocks/>
          </p:cNvSpPr>
          <p:nvPr/>
        </p:nvSpPr>
        <p:spPr>
          <a:xfrm>
            <a:off x="251520" y="3789040"/>
            <a:ext cx="8397402" cy="262829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14400" lvl="2" indent="0">
              <a:buFont typeface="Arial" pitchFamily="34" charset="0"/>
              <a:buNone/>
            </a:pPr>
            <a:endParaRPr lang="en-US" altLang="ja-JP" sz="2000" baseline="30000" dirty="0" smtClean="0"/>
          </a:p>
          <a:p>
            <a:r>
              <a:rPr lang="en-US" altLang="ja-JP" dirty="0" smtClean="0"/>
              <a:t>Hydrogen container: Metal liner (Paragraph 2.4)</a:t>
            </a:r>
          </a:p>
          <a:p>
            <a:pPr lvl="1"/>
            <a:r>
              <a:rPr lang="en-US" altLang="ja-JP" sz="2400" dirty="0" smtClean="0"/>
              <a:t>Fully-wrapped metallic liner container</a:t>
            </a:r>
          </a:p>
          <a:p>
            <a:pPr lvl="1"/>
            <a:r>
              <a:rPr lang="en-US" altLang="ja-JP" sz="2400" dirty="0" smtClean="0"/>
              <a:t>Specified in view of the hydrogen </a:t>
            </a:r>
            <a:r>
              <a:rPr lang="en-GB" altLang="ja-JP" sz="2400" dirty="0"/>
              <a:t>fuelling</a:t>
            </a:r>
            <a:r>
              <a:rPr lang="en-US" altLang="ja-JP" sz="2400" dirty="0" smtClean="0"/>
              <a:t> technology so that the temperature inside the container can be kept at</a:t>
            </a:r>
            <a:r>
              <a:rPr lang="ja-JP" altLang="en-US" sz="2400" dirty="0" smtClean="0"/>
              <a:t> </a:t>
            </a:r>
            <a:r>
              <a:rPr lang="en-GB" altLang="ja-JP" sz="2400" dirty="0" smtClean="0"/>
              <a:t>≤</a:t>
            </a:r>
            <a:r>
              <a:rPr lang="en-US" altLang="ja-JP" sz="2400" dirty="0" smtClean="0"/>
              <a:t> 85</a:t>
            </a:r>
            <a:r>
              <a:rPr lang="en-US" altLang="ja-JP" sz="2400" dirty="0" smtClean="0">
                <a:sym typeface="Symbol"/>
              </a:rPr>
              <a:t>C</a:t>
            </a:r>
            <a:r>
              <a:rPr lang="en-US" altLang="ja-JP" sz="2400" dirty="0" smtClean="0"/>
              <a:t> at the time of </a:t>
            </a:r>
            <a:r>
              <a:rPr lang="en-GB" altLang="ja-JP" sz="2400" dirty="0"/>
              <a:t>fuelling</a:t>
            </a:r>
            <a:r>
              <a:rPr lang="en-US" altLang="ja-JP" sz="2400" dirty="0" smtClean="0"/>
              <a:t> (this is not achievable with plastic liner</a:t>
            </a:r>
            <a:r>
              <a:rPr lang="ja-JP" altLang="en-US" sz="2400" dirty="0" smtClean="0"/>
              <a:t> </a:t>
            </a:r>
            <a:r>
              <a:rPr lang="en-US" altLang="ja-JP" sz="2400" dirty="0" smtClean="0"/>
              <a:t>containers).</a:t>
            </a:r>
            <a:endParaRPr lang="ja-JP" altLang="en-US" sz="2400" dirty="0" smtClean="0"/>
          </a:p>
          <a:p>
            <a:endParaRPr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93671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51520" y="980728"/>
            <a:ext cx="8692728" cy="5688632"/>
          </a:xfrm>
        </p:spPr>
        <p:txBody>
          <a:bodyPr>
            <a:normAutofit/>
          </a:bodyPr>
          <a:lstStyle/>
          <a:p>
            <a:r>
              <a:rPr lang="en-US" altLang="ja-JP" sz="2400" dirty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Specified so that people around can identify the direction of hydrogen discharge </a:t>
            </a:r>
            <a:r>
              <a:rPr lang="en-US" altLang="ja-JP" sz="2400" dirty="0" smtClean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upon </a:t>
            </a:r>
            <a:r>
              <a:rPr lang="en-US" altLang="ja-JP" sz="2400" dirty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activation </a:t>
            </a:r>
            <a:r>
              <a:rPr lang="en-US" altLang="ja-JP" sz="2400" dirty="0" smtClean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of the thermally-activated pressure relief </a:t>
            </a:r>
            <a:r>
              <a:rPr lang="en-US" altLang="ja-JP" sz="2400" dirty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device (TPRD) </a:t>
            </a:r>
            <a:r>
              <a:rPr lang="en-US" altLang="ja-JP" sz="2400" dirty="0" smtClean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even when the motorcycle is overturned.</a:t>
            </a:r>
          </a:p>
          <a:p>
            <a:pPr lvl="1"/>
            <a:r>
              <a:rPr lang="en-US" altLang="ja-JP" sz="2400" dirty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The direction of hydrogen discharge upon activation of TPRD shall be </a:t>
            </a:r>
            <a:r>
              <a:rPr lang="en-US" altLang="ja-JP" sz="2400" dirty="0" smtClean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“vertically </a:t>
            </a:r>
            <a:r>
              <a:rPr lang="en-US" altLang="ja-JP" sz="2400" dirty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downward from the bottom of the vehicle </a:t>
            </a:r>
            <a:r>
              <a:rPr lang="en-US" altLang="ja-JP" sz="2400" dirty="0" smtClean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body”.</a:t>
            </a:r>
            <a:br>
              <a:rPr lang="en-US" altLang="ja-JP" sz="2400" dirty="0" smtClean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</a:br>
            <a:r>
              <a:rPr lang="en-US" altLang="ja-JP" sz="2400" dirty="0" smtClean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(Paragraph 7.1.3.1.)</a:t>
            </a:r>
          </a:p>
          <a:p>
            <a:pPr marL="457200" lvl="1" indent="0">
              <a:buNone/>
            </a:pPr>
            <a:r>
              <a:rPr lang="en-US" altLang="ja-JP" sz="2000" dirty="0" smtClean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*</a:t>
            </a:r>
            <a:r>
              <a:rPr lang="ja-JP" altLang="en-US" sz="2000" dirty="0" smtClean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 </a:t>
            </a:r>
            <a:r>
              <a:rPr lang="en-US" altLang="ja-JP" sz="2000" dirty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Any other requirements </a:t>
            </a:r>
            <a:r>
              <a:rPr lang="en-US" altLang="ja-JP" sz="2000" dirty="0" smtClean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/>
            </a:r>
            <a:br>
              <a:rPr lang="en-US" altLang="ja-JP" sz="2000" dirty="0" smtClean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</a:br>
            <a:r>
              <a:rPr lang="en-US" altLang="ja-JP" sz="2000" dirty="0" smtClean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for</a:t>
            </a:r>
            <a:r>
              <a:rPr lang="ja-JP" altLang="en-US" sz="2000" dirty="0" smtClean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 </a:t>
            </a:r>
            <a:r>
              <a:rPr lang="en-US" altLang="ja-JP" sz="2000" dirty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TPRD are the same as UNR134</a:t>
            </a:r>
            <a:r>
              <a:rPr lang="en-US" altLang="ja-JP" sz="2000" dirty="0" smtClean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.</a:t>
            </a:r>
          </a:p>
          <a:p>
            <a:pPr marL="914400" lvl="2" indent="0">
              <a:buNone/>
            </a:pPr>
            <a:endParaRPr lang="ja-JP" altLang="en-US" dirty="0">
              <a:latin typeface="Arial Unicode MS" panose="020B0604020202020204" pitchFamily="50" charset="-128"/>
              <a:ea typeface="Arial Unicode MS" panose="020B0604020202020204" pitchFamily="50" charset="-128"/>
              <a:cs typeface="Arial Unicode MS" panose="020B0604020202020204" pitchFamily="50" charset="-128"/>
            </a:endParaRPr>
          </a:p>
        </p:txBody>
      </p:sp>
      <p:sp>
        <p:nvSpPr>
          <p:cNvPr id="15" name="タイトル 2"/>
          <p:cNvSpPr>
            <a:spLocks noGrp="1"/>
          </p:cNvSpPr>
          <p:nvPr>
            <p:ph type="title"/>
          </p:nvPr>
        </p:nvSpPr>
        <p:spPr>
          <a:xfrm>
            <a:off x="0" y="11361"/>
            <a:ext cx="9144000" cy="692696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271463" algn="l"/>
            <a:r>
              <a:rPr lang="en-US" altLang="ja-JP" sz="2800" b="1" dirty="0">
                <a:solidFill>
                  <a:schemeClr val="bg1"/>
                </a:solidFill>
              </a:rPr>
              <a:t>Direction of hydrogen discharge upon TPRD activation</a:t>
            </a:r>
            <a:endParaRPr lang="ja-JP" altLang="en-US" sz="2800" b="1" dirty="0">
              <a:solidFill>
                <a:schemeClr val="bg1"/>
              </a:solidFill>
            </a:endParaRPr>
          </a:p>
        </p:txBody>
      </p:sp>
      <p:pic>
        <p:nvPicPr>
          <p:cNvPr id="16" name="図 1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115" t="15238" r="8400" b="3800"/>
          <a:stretch/>
        </p:blipFill>
        <p:spPr>
          <a:xfrm>
            <a:off x="5534879" y="3501008"/>
            <a:ext cx="3532921" cy="3105902"/>
          </a:xfrm>
          <a:prstGeom prst="rect">
            <a:avLst/>
          </a:prstGeom>
        </p:spPr>
      </p:pic>
      <p:sp>
        <p:nvSpPr>
          <p:cNvPr id="9" name="日付プレースホルダー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BED52-0E13-4D12-83F1-631F79E2B717}" type="datetime1">
              <a:rPr kumimoji="1" lang="en-US" altLang="ja-JP" smtClean="0"/>
              <a:t>4/24/2017</a:t>
            </a:fld>
            <a:endParaRPr kumimoji="1" lang="ja-JP" altLang="en-US"/>
          </a:p>
        </p:txBody>
      </p:sp>
      <p:sp>
        <p:nvSpPr>
          <p:cNvPr id="18" name="スライド番号プレースホルダー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73C93-48FC-4487-9A39-A101FCAB1FD1}" type="slidenum">
              <a:rPr kumimoji="1" lang="ja-JP" altLang="en-US" smtClean="0"/>
              <a:pPr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940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タイトル 1"/>
          <p:cNvSpPr txBox="1">
            <a:spLocks/>
          </p:cNvSpPr>
          <p:nvPr/>
        </p:nvSpPr>
        <p:spPr>
          <a:xfrm>
            <a:off x="3254" y="4616"/>
            <a:ext cx="9126115" cy="688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marL="271463">
              <a:spcBef>
                <a:spcPct val="0"/>
              </a:spcBef>
              <a:buNone/>
              <a:defRPr sz="2800" b="1">
                <a:solidFill>
                  <a:schemeClr val="bg1"/>
                </a:solidFill>
              </a:defRPr>
            </a:lvl1pPr>
          </a:lstStyle>
          <a:p>
            <a:r>
              <a:rPr lang="en-US" altLang="ja-JP" dirty="0"/>
              <a:t>Protection of the container</a:t>
            </a:r>
            <a:r>
              <a:rPr lang="ja-JP" altLang="en-US" dirty="0"/>
              <a:t> </a:t>
            </a:r>
            <a:r>
              <a:rPr lang="en-US" altLang="ja-JP" dirty="0"/>
              <a:t>in the vehicle</a:t>
            </a:r>
            <a:endParaRPr lang="ja-JP" altLang="en-US" dirty="0"/>
          </a:p>
        </p:txBody>
      </p:sp>
      <p:grpSp>
        <p:nvGrpSpPr>
          <p:cNvPr id="3" name="グループ化 18"/>
          <p:cNvGrpSpPr/>
          <p:nvPr/>
        </p:nvGrpSpPr>
        <p:grpSpPr>
          <a:xfrm>
            <a:off x="6084168" y="3724211"/>
            <a:ext cx="2936292" cy="2160240"/>
            <a:chOff x="458097" y="2289046"/>
            <a:chExt cx="3152898" cy="1849721"/>
          </a:xfrm>
        </p:grpSpPr>
        <p:grpSp>
          <p:nvGrpSpPr>
            <p:cNvPr id="4" name="グループ化 5"/>
            <p:cNvGrpSpPr/>
            <p:nvPr/>
          </p:nvGrpSpPr>
          <p:grpSpPr>
            <a:xfrm>
              <a:off x="1115616" y="2636912"/>
              <a:ext cx="2304256" cy="792088"/>
              <a:chOff x="4283968" y="615172"/>
              <a:chExt cx="2304256" cy="792088"/>
            </a:xfrm>
          </p:grpSpPr>
          <p:sp>
            <p:nvSpPr>
              <p:cNvPr id="9" name="角丸四角形 8"/>
              <p:cNvSpPr/>
              <p:nvPr/>
            </p:nvSpPr>
            <p:spPr>
              <a:xfrm>
                <a:off x="4283968" y="615172"/>
                <a:ext cx="2304256" cy="792088"/>
              </a:xfrm>
              <a:prstGeom prst="roundRect">
                <a:avLst>
                  <a:gd name="adj" fmla="val 42029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600"/>
              </a:p>
            </p:txBody>
          </p:sp>
          <p:sp>
            <p:nvSpPr>
              <p:cNvPr id="10" name="角丸四角形 9"/>
              <p:cNvSpPr/>
              <p:nvPr/>
            </p:nvSpPr>
            <p:spPr>
              <a:xfrm>
                <a:off x="4716016" y="687180"/>
                <a:ext cx="1800201" cy="648072"/>
              </a:xfrm>
              <a:prstGeom prst="roundRect">
                <a:avLst>
                  <a:gd name="adj" fmla="val 50000"/>
                </a:avLst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1600" dirty="0" smtClean="0">
                    <a:solidFill>
                      <a:schemeClr val="tx1"/>
                    </a:solidFill>
                  </a:rPr>
                  <a:t>Container</a:t>
                </a:r>
                <a:endParaRPr kumimoji="1" lang="ja-JP" altLang="en-US" sz="16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1" name="正方形/長方形 10"/>
              <p:cNvSpPr/>
              <p:nvPr/>
            </p:nvSpPr>
            <p:spPr>
              <a:xfrm>
                <a:off x="4606636" y="867200"/>
                <a:ext cx="144016" cy="288032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600"/>
              </a:p>
            </p:txBody>
          </p:sp>
          <p:sp>
            <p:nvSpPr>
              <p:cNvPr id="12" name="正方形/長方形 11"/>
              <p:cNvSpPr/>
              <p:nvPr/>
            </p:nvSpPr>
            <p:spPr>
              <a:xfrm>
                <a:off x="4355976" y="831196"/>
                <a:ext cx="250660" cy="360040"/>
              </a:xfrm>
              <a:prstGeom prst="rect">
                <a:avLst/>
              </a:prstGeom>
              <a:solidFill>
                <a:srgbClr val="C0C0C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600" dirty="0">
                  <a:solidFill>
                    <a:srgbClr val="FF0000"/>
                  </a:solidFill>
                </a:endParaRPr>
              </a:p>
            </p:txBody>
          </p:sp>
        </p:grpSp>
        <p:sp>
          <p:nvSpPr>
            <p:cNvPr id="6" name="テキスト ボックス 5"/>
            <p:cNvSpPr txBox="1"/>
            <p:nvPr/>
          </p:nvSpPr>
          <p:spPr>
            <a:xfrm>
              <a:off x="1107157" y="3790902"/>
              <a:ext cx="2503838" cy="3478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1600" dirty="0" smtClean="0"/>
                <a:t>Range of</a:t>
              </a:r>
              <a:r>
                <a:rPr lang="ja-JP" altLang="en-US" sz="1600" dirty="0" smtClean="0"/>
                <a:t> </a:t>
              </a:r>
              <a:r>
                <a:rPr lang="en-US" altLang="ja-JP" sz="1600" dirty="0" smtClean="0"/>
                <a:t>protection</a:t>
              </a:r>
              <a:endParaRPr kumimoji="1" lang="ja-JP" altLang="en-US" sz="1600" dirty="0"/>
            </a:p>
          </p:txBody>
        </p:sp>
        <p:cxnSp>
          <p:nvCxnSpPr>
            <p:cNvPr id="7" name="直線矢印コネクタ 6"/>
            <p:cNvCxnSpPr>
              <a:endCxn id="12" idx="0"/>
            </p:cNvCxnSpPr>
            <p:nvPr/>
          </p:nvCxnSpPr>
          <p:spPr>
            <a:xfrm>
              <a:off x="971600" y="2564904"/>
              <a:ext cx="341354" cy="288032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8" name="テキスト ボックス 7"/>
            <p:cNvSpPr txBox="1"/>
            <p:nvPr/>
          </p:nvSpPr>
          <p:spPr>
            <a:xfrm>
              <a:off x="458097" y="2289046"/>
              <a:ext cx="2492893" cy="3478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1600" dirty="0" smtClean="0"/>
                <a:t>Specific </a:t>
              </a:r>
              <a:r>
                <a:rPr lang="en-US" altLang="ja-JP" sz="1600" dirty="0"/>
                <a:t>components </a:t>
              </a:r>
              <a:endParaRPr kumimoji="1" lang="ja-JP" altLang="en-US" sz="1600" dirty="0"/>
            </a:p>
          </p:txBody>
        </p:sp>
      </p:grpSp>
      <p:pic>
        <p:nvPicPr>
          <p:cNvPr id="13" name="Picture 2" descr="FCバーグマン（修正）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2092" y="1340768"/>
            <a:ext cx="2446793" cy="20143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3C7A4-0453-4928-B841-1C757B9BBB2B}" type="datetime1">
              <a:rPr kumimoji="1" lang="en-US" altLang="ja-JP" smtClean="0"/>
              <a:t>4/24/2017</a:t>
            </a:fld>
            <a:endParaRPr kumimoji="1" lang="ja-JP" altLang="en-US" dirty="0"/>
          </a:p>
        </p:txBody>
      </p:sp>
      <p:sp>
        <p:nvSpPr>
          <p:cNvPr id="14" name="スライド番号プレースホルダー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73C93-48FC-4487-9A39-A101FCAB1FD1}" type="slidenum">
              <a:rPr kumimoji="1" lang="ja-JP" altLang="en-US" smtClean="0"/>
              <a:pPr/>
              <a:t>8</a:t>
            </a:fld>
            <a:endParaRPr kumimoji="1" lang="ja-JP" altLang="en-US" dirty="0"/>
          </a:p>
        </p:txBody>
      </p:sp>
      <p:cxnSp>
        <p:nvCxnSpPr>
          <p:cNvPr id="16" name="直線矢印コネクタ 15"/>
          <p:cNvCxnSpPr/>
          <p:nvPr/>
        </p:nvCxnSpPr>
        <p:spPr>
          <a:xfrm flipV="1">
            <a:off x="7587972" y="5088759"/>
            <a:ext cx="181946" cy="454032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コンテンツ プレースホルダ 17"/>
          <p:cNvSpPr>
            <a:spLocks noGrp="1"/>
          </p:cNvSpPr>
          <p:nvPr>
            <p:ph idx="1"/>
          </p:nvPr>
        </p:nvSpPr>
        <p:spPr>
          <a:xfrm>
            <a:off x="107504" y="913156"/>
            <a:ext cx="6461032" cy="5396164"/>
          </a:xfrm>
        </p:spPr>
        <p:txBody>
          <a:bodyPr>
            <a:noAutofit/>
          </a:bodyPr>
          <a:lstStyle/>
          <a:p>
            <a:r>
              <a:rPr lang="en-US" altLang="ja-JP" sz="2400" dirty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To prevent local serious damage to the surface of the </a:t>
            </a:r>
            <a:r>
              <a:rPr lang="en-US" altLang="ja-JP" sz="2400" dirty="0" smtClean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container</a:t>
            </a:r>
            <a:r>
              <a:rPr lang="ja-JP" altLang="en-US" sz="2400" dirty="0">
                <a:solidFill>
                  <a:srgbClr val="FF0000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 </a:t>
            </a:r>
            <a:r>
              <a:rPr lang="en-US" altLang="ja-JP" sz="2400" dirty="0" smtClean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in order to avoid </a:t>
            </a:r>
            <a:r>
              <a:rPr lang="en-US" altLang="ja-JP" sz="2400" dirty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its  </a:t>
            </a:r>
            <a:r>
              <a:rPr lang="en-US" altLang="ja-JP" sz="2400" dirty="0" smtClean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rupture:</a:t>
            </a:r>
          </a:p>
          <a:p>
            <a:pPr marL="457200" lvl="1" indent="0">
              <a:buNone/>
            </a:pPr>
            <a:r>
              <a:rPr lang="en-US" altLang="ja-JP" sz="2400" dirty="0" smtClean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(1) Abrasion-avoidance requirement</a:t>
            </a:r>
          </a:p>
          <a:p>
            <a:pPr marL="1243013" lvl="1" indent="-342900">
              <a:buFont typeface="Wingdings" panose="05000000000000000000" pitchFamily="2" charset="2"/>
              <a:buChar char="Ø"/>
            </a:pPr>
            <a:r>
              <a:rPr lang="en-US" altLang="ja-JP" sz="2400" dirty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“The container, etc. shall not </a:t>
            </a:r>
            <a:r>
              <a:rPr lang="en-US" altLang="ja-JP" sz="2400" dirty="0" smtClean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/>
            </a:r>
            <a:br>
              <a:rPr lang="en-US" altLang="ja-JP" sz="2400" dirty="0" smtClean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</a:br>
            <a:r>
              <a:rPr lang="en-US" altLang="ja-JP" sz="2400" dirty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come in direct contact with the road surface in the event of turnover, etc.” </a:t>
            </a:r>
            <a:r>
              <a:rPr lang="en-US" altLang="ja-JP" sz="2400" dirty="0" smtClean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(Paragraph </a:t>
            </a:r>
            <a:r>
              <a:rPr lang="en-US" altLang="ja-JP" sz="2400" dirty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7.2.2.1</a:t>
            </a:r>
            <a:r>
              <a:rPr lang="en-US" altLang="ja-JP" sz="2400" dirty="0" smtClean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.)</a:t>
            </a:r>
          </a:p>
          <a:p>
            <a:pPr marL="900113" lvl="1" indent="-442913">
              <a:buNone/>
            </a:pPr>
            <a:r>
              <a:rPr lang="en-US" altLang="ja-JP" sz="2400" dirty="0" smtClean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(2) Vehicle body performance requirement</a:t>
            </a:r>
          </a:p>
          <a:p>
            <a:pPr marL="1243013" lvl="1" indent="-342900">
              <a:buFont typeface="Wingdings" panose="05000000000000000000" pitchFamily="2" charset="2"/>
              <a:buChar char="Ø"/>
            </a:pPr>
            <a:r>
              <a:rPr lang="en-US" altLang="ja-JP" sz="2400" dirty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“The container, etc. </a:t>
            </a:r>
            <a:r>
              <a:rPr lang="en-US" altLang="ja-JP" sz="2400" dirty="0" smtClean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shall </a:t>
            </a:r>
            <a:r>
              <a:rPr lang="en-US" altLang="ja-JP" sz="2400" dirty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not come in direct contact with other parts, etc. (except protective part(s)) in the event of </a:t>
            </a:r>
            <a:r>
              <a:rPr lang="en-US" altLang="ja-JP" sz="2400" dirty="0" smtClean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collision </a:t>
            </a:r>
            <a:r>
              <a:rPr lang="en-US" altLang="ja-JP" sz="2400" dirty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or vehicle crush, etc</a:t>
            </a:r>
            <a:r>
              <a:rPr lang="en-US" altLang="ja-JP" sz="2400" dirty="0" smtClean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.” (Paragraph </a:t>
            </a:r>
            <a:r>
              <a:rPr lang="en-US" altLang="ja-JP" sz="2400" dirty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7.2.2.2</a:t>
            </a:r>
            <a:r>
              <a:rPr lang="en-US" altLang="ja-JP" sz="2400" dirty="0" smtClean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.)</a:t>
            </a:r>
            <a:endParaRPr lang="en-US" altLang="ja-JP" sz="2400" dirty="0">
              <a:latin typeface="Arial Unicode MS" panose="020B0604020202020204" pitchFamily="50" charset="-128"/>
              <a:ea typeface="Arial Unicode MS" panose="020B0604020202020204" pitchFamily="50" charset="-128"/>
              <a:cs typeface="Arial Unicode MS" panose="020B0604020202020204" pitchFamily="50" charset="-128"/>
            </a:endParaRPr>
          </a:p>
          <a:p>
            <a:pPr marL="1243013" lvl="1" indent="-342900">
              <a:buFont typeface="Wingdings" panose="05000000000000000000" pitchFamily="2" charset="2"/>
              <a:buChar char="Ø"/>
            </a:pPr>
            <a:endParaRPr lang="en-US" altLang="ja-JP" sz="2400" dirty="0">
              <a:latin typeface="Arial Unicode MS" panose="020B0604020202020204" pitchFamily="50" charset="-128"/>
              <a:ea typeface="Arial Unicode MS" panose="020B0604020202020204" pitchFamily="50" charset="-128"/>
              <a:cs typeface="Arial Unicode MS" panose="020B0604020202020204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764" y="0"/>
            <a:ext cx="9126606" cy="71102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357188" algn="l"/>
            <a:r>
              <a:rPr lang="en-US" altLang="ja-JP" sz="2800" b="1" dirty="0">
                <a:solidFill>
                  <a:schemeClr val="bg1"/>
                </a:solidFill>
              </a:rPr>
              <a:t>Strength of the attachment of the container</a:t>
            </a:r>
            <a:endParaRPr lang="ja-JP" altLang="en-US" sz="2800" b="1" dirty="0">
              <a:solidFill>
                <a:schemeClr val="bg1"/>
              </a:solidFill>
            </a:endParaRPr>
          </a:p>
        </p:txBody>
      </p:sp>
      <p:sp>
        <p:nvSpPr>
          <p:cNvPr id="31" name="コンテンツ プレースホルダ 30"/>
          <p:cNvSpPr>
            <a:spLocks noGrp="1"/>
          </p:cNvSpPr>
          <p:nvPr>
            <p:ph idx="1"/>
          </p:nvPr>
        </p:nvSpPr>
        <p:spPr>
          <a:xfrm>
            <a:off x="1666264" y="6430727"/>
            <a:ext cx="6907132" cy="440525"/>
          </a:xfrm>
        </p:spPr>
        <p:txBody>
          <a:bodyPr>
            <a:noAutofit/>
          </a:bodyPr>
          <a:lstStyle/>
          <a:p>
            <a:pPr marL="0" lvl="1" indent="0" algn="just">
              <a:spcBef>
                <a:spcPts val="600"/>
              </a:spcBef>
              <a:buFont typeface="Verdana" pitchFamily="34" charset="0"/>
              <a:buNone/>
              <a:defRPr/>
            </a:pPr>
            <a:r>
              <a:rPr lang="en-US" altLang="ja-JP" sz="1600" u="sng" dirty="0">
                <a:ea typeface="+mj-ea"/>
              </a:rPr>
              <a:t>* </a:t>
            </a:r>
            <a:r>
              <a:rPr lang="en-US" altLang="ja-JP" sz="1600" u="sng" dirty="0" smtClean="0">
                <a:ea typeface="+mj-ea"/>
              </a:rPr>
              <a:t>Accelerations </a:t>
            </a:r>
            <a:r>
              <a:rPr lang="en-US" altLang="ja-JP" sz="1600" u="sng" dirty="0">
                <a:ea typeface="+mj-ea"/>
              </a:rPr>
              <a:t>measured using the speeds determined based on accident data</a:t>
            </a:r>
            <a:endParaRPr lang="en-US" altLang="ja-JP" sz="1600" dirty="0" smtClean="0">
              <a:ea typeface="+mj-ea"/>
            </a:endParaRPr>
          </a:p>
        </p:txBody>
      </p:sp>
      <p:grpSp>
        <p:nvGrpSpPr>
          <p:cNvPr id="4" name="グループ化 2"/>
          <p:cNvGrpSpPr>
            <a:grpSpLocks/>
          </p:cNvGrpSpPr>
          <p:nvPr/>
        </p:nvGrpSpPr>
        <p:grpSpPr bwMode="auto">
          <a:xfrm>
            <a:off x="781050" y="4170571"/>
            <a:ext cx="7561552" cy="2232226"/>
            <a:chOff x="827584" y="2977207"/>
            <a:chExt cx="7560840" cy="2232248"/>
          </a:xfrm>
        </p:grpSpPr>
        <p:grpSp>
          <p:nvGrpSpPr>
            <p:cNvPr id="5" name="グループ化 23"/>
            <p:cNvGrpSpPr>
              <a:grpSpLocks/>
            </p:cNvGrpSpPr>
            <p:nvPr/>
          </p:nvGrpSpPr>
          <p:grpSpPr bwMode="auto">
            <a:xfrm>
              <a:off x="4788024" y="2977207"/>
              <a:ext cx="3600400" cy="2232248"/>
              <a:chOff x="4716016" y="1916832"/>
              <a:chExt cx="3600400" cy="2232248"/>
            </a:xfrm>
          </p:grpSpPr>
          <p:grpSp>
            <p:nvGrpSpPr>
              <p:cNvPr id="6" name="グループ化 21"/>
              <p:cNvGrpSpPr>
                <a:grpSpLocks/>
              </p:cNvGrpSpPr>
              <p:nvPr/>
            </p:nvGrpSpPr>
            <p:grpSpPr bwMode="auto">
              <a:xfrm>
                <a:off x="4716016" y="2132856"/>
                <a:ext cx="3600400" cy="2016224"/>
                <a:chOff x="4572000" y="2204864"/>
                <a:chExt cx="3600400" cy="2016224"/>
              </a:xfrm>
            </p:grpSpPr>
            <p:grpSp>
              <p:nvGrpSpPr>
                <p:cNvPr id="7" name="グループ化 18"/>
                <p:cNvGrpSpPr>
                  <a:grpSpLocks/>
                </p:cNvGrpSpPr>
                <p:nvPr/>
              </p:nvGrpSpPr>
              <p:grpSpPr bwMode="auto">
                <a:xfrm>
                  <a:off x="4572000" y="2204864"/>
                  <a:ext cx="3600400" cy="2016224"/>
                  <a:chOff x="4572000" y="2204864"/>
                  <a:chExt cx="3600400" cy="2016224"/>
                </a:xfrm>
              </p:grpSpPr>
              <p:sp>
                <p:nvSpPr>
                  <p:cNvPr id="17" name="角丸四角形 16"/>
                  <p:cNvSpPr/>
                  <p:nvPr/>
                </p:nvSpPr>
                <p:spPr>
                  <a:xfrm>
                    <a:off x="4571999" y="2204742"/>
                    <a:ext cx="3600111" cy="2016145"/>
                  </a:xfrm>
                  <a:prstGeom prst="roundRect">
                    <a:avLst/>
                  </a:prstGeom>
                  <a:noFill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ja-JP" altLang="en-US">
                      <a:solidFill>
                        <a:schemeClr val="tx1"/>
                      </a:solidFill>
                    </a:endParaRPr>
                  </a:p>
                </p:txBody>
              </p:sp>
              <p:grpSp>
                <p:nvGrpSpPr>
                  <p:cNvPr id="8" name="グループ化 14"/>
                  <p:cNvGrpSpPr>
                    <a:grpSpLocks/>
                  </p:cNvGrpSpPr>
                  <p:nvPr/>
                </p:nvGrpSpPr>
                <p:grpSpPr bwMode="auto">
                  <a:xfrm>
                    <a:off x="4676113" y="2465091"/>
                    <a:ext cx="3392175" cy="1711794"/>
                    <a:chOff x="4749945" y="2780928"/>
                    <a:chExt cx="3392175" cy="1711794"/>
                  </a:xfrm>
                </p:grpSpPr>
                <p:pic>
                  <p:nvPicPr>
                    <p:cNvPr id="30749" name="Picture 8" descr="C:\Users\eyamada\AppData\Local\Microsoft\Windows\Temporary Internet Files\Content.IE5\LLL4PSXB\lgi01a201401221600[1].jpg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2" cstate="print">
                      <a:grayscl/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rcRect/>
                    <a:stretch>
                      <a:fillRect/>
                    </a:stretch>
                  </p:blipFill>
                  <p:spPr bwMode="auto">
                    <a:xfrm flipH="1">
                      <a:off x="4749945" y="2780928"/>
                      <a:ext cx="1999626" cy="115212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</p:pic>
                <p:pic>
                  <p:nvPicPr>
                    <p:cNvPr id="30750" name="Picture 28" descr="C:\Users\eyamada\AppData\Local\Microsoft\Windows\Temporary Internet Files\Content.IE5\9AMSVADF\large-Motorcycle-Clipart-66.6-5408[1].gif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3" cstate="print">
                      <a:grayscl/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rcRect/>
                    <a:stretch>
                      <a:fillRect/>
                    </a:stretch>
                  </p:blipFill>
                  <p:spPr bwMode="auto">
                    <a:xfrm>
                      <a:off x="6660232" y="3284984"/>
                      <a:ext cx="1481888" cy="120773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</p:pic>
                <p:sp>
                  <p:nvSpPr>
                    <p:cNvPr id="36" name="ストライプ矢印 35"/>
                    <p:cNvSpPr/>
                    <p:nvPr/>
                  </p:nvSpPr>
                  <p:spPr>
                    <a:xfrm>
                      <a:off x="5653944" y="3816845"/>
                      <a:ext cx="720080" cy="432000"/>
                    </a:xfrm>
                    <a:prstGeom prst="stripedRightArrow">
                      <a:avLst/>
                    </a:prstGeom>
                    <a:solidFill>
                      <a:schemeClr val="accent6">
                        <a:lumMod val="40000"/>
                        <a:lumOff val="60000"/>
                      </a:schemeClr>
                    </a:solidFill>
                    <a:ln>
                      <a:solidFill>
                        <a:srgbClr val="FF0000"/>
                      </a:solidFill>
                    </a:ln>
                    <a:scene3d>
                      <a:camera prst="isometricLeftDown">
                        <a:rot lat="1200002" lon="2700000" rev="0"/>
                      </a:camera>
                      <a:lightRig rig="threePt" dir="t"/>
                    </a:scene3d>
                    <a:sp3d z="82550"/>
                  </p:spPr>
                  <p:style>
                    <a:lnRef idx="1">
                      <a:schemeClr val="accent6"/>
                    </a:lnRef>
                    <a:fillRef idx="2">
                      <a:schemeClr val="accent6"/>
                    </a:fillRef>
                    <a:effectRef idx="1">
                      <a:schemeClr val="accent6"/>
                    </a:effectRef>
                    <a:fontRef idx="minor">
                      <a:schemeClr val="dk1"/>
                    </a:fontRef>
                  </p:style>
                  <p:txBody>
                    <a:bodyPr anchor="ctr"/>
                    <a:lstStyle/>
                    <a:p>
                      <a:pPr algn="ctr">
                        <a:defRPr/>
                      </a:pPr>
                      <a:endParaRPr lang="ja-JP" altLang="en-US">
                        <a:solidFill>
                          <a:schemeClr val="tx1"/>
                        </a:solidFill>
                      </a:endParaRPr>
                    </a:p>
                  </p:txBody>
                </p:sp>
              </p:grpSp>
            </p:grpSp>
            <p:sp>
              <p:nvSpPr>
                <p:cNvPr id="30746" name="テキスト ボックス 40"/>
                <p:cNvSpPr txBox="1">
                  <a:spLocks noChangeArrowheads="1"/>
                </p:cNvSpPr>
                <p:nvPr/>
              </p:nvSpPr>
              <p:spPr bwMode="auto">
                <a:xfrm>
                  <a:off x="4788024" y="3717032"/>
                  <a:ext cx="1058303" cy="40011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spcBef>
                      <a:spcPts val="400"/>
                    </a:spcBef>
                    <a:buClr>
                      <a:schemeClr val="accent1"/>
                    </a:buClr>
                    <a:buSzPct val="68000"/>
                    <a:buFont typeface="Wingdings 3" pitchFamily="18" charset="2"/>
                    <a:buChar char=""/>
                    <a:defRPr kumimoji="1" sz="2700">
                      <a:solidFill>
                        <a:schemeClr val="tx1"/>
                      </a:solidFill>
                      <a:latin typeface="Lucida Sans Unicode" pitchFamily="34" charset="0"/>
                      <a:ea typeface="ＭＳ Ｐゴシック" pitchFamily="50" charset="-128"/>
                    </a:defRPr>
                  </a:lvl1pPr>
                  <a:lvl2pPr marL="742950" indent="-285750" eaLnBrk="0" hangingPunct="0">
                    <a:spcBef>
                      <a:spcPts val="325"/>
                    </a:spcBef>
                    <a:buClr>
                      <a:schemeClr val="accent1"/>
                    </a:buClr>
                    <a:buFont typeface="Verdana" pitchFamily="34" charset="0"/>
                    <a:buChar char="◦"/>
                    <a:defRPr kumimoji="1" sz="2300">
                      <a:solidFill>
                        <a:schemeClr val="tx1"/>
                      </a:solidFill>
                      <a:latin typeface="Lucida Sans Unicode" pitchFamily="34" charset="0"/>
                      <a:ea typeface="ＭＳ Ｐゴシック" pitchFamily="50" charset="-128"/>
                    </a:defRPr>
                  </a:lvl2pPr>
                  <a:lvl3pPr marL="1143000" indent="-228600" eaLnBrk="0" hangingPunct="0">
                    <a:spcBef>
                      <a:spcPts val="350"/>
                    </a:spcBef>
                    <a:buClr>
                      <a:schemeClr val="accent2"/>
                    </a:buClr>
                    <a:buSzPct val="100000"/>
                    <a:buFont typeface="Wingdings 2" pitchFamily="18" charset="2"/>
                    <a:buChar char=""/>
                    <a:defRPr kumimoji="1" sz="2100">
                      <a:solidFill>
                        <a:schemeClr val="tx1"/>
                      </a:solidFill>
                      <a:latin typeface="Lucida Sans Unicode" pitchFamily="34" charset="0"/>
                      <a:ea typeface="ＭＳ Ｐゴシック" pitchFamily="50" charset="-128"/>
                    </a:defRPr>
                  </a:lvl3pPr>
                  <a:lvl4pPr marL="1600200" indent="-228600" eaLnBrk="0" hangingPunct="0">
                    <a:spcBef>
                      <a:spcPts val="350"/>
                    </a:spcBef>
                    <a:buClr>
                      <a:schemeClr val="accent2"/>
                    </a:buClr>
                    <a:buFont typeface="Wingdings 2" pitchFamily="18" charset="2"/>
                    <a:buChar char=""/>
                    <a:defRPr kumimoji="1" sz="1900">
                      <a:solidFill>
                        <a:schemeClr val="tx1"/>
                      </a:solidFill>
                      <a:latin typeface="Lucida Sans Unicode" pitchFamily="34" charset="0"/>
                      <a:ea typeface="ＭＳ Ｐゴシック" pitchFamily="50" charset="-128"/>
                    </a:defRPr>
                  </a:lvl4pPr>
                  <a:lvl5pPr marL="2057400" indent="-228600" eaLnBrk="0" hangingPunct="0">
                    <a:spcBef>
                      <a:spcPts val="350"/>
                    </a:spcBef>
                    <a:buClr>
                      <a:schemeClr val="accent2"/>
                    </a:buClr>
                    <a:buFont typeface="Wingdings 2" pitchFamily="18" charset="2"/>
                    <a:buChar char=""/>
                    <a:defRPr kumimoji="1">
                      <a:solidFill>
                        <a:schemeClr val="tx1"/>
                      </a:solidFill>
                      <a:latin typeface="Lucida Sans Unicode" pitchFamily="34" charset="0"/>
                      <a:ea typeface="ＭＳ Ｐゴシック" pitchFamily="50" charset="-128"/>
                    </a:defRPr>
                  </a:lvl5pPr>
                  <a:lvl6pPr marL="2514600" indent="-228600" eaLnBrk="0" fontAlgn="base" hangingPunct="0">
                    <a:spcBef>
                      <a:spcPts val="350"/>
                    </a:spcBef>
                    <a:spcAft>
                      <a:spcPct val="0"/>
                    </a:spcAft>
                    <a:buClr>
                      <a:schemeClr val="accent2"/>
                    </a:buClr>
                    <a:buFont typeface="Wingdings 2" pitchFamily="18" charset="2"/>
                    <a:buChar char=""/>
                    <a:defRPr kumimoji="1">
                      <a:solidFill>
                        <a:schemeClr val="tx1"/>
                      </a:solidFill>
                      <a:latin typeface="Lucida Sans Unicode" pitchFamily="34" charset="0"/>
                      <a:ea typeface="ＭＳ Ｐゴシック" pitchFamily="50" charset="-128"/>
                    </a:defRPr>
                  </a:lvl6pPr>
                  <a:lvl7pPr marL="2971800" indent="-228600" eaLnBrk="0" fontAlgn="base" hangingPunct="0">
                    <a:spcBef>
                      <a:spcPts val="350"/>
                    </a:spcBef>
                    <a:spcAft>
                      <a:spcPct val="0"/>
                    </a:spcAft>
                    <a:buClr>
                      <a:schemeClr val="accent2"/>
                    </a:buClr>
                    <a:buFont typeface="Wingdings 2" pitchFamily="18" charset="2"/>
                    <a:buChar char=""/>
                    <a:defRPr kumimoji="1">
                      <a:solidFill>
                        <a:schemeClr val="tx1"/>
                      </a:solidFill>
                      <a:latin typeface="Lucida Sans Unicode" pitchFamily="34" charset="0"/>
                      <a:ea typeface="ＭＳ Ｐゴシック" pitchFamily="50" charset="-128"/>
                    </a:defRPr>
                  </a:lvl7pPr>
                  <a:lvl8pPr marL="3429000" indent="-228600" eaLnBrk="0" fontAlgn="base" hangingPunct="0">
                    <a:spcBef>
                      <a:spcPts val="350"/>
                    </a:spcBef>
                    <a:spcAft>
                      <a:spcPct val="0"/>
                    </a:spcAft>
                    <a:buClr>
                      <a:schemeClr val="accent2"/>
                    </a:buClr>
                    <a:buFont typeface="Wingdings 2" pitchFamily="18" charset="2"/>
                    <a:buChar char=""/>
                    <a:defRPr kumimoji="1">
                      <a:solidFill>
                        <a:schemeClr val="tx1"/>
                      </a:solidFill>
                      <a:latin typeface="Lucida Sans Unicode" pitchFamily="34" charset="0"/>
                      <a:ea typeface="ＭＳ Ｐゴシック" pitchFamily="50" charset="-128"/>
                    </a:defRPr>
                  </a:lvl8pPr>
                  <a:lvl9pPr marL="3886200" indent="-228600" eaLnBrk="0" fontAlgn="base" hangingPunct="0">
                    <a:spcBef>
                      <a:spcPts val="350"/>
                    </a:spcBef>
                    <a:spcAft>
                      <a:spcPct val="0"/>
                    </a:spcAft>
                    <a:buClr>
                      <a:schemeClr val="accent2"/>
                    </a:buClr>
                    <a:buFont typeface="Wingdings 2" pitchFamily="18" charset="2"/>
                    <a:buChar char=""/>
                    <a:defRPr kumimoji="1">
                      <a:solidFill>
                        <a:schemeClr val="tx1"/>
                      </a:solidFill>
                      <a:latin typeface="Lucida Sans Unicode" pitchFamily="34" charset="0"/>
                      <a:ea typeface="ＭＳ Ｐゴシック" pitchFamily="50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altLang="ja-JP" sz="2000">
                      <a:latin typeface="Calibri" pitchFamily="34" charset="0"/>
                    </a:rPr>
                    <a:t>30 km/h</a:t>
                  </a:r>
                  <a:endParaRPr lang="ja-JP" altLang="en-US" sz="2000">
                    <a:latin typeface="Calibri" pitchFamily="34" charset="0"/>
                  </a:endParaRPr>
                </a:p>
              </p:txBody>
            </p:sp>
          </p:grpSp>
          <p:sp>
            <p:nvSpPr>
              <p:cNvPr id="30744" name="テキスト ボックス 37"/>
              <p:cNvSpPr txBox="1">
                <a:spLocks noChangeArrowheads="1"/>
              </p:cNvSpPr>
              <p:nvPr/>
            </p:nvSpPr>
            <p:spPr bwMode="auto">
              <a:xfrm>
                <a:off x="5936667" y="1916832"/>
                <a:ext cx="2143655" cy="40011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ts val="400"/>
                  </a:spcBef>
                  <a:buClr>
                    <a:schemeClr val="accent1"/>
                  </a:buClr>
                  <a:buSzPct val="68000"/>
                  <a:buFont typeface="Wingdings 3" pitchFamily="18" charset="2"/>
                  <a:buChar char=""/>
                  <a:defRPr kumimoji="1" sz="2700">
                    <a:solidFill>
                      <a:schemeClr val="tx1"/>
                    </a:solidFill>
                    <a:latin typeface="Lucida Sans Unicode" pitchFamily="34" charset="0"/>
                    <a:ea typeface="ＭＳ Ｐゴシック" pitchFamily="50" charset="-128"/>
                  </a:defRPr>
                </a:lvl1pPr>
                <a:lvl2pPr marL="742950" indent="-285750" eaLnBrk="0" hangingPunct="0">
                  <a:spcBef>
                    <a:spcPts val="325"/>
                  </a:spcBef>
                  <a:buClr>
                    <a:schemeClr val="accent1"/>
                  </a:buClr>
                  <a:buFont typeface="Verdana" pitchFamily="34" charset="0"/>
                  <a:buChar char="◦"/>
                  <a:defRPr kumimoji="1" sz="2300">
                    <a:solidFill>
                      <a:schemeClr val="tx1"/>
                    </a:solidFill>
                    <a:latin typeface="Lucida Sans Unicode" pitchFamily="34" charset="0"/>
                    <a:ea typeface="ＭＳ Ｐゴシック" pitchFamily="50" charset="-128"/>
                  </a:defRPr>
                </a:lvl2pPr>
                <a:lvl3pPr marL="1143000" indent="-228600" eaLnBrk="0" hangingPunct="0">
                  <a:spcBef>
                    <a:spcPts val="350"/>
                  </a:spcBef>
                  <a:buClr>
                    <a:schemeClr val="accent2"/>
                  </a:buClr>
                  <a:buSzPct val="100000"/>
                  <a:buFont typeface="Wingdings 2" pitchFamily="18" charset="2"/>
                  <a:buChar char=""/>
                  <a:defRPr kumimoji="1" sz="2100">
                    <a:solidFill>
                      <a:schemeClr val="tx1"/>
                    </a:solidFill>
                    <a:latin typeface="Lucida Sans Unicode" pitchFamily="34" charset="0"/>
                    <a:ea typeface="ＭＳ Ｐゴシック" pitchFamily="50" charset="-128"/>
                  </a:defRPr>
                </a:lvl3pPr>
                <a:lvl4pPr marL="1600200" indent="-228600" eaLnBrk="0" hangingPunct="0">
                  <a:spcBef>
                    <a:spcPts val="350"/>
                  </a:spcBef>
                  <a:buClr>
                    <a:schemeClr val="accent2"/>
                  </a:buClr>
                  <a:buFont typeface="Wingdings 2" pitchFamily="18" charset="2"/>
                  <a:buChar char=""/>
                  <a:defRPr kumimoji="1" sz="1900">
                    <a:solidFill>
                      <a:schemeClr val="tx1"/>
                    </a:solidFill>
                    <a:latin typeface="Lucida Sans Unicode" pitchFamily="34" charset="0"/>
                    <a:ea typeface="ＭＳ Ｐゴシック" pitchFamily="50" charset="-128"/>
                  </a:defRPr>
                </a:lvl4pPr>
                <a:lvl5pPr marL="2057400" indent="-228600" eaLnBrk="0" hangingPunct="0">
                  <a:spcBef>
                    <a:spcPts val="350"/>
                  </a:spcBef>
                  <a:buClr>
                    <a:schemeClr val="accent2"/>
                  </a:buClr>
                  <a:buFont typeface="Wingdings 2" pitchFamily="18" charset="2"/>
                  <a:buChar char=""/>
                  <a:defRPr kumimoji="1">
                    <a:solidFill>
                      <a:schemeClr val="tx1"/>
                    </a:solidFill>
                    <a:latin typeface="Lucida Sans Unicode" pitchFamily="34" charset="0"/>
                    <a:ea typeface="ＭＳ Ｐゴシック" pitchFamily="50" charset="-128"/>
                  </a:defRPr>
                </a:lvl5pPr>
                <a:lvl6pPr marL="2514600" indent="-228600" eaLnBrk="0" fontAlgn="base" hangingPunct="0">
                  <a:spcBef>
                    <a:spcPts val="350"/>
                  </a:spcBef>
                  <a:spcAft>
                    <a:spcPct val="0"/>
                  </a:spcAft>
                  <a:buClr>
                    <a:schemeClr val="accent2"/>
                  </a:buClr>
                  <a:buFont typeface="Wingdings 2" pitchFamily="18" charset="2"/>
                  <a:buChar char=""/>
                  <a:defRPr kumimoji="1">
                    <a:solidFill>
                      <a:schemeClr val="tx1"/>
                    </a:solidFill>
                    <a:latin typeface="Lucida Sans Unicode" pitchFamily="34" charset="0"/>
                    <a:ea typeface="ＭＳ Ｐゴシック" pitchFamily="50" charset="-128"/>
                  </a:defRPr>
                </a:lvl6pPr>
                <a:lvl7pPr marL="2971800" indent="-228600" eaLnBrk="0" fontAlgn="base" hangingPunct="0">
                  <a:spcBef>
                    <a:spcPts val="350"/>
                  </a:spcBef>
                  <a:spcAft>
                    <a:spcPct val="0"/>
                  </a:spcAft>
                  <a:buClr>
                    <a:schemeClr val="accent2"/>
                  </a:buClr>
                  <a:buFont typeface="Wingdings 2" pitchFamily="18" charset="2"/>
                  <a:buChar char=""/>
                  <a:defRPr kumimoji="1">
                    <a:solidFill>
                      <a:schemeClr val="tx1"/>
                    </a:solidFill>
                    <a:latin typeface="Lucida Sans Unicode" pitchFamily="34" charset="0"/>
                    <a:ea typeface="ＭＳ Ｐゴシック" pitchFamily="50" charset="-128"/>
                  </a:defRPr>
                </a:lvl7pPr>
                <a:lvl8pPr marL="3429000" indent="-228600" eaLnBrk="0" fontAlgn="base" hangingPunct="0">
                  <a:spcBef>
                    <a:spcPts val="350"/>
                  </a:spcBef>
                  <a:spcAft>
                    <a:spcPct val="0"/>
                  </a:spcAft>
                  <a:buClr>
                    <a:schemeClr val="accent2"/>
                  </a:buClr>
                  <a:buFont typeface="Wingdings 2" pitchFamily="18" charset="2"/>
                  <a:buChar char=""/>
                  <a:defRPr kumimoji="1">
                    <a:solidFill>
                      <a:schemeClr val="tx1"/>
                    </a:solidFill>
                    <a:latin typeface="Lucida Sans Unicode" pitchFamily="34" charset="0"/>
                    <a:ea typeface="ＭＳ Ｐゴシック" pitchFamily="50" charset="-128"/>
                  </a:defRPr>
                </a:lvl8pPr>
                <a:lvl9pPr marL="3886200" indent="-228600" eaLnBrk="0" fontAlgn="base" hangingPunct="0">
                  <a:spcBef>
                    <a:spcPts val="350"/>
                  </a:spcBef>
                  <a:spcAft>
                    <a:spcPct val="0"/>
                  </a:spcAft>
                  <a:buClr>
                    <a:schemeClr val="accent2"/>
                  </a:buClr>
                  <a:buFont typeface="Wingdings 2" pitchFamily="18" charset="2"/>
                  <a:buChar char=""/>
                  <a:defRPr kumimoji="1">
                    <a:solidFill>
                      <a:schemeClr val="tx1"/>
                    </a:solidFill>
                    <a:latin typeface="Lucida Sans Unicode" pitchFamily="34" charset="0"/>
                    <a:ea typeface="ＭＳ Ｐゴシック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ja-JP" sz="2000" dirty="0" smtClean="0">
                    <a:latin typeface="Calibri" pitchFamily="34" charset="0"/>
                  </a:rPr>
                  <a:t>(2) Lateral collision</a:t>
                </a:r>
                <a:endParaRPr lang="ja-JP" altLang="en-US" sz="2000" dirty="0">
                  <a:latin typeface="Calibri" pitchFamily="34" charset="0"/>
                </a:endParaRPr>
              </a:p>
            </p:txBody>
          </p:sp>
        </p:grpSp>
        <p:grpSp>
          <p:nvGrpSpPr>
            <p:cNvPr id="9" name="グループ化 22"/>
            <p:cNvGrpSpPr>
              <a:grpSpLocks/>
            </p:cNvGrpSpPr>
            <p:nvPr/>
          </p:nvGrpSpPr>
          <p:grpSpPr bwMode="auto">
            <a:xfrm>
              <a:off x="827584" y="2977207"/>
              <a:ext cx="3600400" cy="2232248"/>
              <a:chOff x="755576" y="1916832"/>
              <a:chExt cx="3600400" cy="2232248"/>
            </a:xfrm>
          </p:grpSpPr>
          <p:grpSp>
            <p:nvGrpSpPr>
              <p:cNvPr id="10" name="グループ化 20"/>
              <p:cNvGrpSpPr>
                <a:grpSpLocks/>
              </p:cNvGrpSpPr>
              <p:nvPr/>
            </p:nvGrpSpPr>
            <p:grpSpPr bwMode="auto">
              <a:xfrm>
                <a:off x="755576" y="2132856"/>
                <a:ext cx="3600400" cy="2016224"/>
                <a:chOff x="611560" y="2204864"/>
                <a:chExt cx="3600400" cy="2016224"/>
              </a:xfrm>
            </p:grpSpPr>
            <p:grpSp>
              <p:nvGrpSpPr>
                <p:cNvPr id="11" name="グループ化 17"/>
                <p:cNvGrpSpPr>
                  <a:grpSpLocks/>
                </p:cNvGrpSpPr>
                <p:nvPr/>
              </p:nvGrpSpPr>
              <p:grpSpPr bwMode="auto">
                <a:xfrm>
                  <a:off x="611560" y="2204864"/>
                  <a:ext cx="3600400" cy="2016224"/>
                  <a:chOff x="611560" y="2204864"/>
                  <a:chExt cx="3600400" cy="2016224"/>
                </a:xfrm>
              </p:grpSpPr>
              <p:sp>
                <p:nvSpPr>
                  <p:cNvPr id="16" name="角丸四角形 15"/>
                  <p:cNvSpPr/>
                  <p:nvPr/>
                </p:nvSpPr>
                <p:spPr>
                  <a:xfrm>
                    <a:off x="611560" y="2204742"/>
                    <a:ext cx="3600111" cy="2016145"/>
                  </a:xfrm>
                  <a:prstGeom prst="roundRect">
                    <a:avLst/>
                  </a:prstGeom>
                  <a:noFill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ja-JP" altLang="en-US">
                      <a:solidFill>
                        <a:schemeClr val="tx1"/>
                      </a:solidFill>
                    </a:endParaRPr>
                  </a:p>
                </p:txBody>
              </p:sp>
              <p:grpSp>
                <p:nvGrpSpPr>
                  <p:cNvPr id="12" name="グループ化 13"/>
                  <p:cNvGrpSpPr>
                    <a:grpSpLocks/>
                  </p:cNvGrpSpPr>
                  <p:nvPr/>
                </p:nvGrpSpPr>
                <p:grpSpPr bwMode="auto">
                  <a:xfrm>
                    <a:off x="803410" y="2387275"/>
                    <a:ext cx="3216701" cy="1757023"/>
                    <a:chOff x="356219" y="2420888"/>
                    <a:chExt cx="3216701" cy="1757023"/>
                  </a:xfrm>
                </p:grpSpPr>
                <p:pic>
                  <p:nvPicPr>
                    <p:cNvPr id="30740" name="Picture 8" descr="C:\Users\eyamada\AppData\Local\Microsoft\Windows\Temporary Internet Files\Content.IE5\LLL4PSXB\lgi01a201401221600[1].jpg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4" cstate="print">
                      <a:grayscl/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rcRect/>
                    <a:stretch>
                      <a:fillRect/>
                    </a:stretch>
                  </p:blipFill>
                  <p:spPr bwMode="auto">
                    <a:xfrm>
                      <a:off x="1331640" y="2886549"/>
                      <a:ext cx="2241280" cy="1291362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</p:pic>
                <p:sp>
                  <p:nvSpPr>
                    <p:cNvPr id="35" name="ストライプ矢印 34"/>
                    <p:cNvSpPr/>
                    <p:nvPr/>
                  </p:nvSpPr>
                  <p:spPr>
                    <a:xfrm>
                      <a:off x="611560" y="3212976"/>
                      <a:ext cx="720080" cy="432000"/>
                    </a:xfrm>
                    <a:prstGeom prst="stripedRightArrow">
                      <a:avLst/>
                    </a:prstGeom>
                    <a:solidFill>
                      <a:schemeClr val="accent6">
                        <a:lumMod val="40000"/>
                        <a:lumOff val="60000"/>
                      </a:schemeClr>
                    </a:solidFill>
                    <a:ln>
                      <a:solidFill>
                        <a:srgbClr val="FF0000"/>
                      </a:solidFill>
                    </a:ln>
                    <a:scene3d>
                      <a:camera prst="isometricLeftDown">
                        <a:rot lat="1200002" lon="2700000" rev="0"/>
                      </a:camera>
                      <a:lightRig rig="threePt" dir="t"/>
                    </a:scene3d>
                    <a:sp3d z="82550"/>
                  </p:spPr>
                  <p:style>
                    <a:lnRef idx="1">
                      <a:schemeClr val="accent6"/>
                    </a:lnRef>
                    <a:fillRef idx="2">
                      <a:schemeClr val="accent6"/>
                    </a:fillRef>
                    <a:effectRef idx="1">
                      <a:schemeClr val="accent6"/>
                    </a:effectRef>
                    <a:fontRef idx="minor">
                      <a:schemeClr val="dk1"/>
                    </a:fontRef>
                  </p:style>
                  <p:txBody>
                    <a:bodyPr anchor="ctr"/>
                    <a:lstStyle/>
                    <a:p>
                      <a:pPr algn="ctr">
                        <a:defRPr/>
                      </a:pPr>
                      <a:endParaRPr lang="ja-JP" alt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pic>
                  <p:nvPicPr>
                    <p:cNvPr id="30742" name="Picture 28" descr="C:\Users\eyamada\AppData\Local\Microsoft\Windows\Temporary Internet Files\Content.IE5\9AMSVADF\large-Motorcycle-Clipart-66.6-5408[1].gif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5" cstate="print">
                      <a:grayscl/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rcRect/>
                    <a:stretch>
                      <a:fillRect/>
                    </a:stretch>
                  </p:blipFill>
                  <p:spPr bwMode="auto">
                    <a:xfrm flipH="1">
                      <a:off x="356219" y="2420888"/>
                      <a:ext cx="1122770" cy="91505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</p:pic>
              </p:grpSp>
            </p:grpSp>
            <p:sp>
              <p:nvSpPr>
                <p:cNvPr id="30737" name="テキスト ボックス 38"/>
                <p:cNvSpPr txBox="1">
                  <a:spLocks noChangeArrowheads="1"/>
                </p:cNvSpPr>
                <p:nvPr/>
              </p:nvSpPr>
              <p:spPr bwMode="auto">
                <a:xfrm>
                  <a:off x="755576" y="3573016"/>
                  <a:ext cx="1058203" cy="40011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spcBef>
                      <a:spcPts val="400"/>
                    </a:spcBef>
                    <a:buClr>
                      <a:schemeClr val="accent1"/>
                    </a:buClr>
                    <a:buSzPct val="68000"/>
                    <a:buFont typeface="Wingdings 3" pitchFamily="18" charset="2"/>
                    <a:buChar char=""/>
                    <a:defRPr kumimoji="1" sz="2700">
                      <a:solidFill>
                        <a:schemeClr val="tx1"/>
                      </a:solidFill>
                      <a:latin typeface="Lucida Sans Unicode" pitchFamily="34" charset="0"/>
                      <a:ea typeface="ＭＳ Ｐゴシック" pitchFamily="50" charset="-128"/>
                    </a:defRPr>
                  </a:lvl1pPr>
                  <a:lvl2pPr marL="742950" indent="-285750" eaLnBrk="0" hangingPunct="0">
                    <a:spcBef>
                      <a:spcPts val="325"/>
                    </a:spcBef>
                    <a:buClr>
                      <a:schemeClr val="accent1"/>
                    </a:buClr>
                    <a:buFont typeface="Verdana" pitchFamily="34" charset="0"/>
                    <a:buChar char="◦"/>
                    <a:defRPr kumimoji="1" sz="2300">
                      <a:solidFill>
                        <a:schemeClr val="tx1"/>
                      </a:solidFill>
                      <a:latin typeface="Lucida Sans Unicode" pitchFamily="34" charset="0"/>
                      <a:ea typeface="ＭＳ Ｐゴシック" pitchFamily="50" charset="-128"/>
                    </a:defRPr>
                  </a:lvl2pPr>
                  <a:lvl3pPr marL="1143000" indent="-228600" eaLnBrk="0" hangingPunct="0">
                    <a:spcBef>
                      <a:spcPts val="350"/>
                    </a:spcBef>
                    <a:buClr>
                      <a:schemeClr val="accent2"/>
                    </a:buClr>
                    <a:buSzPct val="100000"/>
                    <a:buFont typeface="Wingdings 2" pitchFamily="18" charset="2"/>
                    <a:buChar char=""/>
                    <a:defRPr kumimoji="1" sz="2100">
                      <a:solidFill>
                        <a:schemeClr val="tx1"/>
                      </a:solidFill>
                      <a:latin typeface="Lucida Sans Unicode" pitchFamily="34" charset="0"/>
                      <a:ea typeface="ＭＳ Ｐゴシック" pitchFamily="50" charset="-128"/>
                    </a:defRPr>
                  </a:lvl3pPr>
                  <a:lvl4pPr marL="1600200" indent="-228600" eaLnBrk="0" hangingPunct="0">
                    <a:spcBef>
                      <a:spcPts val="350"/>
                    </a:spcBef>
                    <a:buClr>
                      <a:schemeClr val="accent2"/>
                    </a:buClr>
                    <a:buFont typeface="Wingdings 2" pitchFamily="18" charset="2"/>
                    <a:buChar char=""/>
                    <a:defRPr kumimoji="1" sz="1900">
                      <a:solidFill>
                        <a:schemeClr val="tx1"/>
                      </a:solidFill>
                      <a:latin typeface="Lucida Sans Unicode" pitchFamily="34" charset="0"/>
                      <a:ea typeface="ＭＳ Ｐゴシック" pitchFamily="50" charset="-128"/>
                    </a:defRPr>
                  </a:lvl4pPr>
                  <a:lvl5pPr marL="2057400" indent="-228600" eaLnBrk="0" hangingPunct="0">
                    <a:spcBef>
                      <a:spcPts val="350"/>
                    </a:spcBef>
                    <a:buClr>
                      <a:schemeClr val="accent2"/>
                    </a:buClr>
                    <a:buFont typeface="Wingdings 2" pitchFamily="18" charset="2"/>
                    <a:buChar char=""/>
                    <a:defRPr kumimoji="1">
                      <a:solidFill>
                        <a:schemeClr val="tx1"/>
                      </a:solidFill>
                      <a:latin typeface="Lucida Sans Unicode" pitchFamily="34" charset="0"/>
                      <a:ea typeface="ＭＳ Ｐゴシック" pitchFamily="50" charset="-128"/>
                    </a:defRPr>
                  </a:lvl5pPr>
                  <a:lvl6pPr marL="2514600" indent="-228600" eaLnBrk="0" fontAlgn="base" hangingPunct="0">
                    <a:spcBef>
                      <a:spcPts val="350"/>
                    </a:spcBef>
                    <a:spcAft>
                      <a:spcPct val="0"/>
                    </a:spcAft>
                    <a:buClr>
                      <a:schemeClr val="accent2"/>
                    </a:buClr>
                    <a:buFont typeface="Wingdings 2" pitchFamily="18" charset="2"/>
                    <a:buChar char=""/>
                    <a:defRPr kumimoji="1">
                      <a:solidFill>
                        <a:schemeClr val="tx1"/>
                      </a:solidFill>
                      <a:latin typeface="Lucida Sans Unicode" pitchFamily="34" charset="0"/>
                      <a:ea typeface="ＭＳ Ｐゴシック" pitchFamily="50" charset="-128"/>
                    </a:defRPr>
                  </a:lvl6pPr>
                  <a:lvl7pPr marL="2971800" indent="-228600" eaLnBrk="0" fontAlgn="base" hangingPunct="0">
                    <a:spcBef>
                      <a:spcPts val="350"/>
                    </a:spcBef>
                    <a:spcAft>
                      <a:spcPct val="0"/>
                    </a:spcAft>
                    <a:buClr>
                      <a:schemeClr val="accent2"/>
                    </a:buClr>
                    <a:buFont typeface="Wingdings 2" pitchFamily="18" charset="2"/>
                    <a:buChar char=""/>
                    <a:defRPr kumimoji="1">
                      <a:solidFill>
                        <a:schemeClr val="tx1"/>
                      </a:solidFill>
                      <a:latin typeface="Lucida Sans Unicode" pitchFamily="34" charset="0"/>
                      <a:ea typeface="ＭＳ Ｐゴシック" pitchFamily="50" charset="-128"/>
                    </a:defRPr>
                  </a:lvl7pPr>
                  <a:lvl8pPr marL="3429000" indent="-228600" eaLnBrk="0" fontAlgn="base" hangingPunct="0">
                    <a:spcBef>
                      <a:spcPts val="350"/>
                    </a:spcBef>
                    <a:spcAft>
                      <a:spcPct val="0"/>
                    </a:spcAft>
                    <a:buClr>
                      <a:schemeClr val="accent2"/>
                    </a:buClr>
                    <a:buFont typeface="Wingdings 2" pitchFamily="18" charset="2"/>
                    <a:buChar char=""/>
                    <a:defRPr kumimoji="1">
                      <a:solidFill>
                        <a:schemeClr val="tx1"/>
                      </a:solidFill>
                      <a:latin typeface="Lucida Sans Unicode" pitchFamily="34" charset="0"/>
                      <a:ea typeface="ＭＳ Ｐゴシック" pitchFamily="50" charset="-128"/>
                    </a:defRPr>
                  </a:lvl8pPr>
                  <a:lvl9pPr marL="3886200" indent="-228600" eaLnBrk="0" fontAlgn="base" hangingPunct="0">
                    <a:spcBef>
                      <a:spcPts val="350"/>
                    </a:spcBef>
                    <a:spcAft>
                      <a:spcPct val="0"/>
                    </a:spcAft>
                    <a:buClr>
                      <a:schemeClr val="accent2"/>
                    </a:buClr>
                    <a:buFont typeface="Wingdings 2" pitchFamily="18" charset="2"/>
                    <a:buChar char=""/>
                    <a:defRPr kumimoji="1">
                      <a:solidFill>
                        <a:schemeClr val="tx1"/>
                      </a:solidFill>
                      <a:latin typeface="Lucida Sans Unicode" pitchFamily="34" charset="0"/>
                      <a:ea typeface="ＭＳ Ｐゴシック" pitchFamily="50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altLang="ja-JP" sz="2000" dirty="0" smtClean="0">
                      <a:latin typeface="Calibri" pitchFamily="34" charset="0"/>
                    </a:rPr>
                    <a:t>50 km/h</a:t>
                  </a:r>
                  <a:endParaRPr lang="ja-JP" altLang="en-US" sz="2000" dirty="0">
                    <a:latin typeface="Calibri" pitchFamily="34" charset="0"/>
                  </a:endParaRPr>
                </a:p>
              </p:txBody>
            </p:sp>
          </p:grpSp>
          <p:sp>
            <p:nvSpPr>
              <p:cNvPr id="30735" name="テキスト ボックス 36"/>
              <p:cNvSpPr txBox="1">
                <a:spLocks noChangeArrowheads="1"/>
              </p:cNvSpPr>
              <p:nvPr/>
            </p:nvSpPr>
            <p:spPr bwMode="auto">
              <a:xfrm>
                <a:off x="2002730" y="1916832"/>
                <a:ext cx="2173276" cy="40011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ts val="400"/>
                  </a:spcBef>
                  <a:buClr>
                    <a:schemeClr val="accent1"/>
                  </a:buClr>
                  <a:buSzPct val="68000"/>
                  <a:buFont typeface="Wingdings 3" pitchFamily="18" charset="2"/>
                  <a:buChar char=""/>
                  <a:defRPr kumimoji="1" sz="2700">
                    <a:solidFill>
                      <a:schemeClr val="tx1"/>
                    </a:solidFill>
                    <a:latin typeface="Lucida Sans Unicode" pitchFamily="34" charset="0"/>
                    <a:ea typeface="ＭＳ Ｐゴシック" pitchFamily="50" charset="-128"/>
                  </a:defRPr>
                </a:lvl1pPr>
                <a:lvl2pPr marL="742950" indent="-285750" eaLnBrk="0" hangingPunct="0">
                  <a:spcBef>
                    <a:spcPts val="325"/>
                  </a:spcBef>
                  <a:buClr>
                    <a:schemeClr val="accent1"/>
                  </a:buClr>
                  <a:buFont typeface="Verdana" pitchFamily="34" charset="0"/>
                  <a:buChar char="◦"/>
                  <a:defRPr kumimoji="1" sz="2300">
                    <a:solidFill>
                      <a:schemeClr val="tx1"/>
                    </a:solidFill>
                    <a:latin typeface="Lucida Sans Unicode" pitchFamily="34" charset="0"/>
                    <a:ea typeface="ＭＳ Ｐゴシック" pitchFamily="50" charset="-128"/>
                  </a:defRPr>
                </a:lvl2pPr>
                <a:lvl3pPr marL="1143000" indent="-228600" eaLnBrk="0" hangingPunct="0">
                  <a:spcBef>
                    <a:spcPts val="350"/>
                  </a:spcBef>
                  <a:buClr>
                    <a:schemeClr val="accent2"/>
                  </a:buClr>
                  <a:buSzPct val="100000"/>
                  <a:buFont typeface="Wingdings 2" pitchFamily="18" charset="2"/>
                  <a:buChar char=""/>
                  <a:defRPr kumimoji="1" sz="2100">
                    <a:solidFill>
                      <a:schemeClr val="tx1"/>
                    </a:solidFill>
                    <a:latin typeface="Lucida Sans Unicode" pitchFamily="34" charset="0"/>
                    <a:ea typeface="ＭＳ Ｐゴシック" pitchFamily="50" charset="-128"/>
                  </a:defRPr>
                </a:lvl3pPr>
                <a:lvl4pPr marL="1600200" indent="-228600" eaLnBrk="0" hangingPunct="0">
                  <a:spcBef>
                    <a:spcPts val="350"/>
                  </a:spcBef>
                  <a:buClr>
                    <a:schemeClr val="accent2"/>
                  </a:buClr>
                  <a:buFont typeface="Wingdings 2" pitchFamily="18" charset="2"/>
                  <a:buChar char=""/>
                  <a:defRPr kumimoji="1" sz="1900">
                    <a:solidFill>
                      <a:schemeClr val="tx1"/>
                    </a:solidFill>
                    <a:latin typeface="Lucida Sans Unicode" pitchFamily="34" charset="0"/>
                    <a:ea typeface="ＭＳ Ｐゴシック" pitchFamily="50" charset="-128"/>
                  </a:defRPr>
                </a:lvl4pPr>
                <a:lvl5pPr marL="2057400" indent="-228600" eaLnBrk="0" hangingPunct="0">
                  <a:spcBef>
                    <a:spcPts val="350"/>
                  </a:spcBef>
                  <a:buClr>
                    <a:schemeClr val="accent2"/>
                  </a:buClr>
                  <a:buFont typeface="Wingdings 2" pitchFamily="18" charset="2"/>
                  <a:buChar char=""/>
                  <a:defRPr kumimoji="1">
                    <a:solidFill>
                      <a:schemeClr val="tx1"/>
                    </a:solidFill>
                    <a:latin typeface="Lucida Sans Unicode" pitchFamily="34" charset="0"/>
                    <a:ea typeface="ＭＳ Ｐゴシック" pitchFamily="50" charset="-128"/>
                  </a:defRPr>
                </a:lvl5pPr>
                <a:lvl6pPr marL="2514600" indent="-228600" eaLnBrk="0" fontAlgn="base" hangingPunct="0">
                  <a:spcBef>
                    <a:spcPts val="350"/>
                  </a:spcBef>
                  <a:spcAft>
                    <a:spcPct val="0"/>
                  </a:spcAft>
                  <a:buClr>
                    <a:schemeClr val="accent2"/>
                  </a:buClr>
                  <a:buFont typeface="Wingdings 2" pitchFamily="18" charset="2"/>
                  <a:buChar char=""/>
                  <a:defRPr kumimoji="1">
                    <a:solidFill>
                      <a:schemeClr val="tx1"/>
                    </a:solidFill>
                    <a:latin typeface="Lucida Sans Unicode" pitchFamily="34" charset="0"/>
                    <a:ea typeface="ＭＳ Ｐゴシック" pitchFamily="50" charset="-128"/>
                  </a:defRPr>
                </a:lvl6pPr>
                <a:lvl7pPr marL="2971800" indent="-228600" eaLnBrk="0" fontAlgn="base" hangingPunct="0">
                  <a:spcBef>
                    <a:spcPts val="350"/>
                  </a:spcBef>
                  <a:spcAft>
                    <a:spcPct val="0"/>
                  </a:spcAft>
                  <a:buClr>
                    <a:schemeClr val="accent2"/>
                  </a:buClr>
                  <a:buFont typeface="Wingdings 2" pitchFamily="18" charset="2"/>
                  <a:buChar char=""/>
                  <a:defRPr kumimoji="1">
                    <a:solidFill>
                      <a:schemeClr val="tx1"/>
                    </a:solidFill>
                    <a:latin typeface="Lucida Sans Unicode" pitchFamily="34" charset="0"/>
                    <a:ea typeface="ＭＳ Ｐゴシック" pitchFamily="50" charset="-128"/>
                  </a:defRPr>
                </a:lvl7pPr>
                <a:lvl8pPr marL="3429000" indent="-228600" eaLnBrk="0" fontAlgn="base" hangingPunct="0">
                  <a:spcBef>
                    <a:spcPts val="350"/>
                  </a:spcBef>
                  <a:spcAft>
                    <a:spcPct val="0"/>
                  </a:spcAft>
                  <a:buClr>
                    <a:schemeClr val="accent2"/>
                  </a:buClr>
                  <a:buFont typeface="Wingdings 2" pitchFamily="18" charset="2"/>
                  <a:buChar char=""/>
                  <a:defRPr kumimoji="1">
                    <a:solidFill>
                      <a:schemeClr val="tx1"/>
                    </a:solidFill>
                    <a:latin typeface="Lucida Sans Unicode" pitchFamily="34" charset="0"/>
                    <a:ea typeface="ＭＳ Ｐゴシック" pitchFamily="50" charset="-128"/>
                  </a:defRPr>
                </a:lvl8pPr>
                <a:lvl9pPr marL="3886200" indent="-228600" eaLnBrk="0" fontAlgn="base" hangingPunct="0">
                  <a:spcBef>
                    <a:spcPts val="350"/>
                  </a:spcBef>
                  <a:spcAft>
                    <a:spcPct val="0"/>
                  </a:spcAft>
                  <a:buClr>
                    <a:schemeClr val="accent2"/>
                  </a:buClr>
                  <a:buFont typeface="Wingdings 2" pitchFamily="18" charset="2"/>
                  <a:buChar char=""/>
                  <a:defRPr kumimoji="1">
                    <a:solidFill>
                      <a:schemeClr val="tx1"/>
                    </a:solidFill>
                    <a:latin typeface="Lucida Sans Unicode" pitchFamily="34" charset="0"/>
                    <a:ea typeface="ＭＳ Ｐゴシック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ja-JP" sz="2000" dirty="0" smtClean="0">
                    <a:latin typeface="Calibri" pitchFamily="34" charset="0"/>
                  </a:rPr>
                  <a:t>(1) Frontal collision</a:t>
                </a:r>
                <a:endParaRPr lang="ja-JP" altLang="en-US" sz="2000" dirty="0">
                  <a:latin typeface="Calibri" pitchFamily="34" charset="0"/>
                </a:endParaRPr>
              </a:p>
            </p:txBody>
          </p:sp>
        </p:grpSp>
      </p:grpSp>
      <p:sp>
        <p:nvSpPr>
          <p:cNvPr id="30725" name="スライド番号プレースホルダ 29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 kumimoji="1" sz="2700">
                <a:solidFill>
                  <a:schemeClr val="tx1"/>
                </a:solidFill>
                <a:latin typeface="Lucida Sans Unicode" pitchFamily="34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  <a:defRPr kumimoji="1" sz="2300">
                <a:solidFill>
                  <a:schemeClr val="tx1"/>
                </a:solidFill>
                <a:latin typeface="Lucida Sans Unicode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ts val="350"/>
              </a:spcBef>
              <a:buClr>
                <a:schemeClr val="accent2"/>
              </a:buClr>
              <a:buSzPct val="100000"/>
              <a:buFont typeface="Wingdings 2" pitchFamily="18" charset="2"/>
              <a:buChar char=""/>
              <a:defRPr kumimoji="1" sz="2100">
                <a:solidFill>
                  <a:schemeClr val="tx1"/>
                </a:solidFill>
                <a:latin typeface="Lucida Sans Unicode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kumimoji="1" sz="1900">
                <a:solidFill>
                  <a:schemeClr val="tx1"/>
                </a:solidFill>
                <a:latin typeface="Lucida Sans Unicode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kumimoji="1">
                <a:solidFill>
                  <a:schemeClr val="tx1"/>
                </a:solidFill>
                <a:latin typeface="Lucida Sans Unicode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kumimoji="1">
                <a:solidFill>
                  <a:schemeClr val="tx1"/>
                </a:solidFill>
                <a:latin typeface="Lucida Sans Unicode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kumimoji="1">
                <a:solidFill>
                  <a:schemeClr val="tx1"/>
                </a:solidFill>
                <a:latin typeface="Lucida Sans Unicode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kumimoji="1">
                <a:solidFill>
                  <a:schemeClr val="tx1"/>
                </a:solidFill>
                <a:latin typeface="Lucida Sans Unicode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kumimoji="1">
                <a:solidFill>
                  <a:schemeClr val="tx1"/>
                </a:solidFill>
                <a:latin typeface="Lucida Sans Unicode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CED85261-78AD-4A6E-914F-505EFADF1859}" type="slidenum">
              <a:rPr lang="ja-JP" altLang="en-US" sz="1000" smtClean="0">
                <a:latin typeface="Calibri" pitchFamily="34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endParaRPr lang="ja-JP" altLang="en-US" sz="1000" dirty="0" smtClean="0">
              <a:latin typeface="Calibri" pitchFamily="34" charset="0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251520" y="692696"/>
            <a:ext cx="889248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ts val="3300"/>
              </a:lnSpc>
              <a:buFont typeface="Wingdings" panose="05000000000000000000" pitchFamily="2" charset="2"/>
              <a:buChar char="l"/>
            </a:pPr>
            <a:r>
              <a:rPr lang="en-US" altLang="ja-JP" sz="2400" dirty="0">
                <a:ea typeface="Arial Unicode MS" pitchFamily="50" charset="-128"/>
                <a:cs typeface="Arial Unicode MS" pitchFamily="50" charset="-128"/>
              </a:rPr>
              <a:t>N</a:t>
            </a:r>
            <a:r>
              <a:rPr lang="en-US" altLang="ja-JP" sz="2400" dirty="0" smtClean="0">
                <a:ea typeface="Arial Unicode MS" pitchFamily="50" charset="-128"/>
                <a:cs typeface="Arial Unicode MS" pitchFamily="50" charset="-128"/>
              </a:rPr>
              <a:t>ecessary </a:t>
            </a:r>
            <a:r>
              <a:rPr lang="en-US" altLang="ja-JP" sz="2400" dirty="0">
                <a:ea typeface="Arial Unicode MS" pitchFamily="50" charset="-128"/>
                <a:cs typeface="Arial Unicode MS" pitchFamily="50" charset="-128"/>
              </a:rPr>
              <a:t>to ensure the safety of the container by preventing it from detaching from the vehicle in the event of an </a:t>
            </a:r>
            <a:r>
              <a:rPr lang="en-US" altLang="ja-JP" sz="2400" dirty="0" smtClean="0">
                <a:ea typeface="Arial Unicode MS" pitchFamily="50" charset="-128"/>
                <a:cs typeface="Arial Unicode MS" pitchFamily="50" charset="-128"/>
              </a:rPr>
              <a:t>accident.</a:t>
            </a:r>
          </a:p>
          <a:p>
            <a:pPr marL="534988" lvl="1" indent="-357188">
              <a:lnSpc>
                <a:spcPts val="3300"/>
              </a:lnSpc>
              <a:buFont typeface="Wingdings" panose="05000000000000000000" pitchFamily="2" charset="2"/>
              <a:buChar char="Ø"/>
            </a:pPr>
            <a:r>
              <a:rPr lang="en-US" altLang="ja-JP" sz="2000" dirty="0" smtClean="0">
                <a:ea typeface="Arial Unicode MS" pitchFamily="50" charset="-128"/>
                <a:cs typeface="Arial Unicode MS" pitchFamily="50" charset="-128"/>
              </a:rPr>
              <a:t>The </a:t>
            </a:r>
            <a:r>
              <a:rPr lang="en-US" altLang="ja-JP" sz="2000" dirty="0">
                <a:ea typeface="Arial Unicode MS" pitchFamily="50" charset="-128"/>
                <a:cs typeface="Arial Unicode MS" pitchFamily="50" charset="-128"/>
              </a:rPr>
              <a:t>strength of the attachment of the container shall be verified by an acceleration test. (paragraph 7.2)</a:t>
            </a:r>
            <a:endParaRPr lang="ja-JP" altLang="en-US" sz="2000" dirty="0" smtClean="0">
              <a:ea typeface="Arial Unicode MS" pitchFamily="50" charset="-128"/>
              <a:cs typeface="Arial Unicode MS" pitchFamily="50" charset="-128"/>
            </a:endParaRPr>
          </a:p>
          <a:p>
            <a:pPr marL="541338">
              <a:lnSpc>
                <a:spcPts val="3300"/>
              </a:lnSpc>
            </a:pPr>
            <a:r>
              <a:rPr lang="en-US" altLang="ja-JP" sz="2000" dirty="0" smtClean="0">
                <a:ea typeface="Arial Unicode MS" pitchFamily="50" charset="-128"/>
                <a:cs typeface="Arial Unicode MS" pitchFamily="50" charset="-128"/>
              </a:rPr>
              <a:t>(1</a:t>
            </a:r>
            <a:r>
              <a:rPr lang="en-US" altLang="ja-JP" sz="2000" dirty="0">
                <a:ea typeface="Arial Unicode MS" pitchFamily="50" charset="-128"/>
                <a:cs typeface="Arial Unicode MS" pitchFamily="50" charset="-128"/>
              </a:rPr>
              <a:t>) Acceleration in the direction of </a:t>
            </a:r>
            <a:r>
              <a:rPr lang="en-US" altLang="ja-JP" sz="2000" dirty="0" smtClean="0">
                <a:ea typeface="Arial Unicode MS" pitchFamily="50" charset="-128"/>
                <a:cs typeface="Arial Unicode MS" pitchFamily="50" charset="-128"/>
              </a:rPr>
              <a:t>travel: 43.5 G</a:t>
            </a:r>
          </a:p>
          <a:p>
            <a:pPr marL="541338">
              <a:lnSpc>
                <a:spcPts val="3300"/>
              </a:lnSpc>
            </a:pPr>
            <a:r>
              <a:rPr lang="en-US" altLang="ja-JP" sz="2000" dirty="0" smtClean="0">
                <a:ea typeface="Arial Unicode MS" pitchFamily="50" charset="-128"/>
                <a:cs typeface="Arial Unicode MS" pitchFamily="50" charset="-128"/>
              </a:rPr>
              <a:t>(2</a:t>
            </a:r>
            <a:r>
              <a:rPr lang="en-US" altLang="ja-JP" sz="2000" dirty="0">
                <a:ea typeface="Arial Unicode MS" pitchFamily="50" charset="-128"/>
                <a:cs typeface="Arial Unicode MS" pitchFamily="50" charset="-128"/>
              </a:rPr>
              <a:t>) Acceleration </a:t>
            </a:r>
            <a:r>
              <a:rPr lang="en-US" altLang="ja-JP" sz="2000" dirty="0" smtClean="0">
                <a:ea typeface="Arial Unicode MS" pitchFamily="50" charset="-128"/>
                <a:cs typeface="Arial Unicode MS" pitchFamily="50" charset="-128"/>
              </a:rPr>
              <a:t>horizontally </a:t>
            </a:r>
            <a:r>
              <a:rPr lang="en-US" altLang="ja-JP" sz="2000" dirty="0">
                <a:ea typeface="Arial Unicode MS" pitchFamily="50" charset="-128"/>
                <a:cs typeface="Arial Unicode MS" pitchFamily="50" charset="-128"/>
              </a:rPr>
              <a:t>perpendicular to the direction of </a:t>
            </a:r>
            <a:r>
              <a:rPr lang="en-US" altLang="ja-JP" sz="2000" dirty="0" smtClean="0">
                <a:ea typeface="Arial Unicode MS" pitchFamily="50" charset="-128"/>
                <a:cs typeface="Arial Unicode MS" pitchFamily="50" charset="-128"/>
              </a:rPr>
              <a:t>travel: 63 G</a:t>
            </a:r>
          </a:p>
          <a:p>
            <a:pPr marL="534988" lvl="1" indent="-357188">
              <a:lnSpc>
                <a:spcPts val="3300"/>
              </a:lnSpc>
              <a:buFont typeface="Wingdings" panose="05000000000000000000" pitchFamily="2" charset="2"/>
              <a:buChar char="Ø"/>
            </a:pPr>
            <a:r>
              <a:rPr lang="en-US" altLang="ja-JP" sz="2000" dirty="0">
                <a:ea typeface="Arial Unicode MS" pitchFamily="50" charset="-128"/>
                <a:cs typeface="Arial Unicode MS" pitchFamily="50" charset="-128"/>
              </a:rPr>
              <a:t>The container shall remain attached to the vehicle at a minimum of one point after the test.</a:t>
            </a:r>
            <a:endParaRPr lang="ja-JP" altLang="en-US" sz="2000" dirty="0">
              <a:ea typeface="Arial Unicode MS" pitchFamily="50" charset="-128"/>
              <a:cs typeface="Arial Unicode MS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07305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998</TotalTime>
  <Words>632</Words>
  <Application>Microsoft Office PowerPoint</Application>
  <PresentationFormat>On-screen Show (4:3)</PresentationFormat>
  <Paragraphs>134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テーマ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Direction of hydrogen discharge upon TPRD activation</vt:lpstr>
      <vt:lpstr>PowerPoint Presentation</vt:lpstr>
      <vt:lpstr>Strength of the attachment of the container</vt:lpstr>
      <vt:lpstr>Timeline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Hydrogen-Fuelled Vehicles of  category L1, L2, L3, L4 and L5 UN Regulation （UNR)</dc:title>
  <dc:creator>mashiba</dc:creator>
  <cp:lastModifiedBy>Gianotti</cp:lastModifiedBy>
  <cp:revision>128</cp:revision>
  <dcterms:created xsi:type="dcterms:W3CDTF">2017-03-04T05:14:39Z</dcterms:created>
  <dcterms:modified xsi:type="dcterms:W3CDTF">2017-04-24T12:00:42Z</dcterms:modified>
</cp:coreProperties>
</file>