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76932" autoAdjust="0"/>
  </p:normalViewPr>
  <p:slideViewPr>
    <p:cSldViewPr>
      <p:cViewPr varScale="1">
        <p:scale>
          <a:sx n="87" d="100"/>
          <a:sy n="87" d="100"/>
        </p:scale>
        <p:origin x="-2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262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mtClean="0"/>
              <a:t>Cliquez pour modifier les styles du texte du masque</a:t>
            </a:r>
          </a:p>
          <a:p>
            <a:pPr lvl="1"/>
            <a:r>
              <a:rPr lang="fr-FR" altLang="ja-JP" smtClean="0"/>
              <a:t>Deuxième niveau</a:t>
            </a:r>
          </a:p>
          <a:p>
            <a:pPr lvl="2"/>
            <a:r>
              <a:rPr lang="fr-FR" altLang="ja-JP" smtClean="0"/>
              <a:t>Troisième niveau</a:t>
            </a:r>
          </a:p>
          <a:p>
            <a:pPr lvl="3"/>
            <a:r>
              <a:rPr lang="fr-FR" altLang="ja-JP" smtClean="0"/>
              <a:t>Quatrième niveau</a:t>
            </a:r>
          </a:p>
          <a:p>
            <a:pPr lvl="4"/>
            <a:r>
              <a:rPr lang="fr-FR" altLang="ja-JP" smtClean="0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2398479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dirty="0" smtClean="0"/>
              <a:t>WP29 adopted the Revision 3 of the 58 Agreement at its 169</a:t>
            </a:r>
            <a:r>
              <a:rPr lang="en-GB" baseline="30000" dirty="0" smtClean="0"/>
              <a:t>th</a:t>
            </a:r>
            <a:r>
              <a:rPr lang="en-GB" dirty="0" smtClean="0"/>
              <a:t> session in June 2016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dirty="0" smtClean="0"/>
              <a:t>This revision entered into force</a:t>
            </a:r>
            <a:r>
              <a:rPr lang="en-GB" baseline="0" dirty="0" smtClean="0"/>
              <a:t> last September (14</a:t>
            </a:r>
            <a:r>
              <a:rPr lang="en-GB" baseline="30000" dirty="0" smtClean="0"/>
              <a:t>th</a:t>
            </a:r>
            <a:r>
              <a:rPr lang="en-GB" baseline="0" dirty="0" smtClean="0"/>
              <a:t>?)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baseline="0" dirty="0" smtClean="0"/>
              <a:t>The revision 3 of the 58 Agreement contains the necessary mechanism to implement the International Whole Vehicle Type Approval scheme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GB" baseline="0" dirty="0" smtClean="0"/>
              <a:t>In a nutshell, the IWVTA permits to have one certification for the whole vehicle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baseline="0" dirty="0" smtClean="0"/>
              <a:t>However the key principle of the 58 Agreement mutual recognition was confirmed with the revision 3, 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GB" baseline="0" dirty="0" smtClean="0"/>
              <a:t>The principle of mutual recognition make it impossible for a contracting party to mandate a certain item which s optional in a regulation, 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GB" baseline="0" dirty="0" smtClean="0"/>
              <a:t>Also, Rev3 makes it impossible for a contracting party to apply a late version of a regulation, without making applying also the regulation for the items previously present in the regulation.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GB" baseline="0" dirty="0" smtClean="0"/>
              <a:t>This hence leads to the need to have only one item (technology/function) per regulation 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2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2695432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GRSG decided</a:t>
            </a:r>
            <a:r>
              <a:rPr lang="en-GB" baseline="0" dirty="0" smtClean="0"/>
              <a:t> at its 110</a:t>
            </a:r>
            <a:r>
              <a:rPr lang="en-GB" baseline="30000" dirty="0" smtClean="0"/>
              <a:t>th</a:t>
            </a:r>
            <a:r>
              <a:rPr lang="en-GB" baseline="0" dirty="0" smtClean="0"/>
              <a:t> meeting to split UN R116 in three separate regulations.</a:t>
            </a:r>
          </a:p>
          <a:p>
            <a:r>
              <a:rPr lang="en-GB" baseline="0" dirty="0" smtClean="0"/>
              <a:t>See here an excerpt of the report ECE-TRANS-WP29-GRSG-89e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3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4232373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produced 3 documents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4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927770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dirty="0" smtClean="0"/>
              <a:t>The documents are tabled today for comments until the next session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dirty="0" smtClean="0"/>
              <a:t>The</a:t>
            </a:r>
            <a:r>
              <a:rPr lang="en-GB" baseline="0" dirty="0" smtClean="0"/>
              <a:t> splitting was not performed without injuries to the text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baseline="0" dirty="0" smtClean="0"/>
              <a:t>Let’s take the example of the paragraph 8 of the current text of UN R116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baseline="0" dirty="0" smtClean="0"/>
              <a:t>As a reminder, in R116, 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GB" baseline="0" dirty="0" smtClean="0"/>
              <a:t>Paragraph 5 applies to the antitheft systems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GB" baseline="0" dirty="0" smtClean="0"/>
              <a:t>Paragraph 6 applies to Alarm systems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GB" baseline="0" dirty="0" smtClean="0"/>
              <a:t>Paragraph 7 applies to the vehicles with regard to their AS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GB" baseline="0" dirty="0" smtClean="0"/>
              <a:t>Paragraph 8 applies to the immobilizers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baseline="0" dirty="0" smtClean="0"/>
              <a:t>There is a reference in paragraph 8 to provisions present in paragraph 6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5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762851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dirty="0" smtClean="0"/>
              <a:t>Simple splitting would lead to cross-references</a:t>
            </a:r>
            <a:r>
              <a:rPr lang="en-GB" baseline="0" dirty="0" smtClean="0"/>
              <a:t> between the new regulations, since they currently exist within UN R116.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baseline="0" dirty="0" smtClean="0"/>
              <a:t>These references would in addition exist between 3 regulations, because each regulation would refer to the 2 others.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baseline="0" dirty="0" smtClean="0"/>
              <a:t>copy/paste of the “relevant” provisions would lead to the existence of provisions not applicable to the function, or to a decision based on the technique.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baseline="0" dirty="0" smtClean="0"/>
              <a:t>This may lead to an exercise beyond the pure “splitting” of the regulation.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baseline="0" dirty="0" smtClean="0"/>
              <a:t>The task-force may then later request guidance, or simply some endorsement, by GRSG of a technical decision for the splitting.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6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46626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 smtClean="0"/>
              <a:t>Cliquez pour modifier les styles du texte du masque</a:t>
            </a:r>
          </a:p>
          <a:p>
            <a:pPr lvl="1"/>
            <a:r>
              <a:rPr lang="fr-FR" altLang="ja-JP" dirty="0" smtClean="0"/>
              <a:t>Deuxième niveau</a:t>
            </a:r>
          </a:p>
          <a:p>
            <a:pPr lvl="2"/>
            <a:r>
              <a:rPr lang="fr-FR" altLang="ja-JP" dirty="0" smtClean="0"/>
              <a:t>Troisième niveau</a:t>
            </a:r>
          </a:p>
          <a:p>
            <a:pPr lvl="3"/>
            <a:r>
              <a:rPr lang="fr-FR" altLang="ja-JP" dirty="0" smtClean="0"/>
              <a:t>Quatrième niveau</a:t>
            </a:r>
          </a:p>
          <a:p>
            <a:pPr lvl="4"/>
            <a:r>
              <a:rPr lang="fr-FR" altLang="ja-JP" dirty="0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r>
              <a:rPr lang="ja-JP" altLang="fr-FR"/>
              <a:t>YvdS - 28 May 06</a:t>
            </a:r>
            <a:endParaRPr lang="fr-FR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8" name="Image 7" descr="oica_logolarge.jp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600" y="381000"/>
            <a:ext cx="1447800" cy="7806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51520" y="2924944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fr-FR" kern="0" dirty="0" smtClean="0"/>
              <a:t>UNR116 </a:t>
            </a:r>
            <a:r>
              <a:rPr lang="fr-FR" kern="0" dirty="0" err="1" smtClean="0"/>
              <a:t>splitting</a:t>
            </a:r>
            <a:endParaRPr lang="fr-FR" kern="0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796136" y="187300"/>
            <a:ext cx="3122714" cy="81136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square" lIns="18000" tIns="36000" rIns="18000" bIns="36000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 algn="r" eaLnBrk="0" hangingPunct="0"/>
            <a:r>
              <a:rPr kumimoji="0" lang="en-GB" altLang="ja-JP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kumimoji="0" lang="en-GB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GRSG</a:t>
            </a:r>
            <a:r>
              <a:rPr kumimoji="0" lang="en-GB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en-US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113</a:t>
            </a:r>
            <a:r>
              <a:rPr kumimoji="0" lang="en-GB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-41</a:t>
            </a:r>
            <a:endParaRPr kumimoji="0" lang="en-GB" altLang="ja-JP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/>
            <a:r>
              <a:rPr kumimoji="0" lang="en-GB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113</a:t>
            </a:r>
            <a:r>
              <a:rPr kumimoji="0" lang="en-GB" altLang="ja-JP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kumimoji="0" lang="en-GB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</a:t>
            </a:r>
            <a:r>
              <a:rPr kumimoji="0"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kumimoji="0" lang="en-GB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10-13 October 2017, </a:t>
            </a:r>
          </a:p>
          <a:p>
            <a:pPr algn="r" eaLnBrk="0" hangingPunct="0"/>
            <a:r>
              <a:rPr kumimoji="0" lang="en-GB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 item </a:t>
            </a:r>
            <a:r>
              <a:rPr kumimoji="0" lang="en-GB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kumimoji="0"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GB" altLang="ja-JP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Background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WP29-169 </a:t>
            </a:r>
            <a:r>
              <a:rPr lang="fr-FR" dirty="0" err="1" smtClean="0"/>
              <a:t>adopted</a:t>
            </a:r>
            <a:r>
              <a:rPr lang="fr-FR" dirty="0" smtClean="0"/>
              <a:t> Revision3 of the 58A</a:t>
            </a:r>
          </a:p>
          <a:p>
            <a:r>
              <a:rPr lang="fr-FR" dirty="0" smtClean="0"/>
              <a:t>This </a:t>
            </a:r>
            <a:r>
              <a:rPr lang="fr-FR" dirty="0" err="1" smtClean="0"/>
              <a:t>permits</a:t>
            </a:r>
            <a:r>
              <a:rPr lang="fr-FR" dirty="0" smtClean="0"/>
              <a:t> the application of IWVTA</a:t>
            </a:r>
          </a:p>
          <a:p>
            <a:r>
              <a:rPr lang="fr-FR" dirty="0" err="1" smtClean="0"/>
              <a:t>Priciples</a:t>
            </a:r>
            <a:r>
              <a:rPr lang="fr-FR" dirty="0" smtClean="0"/>
              <a:t> of </a:t>
            </a:r>
            <a:r>
              <a:rPr lang="fr-FR" dirty="0" err="1" smtClean="0"/>
              <a:t>mutual</a:t>
            </a:r>
            <a:r>
              <a:rPr lang="fr-FR" dirty="0" smtClean="0"/>
              <a:t> recognition lead to the </a:t>
            </a:r>
            <a:r>
              <a:rPr lang="fr-FR" dirty="0" err="1" smtClean="0"/>
              <a:t>need</a:t>
            </a:r>
            <a:r>
              <a:rPr lang="fr-FR" dirty="0" smtClean="0"/>
              <a:t> to split </a:t>
            </a:r>
            <a:r>
              <a:rPr lang="fr-FR" dirty="0" err="1" smtClean="0"/>
              <a:t>regulations</a:t>
            </a:r>
            <a:r>
              <a:rPr lang="fr-FR" dirty="0" smtClean="0"/>
              <a:t> </a:t>
            </a:r>
            <a:r>
              <a:rPr lang="fr-FR" dirty="0" err="1" smtClean="0"/>
              <a:t>having</a:t>
            </a:r>
            <a:r>
              <a:rPr lang="fr-FR" dirty="0" smtClean="0"/>
              <a:t> multiple </a:t>
            </a:r>
            <a:r>
              <a:rPr lang="fr-FR" dirty="0" err="1" smtClean="0"/>
              <a:t>optional</a:t>
            </a:r>
            <a:r>
              <a:rPr lang="fr-FR" dirty="0" smtClean="0"/>
              <a:t> items</a:t>
            </a:r>
          </a:p>
          <a:p>
            <a:r>
              <a:rPr lang="fr-FR" dirty="0" smtClean="0"/>
              <a:t>R116 has </a:t>
            </a:r>
            <a:r>
              <a:rPr lang="fr-FR" dirty="0" err="1" smtClean="0"/>
              <a:t>requirements</a:t>
            </a:r>
            <a:r>
              <a:rPr lang="fr-FR" dirty="0" smtClean="0"/>
              <a:t> for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err="1" smtClean="0"/>
              <a:t>Antitheft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err="1" smtClean="0"/>
              <a:t>Immobilizers</a:t>
            </a:r>
            <a:r>
              <a:rPr lang="fr-FR" dirty="0" smtClean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err="1" smtClean="0"/>
              <a:t>Alarm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GRSG-110 </a:t>
            </a:r>
            <a:r>
              <a:rPr lang="fr-FR" dirty="0" err="1" smtClean="0"/>
              <a:t>decision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/>
          <a:lstStyle/>
          <a:p>
            <a:r>
              <a:rPr lang="fr-FR" dirty="0" err="1" smtClean="0"/>
              <a:t>Decision</a:t>
            </a:r>
            <a:r>
              <a:rPr lang="fr-FR" dirty="0" smtClean="0"/>
              <a:t> of GRSG-110 to split UNR116 in </a:t>
            </a:r>
            <a:r>
              <a:rPr lang="fr-FR" dirty="0" err="1" smtClean="0"/>
              <a:t>three</a:t>
            </a:r>
            <a:r>
              <a:rPr lang="fr-FR" dirty="0" smtClean="0"/>
              <a:t> </a:t>
            </a:r>
            <a:r>
              <a:rPr lang="fr-FR" dirty="0" err="1" smtClean="0"/>
              <a:t>separate</a:t>
            </a:r>
            <a:r>
              <a:rPr lang="fr-FR" dirty="0" smtClean="0"/>
              <a:t> </a:t>
            </a:r>
            <a:r>
              <a:rPr lang="fr-FR" dirty="0" err="1" smtClean="0"/>
              <a:t>regulations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</a:pPr>
            <a:r>
              <a:rPr lang="fr-FR" sz="1800" dirty="0" smtClean="0"/>
              <a:t>Report of GRSG-110 (April 2016):</a:t>
            </a:r>
            <a:endParaRPr lang="fr-FR" sz="1800" dirty="0"/>
          </a:p>
        </p:txBody>
      </p:sp>
      <p:sp>
        <p:nvSpPr>
          <p:cNvPr id="6" name="Rectangle 5"/>
          <p:cNvSpPr/>
          <p:nvPr/>
        </p:nvSpPr>
        <p:spPr>
          <a:xfrm>
            <a:off x="251520" y="3645024"/>
            <a:ext cx="8208912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51.	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Following the discussion, GRSG agreed to follow the idea of </a:t>
            </a:r>
            <a:r>
              <a:rPr lang="en-GB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having in future three separate UN Regulation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s on (</a:t>
            </a:r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anti-theft devices, (ii) alarm systems and (iii) immobilizers.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GRSG agreed to resume consideration of this subject at its next session in October 2016 on the basis of concrete proposals and requested the secretariat to keep GRSG-110-24 on the agenda as a reference document.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Three</a:t>
            </a:r>
            <a:r>
              <a:rPr lang="fr-FR" dirty="0" smtClean="0"/>
              <a:t> documents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Document GRSG/2017/23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UNR116 applicable to anti-</a:t>
            </a:r>
            <a:r>
              <a:rPr lang="fr-FR" dirty="0" err="1" smtClean="0"/>
              <a:t>theft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P</a:t>
            </a:r>
            <a:r>
              <a:rPr lang="fr-FR" dirty="0" smtClean="0"/>
              <a:t>rovisions for </a:t>
            </a:r>
            <a:r>
              <a:rPr lang="fr-FR" dirty="0" err="1" smtClean="0"/>
              <a:t>immobilizers</a:t>
            </a:r>
            <a:r>
              <a:rPr lang="fr-FR" dirty="0" smtClean="0"/>
              <a:t> and </a:t>
            </a:r>
            <a:r>
              <a:rPr lang="fr-FR" dirty="0" err="1" smtClean="0"/>
              <a:t>alarm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 </a:t>
            </a:r>
            <a:r>
              <a:rPr lang="fr-FR" dirty="0" err="1" smtClean="0"/>
              <a:t>extracted</a:t>
            </a:r>
            <a:endParaRPr lang="fr-FR" dirty="0" smtClean="0"/>
          </a:p>
          <a:p>
            <a:r>
              <a:rPr lang="fr-FR" dirty="0" smtClean="0"/>
              <a:t>Document GRSG/2017/24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New </a:t>
            </a:r>
            <a:r>
              <a:rPr lang="fr-FR" dirty="0" err="1" smtClean="0"/>
              <a:t>draft</a:t>
            </a:r>
            <a:r>
              <a:rPr lang="fr-FR" dirty="0" smtClean="0"/>
              <a:t> </a:t>
            </a:r>
            <a:r>
              <a:rPr lang="fr-FR" dirty="0" err="1" smtClean="0"/>
              <a:t>regulation</a:t>
            </a:r>
            <a:r>
              <a:rPr lang="fr-FR" dirty="0" smtClean="0"/>
              <a:t> on </a:t>
            </a:r>
            <a:r>
              <a:rPr lang="fr-FR" dirty="0" err="1" smtClean="0"/>
              <a:t>immobilizers</a:t>
            </a:r>
            <a:endParaRPr lang="fr-FR" dirty="0"/>
          </a:p>
          <a:p>
            <a:r>
              <a:rPr lang="fr-FR" dirty="0" smtClean="0"/>
              <a:t>Document GRSG/2017/25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New </a:t>
            </a:r>
            <a:r>
              <a:rPr lang="fr-FR" dirty="0" err="1" smtClean="0"/>
              <a:t>draft</a:t>
            </a:r>
            <a:r>
              <a:rPr lang="fr-FR" dirty="0" smtClean="0"/>
              <a:t> </a:t>
            </a:r>
            <a:r>
              <a:rPr lang="fr-FR" dirty="0" err="1" smtClean="0"/>
              <a:t>regulation</a:t>
            </a:r>
            <a:r>
              <a:rPr lang="fr-FR" dirty="0" smtClean="0"/>
              <a:t> on </a:t>
            </a:r>
            <a:r>
              <a:rPr lang="fr-FR" dirty="0" err="1" smtClean="0"/>
              <a:t>alarm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Space</a:t>
            </a:r>
            <a:r>
              <a:rPr lang="fr-FR" dirty="0" smtClean="0"/>
              <a:t> for </a:t>
            </a:r>
            <a:r>
              <a:rPr lang="fr-FR" dirty="0" err="1" smtClean="0"/>
              <a:t>improvement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0954" y="1196753"/>
            <a:ext cx="8229600" cy="2808312"/>
          </a:xfrm>
        </p:spPr>
        <p:txBody>
          <a:bodyPr/>
          <a:lstStyle/>
          <a:p>
            <a:r>
              <a:rPr lang="fr-FR" dirty="0" err="1" smtClean="0"/>
              <a:t>Submitted</a:t>
            </a:r>
            <a:r>
              <a:rPr lang="fr-FR" dirty="0" smtClean="0"/>
              <a:t> to GRSG-113 for </a:t>
            </a:r>
            <a:r>
              <a:rPr lang="fr-FR" dirty="0" err="1" smtClean="0"/>
              <a:t>comments</a:t>
            </a:r>
            <a:endParaRPr lang="fr-FR" dirty="0" smtClean="0"/>
          </a:p>
          <a:p>
            <a:r>
              <a:rPr lang="fr-FR" dirty="0" err="1" smtClean="0"/>
              <a:t>Some</a:t>
            </a:r>
            <a:r>
              <a:rPr lang="fr-FR" dirty="0" smtClean="0"/>
              <a:t> sections and provisions </a:t>
            </a:r>
            <a:r>
              <a:rPr lang="fr-FR" dirty="0" err="1" smtClean="0"/>
              <a:t>need</a:t>
            </a:r>
            <a:r>
              <a:rPr lang="fr-FR" dirty="0" smtClean="0"/>
              <a:t> </a:t>
            </a:r>
            <a:r>
              <a:rPr lang="fr-FR" dirty="0" err="1" smtClean="0"/>
              <a:t>further</a:t>
            </a:r>
            <a:r>
              <a:rPr lang="fr-FR" dirty="0" smtClean="0"/>
              <a:t> </a:t>
            </a:r>
            <a:r>
              <a:rPr lang="fr-FR" dirty="0" err="1" smtClean="0"/>
              <a:t>improvements</a:t>
            </a:r>
            <a:endParaRPr lang="fr-FR" dirty="0" smtClean="0"/>
          </a:p>
          <a:p>
            <a:r>
              <a:rPr lang="fr-FR" dirty="0" err="1" smtClean="0"/>
              <a:t>Example</a:t>
            </a:r>
            <a:r>
              <a:rPr lang="fr-FR" dirty="0" smtClean="0"/>
              <a:t> per para. 8 (</a:t>
            </a:r>
            <a:r>
              <a:rPr lang="fr-FR" dirty="0" err="1" smtClean="0"/>
              <a:t>immobilizers</a:t>
            </a:r>
            <a:r>
              <a:rPr lang="fr-FR" dirty="0" smtClean="0"/>
              <a:t>)</a:t>
            </a:r>
          </a:p>
          <a:p>
            <a:pPr marL="457200" lvl="1" indent="0">
              <a:buNone/>
            </a:pPr>
            <a:r>
              <a:rPr lang="fr-FR" dirty="0" err="1" smtClean="0"/>
              <a:t>Text</a:t>
            </a:r>
            <a:r>
              <a:rPr lang="fr-FR" dirty="0" smtClean="0"/>
              <a:t> of </a:t>
            </a:r>
            <a:r>
              <a:rPr lang="fr-FR" dirty="0" err="1" smtClean="0"/>
              <a:t>current</a:t>
            </a:r>
            <a:r>
              <a:rPr lang="fr-FR" dirty="0" smtClean="0"/>
              <a:t> UN R116: </a:t>
            </a:r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868884" y="4016870"/>
            <a:ext cx="7848872" cy="18206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1079500" algn="l"/>
                <a:tab pos="1259205" algn="l"/>
                <a:tab pos="1583055" algn="l"/>
                <a:tab pos="1727200" algn="l"/>
                <a:tab pos="1835150" algn="l"/>
                <a:tab pos="5528945" algn="r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8.4.	OPERATION PARAMETERS AND TEST CONDITIONS</a:t>
            </a:r>
          </a:p>
          <a:p>
            <a:pPr algn="just">
              <a:spcAft>
                <a:spcPts val="0"/>
              </a:spcAft>
              <a:tabLst>
                <a:tab pos="1079500" algn="l"/>
                <a:tab pos="1259205" algn="l"/>
                <a:tab pos="1583055" algn="l"/>
                <a:tab pos="1727200" algn="l"/>
                <a:tab pos="1835150" algn="l"/>
                <a:tab pos="5528945" algn="r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  <a:tabLst>
                <a:tab pos="1079500" algn="l"/>
                <a:tab pos="1259205" algn="l"/>
                <a:tab pos="1583055" algn="l"/>
                <a:tab pos="1727200" algn="l"/>
                <a:tab pos="1835150" algn="l"/>
                <a:tab pos="5528945" algn="r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8.4.1.	</a:t>
            </a:r>
            <a:r>
              <a:rPr lang="en-GB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Operation parameters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079500" algn="l"/>
                <a:tab pos="1259205" algn="l"/>
                <a:tab pos="1583055" algn="l"/>
                <a:tab pos="1727200" algn="l"/>
                <a:tab pos="1835150" algn="l"/>
                <a:tab pos="5528945" algn="r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1079500" algn="just">
              <a:spcAft>
                <a:spcPts val="0"/>
              </a:spcAft>
              <a:tabLst>
                <a:tab pos="1079500" algn="l"/>
                <a:tab pos="1259205" algn="l"/>
                <a:tab pos="1583055" algn="l"/>
                <a:tab pos="1727200" algn="l"/>
                <a:tab pos="1835150" algn="l"/>
                <a:tab pos="5528945" algn="r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All components of the immobilizer shall comply with prescriptions given in paragraph 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6.4.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of this Regulation.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868884" y="5837488"/>
            <a:ext cx="8229600" cy="678727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fr-FR" sz="3200" kern="0" dirty="0" smtClean="0">
                <a:solidFill>
                  <a:srgbClr val="FF0000"/>
                </a:solidFill>
              </a:rPr>
              <a:t>Para. 6 </a:t>
            </a:r>
            <a:r>
              <a:rPr lang="fr-FR" sz="3200" kern="0" dirty="0" err="1" smtClean="0"/>
              <a:t>applies</a:t>
            </a:r>
            <a:r>
              <a:rPr lang="fr-FR" sz="3200" kern="0" dirty="0" smtClean="0"/>
              <a:t> to </a:t>
            </a:r>
            <a:r>
              <a:rPr lang="fr-FR" sz="3200" kern="0" dirty="0" err="1" smtClean="0"/>
              <a:t>alarm</a:t>
            </a:r>
            <a:r>
              <a:rPr lang="fr-FR" sz="3200" kern="0" dirty="0" smtClean="0"/>
              <a:t> </a:t>
            </a:r>
            <a:r>
              <a:rPr lang="fr-FR" sz="3200" kern="0" dirty="0" err="1" smtClean="0"/>
              <a:t>systems</a:t>
            </a:r>
            <a:endParaRPr lang="fr-FR" sz="32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solutions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2476872"/>
          </a:xfrm>
        </p:spPr>
        <p:txBody>
          <a:bodyPr/>
          <a:lstStyle/>
          <a:p>
            <a:r>
              <a:rPr lang="en-GB" dirty="0" smtClean="0"/>
              <a:t>Possible solutions: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smtClean="0"/>
              <a:t>Cross references between the regulations?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smtClean="0"/>
              <a:t>Copy the relevant provisions in each regulation?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What are the “relevant” provisions?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3718575"/>
            <a:ext cx="8280920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081088" indent="-1081088" algn="just">
              <a:spcAft>
                <a:spcPts val="0"/>
              </a:spcAft>
              <a:tabLst>
                <a:tab pos="1079500" algn="l"/>
                <a:tab pos="1259205" algn="l"/>
                <a:tab pos="1583055" algn="l"/>
                <a:tab pos="1727200" algn="l"/>
                <a:tab pos="1835150" algn="l"/>
                <a:tab pos="5528945" algn="r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6.4.2.1.1.	Compliance of the VAS with the following specifications shall be checked:</a:t>
            </a:r>
          </a:p>
          <a:p>
            <a:pPr marL="1081088" algn="just">
              <a:spcAft>
                <a:spcPts val="0"/>
              </a:spcAft>
              <a:tabLst>
                <a:tab pos="1079500" algn="l"/>
                <a:tab pos="1259205" algn="l"/>
                <a:tab pos="1583055" algn="l"/>
                <a:tab pos="1727200" algn="l"/>
                <a:tab pos="1835150" algn="l"/>
                <a:tab pos="5528945" algn="r"/>
              </a:tabLst>
            </a:pPr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Alarm 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duration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according to paragraphs 6.3.2.2. and 6.3.3.2;</a:t>
            </a:r>
          </a:p>
          <a:p>
            <a:pPr marL="1081088" algn="just">
              <a:spcAft>
                <a:spcPts val="0"/>
              </a:spcAft>
              <a:tabLst>
                <a:tab pos="1079500" algn="l"/>
                <a:tab pos="1259205" algn="l"/>
                <a:tab pos="1583055" algn="l"/>
                <a:tab pos="1727200" algn="l"/>
                <a:tab pos="1835150" algn="l"/>
                <a:tab pos="5528945" algn="r"/>
              </a:tabLst>
            </a:pP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Frequency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and on/off ratio according to paragraphs 6.3.3.3. and 6.3.2.3.1. or 6.3.2.3.2. respectively;</a:t>
            </a:r>
          </a:p>
          <a:p>
            <a:pPr marL="1081088" algn="just">
              <a:spcAft>
                <a:spcPts val="0"/>
              </a:spcAft>
              <a:tabLst>
                <a:tab pos="1079500" algn="l"/>
                <a:tab pos="1259205" algn="l"/>
                <a:tab pos="1583055" algn="l"/>
                <a:tab pos="1727200" algn="l"/>
                <a:tab pos="1835150" algn="l"/>
                <a:tab pos="5528945" algn="r"/>
              </a:tabLst>
            </a:pPr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Number 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of alarm cycles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according to paragraph 6.3.1.1., if applicable;</a:t>
            </a:r>
          </a:p>
          <a:p>
            <a:pPr marL="1081088" algn="just">
              <a:spcAft>
                <a:spcPts val="0"/>
              </a:spcAft>
              <a:tabLst>
                <a:tab pos="1079500" algn="l"/>
                <a:tab pos="1259205" algn="l"/>
                <a:tab pos="1583055" algn="l"/>
                <a:tab pos="1727200" algn="l"/>
                <a:tab pos="1835150" algn="l"/>
                <a:tab pos="5941060" algn="r"/>
              </a:tabLst>
            </a:pP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Alarm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system setting lock check according to paragraph 6.3.5.</a:t>
            </a:r>
            <a:endParaRPr lang="en-GB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28847" y="5661248"/>
            <a:ext cx="8856984" cy="832853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3200" kern="0" dirty="0" smtClean="0"/>
              <a:t>How to apply these provisions to immobilizers?</a:t>
            </a:r>
            <a:endParaRPr lang="en-GB" sz="3200" kern="0" dirty="0"/>
          </a:p>
        </p:txBody>
      </p:sp>
    </p:spTree>
    <p:extLst>
      <p:ext uri="{BB962C8B-B14F-4D97-AF65-F5344CB8AC3E}">
        <p14:creationId xmlns:p14="http://schemas.microsoft.com/office/powerpoint/2010/main" val="222381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r>
              <a:rPr lang="en-GB" dirty="0" smtClean="0"/>
              <a:t>Conclusion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smtClean="0"/>
              <a:t>Need for further work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smtClean="0"/>
              <a:t>114 (!) items were already identified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dirty="0"/>
          </a:p>
          <a:p>
            <a:pPr lvl="1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smtClean="0"/>
              <a:t>Documents GRSG/2017/23 – 24 – 25 not mature for adoption at GRSG-113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smtClean="0"/>
              <a:t>TASK-FORCE will present revisions at the next session.</a:t>
            </a:r>
            <a:endParaRPr lang="en-GB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397952"/>
              </p:ext>
            </p:extLst>
          </p:nvPr>
        </p:nvGraphicFramePr>
        <p:xfrm>
          <a:off x="1403648" y="2950951"/>
          <a:ext cx="6096000" cy="189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4" imgW="12820779" imgH="3990870" progId="Excel.Sheet.12">
                  <p:embed/>
                </p:oleObj>
              </mc:Choice>
              <mc:Fallback>
                <p:oleObj name="Worksheet" r:id="rId4" imgW="12820779" imgH="39908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3648" y="2950951"/>
                        <a:ext cx="6096000" cy="18970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670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78088"/>
            <a:ext cx="8229600" cy="1143000"/>
          </a:xfrm>
        </p:spPr>
        <p:txBody>
          <a:bodyPr/>
          <a:lstStyle/>
          <a:p>
            <a:r>
              <a:rPr lang="en-GB" dirty="0" smtClean="0"/>
              <a:t>Thank you 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40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OICA</Template>
  <TotalTime>162</TotalTime>
  <Words>601</Words>
  <Application>Microsoft Office PowerPoint</Application>
  <PresentationFormat>On-screen Show (4:3)</PresentationFormat>
  <Paragraphs>89</Paragraphs>
  <Slides>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Masque présentation OICA</vt:lpstr>
      <vt:lpstr>Worksheet</vt:lpstr>
      <vt:lpstr>PowerPoint Presentation</vt:lpstr>
      <vt:lpstr>Background</vt:lpstr>
      <vt:lpstr>GRSG-110 decision</vt:lpstr>
      <vt:lpstr>Three documents</vt:lpstr>
      <vt:lpstr>Space for improvement</vt:lpstr>
      <vt:lpstr>Possible solutions</vt:lpstr>
      <vt:lpstr>Recommendation</vt:lpstr>
      <vt:lpstr>Thank you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FONTAINE</dc:creator>
  <cp:lastModifiedBy>Hubert Romain</cp:lastModifiedBy>
  <cp:revision>18</cp:revision>
  <dcterms:created xsi:type="dcterms:W3CDTF">2017-10-11T21:07:54Z</dcterms:created>
  <dcterms:modified xsi:type="dcterms:W3CDTF">2017-10-13T08:26:59Z</dcterms:modified>
</cp:coreProperties>
</file>