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3"/>
  </p:notesMasterIdLst>
  <p:handoutMasterIdLst>
    <p:handoutMasterId r:id="rId24"/>
  </p:handoutMasterIdLst>
  <p:sldIdLst>
    <p:sldId id="323" r:id="rId2"/>
    <p:sldId id="369" r:id="rId3"/>
    <p:sldId id="391" r:id="rId4"/>
    <p:sldId id="385" r:id="rId5"/>
    <p:sldId id="373" r:id="rId6"/>
    <p:sldId id="375" r:id="rId7"/>
    <p:sldId id="394" r:id="rId8"/>
    <p:sldId id="383" r:id="rId9"/>
    <p:sldId id="380" r:id="rId10"/>
    <p:sldId id="381" r:id="rId11"/>
    <p:sldId id="352" r:id="rId12"/>
    <p:sldId id="358" r:id="rId13"/>
    <p:sldId id="362" r:id="rId14"/>
    <p:sldId id="367" r:id="rId15"/>
    <p:sldId id="393" r:id="rId16"/>
    <p:sldId id="392" r:id="rId17"/>
    <p:sldId id="388" r:id="rId18"/>
    <p:sldId id="386" r:id="rId19"/>
    <p:sldId id="387" r:id="rId20"/>
    <p:sldId id="389" r:id="rId21"/>
    <p:sldId id="390" r:id="rId22"/>
  </p:sldIdLst>
  <p:sldSz cx="9144000" cy="6858000" type="screen4x3"/>
  <p:notesSz cx="6797675" cy="9928225"/>
  <p:defaultTextStyle>
    <a:defPPr>
      <a:defRPr lang="de-DE"/>
    </a:defPPr>
    <a:lvl1pPr algn="ctr" rtl="0" fontAlgn="base">
      <a:spcBef>
        <a:spcPct val="0"/>
      </a:spcBef>
      <a:spcAft>
        <a:spcPct val="0"/>
      </a:spcAft>
      <a:defRPr sz="2000" kern="1200">
        <a:solidFill>
          <a:schemeClr val="tx1"/>
        </a:solidFill>
        <a:latin typeface="Verdana" pitchFamily="34" charset="0"/>
        <a:ea typeface="+mn-ea"/>
        <a:cs typeface="+mn-cs"/>
      </a:defRPr>
    </a:lvl1pPr>
    <a:lvl2pPr marL="457200" algn="ctr" rtl="0" fontAlgn="base">
      <a:spcBef>
        <a:spcPct val="0"/>
      </a:spcBef>
      <a:spcAft>
        <a:spcPct val="0"/>
      </a:spcAft>
      <a:defRPr sz="2000" kern="1200">
        <a:solidFill>
          <a:schemeClr val="tx1"/>
        </a:solidFill>
        <a:latin typeface="Verdana" pitchFamily="34" charset="0"/>
        <a:ea typeface="+mn-ea"/>
        <a:cs typeface="+mn-cs"/>
      </a:defRPr>
    </a:lvl2pPr>
    <a:lvl3pPr marL="914400" algn="ctr" rtl="0" fontAlgn="base">
      <a:spcBef>
        <a:spcPct val="0"/>
      </a:spcBef>
      <a:spcAft>
        <a:spcPct val="0"/>
      </a:spcAft>
      <a:defRPr sz="2000" kern="1200">
        <a:solidFill>
          <a:schemeClr val="tx1"/>
        </a:solidFill>
        <a:latin typeface="Verdana" pitchFamily="34" charset="0"/>
        <a:ea typeface="+mn-ea"/>
        <a:cs typeface="+mn-cs"/>
      </a:defRPr>
    </a:lvl3pPr>
    <a:lvl4pPr marL="1371600" algn="ctr" rtl="0" fontAlgn="base">
      <a:spcBef>
        <a:spcPct val="0"/>
      </a:spcBef>
      <a:spcAft>
        <a:spcPct val="0"/>
      </a:spcAft>
      <a:defRPr sz="2000" kern="1200">
        <a:solidFill>
          <a:schemeClr val="tx1"/>
        </a:solidFill>
        <a:latin typeface="Verdana" pitchFamily="34" charset="0"/>
        <a:ea typeface="+mn-ea"/>
        <a:cs typeface="+mn-cs"/>
      </a:defRPr>
    </a:lvl4pPr>
    <a:lvl5pPr marL="1828800" algn="ctr"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80"/>
    <a:srgbClr val="D60093"/>
    <a:srgbClr val="B7198A"/>
    <a:srgbClr val="FF0000"/>
    <a:srgbClr val="54B631"/>
    <a:srgbClr val="FF9900"/>
    <a:srgbClr val="FF6600"/>
    <a:srgbClr val="EE251D"/>
    <a:srgbClr val="667AB3"/>
    <a:srgbClr val="CC8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6932" autoAdjust="0"/>
  </p:normalViewPr>
  <p:slideViewPr>
    <p:cSldViewPr snapToObjects="1" showGuides="1">
      <p:cViewPr>
        <p:scale>
          <a:sx n="75" d="100"/>
          <a:sy n="75" d="100"/>
        </p:scale>
        <p:origin x="-2664" y="-924"/>
      </p:cViewPr>
      <p:guideLst>
        <p:guide orient="horz" pos="912"/>
        <p:guide orient="horz" pos="346"/>
        <p:guide orient="horz" pos="2160"/>
        <p:guide orient="horz" pos="3521"/>
        <p:guide orient="horz" pos="4080"/>
        <p:guide pos="4693"/>
        <p:guide pos="2018"/>
        <p:guide pos="4692"/>
      </p:guideLst>
    </p:cSldViewPr>
  </p:slideViewPr>
  <p:outlineViewPr>
    <p:cViewPr>
      <p:scale>
        <a:sx n="33" d="100"/>
        <a:sy n="33" d="100"/>
      </p:scale>
      <p:origin x="0" y="3096"/>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p:scale>
          <a:sx n="90" d="100"/>
          <a:sy n="90" d="100"/>
        </p:scale>
        <p:origin x="-1878" y="402"/>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l">
              <a:defRPr sz="1200">
                <a:latin typeface="Arial" charset="0"/>
              </a:defRPr>
            </a:lvl1pPr>
          </a:lstStyle>
          <a:p>
            <a:pPr>
              <a:defRPr/>
            </a:pPr>
            <a:endParaRPr lang="de-DE"/>
          </a:p>
        </p:txBody>
      </p:sp>
      <p:sp>
        <p:nvSpPr>
          <p:cNvPr id="9219"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a:defRPr sz="1200">
                <a:latin typeface="Arial" charset="0"/>
              </a:defRPr>
            </a:lvl1pPr>
          </a:lstStyle>
          <a:p>
            <a:pPr>
              <a:defRPr/>
            </a:pPr>
            <a:r>
              <a:rPr lang="de-DE"/>
              <a:t>Datum/Jahr</a:t>
            </a:r>
          </a:p>
        </p:txBody>
      </p:sp>
      <p:sp>
        <p:nvSpPr>
          <p:cNvPr id="9220"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l">
              <a:defRPr sz="1200">
                <a:latin typeface="Arial" charset="0"/>
              </a:defRPr>
            </a:lvl1pPr>
          </a:lstStyle>
          <a:p>
            <a:pPr>
              <a:defRPr/>
            </a:pPr>
            <a:endParaRPr lang="de-DE"/>
          </a:p>
        </p:txBody>
      </p:sp>
      <p:sp>
        <p:nvSpPr>
          <p:cNvPr id="9221" name="Rectangle 5"/>
          <p:cNvSpPr>
            <a:spLocks noGrp="1" noChangeArrowheads="1"/>
          </p:cNvSpPr>
          <p:nvPr>
            <p:ph type="sldNum" sz="quarter" idx="3"/>
          </p:nvPr>
        </p:nvSpPr>
        <p:spPr bwMode="auto">
          <a:xfrm>
            <a:off x="3851275" y="9429750"/>
            <a:ext cx="2944813" cy="49688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a:defRPr sz="1200">
                <a:latin typeface="Arial" charset="0"/>
              </a:defRPr>
            </a:lvl1pPr>
          </a:lstStyle>
          <a:p>
            <a:pPr>
              <a:defRPr/>
            </a:pPr>
            <a:fld id="{8E1142A5-0336-41C2-A734-6932B7A6501F}" type="slidenum">
              <a:rPr lang="de-DE"/>
              <a:pPr>
                <a:defRPr/>
              </a:pPr>
              <a:t>‹#›</a:t>
            </a:fld>
            <a:endParaRPr lang="de-DE"/>
          </a:p>
        </p:txBody>
      </p:sp>
    </p:spTree>
    <p:extLst>
      <p:ext uri="{BB962C8B-B14F-4D97-AF65-F5344CB8AC3E}">
        <p14:creationId xmlns:p14="http://schemas.microsoft.com/office/powerpoint/2010/main" val="2507969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l">
              <a:defRPr sz="1200">
                <a:latin typeface="Arial" charset="0"/>
              </a:defRPr>
            </a:lvl1pPr>
          </a:lstStyle>
          <a:p>
            <a:pPr>
              <a:defRPr/>
            </a:pPr>
            <a:endParaRPr lang="de-DE"/>
          </a:p>
        </p:txBody>
      </p:sp>
      <p:sp>
        <p:nvSpPr>
          <p:cNvPr id="6147"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a:defRPr sz="1200">
                <a:latin typeface="Arial" charset="0"/>
              </a:defRPr>
            </a:lvl1pPr>
          </a:lstStyle>
          <a:p>
            <a:pPr>
              <a:defRPr/>
            </a:pPr>
            <a:r>
              <a:rPr lang="de-DE"/>
              <a:t>Datum/Jahr</a:t>
            </a:r>
          </a:p>
        </p:txBody>
      </p:sp>
      <p:sp>
        <p:nvSpPr>
          <p:cNvPr id="235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150"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l">
              <a:defRPr sz="1200">
                <a:latin typeface="Arial" charset="0"/>
              </a:defRPr>
            </a:lvl1pPr>
          </a:lstStyle>
          <a:p>
            <a:pPr>
              <a:defRPr/>
            </a:pPr>
            <a:endParaRPr lang="de-DE"/>
          </a:p>
        </p:txBody>
      </p:sp>
      <p:sp>
        <p:nvSpPr>
          <p:cNvPr id="6151" name="Rectangle 7"/>
          <p:cNvSpPr>
            <a:spLocks noGrp="1" noChangeArrowheads="1"/>
          </p:cNvSpPr>
          <p:nvPr>
            <p:ph type="sldNum" sz="quarter" idx="5"/>
          </p:nvPr>
        </p:nvSpPr>
        <p:spPr bwMode="auto">
          <a:xfrm>
            <a:off x="3851275" y="9429750"/>
            <a:ext cx="2944813" cy="49688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a:defRPr sz="1200">
                <a:latin typeface="Arial" charset="0"/>
              </a:defRPr>
            </a:lvl1pPr>
          </a:lstStyle>
          <a:p>
            <a:pPr>
              <a:defRPr/>
            </a:pPr>
            <a:fld id="{A5E9B744-827C-4AA1-825E-C144545219C8}" type="slidenum">
              <a:rPr lang="de-DE"/>
              <a:pPr>
                <a:defRPr/>
              </a:pPr>
              <a:t>‹#›</a:t>
            </a:fld>
            <a:endParaRPr lang="de-DE"/>
          </a:p>
        </p:txBody>
      </p:sp>
    </p:spTree>
    <p:extLst>
      <p:ext uri="{BB962C8B-B14F-4D97-AF65-F5344CB8AC3E}">
        <p14:creationId xmlns:p14="http://schemas.microsoft.com/office/powerpoint/2010/main" val="357496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Good</a:t>
            </a:r>
            <a:r>
              <a:rPr lang="de-DE" baseline="0" dirty="0" smtClean="0"/>
              <a:t> </a:t>
            </a:r>
            <a:r>
              <a:rPr lang="de-DE" baseline="0" dirty="0" err="1" smtClean="0"/>
              <a:t>morning</a:t>
            </a:r>
            <a:r>
              <a:rPr lang="de-DE" baseline="0" dirty="0" smtClean="0"/>
              <a:t> / </a:t>
            </a:r>
            <a:r>
              <a:rPr lang="de-DE" baseline="0" dirty="0" err="1" smtClean="0"/>
              <a:t>afternoon</a:t>
            </a:r>
            <a:r>
              <a:rPr lang="de-DE" baseline="0" dirty="0" smtClean="0"/>
              <a:t> </a:t>
            </a:r>
            <a:r>
              <a:rPr lang="de-DE" baseline="0" dirty="0" err="1" smtClean="0"/>
              <a:t>dear</a:t>
            </a:r>
            <a:r>
              <a:rPr lang="de-DE" baseline="0" dirty="0" smtClean="0"/>
              <a:t> </a:t>
            </a:r>
            <a:r>
              <a:rPr lang="de-DE" baseline="0" dirty="0" err="1" smtClean="0"/>
              <a:t>ladies</a:t>
            </a:r>
            <a:r>
              <a:rPr lang="de-DE" baseline="0" dirty="0" smtClean="0"/>
              <a:t> </a:t>
            </a:r>
            <a:r>
              <a:rPr lang="de-DE" baseline="0" dirty="0" err="1" smtClean="0"/>
              <a:t>and</a:t>
            </a:r>
            <a:r>
              <a:rPr lang="de-DE" baseline="0" dirty="0" smtClean="0"/>
              <a:t> </a:t>
            </a:r>
            <a:r>
              <a:rPr lang="de-DE" baseline="0" dirty="0" err="1" smtClean="0"/>
              <a:t>gentlemen</a:t>
            </a:r>
            <a:r>
              <a:rPr lang="de-DE" baseline="0" dirty="0" smtClean="0"/>
              <a:t>.</a:t>
            </a:r>
          </a:p>
          <a:p>
            <a:endParaRPr lang="de-DE" baseline="0" dirty="0" smtClean="0"/>
          </a:p>
          <a:p>
            <a:r>
              <a:rPr lang="de-DE" baseline="0" dirty="0" err="1" smtClean="0"/>
              <a:t>My</a:t>
            </a:r>
            <a:r>
              <a:rPr lang="de-DE" baseline="0" dirty="0" smtClean="0"/>
              <a:t> </a:t>
            </a:r>
            <a:r>
              <a:rPr lang="de-DE" baseline="0" dirty="0" err="1" smtClean="0"/>
              <a:t>name</a:t>
            </a:r>
            <a:r>
              <a:rPr lang="de-DE" baseline="0" dirty="0" smtClean="0"/>
              <a:t> </a:t>
            </a:r>
            <a:r>
              <a:rPr lang="de-DE" baseline="0" dirty="0" err="1" smtClean="0"/>
              <a:t>is</a:t>
            </a:r>
            <a:r>
              <a:rPr lang="de-DE" baseline="0" dirty="0" smtClean="0"/>
              <a:t> Patrick Seiniger </a:t>
            </a:r>
            <a:r>
              <a:rPr lang="de-DE" baseline="0" dirty="0" err="1" smtClean="0"/>
              <a:t>from</a:t>
            </a:r>
            <a:r>
              <a:rPr lang="de-DE" baseline="0" dirty="0" smtClean="0"/>
              <a:t> </a:t>
            </a:r>
            <a:r>
              <a:rPr lang="de-DE" baseline="0" dirty="0" err="1" smtClean="0"/>
              <a:t>the</a:t>
            </a:r>
            <a:r>
              <a:rPr lang="de-DE" baseline="0" dirty="0" smtClean="0"/>
              <a:t> Federal Highway Research Institute (BAST) in Germany. </a:t>
            </a:r>
            <a:r>
              <a:rPr lang="de-DE" baseline="0" dirty="0" err="1" smtClean="0"/>
              <a:t>We</a:t>
            </a:r>
            <a:r>
              <a:rPr lang="de-DE" baseline="0" dirty="0" smtClean="0"/>
              <a:t> </a:t>
            </a:r>
            <a:r>
              <a:rPr lang="de-DE" baseline="0" dirty="0" err="1" smtClean="0"/>
              <a:t>are</a:t>
            </a:r>
            <a:r>
              <a:rPr lang="de-DE" baseline="0" dirty="0" smtClean="0"/>
              <a:t> </a:t>
            </a:r>
            <a:r>
              <a:rPr lang="de-DE" baseline="0" dirty="0" err="1" smtClean="0"/>
              <a:t>involved</a:t>
            </a:r>
            <a:r>
              <a:rPr lang="de-DE" baseline="0" dirty="0" smtClean="0"/>
              <a:t> in </a:t>
            </a:r>
            <a:r>
              <a:rPr lang="de-DE" baseline="0" dirty="0" err="1" smtClean="0"/>
              <a:t>the</a:t>
            </a:r>
            <a:r>
              <a:rPr lang="de-DE" baseline="0" dirty="0" smtClean="0"/>
              <a:t> </a:t>
            </a:r>
            <a:r>
              <a:rPr lang="de-DE" baseline="0" dirty="0" err="1" smtClean="0"/>
              <a:t>development</a:t>
            </a:r>
            <a:r>
              <a:rPr lang="de-DE" baseline="0" dirty="0" smtClean="0"/>
              <a:t> </a:t>
            </a:r>
            <a:r>
              <a:rPr lang="de-DE" baseline="0" dirty="0" err="1" smtClean="0"/>
              <a:t>of</a:t>
            </a:r>
            <a:r>
              <a:rPr lang="de-DE" baseline="0" dirty="0" smtClean="0"/>
              <a:t> a </a:t>
            </a:r>
            <a:r>
              <a:rPr lang="de-DE" baseline="0" dirty="0" err="1" smtClean="0"/>
              <a:t>regulation</a:t>
            </a:r>
            <a:r>
              <a:rPr lang="de-DE" baseline="0" dirty="0" smtClean="0"/>
              <a:t> on Driver Assist Systems </a:t>
            </a:r>
            <a:r>
              <a:rPr lang="de-DE" baseline="0" dirty="0" err="1" smtClean="0"/>
              <a:t>to</a:t>
            </a:r>
            <a:r>
              <a:rPr lang="de-DE" baseline="0" dirty="0" smtClean="0"/>
              <a:t> </a:t>
            </a:r>
            <a:r>
              <a:rPr lang="de-DE" baseline="0" dirty="0" err="1" smtClean="0"/>
              <a:t>Avoid</a:t>
            </a:r>
            <a:r>
              <a:rPr lang="de-DE" baseline="0" dirty="0" smtClean="0"/>
              <a:t> Blind </a:t>
            </a:r>
            <a:r>
              <a:rPr lang="de-DE" baseline="0" dirty="0" err="1" smtClean="0"/>
              <a:t>spot</a:t>
            </a:r>
            <a:r>
              <a:rPr lang="de-DE" baseline="0" dirty="0" smtClean="0"/>
              <a:t> </a:t>
            </a:r>
            <a:r>
              <a:rPr lang="de-DE" baseline="0" dirty="0" err="1" smtClean="0"/>
              <a:t>accidents</a:t>
            </a:r>
            <a:r>
              <a:rPr lang="de-DE" baseline="0" dirty="0" smtClean="0"/>
              <a:t>, </a:t>
            </a:r>
            <a:r>
              <a:rPr lang="de-DE" baseline="0" dirty="0" err="1" smtClean="0"/>
              <a:t>and</a:t>
            </a:r>
            <a:r>
              <a:rPr lang="de-DE" baseline="0" dirty="0" smtClean="0"/>
              <a:t> </a:t>
            </a:r>
            <a:r>
              <a:rPr lang="de-DE" baseline="0" dirty="0" err="1" smtClean="0"/>
              <a:t>please</a:t>
            </a:r>
            <a:r>
              <a:rPr lang="de-DE" baseline="0" dirty="0" smtClean="0"/>
              <a:t> </a:t>
            </a:r>
            <a:r>
              <a:rPr lang="de-DE" baseline="0" dirty="0" err="1" smtClean="0"/>
              <a:t>let</a:t>
            </a:r>
            <a:r>
              <a:rPr lang="de-DE" baseline="0" dirty="0" smtClean="0"/>
              <a:t> </a:t>
            </a:r>
            <a:r>
              <a:rPr lang="de-DE" baseline="0" dirty="0" err="1" smtClean="0"/>
              <a:t>me</a:t>
            </a:r>
            <a:r>
              <a:rPr lang="de-DE" baseline="0" dirty="0" smtClean="0"/>
              <a:t> </a:t>
            </a:r>
            <a:r>
              <a:rPr lang="de-DE" baseline="0" dirty="0" err="1" smtClean="0"/>
              <a:t>show</a:t>
            </a:r>
            <a:r>
              <a:rPr lang="de-DE" baseline="0" dirty="0" smtClean="0"/>
              <a:t> </a:t>
            </a:r>
            <a:r>
              <a:rPr lang="de-DE" baseline="0" dirty="0" err="1" smtClean="0"/>
              <a:t>you</a:t>
            </a:r>
            <a:r>
              <a:rPr lang="de-DE" baseline="0" dirty="0" smtClean="0"/>
              <a:t> </a:t>
            </a:r>
            <a:r>
              <a:rPr lang="de-DE" baseline="0" dirty="0" err="1" smtClean="0"/>
              <a:t>results</a:t>
            </a:r>
            <a:r>
              <a:rPr lang="de-DE" baseline="0" dirty="0" smtClean="0"/>
              <a:t> </a:t>
            </a:r>
            <a:r>
              <a:rPr lang="de-DE" baseline="0" dirty="0" err="1" smtClean="0"/>
              <a:t>of</a:t>
            </a:r>
            <a:r>
              <a:rPr lang="de-DE" baseline="0" dirty="0" smtClean="0"/>
              <a:t> </a:t>
            </a:r>
            <a:r>
              <a:rPr lang="de-DE" baseline="0" dirty="0" err="1" smtClean="0"/>
              <a:t>our</a:t>
            </a:r>
            <a:r>
              <a:rPr lang="de-DE" baseline="0" dirty="0" smtClean="0"/>
              <a:t> </a:t>
            </a:r>
            <a:r>
              <a:rPr lang="de-DE" baseline="0" dirty="0" err="1" smtClean="0"/>
              <a:t>first</a:t>
            </a:r>
            <a:r>
              <a:rPr lang="de-DE" baseline="0" dirty="0" smtClean="0"/>
              <a:t> </a:t>
            </a:r>
            <a:r>
              <a:rPr lang="de-DE" baseline="0" dirty="0" err="1" smtClean="0"/>
              <a:t>verification</a:t>
            </a:r>
            <a:r>
              <a:rPr lang="de-DE" baseline="0" dirty="0" smtClean="0"/>
              <a:t> </a:t>
            </a:r>
            <a:r>
              <a:rPr lang="de-DE" baseline="0" dirty="0" err="1" smtClean="0"/>
              <a:t>tests</a:t>
            </a:r>
            <a:r>
              <a:rPr lang="de-DE" baseline="0" dirty="0" smtClean="0"/>
              <a:t> </a:t>
            </a:r>
            <a:r>
              <a:rPr lang="de-DE" baseline="0" dirty="0" err="1" smtClean="0"/>
              <a:t>for</a:t>
            </a:r>
            <a:r>
              <a:rPr lang="de-DE" baseline="0" dirty="0" smtClean="0"/>
              <a:t> a </a:t>
            </a:r>
            <a:r>
              <a:rPr lang="de-DE" baseline="0" dirty="0" err="1" smtClean="0"/>
              <a:t>test</a:t>
            </a:r>
            <a:r>
              <a:rPr lang="de-DE" baseline="0" dirty="0" smtClean="0"/>
              <a:t> </a:t>
            </a:r>
            <a:r>
              <a:rPr lang="de-DE" baseline="0" dirty="0" err="1" smtClean="0"/>
              <a:t>procedure</a:t>
            </a:r>
            <a:r>
              <a:rPr lang="de-DE" baseline="0" dirty="0" smtClean="0"/>
              <a:t>.</a:t>
            </a:r>
            <a:endParaRPr lang="de-DE" dirty="0"/>
          </a:p>
        </p:txBody>
      </p:sp>
      <p:sp>
        <p:nvSpPr>
          <p:cNvPr id="4" name="Foliennummernplatzhalter 3"/>
          <p:cNvSpPr>
            <a:spLocks noGrp="1"/>
          </p:cNvSpPr>
          <p:nvPr>
            <p:ph type="sldNum" sz="quarter" idx="10"/>
          </p:nvPr>
        </p:nvSpPr>
        <p:spPr/>
        <p:txBody>
          <a:bodyPr/>
          <a:lstStyle/>
          <a:p>
            <a:pPr>
              <a:defRPr/>
            </a:pPr>
            <a:fld id="{A5E9B744-827C-4AA1-825E-C144545219C8}" type="slidenum">
              <a:rPr lang="de-DE" smtClean="0"/>
              <a:pPr>
                <a:defRPr/>
              </a:pPr>
              <a:t>1</a:t>
            </a:fld>
            <a:endParaRPr lang="de-DE"/>
          </a:p>
        </p:txBody>
      </p:sp>
    </p:spTree>
    <p:extLst>
      <p:ext uri="{BB962C8B-B14F-4D97-AF65-F5344CB8AC3E}">
        <p14:creationId xmlns:p14="http://schemas.microsoft.com/office/powerpoint/2010/main" val="85991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Let me first start with only</a:t>
            </a:r>
            <a:r>
              <a:rPr lang="en-US" baseline="0" noProof="0" dirty="0" smtClean="0"/>
              <a:t> a few words on </a:t>
            </a:r>
            <a:r>
              <a:rPr lang="en-US" baseline="0" noProof="0" dirty="0" err="1" smtClean="0"/>
              <a:t>Accidentology</a:t>
            </a:r>
            <a:r>
              <a:rPr lang="en-US" baseline="0" noProof="0" dirty="0" smtClean="0"/>
              <a:t>. There has been a document summarizing our research report on </a:t>
            </a:r>
            <a:r>
              <a:rPr lang="en-US" baseline="0" noProof="0" dirty="0" err="1" smtClean="0"/>
              <a:t>accidentology</a:t>
            </a:r>
            <a:r>
              <a:rPr lang="en-US" baseline="0" noProof="0" dirty="0" smtClean="0"/>
              <a:t> and basic test cases as an informal document in the last GRSG session.</a:t>
            </a:r>
          </a:p>
          <a:p>
            <a:r>
              <a:rPr lang="en-US" baseline="0" noProof="0" dirty="0" smtClean="0"/>
              <a:t>Based on </a:t>
            </a:r>
            <a:r>
              <a:rPr lang="en-US" baseline="0" noProof="0" dirty="0" err="1" smtClean="0"/>
              <a:t>accidentology</a:t>
            </a:r>
            <a:r>
              <a:rPr lang="en-US" baseline="0" noProof="0" dirty="0" smtClean="0"/>
              <a:t>, I will show you relevant parameters and test cases as well as assessment criteria. Main part of this presentation will be verification tests and test results and I will finish with a short conclusion.</a:t>
            </a:r>
            <a:endParaRPr lang="en-US" noProof="0" dirty="0"/>
          </a:p>
        </p:txBody>
      </p:sp>
      <p:sp>
        <p:nvSpPr>
          <p:cNvPr id="4" name="Foliennummernplatzhalter 3"/>
          <p:cNvSpPr>
            <a:spLocks noGrp="1"/>
          </p:cNvSpPr>
          <p:nvPr>
            <p:ph type="sldNum" sz="quarter" idx="10"/>
          </p:nvPr>
        </p:nvSpPr>
        <p:spPr/>
        <p:txBody>
          <a:bodyPr/>
          <a:lstStyle/>
          <a:p>
            <a:pPr>
              <a:defRPr/>
            </a:pPr>
            <a:fld id="{A5E9B744-827C-4AA1-825E-C144545219C8}" type="slidenum">
              <a:rPr lang="de-DE" smtClean="0"/>
              <a:pPr>
                <a:defRPr/>
              </a:pPr>
              <a:t>2</a:t>
            </a:fld>
            <a:endParaRPr lang="de-DE"/>
          </a:p>
        </p:txBody>
      </p:sp>
    </p:spTree>
    <p:extLst>
      <p:ext uri="{BB962C8B-B14F-4D97-AF65-F5344CB8AC3E}">
        <p14:creationId xmlns:p14="http://schemas.microsoft.com/office/powerpoint/2010/main" val="278357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A307750-4EE8-45DA-ADF4-F6512930561C}" type="slidenum">
              <a:rPr lang="de-DE" smtClean="0"/>
              <a:pPr/>
              <a:t>4</a:t>
            </a:fld>
            <a:endParaRPr lang="de-DE"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GB" dirty="0" smtClean="0"/>
              <a:t>Results</a:t>
            </a:r>
            <a:r>
              <a:rPr lang="en-GB" baseline="0" dirty="0" smtClean="0"/>
              <a:t> from this detailed accident study are shown on this slide. Accidents occur mostly during daytime and in dry weather. The truck driver’s sight is usually OK, and only a few cases have a recorded obstruction of sight like plants, parking cars. So accidents happen despite the variety of mirrors available on modern trucks.</a:t>
            </a:r>
          </a:p>
          <a:p>
            <a:pPr eaLnBrk="1" hangingPunct="1"/>
            <a:endParaRPr lang="en-GB" baseline="0" dirty="0" smtClean="0"/>
          </a:p>
          <a:p>
            <a:pPr eaLnBrk="1" hangingPunct="1"/>
            <a:r>
              <a:rPr lang="en-GB" baseline="0" dirty="0" smtClean="0"/>
              <a:t>In most cases, the truck did not brake and was not accelerating from a halt and the bicycle was moving. The impact position is mostly on the frontal part of the truck, marked with a red line in the figure – and in most cases, the vehicle was a heavy goods vehicle with a gross weight of more than 7.5 tons.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B1D1EF8-4205-422A-A55A-CC5B364F5666}" type="slidenum">
              <a:rPr lang="de-DE" smtClean="0"/>
              <a:pPr/>
              <a:t>5</a:t>
            </a:fld>
            <a:endParaRPr lang="de-DE"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GB" dirty="0" smtClean="0"/>
              <a:t>This slide shows the speed</a:t>
            </a:r>
            <a:r>
              <a:rPr lang="en-GB" baseline="0" dirty="0" smtClean="0"/>
              <a:t> distributions as found in GIDAS: the left diagram shows absolute speeds, the right diagram speed differences. Main findings are:</a:t>
            </a:r>
          </a:p>
          <a:p>
            <a:pPr eaLnBrk="1" hangingPunct="1"/>
            <a:r>
              <a:rPr lang="en-GB" baseline="0" dirty="0" smtClean="0"/>
              <a:t>Bicycle and truck did not change their speeds during the course of the accident in about two thirds of all cases,</a:t>
            </a:r>
          </a:p>
          <a:p>
            <a:pPr eaLnBrk="1" hangingPunct="1"/>
            <a:r>
              <a:rPr lang="en-GB" baseline="0" dirty="0" smtClean="0"/>
              <a:t>Truck speeds are below 30 km/h in more than 90% of the cases, and bicycle speeds are below 20 km/h in more than 80% of the cases.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Again,</a:t>
            </a:r>
            <a:r>
              <a:rPr lang="en-US" baseline="0" noProof="0" dirty="0" smtClean="0"/>
              <a:t> let me highlight the difference between warning and information. A driver warning usually has a high intensity. Think of the beep sound in your passenger car emergency brake system. If issued right (not too early, not too late, not too often), a warning has good effects in steering the driver’s attention towards a threat. But on the other hand, there is a high annoyance if this happens too often, which would then make the driver switch off the system.</a:t>
            </a:r>
          </a:p>
          <a:p>
            <a:endParaRPr lang="en-US" baseline="0" noProof="0" dirty="0" smtClean="0"/>
          </a:p>
          <a:p>
            <a:r>
              <a:rPr lang="en-US" baseline="0" noProof="0" dirty="0" smtClean="0"/>
              <a:t>An information system, on the other hand, has a low intensity, think for example of the lamp in a rearview mirror. This has a low annoyance, even if activated often, but of course has a lower effect in steering the driver’s attention. The key point here would be: the information is available when the driver needs it, but should not be in the focus at all other times.</a:t>
            </a:r>
            <a:endParaRPr lang="en-US" noProof="0" dirty="0"/>
          </a:p>
        </p:txBody>
      </p:sp>
      <p:sp>
        <p:nvSpPr>
          <p:cNvPr id="4" name="Foliennummernplatzhalter 3"/>
          <p:cNvSpPr>
            <a:spLocks noGrp="1"/>
          </p:cNvSpPr>
          <p:nvPr>
            <p:ph type="sldNum" sz="quarter" idx="10"/>
          </p:nvPr>
        </p:nvSpPr>
        <p:spPr/>
        <p:txBody>
          <a:bodyPr/>
          <a:lstStyle/>
          <a:p>
            <a:pPr>
              <a:defRPr/>
            </a:pPr>
            <a:fld id="{A5E9B744-827C-4AA1-825E-C144545219C8}" type="slidenum">
              <a:rPr lang="de-DE" smtClean="0"/>
              <a:pPr>
                <a:defRPr/>
              </a:pPr>
              <a:t>6</a:t>
            </a:fld>
            <a:endParaRPr lang="de-DE"/>
          </a:p>
        </p:txBody>
      </p:sp>
    </p:spTree>
    <p:extLst>
      <p:ext uri="{BB962C8B-B14F-4D97-AF65-F5344CB8AC3E}">
        <p14:creationId xmlns:p14="http://schemas.microsoft.com/office/powerpoint/2010/main" val="80892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Here is a</a:t>
            </a:r>
            <a:r>
              <a:rPr lang="en-US" baseline="0" noProof="0" dirty="0" smtClean="0"/>
              <a:t> table showing the selected test cases, and color-coded the trajectories of the bicycle relative to the truck from 4 s before LPI until LPI. These test cases were already introduced in the document from last GRSG. The bicycle is at the LPI at the end of the trajectory line closest to the truck, and is 4 seconds away from the LPI at the other end of the trajectory line. Note that the upper region of the sensor field of view is the region where the truck is faster than the bicycle and the lower region is where the bicycle is faster than the truck.</a:t>
            </a:r>
          </a:p>
          <a:p>
            <a:endParaRPr lang="en-US" baseline="0" noProof="0" dirty="0" smtClean="0"/>
          </a:p>
          <a:p>
            <a:r>
              <a:rPr lang="en-US" baseline="0" noProof="0" dirty="0" smtClean="0"/>
              <a:t>For a successful assistance system, the information must be given at or before the Last Point of Information, but the exact timing before the LPI can of course be defined by the manufacturer. The test procedure guaranties a sufficient early stable phase of movement of both truck and bicycle, for instance 4 seconds.</a:t>
            </a:r>
          </a:p>
          <a:p>
            <a:endParaRPr lang="en-US" noProof="0" dirty="0"/>
          </a:p>
        </p:txBody>
      </p:sp>
      <p:sp>
        <p:nvSpPr>
          <p:cNvPr id="4" name="Foliennummernplatzhalter 3"/>
          <p:cNvSpPr>
            <a:spLocks noGrp="1"/>
          </p:cNvSpPr>
          <p:nvPr>
            <p:ph type="sldNum" sz="quarter" idx="10"/>
          </p:nvPr>
        </p:nvSpPr>
        <p:spPr/>
        <p:txBody>
          <a:bodyPr/>
          <a:lstStyle/>
          <a:p>
            <a:pPr>
              <a:defRPr/>
            </a:pPr>
            <a:fld id="{A5E9B744-827C-4AA1-825E-C144545219C8}" type="slidenum">
              <a:rPr lang="de-DE" smtClean="0"/>
              <a:pPr>
                <a:defRPr/>
              </a:pPr>
              <a:t>9</a:t>
            </a:fld>
            <a:endParaRPr lang="de-DE"/>
          </a:p>
        </p:txBody>
      </p:sp>
    </p:spTree>
    <p:extLst>
      <p:ext uri="{BB962C8B-B14F-4D97-AF65-F5344CB8AC3E}">
        <p14:creationId xmlns:p14="http://schemas.microsoft.com/office/powerpoint/2010/main" val="55134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Now</a:t>
            </a:r>
            <a:r>
              <a:rPr lang="de-DE" dirty="0" smtClean="0"/>
              <a:t> </a:t>
            </a:r>
            <a:r>
              <a:rPr lang="de-DE" dirty="0" err="1" smtClean="0"/>
              <a:t>for</a:t>
            </a:r>
            <a:r>
              <a:rPr lang="de-DE" dirty="0" smtClean="0"/>
              <a:t> </a:t>
            </a:r>
            <a:r>
              <a:rPr lang="de-DE" dirty="0" err="1" smtClean="0"/>
              <a:t>the</a:t>
            </a:r>
            <a:r>
              <a:rPr lang="de-DE" dirty="0" smtClean="0"/>
              <a:t> </a:t>
            </a:r>
            <a:r>
              <a:rPr lang="de-DE" dirty="0" err="1" smtClean="0"/>
              <a:t>verification</a:t>
            </a:r>
            <a:r>
              <a:rPr lang="de-DE" baseline="0" dirty="0" smtClean="0"/>
              <a:t> </a:t>
            </a:r>
            <a:r>
              <a:rPr lang="de-DE" baseline="0" dirty="0" err="1" smtClean="0"/>
              <a:t>or</a:t>
            </a:r>
            <a:r>
              <a:rPr lang="de-DE" baseline="0" dirty="0" smtClean="0"/>
              <a:t> </a:t>
            </a:r>
            <a:r>
              <a:rPr lang="de-DE" baseline="0" dirty="0" err="1" smtClean="0"/>
              <a:t>pretests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defined</a:t>
            </a:r>
            <a:r>
              <a:rPr lang="de-DE" baseline="0" dirty="0" smtClean="0"/>
              <a:t> </a:t>
            </a:r>
            <a:r>
              <a:rPr lang="de-DE" baseline="0" dirty="0" err="1" smtClean="0"/>
              <a:t>test</a:t>
            </a:r>
            <a:r>
              <a:rPr lang="de-DE" baseline="0" dirty="0" smtClean="0"/>
              <a:t> </a:t>
            </a:r>
            <a:r>
              <a:rPr lang="de-DE" baseline="0" dirty="0" err="1" smtClean="0"/>
              <a:t>procedure</a:t>
            </a:r>
            <a:r>
              <a:rPr lang="de-DE" baseline="0" dirty="0" smtClean="0"/>
              <a:t>. </a:t>
            </a:r>
            <a:r>
              <a:rPr lang="de-DE" baseline="0" dirty="0" err="1" smtClean="0"/>
              <a:t>We</a:t>
            </a:r>
            <a:r>
              <a:rPr lang="de-DE" baseline="0" dirty="0" smtClean="0"/>
              <a:t> </a:t>
            </a:r>
            <a:r>
              <a:rPr lang="de-DE" baseline="0" dirty="0" err="1" smtClean="0"/>
              <a:t>did</a:t>
            </a:r>
            <a:r>
              <a:rPr lang="de-DE" baseline="0" dirty="0" smtClean="0"/>
              <a:t> </a:t>
            </a:r>
            <a:r>
              <a:rPr lang="de-DE" baseline="0" dirty="0" err="1" smtClean="0"/>
              <a:t>use</a:t>
            </a:r>
            <a:r>
              <a:rPr lang="de-DE" baseline="0" dirty="0" smtClean="0"/>
              <a:t> a </a:t>
            </a:r>
            <a:r>
              <a:rPr lang="de-DE" baseline="0" dirty="0" err="1" smtClean="0"/>
              <a:t>manually</a:t>
            </a:r>
            <a:r>
              <a:rPr lang="de-DE" baseline="0" dirty="0" smtClean="0"/>
              <a:t> </a:t>
            </a:r>
            <a:r>
              <a:rPr lang="de-DE" baseline="0" dirty="0" err="1" smtClean="0"/>
              <a:t>driven</a:t>
            </a:r>
            <a:r>
              <a:rPr lang="de-DE" baseline="0" dirty="0" smtClean="0"/>
              <a:t> </a:t>
            </a:r>
            <a:r>
              <a:rPr lang="de-DE" baseline="0" dirty="0" err="1" smtClean="0"/>
              <a:t>truck</a:t>
            </a:r>
            <a:r>
              <a:rPr lang="de-DE" baseline="0" dirty="0" smtClean="0"/>
              <a:t>, </a:t>
            </a:r>
            <a:r>
              <a:rPr lang="de-DE" baseline="0" dirty="0" err="1" smtClean="0"/>
              <a:t>tractor</a:t>
            </a:r>
            <a:r>
              <a:rPr lang="de-DE" baseline="0" dirty="0" smtClean="0"/>
              <a:t> </a:t>
            </a:r>
            <a:r>
              <a:rPr lang="de-DE" baseline="0" dirty="0" err="1" smtClean="0"/>
              <a:t>without</a:t>
            </a:r>
            <a:r>
              <a:rPr lang="de-DE" baseline="0" dirty="0" smtClean="0"/>
              <a:t> </a:t>
            </a:r>
            <a:r>
              <a:rPr lang="de-DE" baseline="0" dirty="0" err="1" smtClean="0"/>
              <a:t>trailer</a:t>
            </a:r>
            <a:r>
              <a:rPr lang="de-DE" baseline="0" dirty="0" smtClean="0"/>
              <a:t>, </a:t>
            </a:r>
            <a:r>
              <a:rPr lang="de-DE" baseline="0" dirty="0" err="1" smtClean="0"/>
              <a:t>where</a:t>
            </a:r>
            <a:r>
              <a:rPr lang="de-DE" baseline="0" dirty="0" smtClean="0"/>
              <a:t> </a:t>
            </a:r>
            <a:r>
              <a:rPr lang="de-DE" baseline="0" dirty="0" err="1" smtClean="0"/>
              <a:t>the</a:t>
            </a:r>
            <a:r>
              <a:rPr lang="de-DE" baseline="0" dirty="0" smtClean="0"/>
              <a:t> </a:t>
            </a:r>
            <a:r>
              <a:rPr lang="de-DE" baseline="0" dirty="0" err="1" smtClean="0"/>
              <a:t>position</a:t>
            </a:r>
            <a:r>
              <a:rPr lang="de-DE" baseline="0" dirty="0" smtClean="0"/>
              <a:t> was </a:t>
            </a:r>
            <a:r>
              <a:rPr lang="de-DE" baseline="0" dirty="0" err="1" smtClean="0"/>
              <a:t>measured</a:t>
            </a:r>
            <a:r>
              <a:rPr lang="de-DE" baseline="0" dirty="0" smtClean="0"/>
              <a:t> </a:t>
            </a:r>
            <a:r>
              <a:rPr lang="de-DE" baseline="0" dirty="0" err="1" smtClean="0"/>
              <a:t>by</a:t>
            </a:r>
            <a:r>
              <a:rPr lang="de-DE" baseline="0" dirty="0" smtClean="0"/>
              <a:t> a </a:t>
            </a:r>
            <a:r>
              <a:rPr lang="de-DE" baseline="0" dirty="0" err="1" smtClean="0"/>
              <a:t>GeneSys</a:t>
            </a:r>
            <a:r>
              <a:rPr lang="de-DE" baseline="0" dirty="0" smtClean="0"/>
              <a:t> differential GPS </a:t>
            </a:r>
            <a:r>
              <a:rPr lang="de-DE" baseline="0" dirty="0" err="1" smtClean="0"/>
              <a:t>system</a:t>
            </a:r>
            <a:r>
              <a:rPr lang="de-DE" baseline="0" dirty="0" smtClean="0"/>
              <a:t>. The </a:t>
            </a:r>
            <a:r>
              <a:rPr lang="de-DE" baseline="0" dirty="0" err="1" smtClean="0"/>
              <a:t>truck‘s</a:t>
            </a:r>
            <a:r>
              <a:rPr lang="de-DE" baseline="0" dirty="0" smtClean="0"/>
              <a:t> </a:t>
            </a:r>
            <a:r>
              <a:rPr lang="de-DE" baseline="0" dirty="0" err="1" smtClean="0"/>
              <a:t>position</a:t>
            </a:r>
            <a:r>
              <a:rPr lang="de-DE" baseline="0" dirty="0" smtClean="0"/>
              <a:t> </a:t>
            </a:r>
            <a:r>
              <a:rPr lang="de-DE" baseline="0" dirty="0" err="1" smtClean="0"/>
              <a:t>then</a:t>
            </a:r>
            <a:r>
              <a:rPr lang="de-DE" baseline="0" dirty="0" smtClean="0"/>
              <a:t> was </a:t>
            </a:r>
            <a:r>
              <a:rPr lang="de-DE" baseline="0" dirty="0" err="1" smtClean="0"/>
              <a:t>transmitted</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dummy</a:t>
            </a:r>
            <a:r>
              <a:rPr lang="de-DE" baseline="0" dirty="0" smtClean="0"/>
              <a:t> </a:t>
            </a:r>
            <a:r>
              <a:rPr lang="de-DE" baseline="0" dirty="0" err="1" smtClean="0"/>
              <a:t>propulsion</a:t>
            </a:r>
            <a:r>
              <a:rPr lang="de-DE" baseline="0" dirty="0" smtClean="0"/>
              <a:t> </a:t>
            </a:r>
            <a:r>
              <a:rPr lang="de-DE" baseline="0" dirty="0" err="1" smtClean="0"/>
              <a:t>system</a:t>
            </a:r>
            <a:r>
              <a:rPr lang="de-DE" baseline="0" dirty="0" smtClean="0"/>
              <a:t>.</a:t>
            </a:r>
          </a:p>
          <a:p>
            <a:r>
              <a:rPr lang="de-DE" baseline="0" dirty="0" err="1" smtClean="0"/>
              <a:t>We</a:t>
            </a:r>
            <a:r>
              <a:rPr lang="de-DE" baseline="0" dirty="0" smtClean="0"/>
              <a:t> </a:t>
            </a:r>
            <a:r>
              <a:rPr lang="de-DE" baseline="0" dirty="0" err="1" smtClean="0"/>
              <a:t>did</a:t>
            </a:r>
            <a:r>
              <a:rPr lang="de-DE" baseline="0" dirty="0" smtClean="0"/>
              <a:t> </a:t>
            </a:r>
            <a:r>
              <a:rPr lang="de-DE" baseline="0" dirty="0" err="1" smtClean="0"/>
              <a:t>use</a:t>
            </a:r>
            <a:r>
              <a:rPr lang="de-DE" baseline="0" dirty="0" smtClean="0"/>
              <a:t> a </a:t>
            </a:r>
            <a:r>
              <a:rPr lang="de-DE" baseline="0" dirty="0" err="1" smtClean="0"/>
              <a:t>commercial</a:t>
            </a:r>
            <a:r>
              <a:rPr lang="de-DE" baseline="0" dirty="0" smtClean="0"/>
              <a:t> </a:t>
            </a:r>
            <a:r>
              <a:rPr lang="de-DE" baseline="0" dirty="0" err="1" smtClean="0"/>
              <a:t>pedestrian</a:t>
            </a:r>
            <a:r>
              <a:rPr lang="de-DE" baseline="0" dirty="0" smtClean="0"/>
              <a:t> </a:t>
            </a:r>
            <a:r>
              <a:rPr lang="de-DE" baseline="0" dirty="0" err="1" smtClean="0"/>
              <a:t>dummy</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company</a:t>
            </a:r>
            <a:r>
              <a:rPr lang="de-DE" baseline="0" dirty="0" smtClean="0"/>
              <a:t> 4active </a:t>
            </a:r>
            <a:r>
              <a:rPr lang="de-DE" baseline="0" dirty="0" err="1" smtClean="0"/>
              <a:t>systems</a:t>
            </a:r>
            <a:r>
              <a:rPr lang="de-DE" baseline="0" dirty="0" smtClean="0"/>
              <a:t> in Austria, </a:t>
            </a:r>
            <a:r>
              <a:rPr lang="de-DE" baseline="0" dirty="0" err="1" smtClean="0"/>
              <a:t>fixed</a:t>
            </a:r>
            <a:r>
              <a:rPr lang="de-DE" baseline="0" dirty="0" smtClean="0"/>
              <a:t> </a:t>
            </a:r>
            <a:r>
              <a:rPr lang="de-DE" baseline="0" dirty="0" err="1" smtClean="0"/>
              <a:t>to</a:t>
            </a:r>
            <a:r>
              <a:rPr lang="de-DE" baseline="0" dirty="0" smtClean="0"/>
              <a:t> a </a:t>
            </a:r>
            <a:r>
              <a:rPr lang="de-DE" baseline="0" dirty="0" err="1" smtClean="0"/>
              <a:t>regular</a:t>
            </a:r>
            <a:r>
              <a:rPr lang="de-DE" baseline="0" dirty="0" smtClean="0"/>
              <a:t> </a:t>
            </a:r>
            <a:r>
              <a:rPr lang="de-DE" baseline="0" dirty="0" err="1" smtClean="0"/>
              <a:t>bicycle</a:t>
            </a:r>
            <a:r>
              <a:rPr lang="de-DE" baseline="0" dirty="0" smtClean="0"/>
              <a:t>. This </a:t>
            </a:r>
            <a:r>
              <a:rPr lang="de-DE" baseline="0" dirty="0" err="1" smtClean="0"/>
              <a:t>combination</a:t>
            </a:r>
            <a:r>
              <a:rPr lang="de-DE" baseline="0" dirty="0" smtClean="0"/>
              <a:t> </a:t>
            </a:r>
            <a:r>
              <a:rPr lang="de-DE" baseline="0" dirty="0" err="1" smtClean="0"/>
              <a:t>does</a:t>
            </a:r>
            <a:r>
              <a:rPr lang="de-DE" baseline="0" dirty="0" smtClean="0"/>
              <a:t> </a:t>
            </a:r>
            <a:r>
              <a:rPr lang="de-DE" baseline="0" dirty="0" err="1" smtClean="0"/>
              <a:t>of</a:t>
            </a:r>
            <a:r>
              <a:rPr lang="de-DE" baseline="0" dirty="0" smtClean="0"/>
              <a:t> </a:t>
            </a:r>
            <a:r>
              <a:rPr lang="de-DE" baseline="0" dirty="0" err="1" smtClean="0"/>
              <a:t>course</a:t>
            </a:r>
            <a:r>
              <a:rPr lang="de-DE" baseline="0" dirty="0" smtClean="0"/>
              <a:t> not </a:t>
            </a:r>
            <a:r>
              <a:rPr lang="de-DE" baseline="0" dirty="0" err="1" smtClean="0"/>
              <a:t>allow</a:t>
            </a:r>
            <a:r>
              <a:rPr lang="de-DE" baseline="0" dirty="0" smtClean="0"/>
              <a:t> </a:t>
            </a:r>
            <a:r>
              <a:rPr lang="de-DE" baseline="0" dirty="0" err="1" smtClean="0"/>
              <a:t>impacts</a:t>
            </a:r>
            <a:r>
              <a:rPr lang="de-DE" baseline="0" dirty="0" smtClean="0"/>
              <a:t> </a:t>
            </a:r>
            <a:r>
              <a:rPr lang="de-DE" baseline="0" dirty="0" err="1" smtClean="0"/>
              <a:t>of</a:t>
            </a:r>
            <a:r>
              <a:rPr lang="de-DE" baseline="0" dirty="0" smtClean="0"/>
              <a:t> </a:t>
            </a:r>
            <a:r>
              <a:rPr lang="de-DE" baseline="0" dirty="0" err="1" smtClean="0"/>
              <a:t>truck</a:t>
            </a:r>
            <a:r>
              <a:rPr lang="de-DE" baseline="0" dirty="0" smtClean="0"/>
              <a:t> </a:t>
            </a:r>
            <a:r>
              <a:rPr lang="de-DE" baseline="0" dirty="0" err="1" smtClean="0"/>
              <a:t>to</a:t>
            </a:r>
            <a:r>
              <a:rPr lang="de-DE" baseline="0" dirty="0" smtClean="0"/>
              <a:t> </a:t>
            </a:r>
            <a:r>
              <a:rPr lang="de-DE" baseline="0" dirty="0" err="1" smtClean="0"/>
              <a:t>bicycle</a:t>
            </a:r>
            <a:r>
              <a:rPr lang="de-DE" baseline="0" dirty="0" smtClean="0"/>
              <a:t> </a:t>
            </a:r>
            <a:r>
              <a:rPr lang="de-DE" baseline="0" dirty="0" err="1" smtClean="0"/>
              <a:t>without</a:t>
            </a:r>
            <a:r>
              <a:rPr lang="de-DE" baseline="0" dirty="0" smtClean="0"/>
              <a:t> </a:t>
            </a:r>
            <a:r>
              <a:rPr lang="de-DE" baseline="0" dirty="0" err="1" smtClean="0"/>
              <a:t>damage</a:t>
            </a:r>
            <a:r>
              <a:rPr lang="de-DE" baseline="0" dirty="0" smtClean="0"/>
              <a:t>.</a:t>
            </a:r>
          </a:p>
          <a:p>
            <a:r>
              <a:rPr lang="de-DE" baseline="0" dirty="0" smtClean="0"/>
              <a:t>The </a:t>
            </a:r>
            <a:r>
              <a:rPr lang="de-DE" baseline="0" dirty="0" err="1" smtClean="0"/>
              <a:t>dummy</a:t>
            </a:r>
            <a:r>
              <a:rPr lang="de-DE" baseline="0" dirty="0" smtClean="0"/>
              <a:t> was </a:t>
            </a:r>
            <a:r>
              <a:rPr lang="de-DE" baseline="0" dirty="0" err="1" smtClean="0"/>
              <a:t>driven</a:t>
            </a:r>
            <a:r>
              <a:rPr lang="de-DE" baseline="0" dirty="0" smtClean="0"/>
              <a:t> </a:t>
            </a:r>
            <a:r>
              <a:rPr lang="de-DE" baseline="0" dirty="0" err="1" smtClean="0"/>
              <a:t>by</a:t>
            </a:r>
            <a:r>
              <a:rPr lang="de-DE" baseline="0" dirty="0" smtClean="0"/>
              <a:t> a </a:t>
            </a:r>
            <a:r>
              <a:rPr lang="de-DE" baseline="0" dirty="0" err="1" smtClean="0"/>
              <a:t>commercial</a:t>
            </a:r>
            <a:r>
              <a:rPr lang="de-DE" baseline="0" dirty="0" smtClean="0"/>
              <a:t> </a:t>
            </a:r>
            <a:r>
              <a:rPr lang="de-DE" baseline="0" dirty="0" err="1" smtClean="0"/>
              <a:t>dummy</a:t>
            </a:r>
            <a:r>
              <a:rPr lang="de-DE" baseline="0" dirty="0" smtClean="0"/>
              <a:t> </a:t>
            </a:r>
            <a:r>
              <a:rPr lang="de-DE" baseline="0" dirty="0" err="1" smtClean="0"/>
              <a:t>propulsion</a:t>
            </a:r>
            <a:r>
              <a:rPr lang="de-DE" baseline="0" dirty="0" smtClean="0"/>
              <a:t> </a:t>
            </a:r>
            <a:r>
              <a:rPr lang="de-DE" baseline="0" dirty="0" err="1" smtClean="0"/>
              <a:t>system</a:t>
            </a:r>
            <a:r>
              <a:rPr lang="de-DE" baseline="0" dirty="0" smtClean="0"/>
              <a:t> </a:t>
            </a:r>
            <a:r>
              <a:rPr lang="de-DE" baseline="0" dirty="0" err="1" smtClean="0"/>
              <a:t>from</a:t>
            </a:r>
            <a:r>
              <a:rPr lang="de-DE" baseline="0" dirty="0" smtClean="0"/>
              <a:t> 4a </a:t>
            </a:r>
            <a:r>
              <a:rPr lang="de-DE" baseline="0" dirty="0" err="1" smtClean="0"/>
              <a:t>as</a:t>
            </a:r>
            <a:r>
              <a:rPr lang="de-DE" baseline="0" dirty="0" smtClean="0"/>
              <a:t> </a:t>
            </a:r>
            <a:r>
              <a:rPr lang="de-DE" baseline="0" dirty="0" err="1" smtClean="0"/>
              <a:t>well</a:t>
            </a:r>
            <a:r>
              <a:rPr lang="de-DE" baseline="0" dirty="0" smtClean="0"/>
              <a:t>. Synchronisation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triggering</a:t>
            </a:r>
            <a:r>
              <a:rPr lang="de-DE" baseline="0" dirty="0" smtClean="0"/>
              <a:t> time was </a:t>
            </a:r>
            <a:r>
              <a:rPr lang="de-DE" baseline="0" dirty="0" err="1" smtClean="0"/>
              <a:t>calculated</a:t>
            </a:r>
            <a:r>
              <a:rPr lang="de-DE" baseline="0" dirty="0" smtClean="0"/>
              <a:t> in </a:t>
            </a:r>
            <a:r>
              <a:rPr lang="de-DE" baseline="0" dirty="0" err="1" smtClean="0"/>
              <a:t>the</a:t>
            </a:r>
            <a:r>
              <a:rPr lang="de-DE" baseline="0" dirty="0" smtClean="0"/>
              <a:t> </a:t>
            </a:r>
            <a:r>
              <a:rPr lang="de-DE" baseline="0" dirty="0" err="1" smtClean="0"/>
              <a:t>dummy</a:t>
            </a:r>
            <a:r>
              <a:rPr lang="de-DE" baseline="0" dirty="0" smtClean="0"/>
              <a:t> </a:t>
            </a:r>
            <a:r>
              <a:rPr lang="de-DE" baseline="0" dirty="0" err="1" smtClean="0"/>
              <a:t>propulsion</a:t>
            </a:r>
            <a:r>
              <a:rPr lang="de-DE" baseline="0" dirty="0" smtClean="0"/>
              <a:t> </a:t>
            </a:r>
            <a:r>
              <a:rPr lang="de-DE" baseline="0" dirty="0" err="1" smtClean="0"/>
              <a:t>system</a:t>
            </a:r>
            <a:r>
              <a:rPr lang="de-DE" baseline="0" dirty="0" smtClean="0"/>
              <a:t>.</a:t>
            </a:r>
            <a:endParaRPr lang="de-DE" dirty="0"/>
          </a:p>
        </p:txBody>
      </p:sp>
      <p:sp>
        <p:nvSpPr>
          <p:cNvPr id="4" name="Foliennummernplatzhalter 3"/>
          <p:cNvSpPr>
            <a:spLocks noGrp="1"/>
          </p:cNvSpPr>
          <p:nvPr>
            <p:ph type="sldNum" sz="quarter" idx="10"/>
          </p:nvPr>
        </p:nvSpPr>
        <p:spPr/>
        <p:txBody>
          <a:bodyPr/>
          <a:lstStyle/>
          <a:p>
            <a:pPr>
              <a:defRPr/>
            </a:pPr>
            <a:fld id="{A5E9B744-827C-4AA1-825E-C144545219C8}" type="slidenum">
              <a:rPr lang="de-DE" smtClean="0"/>
              <a:pPr>
                <a:defRPr/>
              </a:pPr>
              <a:t>10</a:t>
            </a:fld>
            <a:endParaRPr lang="de-DE"/>
          </a:p>
        </p:txBody>
      </p:sp>
    </p:spTree>
    <p:extLst>
      <p:ext uri="{BB962C8B-B14F-4D97-AF65-F5344CB8AC3E}">
        <p14:creationId xmlns:p14="http://schemas.microsoft.com/office/powerpoint/2010/main" val="1273642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408488" y="5894388"/>
            <a:ext cx="4532312" cy="381000"/>
          </a:xfrm>
          <a:prstGeom prst="rect">
            <a:avLst/>
          </a:prstGeom>
          <a:noFill/>
          <a:ln w="9525">
            <a:noFill/>
            <a:miter lim="800000"/>
            <a:headEnd/>
            <a:tailEnd/>
          </a:ln>
          <a:effectLst/>
        </p:spPr>
        <p:txBody>
          <a:bodyPr/>
          <a:lstStyle/>
          <a:p>
            <a:pPr algn="r" eaLnBrk="0" hangingPunct="0">
              <a:spcBef>
                <a:spcPct val="50000"/>
              </a:spcBef>
              <a:defRPr/>
            </a:pPr>
            <a:r>
              <a:rPr lang="de-DE"/>
              <a:t>Bundesanstalt für Straßenwesen</a:t>
            </a:r>
          </a:p>
        </p:txBody>
      </p:sp>
      <p:sp>
        <p:nvSpPr>
          <p:cNvPr id="5" name="Line 8"/>
          <p:cNvSpPr>
            <a:spLocks noChangeShapeType="1"/>
          </p:cNvSpPr>
          <p:nvPr/>
        </p:nvSpPr>
        <p:spPr bwMode="auto">
          <a:xfrm>
            <a:off x="0" y="539750"/>
            <a:ext cx="9144000" cy="0"/>
          </a:xfrm>
          <a:prstGeom prst="line">
            <a:avLst/>
          </a:prstGeom>
          <a:noFill/>
          <a:ln w="19050">
            <a:solidFill>
              <a:schemeClr val="tx1"/>
            </a:solidFill>
            <a:round/>
            <a:headEnd/>
            <a:tailEnd/>
          </a:ln>
          <a:effectLst/>
        </p:spPr>
        <p:txBody>
          <a:bodyPr wrap="none" anchor="ctr"/>
          <a:lstStyle/>
          <a:p>
            <a:pPr>
              <a:defRPr/>
            </a:pPr>
            <a:endParaRPr lang="de-DE"/>
          </a:p>
        </p:txBody>
      </p:sp>
      <p:sp>
        <p:nvSpPr>
          <p:cNvPr id="6" name="Line 9"/>
          <p:cNvSpPr>
            <a:spLocks noChangeShapeType="1"/>
          </p:cNvSpPr>
          <p:nvPr/>
        </p:nvSpPr>
        <p:spPr bwMode="auto">
          <a:xfrm>
            <a:off x="0" y="6405563"/>
            <a:ext cx="9144000" cy="0"/>
          </a:xfrm>
          <a:prstGeom prst="line">
            <a:avLst/>
          </a:prstGeom>
          <a:noFill/>
          <a:ln w="19050">
            <a:solidFill>
              <a:schemeClr val="tx1"/>
            </a:solidFill>
            <a:round/>
            <a:headEnd/>
            <a:tailEnd/>
          </a:ln>
          <a:effectLst/>
        </p:spPr>
        <p:txBody>
          <a:bodyPr wrap="none" anchor="ctr"/>
          <a:lstStyle/>
          <a:p>
            <a:pPr>
              <a:defRPr/>
            </a:pPr>
            <a:endParaRPr lang="de-DE"/>
          </a:p>
        </p:txBody>
      </p:sp>
      <p:pic>
        <p:nvPicPr>
          <p:cNvPr id="7" name="Picture 19" descr="Logo-grün-peter"/>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7999413" y="71438"/>
            <a:ext cx="838200" cy="381000"/>
          </a:xfrm>
          <a:prstGeom prst="rect">
            <a:avLst/>
          </a:prstGeom>
          <a:noFill/>
          <a:ln w="9525">
            <a:noFill/>
            <a:miter lim="800000"/>
            <a:headEnd/>
            <a:tailEnd/>
          </a:ln>
        </p:spPr>
      </p:pic>
      <p:grpSp>
        <p:nvGrpSpPr>
          <p:cNvPr id="2" name="Group 35"/>
          <p:cNvGrpSpPr>
            <a:grpSpLocks/>
          </p:cNvGrpSpPr>
          <p:nvPr/>
        </p:nvGrpSpPr>
        <p:grpSpPr bwMode="auto">
          <a:xfrm>
            <a:off x="6207125" y="301625"/>
            <a:ext cx="1522413" cy="153988"/>
            <a:chOff x="3910" y="190"/>
            <a:chExt cx="959" cy="97"/>
          </a:xfrm>
        </p:grpSpPr>
        <p:sp>
          <p:nvSpPr>
            <p:cNvPr id="9" name="AutoShape 22"/>
            <p:cNvSpPr>
              <a:spLocks noChangeAspect="1" noChangeArrowheads="1" noTextEdit="1"/>
            </p:cNvSpPr>
            <p:nvPr userDrawn="1"/>
          </p:nvSpPr>
          <p:spPr bwMode="auto">
            <a:xfrm>
              <a:off x="3910" y="190"/>
              <a:ext cx="959" cy="97"/>
            </a:xfrm>
            <a:prstGeom prst="rect">
              <a:avLst/>
            </a:prstGeom>
            <a:noFill/>
            <a:ln w="9525">
              <a:noFill/>
              <a:miter lim="800000"/>
              <a:headEnd/>
              <a:tailEnd/>
            </a:ln>
          </p:spPr>
          <p:txBody>
            <a:bodyPr/>
            <a:lstStyle/>
            <a:p>
              <a:pPr>
                <a:defRPr/>
              </a:pPr>
              <a:endParaRPr lang="de-DE"/>
            </a:p>
          </p:txBody>
        </p:sp>
        <p:sp>
          <p:nvSpPr>
            <p:cNvPr id="10" name="Rectangle 23"/>
            <p:cNvSpPr>
              <a:spLocks noChangeArrowheads="1"/>
            </p:cNvSpPr>
            <p:nvPr userDrawn="1"/>
          </p:nvSpPr>
          <p:spPr bwMode="auto">
            <a:xfrm>
              <a:off x="3919" y="198"/>
              <a:ext cx="145" cy="81"/>
            </a:xfrm>
            <a:prstGeom prst="rect">
              <a:avLst/>
            </a:prstGeom>
            <a:solidFill>
              <a:srgbClr val="E77917"/>
            </a:solidFill>
            <a:ln w="9525">
              <a:noFill/>
              <a:miter lim="800000"/>
              <a:headEnd/>
              <a:tailEnd/>
            </a:ln>
          </p:spPr>
          <p:txBody>
            <a:bodyPr/>
            <a:lstStyle/>
            <a:p>
              <a:pPr>
                <a:defRPr/>
              </a:pPr>
              <a:endParaRPr lang="de-DE"/>
            </a:p>
          </p:txBody>
        </p:sp>
        <p:sp>
          <p:nvSpPr>
            <p:cNvPr id="11" name="Freeform 24"/>
            <p:cNvSpPr>
              <a:spLocks noEditPoints="1"/>
            </p:cNvSpPr>
            <p:nvPr userDrawn="1"/>
          </p:nvSpPr>
          <p:spPr bwMode="auto">
            <a:xfrm>
              <a:off x="3916" y="195"/>
              <a:ext cx="150" cy="87"/>
            </a:xfrm>
            <a:custGeom>
              <a:avLst/>
              <a:gdLst/>
              <a:ahLst/>
              <a:cxnLst>
                <a:cxn ang="0">
                  <a:pos x="838" y="500"/>
                </a:cxn>
                <a:cxn ang="0">
                  <a:pos x="824" y="521"/>
                </a:cxn>
                <a:cxn ang="0">
                  <a:pos x="14" y="521"/>
                </a:cxn>
                <a:cxn ang="0">
                  <a:pos x="14" y="486"/>
                </a:cxn>
                <a:cxn ang="0">
                  <a:pos x="824" y="486"/>
                </a:cxn>
                <a:cxn ang="0">
                  <a:pos x="838" y="500"/>
                </a:cxn>
                <a:cxn ang="0">
                  <a:pos x="838" y="500"/>
                </a:cxn>
                <a:cxn ang="0">
                  <a:pos x="838" y="521"/>
                </a:cxn>
                <a:cxn ang="0">
                  <a:pos x="824" y="521"/>
                </a:cxn>
                <a:cxn ang="0">
                  <a:pos x="838" y="500"/>
                </a:cxn>
                <a:cxn ang="0">
                  <a:pos x="824" y="0"/>
                </a:cxn>
                <a:cxn ang="0">
                  <a:pos x="838" y="21"/>
                </a:cxn>
                <a:cxn ang="0">
                  <a:pos x="838" y="500"/>
                </a:cxn>
                <a:cxn ang="0">
                  <a:pos x="810" y="500"/>
                </a:cxn>
                <a:cxn ang="0">
                  <a:pos x="810" y="21"/>
                </a:cxn>
                <a:cxn ang="0">
                  <a:pos x="824" y="0"/>
                </a:cxn>
                <a:cxn ang="0">
                  <a:pos x="824" y="0"/>
                </a:cxn>
                <a:cxn ang="0">
                  <a:pos x="838" y="0"/>
                </a:cxn>
                <a:cxn ang="0">
                  <a:pos x="838" y="21"/>
                </a:cxn>
                <a:cxn ang="0">
                  <a:pos x="824" y="0"/>
                </a:cxn>
                <a:cxn ang="0">
                  <a:pos x="0" y="21"/>
                </a:cxn>
                <a:cxn ang="0">
                  <a:pos x="14" y="0"/>
                </a:cxn>
                <a:cxn ang="0">
                  <a:pos x="824" y="0"/>
                </a:cxn>
                <a:cxn ang="0">
                  <a:pos x="824" y="35"/>
                </a:cxn>
                <a:cxn ang="0">
                  <a:pos x="14" y="35"/>
                </a:cxn>
                <a:cxn ang="0">
                  <a:pos x="0" y="21"/>
                </a:cxn>
                <a:cxn ang="0">
                  <a:pos x="0" y="21"/>
                </a:cxn>
                <a:cxn ang="0">
                  <a:pos x="0" y="0"/>
                </a:cxn>
                <a:cxn ang="0">
                  <a:pos x="14" y="0"/>
                </a:cxn>
                <a:cxn ang="0">
                  <a:pos x="0" y="21"/>
                </a:cxn>
                <a:cxn ang="0">
                  <a:pos x="14" y="521"/>
                </a:cxn>
                <a:cxn ang="0">
                  <a:pos x="0" y="500"/>
                </a:cxn>
                <a:cxn ang="0">
                  <a:pos x="0" y="21"/>
                </a:cxn>
                <a:cxn ang="0">
                  <a:pos x="28" y="21"/>
                </a:cxn>
                <a:cxn ang="0">
                  <a:pos x="28" y="500"/>
                </a:cxn>
                <a:cxn ang="0">
                  <a:pos x="14" y="521"/>
                </a:cxn>
                <a:cxn ang="0">
                  <a:pos x="14" y="521"/>
                </a:cxn>
                <a:cxn ang="0">
                  <a:pos x="0" y="521"/>
                </a:cxn>
                <a:cxn ang="0">
                  <a:pos x="0" y="500"/>
                </a:cxn>
                <a:cxn ang="0">
                  <a:pos x="14" y="521"/>
                </a:cxn>
              </a:cxnLst>
              <a:rect l="0" t="0" r="r" b="b"/>
              <a:pathLst>
                <a:path w="838" h="521">
                  <a:moveTo>
                    <a:pt x="838" y="500"/>
                  </a:moveTo>
                  <a:lnTo>
                    <a:pt x="824" y="521"/>
                  </a:lnTo>
                  <a:lnTo>
                    <a:pt x="14" y="521"/>
                  </a:lnTo>
                  <a:lnTo>
                    <a:pt x="14" y="486"/>
                  </a:lnTo>
                  <a:lnTo>
                    <a:pt x="824" y="486"/>
                  </a:lnTo>
                  <a:lnTo>
                    <a:pt x="838" y="500"/>
                  </a:lnTo>
                  <a:close/>
                  <a:moveTo>
                    <a:pt x="838" y="500"/>
                  </a:moveTo>
                  <a:lnTo>
                    <a:pt x="838" y="521"/>
                  </a:lnTo>
                  <a:lnTo>
                    <a:pt x="824" y="521"/>
                  </a:lnTo>
                  <a:lnTo>
                    <a:pt x="838" y="500"/>
                  </a:lnTo>
                  <a:close/>
                  <a:moveTo>
                    <a:pt x="824" y="0"/>
                  </a:moveTo>
                  <a:lnTo>
                    <a:pt x="838" y="21"/>
                  </a:lnTo>
                  <a:lnTo>
                    <a:pt x="838" y="500"/>
                  </a:lnTo>
                  <a:lnTo>
                    <a:pt x="810" y="500"/>
                  </a:lnTo>
                  <a:lnTo>
                    <a:pt x="810" y="21"/>
                  </a:lnTo>
                  <a:lnTo>
                    <a:pt x="824" y="0"/>
                  </a:lnTo>
                  <a:close/>
                  <a:moveTo>
                    <a:pt x="824" y="0"/>
                  </a:moveTo>
                  <a:lnTo>
                    <a:pt x="838" y="0"/>
                  </a:lnTo>
                  <a:lnTo>
                    <a:pt x="838" y="21"/>
                  </a:lnTo>
                  <a:lnTo>
                    <a:pt x="824" y="0"/>
                  </a:lnTo>
                  <a:close/>
                  <a:moveTo>
                    <a:pt x="0" y="21"/>
                  </a:moveTo>
                  <a:lnTo>
                    <a:pt x="14" y="0"/>
                  </a:lnTo>
                  <a:lnTo>
                    <a:pt x="824" y="0"/>
                  </a:lnTo>
                  <a:lnTo>
                    <a:pt x="824" y="35"/>
                  </a:lnTo>
                  <a:lnTo>
                    <a:pt x="14" y="35"/>
                  </a:lnTo>
                  <a:lnTo>
                    <a:pt x="0" y="21"/>
                  </a:lnTo>
                  <a:close/>
                  <a:moveTo>
                    <a:pt x="0" y="21"/>
                  </a:moveTo>
                  <a:lnTo>
                    <a:pt x="0" y="0"/>
                  </a:lnTo>
                  <a:lnTo>
                    <a:pt x="14" y="0"/>
                  </a:lnTo>
                  <a:lnTo>
                    <a:pt x="0" y="21"/>
                  </a:lnTo>
                  <a:close/>
                  <a:moveTo>
                    <a:pt x="14" y="521"/>
                  </a:moveTo>
                  <a:lnTo>
                    <a:pt x="0" y="500"/>
                  </a:lnTo>
                  <a:lnTo>
                    <a:pt x="0" y="21"/>
                  </a:lnTo>
                  <a:lnTo>
                    <a:pt x="28" y="21"/>
                  </a:lnTo>
                  <a:lnTo>
                    <a:pt x="28" y="500"/>
                  </a:lnTo>
                  <a:lnTo>
                    <a:pt x="14" y="521"/>
                  </a:lnTo>
                  <a:close/>
                  <a:moveTo>
                    <a:pt x="14" y="521"/>
                  </a:moveTo>
                  <a:lnTo>
                    <a:pt x="0" y="521"/>
                  </a:lnTo>
                  <a:lnTo>
                    <a:pt x="0" y="500"/>
                  </a:lnTo>
                  <a:lnTo>
                    <a:pt x="14" y="521"/>
                  </a:lnTo>
                  <a:close/>
                </a:path>
              </a:pathLst>
            </a:custGeom>
            <a:solidFill>
              <a:srgbClr val="000000"/>
            </a:solidFill>
            <a:ln w="9525">
              <a:noFill/>
              <a:round/>
              <a:headEnd/>
              <a:tailEnd/>
            </a:ln>
          </p:spPr>
          <p:txBody>
            <a:bodyPr/>
            <a:lstStyle/>
            <a:p>
              <a:pPr>
                <a:defRPr/>
              </a:pPr>
              <a:endParaRPr lang="de-DE"/>
            </a:p>
          </p:txBody>
        </p:sp>
        <p:sp>
          <p:nvSpPr>
            <p:cNvPr id="12" name="Rectangle 25"/>
            <p:cNvSpPr>
              <a:spLocks noChangeArrowheads="1"/>
            </p:cNvSpPr>
            <p:nvPr userDrawn="1"/>
          </p:nvSpPr>
          <p:spPr bwMode="auto">
            <a:xfrm>
              <a:off x="4078" y="198"/>
              <a:ext cx="146" cy="81"/>
            </a:xfrm>
            <a:prstGeom prst="rect">
              <a:avLst/>
            </a:prstGeom>
            <a:solidFill>
              <a:srgbClr val="CC8648"/>
            </a:solidFill>
            <a:ln w="9525">
              <a:noFill/>
              <a:miter lim="800000"/>
              <a:headEnd/>
              <a:tailEnd/>
            </a:ln>
          </p:spPr>
          <p:txBody>
            <a:bodyPr/>
            <a:lstStyle/>
            <a:p>
              <a:pPr>
                <a:defRPr/>
              </a:pPr>
              <a:endParaRPr lang="de-DE"/>
            </a:p>
          </p:txBody>
        </p:sp>
        <p:sp>
          <p:nvSpPr>
            <p:cNvPr id="13" name="Freeform 26"/>
            <p:cNvSpPr>
              <a:spLocks noEditPoints="1"/>
            </p:cNvSpPr>
            <p:nvPr userDrawn="1"/>
          </p:nvSpPr>
          <p:spPr bwMode="auto">
            <a:xfrm>
              <a:off x="4076" y="195"/>
              <a:ext cx="150" cy="87"/>
            </a:xfrm>
            <a:custGeom>
              <a:avLst/>
              <a:gdLst/>
              <a:ahLst/>
              <a:cxnLst>
                <a:cxn ang="0">
                  <a:pos x="838" y="500"/>
                </a:cxn>
                <a:cxn ang="0">
                  <a:pos x="824" y="521"/>
                </a:cxn>
                <a:cxn ang="0">
                  <a:pos x="14" y="521"/>
                </a:cxn>
                <a:cxn ang="0">
                  <a:pos x="14" y="486"/>
                </a:cxn>
                <a:cxn ang="0">
                  <a:pos x="824" y="486"/>
                </a:cxn>
                <a:cxn ang="0">
                  <a:pos x="838" y="500"/>
                </a:cxn>
                <a:cxn ang="0">
                  <a:pos x="838" y="500"/>
                </a:cxn>
                <a:cxn ang="0">
                  <a:pos x="838" y="521"/>
                </a:cxn>
                <a:cxn ang="0">
                  <a:pos x="824" y="521"/>
                </a:cxn>
                <a:cxn ang="0">
                  <a:pos x="838" y="500"/>
                </a:cxn>
                <a:cxn ang="0">
                  <a:pos x="824" y="0"/>
                </a:cxn>
                <a:cxn ang="0">
                  <a:pos x="838" y="21"/>
                </a:cxn>
                <a:cxn ang="0">
                  <a:pos x="838" y="500"/>
                </a:cxn>
                <a:cxn ang="0">
                  <a:pos x="810" y="500"/>
                </a:cxn>
                <a:cxn ang="0">
                  <a:pos x="810" y="21"/>
                </a:cxn>
                <a:cxn ang="0">
                  <a:pos x="824" y="0"/>
                </a:cxn>
                <a:cxn ang="0">
                  <a:pos x="824" y="0"/>
                </a:cxn>
                <a:cxn ang="0">
                  <a:pos x="838" y="0"/>
                </a:cxn>
                <a:cxn ang="0">
                  <a:pos x="838" y="21"/>
                </a:cxn>
                <a:cxn ang="0">
                  <a:pos x="824" y="0"/>
                </a:cxn>
                <a:cxn ang="0">
                  <a:pos x="0" y="21"/>
                </a:cxn>
                <a:cxn ang="0">
                  <a:pos x="14" y="0"/>
                </a:cxn>
                <a:cxn ang="0">
                  <a:pos x="824" y="0"/>
                </a:cxn>
                <a:cxn ang="0">
                  <a:pos x="824" y="35"/>
                </a:cxn>
                <a:cxn ang="0">
                  <a:pos x="14" y="35"/>
                </a:cxn>
                <a:cxn ang="0">
                  <a:pos x="0" y="21"/>
                </a:cxn>
                <a:cxn ang="0">
                  <a:pos x="0" y="21"/>
                </a:cxn>
                <a:cxn ang="0">
                  <a:pos x="0" y="0"/>
                </a:cxn>
                <a:cxn ang="0">
                  <a:pos x="14" y="0"/>
                </a:cxn>
                <a:cxn ang="0">
                  <a:pos x="0" y="21"/>
                </a:cxn>
                <a:cxn ang="0">
                  <a:pos x="14" y="521"/>
                </a:cxn>
                <a:cxn ang="0">
                  <a:pos x="0" y="500"/>
                </a:cxn>
                <a:cxn ang="0">
                  <a:pos x="0" y="21"/>
                </a:cxn>
                <a:cxn ang="0">
                  <a:pos x="28" y="21"/>
                </a:cxn>
                <a:cxn ang="0">
                  <a:pos x="28" y="500"/>
                </a:cxn>
                <a:cxn ang="0">
                  <a:pos x="14" y="521"/>
                </a:cxn>
                <a:cxn ang="0">
                  <a:pos x="14" y="521"/>
                </a:cxn>
                <a:cxn ang="0">
                  <a:pos x="0" y="521"/>
                </a:cxn>
                <a:cxn ang="0">
                  <a:pos x="0" y="500"/>
                </a:cxn>
                <a:cxn ang="0">
                  <a:pos x="14" y="521"/>
                </a:cxn>
              </a:cxnLst>
              <a:rect l="0" t="0" r="r" b="b"/>
              <a:pathLst>
                <a:path w="838" h="521">
                  <a:moveTo>
                    <a:pt x="838" y="500"/>
                  </a:moveTo>
                  <a:lnTo>
                    <a:pt x="824" y="521"/>
                  </a:lnTo>
                  <a:lnTo>
                    <a:pt x="14" y="521"/>
                  </a:lnTo>
                  <a:lnTo>
                    <a:pt x="14" y="486"/>
                  </a:lnTo>
                  <a:lnTo>
                    <a:pt x="824" y="486"/>
                  </a:lnTo>
                  <a:lnTo>
                    <a:pt x="838" y="500"/>
                  </a:lnTo>
                  <a:close/>
                  <a:moveTo>
                    <a:pt x="838" y="500"/>
                  </a:moveTo>
                  <a:lnTo>
                    <a:pt x="838" y="521"/>
                  </a:lnTo>
                  <a:lnTo>
                    <a:pt x="824" y="521"/>
                  </a:lnTo>
                  <a:lnTo>
                    <a:pt x="838" y="500"/>
                  </a:lnTo>
                  <a:close/>
                  <a:moveTo>
                    <a:pt x="824" y="0"/>
                  </a:moveTo>
                  <a:lnTo>
                    <a:pt x="838" y="21"/>
                  </a:lnTo>
                  <a:lnTo>
                    <a:pt x="838" y="500"/>
                  </a:lnTo>
                  <a:lnTo>
                    <a:pt x="810" y="500"/>
                  </a:lnTo>
                  <a:lnTo>
                    <a:pt x="810" y="21"/>
                  </a:lnTo>
                  <a:lnTo>
                    <a:pt x="824" y="0"/>
                  </a:lnTo>
                  <a:close/>
                  <a:moveTo>
                    <a:pt x="824" y="0"/>
                  </a:moveTo>
                  <a:lnTo>
                    <a:pt x="838" y="0"/>
                  </a:lnTo>
                  <a:lnTo>
                    <a:pt x="838" y="21"/>
                  </a:lnTo>
                  <a:lnTo>
                    <a:pt x="824" y="0"/>
                  </a:lnTo>
                  <a:close/>
                  <a:moveTo>
                    <a:pt x="0" y="21"/>
                  </a:moveTo>
                  <a:lnTo>
                    <a:pt x="14" y="0"/>
                  </a:lnTo>
                  <a:lnTo>
                    <a:pt x="824" y="0"/>
                  </a:lnTo>
                  <a:lnTo>
                    <a:pt x="824" y="35"/>
                  </a:lnTo>
                  <a:lnTo>
                    <a:pt x="14" y="35"/>
                  </a:lnTo>
                  <a:lnTo>
                    <a:pt x="0" y="21"/>
                  </a:lnTo>
                  <a:close/>
                  <a:moveTo>
                    <a:pt x="0" y="21"/>
                  </a:moveTo>
                  <a:lnTo>
                    <a:pt x="0" y="0"/>
                  </a:lnTo>
                  <a:lnTo>
                    <a:pt x="14" y="0"/>
                  </a:lnTo>
                  <a:lnTo>
                    <a:pt x="0" y="21"/>
                  </a:lnTo>
                  <a:close/>
                  <a:moveTo>
                    <a:pt x="14" y="521"/>
                  </a:moveTo>
                  <a:lnTo>
                    <a:pt x="0" y="500"/>
                  </a:lnTo>
                  <a:lnTo>
                    <a:pt x="0" y="21"/>
                  </a:lnTo>
                  <a:lnTo>
                    <a:pt x="28" y="21"/>
                  </a:lnTo>
                  <a:lnTo>
                    <a:pt x="28" y="500"/>
                  </a:lnTo>
                  <a:lnTo>
                    <a:pt x="14" y="521"/>
                  </a:lnTo>
                  <a:close/>
                  <a:moveTo>
                    <a:pt x="14" y="521"/>
                  </a:moveTo>
                  <a:lnTo>
                    <a:pt x="0" y="521"/>
                  </a:lnTo>
                  <a:lnTo>
                    <a:pt x="0" y="500"/>
                  </a:lnTo>
                  <a:lnTo>
                    <a:pt x="14" y="521"/>
                  </a:lnTo>
                  <a:close/>
                </a:path>
              </a:pathLst>
            </a:custGeom>
            <a:solidFill>
              <a:srgbClr val="000000"/>
            </a:solidFill>
            <a:ln w="9525">
              <a:noFill/>
              <a:round/>
              <a:headEnd/>
              <a:tailEnd/>
            </a:ln>
          </p:spPr>
          <p:txBody>
            <a:bodyPr/>
            <a:lstStyle/>
            <a:p>
              <a:pPr>
                <a:defRPr/>
              </a:pPr>
              <a:endParaRPr lang="de-DE"/>
            </a:p>
          </p:txBody>
        </p:sp>
        <p:sp>
          <p:nvSpPr>
            <p:cNvPr id="14" name="Rectangle 27"/>
            <p:cNvSpPr>
              <a:spLocks noChangeArrowheads="1"/>
            </p:cNvSpPr>
            <p:nvPr userDrawn="1"/>
          </p:nvSpPr>
          <p:spPr bwMode="auto">
            <a:xfrm>
              <a:off x="4237" y="198"/>
              <a:ext cx="145" cy="81"/>
            </a:xfrm>
            <a:prstGeom prst="rect">
              <a:avLst/>
            </a:prstGeom>
            <a:solidFill>
              <a:srgbClr val="EE251D"/>
            </a:solidFill>
            <a:ln w="9525">
              <a:noFill/>
              <a:miter lim="800000"/>
              <a:headEnd/>
              <a:tailEnd/>
            </a:ln>
          </p:spPr>
          <p:txBody>
            <a:bodyPr/>
            <a:lstStyle/>
            <a:p>
              <a:pPr>
                <a:defRPr/>
              </a:pPr>
              <a:endParaRPr lang="de-DE"/>
            </a:p>
          </p:txBody>
        </p:sp>
        <p:sp>
          <p:nvSpPr>
            <p:cNvPr id="15" name="Freeform 28"/>
            <p:cNvSpPr>
              <a:spLocks noEditPoints="1"/>
            </p:cNvSpPr>
            <p:nvPr userDrawn="1"/>
          </p:nvSpPr>
          <p:spPr bwMode="auto">
            <a:xfrm>
              <a:off x="4235" y="195"/>
              <a:ext cx="150" cy="87"/>
            </a:xfrm>
            <a:custGeom>
              <a:avLst/>
              <a:gdLst/>
              <a:ahLst/>
              <a:cxnLst>
                <a:cxn ang="0">
                  <a:pos x="837" y="500"/>
                </a:cxn>
                <a:cxn ang="0">
                  <a:pos x="823" y="521"/>
                </a:cxn>
                <a:cxn ang="0">
                  <a:pos x="14" y="521"/>
                </a:cxn>
                <a:cxn ang="0">
                  <a:pos x="14" y="486"/>
                </a:cxn>
                <a:cxn ang="0">
                  <a:pos x="823" y="486"/>
                </a:cxn>
                <a:cxn ang="0">
                  <a:pos x="837" y="500"/>
                </a:cxn>
                <a:cxn ang="0">
                  <a:pos x="837" y="500"/>
                </a:cxn>
                <a:cxn ang="0">
                  <a:pos x="837" y="521"/>
                </a:cxn>
                <a:cxn ang="0">
                  <a:pos x="823" y="521"/>
                </a:cxn>
                <a:cxn ang="0">
                  <a:pos x="837" y="500"/>
                </a:cxn>
                <a:cxn ang="0">
                  <a:pos x="823" y="0"/>
                </a:cxn>
                <a:cxn ang="0">
                  <a:pos x="837" y="21"/>
                </a:cxn>
                <a:cxn ang="0">
                  <a:pos x="837" y="500"/>
                </a:cxn>
                <a:cxn ang="0">
                  <a:pos x="810" y="500"/>
                </a:cxn>
                <a:cxn ang="0">
                  <a:pos x="810" y="21"/>
                </a:cxn>
                <a:cxn ang="0">
                  <a:pos x="823" y="0"/>
                </a:cxn>
                <a:cxn ang="0">
                  <a:pos x="823" y="0"/>
                </a:cxn>
                <a:cxn ang="0">
                  <a:pos x="837" y="0"/>
                </a:cxn>
                <a:cxn ang="0">
                  <a:pos x="837" y="21"/>
                </a:cxn>
                <a:cxn ang="0">
                  <a:pos x="823" y="0"/>
                </a:cxn>
                <a:cxn ang="0">
                  <a:pos x="0" y="21"/>
                </a:cxn>
                <a:cxn ang="0">
                  <a:pos x="14" y="0"/>
                </a:cxn>
                <a:cxn ang="0">
                  <a:pos x="823" y="0"/>
                </a:cxn>
                <a:cxn ang="0">
                  <a:pos x="823" y="35"/>
                </a:cxn>
                <a:cxn ang="0">
                  <a:pos x="14" y="35"/>
                </a:cxn>
                <a:cxn ang="0">
                  <a:pos x="0" y="21"/>
                </a:cxn>
                <a:cxn ang="0">
                  <a:pos x="0" y="21"/>
                </a:cxn>
                <a:cxn ang="0">
                  <a:pos x="0" y="0"/>
                </a:cxn>
                <a:cxn ang="0">
                  <a:pos x="14" y="0"/>
                </a:cxn>
                <a:cxn ang="0">
                  <a:pos x="0" y="21"/>
                </a:cxn>
                <a:cxn ang="0">
                  <a:pos x="14" y="521"/>
                </a:cxn>
                <a:cxn ang="0">
                  <a:pos x="0" y="500"/>
                </a:cxn>
                <a:cxn ang="0">
                  <a:pos x="0" y="21"/>
                </a:cxn>
                <a:cxn ang="0">
                  <a:pos x="27" y="21"/>
                </a:cxn>
                <a:cxn ang="0">
                  <a:pos x="27" y="500"/>
                </a:cxn>
                <a:cxn ang="0">
                  <a:pos x="14" y="521"/>
                </a:cxn>
                <a:cxn ang="0">
                  <a:pos x="14" y="521"/>
                </a:cxn>
                <a:cxn ang="0">
                  <a:pos x="0" y="521"/>
                </a:cxn>
                <a:cxn ang="0">
                  <a:pos x="0" y="500"/>
                </a:cxn>
                <a:cxn ang="0">
                  <a:pos x="14" y="521"/>
                </a:cxn>
              </a:cxnLst>
              <a:rect l="0" t="0" r="r" b="b"/>
              <a:pathLst>
                <a:path w="837" h="521">
                  <a:moveTo>
                    <a:pt x="837" y="500"/>
                  </a:moveTo>
                  <a:lnTo>
                    <a:pt x="823" y="521"/>
                  </a:lnTo>
                  <a:lnTo>
                    <a:pt x="14" y="521"/>
                  </a:lnTo>
                  <a:lnTo>
                    <a:pt x="14" y="486"/>
                  </a:lnTo>
                  <a:lnTo>
                    <a:pt x="823" y="486"/>
                  </a:lnTo>
                  <a:lnTo>
                    <a:pt x="837" y="500"/>
                  </a:lnTo>
                  <a:close/>
                  <a:moveTo>
                    <a:pt x="837" y="500"/>
                  </a:moveTo>
                  <a:lnTo>
                    <a:pt x="837" y="521"/>
                  </a:lnTo>
                  <a:lnTo>
                    <a:pt x="823" y="521"/>
                  </a:lnTo>
                  <a:lnTo>
                    <a:pt x="837" y="500"/>
                  </a:lnTo>
                  <a:close/>
                  <a:moveTo>
                    <a:pt x="823" y="0"/>
                  </a:moveTo>
                  <a:lnTo>
                    <a:pt x="837" y="21"/>
                  </a:lnTo>
                  <a:lnTo>
                    <a:pt x="837" y="500"/>
                  </a:lnTo>
                  <a:lnTo>
                    <a:pt x="810" y="500"/>
                  </a:lnTo>
                  <a:lnTo>
                    <a:pt x="810" y="21"/>
                  </a:lnTo>
                  <a:lnTo>
                    <a:pt x="823" y="0"/>
                  </a:lnTo>
                  <a:close/>
                  <a:moveTo>
                    <a:pt x="823" y="0"/>
                  </a:moveTo>
                  <a:lnTo>
                    <a:pt x="837" y="0"/>
                  </a:lnTo>
                  <a:lnTo>
                    <a:pt x="837" y="21"/>
                  </a:lnTo>
                  <a:lnTo>
                    <a:pt x="823" y="0"/>
                  </a:lnTo>
                  <a:close/>
                  <a:moveTo>
                    <a:pt x="0" y="21"/>
                  </a:moveTo>
                  <a:lnTo>
                    <a:pt x="14" y="0"/>
                  </a:lnTo>
                  <a:lnTo>
                    <a:pt x="823" y="0"/>
                  </a:lnTo>
                  <a:lnTo>
                    <a:pt x="823" y="35"/>
                  </a:lnTo>
                  <a:lnTo>
                    <a:pt x="14" y="35"/>
                  </a:lnTo>
                  <a:lnTo>
                    <a:pt x="0" y="21"/>
                  </a:lnTo>
                  <a:close/>
                  <a:moveTo>
                    <a:pt x="0" y="21"/>
                  </a:moveTo>
                  <a:lnTo>
                    <a:pt x="0" y="0"/>
                  </a:lnTo>
                  <a:lnTo>
                    <a:pt x="14" y="0"/>
                  </a:lnTo>
                  <a:lnTo>
                    <a:pt x="0" y="21"/>
                  </a:lnTo>
                  <a:close/>
                  <a:moveTo>
                    <a:pt x="14" y="521"/>
                  </a:moveTo>
                  <a:lnTo>
                    <a:pt x="0" y="500"/>
                  </a:lnTo>
                  <a:lnTo>
                    <a:pt x="0" y="21"/>
                  </a:lnTo>
                  <a:lnTo>
                    <a:pt x="27" y="21"/>
                  </a:lnTo>
                  <a:lnTo>
                    <a:pt x="27" y="500"/>
                  </a:lnTo>
                  <a:lnTo>
                    <a:pt x="14" y="521"/>
                  </a:lnTo>
                  <a:close/>
                  <a:moveTo>
                    <a:pt x="14" y="521"/>
                  </a:moveTo>
                  <a:lnTo>
                    <a:pt x="0" y="521"/>
                  </a:lnTo>
                  <a:lnTo>
                    <a:pt x="0" y="500"/>
                  </a:lnTo>
                  <a:lnTo>
                    <a:pt x="14" y="521"/>
                  </a:lnTo>
                  <a:close/>
                </a:path>
              </a:pathLst>
            </a:custGeom>
            <a:solidFill>
              <a:srgbClr val="000000"/>
            </a:solidFill>
            <a:ln w="9525">
              <a:noFill/>
              <a:round/>
              <a:headEnd/>
              <a:tailEnd/>
            </a:ln>
          </p:spPr>
          <p:txBody>
            <a:bodyPr/>
            <a:lstStyle/>
            <a:p>
              <a:pPr>
                <a:defRPr/>
              </a:pPr>
              <a:endParaRPr lang="de-DE"/>
            </a:p>
          </p:txBody>
        </p:sp>
        <p:sp>
          <p:nvSpPr>
            <p:cNvPr id="16" name="Rectangle 29"/>
            <p:cNvSpPr>
              <a:spLocks noChangeArrowheads="1"/>
            </p:cNvSpPr>
            <p:nvPr userDrawn="1"/>
          </p:nvSpPr>
          <p:spPr bwMode="auto">
            <a:xfrm>
              <a:off x="4397" y="198"/>
              <a:ext cx="145" cy="81"/>
            </a:xfrm>
            <a:prstGeom prst="rect">
              <a:avLst/>
            </a:prstGeom>
            <a:solidFill>
              <a:srgbClr val="667AB3"/>
            </a:solidFill>
            <a:ln w="9525">
              <a:noFill/>
              <a:miter lim="800000"/>
              <a:headEnd/>
              <a:tailEnd/>
            </a:ln>
          </p:spPr>
          <p:txBody>
            <a:bodyPr/>
            <a:lstStyle/>
            <a:p>
              <a:pPr>
                <a:defRPr/>
              </a:pPr>
              <a:endParaRPr lang="de-DE"/>
            </a:p>
          </p:txBody>
        </p:sp>
        <p:sp>
          <p:nvSpPr>
            <p:cNvPr id="17" name="Freeform 30"/>
            <p:cNvSpPr>
              <a:spLocks noEditPoints="1"/>
            </p:cNvSpPr>
            <p:nvPr userDrawn="1"/>
          </p:nvSpPr>
          <p:spPr bwMode="auto">
            <a:xfrm>
              <a:off x="4394" y="195"/>
              <a:ext cx="150" cy="87"/>
            </a:xfrm>
            <a:custGeom>
              <a:avLst/>
              <a:gdLst/>
              <a:ahLst/>
              <a:cxnLst>
                <a:cxn ang="0">
                  <a:pos x="837" y="500"/>
                </a:cxn>
                <a:cxn ang="0">
                  <a:pos x="823" y="521"/>
                </a:cxn>
                <a:cxn ang="0">
                  <a:pos x="14" y="521"/>
                </a:cxn>
                <a:cxn ang="0">
                  <a:pos x="14" y="486"/>
                </a:cxn>
                <a:cxn ang="0">
                  <a:pos x="823" y="486"/>
                </a:cxn>
                <a:cxn ang="0">
                  <a:pos x="837" y="500"/>
                </a:cxn>
                <a:cxn ang="0">
                  <a:pos x="837" y="500"/>
                </a:cxn>
                <a:cxn ang="0">
                  <a:pos x="837" y="521"/>
                </a:cxn>
                <a:cxn ang="0">
                  <a:pos x="823" y="521"/>
                </a:cxn>
                <a:cxn ang="0">
                  <a:pos x="837" y="500"/>
                </a:cxn>
                <a:cxn ang="0">
                  <a:pos x="823" y="0"/>
                </a:cxn>
                <a:cxn ang="0">
                  <a:pos x="837" y="21"/>
                </a:cxn>
                <a:cxn ang="0">
                  <a:pos x="837" y="500"/>
                </a:cxn>
                <a:cxn ang="0">
                  <a:pos x="810" y="500"/>
                </a:cxn>
                <a:cxn ang="0">
                  <a:pos x="810" y="21"/>
                </a:cxn>
                <a:cxn ang="0">
                  <a:pos x="823" y="0"/>
                </a:cxn>
                <a:cxn ang="0">
                  <a:pos x="823" y="0"/>
                </a:cxn>
                <a:cxn ang="0">
                  <a:pos x="837" y="0"/>
                </a:cxn>
                <a:cxn ang="0">
                  <a:pos x="837" y="21"/>
                </a:cxn>
                <a:cxn ang="0">
                  <a:pos x="823" y="0"/>
                </a:cxn>
                <a:cxn ang="0">
                  <a:pos x="0" y="21"/>
                </a:cxn>
                <a:cxn ang="0">
                  <a:pos x="14" y="0"/>
                </a:cxn>
                <a:cxn ang="0">
                  <a:pos x="823" y="0"/>
                </a:cxn>
                <a:cxn ang="0">
                  <a:pos x="823" y="35"/>
                </a:cxn>
                <a:cxn ang="0">
                  <a:pos x="14" y="35"/>
                </a:cxn>
                <a:cxn ang="0">
                  <a:pos x="0" y="21"/>
                </a:cxn>
                <a:cxn ang="0">
                  <a:pos x="0" y="21"/>
                </a:cxn>
                <a:cxn ang="0">
                  <a:pos x="0" y="0"/>
                </a:cxn>
                <a:cxn ang="0">
                  <a:pos x="14" y="0"/>
                </a:cxn>
                <a:cxn ang="0">
                  <a:pos x="0" y="21"/>
                </a:cxn>
                <a:cxn ang="0">
                  <a:pos x="14" y="521"/>
                </a:cxn>
                <a:cxn ang="0">
                  <a:pos x="0" y="500"/>
                </a:cxn>
                <a:cxn ang="0">
                  <a:pos x="0" y="21"/>
                </a:cxn>
                <a:cxn ang="0">
                  <a:pos x="27" y="21"/>
                </a:cxn>
                <a:cxn ang="0">
                  <a:pos x="27" y="500"/>
                </a:cxn>
                <a:cxn ang="0">
                  <a:pos x="14" y="521"/>
                </a:cxn>
                <a:cxn ang="0">
                  <a:pos x="14" y="521"/>
                </a:cxn>
                <a:cxn ang="0">
                  <a:pos x="0" y="521"/>
                </a:cxn>
                <a:cxn ang="0">
                  <a:pos x="0" y="500"/>
                </a:cxn>
                <a:cxn ang="0">
                  <a:pos x="14" y="521"/>
                </a:cxn>
              </a:cxnLst>
              <a:rect l="0" t="0" r="r" b="b"/>
              <a:pathLst>
                <a:path w="837" h="521">
                  <a:moveTo>
                    <a:pt x="837" y="500"/>
                  </a:moveTo>
                  <a:lnTo>
                    <a:pt x="823" y="521"/>
                  </a:lnTo>
                  <a:lnTo>
                    <a:pt x="14" y="521"/>
                  </a:lnTo>
                  <a:lnTo>
                    <a:pt x="14" y="486"/>
                  </a:lnTo>
                  <a:lnTo>
                    <a:pt x="823" y="486"/>
                  </a:lnTo>
                  <a:lnTo>
                    <a:pt x="837" y="500"/>
                  </a:lnTo>
                  <a:close/>
                  <a:moveTo>
                    <a:pt x="837" y="500"/>
                  </a:moveTo>
                  <a:lnTo>
                    <a:pt x="837" y="521"/>
                  </a:lnTo>
                  <a:lnTo>
                    <a:pt x="823" y="521"/>
                  </a:lnTo>
                  <a:lnTo>
                    <a:pt x="837" y="500"/>
                  </a:lnTo>
                  <a:close/>
                  <a:moveTo>
                    <a:pt x="823" y="0"/>
                  </a:moveTo>
                  <a:lnTo>
                    <a:pt x="837" y="21"/>
                  </a:lnTo>
                  <a:lnTo>
                    <a:pt x="837" y="500"/>
                  </a:lnTo>
                  <a:lnTo>
                    <a:pt x="810" y="500"/>
                  </a:lnTo>
                  <a:lnTo>
                    <a:pt x="810" y="21"/>
                  </a:lnTo>
                  <a:lnTo>
                    <a:pt x="823" y="0"/>
                  </a:lnTo>
                  <a:close/>
                  <a:moveTo>
                    <a:pt x="823" y="0"/>
                  </a:moveTo>
                  <a:lnTo>
                    <a:pt x="837" y="0"/>
                  </a:lnTo>
                  <a:lnTo>
                    <a:pt x="837" y="21"/>
                  </a:lnTo>
                  <a:lnTo>
                    <a:pt x="823" y="0"/>
                  </a:lnTo>
                  <a:close/>
                  <a:moveTo>
                    <a:pt x="0" y="21"/>
                  </a:moveTo>
                  <a:lnTo>
                    <a:pt x="14" y="0"/>
                  </a:lnTo>
                  <a:lnTo>
                    <a:pt x="823" y="0"/>
                  </a:lnTo>
                  <a:lnTo>
                    <a:pt x="823" y="35"/>
                  </a:lnTo>
                  <a:lnTo>
                    <a:pt x="14" y="35"/>
                  </a:lnTo>
                  <a:lnTo>
                    <a:pt x="0" y="21"/>
                  </a:lnTo>
                  <a:close/>
                  <a:moveTo>
                    <a:pt x="0" y="21"/>
                  </a:moveTo>
                  <a:lnTo>
                    <a:pt x="0" y="0"/>
                  </a:lnTo>
                  <a:lnTo>
                    <a:pt x="14" y="0"/>
                  </a:lnTo>
                  <a:lnTo>
                    <a:pt x="0" y="21"/>
                  </a:lnTo>
                  <a:close/>
                  <a:moveTo>
                    <a:pt x="14" y="521"/>
                  </a:moveTo>
                  <a:lnTo>
                    <a:pt x="0" y="500"/>
                  </a:lnTo>
                  <a:lnTo>
                    <a:pt x="0" y="21"/>
                  </a:lnTo>
                  <a:lnTo>
                    <a:pt x="27" y="21"/>
                  </a:lnTo>
                  <a:lnTo>
                    <a:pt x="27" y="500"/>
                  </a:lnTo>
                  <a:lnTo>
                    <a:pt x="14" y="521"/>
                  </a:lnTo>
                  <a:close/>
                  <a:moveTo>
                    <a:pt x="14" y="521"/>
                  </a:moveTo>
                  <a:lnTo>
                    <a:pt x="0" y="521"/>
                  </a:lnTo>
                  <a:lnTo>
                    <a:pt x="0" y="500"/>
                  </a:lnTo>
                  <a:lnTo>
                    <a:pt x="14" y="521"/>
                  </a:lnTo>
                  <a:close/>
                </a:path>
              </a:pathLst>
            </a:custGeom>
            <a:solidFill>
              <a:srgbClr val="000000"/>
            </a:solidFill>
            <a:ln w="9525">
              <a:noFill/>
              <a:round/>
              <a:headEnd/>
              <a:tailEnd/>
            </a:ln>
          </p:spPr>
          <p:txBody>
            <a:bodyPr/>
            <a:lstStyle/>
            <a:p>
              <a:pPr>
                <a:defRPr/>
              </a:pPr>
              <a:endParaRPr lang="de-DE"/>
            </a:p>
          </p:txBody>
        </p:sp>
        <p:sp>
          <p:nvSpPr>
            <p:cNvPr id="18" name="Rectangle 31"/>
            <p:cNvSpPr>
              <a:spLocks noChangeArrowheads="1"/>
            </p:cNvSpPr>
            <p:nvPr userDrawn="1"/>
          </p:nvSpPr>
          <p:spPr bwMode="auto">
            <a:xfrm>
              <a:off x="4555" y="198"/>
              <a:ext cx="147" cy="81"/>
            </a:xfrm>
            <a:prstGeom prst="rect">
              <a:avLst/>
            </a:prstGeom>
            <a:solidFill>
              <a:srgbClr val="FFF500"/>
            </a:solidFill>
            <a:ln w="9525">
              <a:noFill/>
              <a:miter lim="800000"/>
              <a:headEnd/>
              <a:tailEnd/>
            </a:ln>
          </p:spPr>
          <p:txBody>
            <a:bodyPr/>
            <a:lstStyle/>
            <a:p>
              <a:pPr>
                <a:defRPr/>
              </a:pPr>
              <a:endParaRPr lang="de-DE"/>
            </a:p>
          </p:txBody>
        </p:sp>
        <p:sp>
          <p:nvSpPr>
            <p:cNvPr id="19" name="Freeform 32"/>
            <p:cNvSpPr>
              <a:spLocks noEditPoints="1"/>
            </p:cNvSpPr>
            <p:nvPr userDrawn="1"/>
          </p:nvSpPr>
          <p:spPr bwMode="auto">
            <a:xfrm>
              <a:off x="4553" y="195"/>
              <a:ext cx="151" cy="87"/>
            </a:xfrm>
            <a:custGeom>
              <a:avLst/>
              <a:gdLst/>
              <a:ahLst/>
              <a:cxnLst>
                <a:cxn ang="0">
                  <a:pos x="844" y="500"/>
                </a:cxn>
                <a:cxn ang="0">
                  <a:pos x="831" y="521"/>
                </a:cxn>
                <a:cxn ang="0">
                  <a:pos x="14" y="521"/>
                </a:cxn>
                <a:cxn ang="0">
                  <a:pos x="14" y="486"/>
                </a:cxn>
                <a:cxn ang="0">
                  <a:pos x="831" y="486"/>
                </a:cxn>
                <a:cxn ang="0">
                  <a:pos x="844" y="500"/>
                </a:cxn>
                <a:cxn ang="0">
                  <a:pos x="844" y="500"/>
                </a:cxn>
                <a:cxn ang="0">
                  <a:pos x="844" y="521"/>
                </a:cxn>
                <a:cxn ang="0">
                  <a:pos x="831" y="521"/>
                </a:cxn>
                <a:cxn ang="0">
                  <a:pos x="844" y="500"/>
                </a:cxn>
                <a:cxn ang="0">
                  <a:pos x="831" y="0"/>
                </a:cxn>
                <a:cxn ang="0">
                  <a:pos x="844" y="21"/>
                </a:cxn>
                <a:cxn ang="0">
                  <a:pos x="844" y="500"/>
                </a:cxn>
                <a:cxn ang="0">
                  <a:pos x="817" y="500"/>
                </a:cxn>
                <a:cxn ang="0">
                  <a:pos x="817" y="21"/>
                </a:cxn>
                <a:cxn ang="0">
                  <a:pos x="831" y="0"/>
                </a:cxn>
                <a:cxn ang="0">
                  <a:pos x="831" y="0"/>
                </a:cxn>
                <a:cxn ang="0">
                  <a:pos x="844" y="0"/>
                </a:cxn>
                <a:cxn ang="0">
                  <a:pos x="844" y="21"/>
                </a:cxn>
                <a:cxn ang="0">
                  <a:pos x="831" y="0"/>
                </a:cxn>
                <a:cxn ang="0">
                  <a:pos x="0" y="21"/>
                </a:cxn>
                <a:cxn ang="0">
                  <a:pos x="14" y="0"/>
                </a:cxn>
                <a:cxn ang="0">
                  <a:pos x="831" y="0"/>
                </a:cxn>
                <a:cxn ang="0">
                  <a:pos x="831" y="35"/>
                </a:cxn>
                <a:cxn ang="0">
                  <a:pos x="14" y="35"/>
                </a:cxn>
                <a:cxn ang="0">
                  <a:pos x="0" y="21"/>
                </a:cxn>
                <a:cxn ang="0">
                  <a:pos x="0" y="21"/>
                </a:cxn>
                <a:cxn ang="0">
                  <a:pos x="0" y="0"/>
                </a:cxn>
                <a:cxn ang="0">
                  <a:pos x="14" y="0"/>
                </a:cxn>
                <a:cxn ang="0">
                  <a:pos x="0" y="21"/>
                </a:cxn>
                <a:cxn ang="0">
                  <a:pos x="14" y="521"/>
                </a:cxn>
                <a:cxn ang="0">
                  <a:pos x="0" y="500"/>
                </a:cxn>
                <a:cxn ang="0">
                  <a:pos x="0" y="21"/>
                </a:cxn>
                <a:cxn ang="0">
                  <a:pos x="28" y="21"/>
                </a:cxn>
                <a:cxn ang="0">
                  <a:pos x="28" y="500"/>
                </a:cxn>
                <a:cxn ang="0">
                  <a:pos x="14" y="521"/>
                </a:cxn>
                <a:cxn ang="0">
                  <a:pos x="14" y="521"/>
                </a:cxn>
                <a:cxn ang="0">
                  <a:pos x="0" y="521"/>
                </a:cxn>
                <a:cxn ang="0">
                  <a:pos x="0" y="500"/>
                </a:cxn>
                <a:cxn ang="0">
                  <a:pos x="14" y="521"/>
                </a:cxn>
              </a:cxnLst>
              <a:rect l="0" t="0" r="r" b="b"/>
              <a:pathLst>
                <a:path w="844" h="521">
                  <a:moveTo>
                    <a:pt x="844" y="500"/>
                  </a:moveTo>
                  <a:lnTo>
                    <a:pt x="831" y="521"/>
                  </a:lnTo>
                  <a:lnTo>
                    <a:pt x="14" y="521"/>
                  </a:lnTo>
                  <a:lnTo>
                    <a:pt x="14" y="486"/>
                  </a:lnTo>
                  <a:lnTo>
                    <a:pt x="831" y="486"/>
                  </a:lnTo>
                  <a:lnTo>
                    <a:pt x="844" y="500"/>
                  </a:lnTo>
                  <a:close/>
                  <a:moveTo>
                    <a:pt x="844" y="500"/>
                  </a:moveTo>
                  <a:lnTo>
                    <a:pt x="844" y="521"/>
                  </a:lnTo>
                  <a:lnTo>
                    <a:pt x="831" y="521"/>
                  </a:lnTo>
                  <a:lnTo>
                    <a:pt x="844" y="500"/>
                  </a:lnTo>
                  <a:close/>
                  <a:moveTo>
                    <a:pt x="831" y="0"/>
                  </a:moveTo>
                  <a:lnTo>
                    <a:pt x="844" y="21"/>
                  </a:lnTo>
                  <a:lnTo>
                    <a:pt x="844" y="500"/>
                  </a:lnTo>
                  <a:lnTo>
                    <a:pt x="817" y="500"/>
                  </a:lnTo>
                  <a:lnTo>
                    <a:pt x="817" y="21"/>
                  </a:lnTo>
                  <a:lnTo>
                    <a:pt x="831" y="0"/>
                  </a:lnTo>
                  <a:close/>
                  <a:moveTo>
                    <a:pt x="831" y="0"/>
                  </a:moveTo>
                  <a:lnTo>
                    <a:pt x="844" y="0"/>
                  </a:lnTo>
                  <a:lnTo>
                    <a:pt x="844" y="21"/>
                  </a:lnTo>
                  <a:lnTo>
                    <a:pt x="831" y="0"/>
                  </a:lnTo>
                  <a:close/>
                  <a:moveTo>
                    <a:pt x="0" y="21"/>
                  </a:moveTo>
                  <a:lnTo>
                    <a:pt x="14" y="0"/>
                  </a:lnTo>
                  <a:lnTo>
                    <a:pt x="831" y="0"/>
                  </a:lnTo>
                  <a:lnTo>
                    <a:pt x="831" y="35"/>
                  </a:lnTo>
                  <a:lnTo>
                    <a:pt x="14" y="35"/>
                  </a:lnTo>
                  <a:lnTo>
                    <a:pt x="0" y="21"/>
                  </a:lnTo>
                  <a:close/>
                  <a:moveTo>
                    <a:pt x="0" y="21"/>
                  </a:moveTo>
                  <a:lnTo>
                    <a:pt x="0" y="0"/>
                  </a:lnTo>
                  <a:lnTo>
                    <a:pt x="14" y="0"/>
                  </a:lnTo>
                  <a:lnTo>
                    <a:pt x="0" y="21"/>
                  </a:lnTo>
                  <a:close/>
                  <a:moveTo>
                    <a:pt x="14" y="521"/>
                  </a:moveTo>
                  <a:lnTo>
                    <a:pt x="0" y="500"/>
                  </a:lnTo>
                  <a:lnTo>
                    <a:pt x="0" y="21"/>
                  </a:lnTo>
                  <a:lnTo>
                    <a:pt x="28" y="21"/>
                  </a:lnTo>
                  <a:lnTo>
                    <a:pt x="28" y="500"/>
                  </a:lnTo>
                  <a:lnTo>
                    <a:pt x="14" y="521"/>
                  </a:lnTo>
                  <a:close/>
                  <a:moveTo>
                    <a:pt x="14" y="521"/>
                  </a:moveTo>
                  <a:lnTo>
                    <a:pt x="0" y="521"/>
                  </a:lnTo>
                  <a:lnTo>
                    <a:pt x="0" y="500"/>
                  </a:lnTo>
                  <a:lnTo>
                    <a:pt x="14" y="521"/>
                  </a:lnTo>
                  <a:close/>
                </a:path>
              </a:pathLst>
            </a:custGeom>
            <a:solidFill>
              <a:srgbClr val="000000"/>
            </a:solidFill>
            <a:ln w="9525">
              <a:noFill/>
              <a:round/>
              <a:headEnd/>
              <a:tailEnd/>
            </a:ln>
          </p:spPr>
          <p:txBody>
            <a:bodyPr/>
            <a:lstStyle/>
            <a:p>
              <a:pPr>
                <a:defRPr/>
              </a:pPr>
              <a:endParaRPr lang="de-DE"/>
            </a:p>
          </p:txBody>
        </p:sp>
        <p:sp>
          <p:nvSpPr>
            <p:cNvPr id="20" name="Rectangle 33"/>
            <p:cNvSpPr>
              <a:spLocks noChangeArrowheads="1"/>
            </p:cNvSpPr>
            <p:nvPr userDrawn="1"/>
          </p:nvSpPr>
          <p:spPr bwMode="auto">
            <a:xfrm>
              <a:off x="4715" y="198"/>
              <a:ext cx="145" cy="81"/>
            </a:xfrm>
            <a:prstGeom prst="rect">
              <a:avLst/>
            </a:prstGeom>
            <a:solidFill>
              <a:srgbClr val="54B631"/>
            </a:solidFill>
            <a:ln w="9525">
              <a:noFill/>
              <a:miter lim="800000"/>
              <a:headEnd/>
              <a:tailEnd/>
            </a:ln>
          </p:spPr>
          <p:txBody>
            <a:bodyPr/>
            <a:lstStyle/>
            <a:p>
              <a:pPr>
                <a:defRPr/>
              </a:pPr>
              <a:endParaRPr lang="de-DE"/>
            </a:p>
          </p:txBody>
        </p:sp>
        <p:sp>
          <p:nvSpPr>
            <p:cNvPr id="21" name="Freeform 34"/>
            <p:cNvSpPr>
              <a:spLocks noEditPoints="1"/>
            </p:cNvSpPr>
            <p:nvPr userDrawn="1"/>
          </p:nvSpPr>
          <p:spPr bwMode="auto">
            <a:xfrm>
              <a:off x="4713" y="195"/>
              <a:ext cx="150" cy="87"/>
            </a:xfrm>
            <a:custGeom>
              <a:avLst/>
              <a:gdLst/>
              <a:ahLst/>
              <a:cxnLst>
                <a:cxn ang="0">
                  <a:pos x="838" y="500"/>
                </a:cxn>
                <a:cxn ang="0">
                  <a:pos x="824" y="521"/>
                </a:cxn>
                <a:cxn ang="0">
                  <a:pos x="14" y="521"/>
                </a:cxn>
                <a:cxn ang="0">
                  <a:pos x="14" y="486"/>
                </a:cxn>
                <a:cxn ang="0">
                  <a:pos x="824" y="486"/>
                </a:cxn>
                <a:cxn ang="0">
                  <a:pos x="838" y="500"/>
                </a:cxn>
                <a:cxn ang="0">
                  <a:pos x="838" y="500"/>
                </a:cxn>
                <a:cxn ang="0">
                  <a:pos x="838" y="521"/>
                </a:cxn>
                <a:cxn ang="0">
                  <a:pos x="824" y="521"/>
                </a:cxn>
                <a:cxn ang="0">
                  <a:pos x="838" y="500"/>
                </a:cxn>
                <a:cxn ang="0">
                  <a:pos x="824" y="0"/>
                </a:cxn>
                <a:cxn ang="0">
                  <a:pos x="838" y="21"/>
                </a:cxn>
                <a:cxn ang="0">
                  <a:pos x="838" y="500"/>
                </a:cxn>
                <a:cxn ang="0">
                  <a:pos x="810" y="500"/>
                </a:cxn>
                <a:cxn ang="0">
                  <a:pos x="810" y="21"/>
                </a:cxn>
                <a:cxn ang="0">
                  <a:pos x="824" y="0"/>
                </a:cxn>
                <a:cxn ang="0">
                  <a:pos x="824" y="0"/>
                </a:cxn>
                <a:cxn ang="0">
                  <a:pos x="838" y="0"/>
                </a:cxn>
                <a:cxn ang="0">
                  <a:pos x="838" y="21"/>
                </a:cxn>
                <a:cxn ang="0">
                  <a:pos x="824" y="0"/>
                </a:cxn>
                <a:cxn ang="0">
                  <a:pos x="0" y="21"/>
                </a:cxn>
                <a:cxn ang="0">
                  <a:pos x="14" y="0"/>
                </a:cxn>
                <a:cxn ang="0">
                  <a:pos x="824" y="0"/>
                </a:cxn>
                <a:cxn ang="0">
                  <a:pos x="824" y="35"/>
                </a:cxn>
                <a:cxn ang="0">
                  <a:pos x="14" y="35"/>
                </a:cxn>
                <a:cxn ang="0">
                  <a:pos x="0" y="21"/>
                </a:cxn>
                <a:cxn ang="0">
                  <a:pos x="0" y="21"/>
                </a:cxn>
                <a:cxn ang="0">
                  <a:pos x="0" y="0"/>
                </a:cxn>
                <a:cxn ang="0">
                  <a:pos x="14" y="0"/>
                </a:cxn>
                <a:cxn ang="0">
                  <a:pos x="0" y="21"/>
                </a:cxn>
                <a:cxn ang="0">
                  <a:pos x="14" y="521"/>
                </a:cxn>
                <a:cxn ang="0">
                  <a:pos x="0" y="500"/>
                </a:cxn>
                <a:cxn ang="0">
                  <a:pos x="0" y="21"/>
                </a:cxn>
                <a:cxn ang="0">
                  <a:pos x="28" y="21"/>
                </a:cxn>
                <a:cxn ang="0">
                  <a:pos x="28" y="500"/>
                </a:cxn>
                <a:cxn ang="0">
                  <a:pos x="14" y="521"/>
                </a:cxn>
                <a:cxn ang="0">
                  <a:pos x="14" y="521"/>
                </a:cxn>
                <a:cxn ang="0">
                  <a:pos x="0" y="521"/>
                </a:cxn>
                <a:cxn ang="0">
                  <a:pos x="0" y="500"/>
                </a:cxn>
                <a:cxn ang="0">
                  <a:pos x="14" y="521"/>
                </a:cxn>
              </a:cxnLst>
              <a:rect l="0" t="0" r="r" b="b"/>
              <a:pathLst>
                <a:path w="838" h="521">
                  <a:moveTo>
                    <a:pt x="838" y="500"/>
                  </a:moveTo>
                  <a:lnTo>
                    <a:pt x="824" y="521"/>
                  </a:lnTo>
                  <a:lnTo>
                    <a:pt x="14" y="521"/>
                  </a:lnTo>
                  <a:lnTo>
                    <a:pt x="14" y="486"/>
                  </a:lnTo>
                  <a:lnTo>
                    <a:pt x="824" y="486"/>
                  </a:lnTo>
                  <a:lnTo>
                    <a:pt x="838" y="500"/>
                  </a:lnTo>
                  <a:close/>
                  <a:moveTo>
                    <a:pt x="838" y="500"/>
                  </a:moveTo>
                  <a:lnTo>
                    <a:pt x="838" y="521"/>
                  </a:lnTo>
                  <a:lnTo>
                    <a:pt x="824" y="521"/>
                  </a:lnTo>
                  <a:lnTo>
                    <a:pt x="838" y="500"/>
                  </a:lnTo>
                  <a:close/>
                  <a:moveTo>
                    <a:pt x="824" y="0"/>
                  </a:moveTo>
                  <a:lnTo>
                    <a:pt x="838" y="21"/>
                  </a:lnTo>
                  <a:lnTo>
                    <a:pt x="838" y="500"/>
                  </a:lnTo>
                  <a:lnTo>
                    <a:pt x="810" y="500"/>
                  </a:lnTo>
                  <a:lnTo>
                    <a:pt x="810" y="21"/>
                  </a:lnTo>
                  <a:lnTo>
                    <a:pt x="824" y="0"/>
                  </a:lnTo>
                  <a:close/>
                  <a:moveTo>
                    <a:pt x="824" y="0"/>
                  </a:moveTo>
                  <a:lnTo>
                    <a:pt x="838" y="0"/>
                  </a:lnTo>
                  <a:lnTo>
                    <a:pt x="838" y="21"/>
                  </a:lnTo>
                  <a:lnTo>
                    <a:pt x="824" y="0"/>
                  </a:lnTo>
                  <a:close/>
                  <a:moveTo>
                    <a:pt x="0" y="21"/>
                  </a:moveTo>
                  <a:lnTo>
                    <a:pt x="14" y="0"/>
                  </a:lnTo>
                  <a:lnTo>
                    <a:pt x="824" y="0"/>
                  </a:lnTo>
                  <a:lnTo>
                    <a:pt x="824" y="35"/>
                  </a:lnTo>
                  <a:lnTo>
                    <a:pt x="14" y="35"/>
                  </a:lnTo>
                  <a:lnTo>
                    <a:pt x="0" y="21"/>
                  </a:lnTo>
                  <a:close/>
                  <a:moveTo>
                    <a:pt x="0" y="21"/>
                  </a:moveTo>
                  <a:lnTo>
                    <a:pt x="0" y="0"/>
                  </a:lnTo>
                  <a:lnTo>
                    <a:pt x="14" y="0"/>
                  </a:lnTo>
                  <a:lnTo>
                    <a:pt x="0" y="21"/>
                  </a:lnTo>
                  <a:close/>
                  <a:moveTo>
                    <a:pt x="14" y="521"/>
                  </a:moveTo>
                  <a:lnTo>
                    <a:pt x="0" y="500"/>
                  </a:lnTo>
                  <a:lnTo>
                    <a:pt x="0" y="21"/>
                  </a:lnTo>
                  <a:lnTo>
                    <a:pt x="28" y="21"/>
                  </a:lnTo>
                  <a:lnTo>
                    <a:pt x="28" y="500"/>
                  </a:lnTo>
                  <a:lnTo>
                    <a:pt x="14" y="521"/>
                  </a:lnTo>
                  <a:close/>
                  <a:moveTo>
                    <a:pt x="14" y="521"/>
                  </a:moveTo>
                  <a:lnTo>
                    <a:pt x="0" y="521"/>
                  </a:lnTo>
                  <a:lnTo>
                    <a:pt x="0" y="500"/>
                  </a:lnTo>
                  <a:lnTo>
                    <a:pt x="14" y="521"/>
                  </a:lnTo>
                  <a:close/>
                </a:path>
              </a:pathLst>
            </a:custGeom>
            <a:solidFill>
              <a:srgbClr val="000000"/>
            </a:solidFill>
            <a:ln w="9525">
              <a:noFill/>
              <a:round/>
              <a:headEnd/>
              <a:tailEnd/>
            </a:ln>
          </p:spPr>
          <p:txBody>
            <a:bodyPr/>
            <a:lstStyle/>
            <a:p>
              <a:pPr>
                <a:defRPr/>
              </a:pPr>
              <a:endParaRPr lang="de-DE"/>
            </a:p>
          </p:txBody>
        </p:sp>
      </p:grpSp>
      <p:sp>
        <p:nvSpPr>
          <p:cNvPr id="4098" name="Rectangle 2"/>
          <p:cNvSpPr>
            <a:spLocks noGrp="1" noChangeArrowheads="1"/>
          </p:cNvSpPr>
          <p:nvPr>
            <p:ph type="ctrTitle"/>
          </p:nvPr>
        </p:nvSpPr>
        <p:spPr>
          <a:xfrm>
            <a:off x="468313" y="1341438"/>
            <a:ext cx="7772400" cy="1470025"/>
          </a:xfrm>
        </p:spPr>
        <p:txBody>
          <a:bodyPr/>
          <a:lstStyle>
            <a:lvl1pPr>
              <a:defRPr/>
            </a:lvl1pPr>
          </a:lstStyle>
          <a:p>
            <a:r>
              <a:rPr lang="de-DE" smtClean="0"/>
              <a:t>Titelmasterformat durch Klicken bearbeiten</a:t>
            </a:r>
            <a:endParaRPr lang="de-DE"/>
          </a:p>
        </p:txBody>
      </p:sp>
      <p:sp>
        <p:nvSpPr>
          <p:cNvPr id="4099" name="Rectangle 3"/>
          <p:cNvSpPr>
            <a:spLocks noGrp="1" noChangeArrowheads="1"/>
          </p:cNvSpPr>
          <p:nvPr>
            <p:ph type="subTitle" idx="1"/>
          </p:nvPr>
        </p:nvSpPr>
        <p:spPr>
          <a:xfrm>
            <a:off x="468313" y="2997200"/>
            <a:ext cx="6400800" cy="1752600"/>
          </a:xfrm>
        </p:spPr>
        <p:txBody>
          <a:bodyPr/>
          <a:lstStyle>
            <a:lvl1pPr marL="0" indent="0">
              <a:buFontTx/>
              <a:buNone/>
              <a:defRPr b="1"/>
            </a:lvl1pPr>
          </a:lstStyle>
          <a:p>
            <a:r>
              <a:rPr lang="de-DE" smtClean="0"/>
              <a:t>Formatvorlage des Untertitelmasters durch Klicken bearbeiten</a:t>
            </a:r>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Bundesanstalt für Straßenwesen</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dirty="0" smtClean="0"/>
              <a:t>Dr. Patrick Seiniger</a:t>
            </a:r>
          </a:p>
          <a:p>
            <a:pPr>
              <a:defRPr/>
            </a:pPr>
            <a:r>
              <a:rPr lang="de-DE" dirty="0" smtClean="0"/>
              <a:t>Referat F1</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r>
              <a:rPr lang="de-DE" smtClean="0"/>
              <a:t>Folie Nr.  </a:t>
            </a:r>
            <a:fld id="{4AB4E871-3AEB-496D-93DF-083516369AE6}" type="slidenum">
              <a:rPr lang="de-DE" smtClean="0"/>
              <a:pPr>
                <a:defRPr/>
              </a:pPr>
              <a:t>‹#›</a:t>
            </a:fld>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4975" y="630238"/>
            <a:ext cx="2108200" cy="564356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630238"/>
            <a:ext cx="6175375" cy="564356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Bundesanstalt für Straßenwesen</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dirty="0" smtClean="0"/>
              <a:t>Dr. Patrick Seiniger</a:t>
            </a:r>
          </a:p>
          <a:p>
            <a:pPr>
              <a:defRPr/>
            </a:pPr>
            <a:r>
              <a:rPr lang="de-DE" dirty="0" smtClean="0"/>
              <a:t>Referat F1</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r>
              <a:rPr lang="de-DE" smtClean="0"/>
              <a:t>Folie Nr.  </a:t>
            </a:r>
            <a:fld id="{E950C782-002B-45F7-88AF-2F7E1A709E2D}" type="slidenum">
              <a:rPr lang="de-DE" smtClean="0"/>
              <a:pPr>
                <a:defRPr/>
              </a:pPr>
              <a:t>‹#›</a:t>
            </a:fld>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Bundesanstalt für Straßenwesen</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dirty="0" smtClean="0"/>
              <a:t>Dr. Patrick Seiniger</a:t>
            </a:r>
          </a:p>
          <a:p>
            <a:pPr>
              <a:defRPr/>
            </a:pPr>
            <a:r>
              <a:rPr lang="de-DE" dirty="0" smtClean="0"/>
              <a:t>Referat F1</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r>
              <a:rPr lang="de-DE" smtClean="0"/>
              <a:t>Folie Nr.  </a:t>
            </a:r>
            <a:fld id="{145B42F2-7295-4861-8251-25D229085DA8}" type="slidenum">
              <a:rPr lang="de-DE" smtClean="0"/>
              <a:pPr>
                <a:defRPr/>
              </a:pPr>
              <a:t>‹#›</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Bundesanstalt für Straßenwesen</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dirty="0" smtClean="0"/>
              <a:t>Dr. Patrick Seiniger</a:t>
            </a:r>
          </a:p>
          <a:p>
            <a:pPr>
              <a:defRPr/>
            </a:pPr>
            <a:r>
              <a:rPr lang="de-DE" dirty="0" smtClean="0"/>
              <a:t>Referat F1</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r>
              <a:rPr lang="de-DE" smtClean="0"/>
              <a:t>Folie Nr.  </a:t>
            </a:r>
            <a:fld id="{C53A1289-2F2D-4D75-9103-7594122C2055}" type="slidenum">
              <a:rPr lang="de-DE" smtClean="0"/>
              <a:pPr>
                <a:defRPr/>
              </a:pPr>
              <a:t>‹#›</a:t>
            </a:fld>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854200"/>
            <a:ext cx="4141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51388" y="1854200"/>
            <a:ext cx="4141787"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Bundesanstalt für Straßenwesen</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dirty="0" smtClean="0"/>
              <a:t>Dr. Patrick Seiniger</a:t>
            </a:r>
          </a:p>
          <a:p>
            <a:pPr>
              <a:defRPr/>
            </a:pPr>
            <a:r>
              <a:rPr lang="de-DE" dirty="0" smtClean="0"/>
              <a:t>Referat F1</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r>
              <a:rPr lang="de-DE" smtClean="0"/>
              <a:t>Folie Nr.  </a:t>
            </a:r>
            <a:fld id="{7B646C24-E0F2-4CD7-AD52-71635C1D9BBF}" type="slidenum">
              <a:rPr lang="de-DE" smtClean="0"/>
              <a:pPr>
                <a:defRPr/>
              </a:pPr>
              <a:t>‹#›</a:t>
            </a:fld>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t>Bundesanstalt für Straßenwesen</a:t>
            </a: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dirty="0" smtClean="0"/>
              <a:t>Dr. Patrick Seiniger</a:t>
            </a:r>
          </a:p>
          <a:p>
            <a:pPr>
              <a:defRPr/>
            </a:pPr>
            <a:r>
              <a:rPr lang="de-DE" dirty="0" smtClean="0"/>
              <a:t>Referat F1</a:t>
            </a:r>
            <a:endParaRPr lang="de-DE" dirty="0"/>
          </a:p>
        </p:txBody>
      </p:sp>
      <p:sp>
        <p:nvSpPr>
          <p:cNvPr id="9" name="Rectangle 6"/>
          <p:cNvSpPr>
            <a:spLocks noGrp="1" noChangeArrowheads="1"/>
          </p:cNvSpPr>
          <p:nvPr>
            <p:ph type="sldNum" sz="quarter" idx="12"/>
          </p:nvPr>
        </p:nvSpPr>
        <p:spPr>
          <a:ln/>
        </p:spPr>
        <p:txBody>
          <a:bodyPr/>
          <a:lstStyle>
            <a:lvl1pPr>
              <a:defRPr/>
            </a:lvl1pPr>
          </a:lstStyle>
          <a:p>
            <a:pPr>
              <a:defRPr/>
            </a:pPr>
            <a:r>
              <a:rPr lang="de-DE" smtClean="0"/>
              <a:t>Folie Nr.  </a:t>
            </a:r>
            <a:fld id="{40C060E8-A43F-43E5-BD94-75CBFA154E7F}" type="slidenum">
              <a:rPr lang="de-DE" smtClean="0"/>
              <a:pPr>
                <a:defRPr/>
              </a:pPr>
              <a:t>‹#›</a:t>
            </a:fld>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Bundesanstalt für Straßenwesen</a:t>
            </a: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dirty="0" smtClean="0"/>
              <a:t>Dr. Patrick Seiniger</a:t>
            </a:r>
          </a:p>
          <a:p>
            <a:pPr>
              <a:defRPr/>
            </a:pPr>
            <a:r>
              <a:rPr lang="de-DE" dirty="0" smtClean="0"/>
              <a:t>Referat F1</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r>
              <a:rPr lang="de-DE" smtClean="0"/>
              <a:t>Folie Nr.  </a:t>
            </a:r>
            <a:fld id="{1403E084-C53B-4E1A-99C7-F278E471690B}" type="slidenum">
              <a:rPr lang="de-DE" smtClean="0"/>
              <a:pPr>
                <a:defRPr/>
              </a:pPr>
              <a:t>‹#›</a:t>
            </a:fld>
            <a:endParaRPr lang="de-D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smtClean="0"/>
              <a:t>Bundesanstalt für Straßenwesen</a:t>
            </a: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dirty="0" smtClean="0"/>
              <a:t>Dr. Patrick Seiniger</a:t>
            </a:r>
          </a:p>
          <a:p>
            <a:pPr>
              <a:defRPr/>
            </a:pPr>
            <a:r>
              <a:rPr lang="de-DE" dirty="0" smtClean="0"/>
              <a:t>Referat F1</a:t>
            </a:r>
            <a:endParaRPr lang="de-DE" dirty="0"/>
          </a:p>
        </p:txBody>
      </p:sp>
      <p:sp>
        <p:nvSpPr>
          <p:cNvPr id="4" name="Rectangle 6"/>
          <p:cNvSpPr>
            <a:spLocks noGrp="1" noChangeArrowheads="1"/>
          </p:cNvSpPr>
          <p:nvPr>
            <p:ph type="sldNum" sz="quarter" idx="12"/>
          </p:nvPr>
        </p:nvSpPr>
        <p:spPr>
          <a:ln/>
        </p:spPr>
        <p:txBody>
          <a:bodyPr/>
          <a:lstStyle>
            <a:lvl1pPr>
              <a:defRPr/>
            </a:lvl1pPr>
          </a:lstStyle>
          <a:p>
            <a:pPr>
              <a:defRPr/>
            </a:pPr>
            <a:r>
              <a:rPr lang="de-DE" smtClean="0"/>
              <a:t>Folie Nr.  </a:t>
            </a:r>
            <a:fld id="{23E4D761-E515-4BD1-8B86-D2A07981CDFD}" type="slidenum">
              <a:rPr lang="de-DE" smtClean="0"/>
              <a:pPr>
                <a:defRPr/>
              </a:pPr>
              <a:t>‹#›</a:t>
            </a:fld>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Bundesanstalt für Straßenwesen</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dirty="0" smtClean="0"/>
              <a:t>Dr. Patrick Seiniger</a:t>
            </a:r>
          </a:p>
          <a:p>
            <a:pPr>
              <a:defRPr/>
            </a:pPr>
            <a:r>
              <a:rPr lang="de-DE" dirty="0" smtClean="0"/>
              <a:t>Referat F1</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r>
              <a:rPr lang="de-DE" smtClean="0"/>
              <a:t>Folie Nr.  </a:t>
            </a:r>
            <a:fld id="{E79B4E78-A33A-4A16-9C18-772B5711DEC1}" type="slidenum">
              <a:rPr lang="de-DE" smtClean="0"/>
              <a:pPr>
                <a:defRPr/>
              </a:pPr>
              <a:t>‹#›</a:t>
            </a:fld>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Bundesanstalt für Straßenwesen</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dirty="0" smtClean="0"/>
              <a:t>Dr. Patrick Seiniger</a:t>
            </a:r>
          </a:p>
          <a:p>
            <a:pPr>
              <a:defRPr/>
            </a:pPr>
            <a:r>
              <a:rPr lang="de-DE" dirty="0" smtClean="0"/>
              <a:t>Referat F1</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r>
              <a:rPr lang="de-DE" smtClean="0"/>
              <a:t>Folie Nr.  </a:t>
            </a:r>
            <a:fld id="{0201FFB3-9D3A-4DDF-8295-C320513C3B62}" type="slidenum">
              <a:rPr lang="de-DE" smtClean="0"/>
              <a:pPr>
                <a:defRPr/>
              </a:pPr>
              <a:t>‹#›</a:t>
            </a:fld>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30238"/>
            <a:ext cx="8435975"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Masterformat durch Klicken bearbeiten</a:t>
            </a:r>
          </a:p>
        </p:txBody>
      </p:sp>
      <p:sp>
        <p:nvSpPr>
          <p:cNvPr id="1027" name="Rectangle 3"/>
          <p:cNvSpPr>
            <a:spLocks noGrp="1" noChangeArrowheads="1"/>
          </p:cNvSpPr>
          <p:nvPr>
            <p:ph type="body" idx="1"/>
          </p:nvPr>
        </p:nvSpPr>
        <p:spPr bwMode="auto">
          <a:xfrm>
            <a:off x="457200" y="1854200"/>
            <a:ext cx="8435975"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3635375" y="6408738"/>
            <a:ext cx="18462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de-DE" smtClean="0"/>
              <a:t>Bundesanstalt für Straßenwesen</a:t>
            </a:r>
            <a:endParaRPr lang="de-DE"/>
          </a:p>
        </p:txBody>
      </p:sp>
      <p:sp>
        <p:nvSpPr>
          <p:cNvPr id="1029" name="Rectangle 5"/>
          <p:cNvSpPr>
            <a:spLocks noGrp="1" noChangeArrowheads="1"/>
          </p:cNvSpPr>
          <p:nvPr>
            <p:ph type="ftr" sz="quarter" idx="3"/>
          </p:nvPr>
        </p:nvSpPr>
        <p:spPr bwMode="auto">
          <a:xfrm>
            <a:off x="468313" y="640873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r>
              <a:rPr lang="de-DE" dirty="0" smtClean="0"/>
              <a:t>Dr. Patrick Seiniger</a:t>
            </a:r>
          </a:p>
          <a:p>
            <a:pPr>
              <a:defRPr/>
            </a:pPr>
            <a:r>
              <a:rPr lang="de-DE" dirty="0" smtClean="0"/>
              <a:t>Referat F1</a:t>
            </a:r>
            <a:endParaRPr lang="de-DE" dirty="0"/>
          </a:p>
        </p:txBody>
      </p:sp>
      <p:sp>
        <p:nvSpPr>
          <p:cNvPr id="1030" name="Rectangle 6"/>
          <p:cNvSpPr>
            <a:spLocks noGrp="1" noChangeArrowheads="1"/>
          </p:cNvSpPr>
          <p:nvPr>
            <p:ph type="sldNum" sz="quarter" idx="4"/>
          </p:nvPr>
        </p:nvSpPr>
        <p:spPr bwMode="auto">
          <a:xfrm>
            <a:off x="6831013" y="64087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r>
              <a:rPr lang="de-DE" smtClean="0"/>
              <a:t>Folie Nr.  </a:t>
            </a:r>
            <a:fld id="{F8DC7EA7-0D10-4863-901A-8A7D99CEF087}" type="slidenum">
              <a:rPr lang="de-DE" smtClean="0"/>
              <a:pPr>
                <a:defRPr/>
              </a:pPr>
              <a:t>‹#›</a:t>
            </a:fld>
            <a:endParaRPr lang="de-DE"/>
          </a:p>
        </p:txBody>
      </p:sp>
      <p:grpSp>
        <p:nvGrpSpPr>
          <p:cNvPr id="2" name="Group 55"/>
          <p:cNvGrpSpPr>
            <a:grpSpLocks/>
          </p:cNvGrpSpPr>
          <p:nvPr/>
        </p:nvGrpSpPr>
        <p:grpSpPr bwMode="auto">
          <a:xfrm>
            <a:off x="0" y="71438"/>
            <a:ext cx="9144000" cy="6334125"/>
            <a:chOff x="0" y="45"/>
            <a:chExt cx="5760" cy="3990"/>
          </a:xfrm>
        </p:grpSpPr>
        <p:sp>
          <p:nvSpPr>
            <p:cNvPr id="1032" name="Line 8"/>
            <p:cNvSpPr>
              <a:spLocks noChangeShapeType="1"/>
            </p:cNvSpPr>
            <p:nvPr userDrawn="1"/>
          </p:nvSpPr>
          <p:spPr bwMode="auto">
            <a:xfrm>
              <a:off x="0" y="340"/>
              <a:ext cx="5760" cy="0"/>
            </a:xfrm>
            <a:prstGeom prst="line">
              <a:avLst/>
            </a:prstGeom>
            <a:noFill/>
            <a:ln w="19050">
              <a:solidFill>
                <a:schemeClr val="tx1"/>
              </a:solidFill>
              <a:round/>
              <a:headEnd/>
              <a:tailEnd/>
            </a:ln>
            <a:effectLst/>
          </p:spPr>
          <p:txBody>
            <a:bodyPr wrap="none" anchor="ctr"/>
            <a:lstStyle/>
            <a:p>
              <a:pPr>
                <a:defRPr/>
              </a:pPr>
              <a:endParaRPr lang="de-DE"/>
            </a:p>
          </p:txBody>
        </p:sp>
        <p:sp>
          <p:nvSpPr>
            <p:cNvPr id="1033" name="Line 9"/>
            <p:cNvSpPr>
              <a:spLocks noChangeShapeType="1"/>
            </p:cNvSpPr>
            <p:nvPr userDrawn="1"/>
          </p:nvSpPr>
          <p:spPr bwMode="auto">
            <a:xfrm>
              <a:off x="0" y="4035"/>
              <a:ext cx="5760" cy="0"/>
            </a:xfrm>
            <a:prstGeom prst="line">
              <a:avLst/>
            </a:prstGeom>
            <a:noFill/>
            <a:ln w="19050">
              <a:solidFill>
                <a:schemeClr val="tx1"/>
              </a:solidFill>
              <a:round/>
              <a:headEnd/>
              <a:tailEnd/>
            </a:ln>
            <a:effectLst/>
          </p:spPr>
          <p:txBody>
            <a:bodyPr wrap="none" anchor="ctr"/>
            <a:lstStyle/>
            <a:p>
              <a:pPr>
                <a:defRPr/>
              </a:pPr>
              <a:endParaRPr lang="de-DE"/>
            </a:p>
          </p:txBody>
        </p:sp>
        <p:pic>
          <p:nvPicPr>
            <p:cNvPr id="1034" name="Picture 10" descr="Logo-grün-peter"/>
            <p:cNvPicPr>
              <a:picLocks noChangeAspect="1" noChangeArrowheads="1"/>
            </p:cNvPicPr>
            <p:nvPr userDrawn="1"/>
          </p:nvPicPr>
          <p:blipFill>
            <a:blip r:embed="rId13" cstate="screen">
              <a:clrChange>
                <a:clrFrom>
                  <a:srgbClr val="FFFFFF"/>
                </a:clrFrom>
                <a:clrTo>
                  <a:srgbClr val="FFFFFF">
                    <a:alpha val="0"/>
                  </a:srgbClr>
                </a:clrTo>
              </a:clrChange>
            </a:blip>
            <a:srcRect/>
            <a:stretch>
              <a:fillRect/>
            </a:stretch>
          </p:blipFill>
          <p:spPr bwMode="auto">
            <a:xfrm>
              <a:off x="5039" y="45"/>
              <a:ext cx="528" cy="240"/>
            </a:xfrm>
            <a:prstGeom prst="rect">
              <a:avLst/>
            </a:prstGeom>
            <a:noFill/>
            <a:ln w="9525">
              <a:noFill/>
              <a:miter lim="800000"/>
              <a:headEnd/>
              <a:tailEnd/>
            </a:ln>
          </p:spPr>
        </p:pic>
        <p:grpSp>
          <p:nvGrpSpPr>
            <p:cNvPr id="3" name="Group 41"/>
            <p:cNvGrpSpPr>
              <a:grpSpLocks/>
            </p:cNvGrpSpPr>
            <p:nvPr userDrawn="1"/>
          </p:nvGrpSpPr>
          <p:grpSpPr bwMode="auto">
            <a:xfrm>
              <a:off x="3910" y="190"/>
              <a:ext cx="959" cy="97"/>
              <a:chOff x="3910" y="190"/>
              <a:chExt cx="959" cy="97"/>
            </a:xfrm>
          </p:grpSpPr>
          <p:sp>
            <p:nvSpPr>
              <p:cNvPr id="1066" name="AutoShape 42"/>
              <p:cNvSpPr>
                <a:spLocks noChangeAspect="1" noChangeArrowheads="1" noTextEdit="1"/>
              </p:cNvSpPr>
              <p:nvPr userDrawn="1"/>
            </p:nvSpPr>
            <p:spPr bwMode="auto">
              <a:xfrm>
                <a:off x="3910" y="190"/>
                <a:ext cx="959" cy="97"/>
              </a:xfrm>
              <a:prstGeom prst="rect">
                <a:avLst/>
              </a:prstGeom>
              <a:noFill/>
              <a:ln w="9525">
                <a:noFill/>
                <a:miter lim="800000"/>
                <a:headEnd/>
                <a:tailEnd/>
              </a:ln>
            </p:spPr>
            <p:txBody>
              <a:bodyPr/>
              <a:lstStyle/>
              <a:p>
                <a:pPr>
                  <a:defRPr/>
                </a:pPr>
                <a:endParaRPr lang="de-DE"/>
              </a:p>
            </p:txBody>
          </p:sp>
          <p:sp>
            <p:nvSpPr>
              <p:cNvPr id="1067" name="Rectangle 43"/>
              <p:cNvSpPr>
                <a:spLocks noChangeArrowheads="1"/>
              </p:cNvSpPr>
              <p:nvPr userDrawn="1"/>
            </p:nvSpPr>
            <p:spPr bwMode="auto">
              <a:xfrm>
                <a:off x="3919" y="198"/>
                <a:ext cx="145" cy="81"/>
              </a:xfrm>
              <a:prstGeom prst="rect">
                <a:avLst/>
              </a:prstGeom>
              <a:solidFill>
                <a:srgbClr val="E77917"/>
              </a:solidFill>
              <a:ln w="9525">
                <a:noFill/>
                <a:miter lim="800000"/>
                <a:headEnd/>
                <a:tailEnd/>
              </a:ln>
            </p:spPr>
            <p:txBody>
              <a:bodyPr/>
              <a:lstStyle/>
              <a:p>
                <a:pPr>
                  <a:defRPr/>
                </a:pPr>
                <a:endParaRPr lang="de-DE"/>
              </a:p>
            </p:txBody>
          </p:sp>
          <p:sp>
            <p:nvSpPr>
              <p:cNvPr id="1068" name="Freeform 44"/>
              <p:cNvSpPr>
                <a:spLocks noEditPoints="1"/>
              </p:cNvSpPr>
              <p:nvPr userDrawn="1"/>
            </p:nvSpPr>
            <p:spPr bwMode="auto">
              <a:xfrm>
                <a:off x="3916" y="195"/>
                <a:ext cx="150" cy="87"/>
              </a:xfrm>
              <a:custGeom>
                <a:avLst/>
                <a:gdLst/>
                <a:ahLst/>
                <a:cxnLst>
                  <a:cxn ang="0">
                    <a:pos x="838" y="500"/>
                  </a:cxn>
                  <a:cxn ang="0">
                    <a:pos x="824" y="521"/>
                  </a:cxn>
                  <a:cxn ang="0">
                    <a:pos x="14" y="521"/>
                  </a:cxn>
                  <a:cxn ang="0">
                    <a:pos x="14" y="486"/>
                  </a:cxn>
                  <a:cxn ang="0">
                    <a:pos x="824" y="486"/>
                  </a:cxn>
                  <a:cxn ang="0">
                    <a:pos x="838" y="500"/>
                  </a:cxn>
                  <a:cxn ang="0">
                    <a:pos x="838" y="500"/>
                  </a:cxn>
                  <a:cxn ang="0">
                    <a:pos x="838" y="521"/>
                  </a:cxn>
                  <a:cxn ang="0">
                    <a:pos x="824" y="521"/>
                  </a:cxn>
                  <a:cxn ang="0">
                    <a:pos x="838" y="500"/>
                  </a:cxn>
                  <a:cxn ang="0">
                    <a:pos x="824" y="0"/>
                  </a:cxn>
                  <a:cxn ang="0">
                    <a:pos x="838" y="21"/>
                  </a:cxn>
                  <a:cxn ang="0">
                    <a:pos x="838" y="500"/>
                  </a:cxn>
                  <a:cxn ang="0">
                    <a:pos x="810" y="500"/>
                  </a:cxn>
                  <a:cxn ang="0">
                    <a:pos x="810" y="21"/>
                  </a:cxn>
                  <a:cxn ang="0">
                    <a:pos x="824" y="0"/>
                  </a:cxn>
                  <a:cxn ang="0">
                    <a:pos x="824" y="0"/>
                  </a:cxn>
                  <a:cxn ang="0">
                    <a:pos x="838" y="0"/>
                  </a:cxn>
                  <a:cxn ang="0">
                    <a:pos x="838" y="21"/>
                  </a:cxn>
                  <a:cxn ang="0">
                    <a:pos x="824" y="0"/>
                  </a:cxn>
                  <a:cxn ang="0">
                    <a:pos x="0" y="21"/>
                  </a:cxn>
                  <a:cxn ang="0">
                    <a:pos x="14" y="0"/>
                  </a:cxn>
                  <a:cxn ang="0">
                    <a:pos x="824" y="0"/>
                  </a:cxn>
                  <a:cxn ang="0">
                    <a:pos x="824" y="35"/>
                  </a:cxn>
                  <a:cxn ang="0">
                    <a:pos x="14" y="35"/>
                  </a:cxn>
                  <a:cxn ang="0">
                    <a:pos x="0" y="21"/>
                  </a:cxn>
                  <a:cxn ang="0">
                    <a:pos x="0" y="21"/>
                  </a:cxn>
                  <a:cxn ang="0">
                    <a:pos x="0" y="0"/>
                  </a:cxn>
                  <a:cxn ang="0">
                    <a:pos x="14" y="0"/>
                  </a:cxn>
                  <a:cxn ang="0">
                    <a:pos x="0" y="21"/>
                  </a:cxn>
                  <a:cxn ang="0">
                    <a:pos x="14" y="521"/>
                  </a:cxn>
                  <a:cxn ang="0">
                    <a:pos x="0" y="500"/>
                  </a:cxn>
                  <a:cxn ang="0">
                    <a:pos x="0" y="21"/>
                  </a:cxn>
                  <a:cxn ang="0">
                    <a:pos x="28" y="21"/>
                  </a:cxn>
                  <a:cxn ang="0">
                    <a:pos x="28" y="500"/>
                  </a:cxn>
                  <a:cxn ang="0">
                    <a:pos x="14" y="521"/>
                  </a:cxn>
                  <a:cxn ang="0">
                    <a:pos x="14" y="521"/>
                  </a:cxn>
                  <a:cxn ang="0">
                    <a:pos x="0" y="521"/>
                  </a:cxn>
                  <a:cxn ang="0">
                    <a:pos x="0" y="500"/>
                  </a:cxn>
                  <a:cxn ang="0">
                    <a:pos x="14" y="521"/>
                  </a:cxn>
                </a:cxnLst>
                <a:rect l="0" t="0" r="r" b="b"/>
                <a:pathLst>
                  <a:path w="838" h="521">
                    <a:moveTo>
                      <a:pt x="838" y="500"/>
                    </a:moveTo>
                    <a:lnTo>
                      <a:pt x="824" y="521"/>
                    </a:lnTo>
                    <a:lnTo>
                      <a:pt x="14" y="521"/>
                    </a:lnTo>
                    <a:lnTo>
                      <a:pt x="14" y="486"/>
                    </a:lnTo>
                    <a:lnTo>
                      <a:pt x="824" y="486"/>
                    </a:lnTo>
                    <a:lnTo>
                      <a:pt x="838" y="500"/>
                    </a:lnTo>
                    <a:close/>
                    <a:moveTo>
                      <a:pt x="838" y="500"/>
                    </a:moveTo>
                    <a:lnTo>
                      <a:pt x="838" y="521"/>
                    </a:lnTo>
                    <a:lnTo>
                      <a:pt x="824" y="521"/>
                    </a:lnTo>
                    <a:lnTo>
                      <a:pt x="838" y="500"/>
                    </a:lnTo>
                    <a:close/>
                    <a:moveTo>
                      <a:pt x="824" y="0"/>
                    </a:moveTo>
                    <a:lnTo>
                      <a:pt x="838" y="21"/>
                    </a:lnTo>
                    <a:lnTo>
                      <a:pt x="838" y="500"/>
                    </a:lnTo>
                    <a:lnTo>
                      <a:pt x="810" y="500"/>
                    </a:lnTo>
                    <a:lnTo>
                      <a:pt x="810" y="21"/>
                    </a:lnTo>
                    <a:lnTo>
                      <a:pt x="824" y="0"/>
                    </a:lnTo>
                    <a:close/>
                    <a:moveTo>
                      <a:pt x="824" y="0"/>
                    </a:moveTo>
                    <a:lnTo>
                      <a:pt x="838" y="0"/>
                    </a:lnTo>
                    <a:lnTo>
                      <a:pt x="838" y="21"/>
                    </a:lnTo>
                    <a:lnTo>
                      <a:pt x="824" y="0"/>
                    </a:lnTo>
                    <a:close/>
                    <a:moveTo>
                      <a:pt x="0" y="21"/>
                    </a:moveTo>
                    <a:lnTo>
                      <a:pt x="14" y="0"/>
                    </a:lnTo>
                    <a:lnTo>
                      <a:pt x="824" y="0"/>
                    </a:lnTo>
                    <a:lnTo>
                      <a:pt x="824" y="35"/>
                    </a:lnTo>
                    <a:lnTo>
                      <a:pt x="14" y="35"/>
                    </a:lnTo>
                    <a:lnTo>
                      <a:pt x="0" y="21"/>
                    </a:lnTo>
                    <a:close/>
                    <a:moveTo>
                      <a:pt x="0" y="21"/>
                    </a:moveTo>
                    <a:lnTo>
                      <a:pt x="0" y="0"/>
                    </a:lnTo>
                    <a:lnTo>
                      <a:pt x="14" y="0"/>
                    </a:lnTo>
                    <a:lnTo>
                      <a:pt x="0" y="21"/>
                    </a:lnTo>
                    <a:close/>
                    <a:moveTo>
                      <a:pt x="14" y="521"/>
                    </a:moveTo>
                    <a:lnTo>
                      <a:pt x="0" y="500"/>
                    </a:lnTo>
                    <a:lnTo>
                      <a:pt x="0" y="21"/>
                    </a:lnTo>
                    <a:lnTo>
                      <a:pt x="28" y="21"/>
                    </a:lnTo>
                    <a:lnTo>
                      <a:pt x="28" y="500"/>
                    </a:lnTo>
                    <a:lnTo>
                      <a:pt x="14" y="521"/>
                    </a:lnTo>
                    <a:close/>
                    <a:moveTo>
                      <a:pt x="14" y="521"/>
                    </a:moveTo>
                    <a:lnTo>
                      <a:pt x="0" y="521"/>
                    </a:lnTo>
                    <a:lnTo>
                      <a:pt x="0" y="500"/>
                    </a:lnTo>
                    <a:lnTo>
                      <a:pt x="14" y="521"/>
                    </a:lnTo>
                    <a:close/>
                  </a:path>
                </a:pathLst>
              </a:custGeom>
              <a:solidFill>
                <a:srgbClr val="000000"/>
              </a:solidFill>
              <a:ln w="9525">
                <a:noFill/>
                <a:round/>
                <a:headEnd/>
                <a:tailEnd/>
              </a:ln>
            </p:spPr>
            <p:txBody>
              <a:bodyPr/>
              <a:lstStyle/>
              <a:p>
                <a:pPr>
                  <a:defRPr/>
                </a:pPr>
                <a:endParaRPr lang="de-DE"/>
              </a:p>
            </p:txBody>
          </p:sp>
          <p:sp>
            <p:nvSpPr>
              <p:cNvPr id="1069" name="Rectangle 45"/>
              <p:cNvSpPr>
                <a:spLocks noChangeArrowheads="1"/>
              </p:cNvSpPr>
              <p:nvPr userDrawn="1"/>
            </p:nvSpPr>
            <p:spPr bwMode="auto">
              <a:xfrm>
                <a:off x="4078" y="198"/>
                <a:ext cx="146" cy="81"/>
              </a:xfrm>
              <a:prstGeom prst="rect">
                <a:avLst/>
              </a:prstGeom>
              <a:solidFill>
                <a:srgbClr val="CC8648"/>
              </a:solidFill>
              <a:ln w="9525">
                <a:noFill/>
                <a:miter lim="800000"/>
                <a:headEnd/>
                <a:tailEnd/>
              </a:ln>
            </p:spPr>
            <p:txBody>
              <a:bodyPr/>
              <a:lstStyle/>
              <a:p>
                <a:pPr>
                  <a:defRPr/>
                </a:pPr>
                <a:endParaRPr lang="de-DE"/>
              </a:p>
            </p:txBody>
          </p:sp>
          <p:sp>
            <p:nvSpPr>
              <p:cNvPr id="1070" name="Freeform 46"/>
              <p:cNvSpPr>
                <a:spLocks noEditPoints="1"/>
              </p:cNvSpPr>
              <p:nvPr userDrawn="1"/>
            </p:nvSpPr>
            <p:spPr bwMode="auto">
              <a:xfrm>
                <a:off x="4076" y="195"/>
                <a:ext cx="150" cy="87"/>
              </a:xfrm>
              <a:custGeom>
                <a:avLst/>
                <a:gdLst/>
                <a:ahLst/>
                <a:cxnLst>
                  <a:cxn ang="0">
                    <a:pos x="838" y="500"/>
                  </a:cxn>
                  <a:cxn ang="0">
                    <a:pos x="824" y="521"/>
                  </a:cxn>
                  <a:cxn ang="0">
                    <a:pos x="14" y="521"/>
                  </a:cxn>
                  <a:cxn ang="0">
                    <a:pos x="14" y="486"/>
                  </a:cxn>
                  <a:cxn ang="0">
                    <a:pos x="824" y="486"/>
                  </a:cxn>
                  <a:cxn ang="0">
                    <a:pos x="838" y="500"/>
                  </a:cxn>
                  <a:cxn ang="0">
                    <a:pos x="838" y="500"/>
                  </a:cxn>
                  <a:cxn ang="0">
                    <a:pos x="838" y="521"/>
                  </a:cxn>
                  <a:cxn ang="0">
                    <a:pos x="824" y="521"/>
                  </a:cxn>
                  <a:cxn ang="0">
                    <a:pos x="838" y="500"/>
                  </a:cxn>
                  <a:cxn ang="0">
                    <a:pos x="824" y="0"/>
                  </a:cxn>
                  <a:cxn ang="0">
                    <a:pos x="838" y="21"/>
                  </a:cxn>
                  <a:cxn ang="0">
                    <a:pos x="838" y="500"/>
                  </a:cxn>
                  <a:cxn ang="0">
                    <a:pos x="810" y="500"/>
                  </a:cxn>
                  <a:cxn ang="0">
                    <a:pos x="810" y="21"/>
                  </a:cxn>
                  <a:cxn ang="0">
                    <a:pos x="824" y="0"/>
                  </a:cxn>
                  <a:cxn ang="0">
                    <a:pos x="824" y="0"/>
                  </a:cxn>
                  <a:cxn ang="0">
                    <a:pos x="838" y="0"/>
                  </a:cxn>
                  <a:cxn ang="0">
                    <a:pos x="838" y="21"/>
                  </a:cxn>
                  <a:cxn ang="0">
                    <a:pos x="824" y="0"/>
                  </a:cxn>
                  <a:cxn ang="0">
                    <a:pos x="0" y="21"/>
                  </a:cxn>
                  <a:cxn ang="0">
                    <a:pos x="14" y="0"/>
                  </a:cxn>
                  <a:cxn ang="0">
                    <a:pos x="824" y="0"/>
                  </a:cxn>
                  <a:cxn ang="0">
                    <a:pos x="824" y="35"/>
                  </a:cxn>
                  <a:cxn ang="0">
                    <a:pos x="14" y="35"/>
                  </a:cxn>
                  <a:cxn ang="0">
                    <a:pos x="0" y="21"/>
                  </a:cxn>
                  <a:cxn ang="0">
                    <a:pos x="0" y="21"/>
                  </a:cxn>
                  <a:cxn ang="0">
                    <a:pos x="0" y="0"/>
                  </a:cxn>
                  <a:cxn ang="0">
                    <a:pos x="14" y="0"/>
                  </a:cxn>
                  <a:cxn ang="0">
                    <a:pos x="0" y="21"/>
                  </a:cxn>
                  <a:cxn ang="0">
                    <a:pos x="14" y="521"/>
                  </a:cxn>
                  <a:cxn ang="0">
                    <a:pos x="0" y="500"/>
                  </a:cxn>
                  <a:cxn ang="0">
                    <a:pos x="0" y="21"/>
                  </a:cxn>
                  <a:cxn ang="0">
                    <a:pos x="28" y="21"/>
                  </a:cxn>
                  <a:cxn ang="0">
                    <a:pos x="28" y="500"/>
                  </a:cxn>
                  <a:cxn ang="0">
                    <a:pos x="14" y="521"/>
                  </a:cxn>
                  <a:cxn ang="0">
                    <a:pos x="14" y="521"/>
                  </a:cxn>
                  <a:cxn ang="0">
                    <a:pos x="0" y="521"/>
                  </a:cxn>
                  <a:cxn ang="0">
                    <a:pos x="0" y="500"/>
                  </a:cxn>
                  <a:cxn ang="0">
                    <a:pos x="14" y="521"/>
                  </a:cxn>
                </a:cxnLst>
                <a:rect l="0" t="0" r="r" b="b"/>
                <a:pathLst>
                  <a:path w="838" h="521">
                    <a:moveTo>
                      <a:pt x="838" y="500"/>
                    </a:moveTo>
                    <a:lnTo>
                      <a:pt x="824" y="521"/>
                    </a:lnTo>
                    <a:lnTo>
                      <a:pt x="14" y="521"/>
                    </a:lnTo>
                    <a:lnTo>
                      <a:pt x="14" y="486"/>
                    </a:lnTo>
                    <a:lnTo>
                      <a:pt x="824" y="486"/>
                    </a:lnTo>
                    <a:lnTo>
                      <a:pt x="838" y="500"/>
                    </a:lnTo>
                    <a:close/>
                    <a:moveTo>
                      <a:pt x="838" y="500"/>
                    </a:moveTo>
                    <a:lnTo>
                      <a:pt x="838" y="521"/>
                    </a:lnTo>
                    <a:lnTo>
                      <a:pt x="824" y="521"/>
                    </a:lnTo>
                    <a:lnTo>
                      <a:pt x="838" y="500"/>
                    </a:lnTo>
                    <a:close/>
                    <a:moveTo>
                      <a:pt x="824" y="0"/>
                    </a:moveTo>
                    <a:lnTo>
                      <a:pt x="838" y="21"/>
                    </a:lnTo>
                    <a:lnTo>
                      <a:pt x="838" y="500"/>
                    </a:lnTo>
                    <a:lnTo>
                      <a:pt x="810" y="500"/>
                    </a:lnTo>
                    <a:lnTo>
                      <a:pt x="810" y="21"/>
                    </a:lnTo>
                    <a:lnTo>
                      <a:pt x="824" y="0"/>
                    </a:lnTo>
                    <a:close/>
                    <a:moveTo>
                      <a:pt x="824" y="0"/>
                    </a:moveTo>
                    <a:lnTo>
                      <a:pt x="838" y="0"/>
                    </a:lnTo>
                    <a:lnTo>
                      <a:pt x="838" y="21"/>
                    </a:lnTo>
                    <a:lnTo>
                      <a:pt x="824" y="0"/>
                    </a:lnTo>
                    <a:close/>
                    <a:moveTo>
                      <a:pt x="0" y="21"/>
                    </a:moveTo>
                    <a:lnTo>
                      <a:pt x="14" y="0"/>
                    </a:lnTo>
                    <a:lnTo>
                      <a:pt x="824" y="0"/>
                    </a:lnTo>
                    <a:lnTo>
                      <a:pt x="824" y="35"/>
                    </a:lnTo>
                    <a:lnTo>
                      <a:pt x="14" y="35"/>
                    </a:lnTo>
                    <a:lnTo>
                      <a:pt x="0" y="21"/>
                    </a:lnTo>
                    <a:close/>
                    <a:moveTo>
                      <a:pt x="0" y="21"/>
                    </a:moveTo>
                    <a:lnTo>
                      <a:pt x="0" y="0"/>
                    </a:lnTo>
                    <a:lnTo>
                      <a:pt x="14" y="0"/>
                    </a:lnTo>
                    <a:lnTo>
                      <a:pt x="0" y="21"/>
                    </a:lnTo>
                    <a:close/>
                    <a:moveTo>
                      <a:pt x="14" y="521"/>
                    </a:moveTo>
                    <a:lnTo>
                      <a:pt x="0" y="500"/>
                    </a:lnTo>
                    <a:lnTo>
                      <a:pt x="0" y="21"/>
                    </a:lnTo>
                    <a:lnTo>
                      <a:pt x="28" y="21"/>
                    </a:lnTo>
                    <a:lnTo>
                      <a:pt x="28" y="500"/>
                    </a:lnTo>
                    <a:lnTo>
                      <a:pt x="14" y="521"/>
                    </a:lnTo>
                    <a:close/>
                    <a:moveTo>
                      <a:pt x="14" y="521"/>
                    </a:moveTo>
                    <a:lnTo>
                      <a:pt x="0" y="521"/>
                    </a:lnTo>
                    <a:lnTo>
                      <a:pt x="0" y="500"/>
                    </a:lnTo>
                    <a:lnTo>
                      <a:pt x="14" y="521"/>
                    </a:lnTo>
                    <a:close/>
                  </a:path>
                </a:pathLst>
              </a:custGeom>
              <a:solidFill>
                <a:srgbClr val="000000"/>
              </a:solidFill>
              <a:ln w="9525">
                <a:noFill/>
                <a:round/>
                <a:headEnd/>
                <a:tailEnd/>
              </a:ln>
            </p:spPr>
            <p:txBody>
              <a:bodyPr/>
              <a:lstStyle/>
              <a:p>
                <a:pPr>
                  <a:defRPr/>
                </a:pPr>
                <a:endParaRPr lang="de-DE"/>
              </a:p>
            </p:txBody>
          </p:sp>
          <p:sp>
            <p:nvSpPr>
              <p:cNvPr id="1071" name="Rectangle 47"/>
              <p:cNvSpPr>
                <a:spLocks noChangeArrowheads="1"/>
              </p:cNvSpPr>
              <p:nvPr userDrawn="1"/>
            </p:nvSpPr>
            <p:spPr bwMode="auto">
              <a:xfrm>
                <a:off x="4237" y="198"/>
                <a:ext cx="145" cy="81"/>
              </a:xfrm>
              <a:prstGeom prst="rect">
                <a:avLst/>
              </a:prstGeom>
              <a:solidFill>
                <a:srgbClr val="EE251D"/>
              </a:solidFill>
              <a:ln w="9525">
                <a:noFill/>
                <a:miter lim="800000"/>
                <a:headEnd/>
                <a:tailEnd/>
              </a:ln>
            </p:spPr>
            <p:txBody>
              <a:bodyPr/>
              <a:lstStyle/>
              <a:p>
                <a:pPr>
                  <a:defRPr/>
                </a:pPr>
                <a:endParaRPr lang="de-DE"/>
              </a:p>
            </p:txBody>
          </p:sp>
          <p:sp>
            <p:nvSpPr>
              <p:cNvPr id="1072" name="Freeform 48"/>
              <p:cNvSpPr>
                <a:spLocks noEditPoints="1"/>
              </p:cNvSpPr>
              <p:nvPr userDrawn="1"/>
            </p:nvSpPr>
            <p:spPr bwMode="auto">
              <a:xfrm>
                <a:off x="4235" y="195"/>
                <a:ext cx="150" cy="87"/>
              </a:xfrm>
              <a:custGeom>
                <a:avLst/>
                <a:gdLst/>
                <a:ahLst/>
                <a:cxnLst>
                  <a:cxn ang="0">
                    <a:pos x="837" y="500"/>
                  </a:cxn>
                  <a:cxn ang="0">
                    <a:pos x="823" y="521"/>
                  </a:cxn>
                  <a:cxn ang="0">
                    <a:pos x="14" y="521"/>
                  </a:cxn>
                  <a:cxn ang="0">
                    <a:pos x="14" y="486"/>
                  </a:cxn>
                  <a:cxn ang="0">
                    <a:pos x="823" y="486"/>
                  </a:cxn>
                  <a:cxn ang="0">
                    <a:pos x="837" y="500"/>
                  </a:cxn>
                  <a:cxn ang="0">
                    <a:pos x="837" y="500"/>
                  </a:cxn>
                  <a:cxn ang="0">
                    <a:pos x="837" y="521"/>
                  </a:cxn>
                  <a:cxn ang="0">
                    <a:pos x="823" y="521"/>
                  </a:cxn>
                  <a:cxn ang="0">
                    <a:pos x="837" y="500"/>
                  </a:cxn>
                  <a:cxn ang="0">
                    <a:pos x="823" y="0"/>
                  </a:cxn>
                  <a:cxn ang="0">
                    <a:pos x="837" y="21"/>
                  </a:cxn>
                  <a:cxn ang="0">
                    <a:pos x="837" y="500"/>
                  </a:cxn>
                  <a:cxn ang="0">
                    <a:pos x="810" y="500"/>
                  </a:cxn>
                  <a:cxn ang="0">
                    <a:pos x="810" y="21"/>
                  </a:cxn>
                  <a:cxn ang="0">
                    <a:pos x="823" y="0"/>
                  </a:cxn>
                  <a:cxn ang="0">
                    <a:pos x="823" y="0"/>
                  </a:cxn>
                  <a:cxn ang="0">
                    <a:pos x="837" y="0"/>
                  </a:cxn>
                  <a:cxn ang="0">
                    <a:pos x="837" y="21"/>
                  </a:cxn>
                  <a:cxn ang="0">
                    <a:pos x="823" y="0"/>
                  </a:cxn>
                  <a:cxn ang="0">
                    <a:pos x="0" y="21"/>
                  </a:cxn>
                  <a:cxn ang="0">
                    <a:pos x="14" y="0"/>
                  </a:cxn>
                  <a:cxn ang="0">
                    <a:pos x="823" y="0"/>
                  </a:cxn>
                  <a:cxn ang="0">
                    <a:pos x="823" y="35"/>
                  </a:cxn>
                  <a:cxn ang="0">
                    <a:pos x="14" y="35"/>
                  </a:cxn>
                  <a:cxn ang="0">
                    <a:pos x="0" y="21"/>
                  </a:cxn>
                  <a:cxn ang="0">
                    <a:pos x="0" y="21"/>
                  </a:cxn>
                  <a:cxn ang="0">
                    <a:pos x="0" y="0"/>
                  </a:cxn>
                  <a:cxn ang="0">
                    <a:pos x="14" y="0"/>
                  </a:cxn>
                  <a:cxn ang="0">
                    <a:pos x="0" y="21"/>
                  </a:cxn>
                  <a:cxn ang="0">
                    <a:pos x="14" y="521"/>
                  </a:cxn>
                  <a:cxn ang="0">
                    <a:pos x="0" y="500"/>
                  </a:cxn>
                  <a:cxn ang="0">
                    <a:pos x="0" y="21"/>
                  </a:cxn>
                  <a:cxn ang="0">
                    <a:pos x="27" y="21"/>
                  </a:cxn>
                  <a:cxn ang="0">
                    <a:pos x="27" y="500"/>
                  </a:cxn>
                  <a:cxn ang="0">
                    <a:pos x="14" y="521"/>
                  </a:cxn>
                  <a:cxn ang="0">
                    <a:pos x="14" y="521"/>
                  </a:cxn>
                  <a:cxn ang="0">
                    <a:pos x="0" y="521"/>
                  </a:cxn>
                  <a:cxn ang="0">
                    <a:pos x="0" y="500"/>
                  </a:cxn>
                  <a:cxn ang="0">
                    <a:pos x="14" y="521"/>
                  </a:cxn>
                </a:cxnLst>
                <a:rect l="0" t="0" r="r" b="b"/>
                <a:pathLst>
                  <a:path w="837" h="521">
                    <a:moveTo>
                      <a:pt x="837" y="500"/>
                    </a:moveTo>
                    <a:lnTo>
                      <a:pt x="823" y="521"/>
                    </a:lnTo>
                    <a:lnTo>
                      <a:pt x="14" y="521"/>
                    </a:lnTo>
                    <a:lnTo>
                      <a:pt x="14" y="486"/>
                    </a:lnTo>
                    <a:lnTo>
                      <a:pt x="823" y="486"/>
                    </a:lnTo>
                    <a:lnTo>
                      <a:pt x="837" y="500"/>
                    </a:lnTo>
                    <a:close/>
                    <a:moveTo>
                      <a:pt x="837" y="500"/>
                    </a:moveTo>
                    <a:lnTo>
                      <a:pt x="837" y="521"/>
                    </a:lnTo>
                    <a:lnTo>
                      <a:pt x="823" y="521"/>
                    </a:lnTo>
                    <a:lnTo>
                      <a:pt x="837" y="500"/>
                    </a:lnTo>
                    <a:close/>
                    <a:moveTo>
                      <a:pt x="823" y="0"/>
                    </a:moveTo>
                    <a:lnTo>
                      <a:pt x="837" y="21"/>
                    </a:lnTo>
                    <a:lnTo>
                      <a:pt x="837" y="500"/>
                    </a:lnTo>
                    <a:lnTo>
                      <a:pt x="810" y="500"/>
                    </a:lnTo>
                    <a:lnTo>
                      <a:pt x="810" y="21"/>
                    </a:lnTo>
                    <a:lnTo>
                      <a:pt x="823" y="0"/>
                    </a:lnTo>
                    <a:close/>
                    <a:moveTo>
                      <a:pt x="823" y="0"/>
                    </a:moveTo>
                    <a:lnTo>
                      <a:pt x="837" y="0"/>
                    </a:lnTo>
                    <a:lnTo>
                      <a:pt x="837" y="21"/>
                    </a:lnTo>
                    <a:lnTo>
                      <a:pt x="823" y="0"/>
                    </a:lnTo>
                    <a:close/>
                    <a:moveTo>
                      <a:pt x="0" y="21"/>
                    </a:moveTo>
                    <a:lnTo>
                      <a:pt x="14" y="0"/>
                    </a:lnTo>
                    <a:lnTo>
                      <a:pt x="823" y="0"/>
                    </a:lnTo>
                    <a:lnTo>
                      <a:pt x="823" y="35"/>
                    </a:lnTo>
                    <a:lnTo>
                      <a:pt x="14" y="35"/>
                    </a:lnTo>
                    <a:lnTo>
                      <a:pt x="0" y="21"/>
                    </a:lnTo>
                    <a:close/>
                    <a:moveTo>
                      <a:pt x="0" y="21"/>
                    </a:moveTo>
                    <a:lnTo>
                      <a:pt x="0" y="0"/>
                    </a:lnTo>
                    <a:lnTo>
                      <a:pt x="14" y="0"/>
                    </a:lnTo>
                    <a:lnTo>
                      <a:pt x="0" y="21"/>
                    </a:lnTo>
                    <a:close/>
                    <a:moveTo>
                      <a:pt x="14" y="521"/>
                    </a:moveTo>
                    <a:lnTo>
                      <a:pt x="0" y="500"/>
                    </a:lnTo>
                    <a:lnTo>
                      <a:pt x="0" y="21"/>
                    </a:lnTo>
                    <a:lnTo>
                      <a:pt x="27" y="21"/>
                    </a:lnTo>
                    <a:lnTo>
                      <a:pt x="27" y="500"/>
                    </a:lnTo>
                    <a:lnTo>
                      <a:pt x="14" y="521"/>
                    </a:lnTo>
                    <a:close/>
                    <a:moveTo>
                      <a:pt x="14" y="521"/>
                    </a:moveTo>
                    <a:lnTo>
                      <a:pt x="0" y="521"/>
                    </a:lnTo>
                    <a:lnTo>
                      <a:pt x="0" y="500"/>
                    </a:lnTo>
                    <a:lnTo>
                      <a:pt x="14" y="521"/>
                    </a:lnTo>
                    <a:close/>
                  </a:path>
                </a:pathLst>
              </a:custGeom>
              <a:solidFill>
                <a:srgbClr val="000000"/>
              </a:solidFill>
              <a:ln w="9525">
                <a:noFill/>
                <a:round/>
                <a:headEnd/>
                <a:tailEnd/>
              </a:ln>
            </p:spPr>
            <p:txBody>
              <a:bodyPr/>
              <a:lstStyle/>
              <a:p>
                <a:pPr>
                  <a:defRPr/>
                </a:pPr>
                <a:endParaRPr lang="de-DE"/>
              </a:p>
            </p:txBody>
          </p:sp>
          <p:sp>
            <p:nvSpPr>
              <p:cNvPr id="1073" name="Rectangle 49"/>
              <p:cNvSpPr>
                <a:spLocks noChangeArrowheads="1"/>
              </p:cNvSpPr>
              <p:nvPr userDrawn="1"/>
            </p:nvSpPr>
            <p:spPr bwMode="auto">
              <a:xfrm>
                <a:off x="4397" y="198"/>
                <a:ext cx="145" cy="81"/>
              </a:xfrm>
              <a:prstGeom prst="rect">
                <a:avLst/>
              </a:prstGeom>
              <a:solidFill>
                <a:srgbClr val="667AB3"/>
              </a:solidFill>
              <a:ln w="9525">
                <a:noFill/>
                <a:miter lim="800000"/>
                <a:headEnd/>
                <a:tailEnd/>
              </a:ln>
            </p:spPr>
            <p:txBody>
              <a:bodyPr/>
              <a:lstStyle/>
              <a:p>
                <a:pPr>
                  <a:defRPr/>
                </a:pPr>
                <a:endParaRPr lang="de-DE"/>
              </a:p>
            </p:txBody>
          </p:sp>
          <p:sp>
            <p:nvSpPr>
              <p:cNvPr id="1074" name="Freeform 50"/>
              <p:cNvSpPr>
                <a:spLocks noEditPoints="1"/>
              </p:cNvSpPr>
              <p:nvPr userDrawn="1"/>
            </p:nvSpPr>
            <p:spPr bwMode="auto">
              <a:xfrm>
                <a:off x="4394" y="195"/>
                <a:ext cx="150" cy="87"/>
              </a:xfrm>
              <a:custGeom>
                <a:avLst/>
                <a:gdLst/>
                <a:ahLst/>
                <a:cxnLst>
                  <a:cxn ang="0">
                    <a:pos x="837" y="500"/>
                  </a:cxn>
                  <a:cxn ang="0">
                    <a:pos x="823" y="521"/>
                  </a:cxn>
                  <a:cxn ang="0">
                    <a:pos x="14" y="521"/>
                  </a:cxn>
                  <a:cxn ang="0">
                    <a:pos x="14" y="486"/>
                  </a:cxn>
                  <a:cxn ang="0">
                    <a:pos x="823" y="486"/>
                  </a:cxn>
                  <a:cxn ang="0">
                    <a:pos x="837" y="500"/>
                  </a:cxn>
                  <a:cxn ang="0">
                    <a:pos x="837" y="500"/>
                  </a:cxn>
                  <a:cxn ang="0">
                    <a:pos x="837" y="521"/>
                  </a:cxn>
                  <a:cxn ang="0">
                    <a:pos x="823" y="521"/>
                  </a:cxn>
                  <a:cxn ang="0">
                    <a:pos x="837" y="500"/>
                  </a:cxn>
                  <a:cxn ang="0">
                    <a:pos x="823" y="0"/>
                  </a:cxn>
                  <a:cxn ang="0">
                    <a:pos x="837" y="21"/>
                  </a:cxn>
                  <a:cxn ang="0">
                    <a:pos x="837" y="500"/>
                  </a:cxn>
                  <a:cxn ang="0">
                    <a:pos x="810" y="500"/>
                  </a:cxn>
                  <a:cxn ang="0">
                    <a:pos x="810" y="21"/>
                  </a:cxn>
                  <a:cxn ang="0">
                    <a:pos x="823" y="0"/>
                  </a:cxn>
                  <a:cxn ang="0">
                    <a:pos x="823" y="0"/>
                  </a:cxn>
                  <a:cxn ang="0">
                    <a:pos x="837" y="0"/>
                  </a:cxn>
                  <a:cxn ang="0">
                    <a:pos x="837" y="21"/>
                  </a:cxn>
                  <a:cxn ang="0">
                    <a:pos x="823" y="0"/>
                  </a:cxn>
                  <a:cxn ang="0">
                    <a:pos x="0" y="21"/>
                  </a:cxn>
                  <a:cxn ang="0">
                    <a:pos x="14" y="0"/>
                  </a:cxn>
                  <a:cxn ang="0">
                    <a:pos x="823" y="0"/>
                  </a:cxn>
                  <a:cxn ang="0">
                    <a:pos x="823" y="35"/>
                  </a:cxn>
                  <a:cxn ang="0">
                    <a:pos x="14" y="35"/>
                  </a:cxn>
                  <a:cxn ang="0">
                    <a:pos x="0" y="21"/>
                  </a:cxn>
                  <a:cxn ang="0">
                    <a:pos x="0" y="21"/>
                  </a:cxn>
                  <a:cxn ang="0">
                    <a:pos x="0" y="0"/>
                  </a:cxn>
                  <a:cxn ang="0">
                    <a:pos x="14" y="0"/>
                  </a:cxn>
                  <a:cxn ang="0">
                    <a:pos x="0" y="21"/>
                  </a:cxn>
                  <a:cxn ang="0">
                    <a:pos x="14" y="521"/>
                  </a:cxn>
                  <a:cxn ang="0">
                    <a:pos x="0" y="500"/>
                  </a:cxn>
                  <a:cxn ang="0">
                    <a:pos x="0" y="21"/>
                  </a:cxn>
                  <a:cxn ang="0">
                    <a:pos x="27" y="21"/>
                  </a:cxn>
                  <a:cxn ang="0">
                    <a:pos x="27" y="500"/>
                  </a:cxn>
                  <a:cxn ang="0">
                    <a:pos x="14" y="521"/>
                  </a:cxn>
                  <a:cxn ang="0">
                    <a:pos x="14" y="521"/>
                  </a:cxn>
                  <a:cxn ang="0">
                    <a:pos x="0" y="521"/>
                  </a:cxn>
                  <a:cxn ang="0">
                    <a:pos x="0" y="500"/>
                  </a:cxn>
                  <a:cxn ang="0">
                    <a:pos x="14" y="521"/>
                  </a:cxn>
                </a:cxnLst>
                <a:rect l="0" t="0" r="r" b="b"/>
                <a:pathLst>
                  <a:path w="837" h="521">
                    <a:moveTo>
                      <a:pt x="837" y="500"/>
                    </a:moveTo>
                    <a:lnTo>
                      <a:pt x="823" y="521"/>
                    </a:lnTo>
                    <a:lnTo>
                      <a:pt x="14" y="521"/>
                    </a:lnTo>
                    <a:lnTo>
                      <a:pt x="14" y="486"/>
                    </a:lnTo>
                    <a:lnTo>
                      <a:pt x="823" y="486"/>
                    </a:lnTo>
                    <a:lnTo>
                      <a:pt x="837" y="500"/>
                    </a:lnTo>
                    <a:close/>
                    <a:moveTo>
                      <a:pt x="837" y="500"/>
                    </a:moveTo>
                    <a:lnTo>
                      <a:pt x="837" y="521"/>
                    </a:lnTo>
                    <a:lnTo>
                      <a:pt x="823" y="521"/>
                    </a:lnTo>
                    <a:lnTo>
                      <a:pt x="837" y="500"/>
                    </a:lnTo>
                    <a:close/>
                    <a:moveTo>
                      <a:pt x="823" y="0"/>
                    </a:moveTo>
                    <a:lnTo>
                      <a:pt x="837" y="21"/>
                    </a:lnTo>
                    <a:lnTo>
                      <a:pt x="837" y="500"/>
                    </a:lnTo>
                    <a:lnTo>
                      <a:pt x="810" y="500"/>
                    </a:lnTo>
                    <a:lnTo>
                      <a:pt x="810" y="21"/>
                    </a:lnTo>
                    <a:lnTo>
                      <a:pt x="823" y="0"/>
                    </a:lnTo>
                    <a:close/>
                    <a:moveTo>
                      <a:pt x="823" y="0"/>
                    </a:moveTo>
                    <a:lnTo>
                      <a:pt x="837" y="0"/>
                    </a:lnTo>
                    <a:lnTo>
                      <a:pt x="837" y="21"/>
                    </a:lnTo>
                    <a:lnTo>
                      <a:pt x="823" y="0"/>
                    </a:lnTo>
                    <a:close/>
                    <a:moveTo>
                      <a:pt x="0" y="21"/>
                    </a:moveTo>
                    <a:lnTo>
                      <a:pt x="14" y="0"/>
                    </a:lnTo>
                    <a:lnTo>
                      <a:pt x="823" y="0"/>
                    </a:lnTo>
                    <a:lnTo>
                      <a:pt x="823" y="35"/>
                    </a:lnTo>
                    <a:lnTo>
                      <a:pt x="14" y="35"/>
                    </a:lnTo>
                    <a:lnTo>
                      <a:pt x="0" y="21"/>
                    </a:lnTo>
                    <a:close/>
                    <a:moveTo>
                      <a:pt x="0" y="21"/>
                    </a:moveTo>
                    <a:lnTo>
                      <a:pt x="0" y="0"/>
                    </a:lnTo>
                    <a:lnTo>
                      <a:pt x="14" y="0"/>
                    </a:lnTo>
                    <a:lnTo>
                      <a:pt x="0" y="21"/>
                    </a:lnTo>
                    <a:close/>
                    <a:moveTo>
                      <a:pt x="14" y="521"/>
                    </a:moveTo>
                    <a:lnTo>
                      <a:pt x="0" y="500"/>
                    </a:lnTo>
                    <a:lnTo>
                      <a:pt x="0" y="21"/>
                    </a:lnTo>
                    <a:lnTo>
                      <a:pt x="27" y="21"/>
                    </a:lnTo>
                    <a:lnTo>
                      <a:pt x="27" y="500"/>
                    </a:lnTo>
                    <a:lnTo>
                      <a:pt x="14" y="521"/>
                    </a:lnTo>
                    <a:close/>
                    <a:moveTo>
                      <a:pt x="14" y="521"/>
                    </a:moveTo>
                    <a:lnTo>
                      <a:pt x="0" y="521"/>
                    </a:lnTo>
                    <a:lnTo>
                      <a:pt x="0" y="500"/>
                    </a:lnTo>
                    <a:lnTo>
                      <a:pt x="14" y="521"/>
                    </a:lnTo>
                    <a:close/>
                  </a:path>
                </a:pathLst>
              </a:custGeom>
              <a:solidFill>
                <a:srgbClr val="000000"/>
              </a:solidFill>
              <a:ln w="9525">
                <a:noFill/>
                <a:round/>
                <a:headEnd/>
                <a:tailEnd/>
              </a:ln>
            </p:spPr>
            <p:txBody>
              <a:bodyPr/>
              <a:lstStyle/>
              <a:p>
                <a:pPr>
                  <a:defRPr/>
                </a:pPr>
                <a:endParaRPr lang="de-DE"/>
              </a:p>
            </p:txBody>
          </p:sp>
          <p:sp>
            <p:nvSpPr>
              <p:cNvPr id="1075" name="Rectangle 51"/>
              <p:cNvSpPr>
                <a:spLocks noChangeArrowheads="1"/>
              </p:cNvSpPr>
              <p:nvPr userDrawn="1"/>
            </p:nvSpPr>
            <p:spPr bwMode="auto">
              <a:xfrm>
                <a:off x="4555" y="198"/>
                <a:ext cx="147" cy="81"/>
              </a:xfrm>
              <a:prstGeom prst="rect">
                <a:avLst/>
              </a:prstGeom>
              <a:solidFill>
                <a:srgbClr val="FFF500"/>
              </a:solidFill>
              <a:ln w="9525">
                <a:noFill/>
                <a:miter lim="800000"/>
                <a:headEnd/>
                <a:tailEnd/>
              </a:ln>
            </p:spPr>
            <p:txBody>
              <a:bodyPr/>
              <a:lstStyle/>
              <a:p>
                <a:pPr>
                  <a:defRPr/>
                </a:pPr>
                <a:endParaRPr lang="de-DE"/>
              </a:p>
            </p:txBody>
          </p:sp>
          <p:sp>
            <p:nvSpPr>
              <p:cNvPr id="1076" name="Freeform 52"/>
              <p:cNvSpPr>
                <a:spLocks noEditPoints="1"/>
              </p:cNvSpPr>
              <p:nvPr userDrawn="1"/>
            </p:nvSpPr>
            <p:spPr bwMode="auto">
              <a:xfrm>
                <a:off x="4553" y="195"/>
                <a:ext cx="151" cy="87"/>
              </a:xfrm>
              <a:custGeom>
                <a:avLst/>
                <a:gdLst/>
                <a:ahLst/>
                <a:cxnLst>
                  <a:cxn ang="0">
                    <a:pos x="844" y="500"/>
                  </a:cxn>
                  <a:cxn ang="0">
                    <a:pos x="831" y="521"/>
                  </a:cxn>
                  <a:cxn ang="0">
                    <a:pos x="14" y="521"/>
                  </a:cxn>
                  <a:cxn ang="0">
                    <a:pos x="14" y="486"/>
                  </a:cxn>
                  <a:cxn ang="0">
                    <a:pos x="831" y="486"/>
                  </a:cxn>
                  <a:cxn ang="0">
                    <a:pos x="844" y="500"/>
                  </a:cxn>
                  <a:cxn ang="0">
                    <a:pos x="844" y="500"/>
                  </a:cxn>
                  <a:cxn ang="0">
                    <a:pos x="844" y="521"/>
                  </a:cxn>
                  <a:cxn ang="0">
                    <a:pos x="831" y="521"/>
                  </a:cxn>
                  <a:cxn ang="0">
                    <a:pos x="844" y="500"/>
                  </a:cxn>
                  <a:cxn ang="0">
                    <a:pos x="831" y="0"/>
                  </a:cxn>
                  <a:cxn ang="0">
                    <a:pos x="844" y="21"/>
                  </a:cxn>
                  <a:cxn ang="0">
                    <a:pos x="844" y="500"/>
                  </a:cxn>
                  <a:cxn ang="0">
                    <a:pos x="817" y="500"/>
                  </a:cxn>
                  <a:cxn ang="0">
                    <a:pos x="817" y="21"/>
                  </a:cxn>
                  <a:cxn ang="0">
                    <a:pos x="831" y="0"/>
                  </a:cxn>
                  <a:cxn ang="0">
                    <a:pos x="831" y="0"/>
                  </a:cxn>
                  <a:cxn ang="0">
                    <a:pos x="844" y="0"/>
                  </a:cxn>
                  <a:cxn ang="0">
                    <a:pos x="844" y="21"/>
                  </a:cxn>
                  <a:cxn ang="0">
                    <a:pos x="831" y="0"/>
                  </a:cxn>
                  <a:cxn ang="0">
                    <a:pos x="0" y="21"/>
                  </a:cxn>
                  <a:cxn ang="0">
                    <a:pos x="14" y="0"/>
                  </a:cxn>
                  <a:cxn ang="0">
                    <a:pos x="831" y="0"/>
                  </a:cxn>
                  <a:cxn ang="0">
                    <a:pos x="831" y="35"/>
                  </a:cxn>
                  <a:cxn ang="0">
                    <a:pos x="14" y="35"/>
                  </a:cxn>
                  <a:cxn ang="0">
                    <a:pos x="0" y="21"/>
                  </a:cxn>
                  <a:cxn ang="0">
                    <a:pos x="0" y="21"/>
                  </a:cxn>
                  <a:cxn ang="0">
                    <a:pos x="0" y="0"/>
                  </a:cxn>
                  <a:cxn ang="0">
                    <a:pos x="14" y="0"/>
                  </a:cxn>
                  <a:cxn ang="0">
                    <a:pos x="0" y="21"/>
                  </a:cxn>
                  <a:cxn ang="0">
                    <a:pos x="14" y="521"/>
                  </a:cxn>
                  <a:cxn ang="0">
                    <a:pos x="0" y="500"/>
                  </a:cxn>
                  <a:cxn ang="0">
                    <a:pos x="0" y="21"/>
                  </a:cxn>
                  <a:cxn ang="0">
                    <a:pos x="28" y="21"/>
                  </a:cxn>
                  <a:cxn ang="0">
                    <a:pos x="28" y="500"/>
                  </a:cxn>
                  <a:cxn ang="0">
                    <a:pos x="14" y="521"/>
                  </a:cxn>
                  <a:cxn ang="0">
                    <a:pos x="14" y="521"/>
                  </a:cxn>
                  <a:cxn ang="0">
                    <a:pos x="0" y="521"/>
                  </a:cxn>
                  <a:cxn ang="0">
                    <a:pos x="0" y="500"/>
                  </a:cxn>
                  <a:cxn ang="0">
                    <a:pos x="14" y="521"/>
                  </a:cxn>
                </a:cxnLst>
                <a:rect l="0" t="0" r="r" b="b"/>
                <a:pathLst>
                  <a:path w="844" h="521">
                    <a:moveTo>
                      <a:pt x="844" y="500"/>
                    </a:moveTo>
                    <a:lnTo>
                      <a:pt x="831" y="521"/>
                    </a:lnTo>
                    <a:lnTo>
                      <a:pt x="14" y="521"/>
                    </a:lnTo>
                    <a:lnTo>
                      <a:pt x="14" y="486"/>
                    </a:lnTo>
                    <a:lnTo>
                      <a:pt x="831" y="486"/>
                    </a:lnTo>
                    <a:lnTo>
                      <a:pt x="844" y="500"/>
                    </a:lnTo>
                    <a:close/>
                    <a:moveTo>
                      <a:pt x="844" y="500"/>
                    </a:moveTo>
                    <a:lnTo>
                      <a:pt x="844" y="521"/>
                    </a:lnTo>
                    <a:lnTo>
                      <a:pt x="831" y="521"/>
                    </a:lnTo>
                    <a:lnTo>
                      <a:pt x="844" y="500"/>
                    </a:lnTo>
                    <a:close/>
                    <a:moveTo>
                      <a:pt x="831" y="0"/>
                    </a:moveTo>
                    <a:lnTo>
                      <a:pt x="844" y="21"/>
                    </a:lnTo>
                    <a:lnTo>
                      <a:pt x="844" y="500"/>
                    </a:lnTo>
                    <a:lnTo>
                      <a:pt x="817" y="500"/>
                    </a:lnTo>
                    <a:lnTo>
                      <a:pt x="817" y="21"/>
                    </a:lnTo>
                    <a:lnTo>
                      <a:pt x="831" y="0"/>
                    </a:lnTo>
                    <a:close/>
                    <a:moveTo>
                      <a:pt x="831" y="0"/>
                    </a:moveTo>
                    <a:lnTo>
                      <a:pt x="844" y="0"/>
                    </a:lnTo>
                    <a:lnTo>
                      <a:pt x="844" y="21"/>
                    </a:lnTo>
                    <a:lnTo>
                      <a:pt x="831" y="0"/>
                    </a:lnTo>
                    <a:close/>
                    <a:moveTo>
                      <a:pt x="0" y="21"/>
                    </a:moveTo>
                    <a:lnTo>
                      <a:pt x="14" y="0"/>
                    </a:lnTo>
                    <a:lnTo>
                      <a:pt x="831" y="0"/>
                    </a:lnTo>
                    <a:lnTo>
                      <a:pt x="831" y="35"/>
                    </a:lnTo>
                    <a:lnTo>
                      <a:pt x="14" y="35"/>
                    </a:lnTo>
                    <a:lnTo>
                      <a:pt x="0" y="21"/>
                    </a:lnTo>
                    <a:close/>
                    <a:moveTo>
                      <a:pt x="0" y="21"/>
                    </a:moveTo>
                    <a:lnTo>
                      <a:pt x="0" y="0"/>
                    </a:lnTo>
                    <a:lnTo>
                      <a:pt x="14" y="0"/>
                    </a:lnTo>
                    <a:lnTo>
                      <a:pt x="0" y="21"/>
                    </a:lnTo>
                    <a:close/>
                    <a:moveTo>
                      <a:pt x="14" y="521"/>
                    </a:moveTo>
                    <a:lnTo>
                      <a:pt x="0" y="500"/>
                    </a:lnTo>
                    <a:lnTo>
                      <a:pt x="0" y="21"/>
                    </a:lnTo>
                    <a:lnTo>
                      <a:pt x="28" y="21"/>
                    </a:lnTo>
                    <a:lnTo>
                      <a:pt x="28" y="500"/>
                    </a:lnTo>
                    <a:lnTo>
                      <a:pt x="14" y="521"/>
                    </a:lnTo>
                    <a:close/>
                    <a:moveTo>
                      <a:pt x="14" y="521"/>
                    </a:moveTo>
                    <a:lnTo>
                      <a:pt x="0" y="521"/>
                    </a:lnTo>
                    <a:lnTo>
                      <a:pt x="0" y="500"/>
                    </a:lnTo>
                    <a:lnTo>
                      <a:pt x="14" y="521"/>
                    </a:lnTo>
                    <a:close/>
                  </a:path>
                </a:pathLst>
              </a:custGeom>
              <a:solidFill>
                <a:srgbClr val="000000"/>
              </a:solidFill>
              <a:ln w="9525">
                <a:noFill/>
                <a:round/>
                <a:headEnd/>
                <a:tailEnd/>
              </a:ln>
            </p:spPr>
            <p:txBody>
              <a:bodyPr/>
              <a:lstStyle/>
              <a:p>
                <a:pPr>
                  <a:defRPr/>
                </a:pPr>
                <a:endParaRPr lang="de-DE"/>
              </a:p>
            </p:txBody>
          </p:sp>
          <p:sp>
            <p:nvSpPr>
              <p:cNvPr id="1077" name="Rectangle 53"/>
              <p:cNvSpPr>
                <a:spLocks noChangeArrowheads="1"/>
              </p:cNvSpPr>
              <p:nvPr userDrawn="1"/>
            </p:nvSpPr>
            <p:spPr bwMode="auto">
              <a:xfrm>
                <a:off x="4715" y="198"/>
                <a:ext cx="145" cy="81"/>
              </a:xfrm>
              <a:prstGeom prst="rect">
                <a:avLst/>
              </a:prstGeom>
              <a:solidFill>
                <a:srgbClr val="54B631"/>
              </a:solidFill>
              <a:ln w="9525">
                <a:noFill/>
                <a:miter lim="800000"/>
                <a:headEnd/>
                <a:tailEnd/>
              </a:ln>
            </p:spPr>
            <p:txBody>
              <a:bodyPr/>
              <a:lstStyle/>
              <a:p>
                <a:pPr>
                  <a:defRPr/>
                </a:pPr>
                <a:endParaRPr lang="de-DE"/>
              </a:p>
            </p:txBody>
          </p:sp>
          <p:sp>
            <p:nvSpPr>
              <p:cNvPr id="1078" name="Freeform 54"/>
              <p:cNvSpPr>
                <a:spLocks noEditPoints="1"/>
              </p:cNvSpPr>
              <p:nvPr userDrawn="1"/>
            </p:nvSpPr>
            <p:spPr bwMode="auto">
              <a:xfrm>
                <a:off x="4713" y="195"/>
                <a:ext cx="150" cy="87"/>
              </a:xfrm>
              <a:custGeom>
                <a:avLst/>
                <a:gdLst/>
                <a:ahLst/>
                <a:cxnLst>
                  <a:cxn ang="0">
                    <a:pos x="838" y="500"/>
                  </a:cxn>
                  <a:cxn ang="0">
                    <a:pos x="824" y="521"/>
                  </a:cxn>
                  <a:cxn ang="0">
                    <a:pos x="14" y="521"/>
                  </a:cxn>
                  <a:cxn ang="0">
                    <a:pos x="14" y="486"/>
                  </a:cxn>
                  <a:cxn ang="0">
                    <a:pos x="824" y="486"/>
                  </a:cxn>
                  <a:cxn ang="0">
                    <a:pos x="838" y="500"/>
                  </a:cxn>
                  <a:cxn ang="0">
                    <a:pos x="838" y="500"/>
                  </a:cxn>
                  <a:cxn ang="0">
                    <a:pos x="838" y="521"/>
                  </a:cxn>
                  <a:cxn ang="0">
                    <a:pos x="824" y="521"/>
                  </a:cxn>
                  <a:cxn ang="0">
                    <a:pos x="838" y="500"/>
                  </a:cxn>
                  <a:cxn ang="0">
                    <a:pos x="824" y="0"/>
                  </a:cxn>
                  <a:cxn ang="0">
                    <a:pos x="838" y="21"/>
                  </a:cxn>
                  <a:cxn ang="0">
                    <a:pos x="838" y="500"/>
                  </a:cxn>
                  <a:cxn ang="0">
                    <a:pos x="810" y="500"/>
                  </a:cxn>
                  <a:cxn ang="0">
                    <a:pos x="810" y="21"/>
                  </a:cxn>
                  <a:cxn ang="0">
                    <a:pos x="824" y="0"/>
                  </a:cxn>
                  <a:cxn ang="0">
                    <a:pos x="824" y="0"/>
                  </a:cxn>
                  <a:cxn ang="0">
                    <a:pos x="838" y="0"/>
                  </a:cxn>
                  <a:cxn ang="0">
                    <a:pos x="838" y="21"/>
                  </a:cxn>
                  <a:cxn ang="0">
                    <a:pos x="824" y="0"/>
                  </a:cxn>
                  <a:cxn ang="0">
                    <a:pos x="0" y="21"/>
                  </a:cxn>
                  <a:cxn ang="0">
                    <a:pos x="14" y="0"/>
                  </a:cxn>
                  <a:cxn ang="0">
                    <a:pos x="824" y="0"/>
                  </a:cxn>
                  <a:cxn ang="0">
                    <a:pos x="824" y="35"/>
                  </a:cxn>
                  <a:cxn ang="0">
                    <a:pos x="14" y="35"/>
                  </a:cxn>
                  <a:cxn ang="0">
                    <a:pos x="0" y="21"/>
                  </a:cxn>
                  <a:cxn ang="0">
                    <a:pos x="0" y="21"/>
                  </a:cxn>
                  <a:cxn ang="0">
                    <a:pos x="0" y="0"/>
                  </a:cxn>
                  <a:cxn ang="0">
                    <a:pos x="14" y="0"/>
                  </a:cxn>
                  <a:cxn ang="0">
                    <a:pos x="0" y="21"/>
                  </a:cxn>
                  <a:cxn ang="0">
                    <a:pos x="14" y="521"/>
                  </a:cxn>
                  <a:cxn ang="0">
                    <a:pos x="0" y="500"/>
                  </a:cxn>
                  <a:cxn ang="0">
                    <a:pos x="0" y="21"/>
                  </a:cxn>
                  <a:cxn ang="0">
                    <a:pos x="28" y="21"/>
                  </a:cxn>
                  <a:cxn ang="0">
                    <a:pos x="28" y="500"/>
                  </a:cxn>
                  <a:cxn ang="0">
                    <a:pos x="14" y="521"/>
                  </a:cxn>
                  <a:cxn ang="0">
                    <a:pos x="14" y="521"/>
                  </a:cxn>
                  <a:cxn ang="0">
                    <a:pos x="0" y="521"/>
                  </a:cxn>
                  <a:cxn ang="0">
                    <a:pos x="0" y="500"/>
                  </a:cxn>
                  <a:cxn ang="0">
                    <a:pos x="14" y="521"/>
                  </a:cxn>
                </a:cxnLst>
                <a:rect l="0" t="0" r="r" b="b"/>
                <a:pathLst>
                  <a:path w="838" h="521">
                    <a:moveTo>
                      <a:pt x="838" y="500"/>
                    </a:moveTo>
                    <a:lnTo>
                      <a:pt x="824" y="521"/>
                    </a:lnTo>
                    <a:lnTo>
                      <a:pt x="14" y="521"/>
                    </a:lnTo>
                    <a:lnTo>
                      <a:pt x="14" y="486"/>
                    </a:lnTo>
                    <a:lnTo>
                      <a:pt x="824" y="486"/>
                    </a:lnTo>
                    <a:lnTo>
                      <a:pt x="838" y="500"/>
                    </a:lnTo>
                    <a:close/>
                    <a:moveTo>
                      <a:pt x="838" y="500"/>
                    </a:moveTo>
                    <a:lnTo>
                      <a:pt x="838" y="521"/>
                    </a:lnTo>
                    <a:lnTo>
                      <a:pt x="824" y="521"/>
                    </a:lnTo>
                    <a:lnTo>
                      <a:pt x="838" y="500"/>
                    </a:lnTo>
                    <a:close/>
                    <a:moveTo>
                      <a:pt x="824" y="0"/>
                    </a:moveTo>
                    <a:lnTo>
                      <a:pt x="838" y="21"/>
                    </a:lnTo>
                    <a:lnTo>
                      <a:pt x="838" y="500"/>
                    </a:lnTo>
                    <a:lnTo>
                      <a:pt x="810" y="500"/>
                    </a:lnTo>
                    <a:lnTo>
                      <a:pt x="810" y="21"/>
                    </a:lnTo>
                    <a:lnTo>
                      <a:pt x="824" y="0"/>
                    </a:lnTo>
                    <a:close/>
                    <a:moveTo>
                      <a:pt x="824" y="0"/>
                    </a:moveTo>
                    <a:lnTo>
                      <a:pt x="838" y="0"/>
                    </a:lnTo>
                    <a:lnTo>
                      <a:pt x="838" y="21"/>
                    </a:lnTo>
                    <a:lnTo>
                      <a:pt x="824" y="0"/>
                    </a:lnTo>
                    <a:close/>
                    <a:moveTo>
                      <a:pt x="0" y="21"/>
                    </a:moveTo>
                    <a:lnTo>
                      <a:pt x="14" y="0"/>
                    </a:lnTo>
                    <a:lnTo>
                      <a:pt x="824" y="0"/>
                    </a:lnTo>
                    <a:lnTo>
                      <a:pt x="824" y="35"/>
                    </a:lnTo>
                    <a:lnTo>
                      <a:pt x="14" y="35"/>
                    </a:lnTo>
                    <a:lnTo>
                      <a:pt x="0" y="21"/>
                    </a:lnTo>
                    <a:close/>
                    <a:moveTo>
                      <a:pt x="0" y="21"/>
                    </a:moveTo>
                    <a:lnTo>
                      <a:pt x="0" y="0"/>
                    </a:lnTo>
                    <a:lnTo>
                      <a:pt x="14" y="0"/>
                    </a:lnTo>
                    <a:lnTo>
                      <a:pt x="0" y="21"/>
                    </a:lnTo>
                    <a:close/>
                    <a:moveTo>
                      <a:pt x="14" y="521"/>
                    </a:moveTo>
                    <a:lnTo>
                      <a:pt x="0" y="500"/>
                    </a:lnTo>
                    <a:lnTo>
                      <a:pt x="0" y="21"/>
                    </a:lnTo>
                    <a:lnTo>
                      <a:pt x="28" y="21"/>
                    </a:lnTo>
                    <a:lnTo>
                      <a:pt x="28" y="500"/>
                    </a:lnTo>
                    <a:lnTo>
                      <a:pt x="14" y="521"/>
                    </a:lnTo>
                    <a:close/>
                    <a:moveTo>
                      <a:pt x="14" y="521"/>
                    </a:moveTo>
                    <a:lnTo>
                      <a:pt x="0" y="521"/>
                    </a:lnTo>
                    <a:lnTo>
                      <a:pt x="0" y="500"/>
                    </a:lnTo>
                    <a:lnTo>
                      <a:pt x="14" y="521"/>
                    </a:lnTo>
                    <a:close/>
                  </a:path>
                </a:pathLst>
              </a:custGeom>
              <a:solidFill>
                <a:srgbClr val="000000"/>
              </a:solidFill>
              <a:ln w="9525">
                <a:noFill/>
                <a:round/>
                <a:headEnd/>
                <a:tailEnd/>
              </a:ln>
            </p:spPr>
            <p:txBody>
              <a:bodyPr/>
              <a:lstStyle/>
              <a:p>
                <a:pPr>
                  <a:defRPr/>
                </a:pPr>
                <a:endParaRPr lang="de-DE"/>
              </a:p>
            </p:txBody>
          </p:sp>
        </p:gr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Verdana" pitchFamily="34" charset="0"/>
        </a:defRPr>
      </a:lvl2pPr>
      <a:lvl3pPr algn="l" rtl="0" eaLnBrk="1" fontAlgn="base" hangingPunct="1">
        <a:spcBef>
          <a:spcPct val="0"/>
        </a:spcBef>
        <a:spcAft>
          <a:spcPct val="0"/>
        </a:spcAft>
        <a:defRPr sz="2400" b="1">
          <a:solidFill>
            <a:schemeClr val="tx2"/>
          </a:solidFill>
          <a:latin typeface="Verdana" pitchFamily="34" charset="0"/>
        </a:defRPr>
      </a:lvl3pPr>
      <a:lvl4pPr algn="l" rtl="0" eaLnBrk="1" fontAlgn="base" hangingPunct="1">
        <a:spcBef>
          <a:spcPct val="0"/>
        </a:spcBef>
        <a:spcAft>
          <a:spcPct val="0"/>
        </a:spcAft>
        <a:defRPr sz="2400" b="1">
          <a:solidFill>
            <a:schemeClr val="tx2"/>
          </a:solidFill>
          <a:latin typeface="Verdana" pitchFamily="34" charset="0"/>
        </a:defRPr>
      </a:lvl4pPr>
      <a:lvl5pPr algn="l" rtl="0" eaLnBrk="1" fontAlgn="base" hangingPunct="1">
        <a:spcBef>
          <a:spcPct val="0"/>
        </a:spcBef>
        <a:spcAft>
          <a:spcPct val="0"/>
        </a:spcAft>
        <a:defRPr sz="2400" b="1">
          <a:solidFill>
            <a:schemeClr val="tx2"/>
          </a:solidFill>
          <a:latin typeface="Verdana" pitchFamily="34" charset="0"/>
        </a:defRPr>
      </a:lvl5pPr>
      <a:lvl6pPr marL="457200" algn="l" rtl="0" eaLnBrk="1" fontAlgn="base" hangingPunct="1">
        <a:spcBef>
          <a:spcPct val="0"/>
        </a:spcBef>
        <a:spcAft>
          <a:spcPct val="0"/>
        </a:spcAft>
        <a:defRPr sz="2400" b="1">
          <a:solidFill>
            <a:schemeClr val="tx2"/>
          </a:solidFill>
          <a:latin typeface="Verdana" pitchFamily="34" charset="0"/>
        </a:defRPr>
      </a:lvl6pPr>
      <a:lvl7pPr marL="914400" algn="l" rtl="0" eaLnBrk="1" fontAlgn="base" hangingPunct="1">
        <a:spcBef>
          <a:spcPct val="0"/>
        </a:spcBef>
        <a:spcAft>
          <a:spcPct val="0"/>
        </a:spcAft>
        <a:defRPr sz="2400" b="1">
          <a:solidFill>
            <a:schemeClr val="tx2"/>
          </a:solidFill>
          <a:latin typeface="Verdana" pitchFamily="34" charset="0"/>
        </a:defRPr>
      </a:lvl7pPr>
      <a:lvl8pPr marL="1371600" algn="l" rtl="0" eaLnBrk="1" fontAlgn="base" hangingPunct="1">
        <a:spcBef>
          <a:spcPct val="0"/>
        </a:spcBef>
        <a:spcAft>
          <a:spcPct val="0"/>
        </a:spcAft>
        <a:defRPr sz="2400" b="1">
          <a:solidFill>
            <a:schemeClr val="tx2"/>
          </a:solidFill>
          <a:latin typeface="Verdana" pitchFamily="34" charset="0"/>
        </a:defRPr>
      </a:lvl8pPr>
      <a:lvl9pPr marL="1828800" algn="l" rtl="0" eaLnBrk="1" fontAlgn="base" hangingPunct="1">
        <a:spcBef>
          <a:spcPct val="0"/>
        </a:spcBef>
        <a:spcAft>
          <a:spcPct val="0"/>
        </a:spcAft>
        <a:defRPr sz="2400" b="1">
          <a:solidFill>
            <a:schemeClr val="tx2"/>
          </a:solidFill>
          <a:latin typeface="Verdana" pitchFamily="34" charset="0"/>
        </a:defRPr>
      </a:lvl9pPr>
    </p:titleStyle>
    <p:bodyStyle>
      <a:lvl1pPr marL="361950" indent="-361950" algn="l" rtl="0" eaLnBrk="1" fontAlgn="base" hangingPunct="1">
        <a:spcBef>
          <a:spcPct val="20000"/>
        </a:spcBef>
        <a:spcAft>
          <a:spcPct val="0"/>
        </a:spcAft>
        <a:buChar char="•"/>
        <a:defRPr sz="2000">
          <a:solidFill>
            <a:schemeClr val="tx1"/>
          </a:solidFill>
          <a:latin typeface="+mn-lt"/>
          <a:ea typeface="+mn-ea"/>
          <a:cs typeface="+mn-cs"/>
        </a:defRPr>
      </a:lvl1pPr>
      <a:lvl2pPr marL="895350" indent="-354013" algn="l" rtl="0" eaLnBrk="1" fontAlgn="base" hangingPunct="1">
        <a:spcBef>
          <a:spcPct val="20000"/>
        </a:spcBef>
        <a:spcAft>
          <a:spcPct val="0"/>
        </a:spcAft>
        <a:buChar char="–"/>
        <a:defRPr sz="2000">
          <a:solidFill>
            <a:schemeClr val="tx1"/>
          </a:solidFill>
          <a:latin typeface="+mn-lt"/>
        </a:defRPr>
      </a:lvl2pPr>
      <a:lvl3pPr marL="1435100" indent="-360363" algn="l" rtl="0" eaLnBrk="1" fontAlgn="base" hangingPunct="1">
        <a:spcBef>
          <a:spcPct val="20000"/>
        </a:spcBef>
        <a:spcAft>
          <a:spcPct val="0"/>
        </a:spcAft>
        <a:buFont typeface="Wingdings" pitchFamily="2" charset="2"/>
        <a:buChar char="§"/>
        <a:defRPr>
          <a:solidFill>
            <a:schemeClr val="tx1"/>
          </a:solidFill>
          <a:latin typeface="+mn-lt"/>
        </a:defRPr>
      </a:lvl3pPr>
      <a:lvl4pPr marL="1974850" indent="-360363" algn="l" rtl="0" eaLnBrk="1" fontAlgn="base" hangingPunct="1">
        <a:spcBef>
          <a:spcPct val="20000"/>
        </a:spcBef>
        <a:spcAft>
          <a:spcPct val="0"/>
        </a:spcAft>
        <a:buFont typeface="Verdana" pitchFamily="34" charset="0"/>
        <a:buChar char="»"/>
        <a:defRPr sz="1600">
          <a:solidFill>
            <a:schemeClr val="tx1"/>
          </a:solidFill>
          <a:latin typeface="+mn-lt"/>
        </a:defRPr>
      </a:lvl4pPr>
      <a:lvl5pPr marL="2514600" indent="-360363" algn="l" rtl="0" eaLnBrk="1" fontAlgn="base" hangingPunct="1">
        <a:spcBef>
          <a:spcPct val="20000"/>
        </a:spcBef>
        <a:spcAft>
          <a:spcPct val="0"/>
        </a:spcAft>
        <a:buChar char="o"/>
        <a:defRPr sz="1600">
          <a:solidFill>
            <a:schemeClr val="tx1"/>
          </a:solidFill>
          <a:latin typeface="+mn-lt"/>
        </a:defRPr>
      </a:lvl5pPr>
      <a:lvl6pPr marL="2971800" indent="-360363" algn="l" rtl="0" eaLnBrk="1" fontAlgn="base" hangingPunct="1">
        <a:spcBef>
          <a:spcPct val="20000"/>
        </a:spcBef>
        <a:spcAft>
          <a:spcPct val="0"/>
        </a:spcAft>
        <a:buChar char="o"/>
        <a:defRPr sz="1600">
          <a:solidFill>
            <a:schemeClr val="tx1"/>
          </a:solidFill>
          <a:latin typeface="+mn-lt"/>
        </a:defRPr>
      </a:lvl6pPr>
      <a:lvl7pPr marL="3429000" indent="-360363" algn="l" rtl="0" eaLnBrk="1" fontAlgn="base" hangingPunct="1">
        <a:spcBef>
          <a:spcPct val="20000"/>
        </a:spcBef>
        <a:spcAft>
          <a:spcPct val="0"/>
        </a:spcAft>
        <a:buChar char="o"/>
        <a:defRPr sz="1600">
          <a:solidFill>
            <a:schemeClr val="tx1"/>
          </a:solidFill>
          <a:latin typeface="+mn-lt"/>
        </a:defRPr>
      </a:lvl7pPr>
      <a:lvl8pPr marL="3886200" indent="-360363" algn="l" rtl="0" eaLnBrk="1" fontAlgn="base" hangingPunct="1">
        <a:spcBef>
          <a:spcPct val="20000"/>
        </a:spcBef>
        <a:spcAft>
          <a:spcPct val="0"/>
        </a:spcAft>
        <a:buChar char="o"/>
        <a:defRPr sz="1600">
          <a:solidFill>
            <a:schemeClr val="tx1"/>
          </a:solidFill>
          <a:latin typeface="+mn-lt"/>
        </a:defRPr>
      </a:lvl8pPr>
      <a:lvl9pPr marL="4343400" indent="-360363" algn="l" rtl="0" eaLnBrk="1" fontAlgn="base" hangingPunct="1">
        <a:spcBef>
          <a:spcPct val="20000"/>
        </a:spcBef>
        <a:spcAft>
          <a:spcPct val="0"/>
        </a:spcAft>
        <a:buChar char="o"/>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noProof="0" dirty="0" smtClean="0"/>
              <a:t>Draft Regulation on Driver Assist Systems to Avoid Blind Spot Accidents</a:t>
            </a:r>
            <a:br>
              <a:rPr lang="en-US" noProof="0" dirty="0" smtClean="0"/>
            </a:br>
            <a:r>
              <a:rPr lang="en-US" sz="1800" noProof="0" dirty="0" smtClean="0"/>
              <a:t>Proposal for Regulation Text</a:t>
            </a:r>
            <a:endParaRPr lang="en-US" noProof="0" dirty="0"/>
          </a:p>
        </p:txBody>
      </p:sp>
      <p:sp>
        <p:nvSpPr>
          <p:cNvPr id="3" name="Untertitel 2"/>
          <p:cNvSpPr>
            <a:spLocks noGrp="1"/>
          </p:cNvSpPr>
          <p:nvPr>
            <p:ph type="subTitle" idx="1"/>
          </p:nvPr>
        </p:nvSpPr>
        <p:spPr/>
        <p:txBody>
          <a:bodyPr/>
          <a:lstStyle/>
          <a:p>
            <a:r>
              <a:rPr lang="en-US" noProof="0" smtClean="0"/>
              <a:t>Patrick Seiniger</a:t>
            </a:r>
          </a:p>
          <a:p>
            <a:r>
              <a:rPr lang="en-US" sz="1600" noProof="0" smtClean="0"/>
              <a:t>Federal Highway Research Institute</a:t>
            </a:r>
          </a:p>
          <a:p>
            <a:r>
              <a:rPr lang="en-US" sz="1600" noProof="0" smtClean="0"/>
              <a:t>Germany</a:t>
            </a:r>
          </a:p>
        </p:txBody>
      </p:sp>
      <p:sp>
        <p:nvSpPr>
          <p:cNvPr id="5" name="Text Box 4"/>
          <p:cNvSpPr txBox="1">
            <a:spLocks noChangeArrowheads="1"/>
          </p:cNvSpPr>
          <p:nvPr/>
        </p:nvSpPr>
        <p:spPr bwMode="auto">
          <a:xfrm>
            <a:off x="3995936" y="620688"/>
            <a:ext cx="4876800" cy="1057588"/>
          </a:xfrm>
          <a:prstGeom prst="rect">
            <a:avLst/>
          </a:prstGeom>
          <a:noFill/>
          <a:ln w="12700">
            <a:noFill/>
            <a:miter lim="800000"/>
            <a:headEnd/>
            <a:tailEnd/>
          </a:ln>
        </p:spPr>
        <p:txBody>
          <a:bodyPr wrap="square" lIns="18000" tIns="36000" rIns="18000" bIns="36000">
            <a:spAutoFit/>
          </a:bodyP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lgn="r" eaLnBrk="0" hangingPunct="0"/>
            <a:r>
              <a:rPr kumimoji="0" lang="en-GB" altLang="ja-JP" sz="1600" u="sng" dirty="0">
                <a:latin typeface="Times New Roman" panose="02020603050405020304" pitchFamily="18" charset="0"/>
                <a:cs typeface="Times New Roman" panose="02020603050405020304" pitchFamily="18" charset="0"/>
              </a:rPr>
              <a:t>Informal document</a:t>
            </a:r>
            <a:r>
              <a:rPr kumimoji="0" lang="en-GB" altLang="ja-JP" sz="1600" dirty="0">
                <a:latin typeface="Times New Roman" panose="02020603050405020304" pitchFamily="18" charset="0"/>
                <a:cs typeface="Times New Roman" panose="02020603050405020304" pitchFamily="18" charset="0"/>
              </a:rPr>
              <a:t> </a:t>
            </a:r>
            <a:r>
              <a:rPr kumimoji="0" lang="en-US" altLang="ja-JP" sz="1600" b="1" dirty="0" smtClean="0">
                <a:latin typeface="Times New Roman" panose="02020603050405020304" pitchFamily="18" charset="0"/>
                <a:cs typeface="Times New Roman" panose="02020603050405020304" pitchFamily="18" charset="0"/>
              </a:rPr>
              <a:t>GRSG</a:t>
            </a:r>
            <a:r>
              <a:rPr kumimoji="0" lang="en-GB" altLang="ja-JP" sz="1600" b="1" dirty="0" smtClean="0">
                <a:latin typeface="Times New Roman" panose="02020603050405020304" pitchFamily="18" charset="0"/>
                <a:cs typeface="Times New Roman" panose="02020603050405020304" pitchFamily="18" charset="0"/>
              </a:rPr>
              <a:t>-</a:t>
            </a:r>
            <a:r>
              <a:rPr kumimoji="0" lang="en-US" altLang="ja-JP" sz="1600" b="1" dirty="0" smtClean="0">
                <a:latin typeface="Times New Roman" panose="02020603050405020304" pitchFamily="18" charset="0"/>
                <a:cs typeface="Times New Roman" panose="02020603050405020304" pitchFamily="18" charset="0"/>
              </a:rPr>
              <a:t>112</a:t>
            </a:r>
            <a:r>
              <a:rPr kumimoji="0" lang="en-GB" altLang="ja-JP" sz="1600" b="1" dirty="0" smtClean="0">
                <a:latin typeface="Times New Roman" panose="02020603050405020304" pitchFamily="18" charset="0"/>
                <a:cs typeface="Times New Roman" panose="02020603050405020304" pitchFamily="18" charset="0"/>
              </a:rPr>
              <a:t>-36</a:t>
            </a:r>
            <a:endParaRPr kumimoji="0" lang="en-GB" altLang="ja-JP" sz="1600" b="1" dirty="0">
              <a:latin typeface="Times New Roman" panose="02020603050405020304" pitchFamily="18" charset="0"/>
              <a:cs typeface="Times New Roman" panose="02020603050405020304" pitchFamily="18" charset="0"/>
            </a:endParaRPr>
          </a:p>
          <a:p>
            <a:pPr algn="r" eaLnBrk="0" hangingPunct="0"/>
            <a:r>
              <a:rPr kumimoji="0" lang="en-GB" altLang="ja-JP" sz="1600" dirty="0" smtClean="0">
                <a:latin typeface="Times New Roman" panose="02020603050405020304" pitchFamily="18" charset="0"/>
                <a:cs typeface="Times New Roman" panose="02020603050405020304" pitchFamily="18" charset="0"/>
              </a:rPr>
              <a:t>(</a:t>
            </a:r>
            <a:r>
              <a:rPr kumimoji="0" lang="en-US" altLang="ja-JP" sz="1600" dirty="0" smtClean="0">
                <a:latin typeface="Times New Roman" panose="02020603050405020304" pitchFamily="18" charset="0"/>
                <a:cs typeface="Times New Roman" panose="02020603050405020304" pitchFamily="18" charset="0"/>
              </a:rPr>
              <a:t>112</a:t>
            </a:r>
            <a:r>
              <a:rPr kumimoji="0" lang="en-GB" altLang="ja-JP" sz="1600" dirty="0" err="1" smtClean="0">
                <a:latin typeface="Times New Roman" panose="02020603050405020304" pitchFamily="18" charset="0"/>
                <a:cs typeface="Times New Roman" panose="02020603050405020304" pitchFamily="18" charset="0"/>
              </a:rPr>
              <a:t>th</a:t>
            </a:r>
            <a:r>
              <a:rPr kumimoji="0" lang="en-GB" altLang="ja-JP" sz="1600" dirty="0" smtClean="0">
                <a:latin typeface="Times New Roman" panose="02020603050405020304" pitchFamily="18" charset="0"/>
                <a:cs typeface="Times New Roman" panose="02020603050405020304" pitchFamily="18" charset="0"/>
              </a:rPr>
              <a:t> GR</a:t>
            </a:r>
            <a:r>
              <a:rPr kumimoji="0" lang="en-US" altLang="ja-JP" sz="1600" dirty="0" smtClean="0">
                <a:latin typeface="Times New Roman" panose="02020603050405020304" pitchFamily="18" charset="0"/>
                <a:cs typeface="Times New Roman" panose="02020603050405020304" pitchFamily="18" charset="0"/>
              </a:rPr>
              <a:t>SG</a:t>
            </a:r>
            <a:r>
              <a:rPr kumimoji="0" lang="en-GB" altLang="ja-JP" sz="1600" dirty="0" smtClean="0">
                <a:latin typeface="Times New Roman" panose="02020603050405020304" pitchFamily="18" charset="0"/>
                <a:cs typeface="Times New Roman" panose="02020603050405020304" pitchFamily="18" charset="0"/>
              </a:rPr>
              <a:t>, 24-28 April 2017, </a:t>
            </a:r>
          </a:p>
          <a:p>
            <a:pPr algn="r" eaLnBrk="0" hangingPunct="0"/>
            <a:r>
              <a:rPr kumimoji="0" lang="en-GB" altLang="ja-JP" sz="1600" dirty="0" smtClean="0">
                <a:latin typeface="Times New Roman" panose="02020603050405020304" pitchFamily="18" charset="0"/>
                <a:cs typeface="Times New Roman" panose="02020603050405020304" pitchFamily="18" charset="0"/>
              </a:rPr>
              <a:t>agenda item 16.</a:t>
            </a:r>
            <a:r>
              <a:rPr kumimoji="0" lang="en-US" altLang="ja-JP" sz="1600" dirty="0" smtClean="0">
                <a:latin typeface="Times New Roman" panose="02020603050405020304" pitchFamily="18" charset="0"/>
                <a:cs typeface="Times New Roman" panose="02020603050405020304" pitchFamily="18" charset="0"/>
              </a:rPr>
              <a:t>)</a:t>
            </a:r>
          </a:p>
          <a:p>
            <a:pPr algn="r" eaLnBrk="0" hangingPunct="0"/>
            <a:r>
              <a:rPr kumimoji="0" lang="ja-JP" altLang="en-US" sz="1600" dirty="0" smtClean="0">
                <a:solidFill>
                  <a:srgbClr val="FF0000"/>
                </a:solidFill>
                <a:latin typeface="Times New Roman" panose="02020603050405020304" pitchFamily="18" charset="0"/>
                <a:cs typeface="Times New Roman" panose="02020603050405020304" pitchFamily="18" charset="0"/>
              </a:rPr>
              <a:t>　</a:t>
            </a:r>
            <a:endParaRPr kumimoji="0" lang="en-GB" altLang="ja-JP" sz="1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3812"/>
            <a:ext cx="8435975" cy="570660"/>
          </a:xfrm>
        </p:spPr>
        <p:txBody>
          <a:bodyPr/>
          <a:lstStyle/>
          <a:p>
            <a:r>
              <a:rPr lang="en-US" noProof="0" smtClean="0"/>
              <a:t>Possible Test Equipment</a:t>
            </a:r>
            <a:endParaRPr lang="en-US" noProof="0"/>
          </a:p>
        </p:txBody>
      </p:sp>
      <p:sp>
        <p:nvSpPr>
          <p:cNvPr id="3" name="Inhaltsplatzhalter 2"/>
          <p:cNvSpPr>
            <a:spLocks noGrp="1"/>
          </p:cNvSpPr>
          <p:nvPr>
            <p:ph idx="1"/>
          </p:nvPr>
        </p:nvSpPr>
        <p:spPr>
          <a:xfrm>
            <a:off x="457200" y="764704"/>
            <a:ext cx="6373813" cy="5211688"/>
          </a:xfrm>
        </p:spPr>
        <p:txBody>
          <a:bodyPr/>
          <a:lstStyle/>
          <a:p>
            <a:r>
              <a:rPr lang="en-US" u="sng" noProof="0" smtClean="0"/>
              <a:t>Vehicle</a:t>
            </a:r>
          </a:p>
          <a:p>
            <a:pPr lvl="1"/>
            <a:r>
              <a:rPr lang="en-US" noProof="0" smtClean="0"/>
              <a:t>Truck, manually driven, without trailer</a:t>
            </a:r>
          </a:p>
          <a:p>
            <a:pPr lvl="1"/>
            <a:r>
              <a:rPr lang="en-US" noProof="0" smtClean="0"/>
              <a:t>Position estimation: GeneSys DGPS</a:t>
            </a:r>
          </a:p>
          <a:p>
            <a:pPr lvl="1"/>
            <a:r>
              <a:rPr lang="en-US" noProof="0" smtClean="0"/>
              <a:t>Position transmitted to dummy propulsion system</a:t>
            </a:r>
          </a:p>
          <a:p>
            <a:pPr lvl="1"/>
            <a:endParaRPr lang="en-US" noProof="0" smtClean="0"/>
          </a:p>
          <a:p>
            <a:r>
              <a:rPr lang="en-US" u="sng" noProof="0" smtClean="0"/>
              <a:t>Dummy</a:t>
            </a:r>
          </a:p>
          <a:p>
            <a:pPr lvl="1"/>
            <a:r>
              <a:rPr lang="en-US" noProof="0" smtClean="0"/>
              <a:t>Standard impactable bicycle dummy</a:t>
            </a:r>
          </a:p>
          <a:p>
            <a:pPr lvl="1"/>
            <a:r>
              <a:rPr lang="en-US" noProof="0" smtClean="0"/>
              <a:t>Draft dummy specs included in Regulation</a:t>
            </a:r>
          </a:p>
          <a:p>
            <a:pPr lvl="1"/>
            <a:endParaRPr lang="en-US" noProof="0" smtClean="0"/>
          </a:p>
          <a:p>
            <a:r>
              <a:rPr lang="en-US" u="sng" noProof="0" smtClean="0"/>
              <a:t>Dummy Propulsion</a:t>
            </a:r>
          </a:p>
          <a:p>
            <a:pPr lvl="1"/>
            <a:r>
              <a:rPr lang="en-US" noProof="0" smtClean="0"/>
              <a:t>4a „Surfboard“ commercial Dummy Propulsion</a:t>
            </a:r>
          </a:p>
          <a:p>
            <a:pPr lvl="1"/>
            <a:r>
              <a:rPr lang="en-US" noProof="0" smtClean="0"/>
              <a:t>Synchronisation of triggering time</a:t>
            </a:r>
          </a:p>
        </p:txBody>
      </p:sp>
      <p:pic>
        <p:nvPicPr>
          <p:cNvPr id="6" name="Picture 4" descr="P:\5114002_F1_Abbiegeassistenz\Versuche Wabco\Media\IMG_4768.JPG"/>
          <p:cNvPicPr>
            <a:picLocks noChangeAspect="1" noChangeArrowheads="1"/>
          </p:cNvPicPr>
          <p:nvPr/>
        </p:nvPicPr>
        <p:blipFill>
          <a:blip r:embed="rId3" cstate="screen"/>
          <a:srcRect/>
          <a:stretch>
            <a:fillRect/>
          </a:stretch>
        </p:blipFill>
        <p:spPr bwMode="auto">
          <a:xfrm>
            <a:off x="6660232" y="764704"/>
            <a:ext cx="2382240" cy="1786680"/>
          </a:xfrm>
          <a:prstGeom prst="rect">
            <a:avLst/>
          </a:prstGeom>
          <a:noFill/>
        </p:spPr>
      </p:pic>
      <p:pic>
        <p:nvPicPr>
          <p:cNvPr id="8" name="Picture 6" descr="P:\5114002_F1_Abbiegeassistenz\Versuche Wabco\Media\IMG_4757.JPG"/>
          <p:cNvPicPr>
            <a:picLocks noChangeAspect="1" noChangeArrowheads="1"/>
          </p:cNvPicPr>
          <p:nvPr/>
        </p:nvPicPr>
        <p:blipFill>
          <a:blip r:embed="rId4" cstate="screen"/>
          <a:srcRect/>
          <a:stretch>
            <a:fillRect/>
          </a:stretch>
        </p:blipFill>
        <p:spPr bwMode="auto">
          <a:xfrm>
            <a:off x="6660233" y="4522640"/>
            <a:ext cx="2382241" cy="1786680"/>
          </a:xfrm>
          <a:prstGeom prst="rect">
            <a:avLst/>
          </a:prstGeom>
          <a:noFill/>
        </p:spPr>
      </p:pic>
      <p:sp>
        <p:nvSpPr>
          <p:cNvPr id="9"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10</a:t>
            </a:fld>
            <a:endParaRPr lang="de-DE" dirty="0" smtClean="0"/>
          </a:p>
        </p:txBody>
      </p:sp>
      <p:pic>
        <p:nvPicPr>
          <p:cNvPr id="10" name="Picture 2"/>
          <p:cNvPicPr>
            <a:picLocks noChangeAspect="1" noChangeArrowheads="1"/>
          </p:cNvPicPr>
          <p:nvPr/>
        </p:nvPicPr>
        <p:blipFill>
          <a:blip r:embed="rId5" cstate="screen"/>
          <a:srcRect/>
          <a:stretch>
            <a:fillRect/>
          </a:stretch>
        </p:blipFill>
        <p:spPr bwMode="auto">
          <a:xfrm rot="10800000">
            <a:off x="6660231" y="2564904"/>
            <a:ext cx="2382242" cy="19217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35975" cy="549275"/>
          </a:xfrm>
        </p:spPr>
        <p:txBody>
          <a:bodyPr/>
          <a:lstStyle/>
          <a:p>
            <a:r>
              <a:rPr lang="en-US" noProof="0" smtClean="0"/>
              <a:t>Speed Accuracy (manual driving)</a:t>
            </a:r>
            <a:endParaRPr lang="en-US" noProof="0"/>
          </a:p>
        </p:txBody>
      </p:sp>
      <p:sp>
        <p:nvSpPr>
          <p:cNvPr id="8" name="Textfeld 7"/>
          <p:cNvSpPr txBox="1"/>
          <p:nvPr/>
        </p:nvSpPr>
        <p:spPr>
          <a:xfrm>
            <a:off x="5092067" y="1036767"/>
            <a:ext cx="3158237" cy="400110"/>
          </a:xfrm>
          <a:prstGeom prst="rect">
            <a:avLst/>
          </a:prstGeom>
          <a:noFill/>
        </p:spPr>
        <p:txBody>
          <a:bodyPr wrap="none" rtlCol="0">
            <a:spAutoFit/>
          </a:bodyPr>
          <a:lstStyle/>
          <a:p>
            <a:r>
              <a:rPr lang="de-DE" dirty="0" smtClean="0"/>
              <a:t>10 km/h </a:t>
            </a:r>
            <a:r>
              <a:rPr lang="de-DE" dirty="0" err="1" smtClean="0"/>
              <a:t>desired</a:t>
            </a:r>
            <a:r>
              <a:rPr lang="de-DE" dirty="0" smtClean="0"/>
              <a:t> </a:t>
            </a:r>
            <a:r>
              <a:rPr lang="de-DE" dirty="0" err="1" smtClean="0"/>
              <a:t>speed</a:t>
            </a:r>
            <a:endParaRPr lang="de-DE" dirty="0"/>
          </a:p>
        </p:txBody>
      </p:sp>
      <p:sp>
        <p:nvSpPr>
          <p:cNvPr id="9" name="Textfeld 8"/>
          <p:cNvSpPr txBox="1"/>
          <p:nvPr/>
        </p:nvSpPr>
        <p:spPr>
          <a:xfrm>
            <a:off x="1187624" y="1036767"/>
            <a:ext cx="3158237" cy="400110"/>
          </a:xfrm>
          <a:prstGeom prst="rect">
            <a:avLst/>
          </a:prstGeom>
          <a:noFill/>
        </p:spPr>
        <p:txBody>
          <a:bodyPr wrap="none" rtlCol="0">
            <a:spAutoFit/>
          </a:bodyPr>
          <a:lstStyle/>
          <a:p>
            <a:r>
              <a:rPr lang="de-DE" dirty="0" smtClean="0"/>
              <a:t>20 km/h </a:t>
            </a:r>
            <a:r>
              <a:rPr lang="de-DE" dirty="0" err="1" smtClean="0"/>
              <a:t>desired</a:t>
            </a:r>
            <a:r>
              <a:rPr lang="de-DE" dirty="0" smtClean="0"/>
              <a:t> </a:t>
            </a:r>
            <a:r>
              <a:rPr lang="de-DE" dirty="0" err="1" smtClean="0"/>
              <a:t>speed</a:t>
            </a:r>
            <a:endParaRPr lang="de-DE" dirty="0"/>
          </a:p>
        </p:txBody>
      </p:sp>
      <p:pic>
        <p:nvPicPr>
          <p:cNvPr id="7170" name="Picture 2"/>
          <p:cNvPicPr>
            <a:picLocks noChangeAspect="1" noChangeArrowheads="1"/>
          </p:cNvPicPr>
          <p:nvPr/>
        </p:nvPicPr>
        <p:blipFill>
          <a:blip r:embed="rId2" cstate="screen"/>
          <a:srcRect/>
          <a:stretch>
            <a:fillRect/>
          </a:stretch>
        </p:blipFill>
        <p:spPr bwMode="auto">
          <a:xfrm>
            <a:off x="-180528" y="1772817"/>
            <a:ext cx="5092066" cy="3816772"/>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screen"/>
          <a:srcRect/>
          <a:stretch>
            <a:fillRect/>
          </a:stretch>
        </p:blipFill>
        <p:spPr bwMode="auto">
          <a:xfrm>
            <a:off x="4376477" y="1772467"/>
            <a:ext cx="5092067" cy="3816773"/>
          </a:xfrm>
          <a:prstGeom prst="rect">
            <a:avLst/>
          </a:prstGeom>
          <a:noFill/>
          <a:ln w="9525">
            <a:noFill/>
            <a:miter lim="800000"/>
            <a:headEnd/>
            <a:tailEnd/>
          </a:ln>
          <a:effectLst/>
        </p:spPr>
      </p:pic>
      <p:cxnSp>
        <p:nvCxnSpPr>
          <p:cNvPr id="15" name="Gerade Verbindung 14"/>
          <p:cNvCxnSpPr/>
          <p:nvPr/>
        </p:nvCxnSpPr>
        <p:spPr bwMode="auto">
          <a:xfrm>
            <a:off x="468313" y="2348880"/>
            <a:ext cx="4031679" cy="0"/>
          </a:xfrm>
          <a:prstGeom prst="line">
            <a:avLst/>
          </a:prstGeom>
          <a:noFill/>
          <a:ln w="38100" cap="flat" cmpd="sng" algn="ctr">
            <a:solidFill>
              <a:srgbClr val="FF0000"/>
            </a:solidFill>
            <a:prstDash val="solid"/>
            <a:round/>
            <a:headEnd type="none" w="med" len="med"/>
            <a:tailEnd type="none" w="med" len="med"/>
          </a:ln>
          <a:effectLst/>
        </p:spPr>
      </p:cxnSp>
      <p:cxnSp>
        <p:nvCxnSpPr>
          <p:cNvPr id="16" name="Gerade Verbindung 15"/>
          <p:cNvCxnSpPr/>
          <p:nvPr/>
        </p:nvCxnSpPr>
        <p:spPr bwMode="auto">
          <a:xfrm>
            <a:off x="5022157" y="3322040"/>
            <a:ext cx="4031679" cy="0"/>
          </a:xfrm>
          <a:prstGeom prst="line">
            <a:avLst/>
          </a:prstGeom>
          <a:noFill/>
          <a:ln w="38100" cap="flat" cmpd="sng" algn="ctr">
            <a:solidFill>
              <a:srgbClr val="FF0000"/>
            </a:solidFill>
            <a:prstDash val="solid"/>
            <a:round/>
            <a:headEnd type="none" w="med" len="med"/>
            <a:tailEnd type="none" w="med" len="med"/>
          </a:ln>
          <a:effectLst/>
        </p:spPr>
      </p:cxnSp>
      <p:cxnSp>
        <p:nvCxnSpPr>
          <p:cNvPr id="17" name="Gerade Verbindung 16"/>
          <p:cNvCxnSpPr/>
          <p:nvPr/>
        </p:nvCxnSpPr>
        <p:spPr bwMode="auto">
          <a:xfrm>
            <a:off x="467544" y="2636912"/>
            <a:ext cx="4031679" cy="0"/>
          </a:xfrm>
          <a:prstGeom prst="line">
            <a:avLst/>
          </a:prstGeom>
          <a:noFill/>
          <a:ln w="38100" cap="flat" cmpd="sng" algn="ctr">
            <a:solidFill>
              <a:srgbClr val="FF0000"/>
            </a:solidFill>
            <a:prstDash val="dash"/>
            <a:round/>
            <a:headEnd type="none" w="med" len="med"/>
            <a:tailEnd type="none" w="med" len="med"/>
          </a:ln>
          <a:effectLst/>
        </p:spPr>
      </p:cxnSp>
      <p:cxnSp>
        <p:nvCxnSpPr>
          <p:cNvPr id="18" name="Gerade Verbindung 17"/>
          <p:cNvCxnSpPr/>
          <p:nvPr/>
        </p:nvCxnSpPr>
        <p:spPr bwMode="auto">
          <a:xfrm>
            <a:off x="467544" y="2060848"/>
            <a:ext cx="4031679" cy="0"/>
          </a:xfrm>
          <a:prstGeom prst="line">
            <a:avLst/>
          </a:prstGeom>
          <a:noFill/>
          <a:ln w="38100" cap="flat" cmpd="sng" algn="ctr">
            <a:solidFill>
              <a:srgbClr val="FF0000"/>
            </a:solidFill>
            <a:prstDash val="dash"/>
            <a:round/>
            <a:headEnd type="none" w="med" len="med"/>
            <a:tailEnd type="none" w="med" len="med"/>
          </a:ln>
          <a:effectLst/>
        </p:spPr>
      </p:cxnSp>
      <p:cxnSp>
        <p:nvCxnSpPr>
          <p:cNvPr id="19" name="Gerade Verbindung 18"/>
          <p:cNvCxnSpPr/>
          <p:nvPr/>
        </p:nvCxnSpPr>
        <p:spPr bwMode="auto">
          <a:xfrm>
            <a:off x="5022157" y="3717032"/>
            <a:ext cx="4031679" cy="0"/>
          </a:xfrm>
          <a:prstGeom prst="line">
            <a:avLst/>
          </a:prstGeom>
          <a:noFill/>
          <a:ln w="38100" cap="flat" cmpd="sng" algn="ctr">
            <a:solidFill>
              <a:srgbClr val="FF0000"/>
            </a:solidFill>
            <a:prstDash val="dash"/>
            <a:round/>
            <a:headEnd type="none" w="med" len="med"/>
            <a:tailEnd type="none" w="med" len="med"/>
          </a:ln>
          <a:effectLst/>
        </p:spPr>
      </p:cxnSp>
      <p:cxnSp>
        <p:nvCxnSpPr>
          <p:cNvPr id="20" name="Gerade Verbindung 19"/>
          <p:cNvCxnSpPr/>
          <p:nvPr/>
        </p:nvCxnSpPr>
        <p:spPr bwMode="auto">
          <a:xfrm>
            <a:off x="5026905" y="2952925"/>
            <a:ext cx="4031679" cy="0"/>
          </a:xfrm>
          <a:prstGeom prst="line">
            <a:avLst/>
          </a:prstGeom>
          <a:noFill/>
          <a:ln w="38100" cap="flat" cmpd="sng" algn="ctr">
            <a:solidFill>
              <a:srgbClr val="FF0000"/>
            </a:solidFill>
            <a:prstDash val="dash"/>
            <a:round/>
            <a:headEnd type="none" w="med" len="med"/>
            <a:tailEnd type="none" w="med" len="med"/>
          </a:ln>
          <a:effectLst/>
        </p:spPr>
      </p:cxnSp>
      <p:sp>
        <p:nvSpPr>
          <p:cNvPr id="21"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11</a:t>
            </a:fld>
            <a:endParaRPr lang="de-DE" dirty="0" smtClean="0"/>
          </a:p>
        </p:txBody>
      </p:sp>
      <p:sp>
        <p:nvSpPr>
          <p:cNvPr id="14" name="Textfeld 13"/>
          <p:cNvSpPr txBox="1"/>
          <p:nvPr/>
        </p:nvSpPr>
        <p:spPr>
          <a:xfrm>
            <a:off x="1619672" y="3075057"/>
            <a:ext cx="2239716" cy="707886"/>
          </a:xfrm>
          <a:prstGeom prst="rect">
            <a:avLst/>
          </a:prstGeom>
          <a:noFill/>
        </p:spPr>
        <p:txBody>
          <a:bodyPr wrap="none" rtlCol="0">
            <a:spAutoFit/>
          </a:bodyPr>
          <a:lstStyle/>
          <a:p>
            <a:r>
              <a:rPr lang="de-DE" dirty="0" smtClean="0"/>
              <a:t>±2 km/h </a:t>
            </a:r>
            <a:r>
              <a:rPr lang="de-DE" dirty="0" err="1" smtClean="0"/>
              <a:t>seems</a:t>
            </a:r>
            <a:r>
              <a:rPr lang="de-DE" dirty="0" smtClean="0"/>
              <a:t/>
            </a:r>
            <a:br>
              <a:rPr lang="de-DE" dirty="0" smtClean="0"/>
            </a:br>
            <a:r>
              <a:rPr lang="de-DE" dirty="0" err="1" smtClean="0"/>
              <a:t>feasible</a:t>
            </a:r>
            <a:endParaRPr lang="de-DE" dirty="0"/>
          </a:p>
        </p:txBody>
      </p:sp>
      <p:sp>
        <p:nvSpPr>
          <p:cNvPr id="22" name="Textfeld 21"/>
          <p:cNvSpPr txBox="1"/>
          <p:nvPr/>
        </p:nvSpPr>
        <p:spPr>
          <a:xfrm>
            <a:off x="5929637" y="3782943"/>
            <a:ext cx="2401619" cy="400110"/>
          </a:xfrm>
          <a:prstGeom prst="rect">
            <a:avLst/>
          </a:prstGeom>
          <a:noFill/>
        </p:spPr>
        <p:txBody>
          <a:bodyPr wrap="none" rtlCol="0">
            <a:spAutoFit/>
          </a:bodyPr>
          <a:lstStyle/>
          <a:p>
            <a:r>
              <a:rPr lang="de-DE" dirty="0" smtClean="0"/>
              <a:t>±2 km/h </a:t>
            </a:r>
            <a:r>
              <a:rPr lang="de-DE" dirty="0" err="1" smtClean="0"/>
              <a:t>feasible</a:t>
            </a: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Influence of Vehicle Geometry (</a:t>
            </a:r>
            <a:r>
              <a:rPr lang="en-US" u="sng" noProof="0" smtClean="0"/>
              <a:t>Example</a:t>
            </a:r>
            <a:r>
              <a:rPr lang="en-US" noProof="0" smtClean="0"/>
              <a:t> Case2)</a:t>
            </a:r>
            <a:endParaRPr lang="en-US" noProof="0"/>
          </a:p>
        </p:txBody>
      </p:sp>
      <p:pic>
        <p:nvPicPr>
          <p:cNvPr id="1026" name="Picture 2"/>
          <p:cNvPicPr>
            <a:picLocks noGrp="1" noChangeAspect="1" noChangeArrowheads="1"/>
          </p:cNvPicPr>
          <p:nvPr>
            <p:ph idx="1"/>
          </p:nvPr>
        </p:nvPicPr>
        <p:blipFill>
          <a:blip r:embed="rId2" cstate="screen"/>
          <a:srcRect/>
          <a:stretch>
            <a:fillRect/>
          </a:stretch>
        </p:blipFill>
        <p:spPr bwMode="auto">
          <a:xfrm>
            <a:off x="1730237" y="1854200"/>
            <a:ext cx="5889900" cy="4419600"/>
          </a:xfrm>
          <a:prstGeom prst="rect">
            <a:avLst/>
          </a:prstGeom>
          <a:noFill/>
          <a:ln w="9525">
            <a:noFill/>
            <a:miter lim="800000"/>
            <a:headEnd/>
            <a:tailEnd/>
          </a:ln>
          <a:effectLst/>
        </p:spPr>
      </p:pic>
      <p:grpSp>
        <p:nvGrpSpPr>
          <p:cNvPr id="17" name="Gruppieren 16"/>
          <p:cNvGrpSpPr/>
          <p:nvPr/>
        </p:nvGrpSpPr>
        <p:grpSpPr>
          <a:xfrm>
            <a:off x="710478" y="3861048"/>
            <a:ext cx="4293570" cy="2412618"/>
            <a:chOff x="710478" y="3861048"/>
            <a:chExt cx="4293570" cy="2412618"/>
          </a:xfrm>
        </p:grpSpPr>
        <p:pic>
          <p:nvPicPr>
            <p:cNvPr id="7" name="Picture 5"/>
            <p:cNvPicPr>
              <a:picLocks noChangeAspect="1" noChangeArrowheads="1"/>
            </p:cNvPicPr>
            <p:nvPr/>
          </p:nvPicPr>
          <p:blipFill>
            <a:blip r:embed="rId3" cstate="screen"/>
            <a:srcRect/>
            <a:stretch>
              <a:fillRect/>
            </a:stretch>
          </p:blipFill>
          <p:spPr bwMode="auto">
            <a:xfrm rot="10800000">
              <a:off x="710478" y="4797152"/>
              <a:ext cx="2653435" cy="1476514"/>
            </a:xfrm>
            <a:prstGeom prst="rect">
              <a:avLst/>
            </a:prstGeom>
            <a:noFill/>
            <a:ln w="57150">
              <a:solidFill>
                <a:srgbClr val="FFC000"/>
              </a:solidFill>
              <a:miter lim="800000"/>
              <a:headEnd/>
              <a:tailEnd/>
            </a:ln>
          </p:spPr>
        </p:pic>
        <p:cxnSp>
          <p:nvCxnSpPr>
            <p:cNvPr id="8" name="Gerade Verbindung mit Pfeil 7"/>
            <p:cNvCxnSpPr/>
            <p:nvPr/>
          </p:nvCxnSpPr>
          <p:spPr bwMode="auto">
            <a:xfrm flipV="1">
              <a:off x="3363914" y="3861048"/>
              <a:ext cx="1640134" cy="936104"/>
            </a:xfrm>
            <a:prstGeom prst="straightConnector1">
              <a:avLst/>
            </a:prstGeom>
            <a:noFill/>
            <a:ln w="38100" cap="flat" cmpd="sng" algn="ctr">
              <a:solidFill>
                <a:srgbClr val="FFC000"/>
              </a:solidFill>
              <a:prstDash val="solid"/>
              <a:round/>
              <a:headEnd type="none" w="med" len="med"/>
              <a:tailEnd type="arrow"/>
            </a:ln>
            <a:effectLst/>
          </p:spPr>
        </p:cxnSp>
      </p:grpSp>
      <p:grpSp>
        <p:nvGrpSpPr>
          <p:cNvPr id="18" name="Gruppieren 17"/>
          <p:cNvGrpSpPr/>
          <p:nvPr/>
        </p:nvGrpSpPr>
        <p:grpSpPr>
          <a:xfrm>
            <a:off x="4082511" y="4437112"/>
            <a:ext cx="4353464" cy="1836552"/>
            <a:chOff x="4082511" y="4437112"/>
            <a:chExt cx="4353464" cy="1836552"/>
          </a:xfrm>
        </p:grpSpPr>
        <p:pic>
          <p:nvPicPr>
            <p:cNvPr id="10" name="Picture 4" descr="P:\5114002_F1_Abbiegeassistenz\Messdaten\Versuche Wabco_2\Media\IMG_5409.JPG"/>
            <p:cNvPicPr>
              <a:picLocks noChangeAspect="1" noChangeArrowheads="1"/>
            </p:cNvPicPr>
            <p:nvPr/>
          </p:nvPicPr>
          <p:blipFill>
            <a:blip r:embed="rId4" cstate="screen"/>
            <a:srcRect/>
            <a:stretch>
              <a:fillRect/>
            </a:stretch>
          </p:blipFill>
          <p:spPr bwMode="auto">
            <a:xfrm rot="10800000">
              <a:off x="4082511" y="4797152"/>
              <a:ext cx="4353464" cy="1476512"/>
            </a:xfrm>
            <a:prstGeom prst="rect">
              <a:avLst/>
            </a:prstGeom>
            <a:noFill/>
            <a:ln w="38100">
              <a:solidFill>
                <a:srgbClr val="B7198A"/>
              </a:solidFill>
            </a:ln>
          </p:spPr>
        </p:pic>
        <p:cxnSp>
          <p:nvCxnSpPr>
            <p:cNvPr id="11" name="Gerade Verbindung mit Pfeil 10"/>
            <p:cNvCxnSpPr/>
            <p:nvPr/>
          </p:nvCxnSpPr>
          <p:spPr bwMode="auto">
            <a:xfrm flipH="1" flipV="1">
              <a:off x="6732240" y="4437112"/>
              <a:ext cx="1703735" cy="360040"/>
            </a:xfrm>
            <a:prstGeom prst="straightConnector1">
              <a:avLst/>
            </a:prstGeom>
            <a:noFill/>
            <a:ln w="38100" cap="flat" cmpd="sng" algn="ctr">
              <a:solidFill>
                <a:srgbClr val="B7198A"/>
              </a:solidFill>
              <a:prstDash val="solid"/>
              <a:round/>
              <a:headEnd type="none" w="med" len="med"/>
              <a:tailEnd type="arrow"/>
            </a:ln>
            <a:effectLst/>
          </p:spPr>
        </p:cxnSp>
      </p:grpSp>
      <p:grpSp>
        <p:nvGrpSpPr>
          <p:cNvPr id="19" name="Gruppieren 18"/>
          <p:cNvGrpSpPr/>
          <p:nvPr/>
        </p:nvGrpSpPr>
        <p:grpSpPr>
          <a:xfrm>
            <a:off x="6407821" y="1630363"/>
            <a:ext cx="2556792" cy="2590725"/>
            <a:chOff x="6407821" y="1630363"/>
            <a:chExt cx="2556792" cy="2590725"/>
          </a:xfrm>
        </p:grpSpPr>
        <p:pic>
          <p:nvPicPr>
            <p:cNvPr id="1027" name="Picture 3"/>
            <p:cNvPicPr>
              <a:picLocks noChangeAspect="1" noChangeArrowheads="1"/>
            </p:cNvPicPr>
            <p:nvPr/>
          </p:nvPicPr>
          <p:blipFill>
            <a:blip r:embed="rId5" cstate="screen"/>
            <a:srcRect/>
            <a:stretch>
              <a:fillRect/>
            </a:stretch>
          </p:blipFill>
          <p:spPr bwMode="auto">
            <a:xfrm>
              <a:off x="6407821" y="1630363"/>
              <a:ext cx="2556792" cy="1473428"/>
            </a:xfrm>
            <a:prstGeom prst="rect">
              <a:avLst/>
            </a:prstGeom>
            <a:noFill/>
            <a:ln w="38100">
              <a:solidFill>
                <a:srgbClr val="FF0080"/>
              </a:solidFill>
              <a:miter lim="800000"/>
              <a:headEnd/>
              <a:tailEnd/>
            </a:ln>
          </p:spPr>
        </p:pic>
        <p:cxnSp>
          <p:nvCxnSpPr>
            <p:cNvPr id="14" name="Gerade Verbindung mit Pfeil 13"/>
            <p:cNvCxnSpPr/>
            <p:nvPr/>
          </p:nvCxnSpPr>
          <p:spPr bwMode="auto">
            <a:xfrm>
              <a:off x="6407822" y="3103791"/>
              <a:ext cx="423191" cy="1117297"/>
            </a:xfrm>
            <a:prstGeom prst="straightConnector1">
              <a:avLst/>
            </a:prstGeom>
            <a:noFill/>
            <a:ln w="38100" cap="flat" cmpd="sng" algn="ctr">
              <a:solidFill>
                <a:srgbClr val="FF0080"/>
              </a:solidFill>
              <a:prstDash val="solid"/>
              <a:round/>
              <a:headEnd type="none" w="med" len="med"/>
              <a:tailEnd type="arrow"/>
            </a:ln>
            <a:effectLst/>
          </p:spPr>
        </p:cxnSp>
      </p:grpSp>
      <p:sp>
        <p:nvSpPr>
          <p:cNvPr id="15" name="Foliennummernplatzhalter 5"/>
          <p:cNvSpPr>
            <a:spLocks noGrp="1"/>
          </p:cNvSpPr>
          <p:nvPr>
            <p:ph type="sldNum" sz="quarter" idx="12"/>
          </p:nvPr>
        </p:nvSpPr>
        <p:spPr>
          <a:xfrm>
            <a:off x="6831013" y="6453336"/>
            <a:ext cx="2133600" cy="431800"/>
          </a:xfrm>
          <a:noFill/>
        </p:spPr>
        <p:txBody>
          <a:bodyPr/>
          <a:lstStyle/>
          <a:p>
            <a:fld id="{57B769B2-A634-40CF-95CD-03C4C8CC6A53}" type="slidenum">
              <a:rPr lang="de-DE" smtClean="0"/>
              <a:pPr/>
              <a:t>12</a:t>
            </a:fld>
            <a:endParaRPr lang="de-DE"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Case 2: Overview</a:t>
            </a:r>
            <a:endParaRPr lang="en-US" noProof="0"/>
          </a:p>
        </p:txBody>
      </p:sp>
      <p:pic>
        <p:nvPicPr>
          <p:cNvPr id="8" name="Picture 2"/>
          <p:cNvPicPr>
            <a:picLocks noGrp="1" noChangeAspect="1" noChangeArrowheads="1"/>
          </p:cNvPicPr>
          <p:nvPr>
            <p:ph idx="1"/>
          </p:nvPr>
        </p:nvPicPr>
        <p:blipFill>
          <a:blip r:embed="rId2" cstate="screen"/>
          <a:srcRect/>
          <a:stretch>
            <a:fillRect/>
          </a:stretch>
        </p:blipFill>
        <p:spPr bwMode="auto">
          <a:xfrm>
            <a:off x="-180528" y="1629080"/>
            <a:ext cx="3358346" cy="2520000"/>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screen"/>
          <a:srcRect/>
          <a:stretch>
            <a:fillRect/>
          </a:stretch>
        </p:blipFill>
        <p:spPr bwMode="auto">
          <a:xfrm>
            <a:off x="2987824" y="1629080"/>
            <a:ext cx="3358346" cy="2520000"/>
          </a:xfrm>
          <a:prstGeom prst="rect">
            <a:avLst/>
          </a:prstGeom>
          <a:noFill/>
          <a:ln w="9525">
            <a:noFill/>
            <a:miter lim="800000"/>
            <a:headEnd/>
            <a:tailEnd/>
          </a:ln>
          <a:effectLst/>
        </p:spPr>
      </p:pic>
      <p:pic>
        <p:nvPicPr>
          <p:cNvPr id="10" name="Picture 2"/>
          <p:cNvPicPr>
            <a:picLocks noChangeAspect="1" noChangeArrowheads="1"/>
          </p:cNvPicPr>
          <p:nvPr/>
        </p:nvPicPr>
        <p:blipFill>
          <a:blip r:embed="rId4" cstate="screen"/>
          <a:srcRect/>
          <a:stretch>
            <a:fillRect/>
          </a:stretch>
        </p:blipFill>
        <p:spPr bwMode="auto">
          <a:xfrm>
            <a:off x="5966182" y="1629112"/>
            <a:ext cx="3358346" cy="2520000"/>
          </a:xfrm>
          <a:prstGeom prst="rect">
            <a:avLst/>
          </a:prstGeom>
          <a:noFill/>
          <a:ln w="9525">
            <a:noFill/>
            <a:miter lim="800000"/>
            <a:headEnd/>
            <a:tailEnd/>
          </a:ln>
          <a:effectLst/>
        </p:spPr>
      </p:pic>
      <p:sp>
        <p:nvSpPr>
          <p:cNvPr id="11" name="Textfeld 10"/>
          <p:cNvSpPr txBox="1"/>
          <p:nvPr/>
        </p:nvSpPr>
        <p:spPr>
          <a:xfrm>
            <a:off x="683568" y="1876762"/>
            <a:ext cx="1955280" cy="400110"/>
          </a:xfrm>
          <a:prstGeom prst="rect">
            <a:avLst/>
          </a:prstGeom>
          <a:noFill/>
        </p:spPr>
        <p:txBody>
          <a:bodyPr wrap="none" rtlCol="0">
            <a:spAutoFit/>
          </a:bodyPr>
          <a:lstStyle/>
          <a:p>
            <a:r>
              <a:rPr lang="de-DE" dirty="0" smtClean="0"/>
              <a:t>Single </a:t>
            </a:r>
            <a:r>
              <a:rPr lang="de-DE" dirty="0" err="1" smtClean="0"/>
              <a:t>Tractor</a:t>
            </a:r>
            <a:endParaRPr lang="de-DE" dirty="0"/>
          </a:p>
        </p:txBody>
      </p:sp>
      <p:sp>
        <p:nvSpPr>
          <p:cNvPr id="12" name="Textfeld 11"/>
          <p:cNvSpPr txBox="1"/>
          <p:nvPr/>
        </p:nvSpPr>
        <p:spPr>
          <a:xfrm>
            <a:off x="3707904" y="1876762"/>
            <a:ext cx="2348913" cy="400110"/>
          </a:xfrm>
          <a:prstGeom prst="rect">
            <a:avLst/>
          </a:prstGeom>
          <a:noFill/>
        </p:spPr>
        <p:txBody>
          <a:bodyPr wrap="none" rtlCol="0">
            <a:spAutoFit/>
          </a:bodyPr>
          <a:lstStyle/>
          <a:p>
            <a:r>
              <a:rPr lang="de-DE" dirty="0" err="1" smtClean="0"/>
              <a:t>Tractor</a:t>
            </a:r>
            <a:r>
              <a:rPr lang="de-DE" dirty="0" smtClean="0"/>
              <a:t> +  Trailer</a:t>
            </a:r>
            <a:endParaRPr lang="de-DE" dirty="0"/>
          </a:p>
        </p:txBody>
      </p:sp>
      <p:sp>
        <p:nvSpPr>
          <p:cNvPr id="13" name="Textfeld 12"/>
          <p:cNvSpPr txBox="1"/>
          <p:nvPr/>
        </p:nvSpPr>
        <p:spPr>
          <a:xfrm>
            <a:off x="7444443" y="1876762"/>
            <a:ext cx="655949" cy="400110"/>
          </a:xfrm>
          <a:prstGeom prst="rect">
            <a:avLst/>
          </a:prstGeom>
          <a:noFill/>
        </p:spPr>
        <p:txBody>
          <a:bodyPr wrap="none" rtlCol="0">
            <a:spAutoFit/>
          </a:bodyPr>
          <a:lstStyle/>
          <a:p>
            <a:r>
              <a:rPr lang="de-DE" dirty="0" smtClean="0"/>
              <a:t>Bus</a:t>
            </a:r>
            <a:endParaRPr lang="de-DE" dirty="0"/>
          </a:p>
        </p:txBody>
      </p:sp>
      <p:sp>
        <p:nvSpPr>
          <p:cNvPr id="14" name="Inhaltsplatzhalter 2"/>
          <p:cNvSpPr txBox="1">
            <a:spLocks/>
          </p:cNvSpPr>
          <p:nvPr/>
        </p:nvSpPr>
        <p:spPr bwMode="auto">
          <a:xfrm>
            <a:off x="457200" y="4149112"/>
            <a:ext cx="8435975" cy="212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1950" marR="0" lvl="0" indent="-361950" algn="l" defTabSz="914400" rtl="0" eaLnBrk="1" fontAlgn="base" latinLnBrk="0" hangingPunct="1">
              <a:lnSpc>
                <a:spcPct val="100000"/>
              </a:lnSpc>
              <a:spcBef>
                <a:spcPct val="20000"/>
              </a:spcBef>
              <a:spcAft>
                <a:spcPct val="0"/>
              </a:spcAft>
              <a:buClrTx/>
              <a:buSzTx/>
              <a:buFontTx/>
              <a:buChar char="•"/>
              <a:tabLst/>
              <a:defRPr/>
            </a:pPr>
            <a:r>
              <a:rPr kumimoji="0" lang="de-DE" sz="2000" b="0" i="0" u="none" strike="noStrike" kern="0" cap="none" spc="0" normalizeH="0" baseline="0" noProof="0" dirty="0" smtClean="0">
                <a:ln>
                  <a:noFill/>
                </a:ln>
                <a:solidFill>
                  <a:schemeClr val="tx1"/>
                </a:solidFill>
                <a:effectLst/>
                <a:uLnTx/>
                <a:uFillTx/>
                <a:latin typeface="+mn-lt"/>
                <a:ea typeface="+mn-ea"/>
                <a:cs typeface="+mn-cs"/>
              </a:rPr>
              <a:t>Different</a:t>
            </a:r>
            <a:r>
              <a:rPr kumimoji="0" lang="de-DE" sz="2000" b="0" i="0" u="none" strike="noStrike" kern="0" cap="none" spc="0" normalizeH="0" noProof="0" dirty="0" smtClean="0">
                <a:ln>
                  <a:noFill/>
                </a:ln>
                <a:solidFill>
                  <a:schemeClr val="tx1"/>
                </a:solidFill>
                <a:effectLst/>
                <a:uLnTx/>
                <a:uFillTx/>
                <a:latin typeface="+mn-lt"/>
                <a:ea typeface="+mn-ea"/>
                <a:cs typeface="+mn-cs"/>
              </a:rPr>
              <a:t> </a:t>
            </a:r>
            <a:r>
              <a:rPr kumimoji="0" lang="de-DE" sz="2000" b="0" i="0" u="none" strike="noStrike" kern="0" cap="none" spc="0" normalizeH="0" noProof="0" dirty="0" err="1" smtClean="0">
                <a:ln>
                  <a:noFill/>
                </a:ln>
                <a:solidFill>
                  <a:schemeClr val="tx1"/>
                </a:solidFill>
                <a:effectLst/>
                <a:uLnTx/>
                <a:uFillTx/>
                <a:latin typeface="+mn-lt"/>
                <a:ea typeface="+mn-ea"/>
                <a:cs typeface="+mn-cs"/>
              </a:rPr>
              <a:t>vehicle</a:t>
            </a:r>
            <a:r>
              <a:rPr kumimoji="0" lang="de-DE" sz="2000" b="0" i="0" u="none" strike="noStrike" kern="0" cap="none" spc="0" normalizeH="0" noProof="0" dirty="0" smtClean="0">
                <a:ln>
                  <a:noFill/>
                </a:ln>
                <a:solidFill>
                  <a:schemeClr val="tx1"/>
                </a:solidFill>
                <a:effectLst/>
                <a:uLnTx/>
                <a:uFillTx/>
                <a:latin typeface="+mn-lt"/>
                <a:ea typeface="+mn-ea"/>
                <a:cs typeface="+mn-cs"/>
              </a:rPr>
              <a:t> </a:t>
            </a:r>
            <a:r>
              <a:rPr kumimoji="0" lang="de-DE" sz="2000" b="0" i="0" u="none" strike="noStrike" kern="0" cap="none" spc="0" normalizeH="0" noProof="0" dirty="0" err="1" smtClean="0">
                <a:ln>
                  <a:noFill/>
                </a:ln>
                <a:solidFill>
                  <a:schemeClr val="tx1"/>
                </a:solidFill>
                <a:effectLst/>
                <a:uLnTx/>
                <a:uFillTx/>
                <a:latin typeface="+mn-lt"/>
                <a:ea typeface="+mn-ea"/>
                <a:cs typeface="+mn-cs"/>
              </a:rPr>
              <a:t>types</a:t>
            </a:r>
            <a:r>
              <a:rPr kumimoji="0" lang="de-DE" sz="2000" b="0" i="0" u="none" strike="noStrike" kern="0" cap="none" spc="0" normalizeH="0" noProof="0" dirty="0" smtClean="0">
                <a:ln>
                  <a:noFill/>
                </a:ln>
                <a:solidFill>
                  <a:schemeClr val="tx1"/>
                </a:solidFill>
                <a:effectLst/>
                <a:uLnTx/>
                <a:uFillTx/>
                <a:latin typeface="+mn-lt"/>
                <a:ea typeface="+mn-ea"/>
                <a:cs typeface="+mn-cs"/>
              </a:rPr>
              <a:t> </a:t>
            </a:r>
            <a:r>
              <a:rPr kumimoji="0" lang="de-DE" sz="2000" b="0" i="0" u="none" strike="noStrike" kern="0" cap="none" spc="0" normalizeH="0" noProof="0" dirty="0" err="1" smtClean="0">
                <a:ln>
                  <a:noFill/>
                </a:ln>
                <a:solidFill>
                  <a:schemeClr val="tx1"/>
                </a:solidFill>
                <a:effectLst/>
                <a:uLnTx/>
                <a:uFillTx/>
                <a:latin typeface="+mn-lt"/>
                <a:ea typeface="+mn-ea"/>
                <a:cs typeface="+mn-cs"/>
              </a:rPr>
              <a:t>show</a:t>
            </a:r>
            <a:r>
              <a:rPr kumimoji="0" lang="de-DE" sz="2000" b="0" i="0" u="none" strike="noStrike" kern="0" cap="none" spc="0" normalizeH="0" noProof="0" dirty="0" smtClean="0">
                <a:ln>
                  <a:noFill/>
                </a:ln>
                <a:solidFill>
                  <a:schemeClr val="tx1"/>
                </a:solidFill>
                <a:effectLst/>
                <a:uLnTx/>
                <a:uFillTx/>
                <a:latin typeface="+mn-lt"/>
                <a:ea typeface="+mn-ea"/>
                <a:cs typeface="+mn-cs"/>
              </a:rPr>
              <a:t> different </a:t>
            </a:r>
            <a:r>
              <a:rPr kumimoji="0" lang="de-DE" sz="2000" b="0" i="0" u="none" strike="noStrike" kern="0" cap="none" spc="0" normalizeH="0" noProof="0" dirty="0" err="1" smtClean="0">
                <a:ln>
                  <a:noFill/>
                </a:ln>
                <a:solidFill>
                  <a:schemeClr val="tx1"/>
                </a:solidFill>
                <a:effectLst/>
                <a:uLnTx/>
                <a:uFillTx/>
                <a:latin typeface="+mn-lt"/>
                <a:ea typeface="+mn-ea"/>
                <a:cs typeface="+mn-cs"/>
              </a:rPr>
              <a:t>cornering</a:t>
            </a:r>
            <a:r>
              <a:rPr kumimoji="0" lang="de-DE" sz="2000" b="0" i="0" u="none" strike="noStrike" kern="0" cap="none" spc="0" normalizeH="0" noProof="0" dirty="0" smtClean="0">
                <a:ln>
                  <a:noFill/>
                </a:ln>
                <a:solidFill>
                  <a:schemeClr val="tx1"/>
                </a:solidFill>
                <a:effectLst/>
                <a:uLnTx/>
                <a:uFillTx/>
                <a:latin typeface="+mn-lt"/>
                <a:ea typeface="+mn-ea"/>
                <a:cs typeface="+mn-cs"/>
              </a:rPr>
              <a:t> </a:t>
            </a:r>
            <a:r>
              <a:rPr kumimoji="0" lang="de-DE" sz="2000" b="0" i="0" u="none" strike="noStrike" kern="0" cap="none" spc="0" normalizeH="0" noProof="0" dirty="0" err="1" smtClean="0">
                <a:ln>
                  <a:noFill/>
                </a:ln>
                <a:solidFill>
                  <a:schemeClr val="tx1"/>
                </a:solidFill>
                <a:effectLst/>
                <a:uLnTx/>
                <a:uFillTx/>
                <a:latin typeface="+mn-lt"/>
                <a:ea typeface="+mn-ea"/>
                <a:cs typeface="+mn-cs"/>
              </a:rPr>
              <a:t>styles</a:t>
            </a:r>
            <a:endParaRPr kumimoji="0" lang="de-DE" sz="2000" b="0" i="0" u="none" strike="noStrike" kern="0" cap="none" spc="0" normalizeH="0" noProof="0" dirty="0" smtClean="0">
              <a:ln>
                <a:noFill/>
              </a:ln>
              <a:solidFill>
                <a:schemeClr val="tx1"/>
              </a:solidFill>
              <a:effectLst/>
              <a:uLnTx/>
              <a:uFillTx/>
              <a:latin typeface="+mn-lt"/>
              <a:ea typeface="+mn-ea"/>
              <a:cs typeface="+mn-cs"/>
            </a:endParaRPr>
          </a:p>
          <a:p>
            <a:pPr marL="361950" marR="0" lvl="0" indent="-361950" algn="l" defTabSz="914400" rtl="0" eaLnBrk="1" fontAlgn="base" latinLnBrk="0" hangingPunct="1">
              <a:lnSpc>
                <a:spcPct val="100000"/>
              </a:lnSpc>
              <a:spcBef>
                <a:spcPct val="20000"/>
              </a:spcBef>
              <a:spcAft>
                <a:spcPct val="0"/>
              </a:spcAft>
              <a:buClrTx/>
              <a:buSzTx/>
              <a:buFontTx/>
              <a:buChar char="•"/>
              <a:tabLst/>
              <a:defRPr/>
            </a:pPr>
            <a:r>
              <a:rPr lang="de-DE" b="1" kern="0" noProof="0" dirty="0" err="1" smtClean="0">
                <a:latin typeface="+mn-lt"/>
              </a:rPr>
              <a:t>Corridors</a:t>
            </a:r>
            <a:r>
              <a:rPr lang="de-DE" kern="0" noProof="0" dirty="0" smtClean="0">
                <a:latin typeface="+mn-lt"/>
              </a:rPr>
              <a:t> </a:t>
            </a:r>
            <a:r>
              <a:rPr lang="de-DE" kern="0" noProof="0" dirty="0" err="1" smtClean="0">
                <a:latin typeface="+mn-lt"/>
              </a:rPr>
              <a:t>for</a:t>
            </a:r>
            <a:r>
              <a:rPr lang="de-DE" kern="0" noProof="0" dirty="0" smtClean="0">
                <a:latin typeface="+mn-lt"/>
              </a:rPr>
              <a:t> </a:t>
            </a:r>
            <a:r>
              <a:rPr lang="de-DE" kern="0" noProof="0" dirty="0" err="1" smtClean="0">
                <a:latin typeface="+mn-lt"/>
              </a:rPr>
              <a:t>test</a:t>
            </a:r>
            <a:r>
              <a:rPr lang="de-DE" kern="0" noProof="0" dirty="0" smtClean="0">
                <a:latin typeface="+mn-lt"/>
              </a:rPr>
              <a:t> </a:t>
            </a:r>
            <a:r>
              <a:rPr lang="de-DE" kern="0" noProof="0" dirty="0" err="1" smtClean="0">
                <a:latin typeface="+mn-lt"/>
              </a:rPr>
              <a:t>conduction</a:t>
            </a:r>
            <a:r>
              <a:rPr lang="de-DE" kern="0" noProof="0" dirty="0" smtClean="0">
                <a:latin typeface="+mn-lt"/>
              </a:rPr>
              <a:t> </a:t>
            </a:r>
            <a:r>
              <a:rPr lang="de-DE" kern="0" noProof="0" dirty="0" err="1" smtClean="0">
                <a:latin typeface="+mn-lt"/>
              </a:rPr>
              <a:t>need</a:t>
            </a:r>
            <a:r>
              <a:rPr lang="de-DE" kern="0" noProof="0" dirty="0" smtClean="0">
                <a:latin typeface="+mn-lt"/>
              </a:rPr>
              <a:t> </a:t>
            </a:r>
            <a:r>
              <a:rPr lang="de-DE" kern="0" noProof="0" dirty="0" err="1" smtClean="0">
                <a:latin typeface="+mn-lt"/>
              </a:rPr>
              <a:t>to</a:t>
            </a:r>
            <a:r>
              <a:rPr lang="de-DE" kern="0" noProof="0" dirty="0" smtClean="0">
                <a:latin typeface="+mn-lt"/>
              </a:rPr>
              <a:t> </a:t>
            </a:r>
            <a:r>
              <a:rPr lang="de-DE" kern="0" noProof="0" dirty="0" err="1" smtClean="0">
                <a:latin typeface="+mn-lt"/>
              </a:rPr>
              <a:t>be</a:t>
            </a:r>
            <a:r>
              <a:rPr lang="de-DE" kern="0" noProof="0" dirty="0" smtClean="0">
                <a:latin typeface="+mn-lt"/>
              </a:rPr>
              <a:t> </a:t>
            </a:r>
            <a:r>
              <a:rPr lang="de-DE" kern="0" noProof="0" dirty="0" err="1" smtClean="0">
                <a:latin typeface="+mn-lt"/>
              </a:rPr>
              <a:t>adjusted</a:t>
            </a:r>
            <a:r>
              <a:rPr lang="de-DE" kern="0" noProof="0" dirty="0" smtClean="0">
                <a:latin typeface="+mn-lt"/>
              </a:rPr>
              <a:t> </a:t>
            </a:r>
            <a:r>
              <a:rPr lang="de-DE" kern="0" noProof="0" dirty="0" err="1" smtClean="0">
                <a:latin typeface="+mn-lt"/>
              </a:rPr>
              <a:t>to</a:t>
            </a:r>
            <a:r>
              <a:rPr lang="de-DE" kern="0" noProof="0" dirty="0" smtClean="0">
                <a:latin typeface="+mn-lt"/>
              </a:rPr>
              <a:t> </a:t>
            </a:r>
            <a:r>
              <a:rPr lang="de-DE" kern="0" noProof="0" dirty="0" err="1" smtClean="0">
                <a:latin typeface="+mn-lt"/>
              </a:rPr>
              <a:t>take</a:t>
            </a:r>
            <a:r>
              <a:rPr lang="de-DE" kern="0" noProof="0" dirty="0" smtClean="0">
                <a:latin typeface="+mn-lt"/>
              </a:rPr>
              <a:t> </a:t>
            </a:r>
            <a:r>
              <a:rPr lang="de-DE" kern="0" noProof="0" dirty="0" err="1" smtClean="0">
                <a:latin typeface="+mn-lt"/>
              </a:rPr>
              <a:t>this</a:t>
            </a:r>
            <a:r>
              <a:rPr lang="de-DE" kern="0" noProof="0" dirty="0" smtClean="0">
                <a:latin typeface="+mn-lt"/>
              </a:rPr>
              <a:t> </a:t>
            </a:r>
            <a:r>
              <a:rPr lang="de-DE" kern="0" noProof="0" dirty="0" err="1" smtClean="0">
                <a:latin typeface="+mn-lt"/>
              </a:rPr>
              <a:t>into</a:t>
            </a:r>
            <a:r>
              <a:rPr lang="de-DE" kern="0" noProof="0" dirty="0" smtClean="0">
                <a:latin typeface="+mn-lt"/>
              </a:rPr>
              <a:t> </a:t>
            </a:r>
            <a:r>
              <a:rPr lang="de-DE" kern="0" noProof="0" dirty="0" err="1" smtClean="0">
                <a:latin typeface="+mn-lt"/>
              </a:rPr>
              <a:t>account</a:t>
            </a:r>
            <a:endParaRPr lang="de-DE" kern="0" noProof="0" dirty="0" smtClean="0">
              <a:latin typeface="+mn-lt"/>
            </a:endParaRPr>
          </a:p>
        </p:txBody>
      </p:sp>
      <p:sp>
        <p:nvSpPr>
          <p:cNvPr id="15"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13</a:t>
            </a:fld>
            <a:endParaRPr lang="de-DE"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False Positive Tests</a:t>
            </a:r>
            <a:endParaRPr lang="en-US" noProof="0"/>
          </a:p>
        </p:txBody>
      </p:sp>
      <p:sp>
        <p:nvSpPr>
          <p:cNvPr id="3" name="Inhaltsplatzhalter 2"/>
          <p:cNvSpPr>
            <a:spLocks noGrp="1"/>
          </p:cNvSpPr>
          <p:nvPr>
            <p:ph idx="1"/>
          </p:nvPr>
        </p:nvSpPr>
        <p:spPr/>
        <p:txBody>
          <a:bodyPr/>
          <a:lstStyle/>
          <a:p>
            <a:r>
              <a:rPr lang="en-US" noProof="0" smtClean="0"/>
              <a:t>System must not react to trees, cones and other road clutter</a:t>
            </a:r>
          </a:p>
          <a:p>
            <a:r>
              <a:rPr lang="en-US" noProof="0" smtClean="0"/>
              <a:t>Tests will always be carried out using cones</a:t>
            </a:r>
          </a:p>
          <a:p>
            <a:pPr lvl="1"/>
            <a:r>
              <a:rPr lang="en-US" noProof="0" smtClean="0"/>
              <a:t>Information should only be given when approaching the bicycle</a:t>
            </a:r>
          </a:p>
          <a:p>
            <a:r>
              <a:rPr lang="en-US" noProof="0" smtClean="0"/>
              <a:t>Generic local road sign should be placed</a:t>
            </a:r>
          </a:p>
          <a:p>
            <a:pPr lvl="1"/>
            <a:r>
              <a:rPr lang="en-US" noProof="0" smtClean="0"/>
              <a:t>No information should be given when entering the corridor</a:t>
            </a:r>
          </a:p>
          <a:p>
            <a:pPr lvl="1"/>
            <a:r>
              <a:rPr lang="en-US" noProof="0" smtClean="0"/>
              <a:t>Additionally road sign positioned at entry of corridor</a:t>
            </a:r>
            <a:endParaRPr lang="en-US" noProof="0"/>
          </a:p>
        </p:txBody>
      </p:sp>
      <p:sp>
        <p:nvSpPr>
          <p:cNvPr id="6"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14</a:t>
            </a:fld>
            <a:endParaRPr lang="de-DE"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Summary</a:t>
            </a:r>
            <a:endParaRPr lang="en-US" noProof="0"/>
          </a:p>
        </p:txBody>
      </p:sp>
      <p:sp>
        <p:nvSpPr>
          <p:cNvPr id="3" name="Inhaltsplatzhalter 2"/>
          <p:cNvSpPr>
            <a:spLocks noGrp="1"/>
          </p:cNvSpPr>
          <p:nvPr>
            <p:ph idx="1"/>
          </p:nvPr>
        </p:nvSpPr>
        <p:spPr>
          <a:xfrm>
            <a:off x="457200" y="1556792"/>
            <a:ext cx="8435975" cy="4419600"/>
          </a:xfrm>
        </p:spPr>
        <p:txBody>
          <a:bodyPr/>
          <a:lstStyle/>
          <a:p>
            <a:r>
              <a:rPr lang="en-US" noProof="0" dirty="0" smtClean="0"/>
              <a:t>Accident data shows:</a:t>
            </a:r>
          </a:p>
          <a:p>
            <a:pPr lvl="1"/>
            <a:r>
              <a:rPr lang="en-US" noProof="0" dirty="0" smtClean="0"/>
              <a:t>Bicycles, daytime, no obstruction of sight</a:t>
            </a:r>
          </a:p>
          <a:p>
            <a:pPr lvl="1"/>
            <a:r>
              <a:rPr lang="en-US" noProof="0" dirty="0" smtClean="0"/>
              <a:t>Impact on right side of heavy trucks</a:t>
            </a:r>
          </a:p>
          <a:p>
            <a:pPr lvl="1"/>
            <a:r>
              <a:rPr lang="en-US" noProof="0" dirty="0" smtClean="0"/>
              <a:t>In majority of cases no starting or stopping</a:t>
            </a:r>
          </a:p>
          <a:p>
            <a:pPr lvl="1"/>
            <a:r>
              <a:rPr lang="en-US" noProof="0" dirty="0" smtClean="0"/>
              <a:t>Speed ranges below 20 km/h (bicycle), below 30 km/h (truck)</a:t>
            </a:r>
          </a:p>
          <a:p>
            <a:r>
              <a:rPr lang="en-US" noProof="0" dirty="0" smtClean="0"/>
              <a:t>Concept for assistance system</a:t>
            </a:r>
          </a:p>
          <a:p>
            <a:pPr lvl="1"/>
            <a:r>
              <a:rPr lang="en-US" noProof="0" dirty="0" smtClean="0"/>
              <a:t>Information signal </a:t>
            </a:r>
            <a:br>
              <a:rPr lang="en-US" noProof="0" dirty="0" smtClean="0"/>
            </a:br>
            <a:r>
              <a:rPr lang="en-US" noProof="0" dirty="0" smtClean="0"/>
              <a:t>(comparable to M1 blind spot assist systems)</a:t>
            </a:r>
          </a:p>
          <a:p>
            <a:pPr lvl="1"/>
            <a:r>
              <a:rPr lang="en-US" noProof="0" dirty="0" smtClean="0"/>
              <a:t>7 draft test cases had been defined</a:t>
            </a:r>
          </a:p>
          <a:p>
            <a:pPr lvl="1"/>
            <a:r>
              <a:rPr lang="en-US" noProof="0" dirty="0" smtClean="0"/>
              <a:t>Test procedure can be conducted with current test tools</a:t>
            </a:r>
          </a:p>
          <a:p>
            <a:pPr lvl="1"/>
            <a:r>
              <a:rPr lang="en-US" noProof="0" dirty="0" smtClean="0"/>
              <a:t>Possible accuracies for speed and position (corridor) have been defined</a:t>
            </a:r>
          </a:p>
          <a:p>
            <a:endParaRPr lang="en-US" noProof="0" dirty="0" smtClean="0"/>
          </a:p>
          <a:p>
            <a:endParaRPr lang="en-US" noProof="0" dirty="0"/>
          </a:p>
        </p:txBody>
      </p:sp>
      <p:sp>
        <p:nvSpPr>
          <p:cNvPr id="6"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15</a:t>
            </a:fld>
            <a:endParaRPr lang="de-DE"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regulation</a:t>
            </a:r>
            <a:endParaRPr lang="en-US" noProof="0"/>
          </a:p>
        </p:txBody>
      </p:sp>
      <p:sp>
        <p:nvSpPr>
          <p:cNvPr id="3" name="Textplatzhalter 2"/>
          <p:cNvSpPr>
            <a:spLocks noGrp="1"/>
          </p:cNvSpPr>
          <p:nvPr>
            <p:ph type="body" idx="1"/>
          </p:nvPr>
        </p:nvSpPr>
        <p:spPr/>
        <p:txBody>
          <a:bodyPr/>
          <a:lstStyle/>
          <a:p>
            <a:endParaRPr lang="de-DE"/>
          </a:p>
        </p:txBody>
      </p:sp>
      <p:sp>
        <p:nvSpPr>
          <p:cNvPr id="6"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16</a:t>
            </a:fld>
            <a:endParaRPr lang="de-DE"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35975" cy="549275"/>
          </a:xfrm>
        </p:spPr>
        <p:txBody>
          <a:bodyPr/>
          <a:lstStyle/>
          <a:p>
            <a:r>
              <a:rPr lang="en-US" noProof="0" smtClean="0"/>
              <a:t>Performance Requirements</a:t>
            </a:r>
            <a:endParaRPr lang="en-US" noProof="0"/>
          </a:p>
        </p:txBody>
      </p:sp>
      <p:sp>
        <p:nvSpPr>
          <p:cNvPr id="1025" name="Rectangle 1"/>
          <p:cNvSpPr>
            <a:spLocks noChangeArrowheads="1"/>
          </p:cNvSpPr>
          <p:nvPr/>
        </p:nvSpPr>
        <p:spPr bwMode="auto">
          <a:xfrm>
            <a:off x="323528" y="428177"/>
            <a:ext cx="8281045"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GB" sz="1600" dirty="0" smtClean="0"/>
              <a:t>5.3.1.	Whenever the system is active, as specified in paragraph 5.3.1.4. 	below, the BSIS shall inform the driver about bicycles, travelling 	initially in parallel to  the vehicle on the near side of the vehicle, that 	would be in conflict if the vehicle would start a turn towards the 	bicycle line of movement.</a:t>
            </a:r>
            <a:endParaRPr lang="de-DE" sz="1600" dirty="0" smtClean="0"/>
          </a:p>
          <a:p>
            <a:pPr algn="l"/>
            <a:r>
              <a:rPr lang="en-GB" sz="1600" dirty="0" smtClean="0"/>
              <a:t>5.3.1.1.	The information signal shall be given at a time </a:t>
            </a:r>
            <a:r>
              <a:rPr lang="en-GB" sz="1600" u="sng" dirty="0" smtClean="0"/>
              <a:t>when the vehicle </a:t>
            </a:r>
            <a:r>
              <a:rPr lang="en-GB" sz="1600" dirty="0" smtClean="0"/>
              <a:t>	</a:t>
            </a:r>
            <a:r>
              <a:rPr lang="en-GB" sz="1600" u="sng" dirty="0" smtClean="0"/>
              <a:t>driver would still be able to avoid a collision</a:t>
            </a:r>
            <a:r>
              <a:rPr lang="en-GB" sz="1600" dirty="0" smtClean="0"/>
              <a:t>, taking into account an 	appropriate reaction time and an achievable brake deceleration.</a:t>
            </a:r>
            <a:endParaRPr lang="de-DE" sz="1600" dirty="0" smtClean="0"/>
          </a:p>
          <a:p>
            <a:pPr algn="l"/>
            <a:r>
              <a:rPr lang="en-GB" sz="1600" dirty="0" smtClean="0"/>
              <a:t>5.3.1.2.	The information signal shall meet the requirements as defined in 	paragraph 5.4. below.</a:t>
            </a:r>
            <a:endParaRPr lang="de-DE" sz="1600" dirty="0" smtClean="0"/>
          </a:p>
          <a:p>
            <a:pPr algn="l"/>
            <a:r>
              <a:rPr lang="en-GB" sz="1600" dirty="0" smtClean="0"/>
              <a:t>5.3.1.3.	The information signal shall be given </a:t>
            </a:r>
            <a:r>
              <a:rPr lang="en-GB" sz="1600" u="sng" dirty="0" smtClean="0"/>
              <a:t>independently from the </a:t>
            </a:r>
            <a:r>
              <a:rPr lang="en-GB" sz="1600" dirty="0" smtClean="0"/>
              <a:t>	</a:t>
            </a:r>
            <a:r>
              <a:rPr lang="en-GB" sz="1600" u="sng" dirty="0" smtClean="0"/>
              <a:t>activation of turn signals</a:t>
            </a:r>
            <a:r>
              <a:rPr lang="en-GB" sz="1600" dirty="0" smtClean="0"/>
              <a:t>.</a:t>
            </a:r>
            <a:endParaRPr lang="de-DE" sz="1600" dirty="0" smtClean="0"/>
          </a:p>
          <a:p>
            <a:pPr algn="l"/>
            <a:r>
              <a:rPr lang="en-GB" sz="1600" dirty="0" smtClean="0"/>
              <a:t>5.3.1.4.	The BSIS shall be operative for all forward vehicle speeds between </a:t>
            </a:r>
            <a:br>
              <a:rPr lang="en-GB" sz="1600" dirty="0" smtClean="0"/>
            </a:br>
            <a:r>
              <a:rPr lang="en-GB" sz="1600" dirty="0" smtClean="0"/>
              <a:t>	</a:t>
            </a:r>
            <a:r>
              <a:rPr lang="en-GB" sz="1600" u="sng" dirty="0" smtClean="0"/>
              <a:t>1 km/h and 30 km/h</a:t>
            </a:r>
            <a:r>
              <a:rPr lang="en-GB" sz="1600" dirty="0" smtClean="0"/>
              <a:t>.</a:t>
            </a:r>
            <a:endParaRPr lang="de-DE" sz="1600" dirty="0" smtClean="0"/>
          </a:p>
          <a:p>
            <a:pPr algn="l"/>
            <a:r>
              <a:rPr lang="en-GB" sz="1600" dirty="0" smtClean="0"/>
              <a:t>5.3.1.5.	The BSIS shall be able to give an information signal for all bicycles 	moving with a speed between </a:t>
            </a:r>
            <a:r>
              <a:rPr lang="en-GB" sz="1600" u="sng" dirty="0" smtClean="0"/>
              <a:t>5 km/h and 20 km/h</a:t>
            </a:r>
            <a:r>
              <a:rPr lang="en-GB" sz="1600" dirty="0" smtClean="0"/>
              <a:t>.</a:t>
            </a:r>
            <a:endParaRPr lang="de-DE" sz="1600" dirty="0" smtClean="0"/>
          </a:p>
          <a:p>
            <a:pPr algn="l"/>
            <a:r>
              <a:rPr lang="en-GB" sz="1600" dirty="0" smtClean="0"/>
              <a:t>5.3.1.6.	The BSIS shall </a:t>
            </a:r>
            <a:r>
              <a:rPr lang="en-GB" sz="1600" u="sng" dirty="0" smtClean="0"/>
              <a:t>not</a:t>
            </a:r>
            <a:r>
              <a:rPr lang="en-GB" sz="1600" dirty="0" smtClean="0"/>
              <a:t> give an information signal for stationary objects 	that are </a:t>
            </a:r>
            <a:r>
              <a:rPr lang="en-GB" sz="1600" u="sng" dirty="0" smtClean="0"/>
              <a:t>not pedestrians or cyclists</a:t>
            </a:r>
            <a:r>
              <a:rPr lang="en-GB" sz="1600" dirty="0" smtClean="0"/>
              <a:t>.</a:t>
            </a:r>
            <a:endParaRPr lang="de-DE" sz="1600" dirty="0" smtClean="0"/>
          </a:p>
          <a:p>
            <a:pPr algn="l"/>
            <a:r>
              <a:rPr lang="en-GB" sz="1600" dirty="0" smtClean="0"/>
              <a:t>5.3.1.7.	The information signal shall be provided in such a timely manner that 	the accident is avoided, i.e. the vehicle is stopped before crossing the 	bicycle trajectory, if there was a driver brake application, resulting in 	</a:t>
            </a:r>
            <a:r>
              <a:rPr lang="en-GB" sz="1600" u="sng" dirty="0" smtClean="0"/>
              <a:t>5 m/s² brake deceleration</a:t>
            </a:r>
            <a:r>
              <a:rPr lang="en-GB" sz="1600" dirty="0" smtClean="0"/>
              <a:t>, and initiated with a reaction time of </a:t>
            </a:r>
            <a:r>
              <a:rPr lang="en-GB" sz="1600" u="sng" dirty="0" smtClean="0"/>
              <a:t>1.4 </a:t>
            </a:r>
            <a:r>
              <a:rPr lang="en-GB" sz="1600" dirty="0" smtClean="0"/>
              <a:t>	</a:t>
            </a:r>
            <a:r>
              <a:rPr lang="en-GB" sz="1600" u="sng" dirty="0" smtClean="0"/>
              <a:t>seconds</a:t>
            </a:r>
            <a:r>
              <a:rPr lang="en-GB" sz="1600" dirty="0" smtClean="0"/>
              <a:t> after the information signal. This shall be tested as specified 	in paragraph 6.5.</a:t>
            </a:r>
            <a:endParaRPr kumimoji="0" lang="de-DE"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hteck 6"/>
          <p:cNvSpPr/>
          <p:nvPr/>
        </p:nvSpPr>
        <p:spPr bwMode="auto">
          <a:xfrm>
            <a:off x="323528" y="1700808"/>
            <a:ext cx="8281045" cy="792088"/>
          </a:xfrm>
          <a:prstGeom prst="rect">
            <a:avLst/>
          </a:prstGeom>
          <a:solidFill>
            <a:srgbClr val="FFFF00">
              <a:alpha val="40000"/>
            </a:srgbClr>
          </a:solidFill>
          <a:ln w="9525" algn="ctr">
            <a:noFill/>
            <a:round/>
            <a:headEnd/>
            <a:tailEnd/>
          </a:ln>
        </p:spPr>
        <p:txBody>
          <a:bodyPr wrap="none" rtlCol="0" anchor="ctr"/>
          <a:lstStyle/>
          <a:p>
            <a:pPr algn="ctr"/>
            <a:endParaRPr lang="de-DE"/>
          </a:p>
        </p:txBody>
      </p:sp>
      <p:sp>
        <p:nvSpPr>
          <p:cNvPr id="8" name="Rechteck 7"/>
          <p:cNvSpPr/>
          <p:nvPr/>
        </p:nvSpPr>
        <p:spPr bwMode="auto">
          <a:xfrm>
            <a:off x="323528" y="2852936"/>
            <a:ext cx="8281045" cy="576064"/>
          </a:xfrm>
          <a:prstGeom prst="rect">
            <a:avLst/>
          </a:prstGeom>
          <a:solidFill>
            <a:srgbClr val="FFFF00">
              <a:alpha val="40000"/>
            </a:srgbClr>
          </a:solidFill>
          <a:ln w="9525" algn="ctr">
            <a:noFill/>
            <a:round/>
            <a:headEnd/>
            <a:tailEnd/>
          </a:ln>
        </p:spPr>
        <p:txBody>
          <a:bodyPr wrap="none" rtlCol="0" anchor="ctr"/>
          <a:lstStyle/>
          <a:p>
            <a:pPr algn="ctr"/>
            <a:endParaRPr lang="de-DE"/>
          </a:p>
        </p:txBody>
      </p:sp>
      <p:sp>
        <p:nvSpPr>
          <p:cNvPr id="9" name="Rechteck 8"/>
          <p:cNvSpPr/>
          <p:nvPr/>
        </p:nvSpPr>
        <p:spPr bwMode="auto">
          <a:xfrm>
            <a:off x="1259633" y="3645024"/>
            <a:ext cx="2304256" cy="288032"/>
          </a:xfrm>
          <a:prstGeom prst="rect">
            <a:avLst/>
          </a:prstGeom>
          <a:solidFill>
            <a:srgbClr val="FFFF00">
              <a:alpha val="40000"/>
            </a:srgbClr>
          </a:solidFill>
          <a:ln w="9525" algn="ctr">
            <a:noFill/>
            <a:round/>
            <a:headEnd/>
            <a:tailEnd/>
          </a:ln>
        </p:spPr>
        <p:txBody>
          <a:bodyPr wrap="none" rtlCol="0" anchor="ctr"/>
          <a:lstStyle/>
          <a:p>
            <a:pPr algn="ctr"/>
            <a:endParaRPr lang="de-DE"/>
          </a:p>
        </p:txBody>
      </p:sp>
      <p:sp>
        <p:nvSpPr>
          <p:cNvPr id="10" name="Rechteck 9"/>
          <p:cNvSpPr/>
          <p:nvPr/>
        </p:nvSpPr>
        <p:spPr bwMode="auto">
          <a:xfrm>
            <a:off x="4366390" y="4142753"/>
            <a:ext cx="2304256" cy="288032"/>
          </a:xfrm>
          <a:prstGeom prst="rect">
            <a:avLst/>
          </a:prstGeom>
          <a:solidFill>
            <a:srgbClr val="FFFF00">
              <a:alpha val="40000"/>
            </a:srgbClr>
          </a:solidFill>
          <a:ln w="9525" algn="ctr">
            <a:noFill/>
            <a:round/>
            <a:headEnd/>
            <a:tailEnd/>
          </a:ln>
        </p:spPr>
        <p:txBody>
          <a:bodyPr wrap="none" rtlCol="0" anchor="ctr"/>
          <a:lstStyle/>
          <a:p>
            <a:pPr algn="ctr"/>
            <a:endParaRPr lang="de-DE"/>
          </a:p>
        </p:txBody>
      </p:sp>
      <p:sp>
        <p:nvSpPr>
          <p:cNvPr id="11" name="Rechteck 10"/>
          <p:cNvSpPr/>
          <p:nvPr/>
        </p:nvSpPr>
        <p:spPr bwMode="auto">
          <a:xfrm>
            <a:off x="2211784" y="4583185"/>
            <a:ext cx="2720255" cy="288032"/>
          </a:xfrm>
          <a:prstGeom prst="rect">
            <a:avLst/>
          </a:prstGeom>
          <a:solidFill>
            <a:srgbClr val="FFFF00">
              <a:alpha val="40000"/>
            </a:srgbClr>
          </a:solidFill>
          <a:ln w="9525" algn="ctr">
            <a:noFill/>
            <a:round/>
            <a:headEnd/>
            <a:tailEnd/>
          </a:ln>
        </p:spPr>
        <p:txBody>
          <a:bodyPr wrap="none" rtlCol="0" anchor="ctr"/>
          <a:lstStyle/>
          <a:p>
            <a:pPr algn="ctr"/>
            <a:endParaRPr lang="de-DE"/>
          </a:p>
        </p:txBody>
      </p:sp>
      <p:sp>
        <p:nvSpPr>
          <p:cNvPr id="12"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17</a:t>
            </a:fld>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bwMode="auto">
          <a:xfrm>
            <a:off x="823359" y="2868240"/>
            <a:ext cx="3444447" cy="3425"/>
          </a:xfrm>
          <a:prstGeom prst="line">
            <a:avLst/>
          </a:prstGeom>
          <a:noFill/>
          <a:ln w="38100" cap="flat" cmpd="sng" algn="ctr">
            <a:solidFill>
              <a:schemeClr val="tx1"/>
            </a:solidFill>
            <a:prstDash val="solid"/>
            <a:round/>
            <a:headEnd type="none" w="med" len="med"/>
            <a:tailEnd type="none" w="med" len="med"/>
          </a:ln>
          <a:effectLst/>
        </p:spPr>
      </p:cxnSp>
      <p:cxnSp>
        <p:nvCxnSpPr>
          <p:cNvPr id="7" name="Gerade Verbindung 6"/>
          <p:cNvCxnSpPr/>
          <p:nvPr/>
        </p:nvCxnSpPr>
        <p:spPr bwMode="auto">
          <a:xfrm flipV="1">
            <a:off x="4267806" y="2324223"/>
            <a:ext cx="0" cy="556160"/>
          </a:xfrm>
          <a:prstGeom prst="line">
            <a:avLst/>
          </a:prstGeom>
          <a:noFill/>
          <a:ln w="38100" cap="flat" cmpd="sng" algn="ctr">
            <a:solidFill>
              <a:schemeClr val="tx1"/>
            </a:solidFill>
            <a:prstDash val="solid"/>
            <a:round/>
            <a:headEnd type="none" w="med" len="med"/>
            <a:tailEnd type="none" w="med" len="med"/>
          </a:ln>
          <a:effectLst/>
        </p:spPr>
      </p:cxnSp>
      <p:cxnSp>
        <p:nvCxnSpPr>
          <p:cNvPr id="8" name="Gerade Verbindung 7"/>
          <p:cNvCxnSpPr/>
          <p:nvPr/>
        </p:nvCxnSpPr>
        <p:spPr bwMode="auto">
          <a:xfrm>
            <a:off x="6784503" y="2324223"/>
            <a:ext cx="0" cy="1232723"/>
          </a:xfrm>
          <a:prstGeom prst="line">
            <a:avLst/>
          </a:prstGeom>
          <a:noFill/>
          <a:ln w="38100" cap="flat" cmpd="sng" algn="ctr">
            <a:solidFill>
              <a:schemeClr val="tx1"/>
            </a:solidFill>
            <a:prstDash val="solid"/>
            <a:round/>
            <a:headEnd type="none" w="med" len="med"/>
            <a:tailEnd type="none" w="med" len="med"/>
          </a:ln>
          <a:effectLst/>
        </p:spPr>
      </p:cxnSp>
      <p:cxnSp>
        <p:nvCxnSpPr>
          <p:cNvPr id="9" name="Gerade Verbindung 8"/>
          <p:cNvCxnSpPr/>
          <p:nvPr/>
        </p:nvCxnSpPr>
        <p:spPr bwMode="auto">
          <a:xfrm flipH="1">
            <a:off x="823359" y="3249169"/>
            <a:ext cx="3830348" cy="0"/>
          </a:xfrm>
          <a:prstGeom prst="line">
            <a:avLst/>
          </a:prstGeom>
          <a:noFill/>
          <a:ln w="38100" cap="flat" cmpd="sng" algn="ctr">
            <a:solidFill>
              <a:schemeClr val="tx1"/>
            </a:solidFill>
            <a:prstDash val="solid"/>
            <a:round/>
            <a:headEnd type="none" w="med" len="med"/>
            <a:tailEnd type="none" w="med" len="med"/>
          </a:ln>
          <a:effectLst/>
        </p:spPr>
      </p:cxnSp>
      <p:cxnSp>
        <p:nvCxnSpPr>
          <p:cNvPr id="10" name="Gerade Verbindung 9"/>
          <p:cNvCxnSpPr/>
          <p:nvPr/>
        </p:nvCxnSpPr>
        <p:spPr bwMode="auto">
          <a:xfrm>
            <a:off x="4267806" y="2324223"/>
            <a:ext cx="2516697" cy="0"/>
          </a:xfrm>
          <a:prstGeom prst="line">
            <a:avLst/>
          </a:prstGeom>
          <a:noFill/>
          <a:ln w="38100"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flipH="1" flipV="1">
            <a:off x="5409805" y="2785577"/>
            <a:ext cx="10" cy="729732"/>
          </a:xfrm>
          <a:prstGeom prst="line">
            <a:avLst/>
          </a:prstGeom>
          <a:noFill/>
          <a:ln w="12700" cap="flat" cmpd="sng" algn="ctr">
            <a:solidFill>
              <a:schemeClr val="tx1"/>
            </a:solidFill>
            <a:prstDash val="sysDash"/>
            <a:round/>
            <a:headEnd type="none" w="med" len="med"/>
            <a:tailEnd type="none" w="med" len="med"/>
          </a:ln>
          <a:effectLst/>
        </p:spPr>
      </p:cxnSp>
      <p:sp>
        <p:nvSpPr>
          <p:cNvPr id="13" name="Textfeld 12"/>
          <p:cNvSpPr txBox="1"/>
          <p:nvPr/>
        </p:nvSpPr>
        <p:spPr>
          <a:xfrm rot="16200000">
            <a:off x="4962757" y="2863908"/>
            <a:ext cx="678391" cy="307777"/>
          </a:xfrm>
          <a:prstGeom prst="rect">
            <a:avLst/>
          </a:prstGeom>
          <a:noFill/>
        </p:spPr>
        <p:txBody>
          <a:bodyPr wrap="none" rtlCol="0">
            <a:spAutoFit/>
          </a:bodyPr>
          <a:lstStyle/>
          <a:p>
            <a:r>
              <a:rPr lang="de-DE" sz="1400" dirty="0" smtClean="0">
                <a:latin typeface="Times New Roman" pitchFamily="18" charset="0"/>
                <a:cs typeface="Times New Roman" pitchFamily="18" charset="0"/>
              </a:rPr>
              <a:t>Line C</a:t>
            </a:r>
            <a:endParaRPr lang="de-DE" sz="1400" dirty="0">
              <a:latin typeface="Times New Roman" pitchFamily="18" charset="0"/>
              <a:cs typeface="Times New Roman" pitchFamily="18" charset="0"/>
            </a:endParaRPr>
          </a:p>
        </p:txBody>
      </p:sp>
      <p:sp>
        <p:nvSpPr>
          <p:cNvPr id="14" name="Textfeld 13"/>
          <p:cNvSpPr txBox="1"/>
          <p:nvPr/>
        </p:nvSpPr>
        <p:spPr>
          <a:xfrm>
            <a:off x="5855204" y="960983"/>
            <a:ext cx="960519" cy="307777"/>
          </a:xfrm>
          <a:prstGeom prst="rect">
            <a:avLst/>
          </a:prstGeom>
          <a:noFill/>
        </p:spPr>
        <p:txBody>
          <a:bodyPr wrap="none" rtlCol="0">
            <a:spAutoFit/>
          </a:bodyPr>
          <a:lstStyle/>
          <a:p>
            <a:r>
              <a:rPr lang="de-DE" sz="1400" dirty="0" smtClean="0">
                <a:latin typeface="Times New Roman" pitchFamily="18" charset="0"/>
                <a:cs typeface="Times New Roman" pitchFamily="18" charset="0"/>
              </a:rPr>
              <a:t>10 ± 0.5 m</a:t>
            </a:r>
            <a:endParaRPr lang="de-DE" sz="1400" dirty="0">
              <a:latin typeface="Times New Roman" pitchFamily="18" charset="0"/>
              <a:cs typeface="Times New Roman" pitchFamily="18" charset="0"/>
            </a:endParaRPr>
          </a:p>
        </p:txBody>
      </p:sp>
      <p:sp>
        <p:nvSpPr>
          <p:cNvPr id="15" name="Textfeld 14"/>
          <p:cNvSpPr txBox="1"/>
          <p:nvPr/>
        </p:nvSpPr>
        <p:spPr>
          <a:xfrm rot="16200000">
            <a:off x="3577812" y="2170334"/>
            <a:ext cx="960519" cy="307777"/>
          </a:xfrm>
          <a:prstGeom prst="rect">
            <a:avLst/>
          </a:prstGeom>
          <a:noFill/>
        </p:spPr>
        <p:txBody>
          <a:bodyPr wrap="none" rtlCol="0">
            <a:spAutoFit/>
          </a:bodyPr>
          <a:lstStyle/>
          <a:p>
            <a:r>
              <a:rPr lang="de-DE" sz="1400" i="1" dirty="0" err="1" smtClean="0">
                <a:latin typeface="Times New Roman" pitchFamily="18" charset="0"/>
                <a:cs typeface="Times New Roman" pitchFamily="18" charset="0"/>
              </a:rPr>
              <a:t>d</a:t>
            </a:r>
            <a:r>
              <a:rPr lang="de-DE" sz="1400" baseline="-25000" dirty="0" err="1" smtClean="0">
                <a:latin typeface="Times New Roman" pitchFamily="18" charset="0"/>
                <a:cs typeface="Times New Roman" pitchFamily="18" charset="0"/>
              </a:rPr>
              <a:t>corridor</a:t>
            </a:r>
            <a:r>
              <a:rPr lang="de-DE" sz="1400" baseline="-25000" dirty="0" smtClean="0">
                <a:latin typeface="Times New Roman" pitchFamily="18" charset="0"/>
                <a:cs typeface="Times New Roman" pitchFamily="18" charset="0"/>
              </a:rPr>
              <a:t>, </a:t>
            </a:r>
            <a:r>
              <a:rPr lang="de-DE" sz="1400" baseline="-25000" dirty="0" err="1" smtClean="0">
                <a:latin typeface="Times New Roman" pitchFamily="18" charset="0"/>
                <a:cs typeface="Times New Roman" pitchFamily="18" charset="0"/>
              </a:rPr>
              <a:t>outer</a:t>
            </a:r>
            <a:endParaRPr lang="de-DE" sz="1400" baseline="-25000" dirty="0">
              <a:latin typeface="Times New Roman" pitchFamily="18" charset="0"/>
              <a:cs typeface="Times New Roman" pitchFamily="18" charset="0"/>
            </a:endParaRPr>
          </a:p>
        </p:txBody>
      </p:sp>
      <p:cxnSp>
        <p:nvCxnSpPr>
          <p:cNvPr id="17" name="Gerade Verbindung 16"/>
          <p:cNvCxnSpPr/>
          <p:nvPr/>
        </p:nvCxnSpPr>
        <p:spPr bwMode="auto">
          <a:xfrm flipH="1" flipV="1">
            <a:off x="5857101" y="1196976"/>
            <a:ext cx="10299" cy="4411011"/>
          </a:xfrm>
          <a:prstGeom prst="line">
            <a:avLst/>
          </a:prstGeom>
          <a:noFill/>
          <a:ln w="12700" cap="flat" cmpd="sng" algn="ctr">
            <a:solidFill>
              <a:schemeClr val="tx1"/>
            </a:solidFill>
            <a:prstDash val="dashDot"/>
            <a:round/>
            <a:headEnd type="none" w="med" len="med"/>
            <a:tailEnd type="none" w="med" len="med"/>
          </a:ln>
          <a:effectLst/>
        </p:spPr>
      </p:cxnSp>
      <p:sp>
        <p:nvSpPr>
          <p:cNvPr id="19" name="Textfeld 18"/>
          <p:cNvSpPr txBox="1"/>
          <p:nvPr/>
        </p:nvSpPr>
        <p:spPr>
          <a:xfrm>
            <a:off x="4631070" y="960983"/>
            <a:ext cx="960519" cy="307777"/>
          </a:xfrm>
          <a:prstGeom prst="rect">
            <a:avLst/>
          </a:prstGeom>
          <a:noFill/>
        </p:spPr>
        <p:txBody>
          <a:bodyPr wrap="none" rtlCol="0">
            <a:spAutoFit/>
          </a:bodyPr>
          <a:lstStyle/>
          <a:p>
            <a:r>
              <a:rPr lang="de-DE" sz="1400" dirty="0" smtClean="0">
                <a:latin typeface="Times New Roman" pitchFamily="18" charset="0"/>
                <a:cs typeface="Times New Roman" pitchFamily="18" charset="0"/>
              </a:rPr>
              <a:t>15 ± 0.5 m</a:t>
            </a:r>
            <a:endParaRPr lang="de-DE" sz="1400" dirty="0">
              <a:latin typeface="Times New Roman" pitchFamily="18" charset="0"/>
              <a:cs typeface="Times New Roman" pitchFamily="18" charset="0"/>
            </a:endParaRPr>
          </a:p>
        </p:txBody>
      </p:sp>
      <p:cxnSp>
        <p:nvCxnSpPr>
          <p:cNvPr id="20" name="Gerade Verbindung mit Pfeil 19"/>
          <p:cNvCxnSpPr/>
          <p:nvPr/>
        </p:nvCxnSpPr>
        <p:spPr bwMode="auto">
          <a:xfrm>
            <a:off x="5409805" y="3157666"/>
            <a:ext cx="447296" cy="0"/>
          </a:xfrm>
          <a:prstGeom prst="straightConnector1">
            <a:avLst/>
          </a:prstGeom>
          <a:noFill/>
          <a:ln w="9525" cap="flat" cmpd="sng" algn="ctr">
            <a:solidFill>
              <a:schemeClr val="tx1"/>
            </a:solidFill>
            <a:prstDash val="solid"/>
            <a:round/>
            <a:headEnd type="arrow"/>
            <a:tailEnd type="arrow"/>
          </a:ln>
          <a:effectLst/>
        </p:spPr>
      </p:cxnSp>
      <p:cxnSp>
        <p:nvCxnSpPr>
          <p:cNvPr id="28" name="Gerade Verbindung 27"/>
          <p:cNvCxnSpPr/>
          <p:nvPr/>
        </p:nvCxnSpPr>
        <p:spPr bwMode="auto">
          <a:xfrm flipV="1">
            <a:off x="468313" y="3553271"/>
            <a:ext cx="7344047" cy="19744"/>
          </a:xfrm>
          <a:prstGeom prst="line">
            <a:avLst/>
          </a:prstGeom>
          <a:noFill/>
          <a:ln w="12700" cap="flat" cmpd="sng" algn="ctr">
            <a:solidFill>
              <a:schemeClr val="tx1"/>
            </a:solidFill>
            <a:prstDash val="dashDot"/>
            <a:round/>
            <a:headEnd type="none" w="med" len="med"/>
            <a:tailEnd type="none" w="med" len="med"/>
          </a:ln>
          <a:effectLst/>
        </p:spPr>
      </p:cxnSp>
      <p:cxnSp>
        <p:nvCxnSpPr>
          <p:cNvPr id="34" name="Gerade Verbindung 33"/>
          <p:cNvCxnSpPr/>
          <p:nvPr/>
        </p:nvCxnSpPr>
        <p:spPr bwMode="auto">
          <a:xfrm flipH="1" flipV="1">
            <a:off x="4499992" y="2324224"/>
            <a:ext cx="19745" cy="2904976"/>
          </a:xfrm>
          <a:prstGeom prst="line">
            <a:avLst/>
          </a:prstGeom>
          <a:noFill/>
          <a:ln w="12700" cap="flat" cmpd="sng" algn="ctr">
            <a:solidFill>
              <a:schemeClr val="tx1"/>
            </a:solidFill>
            <a:prstDash val="sysDash"/>
            <a:round/>
            <a:headEnd type="none" w="med" len="med"/>
            <a:tailEnd type="none" w="med" len="med"/>
          </a:ln>
          <a:effectLst/>
        </p:spPr>
      </p:cxnSp>
      <p:cxnSp>
        <p:nvCxnSpPr>
          <p:cNvPr id="36" name="Gerade Verbindung 35"/>
          <p:cNvCxnSpPr/>
          <p:nvPr/>
        </p:nvCxnSpPr>
        <p:spPr bwMode="auto">
          <a:xfrm flipH="1" flipV="1">
            <a:off x="3779914" y="2573288"/>
            <a:ext cx="4146" cy="2819673"/>
          </a:xfrm>
          <a:prstGeom prst="line">
            <a:avLst/>
          </a:prstGeom>
          <a:noFill/>
          <a:ln w="12700" cap="flat" cmpd="sng" algn="ctr">
            <a:solidFill>
              <a:schemeClr val="tx1"/>
            </a:solidFill>
            <a:prstDash val="sysDash"/>
            <a:round/>
            <a:headEnd type="none" w="med" len="med"/>
            <a:tailEnd type="none" w="med" len="med"/>
          </a:ln>
          <a:effectLst/>
        </p:spPr>
      </p:cxnSp>
      <p:sp>
        <p:nvSpPr>
          <p:cNvPr id="38" name="Textfeld 37"/>
          <p:cNvSpPr txBox="1"/>
          <p:nvPr/>
        </p:nvSpPr>
        <p:spPr>
          <a:xfrm rot="16200000">
            <a:off x="4026653" y="3790384"/>
            <a:ext cx="678391" cy="307777"/>
          </a:xfrm>
          <a:prstGeom prst="rect">
            <a:avLst/>
          </a:prstGeom>
          <a:noFill/>
        </p:spPr>
        <p:txBody>
          <a:bodyPr wrap="none" rtlCol="0">
            <a:spAutoFit/>
          </a:bodyPr>
          <a:lstStyle/>
          <a:p>
            <a:r>
              <a:rPr lang="de-DE" sz="1400" dirty="0" smtClean="0">
                <a:latin typeface="Times New Roman" pitchFamily="18" charset="0"/>
                <a:cs typeface="Times New Roman" pitchFamily="18" charset="0"/>
              </a:rPr>
              <a:t>Line B</a:t>
            </a:r>
            <a:endParaRPr lang="de-DE" sz="1400" dirty="0">
              <a:latin typeface="Times New Roman" pitchFamily="18" charset="0"/>
              <a:cs typeface="Times New Roman" pitchFamily="18" charset="0"/>
            </a:endParaRPr>
          </a:p>
        </p:txBody>
      </p:sp>
      <p:sp>
        <p:nvSpPr>
          <p:cNvPr id="39" name="Textfeld 38"/>
          <p:cNvSpPr txBox="1"/>
          <p:nvPr/>
        </p:nvSpPr>
        <p:spPr>
          <a:xfrm rot="16200000">
            <a:off x="3197188" y="3790383"/>
            <a:ext cx="857671" cy="307777"/>
          </a:xfrm>
          <a:prstGeom prst="rect">
            <a:avLst/>
          </a:prstGeom>
          <a:noFill/>
        </p:spPr>
        <p:txBody>
          <a:bodyPr wrap="none" rtlCol="0">
            <a:spAutoFit/>
          </a:bodyPr>
          <a:lstStyle/>
          <a:p>
            <a:r>
              <a:rPr lang="de-DE" sz="1400" dirty="0" smtClean="0">
                <a:latin typeface="Times New Roman" pitchFamily="18" charset="0"/>
                <a:cs typeface="Times New Roman" pitchFamily="18" charset="0"/>
              </a:rPr>
              <a:t>Line A**</a:t>
            </a:r>
            <a:endParaRPr lang="de-DE" sz="1400" dirty="0">
              <a:latin typeface="Times New Roman" pitchFamily="18" charset="0"/>
              <a:cs typeface="Times New Roman" pitchFamily="18" charset="0"/>
            </a:endParaRPr>
          </a:p>
        </p:txBody>
      </p:sp>
      <p:cxnSp>
        <p:nvCxnSpPr>
          <p:cNvPr id="40" name="Gerade Verbindung mit Pfeil 39"/>
          <p:cNvCxnSpPr/>
          <p:nvPr/>
        </p:nvCxnSpPr>
        <p:spPr bwMode="auto">
          <a:xfrm>
            <a:off x="4499992" y="5104929"/>
            <a:ext cx="1383400" cy="0"/>
          </a:xfrm>
          <a:prstGeom prst="straightConnector1">
            <a:avLst/>
          </a:prstGeom>
          <a:noFill/>
          <a:ln w="9525" cap="flat" cmpd="sng" algn="ctr">
            <a:solidFill>
              <a:schemeClr val="tx1"/>
            </a:solidFill>
            <a:prstDash val="solid"/>
            <a:round/>
            <a:headEnd type="arrow"/>
            <a:tailEnd type="arrow"/>
          </a:ln>
          <a:effectLst/>
        </p:spPr>
      </p:cxnSp>
      <p:cxnSp>
        <p:nvCxnSpPr>
          <p:cNvPr id="42" name="Gerade Verbindung mit Pfeil 41"/>
          <p:cNvCxnSpPr/>
          <p:nvPr/>
        </p:nvCxnSpPr>
        <p:spPr bwMode="auto">
          <a:xfrm>
            <a:off x="3779912" y="5392961"/>
            <a:ext cx="2083735" cy="0"/>
          </a:xfrm>
          <a:prstGeom prst="straightConnector1">
            <a:avLst/>
          </a:prstGeom>
          <a:noFill/>
          <a:ln w="9525" cap="flat" cmpd="sng" algn="ctr">
            <a:solidFill>
              <a:schemeClr val="tx1"/>
            </a:solidFill>
            <a:prstDash val="solid"/>
            <a:round/>
            <a:headEnd type="arrow"/>
            <a:tailEnd type="arrow"/>
          </a:ln>
          <a:effectLst/>
        </p:spPr>
      </p:cxnSp>
      <p:sp>
        <p:nvSpPr>
          <p:cNvPr id="45" name="Textfeld 44"/>
          <p:cNvSpPr txBox="1"/>
          <p:nvPr/>
        </p:nvSpPr>
        <p:spPr>
          <a:xfrm>
            <a:off x="823359" y="4024661"/>
            <a:ext cx="1136850" cy="523220"/>
          </a:xfrm>
          <a:prstGeom prst="rect">
            <a:avLst/>
          </a:prstGeom>
          <a:noFill/>
        </p:spPr>
        <p:txBody>
          <a:bodyPr wrap="none" rtlCol="0">
            <a:spAutoFit/>
          </a:bodyPr>
          <a:lstStyle/>
          <a:p>
            <a:r>
              <a:rPr lang="de-DE" sz="1400" dirty="0" err="1" smtClean="0">
                <a:latin typeface="Times New Roman" pitchFamily="18" charset="0"/>
                <a:cs typeface="Times New Roman" pitchFamily="18" charset="0"/>
              </a:rPr>
              <a:t>Bicycle</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line</a:t>
            </a:r>
            <a:r>
              <a:rPr lang="de-DE" sz="1400" dirty="0" smtClean="0">
                <a:latin typeface="Times New Roman" pitchFamily="18" charset="0"/>
                <a:cs typeface="Times New Roman" pitchFamily="18" charset="0"/>
              </a:rPr>
              <a:t/>
            </a:r>
            <a:br>
              <a:rPr lang="de-DE" sz="1400" dirty="0" smtClean="0">
                <a:latin typeface="Times New Roman" pitchFamily="18" charset="0"/>
                <a:cs typeface="Times New Roman" pitchFamily="18" charset="0"/>
              </a:rPr>
            </a:br>
            <a:r>
              <a:rPr lang="de-DE" sz="1400" dirty="0" err="1" smtClean="0">
                <a:latin typeface="Times New Roman" pitchFamily="18" charset="0"/>
                <a:cs typeface="Times New Roman" pitchFamily="18" charset="0"/>
              </a:rPr>
              <a:t>of</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movement</a:t>
            </a:r>
            <a:endParaRPr lang="de-DE" sz="1400" dirty="0">
              <a:latin typeface="Times New Roman" pitchFamily="18" charset="0"/>
              <a:cs typeface="Times New Roman" pitchFamily="18" charset="0"/>
            </a:endParaRPr>
          </a:p>
        </p:txBody>
      </p:sp>
      <p:cxnSp>
        <p:nvCxnSpPr>
          <p:cNvPr id="46" name="Gerade Verbindung mit Pfeil 45"/>
          <p:cNvCxnSpPr/>
          <p:nvPr/>
        </p:nvCxnSpPr>
        <p:spPr bwMode="auto">
          <a:xfrm flipV="1">
            <a:off x="1275407" y="2884878"/>
            <a:ext cx="0" cy="336034"/>
          </a:xfrm>
          <a:prstGeom prst="straightConnector1">
            <a:avLst/>
          </a:prstGeom>
          <a:noFill/>
          <a:ln w="9525" cap="flat" cmpd="sng" algn="ctr">
            <a:solidFill>
              <a:schemeClr val="tx1"/>
            </a:solidFill>
            <a:prstDash val="solid"/>
            <a:round/>
            <a:headEnd type="arrow"/>
            <a:tailEnd type="arrow"/>
          </a:ln>
          <a:effectLst/>
        </p:spPr>
      </p:cxnSp>
      <p:cxnSp>
        <p:nvCxnSpPr>
          <p:cNvPr id="51" name="Gerade Verbindung 50"/>
          <p:cNvCxnSpPr/>
          <p:nvPr/>
        </p:nvCxnSpPr>
        <p:spPr bwMode="auto">
          <a:xfrm flipV="1">
            <a:off x="4267806" y="1196975"/>
            <a:ext cx="0" cy="1656557"/>
          </a:xfrm>
          <a:prstGeom prst="line">
            <a:avLst/>
          </a:prstGeom>
          <a:noFill/>
          <a:ln w="12700" cap="flat" cmpd="sng" algn="ctr">
            <a:solidFill>
              <a:schemeClr val="tx1"/>
            </a:solidFill>
            <a:prstDash val="sysDash"/>
            <a:round/>
            <a:headEnd type="none" w="med" len="med"/>
            <a:tailEnd type="none" w="med" len="med"/>
          </a:ln>
          <a:effectLst/>
        </p:spPr>
      </p:cxnSp>
      <p:cxnSp>
        <p:nvCxnSpPr>
          <p:cNvPr id="53" name="Gerade Verbindung 52"/>
          <p:cNvCxnSpPr/>
          <p:nvPr/>
        </p:nvCxnSpPr>
        <p:spPr bwMode="auto">
          <a:xfrm flipV="1">
            <a:off x="6784503" y="1184348"/>
            <a:ext cx="0" cy="1728787"/>
          </a:xfrm>
          <a:prstGeom prst="line">
            <a:avLst/>
          </a:prstGeom>
          <a:noFill/>
          <a:ln w="12700" cap="flat" cmpd="sng" algn="ctr">
            <a:solidFill>
              <a:schemeClr val="tx1"/>
            </a:solidFill>
            <a:prstDash val="sysDash"/>
            <a:round/>
            <a:headEnd type="none" w="med" len="med"/>
            <a:tailEnd type="none" w="med" len="med"/>
          </a:ln>
          <a:effectLst/>
        </p:spPr>
      </p:cxnSp>
      <p:cxnSp>
        <p:nvCxnSpPr>
          <p:cNvPr id="56" name="Gerade Verbindung mit Pfeil 55"/>
          <p:cNvCxnSpPr/>
          <p:nvPr/>
        </p:nvCxnSpPr>
        <p:spPr bwMode="auto">
          <a:xfrm>
            <a:off x="4264223" y="1268413"/>
            <a:ext cx="1592878" cy="0"/>
          </a:xfrm>
          <a:prstGeom prst="straightConnector1">
            <a:avLst/>
          </a:prstGeom>
          <a:noFill/>
          <a:ln w="9525" cap="flat" cmpd="sng" algn="ctr">
            <a:solidFill>
              <a:schemeClr val="tx1"/>
            </a:solidFill>
            <a:prstDash val="solid"/>
            <a:round/>
            <a:headEnd type="arrow"/>
            <a:tailEnd type="arrow"/>
          </a:ln>
          <a:effectLst/>
        </p:spPr>
      </p:cxnSp>
      <p:cxnSp>
        <p:nvCxnSpPr>
          <p:cNvPr id="58" name="Gerade Verbindung mit Pfeil 57"/>
          <p:cNvCxnSpPr/>
          <p:nvPr/>
        </p:nvCxnSpPr>
        <p:spPr bwMode="auto">
          <a:xfrm>
            <a:off x="5855672" y="1268413"/>
            <a:ext cx="928831" cy="0"/>
          </a:xfrm>
          <a:prstGeom prst="straightConnector1">
            <a:avLst/>
          </a:prstGeom>
          <a:noFill/>
          <a:ln w="9525" cap="flat" cmpd="sng" algn="ctr">
            <a:solidFill>
              <a:schemeClr val="tx1"/>
            </a:solidFill>
            <a:prstDash val="solid"/>
            <a:round/>
            <a:headEnd type="arrow"/>
            <a:tailEnd type="arrow"/>
          </a:ln>
          <a:effectLst/>
        </p:spPr>
      </p:cxnSp>
      <p:sp>
        <p:nvSpPr>
          <p:cNvPr id="60" name="Textfeld 59"/>
          <p:cNvSpPr txBox="1"/>
          <p:nvPr/>
        </p:nvSpPr>
        <p:spPr>
          <a:xfrm>
            <a:off x="6220577" y="3658730"/>
            <a:ext cx="1276311" cy="307777"/>
          </a:xfrm>
          <a:prstGeom prst="rect">
            <a:avLst/>
          </a:prstGeom>
          <a:noFill/>
        </p:spPr>
        <p:txBody>
          <a:bodyPr wrap="none" rtlCol="0">
            <a:spAutoFit/>
          </a:bodyPr>
          <a:lstStyle/>
          <a:p>
            <a:r>
              <a:rPr lang="de-DE" sz="1400" dirty="0" err="1" smtClean="0">
                <a:latin typeface="Times New Roman" pitchFamily="18" charset="0"/>
                <a:cs typeface="Times New Roman" pitchFamily="18" charset="0"/>
              </a:rPr>
              <a:t>Collision</a:t>
            </a:r>
            <a:r>
              <a:rPr lang="de-DE" sz="1400" dirty="0" smtClean="0">
                <a:latin typeface="Times New Roman" pitchFamily="18" charset="0"/>
                <a:cs typeface="Times New Roman" pitchFamily="18" charset="0"/>
              </a:rPr>
              <a:t> Point</a:t>
            </a:r>
            <a:endParaRPr lang="de-DE" sz="1400" dirty="0">
              <a:latin typeface="Times New Roman" pitchFamily="18" charset="0"/>
              <a:cs typeface="Times New Roman" pitchFamily="18" charset="0"/>
            </a:endParaRPr>
          </a:p>
        </p:txBody>
      </p:sp>
      <p:cxnSp>
        <p:nvCxnSpPr>
          <p:cNvPr id="62" name="Gerade Verbindung mit Pfeil 61"/>
          <p:cNvCxnSpPr>
            <a:stCxn id="60" idx="1"/>
          </p:cNvCxnSpPr>
          <p:nvPr/>
        </p:nvCxnSpPr>
        <p:spPr bwMode="auto">
          <a:xfrm flipH="1" flipV="1">
            <a:off x="5883392" y="3581020"/>
            <a:ext cx="337185" cy="231599"/>
          </a:xfrm>
          <a:prstGeom prst="straightConnector1">
            <a:avLst/>
          </a:prstGeom>
          <a:noFill/>
          <a:ln w="9525" cap="flat" cmpd="sng" algn="ctr">
            <a:solidFill>
              <a:schemeClr val="tx1"/>
            </a:solidFill>
            <a:prstDash val="solid"/>
            <a:round/>
            <a:headEnd type="none" w="med" len="med"/>
            <a:tailEnd type="arrow"/>
          </a:ln>
          <a:effectLst/>
        </p:spPr>
      </p:cxnSp>
      <p:cxnSp>
        <p:nvCxnSpPr>
          <p:cNvPr id="63" name="Gerade Verbindung mit Pfeil 62"/>
          <p:cNvCxnSpPr>
            <a:stCxn id="45" idx="0"/>
          </p:cNvCxnSpPr>
          <p:nvPr/>
        </p:nvCxnSpPr>
        <p:spPr bwMode="auto">
          <a:xfrm flipH="1" flipV="1">
            <a:off x="1190525" y="3566602"/>
            <a:ext cx="201259" cy="458059"/>
          </a:xfrm>
          <a:prstGeom prst="straightConnector1">
            <a:avLst/>
          </a:prstGeom>
          <a:noFill/>
          <a:ln w="9525" cap="flat" cmpd="sng" algn="ctr">
            <a:solidFill>
              <a:schemeClr val="tx1"/>
            </a:solidFill>
            <a:prstDash val="solid"/>
            <a:round/>
            <a:headEnd type="none" w="med" len="med"/>
            <a:tailEnd type="arrow"/>
          </a:ln>
          <a:effectLst/>
        </p:spPr>
      </p:cxnSp>
      <p:sp>
        <p:nvSpPr>
          <p:cNvPr id="67" name="Bogen 66"/>
          <p:cNvSpPr/>
          <p:nvPr/>
        </p:nvSpPr>
        <p:spPr bwMode="auto">
          <a:xfrm>
            <a:off x="2809052" y="3239311"/>
            <a:ext cx="3599599" cy="2368676"/>
          </a:xfrm>
          <a:prstGeom prst="arc">
            <a:avLst>
              <a:gd name="adj1" fmla="val 16142595"/>
              <a:gd name="adj2" fmla="val 19579585"/>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Verdana" pitchFamily="34" charset="0"/>
            </a:endParaRPr>
          </a:p>
        </p:txBody>
      </p:sp>
      <p:sp>
        <p:nvSpPr>
          <p:cNvPr id="68" name="Textfeld 67"/>
          <p:cNvSpPr txBox="1"/>
          <p:nvPr/>
        </p:nvSpPr>
        <p:spPr>
          <a:xfrm>
            <a:off x="752582" y="1770696"/>
            <a:ext cx="2310249" cy="523220"/>
          </a:xfrm>
          <a:prstGeom prst="rect">
            <a:avLst/>
          </a:prstGeom>
          <a:noFill/>
        </p:spPr>
        <p:txBody>
          <a:bodyPr wrap="none" rtlCol="0">
            <a:spAutoFit/>
          </a:bodyPr>
          <a:lstStyle/>
          <a:p>
            <a:r>
              <a:rPr lang="de-DE" sz="1400" dirty="0" smtClean="0">
                <a:latin typeface="Times New Roman" pitchFamily="18" charset="0"/>
                <a:cs typeface="Times New Roman" pitchFamily="18" charset="0"/>
              </a:rPr>
              <a:t>Mark </a:t>
            </a:r>
            <a:r>
              <a:rPr lang="de-DE" sz="1400" dirty="0" err="1" smtClean="0">
                <a:latin typeface="Times New Roman" pitchFamily="18" charset="0"/>
                <a:cs typeface="Times New Roman" pitchFamily="18" charset="0"/>
              </a:rPr>
              <a:t>corridor</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using</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cones</a:t>
            </a:r>
            <a:r>
              <a:rPr lang="de-DE" sz="1400" dirty="0" smtClean="0">
                <a:latin typeface="Times New Roman" pitchFamily="18" charset="0"/>
                <a:cs typeface="Times New Roman" pitchFamily="18" charset="0"/>
              </a:rPr>
              <a:t> *, </a:t>
            </a:r>
            <a:br>
              <a:rPr lang="de-DE" sz="1400" dirty="0" smtClean="0">
                <a:latin typeface="Times New Roman" pitchFamily="18" charset="0"/>
                <a:cs typeface="Times New Roman" pitchFamily="18" charset="0"/>
              </a:rPr>
            </a:br>
            <a:r>
              <a:rPr lang="de-DE" sz="1400" dirty="0" err="1" smtClean="0">
                <a:latin typeface="Times New Roman" pitchFamily="18" charset="0"/>
                <a:cs typeface="Times New Roman" pitchFamily="18" charset="0"/>
              </a:rPr>
              <a:t>spacing</a:t>
            </a:r>
            <a:r>
              <a:rPr lang="de-DE" sz="1400" dirty="0" smtClean="0">
                <a:latin typeface="Times New Roman" pitchFamily="18" charset="0"/>
                <a:cs typeface="Times New Roman" pitchFamily="18" charset="0"/>
              </a:rPr>
              <a:t> not </a:t>
            </a:r>
            <a:r>
              <a:rPr lang="de-DE" sz="1400" dirty="0" err="1" smtClean="0">
                <a:latin typeface="Times New Roman" pitchFamily="18" charset="0"/>
                <a:cs typeface="Times New Roman" pitchFamily="18" charset="0"/>
              </a:rPr>
              <a:t>more</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than</a:t>
            </a:r>
            <a:r>
              <a:rPr lang="de-DE" sz="1400" dirty="0" smtClean="0">
                <a:latin typeface="Times New Roman" pitchFamily="18" charset="0"/>
                <a:cs typeface="Times New Roman" pitchFamily="18" charset="0"/>
              </a:rPr>
              <a:t> 5 m</a:t>
            </a:r>
            <a:endParaRPr lang="de-DE" sz="1400" dirty="0">
              <a:latin typeface="Times New Roman" pitchFamily="18" charset="0"/>
              <a:cs typeface="Times New Roman" pitchFamily="18" charset="0"/>
            </a:endParaRPr>
          </a:p>
        </p:txBody>
      </p:sp>
      <p:cxnSp>
        <p:nvCxnSpPr>
          <p:cNvPr id="69" name="Gerade Verbindung mit Pfeil 68"/>
          <p:cNvCxnSpPr/>
          <p:nvPr/>
        </p:nvCxnSpPr>
        <p:spPr bwMode="auto">
          <a:xfrm>
            <a:off x="1907704" y="2340084"/>
            <a:ext cx="432048" cy="498855"/>
          </a:xfrm>
          <a:prstGeom prst="straightConnector1">
            <a:avLst/>
          </a:prstGeom>
          <a:noFill/>
          <a:ln w="9525" cap="flat" cmpd="sng" algn="ctr">
            <a:solidFill>
              <a:schemeClr val="tx1"/>
            </a:solidFill>
            <a:prstDash val="solid"/>
            <a:round/>
            <a:headEnd type="none" w="med" len="med"/>
            <a:tailEnd type="arrow"/>
          </a:ln>
          <a:effectLst/>
        </p:spPr>
      </p:cxnSp>
      <p:cxnSp>
        <p:nvCxnSpPr>
          <p:cNvPr id="76" name="Gerade Verbindung 75"/>
          <p:cNvCxnSpPr/>
          <p:nvPr/>
        </p:nvCxnSpPr>
        <p:spPr bwMode="auto">
          <a:xfrm flipV="1">
            <a:off x="1979712" y="2620505"/>
            <a:ext cx="0" cy="3080233"/>
          </a:xfrm>
          <a:prstGeom prst="line">
            <a:avLst/>
          </a:prstGeom>
          <a:noFill/>
          <a:ln w="12700" cap="flat" cmpd="sng" algn="ctr">
            <a:solidFill>
              <a:schemeClr val="tx1"/>
            </a:solidFill>
            <a:prstDash val="sysDash"/>
            <a:round/>
            <a:headEnd type="none" w="med" len="med"/>
            <a:tailEnd type="none" w="med" len="med"/>
          </a:ln>
          <a:effectLst/>
        </p:spPr>
      </p:cxnSp>
      <p:cxnSp>
        <p:nvCxnSpPr>
          <p:cNvPr id="79" name="Gerade Verbindung mit Pfeil 78"/>
          <p:cNvCxnSpPr/>
          <p:nvPr/>
        </p:nvCxnSpPr>
        <p:spPr bwMode="auto">
          <a:xfrm>
            <a:off x="1979712" y="5680993"/>
            <a:ext cx="3875960" cy="0"/>
          </a:xfrm>
          <a:prstGeom prst="straightConnector1">
            <a:avLst/>
          </a:prstGeom>
          <a:noFill/>
          <a:ln w="9525" cap="flat" cmpd="sng" algn="ctr">
            <a:solidFill>
              <a:schemeClr val="tx1"/>
            </a:solidFill>
            <a:prstDash val="solid"/>
            <a:round/>
            <a:headEnd type="arrow"/>
            <a:tailEnd type="arrow"/>
          </a:ln>
          <a:effectLst/>
        </p:spPr>
      </p:cxnSp>
      <p:sp>
        <p:nvSpPr>
          <p:cNvPr id="41" name="Textfeld 40"/>
          <p:cNvSpPr txBox="1"/>
          <p:nvPr/>
        </p:nvSpPr>
        <p:spPr>
          <a:xfrm>
            <a:off x="5436096" y="2852936"/>
            <a:ext cx="327333" cy="307777"/>
          </a:xfrm>
          <a:prstGeom prst="rect">
            <a:avLst/>
          </a:prstGeom>
          <a:noFill/>
        </p:spPr>
        <p:txBody>
          <a:bodyPr wrap="none" rtlCol="0">
            <a:spAutoFit/>
          </a:bodyPr>
          <a:lstStyle/>
          <a:p>
            <a:r>
              <a:rPr lang="de-DE" sz="1400" i="1" dirty="0" err="1" smtClean="0">
                <a:latin typeface="Times New Roman" pitchFamily="18" charset="0"/>
                <a:cs typeface="Times New Roman" pitchFamily="18" charset="0"/>
              </a:rPr>
              <a:t>d</a:t>
            </a:r>
            <a:r>
              <a:rPr lang="de-DE" sz="1400" baseline="-25000" dirty="0" err="1" smtClean="0">
                <a:latin typeface="Times New Roman" pitchFamily="18" charset="0"/>
                <a:cs typeface="Times New Roman" pitchFamily="18" charset="0"/>
              </a:rPr>
              <a:t>c</a:t>
            </a:r>
            <a:endParaRPr lang="de-DE" sz="1400" baseline="-25000" dirty="0">
              <a:latin typeface="Times New Roman" pitchFamily="18" charset="0"/>
              <a:cs typeface="Times New Roman" pitchFamily="18" charset="0"/>
            </a:endParaRPr>
          </a:p>
        </p:txBody>
      </p:sp>
      <p:sp>
        <p:nvSpPr>
          <p:cNvPr id="43" name="Textfeld 42"/>
          <p:cNvSpPr txBox="1"/>
          <p:nvPr/>
        </p:nvSpPr>
        <p:spPr>
          <a:xfrm>
            <a:off x="5004048" y="4797152"/>
            <a:ext cx="333745" cy="307777"/>
          </a:xfrm>
          <a:prstGeom prst="rect">
            <a:avLst/>
          </a:prstGeom>
          <a:noFill/>
        </p:spPr>
        <p:txBody>
          <a:bodyPr wrap="none" rtlCol="0">
            <a:spAutoFit/>
          </a:bodyPr>
          <a:lstStyle/>
          <a:p>
            <a:r>
              <a:rPr lang="de-DE" sz="1400" i="1" dirty="0" err="1" smtClean="0">
                <a:latin typeface="Times New Roman" pitchFamily="18" charset="0"/>
                <a:cs typeface="Times New Roman" pitchFamily="18" charset="0"/>
              </a:rPr>
              <a:t>d</a:t>
            </a:r>
            <a:r>
              <a:rPr lang="de-DE" sz="1400" baseline="-25000" dirty="0" err="1" smtClean="0">
                <a:latin typeface="Times New Roman" pitchFamily="18" charset="0"/>
                <a:cs typeface="Times New Roman" pitchFamily="18" charset="0"/>
              </a:rPr>
              <a:t>b</a:t>
            </a:r>
            <a:endParaRPr lang="de-DE" sz="1400" baseline="-25000" dirty="0">
              <a:latin typeface="Times New Roman" pitchFamily="18" charset="0"/>
              <a:cs typeface="Times New Roman" pitchFamily="18" charset="0"/>
            </a:endParaRPr>
          </a:p>
        </p:txBody>
      </p:sp>
      <p:sp>
        <p:nvSpPr>
          <p:cNvPr id="44" name="Textfeld 43"/>
          <p:cNvSpPr txBox="1"/>
          <p:nvPr/>
        </p:nvSpPr>
        <p:spPr>
          <a:xfrm>
            <a:off x="4048293" y="5085184"/>
            <a:ext cx="327333" cy="307777"/>
          </a:xfrm>
          <a:prstGeom prst="rect">
            <a:avLst/>
          </a:prstGeom>
          <a:noFill/>
        </p:spPr>
        <p:txBody>
          <a:bodyPr wrap="none" rtlCol="0">
            <a:spAutoFit/>
          </a:bodyPr>
          <a:lstStyle/>
          <a:p>
            <a:r>
              <a:rPr lang="de-DE" sz="1400" i="1" dirty="0" smtClean="0">
                <a:latin typeface="Times New Roman" pitchFamily="18" charset="0"/>
                <a:cs typeface="Times New Roman" pitchFamily="18" charset="0"/>
              </a:rPr>
              <a:t>d</a:t>
            </a:r>
            <a:r>
              <a:rPr lang="de-DE" sz="1400" baseline="-25000" dirty="0" smtClean="0">
                <a:latin typeface="Times New Roman" pitchFamily="18" charset="0"/>
                <a:cs typeface="Times New Roman" pitchFamily="18" charset="0"/>
              </a:rPr>
              <a:t>a</a:t>
            </a:r>
            <a:endParaRPr lang="de-DE" sz="1400" baseline="-25000" dirty="0">
              <a:latin typeface="Times New Roman" pitchFamily="18" charset="0"/>
              <a:cs typeface="Times New Roman" pitchFamily="18" charset="0"/>
            </a:endParaRPr>
          </a:p>
        </p:txBody>
      </p:sp>
      <p:sp>
        <p:nvSpPr>
          <p:cNvPr id="47" name="Textfeld 46"/>
          <p:cNvSpPr txBox="1"/>
          <p:nvPr/>
        </p:nvSpPr>
        <p:spPr>
          <a:xfrm>
            <a:off x="3029911" y="5392961"/>
            <a:ext cx="619080" cy="307777"/>
          </a:xfrm>
          <a:prstGeom prst="rect">
            <a:avLst/>
          </a:prstGeom>
          <a:noFill/>
        </p:spPr>
        <p:txBody>
          <a:bodyPr wrap="none" rtlCol="0">
            <a:spAutoFit/>
          </a:bodyPr>
          <a:lstStyle/>
          <a:p>
            <a:r>
              <a:rPr lang="de-DE" sz="1400" i="1" dirty="0" err="1" smtClean="0">
                <a:latin typeface="Times New Roman" pitchFamily="18" charset="0"/>
                <a:cs typeface="Times New Roman" pitchFamily="18" charset="0"/>
              </a:rPr>
              <a:t>d</a:t>
            </a:r>
            <a:r>
              <a:rPr lang="de-DE" sz="1400" baseline="-25000" dirty="0" err="1" smtClean="0">
                <a:latin typeface="Times New Roman" pitchFamily="18" charset="0"/>
                <a:cs typeface="Times New Roman" pitchFamily="18" charset="0"/>
              </a:rPr>
              <a:t>bicycle</a:t>
            </a:r>
            <a:endParaRPr lang="de-DE" sz="1400" baseline="-25000" dirty="0">
              <a:latin typeface="Times New Roman" pitchFamily="18" charset="0"/>
              <a:cs typeface="Times New Roman" pitchFamily="18" charset="0"/>
            </a:endParaRPr>
          </a:p>
        </p:txBody>
      </p:sp>
      <p:cxnSp>
        <p:nvCxnSpPr>
          <p:cNvPr id="49" name="Gerade Verbindung mit Pfeil 48"/>
          <p:cNvCxnSpPr/>
          <p:nvPr/>
        </p:nvCxnSpPr>
        <p:spPr bwMode="auto">
          <a:xfrm flipV="1">
            <a:off x="4788024" y="3288424"/>
            <a:ext cx="226556" cy="995044"/>
          </a:xfrm>
          <a:prstGeom prst="straightConnector1">
            <a:avLst/>
          </a:prstGeom>
          <a:noFill/>
          <a:ln w="9525" cap="flat" cmpd="sng" algn="ctr">
            <a:solidFill>
              <a:schemeClr val="tx1"/>
            </a:solidFill>
            <a:prstDash val="solid"/>
            <a:round/>
            <a:headEnd type="none" w="med" len="med"/>
            <a:tailEnd type="arrow"/>
          </a:ln>
          <a:effectLst/>
        </p:spPr>
      </p:cxnSp>
      <p:sp>
        <p:nvSpPr>
          <p:cNvPr id="52" name="Textfeld 51"/>
          <p:cNvSpPr txBox="1"/>
          <p:nvPr/>
        </p:nvSpPr>
        <p:spPr>
          <a:xfrm>
            <a:off x="4890235" y="3716884"/>
            <a:ext cx="447558" cy="307777"/>
          </a:xfrm>
          <a:prstGeom prst="rect">
            <a:avLst/>
          </a:prstGeom>
          <a:noFill/>
        </p:spPr>
        <p:txBody>
          <a:bodyPr wrap="none" rtlCol="0">
            <a:spAutoFit/>
          </a:bodyPr>
          <a:lstStyle/>
          <a:p>
            <a:r>
              <a:rPr lang="de-DE" sz="1400" i="1" dirty="0" err="1" smtClean="0">
                <a:latin typeface="Times New Roman" pitchFamily="18" charset="0"/>
                <a:cs typeface="Times New Roman" pitchFamily="18" charset="0"/>
              </a:rPr>
              <a:t>r</a:t>
            </a:r>
            <a:r>
              <a:rPr lang="de-DE" sz="1400" baseline="-25000" dirty="0" err="1" smtClean="0">
                <a:latin typeface="Times New Roman" pitchFamily="18" charset="0"/>
                <a:cs typeface="Times New Roman" pitchFamily="18" charset="0"/>
              </a:rPr>
              <a:t>turn</a:t>
            </a:r>
            <a:endParaRPr lang="de-DE" sz="1400" baseline="-25000" dirty="0">
              <a:latin typeface="Times New Roman" pitchFamily="18" charset="0"/>
              <a:cs typeface="Times New Roman" pitchFamily="18" charset="0"/>
            </a:endParaRPr>
          </a:p>
        </p:txBody>
      </p:sp>
      <p:sp>
        <p:nvSpPr>
          <p:cNvPr id="54" name="Textfeld 53"/>
          <p:cNvSpPr txBox="1"/>
          <p:nvPr/>
        </p:nvSpPr>
        <p:spPr>
          <a:xfrm>
            <a:off x="1259632" y="2913135"/>
            <a:ext cx="659156" cy="307777"/>
          </a:xfrm>
          <a:prstGeom prst="rect">
            <a:avLst/>
          </a:prstGeom>
          <a:noFill/>
        </p:spPr>
        <p:txBody>
          <a:bodyPr wrap="none" rtlCol="0">
            <a:spAutoFit/>
          </a:bodyPr>
          <a:lstStyle/>
          <a:p>
            <a:r>
              <a:rPr lang="de-DE" sz="1400" i="1" dirty="0" err="1" smtClean="0">
                <a:latin typeface="Times New Roman" pitchFamily="18" charset="0"/>
                <a:cs typeface="Times New Roman" pitchFamily="18" charset="0"/>
              </a:rPr>
              <a:t>d</a:t>
            </a:r>
            <a:r>
              <a:rPr lang="de-DE" sz="1400" baseline="-25000" dirty="0" err="1" smtClean="0">
                <a:latin typeface="Times New Roman" pitchFamily="18" charset="0"/>
                <a:cs typeface="Times New Roman" pitchFamily="18" charset="0"/>
              </a:rPr>
              <a:t>corridor</a:t>
            </a:r>
            <a:endParaRPr lang="de-DE" sz="1400" baseline="-25000" dirty="0">
              <a:latin typeface="Times New Roman" pitchFamily="18" charset="0"/>
              <a:cs typeface="Times New Roman" pitchFamily="18" charset="0"/>
            </a:endParaRPr>
          </a:p>
        </p:txBody>
      </p:sp>
      <p:sp>
        <p:nvSpPr>
          <p:cNvPr id="55" name="Textfeld 54"/>
          <p:cNvSpPr txBox="1"/>
          <p:nvPr/>
        </p:nvSpPr>
        <p:spPr>
          <a:xfrm>
            <a:off x="1219018" y="3249169"/>
            <a:ext cx="574196" cy="307777"/>
          </a:xfrm>
          <a:prstGeom prst="rect">
            <a:avLst/>
          </a:prstGeom>
          <a:noFill/>
        </p:spPr>
        <p:txBody>
          <a:bodyPr wrap="none" rtlCol="0">
            <a:spAutoFit/>
          </a:bodyPr>
          <a:lstStyle/>
          <a:p>
            <a:r>
              <a:rPr lang="de-DE" sz="1400" i="1" dirty="0" err="1" smtClean="0">
                <a:latin typeface="Times New Roman" pitchFamily="18" charset="0"/>
                <a:cs typeface="Times New Roman" pitchFamily="18" charset="0"/>
              </a:rPr>
              <a:t>d</a:t>
            </a:r>
            <a:r>
              <a:rPr lang="de-DE" sz="1400" baseline="-25000" dirty="0" err="1" smtClean="0">
                <a:latin typeface="Times New Roman" pitchFamily="18" charset="0"/>
                <a:cs typeface="Times New Roman" pitchFamily="18" charset="0"/>
              </a:rPr>
              <a:t>lateral</a:t>
            </a:r>
            <a:endParaRPr lang="de-DE" sz="1400" baseline="-25000" dirty="0">
              <a:latin typeface="Times New Roman" pitchFamily="18" charset="0"/>
              <a:cs typeface="Times New Roman" pitchFamily="18" charset="0"/>
            </a:endParaRPr>
          </a:p>
        </p:txBody>
      </p:sp>
      <p:cxnSp>
        <p:nvCxnSpPr>
          <p:cNvPr id="57" name="Gerade Verbindung mit Pfeil 56"/>
          <p:cNvCxnSpPr/>
          <p:nvPr/>
        </p:nvCxnSpPr>
        <p:spPr bwMode="auto">
          <a:xfrm flipV="1">
            <a:off x="1187624" y="3236982"/>
            <a:ext cx="0" cy="336034"/>
          </a:xfrm>
          <a:prstGeom prst="straightConnector1">
            <a:avLst/>
          </a:prstGeom>
          <a:noFill/>
          <a:ln w="9525" cap="flat" cmpd="sng" algn="ctr">
            <a:solidFill>
              <a:schemeClr val="tx1"/>
            </a:solidFill>
            <a:prstDash val="solid"/>
            <a:round/>
            <a:headEnd type="arrow"/>
            <a:tailEnd type="arrow"/>
          </a:ln>
          <a:effectLst/>
        </p:spPr>
      </p:cxnSp>
      <p:cxnSp>
        <p:nvCxnSpPr>
          <p:cNvPr id="64" name="Gerade Verbindung 63"/>
          <p:cNvCxnSpPr/>
          <p:nvPr/>
        </p:nvCxnSpPr>
        <p:spPr bwMode="auto">
          <a:xfrm flipV="1">
            <a:off x="823359" y="2636914"/>
            <a:ext cx="0" cy="3456382"/>
          </a:xfrm>
          <a:prstGeom prst="line">
            <a:avLst/>
          </a:prstGeom>
          <a:noFill/>
          <a:ln w="12700" cap="flat" cmpd="sng" algn="ctr">
            <a:solidFill>
              <a:schemeClr val="tx1"/>
            </a:solidFill>
            <a:prstDash val="sysDash"/>
            <a:round/>
            <a:headEnd type="none" w="med" len="med"/>
            <a:tailEnd type="none" w="med" len="med"/>
          </a:ln>
          <a:effectLst/>
        </p:spPr>
      </p:cxnSp>
      <p:cxnSp>
        <p:nvCxnSpPr>
          <p:cNvPr id="75" name="Gerade Verbindung mit Pfeil 74"/>
          <p:cNvCxnSpPr/>
          <p:nvPr/>
        </p:nvCxnSpPr>
        <p:spPr bwMode="auto">
          <a:xfrm>
            <a:off x="823359" y="5969025"/>
            <a:ext cx="5032313" cy="0"/>
          </a:xfrm>
          <a:prstGeom prst="straightConnector1">
            <a:avLst/>
          </a:prstGeom>
          <a:noFill/>
          <a:ln w="9525" cap="flat" cmpd="sng" algn="ctr">
            <a:solidFill>
              <a:schemeClr val="tx1"/>
            </a:solidFill>
            <a:prstDash val="solid"/>
            <a:round/>
            <a:headEnd type="arrow"/>
            <a:tailEnd type="arrow"/>
          </a:ln>
          <a:effectLst/>
        </p:spPr>
      </p:cxnSp>
      <p:sp>
        <p:nvSpPr>
          <p:cNvPr id="78" name="Textfeld 77"/>
          <p:cNvSpPr txBox="1"/>
          <p:nvPr/>
        </p:nvSpPr>
        <p:spPr>
          <a:xfrm>
            <a:off x="3029911" y="5969025"/>
            <a:ext cx="619080" cy="307777"/>
          </a:xfrm>
          <a:prstGeom prst="rect">
            <a:avLst/>
          </a:prstGeom>
          <a:noFill/>
        </p:spPr>
        <p:txBody>
          <a:bodyPr wrap="none" rtlCol="0">
            <a:spAutoFit/>
          </a:bodyPr>
          <a:lstStyle/>
          <a:p>
            <a:r>
              <a:rPr lang="de-DE" sz="1400" i="1" dirty="0" err="1" smtClean="0">
                <a:latin typeface="Times New Roman" pitchFamily="18" charset="0"/>
                <a:cs typeface="Times New Roman" pitchFamily="18" charset="0"/>
              </a:rPr>
              <a:t>l</a:t>
            </a:r>
            <a:r>
              <a:rPr lang="de-DE" sz="1400" baseline="-25000" dirty="0" err="1" smtClean="0">
                <a:latin typeface="Times New Roman" pitchFamily="18" charset="0"/>
                <a:cs typeface="Times New Roman" pitchFamily="18" charset="0"/>
              </a:rPr>
              <a:t>corridor</a:t>
            </a:r>
            <a:endParaRPr lang="de-DE" sz="1400" baseline="-25000" dirty="0">
              <a:latin typeface="Times New Roman" pitchFamily="18" charset="0"/>
              <a:cs typeface="Times New Roman" pitchFamily="18" charset="0"/>
            </a:endParaRPr>
          </a:p>
        </p:txBody>
      </p:sp>
      <p:cxnSp>
        <p:nvCxnSpPr>
          <p:cNvPr id="85" name="Gerade Verbindung 84"/>
          <p:cNvCxnSpPr/>
          <p:nvPr/>
        </p:nvCxnSpPr>
        <p:spPr bwMode="auto">
          <a:xfrm flipH="1" flipV="1">
            <a:off x="4630157" y="2420888"/>
            <a:ext cx="13282" cy="2520281"/>
          </a:xfrm>
          <a:prstGeom prst="line">
            <a:avLst/>
          </a:prstGeom>
          <a:noFill/>
          <a:ln w="12700" cap="flat" cmpd="sng" algn="ctr">
            <a:solidFill>
              <a:schemeClr val="tx1"/>
            </a:solidFill>
            <a:prstDash val="dashDot"/>
            <a:round/>
            <a:headEnd type="none" w="med" len="med"/>
            <a:tailEnd type="none" w="med" len="med"/>
          </a:ln>
          <a:effectLst/>
        </p:spPr>
      </p:cxnSp>
      <p:cxnSp>
        <p:nvCxnSpPr>
          <p:cNvPr id="90" name="Gerade Verbindung mit Pfeil 89"/>
          <p:cNvCxnSpPr/>
          <p:nvPr/>
        </p:nvCxnSpPr>
        <p:spPr bwMode="auto">
          <a:xfrm>
            <a:off x="4635306" y="2633103"/>
            <a:ext cx="1248086" cy="0"/>
          </a:xfrm>
          <a:prstGeom prst="straightConnector1">
            <a:avLst/>
          </a:prstGeom>
          <a:noFill/>
          <a:ln w="9525" cap="flat" cmpd="sng" algn="ctr">
            <a:solidFill>
              <a:schemeClr val="tx1"/>
            </a:solidFill>
            <a:prstDash val="solid"/>
            <a:round/>
            <a:headEnd type="arrow"/>
            <a:tailEnd type="arrow"/>
          </a:ln>
          <a:effectLst/>
        </p:spPr>
      </p:cxnSp>
      <p:sp>
        <p:nvSpPr>
          <p:cNvPr id="92" name="Textfeld 91"/>
          <p:cNvSpPr txBox="1"/>
          <p:nvPr/>
        </p:nvSpPr>
        <p:spPr>
          <a:xfrm>
            <a:off x="6084168" y="4077072"/>
            <a:ext cx="3001949" cy="2246769"/>
          </a:xfrm>
          <a:prstGeom prst="rect">
            <a:avLst/>
          </a:prstGeom>
          <a:noFill/>
        </p:spPr>
        <p:txBody>
          <a:bodyPr wrap="square" rtlCol="0">
            <a:spAutoFit/>
          </a:bodyPr>
          <a:lstStyle/>
          <a:p>
            <a:pPr algn="l"/>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Use</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locally</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common</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traffic</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cones</a:t>
            </a:r>
            <a:r>
              <a:rPr lang="de-DE" sz="1400" dirty="0" smtClean="0">
                <a:latin typeface="Times New Roman" pitchFamily="18" charset="0"/>
                <a:cs typeface="Times New Roman" pitchFamily="18" charset="0"/>
              </a:rPr>
              <a:t>,</a:t>
            </a:r>
            <a:br>
              <a:rPr lang="de-DE" sz="1400" dirty="0" smtClean="0">
                <a:latin typeface="Times New Roman" pitchFamily="18" charset="0"/>
                <a:cs typeface="Times New Roman" pitchFamily="18" charset="0"/>
              </a:rPr>
            </a:br>
            <a:r>
              <a:rPr lang="de-DE" sz="1400" dirty="0" err="1" smtClean="0">
                <a:latin typeface="Times New Roman" pitchFamily="18" charset="0"/>
                <a:cs typeface="Times New Roman" pitchFamily="18" charset="0"/>
              </a:rPr>
              <a:t>height</a:t>
            </a:r>
            <a:r>
              <a:rPr lang="de-DE" sz="1400" dirty="0" smtClean="0">
                <a:latin typeface="Times New Roman" pitchFamily="18" charset="0"/>
                <a:cs typeface="Times New Roman" pitchFamily="18" charset="0"/>
              </a:rPr>
              <a:t> not </a:t>
            </a:r>
            <a:r>
              <a:rPr lang="de-DE" sz="1400" dirty="0" err="1" smtClean="0">
                <a:latin typeface="Times New Roman" pitchFamily="18" charset="0"/>
                <a:cs typeface="Times New Roman" pitchFamily="18" charset="0"/>
              </a:rPr>
              <a:t>less</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than</a:t>
            </a:r>
            <a:r>
              <a:rPr lang="de-DE" sz="1400" dirty="0" smtClean="0">
                <a:latin typeface="Times New Roman" pitchFamily="18" charset="0"/>
                <a:cs typeface="Times New Roman" pitchFamily="18" charset="0"/>
              </a:rPr>
              <a:t> 0.4 m</a:t>
            </a:r>
          </a:p>
          <a:p>
            <a:pPr algn="l"/>
            <a:endParaRPr lang="de-DE" sz="1400" dirty="0" smtClean="0">
              <a:latin typeface="Times New Roman" pitchFamily="18" charset="0"/>
              <a:cs typeface="Times New Roman" pitchFamily="18" charset="0"/>
            </a:endParaRPr>
          </a:p>
          <a:p>
            <a:pPr algn="l"/>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dashed</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or</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dash-dotted</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lines</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are</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for</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information</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only</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they</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should</a:t>
            </a:r>
            <a:r>
              <a:rPr lang="de-DE" sz="1400" dirty="0" smtClean="0">
                <a:latin typeface="Times New Roman" pitchFamily="18" charset="0"/>
                <a:cs typeface="Times New Roman" pitchFamily="18" charset="0"/>
              </a:rPr>
              <a:t> not </a:t>
            </a:r>
            <a:r>
              <a:rPr lang="de-DE" sz="1400" dirty="0" err="1" smtClean="0">
                <a:latin typeface="Times New Roman" pitchFamily="18" charset="0"/>
                <a:cs typeface="Times New Roman" pitchFamily="18" charset="0"/>
              </a:rPr>
              <a:t>be</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marked</a:t>
            </a:r>
            <a:r>
              <a:rPr lang="de-DE" sz="1400" dirty="0" smtClean="0">
                <a:latin typeface="Times New Roman" pitchFamily="18" charset="0"/>
                <a:cs typeface="Times New Roman" pitchFamily="18" charset="0"/>
              </a:rPr>
              <a:t> on </a:t>
            </a:r>
            <a:r>
              <a:rPr lang="de-DE" sz="1400" dirty="0" err="1" smtClean="0">
                <a:latin typeface="Times New Roman" pitchFamily="18" charset="0"/>
                <a:cs typeface="Times New Roman" pitchFamily="18" charset="0"/>
              </a:rPr>
              <a:t>the</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ground</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within</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the</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corridor</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They</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can</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be</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marked</a:t>
            </a:r>
            <a:r>
              <a:rPr lang="de-DE" sz="1400" dirty="0" smtClean="0">
                <a:latin typeface="Times New Roman" pitchFamily="18" charset="0"/>
                <a:cs typeface="Times New Roman" pitchFamily="18" charset="0"/>
              </a:rPr>
              <a:t> outside </a:t>
            </a:r>
            <a:r>
              <a:rPr lang="de-DE" sz="1400" dirty="0" err="1" smtClean="0">
                <a:latin typeface="Times New Roman" pitchFamily="18" charset="0"/>
                <a:cs typeface="Times New Roman" pitchFamily="18" charset="0"/>
              </a:rPr>
              <a:t>of</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the</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corridor</a:t>
            </a:r>
            <a:r>
              <a:rPr lang="de-DE" sz="1400" dirty="0" smtClean="0">
                <a:latin typeface="Times New Roman" pitchFamily="18" charset="0"/>
                <a:cs typeface="Times New Roman" pitchFamily="18" charset="0"/>
              </a:rPr>
              <a:t>.</a:t>
            </a:r>
          </a:p>
          <a:p>
            <a:pPr algn="l"/>
            <a:endParaRPr lang="de-DE" sz="1400" dirty="0" smtClean="0">
              <a:latin typeface="Times New Roman" pitchFamily="18" charset="0"/>
              <a:cs typeface="Times New Roman" pitchFamily="18" charset="0"/>
            </a:endParaRPr>
          </a:p>
          <a:p>
            <a:pPr algn="l"/>
            <a:r>
              <a:rPr lang="de-DE" sz="1400" dirty="0" err="1" smtClean="0">
                <a:latin typeface="Times New Roman" pitchFamily="18" charset="0"/>
                <a:cs typeface="Times New Roman" pitchFamily="18" charset="0"/>
              </a:rPr>
              <a:t>If</a:t>
            </a:r>
            <a:r>
              <a:rPr lang="de-DE" sz="1400" dirty="0" smtClean="0">
                <a:latin typeface="Times New Roman" pitchFamily="18" charset="0"/>
                <a:cs typeface="Times New Roman" pitchFamily="18" charset="0"/>
              </a:rPr>
              <a:t> not </a:t>
            </a:r>
            <a:r>
              <a:rPr lang="de-DE" sz="1400" dirty="0" err="1" smtClean="0">
                <a:latin typeface="Times New Roman" pitchFamily="18" charset="0"/>
                <a:cs typeface="Times New Roman" pitchFamily="18" charset="0"/>
              </a:rPr>
              <a:t>specified</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tolerances</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are</a:t>
            </a:r>
            <a:r>
              <a:rPr lang="de-DE" sz="1400" dirty="0" smtClean="0">
                <a:latin typeface="Times New Roman" pitchFamily="18" charset="0"/>
                <a:cs typeface="Times New Roman" pitchFamily="18" charset="0"/>
              </a:rPr>
              <a:t> ± 0.1 m</a:t>
            </a:r>
            <a:endParaRPr lang="de-DE" sz="1400" dirty="0">
              <a:latin typeface="Times New Roman" pitchFamily="18" charset="0"/>
              <a:cs typeface="Times New Roman" pitchFamily="18" charset="0"/>
            </a:endParaRPr>
          </a:p>
        </p:txBody>
      </p:sp>
      <p:sp>
        <p:nvSpPr>
          <p:cNvPr id="94" name="Textfeld 93"/>
          <p:cNvSpPr txBox="1"/>
          <p:nvPr/>
        </p:nvSpPr>
        <p:spPr>
          <a:xfrm>
            <a:off x="4788024" y="2348880"/>
            <a:ext cx="886781" cy="307777"/>
          </a:xfrm>
          <a:prstGeom prst="rect">
            <a:avLst/>
          </a:prstGeom>
          <a:noFill/>
        </p:spPr>
        <p:txBody>
          <a:bodyPr wrap="none" rtlCol="0">
            <a:spAutoFit/>
          </a:bodyPr>
          <a:lstStyle/>
          <a:p>
            <a:r>
              <a:rPr lang="de-DE" sz="1400" dirty="0" smtClean="0">
                <a:latin typeface="Times New Roman" pitchFamily="18" charset="0"/>
                <a:cs typeface="Times New Roman" pitchFamily="18" charset="0"/>
              </a:rPr>
              <a:t>sin</a:t>
            </a:r>
            <a:r>
              <a:rPr lang="el-GR" sz="1400" dirty="0" smtClean="0">
                <a:latin typeface="Times New Roman" pitchFamily="18" charset="0"/>
                <a:cs typeface="Times New Roman" pitchFamily="18" charset="0"/>
              </a:rPr>
              <a:t>α</a:t>
            </a:r>
            <a:r>
              <a:rPr lang="de-DE" sz="1400" dirty="0" smtClean="0">
                <a:latin typeface="Times New Roman" pitchFamily="18" charset="0"/>
                <a:cs typeface="Times New Roman" pitchFamily="18" charset="0"/>
              </a:rPr>
              <a:t> ∙ </a:t>
            </a:r>
            <a:r>
              <a:rPr lang="de-DE" sz="1400" i="1" dirty="0" err="1" smtClean="0">
                <a:latin typeface="Times New Roman" pitchFamily="18" charset="0"/>
                <a:cs typeface="Times New Roman" pitchFamily="18" charset="0"/>
              </a:rPr>
              <a:t>r</a:t>
            </a:r>
            <a:r>
              <a:rPr lang="de-DE" sz="1400" baseline="-25000" dirty="0" err="1" smtClean="0">
                <a:latin typeface="Times New Roman" pitchFamily="18" charset="0"/>
                <a:cs typeface="Times New Roman" pitchFamily="18" charset="0"/>
              </a:rPr>
              <a:t>turn</a:t>
            </a:r>
            <a:endParaRPr lang="de-DE" sz="1400" baseline="-25000" dirty="0">
              <a:latin typeface="Times New Roman" pitchFamily="18" charset="0"/>
              <a:cs typeface="Times New Roman" pitchFamily="18" charset="0"/>
            </a:endParaRPr>
          </a:p>
        </p:txBody>
      </p:sp>
      <p:sp>
        <p:nvSpPr>
          <p:cNvPr id="95" name="Textfeld 94"/>
          <p:cNvSpPr txBox="1"/>
          <p:nvPr/>
        </p:nvSpPr>
        <p:spPr>
          <a:xfrm>
            <a:off x="6921742" y="1618260"/>
            <a:ext cx="2164375" cy="451406"/>
          </a:xfrm>
          <a:prstGeom prst="rect">
            <a:avLst/>
          </a:prstGeom>
          <a:noFill/>
        </p:spPr>
        <p:txBody>
          <a:bodyPr wrap="none" rtlCol="0">
            <a:spAutoFit/>
          </a:bodyPr>
          <a:lstStyle/>
          <a:p>
            <a:r>
              <a:rPr lang="el-GR" sz="1400" dirty="0" smtClean="0">
                <a:latin typeface="Times New Roman" pitchFamily="18" charset="0"/>
                <a:cs typeface="Times New Roman" pitchFamily="18" charset="0"/>
              </a:rPr>
              <a:t>α</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arccos</a:t>
            </a:r>
            <a:r>
              <a:rPr lang="de-DE" sz="1400" dirty="0" smtClean="0">
                <a:latin typeface="Times New Roman" pitchFamily="18" charset="0"/>
                <a:cs typeface="Times New Roman" pitchFamily="18" charset="0"/>
              </a:rPr>
              <a:t>(</a:t>
            </a:r>
            <a:r>
              <a:rPr lang="de-DE" sz="1400" i="1" dirty="0" err="1" smtClean="0">
                <a:latin typeface="Times New Roman" pitchFamily="18" charset="0"/>
                <a:cs typeface="Times New Roman" pitchFamily="18" charset="0"/>
              </a:rPr>
              <a:t>r</a:t>
            </a:r>
            <a:r>
              <a:rPr lang="de-DE" sz="1400" baseline="-25000" dirty="0" err="1" smtClean="0">
                <a:latin typeface="Times New Roman" pitchFamily="18" charset="0"/>
                <a:cs typeface="Times New Roman" pitchFamily="18" charset="0"/>
              </a:rPr>
              <a:t>turn</a:t>
            </a:r>
            <a:r>
              <a:rPr lang="de-DE" sz="1400" baseline="-25000" dirty="0" smtClean="0">
                <a:latin typeface="Times New Roman" pitchFamily="18" charset="0"/>
                <a:cs typeface="Times New Roman" pitchFamily="18" charset="0"/>
              </a:rPr>
              <a:t> </a:t>
            </a:r>
            <a:r>
              <a:rPr lang="de-DE" sz="1400" i="1" dirty="0" smtClean="0">
                <a:latin typeface="Times New Roman" pitchFamily="18" charset="0"/>
                <a:cs typeface="Times New Roman" pitchFamily="18" charset="0"/>
              </a:rPr>
              <a:t>–</a:t>
            </a:r>
            <a:r>
              <a:rPr lang="de-DE" sz="1400" i="1" dirty="0" err="1" smtClean="0">
                <a:latin typeface="Times New Roman" pitchFamily="18" charset="0"/>
                <a:cs typeface="Times New Roman" pitchFamily="18" charset="0"/>
              </a:rPr>
              <a:t>d</a:t>
            </a:r>
            <a:r>
              <a:rPr lang="de-DE" sz="1400" baseline="-25000" dirty="0" err="1" smtClean="0">
                <a:latin typeface="Times New Roman" pitchFamily="18" charset="0"/>
                <a:cs typeface="Times New Roman" pitchFamily="18" charset="0"/>
              </a:rPr>
              <a:t>lateral</a:t>
            </a:r>
            <a:r>
              <a:rPr lang="de-DE" sz="1400" dirty="0" smtClean="0">
                <a:latin typeface="Times New Roman" pitchFamily="18" charset="0"/>
                <a:cs typeface="Times New Roman" pitchFamily="18" charset="0"/>
              </a:rPr>
              <a:t>)/</a:t>
            </a:r>
            <a:r>
              <a:rPr lang="de-DE" sz="1400" i="1" dirty="0" err="1" smtClean="0">
                <a:latin typeface="Times New Roman" pitchFamily="18" charset="0"/>
                <a:cs typeface="Times New Roman" pitchFamily="18" charset="0"/>
              </a:rPr>
              <a:t>r</a:t>
            </a:r>
            <a:r>
              <a:rPr lang="de-DE" sz="1400" baseline="-25000" dirty="0" err="1" smtClean="0">
                <a:latin typeface="Times New Roman" pitchFamily="18" charset="0"/>
                <a:cs typeface="Times New Roman" pitchFamily="18" charset="0"/>
              </a:rPr>
              <a:t>turn</a:t>
            </a:r>
            <a:r>
              <a:rPr lang="de-DE" sz="1400" baseline="-25000" dirty="0" smtClean="0">
                <a:latin typeface="Times New Roman" pitchFamily="18" charset="0"/>
                <a:cs typeface="Times New Roman" pitchFamily="18" charset="0"/>
              </a:rPr>
              <a:t> </a:t>
            </a:r>
          </a:p>
          <a:p>
            <a:endParaRPr lang="de-DE" sz="1400" baseline="-25000" dirty="0">
              <a:latin typeface="Times New Roman" pitchFamily="18" charset="0"/>
              <a:cs typeface="Times New Roman" pitchFamily="18" charset="0"/>
            </a:endParaRPr>
          </a:p>
        </p:txBody>
      </p:sp>
      <p:cxnSp>
        <p:nvCxnSpPr>
          <p:cNvPr id="102" name="Gerade Verbindung 101"/>
          <p:cNvCxnSpPr>
            <a:endCxn id="67" idx="2"/>
          </p:cNvCxnSpPr>
          <p:nvPr/>
        </p:nvCxnSpPr>
        <p:spPr bwMode="auto">
          <a:xfrm flipV="1">
            <a:off x="4669187" y="3581020"/>
            <a:ext cx="1204401" cy="1343741"/>
          </a:xfrm>
          <a:prstGeom prst="line">
            <a:avLst/>
          </a:prstGeom>
          <a:noFill/>
          <a:ln w="12700" cap="flat" cmpd="sng" algn="ctr">
            <a:solidFill>
              <a:schemeClr val="tx1"/>
            </a:solidFill>
            <a:prstDash val="dashDot"/>
            <a:round/>
            <a:headEnd type="none" w="med" len="med"/>
            <a:tailEnd type="none" w="med" len="med"/>
          </a:ln>
          <a:effectLst/>
        </p:spPr>
      </p:cxnSp>
      <p:sp>
        <p:nvSpPr>
          <p:cNvPr id="108" name="Textfeld 107"/>
          <p:cNvSpPr txBox="1"/>
          <p:nvPr/>
        </p:nvSpPr>
        <p:spPr>
          <a:xfrm>
            <a:off x="4572000" y="4561383"/>
            <a:ext cx="279244" cy="307777"/>
          </a:xfrm>
          <a:prstGeom prst="rect">
            <a:avLst/>
          </a:prstGeom>
          <a:noFill/>
        </p:spPr>
        <p:txBody>
          <a:bodyPr wrap="none" rtlCol="0">
            <a:spAutoFit/>
          </a:bodyPr>
          <a:lstStyle/>
          <a:p>
            <a:r>
              <a:rPr lang="el-GR" sz="1400" dirty="0" smtClean="0">
                <a:latin typeface="Times New Roman" pitchFamily="18" charset="0"/>
                <a:cs typeface="Times New Roman" pitchFamily="18" charset="0"/>
              </a:rPr>
              <a:t>α</a:t>
            </a:r>
            <a:endParaRPr lang="de-DE" sz="1400" baseline="-25000" dirty="0">
              <a:latin typeface="Times New Roman" pitchFamily="18" charset="0"/>
              <a:cs typeface="Times New Roman" pitchFamily="18" charset="0"/>
            </a:endParaRPr>
          </a:p>
        </p:txBody>
      </p:sp>
      <p:cxnSp>
        <p:nvCxnSpPr>
          <p:cNvPr id="111" name="Gerade Verbindung mit Pfeil 110"/>
          <p:cNvCxnSpPr/>
          <p:nvPr/>
        </p:nvCxnSpPr>
        <p:spPr bwMode="auto">
          <a:xfrm flipH="1" flipV="1">
            <a:off x="1979712" y="3566602"/>
            <a:ext cx="504056" cy="458059"/>
          </a:xfrm>
          <a:prstGeom prst="straightConnector1">
            <a:avLst/>
          </a:prstGeom>
          <a:noFill/>
          <a:ln w="9525" cap="flat" cmpd="sng" algn="ctr">
            <a:solidFill>
              <a:schemeClr val="tx1"/>
            </a:solidFill>
            <a:prstDash val="solid"/>
            <a:round/>
            <a:headEnd type="none" w="med" len="med"/>
            <a:tailEnd type="arrow"/>
          </a:ln>
          <a:effectLst/>
        </p:spPr>
      </p:cxnSp>
      <p:sp>
        <p:nvSpPr>
          <p:cNvPr id="114" name="Textfeld 113"/>
          <p:cNvSpPr txBox="1"/>
          <p:nvPr/>
        </p:nvSpPr>
        <p:spPr>
          <a:xfrm>
            <a:off x="2150057" y="4038163"/>
            <a:ext cx="1317990" cy="523220"/>
          </a:xfrm>
          <a:prstGeom prst="rect">
            <a:avLst/>
          </a:prstGeom>
          <a:noFill/>
        </p:spPr>
        <p:txBody>
          <a:bodyPr wrap="none" rtlCol="0">
            <a:spAutoFit/>
          </a:bodyPr>
          <a:lstStyle/>
          <a:p>
            <a:r>
              <a:rPr lang="de-DE" sz="1400" dirty="0" err="1" smtClean="0">
                <a:latin typeface="Times New Roman" pitchFamily="18" charset="0"/>
                <a:cs typeface="Times New Roman" pitchFamily="18" charset="0"/>
              </a:rPr>
              <a:t>Bicycle</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starting</a:t>
            </a:r>
            <a:r>
              <a:rPr lang="de-DE" sz="1400" dirty="0" smtClean="0">
                <a:latin typeface="Times New Roman" pitchFamily="18" charset="0"/>
                <a:cs typeface="Times New Roman" pitchFamily="18" charset="0"/>
              </a:rPr>
              <a:t/>
            </a:r>
            <a:br>
              <a:rPr lang="de-DE" sz="1400" dirty="0" smtClean="0">
                <a:latin typeface="Times New Roman" pitchFamily="18" charset="0"/>
                <a:cs typeface="Times New Roman" pitchFamily="18" charset="0"/>
              </a:rPr>
            </a:br>
            <a:r>
              <a:rPr lang="de-DE" sz="1400" dirty="0" err="1" smtClean="0">
                <a:latin typeface="Times New Roman" pitchFamily="18" charset="0"/>
                <a:cs typeface="Times New Roman" pitchFamily="18" charset="0"/>
              </a:rPr>
              <a:t>position</a:t>
            </a:r>
            <a:endParaRPr lang="de-DE" sz="1400" dirty="0">
              <a:latin typeface="Times New Roman" pitchFamily="18" charset="0"/>
              <a:cs typeface="Times New Roman" pitchFamily="18" charset="0"/>
            </a:endParaRPr>
          </a:p>
        </p:txBody>
      </p:sp>
      <p:cxnSp>
        <p:nvCxnSpPr>
          <p:cNvPr id="61" name="Gerade Verbindung 60"/>
          <p:cNvCxnSpPr>
            <a:stCxn id="67" idx="0"/>
          </p:cNvCxnSpPr>
          <p:nvPr/>
        </p:nvCxnSpPr>
        <p:spPr bwMode="auto">
          <a:xfrm>
            <a:off x="4589075" y="3239383"/>
            <a:ext cx="1631502" cy="9786"/>
          </a:xfrm>
          <a:prstGeom prst="line">
            <a:avLst/>
          </a:prstGeom>
          <a:noFill/>
          <a:ln w="9525" cap="flat" cmpd="sng" algn="ctr">
            <a:solidFill>
              <a:schemeClr val="tx1"/>
            </a:solidFill>
            <a:prstDash val="lgDashDot"/>
            <a:round/>
            <a:headEnd type="none" w="med" len="med"/>
            <a:tailEnd type="none" w="med" len="med"/>
          </a:ln>
          <a:effectLst/>
        </p:spPr>
      </p:cxnSp>
      <p:sp>
        <p:nvSpPr>
          <p:cNvPr id="70" name="Textfeld 69"/>
          <p:cNvSpPr txBox="1"/>
          <p:nvPr/>
        </p:nvSpPr>
        <p:spPr>
          <a:xfrm>
            <a:off x="6973362" y="2543803"/>
            <a:ext cx="1991251" cy="738664"/>
          </a:xfrm>
          <a:prstGeom prst="rect">
            <a:avLst/>
          </a:prstGeom>
          <a:noFill/>
        </p:spPr>
        <p:txBody>
          <a:bodyPr wrap="none" rtlCol="0">
            <a:spAutoFit/>
          </a:bodyPr>
          <a:lstStyle/>
          <a:p>
            <a:r>
              <a:rPr lang="de-DE" sz="1400" dirty="0" smtClean="0">
                <a:latin typeface="Times New Roman" pitchFamily="18" charset="0"/>
                <a:cs typeface="Times New Roman" pitchFamily="18" charset="0"/>
              </a:rPr>
              <a:t>Position </a:t>
            </a:r>
            <a:r>
              <a:rPr lang="de-DE" sz="1400" dirty="0" err="1" smtClean="0">
                <a:latin typeface="Times New Roman" pitchFamily="18" charset="0"/>
                <a:cs typeface="Times New Roman" pitchFamily="18" charset="0"/>
              </a:rPr>
              <a:t>cone</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to</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account</a:t>
            </a:r>
            <a:r>
              <a:rPr lang="de-DE" sz="1400" dirty="0" smtClean="0">
                <a:latin typeface="Times New Roman" pitchFamily="18" charset="0"/>
                <a:cs typeface="Times New Roman" pitchFamily="18" charset="0"/>
              </a:rPr>
              <a:t> </a:t>
            </a:r>
            <a:br>
              <a:rPr lang="de-DE" sz="1400" dirty="0" smtClean="0">
                <a:latin typeface="Times New Roman" pitchFamily="18" charset="0"/>
                <a:cs typeface="Times New Roman" pitchFamily="18" charset="0"/>
              </a:rPr>
            </a:br>
            <a:r>
              <a:rPr lang="de-DE" sz="1400" dirty="0" err="1" smtClean="0">
                <a:latin typeface="Times New Roman" pitchFamily="18" charset="0"/>
                <a:cs typeface="Times New Roman" pitchFamily="18" charset="0"/>
              </a:rPr>
              <a:t>for</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initial</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swerving</a:t>
            </a:r>
            <a:r>
              <a:rPr lang="de-DE" sz="1400" dirty="0" smtClean="0">
                <a:latin typeface="Times New Roman" pitchFamily="18" charset="0"/>
                <a:cs typeface="Times New Roman" pitchFamily="18" charset="0"/>
              </a:rPr>
              <a:t/>
            </a:r>
            <a:br>
              <a:rPr lang="de-DE" sz="1400" dirty="0" smtClean="0">
                <a:latin typeface="Times New Roman" pitchFamily="18" charset="0"/>
                <a:cs typeface="Times New Roman" pitchFamily="18" charset="0"/>
              </a:rPr>
            </a:br>
            <a:r>
              <a:rPr lang="de-DE" sz="1400" dirty="0" err="1" smtClean="0">
                <a:latin typeface="Times New Roman" pitchFamily="18" charset="0"/>
                <a:cs typeface="Times New Roman" pitchFamily="18" charset="0"/>
              </a:rPr>
              <a:t>if</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defined</a:t>
            </a:r>
            <a:r>
              <a:rPr lang="de-DE" sz="1400" dirty="0" smtClean="0">
                <a:latin typeface="Times New Roman" pitchFamily="18" charset="0"/>
                <a:cs typeface="Times New Roman" pitchFamily="18" charset="0"/>
              </a:rPr>
              <a:t> in Table 1.</a:t>
            </a:r>
            <a:endParaRPr lang="de-DE" sz="1400" dirty="0">
              <a:latin typeface="Times New Roman" pitchFamily="18" charset="0"/>
              <a:cs typeface="Times New Roman" pitchFamily="18" charset="0"/>
            </a:endParaRPr>
          </a:p>
        </p:txBody>
      </p:sp>
      <p:cxnSp>
        <p:nvCxnSpPr>
          <p:cNvPr id="72" name="Gerade Verbindung mit Pfeil 71"/>
          <p:cNvCxnSpPr>
            <a:stCxn id="70" idx="1"/>
          </p:cNvCxnSpPr>
          <p:nvPr/>
        </p:nvCxnSpPr>
        <p:spPr bwMode="auto">
          <a:xfrm flipH="1">
            <a:off x="5883392" y="2913135"/>
            <a:ext cx="1089970" cy="323847"/>
          </a:xfrm>
          <a:prstGeom prst="straightConnector1">
            <a:avLst/>
          </a:prstGeom>
          <a:noFill/>
          <a:ln w="9525" cap="flat" cmpd="sng" algn="ctr">
            <a:solidFill>
              <a:schemeClr val="tx1"/>
            </a:solidFill>
            <a:prstDash val="solid"/>
            <a:round/>
            <a:headEnd type="none" w="med" len="med"/>
            <a:tailEnd type="arrow"/>
          </a:ln>
          <a:effectLst/>
        </p:spPr>
      </p:cxnSp>
      <p:grpSp>
        <p:nvGrpSpPr>
          <p:cNvPr id="84" name="Gruppieren 83"/>
          <p:cNvGrpSpPr/>
          <p:nvPr/>
        </p:nvGrpSpPr>
        <p:grpSpPr>
          <a:xfrm>
            <a:off x="0" y="739914"/>
            <a:ext cx="2941832" cy="2775395"/>
            <a:chOff x="0" y="739914"/>
            <a:chExt cx="2941832" cy="2775395"/>
          </a:xfrm>
        </p:grpSpPr>
        <p:sp>
          <p:nvSpPr>
            <p:cNvPr id="65" name="Ellipse 64"/>
            <p:cNvSpPr/>
            <p:nvPr/>
          </p:nvSpPr>
          <p:spPr bwMode="auto">
            <a:xfrm>
              <a:off x="468313" y="2543803"/>
              <a:ext cx="719311" cy="971506"/>
            </a:xfrm>
            <a:prstGeom prst="ellipse">
              <a:avLst/>
            </a:prstGeom>
            <a:noFill/>
            <a:ln w="38100" algn="ctr">
              <a:solidFill>
                <a:srgbClr val="FF0000"/>
              </a:solidFill>
              <a:round/>
              <a:headEnd/>
              <a:tailEnd/>
            </a:ln>
          </p:spPr>
          <p:txBody>
            <a:bodyPr wrap="none" rtlCol="0" anchor="ctr"/>
            <a:lstStyle/>
            <a:p>
              <a:pPr algn="ctr"/>
              <a:endParaRPr lang="de-DE"/>
            </a:p>
          </p:txBody>
        </p:sp>
        <p:sp>
          <p:nvSpPr>
            <p:cNvPr id="66" name="Textfeld 65"/>
            <p:cNvSpPr txBox="1"/>
            <p:nvPr/>
          </p:nvSpPr>
          <p:spPr>
            <a:xfrm>
              <a:off x="0" y="739914"/>
              <a:ext cx="2941832" cy="707886"/>
            </a:xfrm>
            <a:prstGeom prst="rect">
              <a:avLst/>
            </a:prstGeom>
            <a:noFill/>
          </p:spPr>
          <p:txBody>
            <a:bodyPr wrap="none" rtlCol="0">
              <a:spAutoFit/>
            </a:bodyPr>
            <a:lstStyle/>
            <a:p>
              <a:r>
                <a:rPr lang="de-DE" dirty="0" err="1" smtClean="0">
                  <a:solidFill>
                    <a:srgbClr val="FF0000"/>
                  </a:solidFill>
                </a:rPr>
                <a:t>No</a:t>
              </a:r>
              <a:r>
                <a:rPr lang="de-DE" dirty="0" smtClean="0">
                  <a:solidFill>
                    <a:srgbClr val="FF0000"/>
                  </a:solidFill>
                </a:rPr>
                <a:t> </a:t>
              </a:r>
              <a:r>
                <a:rPr lang="de-DE" dirty="0" err="1" smtClean="0">
                  <a:solidFill>
                    <a:srgbClr val="FF0000"/>
                  </a:solidFill>
                </a:rPr>
                <a:t>information</a:t>
              </a:r>
              <a:r>
                <a:rPr lang="de-DE" dirty="0" smtClean="0">
                  <a:solidFill>
                    <a:srgbClr val="FF0000"/>
                  </a:solidFill>
                </a:rPr>
                <a:t> </a:t>
              </a:r>
              <a:r>
                <a:rPr lang="de-DE" dirty="0" err="1" smtClean="0">
                  <a:solidFill>
                    <a:srgbClr val="FF0000"/>
                  </a:solidFill>
                </a:rPr>
                <a:t>signal</a:t>
              </a:r>
              <a:r>
                <a:rPr lang="de-DE" dirty="0" smtClean="0">
                  <a:solidFill>
                    <a:srgbClr val="FF0000"/>
                  </a:solidFill>
                </a:rPr>
                <a:t/>
              </a:r>
              <a:br>
                <a:rPr lang="de-DE" dirty="0" smtClean="0">
                  <a:solidFill>
                    <a:srgbClr val="FF0000"/>
                  </a:solidFill>
                </a:rPr>
              </a:br>
              <a:r>
                <a:rPr lang="de-DE" dirty="0" err="1" smtClean="0">
                  <a:solidFill>
                    <a:srgbClr val="FF0000"/>
                  </a:solidFill>
                </a:rPr>
                <a:t>at</a:t>
              </a:r>
              <a:r>
                <a:rPr lang="de-DE" dirty="0" smtClean="0">
                  <a:solidFill>
                    <a:srgbClr val="FF0000"/>
                  </a:solidFill>
                </a:rPr>
                <a:t> </a:t>
              </a:r>
              <a:r>
                <a:rPr lang="de-DE" dirty="0" err="1" smtClean="0">
                  <a:solidFill>
                    <a:srgbClr val="FF0000"/>
                  </a:solidFill>
                </a:rPr>
                <a:t>traffic</a:t>
              </a:r>
              <a:r>
                <a:rPr lang="de-DE" dirty="0" smtClean="0">
                  <a:solidFill>
                    <a:srgbClr val="FF0000"/>
                  </a:solidFill>
                </a:rPr>
                <a:t> </a:t>
              </a:r>
              <a:r>
                <a:rPr lang="de-DE" dirty="0" err="1" smtClean="0">
                  <a:solidFill>
                    <a:srgbClr val="FF0000"/>
                  </a:solidFill>
                </a:rPr>
                <a:t>sign</a:t>
              </a:r>
              <a:r>
                <a:rPr lang="de-DE" dirty="0" smtClean="0">
                  <a:solidFill>
                    <a:srgbClr val="FF0000"/>
                  </a:solidFill>
                </a:rPr>
                <a:t> </a:t>
              </a:r>
              <a:r>
                <a:rPr lang="de-DE" dirty="0" err="1" smtClean="0">
                  <a:solidFill>
                    <a:srgbClr val="FF0000"/>
                  </a:solidFill>
                </a:rPr>
                <a:t>or</a:t>
              </a:r>
              <a:r>
                <a:rPr lang="de-DE" dirty="0" smtClean="0">
                  <a:solidFill>
                    <a:srgbClr val="FF0000"/>
                  </a:solidFill>
                </a:rPr>
                <a:t> </a:t>
              </a:r>
              <a:r>
                <a:rPr lang="de-DE" dirty="0" err="1" smtClean="0">
                  <a:solidFill>
                    <a:srgbClr val="FF0000"/>
                  </a:solidFill>
                </a:rPr>
                <a:t>cone</a:t>
              </a:r>
              <a:endParaRPr lang="de-DE" dirty="0">
                <a:solidFill>
                  <a:srgbClr val="FF0000"/>
                </a:solidFill>
              </a:endParaRPr>
            </a:p>
          </p:txBody>
        </p:sp>
        <p:cxnSp>
          <p:nvCxnSpPr>
            <p:cNvPr id="73" name="Gerade Verbindung mit Pfeil 72"/>
            <p:cNvCxnSpPr>
              <a:endCxn id="65" idx="0"/>
            </p:cNvCxnSpPr>
            <p:nvPr/>
          </p:nvCxnSpPr>
          <p:spPr bwMode="auto">
            <a:xfrm>
              <a:off x="823359" y="1447800"/>
              <a:ext cx="4610" cy="1096003"/>
            </a:xfrm>
            <a:prstGeom prst="straightConnector1">
              <a:avLst/>
            </a:prstGeom>
            <a:noFill/>
            <a:ln w="38100" cap="flat" cmpd="sng" algn="ctr">
              <a:solidFill>
                <a:srgbClr val="FF0000"/>
              </a:solidFill>
              <a:prstDash val="solid"/>
              <a:round/>
              <a:headEnd type="none" w="med" len="med"/>
              <a:tailEnd type="arrow"/>
            </a:ln>
            <a:effectLst/>
          </p:spPr>
        </p:cxnSp>
        <p:cxnSp>
          <p:nvCxnSpPr>
            <p:cNvPr id="74" name="Gerade Verbindung mit Pfeil 73"/>
            <p:cNvCxnSpPr>
              <a:stCxn id="66" idx="2"/>
            </p:cNvCxnSpPr>
            <p:nvPr/>
          </p:nvCxnSpPr>
          <p:spPr bwMode="auto">
            <a:xfrm flipH="1">
              <a:off x="1391784" y="1447800"/>
              <a:ext cx="79132" cy="1405732"/>
            </a:xfrm>
            <a:prstGeom prst="straightConnector1">
              <a:avLst/>
            </a:prstGeom>
            <a:noFill/>
            <a:ln w="38100" cap="flat" cmpd="sng" algn="ctr">
              <a:solidFill>
                <a:srgbClr val="FF0000"/>
              </a:solidFill>
              <a:prstDash val="solid"/>
              <a:round/>
              <a:headEnd type="none" w="med" len="med"/>
              <a:tailEnd type="arrow"/>
            </a:ln>
            <a:effectLst/>
          </p:spPr>
        </p:cxnSp>
      </p:grpSp>
      <p:grpSp>
        <p:nvGrpSpPr>
          <p:cNvPr id="86" name="Gruppieren 85"/>
          <p:cNvGrpSpPr/>
          <p:nvPr/>
        </p:nvGrpSpPr>
        <p:grpSpPr>
          <a:xfrm>
            <a:off x="4048293" y="385971"/>
            <a:ext cx="2526653" cy="2390785"/>
            <a:chOff x="4048293" y="385971"/>
            <a:chExt cx="2526653" cy="2390785"/>
          </a:xfrm>
        </p:grpSpPr>
        <p:sp>
          <p:nvSpPr>
            <p:cNvPr id="80" name="Textfeld 79"/>
            <p:cNvSpPr txBox="1"/>
            <p:nvPr/>
          </p:nvSpPr>
          <p:spPr>
            <a:xfrm>
              <a:off x="4048293" y="385971"/>
              <a:ext cx="2526653" cy="707886"/>
            </a:xfrm>
            <a:prstGeom prst="rect">
              <a:avLst/>
            </a:prstGeom>
            <a:noFill/>
          </p:spPr>
          <p:txBody>
            <a:bodyPr wrap="none" rtlCol="0">
              <a:spAutoFit/>
            </a:bodyPr>
            <a:lstStyle/>
            <a:p>
              <a:r>
                <a:rPr lang="de-DE" dirty="0" smtClean="0">
                  <a:solidFill>
                    <a:srgbClr val="FF0000"/>
                  </a:solidFill>
                </a:rPr>
                <a:t>Information must </a:t>
              </a:r>
              <a:br>
                <a:rPr lang="de-DE" dirty="0" smtClean="0">
                  <a:solidFill>
                    <a:srgbClr val="FF0000"/>
                  </a:solidFill>
                </a:rPr>
              </a:br>
              <a:r>
                <a:rPr lang="de-DE" dirty="0" err="1" smtClean="0">
                  <a:solidFill>
                    <a:srgbClr val="FF0000"/>
                  </a:solidFill>
                </a:rPr>
                <a:t>be</a:t>
              </a:r>
              <a:r>
                <a:rPr lang="de-DE" dirty="0" smtClean="0">
                  <a:solidFill>
                    <a:srgbClr val="FF0000"/>
                  </a:solidFill>
                </a:rPr>
                <a:t> </a:t>
              </a:r>
              <a:r>
                <a:rPr lang="de-DE" dirty="0" err="1" smtClean="0">
                  <a:solidFill>
                    <a:srgbClr val="FF0000"/>
                  </a:solidFill>
                </a:rPr>
                <a:t>activated</a:t>
              </a:r>
              <a:r>
                <a:rPr lang="de-DE" dirty="0" smtClean="0">
                  <a:solidFill>
                    <a:srgbClr val="FF0000"/>
                  </a:solidFill>
                </a:rPr>
                <a:t> </a:t>
              </a:r>
              <a:r>
                <a:rPr lang="de-DE" dirty="0" err="1" smtClean="0">
                  <a:solidFill>
                    <a:srgbClr val="FF0000"/>
                  </a:solidFill>
                </a:rPr>
                <a:t>here</a:t>
              </a:r>
              <a:endParaRPr lang="de-DE" dirty="0">
                <a:solidFill>
                  <a:srgbClr val="FF0000"/>
                </a:solidFill>
              </a:endParaRPr>
            </a:p>
          </p:txBody>
        </p:sp>
        <p:cxnSp>
          <p:nvCxnSpPr>
            <p:cNvPr id="82" name="Gerade Verbindung mit Pfeil 81"/>
            <p:cNvCxnSpPr>
              <a:stCxn id="80" idx="2"/>
            </p:cNvCxnSpPr>
            <p:nvPr/>
          </p:nvCxnSpPr>
          <p:spPr bwMode="auto">
            <a:xfrm>
              <a:off x="5311620" y="1093857"/>
              <a:ext cx="99279" cy="1682899"/>
            </a:xfrm>
            <a:prstGeom prst="straightConnector1">
              <a:avLst/>
            </a:prstGeom>
            <a:noFill/>
            <a:ln w="38100" cap="flat" cmpd="sng" algn="ctr">
              <a:solidFill>
                <a:srgbClr val="FF0000"/>
              </a:solidFill>
              <a:prstDash val="solid"/>
              <a:round/>
              <a:headEnd type="none" w="med" len="med"/>
              <a:tailEnd type="arrow"/>
            </a:ln>
            <a:effectLst/>
          </p:spPr>
        </p:cxnSp>
      </p:grpSp>
      <p:sp>
        <p:nvSpPr>
          <p:cNvPr id="83" name="Textfeld 82"/>
          <p:cNvSpPr txBox="1"/>
          <p:nvPr/>
        </p:nvSpPr>
        <p:spPr>
          <a:xfrm>
            <a:off x="2740668" y="5173161"/>
            <a:ext cx="2934137" cy="1015663"/>
          </a:xfrm>
          <a:prstGeom prst="rect">
            <a:avLst/>
          </a:prstGeom>
          <a:noFill/>
        </p:spPr>
        <p:txBody>
          <a:bodyPr wrap="none" rtlCol="0">
            <a:spAutoFit/>
          </a:bodyPr>
          <a:lstStyle/>
          <a:p>
            <a:r>
              <a:rPr lang="de-DE" dirty="0" err="1" smtClean="0">
                <a:solidFill>
                  <a:srgbClr val="FF0000"/>
                </a:solidFill>
              </a:rPr>
              <a:t>Synchronization</a:t>
            </a:r>
            <a:r>
              <a:rPr lang="de-DE" dirty="0" smtClean="0">
                <a:solidFill>
                  <a:srgbClr val="FF0000"/>
                </a:solidFill>
              </a:rPr>
              <a:t>:</a:t>
            </a:r>
            <a:br>
              <a:rPr lang="de-DE" dirty="0" smtClean="0">
                <a:solidFill>
                  <a:srgbClr val="FF0000"/>
                </a:solidFill>
              </a:rPr>
            </a:br>
            <a:r>
              <a:rPr lang="de-DE" dirty="0" smtClean="0">
                <a:solidFill>
                  <a:srgbClr val="FF0000"/>
                </a:solidFill>
              </a:rPr>
              <a:t>a) </a:t>
            </a:r>
            <a:r>
              <a:rPr lang="de-DE" dirty="0" err="1" smtClean="0">
                <a:solidFill>
                  <a:srgbClr val="FF0000"/>
                </a:solidFill>
              </a:rPr>
              <a:t>dummy</a:t>
            </a:r>
            <a:r>
              <a:rPr lang="de-DE" dirty="0" smtClean="0">
                <a:solidFill>
                  <a:srgbClr val="FF0000"/>
                </a:solidFill>
              </a:rPr>
              <a:t>, b) </a:t>
            </a:r>
            <a:r>
              <a:rPr lang="de-DE" dirty="0" err="1" smtClean="0">
                <a:solidFill>
                  <a:srgbClr val="FF0000"/>
                </a:solidFill>
              </a:rPr>
              <a:t>vehicle</a:t>
            </a:r>
            <a:r>
              <a:rPr lang="de-DE" dirty="0" smtClean="0">
                <a:solidFill>
                  <a:srgbClr val="FF0000"/>
                </a:solidFill>
              </a:rPr>
              <a:t/>
            </a:r>
            <a:br>
              <a:rPr lang="de-DE" dirty="0" smtClean="0">
                <a:solidFill>
                  <a:srgbClr val="FF0000"/>
                </a:solidFill>
              </a:rPr>
            </a:br>
            <a:r>
              <a:rPr lang="de-DE" dirty="0" err="1" smtClean="0">
                <a:solidFill>
                  <a:srgbClr val="FF0000"/>
                </a:solidFill>
              </a:rPr>
              <a:t>at</a:t>
            </a:r>
            <a:r>
              <a:rPr lang="de-DE" dirty="0" smtClean="0">
                <a:solidFill>
                  <a:srgbClr val="FF0000"/>
                </a:solidFill>
              </a:rPr>
              <a:t> </a:t>
            </a:r>
            <a:r>
              <a:rPr lang="de-DE" dirty="0" err="1" smtClean="0">
                <a:solidFill>
                  <a:srgbClr val="FF0000"/>
                </a:solidFill>
              </a:rPr>
              <a:t>the</a:t>
            </a:r>
            <a:r>
              <a:rPr lang="de-DE" dirty="0" smtClean="0">
                <a:solidFill>
                  <a:srgbClr val="FF0000"/>
                </a:solidFill>
              </a:rPr>
              <a:t> same time</a:t>
            </a:r>
            <a:endParaRPr lang="de-DE" dirty="0">
              <a:solidFill>
                <a:srgbClr val="FF0000"/>
              </a:solidFill>
            </a:endParaRPr>
          </a:p>
        </p:txBody>
      </p:sp>
      <p:sp>
        <p:nvSpPr>
          <p:cNvPr id="81" name="Textfeld 80"/>
          <p:cNvSpPr txBox="1"/>
          <p:nvPr/>
        </p:nvSpPr>
        <p:spPr>
          <a:xfrm>
            <a:off x="1720796" y="2853532"/>
            <a:ext cx="2684069" cy="400110"/>
          </a:xfrm>
          <a:prstGeom prst="rect">
            <a:avLst/>
          </a:prstGeom>
          <a:noFill/>
        </p:spPr>
        <p:txBody>
          <a:bodyPr wrap="none" rtlCol="0">
            <a:spAutoFit/>
          </a:bodyPr>
          <a:lstStyle/>
          <a:p>
            <a:r>
              <a:rPr lang="de-DE" dirty="0" err="1" smtClean="0">
                <a:solidFill>
                  <a:srgbClr val="FF0000"/>
                </a:solidFill>
              </a:rPr>
              <a:t>Vehicle</a:t>
            </a:r>
            <a:r>
              <a:rPr lang="de-DE" dirty="0" smtClean="0">
                <a:solidFill>
                  <a:srgbClr val="FF0000"/>
                </a:solidFill>
              </a:rPr>
              <a:t> </a:t>
            </a:r>
            <a:r>
              <a:rPr lang="de-DE" dirty="0" err="1" smtClean="0">
                <a:solidFill>
                  <a:srgbClr val="FF0000"/>
                </a:solidFill>
              </a:rPr>
              <a:t>width</a:t>
            </a:r>
            <a:r>
              <a:rPr lang="de-DE" dirty="0" smtClean="0">
                <a:solidFill>
                  <a:srgbClr val="FF0000"/>
                </a:solidFill>
              </a:rPr>
              <a:t> + 1m</a:t>
            </a:r>
            <a:endParaRPr lang="de-DE" dirty="0">
              <a:solidFill>
                <a:srgbClr val="FF0000"/>
              </a:solidFill>
            </a:endParaRPr>
          </a:p>
        </p:txBody>
      </p:sp>
      <p:sp>
        <p:nvSpPr>
          <p:cNvPr id="87"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18</a:t>
            </a:fld>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35975" cy="549275"/>
          </a:xfrm>
        </p:spPr>
        <p:txBody>
          <a:bodyPr/>
          <a:lstStyle/>
          <a:p>
            <a:r>
              <a:rPr lang="en-US" noProof="0" smtClean="0"/>
              <a:t>Test Cases</a:t>
            </a:r>
            <a:endParaRPr lang="en-US" noProof="0"/>
          </a:p>
        </p:txBody>
      </p:sp>
      <p:graphicFrame>
        <p:nvGraphicFramePr>
          <p:cNvPr id="6" name="Tabelle 5"/>
          <p:cNvGraphicFramePr>
            <a:graphicFrameLocks noGrp="1"/>
          </p:cNvGraphicFramePr>
          <p:nvPr/>
        </p:nvGraphicFramePr>
        <p:xfrm>
          <a:off x="155574" y="692696"/>
          <a:ext cx="8809038" cy="5184575"/>
        </p:xfrm>
        <a:graphic>
          <a:graphicData uri="http://schemas.openxmlformats.org/drawingml/2006/table">
            <a:tbl>
              <a:tblPr/>
              <a:tblGrid>
                <a:gridCol w="368218"/>
                <a:gridCol w="389359"/>
                <a:gridCol w="271319"/>
                <a:gridCol w="935519"/>
                <a:gridCol w="956662"/>
                <a:gridCol w="676534"/>
                <a:gridCol w="440452"/>
                <a:gridCol w="445738"/>
                <a:gridCol w="440452"/>
                <a:gridCol w="443975"/>
                <a:gridCol w="442213"/>
                <a:gridCol w="958424"/>
                <a:gridCol w="1021848"/>
                <a:gridCol w="1018325"/>
              </a:tblGrid>
              <a:tr h="1524875">
                <a:tc>
                  <a:txBody>
                    <a:bodyPr/>
                    <a:lstStyle/>
                    <a:p>
                      <a:pPr algn="ctr">
                        <a:lnSpc>
                          <a:spcPts val="1200"/>
                        </a:lnSpc>
                        <a:spcAft>
                          <a:spcPts val="0"/>
                        </a:spcAft>
                      </a:pPr>
                      <a:r>
                        <a:rPr lang="en-GB" sz="1400" dirty="0">
                          <a:latin typeface="Times New Roman"/>
                          <a:ea typeface="Times New Roman"/>
                          <a:cs typeface="Times New Roman"/>
                        </a:rPr>
                        <a:t>New</a:t>
                      </a:r>
                      <a:br>
                        <a:rPr lang="en-GB" sz="1400" dirty="0">
                          <a:latin typeface="Times New Roman"/>
                          <a:ea typeface="Times New Roman"/>
                          <a:cs typeface="Times New Roman"/>
                        </a:rPr>
                      </a:br>
                      <a:r>
                        <a:rPr lang="en-GB" sz="1400" dirty="0">
                          <a:latin typeface="Times New Roman"/>
                          <a:ea typeface="Times New Roman"/>
                          <a:cs typeface="Times New Roman"/>
                        </a:rPr>
                        <a:t>Test</a:t>
                      </a:r>
                      <a:br>
                        <a:rPr lang="en-GB" sz="1400" dirty="0">
                          <a:latin typeface="Times New Roman"/>
                          <a:ea typeface="Times New Roman"/>
                          <a:cs typeface="Times New Roman"/>
                        </a:rPr>
                      </a:br>
                      <a:r>
                        <a:rPr lang="en-GB" sz="1400" dirty="0">
                          <a:latin typeface="Times New Roman"/>
                          <a:ea typeface="Times New Roman"/>
                          <a:cs typeface="Times New Roman"/>
                        </a:rPr>
                        <a:t>Case</a:t>
                      </a:r>
                      <a:endParaRPr lang="de-DE" sz="14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Orig. Test</a:t>
                      </a:r>
                      <a:br>
                        <a:rPr lang="en-GB" sz="1400">
                          <a:latin typeface="Times New Roman"/>
                          <a:ea typeface="Times New Roman"/>
                          <a:cs typeface="Times New Roman"/>
                        </a:rPr>
                      </a:br>
                      <a:r>
                        <a:rPr lang="en-GB" sz="1400">
                          <a:latin typeface="Times New Roman"/>
                          <a:ea typeface="Times New Roman"/>
                          <a:cs typeface="Times New Roman"/>
                        </a:rPr>
                        <a:t>Case</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i="1">
                          <a:latin typeface="Times New Roman"/>
                          <a:ea typeface="Times New Roman"/>
                          <a:cs typeface="Times New Roman"/>
                        </a:rPr>
                        <a:t>r</a:t>
                      </a:r>
                      <a:r>
                        <a:rPr lang="en-GB" sz="1400" baseline="-25000">
                          <a:latin typeface="Times New Roman"/>
                          <a:ea typeface="Times New Roman"/>
                          <a:cs typeface="Times New Roman"/>
                        </a:rPr>
                        <a:t>turn</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i="1">
                          <a:latin typeface="Times New Roman"/>
                          <a:ea typeface="Times New Roman"/>
                          <a:cs typeface="Times New Roman"/>
                        </a:rPr>
                        <a:t>v</a:t>
                      </a:r>
                      <a:r>
                        <a:rPr lang="en-GB" sz="1400" baseline="-25000">
                          <a:latin typeface="Times New Roman"/>
                          <a:ea typeface="Times New Roman"/>
                          <a:cs typeface="Times New Roman"/>
                        </a:rPr>
                        <a:t>vehicle</a:t>
                      </a:r>
                      <a:r>
                        <a:rPr lang="en-GB" sz="1400">
                          <a:latin typeface="Times New Roman"/>
                          <a:ea typeface="Times New Roman"/>
                          <a:cs typeface="Times New Roman"/>
                        </a:rPr>
                        <a:t> [km/h]</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i="1">
                          <a:latin typeface="Times New Roman"/>
                          <a:ea typeface="Times New Roman"/>
                          <a:cs typeface="Times New Roman"/>
                        </a:rPr>
                        <a:t>v</a:t>
                      </a:r>
                      <a:r>
                        <a:rPr lang="en-GB" sz="1400" baseline="-25000">
                          <a:latin typeface="Times New Roman"/>
                          <a:ea typeface="Times New Roman"/>
                          <a:cs typeface="Times New Roman"/>
                        </a:rPr>
                        <a:t>Bicycle</a:t>
                      </a:r>
                      <a:r>
                        <a:rPr lang="en-GB" sz="1400">
                          <a:latin typeface="Times New Roman"/>
                          <a:ea typeface="Times New Roman"/>
                          <a:cs typeface="Times New Roman"/>
                        </a:rPr>
                        <a:t> [km/h]</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i="1">
                          <a:latin typeface="Times New Roman"/>
                          <a:ea typeface="Times New Roman"/>
                          <a:cs typeface="Times New Roman"/>
                        </a:rPr>
                        <a:t>d</a:t>
                      </a:r>
                      <a:r>
                        <a:rPr lang="en-GB" sz="1400" baseline="-25000">
                          <a:latin typeface="Times New Roman"/>
                          <a:ea typeface="Times New Roman"/>
                          <a:cs typeface="Times New Roman"/>
                        </a:rPr>
                        <a:t>lateral</a:t>
                      </a:r>
                      <a:r>
                        <a:rPr lang="en-GB" sz="1400">
                          <a:latin typeface="Times New Roman"/>
                          <a:ea typeface="Times New Roman"/>
                          <a:cs typeface="Times New Roman"/>
                        </a:rPr>
                        <a:t> [m]</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i="1">
                          <a:latin typeface="Times New Roman"/>
                          <a:ea typeface="Times New Roman"/>
                          <a:cs typeface="Times New Roman"/>
                        </a:rPr>
                        <a:t>d</a:t>
                      </a:r>
                      <a:r>
                        <a:rPr lang="en-GB" sz="1400" baseline="-25000">
                          <a:latin typeface="Times New Roman"/>
                          <a:ea typeface="Times New Roman"/>
                          <a:cs typeface="Times New Roman"/>
                        </a:rPr>
                        <a:t>a</a:t>
                      </a:r>
                      <a:r>
                        <a:rPr lang="en-GB" sz="1400">
                          <a:latin typeface="Times New Roman"/>
                          <a:ea typeface="Times New Roman"/>
                          <a:cs typeface="Times New Roman"/>
                        </a:rPr>
                        <a:t> [m]</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i="1">
                          <a:latin typeface="Times New Roman"/>
                          <a:ea typeface="Times New Roman"/>
                          <a:cs typeface="Times New Roman"/>
                        </a:rPr>
                        <a:t>d</a:t>
                      </a:r>
                      <a:r>
                        <a:rPr lang="en-GB" sz="1400" baseline="-25000">
                          <a:latin typeface="Times New Roman"/>
                          <a:ea typeface="Times New Roman"/>
                          <a:cs typeface="Times New Roman"/>
                        </a:rPr>
                        <a:t>b</a:t>
                      </a:r>
                      <a:r>
                        <a:rPr lang="en-GB" sz="1400">
                          <a:latin typeface="Times New Roman"/>
                          <a:ea typeface="Times New Roman"/>
                          <a:cs typeface="Times New Roman"/>
                        </a:rPr>
                        <a:t> [m]</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i="1">
                          <a:latin typeface="Times New Roman"/>
                          <a:ea typeface="Times New Roman"/>
                          <a:cs typeface="Times New Roman"/>
                        </a:rPr>
                        <a:t>d</a:t>
                      </a:r>
                      <a:r>
                        <a:rPr lang="en-GB" sz="1400" baseline="-25000">
                          <a:latin typeface="Times New Roman"/>
                          <a:ea typeface="Times New Roman"/>
                          <a:cs typeface="Times New Roman"/>
                        </a:rPr>
                        <a:t>c</a:t>
                      </a:r>
                      <a:r>
                        <a:rPr lang="en-GB" sz="1400">
                          <a:latin typeface="Times New Roman"/>
                          <a:ea typeface="Times New Roman"/>
                          <a:cs typeface="Times New Roman"/>
                        </a:rPr>
                        <a:t> [m]</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i="1">
                          <a:latin typeface="Times New Roman"/>
                          <a:ea typeface="Times New Roman"/>
                          <a:cs typeface="Times New Roman"/>
                        </a:rPr>
                        <a:t>d</a:t>
                      </a:r>
                      <a:r>
                        <a:rPr lang="en-GB" sz="1400" baseline="-25000">
                          <a:latin typeface="Times New Roman"/>
                          <a:ea typeface="Times New Roman"/>
                          <a:cs typeface="Times New Roman"/>
                        </a:rPr>
                        <a:t>bicycle</a:t>
                      </a:r>
                      <a:r>
                        <a:rPr lang="en-GB" sz="1400">
                          <a:latin typeface="Times New Roman"/>
                          <a:ea typeface="Times New Roman"/>
                          <a:cs typeface="Times New Roman"/>
                        </a:rPr>
                        <a:t> </a:t>
                      </a:r>
                      <a:br>
                        <a:rPr lang="en-GB" sz="1400">
                          <a:latin typeface="Times New Roman"/>
                          <a:ea typeface="Times New Roman"/>
                          <a:cs typeface="Times New Roman"/>
                        </a:rPr>
                      </a:br>
                      <a:r>
                        <a:rPr lang="en-GB" sz="1400">
                          <a:latin typeface="Times New Roman"/>
                          <a:ea typeface="Times New Roman"/>
                          <a:cs typeface="Times New Roman"/>
                        </a:rPr>
                        <a:t>[m]</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i="1">
                          <a:latin typeface="Times New Roman"/>
                          <a:ea typeface="Times New Roman"/>
                          <a:cs typeface="Times New Roman"/>
                        </a:rPr>
                        <a:t>l</a:t>
                      </a:r>
                      <a:r>
                        <a:rPr lang="en-GB" sz="1400" baseline="-25000">
                          <a:latin typeface="Times New Roman"/>
                          <a:ea typeface="Times New Roman"/>
                          <a:cs typeface="Times New Roman"/>
                        </a:rPr>
                        <a:t>corridor</a:t>
                      </a:r>
                      <a:br>
                        <a:rPr lang="en-GB" sz="1400" baseline="-25000">
                          <a:latin typeface="Times New Roman"/>
                          <a:ea typeface="Times New Roman"/>
                          <a:cs typeface="Times New Roman"/>
                        </a:rPr>
                      </a:br>
                      <a:r>
                        <a:rPr lang="en-GB" sz="1400">
                          <a:latin typeface="Times New Roman"/>
                          <a:ea typeface="Times New Roman"/>
                          <a:cs typeface="Times New Roman"/>
                        </a:rPr>
                        <a:t> [m]</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i="1">
                          <a:latin typeface="Times New Roman"/>
                          <a:ea typeface="Times New Roman"/>
                          <a:cs typeface="Times New Roman"/>
                        </a:rPr>
                        <a:t>d</a:t>
                      </a:r>
                      <a:r>
                        <a:rPr lang="en-GB" sz="1400" baseline="-25000">
                          <a:latin typeface="Times New Roman"/>
                          <a:ea typeface="Times New Roman"/>
                          <a:cs typeface="Times New Roman"/>
                        </a:rPr>
                        <a:t>corridor</a:t>
                      </a:r>
                      <a:r>
                        <a:rPr lang="en-GB" sz="1400">
                          <a:latin typeface="Times New Roman"/>
                          <a:ea typeface="Times New Roman"/>
                          <a:cs typeface="Times New Roman"/>
                        </a:rPr>
                        <a:t> [m]</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i="1">
                          <a:latin typeface="Times New Roman"/>
                          <a:ea typeface="Times New Roman"/>
                          <a:cs typeface="Times New Roman"/>
                        </a:rPr>
                        <a:t>d</a:t>
                      </a:r>
                      <a:r>
                        <a:rPr lang="en-GB" sz="1400" baseline="-25000">
                          <a:latin typeface="Times New Roman"/>
                          <a:ea typeface="Times New Roman"/>
                          <a:cs typeface="Times New Roman"/>
                        </a:rPr>
                        <a:t>corridor,outer</a:t>
                      </a:r>
                      <a:r>
                        <a:rPr lang="en-GB" sz="1400">
                          <a:latin typeface="Times New Roman"/>
                          <a:ea typeface="Times New Roman"/>
                          <a:cs typeface="Times New Roman"/>
                        </a:rPr>
                        <a:t> [m]</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Include cone to account for </a:t>
                      </a:r>
                      <a:br>
                        <a:rPr lang="en-GB" sz="1400">
                          <a:latin typeface="Times New Roman"/>
                          <a:ea typeface="Times New Roman"/>
                          <a:cs typeface="Times New Roman"/>
                        </a:rPr>
                      </a:br>
                      <a:r>
                        <a:rPr lang="en-GB" sz="1400">
                          <a:latin typeface="Times New Roman"/>
                          <a:ea typeface="Times New Roman"/>
                          <a:cs typeface="Times New Roman"/>
                        </a:rPr>
                        <a:t>initial swerving?</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5">
                <a:tc>
                  <a:txBody>
                    <a:bodyPr/>
                    <a:lstStyle/>
                    <a:p>
                      <a:pPr algn="ctr">
                        <a:lnSpc>
                          <a:spcPts val="1200"/>
                        </a:lnSpc>
                        <a:spcAft>
                          <a:spcPts val="0"/>
                        </a:spcAft>
                      </a:pPr>
                      <a:r>
                        <a:rPr lang="en-GB" sz="1400">
                          <a:latin typeface="Times New Roman"/>
                          <a:ea typeface="Times New Roman"/>
                          <a:cs typeface="Times New Roman"/>
                        </a:rPr>
                        <a:t>1</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200"/>
                        </a:lnSpc>
                        <a:spcAft>
                          <a:spcPts val="0"/>
                        </a:spcAft>
                      </a:pPr>
                      <a:r>
                        <a:rPr lang="en-GB" sz="1400">
                          <a:latin typeface="Times New Roman"/>
                          <a:ea typeface="Times New Roman"/>
                          <a:cs typeface="Times New Roman"/>
                        </a:rPr>
                        <a:t>1.5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200"/>
                        </a:lnSpc>
                        <a:spcAft>
                          <a:spcPts val="0"/>
                        </a:spcAft>
                      </a:pPr>
                      <a:r>
                        <a:rPr lang="en-GB" sz="1400">
                          <a:latin typeface="Times New Roman"/>
                          <a:ea typeface="Times New Roman"/>
                          <a:cs typeface="Times New Roman"/>
                        </a:rPr>
                        <a:t>44.4</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15.8</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4.3</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algn="ctr">
                        <a:lnSpc>
                          <a:spcPts val="1200"/>
                        </a:lnSpc>
                        <a:spcAft>
                          <a:spcPts val="0"/>
                        </a:spcAft>
                      </a:pPr>
                      <a:r>
                        <a:rPr lang="en-GB" sz="1400">
                          <a:latin typeface="Times New Roman"/>
                          <a:ea typeface="Times New Roman"/>
                          <a:cs typeface="Times New Roman"/>
                        </a:rPr>
                        <a:t>&lt; 55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algn="ctr">
                        <a:lnSpc>
                          <a:spcPts val="1200"/>
                        </a:lnSpc>
                        <a:spcAft>
                          <a:spcPts val="0"/>
                        </a:spcAft>
                      </a:pPr>
                      <a:r>
                        <a:rPr lang="en-GB" sz="1400" dirty="0">
                          <a:latin typeface="Times New Roman"/>
                          <a:ea typeface="Times New Roman"/>
                          <a:cs typeface="Times New Roman"/>
                        </a:rPr>
                        <a:t>&gt; 70</a:t>
                      </a:r>
                      <a:endParaRPr lang="de-DE" sz="14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algn="ctr">
                        <a:lnSpc>
                          <a:spcPts val="1200"/>
                        </a:lnSpc>
                        <a:spcAft>
                          <a:spcPts val="0"/>
                        </a:spcAft>
                      </a:pPr>
                      <a:r>
                        <a:rPr lang="en-GB" sz="1400" dirty="0">
                          <a:latin typeface="Times New Roman"/>
                          <a:ea typeface="Times New Roman"/>
                          <a:cs typeface="Times New Roman"/>
                        </a:rPr>
                        <a:t>vehicle width </a:t>
                      </a:r>
                      <a:br>
                        <a:rPr lang="en-GB" sz="1400" dirty="0">
                          <a:latin typeface="Times New Roman"/>
                          <a:ea typeface="Times New Roman"/>
                          <a:cs typeface="Times New Roman"/>
                        </a:rPr>
                      </a:br>
                      <a:r>
                        <a:rPr lang="en-GB" sz="1400" dirty="0">
                          <a:latin typeface="Times New Roman"/>
                          <a:ea typeface="Times New Roman"/>
                          <a:cs typeface="Times New Roman"/>
                        </a:rPr>
                        <a:t>+ 1m</a:t>
                      </a:r>
                      <a:endParaRPr lang="de-DE" sz="14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Yes</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5">
                <a:tc>
                  <a:txBody>
                    <a:bodyPr/>
                    <a:lstStyle/>
                    <a:p>
                      <a:pPr algn="ctr">
                        <a:lnSpc>
                          <a:spcPts val="1200"/>
                        </a:lnSpc>
                        <a:spcAft>
                          <a:spcPts val="0"/>
                        </a:spcAft>
                      </a:pPr>
                      <a:r>
                        <a:rPr lang="en-GB" sz="1400">
                          <a:latin typeface="Times New Roman"/>
                          <a:ea typeface="Times New Roman"/>
                          <a:cs typeface="Times New Roman"/>
                        </a:rPr>
                        <a:t>2</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4</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22</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4.4</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2</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Yes</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5">
                <a:tc>
                  <a:txBody>
                    <a:bodyPr/>
                    <a:lstStyle/>
                    <a:p>
                      <a:pPr algn="ctr">
                        <a:lnSpc>
                          <a:spcPts val="1200"/>
                        </a:lnSpc>
                        <a:spcAft>
                          <a:spcPts val="0"/>
                        </a:spcAft>
                      </a:pPr>
                      <a:r>
                        <a:rPr lang="en-GB" sz="1400">
                          <a:latin typeface="Times New Roman"/>
                          <a:ea typeface="Times New Roman"/>
                          <a:cs typeface="Times New Roman"/>
                        </a:rPr>
                        <a:t>3</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7</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38.3</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10.7</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1</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No</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5">
                <a:tc>
                  <a:txBody>
                    <a:bodyPr/>
                    <a:lstStyle/>
                    <a:p>
                      <a:pPr algn="ctr">
                        <a:lnSpc>
                          <a:spcPts val="1200"/>
                        </a:lnSpc>
                        <a:spcAft>
                          <a:spcPts val="0"/>
                        </a:spcAft>
                      </a:pPr>
                      <a:r>
                        <a:rPr lang="en-GB" sz="1400">
                          <a:latin typeface="Times New Roman"/>
                          <a:ea typeface="Times New Roman"/>
                          <a:cs typeface="Times New Roman"/>
                        </a:rPr>
                        <a:t>4</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6</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200"/>
                        </a:lnSpc>
                        <a:spcAft>
                          <a:spcPts val="0"/>
                        </a:spcAft>
                      </a:pPr>
                      <a:r>
                        <a:rPr lang="en-GB" sz="1400">
                          <a:latin typeface="Times New Roman"/>
                          <a:ea typeface="Times New Roman"/>
                          <a:cs typeface="Times New Roman"/>
                        </a:rPr>
                        <a:t>4.5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n-GB" sz="1400">
                          <a:latin typeface="Times New Roman"/>
                          <a:ea typeface="Times New Roman"/>
                          <a:cs typeface="Times New Roman"/>
                        </a:rPr>
                        <a:t>22.2</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dirty="0">
                          <a:latin typeface="Times New Roman"/>
                          <a:ea typeface="Times New Roman"/>
                          <a:cs typeface="Times New Roman"/>
                        </a:rPr>
                        <a:t>43.5</a:t>
                      </a:r>
                      <a:endParaRPr lang="de-DE" sz="14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1</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No</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5">
                <a:tc>
                  <a:txBody>
                    <a:bodyPr/>
                    <a:lstStyle/>
                    <a:p>
                      <a:pPr algn="ctr">
                        <a:lnSpc>
                          <a:spcPts val="1200"/>
                        </a:lnSpc>
                        <a:spcAft>
                          <a:spcPts val="0"/>
                        </a:spcAft>
                      </a:pPr>
                      <a:r>
                        <a:rPr lang="en-GB" sz="1400">
                          <a:latin typeface="Times New Roman"/>
                          <a:ea typeface="Times New Roman"/>
                          <a:cs typeface="Times New Roman"/>
                        </a:rPr>
                        <a:t>5</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19.8</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2.4</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6</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Yes</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5">
                <a:tc>
                  <a:txBody>
                    <a:bodyPr/>
                    <a:lstStyle/>
                    <a:p>
                      <a:pPr algn="ctr">
                        <a:lnSpc>
                          <a:spcPts val="1200"/>
                        </a:lnSpc>
                        <a:spcAft>
                          <a:spcPts val="0"/>
                        </a:spcAft>
                      </a:pPr>
                      <a:r>
                        <a:rPr lang="en-GB" sz="1400">
                          <a:latin typeface="Times New Roman"/>
                          <a:ea typeface="Times New Roman"/>
                          <a:cs typeface="Times New Roman"/>
                        </a:rPr>
                        <a:t>6</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n-GB" sz="1400">
                          <a:latin typeface="Times New Roman"/>
                          <a:ea typeface="Times New Roman"/>
                          <a:cs typeface="Times New Roman"/>
                        </a:rPr>
                        <a:t>20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rowSpan="2">
                  <a:txBody>
                    <a:bodyPr/>
                    <a:lstStyle/>
                    <a:p>
                      <a:pPr algn="ctr">
                        <a:lnSpc>
                          <a:spcPts val="1200"/>
                        </a:lnSpc>
                        <a:spcAft>
                          <a:spcPts val="0"/>
                        </a:spcAft>
                      </a:pPr>
                      <a:r>
                        <a:rPr lang="en-GB" sz="1400">
                          <a:latin typeface="Times New Roman"/>
                          <a:ea typeface="Times New Roman"/>
                          <a:cs typeface="Times New Roman"/>
                        </a:rPr>
                        <a:t>44.4</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14.7</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n-GB" sz="1400">
                          <a:latin typeface="Times New Roman"/>
                          <a:ea typeface="Times New Roman"/>
                          <a:cs typeface="Times New Roman"/>
                        </a:rPr>
                        <a:t>3.4</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3</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Yes</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5">
                <a:tc>
                  <a:txBody>
                    <a:bodyPr/>
                    <a:lstStyle/>
                    <a:p>
                      <a:pPr algn="ctr">
                        <a:lnSpc>
                          <a:spcPts val="1200"/>
                        </a:lnSpc>
                        <a:spcAft>
                          <a:spcPts val="0"/>
                        </a:spcAft>
                      </a:pPr>
                      <a:r>
                        <a:rPr lang="en-GB" sz="1400">
                          <a:latin typeface="Times New Roman"/>
                          <a:ea typeface="Times New Roman"/>
                          <a:cs typeface="Times New Roman"/>
                        </a:rPr>
                        <a:t>7</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3</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17.7</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2</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Yes</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5">
                <a:tc>
                  <a:txBody>
                    <a:bodyPr/>
                    <a:lstStyle/>
                    <a:p>
                      <a:pPr algn="ctr">
                        <a:lnSpc>
                          <a:spcPts val="1200"/>
                        </a:lnSpc>
                        <a:spcAft>
                          <a:spcPts val="0"/>
                        </a:spcAft>
                      </a:pPr>
                      <a:r>
                        <a:rPr lang="en-GB" sz="1400">
                          <a:latin typeface="Times New Roman"/>
                          <a:ea typeface="Times New Roman"/>
                          <a:cs typeface="Times New Roman"/>
                        </a:rPr>
                        <a:t>8</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n-GB" sz="1400">
                          <a:latin typeface="Times New Roman"/>
                          <a:ea typeface="Times New Roman"/>
                          <a:cs typeface="Times New Roman"/>
                        </a:rPr>
                        <a:t>1.5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n-GB" sz="1400">
                          <a:latin typeface="Times New Roman"/>
                          <a:ea typeface="Times New Roman"/>
                          <a:cs typeface="Times New Roman"/>
                        </a:rPr>
                        <a:t>44.4</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15.8</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4.3</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rowSpan="5">
                  <a:txBody>
                    <a:bodyPr/>
                    <a:lstStyle/>
                    <a:p>
                      <a:pPr algn="ctr">
                        <a:lnSpc>
                          <a:spcPts val="1200"/>
                        </a:lnSpc>
                        <a:spcAft>
                          <a:spcPts val="0"/>
                        </a:spcAft>
                      </a:pPr>
                      <a:r>
                        <a:rPr lang="en-GB" sz="1400">
                          <a:latin typeface="Times New Roman"/>
                          <a:ea typeface="Times New Roman"/>
                          <a:cs typeface="Times New Roman"/>
                        </a:rPr>
                        <a:t>1</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No</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5">
                <a:tc>
                  <a:txBody>
                    <a:bodyPr/>
                    <a:lstStyle/>
                    <a:p>
                      <a:pPr algn="ctr">
                        <a:lnSpc>
                          <a:spcPts val="1200"/>
                        </a:lnSpc>
                        <a:spcAft>
                          <a:spcPts val="0"/>
                        </a:spcAft>
                      </a:pPr>
                      <a:r>
                        <a:rPr lang="en-GB" sz="1400">
                          <a:latin typeface="Times New Roman"/>
                          <a:ea typeface="Times New Roman"/>
                          <a:cs typeface="Times New Roman"/>
                        </a:rPr>
                        <a:t>9</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4*</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22</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4.4</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No</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5">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200"/>
                        </a:lnSpc>
                        <a:spcAft>
                          <a:spcPts val="0"/>
                        </a:spcAft>
                      </a:pPr>
                      <a:r>
                        <a:rPr lang="en-GB" sz="1400">
                          <a:latin typeface="Times New Roman"/>
                          <a:ea typeface="Times New Roman"/>
                          <a:cs typeface="Times New Roman"/>
                        </a:rPr>
                        <a:t>4.5</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22.2</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19.8</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2.4</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No</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5">
                <a:tc>
                  <a:txBody>
                    <a:bodyPr/>
                    <a:lstStyle/>
                    <a:p>
                      <a:pPr algn="ctr">
                        <a:lnSpc>
                          <a:spcPts val="1200"/>
                        </a:lnSpc>
                        <a:spcAft>
                          <a:spcPts val="0"/>
                        </a:spcAft>
                      </a:pPr>
                      <a:r>
                        <a:rPr lang="en-GB" sz="1400">
                          <a:latin typeface="Times New Roman"/>
                          <a:ea typeface="Times New Roman"/>
                          <a:cs typeface="Times New Roman"/>
                        </a:rPr>
                        <a:t>11</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rowSpan="2">
                  <a:txBody>
                    <a:bodyPr/>
                    <a:lstStyle/>
                    <a:p>
                      <a:pPr algn="ctr">
                        <a:lnSpc>
                          <a:spcPts val="1200"/>
                        </a:lnSpc>
                        <a:spcAft>
                          <a:spcPts val="0"/>
                        </a:spcAft>
                      </a:pPr>
                      <a:r>
                        <a:rPr lang="en-GB" sz="1400">
                          <a:latin typeface="Times New Roman"/>
                          <a:ea typeface="Times New Roman"/>
                          <a:cs typeface="Times New Roman"/>
                        </a:rPr>
                        <a:t>44.4</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14.7</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n-GB" sz="1400">
                          <a:latin typeface="Times New Roman"/>
                          <a:ea typeface="Times New Roman"/>
                          <a:cs typeface="Times New Roman"/>
                        </a:rPr>
                        <a:t>3.4</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No</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5">
                <a:tc>
                  <a:txBody>
                    <a:bodyPr/>
                    <a:lstStyle/>
                    <a:p>
                      <a:pPr algn="ctr">
                        <a:lnSpc>
                          <a:spcPts val="1200"/>
                        </a:lnSpc>
                        <a:spcAft>
                          <a:spcPts val="0"/>
                        </a:spcAft>
                      </a:pPr>
                      <a:r>
                        <a:rPr lang="en-GB" sz="1400">
                          <a:latin typeface="Times New Roman"/>
                          <a:ea typeface="Times New Roman"/>
                          <a:cs typeface="Times New Roman"/>
                        </a:rPr>
                        <a:t>12</a:t>
                      </a:r>
                      <a:endParaRPr lang="de-DE"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3*</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10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GB" sz="1400">
                          <a:latin typeface="Times New Roman"/>
                          <a:ea typeface="Times New Roman"/>
                          <a:cs typeface="Times New Roman"/>
                        </a:rPr>
                        <a:t>20</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a:latin typeface="Times New Roman"/>
                          <a:ea typeface="Times New Roman"/>
                          <a:cs typeface="Times New Roman"/>
                        </a:rPr>
                        <a:t>17.7</a:t>
                      </a:r>
                      <a:endParaRPr lang="de-DE"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ts val="1200"/>
                        </a:lnSpc>
                        <a:spcAft>
                          <a:spcPts val="0"/>
                        </a:spcAft>
                      </a:pPr>
                      <a:r>
                        <a:rPr lang="en-GB" sz="1400" dirty="0">
                          <a:latin typeface="Times New Roman"/>
                          <a:ea typeface="Times New Roman"/>
                          <a:cs typeface="Times New Roman"/>
                        </a:rPr>
                        <a:t>No</a:t>
                      </a:r>
                      <a:endParaRPr lang="de-DE"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5" name="Gruppieren 14"/>
          <p:cNvGrpSpPr/>
          <p:nvPr/>
        </p:nvGrpSpPr>
        <p:grpSpPr>
          <a:xfrm>
            <a:off x="755576" y="4509122"/>
            <a:ext cx="5407582" cy="1899616"/>
            <a:chOff x="755576" y="4509122"/>
            <a:chExt cx="5407582" cy="1899616"/>
          </a:xfrm>
        </p:grpSpPr>
        <p:sp>
          <p:nvSpPr>
            <p:cNvPr id="8" name="Textfeld 7"/>
            <p:cNvSpPr txBox="1"/>
            <p:nvPr/>
          </p:nvSpPr>
          <p:spPr>
            <a:xfrm>
              <a:off x="1475656" y="5700852"/>
              <a:ext cx="4687502" cy="707886"/>
            </a:xfrm>
            <a:prstGeom prst="rect">
              <a:avLst/>
            </a:prstGeom>
            <a:noFill/>
          </p:spPr>
          <p:txBody>
            <a:bodyPr wrap="none" rtlCol="0">
              <a:spAutoFit/>
            </a:bodyPr>
            <a:lstStyle/>
            <a:p>
              <a:r>
                <a:rPr lang="de-DE" dirty="0" smtClean="0">
                  <a:solidFill>
                    <a:srgbClr val="FF0000"/>
                  </a:solidFill>
                </a:rPr>
                <a:t>Test Case </a:t>
              </a:r>
              <a:r>
                <a:rPr lang="de-DE" dirty="0" err="1" smtClean="0">
                  <a:solidFill>
                    <a:srgbClr val="FF0000"/>
                  </a:solidFill>
                </a:rPr>
                <a:t>No</a:t>
              </a:r>
              <a:r>
                <a:rPr lang="de-DE" dirty="0" smtClean="0">
                  <a:solidFill>
                    <a:srgbClr val="FF0000"/>
                  </a:solidFill>
                </a:rPr>
                <a:t>. </a:t>
              </a:r>
              <a:r>
                <a:rPr lang="de-DE" dirty="0" err="1" smtClean="0">
                  <a:solidFill>
                    <a:srgbClr val="FF0000"/>
                  </a:solidFill>
                </a:rPr>
                <a:t>corresponding</a:t>
              </a:r>
              <a:r>
                <a:rPr lang="de-DE" dirty="0" smtClean="0">
                  <a:solidFill>
                    <a:srgbClr val="FF0000"/>
                  </a:solidFill>
                </a:rPr>
                <a:t/>
              </a:r>
              <a:br>
                <a:rPr lang="de-DE" dirty="0" smtClean="0">
                  <a:solidFill>
                    <a:srgbClr val="FF0000"/>
                  </a:solidFill>
                </a:rPr>
              </a:br>
              <a:r>
                <a:rPr lang="de-DE" dirty="0" err="1" smtClean="0">
                  <a:solidFill>
                    <a:srgbClr val="FF0000"/>
                  </a:solidFill>
                </a:rPr>
                <a:t>to</a:t>
              </a:r>
              <a:r>
                <a:rPr lang="de-DE" dirty="0" smtClean="0">
                  <a:solidFill>
                    <a:srgbClr val="FF0000"/>
                  </a:solidFill>
                </a:rPr>
                <a:t> </a:t>
              </a:r>
              <a:r>
                <a:rPr lang="de-DE" dirty="0" err="1" smtClean="0">
                  <a:solidFill>
                    <a:srgbClr val="FF0000"/>
                  </a:solidFill>
                </a:rPr>
                <a:t>presentations</a:t>
              </a:r>
              <a:r>
                <a:rPr lang="de-DE" dirty="0" smtClean="0">
                  <a:solidFill>
                    <a:srgbClr val="FF0000"/>
                  </a:solidFill>
                </a:rPr>
                <a:t> </a:t>
              </a:r>
              <a:r>
                <a:rPr lang="de-DE" dirty="0" err="1" smtClean="0">
                  <a:solidFill>
                    <a:srgbClr val="FF0000"/>
                  </a:solidFill>
                </a:rPr>
                <a:t>from</a:t>
              </a:r>
              <a:r>
                <a:rPr lang="de-DE" dirty="0" smtClean="0">
                  <a:solidFill>
                    <a:srgbClr val="FF0000"/>
                  </a:solidFill>
                </a:rPr>
                <a:t> GRSGs 2016</a:t>
              </a:r>
              <a:endParaRPr lang="de-DE" dirty="0">
                <a:solidFill>
                  <a:srgbClr val="FF0000"/>
                </a:solidFill>
              </a:endParaRPr>
            </a:p>
          </p:txBody>
        </p:sp>
        <p:cxnSp>
          <p:nvCxnSpPr>
            <p:cNvPr id="10" name="Gerade Verbindung mit Pfeil 9"/>
            <p:cNvCxnSpPr/>
            <p:nvPr/>
          </p:nvCxnSpPr>
          <p:spPr bwMode="auto">
            <a:xfrm flipH="1" flipV="1">
              <a:off x="755576" y="4509122"/>
              <a:ext cx="1008112" cy="1368150"/>
            </a:xfrm>
            <a:prstGeom prst="straightConnector1">
              <a:avLst/>
            </a:prstGeom>
            <a:noFill/>
            <a:ln w="38100" cap="flat" cmpd="sng" algn="ctr">
              <a:solidFill>
                <a:srgbClr val="FF0000"/>
              </a:solidFill>
              <a:prstDash val="solid"/>
              <a:round/>
              <a:headEnd type="none" w="med" len="med"/>
              <a:tailEnd type="arrow"/>
            </a:ln>
            <a:effectLst/>
          </p:spPr>
        </p:cxnSp>
      </p:grpSp>
      <p:cxnSp>
        <p:nvCxnSpPr>
          <p:cNvPr id="11" name="Gerade Verbindung 10"/>
          <p:cNvCxnSpPr/>
          <p:nvPr/>
        </p:nvCxnSpPr>
        <p:spPr bwMode="auto">
          <a:xfrm>
            <a:off x="0" y="4365104"/>
            <a:ext cx="9144000" cy="0"/>
          </a:xfrm>
          <a:prstGeom prst="line">
            <a:avLst/>
          </a:prstGeom>
          <a:noFill/>
          <a:ln w="38100" cap="flat" cmpd="sng" algn="ctr">
            <a:solidFill>
              <a:srgbClr val="00B0F0"/>
            </a:solidFill>
            <a:prstDash val="dash"/>
            <a:round/>
            <a:headEnd type="none" w="med" len="med"/>
            <a:tailEnd type="none" w="med" len="med"/>
          </a:ln>
          <a:effectLst/>
        </p:spPr>
      </p:cxnSp>
      <p:sp>
        <p:nvSpPr>
          <p:cNvPr id="13" name="Textfeld 12"/>
          <p:cNvSpPr txBox="1"/>
          <p:nvPr/>
        </p:nvSpPr>
        <p:spPr>
          <a:xfrm>
            <a:off x="2376909" y="3657218"/>
            <a:ext cx="4454104" cy="707886"/>
          </a:xfrm>
          <a:prstGeom prst="rect">
            <a:avLst/>
          </a:prstGeom>
          <a:solidFill>
            <a:schemeClr val="bg1">
              <a:alpha val="70000"/>
            </a:schemeClr>
          </a:solidFill>
        </p:spPr>
        <p:txBody>
          <a:bodyPr wrap="none" rtlCol="0">
            <a:spAutoFit/>
          </a:bodyPr>
          <a:lstStyle/>
          <a:p>
            <a:r>
              <a:rPr lang="de-DE" dirty="0" smtClean="0">
                <a:solidFill>
                  <a:srgbClr val="00B0F0"/>
                </a:solidFill>
              </a:rPr>
              <a:t>Test </a:t>
            </a:r>
            <a:r>
              <a:rPr lang="de-DE" dirty="0" err="1" smtClean="0">
                <a:solidFill>
                  <a:srgbClr val="00B0F0"/>
                </a:solidFill>
              </a:rPr>
              <a:t>cases</a:t>
            </a:r>
            <a:r>
              <a:rPr lang="de-DE" dirty="0" smtClean="0">
                <a:solidFill>
                  <a:srgbClr val="00B0F0"/>
                </a:solidFill>
              </a:rPr>
              <a:t> </a:t>
            </a:r>
            <a:r>
              <a:rPr lang="de-DE" dirty="0" err="1" smtClean="0">
                <a:solidFill>
                  <a:srgbClr val="00B0F0"/>
                </a:solidFill>
              </a:rPr>
              <a:t>where</a:t>
            </a:r>
            <a:r>
              <a:rPr lang="de-DE" dirty="0" smtClean="0">
                <a:solidFill>
                  <a:srgbClr val="00B0F0"/>
                </a:solidFill>
              </a:rPr>
              <a:t> </a:t>
            </a:r>
            <a:r>
              <a:rPr lang="de-DE" dirty="0" err="1" smtClean="0">
                <a:solidFill>
                  <a:srgbClr val="00B0F0"/>
                </a:solidFill>
              </a:rPr>
              <a:t>vehicle</a:t>
            </a:r>
            <a:r>
              <a:rPr lang="de-DE" dirty="0" smtClean="0">
                <a:solidFill>
                  <a:srgbClr val="00B0F0"/>
                </a:solidFill>
              </a:rPr>
              <a:t> </a:t>
            </a:r>
            <a:r>
              <a:rPr lang="de-DE" dirty="0" err="1" smtClean="0">
                <a:solidFill>
                  <a:srgbClr val="00B0F0"/>
                </a:solidFill>
              </a:rPr>
              <a:t>initially</a:t>
            </a:r>
            <a:r>
              <a:rPr lang="de-DE" dirty="0" smtClean="0">
                <a:solidFill>
                  <a:srgbClr val="00B0F0"/>
                </a:solidFill>
              </a:rPr>
              <a:t> </a:t>
            </a:r>
            <a:br>
              <a:rPr lang="de-DE" dirty="0" smtClean="0">
                <a:solidFill>
                  <a:srgbClr val="00B0F0"/>
                </a:solidFill>
              </a:rPr>
            </a:br>
            <a:r>
              <a:rPr lang="de-DE" dirty="0" err="1" smtClean="0">
                <a:solidFill>
                  <a:srgbClr val="00B0F0"/>
                </a:solidFill>
              </a:rPr>
              <a:t>swerves</a:t>
            </a:r>
            <a:r>
              <a:rPr lang="de-DE" dirty="0" smtClean="0">
                <a:solidFill>
                  <a:srgbClr val="00B0F0"/>
                </a:solidFill>
              </a:rPr>
              <a:t> </a:t>
            </a:r>
            <a:r>
              <a:rPr lang="de-DE" dirty="0" err="1" smtClean="0">
                <a:solidFill>
                  <a:srgbClr val="00B0F0"/>
                </a:solidFill>
              </a:rPr>
              <a:t>to</a:t>
            </a:r>
            <a:r>
              <a:rPr lang="de-DE" dirty="0" smtClean="0">
                <a:solidFill>
                  <a:srgbClr val="00B0F0"/>
                </a:solidFill>
              </a:rPr>
              <a:t> </a:t>
            </a:r>
            <a:r>
              <a:rPr lang="de-DE" dirty="0" err="1" smtClean="0">
                <a:solidFill>
                  <a:srgbClr val="00B0F0"/>
                </a:solidFill>
              </a:rPr>
              <a:t>the</a:t>
            </a:r>
            <a:r>
              <a:rPr lang="de-DE" dirty="0" smtClean="0">
                <a:solidFill>
                  <a:srgbClr val="00B0F0"/>
                </a:solidFill>
              </a:rPr>
              <a:t> outside</a:t>
            </a:r>
            <a:endParaRPr lang="de-DE" dirty="0">
              <a:solidFill>
                <a:srgbClr val="00B0F0"/>
              </a:solidFill>
            </a:endParaRPr>
          </a:p>
        </p:txBody>
      </p:sp>
      <p:sp>
        <p:nvSpPr>
          <p:cNvPr id="14" name="Textfeld 13"/>
          <p:cNvSpPr txBox="1"/>
          <p:nvPr/>
        </p:nvSpPr>
        <p:spPr>
          <a:xfrm>
            <a:off x="2537217" y="4509122"/>
            <a:ext cx="4133504" cy="707886"/>
          </a:xfrm>
          <a:prstGeom prst="rect">
            <a:avLst/>
          </a:prstGeom>
          <a:solidFill>
            <a:schemeClr val="bg1">
              <a:alpha val="70000"/>
            </a:schemeClr>
          </a:solidFill>
        </p:spPr>
        <p:txBody>
          <a:bodyPr wrap="none" rtlCol="0">
            <a:spAutoFit/>
          </a:bodyPr>
          <a:lstStyle/>
          <a:p>
            <a:r>
              <a:rPr lang="de-DE" dirty="0" smtClean="0">
                <a:solidFill>
                  <a:srgbClr val="00B0F0"/>
                </a:solidFill>
              </a:rPr>
              <a:t>Test </a:t>
            </a:r>
            <a:r>
              <a:rPr lang="de-DE" dirty="0" err="1" smtClean="0">
                <a:solidFill>
                  <a:srgbClr val="00B0F0"/>
                </a:solidFill>
              </a:rPr>
              <a:t>cases</a:t>
            </a:r>
            <a:r>
              <a:rPr lang="de-DE" dirty="0" smtClean="0">
                <a:solidFill>
                  <a:srgbClr val="00B0F0"/>
                </a:solidFill>
              </a:rPr>
              <a:t> </a:t>
            </a:r>
            <a:r>
              <a:rPr lang="de-DE" dirty="0" err="1" smtClean="0">
                <a:solidFill>
                  <a:srgbClr val="00B0F0"/>
                </a:solidFill>
              </a:rPr>
              <a:t>where</a:t>
            </a:r>
            <a:r>
              <a:rPr lang="de-DE" dirty="0" smtClean="0">
                <a:solidFill>
                  <a:srgbClr val="00B0F0"/>
                </a:solidFill>
              </a:rPr>
              <a:t> </a:t>
            </a:r>
            <a:r>
              <a:rPr lang="de-DE" dirty="0" err="1" smtClean="0">
                <a:solidFill>
                  <a:srgbClr val="00B0F0"/>
                </a:solidFill>
              </a:rPr>
              <a:t>vehicle</a:t>
            </a:r>
            <a:r>
              <a:rPr lang="de-DE" dirty="0" smtClean="0">
                <a:solidFill>
                  <a:srgbClr val="00B0F0"/>
                </a:solidFill>
              </a:rPr>
              <a:t> </a:t>
            </a:r>
            <a:r>
              <a:rPr lang="de-DE" dirty="0" err="1" smtClean="0">
                <a:solidFill>
                  <a:srgbClr val="00B0F0"/>
                </a:solidFill>
              </a:rPr>
              <a:t>does</a:t>
            </a:r>
            <a:r>
              <a:rPr lang="de-DE" dirty="0" smtClean="0">
                <a:solidFill>
                  <a:srgbClr val="00B0F0"/>
                </a:solidFill>
              </a:rPr>
              <a:t> </a:t>
            </a:r>
            <a:br>
              <a:rPr lang="de-DE" dirty="0" smtClean="0">
                <a:solidFill>
                  <a:srgbClr val="00B0F0"/>
                </a:solidFill>
              </a:rPr>
            </a:br>
            <a:r>
              <a:rPr lang="de-DE" dirty="0" smtClean="0">
                <a:solidFill>
                  <a:srgbClr val="00B0F0"/>
                </a:solidFill>
              </a:rPr>
              <a:t>not </a:t>
            </a:r>
            <a:r>
              <a:rPr lang="de-DE" dirty="0" err="1" smtClean="0">
                <a:solidFill>
                  <a:srgbClr val="00B0F0"/>
                </a:solidFill>
              </a:rPr>
              <a:t>swerve</a:t>
            </a:r>
            <a:r>
              <a:rPr lang="de-DE" dirty="0" smtClean="0">
                <a:solidFill>
                  <a:srgbClr val="00B0F0"/>
                </a:solidFill>
              </a:rPr>
              <a:t> </a:t>
            </a:r>
            <a:r>
              <a:rPr lang="de-DE" dirty="0" err="1" smtClean="0">
                <a:solidFill>
                  <a:srgbClr val="00B0F0"/>
                </a:solidFill>
              </a:rPr>
              <a:t>to</a:t>
            </a:r>
            <a:r>
              <a:rPr lang="de-DE" dirty="0" smtClean="0">
                <a:solidFill>
                  <a:srgbClr val="00B0F0"/>
                </a:solidFill>
              </a:rPr>
              <a:t> </a:t>
            </a:r>
            <a:r>
              <a:rPr lang="de-DE" dirty="0" err="1" smtClean="0">
                <a:solidFill>
                  <a:srgbClr val="00B0F0"/>
                </a:solidFill>
              </a:rPr>
              <a:t>the</a:t>
            </a:r>
            <a:r>
              <a:rPr lang="de-DE" dirty="0" smtClean="0">
                <a:solidFill>
                  <a:srgbClr val="00B0F0"/>
                </a:solidFill>
              </a:rPr>
              <a:t> outside</a:t>
            </a:r>
            <a:endParaRPr lang="de-DE" dirty="0">
              <a:solidFill>
                <a:srgbClr val="00B0F0"/>
              </a:solidFill>
            </a:endParaRPr>
          </a:p>
        </p:txBody>
      </p:sp>
      <p:sp>
        <p:nvSpPr>
          <p:cNvPr id="16"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19</a:t>
            </a:fld>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Structure</a:t>
            </a:r>
            <a:endParaRPr lang="en-US" noProof="0"/>
          </a:p>
        </p:txBody>
      </p:sp>
      <p:sp>
        <p:nvSpPr>
          <p:cNvPr id="3" name="Inhaltsplatzhalter 2"/>
          <p:cNvSpPr>
            <a:spLocks noGrp="1"/>
          </p:cNvSpPr>
          <p:nvPr>
            <p:ph idx="1"/>
          </p:nvPr>
        </p:nvSpPr>
        <p:spPr/>
        <p:txBody>
          <a:bodyPr/>
          <a:lstStyle/>
          <a:p>
            <a:r>
              <a:rPr lang="en-US" noProof="0" smtClean="0"/>
              <a:t>Summary of previous work</a:t>
            </a:r>
          </a:p>
          <a:p>
            <a:pPr lvl="1"/>
            <a:r>
              <a:rPr lang="en-US" noProof="0" smtClean="0"/>
              <a:t>Accidentology</a:t>
            </a:r>
          </a:p>
          <a:p>
            <a:pPr lvl="1"/>
            <a:r>
              <a:rPr lang="en-US" noProof="0" smtClean="0"/>
              <a:t>Relevant Parameters</a:t>
            </a:r>
          </a:p>
          <a:p>
            <a:pPr lvl="1"/>
            <a:r>
              <a:rPr lang="en-US" noProof="0" smtClean="0"/>
              <a:t>Derivation of Test Cases</a:t>
            </a:r>
          </a:p>
          <a:p>
            <a:pPr lvl="1"/>
            <a:r>
              <a:rPr lang="en-US" noProof="0" smtClean="0"/>
              <a:t>Test Tools &amp; Conduction</a:t>
            </a:r>
          </a:p>
          <a:p>
            <a:r>
              <a:rPr lang="en-US" noProof="0" smtClean="0"/>
              <a:t>Regulation</a:t>
            </a:r>
          </a:p>
          <a:p>
            <a:pPr lvl="1"/>
            <a:r>
              <a:rPr lang="en-US" noProof="0" smtClean="0"/>
              <a:t>Test Setup</a:t>
            </a:r>
          </a:p>
          <a:p>
            <a:pPr lvl="1"/>
            <a:r>
              <a:rPr lang="en-US" noProof="0" smtClean="0"/>
              <a:t>Test Cases</a:t>
            </a:r>
          </a:p>
          <a:p>
            <a:pPr lvl="1"/>
            <a:r>
              <a:rPr lang="en-US" noProof="0" smtClean="0"/>
              <a:t>Excerpt: relevant text</a:t>
            </a:r>
          </a:p>
          <a:p>
            <a:endParaRPr lang="en-US" noProof="0" smtClean="0"/>
          </a:p>
          <a:p>
            <a:endParaRPr lang="en-US" noProof="0"/>
          </a:p>
        </p:txBody>
      </p:sp>
      <p:sp>
        <p:nvSpPr>
          <p:cNvPr id="6"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2</a:t>
            </a:fld>
            <a:endParaRPr lang="de-DE"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35975" cy="549275"/>
          </a:xfrm>
        </p:spPr>
        <p:txBody>
          <a:bodyPr/>
          <a:lstStyle/>
          <a:p>
            <a:r>
              <a:rPr lang="en-US" noProof="0" smtClean="0"/>
              <a:t>Test Procedure</a:t>
            </a:r>
            <a:endParaRPr lang="en-US" noProof="0"/>
          </a:p>
        </p:txBody>
      </p:sp>
      <p:sp>
        <p:nvSpPr>
          <p:cNvPr id="3" name="Inhaltsplatzhalter 2"/>
          <p:cNvSpPr>
            <a:spLocks noGrp="1"/>
          </p:cNvSpPr>
          <p:nvPr>
            <p:ph idx="1"/>
          </p:nvPr>
        </p:nvSpPr>
        <p:spPr>
          <a:xfrm>
            <a:off x="0" y="549274"/>
            <a:ext cx="9144000" cy="5859463"/>
          </a:xfrm>
        </p:spPr>
        <p:txBody>
          <a:bodyPr/>
          <a:lstStyle/>
          <a:p>
            <a:pPr>
              <a:buNone/>
            </a:pPr>
            <a:r>
              <a:rPr lang="en-US" sz="1400" noProof="0" smtClean="0"/>
              <a:t>6.5.1.Using cones and the bicycle dummy, form a corridor according to Figure 1, Appendix 1 of this document and the additional dimensions as specified in Table 1, Appendix 1 of this Regulation.</a:t>
            </a:r>
          </a:p>
          <a:p>
            <a:pPr>
              <a:buNone/>
            </a:pPr>
            <a:r>
              <a:rPr lang="en-US" sz="1400" noProof="0" smtClean="0"/>
              <a:t>6.5.2.Position the bicycle target (as detailed in Annex 3 of this Regulation) at the appropriate starting position as shown in Figure 1, Appendix 1 of this Regulation.</a:t>
            </a:r>
          </a:p>
          <a:p>
            <a:pPr>
              <a:buNone/>
            </a:pPr>
            <a:r>
              <a:rPr lang="en-US" sz="1400" noProof="0" smtClean="0"/>
              <a:t>6.5.3.Position a local traffic sign corresponding to sign C14 as defined in the Vienna convention on road signs and signals (speed limit 50 km/h) or the local sign closest to this sign in meaning on a pole at the entry of the corridor as shown in Figure 1, Appendix 1 of this Regulation.</a:t>
            </a:r>
          </a:p>
          <a:p>
            <a:pPr>
              <a:buNone/>
            </a:pPr>
            <a:r>
              <a:rPr lang="en-US" sz="1400" noProof="0" smtClean="0"/>
              <a:t>6.5.4.Drive the vehicle at a speed as shown in Table 1, Appendix 1 of this document with a 	</a:t>
            </a:r>
            <a:r>
              <a:rPr lang="en-US" sz="1400" u="sng" noProof="0" smtClean="0"/>
              <a:t>tolerance of +/- 2 km/h</a:t>
            </a:r>
            <a:r>
              <a:rPr lang="en-US" sz="1400" noProof="0" smtClean="0"/>
              <a:t> through the corridor.</a:t>
            </a:r>
          </a:p>
          <a:p>
            <a:pPr>
              <a:buNone/>
            </a:pPr>
            <a:r>
              <a:rPr lang="en-US" sz="1400" noProof="0" smtClean="0"/>
              <a:t>6.5.5.Do not operate the turn lights when initiating the turn towards the bicycle trajectory.</a:t>
            </a:r>
          </a:p>
          <a:p>
            <a:pPr>
              <a:buNone/>
            </a:pPr>
            <a:r>
              <a:rPr lang="en-US" sz="1400" noProof="0" smtClean="0"/>
              <a:t>6.5.6.Move the bicycle dummy on a straight line as shown in Figure 1, Appendix 1 of this document in way that the dummy position crosses line A (Figure 1, Appendix 1) with a </a:t>
            </a:r>
            <a:br>
              <a:rPr lang="en-US" sz="1400" noProof="0" smtClean="0"/>
            </a:br>
            <a:r>
              <a:rPr lang="en-US" sz="1400" u="sng" noProof="0" smtClean="0"/>
              <a:t>tolerance of +/- 0.5 m </a:t>
            </a:r>
            <a:r>
              <a:rPr lang="en-US" sz="1400" noProof="0" smtClean="0"/>
              <a:t>at the same time when the vehicle crosses line B (Figure 1, Appendix 1) with a </a:t>
            </a:r>
            <a:r>
              <a:rPr lang="en-US" sz="1400" u="sng" noProof="0" smtClean="0"/>
              <a:t>tolerance of +/- 0.5 m </a:t>
            </a:r>
            <a:r>
              <a:rPr lang="en-US" sz="1400" noProof="0" smtClean="0"/>
              <a:t>(verify e.g. with video or picture).</a:t>
            </a:r>
          </a:p>
          <a:p>
            <a:pPr>
              <a:buNone/>
            </a:pPr>
            <a:r>
              <a:rPr lang="en-US" sz="1400" noProof="0" smtClean="0"/>
              <a:t>	Move the dummy in a way that the dummy moves in a steady state for at least 8 seconds, with the speed as shown in Table 1, Appendix 1 of this document with a tolerance of </a:t>
            </a:r>
            <a:r>
              <a:rPr lang="en-US" sz="1400" u="sng" noProof="0" smtClean="0"/>
              <a:t>+/- 0.5 km/h</a:t>
            </a:r>
            <a:r>
              <a:rPr lang="en-US" sz="1400" noProof="0" smtClean="0"/>
              <a:t>, before reaching the collision point.</a:t>
            </a:r>
          </a:p>
          <a:p>
            <a:pPr>
              <a:buNone/>
            </a:pPr>
            <a:r>
              <a:rPr lang="en-US" sz="1400" noProof="0" smtClean="0"/>
              <a:t>6.5.7.Verify that the Blind Spot Information signal </a:t>
            </a:r>
            <a:r>
              <a:rPr lang="en-US" sz="1400" u="sng" noProof="0" smtClean="0"/>
              <a:t>has been activated </a:t>
            </a:r>
            <a:r>
              <a:rPr lang="en-US" sz="1400" noProof="0" smtClean="0"/>
              <a:t>before the vehicle crosses line C, Figure 1, Appendix 1 of this document.</a:t>
            </a:r>
          </a:p>
          <a:p>
            <a:pPr>
              <a:buNone/>
            </a:pPr>
            <a:r>
              <a:rPr lang="en-US" sz="1400" noProof="0" smtClean="0"/>
              <a:t>6.5.8.Verify that the Blind Spot Information signal </a:t>
            </a:r>
            <a:r>
              <a:rPr lang="en-US" sz="1400" u="sng" noProof="0" smtClean="0"/>
              <a:t>has not been activated </a:t>
            </a:r>
            <a:r>
              <a:rPr lang="en-US" sz="1400" noProof="0" smtClean="0"/>
              <a:t>when passing the traffic sign and any cones as long as the bicycle dummy is still stationary.</a:t>
            </a:r>
            <a:endParaRPr lang="en-US" sz="1400" noProof="0"/>
          </a:p>
        </p:txBody>
      </p:sp>
      <p:sp>
        <p:nvSpPr>
          <p:cNvPr id="6" name="Rechteck 5"/>
          <p:cNvSpPr/>
          <p:nvPr/>
        </p:nvSpPr>
        <p:spPr bwMode="auto">
          <a:xfrm>
            <a:off x="899319" y="2420888"/>
            <a:ext cx="2304256" cy="288032"/>
          </a:xfrm>
          <a:prstGeom prst="rect">
            <a:avLst/>
          </a:prstGeom>
          <a:solidFill>
            <a:srgbClr val="FFFF00">
              <a:alpha val="40000"/>
            </a:srgbClr>
          </a:solidFill>
          <a:ln w="9525" algn="ctr">
            <a:noFill/>
            <a:round/>
            <a:headEnd/>
            <a:tailEnd/>
          </a:ln>
        </p:spPr>
        <p:txBody>
          <a:bodyPr wrap="none" rtlCol="0" anchor="ctr"/>
          <a:lstStyle/>
          <a:p>
            <a:pPr algn="ctr"/>
            <a:endParaRPr lang="de-DE"/>
          </a:p>
        </p:txBody>
      </p:sp>
      <p:sp>
        <p:nvSpPr>
          <p:cNvPr id="7" name="Rechteck 6"/>
          <p:cNvSpPr/>
          <p:nvPr/>
        </p:nvSpPr>
        <p:spPr bwMode="auto">
          <a:xfrm>
            <a:off x="251520" y="3284984"/>
            <a:ext cx="2304256" cy="288032"/>
          </a:xfrm>
          <a:prstGeom prst="rect">
            <a:avLst/>
          </a:prstGeom>
          <a:solidFill>
            <a:srgbClr val="FFFF00">
              <a:alpha val="40000"/>
            </a:srgbClr>
          </a:solidFill>
          <a:ln w="9525" algn="ctr">
            <a:noFill/>
            <a:round/>
            <a:headEnd/>
            <a:tailEnd/>
          </a:ln>
        </p:spPr>
        <p:txBody>
          <a:bodyPr wrap="none" rtlCol="0" anchor="ctr"/>
          <a:lstStyle/>
          <a:p>
            <a:pPr algn="ctr"/>
            <a:endParaRPr lang="de-DE"/>
          </a:p>
        </p:txBody>
      </p:sp>
      <p:sp>
        <p:nvSpPr>
          <p:cNvPr id="8" name="Rechteck 7"/>
          <p:cNvSpPr/>
          <p:nvPr/>
        </p:nvSpPr>
        <p:spPr bwMode="auto">
          <a:xfrm>
            <a:off x="971600" y="3581400"/>
            <a:ext cx="2304256" cy="288032"/>
          </a:xfrm>
          <a:prstGeom prst="rect">
            <a:avLst/>
          </a:prstGeom>
          <a:solidFill>
            <a:srgbClr val="FFFF00">
              <a:alpha val="40000"/>
            </a:srgbClr>
          </a:solidFill>
          <a:ln w="9525" algn="ctr">
            <a:noFill/>
            <a:round/>
            <a:headEnd/>
            <a:tailEnd/>
          </a:ln>
        </p:spPr>
        <p:txBody>
          <a:bodyPr wrap="none" rtlCol="0" anchor="ctr"/>
          <a:lstStyle/>
          <a:p>
            <a:pPr algn="ctr"/>
            <a:endParaRPr lang="de-DE"/>
          </a:p>
        </p:txBody>
      </p:sp>
      <p:sp>
        <p:nvSpPr>
          <p:cNvPr id="9" name="Rechteck 8"/>
          <p:cNvSpPr/>
          <p:nvPr/>
        </p:nvSpPr>
        <p:spPr bwMode="auto">
          <a:xfrm>
            <a:off x="7668344" y="4021832"/>
            <a:ext cx="1296269" cy="288032"/>
          </a:xfrm>
          <a:prstGeom prst="rect">
            <a:avLst/>
          </a:prstGeom>
          <a:solidFill>
            <a:srgbClr val="FFFF00">
              <a:alpha val="40000"/>
            </a:srgbClr>
          </a:solidFill>
          <a:ln w="9525" algn="ctr">
            <a:noFill/>
            <a:round/>
            <a:headEnd/>
            <a:tailEnd/>
          </a:ln>
        </p:spPr>
        <p:txBody>
          <a:bodyPr wrap="none" rtlCol="0" anchor="ctr"/>
          <a:lstStyle/>
          <a:p>
            <a:pPr algn="ctr"/>
            <a:endParaRPr lang="de-DE"/>
          </a:p>
        </p:txBody>
      </p:sp>
      <p:sp>
        <p:nvSpPr>
          <p:cNvPr id="10" name="Rechteck 9"/>
          <p:cNvSpPr/>
          <p:nvPr/>
        </p:nvSpPr>
        <p:spPr bwMode="auto">
          <a:xfrm>
            <a:off x="4644008" y="4462264"/>
            <a:ext cx="1728192" cy="288032"/>
          </a:xfrm>
          <a:prstGeom prst="rect">
            <a:avLst/>
          </a:prstGeom>
          <a:solidFill>
            <a:srgbClr val="FFFF00">
              <a:alpha val="40000"/>
            </a:srgbClr>
          </a:solidFill>
          <a:ln w="9525" algn="ctr">
            <a:noFill/>
            <a:round/>
            <a:headEnd/>
            <a:tailEnd/>
          </a:ln>
        </p:spPr>
        <p:txBody>
          <a:bodyPr wrap="none" rtlCol="0" anchor="ctr"/>
          <a:lstStyle/>
          <a:p>
            <a:pPr algn="ctr"/>
            <a:endParaRPr lang="de-DE"/>
          </a:p>
        </p:txBody>
      </p:sp>
      <p:sp>
        <p:nvSpPr>
          <p:cNvPr id="11" name="Rechteck 10"/>
          <p:cNvSpPr/>
          <p:nvPr/>
        </p:nvSpPr>
        <p:spPr bwMode="auto">
          <a:xfrm>
            <a:off x="4644007" y="4902696"/>
            <a:ext cx="2187005" cy="288032"/>
          </a:xfrm>
          <a:prstGeom prst="rect">
            <a:avLst/>
          </a:prstGeom>
          <a:solidFill>
            <a:srgbClr val="FFFF00">
              <a:alpha val="40000"/>
            </a:srgbClr>
          </a:solidFill>
          <a:ln w="9525" algn="ctr">
            <a:noFill/>
            <a:round/>
            <a:headEnd/>
            <a:tailEnd/>
          </a:ln>
        </p:spPr>
        <p:txBody>
          <a:bodyPr wrap="none" rtlCol="0" anchor="ctr"/>
          <a:lstStyle/>
          <a:p>
            <a:pPr algn="ctr"/>
            <a:endParaRPr lang="de-DE"/>
          </a:p>
        </p:txBody>
      </p:sp>
      <p:sp>
        <p:nvSpPr>
          <p:cNvPr id="12"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20</a:t>
            </a:fld>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Future Improvements</a:t>
            </a:r>
            <a:endParaRPr lang="en-US" noProof="0"/>
          </a:p>
        </p:txBody>
      </p:sp>
      <p:sp>
        <p:nvSpPr>
          <p:cNvPr id="3" name="Inhaltsplatzhalter 2"/>
          <p:cNvSpPr>
            <a:spLocks noGrp="1"/>
          </p:cNvSpPr>
          <p:nvPr>
            <p:ph idx="1"/>
          </p:nvPr>
        </p:nvSpPr>
        <p:spPr/>
        <p:txBody>
          <a:bodyPr/>
          <a:lstStyle/>
          <a:p>
            <a:r>
              <a:rPr lang="en-US" noProof="0" dirty="0" smtClean="0"/>
              <a:t>To clarify: additional warnings can be given after LPI</a:t>
            </a:r>
          </a:p>
          <a:p>
            <a:r>
              <a:rPr lang="en-US" noProof="0" dirty="0" smtClean="0"/>
              <a:t>Consider how to address approval of stand-alone / retrofit systems</a:t>
            </a:r>
          </a:p>
          <a:p>
            <a:r>
              <a:rPr lang="en-US" noProof="0" dirty="0" smtClean="0"/>
              <a:t>Erase „original test case“ column from test case table </a:t>
            </a:r>
          </a:p>
          <a:p>
            <a:endParaRPr lang="en-US" noProof="0" dirty="0" smtClean="0"/>
          </a:p>
          <a:p>
            <a:endParaRPr lang="en-US" noProof="0" dirty="0" smtClean="0"/>
          </a:p>
          <a:p>
            <a:endParaRPr lang="en-US" noProof="0" dirty="0"/>
          </a:p>
        </p:txBody>
      </p:sp>
      <p:sp>
        <p:nvSpPr>
          <p:cNvPr id="6"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21</a:t>
            </a:fld>
            <a:endParaRPr lang="de-D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summary</a:t>
            </a:r>
            <a:endParaRPr lang="en-US" noProof="0"/>
          </a:p>
        </p:txBody>
      </p:sp>
      <p:sp>
        <p:nvSpPr>
          <p:cNvPr id="3" name="Textplatzhalter 2"/>
          <p:cNvSpPr>
            <a:spLocks noGrp="1"/>
          </p:cNvSpPr>
          <p:nvPr>
            <p:ph type="body" idx="1"/>
          </p:nvPr>
        </p:nvSpPr>
        <p:spPr/>
        <p:txBody>
          <a:bodyPr/>
          <a:lstStyle/>
          <a:p>
            <a:endParaRPr lang="de-DE"/>
          </a:p>
        </p:txBody>
      </p:sp>
      <p:sp>
        <p:nvSpPr>
          <p:cNvPr id="6"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3</a:t>
            </a:fld>
            <a:endParaRPr lang="de-D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630238"/>
            <a:ext cx="8686800" cy="541337"/>
          </a:xfrm>
        </p:spPr>
        <p:txBody>
          <a:bodyPr/>
          <a:lstStyle/>
          <a:p>
            <a:pPr eaLnBrk="1" hangingPunct="1"/>
            <a:r>
              <a:rPr lang="en-US" sz="2000" noProof="0" smtClean="0">
                <a:solidFill>
                  <a:schemeClr val="tx1"/>
                </a:solidFill>
              </a:rPr>
              <a:t>In depth accident analysis - results</a:t>
            </a:r>
          </a:p>
        </p:txBody>
      </p:sp>
      <p:sp>
        <p:nvSpPr>
          <p:cNvPr id="11269" name="Rectangle 5"/>
          <p:cNvSpPr>
            <a:spLocks noGrp="1" noChangeArrowheads="1"/>
          </p:cNvSpPr>
          <p:nvPr>
            <p:ph idx="1"/>
          </p:nvPr>
        </p:nvSpPr>
        <p:spPr>
          <a:xfrm>
            <a:off x="251520" y="1264121"/>
            <a:ext cx="6486525" cy="4829175"/>
          </a:xfrm>
        </p:spPr>
        <p:txBody>
          <a:bodyPr/>
          <a:lstStyle/>
          <a:p>
            <a:pPr eaLnBrk="1" hangingPunct="1">
              <a:spcBef>
                <a:spcPts val="600"/>
              </a:spcBef>
            </a:pPr>
            <a:r>
              <a:rPr lang="en-US" noProof="0" smtClean="0"/>
              <a:t>Daytime about 90 %</a:t>
            </a:r>
          </a:p>
          <a:p>
            <a:pPr eaLnBrk="1" hangingPunct="1">
              <a:spcBef>
                <a:spcPts val="600"/>
              </a:spcBef>
            </a:pPr>
            <a:r>
              <a:rPr lang="en-US" noProof="0" smtClean="0"/>
              <a:t>90 % dry weather</a:t>
            </a:r>
          </a:p>
          <a:p>
            <a:pPr eaLnBrk="1" hangingPunct="1">
              <a:spcBef>
                <a:spcPts val="600"/>
              </a:spcBef>
            </a:pPr>
            <a:r>
              <a:rPr lang="en-US" noProof="0" smtClean="0"/>
              <a:t>Truck drivers sight O.K.;</a:t>
            </a:r>
          </a:p>
          <a:p>
            <a:pPr eaLnBrk="1" hangingPunct="1">
              <a:spcBef>
                <a:spcPct val="0"/>
              </a:spcBef>
              <a:buFontTx/>
              <a:buNone/>
            </a:pPr>
            <a:r>
              <a:rPr lang="en-US" noProof="0" smtClean="0"/>
              <a:t>	obstruction in only 9 %</a:t>
            </a:r>
          </a:p>
          <a:p>
            <a:pPr eaLnBrk="1" hangingPunct="1">
              <a:spcBef>
                <a:spcPts val="600"/>
              </a:spcBef>
            </a:pPr>
            <a:r>
              <a:rPr lang="en-US" noProof="0" smtClean="0"/>
              <a:t>Only 22 % of the cases after previous</a:t>
            </a:r>
          </a:p>
          <a:p>
            <a:pPr eaLnBrk="1" hangingPunct="1">
              <a:spcBef>
                <a:spcPct val="0"/>
              </a:spcBef>
              <a:buFontTx/>
              <a:buNone/>
            </a:pPr>
            <a:r>
              <a:rPr lang="en-US" noProof="0" smtClean="0"/>
              <a:t>	halt of the truck</a:t>
            </a:r>
          </a:p>
          <a:p>
            <a:pPr eaLnBrk="1" hangingPunct="1">
              <a:spcBef>
                <a:spcPts val="600"/>
              </a:spcBef>
            </a:pPr>
            <a:r>
              <a:rPr lang="en-US" noProof="0" smtClean="0"/>
              <a:t>In 90 % of the cases truck did not brake</a:t>
            </a:r>
          </a:p>
          <a:p>
            <a:pPr eaLnBrk="1" hangingPunct="1">
              <a:spcBef>
                <a:spcPts val="600"/>
              </a:spcBef>
            </a:pPr>
            <a:r>
              <a:rPr lang="en-US" noProof="0" smtClean="0"/>
              <a:t>In 90 % of the cases bicycle moved</a:t>
            </a:r>
          </a:p>
          <a:p>
            <a:pPr eaLnBrk="1" hangingPunct="1">
              <a:spcBef>
                <a:spcPts val="600"/>
              </a:spcBef>
            </a:pPr>
            <a:r>
              <a:rPr lang="en-US" noProof="0" smtClean="0"/>
              <a:t>Impact point at frontal part of the</a:t>
            </a:r>
          </a:p>
          <a:p>
            <a:pPr eaLnBrk="1" hangingPunct="1">
              <a:spcBef>
                <a:spcPct val="0"/>
              </a:spcBef>
              <a:buFontTx/>
              <a:buNone/>
            </a:pPr>
            <a:r>
              <a:rPr lang="en-US" noProof="0" smtClean="0"/>
              <a:t>	truck (up to 6 m towards the rear)</a:t>
            </a:r>
          </a:p>
          <a:p>
            <a:pPr eaLnBrk="1" hangingPunct="1">
              <a:spcBef>
                <a:spcPts val="600"/>
              </a:spcBef>
            </a:pPr>
            <a:r>
              <a:rPr lang="en-US" noProof="0" smtClean="0"/>
              <a:t>90 % of fatalities with trucks above 7.5 t</a:t>
            </a:r>
          </a:p>
          <a:p>
            <a:pPr eaLnBrk="1" hangingPunct="1">
              <a:spcBef>
                <a:spcPts val="600"/>
              </a:spcBef>
            </a:pPr>
            <a:r>
              <a:rPr lang="en-US" u="sng" noProof="0" smtClean="0"/>
              <a:t>6x more Bicycles than Pedestrians</a:t>
            </a:r>
          </a:p>
          <a:p>
            <a:r>
              <a:rPr lang="en-US" noProof="0" smtClean="0"/>
              <a:t>Traffic lights do not play any role</a:t>
            </a:r>
          </a:p>
          <a:p>
            <a:pPr eaLnBrk="1" hangingPunct="1">
              <a:buNone/>
            </a:pPr>
            <a:endParaRPr lang="en-US" noProof="0" smtClean="0"/>
          </a:p>
          <a:p>
            <a:pPr eaLnBrk="1" hangingPunct="1">
              <a:buFontTx/>
              <a:buNone/>
            </a:pPr>
            <a:endParaRPr lang="en-US" noProof="0" smtClean="0"/>
          </a:p>
        </p:txBody>
      </p:sp>
      <p:sp>
        <p:nvSpPr>
          <p:cNvPr id="11267" name="Foliennummernplatzhalter 5"/>
          <p:cNvSpPr>
            <a:spLocks noGrp="1"/>
          </p:cNvSpPr>
          <p:nvPr>
            <p:ph type="sldNum" sz="quarter" idx="12"/>
          </p:nvPr>
        </p:nvSpPr>
        <p:spPr>
          <a:xfrm>
            <a:off x="6831013" y="6453188"/>
            <a:ext cx="2133600" cy="431800"/>
          </a:xfrm>
          <a:noFill/>
        </p:spPr>
        <p:txBody>
          <a:bodyPr/>
          <a:lstStyle/>
          <a:p>
            <a:fld id="{5FDEE7F6-2FFC-4143-B964-1F870ACD4869}" type="slidenum">
              <a:rPr lang="de-DE" smtClean="0"/>
              <a:pPr/>
              <a:t>4</a:t>
            </a:fld>
            <a:endParaRPr lang="de-DE" smtClean="0"/>
          </a:p>
        </p:txBody>
      </p:sp>
      <p:grpSp>
        <p:nvGrpSpPr>
          <p:cNvPr id="2" name="Gruppieren 18"/>
          <p:cNvGrpSpPr>
            <a:grpSpLocks/>
          </p:cNvGrpSpPr>
          <p:nvPr/>
        </p:nvGrpSpPr>
        <p:grpSpPr bwMode="auto">
          <a:xfrm>
            <a:off x="6929438" y="764704"/>
            <a:ext cx="1171575" cy="3409950"/>
            <a:chOff x="6929438" y="2905125"/>
            <a:chExt cx="1171575" cy="3409950"/>
          </a:xfrm>
        </p:grpSpPr>
        <p:pic>
          <p:nvPicPr>
            <p:cNvPr id="11273" name="Picture 12"/>
            <p:cNvPicPr>
              <a:picLocks noChangeAspect="1" noChangeArrowheads="1"/>
            </p:cNvPicPr>
            <p:nvPr/>
          </p:nvPicPr>
          <p:blipFill>
            <a:blip r:embed="rId3" cstate="screen"/>
            <a:srcRect/>
            <a:stretch>
              <a:fillRect/>
            </a:stretch>
          </p:blipFill>
          <p:spPr bwMode="auto">
            <a:xfrm>
              <a:off x="6929438" y="2905125"/>
              <a:ext cx="1171575" cy="3409950"/>
            </a:xfrm>
            <a:prstGeom prst="rect">
              <a:avLst/>
            </a:prstGeom>
            <a:noFill/>
            <a:ln w="9525" algn="ctr">
              <a:noFill/>
              <a:miter lim="800000"/>
              <a:headEnd/>
              <a:tailEnd/>
            </a:ln>
          </p:spPr>
        </p:pic>
        <p:cxnSp>
          <p:nvCxnSpPr>
            <p:cNvPr id="11274" name="Gerade Verbindung 13"/>
            <p:cNvCxnSpPr>
              <a:cxnSpLocks noChangeShapeType="1"/>
            </p:cNvCxnSpPr>
            <p:nvPr/>
          </p:nvCxnSpPr>
          <p:spPr bwMode="auto">
            <a:xfrm>
              <a:off x="6943725" y="2914650"/>
              <a:ext cx="1123950" cy="0"/>
            </a:xfrm>
            <a:prstGeom prst="line">
              <a:avLst/>
            </a:prstGeom>
            <a:noFill/>
            <a:ln w="38100" algn="ctr">
              <a:solidFill>
                <a:srgbClr val="FF0000"/>
              </a:solidFill>
              <a:round/>
              <a:headEnd/>
              <a:tailEnd/>
            </a:ln>
          </p:spPr>
        </p:cxnSp>
        <p:cxnSp>
          <p:nvCxnSpPr>
            <p:cNvPr id="11275" name="Gerade Verbindung 14"/>
            <p:cNvCxnSpPr>
              <a:cxnSpLocks noChangeShapeType="1"/>
            </p:cNvCxnSpPr>
            <p:nvPr/>
          </p:nvCxnSpPr>
          <p:spPr bwMode="auto">
            <a:xfrm flipV="1">
              <a:off x="8039100" y="2933700"/>
              <a:ext cx="19050" cy="1866900"/>
            </a:xfrm>
            <a:prstGeom prst="line">
              <a:avLst/>
            </a:prstGeom>
            <a:noFill/>
            <a:ln w="38100" algn="ctr">
              <a:solidFill>
                <a:srgbClr val="FF0000"/>
              </a:solidFill>
              <a:round/>
              <a:headEnd/>
              <a:tailEnd/>
            </a:ln>
          </p:spPr>
        </p:cxnSp>
      </p:grpSp>
      <p:sp>
        <p:nvSpPr>
          <p:cNvPr id="11272" name="Textfeld 17"/>
          <p:cNvSpPr txBox="1">
            <a:spLocks noChangeArrowheads="1"/>
          </p:cNvSpPr>
          <p:nvPr/>
        </p:nvSpPr>
        <p:spPr bwMode="auto">
          <a:xfrm>
            <a:off x="8077200" y="1465784"/>
            <a:ext cx="1066800" cy="708025"/>
          </a:xfrm>
          <a:prstGeom prst="rect">
            <a:avLst/>
          </a:prstGeom>
          <a:noFill/>
          <a:ln w="9525">
            <a:noFill/>
            <a:miter lim="800000"/>
            <a:headEnd/>
            <a:tailEnd/>
          </a:ln>
        </p:spPr>
        <p:txBody>
          <a:bodyPr>
            <a:spAutoFit/>
          </a:bodyPr>
          <a:lstStyle/>
          <a:p>
            <a:r>
              <a:rPr lang="de-DE" sz="1600">
                <a:solidFill>
                  <a:srgbClr val="FF0000"/>
                </a:solidFill>
              </a:rPr>
              <a:t>60-80%</a:t>
            </a:r>
          </a:p>
          <a:p>
            <a:r>
              <a:rPr lang="de-DE" sz="1200"/>
              <a:t>(UDB / DEKRA)</a:t>
            </a:r>
          </a:p>
        </p:txBody>
      </p:sp>
      <p:graphicFrame>
        <p:nvGraphicFramePr>
          <p:cNvPr id="11" name="Tabelle 10"/>
          <p:cNvGraphicFramePr>
            <a:graphicFrameLocks noGrp="1"/>
          </p:cNvGraphicFramePr>
          <p:nvPr/>
        </p:nvGraphicFramePr>
        <p:xfrm>
          <a:off x="6229894" y="4389120"/>
          <a:ext cx="2914106" cy="1630680"/>
        </p:xfrm>
        <a:graphic>
          <a:graphicData uri="http://schemas.openxmlformats.org/drawingml/2006/table">
            <a:tbl>
              <a:tblPr firstRow="1" bandRow="1">
                <a:tableStyleId>{5C22544A-7EE6-4342-B048-85BDC9FD1C3A}</a:tableStyleId>
              </a:tblPr>
              <a:tblGrid>
                <a:gridCol w="1473347"/>
                <a:gridCol w="758902"/>
                <a:gridCol w="681857"/>
              </a:tblGrid>
              <a:tr h="370840">
                <a:tc>
                  <a:txBody>
                    <a:bodyPr/>
                    <a:lstStyle/>
                    <a:p>
                      <a:endParaRPr lang="de-DE" sz="1400" dirty="0"/>
                    </a:p>
                  </a:txBody>
                  <a:tcPr/>
                </a:tc>
                <a:tc>
                  <a:txBody>
                    <a:bodyPr/>
                    <a:lstStyle/>
                    <a:p>
                      <a:r>
                        <a:rPr lang="de-DE" sz="1400" dirty="0" err="1" smtClean="0"/>
                        <a:t>Cycl</a:t>
                      </a:r>
                      <a:r>
                        <a:rPr lang="de-DE" sz="1400" dirty="0" smtClean="0"/>
                        <a:t>.</a:t>
                      </a:r>
                      <a:endParaRPr lang="de-DE" sz="1400" dirty="0"/>
                    </a:p>
                  </a:txBody>
                  <a:tcPr/>
                </a:tc>
                <a:tc>
                  <a:txBody>
                    <a:bodyPr/>
                    <a:lstStyle/>
                    <a:p>
                      <a:r>
                        <a:rPr lang="de-DE" sz="1400" dirty="0" err="1" smtClean="0"/>
                        <a:t>Ped</a:t>
                      </a:r>
                      <a:r>
                        <a:rPr lang="de-DE" sz="1400" dirty="0" smtClean="0"/>
                        <a:t>.</a:t>
                      </a:r>
                      <a:endParaRPr lang="de-DE" sz="1400" dirty="0"/>
                    </a:p>
                  </a:txBody>
                  <a:tcPr/>
                </a:tc>
              </a:tr>
              <a:tr h="370840">
                <a:tc>
                  <a:txBody>
                    <a:bodyPr/>
                    <a:lstStyle/>
                    <a:p>
                      <a:r>
                        <a:rPr lang="de-DE" sz="1400" dirty="0" err="1" smtClean="0"/>
                        <a:t>accidents</a:t>
                      </a:r>
                      <a:endParaRPr lang="de-DE" sz="1400" dirty="0"/>
                    </a:p>
                  </a:txBody>
                  <a:tcPr/>
                </a:tc>
                <a:tc>
                  <a:txBody>
                    <a:bodyPr/>
                    <a:lstStyle/>
                    <a:p>
                      <a:pPr algn="ctr"/>
                      <a:r>
                        <a:rPr lang="de-DE" sz="1400" dirty="0" smtClean="0"/>
                        <a:t>640</a:t>
                      </a:r>
                      <a:endParaRPr lang="de-DE" sz="1400" dirty="0"/>
                    </a:p>
                  </a:txBody>
                  <a:tcPr/>
                </a:tc>
                <a:tc>
                  <a:txBody>
                    <a:bodyPr/>
                    <a:lstStyle/>
                    <a:p>
                      <a:pPr algn="ctr"/>
                      <a:r>
                        <a:rPr lang="de-DE" sz="1400" kern="1200" dirty="0" smtClean="0">
                          <a:solidFill>
                            <a:schemeClr val="dk1"/>
                          </a:solidFill>
                          <a:latin typeface="+mn-lt"/>
                          <a:ea typeface="+mn-ea"/>
                          <a:cs typeface="+mn-cs"/>
                        </a:rPr>
                        <a:t>55</a:t>
                      </a:r>
                      <a:endParaRPr lang="de-DE" sz="1400" dirty="0"/>
                    </a:p>
                  </a:txBody>
                  <a:tcPr/>
                </a:tc>
              </a:tr>
              <a:tr h="370840">
                <a:tc>
                  <a:txBody>
                    <a:bodyPr/>
                    <a:lstStyle/>
                    <a:p>
                      <a:r>
                        <a:rPr lang="de-DE" sz="1400" dirty="0" err="1" smtClean="0"/>
                        <a:t>seriously</a:t>
                      </a:r>
                      <a:r>
                        <a:rPr lang="de-DE" sz="1400" dirty="0" smtClean="0"/>
                        <a:t> </a:t>
                      </a:r>
                      <a:r>
                        <a:rPr lang="de-DE" sz="1400" dirty="0" err="1" smtClean="0"/>
                        <a:t>injured</a:t>
                      </a:r>
                      <a:endParaRPr lang="de-DE" sz="1400" dirty="0"/>
                    </a:p>
                  </a:txBody>
                  <a:tcPr/>
                </a:tc>
                <a:tc>
                  <a:txBody>
                    <a:bodyPr/>
                    <a:lstStyle/>
                    <a:p>
                      <a:pPr algn="ctr"/>
                      <a:r>
                        <a:rPr lang="de-DE" sz="1400" dirty="0" smtClean="0"/>
                        <a:t>118</a:t>
                      </a:r>
                      <a:endParaRPr lang="de-DE" sz="1400" dirty="0"/>
                    </a:p>
                  </a:txBody>
                  <a:tcPr/>
                </a:tc>
                <a:tc>
                  <a:txBody>
                    <a:bodyPr/>
                    <a:lstStyle/>
                    <a:p>
                      <a:pPr algn="ctr"/>
                      <a:r>
                        <a:rPr lang="de-DE" sz="1400" dirty="0" smtClean="0"/>
                        <a:t>16</a:t>
                      </a:r>
                      <a:endParaRPr lang="de-DE" sz="1400" dirty="0"/>
                    </a:p>
                  </a:txBody>
                  <a:tcPr/>
                </a:tc>
              </a:tr>
              <a:tr h="370840">
                <a:tc>
                  <a:txBody>
                    <a:bodyPr/>
                    <a:lstStyle/>
                    <a:p>
                      <a:r>
                        <a:rPr lang="de-DE" sz="1400" dirty="0" err="1" smtClean="0"/>
                        <a:t>fatalities</a:t>
                      </a:r>
                      <a:endParaRPr lang="de-DE" sz="1400" dirty="0"/>
                    </a:p>
                  </a:txBody>
                  <a:tcPr/>
                </a:tc>
                <a:tc>
                  <a:txBody>
                    <a:bodyPr/>
                    <a:lstStyle/>
                    <a:p>
                      <a:pPr algn="ctr"/>
                      <a:r>
                        <a:rPr lang="de-DE" sz="1400" dirty="0" smtClean="0"/>
                        <a:t>23</a:t>
                      </a:r>
                      <a:endParaRPr lang="de-DE" sz="1400" dirty="0"/>
                    </a:p>
                  </a:txBody>
                  <a:tcPr/>
                </a:tc>
                <a:tc>
                  <a:txBody>
                    <a:bodyPr/>
                    <a:lstStyle/>
                    <a:p>
                      <a:pPr algn="ctr"/>
                      <a:r>
                        <a:rPr lang="de-DE" sz="1400" dirty="0" smtClean="0"/>
                        <a:t>4</a:t>
                      </a:r>
                      <a:endParaRPr lang="de-DE" sz="14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457200" y="630238"/>
            <a:ext cx="8686800" cy="541337"/>
          </a:xfrm>
        </p:spPr>
        <p:txBody>
          <a:bodyPr/>
          <a:lstStyle/>
          <a:p>
            <a:pPr eaLnBrk="1" hangingPunct="1"/>
            <a:r>
              <a:rPr lang="en-US" sz="2000" noProof="0" smtClean="0">
                <a:solidFill>
                  <a:schemeClr val="tx1"/>
                </a:solidFill>
              </a:rPr>
              <a:t>In depth accident analysis - results</a:t>
            </a:r>
          </a:p>
        </p:txBody>
      </p:sp>
      <p:sp>
        <p:nvSpPr>
          <p:cNvPr id="12293" name="Rectangle 5"/>
          <p:cNvSpPr>
            <a:spLocks noGrp="1" noChangeArrowheads="1"/>
          </p:cNvSpPr>
          <p:nvPr>
            <p:ph idx="1"/>
          </p:nvPr>
        </p:nvSpPr>
        <p:spPr>
          <a:xfrm>
            <a:off x="457200" y="1190625"/>
            <a:ext cx="8686800" cy="4829175"/>
          </a:xfrm>
        </p:spPr>
        <p:txBody>
          <a:bodyPr/>
          <a:lstStyle/>
          <a:p>
            <a:pPr eaLnBrk="1" hangingPunct="1">
              <a:buFontTx/>
              <a:buNone/>
            </a:pPr>
            <a:r>
              <a:rPr lang="en-US" u="sng" noProof="0" smtClean="0"/>
              <a:t>Speeds:</a:t>
            </a:r>
          </a:p>
          <a:p>
            <a:pPr eaLnBrk="1" hangingPunct="1"/>
            <a:endParaRPr lang="en-US" noProof="0" smtClean="0"/>
          </a:p>
          <a:p>
            <a:pPr eaLnBrk="1" hangingPunct="1"/>
            <a:endParaRPr lang="en-US" noProof="0" smtClean="0"/>
          </a:p>
          <a:p>
            <a:pPr eaLnBrk="1" hangingPunct="1"/>
            <a:endParaRPr lang="en-US" noProof="0" smtClean="0"/>
          </a:p>
          <a:p>
            <a:pPr eaLnBrk="1" hangingPunct="1"/>
            <a:endParaRPr lang="en-US" noProof="0" smtClean="0"/>
          </a:p>
          <a:p>
            <a:pPr eaLnBrk="1" hangingPunct="1"/>
            <a:endParaRPr lang="en-US" noProof="0" smtClean="0"/>
          </a:p>
          <a:p>
            <a:pPr eaLnBrk="1" hangingPunct="1"/>
            <a:endParaRPr lang="en-US" noProof="0" smtClean="0"/>
          </a:p>
          <a:p>
            <a:pPr eaLnBrk="1" hangingPunct="1"/>
            <a:endParaRPr lang="en-US" noProof="0" smtClean="0"/>
          </a:p>
          <a:p>
            <a:pPr eaLnBrk="1" hangingPunct="1"/>
            <a:endParaRPr lang="en-US" noProof="0" smtClean="0"/>
          </a:p>
          <a:p>
            <a:pPr eaLnBrk="1" hangingPunct="1">
              <a:spcBef>
                <a:spcPts val="1200"/>
              </a:spcBef>
            </a:pPr>
            <a:r>
              <a:rPr lang="en-US" noProof="0" smtClean="0"/>
              <a:t>Bicycle and truck did not change their speeds during the accident in about two thirds of all cases</a:t>
            </a:r>
          </a:p>
          <a:p>
            <a:pPr eaLnBrk="1" hangingPunct="1"/>
            <a:r>
              <a:rPr lang="en-US" noProof="0" smtClean="0"/>
              <a:t>Truck speeds are below 30 km/h in more than 90% of all cases</a:t>
            </a:r>
          </a:p>
          <a:p>
            <a:pPr eaLnBrk="1" hangingPunct="1"/>
            <a:r>
              <a:rPr lang="en-US" noProof="0" smtClean="0"/>
              <a:t>Bicycle speeds are below 20 km/h in more than 80% of all cases</a:t>
            </a:r>
          </a:p>
          <a:p>
            <a:pPr eaLnBrk="1" hangingPunct="1">
              <a:buFontTx/>
              <a:buNone/>
            </a:pPr>
            <a:endParaRPr lang="en-US" noProof="0" smtClean="0"/>
          </a:p>
        </p:txBody>
      </p:sp>
      <p:sp>
        <p:nvSpPr>
          <p:cNvPr id="12291" name="Foliennummernplatzhalter 5"/>
          <p:cNvSpPr>
            <a:spLocks noGrp="1"/>
          </p:cNvSpPr>
          <p:nvPr>
            <p:ph type="sldNum" sz="quarter" idx="12"/>
          </p:nvPr>
        </p:nvSpPr>
        <p:spPr>
          <a:xfrm>
            <a:off x="6831013" y="6453188"/>
            <a:ext cx="2133600" cy="431800"/>
          </a:xfrm>
          <a:noFill/>
        </p:spPr>
        <p:txBody>
          <a:bodyPr/>
          <a:lstStyle/>
          <a:p>
            <a:fld id="{2AA6B8C9-18FA-4B95-8655-111442D6C0E8}" type="slidenum">
              <a:rPr lang="de-DE" smtClean="0"/>
              <a:pPr/>
              <a:t>5</a:t>
            </a:fld>
            <a:endParaRPr lang="de-DE" smtClean="0"/>
          </a:p>
        </p:txBody>
      </p:sp>
      <p:pic>
        <p:nvPicPr>
          <p:cNvPr id="12294" name="Picture 10"/>
          <p:cNvPicPr>
            <a:picLocks noChangeAspect="1" noChangeArrowheads="1"/>
          </p:cNvPicPr>
          <p:nvPr/>
        </p:nvPicPr>
        <p:blipFill>
          <a:blip r:embed="rId3" cstate="screen"/>
          <a:srcRect l="9714" r="7632"/>
          <a:stretch>
            <a:fillRect/>
          </a:stretch>
        </p:blipFill>
        <p:spPr bwMode="auto">
          <a:xfrm>
            <a:off x="1871663" y="1162050"/>
            <a:ext cx="6394450" cy="343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6113"/>
            <a:ext cx="8435975" cy="1000125"/>
          </a:xfrm>
        </p:spPr>
        <p:txBody>
          <a:bodyPr/>
          <a:lstStyle/>
          <a:p>
            <a:r>
              <a:rPr lang="en-US" noProof="0" smtClean="0"/>
              <a:t>Difference between Warning and Information</a:t>
            </a:r>
            <a:endParaRPr lang="en-US" noProof="0"/>
          </a:p>
        </p:txBody>
      </p:sp>
      <p:sp>
        <p:nvSpPr>
          <p:cNvPr id="3" name="Inhaltsplatzhalter 2"/>
          <p:cNvSpPr>
            <a:spLocks noGrp="1"/>
          </p:cNvSpPr>
          <p:nvPr>
            <p:ph idx="1"/>
          </p:nvPr>
        </p:nvSpPr>
        <p:spPr>
          <a:xfrm>
            <a:off x="457201" y="1214710"/>
            <a:ext cx="4473388" cy="4790140"/>
          </a:xfrm>
        </p:spPr>
        <p:txBody>
          <a:bodyPr/>
          <a:lstStyle/>
          <a:p>
            <a:r>
              <a:rPr lang="en-US" u="sng" noProof="0" smtClean="0">
                <a:solidFill>
                  <a:schemeClr val="bg2">
                    <a:lumMod val="75000"/>
                  </a:schemeClr>
                </a:solidFill>
              </a:rPr>
              <a:t>Warning</a:t>
            </a:r>
          </a:p>
          <a:p>
            <a:pPr lvl="1"/>
            <a:r>
              <a:rPr lang="en-US" noProof="0" smtClean="0">
                <a:solidFill>
                  <a:schemeClr val="bg2">
                    <a:lumMod val="75000"/>
                  </a:schemeClr>
                </a:solidFill>
              </a:rPr>
              <a:t>High intensity</a:t>
            </a:r>
          </a:p>
          <a:p>
            <a:pPr lvl="1"/>
            <a:r>
              <a:rPr lang="en-US" noProof="0" smtClean="0">
                <a:solidFill>
                  <a:schemeClr val="bg2">
                    <a:lumMod val="75000"/>
                  </a:schemeClr>
                </a:solidFill>
              </a:rPr>
              <a:t>If issued right, good effects in steering driver‘s attention</a:t>
            </a:r>
          </a:p>
          <a:p>
            <a:pPr lvl="1"/>
            <a:r>
              <a:rPr lang="en-US" noProof="0" smtClean="0">
                <a:solidFill>
                  <a:schemeClr val="bg2">
                    <a:lumMod val="75000"/>
                  </a:schemeClr>
                </a:solidFill>
              </a:rPr>
              <a:t>High annoyance if issued too often </a:t>
            </a:r>
            <a:r>
              <a:rPr lang="en-US" noProof="0" smtClean="0">
                <a:solidFill>
                  <a:schemeClr val="bg2">
                    <a:lumMod val="75000"/>
                  </a:schemeClr>
                </a:solidFill>
                <a:sym typeface="Wingdings" pitchFamily="2" charset="2"/>
              </a:rPr>
              <a:t> risk of deactivation</a:t>
            </a:r>
            <a:endParaRPr lang="en-US" noProof="0" smtClean="0">
              <a:solidFill>
                <a:schemeClr val="bg2">
                  <a:lumMod val="75000"/>
                </a:schemeClr>
              </a:solidFill>
            </a:endParaRPr>
          </a:p>
          <a:p>
            <a:r>
              <a:rPr lang="en-US" u="sng" noProof="0" smtClean="0"/>
              <a:t>Information</a:t>
            </a:r>
          </a:p>
          <a:p>
            <a:pPr lvl="1"/>
            <a:r>
              <a:rPr lang="en-US" noProof="0" smtClean="0"/>
              <a:t>Low intensity</a:t>
            </a:r>
          </a:p>
          <a:p>
            <a:pPr lvl="1"/>
            <a:r>
              <a:rPr lang="en-US" noProof="0" smtClean="0"/>
              <a:t>Low annoyance if issued too often </a:t>
            </a:r>
            <a:r>
              <a:rPr lang="en-US" noProof="0" smtClean="0">
                <a:sym typeface="Wingdings" pitchFamily="2" charset="2"/>
              </a:rPr>
              <a:t> low risk of deactivation</a:t>
            </a:r>
            <a:endParaRPr lang="en-US" noProof="0" smtClean="0"/>
          </a:p>
          <a:p>
            <a:pPr lvl="1"/>
            <a:r>
              <a:rPr lang="en-US" noProof="0" smtClean="0"/>
              <a:t>Lesser effect in steering driver‘s attention</a:t>
            </a:r>
          </a:p>
          <a:p>
            <a:pPr lvl="1"/>
            <a:endParaRPr lang="en-US" noProof="0"/>
          </a:p>
        </p:txBody>
      </p:sp>
      <p:pic>
        <p:nvPicPr>
          <p:cNvPr id="6" name="Picture 2" descr="C:\Users\seiniger.BAST\Pictures\vlcsnap-2014-06-13-11h31m18s219.png"/>
          <p:cNvPicPr>
            <a:picLocks noChangeAspect="1" noChangeArrowheads="1"/>
          </p:cNvPicPr>
          <p:nvPr/>
        </p:nvPicPr>
        <p:blipFill>
          <a:blip r:embed="rId3" cstate="screen"/>
          <a:srcRect/>
          <a:stretch>
            <a:fillRect/>
          </a:stretch>
        </p:blipFill>
        <p:spPr bwMode="auto">
          <a:xfrm>
            <a:off x="5334001" y="2066359"/>
            <a:ext cx="3146006" cy="1609165"/>
          </a:xfrm>
          <a:prstGeom prst="rect">
            <a:avLst/>
          </a:prstGeom>
          <a:noFill/>
          <a:ln w="9525">
            <a:noFill/>
            <a:miter lim="800000"/>
            <a:headEnd/>
            <a:tailEnd/>
          </a:ln>
        </p:spPr>
      </p:pic>
      <p:grpSp>
        <p:nvGrpSpPr>
          <p:cNvPr id="4" name="Gruppieren 8"/>
          <p:cNvGrpSpPr/>
          <p:nvPr/>
        </p:nvGrpSpPr>
        <p:grpSpPr>
          <a:xfrm>
            <a:off x="6418728" y="1453350"/>
            <a:ext cx="1864660" cy="1065727"/>
            <a:chOff x="6194611" y="1668508"/>
            <a:chExt cx="1864660" cy="1065727"/>
          </a:xfrm>
        </p:grpSpPr>
        <p:sp>
          <p:nvSpPr>
            <p:cNvPr id="8" name="Ovale Legende 7"/>
            <p:cNvSpPr/>
            <p:nvPr/>
          </p:nvSpPr>
          <p:spPr bwMode="auto">
            <a:xfrm>
              <a:off x="6194611" y="1668508"/>
              <a:ext cx="1864660" cy="1065727"/>
            </a:xfrm>
            <a:prstGeom prst="wedgeEllipseCallout">
              <a:avLst>
                <a:gd name="adj1" fmla="val -74951"/>
                <a:gd name="adj2" fmla="val 1674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Verdana" pitchFamily="34" charset="0"/>
              </a:endParaRPr>
            </a:p>
          </p:txBody>
        </p:sp>
        <p:pic>
          <p:nvPicPr>
            <p:cNvPr id="7" name="Picture 3"/>
            <p:cNvPicPr>
              <a:picLocks noChangeAspect="1" noChangeArrowheads="1"/>
            </p:cNvPicPr>
            <p:nvPr/>
          </p:nvPicPr>
          <p:blipFill>
            <a:blip r:embed="rId4" cstate="screen"/>
            <a:srcRect/>
            <a:stretch>
              <a:fillRect/>
            </a:stretch>
          </p:blipFill>
          <p:spPr bwMode="auto">
            <a:xfrm>
              <a:off x="6592141" y="1787897"/>
              <a:ext cx="1135436" cy="851577"/>
            </a:xfrm>
            <a:prstGeom prst="rect">
              <a:avLst/>
            </a:prstGeom>
            <a:noFill/>
            <a:ln w="9525">
              <a:noFill/>
              <a:miter lim="800000"/>
              <a:headEnd/>
              <a:tailEnd/>
            </a:ln>
          </p:spPr>
        </p:pic>
      </p:grpSp>
      <p:sp>
        <p:nvSpPr>
          <p:cNvPr id="11" name="Rechteck 10"/>
          <p:cNvSpPr/>
          <p:nvPr/>
        </p:nvSpPr>
        <p:spPr bwMode="auto">
          <a:xfrm>
            <a:off x="367553" y="3935507"/>
            <a:ext cx="8547847" cy="23846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err="1" smtClean="0">
                <a:ln>
                  <a:noFill/>
                </a:ln>
                <a:solidFill>
                  <a:srgbClr val="FF0000"/>
                </a:solidFill>
                <a:effectLst/>
                <a:latin typeface="Verdana" pitchFamily="34" charset="0"/>
              </a:rPr>
              <a:t>Considered</a:t>
            </a:r>
            <a:r>
              <a:rPr kumimoji="0" lang="de-DE" sz="2000" b="0" i="0" u="none" strike="noStrike" cap="none" normalizeH="0" baseline="0" dirty="0" smtClean="0">
                <a:ln>
                  <a:noFill/>
                </a:ln>
                <a:solidFill>
                  <a:srgbClr val="FF0000"/>
                </a:solidFill>
                <a:effectLst/>
                <a:latin typeface="Verdana" pitchFamily="34" charset="0"/>
              </a:rPr>
              <a:t> </a:t>
            </a:r>
            <a:r>
              <a:rPr kumimoji="0" lang="de-DE" sz="2000" b="0" i="0" u="none" strike="noStrike" cap="none" normalizeH="0" baseline="0" dirty="0" err="1" smtClean="0">
                <a:ln>
                  <a:noFill/>
                </a:ln>
                <a:solidFill>
                  <a:srgbClr val="FF0000"/>
                </a:solidFill>
                <a:effectLst/>
                <a:latin typeface="Verdana" pitchFamily="34" charset="0"/>
              </a:rPr>
              <a:t>for</a:t>
            </a:r>
            <a:r>
              <a:rPr kumimoji="0" lang="de-DE" sz="2000" b="0" i="0" u="none" strike="noStrike" cap="none" normalizeH="0" baseline="0" dirty="0" smtClean="0">
                <a:ln>
                  <a:noFill/>
                </a:ln>
                <a:solidFill>
                  <a:srgbClr val="FF0000"/>
                </a:solidFill>
                <a:effectLst/>
                <a:latin typeface="Verdana" pitchFamily="34" charset="0"/>
              </a:rPr>
              <a:t> Assistance System</a:t>
            </a:r>
          </a:p>
        </p:txBody>
      </p:sp>
      <p:sp>
        <p:nvSpPr>
          <p:cNvPr id="14" name="Rechteck 13"/>
          <p:cNvSpPr/>
          <p:nvPr/>
        </p:nvSpPr>
        <p:spPr bwMode="auto">
          <a:xfrm>
            <a:off x="367553" y="1290912"/>
            <a:ext cx="8547847" cy="2599770"/>
          </a:xfrm>
          <a:prstGeom prst="rect">
            <a:avLst/>
          </a:prstGeom>
          <a:noFill/>
          <a:ln w="381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bg2">
                    <a:lumMod val="75000"/>
                  </a:schemeClr>
                </a:solidFill>
                <a:effectLst/>
                <a:latin typeface="Verdana" pitchFamily="34" charset="0"/>
              </a:rPr>
              <a:t>Not</a:t>
            </a:r>
            <a:r>
              <a:rPr kumimoji="0" lang="de-DE" sz="2000" b="0" i="0" u="none" strike="noStrike" cap="none" normalizeH="0" dirty="0" smtClean="0">
                <a:ln>
                  <a:noFill/>
                </a:ln>
                <a:solidFill>
                  <a:schemeClr val="bg2">
                    <a:lumMod val="75000"/>
                  </a:schemeClr>
                </a:solidFill>
                <a:effectLst/>
                <a:latin typeface="Verdana" pitchFamily="34" charset="0"/>
              </a:rPr>
              <a:t> </a:t>
            </a:r>
            <a:r>
              <a:rPr kumimoji="0" lang="de-DE" sz="2000" b="0" i="0" u="none" strike="noStrike" cap="none" normalizeH="0" baseline="0" dirty="0" err="1" smtClean="0">
                <a:ln>
                  <a:noFill/>
                </a:ln>
                <a:solidFill>
                  <a:schemeClr val="bg2">
                    <a:lumMod val="75000"/>
                  </a:schemeClr>
                </a:solidFill>
                <a:effectLst/>
                <a:latin typeface="Verdana" pitchFamily="34" charset="0"/>
              </a:rPr>
              <a:t>Considered</a:t>
            </a:r>
            <a:r>
              <a:rPr kumimoji="0" lang="de-DE" sz="2000" b="0" i="0" u="none" strike="noStrike" cap="none" normalizeH="0" baseline="0" dirty="0" smtClean="0">
                <a:ln>
                  <a:noFill/>
                </a:ln>
                <a:solidFill>
                  <a:schemeClr val="bg2">
                    <a:lumMod val="75000"/>
                  </a:schemeClr>
                </a:solidFill>
                <a:effectLst/>
                <a:latin typeface="Verdana" pitchFamily="34" charset="0"/>
              </a:rPr>
              <a:t> </a:t>
            </a:r>
            <a:r>
              <a:rPr kumimoji="0" lang="de-DE" sz="2000" b="0" i="0" u="none" strike="noStrike" cap="none" normalizeH="0" baseline="0" dirty="0" err="1" smtClean="0">
                <a:ln>
                  <a:noFill/>
                </a:ln>
                <a:solidFill>
                  <a:schemeClr val="bg2">
                    <a:lumMod val="75000"/>
                  </a:schemeClr>
                </a:solidFill>
                <a:effectLst/>
                <a:latin typeface="Verdana" pitchFamily="34" charset="0"/>
              </a:rPr>
              <a:t>for</a:t>
            </a:r>
            <a:r>
              <a:rPr kumimoji="0" lang="de-DE" sz="2000" b="0" i="0" u="none" strike="noStrike" cap="none" normalizeH="0" baseline="0" dirty="0" smtClean="0">
                <a:ln>
                  <a:noFill/>
                </a:ln>
                <a:solidFill>
                  <a:schemeClr val="bg2">
                    <a:lumMod val="75000"/>
                  </a:schemeClr>
                </a:solidFill>
                <a:effectLst/>
                <a:latin typeface="Verdana" pitchFamily="34" charset="0"/>
              </a:rPr>
              <a:t> Assistance System</a:t>
            </a:r>
          </a:p>
        </p:txBody>
      </p:sp>
      <p:sp>
        <p:nvSpPr>
          <p:cNvPr id="12"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6</a:t>
            </a:fld>
            <a:endParaRPr lang="de-DE" dirty="0" smtClean="0"/>
          </a:p>
        </p:txBody>
      </p:sp>
      <p:sp>
        <p:nvSpPr>
          <p:cNvPr id="13" name="Textfeld 12"/>
          <p:cNvSpPr txBox="1"/>
          <p:nvPr/>
        </p:nvSpPr>
        <p:spPr>
          <a:xfrm rot="20137164">
            <a:off x="1714292" y="3167692"/>
            <a:ext cx="6432594" cy="1015663"/>
          </a:xfrm>
          <a:prstGeom prst="rect">
            <a:avLst/>
          </a:prstGeom>
          <a:solidFill>
            <a:schemeClr val="bg1"/>
          </a:solidFill>
          <a:ln w="38100">
            <a:solidFill>
              <a:srgbClr val="FF0000"/>
            </a:solidFill>
          </a:ln>
        </p:spPr>
        <p:txBody>
          <a:bodyPr wrap="none" rtlCol="0">
            <a:spAutoFit/>
          </a:bodyPr>
          <a:lstStyle/>
          <a:p>
            <a:r>
              <a:rPr lang="de-DE" dirty="0" smtClean="0"/>
              <a:t>Additional „</a:t>
            </a:r>
            <a:r>
              <a:rPr lang="de-DE" dirty="0" err="1" smtClean="0"/>
              <a:t>warning</a:t>
            </a:r>
            <a:r>
              <a:rPr lang="de-DE" dirty="0" smtClean="0"/>
              <a:t>“ </a:t>
            </a:r>
            <a:r>
              <a:rPr lang="de-DE" dirty="0" err="1" smtClean="0"/>
              <a:t>shall</a:t>
            </a:r>
            <a:r>
              <a:rPr lang="de-DE" dirty="0" smtClean="0"/>
              <a:t> </a:t>
            </a:r>
            <a:r>
              <a:rPr lang="de-DE" dirty="0" err="1" smtClean="0"/>
              <a:t>be</a:t>
            </a:r>
            <a:r>
              <a:rPr lang="de-DE" dirty="0" smtClean="0"/>
              <a:t> </a:t>
            </a:r>
            <a:r>
              <a:rPr lang="de-DE" dirty="0" err="1" smtClean="0"/>
              <a:t>allowed</a:t>
            </a:r>
            <a:r>
              <a:rPr lang="de-DE" dirty="0" smtClean="0"/>
              <a:t/>
            </a:r>
            <a:br>
              <a:rPr lang="de-DE" dirty="0" smtClean="0"/>
            </a:br>
            <a:r>
              <a:rPr lang="de-DE" dirty="0" err="1" smtClean="0"/>
              <a:t>as</a:t>
            </a:r>
            <a:r>
              <a:rPr lang="de-DE" dirty="0" smtClean="0"/>
              <a:t> </a:t>
            </a:r>
            <a:r>
              <a:rPr lang="de-DE" dirty="0" err="1" smtClean="0"/>
              <a:t>long</a:t>
            </a:r>
            <a:r>
              <a:rPr lang="de-DE" dirty="0" smtClean="0"/>
              <a:t> </a:t>
            </a:r>
            <a:r>
              <a:rPr lang="de-DE" dirty="0" err="1" smtClean="0"/>
              <a:t>as</a:t>
            </a:r>
            <a:r>
              <a:rPr lang="de-DE" dirty="0" smtClean="0"/>
              <a:t> </a:t>
            </a:r>
            <a:r>
              <a:rPr lang="de-DE" dirty="0" err="1" smtClean="0"/>
              <a:t>initial</a:t>
            </a:r>
            <a:r>
              <a:rPr lang="de-DE" dirty="0" smtClean="0"/>
              <a:t> „</a:t>
            </a:r>
            <a:r>
              <a:rPr lang="de-DE" dirty="0" err="1" smtClean="0"/>
              <a:t>information</a:t>
            </a:r>
            <a:r>
              <a:rPr lang="de-DE" dirty="0" smtClean="0"/>
              <a:t>“ </a:t>
            </a:r>
            <a:r>
              <a:rPr lang="de-DE" dirty="0" err="1" smtClean="0"/>
              <a:t>signal</a:t>
            </a:r>
            <a:r>
              <a:rPr lang="de-DE" dirty="0" smtClean="0"/>
              <a:t> </a:t>
            </a:r>
            <a:r>
              <a:rPr lang="de-DE" dirty="0" err="1" smtClean="0"/>
              <a:t>is</a:t>
            </a:r>
            <a:r>
              <a:rPr lang="de-DE" dirty="0" smtClean="0"/>
              <a:t> </a:t>
            </a:r>
            <a:r>
              <a:rPr lang="de-DE" dirty="0" err="1" smtClean="0"/>
              <a:t>available</a:t>
            </a:r>
            <a:r>
              <a:rPr lang="de-DE" dirty="0" smtClean="0"/>
              <a:t/>
            </a:r>
            <a:br>
              <a:rPr lang="de-DE" dirty="0" smtClean="0"/>
            </a:br>
            <a:r>
              <a:rPr lang="de-DE" dirty="0" smtClean="0"/>
              <a:t>(= </a:t>
            </a:r>
            <a:r>
              <a:rPr lang="de-DE" dirty="0" err="1" smtClean="0"/>
              <a:t>as</a:t>
            </a:r>
            <a:r>
              <a:rPr lang="de-DE" dirty="0" smtClean="0"/>
              <a:t> </a:t>
            </a:r>
            <a:r>
              <a:rPr lang="de-DE" dirty="0" err="1" smtClean="0"/>
              <a:t>it</a:t>
            </a:r>
            <a:r>
              <a:rPr lang="de-DE" dirty="0" smtClean="0"/>
              <a:t> </a:t>
            </a:r>
            <a:r>
              <a:rPr lang="de-DE" dirty="0" err="1" smtClean="0"/>
              <a:t>is</a:t>
            </a:r>
            <a:r>
              <a:rPr lang="de-DE" dirty="0" smtClean="0"/>
              <a:t> in </a:t>
            </a:r>
            <a:r>
              <a:rPr lang="de-DE" dirty="0" err="1" smtClean="0"/>
              <a:t>today‘s</a:t>
            </a:r>
            <a:r>
              <a:rPr lang="de-DE" dirty="0" smtClean="0"/>
              <a:t> M</a:t>
            </a:r>
            <a:r>
              <a:rPr lang="de-DE" baseline="-25000" dirty="0" smtClean="0"/>
              <a:t>1</a:t>
            </a:r>
            <a:r>
              <a:rPr lang="de-DE" dirty="0" smtClean="0"/>
              <a:t> blind </a:t>
            </a:r>
            <a:r>
              <a:rPr lang="de-DE" dirty="0" err="1" smtClean="0"/>
              <a:t>spot</a:t>
            </a:r>
            <a:r>
              <a:rPr lang="de-DE" dirty="0" smtClean="0"/>
              <a:t> </a:t>
            </a:r>
            <a:r>
              <a:rPr lang="de-DE" dirty="0" err="1" smtClean="0"/>
              <a:t>assist</a:t>
            </a:r>
            <a:r>
              <a:rPr lang="de-DE" dirty="0" smtClean="0"/>
              <a:t>)</a:t>
            </a:r>
            <a:endParaRPr lang="de-DE" dirty="0"/>
          </a:p>
        </p:txBody>
      </p:sp>
      <p:pic>
        <p:nvPicPr>
          <p:cNvPr id="15" name="Picture 1" descr="C:\Users\seiniger\AppData\Local\Microsoft\Windows\Temporary Internet Files\Content.Outlook\SJMM7B4S\2016-09-29-PHOTO-00000028.jpg"/>
          <p:cNvPicPr>
            <a:picLocks noChangeAspect="1" noChangeArrowheads="1"/>
          </p:cNvPicPr>
          <p:nvPr/>
        </p:nvPicPr>
        <p:blipFill>
          <a:blip r:embed="rId5" cstate="print"/>
          <a:srcRect l="28738" t="38371" r="23225" b="27921"/>
          <a:stretch>
            <a:fillRect/>
          </a:stretch>
        </p:blipFill>
        <p:spPr bwMode="auto">
          <a:xfrm>
            <a:off x="5334001" y="4358059"/>
            <a:ext cx="3447044" cy="18141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Last Point </a:t>
            </a:r>
            <a:r>
              <a:rPr lang="de-DE" dirty="0" err="1" smtClean="0"/>
              <a:t>of</a:t>
            </a:r>
            <a:r>
              <a:rPr lang="de-DE" dirty="0" smtClean="0"/>
              <a:t> Information LPI</a:t>
            </a:r>
            <a:endParaRPr lang="de-DE" dirty="0"/>
          </a:p>
        </p:txBody>
      </p:sp>
      <p:sp>
        <p:nvSpPr>
          <p:cNvPr id="3" name="Inhaltsplatzhalter 2"/>
          <p:cNvSpPr>
            <a:spLocks noGrp="1"/>
          </p:cNvSpPr>
          <p:nvPr>
            <p:ph idx="1"/>
          </p:nvPr>
        </p:nvSpPr>
        <p:spPr/>
        <p:txBody>
          <a:bodyPr/>
          <a:lstStyle/>
          <a:p>
            <a:r>
              <a:rPr lang="de-DE" dirty="0" err="1" smtClean="0"/>
              <a:t>Stopping</a:t>
            </a:r>
            <a:r>
              <a:rPr lang="de-DE" dirty="0" smtClean="0"/>
              <a:t> </a:t>
            </a:r>
            <a:r>
              <a:rPr lang="de-DE" dirty="0" err="1" smtClean="0"/>
              <a:t>distance</a:t>
            </a:r>
            <a:r>
              <a:rPr lang="de-DE" dirty="0" smtClean="0"/>
              <a:t> </a:t>
            </a:r>
            <a:r>
              <a:rPr lang="de-DE" dirty="0" err="1" smtClean="0"/>
              <a:t>depends</a:t>
            </a:r>
            <a:r>
              <a:rPr lang="de-DE" dirty="0" smtClean="0"/>
              <a:t> on </a:t>
            </a:r>
            <a:r>
              <a:rPr lang="de-DE" dirty="0" err="1" smtClean="0"/>
              <a:t>driver</a:t>
            </a:r>
            <a:r>
              <a:rPr lang="de-DE" dirty="0" smtClean="0"/>
              <a:t> </a:t>
            </a:r>
            <a:r>
              <a:rPr lang="de-DE" dirty="0" err="1" smtClean="0"/>
              <a:t>reaction</a:t>
            </a:r>
            <a:r>
              <a:rPr lang="de-DE" dirty="0" smtClean="0"/>
              <a:t> time </a:t>
            </a:r>
            <a:r>
              <a:rPr lang="de-DE" dirty="0" err="1" smtClean="0"/>
              <a:t>and</a:t>
            </a:r>
            <a:r>
              <a:rPr lang="de-DE" dirty="0" smtClean="0"/>
              <a:t> </a:t>
            </a:r>
            <a:r>
              <a:rPr lang="de-DE" dirty="0" err="1" smtClean="0"/>
              <a:t>deceleration</a:t>
            </a:r>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Information </a:t>
            </a:r>
            <a:r>
              <a:rPr lang="de-DE" dirty="0" err="1" smtClean="0"/>
              <a:t>should</a:t>
            </a:r>
            <a:r>
              <a:rPr lang="de-DE" dirty="0" smtClean="0"/>
              <a:t> </a:t>
            </a:r>
            <a:r>
              <a:rPr lang="de-DE" dirty="0" err="1" smtClean="0"/>
              <a:t>be</a:t>
            </a:r>
            <a:r>
              <a:rPr lang="de-DE" dirty="0" smtClean="0"/>
              <a:t> </a:t>
            </a:r>
            <a:r>
              <a:rPr lang="de-DE" dirty="0" err="1" smtClean="0"/>
              <a:t>given</a:t>
            </a:r>
            <a:r>
              <a:rPr lang="de-DE" dirty="0" smtClean="0"/>
              <a:t> </a:t>
            </a:r>
            <a:r>
              <a:rPr lang="de-DE" dirty="0" err="1" smtClean="0"/>
              <a:t>at</a:t>
            </a:r>
            <a:r>
              <a:rPr lang="de-DE" dirty="0" smtClean="0"/>
              <a:t> a </a:t>
            </a:r>
            <a:r>
              <a:rPr lang="de-DE" dirty="0" err="1" smtClean="0"/>
              <a:t>point</a:t>
            </a:r>
            <a:r>
              <a:rPr lang="de-DE" dirty="0" smtClean="0"/>
              <a:t> </a:t>
            </a:r>
            <a:r>
              <a:rPr lang="de-DE" dirty="0" err="1" smtClean="0"/>
              <a:t>when</a:t>
            </a:r>
            <a:r>
              <a:rPr lang="de-DE" dirty="0" smtClean="0"/>
              <a:t> </a:t>
            </a:r>
            <a:r>
              <a:rPr lang="de-DE" dirty="0" err="1" smtClean="0"/>
              <a:t>the</a:t>
            </a:r>
            <a:r>
              <a:rPr lang="de-DE" dirty="0" smtClean="0"/>
              <a:t> </a:t>
            </a:r>
            <a:r>
              <a:rPr lang="de-DE" dirty="0" err="1" smtClean="0"/>
              <a:t>vehicle</a:t>
            </a:r>
            <a:r>
              <a:rPr lang="de-DE" dirty="0" smtClean="0"/>
              <a:t> </a:t>
            </a:r>
            <a:r>
              <a:rPr lang="de-DE" dirty="0" err="1" smtClean="0"/>
              <a:t>driver</a:t>
            </a:r>
            <a:r>
              <a:rPr lang="de-DE" dirty="0" smtClean="0"/>
              <a:t> </a:t>
            </a:r>
            <a:r>
              <a:rPr lang="de-DE" dirty="0" err="1" smtClean="0"/>
              <a:t>can</a:t>
            </a:r>
            <a:r>
              <a:rPr lang="de-DE" dirty="0" smtClean="0"/>
              <a:t> still </a:t>
            </a:r>
            <a:r>
              <a:rPr lang="de-DE" dirty="0" err="1" smtClean="0"/>
              <a:t>comfortably</a:t>
            </a:r>
            <a:r>
              <a:rPr lang="de-DE" dirty="0" smtClean="0"/>
              <a:t> </a:t>
            </a:r>
            <a:r>
              <a:rPr lang="de-DE" dirty="0" err="1" smtClean="0"/>
              <a:t>come</a:t>
            </a:r>
            <a:r>
              <a:rPr lang="de-DE" dirty="0" smtClean="0"/>
              <a:t> </a:t>
            </a:r>
            <a:r>
              <a:rPr lang="de-DE" dirty="0" err="1" smtClean="0"/>
              <a:t>to</a:t>
            </a:r>
            <a:r>
              <a:rPr lang="de-DE" dirty="0" smtClean="0"/>
              <a:t> a </a:t>
            </a:r>
            <a:r>
              <a:rPr lang="de-DE" dirty="0" err="1" smtClean="0"/>
              <a:t>full</a:t>
            </a:r>
            <a:r>
              <a:rPr lang="de-DE" dirty="0" smtClean="0"/>
              <a:t> </a:t>
            </a:r>
            <a:r>
              <a:rPr lang="de-DE" dirty="0" err="1" smtClean="0"/>
              <a:t>stop</a:t>
            </a:r>
            <a:r>
              <a:rPr lang="de-DE" dirty="0" smtClean="0"/>
              <a:t> BEFORE </a:t>
            </a:r>
            <a:r>
              <a:rPr lang="de-DE" dirty="0" err="1" smtClean="0"/>
              <a:t>crossing</a:t>
            </a:r>
            <a:r>
              <a:rPr lang="de-DE" dirty="0" smtClean="0"/>
              <a:t> </a:t>
            </a:r>
            <a:r>
              <a:rPr lang="de-DE" dirty="0" err="1" smtClean="0"/>
              <a:t>the</a:t>
            </a:r>
            <a:r>
              <a:rPr lang="de-DE" dirty="0" smtClean="0"/>
              <a:t> </a:t>
            </a:r>
            <a:r>
              <a:rPr lang="de-DE" dirty="0" err="1" smtClean="0"/>
              <a:t>bicycle</a:t>
            </a:r>
            <a:r>
              <a:rPr lang="de-DE" dirty="0" smtClean="0"/>
              <a:t> </a:t>
            </a:r>
            <a:r>
              <a:rPr lang="de-DE" dirty="0" err="1" smtClean="0"/>
              <a:t>line</a:t>
            </a:r>
            <a:r>
              <a:rPr lang="de-DE" dirty="0" smtClean="0"/>
              <a:t> </a:t>
            </a:r>
            <a:r>
              <a:rPr lang="de-DE" dirty="0" err="1" smtClean="0"/>
              <a:t>of</a:t>
            </a:r>
            <a:r>
              <a:rPr lang="de-DE" dirty="0" smtClean="0"/>
              <a:t> </a:t>
            </a:r>
            <a:r>
              <a:rPr lang="de-DE" dirty="0" err="1" smtClean="0"/>
              <a:t>movement</a:t>
            </a:r>
            <a:endParaRPr lang="de-DE" dirty="0" smtClean="0"/>
          </a:p>
          <a:p>
            <a:r>
              <a:rPr lang="de-DE" dirty="0" err="1" smtClean="0"/>
              <a:t>This</a:t>
            </a:r>
            <a:r>
              <a:rPr lang="de-DE" dirty="0" smtClean="0"/>
              <a:t> </a:t>
            </a:r>
            <a:r>
              <a:rPr lang="de-DE" dirty="0" err="1" smtClean="0"/>
              <a:t>point</a:t>
            </a:r>
            <a:r>
              <a:rPr lang="de-DE" dirty="0" smtClean="0"/>
              <a:t> </a:t>
            </a:r>
            <a:r>
              <a:rPr lang="de-DE" dirty="0" err="1" smtClean="0"/>
              <a:t>is</a:t>
            </a:r>
            <a:r>
              <a:rPr lang="de-DE" dirty="0" smtClean="0"/>
              <a:t> </a:t>
            </a:r>
            <a:r>
              <a:rPr lang="de-DE" dirty="0" err="1" smtClean="0"/>
              <a:t>the</a:t>
            </a:r>
            <a:r>
              <a:rPr lang="de-DE" dirty="0" smtClean="0"/>
              <a:t> „Last Point </a:t>
            </a:r>
            <a:r>
              <a:rPr lang="de-DE" dirty="0" err="1" smtClean="0"/>
              <a:t>of</a:t>
            </a:r>
            <a:r>
              <a:rPr lang="de-DE" dirty="0" smtClean="0"/>
              <a:t> Information“ (LPI)</a:t>
            </a:r>
          </a:p>
        </p:txBody>
      </p:sp>
      <p:sp>
        <p:nvSpPr>
          <p:cNvPr id="40" name="Textfeld 39"/>
          <p:cNvSpPr txBox="1"/>
          <p:nvPr/>
        </p:nvSpPr>
        <p:spPr>
          <a:xfrm>
            <a:off x="5279537" y="2348880"/>
            <a:ext cx="1596719" cy="338554"/>
          </a:xfrm>
          <a:prstGeom prst="rect">
            <a:avLst/>
          </a:prstGeom>
          <a:noFill/>
        </p:spPr>
        <p:txBody>
          <a:bodyPr wrap="none" rtlCol="0">
            <a:spAutoFit/>
          </a:bodyPr>
          <a:lstStyle/>
          <a:p>
            <a:r>
              <a:rPr lang="de-DE" sz="1600" dirty="0" err="1" smtClean="0"/>
              <a:t>Reaction</a:t>
            </a:r>
            <a:r>
              <a:rPr lang="de-DE" sz="1600" dirty="0" smtClean="0"/>
              <a:t> time</a:t>
            </a:r>
            <a:endParaRPr lang="de-DE" sz="1600" dirty="0"/>
          </a:p>
        </p:txBody>
      </p:sp>
      <p:grpSp>
        <p:nvGrpSpPr>
          <p:cNvPr id="43" name="Gruppieren 42"/>
          <p:cNvGrpSpPr/>
          <p:nvPr/>
        </p:nvGrpSpPr>
        <p:grpSpPr>
          <a:xfrm>
            <a:off x="467545" y="2658398"/>
            <a:ext cx="8352927" cy="1994738"/>
            <a:chOff x="467545" y="2658398"/>
            <a:chExt cx="8352927" cy="1994738"/>
          </a:xfrm>
        </p:grpSpPr>
        <p:cxnSp>
          <p:nvCxnSpPr>
            <p:cNvPr id="7" name="Gerade Verbindung mit Pfeil 6"/>
            <p:cNvCxnSpPr/>
            <p:nvPr/>
          </p:nvCxnSpPr>
          <p:spPr bwMode="auto">
            <a:xfrm flipV="1">
              <a:off x="867654" y="2884874"/>
              <a:ext cx="0" cy="1368152"/>
            </a:xfrm>
            <a:prstGeom prst="straightConnector1">
              <a:avLst/>
            </a:prstGeom>
            <a:noFill/>
            <a:ln w="9525" cap="flat" cmpd="sng" algn="ctr">
              <a:solidFill>
                <a:schemeClr val="tx1"/>
              </a:solidFill>
              <a:prstDash val="solid"/>
              <a:round/>
              <a:headEnd type="none" w="med" len="med"/>
              <a:tailEnd type="arrow"/>
            </a:ln>
            <a:effectLst/>
          </p:spPr>
        </p:cxnSp>
        <p:cxnSp>
          <p:nvCxnSpPr>
            <p:cNvPr id="9" name="Gerade Verbindung mit Pfeil 8"/>
            <p:cNvCxnSpPr/>
            <p:nvPr/>
          </p:nvCxnSpPr>
          <p:spPr bwMode="auto">
            <a:xfrm>
              <a:off x="795646" y="4181018"/>
              <a:ext cx="3600400" cy="0"/>
            </a:xfrm>
            <a:prstGeom prst="straightConnector1">
              <a:avLst/>
            </a:prstGeom>
            <a:noFill/>
            <a:ln w="9525" cap="flat" cmpd="sng" algn="ctr">
              <a:solidFill>
                <a:schemeClr val="tx1"/>
              </a:solidFill>
              <a:prstDash val="solid"/>
              <a:round/>
              <a:headEnd type="none" w="med" len="med"/>
              <a:tailEnd type="arrow"/>
            </a:ln>
            <a:effectLst/>
          </p:spPr>
        </p:cxnSp>
        <p:sp>
          <p:nvSpPr>
            <p:cNvPr id="10" name="Rechteck 9"/>
            <p:cNvSpPr/>
            <p:nvPr/>
          </p:nvSpPr>
          <p:spPr bwMode="auto">
            <a:xfrm>
              <a:off x="867654" y="3316922"/>
              <a:ext cx="1583903" cy="864096"/>
            </a:xfrm>
            <a:prstGeom prst="rect">
              <a:avLst/>
            </a:prstGeom>
            <a:noFill/>
            <a:ln w="9525" algn="ctr">
              <a:solidFill>
                <a:schemeClr val="tx1"/>
              </a:solidFill>
              <a:round/>
              <a:headEnd/>
              <a:tailEnd/>
            </a:ln>
          </p:spPr>
          <p:txBody>
            <a:bodyPr wrap="none" rtlCol="0" anchor="ctr"/>
            <a:lstStyle/>
            <a:p>
              <a:pPr algn="ctr"/>
              <a:endParaRPr lang="de-DE" dirty="0"/>
            </a:p>
          </p:txBody>
        </p:sp>
        <p:cxnSp>
          <p:nvCxnSpPr>
            <p:cNvPr id="12" name="Gerade Verbindung 11"/>
            <p:cNvCxnSpPr/>
            <p:nvPr/>
          </p:nvCxnSpPr>
          <p:spPr bwMode="auto">
            <a:xfrm>
              <a:off x="2451557" y="3316922"/>
              <a:ext cx="1368425" cy="864096"/>
            </a:xfrm>
            <a:prstGeom prst="line">
              <a:avLst/>
            </a:prstGeom>
            <a:noFill/>
            <a:ln w="9525" cap="flat" cmpd="sng" algn="ctr">
              <a:solidFill>
                <a:schemeClr val="tx1"/>
              </a:solidFill>
              <a:prstDash val="solid"/>
              <a:round/>
              <a:headEnd type="none" w="med" len="med"/>
              <a:tailEnd type="none" w="med" len="med"/>
            </a:ln>
            <a:effectLst/>
          </p:spPr>
        </p:cxnSp>
        <p:sp>
          <p:nvSpPr>
            <p:cNvPr id="13" name="Textfeld 12"/>
            <p:cNvSpPr txBox="1"/>
            <p:nvPr/>
          </p:nvSpPr>
          <p:spPr>
            <a:xfrm>
              <a:off x="2043432" y="4253026"/>
              <a:ext cx="816250" cy="400110"/>
            </a:xfrm>
            <a:prstGeom prst="rect">
              <a:avLst/>
            </a:prstGeom>
            <a:noFill/>
          </p:spPr>
          <p:txBody>
            <a:bodyPr wrap="none" rtlCol="0">
              <a:spAutoFit/>
            </a:bodyPr>
            <a:lstStyle/>
            <a:p>
              <a:r>
                <a:rPr lang="de-DE" dirty="0" smtClean="0"/>
                <a:t>Time</a:t>
              </a:r>
              <a:endParaRPr lang="de-DE" dirty="0"/>
            </a:p>
          </p:txBody>
        </p:sp>
        <p:sp>
          <p:nvSpPr>
            <p:cNvPr id="14" name="Textfeld 13"/>
            <p:cNvSpPr txBox="1"/>
            <p:nvPr/>
          </p:nvSpPr>
          <p:spPr>
            <a:xfrm rot="16200000">
              <a:off x="175317" y="3316922"/>
              <a:ext cx="984565" cy="400110"/>
            </a:xfrm>
            <a:prstGeom prst="rect">
              <a:avLst/>
            </a:prstGeom>
            <a:noFill/>
          </p:spPr>
          <p:txBody>
            <a:bodyPr wrap="none" rtlCol="0">
              <a:spAutoFit/>
            </a:bodyPr>
            <a:lstStyle/>
            <a:p>
              <a:r>
                <a:rPr lang="de-DE" dirty="0" smtClean="0"/>
                <a:t>Speed</a:t>
              </a:r>
              <a:endParaRPr lang="de-DE" dirty="0"/>
            </a:p>
          </p:txBody>
        </p:sp>
        <p:cxnSp>
          <p:nvCxnSpPr>
            <p:cNvPr id="18" name="Gerade Verbindung mit Pfeil 17"/>
            <p:cNvCxnSpPr/>
            <p:nvPr/>
          </p:nvCxnSpPr>
          <p:spPr bwMode="auto">
            <a:xfrm flipV="1">
              <a:off x="5292080" y="2884874"/>
              <a:ext cx="0" cy="1368152"/>
            </a:xfrm>
            <a:prstGeom prst="straightConnector1">
              <a:avLst/>
            </a:prstGeom>
            <a:noFill/>
            <a:ln w="9525" cap="flat" cmpd="sng" algn="ctr">
              <a:solidFill>
                <a:schemeClr val="tx1"/>
              </a:solidFill>
              <a:prstDash val="solid"/>
              <a:round/>
              <a:headEnd type="none" w="med" len="med"/>
              <a:tailEnd type="arrow"/>
            </a:ln>
            <a:effectLst/>
          </p:spPr>
        </p:cxnSp>
        <p:cxnSp>
          <p:nvCxnSpPr>
            <p:cNvPr id="19" name="Gerade Verbindung mit Pfeil 18"/>
            <p:cNvCxnSpPr/>
            <p:nvPr/>
          </p:nvCxnSpPr>
          <p:spPr bwMode="auto">
            <a:xfrm>
              <a:off x="5220072" y="4181018"/>
              <a:ext cx="3600400" cy="0"/>
            </a:xfrm>
            <a:prstGeom prst="straightConnector1">
              <a:avLst/>
            </a:prstGeom>
            <a:noFill/>
            <a:ln w="9525" cap="flat" cmpd="sng" algn="ctr">
              <a:solidFill>
                <a:schemeClr val="tx1"/>
              </a:solidFill>
              <a:prstDash val="solid"/>
              <a:round/>
              <a:headEnd type="none" w="med" len="med"/>
              <a:tailEnd type="arrow"/>
            </a:ln>
            <a:effectLst/>
          </p:spPr>
        </p:cxnSp>
        <p:sp>
          <p:nvSpPr>
            <p:cNvPr id="22" name="Textfeld 21"/>
            <p:cNvSpPr txBox="1"/>
            <p:nvPr/>
          </p:nvSpPr>
          <p:spPr>
            <a:xfrm>
              <a:off x="6467858" y="4253026"/>
              <a:ext cx="816250" cy="400110"/>
            </a:xfrm>
            <a:prstGeom prst="rect">
              <a:avLst/>
            </a:prstGeom>
            <a:noFill/>
          </p:spPr>
          <p:txBody>
            <a:bodyPr wrap="none" rtlCol="0">
              <a:spAutoFit/>
            </a:bodyPr>
            <a:lstStyle/>
            <a:p>
              <a:r>
                <a:rPr lang="de-DE" dirty="0" smtClean="0"/>
                <a:t>Time</a:t>
              </a:r>
              <a:endParaRPr lang="de-DE" dirty="0"/>
            </a:p>
          </p:txBody>
        </p:sp>
        <p:sp>
          <p:nvSpPr>
            <p:cNvPr id="23" name="Textfeld 22"/>
            <p:cNvSpPr txBox="1"/>
            <p:nvPr/>
          </p:nvSpPr>
          <p:spPr>
            <a:xfrm rot="16200000">
              <a:off x="4448261" y="3316922"/>
              <a:ext cx="1287532" cy="400110"/>
            </a:xfrm>
            <a:prstGeom prst="rect">
              <a:avLst/>
            </a:prstGeom>
            <a:noFill/>
          </p:spPr>
          <p:txBody>
            <a:bodyPr wrap="none" rtlCol="0">
              <a:spAutoFit/>
            </a:bodyPr>
            <a:lstStyle/>
            <a:p>
              <a:r>
                <a:rPr lang="de-DE" dirty="0" err="1" smtClean="0"/>
                <a:t>Distance</a:t>
              </a:r>
              <a:endParaRPr lang="de-DE" dirty="0"/>
            </a:p>
          </p:txBody>
        </p:sp>
        <p:cxnSp>
          <p:nvCxnSpPr>
            <p:cNvPr id="29" name="Gerade Verbindung 28"/>
            <p:cNvCxnSpPr/>
            <p:nvPr/>
          </p:nvCxnSpPr>
          <p:spPr bwMode="auto">
            <a:xfrm flipV="1">
              <a:off x="5292080" y="3316922"/>
              <a:ext cx="1584176" cy="864096"/>
            </a:xfrm>
            <a:prstGeom prst="line">
              <a:avLst/>
            </a:prstGeom>
            <a:noFill/>
            <a:ln w="9525"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a:off x="6876256" y="3316922"/>
              <a:ext cx="0" cy="864096"/>
            </a:xfrm>
            <a:prstGeom prst="line">
              <a:avLst/>
            </a:prstGeom>
            <a:noFill/>
            <a:ln w="9525" cap="flat" cmpd="sng" algn="ctr">
              <a:solidFill>
                <a:schemeClr val="tx1"/>
              </a:solidFill>
              <a:prstDash val="solid"/>
              <a:round/>
              <a:headEnd type="none" w="med" len="med"/>
              <a:tailEnd type="none" w="med" len="med"/>
            </a:ln>
            <a:effectLst/>
          </p:spPr>
        </p:cxnSp>
        <p:sp>
          <p:nvSpPr>
            <p:cNvPr id="32" name="Freihandform 31"/>
            <p:cNvSpPr/>
            <p:nvPr/>
          </p:nvSpPr>
          <p:spPr bwMode="auto">
            <a:xfrm>
              <a:off x="6878972" y="3147761"/>
              <a:ext cx="914400" cy="180364"/>
            </a:xfrm>
            <a:custGeom>
              <a:avLst/>
              <a:gdLst>
                <a:gd name="connsiteX0" fmla="*/ 0 w 914400"/>
                <a:gd name="connsiteY0" fmla="*/ 180364 h 180364"/>
                <a:gd name="connsiteX1" fmla="*/ 83890 w 914400"/>
                <a:gd name="connsiteY1" fmla="*/ 138419 h 180364"/>
                <a:gd name="connsiteX2" fmla="*/ 234892 w 914400"/>
                <a:gd name="connsiteY2" fmla="*/ 79696 h 180364"/>
                <a:gd name="connsiteX3" fmla="*/ 520118 w 914400"/>
                <a:gd name="connsiteY3" fmla="*/ 12584 h 180364"/>
                <a:gd name="connsiteX4" fmla="*/ 914400 w 914400"/>
                <a:gd name="connsiteY4" fmla="*/ 4195 h 18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80364">
                  <a:moveTo>
                    <a:pt x="0" y="180364"/>
                  </a:moveTo>
                  <a:cubicBezTo>
                    <a:pt x="22370" y="167780"/>
                    <a:pt x="44741" y="155197"/>
                    <a:pt x="83890" y="138419"/>
                  </a:cubicBezTo>
                  <a:cubicBezTo>
                    <a:pt x="123039" y="121641"/>
                    <a:pt x="162187" y="100668"/>
                    <a:pt x="234892" y="79696"/>
                  </a:cubicBezTo>
                  <a:cubicBezTo>
                    <a:pt x="307597" y="58724"/>
                    <a:pt x="406867" y="25168"/>
                    <a:pt x="520118" y="12584"/>
                  </a:cubicBezTo>
                  <a:cubicBezTo>
                    <a:pt x="633369" y="0"/>
                    <a:pt x="773884" y="2097"/>
                    <a:pt x="914400" y="4195"/>
                  </a:cubicBezTo>
                </a:path>
              </a:pathLst>
            </a:cu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Verdana" pitchFamily="34" charset="0"/>
              </a:endParaRPr>
            </a:p>
          </p:txBody>
        </p:sp>
        <p:sp>
          <p:nvSpPr>
            <p:cNvPr id="33" name="Geschweifte Klammer links 32"/>
            <p:cNvSpPr/>
            <p:nvPr/>
          </p:nvSpPr>
          <p:spPr bwMode="auto">
            <a:xfrm rot="5400000">
              <a:off x="1479587" y="2385020"/>
              <a:ext cx="360040" cy="15839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Verdana" pitchFamily="34" charset="0"/>
              </a:endParaRPr>
            </a:p>
          </p:txBody>
        </p:sp>
        <p:sp>
          <p:nvSpPr>
            <p:cNvPr id="34" name="Geschweifte Klammer links 33"/>
            <p:cNvSpPr/>
            <p:nvPr/>
          </p:nvSpPr>
          <p:spPr bwMode="auto">
            <a:xfrm rot="5400000">
              <a:off x="2955749" y="2492760"/>
              <a:ext cx="360040" cy="136842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Verdana" pitchFamily="34" charset="0"/>
              </a:endParaRPr>
            </a:p>
          </p:txBody>
        </p:sp>
        <p:sp>
          <p:nvSpPr>
            <p:cNvPr id="35" name="Geschweifte Klammer links 34"/>
            <p:cNvSpPr/>
            <p:nvPr/>
          </p:nvSpPr>
          <p:spPr bwMode="auto">
            <a:xfrm rot="5400000">
              <a:off x="5904012" y="2168997"/>
              <a:ext cx="360040" cy="15839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Verdana" pitchFamily="34" charset="0"/>
              </a:endParaRPr>
            </a:p>
          </p:txBody>
        </p:sp>
        <p:sp>
          <p:nvSpPr>
            <p:cNvPr id="36" name="Geschweifte Klammer links 35"/>
            <p:cNvSpPr/>
            <p:nvPr/>
          </p:nvSpPr>
          <p:spPr bwMode="auto">
            <a:xfrm rot="5400000">
              <a:off x="7380449" y="2276736"/>
              <a:ext cx="360040" cy="136842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Verdana" pitchFamily="34" charset="0"/>
              </a:endParaRPr>
            </a:p>
          </p:txBody>
        </p:sp>
        <p:cxnSp>
          <p:nvCxnSpPr>
            <p:cNvPr id="38" name="Gerade Verbindung 37"/>
            <p:cNvCxnSpPr/>
            <p:nvPr/>
          </p:nvCxnSpPr>
          <p:spPr bwMode="auto">
            <a:xfrm>
              <a:off x="7793372" y="3140969"/>
              <a:ext cx="451310" cy="6792"/>
            </a:xfrm>
            <a:prstGeom prst="line">
              <a:avLst/>
            </a:prstGeom>
            <a:noFill/>
            <a:ln w="9525" cap="flat" cmpd="sng" algn="ctr">
              <a:solidFill>
                <a:schemeClr val="tx1"/>
              </a:solidFill>
              <a:prstDash val="solid"/>
              <a:round/>
              <a:headEnd type="none" w="med" len="med"/>
              <a:tailEnd type="none" w="med" len="med"/>
            </a:ln>
            <a:effectLst/>
          </p:spPr>
        </p:cxnSp>
        <p:sp>
          <p:nvSpPr>
            <p:cNvPr id="39" name="Textfeld 38"/>
            <p:cNvSpPr txBox="1"/>
            <p:nvPr/>
          </p:nvSpPr>
          <p:spPr>
            <a:xfrm>
              <a:off x="867655" y="2658398"/>
              <a:ext cx="1596719" cy="338554"/>
            </a:xfrm>
            <a:prstGeom prst="rect">
              <a:avLst/>
            </a:prstGeom>
            <a:noFill/>
          </p:spPr>
          <p:txBody>
            <a:bodyPr wrap="none" rtlCol="0">
              <a:spAutoFit/>
            </a:bodyPr>
            <a:lstStyle/>
            <a:p>
              <a:r>
                <a:rPr lang="de-DE" sz="1600" dirty="0" err="1" smtClean="0"/>
                <a:t>Reaction</a:t>
              </a:r>
              <a:r>
                <a:rPr lang="de-DE" sz="1600" dirty="0" smtClean="0"/>
                <a:t> time</a:t>
              </a:r>
              <a:endParaRPr lang="de-DE" sz="1600" dirty="0"/>
            </a:p>
          </p:txBody>
        </p:sp>
        <p:sp>
          <p:nvSpPr>
            <p:cNvPr id="41" name="Textfeld 40"/>
            <p:cNvSpPr txBox="1"/>
            <p:nvPr/>
          </p:nvSpPr>
          <p:spPr>
            <a:xfrm>
              <a:off x="2339752" y="2658398"/>
              <a:ext cx="1500347" cy="338554"/>
            </a:xfrm>
            <a:prstGeom prst="rect">
              <a:avLst/>
            </a:prstGeom>
            <a:noFill/>
          </p:spPr>
          <p:txBody>
            <a:bodyPr wrap="none" rtlCol="0">
              <a:spAutoFit/>
            </a:bodyPr>
            <a:lstStyle/>
            <a:p>
              <a:r>
                <a:rPr lang="de-DE" sz="1600" dirty="0" err="1" smtClean="0"/>
                <a:t>Braking</a:t>
              </a:r>
              <a:r>
                <a:rPr lang="de-DE" sz="1600" dirty="0" smtClean="0"/>
                <a:t> time</a:t>
              </a:r>
              <a:endParaRPr lang="de-DE" sz="1600" dirty="0"/>
            </a:p>
          </p:txBody>
        </p:sp>
      </p:grpSp>
      <p:sp>
        <p:nvSpPr>
          <p:cNvPr id="42" name="Textfeld 41"/>
          <p:cNvSpPr txBox="1"/>
          <p:nvPr/>
        </p:nvSpPr>
        <p:spPr>
          <a:xfrm>
            <a:off x="6732240" y="2348880"/>
            <a:ext cx="1500347" cy="338554"/>
          </a:xfrm>
          <a:prstGeom prst="rect">
            <a:avLst/>
          </a:prstGeom>
          <a:noFill/>
        </p:spPr>
        <p:txBody>
          <a:bodyPr wrap="none" rtlCol="0">
            <a:spAutoFit/>
          </a:bodyPr>
          <a:lstStyle/>
          <a:p>
            <a:r>
              <a:rPr lang="de-DE" sz="1600" dirty="0" err="1" smtClean="0"/>
              <a:t>Braking</a:t>
            </a:r>
            <a:r>
              <a:rPr lang="de-DE" sz="1600" dirty="0" smtClean="0"/>
              <a:t> time</a:t>
            </a:r>
            <a:endParaRPr lang="de-DE" sz="1600" dirty="0"/>
          </a:p>
        </p:txBody>
      </p:sp>
      <p:sp>
        <p:nvSpPr>
          <p:cNvPr id="44"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7</a:t>
            </a:fld>
            <a:endParaRPr lang="de-DE"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Test Setup</a:t>
            </a:r>
            <a:endParaRPr lang="en-US" noProof="0"/>
          </a:p>
        </p:txBody>
      </p:sp>
      <p:pic>
        <p:nvPicPr>
          <p:cNvPr id="51202" name="Picture 2"/>
          <p:cNvPicPr>
            <a:picLocks noGrp="1" noChangeAspect="1" noChangeArrowheads="1"/>
          </p:cNvPicPr>
          <p:nvPr>
            <p:ph idx="1"/>
          </p:nvPr>
        </p:nvPicPr>
        <p:blipFill>
          <a:blip r:embed="rId2" cstate="screen"/>
          <a:srcRect/>
          <a:stretch>
            <a:fillRect/>
          </a:stretch>
        </p:blipFill>
        <p:spPr bwMode="auto">
          <a:xfrm>
            <a:off x="323528" y="2564904"/>
            <a:ext cx="5166557" cy="3659188"/>
          </a:xfrm>
          <a:prstGeom prst="rect">
            <a:avLst/>
          </a:prstGeom>
          <a:noFill/>
          <a:ln w="9525" cap="flat" cmpd="sng" algn="ctr">
            <a:noFill/>
            <a:prstDash val="solid"/>
            <a:miter lim="800000"/>
            <a:headEnd/>
            <a:tailEnd/>
          </a:ln>
        </p:spPr>
      </p:pic>
      <p:pic>
        <p:nvPicPr>
          <p:cNvPr id="7" name="Picture 17"/>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3383979" y="630238"/>
            <a:ext cx="5724525" cy="2346325"/>
          </a:xfrm>
          <a:prstGeom prst="rect">
            <a:avLst/>
          </a:prstGeom>
          <a:noFill/>
          <a:ln w="9525">
            <a:noFill/>
            <a:miter lim="800000"/>
            <a:headEnd/>
            <a:tailEnd/>
          </a:ln>
        </p:spPr>
      </p:pic>
      <p:sp>
        <p:nvSpPr>
          <p:cNvPr id="8" name="Freihandform 7"/>
          <p:cNvSpPr/>
          <p:nvPr/>
        </p:nvSpPr>
        <p:spPr bwMode="auto">
          <a:xfrm>
            <a:off x="3149829" y="4359433"/>
            <a:ext cx="1755589" cy="1613647"/>
          </a:xfrm>
          <a:custGeom>
            <a:avLst/>
            <a:gdLst>
              <a:gd name="connsiteX0" fmla="*/ 0 w 1755589"/>
              <a:gd name="connsiteY0" fmla="*/ 0 h 1613647"/>
              <a:gd name="connsiteX1" fmla="*/ 1183342 w 1755589"/>
              <a:gd name="connsiteY1" fmla="*/ 753035 h 1613647"/>
              <a:gd name="connsiteX2" fmla="*/ 1497106 w 1755589"/>
              <a:gd name="connsiteY2" fmla="*/ 959223 h 1613647"/>
              <a:gd name="connsiteX3" fmla="*/ 1730189 w 1755589"/>
              <a:gd name="connsiteY3" fmla="*/ 1192306 h 1613647"/>
              <a:gd name="connsiteX4" fmla="*/ 1649506 w 1755589"/>
              <a:gd name="connsiteY4" fmla="*/ 1344706 h 1613647"/>
              <a:gd name="connsiteX5" fmla="*/ 1362636 w 1755589"/>
              <a:gd name="connsiteY5" fmla="*/ 1452282 h 1613647"/>
              <a:gd name="connsiteX6" fmla="*/ 385483 w 1755589"/>
              <a:gd name="connsiteY6" fmla="*/ 1613647 h 161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5589" h="1613647">
                <a:moveTo>
                  <a:pt x="0" y="0"/>
                </a:moveTo>
                <a:lnTo>
                  <a:pt x="1183342" y="753035"/>
                </a:lnTo>
                <a:cubicBezTo>
                  <a:pt x="1432860" y="912906"/>
                  <a:pt x="1405965" y="886011"/>
                  <a:pt x="1497106" y="959223"/>
                </a:cubicBezTo>
                <a:cubicBezTo>
                  <a:pt x="1588247" y="1032435"/>
                  <a:pt x="1704789" y="1128059"/>
                  <a:pt x="1730189" y="1192306"/>
                </a:cubicBezTo>
                <a:cubicBezTo>
                  <a:pt x="1755589" y="1256553"/>
                  <a:pt x="1710765" y="1301377"/>
                  <a:pt x="1649506" y="1344706"/>
                </a:cubicBezTo>
                <a:cubicBezTo>
                  <a:pt x="1588247" y="1388035"/>
                  <a:pt x="1573306" y="1407459"/>
                  <a:pt x="1362636" y="1452282"/>
                </a:cubicBezTo>
                <a:cubicBezTo>
                  <a:pt x="1151966" y="1497105"/>
                  <a:pt x="768724" y="1555376"/>
                  <a:pt x="385483" y="1613647"/>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Verdana" pitchFamily="34" charset="0"/>
            </a:endParaRPr>
          </a:p>
        </p:txBody>
      </p:sp>
      <p:cxnSp>
        <p:nvCxnSpPr>
          <p:cNvPr id="10" name="Gerade Verbindung 9"/>
          <p:cNvCxnSpPr>
            <a:endCxn id="8" idx="6"/>
          </p:cNvCxnSpPr>
          <p:nvPr/>
        </p:nvCxnSpPr>
        <p:spPr bwMode="auto">
          <a:xfrm>
            <a:off x="2522300" y="4323574"/>
            <a:ext cx="1013012" cy="1649506"/>
          </a:xfrm>
          <a:prstGeom prst="line">
            <a:avLst/>
          </a:prstGeom>
          <a:noFill/>
          <a:ln w="38100" cap="flat" cmpd="sng" algn="ctr">
            <a:solidFill>
              <a:schemeClr val="tx1"/>
            </a:solidFill>
            <a:prstDash val="dash"/>
            <a:round/>
            <a:headEnd type="none" w="med" len="med"/>
            <a:tailEnd type="none" w="med" len="med"/>
          </a:ln>
          <a:effectLst/>
        </p:spPr>
      </p:cxnSp>
      <p:cxnSp>
        <p:nvCxnSpPr>
          <p:cNvPr id="14" name="Gerade Verbindung mit Pfeil 13"/>
          <p:cNvCxnSpPr/>
          <p:nvPr/>
        </p:nvCxnSpPr>
        <p:spPr bwMode="auto">
          <a:xfrm>
            <a:off x="2800206" y="5381409"/>
            <a:ext cx="2052918" cy="188259"/>
          </a:xfrm>
          <a:prstGeom prst="straightConnector1">
            <a:avLst/>
          </a:prstGeom>
          <a:noFill/>
          <a:ln w="9525" cap="flat" cmpd="sng" algn="ctr">
            <a:solidFill>
              <a:schemeClr val="tx1"/>
            </a:solidFill>
            <a:prstDash val="solid"/>
            <a:round/>
            <a:headEnd type="none" w="med" len="med"/>
            <a:tailEnd type="arrow"/>
          </a:ln>
          <a:effectLst/>
        </p:spPr>
      </p:cxnSp>
      <p:sp>
        <p:nvSpPr>
          <p:cNvPr id="16" name="Textfeld 15"/>
          <p:cNvSpPr txBox="1"/>
          <p:nvPr/>
        </p:nvSpPr>
        <p:spPr>
          <a:xfrm>
            <a:off x="2406472" y="5175221"/>
            <a:ext cx="362600" cy="400110"/>
          </a:xfrm>
          <a:prstGeom prst="rect">
            <a:avLst/>
          </a:prstGeom>
          <a:noFill/>
        </p:spPr>
        <p:txBody>
          <a:bodyPr wrap="none" rtlCol="0">
            <a:spAutoFit/>
          </a:bodyPr>
          <a:lstStyle/>
          <a:p>
            <a:r>
              <a:rPr lang="de-DE" dirty="0" smtClean="0"/>
              <a:t>R</a:t>
            </a:r>
            <a:endParaRPr lang="de-DE" dirty="0"/>
          </a:p>
        </p:txBody>
      </p:sp>
      <p:cxnSp>
        <p:nvCxnSpPr>
          <p:cNvPr id="18" name="Gerade Verbindung mit Pfeil 17"/>
          <p:cNvCxnSpPr/>
          <p:nvPr/>
        </p:nvCxnSpPr>
        <p:spPr bwMode="auto">
          <a:xfrm flipV="1">
            <a:off x="2809171" y="4619409"/>
            <a:ext cx="708211" cy="98612"/>
          </a:xfrm>
          <a:prstGeom prst="straightConnector1">
            <a:avLst/>
          </a:prstGeom>
          <a:noFill/>
          <a:ln w="9525" cap="flat" cmpd="sng" algn="ctr">
            <a:solidFill>
              <a:schemeClr val="tx1"/>
            </a:solidFill>
            <a:prstDash val="solid"/>
            <a:round/>
            <a:headEnd type="arrow"/>
            <a:tailEnd type="arrow"/>
          </a:ln>
          <a:effectLst/>
        </p:spPr>
      </p:cxnSp>
      <p:sp>
        <p:nvSpPr>
          <p:cNvPr id="19" name="Textfeld 18"/>
          <p:cNvSpPr txBox="1"/>
          <p:nvPr/>
        </p:nvSpPr>
        <p:spPr>
          <a:xfrm>
            <a:off x="3042966" y="4601481"/>
            <a:ext cx="362600" cy="400110"/>
          </a:xfrm>
          <a:prstGeom prst="rect">
            <a:avLst/>
          </a:prstGeom>
          <a:noFill/>
        </p:spPr>
        <p:txBody>
          <a:bodyPr wrap="none" rtlCol="0">
            <a:spAutoFit/>
          </a:bodyPr>
          <a:lstStyle/>
          <a:p>
            <a:r>
              <a:rPr lang="de-DE" dirty="0" smtClean="0"/>
              <a:t>A</a:t>
            </a:r>
            <a:endParaRPr lang="de-DE" dirty="0"/>
          </a:p>
        </p:txBody>
      </p:sp>
      <p:sp>
        <p:nvSpPr>
          <p:cNvPr id="12" name="Inhaltsplatzhalter 2"/>
          <p:cNvSpPr txBox="1">
            <a:spLocks/>
          </p:cNvSpPr>
          <p:nvPr/>
        </p:nvSpPr>
        <p:spPr bwMode="auto">
          <a:xfrm>
            <a:off x="6008042" y="3054478"/>
            <a:ext cx="2881015" cy="26099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1950" marR="0" lvl="0" indent="-361950" algn="l" defTabSz="914400" rtl="0" eaLnBrk="1" fontAlgn="base" latinLnBrk="0" hangingPunct="1">
              <a:lnSpc>
                <a:spcPct val="100000"/>
              </a:lnSpc>
              <a:spcBef>
                <a:spcPct val="20000"/>
              </a:spcBef>
              <a:spcAft>
                <a:spcPct val="0"/>
              </a:spcAft>
              <a:buClrTx/>
              <a:buSzTx/>
              <a:buFontTx/>
              <a:buChar char="•"/>
              <a:tabLst/>
              <a:defRPr/>
            </a:pPr>
            <a:r>
              <a:rPr kumimoji="0" lang="de-DE" sz="2000" b="0" i="0" u="sng" strike="noStrike" kern="0" cap="none" spc="0" normalizeH="0" baseline="0" noProof="0" dirty="0" smtClean="0">
                <a:ln>
                  <a:noFill/>
                </a:ln>
                <a:solidFill>
                  <a:schemeClr val="tx1"/>
                </a:solidFill>
                <a:effectLst/>
                <a:uLnTx/>
                <a:uFillTx/>
                <a:latin typeface="+mn-lt"/>
                <a:ea typeface="+mn-ea"/>
                <a:cs typeface="+mn-cs"/>
              </a:rPr>
              <a:t>L</a:t>
            </a:r>
            <a:r>
              <a:rPr kumimoji="0" lang="de-DE" sz="2000" b="0" i="0" u="none" strike="noStrike" kern="0" cap="none" spc="0" normalizeH="0" baseline="0" noProof="0" dirty="0" smtClean="0">
                <a:ln>
                  <a:noFill/>
                </a:ln>
                <a:solidFill>
                  <a:schemeClr val="tx1"/>
                </a:solidFill>
                <a:effectLst/>
                <a:uLnTx/>
                <a:uFillTx/>
                <a:latin typeface="+mn-lt"/>
                <a:ea typeface="+mn-ea"/>
                <a:cs typeface="+mn-cs"/>
              </a:rPr>
              <a:t> – Impact </a:t>
            </a:r>
            <a:r>
              <a:rPr kumimoji="0" lang="de-DE" sz="2000" b="0" i="0" u="none" strike="noStrike" kern="0" cap="none" spc="0" normalizeH="0" baseline="0" noProof="0" dirty="0" err="1" smtClean="0">
                <a:ln>
                  <a:noFill/>
                </a:ln>
                <a:solidFill>
                  <a:schemeClr val="tx1"/>
                </a:solidFill>
                <a:effectLst/>
                <a:uLnTx/>
                <a:uFillTx/>
                <a:latin typeface="+mn-lt"/>
                <a:ea typeface="+mn-ea"/>
                <a:cs typeface="+mn-cs"/>
              </a:rPr>
              <a:t>location</a:t>
            </a:r>
            <a:r>
              <a:rPr kumimoji="0" lang="de-DE" sz="2000" b="0" i="0" u="none" strike="noStrike" kern="0" cap="none" spc="0" normalizeH="0" baseline="0" noProof="0" dirty="0" smtClean="0">
                <a:ln>
                  <a:noFill/>
                </a:ln>
                <a:solidFill>
                  <a:schemeClr val="tx1"/>
                </a:solidFill>
                <a:effectLst/>
                <a:uLnTx/>
                <a:uFillTx/>
                <a:latin typeface="+mn-lt"/>
                <a:ea typeface="+mn-ea"/>
                <a:cs typeface="+mn-cs"/>
              </a:rPr>
              <a:t> </a:t>
            </a:r>
            <a:r>
              <a:rPr kumimoji="0" lang="de-DE" sz="2000" b="0" i="0" u="none" strike="noStrike" kern="0" cap="none" spc="0" normalizeH="0" baseline="0" noProof="0" dirty="0" err="1" smtClean="0">
                <a:ln>
                  <a:noFill/>
                </a:ln>
                <a:solidFill>
                  <a:schemeClr val="tx1"/>
                </a:solidFill>
                <a:effectLst/>
                <a:uLnTx/>
                <a:uFillTx/>
                <a:latin typeface="+mn-lt"/>
                <a:ea typeface="+mn-ea"/>
                <a:cs typeface="+mn-cs"/>
              </a:rPr>
              <a:t>from</a:t>
            </a:r>
            <a:r>
              <a:rPr kumimoji="0" lang="de-DE" sz="2000" b="0" i="0" u="none" strike="noStrike" kern="0" cap="none" spc="0" normalizeH="0" baseline="0" noProof="0" dirty="0" smtClean="0">
                <a:ln>
                  <a:noFill/>
                </a:ln>
                <a:solidFill>
                  <a:schemeClr val="tx1"/>
                </a:solidFill>
                <a:effectLst/>
                <a:uLnTx/>
                <a:uFillTx/>
                <a:latin typeface="+mn-lt"/>
                <a:ea typeface="+mn-ea"/>
                <a:cs typeface="+mn-cs"/>
              </a:rPr>
              <a:t> front </a:t>
            </a:r>
            <a:r>
              <a:rPr kumimoji="0" lang="de-DE" sz="2000" b="0" i="0" u="none" strike="noStrike" kern="0" cap="none" spc="0" normalizeH="0" baseline="0" noProof="0" dirty="0" err="1" smtClean="0">
                <a:ln>
                  <a:noFill/>
                </a:ln>
                <a:solidFill>
                  <a:schemeClr val="tx1"/>
                </a:solidFill>
                <a:effectLst/>
                <a:uLnTx/>
                <a:uFillTx/>
                <a:latin typeface="+mn-lt"/>
                <a:ea typeface="+mn-ea"/>
                <a:cs typeface="+mn-cs"/>
              </a:rPr>
              <a:t>of</a:t>
            </a:r>
            <a:r>
              <a:rPr kumimoji="0" lang="de-DE" sz="2000" b="0" i="0" u="none" strike="noStrike" kern="0" cap="none" spc="0" normalizeH="0" baseline="0" noProof="0" dirty="0" smtClean="0">
                <a:ln>
                  <a:noFill/>
                </a:ln>
                <a:solidFill>
                  <a:schemeClr val="tx1"/>
                </a:solidFill>
                <a:effectLst/>
                <a:uLnTx/>
                <a:uFillTx/>
                <a:latin typeface="+mn-lt"/>
                <a:ea typeface="+mn-ea"/>
                <a:cs typeface="+mn-cs"/>
              </a:rPr>
              <a:t> </a:t>
            </a:r>
            <a:r>
              <a:rPr kumimoji="0" lang="de-DE" sz="2000" b="0" i="0" u="none" strike="noStrike" kern="0" cap="none" spc="0" normalizeH="0" baseline="0" noProof="0" dirty="0" err="1" smtClean="0">
                <a:ln>
                  <a:noFill/>
                </a:ln>
                <a:solidFill>
                  <a:schemeClr val="tx1"/>
                </a:solidFill>
                <a:effectLst/>
                <a:uLnTx/>
                <a:uFillTx/>
                <a:latin typeface="+mn-lt"/>
                <a:ea typeface="+mn-ea"/>
                <a:cs typeface="+mn-cs"/>
              </a:rPr>
              <a:t>truck</a:t>
            </a:r>
            <a:endParaRPr kumimoji="0" lang="de-DE" sz="2000" b="0" i="0" u="none" strike="noStrike" kern="0" cap="none" spc="0" normalizeH="0" baseline="0" noProof="0" dirty="0" smtClean="0">
              <a:ln>
                <a:noFill/>
              </a:ln>
              <a:solidFill>
                <a:schemeClr val="tx1"/>
              </a:solidFill>
              <a:effectLst/>
              <a:uLnTx/>
              <a:uFillTx/>
              <a:latin typeface="+mn-lt"/>
              <a:ea typeface="+mn-ea"/>
              <a:cs typeface="+mn-cs"/>
            </a:endParaRPr>
          </a:p>
          <a:p>
            <a:pPr marL="361950" marR="0" lvl="0" indent="-361950" algn="l" defTabSz="914400" rtl="0" eaLnBrk="1" fontAlgn="base" latinLnBrk="0" hangingPunct="1">
              <a:lnSpc>
                <a:spcPct val="100000"/>
              </a:lnSpc>
              <a:spcBef>
                <a:spcPct val="20000"/>
              </a:spcBef>
              <a:spcAft>
                <a:spcPct val="0"/>
              </a:spcAft>
              <a:buClrTx/>
              <a:buSzTx/>
              <a:buFontTx/>
              <a:buChar char="•"/>
              <a:tabLst/>
              <a:defRPr/>
            </a:pPr>
            <a:r>
              <a:rPr lang="de-DE" u="sng" kern="0" dirty="0" smtClean="0">
                <a:latin typeface="+mn-lt"/>
              </a:rPr>
              <a:t>A</a:t>
            </a:r>
            <a:r>
              <a:rPr lang="de-DE" kern="0" dirty="0" smtClean="0">
                <a:latin typeface="+mn-lt"/>
              </a:rPr>
              <a:t> – Initial lateral </a:t>
            </a:r>
            <a:r>
              <a:rPr lang="de-DE" kern="0" dirty="0" err="1" smtClean="0">
                <a:latin typeface="+mn-lt"/>
              </a:rPr>
              <a:t>separation</a:t>
            </a:r>
            <a:r>
              <a:rPr lang="de-DE" kern="0" dirty="0" smtClean="0">
                <a:latin typeface="+mn-lt"/>
              </a:rPr>
              <a:t> </a:t>
            </a:r>
            <a:r>
              <a:rPr lang="de-DE" kern="0" dirty="0" err="1" smtClean="0">
                <a:latin typeface="+mn-lt"/>
              </a:rPr>
              <a:t>of</a:t>
            </a:r>
            <a:r>
              <a:rPr lang="de-DE" kern="0" dirty="0" smtClean="0">
                <a:latin typeface="+mn-lt"/>
              </a:rPr>
              <a:t> HGV </a:t>
            </a:r>
            <a:r>
              <a:rPr lang="de-DE" kern="0" dirty="0" err="1" smtClean="0">
                <a:latin typeface="+mn-lt"/>
              </a:rPr>
              <a:t>and</a:t>
            </a:r>
            <a:r>
              <a:rPr lang="de-DE" kern="0" dirty="0" smtClean="0">
                <a:latin typeface="+mn-lt"/>
              </a:rPr>
              <a:t> </a:t>
            </a:r>
            <a:r>
              <a:rPr lang="de-DE" kern="0" dirty="0" err="1" smtClean="0">
                <a:latin typeface="+mn-lt"/>
              </a:rPr>
              <a:t>Bicycle</a:t>
            </a:r>
            <a:endParaRPr lang="de-DE" kern="0" dirty="0" smtClean="0">
              <a:latin typeface="+mn-lt"/>
            </a:endParaRPr>
          </a:p>
          <a:p>
            <a:pPr marL="361950" marR="0" lvl="0" indent="-361950" algn="l" defTabSz="914400" rtl="0" eaLnBrk="1" fontAlgn="base" latinLnBrk="0" hangingPunct="1">
              <a:lnSpc>
                <a:spcPct val="100000"/>
              </a:lnSpc>
              <a:spcBef>
                <a:spcPct val="20000"/>
              </a:spcBef>
              <a:spcAft>
                <a:spcPct val="0"/>
              </a:spcAft>
              <a:buClrTx/>
              <a:buSzTx/>
              <a:buFontTx/>
              <a:buChar char="•"/>
              <a:tabLst/>
              <a:defRPr/>
            </a:pPr>
            <a:r>
              <a:rPr kumimoji="0" lang="de-DE" sz="2000" b="0" i="0" u="sng" strike="noStrike" kern="0" cap="none" spc="0" normalizeH="0" baseline="0" noProof="0" dirty="0" smtClean="0">
                <a:ln>
                  <a:noFill/>
                </a:ln>
                <a:solidFill>
                  <a:schemeClr val="tx1"/>
                </a:solidFill>
                <a:effectLst/>
                <a:uLnTx/>
                <a:uFillTx/>
                <a:latin typeface="+mn-lt"/>
                <a:ea typeface="+mn-ea"/>
                <a:cs typeface="+mn-cs"/>
              </a:rPr>
              <a:t>R</a:t>
            </a:r>
            <a:r>
              <a:rPr kumimoji="0" lang="de-DE" sz="2000" b="0" i="0" u="none" strike="noStrike" kern="0" cap="none" spc="0" normalizeH="0" noProof="0" dirty="0" smtClean="0">
                <a:ln>
                  <a:noFill/>
                </a:ln>
                <a:solidFill>
                  <a:schemeClr val="tx1"/>
                </a:solidFill>
                <a:effectLst/>
                <a:uLnTx/>
                <a:uFillTx/>
                <a:latin typeface="+mn-lt"/>
                <a:ea typeface="+mn-ea"/>
                <a:cs typeface="+mn-cs"/>
              </a:rPr>
              <a:t> – </a:t>
            </a:r>
            <a:r>
              <a:rPr kumimoji="0" lang="de-DE" sz="2000" b="0" i="0" u="none" strike="noStrike" kern="0" cap="none" spc="0" normalizeH="0" noProof="0" dirty="0" err="1" smtClean="0">
                <a:ln>
                  <a:noFill/>
                </a:ln>
                <a:solidFill>
                  <a:schemeClr val="tx1"/>
                </a:solidFill>
                <a:effectLst/>
                <a:uLnTx/>
                <a:uFillTx/>
                <a:latin typeface="+mn-lt"/>
                <a:ea typeface="+mn-ea"/>
                <a:cs typeface="+mn-cs"/>
              </a:rPr>
              <a:t>Turning</a:t>
            </a:r>
            <a:r>
              <a:rPr kumimoji="0" lang="de-DE" sz="2000" b="0" i="0" u="none" strike="noStrike" kern="0" cap="none" spc="0" normalizeH="0" noProof="0" dirty="0" smtClean="0">
                <a:ln>
                  <a:noFill/>
                </a:ln>
                <a:solidFill>
                  <a:schemeClr val="tx1"/>
                </a:solidFill>
                <a:effectLst/>
                <a:uLnTx/>
                <a:uFillTx/>
                <a:latin typeface="+mn-lt"/>
                <a:ea typeface="+mn-ea"/>
                <a:cs typeface="+mn-cs"/>
              </a:rPr>
              <a:t> Radius </a:t>
            </a:r>
            <a:r>
              <a:rPr kumimoji="0" lang="de-DE" sz="2000" b="0" i="0" u="none" strike="noStrike" kern="0" cap="none" spc="0" normalizeH="0" noProof="0" dirty="0" err="1" smtClean="0">
                <a:ln>
                  <a:noFill/>
                </a:ln>
                <a:solidFill>
                  <a:schemeClr val="tx1"/>
                </a:solidFill>
                <a:effectLst/>
                <a:uLnTx/>
                <a:uFillTx/>
                <a:latin typeface="+mn-lt"/>
                <a:ea typeface="+mn-ea"/>
                <a:cs typeface="+mn-cs"/>
              </a:rPr>
              <a:t>of</a:t>
            </a:r>
            <a:r>
              <a:rPr kumimoji="0" lang="de-DE" sz="2000" b="0" i="0" u="none" strike="noStrike" kern="0" cap="none" spc="0" normalizeH="0" noProof="0" dirty="0" smtClean="0">
                <a:ln>
                  <a:noFill/>
                </a:ln>
                <a:solidFill>
                  <a:schemeClr val="tx1"/>
                </a:solidFill>
                <a:effectLst/>
                <a:uLnTx/>
                <a:uFillTx/>
                <a:latin typeface="+mn-lt"/>
                <a:ea typeface="+mn-ea"/>
                <a:cs typeface="+mn-cs"/>
              </a:rPr>
              <a:t> HGV</a:t>
            </a:r>
            <a:endParaRPr kumimoji="0" lang="de-DE" sz="2000" b="0" i="0" u="none" strike="noStrike" kern="0" cap="none" spc="0" normalizeH="0" baseline="0" noProof="0" dirty="0">
              <a:ln>
                <a:noFill/>
              </a:ln>
              <a:solidFill>
                <a:schemeClr val="tx1"/>
              </a:solidFill>
              <a:effectLst/>
              <a:uLnTx/>
              <a:uFillTx/>
              <a:latin typeface="+mn-lt"/>
              <a:ea typeface="+mn-ea"/>
              <a:cs typeface="+mn-cs"/>
            </a:endParaRPr>
          </a:p>
        </p:txBody>
      </p:sp>
      <p:sp>
        <p:nvSpPr>
          <p:cNvPr id="13"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8</a:t>
            </a:fld>
            <a:endParaRPr lang="de-DE"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35975" cy="548679"/>
          </a:xfrm>
        </p:spPr>
        <p:txBody>
          <a:bodyPr/>
          <a:lstStyle/>
          <a:p>
            <a:r>
              <a:rPr lang="en-US" noProof="0" smtClean="0"/>
              <a:t>Original Test Cases</a:t>
            </a:r>
            <a:endParaRPr lang="en-US" noProof="0"/>
          </a:p>
        </p:txBody>
      </p:sp>
      <p:pic>
        <p:nvPicPr>
          <p:cNvPr id="49154" name="Picture 2"/>
          <p:cNvPicPr>
            <a:picLocks noChangeAspect="1" noChangeArrowheads="1"/>
          </p:cNvPicPr>
          <p:nvPr/>
        </p:nvPicPr>
        <p:blipFill>
          <a:blip r:embed="rId3" cstate="screen"/>
          <a:srcRect l="51494" t="30867" r="43017" b="19938"/>
          <a:stretch>
            <a:fillRect/>
          </a:stretch>
        </p:blipFill>
        <p:spPr bwMode="auto">
          <a:xfrm>
            <a:off x="5396677" y="604000"/>
            <a:ext cx="1255488" cy="5705320"/>
          </a:xfrm>
          <a:prstGeom prst="rect">
            <a:avLst/>
          </a:prstGeom>
          <a:noFill/>
          <a:ln w="9525" cap="flat" cmpd="sng" algn="ctr">
            <a:noFill/>
            <a:prstDash val="solid"/>
            <a:miter lim="800000"/>
            <a:headEnd/>
            <a:tailEnd/>
          </a:ln>
          <a:effectLst/>
        </p:spPr>
      </p:pic>
      <p:graphicFrame>
        <p:nvGraphicFramePr>
          <p:cNvPr id="8" name="Tabelle 7"/>
          <p:cNvGraphicFramePr>
            <a:graphicFrameLocks noGrp="1"/>
          </p:cNvGraphicFramePr>
          <p:nvPr/>
        </p:nvGraphicFramePr>
        <p:xfrm>
          <a:off x="206185" y="3490193"/>
          <a:ext cx="4824536" cy="2753360"/>
        </p:xfrm>
        <a:graphic>
          <a:graphicData uri="http://schemas.openxmlformats.org/drawingml/2006/table">
            <a:tbl>
              <a:tblPr/>
              <a:tblGrid>
                <a:gridCol w="360040"/>
                <a:gridCol w="864096"/>
                <a:gridCol w="792088"/>
                <a:gridCol w="576064"/>
                <a:gridCol w="864096"/>
                <a:gridCol w="1368152"/>
              </a:tblGrid>
              <a:tr h="240030">
                <a:tc>
                  <a:txBody>
                    <a:bodyPr/>
                    <a:lstStyle/>
                    <a:p>
                      <a:pPr algn="just">
                        <a:lnSpc>
                          <a:spcPct val="130000"/>
                        </a:lnSpc>
                        <a:spcAft>
                          <a:spcPts val="600"/>
                        </a:spcAft>
                        <a:tabLst>
                          <a:tab pos="450215" algn="l"/>
                        </a:tabLst>
                      </a:pPr>
                      <a:r>
                        <a:rPr lang="de-DE" sz="1000" dirty="0">
                          <a:latin typeface="Calibri"/>
                          <a:ea typeface="Times New Roman"/>
                          <a:cs typeface="Times New Roman"/>
                        </a:rPr>
                        <a:t>ID</a:t>
                      </a:r>
                      <a:endParaRPr lang="de-DE"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dirty="0" err="1" smtClean="0">
                          <a:latin typeface="Calibri"/>
                          <a:ea typeface="Times New Roman"/>
                          <a:cs typeface="Times New Roman"/>
                        </a:rPr>
                        <a:t>v</a:t>
                      </a:r>
                      <a:r>
                        <a:rPr lang="de-DE" sz="1000" baseline="-25000" dirty="0" err="1" smtClean="0">
                          <a:latin typeface="Calibri"/>
                          <a:ea typeface="Times New Roman"/>
                          <a:cs typeface="Times New Roman"/>
                        </a:rPr>
                        <a:t>Truck</a:t>
                      </a:r>
                      <a:r>
                        <a:rPr lang="de-DE" sz="1000" dirty="0" smtClean="0">
                          <a:latin typeface="Calibri"/>
                          <a:ea typeface="Times New Roman"/>
                          <a:cs typeface="Times New Roman"/>
                        </a:rPr>
                        <a:t> </a:t>
                      </a:r>
                      <a:r>
                        <a:rPr lang="de-DE" sz="1000" dirty="0">
                          <a:latin typeface="Calibri"/>
                          <a:ea typeface="Times New Roman"/>
                          <a:cs typeface="Times New Roman"/>
                        </a:rPr>
                        <a:t>[km/h]</a:t>
                      </a:r>
                      <a:endParaRPr lang="de-DE"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dirty="0" err="1" smtClean="0">
                          <a:latin typeface="Calibri"/>
                          <a:ea typeface="Times New Roman"/>
                          <a:cs typeface="Times New Roman"/>
                        </a:rPr>
                        <a:t>v</a:t>
                      </a:r>
                      <a:r>
                        <a:rPr lang="de-DE" sz="1000" baseline="-25000" dirty="0" err="1" smtClean="0">
                          <a:latin typeface="Calibri"/>
                          <a:ea typeface="Times New Roman"/>
                          <a:cs typeface="Times New Roman"/>
                        </a:rPr>
                        <a:t>Cycle</a:t>
                      </a:r>
                      <a:r>
                        <a:rPr lang="de-DE" sz="1000" dirty="0" smtClean="0">
                          <a:latin typeface="Calibri"/>
                          <a:ea typeface="Times New Roman"/>
                          <a:cs typeface="Times New Roman"/>
                        </a:rPr>
                        <a:t> km/h</a:t>
                      </a:r>
                      <a:r>
                        <a:rPr lang="de-DE" sz="1000" dirty="0">
                          <a:latin typeface="Calibri"/>
                          <a:ea typeface="Times New Roman"/>
                          <a:cs typeface="Times New Roman"/>
                        </a:rPr>
                        <a:t>]</a:t>
                      </a:r>
                      <a:endParaRPr lang="de-DE"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dirty="0">
                          <a:latin typeface="Calibri"/>
                          <a:ea typeface="Times New Roman"/>
                          <a:cs typeface="Times New Roman"/>
                        </a:rPr>
                        <a:t>R [m]</a:t>
                      </a:r>
                      <a:endParaRPr lang="de-DE"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dirty="0" smtClean="0">
                          <a:latin typeface="Calibri"/>
                          <a:ea typeface="Times New Roman"/>
                          <a:cs typeface="Times New Roman"/>
                        </a:rPr>
                        <a:t>Initial</a:t>
                      </a:r>
                      <a:r>
                        <a:rPr lang="de-DE" sz="1000" baseline="0" dirty="0" smtClean="0">
                          <a:latin typeface="Calibri"/>
                          <a:ea typeface="Times New Roman"/>
                          <a:cs typeface="Times New Roman"/>
                        </a:rPr>
                        <a:t> lateral </a:t>
                      </a:r>
                      <a:r>
                        <a:rPr lang="de-DE" sz="1000" baseline="0" dirty="0" err="1" smtClean="0">
                          <a:latin typeface="Calibri"/>
                          <a:ea typeface="Times New Roman"/>
                          <a:cs typeface="Times New Roman"/>
                        </a:rPr>
                        <a:t>separation</a:t>
                      </a:r>
                      <a:r>
                        <a:rPr lang="de-DE" sz="1000" dirty="0" smtClean="0">
                          <a:latin typeface="Calibri"/>
                          <a:ea typeface="Times New Roman"/>
                          <a:cs typeface="Times New Roman"/>
                        </a:rPr>
                        <a:t> </a:t>
                      </a:r>
                      <a:r>
                        <a:rPr lang="de-DE" sz="1000" dirty="0">
                          <a:latin typeface="Calibri"/>
                          <a:ea typeface="Times New Roman"/>
                          <a:cs typeface="Times New Roman"/>
                        </a:rPr>
                        <a:t>[m]</a:t>
                      </a:r>
                      <a:endParaRPr lang="de-DE"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dirty="0" smtClean="0">
                          <a:latin typeface="Calibri"/>
                          <a:ea typeface="Times New Roman"/>
                          <a:cs typeface="Times New Roman"/>
                        </a:rPr>
                        <a:t>Impact </a:t>
                      </a:r>
                      <a:r>
                        <a:rPr lang="de-DE" sz="1000" dirty="0" err="1" smtClean="0">
                          <a:latin typeface="Calibri"/>
                          <a:ea typeface="Times New Roman"/>
                          <a:cs typeface="Times New Roman"/>
                        </a:rPr>
                        <a:t>location</a:t>
                      </a:r>
                      <a:r>
                        <a:rPr lang="de-DE" sz="1000" baseline="0" dirty="0" smtClean="0">
                          <a:latin typeface="Calibri"/>
                          <a:ea typeface="Times New Roman"/>
                          <a:cs typeface="Times New Roman"/>
                        </a:rPr>
                        <a:t> </a:t>
                      </a:r>
                      <a:r>
                        <a:rPr lang="de-DE" sz="1000" baseline="0" dirty="0" err="1" smtClean="0">
                          <a:latin typeface="Calibri"/>
                          <a:ea typeface="Times New Roman"/>
                          <a:cs typeface="Times New Roman"/>
                        </a:rPr>
                        <a:t>with</a:t>
                      </a:r>
                      <a:r>
                        <a:rPr lang="de-DE" sz="1000" baseline="0" dirty="0" smtClean="0">
                          <a:latin typeface="Calibri"/>
                          <a:ea typeface="Times New Roman"/>
                          <a:cs typeface="Times New Roman"/>
                        </a:rPr>
                        <a:t> </a:t>
                      </a:r>
                      <a:r>
                        <a:rPr lang="de-DE" sz="1000" baseline="0" dirty="0" err="1" smtClean="0">
                          <a:latin typeface="Calibri"/>
                          <a:ea typeface="Times New Roman"/>
                          <a:cs typeface="Times New Roman"/>
                        </a:rPr>
                        <a:t>respect</a:t>
                      </a:r>
                      <a:r>
                        <a:rPr lang="de-DE" sz="1000" baseline="0" dirty="0" smtClean="0">
                          <a:latin typeface="Calibri"/>
                          <a:ea typeface="Times New Roman"/>
                          <a:cs typeface="Times New Roman"/>
                        </a:rPr>
                        <a:t> </a:t>
                      </a:r>
                      <a:r>
                        <a:rPr lang="de-DE" sz="1000" baseline="0" dirty="0" err="1" smtClean="0">
                          <a:latin typeface="Calibri"/>
                          <a:ea typeface="Times New Roman"/>
                          <a:cs typeface="Times New Roman"/>
                        </a:rPr>
                        <a:t>to</a:t>
                      </a:r>
                      <a:r>
                        <a:rPr lang="de-DE" sz="1000" baseline="0" dirty="0" smtClean="0">
                          <a:latin typeface="Calibri"/>
                          <a:ea typeface="Times New Roman"/>
                          <a:cs typeface="Times New Roman"/>
                        </a:rPr>
                        <a:t> front </a:t>
                      </a:r>
                      <a:r>
                        <a:rPr lang="de-DE" sz="1000" baseline="0" dirty="0" err="1" smtClean="0">
                          <a:latin typeface="Calibri"/>
                          <a:ea typeface="Times New Roman"/>
                          <a:cs typeface="Times New Roman"/>
                        </a:rPr>
                        <a:t>of</a:t>
                      </a:r>
                      <a:r>
                        <a:rPr lang="de-DE" sz="1000" baseline="0" dirty="0" smtClean="0">
                          <a:latin typeface="Calibri"/>
                          <a:ea typeface="Times New Roman"/>
                          <a:cs typeface="Times New Roman"/>
                        </a:rPr>
                        <a:t> </a:t>
                      </a:r>
                      <a:r>
                        <a:rPr lang="de-DE" sz="1000" baseline="0" dirty="0" err="1" smtClean="0">
                          <a:latin typeface="Calibri"/>
                          <a:ea typeface="Times New Roman"/>
                          <a:cs typeface="Times New Roman"/>
                        </a:rPr>
                        <a:t>truck</a:t>
                      </a:r>
                      <a:r>
                        <a:rPr lang="de-DE" sz="1000" baseline="0" dirty="0" smtClean="0">
                          <a:latin typeface="Calibri"/>
                          <a:ea typeface="Times New Roman"/>
                          <a:cs typeface="Times New Roman"/>
                        </a:rPr>
                        <a:t> </a:t>
                      </a:r>
                      <a:r>
                        <a:rPr lang="de-DE" sz="1000" dirty="0" smtClean="0">
                          <a:latin typeface="Calibri"/>
                          <a:ea typeface="Times New Roman"/>
                          <a:cs typeface="Times New Roman"/>
                        </a:rPr>
                        <a:t>[m</a:t>
                      </a:r>
                      <a:r>
                        <a:rPr lang="de-DE" sz="1000" dirty="0">
                          <a:latin typeface="Calibri"/>
                          <a:ea typeface="Times New Roman"/>
                          <a:cs typeface="Times New Roman"/>
                        </a:rPr>
                        <a:t>]</a:t>
                      </a:r>
                      <a:endParaRPr lang="de-DE"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7175">
                <a:tc>
                  <a:txBody>
                    <a:bodyPr/>
                    <a:lstStyle/>
                    <a:p>
                      <a:pPr algn="just">
                        <a:lnSpc>
                          <a:spcPct val="130000"/>
                        </a:lnSpc>
                        <a:spcAft>
                          <a:spcPts val="600"/>
                        </a:spcAft>
                        <a:tabLst>
                          <a:tab pos="450215" algn="l"/>
                        </a:tabLst>
                      </a:pPr>
                      <a:r>
                        <a:rPr lang="de-DE" sz="1000" dirty="0">
                          <a:solidFill>
                            <a:schemeClr val="bg1"/>
                          </a:solidFill>
                          <a:latin typeface="Calibri"/>
                          <a:ea typeface="Times New Roman"/>
                          <a:cs typeface="Times New Roman"/>
                        </a:rPr>
                        <a:t>1</a:t>
                      </a:r>
                      <a:endParaRPr lang="de-DE" sz="1100" dirty="0">
                        <a:solidFill>
                          <a:schemeClr val="bg1"/>
                        </a:solidFill>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10</a:t>
                      </a:r>
                      <a:endParaRPr lang="de-DE" sz="1100">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20</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5</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1,5</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6</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0515">
                <a:tc>
                  <a:txBody>
                    <a:bodyPr/>
                    <a:lstStyle/>
                    <a:p>
                      <a:pPr algn="just">
                        <a:lnSpc>
                          <a:spcPct val="130000"/>
                        </a:lnSpc>
                        <a:spcAft>
                          <a:spcPts val="600"/>
                        </a:spcAft>
                        <a:tabLst>
                          <a:tab pos="450215" algn="l"/>
                        </a:tabLst>
                      </a:pPr>
                      <a:r>
                        <a:rPr lang="de-DE" sz="1000" dirty="0">
                          <a:latin typeface="Calibri"/>
                          <a:ea typeface="Times New Roman"/>
                          <a:cs typeface="Times New Roman"/>
                        </a:rPr>
                        <a:t>2</a:t>
                      </a:r>
                      <a:endParaRPr lang="de-DE" sz="1100" dirty="0">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B63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10</a:t>
                      </a:r>
                      <a:endParaRPr lang="de-DE" sz="1100">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20</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dirty="0">
                          <a:latin typeface="Calibri"/>
                          <a:ea typeface="Times New Roman"/>
                          <a:cs typeface="Times New Roman"/>
                        </a:rPr>
                        <a:t>10</a:t>
                      </a:r>
                      <a:endParaRPr lang="de-DE"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4,5</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6</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365">
                <a:tc>
                  <a:txBody>
                    <a:bodyPr/>
                    <a:lstStyle/>
                    <a:p>
                      <a:pPr algn="just">
                        <a:lnSpc>
                          <a:spcPct val="130000"/>
                        </a:lnSpc>
                        <a:spcAft>
                          <a:spcPts val="600"/>
                        </a:spcAft>
                        <a:tabLst>
                          <a:tab pos="450215" algn="l"/>
                        </a:tabLst>
                      </a:pPr>
                      <a:r>
                        <a:rPr lang="de-DE" sz="1000" dirty="0">
                          <a:latin typeface="Calibri"/>
                          <a:ea typeface="Times New Roman"/>
                          <a:cs typeface="Times New Roman"/>
                        </a:rPr>
                        <a:t>3</a:t>
                      </a:r>
                      <a:endParaRPr lang="de-DE" sz="1100" dirty="0">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10</a:t>
                      </a:r>
                      <a:endParaRPr lang="de-DE" sz="1100">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20</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10</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4,5</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3</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7340">
                <a:tc>
                  <a:txBody>
                    <a:bodyPr/>
                    <a:lstStyle/>
                    <a:p>
                      <a:pPr algn="just">
                        <a:lnSpc>
                          <a:spcPct val="130000"/>
                        </a:lnSpc>
                        <a:spcAft>
                          <a:spcPts val="600"/>
                        </a:spcAft>
                        <a:tabLst>
                          <a:tab pos="450215" algn="l"/>
                        </a:tabLst>
                      </a:pPr>
                      <a:r>
                        <a:rPr lang="de-DE" sz="1000" dirty="0">
                          <a:solidFill>
                            <a:schemeClr val="bg1"/>
                          </a:solidFill>
                          <a:latin typeface="Calibri"/>
                          <a:ea typeface="Times New Roman"/>
                          <a:cs typeface="Times New Roman"/>
                        </a:rPr>
                        <a:t>4</a:t>
                      </a:r>
                      <a:endParaRPr lang="de-DE" sz="1100" dirty="0">
                        <a:solidFill>
                          <a:schemeClr val="bg1"/>
                        </a:solidFill>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10</a:t>
                      </a:r>
                      <a:endParaRPr lang="de-DE" sz="1100">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20</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dirty="0">
                          <a:latin typeface="Calibri"/>
                          <a:ea typeface="Times New Roman"/>
                          <a:cs typeface="Times New Roman"/>
                        </a:rPr>
                        <a:t>10</a:t>
                      </a:r>
                      <a:endParaRPr lang="de-DE"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1,5</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0</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9555">
                <a:tc>
                  <a:txBody>
                    <a:bodyPr/>
                    <a:lstStyle/>
                    <a:p>
                      <a:pPr algn="just">
                        <a:lnSpc>
                          <a:spcPct val="130000"/>
                        </a:lnSpc>
                        <a:spcAft>
                          <a:spcPts val="600"/>
                        </a:spcAft>
                        <a:tabLst>
                          <a:tab pos="450215" algn="l"/>
                        </a:tabLst>
                      </a:pPr>
                      <a:r>
                        <a:rPr lang="de-DE" sz="1000" dirty="0">
                          <a:latin typeface="Calibri"/>
                          <a:ea typeface="Times New Roman"/>
                          <a:cs typeface="Times New Roman"/>
                        </a:rPr>
                        <a:t>5</a:t>
                      </a:r>
                      <a:endParaRPr lang="de-DE" sz="1100" dirty="0">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10</a:t>
                      </a:r>
                      <a:endParaRPr lang="de-DE" sz="1100">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10</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5</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4,5</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0</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1465">
                <a:tc>
                  <a:txBody>
                    <a:bodyPr/>
                    <a:lstStyle/>
                    <a:p>
                      <a:pPr algn="just">
                        <a:lnSpc>
                          <a:spcPct val="130000"/>
                        </a:lnSpc>
                        <a:spcAft>
                          <a:spcPts val="600"/>
                        </a:spcAft>
                        <a:tabLst>
                          <a:tab pos="450215" algn="l"/>
                        </a:tabLst>
                      </a:pPr>
                      <a:r>
                        <a:rPr lang="de-DE" sz="1000" dirty="0">
                          <a:latin typeface="Calibri"/>
                          <a:ea typeface="Times New Roman"/>
                          <a:cs typeface="Times New Roman"/>
                        </a:rPr>
                        <a:t>6</a:t>
                      </a:r>
                      <a:endParaRPr lang="de-DE" sz="1100" dirty="0">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30000"/>
                        </a:lnSpc>
                        <a:spcAft>
                          <a:spcPts val="600"/>
                        </a:spcAft>
                        <a:tabLst>
                          <a:tab pos="450215" algn="l"/>
                        </a:tabLst>
                      </a:pPr>
                      <a:r>
                        <a:rPr lang="de-DE" sz="1000" dirty="0" smtClean="0">
                          <a:latin typeface="Calibri"/>
                          <a:ea typeface="Times New Roman"/>
                          <a:cs typeface="Times New Roman"/>
                        </a:rPr>
                        <a:t>20</a:t>
                      </a:r>
                      <a:endParaRPr lang="de-DE" sz="1100" dirty="0">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10</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25</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4,5</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0</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2570">
                <a:tc>
                  <a:txBody>
                    <a:bodyPr/>
                    <a:lstStyle/>
                    <a:p>
                      <a:pPr algn="just">
                        <a:lnSpc>
                          <a:spcPct val="130000"/>
                        </a:lnSpc>
                        <a:spcAft>
                          <a:spcPts val="600"/>
                        </a:spcAft>
                        <a:tabLst>
                          <a:tab pos="450215" algn="l"/>
                        </a:tabLst>
                      </a:pPr>
                      <a:r>
                        <a:rPr lang="de-DE" sz="1000" dirty="0">
                          <a:latin typeface="Calibri"/>
                          <a:ea typeface="Times New Roman"/>
                          <a:cs typeface="Times New Roman"/>
                        </a:rPr>
                        <a:t>7</a:t>
                      </a:r>
                      <a:endParaRPr lang="de-DE" sz="1100" dirty="0">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dirty="0" smtClean="0">
                          <a:latin typeface="Calibri"/>
                          <a:ea typeface="Times New Roman"/>
                          <a:cs typeface="Times New Roman"/>
                        </a:rPr>
                        <a:t>20</a:t>
                      </a:r>
                      <a:endParaRPr lang="de-DE" sz="1100" dirty="0">
                        <a:latin typeface="Calibri"/>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a:latin typeface="Calibri"/>
                          <a:ea typeface="Times New Roman"/>
                          <a:cs typeface="Times New Roman"/>
                        </a:rPr>
                        <a:t>20</a:t>
                      </a:r>
                      <a:endParaRPr lang="de-DE"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dirty="0">
                          <a:latin typeface="Calibri"/>
                          <a:ea typeface="Times New Roman"/>
                          <a:cs typeface="Times New Roman"/>
                        </a:rPr>
                        <a:t>25</a:t>
                      </a:r>
                      <a:endParaRPr lang="de-DE"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dirty="0">
                          <a:latin typeface="Calibri"/>
                          <a:ea typeface="Times New Roman"/>
                          <a:cs typeface="Times New Roman"/>
                        </a:rPr>
                        <a:t>1,5</a:t>
                      </a:r>
                      <a:endParaRPr lang="de-DE"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600"/>
                        </a:spcAft>
                        <a:tabLst>
                          <a:tab pos="450215" algn="l"/>
                        </a:tabLst>
                      </a:pPr>
                      <a:r>
                        <a:rPr lang="de-DE" sz="1000" dirty="0">
                          <a:latin typeface="Calibri"/>
                          <a:ea typeface="Times New Roman"/>
                          <a:cs typeface="Times New Roman"/>
                        </a:rPr>
                        <a:t>6</a:t>
                      </a:r>
                      <a:endParaRPr lang="de-DE"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3" name="Gruppieren 56"/>
          <p:cNvGrpSpPr/>
          <p:nvPr/>
        </p:nvGrpSpPr>
        <p:grpSpPr>
          <a:xfrm>
            <a:off x="3729643" y="4527176"/>
            <a:ext cx="2249740" cy="1758408"/>
            <a:chOff x="3729643" y="4527176"/>
            <a:chExt cx="2249740" cy="1758408"/>
          </a:xfrm>
        </p:grpSpPr>
        <p:sp>
          <p:nvSpPr>
            <p:cNvPr id="9" name="Textfeld 8"/>
            <p:cNvSpPr txBox="1"/>
            <p:nvPr/>
          </p:nvSpPr>
          <p:spPr>
            <a:xfrm>
              <a:off x="3729643" y="5577698"/>
              <a:ext cx="1546577" cy="707886"/>
            </a:xfrm>
            <a:prstGeom prst="rect">
              <a:avLst/>
            </a:prstGeom>
            <a:solidFill>
              <a:schemeClr val="bg1">
                <a:alpha val="50000"/>
              </a:schemeClr>
            </a:solidFill>
          </p:spPr>
          <p:txBody>
            <a:bodyPr wrap="none" rtlCol="0">
              <a:spAutoFit/>
            </a:bodyPr>
            <a:lstStyle/>
            <a:p>
              <a:r>
                <a:rPr lang="de-DE" dirty="0" err="1" smtClean="0"/>
                <a:t>Bicycle</a:t>
              </a:r>
              <a:r>
                <a:rPr lang="de-DE" dirty="0" smtClean="0"/>
                <a:t> </a:t>
              </a:r>
              <a:br>
                <a:rPr lang="de-DE" dirty="0" smtClean="0"/>
              </a:br>
              <a:r>
                <a:rPr lang="de-DE" dirty="0" err="1" smtClean="0"/>
                <a:t>before</a:t>
              </a:r>
              <a:r>
                <a:rPr lang="de-DE" dirty="0" smtClean="0"/>
                <a:t> LPI</a:t>
              </a:r>
              <a:endParaRPr lang="de-DE" dirty="0"/>
            </a:p>
          </p:txBody>
        </p:sp>
        <p:cxnSp>
          <p:nvCxnSpPr>
            <p:cNvPr id="11" name="Gerade Verbindung 10"/>
            <p:cNvCxnSpPr>
              <a:stCxn id="9" idx="3"/>
            </p:cNvCxnSpPr>
            <p:nvPr/>
          </p:nvCxnSpPr>
          <p:spPr bwMode="auto">
            <a:xfrm>
              <a:off x="5276220" y="5931641"/>
              <a:ext cx="344575" cy="29888"/>
            </a:xfrm>
            <a:prstGeom prst="line">
              <a:avLst/>
            </a:prstGeom>
            <a:noFill/>
            <a:ln w="9525" cap="flat" cmpd="sng" algn="ctr">
              <a:solidFill>
                <a:schemeClr val="tx1"/>
              </a:solidFill>
              <a:prstDash val="solid"/>
              <a:round/>
              <a:headEnd type="none" w="med" len="med"/>
              <a:tailEnd type="oval" w="med" len="med"/>
            </a:ln>
            <a:effectLst/>
          </p:spPr>
        </p:cxnSp>
        <p:cxnSp>
          <p:nvCxnSpPr>
            <p:cNvPr id="12" name="Gerade Verbindung 11"/>
            <p:cNvCxnSpPr>
              <a:stCxn id="9" idx="3"/>
            </p:cNvCxnSpPr>
            <p:nvPr/>
          </p:nvCxnSpPr>
          <p:spPr bwMode="auto">
            <a:xfrm>
              <a:off x="5276220" y="5931641"/>
              <a:ext cx="703163" cy="119535"/>
            </a:xfrm>
            <a:prstGeom prst="line">
              <a:avLst/>
            </a:prstGeom>
            <a:noFill/>
            <a:ln w="9525" cap="flat" cmpd="sng" algn="ctr">
              <a:solidFill>
                <a:schemeClr val="tx1"/>
              </a:solidFill>
              <a:prstDash val="solid"/>
              <a:round/>
              <a:headEnd type="none" w="med" len="med"/>
              <a:tailEnd type="oval" w="med" len="med"/>
            </a:ln>
            <a:effectLst/>
          </p:spPr>
        </p:cxnSp>
        <p:cxnSp>
          <p:nvCxnSpPr>
            <p:cNvPr id="15" name="Gerade Verbindung 14"/>
            <p:cNvCxnSpPr>
              <a:stCxn id="9" idx="3"/>
            </p:cNvCxnSpPr>
            <p:nvPr/>
          </p:nvCxnSpPr>
          <p:spPr bwMode="auto">
            <a:xfrm flipV="1">
              <a:off x="5276220" y="5351929"/>
              <a:ext cx="676269" cy="579712"/>
            </a:xfrm>
            <a:prstGeom prst="line">
              <a:avLst/>
            </a:prstGeom>
            <a:noFill/>
            <a:ln w="9525" cap="flat" cmpd="sng" algn="ctr">
              <a:solidFill>
                <a:schemeClr val="tx1"/>
              </a:solidFill>
              <a:prstDash val="solid"/>
              <a:round/>
              <a:headEnd type="none" w="med" len="med"/>
              <a:tailEnd type="oval" w="med" len="med"/>
            </a:ln>
            <a:effectLst/>
          </p:spPr>
        </p:cxnSp>
        <p:cxnSp>
          <p:nvCxnSpPr>
            <p:cNvPr id="18" name="Gerade Verbindung 17"/>
            <p:cNvCxnSpPr>
              <a:stCxn id="9" idx="3"/>
            </p:cNvCxnSpPr>
            <p:nvPr/>
          </p:nvCxnSpPr>
          <p:spPr bwMode="auto">
            <a:xfrm flipV="1">
              <a:off x="5276220" y="4527176"/>
              <a:ext cx="371469" cy="1404465"/>
            </a:xfrm>
            <a:prstGeom prst="line">
              <a:avLst/>
            </a:prstGeom>
            <a:noFill/>
            <a:ln w="9525" cap="flat" cmpd="sng" algn="ctr">
              <a:solidFill>
                <a:schemeClr val="tx1"/>
              </a:solidFill>
              <a:prstDash val="solid"/>
              <a:round/>
              <a:headEnd type="none" w="med" len="med"/>
              <a:tailEnd type="oval" w="med" len="med"/>
            </a:ln>
            <a:effectLst/>
          </p:spPr>
        </p:cxnSp>
      </p:grpSp>
      <p:grpSp>
        <p:nvGrpSpPr>
          <p:cNvPr id="4" name="Gruppieren 57"/>
          <p:cNvGrpSpPr/>
          <p:nvPr/>
        </p:nvGrpSpPr>
        <p:grpSpPr>
          <a:xfrm>
            <a:off x="5701553" y="3137647"/>
            <a:ext cx="3001740" cy="3034553"/>
            <a:chOff x="5701553" y="3137647"/>
            <a:chExt cx="3001740" cy="3034553"/>
          </a:xfrm>
        </p:grpSpPr>
        <p:sp>
          <p:nvSpPr>
            <p:cNvPr id="22" name="Textfeld 21"/>
            <p:cNvSpPr txBox="1"/>
            <p:nvPr/>
          </p:nvSpPr>
          <p:spPr>
            <a:xfrm>
              <a:off x="7632808" y="5464314"/>
              <a:ext cx="1070485" cy="707886"/>
            </a:xfrm>
            <a:prstGeom prst="rect">
              <a:avLst/>
            </a:prstGeom>
            <a:solidFill>
              <a:schemeClr val="bg1"/>
            </a:solidFill>
          </p:spPr>
          <p:txBody>
            <a:bodyPr wrap="none" rtlCol="0">
              <a:spAutoFit/>
            </a:bodyPr>
            <a:lstStyle/>
            <a:p>
              <a:r>
                <a:rPr lang="de-DE" dirty="0" err="1" smtClean="0"/>
                <a:t>Bicycle</a:t>
              </a:r>
              <a:r>
                <a:rPr lang="de-DE" dirty="0" smtClean="0"/>
                <a:t/>
              </a:r>
              <a:br>
                <a:rPr lang="de-DE" dirty="0" smtClean="0"/>
              </a:br>
              <a:r>
                <a:rPr lang="de-DE" dirty="0" err="1" smtClean="0"/>
                <a:t>at</a:t>
              </a:r>
              <a:r>
                <a:rPr lang="de-DE" dirty="0" smtClean="0"/>
                <a:t> LPI</a:t>
              </a:r>
              <a:endParaRPr lang="de-DE" dirty="0"/>
            </a:p>
          </p:txBody>
        </p:sp>
        <p:cxnSp>
          <p:nvCxnSpPr>
            <p:cNvPr id="23" name="Gerade Verbindung 22"/>
            <p:cNvCxnSpPr>
              <a:stCxn id="22" idx="1"/>
            </p:cNvCxnSpPr>
            <p:nvPr/>
          </p:nvCxnSpPr>
          <p:spPr bwMode="auto">
            <a:xfrm flipH="1" flipV="1">
              <a:off x="6535271" y="4473388"/>
              <a:ext cx="1097537" cy="1344869"/>
            </a:xfrm>
            <a:prstGeom prst="line">
              <a:avLst/>
            </a:prstGeom>
            <a:noFill/>
            <a:ln w="9525" cap="flat" cmpd="sng" algn="ctr">
              <a:solidFill>
                <a:schemeClr val="tx1"/>
              </a:solidFill>
              <a:prstDash val="solid"/>
              <a:round/>
              <a:headEnd type="none" w="med" len="med"/>
              <a:tailEnd type="oval" w="med" len="med"/>
            </a:ln>
            <a:effectLst/>
          </p:spPr>
        </p:cxnSp>
        <p:cxnSp>
          <p:nvCxnSpPr>
            <p:cNvPr id="26" name="Gerade Verbindung 25"/>
            <p:cNvCxnSpPr>
              <a:stCxn id="22" idx="1"/>
            </p:cNvCxnSpPr>
            <p:nvPr/>
          </p:nvCxnSpPr>
          <p:spPr bwMode="auto">
            <a:xfrm flipH="1" flipV="1">
              <a:off x="6302188" y="3765176"/>
              <a:ext cx="1330620" cy="2053081"/>
            </a:xfrm>
            <a:prstGeom prst="line">
              <a:avLst/>
            </a:prstGeom>
            <a:noFill/>
            <a:ln w="9525" cap="flat" cmpd="sng" algn="ctr">
              <a:solidFill>
                <a:schemeClr val="tx1"/>
              </a:solidFill>
              <a:prstDash val="solid"/>
              <a:round/>
              <a:headEnd type="none" w="med" len="med"/>
              <a:tailEnd type="oval" w="med" len="med"/>
            </a:ln>
            <a:effectLst/>
          </p:spPr>
        </p:cxnSp>
        <p:cxnSp>
          <p:nvCxnSpPr>
            <p:cNvPr id="29" name="Gerade Verbindung 28"/>
            <p:cNvCxnSpPr>
              <a:stCxn id="22" idx="1"/>
            </p:cNvCxnSpPr>
            <p:nvPr/>
          </p:nvCxnSpPr>
          <p:spPr bwMode="auto">
            <a:xfrm flipH="1" flipV="1">
              <a:off x="5701553" y="4607859"/>
              <a:ext cx="1931255" cy="1210398"/>
            </a:xfrm>
            <a:prstGeom prst="line">
              <a:avLst/>
            </a:prstGeom>
            <a:noFill/>
            <a:ln w="9525" cap="flat" cmpd="sng" algn="ctr">
              <a:solidFill>
                <a:schemeClr val="tx1"/>
              </a:solidFill>
              <a:prstDash val="solid"/>
              <a:round/>
              <a:headEnd type="none" w="med" len="med"/>
              <a:tailEnd type="oval" w="med" len="med"/>
            </a:ln>
            <a:effectLst/>
          </p:spPr>
        </p:cxnSp>
        <p:cxnSp>
          <p:nvCxnSpPr>
            <p:cNvPr id="32" name="Gerade Verbindung 31"/>
            <p:cNvCxnSpPr>
              <a:stCxn id="22" idx="1"/>
            </p:cNvCxnSpPr>
            <p:nvPr/>
          </p:nvCxnSpPr>
          <p:spPr bwMode="auto">
            <a:xfrm flipH="1" flipV="1">
              <a:off x="5728447" y="3137647"/>
              <a:ext cx="1904361" cy="2680610"/>
            </a:xfrm>
            <a:prstGeom prst="line">
              <a:avLst/>
            </a:prstGeom>
            <a:noFill/>
            <a:ln w="9525" cap="flat" cmpd="sng" algn="ctr">
              <a:solidFill>
                <a:schemeClr val="tx1"/>
              </a:solidFill>
              <a:prstDash val="solid"/>
              <a:round/>
              <a:headEnd type="none" w="med" len="med"/>
              <a:tailEnd type="oval" w="med" len="med"/>
            </a:ln>
            <a:effectLst/>
          </p:spPr>
        </p:cxnSp>
      </p:grpSp>
      <p:grpSp>
        <p:nvGrpSpPr>
          <p:cNvPr id="5" name="Gruppieren 59"/>
          <p:cNvGrpSpPr/>
          <p:nvPr/>
        </p:nvGrpSpPr>
        <p:grpSpPr>
          <a:xfrm>
            <a:off x="6069106" y="739914"/>
            <a:ext cx="2792996" cy="707886"/>
            <a:chOff x="6069106" y="739914"/>
            <a:chExt cx="2792996" cy="707886"/>
          </a:xfrm>
        </p:grpSpPr>
        <p:sp>
          <p:nvSpPr>
            <p:cNvPr id="39" name="Textfeld 38"/>
            <p:cNvSpPr txBox="1"/>
            <p:nvPr/>
          </p:nvSpPr>
          <p:spPr>
            <a:xfrm>
              <a:off x="7315525" y="739914"/>
              <a:ext cx="1546577" cy="707886"/>
            </a:xfrm>
            <a:prstGeom prst="rect">
              <a:avLst/>
            </a:prstGeom>
            <a:noFill/>
          </p:spPr>
          <p:txBody>
            <a:bodyPr wrap="none" rtlCol="0">
              <a:spAutoFit/>
            </a:bodyPr>
            <a:lstStyle/>
            <a:p>
              <a:r>
                <a:rPr lang="de-DE" dirty="0" err="1" smtClean="0"/>
                <a:t>Bicycle</a:t>
              </a:r>
              <a:r>
                <a:rPr lang="de-DE" dirty="0" smtClean="0"/>
                <a:t> 4s </a:t>
              </a:r>
              <a:br>
                <a:rPr lang="de-DE" dirty="0" smtClean="0"/>
              </a:br>
              <a:r>
                <a:rPr lang="de-DE" dirty="0" err="1" smtClean="0"/>
                <a:t>before</a:t>
              </a:r>
              <a:r>
                <a:rPr lang="de-DE" dirty="0" smtClean="0"/>
                <a:t> LPI</a:t>
              </a:r>
              <a:endParaRPr lang="de-DE" dirty="0"/>
            </a:p>
          </p:txBody>
        </p:sp>
        <p:cxnSp>
          <p:nvCxnSpPr>
            <p:cNvPr id="40" name="Gerade Verbindung 39"/>
            <p:cNvCxnSpPr>
              <a:stCxn id="39" idx="1"/>
            </p:cNvCxnSpPr>
            <p:nvPr/>
          </p:nvCxnSpPr>
          <p:spPr bwMode="auto">
            <a:xfrm flipH="1" flipV="1">
              <a:off x="6069106" y="770965"/>
              <a:ext cx="1246419" cy="322892"/>
            </a:xfrm>
            <a:prstGeom prst="line">
              <a:avLst/>
            </a:prstGeom>
            <a:noFill/>
            <a:ln w="9525" cap="flat" cmpd="sng" algn="ctr">
              <a:solidFill>
                <a:schemeClr val="tx1"/>
              </a:solidFill>
              <a:prstDash val="solid"/>
              <a:round/>
              <a:headEnd type="none" w="med" len="med"/>
              <a:tailEnd type="oval" w="med" len="med"/>
            </a:ln>
            <a:effectLst/>
          </p:spPr>
        </p:cxnSp>
      </p:grpSp>
      <p:grpSp>
        <p:nvGrpSpPr>
          <p:cNvPr id="6" name="Gruppieren 58"/>
          <p:cNvGrpSpPr/>
          <p:nvPr/>
        </p:nvGrpSpPr>
        <p:grpSpPr>
          <a:xfrm>
            <a:off x="5943600" y="1788785"/>
            <a:ext cx="2176987" cy="876628"/>
            <a:chOff x="5943600" y="1788785"/>
            <a:chExt cx="2176987" cy="876628"/>
          </a:xfrm>
        </p:grpSpPr>
        <p:sp>
          <p:nvSpPr>
            <p:cNvPr id="35" name="Textfeld 34"/>
            <p:cNvSpPr txBox="1"/>
            <p:nvPr/>
          </p:nvSpPr>
          <p:spPr>
            <a:xfrm>
              <a:off x="7050102" y="1788785"/>
              <a:ext cx="1070485" cy="707886"/>
            </a:xfrm>
            <a:prstGeom prst="rect">
              <a:avLst/>
            </a:prstGeom>
            <a:solidFill>
              <a:schemeClr val="bg1"/>
            </a:solidFill>
          </p:spPr>
          <p:txBody>
            <a:bodyPr wrap="none" rtlCol="0">
              <a:spAutoFit/>
            </a:bodyPr>
            <a:lstStyle/>
            <a:p>
              <a:r>
                <a:rPr lang="de-DE" dirty="0" err="1" smtClean="0"/>
                <a:t>Bicycle</a:t>
              </a:r>
              <a:r>
                <a:rPr lang="de-DE" dirty="0" smtClean="0"/>
                <a:t/>
              </a:r>
              <a:br>
                <a:rPr lang="de-DE" dirty="0" smtClean="0"/>
              </a:br>
              <a:r>
                <a:rPr lang="de-DE" dirty="0" err="1" smtClean="0"/>
                <a:t>at</a:t>
              </a:r>
              <a:r>
                <a:rPr lang="de-DE" dirty="0" smtClean="0"/>
                <a:t> LPI</a:t>
              </a:r>
              <a:endParaRPr lang="de-DE" dirty="0"/>
            </a:p>
          </p:txBody>
        </p:sp>
        <p:cxnSp>
          <p:nvCxnSpPr>
            <p:cNvPr id="36" name="Gerade Verbindung 35"/>
            <p:cNvCxnSpPr>
              <a:stCxn id="35" idx="1"/>
            </p:cNvCxnSpPr>
            <p:nvPr/>
          </p:nvCxnSpPr>
          <p:spPr bwMode="auto">
            <a:xfrm flipH="1" flipV="1">
              <a:off x="5943600" y="2124635"/>
              <a:ext cx="1106502" cy="18093"/>
            </a:xfrm>
            <a:prstGeom prst="line">
              <a:avLst/>
            </a:prstGeom>
            <a:noFill/>
            <a:ln w="9525" cap="flat" cmpd="sng" algn="ctr">
              <a:solidFill>
                <a:schemeClr val="tx1"/>
              </a:solidFill>
              <a:prstDash val="solid"/>
              <a:round/>
              <a:headEnd type="none" w="med" len="med"/>
              <a:tailEnd type="oval" w="med" len="med"/>
            </a:ln>
            <a:effectLst/>
          </p:spPr>
        </p:cxnSp>
        <p:cxnSp>
          <p:nvCxnSpPr>
            <p:cNvPr id="43" name="Gerade Verbindung 42"/>
            <p:cNvCxnSpPr>
              <a:stCxn id="35" idx="1"/>
            </p:cNvCxnSpPr>
            <p:nvPr/>
          </p:nvCxnSpPr>
          <p:spPr bwMode="auto">
            <a:xfrm flipH="1">
              <a:off x="5997388" y="2142728"/>
              <a:ext cx="1052714" cy="522685"/>
            </a:xfrm>
            <a:prstGeom prst="line">
              <a:avLst/>
            </a:prstGeom>
            <a:noFill/>
            <a:ln w="9525" cap="flat" cmpd="sng" algn="ctr">
              <a:solidFill>
                <a:schemeClr val="tx1"/>
              </a:solidFill>
              <a:prstDash val="solid"/>
              <a:round/>
              <a:headEnd type="none" w="med" len="med"/>
              <a:tailEnd type="oval" w="med" len="med"/>
            </a:ln>
            <a:effectLst/>
          </p:spPr>
        </p:cxnSp>
      </p:grpSp>
      <p:sp>
        <p:nvSpPr>
          <p:cNvPr id="47" name="Stern mit 5 Zacken 46"/>
          <p:cNvSpPr/>
          <p:nvPr/>
        </p:nvSpPr>
        <p:spPr bwMode="auto">
          <a:xfrm>
            <a:off x="412362" y="6051223"/>
            <a:ext cx="98612" cy="125506"/>
          </a:xfrm>
          <a:prstGeom prst="star5">
            <a:avLst/>
          </a:prstGeom>
          <a:noFill/>
          <a:ln w="28575" algn="ctr">
            <a:solidFill>
              <a:srgbClr val="FF0000"/>
            </a:solidFill>
            <a:round/>
            <a:headEnd/>
            <a:tailEnd/>
          </a:ln>
        </p:spPr>
        <p:txBody>
          <a:bodyPr wrap="none" rtlCol="0" anchor="ctr"/>
          <a:lstStyle/>
          <a:p>
            <a:pPr algn="ctr"/>
            <a:endParaRPr lang="de-DE"/>
          </a:p>
        </p:txBody>
      </p:sp>
      <p:sp>
        <p:nvSpPr>
          <p:cNvPr id="56" name="Inhaltsplatzhalter 2"/>
          <p:cNvSpPr>
            <a:spLocks noGrp="1"/>
          </p:cNvSpPr>
          <p:nvPr>
            <p:ph idx="1"/>
          </p:nvPr>
        </p:nvSpPr>
        <p:spPr>
          <a:xfrm>
            <a:off x="170330" y="923364"/>
            <a:ext cx="4858870" cy="2106707"/>
          </a:xfrm>
        </p:spPr>
        <p:txBody>
          <a:bodyPr/>
          <a:lstStyle/>
          <a:p>
            <a:r>
              <a:rPr lang="en-US" noProof="0" dirty="0" smtClean="0"/>
              <a:t>Information </a:t>
            </a:r>
            <a:r>
              <a:rPr lang="en-US" u="sng" noProof="0" dirty="0" smtClean="0"/>
              <a:t>MUST</a:t>
            </a:r>
            <a:r>
              <a:rPr lang="en-US" noProof="0" dirty="0" smtClean="0"/>
              <a:t> be given at or before </a:t>
            </a:r>
            <a:r>
              <a:rPr lang="en-US" u="sng" noProof="0" dirty="0" smtClean="0"/>
              <a:t>L</a:t>
            </a:r>
            <a:r>
              <a:rPr lang="en-US" noProof="0" dirty="0" smtClean="0"/>
              <a:t>ast </a:t>
            </a:r>
            <a:r>
              <a:rPr lang="en-US" u="sng" noProof="0" dirty="0" smtClean="0"/>
              <a:t>P</a:t>
            </a:r>
            <a:r>
              <a:rPr lang="en-US" noProof="0" dirty="0" smtClean="0"/>
              <a:t>oint of </a:t>
            </a:r>
            <a:r>
              <a:rPr lang="en-US" u="sng" noProof="0" dirty="0" smtClean="0"/>
              <a:t>I</a:t>
            </a:r>
            <a:r>
              <a:rPr lang="en-US" noProof="0" dirty="0" smtClean="0"/>
              <a:t>nformation (LPI)</a:t>
            </a:r>
          </a:p>
          <a:p>
            <a:r>
              <a:rPr lang="en-US" noProof="0" dirty="0" smtClean="0"/>
              <a:t>Exact timing defined by manufacturer</a:t>
            </a:r>
          </a:p>
          <a:p>
            <a:r>
              <a:rPr lang="en-US" noProof="0" dirty="0" smtClean="0"/>
              <a:t>Tests will simulate at least 8s before LPI</a:t>
            </a:r>
          </a:p>
        </p:txBody>
      </p:sp>
      <p:grpSp>
        <p:nvGrpSpPr>
          <p:cNvPr id="7" name="Gruppieren 30"/>
          <p:cNvGrpSpPr/>
          <p:nvPr/>
        </p:nvGrpSpPr>
        <p:grpSpPr>
          <a:xfrm>
            <a:off x="4972191" y="2351955"/>
            <a:ext cx="608057" cy="2276475"/>
            <a:chOff x="6831013" y="2324100"/>
            <a:chExt cx="608057" cy="2276475"/>
          </a:xfrm>
        </p:grpSpPr>
        <p:sp>
          <p:nvSpPr>
            <p:cNvPr id="33" name="Rechteck 32"/>
            <p:cNvSpPr/>
            <p:nvPr/>
          </p:nvSpPr>
          <p:spPr bwMode="auto">
            <a:xfrm>
              <a:off x="7129470" y="2657471"/>
              <a:ext cx="309600" cy="1943104"/>
            </a:xfrm>
            <a:prstGeom prst="rect">
              <a:avLst/>
            </a:prstGeom>
            <a:solidFill>
              <a:srgbClr val="FF0000"/>
            </a:solidFill>
            <a:ln w="9525" algn="ctr">
              <a:solidFill>
                <a:schemeClr val="tx1"/>
              </a:solidFill>
              <a:round/>
              <a:headEnd/>
              <a:tailEnd/>
            </a:ln>
          </p:spPr>
          <p:txBody>
            <a:bodyPr vert="vert270" wrap="none" rtlCol="0" anchor="ctr"/>
            <a:lstStyle/>
            <a:p>
              <a:pPr algn="ctr"/>
              <a:endParaRPr lang="de-DE" sz="1800" dirty="0">
                <a:solidFill>
                  <a:schemeClr val="bg1"/>
                </a:solidFill>
              </a:endParaRPr>
            </a:p>
          </p:txBody>
        </p:sp>
        <p:cxnSp>
          <p:nvCxnSpPr>
            <p:cNvPr id="34" name="Gerade Verbindung mit Pfeil 33"/>
            <p:cNvCxnSpPr>
              <a:stCxn id="33" idx="0"/>
            </p:cNvCxnSpPr>
            <p:nvPr/>
          </p:nvCxnSpPr>
          <p:spPr bwMode="auto">
            <a:xfrm flipV="1">
              <a:off x="7284270" y="2324100"/>
              <a:ext cx="450" cy="333371"/>
            </a:xfrm>
            <a:prstGeom prst="straightConnector1">
              <a:avLst/>
            </a:prstGeom>
            <a:noFill/>
            <a:ln w="9525" cap="flat" cmpd="sng" algn="ctr">
              <a:solidFill>
                <a:schemeClr val="tx1"/>
              </a:solidFill>
              <a:prstDash val="solid"/>
              <a:round/>
              <a:headEnd type="none" w="med" len="med"/>
              <a:tailEnd type="arrow"/>
            </a:ln>
            <a:effectLst/>
          </p:spPr>
        </p:cxnSp>
        <p:sp>
          <p:nvSpPr>
            <p:cNvPr id="37" name="Textfeld 36"/>
            <p:cNvSpPr txBox="1"/>
            <p:nvPr/>
          </p:nvSpPr>
          <p:spPr>
            <a:xfrm rot="16200000">
              <a:off x="6131783" y="3480158"/>
              <a:ext cx="1675459" cy="276999"/>
            </a:xfrm>
            <a:prstGeom prst="rect">
              <a:avLst/>
            </a:prstGeom>
            <a:noFill/>
          </p:spPr>
          <p:txBody>
            <a:bodyPr wrap="none" rtlCol="0">
              <a:spAutoFit/>
            </a:bodyPr>
            <a:lstStyle/>
            <a:p>
              <a:r>
                <a:rPr lang="de-DE" sz="1200" dirty="0" err="1" smtClean="0"/>
                <a:t>to</a:t>
              </a:r>
              <a:r>
                <a:rPr lang="de-DE" sz="1200" dirty="0" smtClean="0"/>
                <a:t> </a:t>
              </a:r>
              <a:r>
                <a:rPr lang="de-DE" sz="1200" dirty="0" err="1" smtClean="0"/>
                <a:t>scale</a:t>
              </a:r>
              <a:r>
                <a:rPr lang="de-DE" sz="1200" dirty="0" smtClean="0"/>
                <a:t>, 16x2.55m</a:t>
              </a:r>
              <a:endParaRPr lang="de-DE" sz="1200" dirty="0"/>
            </a:p>
          </p:txBody>
        </p:sp>
        <p:sp>
          <p:nvSpPr>
            <p:cNvPr id="38" name="Rechteck 37"/>
            <p:cNvSpPr/>
            <p:nvPr/>
          </p:nvSpPr>
          <p:spPr bwMode="auto">
            <a:xfrm>
              <a:off x="7129470" y="2657471"/>
              <a:ext cx="309600" cy="267473"/>
            </a:xfrm>
            <a:prstGeom prst="rect">
              <a:avLst/>
            </a:prstGeom>
            <a:noFill/>
            <a:ln w="9525" algn="ctr">
              <a:solidFill>
                <a:schemeClr val="tx1"/>
              </a:solidFill>
              <a:round/>
              <a:headEnd/>
              <a:tailEnd/>
            </a:ln>
          </p:spPr>
          <p:txBody>
            <a:bodyPr wrap="none" rtlCol="0" anchor="ctr"/>
            <a:lstStyle/>
            <a:p>
              <a:pPr algn="ctr"/>
              <a:endParaRPr lang="de-DE"/>
            </a:p>
          </p:txBody>
        </p:sp>
        <p:sp>
          <p:nvSpPr>
            <p:cNvPr id="41" name="Rechteck 40"/>
            <p:cNvSpPr/>
            <p:nvPr/>
          </p:nvSpPr>
          <p:spPr bwMode="auto">
            <a:xfrm>
              <a:off x="7129470" y="2996952"/>
              <a:ext cx="309600" cy="1603623"/>
            </a:xfrm>
            <a:prstGeom prst="rect">
              <a:avLst/>
            </a:prstGeom>
            <a:solidFill>
              <a:srgbClr val="C00000"/>
            </a:solidFill>
            <a:ln w="9525" algn="ctr">
              <a:solidFill>
                <a:schemeClr val="tx1"/>
              </a:solidFill>
              <a:round/>
              <a:headEnd/>
              <a:tailEnd/>
            </a:ln>
          </p:spPr>
          <p:txBody>
            <a:bodyPr wrap="none" rtlCol="0" anchor="ctr"/>
            <a:lstStyle/>
            <a:p>
              <a:pPr algn="ctr"/>
              <a:endParaRPr lang="de-DE"/>
            </a:p>
          </p:txBody>
        </p:sp>
        <p:cxnSp>
          <p:nvCxnSpPr>
            <p:cNvPr id="42" name="Gerade Verbindung 41"/>
            <p:cNvCxnSpPr>
              <a:stCxn id="38" idx="1"/>
              <a:endCxn id="38" idx="1"/>
            </p:cNvCxnSpPr>
            <p:nvPr/>
          </p:nvCxnSpPr>
          <p:spPr bwMode="auto">
            <a:xfrm>
              <a:off x="7129470" y="2791208"/>
              <a:ext cx="0" cy="0"/>
            </a:xfrm>
            <a:prstGeom prst="line">
              <a:avLst/>
            </a:prstGeom>
            <a:noFill/>
            <a:ln w="9525" cap="flat" cmpd="sng" algn="ctr">
              <a:solidFill>
                <a:schemeClr val="tx1"/>
              </a:solidFill>
              <a:prstDash val="solid"/>
              <a:round/>
              <a:headEnd type="none" w="med" len="med"/>
              <a:tailEnd type="none" w="med" len="med"/>
            </a:ln>
            <a:effectLst/>
          </p:spPr>
        </p:cxnSp>
        <p:sp>
          <p:nvSpPr>
            <p:cNvPr id="44" name="Ellipse 43"/>
            <p:cNvSpPr/>
            <p:nvPr/>
          </p:nvSpPr>
          <p:spPr bwMode="auto">
            <a:xfrm>
              <a:off x="7136036" y="2665206"/>
              <a:ext cx="72008" cy="45719"/>
            </a:xfrm>
            <a:prstGeom prst="ellipse">
              <a:avLst/>
            </a:prstGeom>
            <a:solidFill>
              <a:schemeClr val="accent3"/>
            </a:solidFill>
            <a:ln w="9525" algn="ctr">
              <a:solidFill>
                <a:schemeClr val="tx1"/>
              </a:solidFill>
              <a:round/>
              <a:headEnd/>
              <a:tailEnd/>
            </a:ln>
          </p:spPr>
          <p:txBody>
            <a:bodyPr wrap="none" rtlCol="0" anchor="ctr"/>
            <a:lstStyle/>
            <a:p>
              <a:pPr algn="ctr"/>
              <a:endParaRPr lang="de-DE"/>
            </a:p>
          </p:txBody>
        </p:sp>
        <p:sp>
          <p:nvSpPr>
            <p:cNvPr id="45" name="Ellipse 44"/>
            <p:cNvSpPr/>
            <p:nvPr/>
          </p:nvSpPr>
          <p:spPr bwMode="auto">
            <a:xfrm>
              <a:off x="7359873" y="2656905"/>
              <a:ext cx="72008" cy="45719"/>
            </a:xfrm>
            <a:prstGeom prst="ellipse">
              <a:avLst/>
            </a:prstGeom>
            <a:solidFill>
              <a:schemeClr val="accent3"/>
            </a:solidFill>
            <a:ln w="9525" algn="ctr">
              <a:solidFill>
                <a:schemeClr val="tx1"/>
              </a:solidFill>
              <a:round/>
              <a:headEnd/>
              <a:tailEnd/>
            </a:ln>
          </p:spPr>
          <p:txBody>
            <a:bodyPr wrap="none" rtlCol="0" anchor="ctr"/>
            <a:lstStyle/>
            <a:p>
              <a:pPr algn="ctr"/>
              <a:endParaRPr lang="de-DE"/>
            </a:p>
          </p:txBody>
        </p:sp>
        <p:cxnSp>
          <p:nvCxnSpPr>
            <p:cNvPr id="46" name="Gerade Verbindung 45"/>
            <p:cNvCxnSpPr>
              <a:stCxn id="33" idx="0"/>
              <a:endCxn id="33" idx="0"/>
            </p:cNvCxnSpPr>
            <p:nvPr/>
          </p:nvCxnSpPr>
          <p:spPr bwMode="auto">
            <a:xfrm>
              <a:off x="7284270" y="2657471"/>
              <a:ext cx="0" cy="0"/>
            </a:xfrm>
            <a:prstGeom prst="line">
              <a:avLst/>
            </a:prstGeom>
            <a:noFill/>
            <a:ln w="9525"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a:off x="7245821" y="2686917"/>
              <a:ext cx="72008" cy="0"/>
            </a:xfrm>
            <a:prstGeom prst="line">
              <a:avLst/>
            </a:prstGeom>
            <a:noFill/>
            <a:ln w="9525" cap="flat" cmpd="sng" algn="ctr">
              <a:solidFill>
                <a:schemeClr val="tx1"/>
              </a:solidFill>
              <a:prstDash val="solid"/>
              <a:round/>
              <a:headEnd type="none" w="med" len="med"/>
              <a:tailEnd type="none" w="med" len="med"/>
            </a:ln>
            <a:effectLst/>
          </p:spPr>
        </p:cxnSp>
        <p:cxnSp>
          <p:nvCxnSpPr>
            <p:cNvPr id="50" name="Gerade Verbindung 49"/>
            <p:cNvCxnSpPr/>
            <p:nvPr/>
          </p:nvCxnSpPr>
          <p:spPr bwMode="auto">
            <a:xfrm>
              <a:off x="7245821" y="2706538"/>
              <a:ext cx="72008" cy="0"/>
            </a:xfrm>
            <a:prstGeom prst="line">
              <a:avLst/>
            </a:prstGeom>
            <a:noFill/>
            <a:ln w="9525" cap="flat" cmpd="sng" algn="ctr">
              <a:solidFill>
                <a:schemeClr val="tx1"/>
              </a:solidFill>
              <a:prstDash val="solid"/>
              <a:round/>
              <a:headEnd type="none" w="med" len="med"/>
              <a:tailEnd type="none" w="med" len="med"/>
            </a:ln>
            <a:effectLst/>
          </p:spPr>
        </p:cxnSp>
        <p:sp>
          <p:nvSpPr>
            <p:cNvPr id="52" name="Rechteck 51"/>
            <p:cNvSpPr/>
            <p:nvPr/>
          </p:nvSpPr>
          <p:spPr bwMode="auto">
            <a:xfrm>
              <a:off x="7129470" y="2724149"/>
              <a:ext cx="302411" cy="56777"/>
            </a:xfrm>
            <a:prstGeom prst="rect">
              <a:avLst/>
            </a:prstGeom>
            <a:solidFill>
              <a:schemeClr val="bg2">
                <a:lumMod val="75000"/>
              </a:schemeClr>
            </a:solidFill>
            <a:ln w="9525" algn="ctr">
              <a:solidFill>
                <a:schemeClr val="tx1"/>
              </a:solidFill>
              <a:round/>
              <a:headEnd/>
              <a:tailEnd/>
            </a:ln>
          </p:spPr>
          <p:txBody>
            <a:bodyPr wrap="none" rtlCol="0" anchor="ctr"/>
            <a:lstStyle/>
            <a:p>
              <a:pPr algn="ctr"/>
              <a:endParaRPr lang="de-DE"/>
            </a:p>
          </p:txBody>
        </p:sp>
        <p:sp>
          <p:nvSpPr>
            <p:cNvPr id="53" name="Rechteck 52"/>
            <p:cNvSpPr/>
            <p:nvPr/>
          </p:nvSpPr>
          <p:spPr bwMode="auto">
            <a:xfrm>
              <a:off x="7129470" y="2924944"/>
              <a:ext cx="302411" cy="72008"/>
            </a:xfrm>
            <a:prstGeom prst="rect">
              <a:avLst/>
            </a:prstGeom>
            <a:solidFill>
              <a:schemeClr val="tx1">
                <a:lumMod val="95000"/>
                <a:lumOff val="5000"/>
              </a:schemeClr>
            </a:solidFill>
            <a:ln w="9525" algn="ctr">
              <a:solidFill>
                <a:schemeClr val="tx1"/>
              </a:solidFill>
              <a:round/>
              <a:headEnd/>
              <a:tailEnd/>
            </a:ln>
          </p:spPr>
          <p:txBody>
            <a:bodyPr wrap="none" rtlCol="0" anchor="ctr"/>
            <a:lstStyle/>
            <a:p>
              <a:pPr algn="ctr"/>
              <a:endParaRPr lang="de-DE"/>
            </a:p>
          </p:txBody>
        </p:sp>
      </p:grpSp>
      <p:pic>
        <p:nvPicPr>
          <p:cNvPr id="87041" name="Picture 1"/>
          <p:cNvPicPr>
            <a:picLocks noChangeAspect="1" noChangeArrowheads="1"/>
          </p:cNvPicPr>
          <p:nvPr/>
        </p:nvPicPr>
        <p:blipFill>
          <a:blip r:embed="rId4" cstate="screen"/>
          <a:srcRect/>
          <a:stretch>
            <a:fillRect/>
          </a:stretch>
        </p:blipFill>
        <p:spPr bwMode="auto">
          <a:xfrm>
            <a:off x="6046802" y="776670"/>
            <a:ext cx="255386" cy="335565"/>
          </a:xfrm>
          <a:prstGeom prst="rect">
            <a:avLst/>
          </a:prstGeom>
          <a:noFill/>
          <a:ln w="9525">
            <a:noFill/>
            <a:miter lim="800000"/>
            <a:headEnd/>
            <a:tailEnd/>
          </a:ln>
          <a:effectLst/>
        </p:spPr>
      </p:pic>
      <p:pic>
        <p:nvPicPr>
          <p:cNvPr id="54" name="Picture 1"/>
          <p:cNvPicPr>
            <a:picLocks noChangeAspect="1" noChangeArrowheads="1"/>
          </p:cNvPicPr>
          <p:nvPr/>
        </p:nvPicPr>
        <p:blipFill>
          <a:blip r:embed="rId4" cstate="screen"/>
          <a:srcRect/>
          <a:stretch>
            <a:fillRect/>
          </a:stretch>
        </p:blipFill>
        <p:spPr bwMode="auto">
          <a:xfrm>
            <a:off x="6071509" y="5829739"/>
            <a:ext cx="255386" cy="335565"/>
          </a:xfrm>
          <a:prstGeom prst="rect">
            <a:avLst/>
          </a:prstGeom>
          <a:noFill/>
          <a:ln w="9525">
            <a:noFill/>
            <a:miter lim="800000"/>
            <a:headEnd/>
            <a:tailEnd/>
          </a:ln>
          <a:effectLst/>
        </p:spPr>
      </p:pic>
      <p:cxnSp>
        <p:nvCxnSpPr>
          <p:cNvPr id="61" name="Gerade Verbindung mit Pfeil 60"/>
          <p:cNvCxnSpPr/>
          <p:nvPr/>
        </p:nvCxnSpPr>
        <p:spPr bwMode="auto">
          <a:xfrm flipH="1" flipV="1">
            <a:off x="6057900" y="600075"/>
            <a:ext cx="13609" cy="176596"/>
          </a:xfrm>
          <a:prstGeom prst="straightConnector1">
            <a:avLst/>
          </a:prstGeom>
          <a:noFill/>
          <a:ln w="9525" cap="flat" cmpd="sng" algn="ctr">
            <a:solidFill>
              <a:schemeClr val="tx1"/>
            </a:solidFill>
            <a:prstDash val="solid"/>
            <a:round/>
            <a:headEnd type="none" w="med" len="med"/>
            <a:tailEnd type="arrow"/>
          </a:ln>
          <a:effectLst/>
        </p:spPr>
      </p:cxnSp>
      <p:cxnSp>
        <p:nvCxnSpPr>
          <p:cNvPr id="63" name="Gerade Verbindung mit Pfeil 62"/>
          <p:cNvCxnSpPr/>
          <p:nvPr/>
        </p:nvCxnSpPr>
        <p:spPr bwMode="auto">
          <a:xfrm flipV="1">
            <a:off x="6071509" y="5360223"/>
            <a:ext cx="450" cy="617824"/>
          </a:xfrm>
          <a:prstGeom prst="straightConnector1">
            <a:avLst/>
          </a:prstGeom>
          <a:noFill/>
          <a:ln w="9525" cap="flat" cmpd="sng" algn="ctr">
            <a:solidFill>
              <a:schemeClr val="tx1"/>
            </a:solidFill>
            <a:prstDash val="solid"/>
            <a:round/>
            <a:headEnd type="none" w="med" len="med"/>
            <a:tailEnd type="arrow"/>
          </a:ln>
          <a:effectLst/>
        </p:spPr>
      </p:cxnSp>
      <p:sp>
        <p:nvSpPr>
          <p:cNvPr id="65" name="Textfeld 64"/>
          <p:cNvSpPr txBox="1"/>
          <p:nvPr/>
        </p:nvSpPr>
        <p:spPr>
          <a:xfrm>
            <a:off x="5979383" y="1186190"/>
            <a:ext cx="1219180" cy="523220"/>
          </a:xfrm>
          <a:prstGeom prst="rect">
            <a:avLst/>
          </a:prstGeom>
          <a:noFill/>
        </p:spPr>
        <p:txBody>
          <a:bodyPr wrap="none" rtlCol="0">
            <a:spAutoFit/>
          </a:bodyPr>
          <a:lstStyle/>
          <a:p>
            <a:r>
              <a:rPr lang="de-DE" sz="1400" dirty="0" smtClean="0">
                <a:solidFill>
                  <a:schemeClr val="bg2">
                    <a:lumMod val="75000"/>
                  </a:schemeClr>
                </a:solidFill>
              </a:rPr>
              <a:t>Region </a:t>
            </a:r>
            <a:r>
              <a:rPr lang="de-DE" sz="1400" dirty="0" err="1" smtClean="0">
                <a:solidFill>
                  <a:schemeClr val="bg2">
                    <a:lumMod val="75000"/>
                  </a:schemeClr>
                </a:solidFill>
              </a:rPr>
              <a:t>for</a:t>
            </a:r>
            <a:r>
              <a:rPr lang="de-DE" sz="1400" dirty="0" smtClean="0">
                <a:solidFill>
                  <a:schemeClr val="bg2">
                    <a:lumMod val="75000"/>
                  </a:schemeClr>
                </a:solidFill>
              </a:rPr>
              <a:t> </a:t>
            </a:r>
            <a:br>
              <a:rPr lang="de-DE" sz="1400" dirty="0" smtClean="0">
                <a:solidFill>
                  <a:schemeClr val="bg2">
                    <a:lumMod val="75000"/>
                  </a:schemeClr>
                </a:solidFill>
              </a:rPr>
            </a:br>
            <a:r>
              <a:rPr lang="de-DE" sz="1400" dirty="0" err="1" smtClean="0">
                <a:solidFill>
                  <a:schemeClr val="bg2">
                    <a:lumMod val="75000"/>
                  </a:schemeClr>
                </a:solidFill>
              </a:rPr>
              <a:t>v</a:t>
            </a:r>
            <a:r>
              <a:rPr lang="de-DE" sz="1400" baseline="-25000" dirty="0" err="1" smtClean="0">
                <a:solidFill>
                  <a:schemeClr val="bg2">
                    <a:lumMod val="75000"/>
                  </a:schemeClr>
                </a:solidFill>
              </a:rPr>
              <a:t>HGV</a:t>
            </a:r>
            <a:r>
              <a:rPr lang="de-DE" sz="1400" dirty="0" smtClean="0">
                <a:solidFill>
                  <a:schemeClr val="bg2">
                    <a:lumMod val="75000"/>
                  </a:schemeClr>
                </a:solidFill>
              </a:rPr>
              <a:t>&gt;</a:t>
            </a:r>
            <a:r>
              <a:rPr lang="de-DE" sz="1400" dirty="0" err="1" smtClean="0">
                <a:solidFill>
                  <a:schemeClr val="bg2">
                    <a:lumMod val="75000"/>
                  </a:schemeClr>
                </a:solidFill>
              </a:rPr>
              <a:t>v</a:t>
            </a:r>
            <a:r>
              <a:rPr lang="de-DE" sz="1400" baseline="-25000" dirty="0" err="1" smtClean="0">
                <a:solidFill>
                  <a:schemeClr val="bg2">
                    <a:lumMod val="75000"/>
                  </a:schemeClr>
                </a:solidFill>
              </a:rPr>
              <a:t>Bicycle</a:t>
            </a:r>
            <a:endParaRPr lang="de-DE" sz="1400" baseline="-25000" dirty="0">
              <a:solidFill>
                <a:schemeClr val="bg2">
                  <a:lumMod val="75000"/>
                </a:schemeClr>
              </a:solidFill>
            </a:endParaRPr>
          </a:p>
        </p:txBody>
      </p:sp>
      <p:sp>
        <p:nvSpPr>
          <p:cNvPr id="66" name="Textfeld 65"/>
          <p:cNvSpPr txBox="1"/>
          <p:nvPr/>
        </p:nvSpPr>
        <p:spPr>
          <a:xfrm>
            <a:off x="6302188" y="5786100"/>
            <a:ext cx="1219180" cy="523220"/>
          </a:xfrm>
          <a:prstGeom prst="rect">
            <a:avLst/>
          </a:prstGeom>
          <a:noFill/>
        </p:spPr>
        <p:txBody>
          <a:bodyPr wrap="none" rtlCol="0">
            <a:spAutoFit/>
          </a:bodyPr>
          <a:lstStyle/>
          <a:p>
            <a:r>
              <a:rPr lang="de-DE" sz="1400" dirty="0" smtClean="0">
                <a:solidFill>
                  <a:schemeClr val="bg2">
                    <a:lumMod val="75000"/>
                  </a:schemeClr>
                </a:solidFill>
              </a:rPr>
              <a:t>Region </a:t>
            </a:r>
            <a:r>
              <a:rPr lang="de-DE" sz="1400" dirty="0" err="1" smtClean="0">
                <a:solidFill>
                  <a:schemeClr val="bg2">
                    <a:lumMod val="75000"/>
                  </a:schemeClr>
                </a:solidFill>
              </a:rPr>
              <a:t>for</a:t>
            </a:r>
            <a:r>
              <a:rPr lang="de-DE" sz="1400" dirty="0" smtClean="0">
                <a:solidFill>
                  <a:schemeClr val="bg2">
                    <a:lumMod val="75000"/>
                  </a:schemeClr>
                </a:solidFill>
              </a:rPr>
              <a:t> </a:t>
            </a:r>
            <a:br>
              <a:rPr lang="de-DE" sz="1400" dirty="0" smtClean="0">
                <a:solidFill>
                  <a:schemeClr val="bg2">
                    <a:lumMod val="75000"/>
                  </a:schemeClr>
                </a:solidFill>
              </a:rPr>
            </a:br>
            <a:r>
              <a:rPr lang="de-DE" sz="1400" dirty="0" err="1" smtClean="0">
                <a:solidFill>
                  <a:schemeClr val="bg2">
                    <a:lumMod val="75000"/>
                  </a:schemeClr>
                </a:solidFill>
              </a:rPr>
              <a:t>v</a:t>
            </a:r>
            <a:r>
              <a:rPr lang="de-DE" sz="1400" baseline="-25000" dirty="0" err="1" smtClean="0">
                <a:solidFill>
                  <a:schemeClr val="bg2">
                    <a:lumMod val="75000"/>
                  </a:schemeClr>
                </a:solidFill>
              </a:rPr>
              <a:t>HGV</a:t>
            </a:r>
            <a:r>
              <a:rPr lang="de-DE" sz="1400" dirty="0" smtClean="0">
                <a:solidFill>
                  <a:schemeClr val="bg2">
                    <a:lumMod val="75000"/>
                  </a:schemeClr>
                </a:solidFill>
              </a:rPr>
              <a:t>&lt;</a:t>
            </a:r>
            <a:r>
              <a:rPr lang="de-DE" sz="1400" dirty="0" err="1" smtClean="0">
                <a:solidFill>
                  <a:schemeClr val="bg2">
                    <a:lumMod val="75000"/>
                  </a:schemeClr>
                </a:solidFill>
              </a:rPr>
              <a:t>v</a:t>
            </a:r>
            <a:r>
              <a:rPr lang="de-DE" sz="1400" baseline="-25000" dirty="0" err="1" smtClean="0">
                <a:solidFill>
                  <a:schemeClr val="bg2">
                    <a:lumMod val="75000"/>
                  </a:schemeClr>
                </a:solidFill>
              </a:rPr>
              <a:t>Bicycle</a:t>
            </a:r>
            <a:endParaRPr lang="de-DE" sz="1400" baseline="-25000" dirty="0">
              <a:solidFill>
                <a:schemeClr val="bg2">
                  <a:lumMod val="75000"/>
                </a:schemeClr>
              </a:solidFill>
            </a:endParaRPr>
          </a:p>
        </p:txBody>
      </p:sp>
      <p:sp>
        <p:nvSpPr>
          <p:cNvPr id="49" name="Foliennummernplatzhalter 5"/>
          <p:cNvSpPr>
            <a:spLocks noGrp="1"/>
          </p:cNvSpPr>
          <p:nvPr>
            <p:ph type="sldNum" sz="quarter" idx="12"/>
          </p:nvPr>
        </p:nvSpPr>
        <p:spPr>
          <a:xfrm>
            <a:off x="6831013" y="6453188"/>
            <a:ext cx="2133600" cy="431800"/>
          </a:xfrm>
          <a:noFill/>
        </p:spPr>
        <p:txBody>
          <a:bodyPr/>
          <a:lstStyle/>
          <a:p>
            <a:fld id="{57B769B2-A634-40CF-95CD-03C4C8CC6A53}" type="slidenum">
              <a:rPr lang="de-DE" smtClean="0"/>
              <a:pPr/>
              <a:t>9</a:t>
            </a:fld>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6">
                                            <p:txEl>
                                              <p:pRg st="0" end="0"/>
                                            </p:txEl>
                                          </p:spTgt>
                                        </p:tgtEl>
                                        <p:attrNameLst>
                                          <p:attrName>style.visibility</p:attrName>
                                        </p:attrNameLst>
                                      </p:cBhvr>
                                      <p:to>
                                        <p:strVal val="visible"/>
                                      </p:to>
                                    </p:set>
                                    <p:animEffect transition="in" filter="fade">
                                      <p:cBhvr>
                                        <p:cTn id="23" dur="500"/>
                                        <p:tgtEl>
                                          <p:spTgt spid="5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6">
                                            <p:txEl>
                                              <p:pRg st="1" end="1"/>
                                            </p:txEl>
                                          </p:spTgt>
                                        </p:tgtEl>
                                        <p:attrNameLst>
                                          <p:attrName>style.visibility</p:attrName>
                                        </p:attrNameLst>
                                      </p:cBhvr>
                                      <p:to>
                                        <p:strVal val="visible"/>
                                      </p:to>
                                    </p:set>
                                    <p:animEffect transition="in" filter="fade">
                                      <p:cBhvr>
                                        <p:cTn id="28" dur="500"/>
                                        <p:tgtEl>
                                          <p:spTgt spid="5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6">
                                            <p:txEl>
                                              <p:pRg st="2" end="2"/>
                                            </p:txEl>
                                          </p:spTgt>
                                        </p:tgtEl>
                                        <p:attrNameLst>
                                          <p:attrName>style.visibility</p:attrName>
                                        </p:attrNameLst>
                                      </p:cBhvr>
                                      <p:to>
                                        <p:strVal val="visible"/>
                                      </p:to>
                                    </p:set>
                                    <p:animEffect transition="in" filter="fade">
                                      <p:cBhvr>
                                        <p:cTn id="33" dur="500"/>
                                        <p:tgtEl>
                                          <p:spTgt spid="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tmuster07">
  <a:themeElements>
    <a:clrScheme name="bastmuster07 1">
      <a:dk1>
        <a:srgbClr val="000000"/>
      </a:dk1>
      <a:lt1>
        <a:srgbClr val="F4FAF4"/>
      </a:lt1>
      <a:dk2>
        <a:srgbClr val="000000"/>
      </a:dk2>
      <a:lt2>
        <a:srgbClr val="808080"/>
      </a:lt2>
      <a:accent1>
        <a:srgbClr val="54B631"/>
      </a:accent1>
      <a:accent2>
        <a:srgbClr val="CC8648"/>
      </a:accent2>
      <a:accent3>
        <a:srgbClr val="F8FCF8"/>
      </a:accent3>
      <a:accent4>
        <a:srgbClr val="000000"/>
      </a:accent4>
      <a:accent5>
        <a:srgbClr val="B3D7AD"/>
      </a:accent5>
      <a:accent6>
        <a:srgbClr val="B97940"/>
      </a:accent6>
      <a:hlink>
        <a:srgbClr val="667AB3"/>
      </a:hlink>
      <a:folHlink>
        <a:srgbClr val="FFF500"/>
      </a:folHlink>
    </a:clrScheme>
    <a:fontScheme name="bastmuster07">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1"/>
          </a:solidFill>
          <a:round/>
          <a:headEnd/>
          <a:tailEnd/>
        </a:ln>
      </a:spPr>
      <a:bodyPr wrap="none" anchor="ctr"/>
      <a:lstStyle>
        <a:defPPr>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stmuster07 1">
        <a:dk1>
          <a:srgbClr val="000000"/>
        </a:dk1>
        <a:lt1>
          <a:srgbClr val="F4FAF4"/>
        </a:lt1>
        <a:dk2>
          <a:srgbClr val="000000"/>
        </a:dk2>
        <a:lt2>
          <a:srgbClr val="808080"/>
        </a:lt2>
        <a:accent1>
          <a:srgbClr val="54B631"/>
        </a:accent1>
        <a:accent2>
          <a:srgbClr val="CC8648"/>
        </a:accent2>
        <a:accent3>
          <a:srgbClr val="F8FCF8"/>
        </a:accent3>
        <a:accent4>
          <a:srgbClr val="000000"/>
        </a:accent4>
        <a:accent5>
          <a:srgbClr val="B3D7AD"/>
        </a:accent5>
        <a:accent6>
          <a:srgbClr val="B97940"/>
        </a:accent6>
        <a:hlink>
          <a:srgbClr val="667AB3"/>
        </a:hlink>
        <a:folHlink>
          <a:srgbClr val="FFF500"/>
        </a:folHlink>
      </a:clrScheme>
      <a:clrMap bg1="lt1" tx1="dk1" bg2="lt2" tx2="dk2" accent1="accent1" accent2="accent2" accent3="accent3" accent4="accent4" accent5="accent5" accent6="accent6" hlink="hlink" folHlink="folHlink"/>
    </a:extraClrScheme>
    <a:extraClrScheme>
      <a:clrScheme name="bastmuster07 2">
        <a:dk1>
          <a:srgbClr val="000000"/>
        </a:dk1>
        <a:lt1>
          <a:srgbClr val="FFFFFF"/>
        </a:lt1>
        <a:dk2>
          <a:srgbClr val="000000"/>
        </a:dk2>
        <a:lt2>
          <a:srgbClr val="808080"/>
        </a:lt2>
        <a:accent1>
          <a:srgbClr val="54B631"/>
        </a:accent1>
        <a:accent2>
          <a:srgbClr val="CC8648"/>
        </a:accent2>
        <a:accent3>
          <a:srgbClr val="FFFFFF"/>
        </a:accent3>
        <a:accent4>
          <a:srgbClr val="000000"/>
        </a:accent4>
        <a:accent5>
          <a:srgbClr val="B3D7AD"/>
        </a:accent5>
        <a:accent6>
          <a:srgbClr val="B97940"/>
        </a:accent6>
        <a:hlink>
          <a:srgbClr val="667AB3"/>
        </a:hlink>
        <a:folHlink>
          <a:srgbClr val="FFF500"/>
        </a:folHlink>
      </a:clrScheme>
      <a:clrMap bg1="lt1" tx1="dk1" bg2="lt2" tx2="dk2" accent1="accent1" accent2="accent2" accent3="accent3" accent4="accent4" accent5="accent5" accent6="accent6" hlink="hlink" folHlink="folHlink"/>
    </a:extraClrScheme>
    <a:extraClrScheme>
      <a:clrScheme name="bastmuster07 3">
        <a:dk1>
          <a:srgbClr val="000000"/>
        </a:dk1>
        <a:lt1>
          <a:srgbClr val="F4FAF4"/>
        </a:lt1>
        <a:dk2>
          <a:srgbClr val="6E6E6E"/>
        </a:dk2>
        <a:lt2>
          <a:srgbClr val="AAAAAA"/>
        </a:lt2>
        <a:accent1>
          <a:srgbClr val="8CD26E"/>
        </a:accent1>
        <a:accent2>
          <a:srgbClr val="DCB48C"/>
        </a:accent2>
        <a:accent3>
          <a:srgbClr val="F8FCF8"/>
        </a:accent3>
        <a:accent4>
          <a:srgbClr val="000000"/>
        </a:accent4>
        <a:accent5>
          <a:srgbClr val="C5E5BA"/>
        </a:accent5>
        <a:accent6>
          <a:srgbClr val="C7A37E"/>
        </a:accent6>
        <a:hlink>
          <a:srgbClr val="A0AAC8"/>
        </a:hlink>
        <a:folHlink>
          <a:srgbClr val="FAF05A"/>
        </a:folHlink>
      </a:clrScheme>
      <a:clrMap bg1="lt1" tx1="dk1" bg2="lt2" tx2="dk2" accent1="accent1" accent2="accent2" accent3="accent3" accent4="accent4" accent5="accent5" accent6="accent6" hlink="hlink" folHlink="folHlink"/>
    </a:extraClrScheme>
    <a:extraClrScheme>
      <a:clrScheme name="bastmuster07 4">
        <a:dk1>
          <a:srgbClr val="000000"/>
        </a:dk1>
        <a:lt1>
          <a:srgbClr val="F4FAF4"/>
        </a:lt1>
        <a:dk2>
          <a:srgbClr val="000000"/>
        </a:dk2>
        <a:lt2>
          <a:srgbClr val="808080"/>
        </a:lt2>
        <a:accent1>
          <a:srgbClr val="32641E"/>
        </a:accent1>
        <a:accent2>
          <a:srgbClr val="8C5A28"/>
        </a:accent2>
        <a:accent3>
          <a:srgbClr val="F8FCF8"/>
        </a:accent3>
        <a:accent4>
          <a:srgbClr val="000000"/>
        </a:accent4>
        <a:accent5>
          <a:srgbClr val="ADB8AB"/>
        </a:accent5>
        <a:accent6>
          <a:srgbClr val="7E5123"/>
        </a:accent6>
        <a:hlink>
          <a:srgbClr val="3C5078"/>
        </a:hlink>
        <a:folHlink>
          <a:srgbClr val="C8BE00"/>
        </a:folHlink>
      </a:clrScheme>
      <a:clrMap bg1="lt1" tx1="dk1" bg2="lt2" tx2="dk2" accent1="accent1" accent2="accent2" accent3="accent3" accent4="accent4" accent5="accent5" accent6="accent6" hlink="hlink" folHlink="folHlink"/>
    </a:extraClrScheme>
    <a:extraClrScheme>
      <a:clrScheme name="bastmuster07 5">
        <a:dk1>
          <a:srgbClr val="000000"/>
        </a:dk1>
        <a:lt1>
          <a:srgbClr val="96C896"/>
        </a:lt1>
        <a:dk2>
          <a:srgbClr val="000000"/>
        </a:dk2>
        <a:lt2>
          <a:srgbClr val="808080"/>
        </a:lt2>
        <a:accent1>
          <a:srgbClr val="32641E"/>
        </a:accent1>
        <a:accent2>
          <a:srgbClr val="8C5A28"/>
        </a:accent2>
        <a:accent3>
          <a:srgbClr val="C9E0C9"/>
        </a:accent3>
        <a:accent4>
          <a:srgbClr val="000000"/>
        </a:accent4>
        <a:accent5>
          <a:srgbClr val="ADB8AB"/>
        </a:accent5>
        <a:accent6>
          <a:srgbClr val="7E5123"/>
        </a:accent6>
        <a:hlink>
          <a:srgbClr val="3C5078"/>
        </a:hlink>
        <a:folHlink>
          <a:srgbClr val="C8BE00"/>
        </a:folHlink>
      </a:clrScheme>
      <a:clrMap bg1="lt1" tx1="dk1" bg2="lt2" tx2="dk2" accent1="accent1" accent2="accent2" accent3="accent3" accent4="accent4" accent5="accent5" accent6="accent6" hlink="hlink" folHlink="folHlink"/>
    </a:extraClrScheme>
    <a:extraClrScheme>
      <a:clrScheme name="bastmuster07 6">
        <a:dk1>
          <a:srgbClr val="000000"/>
        </a:dk1>
        <a:lt1>
          <a:srgbClr val="3399FF"/>
        </a:lt1>
        <a:dk2>
          <a:srgbClr val="000000"/>
        </a:dk2>
        <a:lt2>
          <a:srgbClr val="808080"/>
        </a:lt2>
        <a:accent1>
          <a:srgbClr val="99CCFF"/>
        </a:accent1>
        <a:accent2>
          <a:srgbClr val="CCCCFF"/>
        </a:accent2>
        <a:accent3>
          <a:srgbClr val="ADCA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tmuster07 7">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tmuster07 8">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tmuster07 9">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bast-vorlage</Template>
  <TotalTime>46</TotalTime>
  <Words>1900</Words>
  <Application>Microsoft Office PowerPoint</Application>
  <PresentationFormat>On-screen Show (4:3)</PresentationFormat>
  <Paragraphs>430</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bastmuster07</vt:lpstr>
      <vt:lpstr>Draft Regulation on Driver Assist Systems to Avoid Blind Spot Accidents Proposal for Regulation Text</vt:lpstr>
      <vt:lpstr>Structure</vt:lpstr>
      <vt:lpstr>summary</vt:lpstr>
      <vt:lpstr>In depth accident analysis - results</vt:lpstr>
      <vt:lpstr>In depth accident analysis - results</vt:lpstr>
      <vt:lpstr>Difference between Warning and Information</vt:lpstr>
      <vt:lpstr>Last Point of Information LPI</vt:lpstr>
      <vt:lpstr>Test Setup</vt:lpstr>
      <vt:lpstr>Original Test Cases</vt:lpstr>
      <vt:lpstr>Possible Test Equipment</vt:lpstr>
      <vt:lpstr>Speed Accuracy (manual driving)</vt:lpstr>
      <vt:lpstr>Influence of Vehicle Geometry (Example Case2)</vt:lpstr>
      <vt:lpstr>Case 2: Overview</vt:lpstr>
      <vt:lpstr>False Positive Tests</vt:lpstr>
      <vt:lpstr>Summary</vt:lpstr>
      <vt:lpstr>regulation</vt:lpstr>
      <vt:lpstr>Performance Requirements</vt:lpstr>
      <vt:lpstr>PowerPoint Presentation</vt:lpstr>
      <vt:lpstr>Test Cases</vt:lpstr>
      <vt:lpstr>Test Procedure</vt:lpstr>
      <vt:lpstr>Future Improvements</vt:lpstr>
    </vt:vector>
  </TitlesOfParts>
  <Company>Transfer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BASt MusterFolie</dc:title>
  <dc:subject>BASt MusterFolie</dc:subject>
  <dc:creator>Peter Herber</dc:creator>
  <cp:keywords>BASt MusterFolie</cp:keywords>
  <dc:description>BASt MusterFolie_x000d_
20061221</dc:description>
  <cp:lastModifiedBy>Hubert Romain</cp:lastModifiedBy>
  <cp:revision>383</cp:revision>
  <cp:lastPrinted>2007-06-07T10:29:18Z</cp:lastPrinted>
  <dcterms:created xsi:type="dcterms:W3CDTF">2006-12-11T11:43:09Z</dcterms:created>
  <dcterms:modified xsi:type="dcterms:W3CDTF">2017-04-25T16:47:56Z</dcterms:modified>
  <cp:category>BASt MusterFolie</cp:category>
</cp:coreProperties>
</file>