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93" r:id="rId3"/>
    <p:sldId id="282" r:id="rId4"/>
    <p:sldId id="267" r:id="rId5"/>
    <p:sldId id="268" r:id="rId6"/>
    <p:sldId id="294" r:id="rId7"/>
    <p:sldId id="272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F81BD"/>
    <a:srgbClr val="FFFF99"/>
    <a:srgbClr val="385D8A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9756" autoAdjust="0"/>
  </p:normalViewPr>
  <p:slideViewPr>
    <p:cSldViewPr>
      <p:cViewPr>
        <p:scale>
          <a:sx n="101" d="100"/>
          <a:sy n="101" d="100"/>
        </p:scale>
        <p:origin x="-183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1995B-357F-4657-9DB1-E45DC7CCD00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9880-0622-4CE7-81B2-20B42B38A2E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34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>Emergency Steering </a:t>
            </a:r>
            <a:r>
              <a:rPr lang="en-GB" sz="3600" dirty="0" smtClean="0"/>
              <a:t>Function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Content</a:t>
            </a:r>
          </a:p>
          <a:p>
            <a:r>
              <a:rPr lang="en-GB" sz="2400" dirty="0" smtClean="0"/>
              <a:t>ESF definition</a:t>
            </a:r>
          </a:p>
          <a:p>
            <a:r>
              <a:rPr lang="en-GB" sz="2400" dirty="0" smtClean="0"/>
              <a:t>Description of use cases</a:t>
            </a:r>
          </a:p>
          <a:p>
            <a:r>
              <a:rPr lang="en-GB" sz="2400" dirty="0" smtClean="0"/>
              <a:t>Main requirements</a:t>
            </a:r>
          </a:p>
          <a:p>
            <a:r>
              <a:rPr lang="en-GB" sz="2400" dirty="0" smtClean="0"/>
              <a:t>Tests description</a:t>
            </a:r>
          </a:p>
        </p:txBody>
      </p:sp>
      <p:sp>
        <p:nvSpPr>
          <p:cNvPr id="7" name="Textfeld 2_"/>
          <p:cNvSpPr txBox="1">
            <a:spLocks noChangeArrowheads="1"/>
          </p:cNvSpPr>
          <p:nvPr/>
        </p:nvSpPr>
        <p:spPr bwMode="auto">
          <a:xfrm>
            <a:off x="457200" y="323215"/>
            <a:ext cx="2743200" cy="2832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100" kern="1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ubmitted by the experts of </a:t>
            </a:r>
            <a:r>
              <a:rPr lang="en-US" sz="1100" kern="100" dirty="0" smtClean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OICA and CLEPA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2_"/>
          <p:cNvSpPr txBox="1">
            <a:spLocks noChangeArrowheads="1"/>
          </p:cNvSpPr>
          <p:nvPr/>
        </p:nvSpPr>
        <p:spPr bwMode="auto">
          <a:xfrm>
            <a:off x="5715000" y="181610"/>
            <a:ext cx="2743200" cy="2832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1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 </a:t>
            </a:r>
            <a:r>
              <a:rPr lang="de-DE" sz="1100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de-DE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GRRF-85-08</a:t>
            </a: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85th GRRF, 11 </a:t>
            </a:r>
            <a:r>
              <a:rPr lang="de-DE" sz="1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</a:t>
            </a:r>
            <a:r>
              <a:rPr lang="de-DE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2017</a:t>
            </a: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 2</a:t>
            </a:r>
          </a:p>
        </p:txBody>
      </p:sp>
    </p:spTree>
    <p:extLst>
      <p:ext uri="{BB962C8B-B14F-4D97-AF65-F5344CB8AC3E}">
        <p14:creationId xmlns:p14="http://schemas.microsoft.com/office/powerpoint/2010/main" val="730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noProof="0" dirty="0" smtClean="0"/>
              <a:t>Tests	/2</a:t>
            </a:r>
            <a:endParaRPr lang="en-GB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GB" sz="2400" dirty="0"/>
              <a:t>3.3.3 Test of ESF type </a:t>
            </a:r>
            <a:r>
              <a:rPr lang="en-GB" sz="2400" dirty="0" smtClean="0"/>
              <a:t>ii</a:t>
            </a:r>
            <a:r>
              <a:rPr lang="en-GB" sz="2400" dirty="0"/>
              <a:t>		with lane markings</a:t>
            </a:r>
          </a:p>
          <a:p>
            <a:pPr lvl="1"/>
            <a:r>
              <a:rPr lang="en-GB" sz="2100" dirty="0" smtClean="0"/>
              <a:t>The </a:t>
            </a:r>
            <a:r>
              <a:rPr lang="en-GB" sz="2100" dirty="0"/>
              <a:t>tested vehicle approaches an obstacle in the lane</a:t>
            </a:r>
          </a:p>
          <a:p>
            <a:pPr lvl="1"/>
            <a:r>
              <a:rPr lang="en-GB" sz="2100" dirty="0"/>
              <a:t>The test is passed if ESF intervention avoids or mitigate the collision and is indicated to driver, and the vehicle does not leave the lane</a:t>
            </a:r>
            <a:endParaRPr lang="en-GB" sz="2400" dirty="0"/>
          </a:p>
          <a:p>
            <a:r>
              <a:rPr lang="en-GB" sz="2400" noProof="0" dirty="0" smtClean="0"/>
              <a:t>3.3.4 tests of systems able to operate </a:t>
            </a:r>
            <a:r>
              <a:rPr lang="en-GB" sz="2400" b="1" noProof="0" dirty="0" smtClean="0"/>
              <a:t>without lane markings</a:t>
            </a:r>
          </a:p>
          <a:p>
            <a:pPr lvl="1"/>
            <a:r>
              <a:rPr lang="en-GB" sz="2000" dirty="0" smtClean="0"/>
              <a:t>Repeat tests 3.3.1 to 3.3.3 on a track without lane markings</a:t>
            </a:r>
          </a:p>
          <a:p>
            <a:pPr lvl="1"/>
            <a:r>
              <a:rPr lang="en-GB" sz="2000" noProof="0" dirty="0" smtClean="0"/>
              <a:t>The test is passed if:</a:t>
            </a:r>
          </a:p>
          <a:p>
            <a:pPr lvl="1"/>
            <a:r>
              <a:rPr lang="en-GB" sz="2000" dirty="0"/>
              <a:t>ESF intervention starts and is indicated to </a:t>
            </a:r>
            <a:r>
              <a:rPr lang="en-GB" sz="2000" dirty="0" smtClean="0"/>
              <a:t>driver</a:t>
            </a:r>
          </a:p>
          <a:p>
            <a:pPr lvl="1"/>
            <a:r>
              <a:rPr lang="en-GB" sz="2000" noProof="0" dirty="0" smtClean="0"/>
              <a:t>The lateral movement (offset) is not more than 75cm</a:t>
            </a:r>
          </a:p>
          <a:p>
            <a:pPr lvl="1"/>
            <a:r>
              <a:rPr lang="en-GB" sz="2000" dirty="0" smtClean="0"/>
              <a:t>The vehicle has not left the road</a:t>
            </a:r>
          </a:p>
          <a:p>
            <a:r>
              <a:rPr lang="en-GB" sz="2400" dirty="0" err="1" smtClean="0"/>
              <a:t>Fale</a:t>
            </a:r>
            <a:r>
              <a:rPr lang="en-GB" sz="2400" dirty="0" smtClean="0"/>
              <a:t> reaction test for ESF type ii</a:t>
            </a:r>
          </a:p>
          <a:p>
            <a:pPr lvl="1"/>
            <a:r>
              <a:rPr lang="en-GB" sz="2000" noProof="0" dirty="0" smtClean="0"/>
              <a:t>Place a plastic sheet on the lane (colour contrast to road surface…)</a:t>
            </a:r>
          </a:p>
          <a:p>
            <a:pPr lvl="1"/>
            <a:r>
              <a:rPr lang="en-GB" sz="2000" dirty="0" smtClean="0"/>
              <a:t>The test is passed if no ESF intervention starts</a:t>
            </a:r>
            <a:endParaRPr lang="en-GB" sz="2000" noProof="0" dirty="0"/>
          </a:p>
        </p:txBody>
      </p:sp>
    </p:spTree>
    <p:extLst>
      <p:ext uri="{BB962C8B-B14F-4D97-AF65-F5344CB8AC3E}">
        <p14:creationId xmlns:p14="http://schemas.microsoft.com/office/powerpoint/2010/main" val="9865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noProof="0" dirty="0" smtClean="0"/>
              <a:t>ESF Definition</a:t>
            </a:r>
            <a:endParaRPr lang="en-GB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2.3.4.3.	"</a:t>
            </a:r>
            <a:r>
              <a:rPr lang="en-GB" sz="1800" i="1" dirty="0"/>
              <a:t>Emergency Steering Function (ESF)</a:t>
            </a:r>
            <a:r>
              <a:rPr lang="en-GB" sz="1800" dirty="0"/>
              <a:t>" means a control function which can automatically detect a potential collision and automatically activate the vehicle steering system for a limited duration, to steer the vehicle with the purpose of avoiding or mitigating a collision, with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fr-FR" sz="1800" dirty="0"/>
          </a:p>
          <a:p>
            <a:pPr marL="400050" lvl="1" indent="0">
              <a:buNone/>
            </a:pPr>
            <a:r>
              <a:rPr lang="en-GB" sz="1800" dirty="0"/>
              <a:t>(a)	another vehicle driving* in an adjacent lane, </a:t>
            </a:r>
            <a:endParaRPr lang="fr-FR" sz="1800" dirty="0"/>
          </a:p>
          <a:p>
            <a:pPr marL="400050" lvl="1" indent="0">
              <a:buNone/>
            </a:pPr>
            <a:r>
              <a:rPr lang="en-GB" sz="1800" dirty="0"/>
              <a:t>	(</a:t>
            </a:r>
            <a:r>
              <a:rPr lang="en-GB" sz="1800" dirty="0" err="1"/>
              <a:t>i</a:t>
            </a:r>
            <a:r>
              <a:rPr lang="en-GB" sz="1800" dirty="0"/>
              <a:t>)	drifting towards the path of the subject vehicle and/or,</a:t>
            </a:r>
            <a:endParaRPr lang="fr-FR" sz="1800" dirty="0"/>
          </a:p>
          <a:p>
            <a:pPr marL="400050" lvl="1" indent="0">
              <a:buNone/>
            </a:pPr>
            <a:r>
              <a:rPr lang="en-GB" sz="1800" dirty="0"/>
              <a:t>	(ii)	into which path the subject vehicle is drifting and/or,</a:t>
            </a:r>
            <a:endParaRPr lang="fr-FR" sz="1800" dirty="0"/>
          </a:p>
          <a:p>
            <a:pPr marL="400050" lvl="1" indent="0">
              <a:buNone/>
            </a:pPr>
            <a:r>
              <a:rPr lang="en-GB" sz="1800" dirty="0"/>
              <a:t>	(iii)	into which lane the driver initiates a lane change manoeuver.</a:t>
            </a:r>
            <a:endParaRPr lang="fr-FR" sz="1800" dirty="0"/>
          </a:p>
          <a:p>
            <a:pPr marL="895350" lvl="1" indent="-495300">
              <a:buAutoNum type="alphaLcParenBoth" startAt="2"/>
            </a:pPr>
            <a:r>
              <a:rPr lang="en-GB" sz="1800" dirty="0" smtClean="0"/>
              <a:t>an </a:t>
            </a:r>
            <a:r>
              <a:rPr lang="en-GB" sz="1800" dirty="0"/>
              <a:t>obstacle obstructing the path of the subject vehicle or when the obstruction of the subject vehicle’s path is deemed imminent</a:t>
            </a:r>
            <a:r>
              <a:rPr lang="en-GB" sz="1800" dirty="0" smtClean="0"/>
              <a:t>.</a:t>
            </a:r>
          </a:p>
          <a:p>
            <a:pPr marL="400050" lvl="1" indent="0">
              <a:buNone/>
            </a:pPr>
            <a:endParaRPr lang="fr-FR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ESF </a:t>
            </a:r>
            <a:r>
              <a:rPr lang="en-GB" sz="1800" dirty="0"/>
              <a:t>shall cover one or more use cases from the list above.</a:t>
            </a:r>
            <a:endParaRPr lang="fr-FR" sz="1800" dirty="0"/>
          </a:p>
          <a:p>
            <a:pPr marL="0" indent="0">
              <a:buNone/>
            </a:pPr>
            <a:r>
              <a:rPr lang="en-GB" sz="1800" dirty="0"/>
              <a:t>	</a:t>
            </a:r>
            <a:endParaRPr lang="fr-FR" sz="1800" dirty="0"/>
          </a:p>
          <a:p>
            <a:pPr marL="0" indent="0">
              <a:buNone/>
            </a:pPr>
            <a:r>
              <a:rPr lang="en-GB" sz="1600" dirty="0"/>
              <a:t>*  the vehicle may be driving in the same or the opposite direction as the subject vehicle.</a:t>
            </a:r>
            <a:endParaRPr lang="en-GB" sz="1600" noProof="0" dirty="0"/>
          </a:p>
        </p:txBody>
      </p:sp>
    </p:spTree>
    <p:extLst>
      <p:ext uri="{BB962C8B-B14F-4D97-AF65-F5344CB8AC3E}">
        <p14:creationId xmlns:p14="http://schemas.microsoft.com/office/powerpoint/2010/main" val="25792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Use Cases</a:t>
            </a:r>
            <a:endParaRPr lang="en-GB" sz="2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743200" y="990600"/>
            <a:ext cx="1676400" cy="5638800"/>
            <a:chOff x="2819400" y="990600"/>
            <a:chExt cx="1676400" cy="5638800"/>
          </a:xfrm>
        </p:grpSpPr>
        <p:sp>
          <p:nvSpPr>
            <p:cNvPr id="242" name="TextBox 241"/>
            <p:cNvSpPr txBox="1"/>
            <p:nvPr/>
          </p:nvSpPr>
          <p:spPr>
            <a:xfrm>
              <a:off x="3432230" y="990600"/>
              <a:ext cx="42511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 err="1" smtClean="0"/>
                <a:t>i.b</a:t>
              </a:r>
              <a:endParaRPr lang="en-GB" b="1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819400" y="1447800"/>
              <a:ext cx="1676400" cy="518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>
              <a:off x="28956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36576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44196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9" name="Group 258"/>
            <p:cNvGrpSpPr>
              <a:grpSpLocks/>
            </p:cNvGrpSpPr>
            <p:nvPr/>
          </p:nvGrpSpPr>
          <p:grpSpPr bwMode="auto">
            <a:xfrm rot="16200000">
              <a:off x="3010027" y="5770681"/>
              <a:ext cx="515692" cy="287346"/>
              <a:chOff x="285752" y="857256"/>
              <a:chExt cx="3813" cy="1815"/>
            </a:xfrm>
          </p:grpSpPr>
          <p:sp>
            <p:nvSpPr>
              <p:cNvPr id="260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1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2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3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73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83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84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5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86" name="Group 285"/>
            <p:cNvGrpSpPr>
              <a:grpSpLocks/>
            </p:cNvGrpSpPr>
            <p:nvPr/>
          </p:nvGrpSpPr>
          <p:grpSpPr bwMode="auto">
            <a:xfrm rot="16200000">
              <a:off x="3010027" y="4551481"/>
              <a:ext cx="515692" cy="287346"/>
              <a:chOff x="285752" y="857256"/>
              <a:chExt cx="3813" cy="1815"/>
            </a:xfrm>
          </p:grpSpPr>
          <p:sp>
            <p:nvSpPr>
              <p:cNvPr id="287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88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89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90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91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92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93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9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12" name="Group 311"/>
            <p:cNvGrpSpPr>
              <a:grpSpLocks/>
            </p:cNvGrpSpPr>
            <p:nvPr/>
          </p:nvGrpSpPr>
          <p:grpSpPr bwMode="auto">
            <a:xfrm rot="16200000">
              <a:off x="3693174" y="5523572"/>
              <a:ext cx="528509" cy="294856"/>
              <a:chOff x="2643206" y="857256"/>
              <a:chExt cx="3813" cy="1815"/>
            </a:xfrm>
          </p:grpSpPr>
          <p:sp>
            <p:nvSpPr>
              <p:cNvPr id="313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30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31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32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33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34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335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36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40" name="Group 339"/>
            <p:cNvGrpSpPr>
              <a:grpSpLocks/>
            </p:cNvGrpSpPr>
            <p:nvPr/>
          </p:nvGrpSpPr>
          <p:grpSpPr bwMode="auto">
            <a:xfrm rot="15405855">
              <a:off x="3628242" y="4365041"/>
              <a:ext cx="528509" cy="294856"/>
              <a:chOff x="2643206" y="857256"/>
              <a:chExt cx="3813" cy="1815"/>
            </a:xfrm>
          </p:grpSpPr>
          <p:sp>
            <p:nvSpPr>
              <p:cNvPr id="341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2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3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4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5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54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355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56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3" name="Freeform 2"/>
            <p:cNvSpPr/>
            <p:nvPr/>
          </p:nvSpPr>
          <p:spPr>
            <a:xfrm>
              <a:off x="3581400" y="3276600"/>
              <a:ext cx="381000" cy="2133600"/>
            </a:xfrm>
            <a:custGeom>
              <a:avLst/>
              <a:gdLst>
                <a:gd name="connsiteX0" fmla="*/ 612648 w 618066"/>
                <a:gd name="connsiteY0" fmla="*/ 2066544 h 2066544"/>
                <a:gd name="connsiteX1" fmla="*/ 612648 w 618066"/>
                <a:gd name="connsiteY1" fmla="*/ 1819656 h 2066544"/>
                <a:gd name="connsiteX2" fmla="*/ 612648 w 618066"/>
                <a:gd name="connsiteY2" fmla="*/ 1728216 h 2066544"/>
                <a:gd name="connsiteX3" fmla="*/ 539496 w 618066"/>
                <a:gd name="connsiteY3" fmla="*/ 1289304 h 2066544"/>
                <a:gd name="connsiteX4" fmla="*/ 256032 w 618066"/>
                <a:gd name="connsiteY4" fmla="*/ 630936 h 2066544"/>
                <a:gd name="connsiteX5" fmla="*/ 0 w 618066"/>
                <a:gd name="connsiteY5" fmla="*/ 0 h 206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8066" h="2066544">
                  <a:moveTo>
                    <a:pt x="612648" y="2066544"/>
                  </a:moveTo>
                  <a:lnTo>
                    <a:pt x="612648" y="1819656"/>
                  </a:lnTo>
                  <a:cubicBezTo>
                    <a:pt x="612648" y="1763268"/>
                    <a:pt x="624840" y="1816608"/>
                    <a:pt x="612648" y="1728216"/>
                  </a:cubicBezTo>
                  <a:cubicBezTo>
                    <a:pt x="600456" y="1639824"/>
                    <a:pt x="598932" y="1472184"/>
                    <a:pt x="539496" y="1289304"/>
                  </a:cubicBezTo>
                  <a:cubicBezTo>
                    <a:pt x="480060" y="1106424"/>
                    <a:pt x="345948" y="845820"/>
                    <a:pt x="256032" y="630936"/>
                  </a:cubicBezTo>
                  <a:cubicBezTo>
                    <a:pt x="166116" y="416052"/>
                    <a:pt x="83058" y="208026"/>
                    <a:pt x="0" y="0"/>
                  </a:cubicBez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08" name="Straight Connector 207"/>
            <p:cNvCxnSpPr>
              <a:stCxn id="260" idx="0"/>
            </p:cNvCxnSpPr>
            <p:nvPr/>
          </p:nvCxnSpPr>
          <p:spPr>
            <a:xfrm flipV="1">
              <a:off x="3267952" y="2532308"/>
              <a:ext cx="8648" cy="312575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7" name="Down Arrow 386"/>
            <p:cNvSpPr/>
            <p:nvPr/>
          </p:nvSpPr>
          <p:spPr>
            <a:xfrm rot="2897215">
              <a:off x="3945347" y="3710569"/>
              <a:ext cx="381000" cy="533400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53000" y="990600"/>
            <a:ext cx="1676400" cy="5638800"/>
            <a:chOff x="4953000" y="990600"/>
            <a:chExt cx="1676400" cy="5638800"/>
          </a:xfrm>
        </p:grpSpPr>
        <p:sp>
          <p:nvSpPr>
            <p:cNvPr id="243" name="TextBox 242"/>
            <p:cNvSpPr txBox="1"/>
            <p:nvPr/>
          </p:nvSpPr>
          <p:spPr>
            <a:xfrm>
              <a:off x="5638800" y="990600"/>
              <a:ext cx="39786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 err="1" smtClean="0"/>
                <a:t>i.c</a:t>
              </a:r>
              <a:endParaRPr lang="en-GB" b="1" dirty="0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4953000" y="1447800"/>
              <a:ext cx="1676400" cy="518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96" name="Straight Connector 295"/>
            <p:cNvCxnSpPr/>
            <p:nvPr/>
          </p:nvCxnSpPr>
          <p:spPr>
            <a:xfrm>
              <a:off x="50292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57912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65532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0" name="Group 299"/>
            <p:cNvGrpSpPr>
              <a:grpSpLocks/>
            </p:cNvGrpSpPr>
            <p:nvPr/>
          </p:nvGrpSpPr>
          <p:grpSpPr bwMode="auto">
            <a:xfrm rot="16200000">
              <a:off x="5143627" y="5770681"/>
              <a:ext cx="515692" cy="287346"/>
              <a:chOff x="285752" y="857256"/>
              <a:chExt cx="3813" cy="1815"/>
            </a:xfrm>
          </p:grpSpPr>
          <p:sp>
            <p:nvSpPr>
              <p:cNvPr id="346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7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8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49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50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51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352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53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09" name="Group 308"/>
            <p:cNvGrpSpPr>
              <a:grpSpLocks/>
            </p:cNvGrpSpPr>
            <p:nvPr/>
          </p:nvGrpSpPr>
          <p:grpSpPr bwMode="auto">
            <a:xfrm rot="16200000">
              <a:off x="5143627" y="4551481"/>
              <a:ext cx="515692" cy="287346"/>
              <a:chOff x="285752" y="857256"/>
              <a:chExt cx="3813" cy="1815"/>
            </a:xfrm>
          </p:grpSpPr>
          <p:sp>
            <p:nvSpPr>
              <p:cNvPr id="322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23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24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25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26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327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328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29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7"/>
            <p:cNvGrpSpPr/>
            <p:nvPr/>
          </p:nvGrpSpPr>
          <p:grpSpPr>
            <a:xfrm>
              <a:off x="5867401" y="5334000"/>
              <a:ext cx="381000" cy="685800"/>
              <a:chOff x="5943601" y="5257800"/>
              <a:chExt cx="381000" cy="685800"/>
            </a:xfrm>
          </p:grpSpPr>
          <p:sp>
            <p:nvSpPr>
              <p:cNvPr id="498" name="7-Point Star 497"/>
              <p:cNvSpPr/>
              <p:nvPr/>
            </p:nvSpPr>
            <p:spPr>
              <a:xfrm>
                <a:off x="5943601" y="5257800"/>
                <a:ext cx="152400" cy="152400"/>
              </a:xfrm>
              <a:prstGeom prst="star7">
                <a:avLst/>
              </a:prstGeom>
              <a:solidFill>
                <a:srgbClr val="FFFF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99" name="7-Point Star 498"/>
              <p:cNvSpPr/>
              <p:nvPr/>
            </p:nvSpPr>
            <p:spPr>
              <a:xfrm>
                <a:off x="5943601" y="5791200"/>
                <a:ext cx="152400" cy="152400"/>
              </a:xfrm>
              <a:prstGeom prst="star7">
                <a:avLst/>
              </a:prstGeom>
              <a:solidFill>
                <a:srgbClr val="FFFF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359" name="Group 358"/>
              <p:cNvGrpSpPr>
                <a:grpSpLocks/>
              </p:cNvGrpSpPr>
              <p:nvPr/>
            </p:nvGrpSpPr>
            <p:grpSpPr bwMode="auto">
              <a:xfrm rot="16200000">
                <a:off x="5912918" y="5446573"/>
                <a:ext cx="528509" cy="294856"/>
                <a:chOff x="2643206" y="857256"/>
                <a:chExt cx="3813" cy="1815"/>
              </a:xfrm>
            </p:grpSpPr>
            <p:sp>
              <p:nvSpPr>
                <p:cNvPr id="360" name="AutoShape 23"/>
                <p:cNvSpPr>
                  <a:spLocks noChangeArrowheads="1"/>
                </p:cNvSpPr>
                <p:nvPr/>
              </p:nvSpPr>
              <p:spPr bwMode="auto">
                <a:xfrm rot="5400000">
                  <a:off x="2644199" y="856263"/>
                  <a:ext cx="1815" cy="3802"/>
                </a:xfrm>
                <a:prstGeom prst="flowChartAlternateProcess">
                  <a:avLst/>
                </a:prstGeom>
                <a:solidFill>
                  <a:srgbClr val="0070C0"/>
                </a:solidFill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61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2644061" y="857359"/>
                  <a:ext cx="1298" cy="1612"/>
                </a:xfrm>
                <a:prstGeom prst="flowChartProcess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62" name="AutoShape 25"/>
                <p:cNvSpPr>
                  <a:spLocks noChangeArrowheads="1"/>
                </p:cNvSpPr>
                <p:nvPr/>
              </p:nvSpPr>
              <p:spPr bwMode="auto">
                <a:xfrm rot="5400000">
                  <a:off x="2645041" y="857922"/>
                  <a:ext cx="1542" cy="46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605 w 21600"/>
                    <a:gd name="T13" fmla="*/ 2596 h 21600"/>
                    <a:gd name="T14" fmla="*/ 18995 w 21600"/>
                    <a:gd name="T15" fmla="*/ 1900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597" y="21600"/>
                      </a:lnTo>
                      <a:lnTo>
                        <a:pt x="200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68" name="AutoShape 2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642783" y="857919"/>
                  <a:ext cx="1542" cy="46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605 w 21600"/>
                    <a:gd name="T13" fmla="*/ 2596 h 21600"/>
                    <a:gd name="T14" fmla="*/ 18995 w 21600"/>
                    <a:gd name="T15" fmla="*/ 1900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597" y="21600"/>
                      </a:lnTo>
                      <a:lnTo>
                        <a:pt x="200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69" name="AutoShape 27"/>
                <p:cNvSpPr>
                  <a:spLocks noChangeArrowheads="1"/>
                </p:cNvSpPr>
                <p:nvPr/>
              </p:nvSpPr>
              <p:spPr bwMode="auto">
                <a:xfrm>
                  <a:off x="2643442" y="857351"/>
                  <a:ext cx="2496" cy="9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894 w 21600"/>
                    <a:gd name="T13" fmla="*/ 3798 h 21600"/>
                    <a:gd name="T14" fmla="*/ 17706 w 21600"/>
                    <a:gd name="T15" fmla="*/ 1780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4184" y="21600"/>
                      </a:lnTo>
                      <a:lnTo>
                        <a:pt x="1741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71" name="AutoShape 28"/>
                <p:cNvSpPr>
                  <a:spLocks noChangeArrowheads="1"/>
                </p:cNvSpPr>
                <p:nvPr/>
              </p:nvSpPr>
              <p:spPr bwMode="auto">
                <a:xfrm rot="10800000">
                  <a:off x="2643486" y="858889"/>
                  <a:ext cx="2496" cy="9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894 w 21600"/>
                    <a:gd name="T13" fmla="*/ 3798 h 21600"/>
                    <a:gd name="T14" fmla="*/ 17706 w 21600"/>
                    <a:gd name="T15" fmla="*/ 1780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4184" y="21600"/>
                      </a:lnTo>
                      <a:lnTo>
                        <a:pt x="1741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cxnSp>
              <p:nvCxnSpPr>
                <p:cNvPr id="372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2646035" y="857262"/>
                  <a:ext cx="984" cy="43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73" name="AutoShape 3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46018" y="858618"/>
                  <a:ext cx="985" cy="44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9" name="Group 8"/>
            <p:cNvGrpSpPr/>
            <p:nvPr/>
          </p:nvGrpSpPr>
          <p:grpSpPr>
            <a:xfrm rot="498679">
              <a:off x="5712621" y="4260856"/>
              <a:ext cx="464308" cy="633392"/>
              <a:chOff x="5687568" y="3929464"/>
              <a:chExt cx="464308" cy="633392"/>
            </a:xfrm>
          </p:grpSpPr>
          <p:sp>
            <p:nvSpPr>
              <p:cNvPr id="203" name="7-Point Star 202"/>
              <p:cNvSpPr/>
              <p:nvPr/>
            </p:nvSpPr>
            <p:spPr>
              <a:xfrm>
                <a:off x="5687568" y="3934968"/>
                <a:ext cx="152400" cy="152400"/>
              </a:xfrm>
              <a:prstGeom prst="star7">
                <a:avLst/>
              </a:prstGeom>
              <a:solidFill>
                <a:srgbClr val="FFFF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4" name="7-Point Star 203"/>
              <p:cNvSpPr/>
              <p:nvPr/>
            </p:nvSpPr>
            <p:spPr>
              <a:xfrm>
                <a:off x="5867400" y="4410456"/>
                <a:ext cx="152400" cy="152400"/>
              </a:xfrm>
              <a:prstGeom prst="star7">
                <a:avLst/>
              </a:prstGeom>
              <a:solidFill>
                <a:srgbClr val="FFFF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376" name="Group 375"/>
              <p:cNvGrpSpPr>
                <a:grpSpLocks/>
              </p:cNvGrpSpPr>
              <p:nvPr/>
            </p:nvGrpSpPr>
            <p:grpSpPr bwMode="auto">
              <a:xfrm rot="14968253">
                <a:off x="5740193" y="4046291"/>
                <a:ext cx="528509" cy="294856"/>
                <a:chOff x="2643206" y="857256"/>
                <a:chExt cx="3813" cy="1815"/>
              </a:xfrm>
            </p:grpSpPr>
            <p:sp>
              <p:nvSpPr>
                <p:cNvPr id="377" name="AutoShape 23"/>
                <p:cNvSpPr>
                  <a:spLocks noChangeArrowheads="1"/>
                </p:cNvSpPr>
                <p:nvPr/>
              </p:nvSpPr>
              <p:spPr bwMode="auto">
                <a:xfrm rot="5400000">
                  <a:off x="2644199" y="856263"/>
                  <a:ext cx="1815" cy="3802"/>
                </a:xfrm>
                <a:prstGeom prst="flowChartAlternateProcess">
                  <a:avLst/>
                </a:prstGeom>
                <a:solidFill>
                  <a:srgbClr val="0070C0"/>
                </a:solidFill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78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2644061" y="857359"/>
                  <a:ext cx="1298" cy="1612"/>
                </a:xfrm>
                <a:prstGeom prst="flowChartProcess">
                  <a:avLst/>
                </a:prstGeom>
                <a:solidFill>
                  <a:srgbClr val="007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79" name="AutoShape 25"/>
                <p:cNvSpPr>
                  <a:spLocks noChangeArrowheads="1"/>
                </p:cNvSpPr>
                <p:nvPr/>
              </p:nvSpPr>
              <p:spPr bwMode="auto">
                <a:xfrm rot="5400000">
                  <a:off x="2645041" y="857922"/>
                  <a:ext cx="1542" cy="46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605 w 21600"/>
                    <a:gd name="T13" fmla="*/ 2596 h 21600"/>
                    <a:gd name="T14" fmla="*/ 18995 w 21600"/>
                    <a:gd name="T15" fmla="*/ 1900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597" y="21600"/>
                      </a:lnTo>
                      <a:lnTo>
                        <a:pt x="200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80" name="AutoShape 2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642783" y="857919"/>
                  <a:ext cx="1542" cy="46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605 w 21600"/>
                    <a:gd name="T13" fmla="*/ 2596 h 21600"/>
                    <a:gd name="T14" fmla="*/ 18995 w 21600"/>
                    <a:gd name="T15" fmla="*/ 1900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597" y="21600"/>
                      </a:lnTo>
                      <a:lnTo>
                        <a:pt x="200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81" name="AutoShape 27"/>
                <p:cNvSpPr>
                  <a:spLocks noChangeArrowheads="1"/>
                </p:cNvSpPr>
                <p:nvPr/>
              </p:nvSpPr>
              <p:spPr bwMode="auto">
                <a:xfrm>
                  <a:off x="2643442" y="857351"/>
                  <a:ext cx="2496" cy="9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894 w 21600"/>
                    <a:gd name="T13" fmla="*/ 3798 h 21600"/>
                    <a:gd name="T14" fmla="*/ 17706 w 21600"/>
                    <a:gd name="T15" fmla="*/ 1780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4184" y="21600"/>
                      </a:lnTo>
                      <a:lnTo>
                        <a:pt x="1741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sp>
              <p:nvSpPr>
                <p:cNvPr id="382" name="AutoShape 28"/>
                <p:cNvSpPr>
                  <a:spLocks noChangeArrowheads="1"/>
                </p:cNvSpPr>
                <p:nvPr/>
              </p:nvSpPr>
              <p:spPr bwMode="auto">
                <a:xfrm rot="10800000">
                  <a:off x="2643486" y="858889"/>
                  <a:ext cx="2496" cy="9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894 w 21600"/>
                    <a:gd name="T13" fmla="*/ 3798 h 21600"/>
                    <a:gd name="T14" fmla="*/ 17706 w 21600"/>
                    <a:gd name="T15" fmla="*/ 1780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4184" y="21600"/>
                      </a:lnTo>
                      <a:lnTo>
                        <a:pt x="1741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GB" dirty="0"/>
                </a:p>
              </p:txBody>
            </p:sp>
            <p:cxnSp>
              <p:nvCxnSpPr>
                <p:cNvPr id="383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2646035" y="857262"/>
                  <a:ext cx="984" cy="43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4" name="AutoShape 3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46018" y="858618"/>
                  <a:ext cx="985" cy="44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385" name="Freeform 384"/>
            <p:cNvSpPr/>
            <p:nvPr/>
          </p:nvSpPr>
          <p:spPr>
            <a:xfrm>
              <a:off x="5724944" y="3275800"/>
              <a:ext cx="371056" cy="2134399"/>
            </a:xfrm>
            <a:custGeom>
              <a:avLst/>
              <a:gdLst>
                <a:gd name="connsiteX0" fmla="*/ 612648 w 618066"/>
                <a:gd name="connsiteY0" fmla="*/ 2066544 h 2066544"/>
                <a:gd name="connsiteX1" fmla="*/ 612648 w 618066"/>
                <a:gd name="connsiteY1" fmla="*/ 1819656 h 2066544"/>
                <a:gd name="connsiteX2" fmla="*/ 612648 w 618066"/>
                <a:gd name="connsiteY2" fmla="*/ 1728216 h 2066544"/>
                <a:gd name="connsiteX3" fmla="*/ 539496 w 618066"/>
                <a:gd name="connsiteY3" fmla="*/ 1289304 h 2066544"/>
                <a:gd name="connsiteX4" fmla="*/ 256032 w 618066"/>
                <a:gd name="connsiteY4" fmla="*/ 630936 h 2066544"/>
                <a:gd name="connsiteX5" fmla="*/ 0 w 618066"/>
                <a:gd name="connsiteY5" fmla="*/ 0 h 206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8066" h="2066544">
                  <a:moveTo>
                    <a:pt x="612648" y="2066544"/>
                  </a:moveTo>
                  <a:lnTo>
                    <a:pt x="612648" y="1819656"/>
                  </a:lnTo>
                  <a:cubicBezTo>
                    <a:pt x="612648" y="1763268"/>
                    <a:pt x="624840" y="1816608"/>
                    <a:pt x="612648" y="1728216"/>
                  </a:cubicBezTo>
                  <a:cubicBezTo>
                    <a:pt x="600456" y="1639824"/>
                    <a:pt x="598932" y="1472184"/>
                    <a:pt x="539496" y="1289304"/>
                  </a:cubicBezTo>
                  <a:cubicBezTo>
                    <a:pt x="480060" y="1106424"/>
                    <a:pt x="345948" y="845820"/>
                    <a:pt x="256032" y="630936"/>
                  </a:cubicBezTo>
                  <a:cubicBezTo>
                    <a:pt x="166116" y="416052"/>
                    <a:pt x="83058" y="208026"/>
                    <a:pt x="0" y="0"/>
                  </a:cubicBez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86" name="Straight Connector 385"/>
            <p:cNvCxnSpPr>
              <a:stCxn id="346" idx="0"/>
            </p:cNvCxnSpPr>
            <p:nvPr/>
          </p:nvCxnSpPr>
          <p:spPr>
            <a:xfrm flipV="1">
              <a:off x="5401552" y="2438401"/>
              <a:ext cx="8648" cy="3219662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Down Arrow 387"/>
            <p:cNvSpPr/>
            <p:nvPr/>
          </p:nvSpPr>
          <p:spPr>
            <a:xfrm rot="2897215">
              <a:off x="6078946" y="3710568"/>
              <a:ext cx="381000" cy="533400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62800" y="990600"/>
            <a:ext cx="1735546" cy="5638800"/>
            <a:chOff x="7162800" y="990600"/>
            <a:chExt cx="1735546" cy="5638800"/>
          </a:xfrm>
        </p:grpSpPr>
        <p:sp>
          <p:nvSpPr>
            <p:cNvPr id="205" name="Rectangle 204"/>
            <p:cNvSpPr/>
            <p:nvPr/>
          </p:nvSpPr>
          <p:spPr>
            <a:xfrm>
              <a:off x="7162800" y="1447800"/>
              <a:ext cx="1676400" cy="518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07" name="Straight Connector 206"/>
            <p:cNvCxnSpPr/>
            <p:nvPr/>
          </p:nvCxnSpPr>
          <p:spPr>
            <a:xfrm>
              <a:off x="72390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87630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219"/>
            <p:cNvGrpSpPr/>
            <p:nvPr/>
          </p:nvGrpSpPr>
          <p:grpSpPr>
            <a:xfrm>
              <a:off x="8305800" y="3674267"/>
              <a:ext cx="404813" cy="440532"/>
              <a:chOff x="6612731" y="3345656"/>
              <a:chExt cx="328613" cy="364332"/>
            </a:xfrm>
          </p:grpSpPr>
          <p:pic>
            <p:nvPicPr>
              <p:cNvPr id="255" name="Picture 4" descr="Afficher l'image d'orig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9400" y="3352800"/>
                <a:ext cx="304800" cy="3464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6" name="Freeform 255"/>
              <p:cNvSpPr/>
              <p:nvPr/>
            </p:nvSpPr>
            <p:spPr>
              <a:xfrm>
                <a:off x="6612731" y="3345656"/>
                <a:ext cx="328613" cy="364332"/>
              </a:xfrm>
              <a:custGeom>
                <a:avLst/>
                <a:gdLst>
                  <a:gd name="connsiteX0" fmla="*/ 135732 w 328613"/>
                  <a:gd name="connsiteY0" fmla="*/ 23813 h 364332"/>
                  <a:gd name="connsiteX1" fmla="*/ 302419 w 328613"/>
                  <a:gd name="connsiteY1" fmla="*/ 83344 h 364332"/>
                  <a:gd name="connsiteX2" fmla="*/ 295275 w 328613"/>
                  <a:gd name="connsiteY2" fmla="*/ 250032 h 364332"/>
                  <a:gd name="connsiteX3" fmla="*/ 200025 w 328613"/>
                  <a:gd name="connsiteY3" fmla="*/ 338138 h 364332"/>
                  <a:gd name="connsiteX4" fmla="*/ 42863 w 328613"/>
                  <a:gd name="connsiteY4" fmla="*/ 238125 h 364332"/>
                  <a:gd name="connsiteX5" fmla="*/ 30957 w 328613"/>
                  <a:gd name="connsiteY5" fmla="*/ 88107 h 364332"/>
                  <a:gd name="connsiteX6" fmla="*/ 0 w 328613"/>
                  <a:gd name="connsiteY6" fmla="*/ 90488 h 364332"/>
                  <a:gd name="connsiteX7" fmla="*/ 9525 w 328613"/>
                  <a:gd name="connsiteY7" fmla="*/ 364332 h 364332"/>
                  <a:gd name="connsiteX8" fmla="*/ 328613 w 328613"/>
                  <a:gd name="connsiteY8" fmla="*/ 364332 h 364332"/>
                  <a:gd name="connsiteX9" fmla="*/ 326232 w 328613"/>
                  <a:gd name="connsiteY9" fmla="*/ 0 h 364332"/>
                  <a:gd name="connsiteX10" fmla="*/ 14288 w 328613"/>
                  <a:gd name="connsiteY10" fmla="*/ 4763 h 364332"/>
                  <a:gd name="connsiteX11" fmla="*/ 33338 w 328613"/>
                  <a:gd name="connsiteY11" fmla="*/ 78582 h 364332"/>
                  <a:gd name="connsiteX12" fmla="*/ 135732 w 328613"/>
                  <a:gd name="connsiteY12" fmla="*/ 23813 h 36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8613" h="364332">
                    <a:moveTo>
                      <a:pt x="135732" y="23813"/>
                    </a:moveTo>
                    <a:lnTo>
                      <a:pt x="302419" y="83344"/>
                    </a:lnTo>
                    <a:lnTo>
                      <a:pt x="295275" y="250032"/>
                    </a:lnTo>
                    <a:lnTo>
                      <a:pt x="200025" y="338138"/>
                    </a:lnTo>
                    <a:lnTo>
                      <a:pt x="42863" y="238125"/>
                    </a:lnTo>
                    <a:lnTo>
                      <a:pt x="30957" y="88107"/>
                    </a:lnTo>
                    <a:lnTo>
                      <a:pt x="0" y="90488"/>
                    </a:lnTo>
                    <a:lnTo>
                      <a:pt x="9525" y="364332"/>
                    </a:lnTo>
                    <a:lnTo>
                      <a:pt x="328613" y="364332"/>
                    </a:lnTo>
                    <a:cubicBezTo>
                      <a:pt x="327819" y="242888"/>
                      <a:pt x="327026" y="121444"/>
                      <a:pt x="326232" y="0"/>
                    </a:cubicBezTo>
                    <a:lnTo>
                      <a:pt x="14288" y="4763"/>
                    </a:lnTo>
                    <a:lnTo>
                      <a:pt x="33338" y="78582"/>
                    </a:lnTo>
                    <a:lnTo>
                      <a:pt x="135732" y="2381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221" name="Straight Connector 220"/>
            <p:cNvCxnSpPr/>
            <p:nvPr/>
          </p:nvCxnSpPr>
          <p:spPr>
            <a:xfrm>
              <a:off x="80010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Freeform 221"/>
            <p:cNvSpPr/>
            <p:nvPr/>
          </p:nvSpPr>
          <p:spPr>
            <a:xfrm flipH="1">
              <a:off x="8242170" y="4272091"/>
              <a:ext cx="139830" cy="1390649"/>
            </a:xfrm>
            <a:custGeom>
              <a:avLst/>
              <a:gdLst>
                <a:gd name="connsiteX0" fmla="*/ 0 w 0"/>
                <a:gd name="connsiteY0" fmla="*/ 304800 h 304800"/>
                <a:gd name="connsiteX1" fmla="*/ 0 w 0"/>
                <a:gd name="connsiteY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04800">
                  <a:moveTo>
                    <a:pt x="0" y="30480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23" name="Group 222"/>
            <p:cNvGrpSpPr>
              <a:grpSpLocks/>
            </p:cNvGrpSpPr>
            <p:nvPr/>
          </p:nvGrpSpPr>
          <p:grpSpPr bwMode="auto">
            <a:xfrm rot="16200000">
              <a:off x="8112773" y="5760517"/>
              <a:ext cx="528509" cy="294856"/>
              <a:chOff x="2643206" y="857256"/>
              <a:chExt cx="3813" cy="1815"/>
            </a:xfrm>
          </p:grpSpPr>
          <p:sp>
            <p:nvSpPr>
              <p:cNvPr id="225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26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27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40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51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52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53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4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24" name="TextBox 223"/>
            <p:cNvSpPr txBox="1"/>
            <p:nvPr/>
          </p:nvSpPr>
          <p:spPr>
            <a:xfrm>
              <a:off x="7848600" y="990600"/>
              <a:ext cx="35779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ii.</a:t>
              </a:r>
              <a:endParaRPr lang="en-GB" b="1" dirty="0"/>
            </a:p>
          </p:txBody>
        </p:sp>
        <p:sp>
          <p:nvSpPr>
            <p:cNvPr id="389" name="Down Arrow 388"/>
            <p:cNvSpPr/>
            <p:nvPr/>
          </p:nvSpPr>
          <p:spPr>
            <a:xfrm rot="2897215">
              <a:off x="8441146" y="4548769"/>
              <a:ext cx="381000" cy="533400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8600" y="990600"/>
            <a:ext cx="2389632" cy="5638800"/>
            <a:chOff x="228600" y="990600"/>
            <a:chExt cx="2389632" cy="5638800"/>
          </a:xfrm>
        </p:grpSpPr>
        <p:sp>
          <p:nvSpPr>
            <p:cNvPr id="238" name="TextBox 237"/>
            <p:cNvSpPr txBox="1"/>
            <p:nvPr/>
          </p:nvSpPr>
          <p:spPr>
            <a:xfrm>
              <a:off x="914400" y="990600"/>
              <a:ext cx="41549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GB" b="1" dirty="0" err="1" smtClean="0"/>
                <a:t>i.a</a:t>
              </a:r>
              <a:endParaRPr lang="en-GB" b="1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228600" y="1447800"/>
              <a:ext cx="1676400" cy="518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64" name="Straight Connector 363"/>
            <p:cNvCxnSpPr/>
            <p:nvPr/>
          </p:nvCxnSpPr>
          <p:spPr>
            <a:xfrm>
              <a:off x="3048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10668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18288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7" name="Group 366"/>
            <p:cNvGrpSpPr>
              <a:grpSpLocks/>
            </p:cNvGrpSpPr>
            <p:nvPr/>
          </p:nvGrpSpPr>
          <p:grpSpPr bwMode="auto">
            <a:xfrm rot="16200000">
              <a:off x="1102374" y="5760517"/>
              <a:ext cx="528509" cy="294856"/>
              <a:chOff x="2643206" y="857256"/>
              <a:chExt cx="3813" cy="1815"/>
            </a:xfrm>
          </p:grpSpPr>
          <p:sp>
            <p:nvSpPr>
              <p:cNvPr id="416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417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418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419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420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421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422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23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10" name="Group 209"/>
            <p:cNvGrpSpPr>
              <a:grpSpLocks/>
            </p:cNvGrpSpPr>
            <p:nvPr/>
          </p:nvGrpSpPr>
          <p:grpSpPr bwMode="auto">
            <a:xfrm rot="16200000">
              <a:off x="512881" y="5770681"/>
              <a:ext cx="515692" cy="287346"/>
              <a:chOff x="285752" y="857256"/>
              <a:chExt cx="3813" cy="1815"/>
            </a:xfrm>
          </p:grpSpPr>
          <p:sp>
            <p:nvSpPr>
              <p:cNvPr id="211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12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13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14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15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16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17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8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28" name="Group 227"/>
            <p:cNvGrpSpPr>
              <a:grpSpLocks/>
            </p:cNvGrpSpPr>
            <p:nvPr/>
          </p:nvGrpSpPr>
          <p:grpSpPr bwMode="auto">
            <a:xfrm rot="16200000">
              <a:off x="876427" y="2781173"/>
              <a:ext cx="515692" cy="287346"/>
              <a:chOff x="285752" y="857256"/>
              <a:chExt cx="3813" cy="1815"/>
            </a:xfrm>
          </p:grpSpPr>
          <p:sp>
            <p:nvSpPr>
              <p:cNvPr id="229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30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31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32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33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34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35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6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64" name="Group 263"/>
            <p:cNvGrpSpPr>
              <a:grpSpLocks/>
            </p:cNvGrpSpPr>
            <p:nvPr/>
          </p:nvGrpSpPr>
          <p:grpSpPr bwMode="auto">
            <a:xfrm rot="16746640">
              <a:off x="647827" y="4399081"/>
              <a:ext cx="515692" cy="287346"/>
              <a:chOff x="285752" y="857256"/>
              <a:chExt cx="3813" cy="1815"/>
            </a:xfrm>
          </p:grpSpPr>
          <p:sp>
            <p:nvSpPr>
              <p:cNvPr id="265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6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7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8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69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70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71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2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37" name="Freeform 236"/>
            <p:cNvSpPr/>
            <p:nvPr/>
          </p:nvSpPr>
          <p:spPr>
            <a:xfrm>
              <a:off x="762000" y="1569720"/>
              <a:ext cx="382774" cy="4059936"/>
            </a:xfrm>
            <a:custGeom>
              <a:avLst/>
              <a:gdLst>
                <a:gd name="connsiteX0" fmla="*/ 7918 w 466892"/>
                <a:gd name="connsiteY0" fmla="*/ 4059936 h 4059936"/>
                <a:gd name="connsiteX1" fmla="*/ 7918 w 466892"/>
                <a:gd name="connsiteY1" fmla="*/ 3785616 h 4059936"/>
                <a:gd name="connsiteX2" fmla="*/ 90214 w 466892"/>
                <a:gd name="connsiteY2" fmla="*/ 3200400 h 4059936"/>
                <a:gd name="connsiteX3" fmla="*/ 428542 w 466892"/>
                <a:gd name="connsiteY3" fmla="*/ 1764792 h 4059936"/>
                <a:gd name="connsiteX4" fmla="*/ 437686 w 466892"/>
                <a:gd name="connsiteY4" fmla="*/ 813816 h 4059936"/>
                <a:gd name="connsiteX5" fmla="*/ 236518 w 466892"/>
                <a:gd name="connsiteY5" fmla="*/ 0 h 405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892" h="4059936">
                  <a:moveTo>
                    <a:pt x="7918" y="4059936"/>
                  </a:moveTo>
                  <a:cubicBezTo>
                    <a:pt x="1060" y="3994404"/>
                    <a:pt x="-5798" y="3928872"/>
                    <a:pt x="7918" y="3785616"/>
                  </a:cubicBezTo>
                  <a:cubicBezTo>
                    <a:pt x="21634" y="3642360"/>
                    <a:pt x="20110" y="3537204"/>
                    <a:pt x="90214" y="3200400"/>
                  </a:cubicBezTo>
                  <a:cubicBezTo>
                    <a:pt x="160318" y="2863596"/>
                    <a:pt x="370630" y="2162556"/>
                    <a:pt x="428542" y="1764792"/>
                  </a:cubicBezTo>
                  <a:cubicBezTo>
                    <a:pt x="486454" y="1367028"/>
                    <a:pt x="469690" y="1107948"/>
                    <a:pt x="437686" y="813816"/>
                  </a:cubicBezTo>
                  <a:cubicBezTo>
                    <a:pt x="405682" y="519684"/>
                    <a:pt x="321100" y="259842"/>
                    <a:pt x="236518" y="0"/>
                  </a:cubicBezTo>
                </a:path>
              </a:pathLst>
            </a:custGeom>
            <a:ln w="285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27632" y="3416669"/>
              <a:ext cx="990600" cy="94095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1200" b="1" dirty="0" smtClean="0">
                  <a:solidFill>
                    <a:srgbClr val="FF0000"/>
                  </a:solidFill>
                </a:rPr>
                <a:t>Function is expected to </a:t>
              </a:r>
              <a:r>
                <a:rPr lang="en-GB" sz="1200" b="1" dirty="0">
                  <a:solidFill>
                    <a:srgbClr val="FF0000"/>
                  </a:solidFill>
                </a:rPr>
                <a:t>intervene around this point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 rot="2897215">
              <a:off x="1467323" y="4138031"/>
              <a:ext cx="381000" cy="533400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5" name="Freeform 2"/>
          <p:cNvSpPr/>
          <p:nvPr/>
        </p:nvSpPr>
        <p:spPr>
          <a:xfrm flipH="1">
            <a:off x="1351639" y="2976036"/>
            <a:ext cx="275992" cy="2637769"/>
          </a:xfrm>
          <a:custGeom>
            <a:avLst/>
            <a:gdLst>
              <a:gd name="connsiteX0" fmla="*/ 612648 w 618066"/>
              <a:gd name="connsiteY0" fmla="*/ 2066544 h 2066544"/>
              <a:gd name="connsiteX1" fmla="*/ 612648 w 618066"/>
              <a:gd name="connsiteY1" fmla="*/ 1819656 h 2066544"/>
              <a:gd name="connsiteX2" fmla="*/ 612648 w 618066"/>
              <a:gd name="connsiteY2" fmla="*/ 1728216 h 2066544"/>
              <a:gd name="connsiteX3" fmla="*/ 539496 w 618066"/>
              <a:gd name="connsiteY3" fmla="*/ 1289304 h 2066544"/>
              <a:gd name="connsiteX4" fmla="*/ 256032 w 618066"/>
              <a:gd name="connsiteY4" fmla="*/ 630936 h 2066544"/>
              <a:gd name="connsiteX5" fmla="*/ 0 w 618066"/>
              <a:gd name="connsiteY5" fmla="*/ 0 h 206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066" h="2066544">
                <a:moveTo>
                  <a:pt x="612648" y="2066544"/>
                </a:moveTo>
                <a:lnTo>
                  <a:pt x="612648" y="1819656"/>
                </a:lnTo>
                <a:cubicBezTo>
                  <a:pt x="612648" y="1763268"/>
                  <a:pt x="624840" y="1816608"/>
                  <a:pt x="612648" y="1728216"/>
                </a:cubicBezTo>
                <a:cubicBezTo>
                  <a:pt x="600456" y="1639824"/>
                  <a:pt x="598932" y="1472184"/>
                  <a:pt x="539496" y="1289304"/>
                </a:cubicBezTo>
                <a:cubicBezTo>
                  <a:pt x="480060" y="1106424"/>
                  <a:pt x="345948" y="845820"/>
                  <a:pt x="256032" y="630936"/>
                </a:cubicBezTo>
                <a:cubicBezTo>
                  <a:pt x="166116" y="416052"/>
                  <a:pt x="83058" y="208026"/>
                  <a:pt x="0" y="0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3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3447288" y="115824"/>
            <a:ext cx="533400" cy="414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0"/>
            <a:ext cx="3276600" cy="1143000"/>
          </a:xfrm>
          <a:noFill/>
        </p:spPr>
        <p:txBody>
          <a:bodyPr>
            <a:normAutofit/>
          </a:bodyPr>
          <a:lstStyle/>
          <a:p>
            <a:r>
              <a:rPr lang="en-GB" sz="3200" noProof="0" dirty="0" smtClean="0"/>
              <a:t>Use Case </a:t>
            </a:r>
            <a:r>
              <a:rPr lang="en-GB" sz="3200" noProof="0" dirty="0" err="1" smtClean="0"/>
              <a:t>i.a</a:t>
            </a:r>
            <a:r>
              <a:rPr lang="en-GB" sz="3200" noProof="0" dirty="0" smtClean="0"/>
              <a:t/>
            </a:r>
            <a:br>
              <a:rPr lang="en-GB" sz="3200" noProof="0" dirty="0" smtClean="0"/>
            </a:br>
            <a:r>
              <a:rPr lang="en-GB" sz="1800" dirty="0" smtClean="0"/>
              <a:t>“</a:t>
            </a:r>
            <a:r>
              <a:rPr lang="en-GB" sz="1800" noProof="0" dirty="0" smtClean="0"/>
              <a:t>Another vehicle drifts</a:t>
            </a:r>
            <a:br>
              <a:rPr lang="en-GB" sz="1800" noProof="0" dirty="0" smtClean="0"/>
            </a:br>
            <a:r>
              <a:rPr lang="en-GB" sz="1800" noProof="0" dirty="0" smtClean="0"/>
              <a:t>  towards the subject vehicle”</a:t>
            </a:r>
            <a:endParaRPr lang="en-GB" sz="3200" noProof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38200" y="1447800"/>
            <a:ext cx="1676400" cy="5181600"/>
            <a:chOff x="838200" y="1447800"/>
            <a:chExt cx="1676400" cy="5181600"/>
          </a:xfrm>
        </p:grpSpPr>
        <p:sp>
          <p:nvSpPr>
            <p:cNvPr id="363" name="Rectangle 362"/>
            <p:cNvSpPr/>
            <p:nvPr/>
          </p:nvSpPr>
          <p:spPr>
            <a:xfrm>
              <a:off x="838200" y="1447800"/>
              <a:ext cx="1676400" cy="518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64" name="Straight Connector 363"/>
            <p:cNvCxnSpPr/>
            <p:nvPr/>
          </p:nvCxnSpPr>
          <p:spPr>
            <a:xfrm>
              <a:off x="9144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16764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24384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7" name="Group 366"/>
            <p:cNvGrpSpPr>
              <a:grpSpLocks/>
            </p:cNvGrpSpPr>
            <p:nvPr/>
          </p:nvGrpSpPr>
          <p:grpSpPr bwMode="auto">
            <a:xfrm rot="16200000">
              <a:off x="1711974" y="5684317"/>
              <a:ext cx="528509" cy="294856"/>
              <a:chOff x="2643206" y="857256"/>
              <a:chExt cx="3813" cy="1815"/>
            </a:xfrm>
          </p:grpSpPr>
          <p:sp>
            <p:nvSpPr>
              <p:cNvPr id="416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7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8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9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20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21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422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23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68" name="Group 367"/>
            <p:cNvGrpSpPr>
              <a:grpSpLocks/>
            </p:cNvGrpSpPr>
            <p:nvPr/>
          </p:nvGrpSpPr>
          <p:grpSpPr bwMode="auto">
            <a:xfrm rot="16200000">
              <a:off x="1122481" y="5694481"/>
              <a:ext cx="515692" cy="287346"/>
              <a:chOff x="285752" y="857256"/>
              <a:chExt cx="3813" cy="1815"/>
            </a:xfrm>
          </p:grpSpPr>
          <p:sp>
            <p:nvSpPr>
              <p:cNvPr id="408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09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0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1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2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13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414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69" name="Group 368"/>
            <p:cNvGrpSpPr>
              <a:grpSpLocks/>
            </p:cNvGrpSpPr>
            <p:nvPr/>
          </p:nvGrpSpPr>
          <p:grpSpPr bwMode="auto">
            <a:xfrm rot="16681535">
              <a:off x="1899824" y="4370922"/>
              <a:ext cx="528509" cy="294856"/>
              <a:chOff x="2643206" y="857256"/>
              <a:chExt cx="3813" cy="1815"/>
            </a:xfrm>
          </p:grpSpPr>
          <p:sp>
            <p:nvSpPr>
              <p:cNvPr id="400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01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02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03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04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405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406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07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70" name="Group 369"/>
            <p:cNvGrpSpPr>
              <a:grpSpLocks/>
            </p:cNvGrpSpPr>
            <p:nvPr/>
          </p:nvGrpSpPr>
          <p:grpSpPr bwMode="auto">
            <a:xfrm rot="16200000">
              <a:off x="1940574" y="2788717"/>
              <a:ext cx="528509" cy="294856"/>
              <a:chOff x="2643206" y="857256"/>
              <a:chExt cx="3813" cy="1815"/>
            </a:xfrm>
          </p:grpSpPr>
          <p:sp>
            <p:nvSpPr>
              <p:cNvPr id="392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93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94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95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96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97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398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99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71" name="Group 370"/>
            <p:cNvGrpSpPr>
              <a:grpSpLocks/>
            </p:cNvGrpSpPr>
            <p:nvPr/>
          </p:nvGrpSpPr>
          <p:grpSpPr bwMode="auto">
            <a:xfrm rot="16746640">
              <a:off x="1257427" y="4322881"/>
              <a:ext cx="515692" cy="287346"/>
              <a:chOff x="285752" y="857256"/>
              <a:chExt cx="3813" cy="1815"/>
            </a:xfrm>
          </p:grpSpPr>
          <p:sp>
            <p:nvSpPr>
              <p:cNvPr id="384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5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6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7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8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9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390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91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72" name="Group 371"/>
            <p:cNvGrpSpPr>
              <a:grpSpLocks/>
            </p:cNvGrpSpPr>
            <p:nvPr/>
          </p:nvGrpSpPr>
          <p:grpSpPr bwMode="auto">
            <a:xfrm rot="16200000">
              <a:off x="1486027" y="2704973"/>
              <a:ext cx="515692" cy="287346"/>
              <a:chOff x="285752" y="857256"/>
              <a:chExt cx="3813" cy="1815"/>
            </a:xfrm>
          </p:grpSpPr>
          <p:sp>
            <p:nvSpPr>
              <p:cNvPr id="376" name="AutoShape 32" descr="Vertikal dunkel"/>
              <p:cNvSpPr>
                <a:spLocks noChangeArrowheads="1"/>
              </p:cNvSpPr>
              <p:nvPr/>
            </p:nvSpPr>
            <p:spPr bwMode="auto">
              <a:xfrm rot="5400000">
                <a:off x="286745" y="856263"/>
                <a:ext cx="1815" cy="3802"/>
              </a:xfrm>
              <a:prstGeom prst="flowChartAlternateProcess">
                <a:avLst/>
              </a:prstGeom>
              <a:pattFill prst="dkVert">
                <a:fgClr>
                  <a:srgbClr val="C00000"/>
                </a:fgClr>
                <a:bgClr>
                  <a:srgbClr val="C00000"/>
                </a:bgClr>
              </a:patt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77" name="AutoShape 33"/>
              <p:cNvSpPr>
                <a:spLocks noChangeArrowheads="1"/>
              </p:cNvSpPr>
              <p:nvPr/>
            </p:nvSpPr>
            <p:spPr bwMode="auto">
              <a:xfrm rot="5400000">
                <a:off x="286607" y="857359"/>
                <a:ext cx="1298" cy="1612"/>
              </a:xfrm>
              <a:prstGeom prst="flowChartProcess">
                <a:avLst/>
              </a:prstGeom>
              <a:solidFill>
                <a:srgbClr val="C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78" name="AutoShape 34"/>
              <p:cNvSpPr>
                <a:spLocks noChangeArrowheads="1"/>
              </p:cNvSpPr>
              <p:nvPr/>
            </p:nvSpPr>
            <p:spPr bwMode="auto">
              <a:xfrm rot="5400000">
                <a:off x="287587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79" name="AutoShape 35"/>
              <p:cNvSpPr>
                <a:spLocks noChangeArrowheads="1"/>
              </p:cNvSpPr>
              <p:nvPr/>
            </p:nvSpPr>
            <p:spPr bwMode="auto">
              <a:xfrm rot="16200000" flipH="1">
                <a:off x="285329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0" name="AutoShape 36"/>
              <p:cNvSpPr>
                <a:spLocks noChangeArrowheads="1"/>
              </p:cNvSpPr>
              <p:nvPr/>
            </p:nvSpPr>
            <p:spPr bwMode="auto">
              <a:xfrm>
                <a:off x="285988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381" name="AutoShape 37"/>
              <p:cNvSpPr>
                <a:spLocks noChangeArrowheads="1"/>
              </p:cNvSpPr>
              <p:nvPr/>
            </p:nvSpPr>
            <p:spPr bwMode="auto">
              <a:xfrm rot="10800000">
                <a:off x="286032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382" name="AutoShape 38"/>
              <p:cNvCxnSpPr>
                <a:cxnSpLocks noChangeShapeType="1"/>
              </p:cNvCxnSpPr>
              <p:nvPr/>
            </p:nvCxnSpPr>
            <p:spPr bwMode="auto">
              <a:xfrm>
                <a:off x="288581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83" name="AutoShape 39"/>
              <p:cNvCxnSpPr>
                <a:cxnSpLocks noChangeShapeType="1"/>
              </p:cNvCxnSpPr>
              <p:nvPr/>
            </p:nvCxnSpPr>
            <p:spPr bwMode="auto">
              <a:xfrm flipH="1">
                <a:off x="288564" y="858617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373" name="Freeform 372"/>
            <p:cNvSpPr/>
            <p:nvPr/>
          </p:nvSpPr>
          <p:spPr>
            <a:xfrm>
              <a:off x="1371600" y="1493520"/>
              <a:ext cx="382774" cy="4059936"/>
            </a:xfrm>
            <a:custGeom>
              <a:avLst/>
              <a:gdLst>
                <a:gd name="connsiteX0" fmla="*/ 7918 w 466892"/>
                <a:gd name="connsiteY0" fmla="*/ 4059936 h 4059936"/>
                <a:gd name="connsiteX1" fmla="*/ 7918 w 466892"/>
                <a:gd name="connsiteY1" fmla="*/ 3785616 h 4059936"/>
                <a:gd name="connsiteX2" fmla="*/ 90214 w 466892"/>
                <a:gd name="connsiteY2" fmla="*/ 3200400 h 4059936"/>
                <a:gd name="connsiteX3" fmla="*/ 428542 w 466892"/>
                <a:gd name="connsiteY3" fmla="*/ 1764792 h 4059936"/>
                <a:gd name="connsiteX4" fmla="*/ 437686 w 466892"/>
                <a:gd name="connsiteY4" fmla="*/ 813816 h 4059936"/>
                <a:gd name="connsiteX5" fmla="*/ 236518 w 466892"/>
                <a:gd name="connsiteY5" fmla="*/ 0 h 405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892" h="4059936">
                  <a:moveTo>
                    <a:pt x="7918" y="4059936"/>
                  </a:moveTo>
                  <a:cubicBezTo>
                    <a:pt x="1060" y="3994404"/>
                    <a:pt x="-5798" y="3928872"/>
                    <a:pt x="7918" y="3785616"/>
                  </a:cubicBezTo>
                  <a:cubicBezTo>
                    <a:pt x="21634" y="3642360"/>
                    <a:pt x="20110" y="3537204"/>
                    <a:pt x="90214" y="3200400"/>
                  </a:cubicBezTo>
                  <a:cubicBezTo>
                    <a:pt x="160318" y="2863596"/>
                    <a:pt x="370630" y="2162556"/>
                    <a:pt x="428542" y="1764792"/>
                  </a:cubicBezTo>
                  <a:cubicBezTo>
                    <a:pt x="486454" y="1367028"/>
                    <a:pt x="469690" y="1107948"/>
                    <a:pt x="437686" y="813816"/>
                  </a:cubicBezTo>
                  <a:cubicBezTo>
                    <a:pt x="405682" y="519684"/>
                    <a:pt x="321100" y="259842"/>
                    <a:pt x="236518" y="0"/>
                  </a:cubicBezTo>
                </a:path>
              </a:pathLst>
            </a:custGeom>
            <a:ln w="28575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4" name="Freeform 373"/>
            <p:cNvSpPr/>
            <p:nvPr/>
          </p:nvSpPr>
          <p:spPr>
            <a:xfrm flipH="1">
              <a:off x="1935480" y="5257800"/>
              <a:ext cx="45719" cy="301752"/>
            </a:xfrm>
            <a:custGeom>
              <a:avLst/>
              <a:gdLst>
                <a:gd name="connsiteX0" fmla="*/ 0 w 0"/>
                <a:gd name="connsiteY0" fmla="*/ 283464 h 283464"/>
                <a:gd name="connsiteX1" fmla="*/ 0 w 0"/>
                <a:gd name="connsiteY1" fmla="*/ 0 h 283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83464">
                  <a:moveTo>
                    <a:pt x="0" y="283464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1976438" y="3048001"/>
              <a:ext cx="243535" cy="2209800"/>
            </a:xfrm>
            <a:custGeom>
              <a:avLst/>
              <a:gdLst>
                <a:gd name="connsiteX0" fmla="*/ 0 w 243535"/>
                <a:gd name="connsiteY0" fmla="*/ 2105025 h 2105025"/>
                <a:gd name="connsiteX1" fmla="*/ 19050 w 243535"/>
                <a:gd name="connsiteY1" fmla="*/ 1943100 h 2105025"/>
                <a:gd name="connsiteX2" fmla="*/ 80962 w 243535"/>
                <a:gd name="connsiteY2" fmla="*/ 1747838 h 2105025"/>
                <a:gd name="connsiteX3" fmla="*/ 152400 w 243535"/>
                <a:gd name="connsiteY3" fmla="*/ 1538288 h 2105025"/>
                <a:gd name="connsiteX4" fmla="*/ 223837 w 243535"/>
                <a:gd name="connsiteY4" fmla="*/ 1281113 h 2105025"/>
                <a:gd name="connsiteX5" fmla="*/ 242887 w 243535"/>
                <a:gd name="connsiteY5" fmla="*/ 976313 h 2105025"/>
                <a:gd name="connsiteX6" fmla="*/ 238125 w 243535"/>
                <a:gd name="connsiteY6" fmla="*/ 571500 h 2105025"/>
                <a:gd name="connsiteX7" fmla="*/ 228600 w 243535"/>
                <a:gd name="connsiteY7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535" h="2105025">
                  <a:moveTo>
                    <a:pt x="0" y="2105025"/>
                  </a:moveTo>
                  <a:cubicBezTo>
                    <a:pt x="2778" y="2053828"/>
                    <a:pt x="5556" y="2002631"/>
                    <a:pt x="19050" y="1943100"/>
                  </a:cubicBezTo>
                  <a:cubicBezTo>
                    <a:pt x="32544" y="1883569"/>
                    <a:pt x="58737" y="1815307"/>
                    <a:pt x="80962" y="1747838"/>
                  </a:cubicBezTo>
                  <a:cubicBezTo>
                    <a:pt x="103187" y="1680369"/>
                    <a:pt x="128587" y="1616076"/>
                    <a:pt x="152400" y="1538288"/>
                  </a:cubicBezTo>
                  <a:cubicBezTo>
                    <a:pt x="176213" y="1460500"/>
                    <a:pt x="208756" y="1374775"/>
                    <a:pt x="223837" y="1281113"/>
                  </a:cubicBezTo>
                  <a:cubicBezTo>
                    <a:pt x="238918" y="1187451"/>
                    <a:pt x="240506" y="1094582"/>
                    <a:pt x="242887" y="976313"/>
                  </a:cubicBezTo>
                  <a:cubicBezTo>
                    <a:pt x="245268" y="858044"/>
                    <a:pt x="240506" y="734219"/>
                    <a:pt x="238125" y="571500"/>
                  </a:cubicBezTo>
                  <a:cubicBezTo>
                    <a:pt x="235744" y="408781"/>
                    <a:pt x="201613" y="97631"/>
                    <a:pt x="22860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197606" y="1981200"/>
              <a:ext cx="88394" cy="1143000"/>
            </a:xfrm>
            <a:custGeom>
              <a:avLst/>
              <a:gdLst>
                <a:gd name="connsiteX0" fmla="*/ 0 w 0"/>
                <a:gd name="connsiteY0" fmla="*/ 283464 h 283464"/>
                <a:gd name="connsiteX1" fmla="*/ 0 w 0"/>
                <a:gd name="connsiteY1" fmla="*/ 0 h 283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83464">
                  <a:moveTo>
                    <a:pt x="0" y="283464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3200400" y="1447800"/>
            <a:ext cx="1676400" cy="518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 rot="16200000">
            <a:off x="4074174" y="5684317"/>
            <a:ext cx="528509" cy="294856"/>
            <a:chOff x="2643206" y="857256"/>
            <a:chExt cx="3813" cy="1815"/>
          </a:xfrm>
        </p:grpSpPr>
        <p:sp>
          <p:nvSpPr>
            <p:cNvPr id="158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9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60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61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62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63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64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5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5" name="Group 94"/>
          <p:cNvGrpSpPr>
            <a:grpSpLocks/>
          </p:cNvGrpSpPr>
          <p:nvPr/>
        </p:nvGrpSpPr>
        <p:grpSpPr bwMode="auto">
          <a:xfrm rot="16200000">
            <a:off x="3484681" y="5694481"/>
            <a:ext cx="515692" cy="287346"/>
            <a:chOff x="285752" y="857256"/>
            <a:chExt cx="3813" cy="1815"/>
          </a:xfrm>
        </p:grpSpPr>
        <p:sp>
          <p:nvSpPr>
            <p:cNvPr id="150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1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2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3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4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5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56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7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 rot="16681535">
            <a:off x="4262024" y="4370922"/>
            <a:ext cx="528509" cy="294856"/>
            <a:chOff x="2643206" y="857256"/>
            <a:chExt cx="3813" cy="1815"/>
          </a:xfrm>
        </p:grpSpPr>
        <p:sp>
          <p:nvSpPr>
            <p:cNvPr id="142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3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4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5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6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7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48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9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7" name="Group 96"/>
          <p:cNvGrpSpPr>
            <a:grpSpLocks/>
          </p:cNvGrpSpPr>
          <p:nvPr/>
        </p:nvGrpSpPr>
        <p:grpSpPr bwMode="auto">
          <a:xfrm rot="16200000">
            <a:off x="4302774" y="2788717"/>
            <a:ext cx="528509" cy="294856"/>
            <a:chOff x="2643206" y="857256"/>
            <a:chExt cx="3813" cy="1815"/>
          </a:xfrm>
        </p:grpSpPr>
        <p:sp>
          <p:nvSpPr>
            <p:cNvPr id="133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4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5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6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7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8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40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1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8" name="Group 97"/>
          <p:cNvGrpSpPr>
            <a:grpSpLocks/>
          </p:cNvGrpSpPr>
          <p:nvPr/>
        </p:nvGrpSpPr>
        <p:grpSpPr bwMode="auto">
          <a:xfrm rot="16746640">
            <a:off x="3619627" y="4322881"/>
            <a:ext cx="515692" cy="287346"/>
            <a:chOff x="285752" y="857256"/>
            <a:chExt cx="3813" cy="1815"/>
          </a:xfrm>
        </p:grpSpPr>
        <p:sp>
          <p:nvSpPr>
            <p:cNvPr id="125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6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7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8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0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31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2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7" name="Group 106"/>
          <p:cNvGrpSpPr>
            <a:grpSpLocks/>
          </p:cNvGrpSpPr>
          <p:nvPr/>
        </p:nvGrpSpPr>
        <p:grpSpPr bwMode="auto">
          <a:xfrm rot="16200000">
            <a:off x="3848227" y="2704973"/>
            <a:ext cx="515692" cy="287346"/>
            <a:chOff x="285752" y="857256"/>
            <a:chExt cx="3813" cy="1815"/>
          </a:xfrm>
        </p:grpSpPr>
        <p:sp>
          <p:nvSpPr>
            <p:cNvPr id="115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6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7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8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9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0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21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4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8" name="Freeform 107"/>
          <p:cNvSpPr/>
          <p:nvPr/>
        </p:nvSpPr>
        <p:spPr>
          <a:xfrm>
            <a:off x="3733800" y="1493520"/>
            <a:ext cx="382774" cy="4059936"/>
          </a:xfrm>
          <a:custGeom>
            <a:avLst/>
            <a:gdLst>
              <a:gd name="connsiteX0" fmla="*/ 7918 w 466892"/>
              <a:gd name="connsiteY0" fmla="*/ 4059936 h 4059936"/>
              <a:gd name="connsiteX1" fmla="*/ 7918 w 466892"/>
              <a:gd name="connsiteY1" fmla="*/ 3785616 h 4059936"/>
              <a:gd name="connsiteX2" fmla="*/ 90214 w 466892"/>
              <a:gd name="connsiteY2" fmla="*/ 3200400 h 4059936"/>
              <a:gd name="connsiteX3" fmla="*/ 428542 w 466892"/>
              <a:gd name="connsiteY3" fmla="*/ 1764792 h 4059936"/>
              <a:gd name="connsiteX4" fmla="*/ 437686 w 466892"/>
              <a:gd name="connsiteY4" fmla="*/ 813816 h 4059936"/>
              <a:gd name="connsiteX5" fmla="*/ 236518 w 466892"/>
              <a:gd name="connsiteY5" fmla="*/ 0 h 405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892" h="4059936">
                <a:moveTo>
                  <a:pt x="7918" y="4059936"/>
                </a:moveTo>
                <a:cubicBezTo>
                  <a:pt x="1060" y="3994404"/>
                  <a:pt x="-5798" y="3928872"/>
                  <a:pt x="7918" y="3785616"/>
                </a:cubicBezTo>
                <a:cubicBezTo>
                  <a:pt x="21634" y="3642360"/>
                  <a:pt x="20110" y="3537204"/>
                  <a:pt x="90214" y="3200400"/>
                </a:cubicBezTo>
                <a:cubicBezTo>
                  <a:pt x="160318" y="2863596"/>
                  <a:pt x="370630" y="2162556"/>
                  <a:pt x="428542" y="1764792"/>
                </a:cubicBezTo>
                <a:cubicBezTo>
                  <a:pt x="486454" y="1367028"/>
                  <a:pt x="469690" y="1107948"/>
                  <a:pt x="437686" y="813816"/>
                </a:cubicBezTo>
                <a:cubicBezTo>
                  <a:pt x="405682" y="519684"/>
                  <a:pt x="321100" y="259842"/>
                  <a:pt x="236518" y="0"/>
                </a:cubicBezTo>
              </a:path>
            </a:pathLst>
          </a:cu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Freeform 108"/>
          <p:cNvSpPr/>
          <p:nvPr/>
        </p:nvSpPr>
        <p:spPr>
          <a:xfrm flipH="1">
            <a:off x="4297680" y="5257800"/>
            <a:ext cx="45719" cy="301752"/>
          </a:xfrm>
          <a:custGeom>
            <a:avLst/>
            <a:gdLst>
              <a:gd name="connsiteX0" fmla="*/ 0 w 0"/>
              <a:gd name="connsiteY0" fmla="*/ 283464 h 283464"/>
              <a:gd name="connsiteX1" fmla="*/ 0 w 0"/>
              <a:gd name="connsiteY1" fmla="*/ 0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83464">
                <a:moveTo>
                  <a:pt x="0" y="283464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reeform 109"/>
          <p:cNvSpPr/>
          <p:nvPr/>
        </p:nvSpPr>
        <p:spPr>
          <a:xfrm>
            <a:off x="4338638" y="3048001"/>
            <a:ext cx="243535" cy="2209800"/>
          </a:xfrm>
          <a:custGeom>
            <a:avLst/>
            <a:gdLst>
              <a:gd name="connsiteX0" fmla="*/ 0 w 243535"/>
              <a:gd name="connsiteY0" fmla="*/ 2105025 h 2105025"/>
              <a:gd name="connsiteX1" fmla="*/ 19050 w 243535"/>
              <a:gd name="connsiteY1" fmla="*/ 1943100 h 2105025"/>
              <a:gd name="connsiteX2" fmla="*/ 80962 w 243535"/>
              <a:gd name="connsiteY2" fmla="*/ 1747838 h 2105025"/>
              <a:gd name="connsiteX3" fmla="*/ 152400 w 243535"/>
              <a:gd name="connsiteY3" fmla="*/ 1538288 h 2105025"/>
              <a:gd name="connsiteX4" fmla="*/ 223837 w 243535"/>
              <a:gd name="connsiteY4" fmla="*/ 1281113 h 2105025"/>
              <a:gd name="connsiteX5" fmla="*/ 242887 w 243535"/>
              <a:gd name="connsiteY5" fmla="*/ 976313 h 2105025"/>
              <a:gd name="connsiteX6" fmla="*/ 238125 w 243535"/>
              <a:gd name="connsiteY6" fmla="*/ 571500 h 2105025"/>
              <a:gd name="connsiteX7" fmla="*/ 228600 w 243535"/>
              <a:gd name="connsiteY7" fmla="*/ 0 h 210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535" h="2105025">
                <a:moveTo>
                  <a:pt x="0" y="2105025"/>
                </a:moveTo>
                <a:cubicBezTo>
                  <a:pt x="2778" y="2053828"/>
                  <a:pt x="5556" y="2002631"/>
                  <a:pt x="19050" y="1943100"/>
                </a:cubicBezTo>
                <a:cubicBezTo>
                  <a:pt x="32544" y="1883569"/>
                  <a:pt x="58737" y="1815307"/>
                  <a:pt x="80962" y="1747838"/>
                </a:cubicBezTo>
                <a:cubicBezTo>
                  <a:pt x="103187" y="1680369"/>
                  <a:pt x="128587" y="1616076"/>
                  <a:pt x="152400" y="1538288"/>
                </a:cubicBezTo>
                <a:cubicBezTo>
                  <a:pt x="176213" y="1460500"/>
                  <a:pt x="208756" y="1374775"/>
                  <a:pt x="223837" y="1281113"/>
                </a:cubicBezTo>
                <a:cubicBezTo>
                  <a:pt x="238918" y="1187451"/>
                  <a:pt x="240506" y="1094582"/>
                  <a:pt x="242887" y="976313"/>
                </a:cubicBezTo>
                <a:cubicBezTo>
                  <a:pt x="245268" y="858044"/>
                  <a:pt x="240506" y="734219"/>
                  <a:pt x="238125" y="571500"/>
                </a:cubicBezTo>
                <a:cubicBezTo>
                  <a:pt x="235744" y="408781"/>
                  <a:pt x="201613" y="97631"/>
                  <a:pt x="228600" y="0"/>
                </a:cubicBezTo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reeform 110"/>
          <p:cNvSpPr/>
          <p:nvPr/>
        </p:nvSpPr>
        <p:spPr>
          <a:xfrm>
            <a:off x="4559806" y="1981200"/>
            <a:ext cx="88394" cy="1143000"/>
          </a:xfrm>
          <a:custGeom>
            <a:avLst/>
            <a:gdLst>
              <a:gd name="connsiteX0" fmla="*/ 0 w 0"/>
              <a:gd name="connsiteY0" fmla="*/ 283464 h 283464"/>
              <a:gd name="connsiteX1" fmla="*/ 0 w 0"/>
              <a:gd name="connsiteY1" fmla="*/ 0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83464">
                <a:moveTo>
                  <a:pt x="0" y="283464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TextBox 166"/>
          <p:cNvSpPr txBox="1"/>
          <p:nvPr/>
        </p:nvSpPr>
        <p:spPr>
          <a:xfrm>
            <a:off x="9144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No intervention	Intervention</a:t>
            </a:r>
            <a:endParaRPr lang="fr-FR" sz="1200" i="1" dirty="0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2057400" y="6705600"/>
            <a:ext cx="533400" cy="0"/>
          </a:xfrm>
          <a:prstGeom prst="lin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657600" y="6705600"/>
            <a:ext cx="533400" cy="0"/>
          </a:xfrm>
          <a:prstGeom prst="lin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0" name="TextBox 169"/>
          <p:cNvSpPr txBox="1"/>
          <p:nvPr/>
        </p:nvSpPr>
        <p:spPr>
          <a:xfrm>
            <a:off x="6019800" y="2438400"/>
            <a:ext cx="2666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No lane crossing caused by ESF.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If no marking: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b="1" dirty="0" smtClean="0"/>
              <a:t>Don’t leave the road.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000" b="1" dirty="0" smtClean="0"/>
              <a:t>Lateral movement not more than 75cm.</a:t>
            </a:r>
          </a:p>
        </p:txBody>
      </p:sp>
    </p:spTree>
    <p:extLst>
      <p:ext uri="{BB962C8B-B14F-4D97-AF65-F5344CB8AC3E}">
        <p14:creationId xmlns:p14="http://schemas.microsoft.com/office/powerpoint/2010/main" val="10678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ounded Rectangle 135"/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5" name="Rectangle 424"/>
          <p:cNvSpPr/>
          <p:nvPr/>
        </p:nvSpPr>
        <p:spPr>
          <a:xfrm>
            <a:off x="3200400" y="1447800"/>
            <a:ext cx="1676400" cy="518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7" name="Straight Connector 426"/>
          <p:cNvCxnSpPr/>
          <p:nvPr/>
        </p:nvCxnSpPr>
        <p:spPr>
          <a:xfrm>
            <a:off x="32766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40386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>
            <a:off x="48006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>
            <a:grpSpLocks/>
          </p:cNvGrpSpPr>
          <p:nvPr/>
        </p:nvGrpSpPr>
        <p:grpSpPr bwMode="auto">
          <a:xfrm rot="16200000">
            <a:off x="4150373" y="5371172"/>
            <a:ext cx="528509" cy="294856"/>
            <a:chOff x="2643206" y="857256"/>
            <a:chExt cx="3813" cy="1815"/>
          </a:xfrm>
        </p:grpSpPr>
        <p:sp>
          <p:nvSpPr>
            <p:cNvPr id="99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0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1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2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3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4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05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8" name="Group 107"/>
          <p:cNvGrpSpPr>
            <a:grpSpLocks/>
          </p:cNvGrpSpPr>
          <p:nvPr/>
        </p:nvGrpSpPr>
        <p:grpSpPr bwMode="auto">
          <a:xfrm rot="16200000">
            <a:off x="3845574" y="3712480"/>
            <a:ext cx="528509" cy="294856"/>
            <a:chOff x="2643206" y="857256"/>
            <a:chExt cx="3813" cy="1815"/>
          </a:xfrm>
        </p:grpSpPr>
        <p:sp>
          <p:nvSpPr>
            <p:cNvPr id="111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2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3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4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5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6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17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8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20" name="Group 119"/>
          <p:cNvGrpSpPr>
            <a:grpSpLocks/>
          </p:cNvGrpSpPr>
          <p:nvPr/>
        </p:nvGrpSpPr>
        <p:grpSpPr bwMode="auto">
          <a:xfrm rot="16200000">
            <a:off x="4150375" y="2170773"/>
            <a:ext cx="528509" cy="294856"/>
            <a:chOff x="2643206" y="857256"/>
            <a:chExt cx="3813" cy="1815"/>
          </a:xfrm>
        </p:grpSpPr>
        <p:sp>
          <p:nvSpPr>
            <p:cNvPr id="123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4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5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6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7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8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29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0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131" name="Straight Connector 130"/>
          <p:cNvCxnSpPr>
            <a:stCxn id="124" idx="0"/>
          </p:cNvCxnSpPr>
          <p:nvPr/>
        </p:nvCxnSpPr>
        <p:spPr>
          <a:xfrm flipV="1">
            <a:off x="4414874" y="1676400"/>
            <a:ext cx="4726" cy="585873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reeform 156"/>
          <p:cNvSpPr/>
          <p:nvPr/>
        </p:nvSpPr>
        <p:spPr>
          <a:xfrm>
            <a:off x="4191000" y="4495800"/>
            <a:ext cx="228600" cy="762000"/>
          </a:xfrm>
          <a:custGeom>
            <a:avLst/>
            <a:gdLst>
              <a:gd name="connsiteX0" fmla="*/ 146304 w 146304"/>
              <a:gd name="connsiteY0" fmla="*/ 1655064 h 1655064"/>
              <a:gd name="connsiteX1" fmla="*/ 109728 w 146304"/>
              <a:gd name="connsiteY1" fmla="*/ 822960 h 1655064"/>
              <a:gd name="connsiteX2" fmla="*/ 0 w 146304"/>
              <a:gd name="connsiteY2" fmla="*/ 0 h 165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655064">
                <a:moveTo>
                  <a:pt x="146304" y="1655064"/>
                </a:moveTo>
                <a:cubicBezTo>
                  <a:pt x="140208" y="1376934"/>
                  <a:pt x="134112" y="1098804"/>
                  <a:pt x="109728" y="822960"/>
                </a:cubicBezTo>
                <a:cubicBezTo>
                  <a:pt x="85344" y="547116"/>
                  <a:pt x="42672" y="273558"/>
                  <a:pt x="0" y="0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Freeform 157"/>
          <p:cNvSpPr/>
          <p:nvPr/>
        </p:nvSpPr>
        <p:spPr>
          <a:xfrm>
            <a:off x="4105979" y="2340864"/>
            <a:ext cx="316669" cy="2148840"/>
          </a:xfrm>
          <a:custGeom>
            <a:avLst/>
            <a:gdLst>
              <a:gd name="connsiteX0" fmla="*/ 97213 w 316669"/>
              <a:gd name="connsiteY0" fmla="*/ 2148840 h 2148840"/>
              <a:gd name="connsiteX1" fmla="*/ 51493 w 316669"/>
              <a:gd name="connsiteY1" fmla="*/ 2029968 h 2148840"/>
              <a:gd name="connsiteX2" fmla="*/ 14917 w 316669"/>
              <a:gd name="connsiteY2" fmla="*/ 1856232 h 2148840"/>
              <a:gd name="connsiteX3" fmla="*/ 5773 w 316669"/>
              <a:gd name="connsiteY3" fmla="*/ 1453896 h 2148840"/>
              <a:gd name="connsiteX4" fmla="*/ 5773 w 316669"/>
              <a:gd name="connsiteY4" fmla="*/ 1161288 h 2148840"/>
              <a:gd name="connsiteX5" fmla="*/ 78925 w 316669"/>
              <a:gd name="connsiteY5" fmla="*/ 877824 h 2148840"/>
              <a:gd name="connsiteX6" fmla="*/ 289237 w 316669"/>
              <a:gd name="connsiteY6" fmla="*/ 402336 h 2148840"/>
              <a:gd name="connsiteX7" fmla="*/ 307525 w 316669"/>
              <a:gd name="connsiteY7" fmla="*/ 219456 h 2148840"/>
              <a:gd name="connsiteX8" fmla="*/ 316669 w 316669"/>
              <a:gd name="connsiteY8" fmla="*/ 0 h 21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669" h="2148840">
                <a:moveTo>
                  <a:pt x="97213" y="2148840"/>
                </a:moveTo>
                <a:cubicBezTo>
                  <a:pt x="81211" y="2113788"/>
                  <a:pt x="65209" y="2078736"/>
                  <a:pt x="51493" y="2029968"/>
                </a:cubicBezTo>
                <a:cubicBezTo>
                  <a:pt x="37777" y="1981200"/>
                  <a:pt x="22537" y="1952244"/>
                  <a:pt x="14917" y="1856232"/>
                </a:cubicBezTo>
                <a:cubicBezTo>
                  <a:pt x="7297" y="1760220"/>
                  <a:pt x="7297" y="1569720"/>
                  <a:pt x="5773" y="1453896"/>
                </a:cubicBezTo>
                <a:cubicBezTo>
                  <a:pt x="4249" y="1338072"/>
                  <a:pt x="-6419" y="1257300"/>
                  <a:pt x="5773" y="1161288"/>
                </a:cubicBezTo>
                <a:cubicBezTo>
                  <a:pt x="17965" y="1065276"/>
                  <a:pt x="31681" y="1004316"/>
                  <a:pt x="78925" y="877824"/>
                </a:cubicBezTo>
                <a:cubicBezTo>
                  <a:pt x="126169" y="751332"/>
                  <a:pt x="251137" y="512064"/>
                  <a:pt x="289237" y="402336"/>
                </a:cubicBezTo>
                <a:cubicBezTo>
                  <a:pt x="327337" y="292608"/>
                  <a:pt x="302953" y="286512"/>
                  <a:pt x="307525" y="219456"/>
                </a:cubicBezTo>
                <a:cubicBezTo>
                  <a:pt x="312097" y="152400"/>
                  <a:pt x="314383" y="76200"/>
                  <a:pt x="316669" y="0"/>
                </a:cubicBezTo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Straight Connector 74"/>
          <p:cNvCxnSpPr>
            <a:stCxn id="77" idx="0"/>
          </p:cNvCxnSpPr>
          <p:nvPr/>
        </p:nvCxnSpPr>
        <p:spPr>
          <a:xfrm flipV="1">
            <a:off x="3648952" y="1676400"/>
            <a:ext cx="8648" cy="388775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>
            <a:grpSpLocks/>
          </p:cNvGrpSpPr>
          <p:nvPr/>
        </p:nvGrpSpPr>
        <p:grpSpPr bwMode="auto">
          <a:xfrm rot="16200000">
            <a:off x="3391027" y="5676773"/>
            <a:ext cx="515692" cy="287346"/>
            <a:chOff x="285752" y="857256"/>
            <a:chExt cx="3813" cy="1815"/>
          </a:xfrm>
        </p:grpSpPr>
        <p:sp>
          <p:nvSpPr>
            <p:cNvPr id="77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78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79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0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1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2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83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4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5" name="Group 84"/>
          <p:cNvGrpSpPr>
            <a:grpSpLocks/>
          </p:cNvGrpSpPr>
          <p:nvPr/>
        </p:nvGrpSpPr>
        <p:grpSpPr bwMode="auto">
          <a:xfrm rot="16200000">
            <a:off x="3391027" y="4076574"/>
            <a:ext cx="515692" cy="287346"/>
            <a:chOff x="285752" y="857256"/>
            <a:chExt cx="3813" cy="1815"/>
          </a:xfrm>
        </p:grpSpPr>
        <p:sp>
          <p:nvSpPr>
            <p:cNvPr id="86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7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8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9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0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1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92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4" name="Group 93"/>
          <p:cNvGrpSpPr>
            <a:grpSpLocks/>
          </p:cNvGrpSpPr>
          <p:nvPr/>
        </p:nvGrpSpPr>
        <p:grpSpPr bwMode="auto">
          <a:xfrm rot="16200000">
            <a:off x="3391027" y="2323973"/>
            <a:ext cx="515692" cy="287346"/>
            <a:chOff x="285752" y="857256"/>
            <a:chExt cx="3813" cy="1815"/>
          </a:xfrm>
        </p:grpSpPr>
        <p:sp>
          <p:nvSpPr>
            <p:cNvPr id="95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7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8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7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9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0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19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1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01" name="Rectangle 200"/>
          <p:cNvSpPr/>
          <p:nvPr/>
        </p:nvSpPr>
        <p:spPr>
          <a:xfrm>
            <a:off x="838200" y="1447800"/>
            <a:ext cx="1676400" cy="518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914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676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2438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143000" y="2895600"/>
            <a:ext cx="528522" cy="1141274"/>
          </a:xfrm>
          <a:prstGeom prst="lin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4" name="Group 133"/>
          <p:cNvGrpSpPr>
            <a:grpSpLocks/>
          </p:cNvGrpSpPr>
          <p:nvPr/>
        </p:nvGrpSpPr>
        <p:grpSpPr bwMode="auto">
          <a:xfrm rot="16200000">
            <a:off x="1788173" y="5371172"/>
            <a:ext cx="528509" cy="294856"/>
            <a:chOff x="2643206" y="857256"/>
            <a:chExt cx="3813" cy="1815"/>
          </a:xfrm>
        </p:grpSpPr>
        <p:sp>
          <p:nvSpPr>
            <p:cNvPr id="137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8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9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0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1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2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43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4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46" name="Group 145"/>
          <p:cNvGrpSpPr>
            <a:grpSpLocks/>
          </p:cNvGrpSpPr>
          <p:nvPr/>
        </p:nvGrpSpPr>
        <p:grpSpPr bwMode="auto">
          <a:xfrm rot="14925292">
            <a:off x="1487263" y="4080496"/>
            <a:ext cx="528509" cy="294856"/>
            <a:chOff x="2643206" y="857256"/>
            <a:chExt cx="3813" cy="1815"/>
          </a:xfrm>
        </p:grpSpPr>
        <p:sp>
          <p:nvSpPr>
            <p:cNvPr id="149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0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1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2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3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4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55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6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59" name="Freeform 158"/>
          <p:cNvSpPr/>
          <p:nvPr/>
        </p:nvSpPr>
        <p:spPr>
          <a:xfrm>
            <a:off x="1828800" y="4495800"/>
            <a:ext cx="228600" cy="762000"/>
          </a:xfrm>
          <a:custGeom>
            <a:avLst/>
            <a:gdLst>
              <a:gd name="connsiteX0" fmla="*/ 146304 w 146304"/>
              <a:gd name="connsiteY0" fmla="*/ 1655064 h 1655064"/>
              <a:gd name="connsiteX1" fmla="*/ 109728 w 146304"/>
              <a:gd name="connsiteY1" fmla="*/ 822960 h 1655064"/>
              <a:gd name="connsiteX2" fmla="*/ 0 w 146304"/>
              <a:gd name="connsiteY2" fmla="*/ 0 h 165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655064">
                <a:moveTo>
                  <a:pt x="146304" y="1655064"/>
                </a:moveTo>
                <a:cubicBezTo>
                  <a:pt x="140208" y="1376934"/>
                  <a:pt x="134112" y="1098804"/>
                  <a:pt x="109728" y="822960"/>
                </a:cubicBezTo>
                <a:cubicBezTo>
                  <a:pt x="85344" y="547116"/>
                  <a:pt x="42672" y="273558"/>
                  <a:pt x="0" y="0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No </a:t>
            </a:r>
            <a:r>
              <a:rPr lang="fr-FR" sz="1400" b="1" dirty="0" err="1" smtClean="0"/>
              <a:t>risk</a:t>
            </a:r>
            <a:r>
              <a:rPr lang="fr-FR" sz="1400" b="1" dirty="0" smtClean="0"/>
              <a:t> of collision </a:t>
            </a:r>
            <a:endParaRPr lang="fr-FR" sz="1400" b="1" dirty="0">
              <a:sym typeface="Wingdings" panose="05000000000000000000" pitchFamily="2" charset="2"/>
            </a:endParaRPr>
          </a:p>
          <a:p>
            <a:pPr algn="ctr"/>
            <a:r>
              <a:rPr lang="fr-FR" sz="1400" b="1" dirty="0" smtClean="0">
                <a:sym typeface="Wingdings" panose="05000000000000000000" pitchFamily="2" charset="2"/>
              </a:rPr>
              <a:t> </a:t>
            </a:r>
            <a:r>
              <a:rPr lang="fr-FR" sz="1400" b="1" dirty="0" smtClean="0"/>
              <a:t>No intervention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3447472" y="115732"/>
            <a:ext cx="533400" cy="414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Title 1"/>
          <p:cNvSpPr txBox="1">
            <a:spLocks/>
          </p:cNvSpPr>
          <p:nvPr/>
        </p:nvSpPr>
        <p:spPr>
          <a:xfrm>
            <a:off x="1304925" y="0"/>
            <a:ext cx="3276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Use Case </a:t>
            </a:r>
            <a:r>
              <a:rPr lang="en-GB" sz="3200" dirty="0" err="1" smtClean="0"/>
              <a:t>i.b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1800" dirty="0" smtClean="0"/>
              <a:t>“The </a:t>
            </a:r>
            <a:r>
              <a:rPr lang="en-GB" sz="1800" dirty="0"/>
              <a:t>subject vehicle drifts towards the adjacent </a:t>
            </a:r>
            <a:r>
              <a:rPr lang="en-GB" sz="1800" dirty="0" smtClean="0"/>
              <a:t>lane”</a:t>
            </a:r>
            <a:endParaRPr lang="en-GB" sz="3200" dirty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4114800" y="1676400"/>
            <a:ext cx="1680" cy="1851192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9144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No intervention	Intervention</a:t>
            </a:r>
            <a:endParaRPr lang="fr-FR" sz="1200" i="1" dirty="0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2057400" y="6705600"/>
            <a:ext cx="533400" cy="0"/>
          </a:xfrm>
          <a:prstGeom prst="lin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657600" y="6705600"/>
            <a:ext cx="533400" cy="0"/>
          </a:xfrm>
          <a:prstGeom prst="lin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5" name="TextBox 134"/>
          <p:cNvSpPr txBox="1"/>
          <p:nvPr/>
        </p:nvSpPr>
        <p:spPr>
          <a:xfrm>
            <a:off x="6019800" y="2438400"/>
            <a:ext cx="2666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No lane crossing caused by ESF.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However</a:t>
            </a:r>
            <a:r>
              <a:rPr lang="en-GB" sz="2000" b="1" dirty="0"/>
              <a:t>, </a:t>
            </a:r>
            <a:r>
              <a:rPr lang="en-GB" sz="2000" b="1" dirty="0" smtClean="0"/>
              <a:t>ESF may cross a marking to steer </a:t>
            </a:r>
            <a:r>
              <a:rPr lang="en-GB" sz="2000" b="1" dirty="0"/>
              <a:t>the vehicle back into its original lane of </a:t>
            </a:r>
            <a:r>
              <a:rPr lang="en-GB" sz="2000" b="1" dirty="0" smtClean="0"/>
              <a:t>travel (in case a risk of a collision is detected and the original crossing was done by the driver).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581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ounded Rectangle 136"/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 163"/>
          <p:cNvSpPr/>
          <p:nvPr/>
        </p:nvSpPr>
        <p:spPr>
          <a:xfrm>
            <a:off x="838200" y="1447800"/>
            <a:ext cx="1676400" cy="518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914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676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2438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202" idx="0"/>
          </p:cNvCxnSpPr>
          <p:nvPr/>
        </p:nvCxnSpPr>
        <p:spPr>
          <a:xfrm flipV="1">
            <a:off x="1290673" y="1969336"/>
            <a:ext cx="4726" cy="44879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1276763" y="2670048"/>
            <a:ext cx="475837" cy="1673352"/>
          </a:xfrm>
          <a:custGeom>
            <a:avLst/>
            <a:gdLst>
              <a:gd name="connsiteX0" fmla="*/ 424021 w 424021"/>
              <a:gd name="connsiteY0" fmla="*/ 1280160 h 1280160"/>
              <a:gd name="connsiteX1" fmla="*/ 286861 w 424021"/>
              <a:gd name="connsiteY1" fmla="*/ 868680 h 1280160"/>
              <a:gd name="connsiteX2" fmla="*/ 39973 w 424021"/>
              <a:gd name="connsiteY2" fmla="*/ 356616 h 1280160"/>
              <a:gd name="connsiteX3" fmla="*/ 3397 w 424021"/>
              <a:gd name="connsiteY3" fmla="*/ 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021" h="1280160">
                <a:moveTo>
                  <a:pt x="424021" y="1280160"/>
                </a:moveTo>
                <a:cubicBezTo>
                  <a:pt x="387445" y="1151382"/>
                  <a:pt x="350869" y="1022604"/>
                  <a:pt x="286861" y="868680"/>
                </a:cubicBezTo>
                <a:cubicBezTo>
                  <a:pt x="222853" y="714756"/>
                  <a:pt x="87217" y="501396"/>
                  <a:pt x="39973" y="356616"/>
                </a:cubicBezTo>
                <a:cubicBezTo>
                  <a:pt x="-7271" y="211836"/>
                  <a:pt x="-1937" y="105918"/>
                  <a:pt x="3397" y="0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7-Point Star 170"/>
          <p:cNvSpPr/>
          <p:nvPr/>
        </p:nvSpPr>
        <p:spPr>
          <a:xfrm>
            <a:off x="1828799" y="51816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7-Point Star 171"/>
          <p:cNvSpPr/>
          <p:nvPr/>
        </p:nvSpPr>
        <p:spPr>
          <a:xfrm>
            <a:off x="1828799" y="57150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7-Point Star 173"/>
          <p:cNvSpPr/>
          <p:nvPr/>
        </p:nvSpPr>
        <p:spPr>
          <a:xfrm rot="21388621">
            <a:off x="1443194" y="3975743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7-Point Star 174"/>
          <p:cNvSpPr/>
          <p:nvPr/>
        </p:nvSpPr>
        <p:spPr>
          <a:xfrm rot="21388621">
            <a:off x="1627379" y="4437738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7-Point Star 176"/>
          <p:cNvSpPr/>
          <p:nvPr/>
        </p:nvSpPr>
        <p:spPr>
          <a:xfrm>
            <a:off x="1066800" y="21336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7-Point Star 177"/>
          <p:cNvSpPr/>
          <p:nvPr/>
        </p:nvSpPr>
        <p:spPr>
          <a:xfrm>
            <a:off x="1066800" y="26670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Freeform 242"/>
          <p:cNvSpPr/>
          <p:nvPr/>
        </p:nvSpPr>
        <p:spPr>
          <a:xfrm>
            <a:off x="1828800" y="4495800"/>
            <a:ext cx="228600" cy="762000"/>
          </a:xfrm>
          <a:custGeom>
            <a:avLst/>
            <a:gdLst>
              <a:gd name="connsiteX0" fmla="*/ 146304 w 146304"/>
              <a:gd name="connsiteY0" fmla="*/ 1655064 h 1655064"/>
              <a:gd name="connsiteX1" fmla="*/ 109728 w 146304"/>
              <a:gd name="connsiteY1" fmla="*/ 822960 h 1655064"/>
              <a:gd name="connsiteX2" fmla="*/ 0 w 146304"/>
              <a:gd name="connsiteY2" fmla="*/ 0 h 165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655064">
                <a:moveTo>
                  <a:pt x="146304" y="1655064"/>
                </a:moveTo>
                <a:cubicBezTo>
                  <a:pt x="140208" y="1376934"/>
                  <a:pt x="134112" y="1098804"/>
                  <a:pt x="109728" y="822960"/>
                </a:cubicBezTo>
                <a:cubicBezTo>
                  <a:pt x="85344" y="547116"/>
                  <a:pt x="42672" y="273558"/>
                  <a:pt x="0" y="0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3200400" y="1447800"/>
            <a:ext cx="1676400" cy="518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5" name="Straight Connector 94"/>
          <p:cNvCxnSpPr>
            <a:stCxn id="146" idx="0"/>
          </p:cNvCxnSpPr>
          <p:nvPr/>
        </p:nvCxnSpPr>
        <p:spPr>
          <a:xfrm flipV="1">
            <a:off x="3648952" y="1676400"/>
            <a:ext cx="8648" cy="388775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2766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0386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8006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>
            <a:grpSpLocks/>
          </p:cNvGrpSpPr>
          <p:nvPr/>
        </p:nvGrpSpPr>
        <p:grpSpPr bwMode="auto">
          <a:xfrm rot="16200000">
            <a:off x="3391027" y="5676773"/>
            <a:ext cx="515692" cy="287346"/>
            <a:chOff x="285752" y="857256"/>
            <a:chExt cx="3813" cy="1815"/>
          </a:xfrm>
        </p:grpSpPr>
        <p:sp>
          <p:nvSpPr>
            <p:cNvPr id="146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7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8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9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0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1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52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3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9" name="Group 108"/>
          <p:cNvGrpSpPr>
            <a:grpSpLocks/>
          </p:cNvGrpSpPr>
          <p:nvPr/>
        </p:nvGrpSpPr>
        <p:grpSpPr bwMode="auto">
          <a:xfrm rot="16200000">
            <a:off x="3391027" y="4076574"/>
            <a:ext cx="515692" cy="287346"/>
            <a:chOff x="285752" y="857256"/>
            <a:chExt cx="3813" cy="1815"/>
          </a:xfrm>
        </p:grpSpPr>
        <p:sp>
          <p:nvSpPr>
            <p:cNvPr id="122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3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4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5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6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7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28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9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10" name="Group 109"/>
          <p:cNvGrpSpPr>
            <a:grpSpLocks/>
          </p:cNvGrpSpPr>
          <p:nvPr/>
        </p:nvGrpSpPr>
        <p:grpSpPr bwMode="auto">
          <a:xfrm rot="16200000">
            <a:off x="3391027" y="2323973"/>
            <a:ext cx="515692" cy="287346"/>
            <a:chOff x="285752" y="857256"/>
            <a:chExt cx="3813" cy="1815"/>
          </a:xfrm>
        </p:grpSpPr>
        <p:sp>
          <p:nvSpPr>
            <p:cNvPr id="114" name="AutoShape 32" descr="Vertikal dunkel"/>
            <p:cNvSpPr>
              <a:spLocks noChangeArrowheads="1"/>
            </p:cNvSpPr>
            <p:nvPr/>
          </p:nvSpPr>
          <p:spPr bwMode="auto">
            <a:xfrm rot="5400000">
              <a:off x="286745" y="856263"/>
              <a:ext cx="1815" cy="3802"/>
            </a:xfrm>
            <a:prstGeom prst="flowChartAlternateProcess">
              <a:avLst/>
            </a:prstGeom>
            <a:pattFill prst="dkVert">
              <a:fgClr>
                <a:srgbClr val="C00000"/>
              </a:fgClr>
              <a:bgClr>
                <a:srgbClr val="C00000"/>
              </a:bgClr>
            </a:patt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5" name="AutoShape 33"/>
            <p:cNvSpPr>
              <a:spLocks noChangeArrowheads="1"/>
            </p:cNvSpPr>
            <p:nvPr/>
          </p:nvSpPr>
          <p:spPr bwMode="auto">
            <a:xfrm rot="5400000">
              <a:off x="286607" y="857359"/>
              <a:ext cx="1298" cy="1612"/>
            </a:xfrm>
            <a:prstGeom prst="flowChartProcess">
              <a:avLst/>
            </a:prstGeom>
            <a:solidFill>
              <a:srgbClr val="C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6" name="AutoShape 34"/>
            <p:cNvSpPr>
              <a:spLocks noChangeArrowheads="1"/>
            </p:cNvSpPr>
            <p:nvPr/>
          </p:nvSpPr>
          <p:spPr bwMode="auto">
            <a:xfrm rot="5400000">
              <a:off x="287587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7" name="AutoShape 35"/>
            <p:cNvSpPr>
              <a:spLocks noChangeArrowheads="1"/>
            </p:cNvSpPr>
            <p:nvPr/>
          </p:nvSpPr>
          <p:spPr bwMode="auto">
            <a:xfrm rot="16200000" flipH="1">
              <a:off x="285329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8" name="AutoShape 36"/>
            <p:cNvSpPr>
              <a:spLocks noChangeArrowheads="1"/>
            </p:cNvSpPr>
            <p:nvPr/>
          </p:nvSpPr>
          <p:spPr bwMode="auto">
            <a:xfrm>
              <a:off x="285988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9" name="AutoShape 37"/>
            <p:cNvSpPr>
              <a:spLocks noChangeArrowheads="1"/>
            </p:cNvSpPr>
            <p:nvPr/>
          </p:nvSpPr>
          <p:spPr bwMode="auto">
            <a:xfrm rot="10800000">
              <a:off x="286032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120" name="AutoShape 38"/>
            <p:cNvCxnSpPr>
              <a:cxnSpLocks noChangeShapeType="1"/>
            </p:cNvCxnSpPr>
            <p:nvPr/>
          </p:nvCxnSpPr>
          <p:spPr bwMode="auto">
            <a:xfrm>
              <a:off x="288581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1" name="AutoShape 39"/>
            <p:cNvCxnSpPr>
              <a:cxnSpLocks noChangeShapeType="1"/>
            </p:cNvCxnSpPr>
            <p:nvPr/>
          </p:nvCxnSpPr>
          <p:spPr bwMode="auto">
            <a:xfrm flipH="1">
              <a:off x="288564" y="858617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9" name="Group 8"/>
          <p:cNvGrpSpPr/>
          <p:nvPr/>
        </p:nvGrpSpPr>
        <p:grpSpPr>
          <a:xfrm>
            <a:off x="4267281" y="5254345"/>
            <a:ext cx="294856" cy="528578"/>
            <a:chOff x="4267281" y="5254345"/>
            <a:chExt cx="294856" cy="528578"/>
          </a:xfrm>
        </p:grpSpPr>
        <p:sp>
          <p:nvSpPr>
            <p:cNvPr id="249" name="AutoShape 23"/>
            <p:cNvSpPr>
              <a:spLocks noChangeArrowheads="1"/>
            </p:cNvSpPr>
            <p:nvPr/>
          </p:nvSpPr>
          <p:spPr bwMode="auto">
            <a:xfrm>
              <a:off x="4267281" y="5255939"/>
              <a:ext cx="294856" cy="526984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50" name="AutoShape 24"/>
            <p:cNvSpPr>
              <a:spLocks noChangeArrowheads="1"/>
            </p:cNvSpPr>
            <p:nvPr/>
          </p:nvSpPr>
          <p:spPr bwMode="auto">
            <a:xfrm>
              <a:off x="4309438" y="5462672"/>
              <a:ext cx="210867" cy="223435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51" name="AutoShape 25"/>
            <p:cNvSpPr>
              <a:spLocks noChangeArrowheads="1"/>
            </p:cNvSpPr>
            <p:nvPr/>
          </p:nvSpPr>
          <p:spPr bwMode="auto">
            <a:xfrm>
              <a:off x="4287994" y="5389349"/>
              <a:ext cx="250506" cy="645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52" name="AutoShape 26"/>
            <p:cNvSpPr>
              <a:spLocks noChangeArrowheads="1"/>
            </p:cNvSpPr>
            <p:nvPr/>
          </p:nvSpPr>
          <p:spPr bwMode="auto">
            <a:xfrm rot="10800000" flipH="1">
              <a:off x="4287506" y="5702324"/>
              <a:ext cx="250506" cy="645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53" name="AutoShape 27"/>
            <p:cNvSpPr>
              <a:spLocks noChangeArrowheads="1"/>
            </p:cNvSpPr>
            <p:nvPr/>
          </p:nvSpPr>
          <p:spPr bwMode="auto">
            <a:xfrm rot="16200000">
              <a:off x="4117043" y="5569770"/>
              <a:ext cx="345963" cy="147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54" name="AutoShape 28"/>
            <p:cNvSpPr>
              <a:spLocks noChangeArrowheads="1"/>
            </p:cNvSpPr>
            <p:nvPr/>
          </p:nvSpPr>
          <p:spPr bwMode="auto">
            <a:xfrm rot="5400000">
              <a:off x="4366899" y="5563671"/>
              <a:ext cx="345963" cy="147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255" name="AutoShape 29"/>
            <p:cNvCxnSpPr>
              <a:cxnSpLocks noChangeShapeType="1"/>
            </p:cNvCxnSpPr>
            <p:nvPr/>
          </p:nvCxnSpPr>
          <p:spPr bwMode="auto">
            <a:xfrm rot="16200000">
              <a:off x="4235395" y="5287125"/>
              <a:ext cx="136389" cy="70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6" name="AutoShape 30"/>
            <p:cNvCxnSpPr>
              <a:cxnSpLocks noChangeShapeType="1"/>
            </p:cNvCxnSpPr>
            <p:nvPr/>
          </p:nvCxnSpPr>
          <p:spPr bwMode="auto">
            <a:xfrm rot="16200000" flipH="1">
              <a:off x="4456427" y="5288600"/>
              <a:ext cx="136528" cy="72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8" name="Group 7"/>
          <p:cNvGrpSpPr/>
          <p:nvPr/>
        </p:nvGrpSpPr>
        <p:grpSpPr>
          <a:xfrm>
            <a:off x="3962482" y="3595653"/>
            <a:ext cx="294856" cy="528578"/>
            <a:chOff x="3962482" y="3595653"/>
            <a:chExt cx="294856" cy="528578"/>
          </a:xfrm>
        </p:grpSpPr>
        <p:sp>
          <p:nvSpPr>
            <p:cNvPr id="258" name="AutoShape 23"/>
            <p:cNvSpPr>
              <a:spLocks noChangeArrowheads="1"/>
            </p:cNvSpPr>
            <p:nvPr/>
          </p:nvSpPr>
          <p:spPr bwMode="auto">
            <a:xfrm>
              <a:off x="3962482" y="3597247"/>
              <a:ext cx="294856" cy="526984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59" name="AutoShape 24"/>
            <p:cNvSpPr>
              <a:spLocks noChangeArrowheads="1"/>
            </p:cNvSpPr>
            <p:nvPr/>
          </p:nvSpPr>
          <p:spPr bwMode="auto">
            <a:xfrm>
              <a:off x="4004639" y="3803980"/>
              <a:ext cx="210867" cy="223435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60" name="AutoShape 25"/>
            <p:cNvSpPr>
              <a:spLocks noChangeArrowheads="1"/>
            </p:cNvSpPr>
            <p:nvPr/>
          </p:nvSpPr>
          <p:spPr bwMode="auto">
            <a:xfrm>
              <a:off x="3983195" y="3730657"/>
              <a:ext cx="250506" cy="645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61" name="AutoShape 26"/>
            <p:cNvSpPr>
              <a:spLocks noChangeArrowheads="1"/>
            </p:cNvSpPr>
            <p:nvPr/>
          </p:nvSpPr>
          <p:spPr bwMode="auto">
            <a:xfrm rot="10800000" flipH="1">
              <a:off x="3982707" y="4043632"/>
              <a:ext cx="250506" cy="645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62" name="AutoShape 27"/>
            <p:cNvSpPr>
              <a:spLocks noChangeArrowheads="1"/>
            </p:cNvSpPr>
            <p:nvPr/>
          </p:nvSpPr>
          <p:spPr bwMode="auto">
            <a:xfrm rot="16200000">
              <a:off x="3812244" y="3911078"/>
              <a:ext cx="345963" cy="147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63" name="AutoShape 28"/>
            <p:cNvSpPr>
              <a:spLocks noChangeArrowheads="1"/>
            </p:cNvSpPr>
            <p:nvPr/>
          </p:nvSpPr>
          <p:spPr bwMode="auto">
            <a:xfrm rot="5400000">
              <a:off x="4062100" y="3904979"/>
              <a:ext cx="345963" cy="147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264" name="AutoShape 29"/>
            <p:cNvCxnSpPr>
              <a:cxnSpLocks noChangeShapeType="1"/>
            </p:cNvCxnSpPr>
            <p:nvPr/>
          </p:nvCxnSpPr>
          <p:spPr bwMode="auto">
            <a:xfrm rot="16200000">
              <a:off x="3930596" y="3628433"/>
              <a:ext cx="136389" cy="70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5" name="AutoShape 30"/>
            <p:cNvCxnSpPr>
              <a:cxnSpLocks noChangeShapeType="1"/>
            </p:cNvCxnSpPr>
            <p:nvPr/>
          </p:nvCxnSpPr>
          <p:spPr bwMode="auto">
            <a:xfrm rot="16200000" flipH="1">
              <a:off x="4151628" y="3629908"/>
              <a:ext cx="136528" cy="72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275" name="Straight Connector 274"/>
          <p:cNvCxnSpPr>
            <a:stCxn id="268" idx="0"/>
          </p:cNvCxnSpPr>
          <p:nvPr/>
        </p:nvCxnSpPr>
        <p:spPr>
          <a:xfrm flipV="1">
            <a:off x="4414874" y="1676400"/>
            <a:ext cx="4726" cy="585873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Freeform 275"/>
          <p:cNvSpPr/>
          <p:nvPr/>
        </p:nvSpPr>
        <p:spPr>
          <a:xfrm>
            <a:off x="4191000" y="4495800"/>
            <a:ext cx="228600" cy="762000"/>
          </a:xfrm>
          <a:custGeom>
            <a:avLst/>
            <a:gdLst>
              <a:gd name="connsiteX0" fmla="*/ 146304 w 146304"/>
              <a:gd name="connsiteY0" fmla="*/ 1655064 h 1655064"/>
              <a:gd name="connsiteX1" fmla="*/ 109728 w 146304"/>
              <a:gd name="connsiteY1" fmla="*/ 822960 h 1655064"/>
              <a:gd name="connsiteX2" fmla="*/ 0 w 146304"/>
              <a:gd name="connsiteY2" fmla="*/ 0 h 165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04" h="1655064">
                <a:moveTo>
                  <a:pt x="146304" y="1655064"/>
                </a:moveTo>
                <a:cubicBezTo>
                  <a:pt x="140208" y="1376934"/>
                  <a:pt x="134112" y="1098804"/>
                  <a:pt x="109728" y="822960"/>
                </a:cubicBezTo>
                <a:cubicBezTo>
                  <a:pt x="85344" y="547116"/>
                  <a:pt x="42672" y="273558"/>
                  <a:pt x="0" y="0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Freeform 276"/>
          <p:cNvSpPr/>
          <p:nvPr/>
        </p:nvSpPr>
        <p:spPr>
          <a:xfrm>
            <a:off x="4105979" y="2340864"/>
            <a:ext cx="316669" cy="2148840"/>
          </a:xfrm>
          <a:custGeom>
            <a:avLst/>
            <a:gdLst>
              <a:gd name="connsiteX0" fmla="*/ 97213 w 316669"/>
              <a:gd name="connsiteY0" fmla="*/ 2148840 h 2148840"/>
              <a:gd name="connsiteX1" fmla="*/ 51493 w 316669"/>
              <a:gd name="connsiteY1" fmla="*/ 2029968 h 2148840"/>
              <a:gd name="connsiteX2" fmla="*/ 14917 w 316669"/>
              <a:gd name="connsiteY2" fmla="*/ 1856232 h 2148840"/>
              <a:gd name="connsiteX3" fmla="*/ 5773 w 316669"/>
              <a:gd name="connsiteY3" fmla="*/ 1453896 h 2148840"/>
              <a:gd name="connsiteX4" fmla="*/ 5773 w 316669"/>
              <a:gd name="connsiteY4" fmla="*/ 1161288 h 2148840"/>
              <a:gd name="connsiteX5" fmla="*/ 78925 w 316669"/>
              <a:gd name="connsiteY5" fmla="*/ 877824 h 2148840"/>
              <a:gd name="connsiteX6" fmla="*/ 289237 w 316669"/>
              <a:gd name="connsiteY6" fmla="*/ 402336 h 2148840"/>
              <a:gd name="connsiteX7" fmla="*/ 307525 w 316669"/>
              <a:gd name="connsiteY7" fmla="*/ 219456 h 2148840"/>
              <a:gd name="connsiteX8" fmla="*/ 316669 w 316669"/>
              <a:gd name="connsiteY8" fmla="*/ 0 h 21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669" h="2148840">
                <a:moveTo>
                  <a:pt x="97213" y="2148840"/>
                </a:moveTo>
                <a:cubicBezTo>
                  <a:pt x="81211" y="2113788"/>
                  <a:pt x="65209" y="2078736"/>
                  <a:pt x="51493" y="2029968"/>
                </a:cubicBezTo>
                <a:cubicBezTo>
                  <a:pt x="37777" y="1981200"/>
                  <a:pt x="22537" y="1952244"/>
                  <a:pt x="14917" y="1856232"/>
                </a:cubicBezTo>
                <a:cubicBezTo>
                  <a:pt x="7297" y="1760220"/>
                  <a:pt x="7297" y="1569720"/>
                  <a:pt x="5773" y="1453896"/>
                </a:cubicBezTo>
                <a:cubicBezTo>
                  <a:pt x="4249" y="1338072"/>
                  <a:pt x="-6419" y="1257300"/>
                  <a:pt x="5773" y="1161288"/>
                </a:cubicBezTo>
                <a:cubicBezTo>
                  <a:pt x="17965" y="1065276"/>
                  <a:pt x="31681" y="1004316"/>
                  <a:pt x="78925" y="877824"/>
                </a:cubicBezTo>
                <a:cubicBezTo>
                  <a:pt x="126169" y="751332"/>
                  <a:pt x="251137" y="512064"/>
                  <a:pt x="289237" y="402336"/>
                </a:cubicBezTo>
                <a:cubicBezTo>
                  <a:pt x="327337" y="292608"/>
                  <a:pt x="302953" y="286512"/>
                  <a:pt x="307525" y="219456"/>
                </a:cubicBezTo>
                <a:cubicBezTo>
                  <a:pt x="312097" y="152400"/>
                  <a:pt x="314383" y="76200"/>
                  <a:pt x="316669" y="0"/>
                </a:cubicBezTo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7-Point Star 277"/>
          <p:cNvSpPr/>
          <p:nvPr/>
        </p:nvSpPr>
        <p:spPr>
          <a:xfrm>
            <a:off x="4191000" y="51816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7-Point Star 278"/>
          <p:cNvSpPr/>
          <p:nvPr/>
        </p:nvSpPr>
        <p:spPr>
          <a:xfrm>
            <a:off x="4191000" y="57150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7-Point Star 279"/>
          <p:cNvSpPr/>
          <p:nvPr/>
        </p:nvSpPr>
        <p:spPr>
          <a:xfrm>
            <a:off x="3886200" y="35052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7-Point Star 280"/>
          <p:cNvSpPr/>
          <p:nvPr/>
        </p:nvSpPr>
        <p:spPr>
          <a:xfrm>
            <a:off x="3886200" y="4038600"/>
            <a:ext cx="152400" cy="152400"/>
          </a:xfrm>
          <a:prstGeom prst="star7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 11"/>
          <p:cNvGrpSpPr/>
          <p:nvPr/>
        </p:nvGrpSpPr>
        <p:grpSpPr>
          <a:xfrm>
            <a:off x="4191000" y="1981200"/>
            <a:ext cx="371139" cy="685800"/>
            <a:chOff x="4191000" y="1981200"/>
            <a:chExt cx="371139" cy="685800"/>
          </a:xfrm>
        </p:grpSpPr>
        <p:grpSp>
          <p:nvGrpSpPr>
            <p:cNvPr id="2" name="Group 1"/>
            <p:cNvGrpSpPr/>
            <p:nvPr/>
          </p:nvGrpSpPr>
          <p:grpSpPr>
            <a:xfrm>
              <a:off x="4267283" y="2053946"/>
              <a:ext cx="294856" cy="528578"/>
              <a:chOff x="4267283" y="2053946"/>
              <a:chExt cx="294856" cy="528578"/>
            </a:xfrm>
          </p:grpSpPr>
          <p:sp>
            <p:nvSpPr>
              <p:cNvPr id="267" name="AutoShape 23"/>
              <p:cNvSpPr>
                <a:spLocks noChangeArrowheads="1"/>
              </p:cNvSpPr>
              <p:nvPr/>
            </p:nvSpPr>
            <p:spPr bwMode="auto">
              <a:xfrm>
                <a:off x="4267283" y="2055540"/>
                <a:ext cx="294856" cy="526984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268" name="AutoShape 24"/>
              <p:cNvSpPr>
                <a:spLocks noChangeArrowheads="1"/>
              </p:cNvSpPr>
              <p:nvPr/>
            </p:nvSpPr>
            <p:spPr bwMode="auto">
              <a:xfrm>
                <a:off x="4309440" y="2262273"/>
                <a:ext cx="210867" cy="223435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269" name="AutoShape 25"/>
              <p:cNvSpPr>
                <a:spLocks noChangeArrowheads="1"/>
              </p:cNvSpPr>
              <p:nvPr/>
            </p:nvSpPr>
            <p:spPr bwMode="auto">
              <a:xfrm>
                <a:off x="4287996" y="2188950"/>
                <a:ext cx="250506" cy="645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270" name="AutoShape 26"/>
              <p:cNvSpPr>
                <a:spLocks noChangeArrowheads="1"/>
              </p:cNvSpPr>
              <p:nvPr/>
            </p:nvSpPr>
            <p:spPr bwMode="auto">
              <a:xfrm rot="10800000" flipH="1">
                <a:off x="4287508" y="2501925"/>
                <a:ext cx="250506" cy="645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271" name="AutoShape 27"/>
              <p:cNvSpPr>
                <a:spLocks noChangeArrowheads="1"/>
              </p:cNvSpPr>
              <p:nvPr/>
            </p:nvSpPr>
            <p:spPr bwMode="auto">
              <a:xfrm rot="16200000">
                <a:off x="4117045" y="2369371"/>
                <a:ext cx="345963" cy="147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sp>
            <p:nvSpPr>
              <p:cNvPr id="272" name="AutoShape 28"/>
              <p:cNvSpPr>
                <a:spLocks noChangeArrowheads="1"/>
              </p:cNvSpPr>
              <p:nvPr/>
            </p:nvSpPr>
            <p:spPr bwMode="auto">
              <a:xfrm rot="5400000">
                <a:off x="4366901" y="2363272"/>
                <a:ext cx="345963" cy="147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  <p:cxnSp>
            <p:nvCxnSpPr>
              <p:cNvPr id="273" name="AutoShape 29"/>
              <p:cNvCxnSpPr>
                <a:cxnSpLocks noChangeShapeType="1"/>
              </p:cNvCxnSpPr>
              <p:nvPr/>
            </p:nvCxnSpPr>
            <p:spPr bwMode="auto">
              <a:xfrm rot="16200000">
                <a:off x="4235397" y="2086726"/>
                <a:ext cx="136389" cy="708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4" name="AutoShape 30"/>
              <p:cNvCxnSpPr>
                <a:cxnSpLocks noChangeShapeType="1"/>
              </p:cNvCxnSpPr>
              <p:nvPr/>
            </p:nvCxnSpPr>
            <p:spPr bwMode="auto">
              <a:xfrm rot="16200000" flipH="1">
                <a:off x="4456429" y="2088201"/>
                <a:ext cx="136528" cy="724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82" name="7-Point Star 281"/>
            <p:cNvSpPr/>
            <p:nvPr/>
          </p:nvSpPr>
          <p:spPr>
            <a:xfrm>
              <a:off x="4191000" y="1981200"/>
              <a:ext cx="152400" cy="152400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3" name="7-Point Star 282"/>
            <p:cNvSpPr/>
            <p:nvPr/>
          </p:nvSpPr>
          <p:spPr>
            <a:xfrm>
              <a:off x="4191000" y="2514600"/>
              <a:ext cx="152400" cy="152400"/>
            </a:xfrm>
            <a:prstGeom prst="star7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3447472" y="115732"/>
            <a:ext cx="533400" cy="414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Title 1"/>
          <p:cNvSpPr txBox="1">
            <a:spLocks/>
          </p:cNvSpPr>
          <p:nvPr/>
        </p:nvSpPr>
        <p:spPr>
          <a:xfrm>
            <a:off x="1276350" y="0"/>
            <a:ext cx="3276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Use Case </a:t>
            </a:r>
            <a:r>
              <a:rPr lang="en-GB" sz="3200" dirty="0" err="1" smtClean="0"/>
              <a:t>i.c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1800" dirty="0" smtClean="0"/>
              <a:t>“</a:t>
            </a:r>
            <a:r>
              <a:rPr lang="en-GB" sz="1800" dirty="0"/>
              <a:t>The driver of the subject vehicle performs a lane </a:t>
            </a:r>
            <a:r>
              <a:rPr lang="en-GB" sz="1800" dirty="0" smtClean="0"/>
              <a:t>change”</a:t>
            </a:r>
            <a:endParaRPr lang="en-GB" sz="3200" dirty="0"/>
          </a:p>
        </p:txBody>
      </p:sp>
      <p:grpSp>
        <p:nvGrpSpPr>
          <p:cNvPr id="169" name="Group 168"/>
          <p:cNvGrpSpPr>
            <a:grpSpLocks/>
          </p:cNvGrpSpPr>
          <p:nvPr/>
        </p:nvGrpSpPr>
        <p:grpSpPr bwMode="auto">
          <a:xfrm rot="16200000">
            <a:off x="1788173" y="5371172"/>
            <a:ext cx="528509" cy="294856"/>
            <a:chOff x="2643206" y="857256"/>
            <a:chExt cx="3813" cy="1815"/>
          </a:xfrm>
        </p:grpSpPr>
        <p:sp>
          <p:nvSpPr>
            <p:cNvPr id="231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32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33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34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35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36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237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8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73" name="Group 172"/>
          <p:cNvGrpSpPr>
            <a:grpSpLocks/>
          </p:cNvGrpSpPr>
          <p:nvPr/>
        </p:nvGrpSpPr>
        <p:grpSpPr bwMode="auto">
          <a:xfrm rot="14925292">
            <a:off x="1487263" y="4080496"/>
            <a:ext cx="528509" cy="294856"/>
            <a:chOff x="2643206" y="857256"/>
            <a:chExt cx="3813" cy="1815"/>
          </a:xfrm>
        </p:grpSpPr>
        <p:sp>
          <p:nvSpPr>
            <p:cNvPr id="215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16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17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18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19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20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221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2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76" name="Group 175"/>
          <p:cNvGrpSpPr>
            <a:grpSpLocks/>
          </p:cNvGrpSpPr>
          <p:nvPr/>
        </p:nvGrpSpPr>
        <p:grpSpPr bwMode="auto">
          <a:xfrm rot="16200000">
            <a:off x="1026174" y="2326626"/>
            <a:ext cx="528509" cy="294856"/>
            <a:chOff x="2643206" y="857256"/>
            <a:chExt cx="3813" cy="1815"/>
          </a:xfrm>
        </p:grpSpPr>
        <p:sp>
          <p:nvSpPr>
            <p:cNvPr id="200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02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07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09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10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11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cxnSp>
          <p:nvCxnSpPr>
            <p:cNvPr id="213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4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35" name="TextBox 134"/>
          <p:cNvSpPr txBox="1"/>
          <p:nvPr/>
        </p:nvSpPr>
        <p:spPr>
          <a:xfrm>
            <a:off x="9144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No intervention	Intervention</a:t>
            </a:r>
            <a:endParaRPr lang="fr-FR" sz="1200" i="1" dirty="0"/>
          </a:p>
        </p:txBody>
      </p:sp>
      <p:cxnSp>
        <p:nvCxnSpPr>
          <p:cNvPr id="136" name="Straight Connector 135"/>
          <p:cNvCxnSpPr/>
          <p:nvPr/>
        </p:nvCxnSpPr>
        <p:spPr>
          <a:xfrm>
            <a:off x="2057400" y="6705600"/>
            <a:ext cx="533400" cy="0"/>
          </a:xfrm>
          <a:prstGeom prst="lin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657600" y="6705600"/>
            <a:ext cx="533400" cy="0"/>
          </a:xfrm>
          <a:prstGeom prst="lin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7" name="Straight Connector 156"/>
          <p:cNvCxnSpPr/>
          <p:nvPr/>
        </p:nvCxnSpPr>
        <p:spPr>
          <a:xfrm flipH="1" flipV="1">
            <a:off x="4114800" y="1676400"/>
            <a:ext cx="1680" cy="1851192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2"/>
          <p:cNvSpPr txBox="1"/>
          <p:nvPr/>
        </p:nvSpPr>
        <p:spPr>
          <a:xfrm>
            <a:off x="762000" y="1447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No </a:t>
            </a:r>
            <a:r>
              <a:rPr lang="fr-FR" sz="1400" b="1" dirty="0" err="1" smtClean="0"/>
              <a:t>risk</a:t>
            </a:r>
            <a:r>
              <a:rPr lang="fr-FR" sz="1400" b="1" dirty="0" smtClean="0"/>
              <a:t> of collision </a:t>
            </a:r>
            <a:endParaRPr lang="fr-FR" sz="1400" b="1" dirty="0">
              <a:sym typeface="Wingdings" panose="05000000000000000000" pitchFamily="2" charset="2"/>
            </a:endParaRPr>
          </a:p>
          <a:p>
            <a:pPr algn="ctr"/>
            <a:r>
              <a:rPr lang="fr-FR" sz="1400" b="1" dirty="0" smtClean="0">
                <a:sym typeface="Wingdings" panose="05000000000000000000" pitchFamily="2" charset="2"/>
              </a:rPr>
              <a:t> </a:t>
            </a:r>
            <a:r>
              <a:rPr lang="fr-FR" sz="1400" b="1" dirty="0" smtClean="0"/>
              <a:t>No intervention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019800" y="2438400"/>
            <a:ext cx="2666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No lane crossing caused by ESF.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However</a:t>
            </a:r>
            <a:r>
              <a:rPr lang="en-GB" sz="2000" b="1" dirty="0"/>
              <a:t>, </a:t>
            </a:r>
            <a:r>
              <a:rPr lang="en-GB" sz="2000" b="1" dirty="0" smtClean="0"/>
              <a:t>ESF may cross a marking to steer </a:t>
            </a:r>
            <a:r>
              <a:rPr lang="en-GB" sz="2000" b="1" dirty="0"/>
              <a:t>the vehicle back into its original lane of </a:t>
            </a:r>
            <a:r>
              <a:rPr lang="en-GB" sz="2000" b="1" dirty="0" smtClean="0"/>
              <a:t>travel (in case a risk of a collision is detected and the original crossing was done by the driver).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0125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ectangle 414"/>
          <p:cNvSpPr/>
          <p:nvPr/>
        </p:nvSpPr>
        <p:spPr>
          <a:xfrm>
            <a:off x="838200" y="1447800"/>
            <a:ext cx="1676400" cy="5181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16" name="Straight Connector 415"/>
          <p:cNvCxnSpPr/>
          <p:nvPr/>
        </p:nvCxnSpPr>
        <p:spPr>
          <a:xfrm>
            <a:off x="914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2438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8" name="Group 417"/>
          <p:cNvGrpSpPr/>
          <p:nvPr/>
        </p:nvGrpSpPr>
        <p:grpSpPr>
          <a:xfrm>
            <a:off x="1981200" y="3674267"/>
            <a:ext cx="404813" cy="440532"/>
            <a:chOff x="6612731" y="3345656"/>
            <a:chExt cx="328613" cy="364332"/>
          </a:xfrm>
        </p:grpSpPr>
        <p:pic>
          <p:nvPicPr>
            <p:cNvPr id="450" name="Picture 4" descr="Afficher l'image d'origin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3352800"/>
              <a:ext cx="304800" cy="346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1" name="Freeform 450"/>
            <p:cNvSpPr/>
            <p:nvPr/>
          </p:nvSpPr>
          <p:spPr>
            <a:xfrm>
              <a:off x="6612731" y="3345656"/>
              <a:ext cx="328613" cy="364332"/>
            </a:xfrm>
            <a:custGeom>
              <a:avLst/>
              <a:gdLst>
                <a:gd name="connsiteX0" fmla="*/ 135732 w 328613"/>
                <a:gd name="connsiteY0" fmla="*/ 23813 h 364332"/>
                <a:gd name="connsiteX1" fmla="*/ 302419 w 328613"/>
                <a:gd name="connsiteY1" fmla="*/ 83344 h 364332"/>
                <a:gd name="connsiteX2" fmla="*/ 295275 w 328613"/>
                <a:gd name="connsiteY2" fmla="*/ 250032 h 364332"/>
                <a:gd name="connsiteX3" fmla="*/ 200025 w 328613"/>
                <a:gd name="connsiteY3" fmla="*/ 338138 h 364332"/>
                <a:gd name="connsiteX4" fmla="*/ 42863 w 328613"/>
                <a:gd name="connsiteY4" fmla="*/ 238125 h 364332"/>
                <a:gd name="connsiteX5" fmla="*/ 30957 w 328613"/>
                <a:gd name="connsiteY5" fmla="*/ 88107 h 364332"/>
                <a:gd name="connsiteX6" fmla="*/ 0 w 328613"/>
                <a:gd name="connsiteY6" fmla="*/ 90488 h 364332"/>
                <a:gd name="connsiteX7" fmla="*/ 9525 w 328613"/>
                <a:gd name="connsiteY7" fmla="*/ 364332 h 364332"/>
                <a:gd name="connsiteX8" fmla="*/ 328613 w 328613"/>
                <a:gd name="connsiteY8" fmla="*/ 364332 h 364332"/>
                <a:gd name="connsiteX9" fmla="*/ 326232 w 328613"/>
                <a:gd name="connsiteY9" fmla="*/ 0 h 364332"/>
                <a:gd name="connsiteX10" fmla="*/ 14288 w 328613"/>
                <a:gd name="connsiteY10" fmla="*/ 4763 h 364332"/>
                <a:gd name="connsiteX11" fmla="*/ 33338 w 328613"/>
                <a:gd name="connsiteY11" fmla="*/ 78582 h 364332"/>
                <a:gd name="connsiteX12" fmla="*/ 135732 w 328613"/>
                <a:gd name="connsiteY12" fmla="*/ 23813 h 364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613" h="364332">
                  <a:moveTo>
                    <a:pt x="135732" y="23813"/>
                  </a:moveTo>
                  <a:lnTo>
                    <a:pt x="302419" y="83344"/>
                  </a:lnTo>
                  <a:lnTo>
                    <a:pt x="295275" y="250032"/>
                  </a:lnTo>
                  <a:lnTo>
                    <a:pt x="200025" y="338138"/>
                  </a:lnTo>
                  <a:lnTo>
                    <a:pt x="42863" y="238125"/>
                  </a:lnTo>
                  <a:lnTo>
                    <a:pt x="30957" y="88107"/>
                  </a:lnTo>
                  <a:lnTo>
                    <a:pt x="0" y="90488"/>
                  </a:lnTo>
                  <a:lnTo>
                    <a:pt x="9525" y="364332"/>
                  </a:lnTo>
                  <a:lnTo>
                    <a:pt x="328613" y="364332"/>
                  </a:lnTo>
                  <a:cubicBezTo>
                    <a:pt x="327819" y="242888"/>
                    <a:pt x="327026" y="121444"/>
                    <a:pt x="326232" y="0"/>
                  </a:cubicBezTo>
                  <a:lnTo>
                    <a:pt x="14288" y="4763"/>
                  </a:lnTo>
                  <a:lnTo>
                    <a:pt x="33338" y="78582"/>
                  </a:lnTo>
                  <a:lnTo>
                    <a:pt x="135732" y="2381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419" name="Straight Connector 418"/>
          <p:cNvCxnSpPr/>
          <p:nvPr/>
        </p:nvCxnSpPr>
        <p:spPr>
          <a:xfrm>
            <a:off x="1676400" y="1447800"/>
            <a:ext cx="0" cy="518160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Freeform 419"/>
          <p:cNvSpPr/>
          <p:nvPr/>
        </p:nvSpPr>
        <p:spPr>
          <a:xfrm flipH="1">
            <a:off x="1990724" y="5486400"/>
            <a:ext cx="66675" cy="400049"/>
          </a:xfrm>
          <a:custGeom>
            <a:avLst/>
            <a:gdLst>
              <a:gd name="connsiteX0" fmla="*/ 0 w 0"/>
              <a:gd name="connsiteY0" fmla="*/ 304800 h 304800"/>
              <a:gd name="connsiteX1" fmla="*/ 0 w 0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1" name="Freeform 420"/>
          <p:cNvSpPr/>
          <p:nvPr/>
        </p:nvSpPr>
        <p:spPr>
          <a:xfrm>
            <a:off x="1828799" y="2438400"/>
            <a:ext cx="228601" cy="3048000"/>
          </a:xfrm>
          <a:custGeom>
            <a:avLst/>
            <a:gdLst>
              <a:gd name="connsiteX0" fmla="*/ 285975 w 285975"/>
              <a:gd name="connsiteY0" fmla="*/ 3267075 h 3267075"/>
              <a:gd name="connsiteX1" fmla="*/ 247875 w 285975"/>
              <a:gd name="connsiteY1" fmla="*/ 2971800 h 3267075"/>
              <a:gd name="connsiteX2" fmla="*/ 105000 w 285975"/>
              <a:gd name="connsiteY2" fmla="*/ 2466975 h 3267075"/>
              <a:gd name="connsiteX3" fmla="*/ 9750 w 285975"/>
              <a:gd name="connsiteY3" fmla="*/ 2047875 h 3267075"/>
              <a:gd name="connsiteX4" fmla="*/ 19275 w 285975"/>
              <a:gd name="connsiteY4" fmla="*/ 933450 h 3267075"/>
              <a:gd name="connsiteX5" fmla="*/ 152625 w 285975"/>
              <a:gd name="connsiteY5" fmla="*/ 485775 h 3267075"/>
              <a:gd name="connsiteX6" fmla="*/ 257400 w 285975"/>
              <a:gd name="connsiteY6" fmla="*/ 190500 h 3267075"/>
              <a:gd name="connsiteX7" fmla="*/ 276450 w 285975"/>
              <a:gd name="connsiteY7" fmla="*/ 0 h 326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975" h="3267075">
                <a:moveTo>
                  <a:pt x="285975" y="3267075"/>
                </a:moveTo>
                <a:cubicBezTo>
                  <a:pt x="282006" y="3186112"/>
                  <a:pt x="278037" y="3105150"/>
                  <a:pt x="247875" y="2971800"/>
                </a:cubicBezTo>
                <a:cubicBezTo>
                  <a:pt x="217713" y="2838450"/>
                  <a:pt x="144688" y="2620963"/>
                  <a:pt x="105000" y="2466975"/>
                </a:cubicBezTo>
                <a:cubicBezTo>
                  <a:pt x="65312" y="2312987"/>
                  <a:pt x="24038" y="2303463"/>
                  <a:pt x="9750" y="2047875"/>
                </a:cubicBezTo>
                <a:cubicBezTo>
                  <a:pt x="-4538" y="1792287"/>
                  <a:pt x="-4537" y="1193800"/>
                  <a:pt x="19275" y="933450"/>
                </a:cubicBezTo>
                <a:cubicBezTo>
                  <a:pt x="43087" y="673100"/>
                  <a:pt x="112938" y="609600"/>
                  <a:pt x="152625" y="485775"/>
                </a:cubicBezTo>
                <a:cubicBezTo>
                  <a:pt x="192312" y="361950"/>
                  <a:pt x="236763" y="271462"/>
                  <a:pt x="257400" y="190500"/>
                </a:cubicBezTo>
                <a:cubicBezTo>
                  <a:pt x="278037" y="109538"/>
                  <a:pt x="276450" y="0"/>
                  <a:pt x="276450" y="0"/>
                </a:cubicBezTo>
              </a:path>
            </a:pathLst>
          </a:cu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2" name="Freeform 421"/>
          <p:cNvSpPr/>
          <p:nvPr/>
        </p:nvSpPr>
        <p:spPr>
          <a:xfrm>
            <a:off x="2047874" y="2047875"/>
            <a:ext cx="76201" cy="457200"/>
          </a:xfrm>
          <a:custGeom>
            <a:avLst/>
            <a:gdLst>
              <a:gd name="connsiteX0" fmla="*/ 0 w 0"/>
              <a:gd name="connsiteY0" fmla="*/ 304800 h 304800"/>
              <a:gd name="connsiteX1" fmla="*/ 0 w 0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423" name="Group 422"/>
          <p:cNvGrpSpPr>
            <a:grpSpLocks/>
          </p:cNvGrpSpPr>
          <p:nvPr/>
        </p:nvGrpSpPr>
        <p:grpSpPr bwMode="auto">
          <a:xfrm rot="16200000">
            <a:off x="1592431" y="3698227"/>
            <a:ext cx="528509" cy="294856"/>
            <a:chOff x="2643206" y="857255"/>
            <a:chExt cx="3813" cy="1815"/>
          </a:xfrm>
        </p:grpSpPr>
        <p:sp>
          <p:nvSpPr>
            <p:cNvPr id="442" name="AutoShape 23"/>
            <p:cNvSpPr>
              <a:spLocks noChangeArrowheads="1"/>
            </p:cNvSpPr>
            <p:nvPr/>
          </p:nvSpPr>
          <p:spPr bwMode="auto">
            <a:xfrm rot="5400000">
              <a:off x="2644199" y="856262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43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44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45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46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47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cxnSp>
          <p:nvCxnSpPr>
            <p:cNvPr id="448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9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24" name="Group 423"/>
          <p:cNvGrpSpPr>
            <a:grpSpLocks/>
          </p:cNvGrpSpPr>
          <p:nvPr/>
        </p:nvGrpSpPr>
        <p:grpSpPr bwMode="auto">
          <a:xfrm rot="16200000">
            <a:off x="1788173" y="5984226"/>
            <a:ext cx="528509" cy="294856"/>
            <a:chOff x="2643206" y="857256"/>
            <a:chExt cx="3813" cy="1815"/>
          </a:xfrm>
        </p:grpSpPr>
        <p:sp>
          <p:nvSpPr>
            <p:cNvPr id="434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5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6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7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8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9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cxnSp>
          <p:nvCxnSpPr>
            <p:cNvPr id="440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1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25" name="Group 424"/>
          <p:cNvGrpSpPr>
            <a:grpSpLocks/>
          </p:cNvGrpSpPr>
          <p:nvPr/>
        </p:nvGrpSpPr>
        <p:grpSpPr bwMode="auto">
          <a:xfrm rot="16200000">
            <a:off x="1788174" y="1640826"/>
            <a:ext cx="528509" cy="294856"/>
            <a:chOff x="2643206" y="857256"/>
            <a:chExt cx="3813" cy="1815"/>
          </a:xfrm>
        </p:grpSpPr>
        <p:sp>
          <p:nvSpPr>
            <p:cNvPr id="426" name="AutoShape 23"/>
            <p:cNvSpPr>
              <a:spLocks noChangeArrowheads="1"/>
            </p:cNvSpPr>
            <p:nvPr/>
          </p:nvSpPr>
          <p:spPr bwMode="auto">
            <a:xfrm rot="5400000">
              <a:off x="2644199" y="856263"/>
              <a:ext cx="1815" cy="3802"/>
            </a:xfrm>
            <a:prstGeom prst="flowChartAlternateProcess">
              <a:avLst/>
            </a:prstGeom>
            <a:solidFill>
              <a:srgbClr val="0070C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27" name="AutoShape 24"/>
            <p:cNvSpPr>
              <a:spLocks noChangeArrowheads="1"/>
            </p:cNvSpPr>
            <p:nvPr/>
          </p:nvSpPr>
          <p:spPr bwMode="auto">
            <a:xfrm rot="5400000">
              <a:off x="2644061" y="857359"/>
              <a:ext cx="1298" cy="1612"/>
            </a:xfrm>
            <a:prstGeom prst="flowChartProcess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28" name="AutoShape 25"/>
            <p:cNvSpPr>
              <a:spLocks noChangeArrowheads="1"/>
            </p:cNvSpPr>
            <p:nvPr/>
          </p:nvSpPr>
          <p:spPr bwMode="auto">
            <a:xfrm rot="5400000">
              <a:off x="2645041" y="857922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29" name="AutoShape 26"/>
            <p:cNvSpPr>
              <a:spLocks noChangeArrowheads="1"/>
            </p:cNvSpPr>
            <p:nvPr/>
          </p:nvSpPr>
          <p:spPr bwMode="auto">
            <a:xfrm rot="16200000" flipH="1">
              <a:off x="2642783" y="857919"/>
              <a:ext cx="1542" cy="46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05 w 21600"/>
                <a:gd name="T13" fmla="*/ 2596 h 21600"/>
                <a:gd name="T14" fmla="*/ 18995 w 21600"/>
                <a:gd name="T15" fmla="*/ 1900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97" y="21600"/>
                  </a:lnTo>
                  <a:lnTo>
                    <a:pt x="200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0" name="AutoShape 27"/>
            <p:cNvSpPr>
              <a:spLocks noChangeArrowheads="1"/>
            </p:cNvSpPr>
            <p:nvPr/>
          </p:nvSpPr>
          <p:spPr bwMode="auto">
            <a:xfrm>
              <a:off x="2643442" y="857351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31" name="AutoShape 28"/>
            <p:cNvSpPr>
              <a:spLocks noChangeArrowheads="1"/>
            </p:cNvSpPr>
            <p:nvPr/>
          </p:nvSpPr>
          <p:spPr bwMode="auto">
            <a:xfrm rot="10800000">
              <a:off x="2643486" y="858889"/>
              <a:ext cx="2496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894 w 21600"/>
                <a:gd name="T13" fmla="*/ 3798 h 21600"/>
                <a:gd name="T14" fmla="*/ 17706 w 21600"/>
                <a:gd name="T15" fmla="*/ 178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184" y="21600"/>
                  </a:lnTo>
                  <a:lnTo>
                    <a:pt x="1741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cxnSp>
          <p:nvCxnSpPr>
            <p:cNvPr id="432" name="AutoShape 29"/>
            <p:cNvCxnSpPr>
              <a:cxnSpLocks noChangeShapeType="1"/>
            </p:cNvCxnSpPr>
            <p:nvPr/>
          </p:nvCxnSpPr>
          <p:spPr bwMode="auto">
            <a:xfrm>
              <a:off x="2646035" y="857262"/>
              <a:ext cx="984" cy="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3" name="AutoShape 30"/>
            <p:cNvCxnSpPr>
              <a:cxnSpLocks noChangeShapeType="1"/>
            </p:cNvCxnSpPr>
            <p:nvPr/>
          </p:nvCxnSpPr>
          <p:spPr bwMode="auto">
            <a:xfrm flipH="1">
              <a:off x="2646018" y="858618"/>
              <a:ext cx="985" cy="4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3200400" y="1447800"/>
            <a:ext cx="1676400" cy="5181600"/>
            <a:chOff x="3810000" y="1447800"/>
            <a:chExt cx="1676400" cy="5181600"/>
          </a:xfrm>
        </p:grpSpPr>
        <p:sp>
          <p:nvSpPr>
            <p:cNvPr id="179" name="Rectangle 178"/>
            <p:cNvSpPr/>
            <p:nvPr/>
          </p:nvSpPr>
          <p:spPr>
            <a:xfrm>
              <a:off x="3810000" y="1447800"/>
              <a:ext cx="1676400" cy="5181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38862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54102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2" name="Group 181"/>
            <p:cNvGrpSpPr/>
            <p:nvPr/>
          </p:nvGrpSpPr>
          <p:grpSpPr>
            <a:xfrm>
              <a:off x="4724400" y="3674266"/>
              <a:ext cx="633413" cy="592933"/>
              <a:chOff x="6612731" y="3345656"/>
              <a:chExt cx="328613" cy="364332"/>
            </a:xfrm>
          </p:grpSpPr>
          <p:pic>
            <p:nvPicPr>
              <p:cNvPr id="214" name="Picture 4" descr="Afficher l'image d'orig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29403" y="3352800"/>
                <a:ext cx="304800" cy="3464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5" name="Freeform 214"/>
              <p:cNvSpPr/>
              <p:nvPr/>
            </p:nvSpPr>
            <p:spPr>
              <a:xfrm>
                <a:off x="6612731" y="3345656"/>
                <a:ext cx="328613" cy="364332"/>
              </a:xfrm>
              <a:custGeom>
                <a:avLst/>
                <a:gdLst>
                  <a:gd name="connsiteX0" fmla="*/ 135732 w 328613"/>
                  <a:gd name="connsiteY0" fmla="*/ 23813 h 364332"/>
                  <a:gd name="connsiteX1" fmla="*/ 302419 w 328613"/>
                  <a:gd name="connsiteY1" fmla="*/ 83344 h 364332"/>
                  <a:gd name="connsiteX2" fmla="*/ 295275 w 328613"/>
                  <a:gd name="connsiteY2" fmla="*/ 250032 h 364332"/>
                  <a:gd name="connsiteX3" fmla="*/ 200025 w 328613"/>
                  <a:gd name="connsiteY3" fmla="*/ 338138 h 364332"/>
                  <a:gd name="connsiteX4" fmla="*/ 42863 w 328613"/>
                  <a:gd name="connsiteY4" fmla="*/ 238125 h 364332"/>
                  <a:gd name="connsiteX5" fmla="*/ 30957 w 328613"/>
                  <a:gd name="connsiteY5" fmla="*/ 88107 h 364332"/>
                  <a:gd name="connsiteX6" fmla="*/ 0 w 328613"/>
                  <a:gd name="connsiteY6" fmla="*/ 90488 h 364332"/>
                  <a:gd name="connsiteX7" fmla="*/ 9525 w 328613"/>
                  <a:gd name="connsiteY7" fmla="*/ 364332 h 364332"/>
                  <a:gd name="connsiteX8" fmla="*/ 328613 w 328613"/>
                  <a:gd name="connsiteY8" fmla="*/ 364332 h 364332"/>
                  <a:gd name="connsiteX9" fmla="*/ 326232 w 328613"/>
                  <a:gd name="connsiteY9" fmla="*/ 0 h 364332"/>
                  <a:gd name="connsiteX10" fmla="*/ 14288 w 328613"/>
                  <a:gd name="connsiteY10" fmla="*/ 4763 h 364332"/>
                  <a:gd name="connsiteX11" fmla="*/ 33338 w 328613"/>
                  <a:gd name="connsiteY11" fmla="*/ 78582 h 364332"/>
                  <a:gd name="connsiteX12" fmla="*/ 135732 w 328613"/>
                  <a:gd name="connsiteY12" fmla="*/ 23813 h 36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8613" h="364332">
                    <a:moveTo>
                      <a:pt x="135732" y="23813"/>
                    </a:moveTo>
                    <a:lnTo>
                      <a:pt x="302419" y="83344"/>
                    </a:lnTo>
                    <a:lnTo>
                      <a:pt x="295275" y="250032"/>
                    </a:lnTo>
                    <a:lnTo>
                      <a:pt x="200025" y="338138"/>
                    </a:lnTo>
                    <a:lnTo>
                      <a:pt x="42863" y="238125"/>
                    </a:lnTo>
                    <a:lnTo>
                      <a:pt x="30957" y="88107"/>
                    </a:lnTo>
                    <a:lnTo>
                      <a:pt x="0" y="90488"/>
                    </a:lnTo>
                    <a:lnTo>
                      <a:pt x="9525" y="364332"/>
                    </a:lnTo>
                    <a:lnTo>
                      <a:pt x="328613" y="364332"/>
                    </a:lnTo>
                    <a:cubicBezTo>
                      <a:pt x="327819" y="242888"/>
                      <a:pt x="327026" y="121444"/>
                      <a:pt x="326232" y="0"/>
                    </a:cubicBezTo>
                    <a:lnTo>
                      <a:pt x="14288" y="4763"/>
                    </a:lnTo>
                    <a:lnTo>
                      <a:pt x="33338" y="78582"/>
                    </a:lnTo>
                    <a:lnTo>
                      <a:pt x="135732" y="2381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cxnSp>
          <p:nvCxnSpPr>
            <p:cNvPr id="183" name="Straight Connector 182"/>
            <p:cNvCxnSpPr/>
            <p:nvPr/>
          </p:nvCxnSpPr>
          <p:spPr>
            <a:xfrm>
              <a:off x="4648200" y="1447800"/>
              <a:ext cx="0" cy="518160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Freeform 183"/>
            <p:cNvSpPr/>
            <p:nvPr/>
          </p:nvSpPr>
          <p:spPr>
            <a:xfrm flipH="1">
              <a:off x="4962524" y="5486400"/>
              <a:ext cx="66675" cy="400049"/>
            </a:xfrm>
            <a:custGeom>
              <a:avLst/>
              <a:gdLst>
                <a:gd name="connsiteX0" fmla="*/ 0 w 0"/>
                <a:gd name="connsiteY0" fmla="*/ 304800 h 304800"/>
                <a:gd name="connsiteX1" fmla="*/ 0 w 0"/>
                <a:gd name="connsiteY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04800">
                  <a:moveTo>
                    <a:pt x="0" y="30480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88" name="Group 187"/>
            <p:cNvGrpSpPr>
              <a:grpSpLocks/>
            </p:cNvGrpSpPr>
            <p:nvPr/>
          </p:nvGrpSpPr>
          <p:grpSpPr bwMode="auto">
            <a:xfrm rot="16200000">
              <a:off x="4759973" y="5984226"/>
              <a:ext cx="528509" cy="294856"/>
              <a:chOff x="2643206" y="857256"/>
              <a:chExt cx="3813" cy="1815"/>
            </a:xfrm>
          </p:grpSpPr>
          <p:sp>
            <p:nvSpPr>
              <p:cNvPr id="198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99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00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01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02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03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04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226" name="Group 225"/>
            <p:cNvGrpSpPr>
              <a:grpSpLocks/>
            </p:cNvGrpSpPr>
            <p:nvPr/>
          </p:nvGrpSpPr>
          <p:grpSpPr bwMode="auto">
            <a:xfrm rot="16200000">
              <a:off x="4518673" y="4155427"/>
              <a:ext cx="528509" cy="294856"/>
              <a:chOff x="2643206" y="857256"/>
              <a:chExt cx="3813" cy="1815"/>
            </a:xfrm>
          </p:grpSpPr>
          <p:sp>
            <p:nvSpPr>
              <p:cNvPr id="241" name="AutoShape 23"/>
              <p:cNvSpPr>
                <a:spLocks noChangeArrowheads="1"/>
              </p:cNvSpPr>
              <p:nvPr/>
            </p:nvSpPr>
            <p:spPr bwMode="auto">
              <a:xfrm rot="5400000">
                <a:off x="2644199" y="856263"/>
                <a:ext cx="1815" cy="3802"/>
              </a:xfrm>
              <a:prstGeom prst="flowChartAlternateProcess">
                <a:avLst/>
              </a:prstGeom>
              <a:solidFill>
                <a:srgbClr val="007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46" name="AutoShape 24"/>
              <p:cNvSpPr>
                <a:spLocks noChangeArrowheads="1"/>
              </p:cNvSpPr>
              <p:nvPr/>
            </p:nvSpPr>
            <p:spPr bwMode="auto">
              <a:xfrm rot="5400000">
                <a:off x="2644061" y="857359"/>
                <a:ext cx="1298" cy="1612"/>
              </a:xfrm>
              <a:prstGeom prst="flowChartProcess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47" name="AutoShape 25"/>
              <p:cNvSpPr>
                <a:spLocks noChangeArrowheads="1"/>
              </p:cNvSpPr>
              <p:nvPr/>
            </p:nvSpPr>
            <p:spPr bwMode="auto">
              <a:xfrm rot="5400000">
                <a:off x="2645041" y="857922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53" name="AutoShape 26"/>
              <p:cNvSpPr>
                <a:spLocks noChangeArrowheads="1"/>
              </p:cNvSpPr>
              <p:nvPr/>
            </p:nvSpPr>
            <p:spPr bwMode="auto">
              <a:xfrm rot="16200000" flipH="1">
                <a:off x="2642783" y="857919"/>
                <a:ext cx="1542" cy="46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605 w 21600"/>
                  <a:gd name="T13" fmla="*/ 2596 h 21600"/>
                  <a:gd name="T14" fmla="*/ 18995 w 21600"/>
                  <a:gd name="T15" fmla="*/ 190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97" y="21600"/>
                    </a:lnTo>
                    <a:lnTo>
                      <a:pt x="200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54" name="AutoShape 27"/>
              <p:cNvSpPr>
                <a:spLocks noChangeArrowheads="1"/>
              </p:cNvSpPr>
              <p:nvPr/>
            </p:nvSpPr>
            <p:spPr bwMode="auto">
              <a:xfrm>
                <a:off x="2643442" y="857351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255" name="AutoShape 28"/>
              <p:cNvSpPr>
                <a:spLocks noChangeArrowheads="1"/>
              </p:cNvSpPr>
              <p:nvPr/>
            </p:nvSpPr>
            <p:spPr bwMode="auto">
              <a:xfrm rot="10800000">
                <a:off x="2643486" y="858889"/>
                <a:ext cx="249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894 w 21600"/>
                  <a:gd name="T13" fmla="*/ 3798 h 21600"/>
                  <a:gd name="T14" fmla="*/ 17706 w 21600"/>
                  <a:gd name="T15" fmla="*/ 178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184" y="21600"/>
                    </a:lnTo>
                    <a:lnTo>
                      <a:pt x="174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cxnSp>
            <p:nvCxnSpPr>
              <p:cNvPr id="256" name="AutoShape 29"/>
              <p:cNvCxnSpPr>
                <a:cxnSpLocks noChangeShapeType="1"/>
              </p:cNvCxnSpPr>
              <p:nvPr/>
            </p:nvCxnSpPr>
            <p:spPr bwMode="auto">
              <a:xfrm>
                <a:off x="2646035" y="857262"/>
                <a:ext cx="984" cy="4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7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646018" y="858618"/>
                <a:ext cx="985" cy="4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8" name="Explosion 1 7"/>
            <p:cNvSpPr/>
            <p:nvPr/>
          </p:nvSpPr>
          <p:spPr>
            <a:xfrm>
              <a:off x="4724400" y="3962400"/>
              <a:ext cx="304800" cy="3048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Freeform 9"/>
            <p:cNvSpPr/>
            <p:nvPr/>
          </p:nvSpPr>
          <p:spPr>
            <a:xfrm rot="21381427">
              <a:off x="4801028" y="4570824"/>
              <a:ext cx="209847" cy="923544"/>
            </a:xfrm>
            <a:custGeom>
              <a:avLst/>
              <a:gdLst>
                <a:gd name="connsiteX0" fmla="*/ 246888 w 253927"/>
                <a:gd name="connsiteY0" fmla="*/ 923544 h 923544"/>
                <a:gd name="connsiteX1" fmla="*/ 246888 w 253927"/>
                <a:gd name="connsiteY1" fmla="*/ 704088 h 923544"/>
                <a:gd name="connsiteX2" fmla="*/ 173736 w 253927"/>
                <a:gd name="connsiteY2" fmla="*/ 493776 h 923544"/>
                <a:gd name="connsiteX3" fmla="*/ 73152 w 253927"/>
                <a:gd name="connsiteY3" fmla="*/ 283464 h 923544"/>
                <a:gd name="connsiteX4" fmla="*/ 0 w 253927"/>
                <a:gd name="connsiteY4" fmla="*/ 0 h 92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927" h="923544">
                  <a:moveTo>
                    <a:pt x="246888" y="923544"/>
                  </a:moveTo>
                  <a:cubicBezTo>
                    <a:pt x="252984" y="849630"/>
                    <a:pt x="259080" y="775716"/>
                    <a:pt x="246888" y="704088"/>
                  </a:cubicBezTo>
                  <a:cubicBezTo>
                    <a:pt x="234696" y="632460"/>
                    <a:pt x="202692" y="563880"/>
                    <a:pt x="173736" y="493776"/>
                  </a:cubicBezTo>
                  <a:cubicBezTo>
                    <a:pt x="144780" y="423672"/>
                    <a:pt x="102108" y="365760"/>
                    <a:pt x="73152" y="283464"/>
                  </a:cubicBezTo>
                  <a:cubicBezTo>
                    <a:pt x="44196" y="201168"/>
                    <a:pt x="22098" y="100584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9" name="Rounded Rectangle 78"/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609600" y="4857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“An obstacle obstructs the path”</a:t>
            </a:r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3447472" y="115732"/>
            <a:ext cx="533400" cy="4145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1238250" y="0"/>
            <a:ext cx="32766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Use Case ii.</a:t>
            </a:r>
            <a:endParaRPr lang="en-GB" sz="3200" dirty="0"/>
          </a:p>
        </p:txBody>
      </p:sp>
      <p:sp>
        <p:nvSpPr>
          <p:cNvPr id="109" name="Rectangle 108"/>
          <p:cNvSpPr/>
          <p:nvPr/>
        </p:nvSpPr>
        <p:spPr>
          <a:xfrm>
            <a:off x="2819400" y="485775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“Obstruction of the path is imminent”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9144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No intervention	Intervention</a:t>
            </a:r>
            <a:endParaRPr lang="en-GB" sz="1200" i="1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2057400" y="6705600"/>
            <a:ext cx="533400" cy="0"/>
          </a:xfrm>
          <a:prstGeom prst="lin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657600" y="6705600"/>
            <a:ext cx="533400" cy="0"/>
          </a:xfrm>
          <a:prstGeom prst="lin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1" name="TextBox 90"/>
          <p:cNvSpPr txBox="1"/>
          <p:nvPr/>
        </p:nvSpPr>
        <p:spPr>
          <a:xfrm>
            <a:off x="6019800" y="2438400"/>
            <a:ext cx="2666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No lane crossing caused by ESF.</a:t>
            </a:r>
          </a:p>
        </p:txBody>
      </p:sp>
    </p:spTree>
    <p:extLst>
      <p:ext uri="{BB962C8B-B14F-4D97-AF65-F5344CB8AC3E}">
        <p14:creationId xmlns:p14="http://schemas.microsoft.com/office/powerpoint/2010/main" val="17667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noProof="0" dirty="0" smtClean="0"/>
              <a:t>Main requirements</a:t>
            </a:r>
            <a:endParaRPr lang="en-GB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GB" sz="2400" noProof="0" dirty="0" smtClean="0"/>
              <a:t>ESF is subject to Annex 6 (CEL)</a:t>
            </a:r>
          </a:p>
          <a:p>
            <a:r>
              <a:rPr lang="en-GB" sz="2400" dirty="0" smtClean="0"/>
              <a:t>ESF shall have means to monitor driving environment</a:t>
            </a:r>
            <a:endParaRPr lang="en-GB" sz="2400" noProof="0" dirty="0" smtClean="0"/>
          </a:p>
          <a:p>
            <a:r>
              <a:rPr lang="en-GB" sz="2400" dirty="0" smtClean="0"/>
              <a:t>ESF can only intervene if there is a risk of a collision detected</a:t>
            </a:r>
          </a:p>
          <a:p>
            <a:r>
              <a:rPr lang="en-GB" sz="2400" noProof="0" dirty="0" smtClean="0"/>
              <a:t>ESF cannot lead the vehicle:</a:t>
            </a:r>
          </a:p>
          <a:p>
            <a:pPr lvl="1"/>
            <a:r>
              <a:rPr lang="en-GB" sz="2000" dirty="0" smtClean="0"/>
              <a:t>To leave the road</a:t>
            </a:r>
          </a:p>
          <a:p>
            <a:pPr lvl="1"/>
            <a:r>
              <a:rPr lang="en-GB" sz="2000" noProof="0" dirty="0" smtClean="0"/>
              <a:t>To cross a marking</a:t>
            </a:r>
          </a:p>
          <a:p>
            <a:pPr lvl="1"/>
            <a:r>
              <a:rPr lang="en-GB" sz="2000" dirty="0" smtClean="0"/>
              <a:t>To have a lateral movement of more than 75cm in case there is no lane making</a:t>
            </a:r>
            <a:endParaRPr lang="en-GB" sz="2000" noProof="0" dirty="0" smtClean="0"/>
          </a:p>
          <a:p>
            <a:pPr lvl="1"/>
            <a:r>
              <a:rPr lang="en-GB" sz="2000" dirty="0"/>
              <a:t>to collide with another road user</a:t>
            </a:r>
          </a:p>
          <a:p>
            <a:r>
              <a:rPr lang="en-GB" sz="2400" dirty="0" smtClean="0"/>
              <a:t>ESF </a:t>
            </a:r>
            <a:r>
              <a:rPr lang="en-GB" sz="2400" dirty="0"/>
              <a:t>may cross a marking to steer the vehicle back into its original lane of travel (in case a risk of a collision is detected and the original crossing was done by the driver).</a:t>
            </a:r>
          </a:p>
          <a:p>
            <a:r>
              <a:rPr lang="en-GB" sz="2400" noProof="0" dirty="0" smtClean="0"/>
              <a:t>ESF intervention must be indicated to driver with a optical and an acoustic or haptic signal</a:t>
            </a:r>
          </a:p>
          <a:p>
            <a:r>
              <a:rPr lang="en-GB" sz="2400" dirty="0" smtClean="0"/>
              <a:t>System failure shall be indicated to the driver</a:t>
            </a:r>
          </a:p>
          <a:p>
            <a:r>
              <a:rPr lang="en-GB" sz="2400" noProof="0" dirty="0" smtClean="0"/>
              <a:t>Overriding force not more than 50N</a:t>
            </a:r>
            <a:endParaRPr lang="en-GB" sz="2400" noProof="0" dirty="0"/>
          </a:p>
        </p:txBody>
      </p:sp>
    </p:spTree>
    <p:extLst>
      <p:ext uri="{BB962C8B-B14F-4D97-AF65-F5344CB8AC3E}">
        <p14:creationId xmlns:p14="http://schemas.microsoft.com/office/powerpoint/2010/main" val="3109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noProof="0" dirty="0" smtClean="0"/>
              <a:t>Tests	</a:t>
            </a:r>
            <a:r>
              <a:rPr lang="en-GB" sz="2800" noProof="0" dirty="0" smtClean="0"/>
              <a:t>/1</a:t>
            </a:r>
            <a:endParaRPr lang="en-GB" sz="2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GB" sz="2400" noProof="0" dirty="0" smtClean="0"/>
              <a:t>Generals:</a:t>
            </a:r>
          </a:p>
          <a:p>
            <a:pPr lvl="1"/>
            <a:r>
              <a:rPr lang="en-GB" sz="2000" noProof="0" dirty="0" smtClean="0"/>
              <a:t>Activated ESF</a:t>
            </a:r>
          </a:p>
          <a:p>
            <a:pPr lvl="1"/>
            <a:r>
              <a:rPr lang="en-GB" sz="2000" dirty="0" smtClean="0"/>
              <a:t>Vehicle speed within operating range</a:t>
            </a:r>
          </a:p>
          <a:p>
            <a:pPr lvl="1"/>
            <a:r>
              <a:rPr lang="en-GB" sz="2000" noProof="0" dirty="0" smtClean="0"/>
              <a:t>The manufacturer shall demonstrate ESF works in the whole range of operation</a:t>
            </a:r>
          </a:p>
          <a:p>
            <a:r>
              <a:rPr lang="en-GB" sz="2400" dirty="0" smtClean="0"/>
              <a:t>3.3.1 Test of ESF type </a:t>
            </a:r>
            <a:r>
              <a:rPr lang="en-GB" sz="2400" dirty="0" err="1" smtClean="0"/>
              <a:t>ia</a:t>
            </a:r>
            <a:r>
              <a:rPr lang="en-GB" sz="2400" dirty="0" smtClean="0"/>
              <a:t> and </a:t>
            </a:r>
            <a:r>
              <a:rPr lang="en-GB" sz="2400" dirty="0" err="1" smtClean="0"/>
              <a:t>ib</a:t>
            </a:r>
            <a:r>
              <a:rPr lang="en-GB" sz="2400" dirty="0" smtClean="0"/>
              <a:t>		with lane markings</a:t>
            </a:r>
          </a:p>
          <a:p>
            <a:pPr lvl="1"/>
            <a:r>
              <a:rPr lang="en-GB" sz="2000" noProof="0" dirty="0" smtClean="0"/>
              <a:t>A target vehicle minimize lateral distance until ESF intervenes</a:t>
            </a:r>
          </a:p>
          <a:p>
            <a:pPr lvl="1"/>
            <a:r>
              <a:rPr lang="en-GB" sz="2000" dirty="0" smtClean="0"/>
              <a:t>The test is passed if ESF intervention is indicated and the vehicle does not leave its lane</a:t>
            </a:r>
          </a:p>
          <a:p>
            <a:r>
              <a:rPr lang="en-GB" sz="2400" dirty="0" smtClean="0"/>
              <a:t>3.3.2 Test of ESF type </a:t>
            </a:r>
            <a:r>
              <a:rPr lang="en-GB" sz="2400" dirty="0" err="1" smtClean="0"/>
              <a:t>ic</a:t>
            </a:r>
            <a:r>
              <a:rPr lang="en-GB" sz="2400" dirty="0" smtClean="0"/>
              <a:t>			</a:t>
            </a:r>
            <a:r>
              <a:rPr lang="en-GB" sz="2400" dirty="0"/>
              <a:t> with lane markings</a:t>
            </a:r>
            <a:endParaRPr lang="en-GB" sz="2400" dirty="0" smtClean="0"/>
          </a:p>
          <a:p>
            <a:pPr lvl="1"/>
            <a:r>
              <a:rPr lang="en-GB" sz="2000" dirty="0" smtClean="0"/>
              <a:t>The tested vehicle drifts towards another vehicle to cause a collision</a:t>
            </a:r>
          </a:p>
          <a:p>
            <a:pPr lvl="1"/>
            <a:r>
              <a:rPr lang="en-GB" sz="2000" dirty="0" smtClean="0"/>
              <a:t>The test is passed if ESF intervention starts and is indicated to driver, </a:t>
            </a:r>
            <a:r>
              <a:rPr lang="en-GB" sz="2000" dirty="0"/>
              <a:t>and the vehicle does not leave </a:t>
            </a:r>
            <a:r>
              <a:rPr lang="en-GB" sz="2000" dirty="0" smtClean="0"/>
              <a:t>its lane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312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382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Emergency Steering Function</vt:lpstr>
      <vt:lpstr>ESF Definition</vt:lpstr>
      <vt:lpstr>Use Cases</vt:lpstr>
      <vt:lpstr>Use Case i.a “Another vehicle drifts   towards the subject vehicle”</vt:lpstr>
      <vt:lpstr>PowerPoint Presentation</vt:lpstr>
      <vt:lpstr>PowerPoint Presentation</vt:lpstr>
      <vt:lpstr>PowerPoint Presentation</vt:lpstr>
      <vt:lpstr>Main requirements</vt:lpstr>
      <vt:lpstr>Tests /1</vt:lpstr>
      <vt:lpstr>Tests /2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Teyssier Pierre</dc:creator>
  <cp:lastModifiedBy>Francois E. Guichard</cp:lastModifiedBy>
  <cp:revision>231</cp:revision>
  <dcterms:created xsi:type="dcterms:W3CDTF">2006-08-16T00:00:00Z</dcterms:created>
  <dcterms:modified xsi:type="dcterms:W3CDTF">2017-12-11T18:29:23Z</dcterms:modified>
</cp:coreProperties>
</file>