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handoutMasterIdLst>
    <p:handoutMasterId r:id="rId13"/>
  </p:handoutMasterIdLst>
  <p:sldIdLst>
    <p:sldId id="307" r:id="rId2"/>
    <p:sldId id="291" r:id="rId3"/>
    <p:sldId id="311" r:id="rId4"/>
    <p:sldId id="310" r:id="rId5"/>
    <p:sldId id="312" r:id="rId6"/>
    <p:sldId id="313" r:id="rId7"/>
    <p:sldId id="314" r:id="rId8"/>
    <p:sldId id="315" r:id="rId9"/>
    <p:sldId id="316" r:id="rId10"/>
    <p:sldId id="293" r:id="rId11"/>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ронин Михаил" initials="ПМ" lastIdx="1" clrIdx="0">
    <p:extLst>
      <p:ext uri="{19B8F6BF-5375-455C-9EA6-DF929625EA0E}">
        <p15:presenceInfo xmlns="" xmlns:p15="http://schemas.microsoft.com/office/powerpoint/2012/main" userId="S-1-5-21-3892735234-629040388-1051393456-3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35" autoAdjust="0"/>
    <p:restoredTop sz="97478" autoAdjust="0"/>
  </p:normalViewPr>
  <p:slideViewPr>
    <p:cSldViewPr snapToGrid="0">
      <p:cViewPr varScale="1">
        <p:scale>
          <a:sx n="110" d="100"/>
          <a:sy n="110" d="100"/>
        </p:scale>
        <p:origin x="-63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68" d="100"/>
          <a:sy n="168" d="100"/>
        </p:scale>
        <p:origin x="2388" y="13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CABCB36-3993-449F-AC94-477EC88A8EED}" type="datetimeFigureOut">
              <a:rPr lang="ru-RU" smtClean="0"/>
              <a:t>12.09.2017</a:t>
            </a:fld>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29A31743-522E-4076-B4FA-B15E4921B8C7}" type="slidenum">
              <a:rPr lang="ru-RU" smtClean="0"/>
              <a:t>‹#›</a:t>
            </a:fld>
            <a:endParaRPr lang="ru-RU"/>
          </a:p>
        </p:txBody>
      </p:sp>
      <p:sp>
        <p:nvSpPr>
          <p:cNvPr id="7" name="Нижний колонтитул 6"/>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Tree>
    <p:extLst>
      <p:ext uri="{BB962C8B-B14F-4D97-AF65-F5344CB8AC3E}">
        <p14:creationId xmlns:p14="http://schemas.microsoft.com/office/powerpoint/2010/main" val="42437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1A68CC3-6939-464D-832F-47559150F51B}" type="datetimeFigureOut">
              <a:rPr lang="ru-RU" smtClean="0"/>
              <a:t>12.09.2017</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7060D1C5-7485-499D-871A-B9904EDE471B}" type="slidenum">
              <a:rPr lang="ru-RU" smtClean="0"/>
              <a:t>‹#›</a:t>
            </a:fld>
            <a:endParaRPr lang="ru-RU"/>
          </a:p>
        </p:txBody>
      </p:sp>
    </p:spTree>
    <p:extLst>
      <p:ext uri="{BB962C8B-B14F-4D97-AF65-F5344CB8AC3E}">
        <p14:creationId xmlns:p14="http://schemas.microsoft.com/office/powerpoint/2010/main" val="366730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060D1C5-7485-499D-871A-B9904EDE471B}" type="slidenum">
              <a:rPr lang="ru-RU" smtClean="0"/>
              <a:t>1</a:t>
            </a:fld>
            <a:endParaRPr lang="ru-RU"/>
          </a:p>
        </p:txBody>
      </p:sp>
    </p:spTree>
    <p:extLst>
      <p:ext uri="{BB962C8B-B14F-4D97-AF65-F5344CB8AC3E}">
        <p14:creationId xmlns:p14="http://schemas.microsoft.com/office/powerpoint/2010/main" val="315700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3" hasCustomPrompt="1"/>
          </p:nvPr>
        </p:nvSpPr>
        <p:spPr>
          <a:xfrm>
            <a:off x="1530755" y="2354078"/>
            <a:ext cx="9144000" cy="750049"/>
          </a:xfrm>
          <a:prstGeom prst="rect">
            <a:avLst/>
          </a:prstGeom>
        </p:spPr>
        <p:txBody>
          <a:bodyPr anchor="b">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презентации</a:t>
            </a:r>
          </a:p>
        </p:txBody>
      </p:sp>
      <p:sp>
        <p:nvSpPr>
          <p:cNvPr id="5" name="Текст 8"/>
          <p:cNvSpPr>
            <a:spLocks noGrp="1"/>
          </p:cNvSpPr>
          <p:nvPr>
            <p:ph type="body" sz="quarter" idx="14" hasCustomPrompt="1"/>
          </p:nvPr>
        </p:nvSpPr>
        <p:spPr>
          <a:xfrm>
            <a:off x="1530755" y="3111371"/>
            <a:ext cx="9144000" cy="482991"/>
          </a:xfrm>
          <a:prstGeom prst="rect">
            <a:avLst/>
          </a:prstGeom>
        </p:spPr>
        <p:txBody>
          <a:bodyPr anchor="ctr">
            <a:noAutofit/>
          </a:bodyPr>
          <a:lstStyle>
            <a:lvl1pPr marL="0" indent="0" algn="ctr">
              <a:buNone/>
              <a:defRPr sz="2400" b="0" spc="-15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Дата 3"/>
          <p:cNvSpPr>
            <a:spLocks noGrp="1"/>
          </p:cNvSpPr>
          <p:nvPr>
            <p:ph type="dt" sz="half" idx="2"/>
          </p:nvPr>
        </p:nvSpPr>
        <p:spPr>
          <a:xfrm>
            <a:off x="4731155" y="6465167"/>
            <a:ext cx="2743200" cy="365125"/>
          </a:xfrm>
          <a:prstGeom prst="rect">
            <a:avLst/>
          </a:prstGeom>
        </p:spPr>
        <p:txBody>
          <a:bodyPr vert="horz" lIns="91440" tIns="45720" rIns="91440" bIns="45720" rtlCol="0" anchor="ctr"/>
          <a:lstStyle>
            <a:lvl1pPr algn="ctr">
              <a:defRPr sz="1100">
                <a:solidFill>
                  <a:schemeClr val="bg1">
                    <a:lumMod val="50000"/>
                  </a:schemeClr>
                </a:solidFill>
                <a:latin typeface="Myriad Pro Cond" panose="020B0506030403020204" pitchFamily="34" charset="0"/>
              </a:defRPr>
            </a:lvl1pPr>
          </a:lstStyle>
          <a:p>
            <a:endParaRPr lang="ru-RU" dirty="0"/>
          </a:p>
        </p:txBody>
      </p:sp>
    </p:spTree>
    <p:extLst>
      <p:ext uri="{BB962C8B-B14F-4D97-AF65-F5344CB8AC3E}">
        <p14:creationId xmlns:p14="http://schemas.microsoft.com/office/powerpoint/2010/main" val="3443668215"/>
      </p:ext>
    </p:extLst>
  </p:cSld>
  <p:clrMapOvr>
    <a:masterClrMapping/>
  </p:clrMapOvr>
  <p:extLst mod="1">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азделитель">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
        <p:nvSpPr>
          <p:cNvPr id="8" name="Текст 8"/>
          <p:cNvSpPr>
            <a:spLocks noGrp="1"/>
          </p:cNvSpPr>
          <p:nvPr>
            <p:ph type="body" sz="quarter" idx="13" hasCustomPrompt="1"/>
          </p:nvPr>
        </p:nvSpPr>
        <p:spPr>
          <a:xfrm>
            <a:off x="1530755" y="2355215"/>
            <a:ext cx="9144000" cy="750049"/>
          </a:xfrm>
          <a:prstGeom prst="rect">
            <a:avLst/>
          </a:prstGeom>
        </p:spPr>
        <p:txBody>
          <a:bodyPr anchor="ctr">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Заголовок разделителя</a:t>
            </a:r>
          </a:p>
        </p:txBody>
      </p:sp>
    </p:spTree>
    <p:extLst>
      <p:ext uri="{BB962C8B-B14F-4D97-AF65-F5344CB8AC3E}">
        <p14:creationId xmlns:p14="http://schemas.microsoft.com/office/powerpoint/2010/main" val="1813421854"/>
      </p:ext>
    </p:extLst>
  </p:cSld>
  <p:clrMapOvr>
    <a:masterClrMapping/>
  </p:clrMapOvr>
  <p:extLst mod="1">
    <p:ext uri="{DCECCB84-F9BA-43D5-87BE-67443E8EF086}">
      <p15:sldGuideLst xmlns=""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5" hasCustomPrompt="1"/>
          </p:nvPr>
        </p:nvSpPr>
        <p:spPr>
          <a:xfrm>
            <a:off x="55478" y="160812"/>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7"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575662"/>
      </p:ext>
    </p:extLst>
  </p:cSld>
  <p:clrMapOvr>
    <a:masterClrMapping/>
  </p:clrMapOvr>
  <p:extLst mod="1">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лайд с выводом">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2"/>
          <p:cNvSpPr>
            <a:spLocks noGrp="1"/>
          </p:cNvSpPr>
          <p:nvPr>
            <p:ph type="body" sz="quarter" idx="16" hasCustomPrompt="1"/>
          </p:nvPr>
        </p:nvSpPr>
        <p:spPr>
          <a:xfrm>
            <a:off x="55478" y="5151657"/>
            <a:ext cx="12084940" cy="988428"/>
          </a:xfrm>
          <a:prstGeom prst="roundRect">
            <a:avLst/>
          </a:prstGeom>
          <a:solidFill>
            <a:schemeClr val="bg1">
              <a:lumMod val="95000"/>
            </a:schemeClr>
          </a:solidFill>
          <a:ln w="3175">
            <a:solidFill>
              <a:schemeClr val="bg1">
                <a:lumMod val="85000"/>
              </a:schemeClr>
            </a:solidFill>
          </a:ln>
          <a:effectLst/>
          <a:scene3d>
            <a:camera prst="orthographicFront">
              <a:rot lat="0" lon="0" rev="0"/>
            </a:camera>
            <a:lightRig rig="twoPt" dir="tl"/>
          </a:scene3d>
        </p:spPr>
        <p:style>
          <a:lnRef idx="0">
            <a:schemeClr val="accent3"/>
          </a:lnRef>
          <a:fillRef idx="3">
            <a:schemeClr val="accent3"/>
          </a:fillRef>
          <a:effectRef idx="3">
            <a:schemeClr val="accent3"/>
          </a:effectRef>
          <a:fontRef idx="none"/>
        </p:style>
        <p:txBody>
          <a:bodyPr/>
          <a:lstStyle>
            <a:lvl1pPr marL="0" indent="0" algn="l">
              <a:buNone/>
              <a:defRPr sz="1200">
                <a:solidFill>
                  <a:schemeClr val="tx1">
                    <a:lumMod val="50000"/>
                  </a:schemeClr>
                </a:solidFill>
                <a:latin typeface="Myriad Pro Cond" panose="020B0506030403020204" pitchFamily="34" charset="0"/>
              </a:defRPr>
            </a:lvl1pPr>
            <a:lvl2pPr>
              <a:defRPr sz="1200"/>
            </a:lvl2pPr>
            <a:lvl3pPr>
              <a:defRPr sz="1100"/>
            </a:lvl3pPr>
            <a:lvl4pPr>
              <a:defRPr sz="1050"/>
            </a:lvl4pPr>
            <a:lvl5pPr>
              <a:defRPr sz="1050"/>
            </a:lvl5pPr>
          </a:lstStyle>
          <a:p>
            <a:pPr lvl="0"/>
            <a:r>
              <a:rPr lang="ru-RU" dirty="0"/>
              <a:t>Вывод</a:t>
            </a:r>
          </a:p>
        </p:txBody>
      </p:sp>
      <p:sp>
        <p:nvSpPr>
          <p:cNvPr id="6" name="Текст 8"/>
          <p:cNvSpPr>
            <a:spLocks noGrp="1"/>
          </p:cNvSpPr>
          <p:nvPr>
            <p:ph type="body" sz="quarter" idx="15" hasCustomPrompt="1"/>
          </p:nvPr>
        </p:nvSpPr>
        <p:spPr>
          <a:xfrm>
            <a:off x="55478" y="160808"/>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800579"/>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8"/>
          <p:cNvSpPr>
            <a:spLocks noGrp="1"/>
          </p:cNvSpPr>
          <p:nvPr>
            <p:ph type="body" sz="quarter" idx="15" hasCustomPrompt="1"/>
          </p:nvPr>
        </p:nvSpPr>
        <p:spPr>
          <a:xfrm>
            <a:off x="55478" y="160811"/>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Content Placeholder 2"/>
          <p:cNvSpPr>
            <a:spLocks noGrp="1"/>
          </p:cNvSpPr>
          <p:nvPr>
            <p:ph idx="16"/>
          </p:nvPr>
        </p:nvSpPr>
        <p:spPr>
          <a:xfrm>
            <a:off x="1537914" y="742218"/>
            <a:ext cx="8534400" cy="3615267"/>
          </a:xfrm>
          <a:prstGeom prst="rect">
            <a:avLst/>
          </a:prstGeom>
        </p:spPr>
        <p:txBody>
          <a:bodyPr anchor="ctr">
            <a:normAutofit/>
          </a:bodyPr>
          <a:lstStyle>
            <a:lvl1pPr>
              <a:defRPr>
                <a:solidFill>
                  <a:schemeClr val="accent3">
                    <a:lumMod val="10000"/>
                  </a:schemeClr>
                </a:solidFill>
                <a:latin typeface="Myriad Pro Cond" panose="020B0506030403020204" pitchFamily="34" charset="0"/>
              </a:defRPr>
            </a:lvl1pPr>
            <a:lvl2pPr>
              <a:defRPr>
                <a:solidFill>
                  <a:schemeClr val="accent3">
                    <a:lumMod val="10000"/>
                  </a:schemeClr>
                </a:solidFill>
                <a:latin typeface="Myriad Pro Cond" panose="020B0506030403020204" pitchFamily="34" charset="0"/>
              </a:defRPr>
            </a:lvl2pPr>
            <a:lvl3pPr>
              <a:defRPr>
                <a:solidFill>
                  <a:schemeClr val="accent3">
                    <a:lumMod val="10000"/>
                  </a:schemeClr>
                </a:solidFill>
                <a:latin typeface="Myriad Pro Cond" panose="020B0506030403020204" pitchFamily="34" charset="0"/>
              </a:defRPr>
            </a:lvl3pPr>
            <a:lvl4pPr>
              <a:defRPr>
                <a:solidFill>
                  <a:schemeClr val="accent3">
                    <a:lumMod val="10000"/>
                  </a:schemeClr>
                </a:solidFill>
                <a:latin typeface="Myriad Pro Cond" panose="020B0506030403020204" pitchFamily="34" charset="0"/>
              </a:defRPr>
            </a:lvl4pPr>
            <a:lvl5pPr>
              <a:defRPr>
                <a:solidFill>
                  <a:schemeClr val="accent3">
                    <a:lumMod val="10000"/>
                  </a:schemeClr>
                </a:solidFill>
                <a:latin typeface="Myriad Pro Cond" panose="020B0506030403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Text Placeholder 3"/>
          <p:cNvSpPr>
            <a:spLocks noGrp="1"/>
          </p:cNvSpPr>
          <p:nvPr>
            <p:ph type="body" sz="half" idx="2"/>
          </p:nvPr>
        </p:nvSpPr>
        <p:spPr>
          <a:xfrm>
            <a:off x="1537914" y="4544291"/>
            <a:ext cx="8553534" cy="1627910"/>
          </a:xfrm>
          <a:prstGeom prst="rect">
            <a:avLst/>
          </a:prstGeom>
        </p:spPr>
        <p:txBody>
          <a:bodyPr anchor="t">
            <a:normAutofit/>
          </a:bodyPr>
          <a:lstStyle>
            <a:lvl1pPr marL="0" indent="0">
              <a:buNone/>
              <a:defRPr sz="1200">
                <a:solidFill>
                  <a:schemeClr val="accent3">
                    <a:lumMod val="10000"/>
                  </a:schemeClr>
                </a:solidFill>
                <a:latin typeface="Myriad Pro" panose="020B0503030403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333581"/>
      </p:ext>
    </p:extLst>
  </p:cSld>
  <p:clrMapOvr>
    <a:masterClrMapping/>
  </p:clrMapOvr>
  <p:extLst mod="1">
    <p:ext uri="{DCECCB84-F9BA-43D5-87BE-67443E8EF086}">
      <p15:sldGuideLst xmlns="" xmlns:p15="http://schemas.microsoft.com/office/powerpoint/2012/main">
        <p15:guide id="1" orient="horz" pos="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Фина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53503" y="6334518"/>
            <a:ext cx="8714450" cy="457201"/>
          </a:xfrm>
          <a:prstGeom prst="rect">
            <a:avLst/>
          </a:prstGeom>
        </p:spPr>
        <p:txBody>
          <a:bodyPr anchor="b">
            <a:normAutofit/>
          </a:bodyPr>
          <a:lstStyle>
            <a:lvl1pPr marL="0" indent="0">
              <a:buNone/>
              <a:defRPr sz="1200">
                <a:solidFill>
                  <a:schemeClr val="bg1">
                    <a:lumMod val="6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ФИО исполнителя(ей), контактные данные (если требуется).</a:t>
            </a:r>
          </a:p>
        </p:txBody>
      </p:sp>
      <p:sp>
        <p:nvSpPr>
          <p:cNvPr id="2" name="TextBox 1"/>
          <p:cNvSpPr txBox="1"/>
          <p:nvPr userDrawn="1"/>
        </p:nvSpPr>
        <p:spPr>
          <a:xfrm>
            <a:off x="3265711" y="2509451"/>
            <a:ext cx="567640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Thank you for </a:t>
            </a:r>
            <a:r>
              <a:rPr lang="ru-RU" sz="4000" b="1" spc="-15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your</a:t>
            </a:r>
            <a:r>
              <a:rPr lang="en-US" sz="4000" b="1" spc="-150" baseline="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Ready to answer your questions</a:t>
            </a:r>
            <a:endParaRPr lang="ru-RU" sz="4000" b="1" spc="-150" dirty="0">
              <a:solidFill>
                <a:schemeClr val="bg2">
                  <a:lumMod val="10000"/>
                </a:schemeClr>
              </a:solidFill>
              <a:latin typeface="Myriad Pro Cond" panose="020B0506030403020204" pitchFamily="34" charset="0"/>
            </a:endParaRPr>
          </a:p>
        </p:txBody>
      </p:sp>
    </p:spTree>
    <p:extLst>
      <p:ext uri="{BB962C8B-B14F-4D97-AF65-F5344CB8AC3E}">
        <p14:creationId xmlns:p14="http://schemas.microsoft.com/office/powerpoint/2010/main" val="4269196404"/>
      </p:ext>
    </p:extLst>
  </p:cSld>
  <p:clrMapOvr>
    <a:masterClrMapping/>
  </p:clrMapOvr>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875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6" r:id="rId5"/>
    <p:sldLayoutId id="214748367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834" userDrawn="1">
          <p15:clr>
            <a:srgbClr val="F26B43"/>
          </p15:clr>
        </p15:guide>
        <p15:guide id="2" orient="horz" pos="4224" userDrawn="1">
          <p15:clr>
            <a:srgbClr val="F26B43"/>
          </p15:clr>
        </p15:guide>
        <p15:guide id="3" orient="horz" pos="368" userDrawn="1">
          <p15:clr>
            <a:srgbClr val="F26B43"/>
          </p15:clr>
        </p15:guide>
        <p15:guide id="4" orient="horz" pos="96" userDrawn="1">
          <p15:clr>
            <a:srgbClr val="F26B43"/>
          </p15:clr>
        </p15:guide>
        <p15:guide id="5" pos="7355" userDrawn="1">
          <p15:clr>
            <a:srgbClr val="F26B43"/>
          </p15:clr>
        </p15:guide>
        <p15:guide id="6" pos="30" userDrawn="1">
          <p15:clr>
            <a:srgbClr val="F26B43"/>
          </p15:clr>
        </p15:guide>
        <p15:guide id="7" pos="6675" userDrawn="1">
          <p15:clr>
            <a:srgbClr val="F26B43"/>
          </p15:clr>
        </p15:guide>
        <p15:guide id="8" orient="horz" pos="1480" userDrawn="1">
          <p15:clr>
            <a:srgbClr val="F26B43"/>
          </p15:clr>
        </p15:guide>
        <p15:guide id="9" orient="horz" pos="1956" userDrawn="1">
          <p15:clr>
            <a:srgbClr val="F26B43"/>
          </p15:clr>
        </p15:guide>
        <p15:guide id="10" pos="3840" userDrawn="1">
          <p15:clr>
            <a:srgbClr val="F26B43"/>
          </p15:clr>
        </p15:guide>
        <p15:guide id="11" orient="horz" pos="4269" userDrawn="1">
          <p15:clr>
            <a:srgbClr val="F26B43"/>
          </p15:clr>
        </p15:guide>
        <p15:guide id="12"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bocharov@nami.ru" TargetMode="External"/><Relationship Id="rId2" Type="http://schemas.openxmlformats.org/officeDocument/2006/relationships/hyperlink" Target="mailto:ab@satrfond.r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iki.unece.org/display/trans/TYRE+GTR+SESSION+16" TargetMode="External"/><Relationship Id="rId2" Type="http://schemas.openxmlformats.org/officeDocument/2006/relationships/hyperlink" Target="mailto:info@etrto.org" TargetMode="External"/><Relationship Id="rId1" Type="http://schemas.openxmlformats.org/officeDocument/2006/relationships/slideLayout" Target="../slideLayouts/slideLayout5.xml"/><Relationship Id="rId4" Type="http://schemas.openxmlformats.org/officeDocument/2006/relationships/hyperlink" Target="https://wiki.unece.org/display/trans/TYRE+GTR+SESSION+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3"/>
          </p:nvPr>
        </p:nvSpPr>
        <p:spPr>
          <a:xfrm>
            <a:off x="1530755" y="3373700"/>
            <a:ext cx="9144000" cy="750049"/>
          </a:xfrm>
        </p:spPr>
        <p:txBody>
          <a:bodyPr anchor="b"/>
          <a:lstStyle/>
          <a:p>
            <a:r>
              <a:rPr lang="en-US" dirty="0"/>
              <a:t>IWG TYREGTR 16</a:t>
            </a:r>
            <a:r>
              <a:rPr lang="en-US" baseline="30000" dirty="0"/>
              <a:t>th</a:t>
            </a:r>
            <a:r>
              <a:rPr lang="en-US" dirty="0"/>
              <a:t> Meeting*</a:t>
            </a:r>
          </a:p>
          <a:p>
            <a:r>
              <a:rPr lang="en-US" dirty="0"/>
              <a:t>Moscow, NAMI, 7-9 June 2017</a:t>
            </a:r>
          </a:p>
          <a:p>
            <a:r>
              <a:rPr lang="en-US" dirty="0">
                <a:solidFill>
                  <a:schemeClr val="bg2">
                    <a:lumMod val="50000"/>
                  </a:schemeClr>
                </a:solidFill>
              </a:rPr>
              <a:t>Report of the Chair </a:t>
            </a:r>
            <a:endParaRPr lang="ru-RU" dirty="0">
              <a:solidFill>
                <a:schemeClr val="bg2">
                  <a:lumMod val="50000"/>
                </a:schemeClr>
              </a:solidFill>
            </a:endParaRPr>
          </a:p>
        </p:txBody>
      </p:sp>
      <p:sp>
        <p:nvSpPr>
          <p:cNvPr id="5" name="TextBox 18"/>
          <p:cNvSpPr txBox="1">
            <a:spLocks noChangeArrowheads="1"/>
          </p:cNvSpPr>
          <p:nvPr/>
        </p:nvSpPr>
        <p:spPr bwMode="auto">
          <a:xfrm>
            <a:off x="9060893" y="240566"/>
            <a:ext cx="29128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7600" b="1">
                <a:solidFill>
                  <a:srgbClr val="FFD624"/>
                </a:solidFill>
                <a:latin typeface="Verdana" panose="020B0604030504040204" pitchFamily="34" charset="0"/>
              </a:defRPr>
            </a:lvl1pPr>
            <a:lvl2pPr marL="742950" indent="-285750" eaLnBrk="0" hangingPunct="0">
              <a:defRPr sz="7600" b="1">
                <a:solidFill>
                  <a:srgbClr val="FFD624"/>
                </a:solidFill>
                <a:latin typeface="Verdana" panose="020B0604030504040204" pitchFamily="34" charset="0"/>
              </a:defRPr>
            </a:lvl2pPr>
            <a:lvl3pPr marL="1143000" indent="-228600" eaLnBrk="0" hangingPunct="0">
              <a:defRPr sz="7600" b="1">
                <a:solidFill>
                  <a:srgbClr val="FFD624"/>
                </a:solidFill>
                <a:latin typeface="Verdana" panose="020B0604030504040204" pitchFamily="34" charset="0"/>
              </a:defRPr>
            </a:lvl3pPr>
            <a:lvl4pPr marL="1600200" indent="-228600" eaLnBrk="0" hangingPunct="0">
              <a:defRPr sz="7600" b="1">
                <a:solidFill>
                  <a:srgbClr val="FFD624"/>
                </a:solidFill>
                <a:latin typeface="Verdana" panose="020B0604030504040204" pitchFamily="34" charset="0"/>
              </a:defRPr>
            </a:lvl4pPr>
            <a:lvl5pPr marL="2057400" indent="-228600" eaLnBrk="0" hangingPunct="0">
              <a:defRPr sz="7600" b="1">
                <a:solidFill>
                  <a:srgbClr val="FFD624"/>
                </a:solidFill>
                <a:latin typeface="Verdana" panose="020B0604030504040204" pitchFamily="34" charset="0"/>
              </a:defRPr>
            </a:lvl5pPr>
            <a:lvl6pPr marL="2514600" indent="-228600" eaLnBrk="0" fontAlgn="base" hangingPunct="0">
              <a:spcBef>
                <a:spcPct val="0"/>
              </a:spcBef>
              <a:spcAft>
                <a:spcPct val="0"/>
              </a:spcAft>
              <a:defRPr sz="7600" b="1">
                <a:solidFill>
                  <a:srgbClr val="FFD624"/>
                </a:solidFill>
                <a:latin typeface="Verdana" panose="020B0604030504040204" pitchFamily="34" charset="0"/>
              </a:defRPr>
            </a:lvl6pPr>
            <a:lvl7pPr marL="2971800" indent="-228600" eaLnBrk="0" fontAlgn="base" hangingPunct="0">
              <a:spcBef>
                <a:spcPct val="0"/>
              </a:spcBef>
              <a:spcAft>
                <a:spcPct val="0"/>
              </a:spcAft>
              <a:defRPr sz="7600" b="1">
                <a:solidFill>
                  <a:srgbClr val="FFD624"/>
                </a:solidFill>
                <a:latin typeface="Verdana" panose="020B0604030504040204" pitchFamily="34" charset="0"/>
              </a:defRPr>
            </a:lvl7pPr>
            <a:lvl8pPr marL="3429000" indent="-228600" eaLnBrk="0" fontAlgn="base" hangingPunct="0">
              <a:spcBef>
                <a:spcPct val="0"/>
              </a:spcBef>
              <a:spcAft>
                <a:spcPct val="0"/>
              </a:spcAft>
              <a:defRPr sz="7600" b="1">
                <a:solidFill>
                  <a:srgbClr val="FFD624"/>
                </a:solidFill>
                <a:latin typeface="Verdana" panose="020B0604030504040204" pitchFamily="34" charset="0"/>
              </a:defRPr>
            </a:lvl8pPr>
            <a:lvl9pPr marL="3886200" indent="-228600" eaLnBrk="0" fontAlgn="base" hangingPunct="0">
              <a:spcBef>
                <a:spcPct val="0"/>
              </a:spcBef>
              <a:spcAft>
                <a:spcPct val="0"/>
              </a:spcAft>
              <a:defRPr sz="7600" b="1">
                <a:solidFill>
                  <a:srgbClr val="FFD624"/>
                </a:solidFill>
                <a:latin typeface="Verdana" panose="020B0604030504040204" pitchFamily="34" charset="0"/>
              </a:defRPr>
            </a:lvl9pPr>
          </a:lstStyle>
          <a:p>
            <a:pPr eaLnBrk="1" hangingPunct="1"/>
            <a:r>
              <a:rPr lang="fr-CH" altLang="ja-JP" sz="1200" b="0" u="sng" dirty="0">
                <a:solidFill>
                  <a:schemeClr val="bg2">
                    <a:lumMod val="10000"/>
                  </a:schemeClr>
                </a:solidFill>
              </a:rPr>
              <a:t>Informal </a:t>
            </a:r>
            <a:r>
              <a:rPr lang="fr-CH" altLang="ja-JP" sz="1200" b="0" u="sng">
                <a:solidFill>
                  <a:schemeClr val="bg2">
                    <a:lumMod val="10000"/>
                  </a:schemeClr>
                </a:solidFill>
              </a:rPr>
              <a:t>document</a:t>
            </a:r>
            <a:r>
              <a:rPr lang="fr-CH" altLang="ja-JP" sz="1200" b="0">
                <a:solidFill>
                  <a:schemeClr val="bg2">
                    <a:lumMod val="10000"/>
                  </a:schemeClr>
                </a:solidFill>
              </a:rPr>
              <a:t> </a:t>
            </a:r>
            <a:r>
              <a:rPr lang="fr-CH" altLang="ja-JP" sz="1200" smtClean="0">
                <a:solidFill>
                  <a:schemeClr val="bg2">
                    <a:lumMod val="10000"/>
                  </a:schemeClr>
                </a:solidFill>
              </a:rPr>
              <a:t>GRRF-84-05</a:t>
            </a:r>
            <a:endParaRPr lang="fr-CH" altLang="ja-JP" sz="1200" dirty="0">
              <a:solidFill>
                <a:schemeClr val="bg2">
                  <a:lumMod val="10000"/>
                </a:schemeClr>
              </a:solidFill>
            </a:endParaRPr>
          </a:p>
          <a:p>
            <a:pPr eaLnBrk="1" hangingPunct="1"/>
            <a:r>
              <a:rPr lang="fr-CH" altLang="ja-JP" sz="1200" b="0" dirty="0">
                <a:solidFill>
                  <a:schemeClr val="bg2">
                    <a:lumMod val="10000"/>
                  </a:schemeClr>
                </a:solidFill>
              </a:rPr>
              <a:t>84</a:t>
            </a:r>
            <a:r>
              <a:rPr lang="fr-CH" altLang="ja-JP" sz="1200" b="0" baseline="30000" dirty="0">
                <a:solidFill>
                  <a:schemeClr val="bg2">
                    <a:lumMod val="10000"/>
                  </a:schemeClr>
                </a:solidFill>
              </a:rPr>
              <a:t>th</a:t>
            </a:r>
            <a:r>
              <a:rPr lang="fr-CH" altLang="ja-JP" sz="1200" b="0" dirty="0">
                <a:solidFill>
                  <a:schemeClr val="bg2">
                    <a:lumMod val="10000"/>
                  </a:schemeClr>
                </a:solidFill>
              </a:rPr>
              <a:t> GRRF, 19-22 September 2017</a:t>
            </a:r>
          </a:p>
          <a:p>
            <a:pPr eaLnBrk="1" hangingPunct="1"/>
            <a:r>
              <a:rPr lang="fr-CH" altLang="ja-JP" sz="1200" b="0" dirty="0">
                <a:solidFill>
                  <a:schemeClr val="bg2">
                    <a:lumMod val="10000"/>
                  </a:schemeClr>
                </a:solidFill>
              </a:rPr>
              <a:t>Agenda item 7(a)</a:t>
            </a:r>
            <a:endParaRPr lang="en-US" altLang="ja-JP" sz="1200" b="0" dirty="0">
              <a:solidFill>
                <a:schemeClr val="bg2">
                  <a:lumMod val="10000"/>
                </a:schemeClr>
              </a:solidFill>
            </a:endParaRPr>
          </a:p>
        </p:txBody>
      </p:sp>
      <p:sp>
        <p:nvSpPr>
          <p:cNvPr id="8" name="Текст 2"/>
          <p:cNvSpPr>
            <a:spLocks noGrp="1"/>
          </p:cNvSpPr>
          <p:nvPr>
            <p:ph type="body" sz="half" idx="2"/>
          </p:nvPr>
        </p:nvSpPr>
        <p:spPr>
          <a:xfrm>
            <a:off x="801989" y="5684392"/>
            <a:ext cx="9122596" cy="461228"/>
          </a:xfrm>
        </p:spPr>
        <p:txBody>
          <a:bodyPr/>
          <a:lstStyle/>
          <a:p>
            <a:pPr algn="l"/>
            <a:r>
              <a:rPr lang="en-US" sz="1800" dirty="0">
                <a:solidFill>
                  <a:schemeClr val="bg2">
                    <a:lumMod val="25000"/>
                  </a:schemeClr>
                </a:solidFill>
              </a:rPr>
              <a:t>* Meeting participants: China, India, Japan, Russian Federation, ETRTO, JATMA, USTMA</a:t>
            </a:r>
            <a:endParaRPr lang="ru-RU" sz="1800" dirty="0">
              <a:solidFill>
                <a:schemeClr val="bg2">
                  <a:lumMod val="25000"/>
                </a:schemeClr>
              </a:solidFill>
            </a:endParaRPr>
          </a:p>
        </p:txBody>
      </p:sp>
      <p:sp>
        <p:nvSpPr>
          <p:cNvPr id="2" name="TextBox 1"/>
          <p:cNvSpPr txBox="1"/>
          <p:nvPr/>
        </p:nvSpPr>
        <p:spPr>
          <a:xfrm>
            <a:off x="439947" y="336430"/>
            <a:ext cx="2045368" cy="461665"/>
          </a:xfrm>
          <a:prstGeom prst="rect">
            <a:avLst/>
          </a:prstGeom>
          <a:noFill/>
        </p:spPr>
        <p:txBody>
          <a:bodyPr wrap="none" rtlCol="0">
            <a:spAutoFit/>
          </a:bodyPr>
          <a:lstStyle/>
          <a:p>
            <a:pPr algn="r"/>
            <a:r>
              <a:rPr lang="fr-CH" sz="1200" dirty="0" err="1">
                <a:solidFill>
                  <a:schemeClr val="bg2">
                    <a:lumMod val="10000"/>
                  </a:schemeClr>
                </a:solidFill>
                <a:latin typeface="Verdana" panose="020B0604030504040204" pitchFamily="34" charset="0"/>
              </a:rPr>
              <a:t>Submitted</a:t>
            </a:r>
            <a:r>
              <a:rPr lang="fr-CH" sz="1200" dirty="0">
                <a:solidFill>
                  <a:schemeClr val="bg2">
                    <a:lumMod val="10000"/>
                  </a:schemeClr>
                </a:solidFill>
                <a:latin typeface="Verdana" panose="020B0604030504040204" pitchFamily="34" charset="0"/>
              </a:rPr>
              <a:t> by the Chair </a:t>
            </a:r>
            <a:br>
              <a:rPr lang="fr-CH" sz="1200" dirty="0">
                <a:solidFill>
                  <a:schemeClr val="bg2">
                    <a:lumMod val="10000"/>
                  </a:schemeClr>
                </a:solidFill>
                <a:latin typeface="Verdana" panose="020B0604030504040204" pitchFamily="34" charset="0"/>
              </a:rPr>
            </a:br>
            <a:r>
              <a:rPr lang="fr-CH" sz="1200" dirty="0">
                <a:solidFill>
                  <a:schemeClr val="bg2">
                    <a:lumMod val="10000"/>
                  </a:schemeClr>
                </a:solidFill>
                <a:latin typeface="Verdana" panose="020B0604030504040204" pitchFamily="34" charset="0"/>
              </a:rPr>
              <a:t>of the IWG on </a:t>
            </a:r>
            <a:r>
              <a:rPr lang="fr-CH" sz="1200" dirty="0" err="1">
                <a:solidFill>
                  <a:schemeClr val="bg2">
                    <a:lumMod val="10000"/>
                  </a:schemeClr>
                </a:solidFill>
                <a:latin typeface="Verdana" panose="020B0604030504040204" pitchFamily="34" charset="0"/>
              </a:rPr>
              <a:t>Tyre</a:t>
            </a:r>
            <a:r>
              <a:rPr lang="fr-CH" sz="1200" dirty="0">
                <a:solidFill>
                  <a:schemeClr val="bg2">
                    <a:lumMod val="10000"/>
                  </a:schemeClr>
                </a:solidFill>
                <a:latin typeface="Verdana" panose="020B0604030504040204" pitchFamily="34" charset="0"/>
              </a:rPr>
              <a:t> GTR</a:t>
            </a:r>
            <a:endParaRPr lang="en-US" sz="1200" dirty="0">
              <a:solidFill>
                <a:schemeClr val="bg2">
                  <a:lumMod val="10000"/>
                </a:schemeClr>
              </a:solidFill>
              <a:latin typeface="Verdana" panose="020B0604030504040204" pitchFamily="34" charset="0"/>
            </a:endParaRPr>
          </a:p>
        </p:txBody>
      </p:sp>
    </p:spTree>
    <p:extLst>
      <p:ext uri="{BB962C8B-B14F-4D97-AF65-F5344CB8AC3E}">
        <p14:creationId xmlns:p14="http://schemas.microsoft.com/office/powerpoint/2010/main" val="305421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Текст 21"/>
          <p:cNvSpPr>
            <a:spLocks noGrp="1"/>
          </p:cNvSpPr>
          <p:nvPr>
            <p:ph type="body" sz="half" idx="2"/>
          </p:nvPr>
        </p:nvSpPr>
        <p:spPr/>
        <p:txBody>
          <a:bodyPr/>
          <a:lstStyle/>
          <a:p>
            <a:pPr lvl="0"/>
            <a:r>
              <a:rPr lang="en-US" dirty="0"/>
              <a:t>IWG TYREGTR Chairman: Mr. Andrei </a:t>
            </a:r>
            <a:r>
              <a:rPr lang="en-US" dirty="0" err="1"/>
              <a:t>Bocharov</a:t>
            </a:r>
            <a:r>
              <a:rPr lang="en-US" dirty="0"/>
              <a:t>  (NAMI, Russian Federation), e-mail: </a:t>
            </a:r>
            <a:r>
              <a:rPr lang="en-US" dirty="0">
                <a:hlinkClick r:id="rId2"/>
              </a:rPr>
              <a:t>ab@satrfond.ru</a:t>
            </a:r>
            <a:r>
              <a:rPr lang="en-US" dirty="0"/>
              <a:t>, </a:t>
            </a:r>
            <a:r>
              <a:rPr lang="en-US" dirty="0">
                <a:hlinkClick r:id="rId3"/>
              </a:rPr>
              <a:t>a.bocharov@nami.ru</a:t>
            </a:r>
            <a:r>
              <a:rPr lang="en-US" dirty="0"/>
              <a:t>. </a:t>
            </a:r>
            <a:endParaRPr lang="ru-RU" dirty="0"/>
          </a:p>
        </p:txBody>
      </p:sp>
    </p:spTree>
    <p:extLst>
      <p:ext uri="{BB962C8B-B14F-4D97-AF65-F5344CB8AC3E}">
        <p14:creationId xmlns:p14="http://schemas.microsoft.com/office/powerpoint/2010/main" val="5776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Current status of the UN GTR No. 16</a:t>
            </a:r>
            <a:endParaRPr lang="ru-RU" sz="2400" dirty="0"/>
          </a:p>
        </p:txBody>
      </p:sp>
      <p:sp>
        <p:nvSpPr>
          <p:cNvPr id="6" name="Текст 5"/>
          <p:cNvSpPr>
            <a:spLocks noGrp="1"/>
          </p:cNvSpPr>
          <p:nvPr>
            <p:ph type="body" sz="quarter" idx="14"/>
          </p:nvPr>
        </p:nvSpPr>
        <p:spPr/>
        <p:txBody>
          <a:bodyPr/>
          <a:lstStyle/>
          <a:p>
            <a:r>
              <a:rPr lang="en-US" sz="1600" dirty="0"/>
              <a:t>Reference: UN GTR No. 16, Part 1, para. 23</a:t>
            </a:r>
            <a:endParaRPr lang="ru-RU" sz="16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a:t>
            </a:fld>
            <a:endParaRPr lang="en-US" dirty="0"/>
          </a:p>
        </p:txBody>
      </p:sp>
      <p:graphicFrame>
        <p:nvGraphicFramePr>
          <p:cNvPr id="13" name="Таблица 12"/>
          <p:cNvGraphicFramePr>
            <a:graphicFrameLocks noGrp="1"/>
          </p:cNvGraphicFramePr>
          <p:nvPr>
            <p:extLst>
              <p:ext uri="{D42A27DB-BD31-4B8C-83A1-F6EECF244321}">
                <p14:modId xmlns:p14="http://schemas.microsoft.com/office/powerpoint/2010/main" val="4076843061"/>
              </p:ext>
            </p:extLst>
          </p:nvPr>
        </p:nvGraphicFramePr>
        <p:xfrm>
          <a:off x="2232838" y="1880661"/>
          <a:ext cx="7123814" cy="4334976"/>
        </p:xfrm>
        <a:graphic>
          <a:graphicData uri="http://schemas.openxmlformats.org/drawingml/2006/table">
            <a:tbl>
              <a:tblPr firstRow="1" firstCol="1" lastRow="1" lastCol="1" bandRow="1" bandCol="1">
                <a:tableStyleId>{5940675A-B579-460E-94D1-54222C63F5DA}</a:tableStyleId>
              </a:tblPr>
              <a:tblGrid>
                <a:gridCol w="2849526">
                  <a:extLst>
                    <a:ext uri="{9D8B030D-6E8A-4147-A177-3AD203B41FA5}">
                      <a16:colId xmlns="" xmlns:a16="http://schemas.microsoft.com/office/drawing/2014/main" val="20000"/>
                    </a:ext>
                  </a:extLst>
                </a:gridCol>
                <a:gridCol w="2238636">
                  <a:extLst>
                    <a:ext uri="{9D8B030D-6E8A-4147-A177-3AD203B41FA5}">
                      <a16:colId xmlns="" xmlns:a16="http://schemas.microsoft.com/office/drawing/2014/main" val="20001"/>
                    </a:ext>
                  </a:extLst>
                </a:gridCol>
                <a:gridCol w="2035652">
                  <a:extLst>
                    <a:ext uri="{9D8B030D-6E8A-4147-A177-3AD203B41FA5}">
                      <a16:colId xmlns="" xmlns:a16="http://schemas.microsoft.com/office/drawing/2014/main" val="20002"/>
                    </a:ext>
                  </a:extLst>
                </a:gridCol>
              </a:tblGrid>
              <a:tr h="282207">
                <a:tc>
                  <a:txBody>
                    <a:bodyPr/>
                    <a:lstStyle/>
                    <a:p>
                      <a:pPr marL="71755" marR="71755">
                        <a:lnSpc>
                          <a:spcPct val="100000"/>
                        </a:lnSpc>
                        <a:spcBef>
                          <a:spcPts val="0"/>
                        </a:spcBef>
                        <a:spcAft>
                          <a:spcPts val="0"/>
                        </a:spcAft>
                      </a:pPr>
                      <a:r>
                        <a:rPr lang="fr-CH" sz="1600" b="1" dirty="0">
                          <a:solidFill>
                            <a:schemeClr val="bg2">
                              <a:lumMod val="25000"/>
                            </a:schemeClr>
                          </a:solidFill>
                          <a:effectLst/>
                        </a:rPr>
                        <a:t>LT/C tyres</a:t>
                      </a:r>
                      <a:endParaRPr lang="ru-RU" sz="1600" b="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b="1" dirty="0">
                          <a:solidFill>
                            <a:schemeClr val="bg2">
                              <a:lumMod val="25000"/>
                            </a:schemeClr>
                          </a:solidFill>
                          <a:effectLst/>
                        </a:rPr>
                        <a:t>C type tyres</a:t>
                      </a:r>
                      <a:endParaRPr lang="ru-RU" sz="1600" b="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b="1">
                          <a:solidFill>
                            <a:schemeClr val="bg2">
                              <a:lumMod val="25000"/>
                            </a:schemeClr>
                          </a:solidFill>
                          <a:effectLst/>
                        </a:rPr>
                        <a:t>LT type tyres</a:t>
                      </a:r>
                      <a:endParaRPr lang="ru-RU" sz="1600" b="1">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0"/>
                  </a:ext>
                </a:extLst>
              </a:tr>
              <a:tr h="583389">
                <a:tc>
                  <a:txBody>
                    <a:bodyPr/>
                    <a:lstStyle/>
                    <a:p>
                      <a:pPr marL="71755" marR="71755">
                        <a:lnSpc>
                          <a:spcPct val="100000"/>
                        </a:lnSpc>
                        <a:spcBef>
                          <a:spcPts val="0"/>
                        </a:spcBef>
                        <a:spcAft>
                          <a:spcPts val="0"/>
                        </a:spcAft>
                      </a:pPr>
                      <a:r>
                        <a:rPr lang="fr-CH" sz="1600" b="1" i="1" dirty="0">
                          <a:solidFill>
                            <a:schemeClr val="bg2">
                              <a:lumMod val="25000"/>
                            </a:schemeClr>
                          </a:solidFill>
                          <a:effectLst/>
                        </a:rPr>
                        <a:t>Test name</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en-US" sz="1600" b="1" i="1" dirty="0">
                          <a:solidFill>
                            <a:schemeClr val="bg2">
                              <a:lumMod val="25000"/>
                            </a:schemeClr>
                          </a:solidFill>
                          <a:effectLst/>
                        </a:rPr>
                        <a:t>Paragraphs related to Regulation No. 54</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b="1" i="1" dirty="0">
                          <a:solidFill>
                            <a:schemeClr val="bg2">
                              <a:lumMod val="25000"/>
                            </a:schemeClr>
                          </a:solidFill>
                          <a:effectLst/>
                        </a:rPr>
                        <a:t>Paragraphs related to FMVSS 139</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1"/>
                  </a:ext>
                </a:extLst>
              </a:tr>
              <a:tr h="331300">
                <a:tc>
                  <a:txBody>
                    <a:bodyPr/>
                    <a:lstStyle/>
                    <a:p>
                      <a:pPr marL="71755" marR="71755">
                        <a:lnSpc>
                          <a:spcPct val="100000"/>
                        </a:lnSpc>
                        <a:spcBef>
                          <a:spcPts val="0"/>
                        </a:spcBef>
                        <a:spcAft>
                          <a:spcPts val="0"/>
                        </a:spcAft>
                      </a:pPr>
                      <a:r>
                        <a:rPr lang="en-US" sz="1600" dirty="0">
                          <a:solidFill>
                            <a:schemeClr val="bg2">
                              <a:lumMod val="25000"/>
                            </a:schemeClr>
                          </a:solidFill>
                          <a:effectLst/>
                        </a:rPr>
                        <a:t>Marking and tread wear indicators</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3.2., 3.3. and 3.4.</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3.2., 3.3. and 3.4.</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2"/>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Physical dimensions</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3.21.</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3.20.</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3"/>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High speed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3.16. </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3.19.</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4"/>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Endurance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3.16.</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3.17.</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5"/>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Low pressure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3.18.</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6"/>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Wet grip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7"/>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Run flat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8"/>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Strength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3.14.</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09"/>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Bead unseating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3.15.</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10"/>
                  </a:ext>
                </a:extLst>
              </a:tr>
              <a:tr h="331300">
                <a:tc>
                  <a:txBody>
                    <a:bodyPr/>
                    <a:lstStyle/>
                    <a:p>
                      <a:pPr marL="71755" marR="71755">
                        <a:lnSpc>
                          <a:spcPct val="100000"/>
                        </a:lnSpc>
                        <a:spcBef>
                          <a:spcPts val="0"/>
                        </a:spcBef>
                        <a:spcAft>
                          <a:spcPts val="0"/>
                        </a:spcAft>
                      </a:pPr>
                      <a:r>
                        <a:rPr lang="fr-CH" sz="1600" dirty="0">
                          <a:solidFill>
                            <a:schemeClr val="bg2">
                              <a:lumMod val="25000"/>
                            </a:schemeClr>
                          </a:solidFill>
                          <a:effectLst/>
                        </a:rPr>
                        <a:t>Rolling sound emissions</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3.8.</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
        <p:nvSpPr>
          <p:cNvPr id="14" name="Прямоугольник 13"/>
          <p:cNvSpPr/>
          <p:nvPr/>
        </p:nvSpPr>
        <p:spPr>
          <a:xfrm>
            <a:off x="2261194" y="1032487"/>
            <a:ext cx="7542028" cy="400110"/>
          </a:xfrm>
          <a:prstGeom prst="rect">
            <a:avLst/>
          </a:prstGeom>
        </p:spPr>
        <p:txBody>
          <a:bodyPr wrap="square">
            <a:spAutoFit/>
          </a:bodyPr>
          <a:lstStyle/>
          <a:p>
            <a:r>
              <a:rPr lang="en-US" sz="2000" dirty="0">
                <a:solidFill>
                  <a:schemeClr val="bg2">
                    <a:lumMod val="25000"/>
                  </a:schemeClr>
                </a:solidFill>
                <a:latin typeface="+mj-lt"/>
                <a:ea typeface="Times New Roman" panose="02020603050405020304" pitchFamily="18" charset="0"/>
              </a:rPr>
              <a:t>The table describes the non-harmonized tests applicable to LT/C </a:t>
            </a:r>
            <a:r>
              <a:rPr lang="en-US" sz="2000" dirty="0" err="1">
                <a:solidFill>
                  <a:schemeClr val="bg2">
                    <a:lumMod val="25000"/>
                  </a:schemeClr>
                </a:solidFill>
                <a:latin typeface="+mj-lt"/>
                <a:ea typeface="Times New Roman" panose="02020603050405020304" pitchFamily="18" charset="0"/>
              </a:rPr>
              <a:t>tyres</a:t>
            </a:r>
            <a:endParaRPr lang="ru-RU" sz="2000" dirty="0">
              <a:solidFill>
                <a:schemeClr val="bg2">
                  <a:lumMod val="25000"/>
                </a:schemeClr>
              </a:solidFill>
              <a:latin typeface="+mj-lt"/>
            </a:endParaRPr>
          </a:p>
        </p:txBody>
      </p:sp>
    </p:spTree>
    <p:extLst>
      <p:ext uri="{BB962C8B-B14F-4D97-AF65-F5344CB8AC3E}">
        <p14:creationId xmlns:p14="http://schemas.microsoft.com/office/powerpoint/2010/main" val="108321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Subject of Amendment No. 2 to UN GTR No. 16</a:t>
            </a:r>
            <a:endParaRPr lang="ru-RU" sz="2400" dirty="0"/>
          </a:p>
        </p:txBody>
      </p:sp>
      <p:sp>
        <p:nvSpPr>
          <p:cNvPr id="6" name="Текст 5"/>
          <p:cNvSpPr>
            <a:spLocks noGrp="1"/>
          </p:cNvSpPr>
          <p:nvPr>
            <p:ph type="body" sz="quarter" idx="14"/>
          </p:nvPr>
        </p:nvSpPr>
        <p:spPr/>
        <p:txBody>
          <a:bodyPr/>
          <a:lstStyle/>
          <a:p>
            <a:r>
              <a:rPr lang="en-US" sz="1600" dirty="0"/>
              <a:t>Reference: Authorization ECE/TRANS/WP.29/AC.3/48</a:t>
            </a:r>
            <a:endParaRPr lang="ru-RU" sz="16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3</a:t>
            </a:fld>
            <a:endParaRPr lang="en-US" dirty="0"/>
          </a:p>
        </p:txBody>
      </p:sp>
      <p:sp>
        <p:nvSpPr>
          <p:cNvPr id="12" name="Объект 7"/>
          <p:cNvSpPr>
            <a:spLocks noGrp="1"/>
          </p:cNvSpPr>
          <p:nvPr>
            <p:ph idx="16"/>
          </p:nvPr>
        </p:nvSpPr>
        <p:spPr>
          <a:xfrm>
            <a:off x="1439942" y="1137682"/>
            <a:ext cx="8534400" cy="4976039"/>
          </a:xfrm>
        </p:spPr>
        <p:txBody>
          <a:bodyPr>
            <a:normAutofit fontScale="70000" lnSpcReduction="20000"/>
          </a:bodyPr>
          <a:lstStyle/>
          <a:p>
            <a:pPr>
              <a:lnSpc>
                <a:spcPct val="100000"/>
              </a:lnSpc>
            </a:pPr>
            <a:r>
              <a:rPr lang="en-US" dirty="0"/>
              <a:t>Amendment of the GTR text:</a:t>
            </a:r>
          </a:p>
          <a:p>
            <a:pPr lvl="1">
              <a:lnSpc>
                <a:spcPct val="100000"/>
              </a:lnSpc>
            </a:pPr>
            <a:r>
              <a:rPr lang="en-US" dirty="0"/>
              <a:t>Addition of new definitions (Section 2)</a:t>
            </a:r>
          </a:p>
          <a:p>
            <a:pPr lvl="1">
              <a:lnSpc>
                <a:spcPct val="100000"/>
              </a:lnSpc>
            </a:pPr>
            <a:r>
              <a:rPr lang="en-US" dirty="0"/>
              <a:t>Harmonization of the Load Range concept in relationship to Inflation Pressure </a:t>
            </a:r>
            <a:br>
              <a:rPr lang="en-US" dirty="0"/>
            </a:br>
            <a:r>
              <a:rPr lang="en-US" dirty="0"/>
              <a:t>(Section 2)</a:t>
            </a:r>
          </a:p>
          <a:p>
            <a:pPr lvl="1">
              <a:lnSpc>
                <a:spcPct val="100000"/>
              </a:lnSpc>
            </a:pPr>
            <a:r>
              <a:rPr lang="en-US" dirty="0"/>
              <a:t>Alignment of the provisions with the most recent developments in UN Regulations </a:t>
            </a:r>
            <a:br>
              <a:rPr lang="en-US" dirty="0"/>
            </a:br>
            <a:r>
              <a:rPr lang="en-US" dirty="0"/>
              <a:t>Nos. 30 and 54 (Sections 3.3 and 3.5, Annexes 3 and 6 )</a:t>
            </a:r>
          </a:p>
          <a:p>
            <a:pPr lvl="1">
              <a:lnSpc>
                <a:spcPct val="100000"/>
              </a:lnSpc>
            </a:pPr>
            <a:r>
              <a:rPr lang="en-US" dirty="0"/>
              <a:t>Harmonization of FMVSS 139 requirements relative to UNECE PSI index </a:t>
            </a:r>
            <a:br>
              <a:rPr lang="en-US" dirty="0"/>
            </a:br>
            <a:r>
              <a:rPr lang="en-US" dirty="0"/>
              <a:t>(Sections 3.14 and 3.15)</a:t>
            </a:r>
          </a:p>
          <a:p>
            <a:pPr lvl="1">
              <a:lnSpc>
                <a:spcPct val="100000"/>
              </a:lnSpc>
            </a:pPr>
            <a:r>
              <a:rPr lang="en-US" dirty="0"/>
              <a:t>Addition of new harmonized provisions for physical dimensions of LT/C </a:t>
            </a:r>
            <a:r>
              <a:rPr lang="en-US" dirty="0" err="1"/>
              <a:t>tyres</a:t>
            </a:r>
            <a:r>
              <a:rPr lang="en-US" dirty="0"/>
              <a:t> </a:t>
            </a:r>
            <a:br>
              <a:rPr lang="en-US" dirty="0"/>
            </a:br>
            <a:r>
              <a:rPr lang="en-US" dirty="0"/>
              <a:t>(new Section 3.20; old Sections 3.20 &amp; 3.21 to be deleted)</a:t>
            </a:r>
          </a:p>
          <a:p>
            <a:pPr lvl="1">
              <a:lnSpc>
                <a:spcPct val="100000"/>
              </a:lnSpc>
            </a:pPr>
            <a:r>
              <a:rPr lang="en-US" dirty="0"/>
              <a:t>Addition of new harmonized provisions for high speed test for LT/C </a:t>
            </a:r>
            <a:r>
              <a:rPr lang="en-US" dirty="0" err="1"/>
              <a:t>tyres</a:t>
            </a:r>
            <a:r>
              <a:rPr lang="en-US" dirty="0"/>
              <a:t> </a:t>
            </a:r>
            <a:br>
              <a:rPr lang="en-US" dirty="0"/>
            </a:br>
            <a:r>
              <a:rPr lang="en-US" dirty="0"/>
              <a:t>(new Section 3.19, old Section 3.16 to be modified with endurance test only, </a:t>
            </a:r>
            <a:br>
              <a:rPr lang="en-US" dirty="0"/>
            </a:br>
            <a:r>
              <a:rPr lang="en-US" dirty="0"/>
              <a:t>old Section 3.19 to be deleted)</a:t>
            </a:r>
          </a:p>
          <a:p>
            <a:pPr>
              <a:lnSpc>
                <a:spcPct val="100000"/>
              </a:lnSpc>
            </a:pPr>
            <a:r>
              <a:rPr lang="en-US" dirty="0"/>
              <a:t>Other topics to be discussed:</a:t>
            </a:r>
          </a:p>
          <a:p>
            <a:pPr lvl="1">
              <a:lnSpc>
                <a:spcPct val="100000"/>
              </a:lnSpc>
            </a:pPr>
            <a:r>
              <a:rPr lang="en-US" dirty="0"/>
              <a:t>Consideration of feasibility of harmonization of endurance test for LT/C </a:t>
            </a:r>
            <a:r>
              <a:rPr lang="en-US" dirty="0" err="1"/>
              <a:t>tyres</a:t>
            </a:r>
            <a:r>
              <a:rPr lang="en-US" dirty="0"/>
              <a:t> </a:t>
            </a:r>
            <a:br>
              <a:rPr lang="en-US" dirty="0"/>
            </a:br>
            <a:r>
              <a:rPr lang="en-US" dirty="0"/>
              <a:t>(Sections 3.16 and 3.17)</a:t>
            </a:r>
          </a:p>
          <a:p>
            <a:pPr lvl="1">
              <a:lnSpc>
                <a:spcPct val="100000"/>
              </a:lnSpc>
            </a:pPr>
            <a:r>
              <a:rPr lang="en-US" dirty="0"/>
              <a:t>Consideration of feasibility of development of provisions for global </a:t>
            </a:r>
            <a:r>
              <a:rPr lang="en-US" dirty="0" err="1"/>
              <a:t>tyre</a:t>
            </a:r>
            <a:r>
              <a:rPr lang="en-US" dirty="0"/>
              <a:t> marking</a:t>
            </a:r>
            <a:endParaRPr lang="ru-RU" dirty="0"/>
          </a:p>
        </p:txBody>
      </p:sp>
    </p:spTree>
    <p:extLst>
      <p:ext uri="{BB962C8B-B14F-4D97-AF65-F5344CB8AC3E}">
        <p14:creationId xmlns:p14="http://schemas.microsoft.com/office/powerpoint/2010/main" val="326912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400206"/>
            <a:ext cx="11842355" cy="314024"/>
          </a:xfrm>
        </p:spPr>
        <p:txBody>
          <a:bodyPr/>
          <a:lstStyle/>
          <a:p>
            <a:r>
              <a:rPr lang="en-US" sz="2400" dirty="0"/>
              <a:t>Challenge 1: Incompatibilities identified when working on harmonization of Physical Dimensions Test </a:t>
            </a:r>
            <a:endParaRPr lang="ru-RU" sz="2400" dirty="0"/>
          </a:p>
        </p:txBody>
      </p:sp>
      <p:sp>
        <p:nvSpPr>
          <p:cNvPr id="8" name="Объект 7"/>
          <p:cNvSpPr>
            <a:spLocks noGrp="1"/>
          </p:cNvSpPr>
          <p:nvPr>
            <p:ph idx="16"/>
          </p:nvPr>
        </p:nvSpPr>
        <p:spPr>
          <a:xfrm>
            <a:off x="1546268" y="2230185"/>
            <a:ext cx="8534400" cy="4300547"/>
          </a:xfrm>
        </p:spPr>
        <p:txBody>
          <a:bodyPr>
            <a:normAutofit fontScale="70000" lnSpcReduction="20000"/>
          </a:bodyPr>
          <a:lstStyle/>
          <a:p>
            <a:r>
              <a:rPr lang="en-US" b="1" dirty="0"/>
              <a:t>Actions (to be) taken:</a:t>
            </a:r>
          </a:p>
          <a:p>
            <a:pPr lvl="1"/>
            <a:r>
              <a:rPr lang="en-GB" dirty="0"/>
              <a:t>Create the list of tests depending on markings on tyres: Load Range, pressure index and Inflation pressure for maximum load (focused on LT/C tyres) (ETRTO)</a:t>
            </a:r>
          </a:p>
          <a:p>
            <a:pPr lvl="1"/>
            <a:r>
              <a:rPr lang="en-GB" dirty="0"/>
              <a:t>Find out, where the information about the test pressure for each test used in this GTR does come from: either from tyre sidewall or from another source (ETRTO)</a:t>
            </a:r>
          </a:p>
          <a:p>
            <a:pPr lvl="1"/>
            <a:r>
              <a:rPr lang="en-GB" dirty="0"/>
              <a:t>Clarify the relationship between the test pressure used in each GTR test and the test pressures stamped on the sidewall as per 3.3.5 and 2.56 (ETRTO)</a:t>
            </a:r>
          </a:p>
          <a:p>
            <a:pPr lvl="1"/>
            <a:r>
              <a:rPr lang="en-GB" dirty="0"/>
              <a:t>Investigate whether the markings in paragraph 3 are mandatory according to the GTR text and will assess the need for rewording of paragraphs 3.2 and 3.3 (ETRTO)</a:t>
            </a:r>
          </a:p>
          <a:p>
            <a:pPr lvl="1"/>
            <a:r>
              <a:rPr lang="en-GB" dirty="0"/>
              <a:t>Consider the need of change in GTR (and in R54?) of the definition of the measuring rim (ETRTO)</a:t>
            </a:r>
          </a:p>
          <a:p>
            <a:pPr lvl="1"/>
            <a:r>
              <a:rPr lang="en-GB" dirty="0"/>
              <a:t>Consider the open topics in 3.20.5.5, 3.20.5.1, 3.2.X,  and prepare a proposal by next IWG meeting (ETRTO)</a:t>
            </a:r>
          </a:p>
          <a:p>
            <a:pPr marL="457200" lvl="1" indent="0">
              <a:buNone/>
            </a:pPr>
            <a:r>
              <a:rPr lang="en-GB" dirty="0"/>
              <a:t>     Plus:</a:t>
            </a:r>
          </a:p>
          <a:p>
            <a:pPr lvl="1"/>
            <a:r>
              <a:rPr lang="en-GB" dirty="0"/>
              <a:t>Prepare a justification related to item 2.77 to convince that the ASTM SRTT performance is constant in time (USTMA) </a:t>
            </a:r>
          </a:p>
          <a:p>
            <a:pPr lvl="1"/>
            <a:endParaRPr lang="ru-RU" dirty="0"/>
          </a:p>
        </p:txBody>
      </p:sp>
      <p:sp>
        <p:nvSpPr>
          <p:cNvPr id="3" name="Текст 2"/>
          <p:cNvSpPr>
            <a:spLocks noGrp="1"/>
          </p:cNvSpPr>
          <p:nvPr>
            <p:ph type="body" sz="half" idx="2"/>
          </p:nvPr>
        </p:nvSpPr>
        <p:spPr>
          <a:xfrm>
            <a:off x="1439941" y="1235469"/>
            <a:ext cx="8788579" cy="521237"/>
          </a:xfrm>
        </p:spPr>
        <p:txBody>
          <a:bodyPr>
            <a:noAutofit/>
          </a:bodyPr>
          <a:lstStyle/>
          <a:p>
            <a:r>
              <a:rPr lang="en-GB" sz="1800" dirty="0"/>
              <a:t>During discussions on the proposed amendments, the tyre industry identified incompatibilities in some cases regarding the UN Regulations and U.S. FMVSS standards, which have to be addressed in the harmonized GTR text.</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4</a:t>
            </a:fld>
            <a:endParaRPr lang="en-US" dirty="0"/>
          </a:p>
        </p:txBody>
      </p:sp>
      <p:sp>
        <p:nvSpPr>
          <p:cNvPr id="10" name="Текст 5"/>
          <p:cNvSpPr>
            <a:spLocks noGrp="1"/>
          </p:cNvSpPr>
          <p:nvPr>
            <p:ph type="body" sz="quarter" idx="14"/>
          </p:nvPr>
        </p:nvSpPr>
        <p:spPr>
          <a:xfrm>
            <a:off x="55477" y="636946"/>
            <a:ext cx="9144000" cy="240014"/>
          </a:xfrm>
        </p:spPr>
        <p:txBody>
          <a:bodyPr/>
          <a:lstStyle/>
          <a:p>
            <a:r>
              <a:rPr lang="en-US" sz="1600" dirty="0"/>
              <a:t>Reference: </a:t>
            </a:r>
            <a:r>
              <a:rPr lang="en-GB" sz="1600" dirty="0"/>
              <a:t>draft amendment No. 2 to UN GTR No. 16 “frozen” text TYREGTR-16-10</a:t>
            </a:r>
            <a:endParaRPr lang="ru-RU" sz="1600" dirty="0"/>
          </a:p>
        </p:txBody>
      </p:sp>
    </p:spTree>
    <p:extLst>
      <p:ext uri="{BB962C8B-B14F-4D97-AF65-F5344CB8AC3E}">
        <p14:creationId xmlns:p14="http://schemas.microsoft.com/office/powerpoint/2010/main" val="222873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1296463" cy="314024"/>
          </a:xfrm>
        </p:spPr>
        <p:txBody>
          <a:bodyPr/>
          <a:lstStyle/>
          <a:p>
            <a:r>
              <a:rPr lang="en-US" sz="2400" dirty="0"/>
              <a:t>Challenge 2: Harmonization of provisions for High Speed Test for LT/C </a:t>
            </a:r>
            <a:r>
              <a:rPr lang="en-US" sz="2400" dirty="0" err="1"/>
              <a:t>tyres</a:t>
            </a:r>
            <a:endParaRPr lang="ru-RU" sz="2400" dirty="0"/>
          </a:p>
        </p:txBody>
      </p:sp>
      <p:sp>
        <p:nvSpPr>
          <p:cNvPr id="8" name="Объект 7"/>
          <p:cNvSpPr>
            <a:spLocks noGrp="1"/>
          </p:cNvSpPr>
          <p:nvPr>
            <p:ph idx="16"/>
          </p:nvPr>
        </p:nvSpPr>
        <p:spPr>
          <a:xfrm>
            <a:off x="1516845" y="5740739"/>
            <a:ext cx="8534400" cy="672564"/>
          </a:xfrm>
        </p:spPr>
        <p:txBody>
          <a:bodyPr>
            <a:normAutofit fontScale="85000" lnSpcReduction="20000"/>
          </a:bodyPr>
          <a:lstStyle/>
          <a:p>
            <a:r>
              <a:rPr lang="en-US" b="1" dirty="0"/>
              <a:t>Actions (to be) taken:</a:t>
            </a:r>
          </a:p>
          <a:p>
            <a:pPr lvl="1"/>
            <a:r>
              <a:rPr lang="en-GB" dirty="0"/>
              <a:t>Seek guidance from GRRF how to proceed (IWG Chair).</a:t>
            </a: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5</a:t>
            </a:fld>
            <a:endParaRPr lang="en-US" dirty="0"/>
          </a:p>
        </p:txBody>
      </p:sp>
      <p:sp>
        <p:nvSpPr>
          <p:cNvPr id="10" name="Текст 5"/>
          <p:cNvSpPr>
            <a:spLocks noGrp="1"/>
          </p:cNvSpPr>
          <p:nvPr>
            <p:ph type="body" sz="quarter" idx="14"/>
          </p:nvPr>
        </p:nvSpPr>
        <p:spPr>
          <a:xfrm>
            <a:off x="55478" y="413921"/>
            <a:ext cx="9144000" cy="240014"/>
          </a:xfrm>
        </p:spPr>
        <p:txBody>
          <a:bodyPr/>
          <a:lstStyle/>
          <a:p>
            <a:r>
              <a:rPr lang="en-US" sz="1600" dirty="0"/>
              <a:t>Reference: </a:t>
            </a:r>
            <a:r>
              <a:rPr lang="en-GB" sz="1600" dirty="0"/>
              <a:t>TYREGTR-16-07</a:t>
            </a:r>
            <a:endParaRPr lang="ru-RU" sz="1600" dirty="0"/>
          </a:p>
        </p:txBody>
      </p:sp>
      <p:sp>
        <p:nvSpPr>
          <p:cNvPr id="4" name="Прямоугольник 3"/>
          <p:cNvSpPr/>
          <p:nvPr/>
        </p:nvSpPr>
        <p:spPr>
          <a:xfrm>
            <a:off x="1507278" y="767659"/>
            <a:ext cx="8965792" cy="590931"/>
          </a:xfrm>
          <a:prstGeom prst="rect">
            <a:avLst/>
          </a:prstGeom>
        </p:spPr>
        <p:txBody>
          <a:bodyPr wrap="square">
            <a:spAutoFit/>
          </a:bodyPr>
          <a:lstStyle/>
          <a:p>
            <a:pPr>
              <a:lnSpc>
                <a:spcPct val="90000"/>
              </a:lnSpc>
            </a:pPr>
            <a:r>
              <a:rPr lang="en-US" dirty="0">
                <a:solidFill>
                  <a:schemeClr val="accent3">
                    <a:lumMod val="10000"/>
                  </a:schemeClr>
                </a:solidFill>
                <a:latin typeface="Myriad Pro" panose="020B0503030403020204" pitchFamily="34" charset="0"/>
              </a:rPr>
              <a:t>Assessment of FMVSS139 High Speed test </a:t>
            </a:r>
            <a:r>
              <a:rPr lang="en-US" dirty="0" err="1">
                <a:solidFill>
                  <a:schemeClr val="accent3">
                    <a:lumMod val="10000"/>
                  </a:schemeClr>
                </a:solidFill>
                <a:latin typeface="Myriad Pro" panose="020B0503030403020204" pitchFamily="34" charset="0"/>
              </a:rPr>
              <a:t>vs</a:t>
            </a:r>
            <a:r>
              <a:rPr lang="en-US" dirty="0">
                <a:solidFill>
                  <a:schemeClr val="accent3">
                    <a:lumMod val="10000"/>
                  </a:schemeClr>
                </a:solidFill>
                <a:latin typeface="Myriad Pro" panose="020B0503030403020204" pitchFamily="34" charset="0"/>
              </a:rPr>
              <a:t> R54 Load/Speed test made by </a:t>
            </a:r>
            <a:r>
              <a:rPr lang="en-US" dirty="0" err="1">
                <a:solidFill>
                  <a:schemeClr val="accent3">
                    <a:lumMod val="10000"/>
                  </a:schemeClr>
                </a:solidFill>
                <a:latin typeface="Myriad Pro" panose="020B0503030403020204" pitchFamily="34" charset="0"/>
              </a:rPr>
              <a:t>tyre</a:t>
            </a:r>
            <a:r>
              <a:rPr lang="en-US" dirty="0">
                <a:solidFill>
                  <a:schemeClr val="accent3">
                    <a:lumMod val="10000"/>
                  </a:schemeClr>
                </a:solidFill>
                <a:latin typeface="Myriad Pro" panose="020B0503030403020204" pitchFamily="34" charset="0"/>
              </a:rPr>
              <a:t> industry:</a:t>
            </a:r>
          </a:p>
        </p:txBody>
      </p:sp>
      <p:grpSp>
        <p:nvGrpSpPr>
          <p:cNvPr id="12" name="Group 25"/>
          <p:cNvGrpSpPr/>
          <p:nvPr/>
        </p:nvGrpSpPr>
        <p:grpSpPr>
          <a:xfrm>
            <a:off x="3234525" y="1219603"/>
            <a:ext cx="5375619" cy="3240211"/>
            <a:chOff x="1620028" y="812656"/>
            <a:chExt cx="8052432" cy="4954729"/>
          </a:xfrm>
        </p:grpSpPr>
        <p:pic>
          <p:nvPicPr>
            <p:cNvPr id="13" name="Picture 3"/>
            <p:cNvPicPr>
              <a:picLocks noChangeAspect="1"/>
            </p:cNvPicPr>
            <p:nvPr/>
          </p:nvPicPr>
          <p:blipFill>
            <a:blip r:embed="rId2" cstate="print"/>
            <a:stretch>
              <a:fillRect/>
            </a:stretch>
          </p:blipFill>
          <p:spPr>
            <a:xfrm>
              <a:off x="1620028" y="812656"/>
              <a:ext cx="8052432" cy="4954729"/>
            </a:xfrm>
            <a:prstGeom prst="rect">
              <a:avLst/>
            </a:prstGeom>
          </p:spPr>
        </p:pic>
        <p:cxnSp>
          <p:nvCxnSpPr>
            <p:cNvPr id="14" name="Straight Connector 6"/>
            <p:cNvCxnSpPr/>
            <p:nvPr/>
          </p:nvCxnSpPr>
          <p:spPr>
            <a:xfrm>
              <a:off x="4291487" y="2179320"/>
              <a:ext cx="9048"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78418" y="2585705"/>
              <a:ext cx="1417319" cy="65888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defPPr>
                <a:defRPr lang="en-US"/>
              </a:defPPr>
              <a:lvl1pPr>
                <a:defRPr sz="1400">
                  <a:solidFill>
                    <a:schemeClr val="accent6"/>
                  </a:solidFill>
                </a:defRPr>
              </a:lvl1pPr>
            </a:lstStyle>
            <a:p>
              <a:r>
                <a:rPr lang="en-US" sz="1100" dirty="0">
                  <a:solidFill>
                    <a:schemeClr val="bg2">
                      <a:lumMod val="25000"/>
                    </a:schemeClr>
                  </a:solidFill>
                </a:rPr>
                <a:t>FMVSS 139 more severe</a:t>
              </a:r>
            </a:p>
          </p:txBody>
        </p:sp>
        <p:sp>
          <p:nvSpPr>
            <p:cNvPr id="16" name="TextBox 15"/>
            <p:cNvSpPr txBox="1"/>
            <p:nvPr/>
          </p:nvSpPr>
          <p:spPr>
            <a:xfrm>
              <a:off x="6809144" y="3913905"/>
              <a:ext cx="1041212" cy="65888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p>
              <a:r>
                <a:rPr lang="en-US" sz="1100" dirty="0">
                  <a:solidFill>
                    <a:schemeClr val="bg2">
                      <a:lumMod val="25000"/>
                    </a:schemeClr>
                  </a:solidFill>
                </a:rPr>
                <a:t>R54 more severe</a:t>
              </a:r>
            </a:p>
          </p:txBody>
        </p:sp>
        <p:cxnSp>
          <p:nvCxnSpPr>
            <p:cNvPr id="17" name="Straight Connector 14"/>
            <p:cNvCxnSpPr/>
            <p:nvPr/>
          </p:nvCxnSpPr>
          <p:spPr>
            <a:xfrm>
              <a:off x="6507478" y="2179320"/>
              <a:ext cx="0"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8" name="Straight Arrow Connector 16"/>
            <p:cNvCxnSpPr/>
            <p:nvPr/>
          </p:nvCxnSpPr>
          <p:spPr>
            <a:xfrm flipH="1">
              <a:off x="2529840" y="3336188"/>
              <a:ext cx="172211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7"/>
            <p:cNvCxnSpPr/>
            <p:nvPr/>
          </p:nvCxnSpPr>
          <p:spPr>
            <a:xfrm>
              <a:off x="6507479" y="3334816"/>
              <a:ext cx="167639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111116" y="2504409"/>
              <a:ext cx="535129" cy="894202"/>
            </a:xfrm>
            <a:prstGeom prst="rect">
              <a:avLst/>
            </a:prstGeom>
            <a:solidFill>
              <a:srgbClr val="FFFF00"/>
            </a:solidFill>
          </p:spPr>
          <p:txBody>
            <a:bodyPr wrap="square" rtlCol="0">
              <a:spAutoFit/>
            </a:bodyPr>
            <a:lstStyle/>
            <a:p>
              <a:r>
                <a:rPr lang="en-US" sz="3200" dirty="0">
                  <a:solidFill>
                    <a:schemeClr val="accent2"/>
                  </a:solidFill>
                </a:rPr>
                <a:t>?</a:t>
              </a:r>
            </a:p>
          </p:txBody>
        </p:sp>
      </p:grpSp>
      <p:sp>
        <p:nvSpPr>
          <p:cNvPr id="21" name="Прямоугольник 20"/>
          <p:cNvSpPr/>
          <p:nvPr/>
        </p:nvSpPr>
        <p:spPr>
          <a:xfrm>
            <a:off x="1670311" y="4555512"/>
            <a:ext cx="8802759" cy="1089529"/>
          </a:xfrm>
          <a:prstGeom prst="rect">
            <a:avLst/>
          </a:prstGeom>
        </p:spPr>
        <p:txBody>
          <a:bodyPr wrap="square">
            <a:spAutoFit/>
          </a:bodyPr>
          <a:lstStyle/>
          <a:p>
            <a:pPr>
              <a:lnSpc>
                <a:spcPct val="90000"/>
              </a:lnSpc>
            </a:pPr>
            <a:r>
              <a:rPr lang="en-US" dirty="0">
                <a:solidFill>
                  <a:schemeClr val="accent3">
                    <a:lumMod val="10000"/>
                  </a:schemeClr>
                </a:solidFill>
                <a:latin typeface="Myriad Pro" panose="020B0503030403020204" pitchFamily="34" charset="0"/>
              </a:rPr>
              <a:t>Since available results do not allow to decide between R54 and FMVSS139 High Speed tests for ‘R’ (and ‘S’) Speed Symbols, the proposal is </a:t>
            </a:r>
            <a:r>
              <a:rPr lang="en-GB" dirty="0">
                <a:solidFill>
                  <a:schemeClr val="accent3">
                    <a:lumMod val="10000"/>
                  </a:schemeClr>
                </a:solidFill>
                <a:latin typeface="Myriad Pro" panose="020B0503030403020204" pitchFamily="34" charset="0"/>
              </a:rPr>
              <a:t>to extend </a:t>
            </a:r>
            <a:br>
              <a:rPr lang="en-GB" dirty="0">
                <a:solidFill>
                  <a:schemeClr val="accent3">
                    <a:lumMod val="10000"/>
                  </a:schemeClr>
                </a:solidFill>
                <a:latin typeface="Myriad Pro" panose="020B0503030403020204" pitchFamily="34" charset="0"/>
              </a:rPr>
            </a:br>
            <a:r>
              <a:rPr lang="en-GB" dirty="0">
                <a:solidFill>
                  <a:schemeClr val="accent3">
                    <a:lumMod val="10000"/>
                  </a:schemeClr>
                </a:solidFill>
                <a:latin typeface="Myriad Pro" panose="020B0503030403020204" pitchFamily="34" charset="0"/>
              </a:rPr>
              <a:t>the mandate by 1 year in order to give tyre industry the possibility to confirm the initial results on the High Speed harmonised test method.</a:t>
            </a:r>
            <a:endParaRPr lang="en-US" dirty="0">
              <a:solidFill>
                <a:schemeClr val="accent3">
                  <a:lumMod val="10000"/>
                </a:schemeClr>
              </a:solidFill>
              <a:latin typeface="Myriad Pro" panose="020B0503030403020204" pitchFamily="34" charset="0"/>
            </a:endParaRPr>
          </a:p>
        </p:txBody>
      </p:sp>
    </p:spTree>
    <p:extLst>
      <p:ext uri="{BB962C8B-B14F-4D97-AF65-F5344CB8AC3E}">
        <p14:creationId xmlns:p14="http://schemas.microsoft.com/office/powerpoint/2010/main" val="427020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Other proposals</a:t>
            </a:r>
            <a:endParaRPr lang="ru-RU" sz="2400" dirty="0"/>
          </a:p>
        </p:txBody>
      </p:sp>
      <p:sp>
        <p:nvSpPr>
          <p:cNvPr id="8" name="Объект 7"/>
          <p:cNvSpPr>
            <a:spLocks noGrp="1"/>
          </p:cNvSpPr>
          <p:nvPr>
            <p:ph idx="16"/>
          </p:nvPr>
        </p:nvSpPr>
        <p:spPr>
          <a:xfrm>
            <a:off x="1546268" y="1951404"/>
            <a:ext cx="8534400" cy="1749740"/>
          </a:xfrm>
        </p:spPr>
        <p:txBody>
          <a:bodyPr>
            <a:normAutofit fontScale="92500"/>
          </a:bodyPr>
          <a:lstStyle/>
          <a:p>
            <a:r>
              <a:rPr lang="en-US" sz="2200" b="1" dirty="0"/>
              <a:t>Actions (to be) taken:</a:t>
            </a:r>
          </a:p>
          <a:p>
            <a:pPr lvl="1"/>
            <a:r>
              <a:rPr lang="en-GB" sz="1800" dirty="0"/>
              <a:t>Make a proposal and prepare a document based on the presentation TYREGTR-15-06 considering tyre industry response (TYREGTR-16-08) (China) </a:t>
            </a:r>
          </a:p>
          <a:p>
            <a:pPr lvl="1"/>
            <a:r>
              <a:rPr lang="en-GB" sz="1800" dirty="0"/>
              <a:t>Consider whether it is possible to have the options in the GTR based on the Chinese proposal and the ways of possible harmonisation with the current GTR provisions (IWG).</a:t>
            </a:r>
          </a:p>
          <a:p>
            <a:pPr lvl="1"/>
            <a:endParaRPr lang="ru-RU" sz="1800" dirty="0"/>
          </a:p>
        </p:txBody>
      </p:sp>
      <p:sp>
        <p:nvSpPr>
          <p:cNvPr id="3" name="Текст 2"/>
          <p:cNvSpPr>
            <a:spLocks noGrp="1"/>
          </p:cNvSpPr>
          <p:nvPr>
            <p:ph type="body" sz="half" idx="2"/>
          </p:nvPr>
        </p:nvSpPr>
        <p:spPr>
          <a:xfrm>
            <a:off x="1439941" y="956688"/>
            <a:ext cx="8788579" cy="521237"/>
          </a:xfrm>
        </p:spPr>
        <p:txBody>
          <a:bodyPr>
            <a:noAutofit/>
          </a:bodyPr>
          <a:lstStyle/>
          <a:p>
            <a:r>
              <a:rPr lang="en-GB" sz="1800" b="1" dirty="0"/>
              <a:t>Proposal by China </a:t>
            </a:r>
            <a:r>
              <a:rPr lang="en-GB" sz="1800" dirty="0"/>
              <a:t>(based on TYREGTR-15-06): IWG agreed that the relevant text containing alternative level of requirements may be included </a:t>
            </a:r>
            <a:br>
              <a:rPr lang="en-GB" sz="1800" dirty="0"/>
            </a:br>
            <a:r>
              <a:rPr lang="en-GB" sz="1800" dirty="0"/>
              <a:t>in GTR No. 16 as per Article 4.2 of the 1998 Agreement.</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6</a:t>
            </a:fld>
            <a:endParaRPr lang="en-US" dirty="0"/>
          </a:p>
        </p:txBody>
      </p:sp>
      <p:sp>
        <p:nvSpPr>
          <p:cNvPr id="10" name="Текст 2"/>
          <p:cNvSpPr>
            <a:spLocks noGrp="1"/>
          </p:cNvSpPr>
          <p:nvPr>
            <p:ph type="body" sz="half" idx="2"/>
          </p:nvPr>
        </p:nvSpPr>
        <p:spPr>
          <a:xfrm>
            <a:off x="1443479" y="3745451"/>
            <a:ext cx="8788579" cy="521237"/>
          </a:xfrm>
        </p:spPr>
        <p:txBody>
          <a:bodyPr>
            <a:noAutofit/>
          </a:bodyPr>
          <a:lstStyle/>
          <a:p>
            <a:r>
              <a:rPr lang="en-GB" sz="1800" b="1" dirty="0"/>
              <a:t>Proposal by India </a:t>
            </a:r>
            <a:r>
              <a:rPr lang="en-GB" sz="1800" dirty="0"/>
              <a:t>(TYREGTR-16-05) to have an option for Contracting Parties to exclude from the scope </a:t>
            </a:r>
            <a:r>
              <a:rPr lang="en-IN" sz="1800" dirty="0"/>
              <a:t>tyres with Speed Symbol less than Q (para. 1.3)</a:t>
            </a:r>
            <a:r>
              <a:rPr lang="en-GB" sz="1800" dirty="0"/>
              <a:t>: IWG experts were in agreement with the proposal with the exception of Japan, which requested study reservation.</a:t>
            </a:r>
            <a:endParaRPr lang="en-US" sz="1800" dirty="0"/>
          </a:p>
        </p:txBody>
      </p:sp>
      <p:sp>
        <p:nvSpPr>
          <p:cNvPr id="12" name="Объект 7"/>
          <p:cNvSpPr txBox="1">
            <a:spLocks/>
          </p:cNvSpPr>
          <p:nvPr/>
        </p:nvSpPr>
        <p:spPr>
          <a:xfrm>
            <a:off x="1549806" y="5017633"/>
            <a:ext cx="8534400" cy="1397852"/>
          </a:xfrm>
          <a:prstGeom prst="rect">
            <a:avLst/>
          </a:prstGeom>
        </p:spPr>
        <p:txBody>
          <a:bodyPr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lumMod val="10000"/>
                  </a:schemeClr>
                </a:solidFill>
                <a:latin typeface="Myriad Pro Cond" panose="020B0506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lumMod val="10000"/>
                  </a:schemeClr>
                </a:solidFill>
                <a:latin typeface="Myriad Pro Cond" panose="020B0506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10000"/>
                  </a:schemeClr>
                </a:solidFill>
                <a:latin typeface="Myriad Pro Cond" panose="020B0506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t>Actions (to be) taken:</a:t>
            </a:r>
          </a:p>
          <a:p>
            <a:pPr lvl="1"/>
            <a:r>
              <a:rPr lang="en-GB" sz="1800" dirty="0"/>
              <a:t>Add the Indian proposal in the draft GTR text between square brackets (IWG secretary).</a:t>
            </a:r>
          </a:p>
          <a:p>
            <a:pPr lvl="1"/>
            <a:r>
              <a:rPr lang="en-GB" sz="1800" dirty="0"/>
              <a:t>Come with the statement on the Indian proposal by the next GRRF September 2017 session (Japan).</a:t>
            </a:r>
          </a:p>
          <a:p>
            <a:pPr lvl="1"/>
            <a:endParaRPr lang="ru-RU" sz="1800" dirty="0"/>
          </a:p>
        </p:txBody>
      </p:sp>
      <p:sp>
        <p:nvSpPr>
          <p:cNvPr id="13" name="Текст 5"/>
          <p:cNvSpPr>
            <a:spLocks noGrp="1"/>
          </p:cNvSpPr>
          <p:nvPr>
            <p:ph type="body" sz="quarter" idx="14"/>
          </p:nvPr>
        </p:nvSpPr>
        <p:spPr>
          <a:xfrm>
            <a:off x="55478" y="413921"/>
            <a:ext cx="9144000" cy="240014"/>
          </a:xfrm>
        </p:spPr>
        <p:txBody>
          <a:bodyPr/>
          <a:lstStyle/>
          <a:p>
            <a:r>
              <a:rPr lang="en-US" sz="1600" dirty="0"/>
              <a:t>References: </a:t>
            </a:r>
            <a:r>
              <a:rPr lang="en-GB" sz="1600" dirty="0"/>
              <a:t>TYREGTR-15-06, TYREGTR-16-08, TYREGTR-16-05</a:t>
            </a:r>
            <a:endParaRPr lang="ru-RU" sz="1600" dirty="0"/>
          </a:p>
        </p:txBody>
      </p:sp>
    </p:spTree>
    <p:extLst>
      <p:ext uri="{BB962C8B-B14F-4D97-AF65-F5344CB8AC3E}">
        <p14:creationId xmlns:p14="http://schemas.microsoft.com/office/powerpoint/2010/main" val="252065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Other discussion topics</a:t>
            </a:r>
            <a:endParaRPr lang="ru-RU" sz="2400" dirty="0"/>
          </a:p>
        </p:txBody>
      </p:sp>
      <p:sp>
        <p:nvSpPr>
          <p:cNvPr id="8" name="Объект 7"/>
          <p:cNvSpPr>
            <a:spLocks noGrp="1"/>
          </p:cNvSpPr>
          <p:nvPr>
            <p:ph idx="16"/>
          </p:nvPr>
        </p:nvSpPr>
        <p:spPr>
          <a:xfrm>
            <a:off x="1546268" y="2153430"/>
            <a:ext cx="8534400" cy="1100133"/>
          </a:xfrm>
        </p:spPr>
        <p:txBody>
          <a:bodyPr>
            <a:normAutofit fontScale="70000" lnSpcReduction="20000"/>
          </a:bodyPr>
          <a:lstStyle/>
          <a:p>
            <a:r>
              <a:rPr lang="en-US" b="1" dirty="0"/>
              <a:t>Action (to be) taken:</a:t>
            </a:r>
          </a:p>
          <a:p>
            <a:pPr lvl="1"/>
            <a:r>
              <a:rPr lang="en-GB" dirty="0"/>
              <a:t>Report to GRRF that there is no feasibility to harmonize the provisions for the endurance test for LT/C tyres  and wait for input from Contracting Parties how to proceed to further activities on this item (IWG Chair).</a:t>
            </a:r>
          </a:p>
          <a:p>
            <a:pPr lvl="1"/>
            <a:endParaRPr lang="ru-RU" dirty="0"/>
          </a:p>
        </p:txBody>
      </p:sp>
      <p:sp>
        <p:nvSpPr>
          <p:cNvPr id="3" name="Текст 2"/>
          <p:cNvSpPr>
            <a:spLocks noGrp="1"/>
          </p:cNvSpPr>
          <p:nvPr>
            <p:ph type="body" sz="half" idx="2"/>
          </p:nvPr>
        </p:nvSpPr>
        <p:spPr>
          <a:xfrm>
            <a:off x="1439941" y="956688"/>
            <a:ext cx="8788579" cy="521237"/>
          </a:xfrm>
        </p:spPr>
        <p:txBody>
          <a:bodyPr>
            <a:noAutofit/>
          </a:bodyPr>
          <a:lstStyle/>
          <a:p>
            <a:r>
              <a:rPr lang="en-GB" sz="1800" dirty="0"/>
              <a:t>Consideration of feasibility of harmonization of endurance test for LT/C tyres (Sections 3.16 &amp; 3.17):  Presentation (TYREGTR 16-06) shown the high complexity in harmonizing the endurance test. The proposal is to keep the non-harmonized tests for the time being.</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7</a:t>
            </a:fld>
            <a:endParaRPr lang="en-US" dirty="0"/>
          </a:p>
        </p:txBody>
      </p:sp>
      <p:sp>
        <p:nvSpPr>
          <p:cNvPr id="10" name="Текст 2"/>
          <p:cNvSpPr>
            <a:spLocks noGrp="1"/>
          </p:cNvSpPr>
          <p:nvPr>
            <p:ph type="body" sz="half" idx="2"/>
          </p:nvPr>
        </p:nvSpPr>
        <p:spPr>
          <a:xfrm>
            <a:off x="1439941" y="3253563"/>
            <a:ext cx="8788579" cy="521237"/>
          </a:xfrm>
        </p:spPr>
        <p:txBody>
          <a:bodyPr>
            <a:noAutofit/>
          </a:bodyPr>
          <a:lstStyle/>
          <a:p>
            <a:r>
              <a:rPr lang="en-GB" sz="1800" dirty="0"/>
              <a:t>Consideration of feasibility of development of provisions for global tyre marking (proposal by the Russian Federation TYREGTR-16-04).</a:t>
            </a:r>
            <a:endParaRPr lang="en-US" sz="1800" dirty="0"/>
          </a:p>
        </p:txBody>
      </p:sp>
      <p:sp>
        <p:nvSpPr>
          <p:cNvPr id="12" name="Объект 7"/>
          <p:cNvSpPr txBox="1">
            <a:spLocks/>
          </p:cNvSpPr>
          <p:nvPr/>
        </p:nvSpPr>
        <p:spPr>
          <a:xfrm>
            <a:off x="1567030" y="4028293"/>
            <a:ext cx="8534400" cy="1522146"/>
          </a:xfrm>
          <a:prstGeom prst="rect">
            <a:avLst/>
          </a:prstGeom>
        </p:spPr>
        <p:txBody>
          <a:bodyPr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lumMod val="10000"/>
                  </a:schemeClr>
                </a:solidFill>
                <a:latin typeface="Myriad Pro Cond" panose="020B0506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lumMod val="10000"/>
                  </a:schemeClr>
                </a:solidFill>
                <a:latin typeface="Myriad Pro Cond" panose="020B0506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10000"/>
                  </a:schemeClr>
                </a:solidFill>
                <a:latin typeface="Myriad Pro Cond" panose="020B0506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Action (to be) taken:</a:t>
            </a:r>
          </a:p>
          <a:p>
            <a:pPr lvl="1"/>
            <a:r>
              <a:rPr lang="en-GB" dirty="0"/>
              <a:t>Assess the production volumes for C1 and C2 tyres that are currently approved for all markings (DOT, E (R30, R54, R117), CCC, ISI), which the global tyre marking is addressed to, and advise on the possibility on the further analysis of this global marking. The purpose is to measure the impact of a global marking compared to the actual situation (Tyre companies). </a:t>
            </a:r>
          </a:p>
        </p:txBody>
      </p:sp>
      <p:sp>
        <p:nvSpPr>
          <p:cNvPr id="13" name="Текст 5"/>
          <p:cNvSpPr>
            <a:spLocks noGrp="1"/>
          </p:cNvSpPr>
          <p:nvPr>
            <p:ph type="body" sz="quarter" idx="14"/>
          </p:nvPr>
        </p:nvSpPr>
        <p:spPr>
          <a:xfrm>
            <a:off x="55478" y="413921"/>
            <a:ext cx="9144000" cy="240014"/>
          </a:xfrm>
        </p:spPr>
        <p:txBody>
          <a:bodyPr/>
          <a:lstStyle/>
          <a:p>
            <a:r>
              <a:rPr lang="en-US" sz="1600" dirty="0"/>
              <a:t>References: </a:t>
            </a:r>
            <a:r>
              <a:rPr lang="en-GB" sz="1600" dirty="0"/>
              <a:t>TYREGTR-16-06, TYREGTR-16-04</a:t>
            </a:r>
            <a:endParaRPr lang="ru-RU" sz="1600" dirty="0"/>
          </a:p>
        </p:txBody>
      </p:sp>
    </p:spTree>
    <p:extLst>
      <p:ext uri="{BB962C8B-B14F-4D97-AF65-F5344CB8AC3E}">
        <p14:creationId xmlns:p14="http://schemas.microsoft.com/office/powerpoint/2010/main" val="205652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Request for guidance from GRRF</a:t>
            </a:r>
            <a:endParaRPr lang="ru-RU" sz="2400" dirty="0"/>
          </a:p>
        </p:txBody>
      </p:sp>
      <p:sp>
        <p:nvSpPr>
          <p:cNvPr id="8" name="Объект 7"/>
          <p:cNvSpPr>
            <a:spLocks noGrp="1"/>
          </p:cNvSpPr>
          <p:nvPr>
            <p:ph idx="16"/>
          </p:nvPr>
        </p:nvSpPr>
        <p:spPr>
          <a:xfrm>
            <a:off x="1567030" y="1562984"/>
            <a:ext cx="8534400" cy="2328530"/>
          </a:xfrm>
        </p:spPr>
        <p:txBody>
          <a:bodyPr>
            <a:normAutofit fontScale="77500" lnSpcReduction="20000"/>
          </a:bodyPr>
          <a:lstStyle/>
          <a:p>
            <a:r>
              <a:rPr lang="en-GB" dirty="0"/>
              <a:t>Whether to complete phase 2A (harmonization of Physical Dimensions Test) on time (as scheduled in </a:t>
            </a:r>
            <a:r>
              <a:rPr lang="en-US" dirty="0"/>
              <a:t>Authorization ECE/TRANS/WP.29/AC.3/48)</a:t>
            </a:r>
          </a:p>
          <a:p>
            <a:pPr marL="0" indent="0">
              <a:buNone/>
            </a:pPr>
            <a:r>
              <a:rPr lang="en-US" dirty="0"/>
              <a:t>or</a:t>
            </a:r>
            <a:r>
              <a:rPr lang="en-GB" dirty="0"/>
              <a:t>   </a:t>
            </a:r>
          </a:p>
          <a:p>
            <a:r>
              <a:rPr lang="en-GB" dirty="0"/>
              <a:t>Whether to wait to have the completion of the harmonised High Speed Test (phase 2B) to submit the complete package of Amendment No. 2 (phases 2A and 2B) with a </a:t>
            </a:r>
            <a:r>
              <a:rPr lang="ru-RU" dirty="0"/>
              <a:t>2</a:t>
            </a:r>
            <a:r>
              <a:rPr lang="en-GB" dirty="0"/>
              <a:t>-year extended mandate (till the end of 2019). </a:t>
            </a:r>
            <a:endParaRPr lang="ru-RU" dirty="0"/>
          </a:p>
        </p:txBody>
      </p:sp>
      <p:sp>
        <p:nvSpPr>
          <p:cNvPr id="3" name="Текст 2"/>
          <p:cNvSpPr>
            <a:spLocks noGrp="1"/>
          </p:cNvSpPr>
          <p:nvPr>
            <p:ph type="body" sz="half" idx="2"/>
          </p:nvPr>
        </p:nvSpPr>
        <p:spPr>
          <a:xfrm>
            <a:off x="1567030" y="4085412"/>
            <a:ext cx="8788579" cy="521237"/>
          </a:xfrm>
        </p:spPr>
        <p:txBody>
          <a:bodyPr>
            <a:noAutofit/>
          </a:bodyPr>
          <a:lstStyle/>
          <a:p>
            <a:r>
              <a:rPr lang="en-GB" sz="1800" dirty="0"/>
              <a:t>The IWG Chairman’s and the tyre industry preference would be to submit to GRRF the complete package of Amendment No. 2 (phases 2A and 2B)</a:t>
            </a:r>
            <a:r>
              <a:rPr lang="ru-RU" sz="1800" dirty="0"/>
              <a:t> </a:t>
            </a:r>
            <a:r>
              <a:rPr lang="en-GB" sz="1800" dirty="0"/>
              <a:t>with </a:t>
            </a:r>
            <a:r>
              <a:rPr lang="ru-RU" sz="1800" dirty="0"/>
              <a:t>2</a:t>
            </a:r>
            <a:r>
              <a:rPr lang="en-GB" sz="1800" dirty="0"/>
              <a:t>-year delay.</a:t>
            </a:r>
            <a:endParaRPr lang="ru-RU" sz="1800" dirty="0"/>
          </a:p>
          <a:p>
            <a:r>
              <a:rPr lang="en-US" sz="1800" dirty="0"/>
              <a:t>	</a:t>
            </a:r>
            <a:r>
              <a:rPr lang="en-US" sz="1600" b="1" dirty="0">
                <a:solidFill>
                  <a:schemeClr val="bg2">
                    <a:lumMod val="10000"/>
                  </a:schemeClr>
                </a:solidFill>
              </a:rPr>
              <a:t>Notes: </a:t>
            </a:r>
            <a:r>
              <a:rPr lang="en-US" sz="1600" dirty="0"/>
              <a:t>	</a:t>
            </a:r>
          </a:p>
          <a:p>
            <a:pPr lvl="2"/>
            <a:r>
              <a:rPr lang="en-US" sz="1600" dirty="0">
                <a:solidFill>
                  <a:schemeClr val="bg2">
                    <a:lumMod val="10000"/>
                  </a:schemeClr>
                </a:solidFill>
              </a:rPr>
              <a:t>1. The work with harmonization of High Speed test may be completed earlier. In this case the draft Amendment No. 2 would be delivered earlier.</a:t>
            </a:r>
          </a:p>
          <a:p>
            <a:pPr lvl="2"/>
            <a:r>
              <a:rPr lang="en-US" sz="1600" dirty="0">
                <a:solidFill>
                  <a:schemeClr val="bg2">
                    <a:lumMod val="10000"/>
                  </a:schemeClr>
                </a:solidFill>
              </a:rPr>
              <a:t>2. The part of the draft Amendment No. 2 related to harmonization of Physical Dimensions test and other updates as described above will be submitted for endorsement of GRRF by February 2018.</a:t>
            </a: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32216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Next IWG 17</a:t>
            </a:r>
            <a:r>
              <a:rPr lang="en-US" sz="2400" baseline="30000" dirty="0"/>
              <a:t>th</a:t>
            </a:r>
            <a:r>
              <a:rPr lang="en-US" sz="2400" dirty="0"/>
              <a:t> meeting</a:t>
            </a:r>
            <a:endParaRPr lang="ru-RU" sz="2400" dirty="0"/>
          </a:p>
        </p:txBody>
      </p:sp>
      <p:sp>
        <p:nvSpPr>
          <p:cNvPr id="3" name="Текст 2"/>
          <p:cNvSpPr>
            <a:spLocks noGrp="1"/>
          </p:cNvSpPr>
          <p:nvPr>
            <p:ph type="body" sz="half" idx="2"/>
          </p:nvPr>
        </p:nvSpPr>
        <p:spPr>
          <a:xfrm>
            <a:off x="1078436" y="674619"/>
            <a:ext cx="10379105" cy="5684160"/>
          </a:xfrm>
        </p:spPr>
        <p:txBody>
          <a:bodyPr>
            <a:noAutofit/>
          </a:bodyPr>
          <a:lstStyle/>
          <a:p>
            <a:pPr>
              <a:spcBef>
                <a:spcPts val="0"/>
              </a:spcBef>
              <a:spcAft>
                <a:spcPts val="600"/>
              </a:spcAft>
            </a:pPr>
            <a:r>
              <a:rPr lang="en-US" sz="1800" b="1" dirty="0"/>
              <a:t>Venue:</a:t>
            </a:r>
            <a:r>
              <a:rPr lang="en-US" sz="1800" dirty="0"/>
              <a:t>    European </a:t>
            </a:r>
            <a:r>
              <a:rPr lang="en-US" sz="1800" dirty="0" err="1"/>
              <a:t>Tyre</a:t>
            </a:r>
            <a:r>
              <a:rPr lang="en-US" sz="1800" dirty="0"/>
              <a:t> and Rim Technical Organization (ETRTO) (maximum 28 participants)</a:t>
            </a:r>
            <a:endParaRPr lang="ru-RU" sz="1800" dirty="0"/>
          </a:p>
          <a:p>
            <a:pPr>
              <a:spcBef>
                <a:spcPts val="0"/>
              </a:spcBef>
              <a:spcAft>
                <a:spcPts val="600"/>
              </a:spcAft>
            </a:pPr>
            <a:r>
              <a:rPr lang="en-US" sz="1800" b="1" dirty="0"/>
              <a:t>Address:</a:t>
            </a:r>
            <a:r>
              <a:rPr lang="en-US" sz="1800" dirty="0"/>
              <a:t>   Rue </a:t>
            </a:r>
            <a:r>
              <a:rPr lang="en-US" sz="1800" dirty="0" err="1"/>
              <a:t>Defacqz</a:t>
            </a:r>
            <a:r>
              <a:rPr lang="en-US" sz="1800" dirty="0"/>
              <a:t> 78-80, Brussels, Belgium </a:t>
            </a:r>
          </a:p>
          <a:p>
            <a:pPr>
              <a:spcBef>
                <a:spcPts val="0"/>
              </a:spcBef>
              <a:spcAft>
                <a:spcPts val="600"/>
              </a:spcAft>
            </a:pPr>
            <a:r>
              <a:rPr lang="en-US" sz="1800" b="1" dirty="0"/>
              <a:t>Schedule: </a:t>
            </a:r>
            <a:r>
              <a:rPr lang="en-US" sz="1800" dirty="0"/>
              <a:t>November 2 &amp; 3, 2017 (Thursday &amp; Friday) from 09:30 to 17:30 (time </a:t>
            </a:r>
            <a:r>
              <a:rPr lang="en-US" sz="1800" dirty="0" err="1"/>
              <a:t>tbc</a:t>
            </a:r>
            <a:r>
              <a:rPr lang="en-US" sz="1800" dirty="0"/>
              <a:t>) </a:t>
            </a:r>
          </a:p>
          <a:p>
            <a:pPr>
              <a:spcBef>
                <a:spcPts val="0"/>
              </a:spcBef>
              <a:spcAft>
                <a:spcPts val="600"/>
              </a:spcAft>
            </a:pPr>
            <a:r>
              <a:rPr lang="en-US" sz="1800" b="1" dirty="0"/>
              <a:t>Objectives: </a:t>
            </a:r>
            <a:endParaRPr lang="ru-RU" sz="1800" b="1" dirty="0"/>
          </a:p>
          <a:p>
            <a:pPr lvl="1">
              <a:spcBef>
                <a:spcPts val="0"/>
              </a:spcBef>
              <a:spcAft>
                <a:spcPts val="600"/>
              </a:spcAft>
            </a:pPr>
            <a:r>
              <a:rPr lang="en-US" sz="1800" dirty="0">
                <a:solidFill>
                  <a:schemeClr val="accent3">
                    <a:lumMod val="10000"/>
                  </a:schemeClr>
                </a:solidFill>
                <a:latin typeface="Myriad Pro" panose="020B0503030403020204" pitchFamily="34" charset="0"/>
              </a:rPr>
              <a:t>1. To resolve phase 2a (Physical dimensions) pending issues and finalize phase 2a proposal:</a:t>
            </a:r>
            <a:endParaRPr lang="ru-RU" sz="1800" dirty="0">
              <a:solidFill>
                <a:schemeClr val="accent3">
                  <a:lumMod val="10000"/>
                </a:schemeClr>
              </a:solidFill>
              <a:latin typeface="Myriad Pro" panose="020B0503030403020204" pitchFamily="34" charset="0"/>
            </a:endParaRPr>
          </a:p>
          <a:p>
            <a:pPr lvl="2">
              <a:spcBef>
                <a:spcPts val="0"/>
              </a:spcBef>
              <a:spcAft>
                <a:spcPts val="600"/>
              </a:spcAft>
            </a:pPr>
            <a:r>
              <a:rPr lang="en-US" sz="1800" dirty="0">
                <a:solidFill>
                  <a:schemeClr val="accent3">
                    <a:lumMod val="10000"/>
                  </a:schemeClr>
                </a:solidFill>
                <a:latin typeface="Myriad Pro" panose="020B0503030403020204" pitchFamily="34" charset="0"/>
              </a:rPr>
              <a:t>a. Current proposal;</a:t>
            </a:r>
            <a:endParaRPr lang="ru-RU" sz="1800" dirty="0">
              <a:solidFill>
                <a:schemeClr val="accent3">
                  <a:lumMod val="10000"/>
                </a:schemeClr>
              </a:solidFill>
              <a:latin typeface="Myriad Pro" panose="020B0503030403020204" pitchFamily="34" charset="0"/>
            </a:endParaRPr>
          </a:p>
          <a:p>
            <a:pPr lvl="2">
              <a:spcBef>
                <a:spcPts val="0"/>
              </a:spcBef>
              <a:spcAft>
                <a:spcPts val="600"/>
              </a:spcAft>
            </a:pPr>
            <a:r>
              <a:rPr lang="en-US" sz="1800" dirty="0">
                <a:solidFill>
                  <a:schemeClr val="accent3">
                    <a:lumMod val="10000"/>
                  </a:schemeClr>
                </a:solidFill>
                <a:latin typeface="Myriad Pro" panose="020B0503030403020204" pitchFamily="34" charset="0"/>
              </a:rPr>
              <a:t>b. Chinese proposal ;</a:t>
            </a:r>
          </a:p>
          <a:p>
            <a:pPr lvl="1">
              <a:spcBef>
                <a:spcPts val="0"/>
              </a:spcBef>
              <a:spcAft>
                <a:spcPts val="600"/>
              </a:spcAft>
            </a:pPr>
            <a:r>
              <a:rPr lang="fr-BE" sz="1800" dirty="0">
                <a:solidFill>
                  <a:schemeClr val="accent3">
                    <a:lumMod val="10000"/>
                  </a:schemeClr>
                </a:solidFill>
                <a:latin typeface="Myriad Pro" panose="020B0503030403020204" pitchFamily="34" charset="0"/>
              </a:rPr>
              <a:t>2. To work on Harmonisation High speed test for LT/C tyres (phase 2b);</a:t>
            </a:r>
            <a:endParaRPr lang="ru-RU" sz="1800" dirty="0">
              <a:solidFill>
                <a:schemeClr val="accent3">
                  <a:lumMod val="10000"/>
                </a:schemeClr>
              </a:solidFill>
              <a:latin typeface="Myriad Pro" panose="020B0503030403020204" pitchFamily="34" charset="0"/>
            </a:endParaRPr>
          </a:p>
          <a:p>
            <a:pPr lvl="1">
              <a:spcBef>
                <a:spcPts val="0"/>
              </a:spcBef>
              <a:spcAft>
                <a:spcPts val="600"/>
              </a:spcAft>
            </a:pPr>
            <a:r>
              <a:rPr lang="en-US" sz="1800" dirty="0">
                <a:solidFill>
                  <a:schemeClr val="accent3">
                    <a:lumMod val="10000"/>
                  </a:schemeClr>
                </a:solidFill>
                <a:latin typeface="Myriad Pro" panose="020B0503030403020204" pitchFamily="34" charset="0"/>
              </a:rPr>
              <a:t>3. To work on planned topics:</a:t>
            </a:r>
            <a:endParaRPr lang="ru-RU" sz="1800" dirty="0">
              <a:solidFill>
                <a:schemeClr val="accent3">
                  <a:lumMod val="10000"/>
                </a:schemeClr>
              </a:solidFill>
              <a:latin typeface="Myriad Pro" panose="020B0503030403020204" pitchFamily="34" charset="0"/>
            </a:endParaRPr>
          </a:p>
          <a:p>
            <a:pPr lvl="2">
              <a:spcBef>
                <a:spcPts val="0"/>
              </a:spcBef>
              <a:spcAft>
                <a:spcPts val="600"/>
              </a:spcAft>
            </a:pPr>
            <a:r>
              <a:rPr lang="en-GB" sz="1800" dirty="0">
                <a:solidFill>
                  <a:schemeClr val="accent3">
                    <a:lumMod val="10000"/>
                  </a:schemeClr>
                </a:solidFill>
                <a:latin typeface="Myriad Pro" panose="020B0503030403020204" pitchFamily="34" charset="0"/>
              </a:rPr>
              <a:t>a. Feasibility of provisions for global tyre marking;</a:t>
            </a:r>
            <a:endParaRPr lang="ru-RU" sz="1800" dirty="0">
              <a:solidFill>
                <a:schemeClr val="accent3">
                  <a:lumMod val="10000"/>
                </a:schemeClr>
              </a:solidFill>
              <a:latin typeface="Myriad Pro" panose="020B0503030403020204" pitchFamily="34" charset="0"/>
            </a:endParaRPr>
          </a:p>
          <a:p>
            <a:pPr lvl="2">
              <a:spcBef>
                <a:spcPts val="0"/>
              </a:spcBef>
              <a:spcAft>
                <a:spcPts val="600"/>
              </a:spcAft>
            </a:pPr>
            <a:r>
              <a:rPr lang="en-US" sz="1800" dirty="0">
                <a:solidFill>
                  <a:schemeClr val="accent3">
                    <a:lumMod val="10000"/>
                  </a:schemeClr>
                </a:solidFill>
                <a:latin typeface="Myriad Pro" panose="020B0503030403020204" pitchFamily="34" charset="0"/>
              </a:rPr>
              <a:t>b. Drafting the Proposal for the Technical Report</a:t>
            </a:r>
            <a:r>
              <a:rPr lang="fr-BE" sz="1800" dirty="0">
                <a:solidFill>
                  <a:schemeClr val="accent3">
                    <a:lumMod val="10000"/>
                  </a:schemeClr>
                </a:solidFill>
                <a:latin typeface="Myriad Pro" panose="020B0503030403020204" pitchFamily="34" charset="0"/>
              </a:rPr>
              <a:t> and </a:t>
            </a:r>
            <a:r>
              <a:rPr lang="en-US" sz="1800" dirty="0">
                <a:solidFill>
                  <a:schemeClr val="accent3">
                    <a:lumMod val="10000"/>
                  </a:schemeClr>
                </a:solidFill>
                <a:latin typeface="Myriad Pro" panose="020B0503030403020204" pitchFamily="34" charset="0"/>
              </a:rPr>
              <a:t>Statement of technical rationale and justification for Amendment 2 to UN GTR No. 16.</a:t>
            </a:r>
            <a:endParaRPr lang="ru-RU" sz="1800" dirty="0">
              <a:solidFill>
                <a:schemeClr val="accent3">
                  <a:lumMod val="10000"/>
                </a:schemeClr>
              </a:solidFill>
              <a:latin typeface="Myriad Pro" panose="020B0503030403020204" pitchFamily="34" charset="0"/>
            </a:endParaRPr>
          </a:p>
          <a:p>
            <a:pPr>
              <a:spcBef>
                <a:spcPts val="0"/>
              </a:spcBef>
              <a:spcAft>
                <a:spcPts val="600"/>
              </a:spcAft>
            </a:pPr>
            <a:r>
              <a:rPr lang="en-US" sz="1800" dirty="0"/>
              <a:t>Please confirm your participation (name, organization) to this IWG meeting </a:t>
            </a:r>
            <a:br>
              <a:rPr lang="en-US" sz="1800" dirty="0"/>
            </a:br>
            <a:r>
              <a:rPr lang="en-US" sz="1800" b="1" dirty="0"/>
              <a:t>at latest by September 30</a:t>
            </a:r>
            <a:r>
              <a:rPr lang="en-US" sz="1800" b="1" baseline="30000" dirty="0"/>
              <a:t>th </a:t>
            </a:r>
            <a:r>
              <a:rPr lang="en-US" sz="1800" b="1" dirty="0"/>
              <a:t>2017</a:t>
            </a:r>
            <a:r>
              <a:rPr lang="en-US" sz="1800" dirty="0"/>
              <a:t> to the IWG secretary, Mr. Nicolas de </a:t>
            </a:r>
            <a:r>
              <a:rPr lang="en-US" sz="1800" dirty="0" err="1"/>
              <a:t>Mahieu</a:t>
            </a:r>
            <a:r>
              <a:rPr lang="en-US" sz="1800" dirty="0"/>
              <a:t>, e-mail: </a:t>
            </a:r>
            <a:r>
              <a:rPr lang="en-US" sz="1800" u="sng" dirty="0">
                <a:solidFill>
                  <a:srgbClr val="0000CC"/>
                </a:solidFill>
                <a:hlinkClick r:id="rId2"/>
              </a:rPr>
              <a:t>info@etrto.org</a:t>
            </a:r>
            <a:endParaRPr lang="en-US" sz="1800" u="sng" dirty="0">
              <a:solidFill>
                <a:srgbClr val="0000CC"/>
              </a:solidFill>
            </a:endParaRPr>
          </a:p>
          <a:p>
            <a:pPr>
              <a:spcBef>
                <a:spcPts val="0"/>
              </a:spcBef>
              <a:spcAft>
                <a:spcPts val="600"/>
              </a:spcAft>
            </a:pPr>
            <a:r>
              <a:rPr lang="en-US" sz="1800" dirty="0"/>
              <a:t>Please send the meeting documents to the IWG secretary.</a:t>
            </a:r>
          </a:p>
          <a:p>
            <a:pPr>
              <a:spcBef>
                <a:spcPts val="0"/>
              </a:spcBef>
              <a:spcAft>
                <a:spcPts val="600"/>
              </a:spcAft>
            </a:pPr>
            <a:r>
              <a:rPr lang="en-US" sz="1800" dirty="0"/>
              <a:t>The meeting documents may be found at:</a:t>
            </a:r>
            <a:br>
              <a:rPr lang="en-US" sz="1800" dirty="0"/>
            </a:br>
            <a:r>
              <a:rPr lang="en-US" sz="1800" dirty="0"/>
              <a:t>IWG 16</a:t>
            </a:r>
            <a:r>
              <a:rPr lang="en-US" sz="1800" baseline="30000" dirty="0"/>
              <a:t>th</a:t>
            </a:r>
            <a:r>
              <a:rPr lang="en-US" sz="1800" dirty="0"/>
              <a:t> meeting: </a:t>
            </a:r>
            <a:r>
              <a:rPr lang="en-US" sz="1800" u="sng" dirty="0">
                <a:hlinkClick r:id="rId3"/>
              </a:rPr>
              <a:t>https://wiki.unece.org/display/trans/TYRE+GTR+SESSION+16</a:t>
            </a:r>
            <a:r>
              <a:rPr lang="en-US" sz="1800" u="sng" dirty="0"/>
              <a:t> </a:t>
            </a:r>
            <a:r>
              <a:rPr lang="en-US" sz="1800" dirty="0"/>
              <a:t/>
            </a:r>
            <a:br>
              <a:rPr lang="en-US" sz="1800" dirty="0"/>
            </a:br>
            <a:r>
              <a:rPr lang="en-US" sz="1800" dirty="0"/>
              <a:t>IWG 17</a:t>
            </a:r>
            <a:r>
              <a:rPr lang="en-US" sz="1800" baseline="30000" dirty="0"/>
              <a:t>th</a:t>
            </a:r>
            <a:r>
              <a:rPr lang="en-US" sz="1800" dirty="0"/>
              <a:t> meeting: </a:t>
            </a:r>
            <a:r>
              <a:rPr lang="en-US" sz="1800" u="sng" dirty="0">
                <a:hlinkClick r:id="rId4"/>
              </a:rPr>
              <a:t>https://wiki.unece.org/display/trans/TYRE+GTR+SESSION+17</a:t>
            </a:r>
            <a:r>
              <a:rPr lang="en-US" sz="1800" u="sng" dirty="0"/>
              <a:t> </a:t>
            </a:r>
            <a:endParaRPr lang="ru-RU" sz="1800" dirty="0">
              <a:solidFill>
                <a:schemeClr val="accent3">
                  <a:lumMod val="10000"/>
                </a:schemeClr>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9</a:t>
            </a:fld>
            <a:endParaRPr lang="en-US" dirty="0"/>
          </a:p>
        </p:txBody>
      </p:sp>
      <p:sp>
        <p:nvSpPr>
          <p:cNvPr id="13" name="Текст 5"/>
          <p:cNvSpPr>
            <a:spLocks noGrp="1"/>
          </p:cNvSpPr>
          <p:nvPr>
            <p:ph type="body" sz="quarter" idx="14"/>
          </p:nvPr>
        </p:nvSpPr>
        <p:spPr>
          <a:xfrm>
            <a:off x="55478" y="413921"/>
            <a:ext cx="9144000" cy="240014"/>
          </a:xfrm>
        </p:spPr>
        <p:txBody>
          <a:bodyPr/>
          <a:lstStyle/>
          <a:p>
            <a:r>
              <a:rPr lang="en-US" sz="1600" dirty="0"/>
              <a:t>Reference: </a:t>
            </a:r>
            <a:r>
              <a:rPr lang="en-GB" sz="1600" dirty="0"/>
              <a:t>TYREGTR-17-01</a:t>
            </a:r>
            <a:endParaRPr lang="ru-RU" sz="1600" dirty="0"/>
          </a:p>
        </p:txBody>
      </p:sp>
    </p:spTree>
    <p:extLst>
      <p:ext uri="{BB962C8B-B14F-4D97-AF65-F5344CB8AC3E}">
        <p14:creationId xmlns:p14="http://schemas.microsoft.com/office/powerpoint/2010/main" val="1108616198"/>
      </p:ext>
    </p:extLst>
  </p:cSld>
  <p:clrMapOvr>
    <a:masterClrMapping/>
  </p:clrMapOvr>
</p:sld>
</file>

<file path=ppt/theme/theme1.xml><?xml version="1.0" encoding="utf-8"?>
<a:theme xmlns:a="http://schemas.openxmlformats.org/drawingml/2006/main" name="Car_theme">
  <a:themeElements>
    <a:clrScheme name="НАМИ">
      <a:dk1>
        <a:srgbClr val="D4271A"/>
      </a:dk1>
      <a:lt1>
        <a:srgbClr val="FFFFFF"/>
      </a:lt1>
      <a:dk2>
        <a:srgbClr val="194161"/>
      </a:dk2>
      <a:lt2>
        <a:srgbClr val="F2F2F2"/>
      </a:lt2>
      <a:accent1>
        <a:srgbClr val="244F94"/>
      </a:accent1>
      <a:accent2>
        <a:srgbClr val="CF4141"/>
      </a:accent2>
      <a:accent3>
        <a:srgbClr val="BFBFBF"/>
      </a:accent3>
      <a:accent4>
        <a:srgbClr val="258B40"/>
      </a:accent4>
      <a:accent5>
        <a:srgbClr val="3382C3"/>
      </a:accent5>
      <a:accent6>
        <a:srgbClr val="D99025"/>
      </a:accent6>
      <a:hlink>
        <a:srgbClr val="81B4DE"/>
      </a:hlink>
      <a:folHlink>
        <a:srgbClr val="D8D8D8"/>
      </a:folHlink>
    </a:clrScheme>
    <a:fontScheme name="Myriad Pro Cond">
      <a:majorFont>
        <a:latin typeface="Myriad Pro Cond"/>
        <a:ea typeface=""/>
        <a:cs typeface=""/>
      </a:majorFont>
      <a:minorFont>
        <a:latin typeface="Myriad Pro C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ar_theme" id="{772A3DBD-E005-4335-8F67-7BDF96985F3A}" vid="{1E2E543E-E5ED-4746-B63A-1B2E41C84F4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Car_theme</Template>
  <TotalTime>10241</TotalTime>
  <Words>1220</Words>
  <Application>Microsoft Office PowerPoint</Application>
  <PresentationFormat>Custom</PresentationFormat>
  <Paragraphs>132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Car_theme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НАМИ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Car</dc:title>
  <dc:creator>Мелинковская Татьяна</dc:creator>
  <cp:lastModifiedBy>Francois E. Guichard</cp:lastModifiedBy>
  <cp:revision>259</cp:revision>
  <cp:lastPrinted>2015-05-19T16:24:21Z</cp:lastPrinted>
  <dcterms:created xsi:type="dcterms:W3CDTF">2015-04-29T12:21:37Z</dcterms:created>
  <dcterms:modified xsi:type="dcterms:W3CDTF">2017-09-12T13:22:58Z</dcterms:modified>
</cp:coreProperties>
</file>