
<file path=[Content_Types].xml><?xml version="1.0" encoding="utf-8"?>
<Types xmlns="http://schemas.openxmlformats.org/package/2006/content-types"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4" r:id="rId1"/>
    <p:sldMasterId id="2147483766" r:id="rId2"/>
  </p:sldMasterIdLst>
  <p:notesMasterIdLst>
    <p:notesMasterId r:id="rId15"/>
  </p:notesMasterIdLst>
  <p:handoutMasterIdLst>
    <p:handoutMasterId r:id="rId16"/>
  </p:handoutMasterIdLst>
  <p:sldIdLst>
    <p:sldId id="343" r:id="rId3"/>
    <p:sldId id="398" r:id="rId4"/>
    <p:sldId id="399" r:id="rId5"/>
    <p:sldId id="400" r:id="rId6"/>
    <p:sldId id="404" r:id="rId7"/>
    <p:sldId id="405" r:id="rId8"/>
    <p:sldId id="406" r:id="rId9"/>
    <p:sldId id="408" r:id="rId10"/>
    <p:sldId id="407" r:id="rId11"/>
    <p:sldId id="402" r:id="rId12"/>
    <p:sldId id="401" r:id="rId13"/>
    <p:sldId id="397" r:id="rId14"/>
  </p:sldIdLst>
  <p:sldSz cx="9144000" cy="6858000" type="screen4x3"/>
  <p:notesSz cx="6797675" cy="9928225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4EA2"/>
    <a:srgbClr val="1E4494"/>
    <a:srgbClr val="0050A0"/>
    <a:srgbClr val="2E6437"/>
    <a:srgbClr val="500F28"/>
    <a:srgbClr val="0F5494"/>
    <a:srgbClr val="3166CF"/>
    <a:srgbClr val="2D5EC1"/>
    <a:srgbClr val="FFD624"/>
    <a:srgbClr val="3E6F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152" autoAdjust="0"/>
    <p:restoredTop sz="95294" autoAdjust="0"/>
  </p:normalViewPr>
  <p:slideViewPr>
    <p:cSldViewPr>
      <p:cViewPr varScale="1">
        <p:scale>
          <a:sx n="101" d="100"/>
          <a:sy n="101" d="100"/>
        </p:scale>
        <p:origin x="-120" y="-84"/>
      </p:cViewPr>
      <p:guideLst>
        <p:guide orient="horz" pos="2205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4" d="100"/>
          <a:sy n="74" d="100"/>
        </p:scale>
        <p:origin x="-2172" y="-90"/>
      </p:cViewPr>
      <p:guideLst>
        <p:guide orient="horz" pos="3127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4" y="0"/>
            <a:ext cx="2946400" cy="496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04" tIns="45752" rIns="91504" bIns="45752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04" tIns="45752" rIns="91504" bIns="45752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4" y="9429677"/>
            <a:ext cx="2946400" cy="496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04" tIns="45752" rIns="91504" bIns="45752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9677"/>
            <a:ext cx="2946400" cy="496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04" tIns="45752" rIns="91504" bIns="45752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5EC7A9CE-B5D3-4830-AA57-DD8049CE9F2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67662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4" y="0"/>
            <a:ext cx="2946400" cy="496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04" tIns="45752" rIns="91504" bIns="45752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04" tIns="45752" rIns="91504" bIns="45752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4538"/>
            <a:ext cx="4960937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5" y="4715634"/>
            <a:ext cx="5438775" cy="4467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04" tIns="45752" rIns="91504" bIns="4575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4" y="9429677"/>
            <a:ext cx="2946400" cy="496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04" tIns="45752" rIns="91504" bIns="45752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9677"/>
            <a:ext cx="2946400" cy="496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04" tIns="45752" rIns="91504" bIns="45752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36441B25-C4D1-47DB-817D-B9C4FC5392F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99238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36908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64919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emf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"/>
          <p:cNvSpPr>
            <a:spLocks noGrp="1"/>
          </p:cNvSpPr>
          <p:nvPr>
            <p:ph idx="11"/>
          </p:nvPr>
        </p:nvSpPr>
        <p:spPr>
          <a:xfrm>
            <a:off x="0" y="2852937"/>
            <a:ext cx="9144000" cy="4005064"/>
          </a:xfrm>
          <a:prstGeom prst="rect">
            <a:avLst/>
          </a:prstGeom>
        </p:spPr>
        <p:txBody>
          <a:bodyPr lIns="360000" tIns="288000" rIns="0" bIns="0"/>
          <a:lstStyle>
            <a:lvl1pPr>
              <a:lnSpc>
                <a:spcPct val="150000"/>
              </a:lnSpc>
              <a:defRPr sz="1600" b="1"/>
            </a:lvl1pPr>
            <a:lvl2pPr>
              <a:lnSpc>
                <a:spcPct val="150000"/>
              </a:lnSpc>
              <a:defRPr sz="1600"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Picture Placeholder 7"/>
          <p:cNvSpPr>
            <a:spLocks noGrp="1"/>
          </p:cNvSpPr>
          <p:nvPr>
            <p:ph type="pic" idx="1"/>
          </p:nvPr>
        </p:nvSpPr>
        <p:spPr>
          <a:xfrm>
            <a:off x="0" y="3473"/>
            <a:ext cx="9144000" cy="2232248"/>
          </a:xfrm>
          <a:prstGeom prst="rect">
            <a:avLst/>
          </a:prstGeom>
        </p:spPr>
      </p:sp>
      <p:sp>
        <p:nvSpPr>
          <p:cNvPr id="7" name="Title 4"/>
          <p:cNvSpPr>
            <a:spLocks noGrp="1"/>
          </p:cNvSpPr>
          <p:nvPr>
            <p:ph type="title"/>
          </p:nvPr>
        </p:nvSpPr>
        <p:spPr>
          <a:xfrm>
            <a:off x="0" y="2232248"/>
            <a:ext cx="9144000" cy="620688"/>
          </a:xfrm>
          <a:prstGeom prst="rect">
            <a:avLst/>
          </a:prstGeom>
        </p:spPr>
        <p:txBody>
          <a:bodyPr lIns="360000" tIns="216000" rIns="0" bIns="0"/>
          <a:lstStyle/>
          <a:p>
            <a:r>
              <a:rPr lang="en-GB" altLang="en-US" dirty="0" smtClean="0">
                <a:latin typeface="+mj-lt"/>
              </a:rPr>
              <a:t>JRC Role. Facts </a:t>
            </a:r>
            <a:r>
              <a:rPr lang="en-GB" altLang="en-US" dirty="0">
                <a:latin typeface="+mj-lt"/>
              </a:rPr>
              <a:t>&amp; </a:t>
            </a:r>
            <a:r>
              <a:rPr lang="en-GB" altLang="en-US" dirty="0" smtClean="0">
                <a:latin typeface="+mj-lt"/>
              </a:rPr>
              <a:t>Figures</a:t>
            </a:r>
            <a:endParaRPr lang="en-GB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76859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2088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716016" y="2276872"/>
            <a:ext cx="4176464" cy="1800200"/>
          </a:xfrm>
          <a:prstGeom prst="rect">
            <a:avLst/>
          </a:prstGeom>
        </p:spPr>
        <p:txBody>
          <a:bodyPr lIns="0" tIns="900000" rIns="0" bIns="0" anchor="t"/>
          <a:lstStyle>
            <a:lvl1pPr algn="r"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714017" y="4077072"/>
            <a:ext cx="4178464" cy="915318"/>
          </a:xfrm>
          <a:prstGeom prst="rect">
            <a:avLst/>
          </a:prstGeom>
        </p:spPr>
        <p:txBody>
          <a:bodyPr lIns="0" tIns="360000" rIns="0"/>
          <a:lstStyle>
            <a:lvl1pPr marL="0" indent="0" algn="r">
              <a:buClr>
                <a:srgbClr val="1E4494"/>
              </a:buClr>
              <a:buFont typeface="Arial" panose="020B0604020202020204" pitchFamily="34" charset="0"/>
              <a:buNone/>
              <a:defRPr sz="1800" b="1"/>
            </a:lvl1pPr>
            <a:lvl2pPr marL="228600" indent="-228600" algn="r">
              <a:buClr>
                <a:srgbClr val="1E4494"/>
              </a:buClr>
              <a:buFont typeface="Arial" panose="020B0604020202020204" pitchFamily="34" charset="0"/>
              <a:buChar char="•"/>
              <a:defRPr sz="1800"/>
            </a:lvl2pPr>
            <a:lvl3pPr marL="457200" indent="-228600" algn="r">
              <a:buClr>
                <a:srgbClr val="1E4494"/>
              </a:buClr>
              <a:buFont typeface="Arial" panose="020B0604020202020204" pitchFamily="34" charset="0"/>
              <a:buChar char="•"/>
              <a:defRPr/>
            </a:lvl3pPr>
            <a:lvl4pPr marL="685800" indent="-228600" algn="r">
              <a:buClr>
                <a:srgbClr val="1E4494"/>
              </a:buClr>
              <a:buFont typeface="Arial" panose="020B0604020202020204" pitchFamily="34" charset="0"/>
              <a:buChar char="•"/>
              <a:defRPr/>
            </a:lvl4pPr>
            <a:lvl5pPr marL="914400" indent="-228600" algn="r">
              <a:buClr>
                <a:srgbClr val="1E4494"/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0"/>
          </p:nvPr>
        </p:nvSpPr>
        <p:spPr>
          <a:xfrm>
            <a:off x="4716016" y="5517232"/>
            <a:ext cx="4178464" cy="648072"/>
          </a:xfrm>
          <a:prstGeom prst="rect">
            <a:avLst/>
          </a:prstGeom>
        </p:spPr>
        <p:txBody>
          <a:bodyPr lIns="0" rIns="0" bIns="360000" anchor="b"/>
          <a:lstStyle>
            <a:lvl1pPr marL="0" indent="0" algn="r">
              <a:buClr>
                <a:srgbClr val="1E4494"/>
              </a:buClr>
              <a:buFont typeface="Arial" panose="020B0604020202020204" pitchFamily="34" charset="0"/>
              <a:buNone/>
              <a:defRPr sz="1600" b="1"/>
            </a:lvl1pPr>
            <a:lvl2pPr marL="228600" indent="-228600" algn="r">
              <a:buClr>
                <a:srgbClr val="1E4494"/>
              </a:buClr>
              <a:buFont typeface="Arial" panose="020B0604020202020204" pitchFamily="34" charset="0"/>
              <a:buChar char="•"/>
              <a:defRPr sz="1600"/>
            </a:lvl2pPr>
            <a:lvl3pPr marL="457200" indent="-228600" algn="r">
              <a:buClr>
                <a:srgbClr val="1E4494"/>
              </a:buClr>
              <a:buFont typeface="Arial" panose="020B0604020202020204" pitchFamily="34" charset="0"/>
              <a:buChar char="•"/>
              <a:defRPr/>
            </a:lvl3pPr>
            <a:lvl4pPr marL="685800" indent="-228600" algn="r">
              <a:buClr>
                <a:srgbClr val="1E4494"/>
              </a:buClr>
              <a:buFont typeface="Arial" panose="020B0604020202020204" pitchFamily="34" charset="0"/>
              <a:buChar char="•"/>
              <a:defRPr/>
            </a:lvl4pPr>
            <a:lvl5pPr marL="914400" indent="-228600" algn="r">
              <a:buClr>
                <a:srgbClr val="1E4494"/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140968"/>
            <a:ext cx="2113783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509120"/>
            <a:ext cx="2138328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463280"/>
            <a:ext cx="1834087" cy="1621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4290" y="5373216"/>
            <a:ext cx="1682458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76386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wmf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wmf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7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7013" y="6145213"/>
            <a:ext cx="2243137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_unlogo"/>
          <p:cNvPicPr/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7293" y="6237312"/>
            <a:ext cx="716915" cy="5924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23579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</p:sldLayoutIdLst>
  <p:timing>
    <p:tnLst>
      <p:par>
        <p:cTn id="1" dur="indefinite" restart="never" nodeType="tmRoot"/>
      </p:par>
    </p:tnLst>
  </p:timing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4494"/>
          </a:solidFill>
          <a:latin typeface="Verdana"/>
          <a:ea typeface="MS PGothic" pitchFamily="34" charset="-128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4494"/>
          </a:solidFill>
          <a:latin typeface="Verdana" charset="0"/>
          <a:ea typeface="MS PGothic" pitchFamily="34" charset="-128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4494"/>
          </a:solidFill>
          <a:latin typeface="Verdana" charset="0"/>
          <a:ea typeface="MS PGothic" pitchFamily="34" charset="-128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4494"/>
          </a:solidFill>
          <a:latin typeface="Verdana" charset="0"/>
          <a:ea typeface="MS PGothic" pitchFamily="34" charset="-128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4494"/>
          </a:solidFill>
          <a:latin typeface="Verdana" charset="0"/>
          <a:ea typeface="MS PGothic" pitchFamily="34" charset="-128"/>
          <a:cs typeface="ＭＳ Ｐゴシック" charset="0"/>
        </a:defRPr>
      </a:lvl5pPr>
      <a:lvl6pPr marL="8159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charset="0"/>
          <a:ea typeface="ＭＳ Ｐゴシック" charset="0"/>
        </a:defRPr>
      </a:lvl6pPr>
      <a:lvl7pPr marL="12731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charset="0"/>
          <a:ea typeface="ＭＳ Ｐゴシック" charset="0"/>
        </a:defRPr>
      </a:lvl7pPr>
      <a:lvl8pPr marL="17303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charset="0"/>
          <a:ea typeface="ＭＳ Ｐゴシック" charset="0"/>
        </a:defRPr>
      </a:lvl8pPr>
      <a:lvl9pPr marL="21875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charset="0"/>
          <a:ea typeface="ＭＳ Ｐゴシック" charset="0"/>
        </a:defRPr>
      </a:lvl9pPr>
    </p:titleStyle>
    <p:bodyStyle>
      <a:lvl1pPr marL="342900" indent="-342900"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buClr>
          <a:srgbClr val="1E4494"/>
        </a:buClr>
        <a:buFont typeface="Verdana" pitchFamily="34" charset="0"/>
        <a:defRPr>
          <a:solidFill>
            <a:srgbClr val="004494"/>
          </a:solidFill>
          <a:latin typeface="Verdana"/>
          <a:ea typeface="MS PGothic" pitchFamily="34" charset="-128"/>
          <a:cs typeface="ＭＳ Ｐゴシック" charset="0"/>
        </a:defRPr>
      </a:lvl1pPr>
      <a:lvl2pPr marL="228600" indent="-228600"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buClr>
          <a:srgbClr val="1E4494"/>
        </a:buClr>
        <a:buFont typeface="Verdana" pitchFamily="34" charset="0"/>
        <a:buChar char="•"/>
        <a:defRPr>
          <a:solidFill>
            <a:srgbClr val="004494"/>
          </a:solidFill>
          <a:latin typeface="Verdana"/>
          <a:ea typeface="MS PGothic" pitchFamily="34" charset="-128"/>
        </a:defRPr>
      </a:lvl2pPr>
      <a:lvl3pPr marL="457200" indent="-228600"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buClr>
          <a:srgbClr val="1E4494"/>
        </a:buClr>
        <a:buFont typeface="Wingdings" pitchFamily="2" charset="2"/>
        <a:buChar char="§"/>
        <a:defRPr sz="1600">
          <a:solidFill>
            <a:srgbClr val="004494"/>
          </a:solidFill>
          <a:latin typeface="Verdana"/>
          <a:ea typeface="MS PGothic" pitchFamily="34" charset="-128"/>
        </a:defRPr>
      </a:lvl3pPr>
      <a:lvl4pPr marL="685800" indent="-228600"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buClr>
          <a:srgbClr val="1E4494"/>
        </a:buClr>
        <a:buFont typeface="Arial" charset="0"/>
        <a:buChar char="•"/>
        <a:defRPr sz="1600">
          <a:solidFill>
            <a:srgbClr val="004494"/>
          </a:solidFill>
          <a:latin typeface="Verdana"/>
          <a:ea typeface="MS PGothic" pitchFamily="34" charset="-128"/>
        </a:defRPr>
      </a:lvl4pPr>
      <a:lvl5pPr marL="914400" indent="-228600"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buClr>
          <a:srgbClr val="1E4494"/>
        </a:buClr>
        <a:buFont typeface="Verdana" pitchFamily="34" charset="0"/>
        <a:buChar char="–"/>
        <a:defRPr sz="1600">
          <a:solidFill>
            <a:srgbClr val="004494"/>
          </a:solidFill>
          <a:latin typeface="Verdana"/>
          <a:ea typeface="MS PGothic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7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77013" y="6145213"/>
            <a:ext cx="2243137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itle 1"/>
          <p:cNvSpPr txBox="1">
            <a:spLocks/>
          </p:cNvSpPr>
          <p:nvPr userDrawn="1"/>
        </p:nvSpPr>
        <p:spPr>
          <a:xfrm>
            <a:off x="1547341" y="476672"/>
            <a:ext cx="7272809" cy="1008112"/>
          </a:xfrm>
          <a:prstGeom prst="rect">
            <a:avLst/>
          </a:prstGeom>
        </p:spPr>
        <p:txBody>
          <a:bodyPr lIns="0" tIns="46800" rIns="0"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494"/>
                </a:solidFill>
                <a:latin typeface="Verdana"/>
                <a:ea typeface="MS PGothic" pitchFamily="34" charset="-128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494"/>
                </a:solidFill>
                <a:latin typeface="Verdana" charset="0"/>
                <a:ea typeface="MS PGothic" pitchFamily="34" charset="-128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494"/>
                </a:solidFill>
                <a:latin typeface="Verdana" charset="0"/>
                <a:ea typeface="MS PGothic" pitchFamily="34" charset="-128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494"/>
                </a:solidFill>
                <a:latin typeface="Verdana" charset="0"/>
                <a:ea typeface="MS PGothic" pitchFamily="34" charset="-128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494"/>
                </a:solidFill>
                <a:latin typeface="Verdana" charset="0"/>
                <a:ea typeface="MS PGothic" pitchFamily="34" charset="-128"/>
                <a:cs typeface="ＭＳ Ｐゴシック" charset="0"/>
              </a:defRPr>
            </a:lvl5pPr>
            <a:lvl6pPr marL="8159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6pPr>
            <a:lvl7pPr marL="12731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7pPr>
            <a:lvl8pPr marL="17303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8pPr>
            <a:lvl9pPr marL="21875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9pPr>
          </a:lstStyle>
          <a:p>
            <a:pPr>
              <a:lnSpc>
                <a:spcPts val="3400"/>
              </a:lnSpc>
            </a:pPr>
            <a:r>
              <a:rPr lang="en-US" kern="0" dirty="0" smtClean="0"/>
              <a:t>Joint Research</a:t>
            </a:r>
            <a:r>
              <a:rPr lang="en-US" kern="0" baseline="0" dirty="0" smtClean="0"/>
              <a:t> Centre</a:t>
            </a:r>
          </a:p>
          <a:p>
            <a:pPr>
              <a:lnSpc>
                <a:spcPts val="3400"/>
              </a:lnSpc>
            </a:pPr>
            <a:r>
              <a:rPr lang="en-GB" sz="1800" kern="0" dirty="0" smtClean="0"/>
              <a:t>the European Commission's in-house science service</a:t>
            </a:r>
            <a:endParaRPr lang="en-GB" sz="1800" kern="0" dirty="0"/>
          </a:p>
        </p:txBody>
      </p:sp>
      <p:sp>
        <p:nvSpPr>
          <p:cNvPr id="14" name="Content Placeholder 2"/>
          <p:cNvSpPr txBox="1">
            <a:spLocks/>
          </p:cNvSpPr>
          <p:nvPr userDrawn="1"/>
        </p:nvSpPr>
        <p:spPr>
          <a:xfrm>
            <a:off x="4641685" y="1649586"/>
            <a:ext cx="4178464" cy="915318"/>
          </a:xfrm>
          <a:prstGeom prst="rect">
            <a:avLst/>
          </a:prstGeom>
        </p:spPr>
        <p:txBody>
          <a:bodyPr lIns="0" tIns="46800" rIns="0"/>
          <a:lstStyle>
            <a:lvl1pPr marL="342900" indent="-342900" algn="r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1E4494"/>
              </a:buClr>
              <a:buFont typeface="Arial" panose="020B0604020202020204" pitchFamily="34" charset="0"/>
              <a:buChar char="•"/>
              <a:defRPr b="1">
                <a:solidFill>
                  <a:srgbClr val="004494"/>
                </a:solidFill>
                <a:latin typeface="Verdana"/>
                <a:ea typeface="MS PGothic" pitchFamily="34" charset="-128"/>
                <a:cs typeface="ＭＳ Ｐゴシック" charset="0"/>
              </a:defRPr>
            </a:lvl1pPr>
            <a:lvl2pPr marL="228600" indent="-228600" algn="r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1E4494"/>
              </a:buClr>
              <a:buFont typeface="Arial" panose="020B0604020202020204" pitchFamily="34" charset="0"/>
              <a:buChar char="•"/>
              <a:defRPr>
                <a:solidFill>
                  <a:srgbClr val="004494"/>
                </a:solidFill>
                <a:latin typeface="Verdana"/>
                <a:ea typeface="MS PGothic" pitchFamily="34" charset="-128"/>
              </a:defRPr>
            </a:lvl2pPr>
            <a:lvl3pPr marL="457200" indent="-228600" algn="r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1E4494"/>
              </a:buClr>
              <a:buFont typeface="Arial" panose="020B0604020202020204" pitchFamily="34" charset="0"/>
              <a:buChar char="•"/>
              <a:defRPr sz="1600">
                <a:solidFill>
                  <a:srgbClr val="004494"/>
                </a:solidFill>
                <a:latin typeface="Verdana"/>
                <a:ea typeface="MS PGothic" pitchFamily="34" charset="-128"/>
              </a:defRPr>
            </a:lvl3pPr>
            <a:lvl4pPr marL="685800" indent="-228600" algn="r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1E4494"/>
              </a:buClr>
              <a:buFont typeface="Arial" panose="020B0604020202020204" pitchFamily="34" charset="0"/>
              <a:buChar char="•"/>
              <a:defRPr sz="1600">
                <a:solidFill>
                  <a:srgbClr val="004494"/>
                </a:solidFill>
                <a:latin typeface="Verdana"/>
                <a:ea typeface="MS PGothic" pitchFamily="34" charset="-128"/>
              </a:defRPr>
            </a:lvl4pPr>
            <a:lvl5pPr marL="914400" indent="-228600" algn="r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1E4494"/>
              </a:buClr>
              <a:buFont typeface="Arial" panose="020B0604020202020204" pitchFamily="34" charset="0"/>
              <a:buChar char="•"/>
              <a:defRPr sz="1600">
                <a:solidFill>
                  <a:srgbClr val="004494"/>
                </a:solidFill>
                <a:latin typeface="Verdana"/>
                <a:ea typeface="MS PGothic" pitchFamily="34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+mn-ea"/>
              </a:defRPr>
            </a:lvl9pPr>
          </a:lstStyle>
          <a:p>
            <a:pPr marL="0" indent="0">
              <a:lnSpc>
                <a:spcPts val="1560"/>
              </a:lnSpc>
              <a:buNone/>
            </a:pPr>
            <a:r>
              <a:rPr lang="en-GB" sz="1300" b="0" i="1" kern="0" dirty="0" smtClean="0"/>
              <a:t>Serving society</a:t>
            </a:r>
          </a:p>
          <a:p>
            <a:pPr marL="0" indent="0">
              <a:lnSpc>
                <a:spcPts val="1560"/>
              </a:lnSpc>
              <a:buNone/>
            </a:pPr>
            <a:r>
              <a:rPr lang="en-GB" sz="1300" b="0" i="1" kern="0" dirty="0" smtClean="0"/>
              <a:t>Stimulating innovation</a:t>
            </a:r>
          </a:p>
          <a:p>
            <a:pPr marL="0" indent="0">
              <a:lnSpc>
                <a:spcPts val="1560"/>
              </a:lnSpc>
              <a:buNone/>
            </a:pPr>
            <a:r>
              <a:rPr lang="en-GB" sz="1300" b="0" i="1" kern="0" dirty="0" smtClean="0"/>
              <a:t>Supporting legislation</a:t>
            </a:r>
            <a:endParaRPr lang="en-US" sz="1300" b="0" i="1" kern="0" dirty="0" smtClean="0"/>
          </a:p>
        </p:txBody>
      </p:sp>
      <p:pic>
        <p:nvPicPr>
          <p:cNvPr id="5" name="Picture 4" descr="_unlogo"/>
          <p:cNvPicPr/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7293" y="6237312"/>
            <a:ext cx="716915" cy="5924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48811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</p:sldLayoutIdLst>
  <p:timing>
    <p:tnLst>
      <p:par>
        <p:cTn id="1" dur="indefinite" restart="never" nodeType="tmRoot"/>
      </p:par>
    </p:tnLst>
  </p:timing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4494"/>
          </a:solidFill>
          <a:latin typeface="Verdana"/>
          <a:ea typeface="MS PGothic" pitchFamily="34" charset="-128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4494"/>
          </a:solidFill>
          <a:latin typeface="Verdana" charset="0"/>
          <a:ea typeface="MS PGothic" pitchFamily="34" charset="-128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4494"/>
          </a:solidFill>
          <a:latin typeface="Verdana" charset="0"/>
          <a:ea typeface="MS PGothic" pitchFamily="34" charset="-128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4494"/>
          </a:solidFill>
          <a:latin typeface="Verdana" charset="0"/>
          <a:ea typeface="MS PGothic" pitchFamily="34" charset="-128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4494"/>
          </a:solidFill>
          <a:latin typeface="Verdana" charset="0"/>
          <a:ea typeface="MS PGothic" pitchFamily="34" charset="-128"/>
          <a:cs typeface="ＭＳ Ｐゴシック" charset="0"/>
        </a:defRPr>
      </a:lvl5pPr>
      <a:lvl6pPr marL="8159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charset="0"/>
          <a:ea typeface="ＭＳ Ｐゴシック" charset="0"/>
        </a:defRPr>
      </a:lvl6pPr>
      <a:lvl7pPr marL="12731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charset="0"/>
          <a:ea typeface="ＭＳ Ｐゴシック" charset="0"/>
        </a:defRPr>
      </a:lvl7pPr>
      <a:lvl8pPr marL="17303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charset="0"/>
          <a:ea typeface="ＭＳ Ｐゴシック" charset="0"/>
        </a:defRPr>
      </a:lvl8pPr>
      <a:lvl9pPr marL="21875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charset="0"/>
          <a:ea typeface="ＭＳ Ｐゴシック" charset="0"/>
        </a:defRPr>
      </a:lvl9pPr>
    </p:titleStyle>
    <p:bodyStyle>
      <a:lvl1pPr marL="342900" indent="-342900"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buClr>
          <a:srgbClr val="37ACDE"/>
        </a:buClr>
        <a:buFont typeface="Verdana" pitchFamily="34" charset="0"/>
        <a:defRPr>
          <a:solidFill>
            <a:srgbClr val="004494"/>
          </a:solidFill>
          <a:latin typeface="Verdana"/>
          <a:ea typeface="MS PGothic" pitchFamily="34" charset="-128"/>
          <a:cs typeface="ＭＳ Ｐゴシック" charset="0"/>
        </a:defRPr>
      </a:lvl1pPr>
      <a:lvl2pPr marL="228600" indent="-228600"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buClr>
          <a:srgbClr val="37ACDE"/>
        </a:buClr>
        <a:buFont typeface="Verdana" pitchFamily="34" charset="0"/>
        <a:buChar char="•"/>
        <a:defRPr>
          <a:solidFill>
            <a:srgbClr val="004494"/>
          </a:solidFill>
          <a:latin typeface="Verdana"/>
          <a:ea typeface="MS PGothic" pitchFamily="34" charset="-128"/>
        </a:defRPr>
      </a:lvl2pPr>
      <a:lvl3pPr marL="457200" indent="-228600"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buClr>
          <a:srgbClr val="37ACDE"/>
        </a:buClr>
        <a:buFont typeface="Wingdings" pitchFamily="2" charset="2"/>
        <a:buChar char="§"/>
        <a:defRPr sz="1600">
          <a:solidFill>
            <a:srgbClr val="004494"/>
          </a:solidFill>
          <a:latin typeface="Verdana"/>
          <a:ea typeface="MS PGothic" pitchFamily="34" charset="-128"/>
        </a:defRPr>
      </a:lvl3pPr>
      <a:lvl4pPr marL="685800" indent="-228600"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buClr>
          <a:srgbClr val="37ACDE"/>
        </a:buClr>
        <a:buFont typeface="Arial" charset="0"/>
        <a:buChar char="•"/>
        <a:defRPr sz="1600">
          <a:solidFill>
            <a:srgbClr val="004494"/>
          </a:solidFill>
          <a:latin typeface="Verdana"/>
          <a:ea typeface="MS PGothic" pitchFamily="34" charset="-128"/>
        </a:defRPr>
      </a:lvl4pPr>
      <a:lvl5pPr marL="914400" indent="-228600"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buClr>
          <a:srgbClr val="37ACDE"/>
        </a:buClr>
        <a:buFont typeface="Verdana" pitchFamily="34" charset="0"/>
        <a:buChar char="–"/>
        <a:defRPr sz="1600">
          <a:solidFill>
            <a:srgbClr val="004494"/>
          </a:solidFill>
          <a:latin typeface="Verdana"/>
          <a:ea typeface="MS PGothic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unece.org/fileadmin/DAM/trans/main/wp29/wp29wgs/wp29gen/wp29registry/ECE-TRANS-180a17e.pdf" TargetMode="Externa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unece.org/fileadmin/DAM/trans/main/wp29/wp29wgs/wp29gen/wp29registry/ECE-TRANS-180a18e.pdf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28800"/>
            <a:ext cx="9036496" cy="2016224"/>
          </a:xfrm>
        </p:spPr>
        <p:txBody>
          <a:bodyPr/>
          <a:lstStyle/>
          <a:p>
            <a:r>
              <a:rPr lang="en-IE" sz="2400" dirty="0"/>
              <a:t>UNECE IWG on EPPR </a:t>
            </a:r>
            <a:r>
              <a:rPr lang="en-IE" sz="2400" dirty="0" smtClean="0"/>
              <a:t>for </a:t>
            </a:r>
            <a:r>
              <a:rPr lang="en-IE" sz="2400" dirty="0"/>
              <a:t>L-category vehicles</a:t>
            </a:r>
            <a:br>
              <a:rPr lang="en-IE" sz="2400" dirty="0"/>
            </a:br>
            <a:r>
              <a:rPr lang="en-IE" sz="2400" dirty="0" smtClean="0"/>
              <a:t/>
            </a:r>
            <a:br>
              <a:rPr lang="en-IE" sz="2400" dirty="0" smtClean="0"/>
            </a:br>
            <a:r>
              <a:rPr lang="en-IE" sz="2400" b="0" i="1" dirty="0" smtClean="0"/>
              <a:t>State </a:t>
            </a:r>
            <a:r>
              <a:rPr lang="en-IE" sz="2400" b="0" i="1" dirty="0"/>
              <a:t>of play</a:t>
            </a:r>
            <a:r>
              <a:rPr lang="en-IE" sz="2400" dirty="0"/>
              <a:t/>
            </a:r>
            <a:br>
              <a:rPr lang="en-IE" sz="2400" dirty="0"/>
            </a:br>
            <a:r>
              <a:rPr lang="en-IE" sz="2400" dirty="0"/>
              <a:t/>
            </a:r>
            <a:br>
              <a:rPr lang="en-IE" sz="2400" dirty="0"/>
            </a:br>
            <a:r>
              <a:rPr lang="en-GB" sz="2400" dirty="0" smtClean="0"/>
              <a:t/>
            </a:r>
            <a:br>
              <a:rPr lang="en-GB" sz="2400" dirty="0" smtClean="0"/>
            </a:br>
            <a:r>
              <a:rPr lang="en-GB" sz="2400" dirty="0"/>
              <a:t/>
            </a:r>
            <a:br>
              <a:rPr lang="en-GB" sz="2400" dirty="0"/>
            </a:br>
            <a:r>
              <a:rPr lang="en-GB" sz="2400" b="0" dirty="0"/>
              <a:t/>
            </a:r>
            <a:br>
              <a:rPr lang="en-GB" sz="2400" b="0" dirty="0"/>
            </a:br>
            <a:r>
              <a:rPr lang="en-GB" sz="2400" b="0" dirty="0"/>
              <a:t/>
            </a:r>
            <a:br>
              <a:rPr lang="en-GB" sz="2400" b="0" dirty="0"/>
            </a:br>
            <a:r>
              <a:rPr lang="en-GB" sz="2400" b="0" dirty="0"/>
              <a:t> </a:t>
            </a:r>
            <a:endParaRPr lang="en-US" sz="2400" dirty="0">
              <a:solidFill>
                <a:srgbClr val="1E449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6016" y="3861048"/>
            <a:ext cx="4178464" cy="1584176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GB" i="1" dirty="0" smtClean="0">
                <a:solidFill>
                  <a:srgbClr val="1E4494"/>
                </a:solidFill>
              </a:rPr>
              <a:t>Adolfo </a:t>
            </a:r>
            <a:r>
              <a:rPr lang="en-GB" i="1" dirty="0" err="1" smtClean="0">
                <a:solidFill>
                  <a:srgbClr val="1E4494"/>
                </a:solidFill>
              </a:rPr>
              <a:t>Perujo</a:t>
            </a:r>
            <a:r>
              <a:rPr lang="en-GB" i="1" dirty="0" smtClean="0">
                <a:solidFill>
                  <a:srgbClr val="1E4494"/>
                </a:solidFill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GB" b="0" i="1" dirty="0" smtClean="0">
                <a:solidFill>
                  <a:srgbClr val="1E4494"/>
                </a:solidFill>
              </a:rPr>
              <a:t>Chairman IWG EPPR (L-cat)</a:t>
            </a:r>
            <a:r>
              <a:rPr lang="en-GB" i="1" dirty="0" smtClean="0">
                <a:solidFill>
                  <a:srgbClr val="1E4494"/>
                </a:solidFill>
              </a:rPr>
              <a:t>    </a:t>
            </a:r>
          </a:p>
          <a:p>
            <a:pPr>
              <a:lnSpc>
                <a:spcPct val="150000"/>
              </a:lnSpc>
            </a:pPr>
            <a:endParaRPr lang="en-GB" i="1" dirty="0">
              <a:solidFill>
                <a:srgbClr val="1E4494"/>
              </a:solidFill>
            </a:endParaRPr>
          </a:p>
          <a:p>
            <a:pPr>
              <a:lnSpc>
                <a:spcPct val="150000"/>
              </a:lnSpc>
            </a:pPr>
            <a:endParaRPr lang="en-GB" b="0" dirty="0">
              <a:solidFill>
                <a:srgbClr val="1E4494"/>
              </a:solidFill>
            </a:endParaRPr>
          </a:p>
          <a:p>
            <a:endParaRPr lang="en-GB" dirty="0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75580" y="108351"/>
            <a:ext cx="3416300" cy="811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tIns="36000" rIns="18000" bIns="36000">
            <a:spAutoFit/>
          </a:bodyPr>
          <a:lstStyle>
            <a:defPPr>
              <a:defRPr lang="nl-N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1600" b="0" dirty="0">
                <a:solidFill>
                  <a:srgbClr val="1E449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Informal </a:t>
            </a:r>
            <a:r>
              <a:rPr lang="en-GB" altLang="en-US" sz="1600" b="0">
                <a:solidFill>
                  <a:srgbClr val="1E449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document </a:t>
            </a:r>
            <a:r>
              <a:rPr lang="en-GB" altLang="en-US" sz="1600" b="0" smtClean="0">
                <a:solidFill>
                  <a:srgbClr val="1E449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GRPE-75-24</a:t>
            </a:r>
            <a:endParaRPr lang="en-GB" altLang="en-US" sz="1600" b="0" dirty="0">
              <a:solidFill>
                <a:srgbClr val="1E449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GB" altLang="en-US" sz="1600" b="0" dirty="0" smtClean="0">
                <a:solidFill>
                  <a:srgbClr val="1E449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75th </a:t>
            </a:r>
            <a:r>
              <a:rPr lang="en-GB" altLang="en-US" sz="1600" b="0" dirty="0">
                <a:solidFill>
                  <a:srgbClr val="1E449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GRPE, </a:t>
            </a:r>
            <a:r>
              <a:rPr lang="en-GB" altLang="en-US" sz="1600" b="0" dirty="0" smtClean="0">
                <a:solidFill>
                  <a:srgbClr val="1E449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6-9 June 2017,</a:t>
            </a:r>
            <a:endParaRPr lang="en-GB" altLang="en-US" sz="1600" b="0" dirty="0">
              <a:solidFill>
                <a:srgbClr val="1E449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GB" altLang="en-US" sz="1600" b="0" dirty="0">
                <a:solidFill>
                  <a:srgbClr val="1E449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  <a:r>
              <a:rPr lang="en-GB" altLang="en-US" sz="1600" b="0" dirty="0" smtClean="0">
                <a:solidFill>
                  <a:srgbClr val="1E449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genda </a:t>
            </a:r>
            <a:r>
              <a:rPr lang="en-GB" altLang="en-US" sz="1600" b="0" dirty="0">
                <a:solidFill>
                  <a:srgbClr val="1E449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item </a:t>
            </a:r>
            <a:r>
              <a:rPr lang="en-GB" altLang="en-US" sz="1600" b="0" dirty="0" smtClean="0">
                <a:solidFill>
                  <a:srgbClr val="1E449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9(b)</a:t>
            </a:r>
            <a:endParaRPr lang="en-GB" altLang="en-US" sz="1600" b="0" dirty="0">
              <a:solidFill>
                <a:srgbClr val="1E449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4166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53" b="26753"/>
          <a:stretch>
            <a:fillRect/>
          </a:stretch>
        </p:blipFill>
        <p:spPr>
          <a:xfrm>
            <a:off x="0" y="1"/>
            <a:ext cx="9144000" cy="1700807"/>
          </a:xfr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844824"/>
            <a:ext cx="9026637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-9103" y="404664"/>
            <a:ext cx="9144000" cy="792088"/>
          </a:xfrm>
        </p:spPr>
        <p:txBody>
          <a:bodyPr/>
          <a:lstStyle/>
          <a:p>
            <a:pPr algn="ctr"/>
            <a:r>
              <a:rPr lang="en-GB" sz="3600" dirty="0">
                <a:solidFill>
                  <a:schemeClr val="bg1"/>
                </a:solidFill>
              </a:rPr>
              <a:t>EPPR Roadmap</a:t>
            </a:r>
          </a:p>
        </p:txBody>
      </p:sp>
    </p:spTree>
    <p:extLst>
      <p:ext uri="{BB962C8B-B14F-4D97-AF65-F5344CB8AC3E}">
        <p14:creationId xmlns:p14="http://schemas.microsoft.com/office/powerpoint/2010/main" val="1355375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029" b="33029"/>
          <a:stretch>
            <a:fillRect/>
          </a:stretch>
        </p:blipFill>
        <p:spPr/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Meetings</a:t>
            </a: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8" y="3429000"/>
            <a:ext cx="8964488" cy="2362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2474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366" b="27366"/>
          <a:stretch>
            <a:fillRect/>
          </a:stretch>
        </p:blipFill>
        <p:spPr>
          <a:xfrm>
            <a:off x="0" y="2337098"/>
            <a:ext cx="9144000" cy="2232248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36644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1"/>
          </p:nvPr>
        </p:nvSpPr>
        <p:spPr>
          <a:xfrm>
            <a:off x="0" y="2708920"/>
            <a:ext cx="9144000" cy="4005064"/>
          </a:xfrm>
        </p:spPr>
        <p:txBody>
          <a:bodyPr/>
          <a:lstStyle/>
          <a:p>
            <a:pPr marL="714375">
              <a:buFont typeface="Wingdings" panose="05000000000000000000" pitchFamily="2" charset="2"/>
              <a:buChar char="ü"/>
            </a:pPr>
            <a:r>
              <a:rPr lang="en-IE" dirty="0"/>
              <a:t>Background</a:t>
            </a:r>
          </a:p>
          <a:p>
            <a:pPr marL="714375">
              <a:buFont typeface="Wingdings" panose="05000000000000000000" pitchFamily="2" charset="2"/>
              <a:buChar char="ü"/>
            </a:pPr>
            <a:r>
              <a:rPr lang="en-IE" dirty="0" smtClean="0"/>
              <a:t>State </a:t>
            </a:r>
            <a:r>
              <a:rPr lang="en-IE" dirty="0"/>
              <a:t>of play</a:t>
            </a:r>
          </a:p>
          <a:p>
            <a:pPr marL="1076325" lvl="3" indent="-361950">
              <a:buFont typeface="Wingdings" panose="05000000000000000000" pitchFamily="2" charset="2"/>
              <a:buChar char="§"/>
            </a:pPr>
            <a:r>
              <a:rPr lang="en-IE" dirty="0"/>
              <a:t>GTR on Evaporative and Crankcase emissions </a:t>
            </a:r>
            <a:endParaRPr lang="en-IE" dirty="0" smtClean="0"/>
          </a:p>
          <a:p>
            <a:pPr marL="1076325" lvl="3" indent="-361950">
              <a:buFont typeface="Wingdings" panose="05000000000000000000" pitchFamily="2" charset="2"/>
              <a:buChar char="§"/>
            </a:pPr>
            <a:r>
              <a:rPr lang="en-IE" dirty="0" smtClean="0"/>
              <a:t>GTR </a:t>
            </a:r>
            <a:r>
              <a:rPr lang="en-IE" dirty="0"/>
              <a:t>on </a:t>
            </a:r>
            <a:r>
              <a:rPr lang="en-IE" dirty="0" smtClean="0"/>
              <a:t>OBD-1 </a:t>
            </a:r>
          </a:p>
          <a:p>
            <a:pPr marL="1076325" lvl="3" indent="-361950">
              <a:buFont typeface="Wingdings" panose="05000000000000000000" pitchFamily="2" charset="2"/>
              <a:buChar char="§"/>
            </a:pPr>
            <a:r>
              <a:rPr lang="en-IE" dirty="0" smtClean="0"/>
              <a:t>GTR2</a:t>
            </a:r>
          </a:p>
          <a:p>
            <a:pPr marL="641350" lvl="1" indent="-285750">
              <a:buFont typeface="Wingdings" panose="05000000000000000000" pitchFamily="2" charset="2"/>
              <a:buChar char="ü"/>
            </a:pPr>
            <a:r>
              <a:rPr lang="en-IE" b="1" dirty="0" smtClean="0">
                <a:cs typeface="ＭＳ Ｐゴシック" charset="0"/>
              </a:rPr>
              <a:t>Request </a:t>
            </a:r>
            <a:r>
              <a:rPr lang="en-IE" b="1" dirty="0">
                <a:cs typeface="ＭＳ Ｐゴシック" charset="0"/>
              </a:rPr>
              <a:t>for clarification</a:t>
            </a:r>
          </a:p>
          <a:p>
            <a:pPr marL="714375">
              <a:buFont typeface="Wingdings" panose="05000000000000000000" pitchFamily="2" charset="2"/>
              <a:buChar char="ü"/>
            </a:pPr>
            <a:r>
              <a:rPr lang="en-IE" dirty="0" smtClean="0"/>
              <a:t>Next Steps /Roadmap</a:t>
            </a:r>
          </a:p>
          <a:p>
            <a:pPr marL="714375">
              <a:buFont typeface="Wingdings" panose="05000000000000000000" pitchFamily="2" charset="2"/>
              <a:buChar char="ü"/>
            </a:pPr>
            <a:r>
              <a:rPr lang="en-IE" dirty="0" smtClean="0"/>
              <a:t>Past </a:t>
            </a:r>
            <a:r>
              <a:rPr lang="en-IE" dirty="0"/>
              <a:t>and next meetings</a:t>
            </a:r>
          </a:p>
          <a:p>
            <a:pPr marL="714375">
              <a:buFont typeface="Wingdings" panose="05000000000000000000" pitchFamily="2" charset="2"/>
              <a:buChar char="ü"/>
            </a:pPr>
            <a:endParaRPr lang="en-IE" dirty="0"/>
          </a:p>
          <a:p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Outline</a:t>
            </a:r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669" b="31669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648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1"/>
          </p:nvPr>
        </p:nvSpPr>
        <p:spPr>
          <a:xfrm>
            <a:off x="0" y="2276872"/>
            <a:ext cx="9144000" cy="4173413"/>
          </a:xfrm>
        </p:spPr>
        <p:txBody>
          <a:bodyPr/>
          <a:lstStyle/>
          <a:p>
            <a:r>
              <a:rPr lang="en-GB" dirty="0" err="1"/>
              <a:t>ToR</a:t>
            </a:r>
            <a:r>
              <a:rPr lang="en-GB" dirty="0"/>
              <a:t> and </a:t>
            </a:r>
            <a:r>
              <a:rPr lang="en-GB" dirty="0" smtClean="0"/>
              <a:t>mandate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4494"/>
              </a:buClr>
              <a:buFont typeface="Wingdings" panose="05000000000000000000" pitchFamily="2" charset="2"/>
              <a:buChar char="ü"/>
            </a:pPr>
            <a:r>
              <a:rPr lang="en-IE" dirty="0" smtClean="0"/>
              <a:t>Priority </a:t>
            </a:r>
            <a:r>
              <a:rPr lang="en-IE" dirty="0"/>
              <a:t>to work under 1998 Agreement but will also work under 1958 Agreement</a:t>
            </a:r>
          </a:p>
          <a:p>
            <a:pPr>
              <a:lnSpc>
                <a:spcPct val="100000"/>
              </a:lnSpc>
              <a:spcAft>
                <a:spcPts val="600"/>
              </a:spcAft>
              <a:buClr>
                <a:srgbClr val="004494"/>
              </a:buClr>
              <a:buFont typeface="Wingdings" panose="05000000000000000000" pitchFamily="2" charset="2"/>
              <a:buChar char="ü"/>
            </a:pPr>
            <a:r>
              <a:rPr lang="en-IE" dirty="0"/>
              <a:t>Amend GTR No2 and develop new GTRs with respect to Environmental and Propulsion unit Performance Requirements</a:t>
            </a:r>
          </a:p>
          <a:p>
            <a:pPr>
              <a:lnSpc>
                <a:spcPct val="100000"/>
              </a:lnSpc>
              <a:spcAft>
                <a:spcPts val="600"/>
              </a:spcAft>
              <a:buClr>
                <a:srgbClr val="004494"/>
              </a:buClr>
              <a:buFont typeface="Wingdings" panose="05000000000000000000" pitchFamily="2" charset="2"/>
              <a:buChar char="ü"/>
            </a:pPr>
            <a:r>
              <a:rPr lang="en-IE" dirty="0"/>
              <a:t>Create synergies with 58th Agreement and where possible develop common requirements in form of UN </a:t>
            </a:r>
            <a:r>
              <a:rPr lang="en-IE" dirty="0" err="1"/>
              <a:t>Reg</a:t>
            </a:r>
            <a:r>
              <a:rPr lang="en-IE" dirty="0"/>
              <a:t>(s)</a:t>
            </a:r>
          </a:p>
          <a:p>
            <a:pPr>
              <a:lnSpc>
                <a:spcPct val="100000"/>
              </a:lnSpc>
              <a:spcAft>
                <a:spcPts val="600"/>
              </a:spcAft>
              <a:buClr>
                <a:srgbClr val="004494"/>
              </a:buClr>
              <a:buFont typeface="Wingdings" panose="05000000000000000000" pitchFamily="2" charset="2"/>
              <a:buChar char="ü"/>
            </a:pPr>
            <a:r>
              <a:rPr lang="en-IE" dirty="0"/>
              <a:t>Exchange information on current and future regulatory requirements for ‘light vehicles’</a:t>
            </a:r>
          </a:p>
          <a:p>
            <a:pPr>
              <a:lnSpc>
                <a:spcPct val="100000"/>
              </a:lnSpc>
              <a:spcAft>
                <a:spcPts val="600"/>
              </a:spcAft>
              <a:buClr>
                <a:srgbClr val="004494"/>
              </a:buClr>
              <a:buFont typeface="Wingdings" panose="05000000000000000000" pitchFamily="2" charset="2"/>
              <a:buChar char="ü"/>
            </a:pPr>
            <a:r>
              <a:rPr lang="en-IE" dirty="0"/>
              <a:t>Adopted at WP29 Nov 2013</a:t>
            </a:r>
          </a:p>
          <a:p>
            <a:pPr>
              <a:lnSpc>
                <a:spcPct val="100000"/>
              </a:lnSpc>
              <a:spcAft>
                <a:spcPts val="600"/>
              </a:spcAft>
              <a:buClr>
                <a:srgbClr val="004494"/>
              </a:buClr>
              <a:buFont typeface="Wingdings" panose="05000000000000000000" pitchFamily="2" charset="2"/>
              <a:buChar char="ü"/>
            </a:pPr>
            <a:r>
              <a:rPr lang="en-IE" dirty="0">
                <a:solidFill>
                  <a:srgbClr val="FF0000"/>
                </a:solidFill>
              </a:rPr>
              <a:t>Extended at WP29 Jun 2015 (2016 to 2020) </a:t>
            </a:r>
            <a:r>
              <a:rPr lang="en-IE" dirty="0"/>
              <a:t>(ECE/TRANS/WP.29/AC.3/36/Rev.1)</a:t>
            </a:r>
          </a:p>
          <a:p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1844824"/>
            <a:ext cx="9144000" cy="620688"/>
          </a:xfrm>
        </p:spPr>
        <p:txBody>
          <a:bodyPr/>
          <a:lstStyle/>
          <a:p>
            <a:r>
              <a:rPr lang="en-GB" dirty="0"/>
              <a:t>Background</a:t>
            </a:r>
          </a:p>
        </p:txBody>
      </p:sp>
      <p:pic>
        <p:nvPicPr>
          <p:cNvPr id="8" name="Picture Placeholder 7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02" b="28302"/>
          <a:stretch>
            <a:fillRect/>
          </a:stretch>
        </p:blipFill>
        <p:spPr>
          <a:xfrm>
            <a:off x="0" y="0"/>
            <a:ext cx="9144000" cy="1985367"/>
          </a:xfrm>
        </p:spPr>
      </p:pic>
    </p:spTree>
    <p:extLst>
      <p:ext uri="{BB962C8B-B14F-4D97-AF65-F5344CB8AC3E}">
        <p14:creationId xmlns:p14="http://schemas.microsoft.com/office/powerpoint/2010/main" val="1561040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1"/>
          </p:nvPr>
        </p:nvSpPr>
        <p:spPr>
          <a:xfrm>
            <a:off x="0" y="449238"/>
            <a:ext cx="9144000" cy="6237313"/>
          </a:xfrm>
        </p:spPr>
        <p:txBody>
          <a:bodyPr/>
          <a:lstStyle/>
          <a:p>
            <a:r>
              <a:rPr lang="en-IE" dirty="0"/>
              <a:t>Topics to be covered by EPPR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/>
              <a:t>Environmental performance:</a:t>
            </a:r>
          </a:p>
          <a:p>
            <a:pPr lvl="2"/>
            <a:r>
              <a:rPr lang="en-GB" dirty="0"/>
              <a:t>Type I: Tailpipe emissions test after cold start (revision); </a:t>
            </a:r>
          </a:p>
          <a:p>
            <a:pPr lvl="2"/>
            <a:r>
              <a:rPr lang="en-GB" dirty="0"/>
              <a:t>Type II: Tailpipe emissions test at (increased) idle / free acceleration;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GB" dirty="0"/>
              <a:t>Type III: Emission test of crankcase gases; 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GB" dirty="0"/>
              <a:t>Type IV: Evaporative emissions test; </a:t>
            </a:r>
          </a:p>
          <a:p>
            <a:pPr lvl="2"/>
            <a:r>
              <a:rPr lang="en-GB" dirty="0"/>
              <a:t>Type V: Durability testing of pollution control devices;  </a:t>
            </a:r>
          </a:p>
          <a:p>
            <a:pPr lvl="2"/>
            <a:r>
              <a:rPr lang="en-GB" dirty="0"/>
              <a:t>Type VII: Measurement of CO2 emissions, fuel consumption, electric energy consumption and electric range determination; </a:t>
            </a:r>
          </a:p>
          <a:p>
            <a:pPr lvl="2">
              <a:buFont typeface="Wingdings" pitchFamily="2" charset="2"/>
              <a:buChar char="ü"/>
            </a:pPr>
            <a:r>
              <a:rPr lang="en-GB" dirty="0"/>
              <a:t>Type VIII: On-board diagnostics environmental verification tests.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/>
              <a:t>Propulsion unit performance:</a:t>
            </a:r>
          </a:p>
          <a:p>
            <a:pPr lvl="2"/>
            <a:r>
              <a:rPr lang="en-IE" dirty="0"/>
              <a:t>Unified rules and test procedures to measure power and torque for propulsion technologies fitted on L-category vehicles </a:t>
            </a:r>
          </a:p>
          <a:p>
            <a:pPr lvl="2"/>
            <a:r>
              <a:rPr lang="en-IE" dirty="0"/>
              <a:t>unified measurement of maximum design vehicle speed and/or power for restricted L-category vehicles should be developed and agreed upon. </a:t>
            </a:r>
          </a:p>
          <a:p>
            <a:pPr lvl="2"/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6715"/>
            <a:ext cx="9144000" cy="620688"/>
          </a:xfrm>
        </p:spPr>
        <p:txBody>
          <a:bodyPr/>
          <a:lstStyle/>
          <a:p>
            <a:r>
              <a:rPr lang="en-GB" dirty="0"/>
              <a:t>Background</a:t>
            </a:r>
          </a:p>
        </p:txBody>
      </p:sp>
    </p:spTree>
    <p:extLst>
      <p:ext uri="{BB962C8B-B14F-4D97-AF65-F5344CB8AC3E}">
        <p14:creationId xmlns:p14="http://schemas.microsoft.com/office/powerpoint/2010/main" val="273096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1"/>
          </p:nvPr>
        </p:nvSpPr>
        <p:spPr>
          <a:xfrm>
            <a:off x="1" y="2420888"/>
            <a:ext cx="9036496" cy="720080"/>
          </a:xfrm>
        </p:spPr>
        <p:txBody>
          <a:bodyPr/>
          <a:lstStyle/>
          <a:p>
            <a:pPr marL="266700" indent="-2667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IE" sz="1800" i="1" dirty="0" smtClean="0"/>
              <a:t>8 </a:t>
            </a:r>
            <a:r>
              <a:rPr lang="en-IE" sz="1800" i="1" dirty="0"/>
              <a:t>March 2017 (ECE/TRANS/180/Add.17)</a:t>
            </a:r>
          </a:p>
          <a:p>
            <a:pPr marL="266700" indent="-2667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endParaRPr lang="en-IE" sz="1800" i="1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727" b="33727"/>
          <a:stretch>
            <a:fillRect/>
          </a:stretch>
        </p:blipFill>
        <p:spPr>
          <a:xfrm>
            <a:off x="0" y="3473"/>
            <a:ext cx="9144000" cy="1985367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1988840"/>
            <a:ext cx="9144000" cy="620688"/>
          </a:xfrm>
        </p:spPr>
        <p:txBody>
          <a:bodyPr/>
          <a:lstStyle/>
          <a:p>
            <a:r>
              <a:rPr lang="en-GB" dirty="0"/>
              <a:t>Evaporative and Crankcase emissions</a:t>
            </a:r>
          </a:p>
        </p:txBody>
      </p:sp>
      <p:sp>
        <p:nvSpPr>
          <p:cNvPr id="3" name="Rectangle 2"/>
          <p:cNvSpPr/>
          <p:nvPr/>
        </p:nvSpPr>
        <p:spPr>
          <a:xfrm>
            <a:off x="1043608" y="620688"/>
            <a:ext cx="70567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800" dirty="0">
                <a:solidFill>
                  <a:schemeClr val="bg1"/>
                </a:solidFill>
              </a:rPr>
              <a:t>Stay of Play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9552" y="3140968"/>
            <a:ext cx="547260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dirty="0">
                <a:solidFill>
                  <a:srgbClr val="004494"/>
                </a:solidFill>
                <a:latin typeface="Verdana"/>
                <a:ea typeface="MS PGothic" pitchFamily="34" charset="-128"/>
              </a:rPr>
              <a:t>Global Registry </a:t>
            </a:r>
          </a:p>
          <a:p>
            <a:endParaRPr lang="en-IE" sz="1200" b="0" dirty="0" smtClean="0">
              <a:solidFill>
                <a:srgbClr val="004494"/>
              </a:solidFill>
              <a:latin typeface="Verdana"/>
              <a:ea typeface="MS PGothic" pitchFamily="34" charset="-128"/>
            </a:endParaRPr>
          </a:p>
          <a:p>
            <a:r>
              <a:rPr lang="en-IE" sz="1200" b="0" dirty="0" smtClean="0">
                <a:solidFill>
                  <a:srgbClr val="004494"/>
                </a:solidFill>
                <a:latin typeface="Verdana"/>
                <a:ea typeface="MS PGothic" pitchFamily="34" charset="-128"/>
              </a:rPr>
              <a:t>Created </a:t>
            </a:r>
            <a:r>
              <a:rPr lang="en-IE" sz="1200" b="0" dirty="0">
                <a:solidFill>
                  <a:srgbClr val="004494"/>
                </a:solidFill>
                <a:latin typeface="Verdana"/>
                <a:ea typeface="MS PGothic" pitchFamily="34" charset="-128"/>
              </a:rPr>
              <a:t>on 18 November 2004, pursuant to Article 6 of the Agreement concerning the establishing of global technical regulations for wheeled vehicles, equipment and parts which can be fitted and/or be used on wheeled vehicles (ECE/TRANS/132 and Corr.1) done at Geneva on 25 June </a:t>
            </a:r>
            <a:r>
              <a:rPr lang="en-IE" sz="1200" b="0" dirty="0" smtClean="0">
                <a:solidFill>
                  <a:srgbClr val="004494"/>
                </a:solidFill>
                <a:latin typeface="Verdana"/>
                <a:ea typeface="MS PGothic" pitchFamily="34" charset="-128"/>
              </a:rPr>
              <a:t>1998</a:t>
            </a:r>
          </a:p>
          <a:p>
            <a:endParaRPr lang="en-IE" sz="1200" b="0" dirty="0">
              <a:solidFill>
                <a:srgbClr val="004494"/>
              </a:solidFill>
              <a:latin typeface="Verdana"/>
              <a:ea typeface="MS PGothic" pitchFamily="34" charset="-128"/>
            </a:endParaRPr>
          </a:p>
          <a:p>
            <a:r>
              <a:rPr lang="en-IE" sz="1200" u="sng" dirty="0" smtClean="0">
                <a:solidFill>
                  <a:srgbClr val="004494"/>
                </a:solidFill>
                <a:latin typeface="Verdana"/>
                <a:ea typeface="MS PGothic" pitchFamily="34" charset="-128"/>
              </a:rPr>
              <a:t>Addendum </a:t>
            </a:r>
            <a:r>
              <a:rPr lang="en-IE" sz="1200" u="sng" dirty="0">
                <a:solidFill>
                  <a:srgbClr val="004494"/>
                </a:solidFill>
                <a:latin typeface="Verdana"/>
                <a:ea typeface="MS PGothic" pitchFamily="34" charset="-128"/>
              </a:rPr>
              <a:t>17: Global technical regulation No. </a:t>
            </a:r>
            <a:r>
              <a:rPr lang="en-IE" sz="1200" u="sng" dirty="0" smtClean="0">
                <a:solidFill>
                  <a:srgbClr val="004494"/>
                </a:solidFill>
                <a:latin typeface="Verdana"/>
                <a:ea typeface="MS PGothic" pitchFamily="34" charset="-128"/>
              </a:rPr>
              <a:t>17</a:t>
            </a:r>
          </a:p>
          <a:p>
            <a:endParaRPr lang="en-IE" sz="1200" b="0" u="sng" dirty="0">
              <a:solidFill>
                <a:srgbClr val="004494"/>
              </a:solidFill>
              <a:latin typeface="Verdana"/>
              <a:ea typeface="MS PGothic" pitchFamily="34" charset="-128"/>
            </a:endParaRPr>
          </a:p>
          <a:p>
            <a:r>
              <a:rPr lang="en-IE" sz="1200" dirty="0" smtClean="0">
                <a:solidFill>
                  <a:srgbClr val="004494"/>
                </a:solidFill>
                <a:latin typeface="Verdana"/>
                <a:ea typeface="MS PGothic" pitchFamily="34" charset="-128"/>
              </a:rPr>
              <a:t>Global </a:t>
            </a:r>
            <a:r>
              <a:rPr lang="en-IE" sz="1200" dirty="0">
                <a:solidFill>
                  <a:srgbClr val="004494"/>
                </a:solidFill>
                <a:latin typeface="Verdana"/>
                <a:ea typeface="MS PGothic" pitchFamily="34" charset="-128"/>
              </a:rPr>
              <a:t>technical regulation on the measurement procedure for two- or three-wheeled motor vehicles equipped with a combustion engine with regard to the </a:t>
            </a:r>
            <a:r>
              <a:rPr lang="en-IE" sz="1200" u="sng" dirty="0">
                <a:solidFill>
                  <a:srgbClr val="004494"/>
                </a:solidFill>
                <a:latin typeface="Verdana"/>
                <a:ea typeface="MS PGothic" pitchFamily="34" charset="-128"/>
              </a:rPr>
              <a:t>crankcase and evaporative </a:t>
            </a:r>
            <a:r>
              <a:rPr lang="en-IE" sz="1200" u="sng" dirty="0" smtClean="0">
                <a:solidFill>
                  <a:srgbClr val="004494"/>
                </a:solidFill>
                <a:latin typeface="Verdana"/>
                <a:ea typeface="MS PGothic" pitchFamily="34" charset="-128"/>
              </a:rPr>
              <a:t>emissions</a:t>
            </a:r>
          </a:p>
          <a:p>
            <a:endParaRPr lang="en-IE" sz="1200" b="0" dirty="0">
              <a:solidFill>
                <a:srgbClr val="004494"/>
              </a:solidFill>
              <a:latin typeface="Verdana"/>
              <a:ea typeface="MS PGothic" pitchFamily="34" charset="-128"/>
            </a:endParaRPr>
          </a:p>
          <a:p>
            <a:r>
              <a:rPr lang="en-IE" sz="1200" b="0" dirty="0">
                <a:solidFill>
                  <a:srgbClr val="004494"/>
                </a:solidFill>
                <a:latin typeface="Verdana"/>
                <a:ea typeface="MS PGothic" pitchFamily="34" charset="-128"/>
              </a:rPr>
              <a:t>Established in the Global Registry on 17 November 2016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576720"/>
            <a:ext cx="2551838" cy="3581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23528" y="6309320"/>
            <a:ext cx="4833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>
                <a:hlinkClick r:id="rId5"/>
              </a:rPr>
              <a:t>http://</a:t>
            </a:r>
            <a:r>
              <a:rPr lang="en-GB" sz="800" dirty="0" smtClean="0">
                <a:hlinkClick r:id="rId5"/>
              </a:rPr>
              <a:t>www.unece.org/fileadmin/DAM/trans/main/wp29/wp29wgs/wp29gen/wp29registry/ECE-TRANS-180a17e.pdf</a:t>
            </a:r>
            <a:r>
              <a:rPr lang="en-GB" sz="8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58782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747" b="30747"/>
          <a:stretch>
            <a:fillRect/>
          </a:stretch>
        </p:blipFill>
        <p:spPr>
          <a:xfrm>
            <a:off x="0" y="3473"/>
            <a:ext cx="9144000" cy="1913359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1916832"/>
            <a:ext cx="9144000" cy="620688"/>
          </a:xfrm>
        </p:spPr>
        <p:txBody>
          <a:bodyPr/>
          <a:lstStyle/>
          <a:p>
            <a:r>
              <a:rPr lang="en-GB" dirty="0"/>
              <a:t>OBD-I</a:t>
            </a:r>
          </a:p>
        </p:txBody>
      </p:sp>
      <p:sp>
        <p:nvSpPr>
          <p:cNvPr id="6" name="Rectangle 5"/>
          <p:cNvSpPr/>
          <p:nvPr/>
        </p:nvSpPr>
        <p:spPr>
          <a:xfrm>
            <a:off x="1043608" y="620688"/>
            <a:ext cx="70567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800" dirty="0">
                <a:solidFill>
                  <a:schemeClr val="bg1"/>
                </a:solidFill>
              </a:rPr>
              <a:t>Stay of Play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1"/>
          </p:nvPr>
        </p:nvSpPr>
        <p:spPr>
          <a:xfrm>
            <a:off x="23526" y="2636911"/>
            <a:ext cx="9144000" cy="4221089"/>
          </a:xfrm>
        </p:spPr>
        <p:txBody>
          <a:bodyPr/>
          <a:lstStyle/>
          <a:p>
            <a:pPr marL="447675" lvl="4" indent="-266700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GB" b="1" dirty="0"/>
              <a:t>8 March 2017 (ECE/TRANS/180/Add.18)</a:t>
            </a:r>
          </a:p>
          <a:p>
            <a:pPr marL="447675" lvl="4" indent="-266700">
              <a:lnSpc>
                <a:spcPct val="100000"/>
              </a:lnSpc>
              <a:spcAft>
                <a:spcPts val="0"/>
              </a:spcAft>
              <a:buNone/>
            </a:pPr>
            <a:endParaRPr lang="en-GB" b="1" dirty="0"/>
          </a:p>
          <a:p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467544" y="3356992"/>
            <a:ext cx="547260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dirty="0">
                <a:solidFill>
                  <a:srgbClr val="004494"/>
                </a:solidFill>
                <a:latin typeface="Verdana"/>
                <a:ea typeface="MS PGothic" pitchFamily="34" charset="-128"/>
              </a:rPr>
              <a:t>Global Registry </a:t>
            </a:r>
          </a:p>
          <a:p>
            <a:r>
              <a:rPr lang="en-IE" sz="1200" b="0" dirty="0">
                <a:solidFill>
                  <a:srgbClr val="004494"/>
                </a:solidFill>
                <a:latin typeface="Verdana"/>
                <a:ea typeface="MS PGothic" pitchFamily="34" charset="-128"/>
              </a:rPr>
              <a:t>		</a:t>
            </a:r>
            <a:endParaRPr lang="en-IE" sz="1200" b="0" dirty="0" smtClean="0">
              <a:solidFill>
                <a:srgbClr val="004494"/>
              </a:solidFill>
              <a:latin typeface="Verdana"/>
              <a:ea typeface="MS PGothic" pitchFamily="34" charset="-128"/>
            </a:endParaRPr>
          </a:p>
          <a:p>
            <a:r>
              <a:rPr lang="en-IE" sz="1200" b="0" dirty="0" smtClean="0">
                <a:solidFill>
                  <a:srgbClr val="004494"/>
                </a:solidFill>
                <a:latin typeface="Verdana"/>
                <a:ea typeface="MS PGothic" pitchFamily="34" charset="-128"/>
              </a:rPr>
              <a:t>Created </a:t>
            </a:r>
            <a:r>
              <a:rPr lang="en-IE" sz="1200" b="0" dirty="0">
                <a:solidFill>
                  <a:srgbClr val="004494"/>
                </a:solidFill>
                <a:latin typeface="Verdana"/>
                <a:ea typeface="MS PGothic" pitchFamily="34" charset="-128"/>
              </a:rPr>
              <a:t>on 18 November 2004, pursuant to Article 6 of the Agreement concerning the establishing of global technical regulations for wheeled vehicles, equipment and parts which can be fitted and/or be used on wheeled vehicles (ECE/TRANS/132 and Corr.1) done at Geneva on 25 June 1998</a:t>
            </a:r>
          </a:p>
          <a:p>
            <a:r>
              <a:rPr lang="en-IE" sz="1200" b="0" dirty="0">
                <a:solidFill>
                  <a:srgbClr val="004494"/>
                </a:solidFill>
                <a:latin typeface="Verdana"/>
                <a:ea typeface="MS PGothic" pitchFamily="34" charset="-128"/>
              </a:rPr>
              <a:t>		</a:t>
            </a:r>
            <a:endParaRPr lang="en-IE" sz="1200" b="0" dirty="0" smtClean="0">
              <a:solidFill>
                <a:srgbClr val="004494"/>
              </a:solidFill>
              <a:latin typeface="Verdana"/>
              <a:ea typeface="MS PGothic" pitchFamily="34" charset="-128"/>
            </a:endParaRPr>
          </a:p>
          <a:p>
            <a:r>
              <a:rPr lang="en-IE" sz="1200" u="sng" dirty="0" smtClean="0">
                <a:solidFill>
                  <a:srgbClr val="004494"/>
                </a:solidFill>
                <a:latin typeface="Verdana"/>
                <a:ea typeface="MS PGothic" pitchFamily="34" charset="-128"/>
              </a:rPr>
              <a:t>Addendum </a:t>
            </a:r>
            <a:r>
              <a:rPr lang="en-IE" sz="1200" u="sng" dirty="0">
                <a:solidFill>
                  <a:srgbClr val="004494"/>
                </a:solidFill>
                <a:latin typeface="Verdana"/>
                <a:ea typeface="MS PGothic" pitchFamily="34" charset="-128"/>
              </a:rPr>
              <a:t>18: Global technical regulation No. 18</a:t>
            </a:r>
          </a:p>
          <a:p>
            <a:r>
              <a:rPr lang="en-IE" sz="1200" b="0" dirty="0">
                <a:solidFill>
                  <a:srgbClr val="004494"/>
                </a:solidFill>
                <a:latin typeface="Verdana"/>
                <a:ea typeface="MS PGothic" pitchFamily="34" charset="-128"/>
              </a:rPr>
              <a:t>		</a:t>
            </a:r>
            <a:endParaRPr lang="en-IE" sz="1200" b="0" dirty="0" smtClean="0">
              <a:solidFill>
                <a:srgbClr val="004494"/>
              </a:solidFill>
              <a:latin typeface="Verdana"/>
              <a:ea typeface="MS PGothic" pitchFamily="34" charset="-128"/>
            </a:endParaRPr>
          </a:p>
          <a:p>
            <a:r>
              <a:rPr lang="en-IE" sz="1200" dirty="0" smtClean="0">
                <a:solidFill>
                  <a:srgbClr val="004494"/>
                </a:solidFill>
                <a:latin typeface="Verdana"/>
                <a:ea typeface="MS PGothic" pitchFamily="34" charset="-128"/>
              </a:rPr>
              <a:t>Global </a:t>
            </a:r>
            <a:r>
              <a:rPr lang="en-IE" sz="1200" dirty="0">
                <a:solidFill>
                  <a:srgbClr val="004494"/>
                </a:solidFill>
                <a:latin typeface="Verdana"/>
                <a:ea typeface="MS PGothic" pitchFamily="34" charset="-128"/>
              </a:rPr>
              <a:t>technical regulation on the measurement procedure for two- or three-wheeled motor vehicles with regard to </a:t>
            </a:r>
            <a:r>
              <a:rPr lang="en-IE" sz="1200" u="sng" dirty="0">
                <a:solidFill>
                  <a:srgbClr val="004494"/>
                </a:solidFill>
                <a:latin typeface="Verdana"/>
                <a:ea typeface="MS PGothic" pitchFamily="34" charset="-128"/>
              </a:rPr>
              <a:t>on-board diagnostics</a:t>
            </a:r>
          </a:p>
          <a:p>
            <a:endParaRPr lang="en-IE" sz="1200" b="0" dirty="0" smtClean="0">
              <a:solidFill>
                <a:srgbClr val="004494"/>
              </a:solidFill>
              <a:latin typeface="Verdana"/>
              <a:ea typeface="MS PGothic" pitchFamily="34" charset="-128"/>
            </a:endParaRPr>
          </a:p>
          <a:p>
            <a:r>
              <a:rPr lang="en-IE" sz="1200" b="0" dirty="0" smtClean="0">
                <a:solidFill>
                  <a:srgbClr val="004494"/>
                </a:solidFill>
                <a:latin typeface="Verdana"/>
                <a:ea typeface="MS PGothic" pitchFamily="34" charset="-128"/>
              </a:rPr>
              <a:t>Established </a:t>
            </a:r>
            <a:r>
              <a:rPr lang="en-IE" sz="1200" b="0" dirty="0">
                <a:solidFill>
                  <a:srgbClr val="004494"/>
                </a:solidFill>
                <a:latin typeface="Verdana"/>
                <a:ea typeface="MS PGothic" pitchFamily="34" charset="-128"/>
              </a:rPr>
              <a:t>in the Global Registry on 17 November 2016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8615" y="2052969"/>
            <a:ext cx="2865437" cy="404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95536" y="6258798"/>
            <a:ext cx="48195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>
                <a:hlinkClick r:id="rId4"/>
              </a:rPr>
              <a:t>http://</a:t>
            </a:r>
            <a:r>
              <a:rPr lang="en-GB" sz="800" dirty="0" smtClean="0">
                <a:hlinkClick r:id="rId4"/>
              </a:rPr>
              <a:t>www.unece.org/fileadmin/DAM/trans/main/wp29/wp29wgs/wp29gen/wp29registry/ECE-TRANS-180a18e.pdf</a:t>
            </a:r>
            <a:endParaRPr lang="en-GB" sz="800" dirty="0"/>
          </a:p>
        </p:txBody>
      </p:sp>
    </p:spTree>
    <p:extLst>
      <p:ext uri="{BB962C8B-B14F-4D97-AF65-F5344CB8AC3E}">
        <p14:creationId xmlns:p14="http://schemas.microsoft.com/office/powerpoint/2010/main" val="1322362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1"/>
          </p:nvPr>
        </p:nvSpPr>
        <p:spPr>
          <a:xfrm>
            <a:off x="107504" y="2924944"/>
            <a:ext cx="8856984" cy="2232248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IE" dirty="0"/>
              <a:t>EPPR-11-15 Rev1 = proposal EC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IE" dirty="0"/>
              <a:t>IMMA </a:t>
            </a:r>
            <a:r>
              <a:rPr lang="en-IE" dirty="0" smtClean="0"/>
              <a:t>has identified the </a:t>
            </a:r>
            <a:r>
              <a:rPr lang="en-IE" dirty="0"/>
              <a:t>differences </a:t>
            </a:r>
            <a:r>
              <a:rPr lang="en-IE" dirty="0" smtClean="0"/>
              <a:t>between current </a:t>
            </a:r>
            <a:r>
              <a:rPr lang="en-IE" dirty="0"/>
              <a:t>GTR2 </a:t>
            </a:r>
            <a:r>
              <a:rPr lang="en-IE" dirty="0" smtClean="0"/>
              <a:t>&amp; EPPR-11-15 Rev1</a:t>
            </a:r>
            <a:endParaRPr lang="en-IE" dirty="0"/>
          </a:p>
          <a:p>
            <a:pPr>
              <a:buFont typeface="Wingdings" panose="05000000000000000000" pitchFamily="2" charset="2"/>
              <a:buChar char="q"/>
            </a:pPr>
            <a:r>
              <a:rPr lang="en-IE" dirty="0"/>
              <a:t>Extensive document. Split the work, during </a:t>
            </a:r>
            <a:r>
              <a:rPr lang="en-IE" dirty="0" smtClean="0"/>
              <a:t>2016 and 2017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IE" dirty="0" smtClean="0"/>
              <a:t>Intentions to present an informal documents to GRPE (January 2018)</a:t>
            </a:r>
          </a:p>
          <a:p>
            <a:pPr>
              <a:buFont typeface="Wingdings" panose="05000000000000000000" pitchFamily="2" charset="2"/>
              <a:buChar char="q"/>
            </a:pPr>
            <a:endParaRPr lang="en-IE" dirty="0"/>
          </a:p>
          <a:p>
            <a:pPr>
              <a:buFont typeface="Wingdings" panose="05000000000000000000" pitchFamily="2" charset="2"/>
              <a:buChar char="q"/>
            </a:pPr>
            <a:endParaRPr lang="en-IE" dirty="0" smtClean="0"/>
          </a:p>
          <a:p>
            <a:endParaRPr lang="en-GB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693" b="31693"/>
          <a:stretch>
            <a:fillRect/>
          </a:stretch>
        </p:blipFill>
        <p:spPr>
          <a:xfrm>
            <a:off x="-36512" y="3473"/>
            <a:ext cx="9217024" cy="2232248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420888"/>
            <a:ext cx="9144000" cy="620688"/>
          </a:xfrm>
        </p:spPr>
        <p:txBody>
          <a:bodyPr/>
          <a:lstStyle/>
          <a:p>
            <a:r>
              <a:rPr lang="en-GB" dirty="0"/>
              <a:t>GTR2</a:t>
            </a:r>
          </a:p>
        </p:txBody>
      </p:sp>
      <p:sp>
        <p:nvSpPr>
          <p:cNvPr id="6" name="Rectangle 5"/>
          <p:cNvSpPr/>
          <p:nvPr/>
        </p:nvSpPr>
        <p:spPr>
          <a:xfrm>
            <a:off x="1043608" y="620688"/>
            <a:ext cx="70567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800" dirty="0">
                <a:solidFill>
                  <a:srgbClr val="034EA2"/>
                </a:solidFill>
              </a:rPr>
              <a:t>Stay of Play</a:t>
            </a:r>
          </a:p>
        </p:txBody>
      </p:sp>
    </p:spTree>
    <p:extLst>
      <p:ext uri="{BB962C8B-B14F-4D97-AF65-F5344CB8AC3E}">
        <p14:creationId xmlns:p14="http://schemas.microsoft.com/office/powerpoint/2010/main" val="819091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Request for clarification</a:t>
            </a:r>
            <a:endParaRPr lang="en-GB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idx="1"/>
          </p:nvPr>
        </p:nvSpPr>
        <p:spPr/>
      </p:sp>
      <p:pic>
        <p:nvPicPr>
          <p:cNvPr id="4098" name="Picture 2"/>
          <p:cNvPicPr>
            <a:picLocks noGrp="1" noChangeAspect="1" noChangeArrowheads="1"/>
          </p:cNvPicPr>
          <p:nvPr>
            <p:ph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437" y="0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95536" y="3290208"/>
            <a:ext cx="575112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rgbClr val="004494"/>
                </a:solidFill>
                <a:latin typeface="Verdana"/>
                <a:ea typeface="MS PGothic" pitchFamily="34" charset="-128"/>
                <a:cs typeface="ＭＳ Ｐゴシック" charset="0"/>
              </a:rPr>
              <a:t>Temperature </a:t>
            </a:r>
            <a:r>
              <a:rPr lang="en-GB" sz="2000" dirty="0" smtClean="0">
                <a:solidFill>
                  <a:srgbClr val="004494"/>
                </a:solidFill>
                <a:latin typeface="Verdana"/>
                <a:ea typeface="MS PGothic" pitchFamily="34" charset="-128"/>
                <a:cs typeface="ＭＳ Ｐゴシック" charset="0"/>
              </a:rPr>
              <a:t>units</a:t>
            </a:r>
          </a:p>
          <a:p>
            <a:endParaRPr lang="en-GB" sz="2000" dirty="0" smtClean="0">
              <a:solidFill>
                <a:srgbClr val="004494"/>
              </a:solidFill>
              <a:latin typeface="Verdana"/>
              <a:ea typeface="MS PGothic" pitchFamily="34" charset="-128"/>
              <a:cs typeface="ＭＳ Ｐゴシック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000" b="0" dirty="0" smtClean="0">
                <a:solidFill>
                  <a:srgbClr val="004494"/>
                </a:solidFill>
                <a:latin typeface="Verdana"/>
                <a:ea typeface="MS PGothic" pitchFamily="34" charset="-128"/>
                <a:cs typeface="ＭＳ Ｐゴシック" charset="0"/>
              </a:rPr>
              <a:t>Kelvin or </a:t>
            </a:r>
            <a:r>
              <a:rPr lang="en-GB" sz="2000" b="0" baseline="30000" dirty="0" err="1" smtClean="0">
                <a:solidFill>
                  <a:srgbClr val="004494"/>
                </a:solidFill>
                <a:latin typeface="Verdana"/>
                <a:ea typeface="MS PGothic" pitchFamily="34" charset="-128"/>
                <a:cs typeface="ＭＳ Ｐゴシック" charset="0"/>
              </a:rPr>
              <a:t>o</a:t>
            </a:r>
            <a:r>
              <a:rPr lang="en-GB" sz="2000" b="0" dirty="0" err="1" smtClean="0">
                <a:solidFill>
                  <a:srgbClr val="004494"/>
                </a:solidFill>
                <a:latin typeface="Verdana"/>
                <a:ea typeface="MS PGothic" pitchFamily="34" charset="-128"/>
                <a:cs typeface="ＭＳ Ｐゴシック" charset="0"/>
              </a:rPr>
              <a:t>C</a:t>
            </a:r>
            <a:endParaRPr lang="en-GB" sz="2000" b="0" dirty="0" smtClean="0">
              <a:solidFill>
                <a:srgbClr val="004494"/>
              </a:solidFill>
              <a:latin typeface="Verdana"/>
              <a:ea typeface="MS PGothic" pitchFamily="34" charset="-128"/>
              <a:cs typeface="ＭＳ Ｐゴシック" charset="0"/>
            </a:endParaRPr>
          </a:p>
          <a:p>
            <a:pPr lvl="1"/>
            <a:endParaRPr lang="en-GB" sz="2000" b="0" dirty="0" smtClean="0">
              <a:solidFill>
                <a:srgbClr val="004494"/>
              </a:solidFill>
              <a:latin typeface="Verdana"/>
              <a:ea typeface="MS PGothic" pitchFamily="34" charset="-128"/>
              <a:cs typeface="ＭＳ Ｐゴシック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000" b="0" dirty="0" smtClean="0">
                <a:solidFill>
                  <a:srgbClr val="004494"/>
                </a:solidFill>
                <a:latin typeface="Verdana"/>
                <a:ea typeface="MS PGothic" pitchFamily="34" charset="-128"/>
                <a:cs typeface="ＭＳ Ｐゴシック" charset="0"/>
              </a:rPr>
              <a:t>If Kelvin then 273.15 or 273.2 = 0</a:t>
            </a:r>
            <a:r>
              <a:rPr lang="en-GB" sz="2000" b="0" baseline="30000" dirty="0">
                <a:solidFill>
                  <a:srgbClr val="004494"/>
                </a:solidFill>
                <a:latin typeface="Verdana"/>
                <a:ea typeface="MS PGothic" pitchFamily="34" charset="-128"/>
                <a:cs typeface="ＭＳ Ｐゴシック" charset="0"/>
              </a:rPr>
              <a:t>o</a:t>
            </a:r>
            <a:r>
              <a:rPr lang="en-GB" sz="2000" b="0" dirty="0">
                <a:solidFill>
                  <a:srgbClr val="004494"/>
                </a:solidFill>
                <a:latin typeface="Verdana"/>
                <a:ea typeface="MS PGothic" pitchFamily="34" charset="-128"/>
                <a:cs typeface="ＭＳ Ｐゴシック" charset="0"/>
              </a:rPr>
              <a:t>C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GB" sz="2000" b="0" dirty="0">
              <a:solidFill>
                <a:srgbClr val="004494"/>
              </a:solidFill>
              <a:latin typeface="Verdana"/>
              <a:ea typeface="MS PGothic" pitchFamily="34" charset="-128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38884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en-GB" sz="2000" dirty="0" smtClean="0"/>
              <a:t>OBD</a:t>
            </a:r>
            <a:r>
              <a:rPr lang="en-GB" dirty="0" smtClean="0"/>
              <a:t> </a:t>
            </a:r>
            <a:r>
              <a:rPr lang="en-GB" sz="2000" dirty="0" smtClean="0"/>
              <a:t>2</a:t>
            </a:r>
            <a:endParaRPr lang="en-GB" dirty="0" smtClean="0"/>
          </a:p>
          <a:p>
            <a:pPr lvl="2">
              <a:buFont typeface="Wingdings" panose="05000000000000000000" pitchFamily="2" charset="2"/>
              <a:buChar char="ü"/>
            </a:pPr>
            <a:r>
              <a:rPr lang="en-IE" sz="1800" dirty="0"/>
              <a:t>Start</a:t>
            </a:r>
            <a:r>
              <a:rPr lang="en-IE" dirty="0"/>
              <a:t> full work on this item from beginning 2018 (agreed by all parties) </a:t>
            </a:r>
            <a:endParaRPr lang="en-GB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en-GB" dirty="0" smtClean="0"/>
              <a:t>Durability (?)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IE" dirty="0"/>
              <a:t>GTRs to be transposed into UN </a:t>
            </a:r>
            <a:r>
              <a:rPr lang="en-IE" dirty="0" smtClean="0"/>
              <a:t>Regulations (?)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IE" dirty="0" smtClean="0"/>
              <a:t>….</a:t>
            </a:r>
            <a:endParaRPr lang="en-IE" dirty="0"/>
          </a:p>
          <a:p>
            <a:pPr>
              <a:buFont typeface="Wingdings" panose="05000000000000000000" pitchFamily="2" charset="2"/>
              <a:buChar char="ü"/>
            </a:pPr>
            <a:endParaRPr lang="en-GB" dirty="0" smtClean="0"/>
          </a:p>
          <a:p>
            <a:pPr>
              <a:buFont typeface="Wingdings" panose="05000000000000000000" pitchFamily="2" charset="2"/>
              <a:buChar char="ü"/>
            </a:pPr>
            <a:endParaRPr lang="en-GB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85" b="19885"/>
          <a:stretch>
            <a:fillRect/>
          </a:stretch>
        </p:blipFill>
        <p:spPr/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Next steps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58475559"/>
      </p:ext>
    </p:extLst>
  </p:cSld>
  <p:clrMapOvr>
    <a:masterClrMapping/>
  </p:clrMapOvr>
</p:sld>
</file>

<file path=ppt/theme/theme1.xml><?xml version="1.0" encoding="utf-8"?>
<a:theme xmlns:a="http://schemas.openxmlformats.org/drawingml/2006/main" name="Slide_Master">
  <a:themeElements>
    <a:clrScheme name="Slide_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lide_Master">
      <a:majorFont>
        <a:latin typeface="Verdana"/>
        <a:ea typeface="ＭＳ Ｐゴシック"/>
        <a:cs typeface=""/>
      </a:majorFont>
      <a:minorFont>
        <a:latin typeface="Verdan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7600" b="1" i="0" u="none" strike="noStrike" cap="none" normalizeH="0" baseline="0">
            <a:ln>
              <a:noFill/>
            </a:ln>
            <a:solidFill>
              <a:srgbClr val="FFD624"/>
            </a:solidFill>
            <a:effectLst/>
            <a:latin typeface="Verdana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7600" b="1" i="0" u="none" strike="noStrike" cap="none" normalizeH="0" baseline="0">
            <a:ln>
              <a:noFill/>
            </a:ln>
            <a:solidFill>
              <a:srgbClr val="FFD624"/>
            </a:solidFill>
            <a:effectLst/>
            <a:latin typeface="Verdana" charset="0"/>
            <a:ea typeface="ＭＳ Ｐゴシック" charset="0"/>
          </a:defRPr>
        </a:defPPr>
      </a:lstStyle>
    </a:lnDef>
  </a:objectDefaults>
  <a:extraClrSchemeLst>
    <a:extraClrScheme>
      <a:clrScheme name="Slide_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Slide_Master">
  <a:themeElements>
    <a:clrScheme name="Slide_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lide_Master">
      <a:majorFont>
        <a:latin typeface="Verdana"/>
        <a:ea typeface="ＭＳ Ｐゴシック"/>
        <a:cs typeface=""/>
      </a:majorFont>
      <a:minorFont>
        <a:latin typeface="Verdan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7600" b="1" i="0" u="none" strike="noStrike" cap="none" normalizeH="0" baseline="0">
            <a:ln>
              <a:noFill/>
            </a:ln>
            <a:solidFill>
              <a:srgbClr val="FFD624"/>
            </a:solidFill>
            <a:effectLst/>
            <a:latin typeface="Verdana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7600" b="1" i="0" u="none" strike="noStrike" cap="none" normalizeH="0" baseline="0">
            <a:ln>
              <a:noFill/>
            </a:ln>
            <a:solidFill>
              <a:srgbClr val="FFD624"/>
            </a:solidFill>
            <a:effectLst/>
            <a:latin typeface="Verdana" charset="0"/>
            <a:ea typeface="ＭＳ Ｐゴシック" charset="0"/>
          </a:defRPr>
        </a:defPPr>
      </a:lstStyle>
    </a:lnDef>
  </a:objectDefaults>
  <a:extraClrSchemeLst>
    <a:extraClrScheme>
      <a:clrScheme name="Slide_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13649</TotalTime>
  <Words>488</Words>
  <Application>Microsoft Office PowerPoint</Application>
  <PresentationFormat>On-screen Show (4:3)</PresentationFormat>
  <Paragraphs>86</Paragraphs>
  <Slides>12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Slide_Master</vt:lpstr>
      <vt:lpstr>1_Slide_Master</vt:lpstr>
      <vt:lpstr>UNECE IWG on EPPR for L-category vehicles  State of play       </vt:lpstr>
      <vt:lpstr>Outline</vt:lpstr>
      <vt:lpstr>Background</vt:lpstr>
      <vt:lpstr>Background</vt:lpstr>
      <vt:lpstr>Evaporative and Crankcase emissions</vt:lpstr>
      <vt:lpstr>OBD-I</vt:lpstr>
      <vt:lpstr>GTR2</vt:lpstr>
      <vt:lpstr>Request for clarification</vt:lpstr>
      <vt:lpstr>Next steps</vt:lpstr>
      <vt:lpstr>EPPR Roadmap</vt:lpstr>
      <vt:lpstr>Meetings</vt:lpstr>
      <vt:lpstr>PowerPoint Presentation</vt:lpstr>
    </vt:vector>
  </TitlesOfParts>
  <Company>European Commission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turneem</dc:creator>
  <cp:lastModifiedBy>onu</cp:lastModifiedBy>
  <cp:revision>518</cp:revision>
  <cp:lastPrinted>2015-02-12T17:08:05Z</cp:lastPrinted>
  <dcterms:created xsi:type="dcterms:W3CDTF">2011-10-28T10:25:18Z</dcterms:created>
  <dcterms:modified xsi:type="dcterms:W3CDTF">2017-06-08T08:52:04Z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ffisync_ServerID">
    <vt:lpwstr>0d3b22a6-6203-4efc-8e8e-b5279256493b</vt:lpwstr>
  </property>
  <property fmtid="{D5CDD505-2E9C-101B-9397-08002B2CF9AE}" pid="3" name="Jive_VersionGuid">
    <vt:lpwstr>30c1ceaa-642b-44c9-8486-5218f90ea04b</vt:lpwstr>
  </property>
  <property fmtid="{D5CDD505-2E9C-101B-9397-08002B2CF9AE}" pid="4" name="Offisync_UniqueId">
    <vt:lpwstr>64605</vt:lpwstr>
  </property>
  <property fmtid="{D5CDD505-2E9C-101B-9397-08002B2CF9AE}" pid="5" name="Offisync_ProviderInitializationData">
    <vt:lpwstr>https://connected.cnect.cec.eu.int</vt:lpwstr>
  </property>
  <property fmtid="{D5CDD505-2E9C-101B-9397-08002B2CF9AE}" pid="6" name="Offisync_UpdateToken">
    <vt:lpwstr>3</vt:lpwstr>
  </property>
  <property fmtid="{D5CDD505-2E9C-101B-9397-08002B2CF9AE}" pid="7" name="Jive_LatestUserAccountName">
    <vt:lpwstr>perujao</vt:lpwstr>
  </property>
</Properties>
</file>