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7" r:id="rId2"/>
  </p:sldMasterIdLst>
  <p:notesMasterIdLst>
    <p:notesMasterId r:id="rId12"/>
  </p:notesMasterIdLst>
  <p:handoutMasterIdLst>
    <p:handoutMasterId r:id="rId13"/>
  </p:handoutMasterIdLst>
  <p:sldIdLst>
    <p:sldId id="261" r:id="rId3"/>
    <p:sldId id="320" r:id="rId4"/>
    <p:sldId id="272" r:id="rId5"/>
    <p:sldId id="288" r:id="rId6"/>
    <p:sldId id="323" r:id="rId7"/>
    <p:sldId id="325" r:id="rId8"/>
    <p:sldId id="326" r:id="rId9"/>
    <p:sldId id="319" r:id="rId10"/>
    <p:sldId id="286" r:id="rId11"/>
  </p:sldIdLst>
  <p:sldSz cx="9144000" cy="6858000" type="screen4x3"/>
  <p:notesSz cx="6805613" cy="99441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3166CF"/>
    <a:srgbClr val="2D5EC1"/>
    <a:srgbClr val="FFD624"/>
    <a:srgbClr val="3E6FD2"/>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6" autoAdjust="0"/>
  </p:normalViewPr>
  <p:slideViewPr>
    <p:cSldViewPr>
      <p:cViewPr>
        <p:scale>
          <a:sx n="70" d="100"/>
          <a:sy n="70" d="100"/>
        </p:scale>
        <p:origin x="-2814" y="-9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5445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5445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56B799C4-0729-4ED9-BFC5-69C631DB5517}" type="slidenum">
              <a:rPr lang="en-GB"/>
              <a:pPr>
                <a:defRPr/>
              </a:pPr>
              <a:t>‹#›</a:t>
            </a:fld>
            <a:endParaRPr lang="en-GB" dirty="0"/>
          </a:p>
        </p:txBody>
      </p:sp>
    </p:spTree>
    <p:extLst>
      <p:ext uri="{BB962C8B-B14F-4D97-AF65-F5344CB8AC3E}">
        <p14:creationId xmlns:p14="http://schemas.microsoft.com/office/powerpoint/2010/main" val="21570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54450" y="0"/>
            <a:ext cx="2949575" cy="49847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15364"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1038" y="4722813"/>
            <a:ext cx="5445125" cy="44751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54450" y="9444038"/>
            <a:ext cx="2949575" cy="49847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45B15622-C3C2-4FA1-BE05-489769E5E947}" type="slidenum">
              <a:rPr lang="en-GB"/>
              <a:pPr>
                <a:defRPr/>
              </a:pPr>
              <a:t>‹#›</a:t>
            </a:fld>
            <a:endParaRPr lang="en-GB" dirty="0"/>
          </a:p>
        </p:txBody>
      </p:sp>
    </p:spTree>
    <p:extLst>
      <p:ext uri="{BB962C8B-B14F-4D97-AF65-F5344CB8AC3E}">
        <p14:creationId xmlns:p14="http://schemas.microsoft.com/office/powerpoint/2010/main" val="3408995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C9C8C9D0-C3EF-4C74-BA85-D6BECB2DA95D}" type="slidenum">
              <a:rPr lang="en-GB" sz="1200" b="0" smtClean="0">
                <a:solidFill>
                  <a:schemeClr val="tx1"/>
                </a:solidFill>
                <a:latin typeface="Arial" charset="0"/>
              </a:rPr>
              <a:pPr eaLnBrk="1" hangingPunct="1"/>
              <a:t>1</a:t>
            </a:fld>
            <a:endParaRPr lang="en-GB" sz="1200" b="0" dirty="0" smtClean="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5B15622-C3C2-4FA1-BE05-489769E5E947}" type="slidenum">
              <a:rPr lang="en-GB" smtClean="0"/>
              <a:pPr>
                <a:defRPr/>
              </a:pPr>
              <a:t>2</a:t>
            </a:fld>
            <a:endParaRPr lang="en-GB" dirty="0"/>
          </a:p>
        </p:txBody>
      </p:sp>
    </p:spTree>
    <p:extLst>
      <p:ext uri="{BB962C8B-B14F-4D97-AF65-F5344CB8AC3E}">
        <p14:creationId xmlns:p14="http://schemas.microsoft.com/office/powerpoint/2010/main" val="235717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13CCDDB9-2A43-4060-AFA9-0BF3B1A63FF2}" type="slidenum">
              <a:rPr lang="en-GB" sz="1200" b="0" smtClean="0">
                <a:solidFill>
                  <a:schemeClr val="tx1"/>
                </a:solidFill>
                <a:latin typeface="Arial" charset="0"/>
              </a:rPr>
              <a:pPr eaLnBrk="1" hangingPunct="1"/>
              <a:t>3</a:t>
            </a:fld>
            <a:endParaRPr lang="en-GB" sz="1200" b="0" dirty="0" smtClean="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5B15622-C3C2-4FA1-BE05-489769E5E947}" type="slidenum">
              <a:rPr lang="en-GB" smtClean="0"/>
              <a:pPr>
                <a:defRPr/>
              </a:pPr>
              <a:t>4</a:t>
            </a:fld>
            <a:endParaRPr lang="en-GB" dirty="0"/>
          </a:p>
        </p:txBody>
      </p:sp>
    </p:spTree>
    <p:extLst>
      <p:ext uri="{BB962C8B-B14F-4D97-AF65-F5344CB8AC3E}">
        <p14:creationId xmlns:p14="http://schemas.microsoft.com/office/powerpoint/2010/main" val="235717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5B15622-C3C2-4FA1-BE05-489769E5E947}" type="slidenum">
              <a:rPr lang="en-GB" smtClean="0"/>
              <a:pPr>
                <a:defRPr/>
              </a:pPr>
              <a:t>5</a:t>
            </a:fld>
            <a:endParaRPr lang="en-GB" dirty="0"/>
          </a:p>
        </p:txBody>
      </p:sp>
    </p:spTree>
    <p:extLst>
      <p:ext uri="{BB962C8B-B14F-4D97-AF65-F5344CB8AC3E}">
        <p14:creationId xmlns:p14="http://schemas.microsoft.com/office/powerpoint/2010/main" val="235717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5B15622-C3C2-4FA1-BE05-489769E5E947}" type="slidenum">
              <a:rPr lang="en-GB" smtClean="0"/>
              <a:pPr>
                <a:defRPr/>
              </a:pPr>
              <a:t>8</a:t>
            </a:fld>
            <a:endParaRPr lang="en-GB" dirty="0"/>
          </a:p>
        </p:txBody>
      </p:sp>
    </p:spTree>
    <p:extLst>
      <p:ext uri="{BB962C8B-B14F-4D97-AF65-F5344CB8AC3E}">
        <p14:creationId xmlns:p14="http://schemas.microsoft.com/office/powerpoint/2010/main" val="235717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dirty="0">
              <a:solidFill>
                <a:srgbClr val="FFFFFF"/>
              </a:solidFill>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dirty="0"/>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61FAC8A5-1DCC-439D-B9E4-0340F48E6F2A}" type="slidenum">
              <a:rPr lang="en-GB"/>
              <a:pPr>
                <a:defRPr/>
              </a:pPr>
              <a:t>‹#›</a:t>
            </a:fld>
            <a:endParaRPr lang="en-GB" dirty="0"/>
          </a:p>
        </p:txBody>
      </p:sp>
    </p:spTree>
    <p:extLst>
      <p:ext uri="{BB962C8B-B14F-4D97-AF65-F5344CB8AC3E}">
        <p14:creationId xmlns:p14="http://schemas.microsoft.com/office/powerpoint/2010/main" val="146297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dirty="0"/>
          </a:p>
        </p:txBody>
      </p:sp>
      <p:sp>
        <p:nvSpPr>
          <p:cNvPr id="6" name="Rectangle 6"/>
          <p:cNvSpPr>
            <a:spLocks noGrp="1" noChangeArrowheads="1"/>
          </p:cNvSpPr>
          <p:nvPr>
            <p:ph type="sldNum" sz="quarter" idx="12"/>
          </p:nvPr>
        </p:nvSpPr>
        <p:spPr/>
        <p:txBody>
          <a:bodyPr/>
          <a:lstStyle>
            <a:lvl1pPr>
              <a:defRPr/>
            </a:lvl1pPr>
          </a:lstStyle>
          <a:p>
            <a:pPr>
              <a:defRPr/>
            </a:pPr>
            <a:fld id="{B7C7432B-7ABE-4BDE-ACC1-44BF0F0D7CDD}" type="slidenum">
              <a:rPr lang="en-GB"/>
              <a:pPr>
                <a:defRPr/>
              </a:pPr>
              <a:t>‹#›</a:t>
            </a:fld>
            <a:endParaRPr lang="en-GB" dirty="0"/>
          </a:p>
        </p:txBody>
      </p:sp>
    </p:spTree>
    <p:extLst>
      <p:ext uri="{BB962C8B-B14F-4D97-AF65-F5344CB8AC3E}">
        <p14:creationId xmlns:p14="http://schemas.microsoft.com/office/powerpoint/2010/main" val="299618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dirty="0"/>
          </a:p>
        </p:txBody>
      </p:sp>
      <p:sp>
        <p:nvSpPr>
          <p:cNvPr id="6" name="Rectangle 6"/>
          <p:cNvSpPr>
            <a:spLocks noGrp="1" noChangeArrowheads="1"/>
          </p:cNvSpPr>
          <p:nvPr>
            <p:ph type="sldNum" sz="quarter" idx="12"/>
          </p:nvPr>
        </p:nvSpPr>
        <p:spPr/>
        <p:txBody>
          <a:bodyPr/>
          <a:lstStyle>
            <a:lvl1pPr>
              <a:defRPr/>
            </a:lvl1pPr>
          </a:lstStyle>
          <a:p>
            <a:pPr>
              <a:defRPr/>
            </a:pPr>
            <a:fld id="{123257C3-D719-4DA4-92F0-D9F5D07FEBA3}" type="slidenum">
              <a:rPr lang="en-GB"/>
              <a:pPr>
                <a:defRPr/>
              </a:pPr>
              <a:t>‹#›</a:t>
            </a:fld>
            <a:endParaRPr lang="en-GB" dirty="0"/>
          </a:p>
        </p:txBody>
      </p:sp>
    </p:spTree>
    <p:extLst>
      <p:ext uri="{BB962C8B-B14F-4D97-AF65-F5344CB8AC3E}">
        <p14:creationId xmlns:p14="http://schemas.microsoft.com/office/powerpoint/2010/main" val="71523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1FF624-E066-4060-B496-6D83EA9AE922}" type="datetimeFigureOut">
              <a:rPr lang="en-US" smtClean="0">
                <a:solidFill>
                  <a:prstClr val="black">
                    <a:tint val="75000"/>
                  </a:prstClr>
                </a:solidFill>
              </a:rPr>
              <a:pPr/>
              <a:t>1/12/2017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672EF1-2FEF-432B-8F17-BA521CB8EA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2436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FF624-E066-4060-B496-6D83EA9AE922}" type="datetimeFigureOut">
              <a:rPr lang="en-US" smtClean="0">
                <a:solidFill>
                  <a:prstClr val="black">
                    <a:tint val="75000"/>
                  </a:prstClr>
                </a:solidFill>
              </a:rPr>
              <a:pPr/>
              <a:t>1/12/2017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672EF1-2FEF-432B-8F17-BA521CB8EA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4298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1FF624-E066-4060-B496-6D83EA9AE922}" type="datetimeFigureOut">
              <a:rPr lang="en-US" smtClean="0">
                <a:solidFill>
                  <a:prstClr val="black">
                    <a:tint val="75000"/>
                  </a:prstClr>
                </a:solidFill>
              </a:rPr>
              <a:pPr/>
              <a:t>1/12/2017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672EF1-2FEF-432B-8F17-BA521CB8EA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0058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1FF624-E066-4060-B496-6D83EA9AE922}" type="datetimeFigureOut">
              <a:rPr lang="en-US" smtClean="0">
                <a:solidFill>
                  <a:prstClr val="black">
                    <a:tint val="75000"/>
                  </a:prstClr>
                </a:solidFill>
              </a:rPr>
              <a:pPr/>
              <a:t>1/12/2017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672EF1-2FEF-432B-8F17-BA521CB8EA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952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1FF624-E066-4060-B496-6D83EA9AE922}" type="datetimeFigureOut">
              <a:rPr lang="en-US" smtClean="0">
                <a:solidFill>
                  <a:prstClr val="black">
                    <a:tint val="75000"/>
                  </a:prstClr>
                </a:solidFill>
              </a:rPr>
              <a:pPr/>
              <a:t>1/12/2017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672EF1-2FEF-432B-8F17-BA521CB8EA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8644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1FF624-E066-4060-B496-6D83EA9AE922}" type="datetimeFigureOut">
              <a:rPr lang="en-US" smtClean="0">
                <a:solidFill>
                  <a:prstClr val="black">
                    <a:tint val="75000"/>
                  </a:prstClr>
                </a:solidFill>
              </a:rPr>
              <a:pPr/>
              <a:t>1/12/2017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672EF1-2FEF-432B-8F17-BA521CB8EA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3082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FF624-E066-4060-B496-6D83EA9AE922}" type="datetimeFigureOut">
              <a:rPr lang="en-US" smtClean="0">
                <a:solidFill>
                  <a:prstClr val="black">
                    <a:tint val="75000"/>
                  </a:prstClr>
                </a:solidFill>
              </a:rPr>
              <a:pPr/>
              <a:t>1/12/2017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672EF1-2FEF-432B-8F17-BA521CB8EA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7312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1FF624-E066-4060-B496-6D83EA9AE922}" type="datetimeFigureOut">
              <a:rPr lang="en-US" smtClean="0">
                <a:solidFill>
                  <a:prstClr val="black">
                    <a:tint val="75000"/>
                  </a:prstClr>
                </a:solidFill>
              </a:rPr>
              <a:pPr/>
              <a:t>1/12/2017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672EF1-2FEF-432B-8F17-BA521CB8EA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574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dirty="0"/>
          </a:p>
        </p:txBody>
      </p:sp>
      <p:sp>
        <p:nvSpPr>
          <p:cNvPr id="9" name="Rectangle 6"/>
          <p:cNvSpPr>
            <a:spLocks noGrp="1" noChangeArrowheads="1"/>
          </p:cNvSpPr>
          <p:nvPr>
            <p:ph type="sldNum" sz="quarter" idx="12"/>
          </p:nvPr>
        </p:nvSpPr>
        <p:spPr/>
        <p:txBody>
          <a:bodyPr/>
          <a:lstStyle>
            <a:lvl1pPr>
              <a:defRPr/>
            </a:lvl1pPr>
          </a:lstStyle>
          <a:p>
            <a:pPr>
              <a:defRPr/>
            </a:pPr>
            <a:fld id="{C2AF5B49-934A-4A73-8F2F-AEB4B18A903C}" type="slidenum">
              <a:rPr lang="en-GB"/>
              <a:pPr>
                <a:defRPr/>
              </a:pPr>
              <a:t>‹#›</a:t>
            </a:fld>
            <a:endParaRPr lang="en-GB" dirty="0"/>
          </a:p>
        </p:txBody>
      </p:sp>
    </p:spTree>
    <p:extLst>
      <p:ext uri="{BB962C8B-B14F-4D97-AF65-F5344CB8AC3E}">
        <p14:creationId xmlns:p14="http://schemas.microsoft.com/office/powerpoint/2010/main" val="1709228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1FF624-E066-4060-B496-6D83EA9AE922}" type="datetimeFigureOut">
              <a:rPr lang="en-US" smtClean="0">
                <a:solidFill>
                  <a:prstClr val="black">
                    <a:tint val="75000"/>
                  </a:prstClr>
                </a:solidFill>
              </a:rPr>
              <a:pPr/>
              <a:t>1/12/2017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672EF1-2FEF-432B-8F17-BA521CB8EA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0803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FF624-E066-4060-B496-6D83EA9AE922}" type="datetimeFigureOut">
              <a:rPr lang="en-US" smtClean="0">
                <a:solidFill>
                  <a:prstClr val="black">
                    <a:tint val="75000"/>
                  </a:prstClr>
                </a:solidFill>
              </a:rPr>
              <a:pPr/>
              <a:t>1/12/2017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672EF1-2FEF-432B-8F17-BA521CB8EA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8752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FF624-E066-4060-B496-6D83EA9AE922}" type="datetimeFigureOut">
              <a:rPr lang="en-US" smtClean="0">
                <a:solidFill>
                  <a:prstClr val="black">
                    <a:tint val="75000"/>
                  </a:prstClr>
                </a:solidFill>
              </a:rPr>
              <a:pPr/>
              <a:t>1/12/2017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672EF1-2FEF-432B-8F17-BA521CB8EA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591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dirty="0"/>
          </a:p>
        </p:txBody>
      </p:sp>
      <p:sp>
        <p:nvSpPr>
          <p:cNvPr id="6" name="Rectangle 6"/>
          <p:cNvSpPr>
            <a:spLocks noGrp="1" noChangeArrowheads="1"/>
          </p:cNvSpPr>
          <p:nvPr>
            <p:ph type="sldNum" sz="quarter" idx="12"/>
          </p:nvPr>
        </p:nvSpPr>
        <p:spPr/>
        <p:txBody>
          <a:bodyPr/>
          <a:lstStyle>
            <a:lvl1pPr>
              <a:defRPr/>
            </a:lvl1pPr>
          </a:lstStyle>
          <a:p>
            <a:pPr>
              <a:defRPr/>
            </a:pPr>
            <a:fld id="{3339B41B-33C1-4826-B280-9E999A29805E}" type="slidenum">
              <a:rPr lang="en-GB"/>
              <a:pPr>
                <a:defRPr/>
              </a:pPr>
              <a:t>‹#›</a:t>
            </a:fld>
            <a:endParaRPr lang="en-GB" dirty="0"/>
          </a:p>
        </p:txBody>
      </p:sp>
    </p:spTree>
    <p:extLst>
      <p:ext uri="{BB962C8B-B14F-4D97-AF65-F5344CB8AC3E}">
        <p14:creationId xmlns:p14="http://schemas.microsoft.com/office/powerpoint/2010/main" val="398991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dirty="0"/>
          </a:p>
        </p:txBody>
      </p:sp>
      <p:sp>
        <p:nvSpPr>
          <p:cNvPr id="7" name="Rectangle 6"/>
          <p:cNvSpPr>
            <a:spLocks noGrp="1" noChangeArrowheads="1"/>
          </p:cNvSpPr>
          <p:nvPr>
            <p:ph type="sldNum" sz="quarter" idx="12"/>
          </p:nvPr>
        </p:nvSpPr>
        <p:spPr/>
        <p:txBody>
          <a:bodyPr/>
          <a:lstStyle>
            <a:lvl1pPr>
              <a:defRPr/>
            </a:lvl1pPr>
          </a:lstStyle>
          <a:p>
            <a:pPr>
              <a:defRPr/>
            </a:pPr>
            <a:fld id="{61521B0F-7D15-4AE9-A2A7-BC2DB17D7741}" type="slidenum">
              <a:rPr lang="en-GB"/>
              <a:pPr>
                <a:defRPr/>
              </a:pPr>
              <a:t>‹#›</a:t>
            </a:fld>
            <a:endParaRPr lang="en-GB" dirty="0"/>
          </a:p>
        </p:txBody>
      </p:sp>
    </p:spTree>
    <p:extLst>
      <p:ext uri="{BB962C8B-B14F-4D97-AF65-F5344CB8AC3E}">
        <p14:creationId xmlns:p14="http://schemas.microsoft.com/office/powerpoint/2010/main" val="204774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a:lvl1pPr>
          </a:lstStyle>
          <a:p>
            <a:pPr>
              <a:defRPr/>
            </a:pPr>
            <a:endParaRPr dirty="0"/>
          </a:p>
        </p:txBody>
      </p:sp>
      <p:sp>
        <p:nvSpPr>
          <p:cNvPr id="9" name="Rectangle 6"/>
          <p:cNvSpPr>
            <a:spLocks noGrp="1" noChangeArrowheads="1"/>
          </p:cNvSpPr>
          <p:nvPr>
            <p:ph type="sldNum" sz="quarter" idx="12"/>
          </p:nvPr>
        </p:nvSpPr>
        <p:spPr/>
        <p:txBody>
          <a:bodyPr/>
          <a:lstStyle>
            <a:lvl1pPr>
              <a:defRPr/>
            </a:lvl1pPr>
          </a:lstStyle>
          <a:p>
            <a:pPr>
              <a:defRPr/>
            </a:pPr>
            <a:fld id="{C35AA2D2-1CF3-40F6-A3F9-1556802090B7}" type="slidenum">
              <a:rPr lang="en-GB"/>
              <a:pPr>
                <a:defRPr/>
              </a:pPr>
              <a:t>‹#›</a:t>
            </a:fld>
            <a:endParaRPr lang="en-GB" dirty="0"/>
          </a:p>
        </p:txBody>
      </p:sp>
    </p:spTree>
    <p:extLst>
      <p:ext uri="{BB962C8B-B14F-4D97-AF65-F5344CB8AC3E}">
        <p14:creationId xmlns:p14="http://schemas.microsoft.com/office/powerpoint/2010/main" val="91072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p:txBody>
          <a:bodyPr/>
          <a:lstStyle>
            <a:lvl1pPr>
              <a:defRPr/>
            </a:lvl1pPr>
          </a:lstStyle>
          <a:p>
            <a:pPr>
              <a:defRPr/>
            </a:pPr>
            <a:endParaRPr dirty="0"/>
          </a:p>
        </p:txBody>
      </p:sp>
      <p:sp>
        <p:nvSpPr>
          <p:cNvPr id="5" name="Rectangle 6"/>
          <p:cNvSpPr>
            <a:spLocks noGrp="1" noChangeArrowheads="1"/>
          </p:cNvSpPr>
          <p:nvPr>
            <p:ph type="sldNum" sz="quarter" idx="12"/>
          </p:nvPr>
        </p:nvSpPr>
        <p:spPr/>
        <p:txBody>
          <a:bodyPr/>
          <a:lstStyle>
            <a:lvl1pPr>
              <a:defRPr/>
            </a:lvl1pPr>
          </a:lstStyle>
          <a:p>
            <a:pPr>
              <a:defRPr/>
            </a:pPr>
            <a:fld id="{884EBA80-10EE-46F0-A28C-DA37BD764D99}" type="slidenum">
              <a:rPr lang="en-GB"/>
              <a:pPr>
                <a:defRPr/>
              </a:pPr>
              <a:t>‹#›</a:t>
            </a:fld>
            <a:endParaRPr lang="en-GB" dirty="0"/>
          </a:p>
        </p:txBody>
      </p:sp>
    </p:spTree>
    <p:extLst>
      <p:ext uri="{BB962C8B-B14F-4D97-AF65-F5344CB8AC3E}">
        <p14:creationId xmlns:p14="http://schemas.microsoft.com/office/powerpoint/2010/main" val="118857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p:txBody>
          <a:bodyPr/>
          <a:lstStyle>
            <a:lvl1pPr>
              <a:defRPr/>
            </a:lvl1pPr>
          </a:lstStyle>
          <a:p>
            <a:pPr>
              <a:defRPr/>
            </a:pPr>
            <a:endParaRPr dirty="0"/>
          </a:p>
        </p:txBody>
      </p:sp>
      <p:sp>
        <p:nvSpPr>
          <p:cNvPr id="4" name="Rectangle 6"/>
          <p:cNvSpPr>
            <a:spLocks noGrp="1" noChangeArrowheads="1"/>
          </p:cNvSpPr>
          <p:nvPr>
            <p:ph type="sldNum" sz="quarter" idx="12"/>
          </p:nvPr>
        </p:nvSpPr>
        <p:spPr/>
        <p:txBody>
          <a:bodyPr/>
          <a:lstStyle>
            <a:lvl1pPr>
              <a:defRPr/>
            </a:lvl1pPr>
          </a:lstStyle>
          <a:p>
            <a:pPr>
              <a:defRPr/>
            </a:pPr>
            <a:fld id="{A179CA43-E6A3-4ABE-BCA0-8824F77BB5B5}" type="slidenum">
              <a:rPr lang="en-GB"/>
              <a:pPr>
                <a:defRPr/>
              </a:pPr>
              <a:t>‹#›</a:t>
            </a:fld>
            <a:endParaRPr lang="en-GB" dirty="0"/>
          </a:p>
        </p:txBody>
      </p:sp>
    </p:spTree>
    <p:extLst>
      <p:ext uri="{BB962C8B-B14F-4D97-AF65-F5344CB8AC3E}">
        <p14:creationId xmlns:p14="http://schemas.microsoft.com/office/powerpoint/2010/main" val="425107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dirty="0"/>
          </a:p>
        </p:txBody>
      </p:sp>
      <p:sp>
        <p:nvSpPr>
          <p:cNvPr id="7" name="Rectangle 6"/>
          <p:cNvSpPr>
            <a:spLocks noGrp="1" noChangeArrowheads="1"/>
          </p:cNvSpPr>
          <p:nvPr>
            <p:ph type="sldNum" sz="quarter" idx="12"/>
          </p:nvPr>
        </p:nvSpPr>
        <p:spPr/>
        <p:txBody>
          <a:bodyPr/>
          <a:lstStyle>
            <a:lvl1pPr>
              <a:defRPr/>
            </a:lvl1pPr>
          </a:lstStyle>
          <a:p>
            <a:pPr>
              <a:defRPr/>
            </a:pPr>
            <a:fld id="{98F3FE4D-036F-4E21-8D6D-3BE477C51DB9}" type="slidenum">
              <a:rPr lang="en-GB"/>
              <a:pPr>
                <a:defRPr/>
              </a:pPr>
              <a:t>‹#›</a:t>
            </a:fld>
            <a:endParaRPr lang="en-GB" dirty="0"/>
          </a:p>
        </p:txBody>
      </p:sp>
    </p:spTree>
    <p:extLst>
      <p:ext uri="{BB962C8B-B14F-4D97-AF65-F5344CB8AC3E}">
        <p14:creationId xmlns:p14="http://schemas.microsoft.com/office/powerpoint/2010/main" val="3066228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dirty="0"/>
          </a:p>
        </p:txBody>
      </p:sp>
      <p:sp>
        <p:nvSpPr>
          <p:cNvPr id="7" name="Rectangle 6"/>
          <p:cNvSpPr>
            <a:spLocks noGrp="1" noChangeArrowheads="1"/>
          </p:cNvSpPr>
          <p:nvPr>
            <p:ph type="sldNum" sz="quarter" idx="12"/>
          </p:nvPr>
        </p:nvSpPr>
        <p:spPr/>
        <p:txBody>
          <a:bodyPr/>
          <a:lstStyle>
            <a:lvl1pPr>
              <a:defRPr/>
            </a:lvl1pPr>
          </a:lstStyle>
          <a:p>
            <a:pPr>
              <a:defRPr/>
            </a:pPr>
            <a:fld id="{E359D35E-6B5B-403F-92C3-06FCBE691E49}" type="slidenum">
              <a:rPr lang="en-GB"/>
              <a:pPr>
                <a:defRPr/>
              </a:pPr>
              <a:t>‹#›</a:t>
            </a:fld>
            <a:endParaRPr lang="en-GB" dirty="0"/>
          </a:p>
        </p:txBody>
      </p:sp>
    </p:spTree>
    <p:extLst>
      <p:ext uri="{BB962C8B-B14F-4D97-AF65-F5344CB8AC3E}">
        <p14:creationId xmlns:p14="http://schemas.microsoft.com/office/powerpoint/2010/main" val="234298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BB3B7445-2F97-428C-B1DA-2FDFCF23382E}"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B1FF624-E066-4060-B496-6D83EA9AE922}" type="datetimeFigureOut">
              <a:rPr lang="en-US" b="0" smtClean="0">
                <a:solidFill>
                  <a:prstClr val="black">
                    <a:tint val="75000"/>
                  </a:prstClr>
                </a:solidFill>
                <a:latin typeface="Calibri"/>
              </a:rPr>
              <a:pPr fontAlgn="auto">
                <a:spcBef>
                  <a:spcPts val="0"/>
                </a:spcBef>
                <a:spcAft>
                  <a:spcPts val="0"/>
                </a:spcAft>
              </a:pPr>
              <a:t>1/12/2017</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D672EF1-2FEF-432B-8F17-BA521CB8EA5E}" type="slidenum">
              <a:rPr lang="en-US" b="0" smtClean="0">
                <a:solidFill>
                  <a:prstClr val="black">
                    <a:tint val="75000"/>
                  </a:prstClr>
                </a:solidFill>
                <a:latin typeface="Calibri"/>
              </a:rPr>
              <a:pPr fontAlgn="auto">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p14="http://schemas.microsoft.com/office/powerpoint/2010/main" val="422086969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rgardner@trl.co.uk" TargetMode="External"/><Relationship Id="rId2" Type="http://schemas.openxmlformats.org/officeDocument/2006/relationships/hyperlink" Target="mailto:Alessandro.Marotta@ec.europa.e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55650" y="1773238"/>
            <a:ext cx="7632700" cy="4608090"/>
          </a:xfrm>
        </p:spPr>
        <p:txBody>
          <a:bodyPr/>
          <a:lstStyle/>
          <a:p>
            <a:pPr algn="ctr">
              <a:spcAft>
                <a:spcPts val="1200"/>
              </a:spcAft>
            </a:pPr>
            <a:r>
              <a:rPr lang="en-GB" sz="2400" dirty="0"/>
              <a:t>Transposition </a:t>
            </a:r>
            <a:r>
              <a:rPr lang="en-GB" sz="2400" dirty="0" smtClean="0"/>
              <a:t>of GTR15 (WLTP) </a:t>
            </a:r>
            <a:br>
              <a:rPr lang="en-GB" sz="2400" dirty="0" smtClean="0"/>
            </a:br>
            <a:r>
              <a:rPr lang="en-GB" sz="2400" dirty="0" smtClean="0"/>
              <a:t>into</a:t>
            </a:r>
            <a:br>
              <a:rPr lang="en-GB" sz="2400" dirty="0" smtClean="0"/>
            </a:br>
            <a:r>
              <a:rPr lang="en-GB" sz="2400" dirty="0" smtClean="0"/>
              <a:t>UN Regulations</a:t>
            </a:r>
            <a:br>
              <a:rPr lang="en-GB" sz="2400" dirty="0" smtClean="0"/>
            </a:br>
            <a:r>
              <a:rPr lang="en-GB" sz="2400" dirty="0" smtClean="0"/>
              <a:t/>
            </a:r>
            <a:br>
              <a:rPr lang="en-GB" sz="2400" dirty="0" smtClean="0"/>
            </a:br>
            <a:r>
              <a:rPr lang="en-GB" sz="1100" dirty="0"/>
              <a:t/>
            </a:r>
            <a:br>
              <a:rPr lang="en-GB" sz="1100" dirty="0"/>
            </a:br>
            <a:r>
              <a:rPr lang="en-GB" sz="1100" dirty="0" smtClean="0"/>
              <a:t/>
            </a:r>
            <a:br>
              <a:rPr lang="en-GB" sz="1100" dirty="0" smtClean="0"/>
            </a:br>
            <a:r>
              <a:rPr lang="en-GB" sz="1100" dirty="0" smtClean="0"/>
              <a:t/>
            </a:r>
            <a:br>
              <a:rPr lang="en-GB" sz="1100" dirty="0" smtClean="0"/>
            </a:br>
            <a:r>
              <a:rPr lang="en-GB" sz="2000" dirty="0" smtClean="0"/>
              <a:t>Update from WLTP Transposition Task Force </a:t>
            </a:r>
            <a:endParaRPr lang="en-US" sz="2400" dirty="0" smtClean="0">
              <a:solidFill>
                <a:srgbClr val="FF0000"/>
              </a:solidFill>
            </a:endParaRPr>
          </a:p>
        </p:txBody>
      </p:sp>
      <p:sp>
        <p:nvSpPr>
          <p:cNvPr id="4" name="Textfeld 12"/>
          <p:cNvSpPr txBox="1">
            <a:spLocks noChangeArrowheads="1"/>
          </p:cNvSpPr>
          <p:nvPr/>
        </p:nvSpPr>
        <p:spPr bwMode="auto">
          <a:xfrm>
            <a:off x="5580112" y="116632"/>
            <a:ext cx="336232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fontAlgn="auto">
              <a:spcBef>
                <a:spcPts val="0"/>
              </a:spcBef>
              <a:spcAft>
                <a:spcPts val="0"/>
              </a:spcAft>
            </a:pPr>
            <a:r>
              <a:rPr kumimoji="0" lang="en-US" sz="1200" b="0" dirty="0">
                <a:solidFill>
                  <a:prstClr val="black"/>
                </a:solidFill>
                <a:latin typeface="Times New Roman" pitchFamily="18" charset="0"/>
                <a:cs typeface="Times New Roman" pitchFamily="18" charset="0"/>
              </a:rPr>
              <a:t>Informal document </a:t>
            </a:r>
            <a:r>
              <a:rPr kumimoji="0" lang="en-US" sz="1200" dirty="0" smtClean="0">
                <a:solidFill>
                  <a:prstClr val="black"/>
                </a:solidFill>
                <a:latin typeface="Times New Roman" pitchFamily="18" charset="0"/>
                <a:cs typeface="Times New Roman" pitchFamily="18" charset="0"/>
              </a:rPr>
              <a:t>GRPE-74-20</a:t>
            </a:r>
            <a:endParaRPr kumimoji="0" lang="de-DE" sz="1200" b="0" dirty="0">
              <a:solidFill>
                <a:prstClr val="black"/>
              </a:solidFill>
              <a:latin typeface="Times New Roman" pitchFamily="18" charset="0"/>
              <a:cs typeface="Times New Roman" pitchFamily="18" charset="0"/>
            </a:endParaRPr>
          </a:p>
          <a:p>
            <a:pPr lvl="0" algn="r" fontAlgn="auto">
              <a:spcBef>
                <a:spcPts val="0"/>
              </a:spcBef>
              <a:spcAft>
                <a:spcPts val="0"/>
              </a:spcAft>
            </a:pPr>
            <a:r>
              <a:rPr kumimoji="0" lang="en-US" sz="1200" b="0" dirty="0">
                <a:solidFill>
                  <a:prstClr val="black"/>
                </a:solidFill>
                <a:latin typeface="Times New Roman" pitchFamily="18" charset="0"/>
                <a:cs typeface="Times New Roman" pitchFamily="18" charset="0"/>
              </a:rPr>
              <a:t>74</a:t>
            </a:r>
            <a:r>
              <a:rPr kumimoji="0" lang="en-US" sz="1200" b="0" baseline="30000" dirty="0">
                <a:solidFill>
                  <a:prstClr val="black"/>
                </a:solidFill>
                <a:latin typeface="Times New Roman" pitchFamily="18" charset="0"/>
                <a:cs typeface="Times New Roman" pitchFamily="18" charset="0"/>
              </a:rPr>
              <a:t>th</a:t>
            </a:r>
            <a:r>
              <a:rPr kumimoji="0" lang="en-US" sz="1200" b="0" dirty="0">
                <a:solidFill>
                  <a:prstClr val="black"/>
                </a:solidFill>
                <a:latin typeface="Times New Roman" pitchFamily="18" charset="0"/>
                <a:cs typeface="Times New Roman" pitchFamily="18" charset="0"/>
              </a:rPr>
              <a:t> GRPE, 9-13 January 2017</a:t>
            </a:r>
          </a:p>
          <a:p>
            <a:pPr lvl="0" algn="r" fontAlgn="auto">
              <a:spcBef>
                <a:spcPts val="0"/>
              </a:spcBef>
              <a:spcAft>
                <a:spcPts val="0"/>
              </a:spcAft>
            </a:pPr>
            <a:r>
              <a:rPr kumimoji="0" lang="en-US" sz="1200" b="0" dirty="0">
                <a:solidFill>
                  <a:prstClr val="black"/>
                </a:solidFill>
                <a:latin typeface="Times New Roman" pitchFamily="18" charset="0"/>
                <a:cs typeface="Times New Roman" pitchFamily="18" charset="0"/>
              </a:rPr>
              <a:t>Agenda </a:t>
            </a:r>
            <a:r>
              <a:rPr kumimoji="0" lang="en-US" sz="1200" b="0">
                <a:solidFill>
                  <a:prstClr val="black"/>
                </a:solidFill>
                <a:latin typeface="Times New Roman" pitchFamily="18" charset="0"/>
                <a:cs typeface="Times New Roman" pitchFamily="18" charset="0"/>
              </a:rPr>
              <a:t>item </a:t>
            </a:r>
            <a:r>
              <a:rPr kumimoji="0" lang="en-US" sz="1200" b="0" smtClean="0">
                <a:solidFill>
                  <a:prstClr val="black"/>
                </a:solidFill>
                <a:latin typeface="Times New Roman" pitchFamily="18" charset="0"/>
                <a:cs typeface="Times New Roman" pitchFamily="18" charset="0"/>
              </a:rPr>
              <a:t>3(b)</a:t>
            </a:r>
            <a:endParaRPr kumimoji="0" lang="de-DE" sz="1200" b="0"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720081"/>
          </a:xfrm>
        </p:spPr>
        <p:txBody>
          <a:bodyPr/>
          <a:lstStyle/>
          <a:p>
            <a:pPr algn="ctr"/>
            <a:r>
              <a:rPr lang="en-GB" sz="2800" dirty="0" smtClean="0"/>
              <a:t>Background</a:t>
            </a:r>
            <a:endParaRPr lang="en-GB" sz="2800" dirty="0"/>
          </a:p>
        </p:txBody>
      </p:sp>
      <p:sp>
        <p:nvSpPr>
          <p:cNvPr id="3" name="Content Placeholder 2"/>
          <p:cNvSpPr>
            <a:spLocks noGrp="1"/>
          </p:cNvSpPr>
          <p:nvPr>
            <p:ph idx="1"/>
          </p:nvPr>
        </p:nvSpPr>
        <p:spPr>
          <a:xfrm>
            <a:off x="467544" y="2132856"/>
            <a:ext cx="8280920" cy="4464496"/>
          </a:xfrm>
        </p:spPr>
        <p:txBody>
          <a:bodyPr/>
          <a:lstStyle/>
          <a:p>
            <a:pPr eaLnBrk="1" hangingPunct="1">
              <a:lnSpc>
                <a:spcPts val="2400"/>
              </a:lnSpc>
              <a:spcAft>
                <a:spcPts val="600"/>
              </a:spcAft>
            </a:pPr>
            <a:r>
              <a:rPr lang="en-GB" sz="1600" dirty="0" smtClean="0"/>
              <a:t>The </a:t>
            </a:r>
            <a:r>
              <a:rPr lang="en-GB" sz="1600" dirty="0"/>
              <a:t>creation of </a:t>
            </a:r>
            <a:r>
              <a:rPr lang="en-GB" sz="1600" dirty="0" smtClean="0"/>
              <a:t>the WLTP transposition task force </a:t>
            </a:r>
            <a:r>
              <a:rPr lang="en-GB" sz="1600" dirty="0"/>
              <a:t>was endorsed in June 2016 at the 169</a:t>
            </a:r>
            <a:r>
              <a:rPr lang="en-GB" sz="1600" baseline="30000" dirty="0"/>
              <a:t>th</a:t>
            </a:r>
            <a:r>
              <a:rPr lang="en-GB" sz="1600" dirty="0"/>
              <a:t> Session of WP.29 through the adoption of document </a:t>
            </a:r>
            <a:r>
              <a:rPr lang="en-GB" sz="1600" dirty="0" smtClean="0"/>
              <a:t>ECE/TRANS/WP.29/2016/73 (submitted </a:t>
            </a:r>
            <a:r>
              <a:rPr lang="en-GB" sz="1600" dirty="0"/>
              <a:t>as an AC.3 </a:t>
            </a:r>
            <a:r>
              <a:rPr lang="en-GB" sz="1600" dirty="0" smtClean="0"/>
              <a:t>official </a:t>
            </a:r>
            <a:r>
              <a:rPr lang="en-GB" sz="1600" dirty="0"/>
              <a:t>document (ECE/TRANS/WP.29/AC.3/44) for the 170</a:t>
            </a:r>
            <a:r>
              <a:rPr lang="en-GB" sz="1600" baseline="30000" dirty="0"/>
              <a:t>th</a:t>
            </a:r>
            <a:r>
              <a:rPr lang="en-GB" sz="1600" dirty="0"/>
              <a:t> Session of WP.29 in November 2016</a:t>
            </a:r>
            <a:r>
              <a:rPr lang="en-GB" sz="1600" dirty="0" smtClean="0"/>
              <a:t>.)</a:t>
            </a:r>
          </a:p>
          <a:p>
            <a:pPr eaLnBrk="1" hangingPunct="1">
              <a:lnSpc>
                <a:spcPts val="2400"/>
              </a:lnSpc>
              <a:spcAft>
                <a:spcPts val="600"/>
              </a:spcAft>
            </a:pPr>
            <a:r>
              <a:rPr lang="en-GB" sz="1600" dirty="0" smtClean="0"/>
              <a:t>No meetings of the task force yet held.</a:t>
            </a:r>
          </a:p>
          <a:p>
            <a:pPr eaLnBrk="1" hangingPunct="1">
              <a:lnSpc>
                <a:spcPts val="2400"/>
              </a:lnSpc>
              <a:spcAft>
                <a:spcPts val="600"/>
              </a:spcAft>
            </a:pPr>
            <a:r>
              <a:rPr lang="en-GB" sz="1600" dirty="0" smtClean="0"/>
              <a:t>Document WLTP-17-14 from WLTP IWG #17 provides a summary of the discussions / decisions on the WLTP transposition from June 2016 onwards</a:t>
            </a:r>
          </a:p>
          <a:p>
            <a:pPr eaLnBrk="1" hangingPunct="1">
              <a:lnSpc>
                <a:spcPts val="2400"/>
              </a:lnSpc>
              <a:spcAft>
                <a:spcPts val="600"/>
              </a:spcAft>
            </a:pPr>
            <a:r>
              <a:rPr lang="en-GB" sz="1600" dirty="0" smtClean="0"/>
              <a:t>This document provides a summary for the 74</a:t>
            </a:r>
            <a:r>
              <a:rPr lang="en-GB" sz="1600" baseline="30000" dirty="0" smtClean="0"/>
              <a:t>th</a:t>
            </a:r>
            <a:r>
              <a:rPr lang="en-GB" sz="1600" dirty="0" smtClean="0"/>
              <a:t> GRPE</a:t>
            </a:r>
            <a:endParaRPr lang="en-GB" sz="1600" dirty="0"/>
          </a:p>
          <a:p>
            <a:pPr eaLnBrk="1" hangingPunct="1">
              <a:spcAft>
                <a:spcPts val="600"/>
              </a:spcAft>
            </a:pPr>
            <a:endParaRPr lang="en-US" sz="1600" dirty="0">
              <a:solidFill>
                <a:srgbClr val="FF0000"/>
              </a:solidFill>
            </a:endParaRPr>
          </a:p>
        </p:txBody>
      </p:sp>
    </p:spTree>
    <p:extLst>
      <p:ext uri="{BB962C8B-B14F-4D97-AF65-F5344CB8AC3E}">
        <p14:creationId xmlns:p14="http://schemas.microsoft.com/office/powerpoint/2010/main" val="831420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7544" y="1268760"/>
            <a:ext cx="8229600" cy="648072"/>
          </a:xfrm>
        </p:spPr>
        <p:txBody>
          <a:bodyPr/>
          <a:lstStyle/>
          <a:p>
            <a:pPr algn="ctr"/>
            <a:r>
              <a:rPr lang="fr-BE" sz="2800" dirty="0" smtClean="0"/>
              <a:t>IWG #16 and IWG #17</a:t>
            </a:r>
            <a:endParaRPr lang="en-US" sz="2800" dirty="0" smtClean="0"/>
          </a:p>
        </p:txBody>
      </p:sp>
      <p:sp>
        <p:nvSpPr>
          <p:cNvPr id="14339" name="Content Placeholder 2"/>
          <p:cNvSpPr>
            <a:spLocks noGrp="1"/>
          </p:cNvSpPr>
          <p:nvPr>
            <p:ph idx="1"/>
          </p:nvPr>
        </p:nvSpPr>
        <p:spPr>
          <a:xfrm>
            <a:off x="467544" y="1916832"/>
            <a:ext cx="7848872" cy="4536504"/>
          </a:xfrm>
        </p:spPr>
        <p:txBody>
          <a:bodyPr/>
          <a:lstStyle/>
          <a:p>
            <a:pPr marL="0" indent="0" algn="just">
              <a:spcAft>
                <a:spcPts val="600"/>
              </a:spcAft>
              <a:buNone/>
            </a:pPr>
            <a:r>
              <a:rPr lang="en-US" sz="1600" u="sng" dirty="0" smtClean="0">
                <a:solidFill>
                  <a:srgbClr val="0070C0"/>
                </a:solidFill>
              </a:rPr>
              <a:t>IWG #16</a:t>
            </a:r>
          </a:p>
          <a:p>
            <a:pPr algn="just">
              <a:spcAft>
                <a:spcPts val="600"/>
              </a:spcAft>
              <a:buFontTx/>
              <a:buChar char="•"/>
            </a:pPr>
            <a:r>
              <a:rPr lang="en-US" sz="1600" dirty="0" smtClean="0">
                <a:solidFill>
                  <a:srgbClr val="0070C0"/>
                </a:solidFill>
              </a:rPr>
              <a:t>OICA </a:t>
            </a:r>
            <a:r>
              <a:rPr lang="en-US" sz="1600" dirty="0">
                <a:solidFill>
                  <a:srgbClr val="0070C0"/>
                </a:solidFill>
              </a:rPr>
              <a:t>presented a stepwise approach on how to transpose the gtr 15 </a:t>
            </a:r>
            <a:r>
              <a:rPr lang="en-US" sz="1600" dirty="0" smtClean="0">
                <a:solidFill>
                  <a:srgbClr val="0070C0"/>
                </a:solidFill>
              </a:rPr>
              <a:t>into the 1958 </a:t>
            </a:r>
            <a:r>
              <a:rPr lang="en-US" sz="1600" dirty="0">
                <a:solidFill>
                  <a:srgbClr val="0070C0"/>
                </a:solidFill>
              </a:rPr>
              <a:t>agreement</a:t>
            </a:r>
            <a:r>
              <a:rPr lang="en-US" sz="1600" dirty="0" smtClean="0">
                <a:solidFill>
                  <a:srgbClr val="0070C0"/>
                </a:solidFill>
              </a:rPr>
              <a:t>.</a:t>
            </a:r>
          </a:p>
          <a:p>
            <a:pPr lvl="1" algn="just">
              <a:spcAft>
                <a:spcPts val="600"/>
              </a:spcAft>
            </a:pPr>
            <a:r>
              <a:rPr lang="en-US" sz="1400" b="0" dirty="0" smtClean="0">
                <a:solidFill>
                  <a:srgbClr val="0070C0"/>
                </a:solidFill>
              </a:rPr>
              <a:t>Step 0: transitional provisions in R.83 and R.101</a:t>
            </a:r>
          </a:p>
          <a:p>
            <a:pPr lvl="1" algn="just">
              <a:spcAft>
                <a:spcPts val="600"/>
              </a:spcAft>
            </a:pPr>
            <a:r>
              <a:rPr lang="en-US" sz="1400" b="0" dirty="0" smtClean="0">
                <a:solidFill>
                  <a:srgbClr val="0070C0"/>
                </a:solidFill>
              </a:rPr>
              <a:t>Step 1: transpose EU regulation (xxx/2016) into R.83 (new 08 series) and R101?</a:t>
            </a:r>
          </a:p>
          <a:p>
            <a:pPr lvl="1" algn="just">
              <a:spcAft>
                <a:spcPts val="1200"/>
              </a:spcAft>
            </a:pPr>
            <a:r>
              <a:rPr lang="en-US" sz="1400" b="0" dirty="0" smtClean="0">
                <a:solidFill>
                  <a:srgbClr val="0070C0"/>
                </a:solidFill>
              </a:rPr>
              <a:t>Step 2: full transposition of GTR15 into UNR</a:t>
            </a:r>
            <a:endParaRPr lang="en-US" sz="1400" b="0" dirty="0">
              <a:solidFill>
                <a:srgbClr val="0070C0"/>
              </a:solidFill>
            </a:endParaRPr>
          </a:p>
          <a:p>
            <a:pPr algn="just">
              <a:spcAft>
                <a:spcPts val="1800"/>
              </a:spcAft>
              <a:buFontTx/>
              <a:buChar char="•"/>
            </a:pPr>
            <a:r>
              <a:rPr lang="en-US" sz="1600" dirty="0" smtClean="0">
                <a:solidFill>
                  <a:srgbClr val="0070C0"/>
                </a:solidFill>
              </a:rPr>
              <a:t>Japan registered their concerns over undertaking Step 1.</a:t>
            </a:r>
          </a:p>
          <a:p>
            <a:pPr marL="0" indent="0" algn="just">
              <a:spcAft>
                <a:spcPts val="600"/>
              </a:spcAft>
              <a:buNone/>
            </a:pPr>
            <a:r>
              <a:rPr lang="en-US" sz="1600" u="sng" dirty="0">
                <a:solidFill>
                  <a:srgbClr val="0070C0"/>
                </a:solidFill>
              </a:rPr>
              <a:t>IWG #</a:t>
            </a:r>
            <a:r>
              <a:rPr lang="en-US" sz="1600" u="sng" dirty="0" smtClean="0">
                <a:solidFill>
                  <a:srgbClr val="0070C0"/>
                </a:solidFill>
              </a:rPr>
              <a:t>17</a:t>
            </a:r>
            <a:endParaRPr lang="en-US" sz="1600" u="sng" dirty="0">
              <a:solidFill>
                <a:srgbClr val="0070C0"/>
              </a:solidFill>
            </a:endParaRPr>
          </a:p>
          <a:p>
            <a:pPr lvl="0" algn="just">
              <a:spcAft>
                <a:spcPts val="1800"/>
              </a:spcAft>
              <a:buFontTx/>
              <a:buChar char="•"/>
            </a:pPr>
            <a:r>
              <a:rPr lang="en-US" sz="1600" dirty="0">
                <a:solidFill>
                  <a:srgbClr val="0070C0"/>
                </a:solidFill>
              </a:rPr>
              <a:t>Japan provided their position on OICA’s proposals</a:t>
            </a:r>
          </a:p>
          <a:p>
            <a:pPr lvl="1" algn="just">
              <a:spcAft>
                <a:spcPts val="1800"/>
              </a:spcAft>
            </a:pPr>
            <a:r>
              <a:rPr lang="en-US" sz="1400" b="0" dirty="0">
                <a:solidFill>
                  <a:srgbClr val="0070C0"/>
                </a:solidFill>
              </a:rPr>
              <a:t>Do not support OICA’s proposal for Step 1</a:t>
            </a:r>
          </a:p>
          <a:p>
            <a:pPr lvl="1" algn="just">
              <a:spcAft>
                <a:spcPts val="1800"/>
              </a:spcAft>
            </a:pPr>
            <a:r>
              <a:rPr lang="en-US" sz="1400" b="0" dirty="0">
                <a:solidFill>
                  <a:srgbClr val="0070C0"/>
                </a:solidFill>
              </a:rPr>
              <a:t>Support Step 2 and will provide input and their full support to the task force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720081"/>
          </a:xfrm>
        </p:spPr>
        <p:txBody>
          <a:bodyPr/>
          <a:lstStyle/>
          <a:p>
            <a:pPr algn="ctr"/>
            <a:r>
              <a:rPr lang="en-GB" sz="2800" dirty="0" smtClean="0"/>
              <a:t>Step 0 – 170</a:t>
            </a:r>
            <a:r>
              <a:rPr lang="en-GB" sz="2800" baseline="30000" dirty="0" smtClean="0"/>
              <a:t>th</a:t>
            </a:r>
            <a:r>
              <a:rPr lang="en-GB" sz="2800" dirty="0" smtClean="0"/>
              <a:t> session of WP.29</a:t>
            </a:r>
            <a:endParaRPr lang="en-GB" sz="2800" dirty="0"/>
          </a:p>
        </p:txBody>
      </p:sp>
      <p:sp>
        <p:nvSpPr>
          <p:cNvPr id="3" name="Content Placeholder 2"/>
          <p:cNvSpPr>
            <a:spLocks noGrp="1"/>
          </p:cNvSpPr>
          <p:nvPr>
            <p:ph idx="1"/>
          </p:nvPr>
        </p:nvSpPr>
        <p:spPr>
          <a:xfrm>
            <a:off x="467544" y="1844824"/>
            <a:ext cx="8280920" cy="4752528"/>
          </a:xfrm>
        </p:spPr>
        <p:txBody>
          <a:bodyPr/>
          <a:lstStyle/>
          <a:p>
            <a:pPr eaLnBrk="1" hangingPunct="1">
              <a:spcAft>
                <a:spcPts val="600"/>
              </a:spcAft>
            </a:pPr>
            <a:endParaRPr lang="en-US" sz="1600" dirty="0" smtClean="0"/>
          </a:p>
          <a:p>
            <a:pPr eaLnBrk="1" hangingPunct="1">
              <a:spcAft>
                <a:spcPts val="600"/>
              </a:spcAft>
            </a:pPr>
            <a:r>
              <a:rPr lang="en-US" sz="1600" dirty="0" smtClean="0"/>
              <a:t>The </a:t>
            </a:r>
            <a:r>
              <a:rPr lang="en-US" sz="1600" dirty="0"/>
              <a:t>secretariat recalled the urgency of this proposal and stressed that it should be an official document for the March 2017 WP.29 session, subject to the endorsement by GRPE in January 2017.</a:t>
            </a:r>
          </a:p>
          <a:p>
            <a:pPr eaLnBrk="1" hangingPunct="1">
              <a:spcAft>
                <a:spcPts val="600"/>
              </a:spcAft>
            </a:pPr>
            <a:r>
              <a:rPr lang="en-US" sz="1600" dirty="0"/>
              <a:t>WP.29 noted WP.29-170-05 and requested the secretariat to issue it as an official document for the next session in March 2017. The secretariat requested the representatives of OICA and EU to provide their comments by 5 December 2016 at the latest, so that they can be taken into account when preparing the official document.(Source: ECE/TRANS/WP.29/1126)</a:t>
            </a:r>
          </a:p>
          <a:p>
            <a:pPr eaLnBrk="1" hangingPunct="1">
              <a:spcAft>
                <a:spcPts val="600"/>
              </a:spcAft>
            </a:pPr>
            <a:r>
              <a:rPr lang="en-US" sz="1600" dirty="0" smtClean="0"/>
              <a:t>Amended transitional provisions provided in the following working documents for the 171</a:t>
            </a:r>
            <a:r>
              <a:rPr lang="en-US" sz="1600" baseline="30000" dirty="0" smtClean="0"/>
              <a:t>st</a:t>
            </a:r>
            <a:r>
              <a:rPr lang="en-US" sz="1600" dirty="0" smtClean="0"/>
              <a:t> session of WP.29 in March 2017:</a:t>
            </a:r>
          </a:p>
          <a:p>
            <a:pPr lvl="1" eaLnBrk="1" hangingPunct="1">
              <a:spcAft>
                <a:spcPts val="600"/>
              </a:spcAft>
            </a:pPr>
            <a:r>
              <a:rPr lang="en-US" sz="1400" b="0" dirty="0" smtClean="0"/>
              <a:t>ECE/TRANS/WP.29/2017/42 </a:t>
            </a:r>
            <a:r>
              <a:rPr lang="en-US" sz="1400" b="0" dirty="0"/>
              <a:t>– Regulation No. </a:t>
            </a:r>
            <a:r>
              <a:rPr lang="en-US" sz="1400" b="0" dirty="0" smtClean="0"/>
              <a:t>83 06 series</a:t>
            </a:r>
          </a:p>
          <a:p>
            <a:pPr lvl="1" eaLnBrk="1" hangingPunct="1">
              <a:spcAft>
                <a:spcPts val="600"/>
              </a:spcAft>
            </a:pPr>
            <a:r>
              <a:rPr lang="en-US" sz="1400" b="0" dirty="0" smtClean="0"/>
              <a:t>ECE/TRANS/WP.29/2017/43 </a:t>
            </a:r>
            <a:r>
              <a:rPr lang="en-US" sz="1400" b="0" dirty="0"/>
              <a:t>– Regulation No. 83 </a:t>
            </a:r>
            <a:r>
              <a:rPr lang="en-US" sz="1400" b="0" dirty="0" smtClean="0"/>
              <a:t>07 </a:t>
            </a:r>
            <a:r>
              <a:rPr lang="en-US" sz="1400" b="0" dirty="0"/>
              <a:t>series</a:t>
            </a:r>
          </a:p>
          <a:p>
            <a:pPr lvl="1" eaLnBrk="1" hangingPunct="1">
              <a:spcAft>
                <a:spcPts val="600"/>
              </a:spcAft>
            </a:pPr>
            <a:r>
              <a:rPr lang="en-US" sz="1400" b="0" dirty="0" smtClean="0"/>
              <a:t>ECE/TRANS/WP.29/2017/44 – Regulation No. 101 01 series</a:t>
            </a:r>
            <a:endParaRPr lang="en-US" sz="1400" b="0" dirty="0"/>
          </a:p>
        </p:txBody>
      </p:sp>
    </p:spTree>
    <p:extLst>
      <p:ext uri="{BB962C8B-B14F-4D97-AF65-F5344CB8AC3E}">
        <p14:creationId xmlns:p14="http://schemas.microsoft.com/office/powerpoint/2010/main" val="3670432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576064"/>
          </a:xfrm>
        </p:spPr>
        <p:txBody>
          <a:bodyPr/>
          <a:lstStyle/>
          <a:p>
            <a:pPr algn="ctr"/>
            <a:r>
              <a:rPr lang="en-GB" sz="2800" dirty="0" smtClean="0"/>
              <a:t>Step 2</a:t>
            </a:r>
            <a:endParaRPr lang="en-GB" sz="2800" dirty="0"/>
          </a:p>
        </p:txBody>
      </p:sp>
      <p:sp>
        <p:nvSpPr>
          <p:cNvPr id="3" name="Content Placeholder 2"/>
          <p:cNvSpPr>
            <a:spLocks noGrp="1"/>
          </p:cNvSpPr>
          <p:nvPr>
            <p:ph idx="1"/>
          </p:nvPr>
        </p:nvSpPr>
        <p:spPr>
          <a:xfrm>
            <a:off x="323528" y="1916832"/>
            <a:ext cx="8640960" cy="4824536"/>
          </a:xfrm>
        </p:spPr>
        <p:txBody>
          <a:bodyPr/>
          <a:lstStyle/>
          <a:p>
            <a:pPr eaLnBrk="1" hangingPunct="1">
              <a:spcAft>
                <a:spcPts val="600"/>
              </a:spcAft>
            </a:pPr>
            <a:r>
              <a:rPr lang="en-GB" sz="1800" b="0" dirty="0" smtClean="0"/>
              <a:t>UNECE secretariat proposed an approach for the transposition of WLTP into UN Regulation at the 73</a:t>
            </a:r>
            <a:r>
              <a:rPr lang="en-GB" sz="1800" b="0" baseline="30000" dirty="0" smtClean="0"/>
              <a:t>rd</a:t>
            </a:r>
            <a:r>
              <a:rPr lang="en-GB" sz="1800" b="0" dirty="0" smtClean="0"/>
              <a:t> GRPE (GRPE-73-26)</a:t>
            </a:r>
          </a:p>
          <a:p>
            <a:pPr eaLnBrk="1" hangingPunct="1">
              <a:spcAft>
                <a:spcPts val="600"/>
              </a:spcAft>
            </a:pPr>
            <a:r>
              <a:rPr lang="en-US" sz="1600" i="1" dirty="0" smtClean="0">
                <a:solidFill>
                  <a:srgbClr val="00B050"/>
                </a:solidFill>
              </a:rPr>
              <a:t>The </a:t>
            </a:r>
            <a:r>
              <a:rPr lang="en-US" sz="1600" i="1" dirty="0">
                <a:solidFill>
                  <a:srgbClr val="00B050"/>
                </a:solidFill>
              </a:rPr>
              <a:t>secretariat underlined the complexity to be fully in line with the 1958 Agreement in the transposition process, particularly in a situation where not all Contracting Parties applying that Regulation would accept any of the alternative requirements. </a:t>
            </a:r>
            <a:endParaRPr lang="en-US" sz="1600" i="1" dirty="0" smtClean="0">
              <a:solidFill>
                <a:srgbClr val="00B050"/>
              </a:solidFill>
            </a:endParaRPr>
          </a:p>
          <a:p>
            <a:pPr eaLnBrk="1" hangingPunct="1">
              <a:spcAft>
                <a:spcPts val="600"/>
              </a:spcAft>
            </a:pPr>
            <a:r>
              <a:rPr lang="en-US" sz="1600" i="1" dirty="0" smtClean="0">
                <a:solidFill>
                  <a:srgbClr val="00B050"/>
                </a:solidFill>
              </a:rPr>
              <a:t>The </a:t>
            </a:r>
            <a:r>
              <a:rPr lang="en-US" sz="1600" i="1" dirty="0">
                <a:solidFill>
                  <a:srgbClr val="00B050"/>
                </a:solidFill>
              </a:rPr>
              <a:t>secretariat informed GRPE about a possible way forward, although alerted that it would only be comprehensible under Revision 3 of the 1958 Agreement and it would be subject to the endorsement of the Office of Legal Affairs (OLA) and all Contracting Parties to the 1958 Agreement. The secretariat highlighted that any Contracting Party intending to cease applying a Regulation should notify it at least one year in advance.</a:t>
            </a:r>
          </a:p>
          <a:p>
            <a:pPr eaLnBrk="1" hangingPunct="1">
              <a:spcAft>
                <a:spcPts val="600"/>
              </a:spcAft>
            </a:pPr>
            <a:r>
              <a:rPr lang="en-US" sz="1600" i="1" dirty="0" smtClean="0">
                <a:solidFill>
                  <a:srgbClr val="00B050"/>
                </a:solidFill>
              </a:rPr>
              <a:t>GRPE </a:t>
            </a:r>
            <a:r>
              <a:rPr lang="en-US" sz="1600" i="1" dirty="0">
                <a:solidFill>
                  <a:srgbClr val="00B050"/>
                </a:solidFill>
              </a:rPr>
              <a:t>noted the urgency to solve the issues related to the transposition of WLTP into a new Regulation and agreed to further discuss it at the next GRPE session on the basis of the work carried out by the Task Force dealing with this topic</a:t>
            </a:r>
            <a:r>
              <a:rPr lang="en-US" sz="1600" i="1" dirty="0" smtClean="0"/>
              <a:t>. </a:t>
            </a:r>
          </a:p>
          <a:p>
            <a:pPr marL="0" indent="0" eaLnBrk="1" hangingPunct="1">
              <a:spcAft>
                <a:spcPts val="600"/>
              </a:spcAft>
              <a:buNone/>
            </a:pPr>
            <a:r>
              <a:rPr lang="en-US" sz="1400" dirty="0" smtClean="0"/>
              <a:t>(Source</a:t>
            </a:r>
            <a:r>
              <a:rPr lang="en-US" sz="1400" dirty="0"/>
              <a:t>: </a:t>
            </a:r>
            <a:r>
              <a:rPr lang="en-US" sz="1400" dirty="0" smtClean="0"/>
              <a:t>ECE/TRANS/WP.29/GRPE/73 Report of 73</a:t>
            </a:r>
            <a:r>
              <a:rPr lang="en-US" sz="1400" baseline="30000" dirty="0" smtClean="0"/>
              <a:t>rd</a:t>
            </a:r>
            <a:r>
              <a:rPr lang="en-US" sz="1400" dirty="0" smtClean="0"/>
              <a:t> GRPE).</a:t>
            </a:r>
            <a:endParaRPr lang="en-GB" sz="1400" b="0" dirty="0" smtClean="0"/>
          </a:p>
          <a:p>
            <a:pPr eaLnBrk="1" hangingPunct="1">
              <a:spcAft>
                <a:spcPts val="0"/>
              </a:spcAft>
            </a:pPr>
            <a:endParaRPr lang="en-GB" b="0" dirty="0"/>
          </a:p>
        </p:txBody>
      </p:sp>
    </p:spTree>
    <p:extLst>
      <p:ext uri="{BB962C8B-B14F-4D97-AF65-F5344CB8AC3E}">
        <p14:creationId xmlns:p14="http://schemas.microsoft.com/office/powerpoint/2010/main" val="4190395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000" dirty="0" smtClean="0"/>
              <a:t>Possible way forward to avoid “options” in the case “alternatives” are not accepted by all Contracting Parties</a:t>
            </a:r>
            <a:endParaRPr lang="en-GB" sz="3000" dirty="0"/>
          </a:p>
        </p:txBody>
      </p:sp>
      <p:sp>
        <p:nvSpPr>
          <p:cNvPr id="3" name="Content Placeholder 2"/>
          <p:cNvSpPr>
            <a:spLocks noGrp="1"/>
          </p:cNvSpPr>
          <p:nvPr>
            <p:ph idx="1"/>
          </p:nvPr>
        </p:nvSpPr>
        <p:spPr>
          <a:xfrm>
            <a:off x="457200" y="1219200"/>
            <a:ext cx="8382000" cy="5181600"/>
          </a:xfrm>
        </p:spPr>
        <p:txBody>
          <a:bodyPr>
            <a:normAutofit fontScale="92500" lnSpcReduction="20000"/>
          </a:bodyPr>
          <a:lstStyle/>
          <a:p>
            <a:pPr marL="0" indent="0">
              <a:buNone/>
            </a:pPr>
            <a:endParaRPr lang="en-GB" sz="2000" dirty="0" smtClean="0"/>
          </a:p>
          <a:p>
            <a:pPr algn="just"/>
            <a:r>
              <a:rPr lang="en-GB" sz="2000" dirty="0" smtClean="0"/>
              <a:t>Regional levels (Level 1a, Level 1b, etc.) to be published in the original version of the new Regulation on WLTP, whereas the harmonized Level 2 to be introduced by the 01 series of amendments to that new Regulation</a:t>
            </a:r>
          </a:p>
          <a:p>
            <a:pPr algn="just"/>
            <a:endParaRPr lang="en-GB" sz="2000" dirty="0" smtClean="0"/>
          </a:p>
          <a:p>
            <a:pPr algn="just"/>
            <a:r>
              <a:rPr lang="en-GB" sz="2000" dirty="0" smtClean="0"/>
              <a:t>The original version of the WLTP Regulation and its 01 series of amendments can be adopted by WP.29 at the same time</a:t>
            </a:r>
          </a:p>
          <a:p>
            <a:pPr algn="just"/>
            <a:endParaRPr lang="en-GB" sz="2000" dirty="0" smtClean="0"/>
          </a:p>
          <a:p>
            <a:pPr algn="just"/>
            <a:r>
              <a:rPr lang="en-GB" sz="2000" dirty="0" smtClean="0"/>
              <a:t>The original version of the Regulation </a:t>
            </a:r>
            <a:r>
              <a:rPr lang="en-GB" sz="2000" dirty="0"/>
              <a:t>c</a:t>
            </a:r>
            <a:r>
              <a:rPr lang="en-GB" sz="2000" dirty="0" smtClean="0"/>
              <a:t>ould contain introductory provisions as it was the case e.g. in Regulations Nos. 116 and 117</a:t>
            </a:r>
          </a:p>
          <a:p>
            <a:pPr marL="0" indent="0" algn="just">
              <a:buNone/>
            </a:pPr>
            <a:endParaRPr lang="en-GB" sz="2000" dirty="0" smtClean="0"/>
          </a:p>
          <a:p>
            <a:pPr algn="just"/>
            <a:r>
              <a:rPr lang="en-GB" sz="2000" dirty="0" smtClean="0"/>
              <a:t>Possible introductory provisions: “</a:t>
            </a:r>
            <a:r>
              <a:rPr lang="en-US" sz="2000" dirty="0"/>
              <a:t>As </a:t>
            </a:r>
            <a:r>
              <a:rPr lang="en-US" sz="2000" dirty="0" smtClean="0"/>
              <a:t>from the </a:t>
            </a:r>
            <a:r>
              <a:rPr lang="en-US" sz="2000" dirty="0"/>
              <a:t>date of entry into force of this Regulation, Contracting Parties </a:t>
            </a:r>
            <a:r>
              <a:rPr lang="en-US" sz="2000" dirty="0" smtClean="0"/>
              <a:t>shall </a:t>
            </a:r>
            <a:r>
              <a:rPr lang="en-US" sz="2000" dirty="0"/>
              <a:t>not</a:t>
            </a:r>
            <a:r>
              <a:rPr lang="en-GB" sz="2000" dirty="0" smtClean="0"/>
              <a:t> grant type approvals according to this Regulation until [the date of entry into force of the 01 series of amendments].”</a:t>
            </a:r>
          </a:p>
          <a:p>
            <a:pPr algn="just"/>
            <a:endParaRPr lang="en-GB" sz="2000" dirty="0"/>
          </a:p>
          <a:p>
            <a:pPr algn="just"/>
            <a:r>
              <a:rPr lang="en-GB" sz="2000" dirty="0" smtClean="0"/>
              <a:t>This possible way forward would only make sense under Revision 3 of the 1958 Agreement and would be subject to the endorsement of the Office of </a:t>
            </a:r>
            <a:r>
              <a:rPr lang="en-GB" sz="2000" dirty="0"/>
              <a:t>L</a:t>
            </a:r>
            <a:r>
              <a:rPr lang="en-GB" sz="2000" dirty="0" smtClean="0"/>
              <a:t>egal Affairs (OLA) and all Contracting Parties to the 1958 Agreement </a:t>
            </a:r>
          </a:p>
          <a:p>
            <a:pPr algn="just"/>
            <a:endParaRPr lang="en-GB" sz="2000" dirty="0" smtClean="0"/>
          </a:p>
          <a:p>
            <a:pPr marL="0" indent="0" algn="just">
              <a:buNone/>
            </a:pPr>
            <a:endParaRPr lang="en-US" sz="1900" dirty="0"/>
          </a:p>
          <a:p>
            <a:endParaRPr lang="en-US" sz="1500" dirty="0" smtClean="0"/>
          </a:p>
        </p:txBody>
      </p:sp>
      <p:sp>
        <p:nvSpPr>
          <p:cNvPr id="4" name="TextBox 3"/>
          <p:cNvSpPr txBox="1"/>
          <p:nvPr/>
        </p:nvSpPr>
        <p:spPr>
          <a:xfrm>
            <a:off x="899592" y="6237312"/>
            <a:ext cx="3888432" cy="307777"/>
          </a:xfrm>
          <a:prstGeom prst="rect">
            <a:avLst/>
          </a:prstGeom>
          <a:noFill/>
        </p:spPr>
        <p:txBody>
          <a:bodyPr wrap="square" rtlCol="0">
            <a:spAutoFit/>
          </a:bodyPr>
          <a:lstStyle/>
          <a:p>
            <a:r>
              <a:rPr lang="en-GB" sz="1400" dirty="0" smtClean="0">
                <a:solidFill>
                  <a:srgbClr val="0F5494"/>
                </a:solidFill>
              </a:rPr>
              <a:t>Source GRPE-73-26</a:t>
            </a:r>
            <a:endParaRPr lang="en-GB" sz="1400" dirty="0">
              <a:solidFill>
                <a:srgbClr val="0F5494"/>
              </a:solidFill>
            </a:endParaRPr>
          </a:p>
        </p:txBody>
      </p:sp>
    </p:spTree>
    <p:extLst>
      <p:ext uri="{BB962C8B-B14F-4D97-AF65-F5344CB8AC3E}">
        <p14:creationId xmlns:p14="http://schemas.microsoft.com/office/powerpoint/2010/main" val="3901909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000" dirty="0" smtClean="0"/>
              <a:t>Possible way forward to avoid “options” in the case “alternatives” are not accepted by all Contracting Parties</a:t>
            </a:r>
            <a:endParaRPr lang="en-GB" sz="3000" dirty="0"/>
          </a:p>
        </p:txBody>
      </p:sp>
      <p:sp>
        <p:nvSpPr>
          <p:cNvPr id="3" name="Content Placeholder 2"/>
          <p:cNvSpPr>
            <a:spLocks noGrp="1"/>
          </p:cNvSpPr>
          <p:nvPr>
            <p:ph idx="1"/>
          </p:nvPr>
        </p:nvSpPr>
        <p:spPr>
          <a:xfrm>
            <a:off x="457200" y="1219200"/>
            <a:ext cx="8382000" cy="5181600"/>
          </a:xfrm>
        </p:spPr>
        <p:txBody>
          <a:bodyPr>
            <a:normAutofit/>
          </a:bodyPr>
          <a:lstStyle/>
          <a:p>
            <a:pPr marL="0" indent="0">
              <a:buNone/>
            </a:pPr>
            <a:endParaRPr lang="en-GB" sz="2000" dirty="0" smtClean="0"/>
          </a:p>
          <a:p>
            <a:pPr algn="just"/>
            <a:endParaRPr lang="en-GB" sz="2000" dirty="0" smtClean="0"/>
          </a:p>
          <a:p>
            <a:pPr algn="just"/>
            <a:endParaRPr lang="en-US" sz="2000" dirty="0"/>
          </a:p>
          <a:p>
            <a:endParaRPr lang="en-US" sz="1500" dirty="0" smtClean="0"/>
          </a:p>
        </p:txBody>
      </p:sp>
      <p:sp>
        <p:nvSpPr>
          <p:cNvPr id="5" name="Rectangle 4"/>
          <p:cNvSpPr/>
          <p:nvPr/>
        </p:nvSpPr>
        <p:spPr>
          <a:xfrm>
            <a:off x="304800" y="1524000"/>
            <a:ext cx="8534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b="0" dirty="0" smtClean="0">
                <a:solidFill>
                  <a:prstClr val="white"/>
                </a:solidFill>
              </a:rPr>
              <a:t>Adoption of the original version of the WLTP Regulation and the 01 series of amendments by WP.29</a:t>
            </a:r>
            <a:endParaRPr lang="en-US" sz="1600" b="0" dirty="0">
              <a:solidFill>
                <a:prstClr val="white"/>
              </a:solidFill>
            </a:endParaRPr>
          </a:p>
        </p:txBody>
      </p:sp>
      <p:cxnSp>
        <p:nvCxnSpPr>
          <p:cNvPr id="7" name="Straight Arrow Connector 6"/>
          <p:cNvCxnSpPr/>
          <p:nvPr/>
        </p:nvCxnSpPr>
        <p:spPr>
          <a:xfrm>
            <a:off x="4421024" y="2133600"/>
            <a:ext cx="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04800" y="2895600"/>
            <a:ext cx="8534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b="0" dirty="0" smtClean="0">
                <a:solidFill>
                  <a:prstClr val="white"/>
                </a:solidFill>
              </a:rPr>
              <a:t>Original version comes into force but not yet applicable as by the introductory provisions </a:t>
            </a:r>
            <a:endParaRPr lang="en-US" sz="1600" b="0" dirty="0">
              <a:solidFill>
                <a:prstClr val="white"/>
              </a:solidFill>
            </a:endParaRPr>
          </a:p>
        </p:txBody>
      </p:sp>
      <p:sp>
        <p:nvSpPr>
          <p:cNvPr id="14" name="TextBox 13"/>
          <p:cNvSpPr txBox="1"/>
          <p:nvPr/>
        </p:nvSpPr>
        <p:spPr>
          <a:xfrm>
            <a:off x="4610100" y="2312842"/>
            <a:ext cx="4229100" cy="369332"/>
          </a:xfrm>
          <a:prstGeom prst="rect">
            <a:avLst/>
          </a:prstGeom>
          <a:noFill/>
        </p:spPr>
        <p:txBody>
          <a:bodyPr wrap="square" rtlCol="0">
            <a:spAutoFit/>
          </a:bodyPr>
          <a:lstStyle/>
          <a:p>
            <a:pPr fontAlgn="auto">
              <a:spcBef>
                <a:spcPts val="0"/>
              </a:spcBef>
              <a:spcAft>
                <a:spcPts val="0"/>
              </a:spcAft>
            </a:pPr>
            <a:endParaRPr lang="en-US" sz="1800" b="0" dirty="0">
              <a:solidFill>
                <a:prstClr val="black"/>
              </a:solidFill>
              <a:latin typeface="Calibri"/>
            </a:endParaRPr>
          </a:p>
        </p:txBody>
      </p:sp>
      <p:cxnSp>
        <p:nvCxnSpPr>
          <p:cNvPr id="15" name="Straight Arrow Connector 14"/>
          <p:cNvCxnSpPr/>
          <p:nvPr/>
        </p:nvCxnSpPr>
        <p:spPr>
          <a:xfrm>
            <a:off x="4396811" y="3505200"/>
            <a:ext cx="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5943600"/>
            <a:ext cx="8534400" cy="584775"/>
          </a:xfrm>
          <a:prstGeom prst="rect">
            <a:avLst/>
          </a:prstGeom>
          <a:noFill/>
        </p:spPr>
        <p:txBody>
          <a:bodyPr wrap="square" rtlCol="0">
            <a:spAutoFit/>
          </a:bodyPr>
          <a:lstStyle/>
          <a:p>
            <a:pPr fontAlgn="auto">
              <a:spcBef>
                <a:spcPts val="0"/>
              </a:spcBef>
              <a:spcAft>
                <a:spcPts val="0"/>
              </a:spcAft>
            </a:pPr>
            <a:r>
              <a:rPr lang="en-US" sz="1600" b="0" dirty="0" smtClean="0">
                <a:solidFill>
                  <a:prstClr val="black"/>
                </a:solidFill>
                <a:latin typeface="Calibri"/>
              </a:rPr>
              <a:t>N.B. Similar process was done for the entry into force of Regulations Nos. 132 (REC) and 135 (PSI), but without introductory provisions.</a:t>
            </a:r>
            <a:endParaRPr lang="en-US" sz="1600" b="0" dirty="0">
              <a:solidFill>
                <a:prstClr val="black"/>
              </a:solidFill>
              <a:latin typeface="Calibri"/>
            </a:endParaRPr>
          </a:p>
        </p:txBody>
      </p:sp>
      <p:sp>
        <p:nvSpPr>
          <p:cNvPr id="17" name="Rectangle 16"/>
          <p:cNvSpPr/>
          <p:nvPr/>
        </p:nvSpPr>
        <p:spPr>
          <a:xfrm>
            <a:off x="304800" y="4267200"/>
            <a:ext cx="8534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b="0" dirty="0" smtClean="0">
                <a:solidFill>
                  <a:prstClr val="white"/>
                </a:solidFill>
              </a:rPr>
              <a:t>First series of amendments comes into force</a:t>
            </a:r>
          </a:p>
          <a:p>
            <a:pPr algn="ctr" fontAlgn="auto">
              <a:spcBef>
                <a:spcPts val="0"/>
              </a:spcBef>
              <a:spcAft>
                <a:spcPts val="0"/>
              </a:spcAft>
            </a:pPr>
            <a:r>
              <a:rPr lang="en-US" sz="1600" b="0" dirty="0" smtClean="0">
                <a:solidFill>
                  <a:prstClr val="white"/>
                </a:solidFill>
              </a:rPr>
              <a:t>Original version is now applicable</a:t>
            </a:r>
          </a:p>
          <a:p>
            <a:pPr algn="ctr" fontAlgn="auto">
              <a:spcBef>
                <a:spcPts val="0"/>
              </a:spcBef>
              <a:spcAft>
                <a:spcPts val="0"/>
              </a:spcAft>
            </a:pPr>
            <a:r>
              <a:rPr lang="en-US" sz="1600" b="0" dirty="0" smtClean="0">
                <a:solidFill>
                  <a:prstClr val="white"/>
                </a:solidFill>
              </a:rPr>
              <a:t>Latest series of amendments (Level 2 – most stringent one) only subject to mutual recognition</a:t>
            </a:r>
          </a:p>
        </p:txBody>
      </p:sp>
      <p:sp>
        <p:nvSpPr>
          <p:cNvPr id="12" name="TextBox 11"/>
          <p:cNvSpPr txBox="1"/>
          <p:nvPr/>
        </p:nvSpPr>
        <p:spPr>
          <a:xfrm>
            <a:off x="4533900" y="2218346"/>
            <a:ext cx="3924300" cy="584775"/>
          </a:xfrm>
          <a:prstGeom prst="rect">
            <a:avLst/>
          </a:prstGeom>
          <a:noFill/>
        </p:spPr>
        <p:txBody>
          <a:bodyPr wrap="square" rtlCol="0">
            <a:spAutoFit/>
          </a:bodyPr>
          <a:lstStyle/>
          <a:p>
            <a:pPr fontAlgn="auto">
              <a:spcBef>
                <a:spcPts val="0"/>
              </a:spcBef>
              <a:spcAft>
                <a:spcPts val="0"/>
              </a:spcAft>
            </a:pPr>
            <a:r>
              <a:rPr lang="en-US" sz="1600" b="0" dirty="0" smtClean="0">
                <a:solidFill>
                  <a:prstClr val="black"/>
                </a:solidFill>
                <a:latin typeface="Calibri"/>
              </a:rPr>
              <a:t>6 months – OLA notification for the original version </a:t>
            </a:r>
            <a:endParaRPr lang="en-US" sz="1600" b="0" dirty="0">
              <a:solidFill>
                <a:prstClr val="black"/>
              </a:solidFill>
              <a:latin typeface="Calibri"/>
            </a:endParaRPr>
          </a:p>
        </p:txBody>
      </p:sp>
      <p:sp>
        <p:nvSpPr>
          <p:cNvPr id="13" name="TextBox 12"/>
          <p:cNvSpPr txBox="1"/>
          <p:nvPr/>
        </p:nvSpPr>
        <p:spPr>
          <a:xfrm>
            <a:off x="4533900" y="3581400"/>
            <a:ext cx="4229100" cy="584775"/>
          </a:xfrm>
          <a:prstGeom prst="rect">
            <a:avLst/>
          </a:prstGeom>
          <a:noFill/>
        </p:spPr>
        <p:txBody>
          <a:bodyPr wrap="square" rtlCol="0">
            <a:spAutoFit/>
          </a:bodyPr>
          <a:lstStyle/>
          <a:p>
            <a:pPr fontAlgn="auto">
              <a:spcBef>
                <a:spcPts val="0"/>
              </a:spcBef>
              <a:spcAft>
                <a:spcPts val="0"/>
              </a:spcAft>
            </a:pPr>
            <a:r>
              <a:rPr lang="en-US" sz="1600" b="0" dirty="0" smtClean="0">
                <a:solidFill>
                  <a:prstClr val="black"/>
                </a:solidFill>
                <a:latin typeface="Calibri"/>
              </a:rPr>
              <a:t>6 months – OLA notification for the 01 series of amendments </a:t>
            </a:r>
            <a:endParaRPr lang="en-US" sz="1600" b="0" dirty="0">
              <a:solidFill>
                <a:prstClr val="black"/>
              </a:solidFill>
              <a:latin typeface="Calibri"/>
            </a:endParaRPr>
          </a:p>
        </p:txBody>
      </p:sp>
      <p:sp>
        <p:nvSpPr>
          <p:cNvPr id="18" name="TextBox 17"/>
          <p:cNvSpPr txBox="1"/>
          <p:nvPr/>
        </p:nvSpPr>
        <p:spPr>
          <a:xfrm>
            <a:off x="4983655" y="6391200"/>
            <a:ext cx="3888432" cy="307777"/>
          </a:xfrm>
          <a:prstGeom prst="rect">
            <a:avLst/>
          </a:prstGeom>
          <a:noFill/>
        </p:spPr>
        <p:txBody>
          <a:bodyPr wrap="square" rtlCol="0">
            <a:spAutoFit/>
          </a:bodyPr>
          <a:lstStyle/>
          <a:p>
            <a:r>
              <a:rPr lang="en-GB" sz="1400" dirty="0" smtClean="0">
                <a:solidFill>
                  <a:srgbClr val="0F5494"/>
                </a:solidFill>
              </a:rPr>
              <a:t>Source GRPE-73-26</a:t>
            </a:r>
            <a:endParaRPr lang="en-GB" sz="1400" dirty="0">
              <a:solidFill>
                <a:srgbClr val="0F5494"/>
              </a:solidFill>
            </a:endParaRPr>
          </a:p>
        </p:txBody>
      </p:sp>
    </p:spTree>
    <p:extLst>
      <p:ext uri="{BB962C8B-B14F-4D97-AF65-F5344CB8AC3E}">
        <p14:creationId xmlns:p14="http://schemas.microsoft.com/office/powerpoint/2010/main" val="1164347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576064"/>
          </a:xfrm>
        </p:spPr>
        <p:txBody>
          <a:bodyPr/>
          <a:lstStyle/>
          <a:p>
            <a:pPr algn="ctr"/>
            <a:r>
              <a:rPr lang="en-GB" sz="2800" dirty="0" smtClean="0"/>
              <a:t>Step 2 continued</a:t>
            </a:r>
            <a:endParaRPr lang="en-GB" sz="2800" dirty="0"/>
          </a:p>
        </p:txBody>
      </p:sp>
      <p:sp>
        <p:nvSpPr>
          <p:cNvPr id="3" name="Content Placeholder 2"/>
          <p:cNvSpPr>
            <a:spLocks noGrp="1"/>
          </p:cNvSpPr>
          <p:nvPr>
            <p:ph idx="1"/>
          </p:nvPr>
        </p:nvSpPr>
        <p:spPr>
          <a:xfrm>
            <a:off x="323528" y="2060848"/>
            <a:ext cx="8640960" cy="4680520"/>
          </a:xfrm>
        </p:spPr>
        <p:txBody>
          <a:bodyPr/>
          <a:lstStyle/>
          <a:p>
            <a:pPr eaLnBrk="1" hangingPunct="1">
              <a:spcAft>
                <a:spcPts val="0"/>
              </a:spcAft>
            </a:pPr>
            <a:r>
              <a:rPr lang="en-GB" sz="1800" dirty="0" smtClean="0">
                <a:solidFill>
                  <a:srgbClr val="0070C0"/>
                </a:solidFill>
              </a:rPr>
              <a:t>Task Force Participation – interest in participating in the Task Force has been registered by:</a:t>
            </a:r>
          </a:p>
          <a:p>
            <a:pPr lvl="1" eaLnBrk="1" hangingPunct="1">
              <a:spcAft>
                <a:spcPts val="1200"/>
              </a:spcAft>
            </a:pPr>
            <a:r>
              <a:rPr lang="en-GB" sz="1600" b="0" dirty="0" smtClean="0">
                <a:solidFill>
                  <a:srgbClr val="0070C0"/>
                </a:solidFill>
              </a:rPr>
              <a:t>EU; Japan; India; OICA; and IWVTA representatives.</a:t>
            </a:r>
          </a:p>
          <a:p>
            <a:pPr eaLnBrk="1" hangingPunct="1">
              <a:spcAft>
                <a:spcPts val="1200"/>
              </a:spcAft>
            </a:pPr>
            <a:r>
              <a:rPr lang="en-GB" sz="1800" dirty="0" smtClean="0">
                <a:solidFill>
                  <a:srgbClr val="0070C0"/>
                </a:solidFill>
              </a:rPr>
              <a:t>Request for any other interested parties to contact Task Force leader as soon as possible (e-mail details at end of this document)</a:t>
            </a:r>
          </a:p>
          <a:p>
            <a:pPr eaLnBrk="1" hangingPunct="1">
              <a:spcAft>
                <a:spcPts val="1200"/>
              </a:spcAft>
            </a:pPr>
            <a:r>
              <a:rPr lang="en-GB" sz="1800" dirty="0" smtClean="0">
                <a:solidFill>
                  <a:srgbClr val="0070C0"/>
                </a:solidFill>
              </a:rPr>
              <a:t>Task Force meetings</a:t>
            </a:r>
          </a:p>
          <a:p>
            <a:pPr lvl="1" eaLnBrk="1" hangingPunct="1">
              <a:spcAft>
                <a:spcPts val="1200"/>
              </a:spcAft>
            </a:pPr>
            <a:r>
              <a:rPr lang="en-GB" sz="1600" b="0" dirty="0">
                <a:solidFill>
                  <a:srgbClr val="0070C0"/>
                </a:solidFill>
              </a:rPr>
              <a:t>Aim to hold a minimum of two Task Force meetings prior to the next WLTP Informal Working Group (IWG #18 in Berne, April 2017</a:t>
            </a:r>
            <a:r>
              <a:rPr lang="en-GB" sz="1600" b="0" dirty="0" smtClean="0">
                <a:solidFill>
                  <a:srgbClr val="0070C0"/>
                </a:solidFill>
              </a:rPr>
              <a:t>)</a:t>
            </a:r>
          </a:p>
          <a:p>
            <a:pPr lvl="1" eaLnBrk="1" hangingPunct="1">
              <a:spcAft>
                <a:spcPts val="1200"/>
              </a:spcAft>
            </a:pPr>
            <a:r>
              <a:rPr lang="en-GB" sz="1600" b="0" dirty="0" smtClean="0">
                <a:solidFill>
                  <a:srgbClr val="0070C0"/>
                </a:solidFill>
              </a:rPr>
              <a:t>First meeting preferably a face-to-face meeting. Venue to be agreed.</a:t>
            </a:r>
            <a:endParaRPr lang="en-GB" sz="1600" b="0" dirty="0">
              <a:solidFill>
                <a:srgbClr val="0070C0"/>
              </a:solidFill>
            </a:endParaRPr>
          </a:p>
          <a:p>
            <a:pPr eaLnBrk="1" hangingPunct="1">
              <a:spcAft>
                <a:spcPts val="0"/>
              </a:spcAft>
            </a:pPr>
            <a:r>
              <a:rPr lang="en-GB" sz="1800" dirty="0" smtClean="0">
                <a:solidFill>
                  <a:srgbClr val="0070C0"/>
                </a:solidFill>
              </a:rPr>
              <a:t>Informal document providing an update on progress to be presented to the 75</a:t>
            </a:r>
            <a:r>
              <a:rPr lang="en-GB" sz="1800" baseline="30000" dirty="0" smtClean="0">
                <a:solidFill>
                  <a:srgbClr val="0070C0"/>
                </a:solidFill>
              </a:rPr>
              <a:t>th</a:t>
            </a:r>
            <a:r>
              <a:rPr lang="en-GB" sz="1800" dirty="0" smtClean="0">
                <a:solidFill>
                  <a:srgbClr val="0070C0"/>
                </a:solidFill>
              </a:rPr>
              <a:t> GRPE in June 2017</a:t>
            </a:r>
            <a:endParaRPr lang="en-GB" sz="1800" dirty="0">
              <a:solidFill>
                <a:srgbClr val="0070C0"/>
              </a:solidFill>
            </a:endParaRPr>
          </a:p>
        </p:txBody>
      </p:sp>
    </p:spTree>
    <p:extLst>
      <p:ext uri="{BB962C8B-B14F-4D97-AF65-F5344CB8AC3E}">
        <p14:creationId xmlns:p14="http://schemas.microsoft.com/office/powerpoint/2010/main" val="2441325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eaLnBrk="1" hangingPunct="1">
              <a:spcAft>
                <a:spcPts val="2400"/>
              </a:spcAft>
              <a:buFontTx/>
              <a:buNone/>
            </a:pPr>
            <a:r>
              <a:rPr lang="sv-SE" u="sng" dirty="0"/>
              <a:t>Contact information</a:t>
            </a:r>
          </a:p>
          <a:p>
            <a:pPr algn="ctr" eaLnBrk="1" hangingPunct="1">
              <a:buFontTx/>
              <a:buNone/>
            </a:pPr>
            <a:r>
              <a:rPr lang="sv-SE" dirty="0" smtClean="0"/>
              <a:t>Alessandro Marotta, </a:t>
            </a:r>
            <a:r>
              <a:rPr lang="sv-SE" dirty="0"/>
              <a:t>European Commission</a:t>
            </a:r>
          </a:p>
          <a:p>
            <a:pPr algn="ctr" eaLnBrk="1" hangingPunct="1">
              <a:buFontTx/>
              <a:buNone/>
            </a:pPr>
            <a:r>
              <a:rPr lang="sv-SE" smtClean="0">
                <a:hlinkClick r:id="rId2"/>
              </a:rPr>
              <a:t>Alessandro.Marotta@ec.europa.eu</a:t>
            </a:r>
            <a:endParaRPr lang="sv-SE" dirty="0" smtClean="0"/>
          </a:p>
          <a:p>
            <a:pPr algn="ctr" eaLnBrk="1" hangingPunct="1">
              <a:buFontTx/>
              <a:buNone/>
            </a:pPr>
            <a:endParaRPr lang="sv-SE" sz="1600" dirty="0"/>
          </a:p>
          <a:p>
            <a:pPr algn="ctr" eaLnBrk="1" hangingPunct="1">
              <a:buFontTx/>
              <a:buNone/>
            </a:pPr>
            <a:r>
              <a:rPr lang="sv-SE" dirty="0"/>
              <a:t>Robert Gardner, TRL</a:t>
            </a:r>
          </a:p>
          <a:p>
            <a:pPr algn="ctr" eaLnBrk="1" hangingPunct="1">
              <a:buFontTx/>
              <a:buNone/>
            </a:pPr>
            <a:r>
              <a:rPr lang="sv-SE" dirty="0">
                <a:hlinkClick r:id="rId3"/>
              </a:rPr>
              <a:t>rgardner@trl.co.uk</a:t>
            </a:r>
            <a:endParaRPr lang="sv-SE" dirty="0"/>
          </a:p>
          <a:p>
            <a:pPr marL="0" indent="0">
              <a:buNone/>
            </a:pPr>
            <a:endParaRPr lang="en-GB" dirty="0"/>
          </a:p>
        </p:txBody>
      </p:sp>
    </p:spTree>
    <p:extLst>
      <p:ext uri="{BB962C8B-B14F-4D97-AF65-F5344CB8AC3E}">
        <p14:creationId xmlns:p14="http://schemas.microsoft.com/office/powerpoint/2010/main" val="270702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10211</TotalTime>
  <Words>1007</Words>
  <Application>Microsoft Office PowerPoint</Application>
  <PresentationFormat>On-screen Show (4:3)</PresentationFormat>
  <Paragraphs>79</Paragraphs>
  <Slides>9</Slides>
  <Notes>6</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Default Design</vt:lpstr>
      <vt:lpstr>Office Theme</vt:lpstr>
      <vt:lpstr>Transposition of GTR15 (WLTP)  into UN Regulations     Update from WLTP Transposition Task Force </vt:lpstr>
      <vt:lpstr>Background</vt:lpstr>
      <vt:lpstr>IWG #16 and IWG #17</vt:lpstr>
      <vt:lpstr>Step 0 – 170th session of WP.29</vt:lpstr>
      <vt:lpstr>Step 2</vt:lpstr>
      <vt:lpstr>Possible way forward to avoid “options” in the case “alternatives” are not accepted by all Contracting Parties</vt:lpstr>
      <vt:lpstr>Possible way forward to avoid “options” in the case “alternatives” are not accepted by all Contracting Parties</vt:lpstr>
      <vt:lpstr>Step 2 continued</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 Gardner</dc:creator>
  <cp:lastModifiedBy>United Nations</cp:lastModifiedBy>
  <cp:revision>462</cp:revision>
  <cp:lastPrinted>2013-05-23T07:55:34Z</cp:lastPrinted>
  <dcterms:created xsi:type="dcterms:W3CDTF">2015-06-10T19:00:54Z</dcterms:created>
  <dcterms:modified xsi:type="dcterms:W3CDTF">2017-01-12T06:59:12Z</dcterms:modified>
</cp:coreProperties>
</file>