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86" r:id="rId3"/>
    <p:sldId id="313" r:id="rId4"/>
    <p:sldId id="287" r:id="rId5"/>
    <p:sldId id="289" r:id="rId6"/>
    <p:sldId id="290" r:id="rId7"/>
    <p:sldId id="291" r:id="rId8"/>
    <p:sldId id="292" r:id="rId9"/>
    <p:sldId id="293" r:id="rId10"/>
    <p:sldId id="296" r:id="rId11"/>
    <p:sldId id="297" r:id="rId12"/>
    <p:sldId id="298" r:id="rId13"/>
    <p:sldId id="300" r:id="rId14"/>
    <p:sldId id="306" r:id="rId15"/>
    <p:sldId id="307" r:id="rId16"/>
    <p:sldId id="310" r:id="rId17"/>
    <p:sldId id="311" r:id="rId18"/>
    <p:sldId id="312" r:id="rId19"/>
    <p:sldId id="276" r:id="rId20"/>
    <p:sldId id="314" r:id="rId21"/>
    <p:sldId id="284" r:id="rId22"/>
    <p:sldId id="285" r:id="rId23"/>
    <p:sldId id="263" r:id="rId2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8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00090"/>
    <a:srgbClr val="33ACE3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howGuides="1">
      <p:cViewPr varScale="1">
        <p:scale>
          <a:sx n="117" d="100"/>
          <a:sy n="117" d="100"/>
        </p:scale>
        <p:origin x="-1464" y="-102"/>
      </p:cViewPr>
      <p:guideLst>
        <p:guide orient="horz" pos="138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>
              <a:defRPr sz="10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>
              <a:defRPr sz="10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F31B97FE-1212-42AA-B934-553E61FA2724}" type="slidenum">
              <a:rPr lang="el-GR" altLang="en-US" sz="1200" b="0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l-GR" altLang="en-US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A6EAC-C0B4-4B7D-B425-FC5EC31FB2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FFFFFF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FFFFFF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JRC Science Hub</a:t>
            </a:r>
            <a:r>
              <a:rPr lang="en-GB" sz="1200" b="0" dirty="0" smtClean="0">
                <a:solidFill>
                  <a:srgbClr val="FFFFFF"/>
                </a:solidFill>
              </a:rPr>
              <a:t>: 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sz="1200" b="1" i="1" kern="0" dirty="0" smtClean="0">
                <a:solidFill>
                  <a:srgbClr val="FFFFFF"/>
                </a:solidFill>
              </a:rPr>
              <a:t>/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jrc</a:t>
            </a:r>
            <a:endParaRPr lang="en-GB" sz="1200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00188" y="3957638"/>
            <a:ext cx="3668712" cy="2281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21300" y="1524000"/>
            <a:ext cx="3670300" cy="4714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7F302-8A4A-4AD8-A7C9-62777EFA52A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584976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JRC corporat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ster A4-landscape_JRC-tree_yellow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4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584176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8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-introductor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esktop\NS_Visuals\Ppt\JRC ppt\2015 04 14 VS Expo\role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1217"/>
          <a:stretch/>
        </p:blipFill>
        <p:spPr bwMode="auto">
          <a:xfrm>
            <a:off x="0" y="5154613"/>
            <a:ext cx="91440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144" cy="280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2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416CF0FB-56F5-7340-B552-B5CF2D5EAED5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2" r:id="rId5"/>
    <p:sldLayoutId id="2147483655" r:id="rId6"/>
    <p:sldLayoutId id="2147483656" r:id="rId7"/>
    <p:sldLayoutId id="2147483654" r:id="rId8"/>
    <p:sldLayoutId id="2147483660" r:id="rId9"/>
    <p:sldLayoutId id="2147483657" r:id="rId10"/>
    <p:sldLayoutId id="2147483661" r:id="rId11"/>
  </p:sldLayoutIdLst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74th UNECE GRPE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PMP IWG Progress Report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1818200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9592" y="407707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5626968" y="152400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GRPE-74-17</a:t>
            </a:r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GRPE,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-13 January 2017</a:t>
            </a:r>
          </a:p>
          <a:p>
            <a:pPr algn="r"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Agenda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item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7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Investigation of sub23nm protocol</a:t>
            </a:r>
            <a:endParaRPr lang="en-IE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b="1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One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system with CS and 10nm CPC to circulate</a:t>
            </a:r>
          </a:p>
          <a:p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Each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lab PMP system plus a 10nm CPC (to circulate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?)</a:t>
            </a:r>
          </a:p>
          <a:p>
            <a:endParaRPr lang="en-US" altLang="en-US" sz="2000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One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golden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vehicle</a:t>
            </a:r>
          </a:p>
          <a:p>
            <a:endParaRPr lang="en-US" altLang="en-US" sz="2000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Different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labs will test different engine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technologies</a:t>
            </a: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2459722"/>
            <a:ext cx="8563428" cy="4316566"/>
          </a:xfrm>
        </p:spPr>
        <p:txBody>
          <a:bodyPr/>
          <a:lstStyle/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Interest in this approach confirmed by some engine manufacturers and some instrument manufacturers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kern="1200" dirty="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01 </a:t>
            </a:r>
            <a:r>
              <a:rPr lang="en-US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Series of amendments to Reg. 132 already includes such possibility but the procedure is not </a:t>
            </a: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defined</a:t>
            </a:r>
          </a:p>
          <a:p>
            <a:pPr marL="449263" lvl="4" indent="-274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First analysis of potential benefits/issues presented during the last meetings </a:t>
            </a:r>
          </a:p>
          <a:p>
            <a:pPr marL="517525" lvl="4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Correlation with other methods (CVS and partial flow system) and advantages/disadvantages to be checked – Additional data required</a:t>
            </a:r>
            <a:endParaRPr lang="en-US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0CCFDD-3B4F-460D-BAFE-64D4EBC31C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588" y="1322622"/>
            <a:ext cx="7870825" cy="861774"/>
          </a:xfrm>
        </p:spPr>
        <p:txBody>
          <a:bodyPr/>
          <a:lstStyle/>
          <a:p>
            <a:r>
              <a:rPr lang="en-IE" altLang="en-US" sz="2400" dirty="0">
                <a:solidFill>
                  <a:srgbClr val="0F5480"/>
                </a:solidFill>
              </a:rPr>
              <a:t>PN Counting from Raw Exhaust via Fixed Dilution</a:t>
            </a:r>
          </a:p>
        </p:txBody>
      </p:sp>
    </p:spTree>
    <p:extLst>
      <p:ext uri="{BB962C8B-B14F-4D97-AF65-F5344CB8AC3E}">
        <p14:creationId xmlns:p14="http://schemas.microsoft.com/office/powerpoint/2010/main" val="29681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Raw exhaust (tailpipe) sampling</a:t>
            </a:r>
            <a:endParaRPr lang="en-IE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Experimental program</a:t>
            </a:r>
          </a:p>
          <a:p>
            <a:pPr lvl="1"/>
            <a:r>
              <a:rPr lang="en-US" altLang="en-US" b="0" dirty="0" smtClean="0"/>
              <a:t>Primary dilution</a:t>
            </a:r>
          </a:p>
          <a:p>
            <a:pPr lvl="1"/>
            <a:r>
              <a:rPr lang="en-US" altLang="en-US" b="0" dirty="0" smtClean="0"/>
              <a:t>Losses</a:t>
            </a:r>
          </a:p>
          <a:p>
            <a:pPr lvl="1"/>
            <a:r>
              <a:rPr lang="en-US" altLang="en-US" b="0" dirty="0" smtClean="0"/>
              <a:t>Volatile removal efficiency</a:t>
            </a:r>
          </a:p>
          <a:p>
            <a:pPr lvl="1"/>
            <a:r>
              <a:rPr lang="en-US" altLang="en-US" b="0" dirty="0" smtClean="0"/>
              <a:t>Pressure effects</a:t>
            </a:r>
          </a:p>
          <a:p>
            <a:pPr lvl="1"/>
            <a:r>
              <a:rPr lang="en-US" altLang="en-US" b="0" dirty="0" smtClean="0"/>
              <a:t>Time alignment</a:t>
            </a:r>
          </a:p>
          <a:p>
            <a:endParaRPr lang="en-US" altLang="en-US" dirty="0" smtClean="0"/>
          </a:p>
          <a:p>
            <a:r>
              <a:rPr lang="en-US" altLang="en-US" i="1" u="sng" dirty="0" smtClean="0"/>
              <a:t>JRC will wait for experimental data</a:t>
            </a:r>
            <a:endParaRPr lang="en-IE" altLang="en-US" i="1" u="sng" dirty="0" smtClean="0"/>
          </a:p>
          <a:p>
            <a:endParaRPr lang="en-US" altLang="en-US" i="1" dirty="0" smtClean="0"/>
          </a:p>
          <a:p>
            <a:r>
              <a:rPr lang="en-US" altLang="en-US" i="1" dirty="0" smtClean="0"/>
              <a:t>Limited number of tests carried out at JRC in the context of PN-PEMS for HD program</a:t>
            </a:r>
            <a:endParaRPr lang="en-IE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303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Experimental setup (JRC)</a:t>
            </a:r>
            <a:endParaRPr lang="en-IE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2276475"/>
            <a:ext cx="3600450" cy="3168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Not engine test bed</a:t>
            </a:r>
          </a:p>
          <a:p>
            <a:pPr marL="0" indent="0">
              <a:buFontTx/>
              <a:buNone/>
            </a:pPr>
            <a:r>
              <a:rPr lang="en-US" altLang="en-US" smtClean="0"/>
              <a:t>Euro VI vehicles</a:t>
            </a: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Low (thermophoretic) losses due to position of PMP_TP</a:t>
            </a:r>
          </a:p>
          <a:p>
            <a:pPr marL="0" indent="0">
              <a:buFontTx/>
              <a:buNone/>
            </a:pPr>
            <a:r>
              <a:rPr lang="en-US" altLang="en-US" smtClean="0"/>
              <a:t>EFM uncertainty &lt;5%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IE" altLang="en-US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511333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Raw exhaust sampling</a:t>
            </a:r>
            <a:endParaRPr lang="en-IE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Preliminary results show 20% differences</a:t>
            </a:r>
          </a:p>
          <a:p>
            <a:pPr>
              <a:spcAft>
                <a:spcPts val="1200"/>
              </a:spcAft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Input from others is necessary</a:t>
            </a:r>
          </a:p>
          <a:p>
            <a:pPr>
              <a:spcAft>
                <a:spcPts val="1200"/>
              </a:spcAft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Theoretical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investigation of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uncertainty</a:t>
            </a:r>
          </a:p>
          <a:p>
            <a:pPr>
              <a:spcAft>
                <a:spcPts val="1200"/>
              </a:spcAft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000" i="1" kern="1200" dirty="0" smtClean="0">
                <a:solidFill>
                  <a:srgbClr val="0F5494"/>
                </a:solidFill>
                <a:latin typeface="Verdana" pitchFamily="34" charset="0"/>
              </a:rPr>
              <a:t>(According to recent information industry will try to generate some more data)</a:t>
            </a:r>
            <a:endParaRPr lang="en-IE" altLang="en-US" sz="2000" i="1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PNC Calibration Round Robin</a:t>
            </a:r>
            <a:endParaRPr lang="en-IE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Confirm that the k factor can be included in the final counting efficiencies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Investigate the possibility to change the calibration material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Applicability to PN-PEMS procedures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Investigate the possibility to calibrate at 10 nm</a:t>
            </a:r>
          </a:p>
        </p:txBody>
      </p:sp>
    </p:spTree>
    <p:extLst>
      <p:ext uri="{BB962C8B-B14F-4D97-AF65-F5344CB8AC3E}">
        <p14:creationId xmlns:p14="http://schemas.microsoft.com/office/powerpoint/2010/main" val="17200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Participants presentations during 41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PMP meeting</a:t>
            </a:r>
            <a:br>
              <a:rPr lang="en-US" altLang="en-US" dirty="0" smtClean="0"/>
            </a:br>
            <a:endParaRPr lang="en-IE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08144" cy="3670226"/>
          </a:xfrm>
        </p:spPr>
        <p:txBody>
          <a:bodyPr/>
          <a:lstStyle/>
          <a:p>
            <a:r>
              <a:rPr lang="en-US" altLang="en-US" dirty="0" smtClean="0"/>
              <a:t>BMW – AVL – VW</a:t>
            </a:r>
          </a:p>
          <a:p>
            <a:endParaRPr lang="en-US" altLang="en-US" dirty="0"/>
          </a:p>
          <a:p>
            <a:r>
              <a:rPr lang="en-US" altLang="en-US" dirty="0" smtClean="0"/>
              <a:t>Available on the PMP website</a:t>
            </a:r>
          </a:p>
          <a:p>
            <a:endParaRPr lang="en-US" altLang="en-US" dirty="0"/>
          </a:p>
          <a:p>
            <a:r>
              <a:rPr lang="en-US" altLang="en-US" dirty="0" smtClean="0"/>
              <a:t>Final results could be available for the next face-to-face meeting</a:t>
            </a: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HORIZON 2020</a:t>
            </a:r>
            <a:endParaRPr lang="en-IE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Participants presentations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b="0" kern="1200" dirty="0" smtClean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 err="1" smtClean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DownToTen</a:t>
            </a:r>
            <a:endParaRPr lang="en-US" altLang="en-US" sz="2400" b="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PEMS4nano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0" kern="1200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rPr>
              <a:t>SUREAL-23</a:t>
            </a:r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8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HORIZON 2020 projects</a:t>
            </a:r>
            <a:endParaRPr lang="en-IE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2276475"/>
          <a:ext cx="8424862" cy="404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7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7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DownToTen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PEMS4nano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SUREAL-23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Objective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Instrumentation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Fuel efficient G-DI engine 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Instrumentation + vehicle testing 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[nm]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&gt;5-10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&gt;10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Technology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tbd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CPC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tbd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Prototype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2018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2019</a:t>
                      </a:r>
                      <a:r>
                        <a:rPr lang="en-US" sz="1800" baseline="0" dirty="0" smtClean="0"/>
                        <a:t> Jan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2018</a:t>
                      </a:r>
                      <a:r>
                        <a:rPr lang="en-US" sz="1800" baseline="0" dirty="0" smtClean="0"/>
                        <a:t> start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Testing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many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Single cylinder and other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 Low Emission Vehicles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367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Validation of instrument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Prototype limited availability to others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PMP link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Important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Important</a:t>
                      </a:r>
                      <a:endParaRPr lang="en-IE" sz="1800" dirty="0"/>
                    </a:p>
                  </a:txBody>
                  <a:tcPr marL="91436" marR="91436" marT="45707" marB="4570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9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NON-EXHAUST PARTICLE EMISSIONS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de-DE" dirty="0"/>
              <a:t>Steps for Building a Common Method </a:t>
            </a:r>
            <a:br>
              <a:rPr lang="de-DE" dirty="0"/>
            </a:br>
            <a:r>
              <a:rPr lang="de-DE" dirty="0"/>
              <a:t>for Measuring Brake Wear Particles</a:t>
            </a:r>
            <a:r>
              <a:rPr lang="en-US" dirty="0"/>
              <a:t/>
            </a:r>
            <a:br>
              <a:rPr lang="en-US" dirty="0"/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539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PMP meetings in 2016</a:t>
            </a:r>
            <a:endParaRPr lang="en-IE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600438"/>
          </a:xfrm>
        </p:spPr>
        <p:txBody>
          <a:bodyPr/>
          <a:lstStyle/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13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January 2016  (Geneva) :      38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 </a:t>
            </a:r>
            <a:r>
              <a:rPr lang="en-US" altLang="en-US" sz="2000" kern="1200" dirty="0">
                <a:solidFill>
                  <a:srgbClr val="0F5494"/>
                </a:solidFill>
                <a:latin typeface="Verdana" pitchFamily="34" charset="0"/>
              </a:rPr>
              <a:t>PMP 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-10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March 2016 (Brussels) :   39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PMP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27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April – 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rd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May (Web/phone conference): 40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31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st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May (Web/phone conference)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12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-13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October (JRC-</a:t>
            </a:r>
            <a:r>
              <a:rPr lang="en-US" altLang="en-US" sz="2000" kern="1200" dirty="0" err="1" smtClean="0">
                <a:solidFill>
                  <a:srgbClr val="0F5494"/>
                </a:solidFill>
                <a:latin typeface="Verdana" pitchFamily="34" charset="0"/>
              </a:rPr>
              <a:t>Ispra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) : 41</a:t>
            </a:r>
            <a:r>
              <a:rPr lang="en-US" altLang="en-US" sz="2000" kern="1200" baseline="30000" dirty="0" smtClean="0">
                <a:solidFill>
                  <a:srgbClr val="0F5494"/>
                </a:solidFill>
                <a:latin typeface="Verdana" pitchFamily="34" charset="0"/>
              </a:rPr>
              <a:t>st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 meeting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NEXT MEETING: 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15</a:t>
            </a:r>
            <a:r>
              <a:rPr lang="en-US" altLang="en-US" sz="2000" b="1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mr-IN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–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16</a:t>
            </a:r>
            <a:r>
              <a:rPr lang="en-US" altLang="en-US" sz="2000" b="1" kern="1200" baseline="30000" dirty="0" smtClean="0">
                <a:solidFill>
                  <a:srgbClr val="0F5494"/>
                </a:solidFill>
                <a:latin typeface="Verdana" pitchFamily="34" charset="0"/>
              </a:rPr>
              <a:t>th</a:t>
            </a:r>
            <a:r>
              <a:rPr lang="en-US" altLang="en-US" sz="2000" b="1" kern="1200" dirty="0" smtClean="0">
                <a:solidFill>
                  <a:srgbClr val="0F5494"/>
                </a:solidFill>
                <a:latin typeface="Verdana" pitchFamily="34" charset="0"/>
              </a:rPr>
              <a:t> March 2017 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(Meeting rooms booked in </a:t>
            </a:r>
            <a:r>
              <a:rPr lang="en-US" altLang="en-US" sz="2000" kern="1200" dirty="0" err="1" smtClean="0">
                <a:solidFill>
                  <a:srgbClr val="0F5494"/>
                </a:solidFill>
                <a:latin typeface="Verdana" pitchFamily="34" charset="0"/>
              </a:rPr>
              <a:t>Ispra</a:t>
            </a:r>
            <a:r>
              <a:rPr lang="en-US" altLang="en-US" sz="2000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752" y="1412776"/>
            <a:ext cx="90364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100" dirty="0" smtClean="0">
                <a:solidFill>
                  <a:srgbClr val="164194"/>
                </a:solidFill>
              </a:rPr>
              <a:t>Step </a:t>
            </a:r>
            <a:r>
              <a:rPr lang="en-US" altLang="en-US" sz="2100" dirty="0">
                <a:solidFill>
                  <a:srgbClr val="164194"/>
                </a:solidFill>
              </a:rPr>
              <a:t>1 - </a:t>
            </a:r>
            <a:r>
              <a:rPr lang="en-US" altLang="en-US" sz="2100" dirty="0" smtClean="0">
                <a:solidFill>
                  <a:srgbClr val="164194"/>
                </a:solidFill>
              </a:rPr>
              <a:t>Selection/development </a:t>
            </a:r>
            <a:r>
              <a:rPr lang="en-US" altLang="en-US" sz="2100" dirty="0">
                <a:solidFill>
                  <a:srgbClr val="164194"/>
                </a:solidFill>
              </a:rPr>
              <a:t>of a braking test cycle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6000" y="2204864"/>
            <a:ext cx="8532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WLTP Database Analysis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Concluded – Report published by JRC)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WLTP data with Existing Industrial Cycles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(Concluded – Results presented at the 41</a:t>
            </a:r>
            <a:r>
              <a:rPr lang="en-US" altLang="en-US" sz="1800" b="0" baseline="300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st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PMP meeting) 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Development of a first version of a New Braking Cycle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Deadline: June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2017 – On-going work by a dedicated Task Force)</a:t>
            </a:r>
          </a:p>
          <a:p>
            <a:pPr marL="717550" indent="-176213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altLang="en-US" sz="1800" b="0" i="1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altLang="en-US" sz="1800" b="0" i="1" dirty="0">
                <a:latin typeface="Verdana" pitchFamily="34" charset="0"/>
                <a:ea typeface="+mn-ea"/>
                <a:cs typeface="+mn-cs"/>
              </a:rPr>
              <a:t>Task </a:t>
            </a:r>
            <a:r>
              <a:rPr lang="en-US" altLang="en-US" sz="1800" b="0" i="1" dirty="0" smtClean="0">
                <a:latin typeface="Verdana" pitchFamily="34" charset="0"/>
                <a:ea typeface="+mn-ea"/>
                <a:cs typeface="+mn-cs"/>
              </a:rPr>
              <a:t>Force is coordinated by JRC but includes the main experts from industry </a:t>
            </a:r>
            <a:r>
              <a:rPr lang="mr-IN" altLang="en-US" sz="1800" b="0" i="1" dirty="0" smtClean="0">
                <a:latin typeface="Verdana" pitchFamily="34" charset="0"/>
                <a:ea typeface="+mn-ea"/>
                <a:cs typeface="+mn-cs"/>
              </a:rPr>
              <a:t>–</a:t>
            </a:r>
            <a:r>
              <a:rPr lang="en-US" altLang="en-US" sz="1800" b="0" i="1" dirty="0" smtClean="0">
                <a:latin typeface="Verdana" pitchFamily="34" charset="0"/>
                <a:ea typeface="+mn-ea"/>
                <a:cs typeface="+mn-cs"/>
              </a:rPr>
              <a:t> phone conferences are regularly held (4 so far) </a:t>
            </a:r>
            <a:r>
              <a:rPr lang="mr-IN" altLang="en-US" sz="1800" b="0" i="1" dirty="0" smtClean="0">
                <a:latin typeface="Verdana" pitchFamily="34" charset="0"/>
                <a:ea typeface="+mn-ea"/>
                <a:cs typeface="+mn-cs"/>
              </a:rPr>
              <a:t>–</a:t>
            </a:r>
            <a:r>
              <a:rPr lang="en-US" altLang="en-US" sz="1800" b="0" i="1" dirty="0" smtClean="0">
                <a:latin typeface="Verdana" pitchFamily="34" charset="0"/>
                <a:ea typeface="+mn-ea"/>
                <a:cs typeface="+mn-cs"/>
              </a:rPr>
              <a:t> progress report to be presented at the </a:t>
            </a:r>
            <a:r>
              <a:rPr lang="en-US" altLang="en-US" sz="1800" b="0" i="1" smtClean="0">
                <a:latin typeface="Verdana" pitchFamily="34" charset="0"/>
                <a:ea typeface="+mn-ea"/>
                <a:cs typeface="+mn-cs"/>
              </a:rPr>
              <a:t>next meeting </a:t>
            </a:r>
            <a:endParaRPr lang="en-US" altLang="en-US" sz="1800" b="0" i="1" dirty="0">
              <a:latin typeface="Verdana" pitchFamily="34" charset="0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New Cycle - Possible round robin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(January 2018)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1340768"/>
            <a:ext cx="91440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800"/>
              </a:spcAft>
            </a:pPr>
            <a:r>
              <a:rPr lang="en-US" altLang="en-US" sz="2100" dirty="0" smtClean="0">
                <a:solidFill>
                  <a:srgbClr val="164194"/>
                </a:solidFill>
              </a:rPr>
              <a:t>Step </a:t>
            </a:r>
            <a:r>
              <a:rPr lang="en-US" altLang="en-US" sz="2100" dirty="0">
                <a:solidFill>
                  <a:srgbClr val="164194"/>
                </a:solidFill>
              </a:rPr>
              <a:t>2 - </a:t>
            </a:r>
            <a:r>
              <a:rPr lang="en-IE" altLang="en-US" sz="2100" dirty="0">
                <a:solidFill>
                  <a:srgbClr val="164194"/>
                </a:solidFill>
              </a:rPr>
              <a:t>Selection of the most suitable sampling </a:t>
            </a:r>
            <a:r>
              <a:rPr lang="en-IE" altLang="en-US" sz="2100" dirty="0" smtClean="0">
                <a:solidFill>
                  <a:srgbClr val="164194"/>
                </a:solidFill>
              </a:rPr>
              <a:t>method</a:t>
            </a:r>
            <a:endParaRPr lang="en-IE" altLang="en-US" sz="21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752" y="2060848"/>
            <a:ext cx="8496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existing systems/test rig configurations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(Deadline: June 2017 – On-going work by the group)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Functional Parameters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(Deadline: June 2017 – On-going work by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the group)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Selection of Testing Parameters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(Deadline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</a:rPr>
              <a:t>January 2018)</a:t>
            </a:r>
            <a:endParaRPr lang="en-US" altLang="en-US" sz="1800" b="0" dirty="0">
              <a:latin typeface="Verdana" pitchFamily="34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Selected Configuration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</p:txBody>
      </p:sp>
    </p:spTree>
    <p:extLst>
      <p:ext uri="{BB962C8B-B14F-4D97-AF65-F5344CB8AC3E}">
        <p14:creationId xmlns:p14="http://schemas.microsoft.com/office/powerpoint/2010/main" val="1192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295316"/>
            <a:ext cx="8784976" cy="8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>
              <a:spcAft>
                <a:spcPts val="1800"/>
              </a:spcAft>
            </a:pPr>
            <a:r>
              <a:rPr lang="en-IE" altLang="en-US" sz="2100" dirty="0" smtClean="0">
                <a:solidFill>
                  <a:srgbClr val="164194"/>
                </a:solidFill>
              </a:rPr>
              <a:t>Step </a:t>
            </a:r>
            <a:r>
              <a:rPr lang="en-IE" altLang="en-US" sz="2100" dirty="0">
                <a:solidFill>
                  <a:srgbClr val="164194"/>
                </a:solidFill>
              </a:rPr>
              <a:t>3 - </a:t>
            </a:r>
            <a:r>
              <a:rPr lang="en-US" altLang="en-US" sz="2100" dirty="0">
                <a:solidFill>
                  <a:srgbClr val="164194"/>
                </a:solidFill>
              </a:rPr>
              <a:t>Selection of the most suitable methodology for BW Particles Measurement and Characterization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1642" y="2132856"/>
            <a:ext cx="84607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Comparison of Existing Methodologies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June 2017 – Work postponed due to prioritization of steps 1 and 2) 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latin typeface="Verdana" pitchFamily="34" charset="0"/>
                <a:ea typeface="+mn-ea"/>
                <a:cs typeface="+mn-cs"/>
              </a:rPr>
              <a:t>Selection </a:t>
            </a: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of the most suitable methodologies based on the selected sampling configuration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</a:t>
            </a:r>
            <a:r>
              <a:rPr lang="en-US" altLang="en-US" sz="1800" b="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June 2018)</a:t>
            </a:r>
            <a:endParaRPr lang="en-US" altLang="en-US" sz="1800" b="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Testing and Validation of the Selected Methodologies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 depending on the progress)</a:t>
            </a:r>
          </a:p>
          <a:p>
            <a:pPr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1800" b="0" dirty="0">
                <a:latin typeface="Verdana" pitchFamily="34" charset="0"/>
                <a:ea typeface="+mn-ea"/>
                <a:cs typeface="+mn-cs"/>
              </a:rPr>
              <a:t>Data processing method </a:t>
            </a:r>
            <a:r>
              <a:rPr lang="en-US" altLang="en-US" sz="1800" b="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(Deadline: To be defined)</a:t>
            </a:r>
          </a:p>
        </p:txBody>
      </p:sp>
    </p:spTree>
    <p:extLst>
      <p:ext uri="{BB962C8B-B14F-4D97-AF65-F5344CB8AC3E}">
        <p14:creationId xmlns:p14="http://schemas.microsoft.com/office/powerpoint/2010/main" val="1155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1600" y="2420939"/>
            <a:ext cx="4824536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JRC Science Hub:</a:t>
            </a:r>
            <a:br>
              <a:rPr lang="en-US" dirty="0" smtClean="0">
                <a:solidFill>
                  <a:srgbClr val="164194"/>
                </a:solidFill>
              </a:rPr>
            </a:br>
            <a:r>
              <a:rPr lang="en-US" b="1" i="1" dirty="0" err="1" smtClean="0">
                <a:solidFill>
                  <a:srgbClr val="164194"/>
                </a:solidFill>
              </a:rPr>
              <a:t>ec.europa.eu</a:t>
            </a:r>
            <a:r>
              <a:rPr lang="en-US" b="1" i="1" dirty="0" smtClean="0">
                <a:solidFill>
                  <a:srgbClr val="164194"/>
                </a:solidFill>
              </a:rPr>
              <a:t>/</a:t>
            </a:r>
            <a:r>
              <a:rPr lang="en-US" b="1" i="1" dirty="0" err="1" smtClean="0">
                <a:solidFill>
                  <a:srgbClr val="164194"/>
                </a:solidFill>
              </a:rPr>
              <a:t>jrc</a:t>
            </a:r>
            <a:endParaRPr lang="en-US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Twitter and Facebook: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@</a:t>
            </a:r>
            <a:r>
              <a:rPr lang="en-US" b="1" i="1" dirty="0" err="1" smtClean="0">
                <a:solidFill>
                  <a:srgbClr val="164194"/>
                </a:solidFill>
              </a:rPr>
              <a:t>EU_ScienceHub</a:t>
            </a:r>
            <a:r>
              <a:rPr lang="en-US" b="1" i="1" dirty="0" smtClean="0">
                <a:solidFill>
                  <a:srgbClr val="164194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LinkedIn: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european</a:t>
            </a:r>
            <a:r>
              <a:rPr lang="en-US" b="1" i="1" dirty="0" smtClean="0">
                <a:solidFill>
                  <a:srgbClr val="164194"/>
                </a:solidFill>
              </a:rPr>
              <a:t>-commission-joint-research-</a:t>
            </a:r>
            <a:r>
              <a:rPr lang="en-US" b="1" i="1" dirty="0" err="1" smtClean="0">
                <a:solidFill>
                  <a:srgbClr val="164194"/>
                </a:solidFill>
              </a:rPr>
              <a:t>centre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4" name="Picture 3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4" y="3933056"/>
            <a:ext cx="389785" cy="3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Desktop\NS_Visuals\Ppt\JRC ppt\2015 04 14 VS Expo\vime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22" y="3185797"/>
            <a:ext cx="384974" cy="3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6" y="2492896"/>
            <a:ext cx="382258" cy="3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" y="2492896"/>
            <a:ext cx="344277" cy="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00961" y="2420939"/>
            <a:ext cx="3239591" cy="165613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YouTube: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</a:rPr>
              <a:t>JRC Audiovisuals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164194"/>
                </a:solidFill>
              </a:rPr>
              <a:t>Vimeo</a:t>
            </a:r>
            <a:r>
              <a:rPr lang="en-US" dirty="0" smtClean="0">
                <a:solidFill>
                  <a:srgbClr val="16419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b="1" i="1" dirty="0" err="1" smtClean="0">
                <a:solidFill>
                  <a:srgbClr val="164194"/>
                </a:solidFill>
              </a:rPr>
              <a:t>Science@EC</a:t>
            </a:r>
            <a:endParaRPr lang="en-US" b="1" i="1" dirty="0" smtClean="0">
              <a:solidFill>
                <a:srgbClr val="1641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006" y="3429040"/>
            <a:ext cx="360000" cy="360000"/>
          </a:xfrm>
          <a:prstGeom prst="rect">
            <a:avLst/>
          </a:prstGeom>
        </p:spPr>
      </p:pic>
      <p:pic>
        <p:nvPicPr>
          <p:cNvPr id="10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" y="3029078"/>
            <a:ext cx="396000" cy="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63" cy="648072"/>
          </a:xfrm>
        </p:spPr>
        <p:txBody>
          <a:bodyPr/>
          <a:lstStyle/>
          <a:p>
            <a:pPr algn="ctr"/>
            <a:r>
              <a:rPr lang="en-US" sz="3200" dirty="0" smtClean="0"/>
              <a:t>EXHAUST PARTICLE EMISSIONS</a:t>
            </a:r>
            <a:br>
              <a:rPr lang="en-US" sz="3200" dirty="0" smtClean="0"/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4443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 open points</a:t>
            </a:r>
            <a:endParaRPr lang="en-IE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Round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Robin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Sub-23nm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Raw exhaust sampling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Round Robin PNC (Particle Number Counter)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Horizon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2020 projects</a:t>
            </a:r>
          </a:p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0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8000" y="1412776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Key messages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1772816"/>
            <a:ext cx="87484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Sub-23 nm exhaust particles: 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 smtClean="0"/>
              <a:t>There </a:t>
            </a:r>
            <a:r>
              <a:rPr lang="en-IE" altLang="en-US" sz="1600" dirty="0"/>
              <a:t>are particles &lt;23nm - Sometimes they are an </a:t>
            </a:r>
            <a:r>
              <a:rPr lang="en-IE" altLang="en-US" sz="1600" dirty="0" err="1"/>
              <a:t>artifact</a:t>
            </a:r>
            <a:endParaRPr lang="en-IE" altLang="en-US" sz="1600" dirty="0"/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 smtClean="0"/>
              <a:t>Particle not counted with the current PMP method: GDIs </a:t>
            </a:r>
            <a:r>
              <a:rPr lang="en-IE" altLang="en-US" sz="1600" dirty="0"/>
              <a:t>30-40</a:t>
            </a:r>
            <a:r>
              <a:rPr lang="en-IE" altLang="en-US" sz="1600" dirty="0" smtClean="0"/>
              <a:t>%, motorcycles </a:t>
            </a:r>
            <a:r>
              <a:rPr lang="en-IE" altLang="en-US" sz="1600" dirty="0"/>
              <a:t>(2-s engines)up to &gt;200</a:t>
            </a:r>
            <a:r>
              <a:rPr lang="en-IE" altLang="en-US" sz="1600" dirty="0" smtClean="0"/>
              <a:t>%, PFIs </a:t>
            </a:r>
            <a:r>
              <a:rPr lang="en-IE" altLang="en-US" sz="1600" dirty="0"/>
              <a:t>50-100</a:t>
            </a:r>
            <a:r>
              <a:rPr lang="en-IE" altLang="en-US" sz="1600" dirty="0" smtClean="0"/>
              <a:t>%, </a:t>
            </a:r>
            <a:r>
              <a:rPr lang="en-IE" altLang="en-US" sz="1600" dirty="0"/>
              <a:t>DPFs </a:t>
            </a:r>
            <a:r>
              <a:rPr lang="en-IE" altLang="en-US" sz="1600" dirty="0" smtClean="0"/>
              <a:t>5</a:t>
            </a:r>
            <a:r>
              <a:rPr lang="en-IE" altLang="en-US" sz="1600" dirty="0"/>
              <a:t>%.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/>
              <a:t>High emitters are still detected by </a:t>
            </a:r>
            <a:r>
              <a:rPr lang="en-IE" altLang="en-US" sz="1600" dirty="0" smtClean="0"/>
              <a:t>PMP23nm - Thus </a:t>
            </a:r>
            <a:r>
              <a:rPr lang="en-IE" altLang="en-US" sz="1600" dirty="0"/>
              <a:t>not critical yet for current engine technologies to which the PN limit is </a:t>
            </a:r>
            <a:r>
              <a:rPr lang="en-IE" altLang="en-US" sz="1600" dirty="0" smtClean="0"/>
              <a:t>applicable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/>
              <a:t>Measuring particles down to 10 nm appears possible with “limited” changes to the existing methodology </a:t>
            </a:r>
            <a:endParaRPr lang="en-IE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6458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119783"/>
            <a:ext cx="8353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eaLnBrk="1" hangingPunct="1">
              <a:lnSpc>
                <a:spcPct val="110000"/>
              </a:lnSpc>
            </a:pPr>
            <a:r>
              <a:rPr lang="en-US" altLang="en-US" sz="2400" dirty="0" smtClean="0">
                <a:solidFill>
                  <a:srgbClr val="164194"/>
                </a:solidFill>
              </a:rPr>
              <a:t>New mandate / </a:t>
            </a:r>
            <a:r>
              <a:rPr lang="en-US" altLang="en-US" sz="2400" dirty="0" err="1" smtClean="0">
                <a:solidFill>
                  <a:srgbClr val="164194"/>
                </a:solidFill>
              </a:rPr>
              <a:t>ToR</a:t>
            </a:r>
            <a:endParaRPr lang="el-GR" altLang="en-US" sz="2400" dirty="0">
              <a:solidFill>
                <a:srgbClr val="164194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00" y="1844824"/>
            <a:ext cx="8568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The PMP groups has submitted to GRPE in June 2016 an updated draft version of the </a:t>
            </a:r>
            <a:r>
              <a:rPr lang="en-US" altLang="en-US" sz="1800" dirty="0" err="1" smtClean="0"/>
              <a:t>ToR</a:t>
            </a:r>
            <a:r>
              <a:rPr lang="en-US" altLang="en-US" sz="1800" dirty="0" smtClean="0"/>
              <a:t> and request a new mandate with a new specific concrete objective: 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Sub 23 nm exhaust particles: </a:t>
            </a:r>
          </a:p>
          <a:p>
            <a:pPr marL="974725" lvl="5" indent="-342900"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IE" altLang="en-US" sz="1600" dirty="0"/>
              <a:t>Demonstrate </a:t>
            </a:r>
            <a:r>
              <a:rPr lang="en-IE" altLang="en-US" sz="1600" dirty="0" smtClean="0"/>
              <a:t>the feasibility </a:t>
            </a:r>
            <a:r>
              <a:rPr lang="en-IE" altLang="en-US" sz="1600" dirty="0"/>
              <a:t>to measure </a:t>
            </a:r>
            <a:r>
              <a:rPr lang="en-IE" altLang="en-US" sz="1600" dirty="0" smtClean="0"/>
              <a:t>sub23nm particles with the existing PMP methodology with appropriate modifications and assess measurement differences/uncertainties by means of a round robin (RR)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The objectives of the proposed RR have been further discussed in the October meeting considering also new available information on new research projects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A new document describing the RR scope and objectives has been prepared and it will be uploaded on the PMP website</a:t>
            </a:r>
          </a:p>
          <a:p>
            <a:pPr marL="517525" lvl="4" indent="-34290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/>
              <a:t>The details of the RR will be discussed during the next face-to-face meeting</a:t>
            </a:r>
            <a:endParaRPr lang="en-I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47649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Scope of the Round Robin</a:t>
            </a:r>
            <a:endParaRPr lang="en-GB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of a sub23nm (cut-off size</a:t>
            </a:r>
            <a:r>
              <a:rPr lang="en-US" dirty="0" smtClean="0"/>
              <a:t>: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</a:t>
            </a:r>
            <a:r>
              <a:rPr lang="en-US" dirty="0"/>
              <a:t>10 nm) particle number measurement procedure based on the existing PMP methodology conveniently adapted.</a:t>
            </a:r>
            <a:endParaRPr lang="en-IE" dirty="0"/>
          </a:p>
          <a:p>
            <a:endParaRPr lang="en-US" dirty="0" smtClean="0"/>
          </a:p>
          <a:p>
            <a:r>
              <a:rPr lang="en-US" dirty="0" smtClean="0"/>
              <a:t>Main </a:t>
            </a:r>
            <a:r>
              <a:rPr lang="en-US" dirty="0"/>
              <a:t>purpose: Monitoring particle emissions of new engine/after-treatment technologies.</a:t>
            </a:r>
            <a:endParaRPr lang="en-IE" dirty="0"/>
          </a:p>
          <a:p>
            <a:endParaRPr lang="en-US" dirty="0" smtClean="0"/>
          </a:p>
          <a:p>
            <a:r>
              <a:rPr lang="en-US" dirty="0" smtClean="0"/>
              <a:t>Assessment </a:t>
            </a:r>
            <a:r>
              <a:rPr lang="en-US" dirty="0"/>
              <a:t>of the repeatability/reproducibility of the proposed particle counting methodology by means of a “round robin”.</a:t>
            </a:r>
            <a:endParaRPr lang="en-IE" dirty="0"/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Demonstrate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feasibility to measure sub23nm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Examine the need of a catalytic stripper (CS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Confirm </a:t>
            </a: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the draft requirements and calibration procedures of sub23nm </a:t>
            </a:r>
            <a:r>
              <a:rPr lang="en-US" altLang="en-US" kern="1200" dirty="0" smtClean="0">
                <a:solidFill>
                  <a:srgbClr val="0F5494"/>
                </a:solidFill>
                <a:latin typeface="Verdana" pitchFamily="34" charset="0"/>
              </a:rPr>
              <a:t>protocol</a:t>
            </a: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Evaluate measurement differences/uncertainties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kern="1200" dirty="0">
                <a:solidFill>
                  <a:srgbClr val="0F5494"/>
                </a:solidFill>
                <a:latin typeface="Verdana" pitchFamily="34" charset="0"/>
              </a:rPr>
              <a:t>Evaluate sub23nm fraction of modern engines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Objectives of the Round Robin</a:t>
            </a:r>
            <a:endParaRPr lang="en-GB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1.	Identify 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the modifications to the existing measurement </a:t>
            </a: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equipment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sz="1800" i="1" kern="1200" dirty="0">
                <a:solidFill>
                  <a:srgbClr val="0F5494"/>
                </a:solidFill>
                <a:latin typeface="Verdana" pitchFamily="34" charset="0"/>
              </a:rPr>
              <a:t>Expected Result: The main objective is to identify the modifications to the equipment/procedure needed to measure from 10 nm and to determine </a:t>
            </a:r>
            <a:r>
              <a:rPr lang="en-IE" altLang="en-US" sz="1800" i="1" kern="1200" dirty="0" smtClean="0">
                <a:solidFill>
                  <a:srgbClr val="0F5494"/>
                </a:solidFill>
                <a:latin typeface="Verdana" pitchFamily="34" charset="0"/>
              </a:rPr>
              <a:t>whether existing </a:t>
            </a:r>
            <a:r>
              <a:rPr lang="en-IE" altLang="en-US" sz="1800" i="1" kern="1200" dirty="0">
                <a:solidFill>
                  <a:srgbClr val="0F5494"/>
                </a:solidFill>
                <a:latin typeface="Verdana" pitchFamily="34" charset="0"/>
              </a:rPr>
              <a:t>systems can (or cannot) be adjusted during an annual maintenance with a relatively low cost.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2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.	Assess the need of a catalytic stripper (CS)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3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.	Evaluate sub23nm fraction of modern engines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sz="1800" i="1" kern="1200" dirty="0">
                <a:solidFill>
                  <a:srgbClr val="0F5494"/>
                </a:solidFill>
                <a:latin typeface="Verdana" pitchFamily="34" charset="0"/>
              </a:rPr>
              <a:t>Expected result: The fraction (percentage) of sub-23 nm particles from latest engines will be reported.</a:t>
            </a:r>
          </a:p>
          <a:p>
            <a:pPr marL="358775" indent="-358775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08963" cy="648072"/>
          </a:xfrm>
        </p:spPr>
        <p:txBody>
          <a:bodyPr/>
          <a:lstStyle/>
          <a:p>
            <a:r>
              <a:rPr lang="fr-BE" altLang="en-US" dirty="0" smtClean="0"/>
              <a:t>Objectives of the Round Robin</a:t>
            </a:r>
            <a:endParaRPr lang="en-GB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08144" cy="4607743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4. Evaluate measurement differences/ uncertainties. 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Confirm the specification of the modified </a:t>
            </a: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systems</a:t>
            </a:r>
            <a:endParaRPr lang="en-IE" altLang="en-US" kern="1200" dirty="0">
              <a:solidFill>
                <a:srgbClr val="0F5494"/>
              </a:solidFill>
              <a:latin typeface="Verdana" pitchFamily="34" charset="0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sz="1600" i="1" kern="1200" dirty="0">
                <a:solidFill>
                  <a:srgbClr val="0F5494"/>
                </a:solidFill>
                <a:latin typeface="Verdana" pitchFamily="34" charset="0"/>
              </a:rPr>
              <a:t>Expected result: The measurement uncertainty will be reported based on the RR-10 and it will be related to the technical specifications of the systems that will circulate. The need of better systems (or not) will be discussed.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5. Calibration 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procedures of sub23nm protocol.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6. NEW</a:t>
            </a:r>
            <a:r>
              <a:rPr lang="en-IE" altLang="en-US" kern="1200" dirty="0">
                <a:solidFill>
                  <a:srgbClr val="0F5494"/>
                </a:solidFill>
                <a:latin typeface="Verdana" pitchFamily="34" charset="0"/>
              </a:rPr>
              <a:t>: Check measurement uncertainty of existing PMP-23nm systems</a:t>
            </a: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kern="1200" dirty="0" smtClean="0">
                <a:solidFill>
                  <a:srgbClr val="0F5494"/>
                </a:solidFill>
                <a:latin typeface="Verdana" pitchFamily="34" charset="0"/>
              </a:rPr>
              <a:t>7. NEW: Check differences between tailpipe and CVS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IE" altLang="en-US" sz="1600" i="1" kern="1200" dirty="0">
                <a:solidFill>
                  <a:srgbClr val="0F5494"/>
                </a:solidFill>
                <a:latin typeface="Verdana" pitchFamily="34" charset="0"/>
              </a:rPr>
              <a:t>Expected result: The uncertainty of the ‘location’ will be quantified, especially for 10 nm systems.</a:t>
            </a:r>
          </a:p>
          <a:p>
            <a:pPr marL="358775" indent="-358775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996</TotalTime>
  <Words>1151</Words>
  <Application>Microsoft Office PowerPoint</Application>
  <PresentationFormat>On-screen Show (4:3)</PresentationFormat>
  <Paragraphs>183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74th UNECE GRPE session</vt:lpstr>
      <vt:lpstr>PMP meetings in 2016</vt:lpstr>
      <vt:lpstr>EXHAUST PARTICLE EMISSIONS </vt:lpstr>
      <vt:lpstr>Main open points</vt:lpstr>
      <vt:lpstr>PowerPoint Presentation</vt:lpstr>
      <vt:lpstr>PowerPoint Presentation</vt:lpstr>
      <vt:lpstr>Scope of the Round Robin</vt:lpstr>
      <vt:lpstr>Objectives of the Round Robin</vt:lpstr>
      <vt:lpstr>Objectives of the Round Robin</vt:lpstr>
      <vt:lpstr>Investigation of sub23nm protocol</vt:lpstr>
      <vt:lpstr>PN Counting from Raw Exhaust via Fixed Dilution</vt:lpstr>
      <vt:lpstr>Raw exhaust (tailpipe) sampling</vt:lpstr>
      <vt:lpstr>Experimental setup (JRC)</vt:lpstr>
      <vt:lpstr>Raw exhaust sampling</vt:lpstr>
      <vt:lpstr>PNC Calibration Round Robin</vt:lpstr>
      <vt:lpstr>Participants presentations during 41st PMP meeting </vt:lpstr>
      <vt:lpstr>HORIZON 2020</vt:lpstr>
      <vt:lpstr>HORIZON 2020 projects</vt:lpstr>
      <vt:lpstr>NON-EXHAUST PARTICLE EMISSIONS  Steps for Building a Common Method  for Measuring Brake Wear Particles </vt:lpstr>
      <vt:lpstr>PowerPoint Presentation</vt:lpstr>
      <vt:lpstr>PowerPoint Presentation</vt:lpstr>
      <vt:lpstr>PowerPoint Presentation</vt:lpstr>
      <vt:lpstr>Stay in touch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United Nations</cp:lastModifiedBy>
  <cp:revision>112</cp:revision>
  <cp:lastPrinted>2015-11-04T12:43:10Z</cp:lastPrinted>
  <dcterms:created xsi:type="dcterms:W3CDTF">2015-11-03T14:12:48Z</dcterms:created>
  <dcterms:modified xsi:type="dcterms:W3CDTF">2017-01-12T06:53:52Z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44390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ProviderInitializationData">
    <vt:lpwstr>https://connected.cnect.cec.eu.int</vt:lpwstr>
  </property>
  <property fmtid="{D5CDD505-2E9C-101B-9397-08002B2CF9AE}" pid="5" name="Jive_VersionGuid">
    <vt:lpwstr>f95a7733-7079-4ae3-8753-6d10df702505</vt:lpwstr>
  </property>
  <property fmtid="{D5CDD505-2E9C-101B-9397-08002B2CF9AE}" pid="6" name="Offisync_UpdateToken">
    <vt:lpwstr>13</vt:lpwstr>
  </property>
  <property fmtid="{D5CDD505-2E9C-101B-9397-08002B2CF9AE}" pid="7" name="Jive_LatestUserAccountName">
    <vt:lpwstr>grigthe</vt:lpwstr>
  </property>
</Properties>
</file>