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</p:sldMasterIdLst>
  <p:notesMasterIdLst>
    <p:notesMasterId r:id="rId13"/>
  </p:notesMasterIdLst>
  <p:handoutMasterIdLst>
    <p:handoutMasterId r:id="rId14"/>
  </p:handoutMasterIdLst>
  <p:sldIdLst>
    <p:sldId id="343" r:id="rId3"/>
    <p:sldId id="398" r:id="rId4"/>
    <p:sldId id="399" r:id="rId5"/>
    <p:sldId id="400" r:id="rId6"/>
    <p:sldId id="401" r:id="rId7"/>
    <p:sldId id="404" r:id="rId8"/>
    <p:sldId id="405" r:id="rId9"/>
    <p:sldId id="406" r:id="rId10"/>
    <p:sldId id="402" r:id="rId11"/>
    <p:sldId id="397" r:id="rId1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E4494"/>
    <a:srgbClr val="0050A0"/>
    <a:srgbClr val="2E6437"/>
    <a:srgbClr val="500F28"/>
    <a:srgbClr val="0F5494"/>
    <a:srgbClr val="3166CF"/>
    <a:srgbClr val="2D5EC1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5294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5" y="4715634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9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 smtClean="0">
                <a:latin typeface="+mj-lt"/>
              </a:rPr>
              <a:t>JRC Role. Facts </a:t>
            </a:r>
            <a:r>
              <a:rPr lang="en-GB" altLang="en-US" dirty="0">
                <a:latin typeface="+mj-lt"/>
              </a:rPr>
              <a:t>&amp; </a:t>
            </a:r>
            <a:r>
              <a:rPr lang="en-GB" altLang="en-US" dirty="0" smtClean="0">
                <a:latin typeface="+mj-lt"/>
              </a:rPr>
              <a:t>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8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8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2276872"/>
            <a:ext cx="4176464" cy="1800200"/>
          </a:xfrm>
          <a:prstGeom prst="rect">
            <a:avLst/>
          </a:prstGeom>
        </p:spPr>
        <p:txBody>
          <a:bodyPr lIns="0" tIns="900000" rIns="0" bIns="0" anchor="t"/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14017" y="4077072"/>
            <a:ext cx="4178464" cy="915318"/>
          </a:xfrm>
          <a:prstGeom prst="rect">
            <a:avLst/>
          </a:prstGeom>
        </p:spPr>
        <p:txBody>
          <a:bodyPr lIns="0" tIns="360000" rIns="0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8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8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16016" y="5517232"/>
            <a:ext cx="4178464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11378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13832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63280"/>
            <a:ext cx="1834087" cy="16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90" y="5373216"/>
            <a:ext cx="168245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63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_unlogo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3" y="6237312"/>
            <a:ext cx="716915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57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547341" y="476672"/>
            <a:ext cx="7272809" cy="1008112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kern="0" dirty="0" smtClean="0"/>
              <a:t>Joint Research</a:t>
            </a:r>
            <a:r>
              <a:rPr lang="en-US" kern="0" baseline="0" dirty="0" smtClean="0"/>
              <a:t> Centre</a:t>
            </a:r>
          </a:p>
          <a:p>
            <a:pPr>
              <a:lnSpc>
                <a:spcPts val="3400"/>
              </a:lnSpc>
            </a:pPr>
            <a:r>
              <a:rPr lang="en-GB" sz="1800" kern="0" dirty="0" smtClean="0"/>
              <a:t>the European Commission's in-house science service</a:t>
            </a:r>
            <a:endParaRPr lang="en-GB" sz="1800" kern="0" dirty="0"/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4641685" y="1649586"/>
            <a:ext cx="4178464" cy="915318"/>
          </a:xfrm>
          <a:prstGeom prst="rect">
            <a:avLst/>
          </a:prstGeom>
        </p:spPr>
        <p:txBody>
          <a:bodyPr lIns="0" tIns="46800" rIns="0"/>
          <a:lstStyle>
            <a:lvl1pPr marL="342900" indent="-3429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Serving society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Stimulating innovation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Supporting legislation</a:t>
            </a:r>
            <a:endParaRPr lang="en-US" sz="1300" b="0" i="1" kern="0" dirty="0" smtClean="0"/>
          </a:p>
        </p:txBody>
      </p:sp>
      <p:pic>
        <p:nvPicPr>
          <p:cNvPr id="5" name="Picture 4" descr="_unlogo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3" y="6237312"/>
            <a:ext cx="716915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8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9036496" cy="2016224"/>
          </a:xfrm>
        </p:spPr>
        <p:txBody>
          <a:bodyPr/>
          <a:lstStyle/>
          <a:p>
            <a:r>
              <a:rPr lang="en-IE" sz="2400" dirty="0"/>
              <a:t>UNECE IWG on EPPR </a:t>
            </a:r>
            <a:r>
              <a:rPr lang="en-IE" sz="2400" dirty="0" smtClean="0"/>
              <a:t>for </a:t>
            </a:r>
            <a:r>
              <a:rPr lang="en-IE" sz="2400" dirty="0"/>
              <a:t>L-category vehicles</a:t>
            </a:r>
            <a:br>
              <a:rPr lang="en-IE" sz="2400" dirty="0"/>
            </a:br>
            <a:r>
              <a:rPr lang="en-IE" sz="2400" dirty="0" smtClean="0"/>
              <a:t/>
            </a:r>
            <a:br>
              <a:rPr lang="en-IE" sz="2400" dirty="0" smtClean="0"/>
            </a:br>
            <a:r>
              <a:rPr lang="en-IE" sz="2400" b="0" i="1" dirty="0" smtClean="0"/>
              <a:t>State </a:t>
            </a:r>
            <a:r>
              <a:rPr lang="en-IE" sz="2400" b="0" i="1" dirty="0"/>
              <a:t>of play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/>
              <a:t> </a:t>
            </a:r>
            <a:endParaRPr lang="en-US" sz="240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3861048"/>
            <a:ext cx="4178464" cy="15841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i="1" dirty="0" smtClean="0">
                <a:solidFill>
                  <a:srgbClr val="1E4494"/>
                </a:solidFill>
              </a:rPr>
              <a:t>Adolfo </a:t>
            </a:r>
            <a:r>
              <a:rPr lang="en-GB" i="1" dirty="0" err="1" smtClean="0">
                <a:solidFill>
                  <a:srgbClr val="1E4494"/>
                </a:solidFill>
              </a:rPr>
              <a:t>Perujo</a:t>
            </a:r>
            <a:r>
              <a:rPr lang="en-GB" i="1" dirty="0" smtClean="0">
                <a:solidFill>
                  <a:srgbClr val="1E4494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b="0" i="1" dirty="0" smtClean="0">
                <a:solidFill>
                  <a:srgbClr val="1E4494"/>
                </a:solidFill>
              </a:rPr>
              <a:t>Chairman IWG EPPR (L-cat)</a:t>
            </a:r>
            <a:r>
              <a:rPr lang="en-GB" i="1" dirty="0" smtClean="0">
                <a:solidFill>
                  <a:srgbClr val="1E4494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endParaRPr lang="en-GB" i="1" dirty="0">
              <a:solidFill>
                <a:srgbClr val="1E4494"/>
              </a:solidFill>
            </a:endParaRPr>
          </a:p>
          <a:p>
            <a:pPr>
              <a:lnSpc>
                <a:spcPct val="150000"/>
              </a:lnSpc>
            </a:pPr>
            <a:endParaRPr lang="en-GB" b="0" dirty="0">
              <a:solidFill>
                <a:srgbClr val="1E4494"/>
              </a:solidFill>
            </a:endParaRPr>
          </a:p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80" y="108351"/>
            <a:ext cx="34163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Informal </a:t>
            </a:r>
            <a:r>
              <a:rPr lang="en-GB" altLang="en-US" sz="1600" b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 </a:t>
            </a:r>
            <a:r>
              <a:rPr lang="en-GB" altLang="en-US" sz="1600" b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GRPE-74-12</a:t>
            </a:r>
            <a:endParaRPr lang="en-GB" altLang="en-US" sz="1600" b="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74th </a:t>
            </a:r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GRPE, </a:t>
            </a:r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-13 </a:t>
            </a:r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January 2017,</a:t>
            </a:r>
            <a:endParaRPr lang="en-GB" altLang="en-US" sz="1600" b="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genda </a:t>
            </a:r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 </a:t>
            </a:r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9(b)</a:t>
            </a:r>
            <a:endParaRPr lang="en-GB" altLang="en-US" sz="1600" b="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6" b="27366"/>
          <a:stretch>
            <a:fillRect/>
          </a:stretch>
        </p:blipFill>
        <p:spPr>
          <a:xfrm>
            <a:off x="0" y="2337098"/>
            <a:ext cx="9144000" cy="22322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6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14375">
              <a:buFont typeface="Wingdings" panose="05000000000000000000" pitchFamily="2" charset="2"/>
              <a:buChar char="ü"/>
            </a:pPr>
            <a:r>
              <a:rPr lang="en-IE" dirty="0"/>
              <a:t>Background</a:t>
            </a:r>
          </a:p>
          <a:p>
            <a:pPr marL="714375">
              <a:buFont typeface="Wingdings" panose="05000000000000000000" pitchFamily="2" charset="2"/>
              <a:buChar char="ü"/>
            </a:pPr>
            <a:r>
              <a:rPr lang="en-IE" dirty="0" smtClean="0"/>
              <a:t>Past </a:t>
            </a:r>
            <a:r>
              <a:rPr lang="en-IE" dirty="0"/>
              <a:t>and next meetings</a:t>
            </a:r>
          </a:p>
          <a:p>
            <a:pPr marL="714375">
              <a:buFont typeface="Wingdings" panose="05000000000000000000" pitchFamily="2" charset="2"/>
              <a:buChar char="ü"/>
            </a:pPr>
            <a:r>
              <a:rPr lang="en-IE" dirty="0" smtClean="0"/>
              <a:t>State </a:t>
            </a:r>
            <a:r>
              <a:rPr lang="en-IE" dirty="0"/>
              <a:t>of play</a:t>
            </a:r>
          </a:p>
          <a:p>
            <a:pPr marL="1076325" lvl="3" indent="-361950">
              <a:buFont typeface="Wingdings" panose="05000000000000000000" pitchFamily="2" charset="2"/>
              <a:buChar char="§"/>
            </a:pPr>
            <a:r>
              <a:rPr lang="en-IE" dirty="0"/>
              <a:t>GTR on Evaporative and Crankcase emissions </a:t>
            </a:r>
            <a:endParaRPr lang="en-IE" dirty="0" smtClean="0"/>
          </a:p>
          <a:p>
            <a:pPr marL="1076325" lvl="3" indent="-361950">
              <a:buFont typeface="Wingdings" panose="05000000000000000000" pitchFamily="2" charset="2"/>
              <a:buChar char="§"/>
            </a:pPr>
            <a:r>
              <a:rPr lang="en-IE" dirty="0" smtClean="0"/>
              <a:t>GTR </a:t>
            </a:r>
            <a:r>
              <a:rPr lang="en-IE" dirty="0"/>
              <a:t>on OBD-I </a:t>
            </a:r>
            <a:endParaRPr lang="en-IE" dirty="0" smtClean="0"/>
          </a:p>
          <a:p>
            <a:pPr marL="1076325" lvl="3" indent="-361950">
              <a:buFont typeface="Wingdings" panose="05000000000000000000" pitchFamily="2" charset="2"/>
              <a:buChar char="§"/>
            </a:pPr>
            <a:r>
              <a:rPr lang="en-IE" dirty="0" smtClean="0"/>
              <a:t>GTR2</a:t>
            </a:r>
          </a:p>
          <a:p>
            <a:pPr marL="1076325" lvl="3" indent="-361950">
              <a:buFont typeface="Wingdings" panose="05000000000000000000" pitchFamily="2" charset="2"/>
              <a:buChar char="§"/>
            </a:pPr>
            <a:r>
              <a:rPr lang="en-IE" dirty="0" smtClean="0"/>
              <a:t>OBD 2</a:t>
            </a:r>
            <a:endParaRPr lang="en-IE" dirty="0"/>
          </a:p>
          <a:p>
            <a:pPr marL="714375">
              <a:buFont typeface="Wingdings" panose="05000000000000000000" pitchFamily="2" charset="2"/>
              <a:buChar char="ü"/>
            </a:pPr>
            <a:r>
              <a:rPr lang="en-IE" dirty="0" smtClean="0"/>
              <a:t>Roadmap</a:t>
            </a:r>
            <a:endParaRPr lang="en-IE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9" b="3166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2276872"/>
            <a:ext cx="9144000" cy="4173413"/>
          </a:xfrm>
        </p:spPr>
        <p:txBody>
          <a:bodyPr/>
          <a:lstStyle/>
          <a:p>
            <a:r>
              <a:rPr lang="en-GB" dirty="0" err="1"/>
              <a:t>ToR</a:t>
            </a:r>
            <a:r>
              <a:rPr lang="en-GB" dirty="0"/>
              <a:t> and </a:t>
            </a:r>
            <a:r>
              <a:rPr lang="en-GB" dirty="0" smtClean="0"/>
              <a:t>mandate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 smtClean="0"/>
              <a:t>Priority </a:t>
            </a:r>
            <a:r>
              <a:rPr lang="en-IE" dirty="0"/>
              <a:t>to work under 1998 Agreement but will also work under 1958 Agreement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Amend GTR No2 and develop new GTRs with respect to Environmental and Propulsion unit Performance Requirements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Create synergies with 58th Agreement and where possible develop common requirements in form of UN </a:t>
            </a:r>
            <a:r>
              <a:rPr lang="en-IE" dirty="0" err="1"/>
              <a:t>Reg</a:t>
            </a:r>
            <a:r>
              <a:rPr lang="en-IE" dirty="0"/>
              <a:t>(s)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Exchange information on current and future regulatory requirements for ‘light vehicles’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Adopted at WP29 Nov 2013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rgbClr val="FF0000"/>
                </a:solidFill>
              </a:rPr>
              <a:t>Extended at WP29 Jun 2015 (2016 to 2020) </a:t>
            </a:r>
            <a:r>
              <a:rPr lang="en-IE" dirty="0"/>
              <a:t>(ECE/TRANS/WP.29/AC.3/36/Rev.1)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620688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28302"/>
          <a:stretch>
            <a:fillRect/>
          </a:stretch>
        </p:blipFill>
        <p:spPr>
          <a:xfrm>
            <a:off x="0" y="0"/>
            <a:ext cx="9144000" cy="1985367"/>
          </a:xfrm>
        </p:spPr>
      </p:pic>
    </p:spTree>
    <p:extLst>
      <p:ext uri="{BB962C8B-B14F-4D97-AF65-F5344CB8AC3E}">
        <p14:creationId xmlns:p14="http://schemas.microsoft.com/office/powerpoint/2010/main" val="15610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449238"/>
            <a:ext cx="9144000" cy="6237313"/>
          </a:xfrm>
        </p:spPr>
        <p:txBody>
          <a:bodyPr/>
          <a:lstStyle/>
          <a:p>
            <a:r>
              <a:rPr lang="en-IE" dirty="0"/>
              <a:t>Topics to be covered by EPPR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Environmental performance:</a:t>
            </a:r>
          </a:p>
          <a:p>
            <a:pPr lvl="2"/>
            <a:r>
              <a:rPr lang="en-GB" dirty="0"/>
              <a:t>Type I: Tailpipe emissions test after cold start (revision); </a:t>
            </a:r>
          </a:p>
          <a:p>
            <a:pPr lvl="2"/>
            <a:r>
              <a:rPr lang="en-GB" dirty="0"/>
              <a:t>Type II: Tailpipe emissions test at (increased) idle / free acceleration;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Type III: Emission test of crankcase gases;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Type IV: Evaporative emissions test; </a:t>
            </a:r>
          </a:p>
          <a:p>
            <a:pPr lvl="2"/>
            <a:r>
              <a:rPr lang="en-GB" dirty="0"/>
              <a:t>Type V: Durability testing of pollution control devices;  </a:t>
            </a:r>
          </a:p>
          <a:p>
            <a:pPr lvl="2"/>
            <a:r>
              <a:rPr lang="en-GB" dirty="0"/>
              <a:t>Type VII: Measurement of CO2 emissions, fuel consumption, electric energy consumption and electric range determination; 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/>
              <a:t>Type VIII: On-board diagnostics environmental verification tests.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Propulsion unit performance:</a:t>
            </a:r>
          </a:p>
          <a:p>
            <a:pPr lvl="2"/>
            <a:r>
              <a:rPr lang="en-IE" dirty="0"/>
              <a:t>Unified rules and test procedures to measure power and torque for propulsion technologies fitted on L-category vehicles </a:t>
            </a:r>
          </a:p>
          <a:p>
            <a:pPr lvl="2"/>
            <a:r>
              <a:rPr lang="en-IE" dirty="0"/>
              <a:t>unified measurement of maximum design vehicle speed and/or power for restricted L-category vehicles should be developed and agreed upon. </a:t>
            </a:r>
          </a:p>
          <a:p>
            <a:pPr lvl="2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715"/>
            <a:ext cx="9144000" cy="620688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30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9" b="3302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8964488" cy="26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1" y="2636912"/>
            <a:ext cx="9036496" cy="4248472"/>
          </a:xfrm>
        </p:spPr>
        <p:txBody>
          <a:bodyPr/>
          <a:lstStyle/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dirty="0"/>
              <a:t>Adopted by the GRPE in its 72nd Session (Jan 2016</a:t>
            </a:r>
            <a:r>
              <a:rPr lang="en-IE" dirty="0" smtClean="0"/>
              <a:t>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800" i="1" dirty="0" smtClean="0"/>
              <a:t>The </a:t>
            </a:r>
            <a:r>
              <a:rPr lang="en-IE" sz="1800" i="1" dirty="0"/>
              <a:t>proposal for a new UN GTR on crankcase and evaporative emissions from two- or three-wheeled motor vehicles equipped with a combustion engine (ECE/TRANS/WP.29/2016/66, ECE/TRANS/WP.29/2016/67, ECE/TRANS/WP.29/AC.3/36/Rev.1) </a:t>
            </a:r>
            <a:r>
              <a:rPr lang="en-IE" sz="1800" i="1" u="sng" dirty="0"/>
              <a:t>was established in the UN Global Registry on 17 November 2016 </a:t>
            </a:r>
            <a:r>
              <a:rPr lang="en-IE" sz="1800" i="1" dirty="0"/>
              <a:t>by consensus vote of the following Contracting Parties present and voting </a:t>
            </a:r>
            <a:r>
              <a:rPr lang="en-IE" sz="1800" i="1" dirty="0" smtClean="0"/>
              <a:t>…</a:t>
            </a:r>
            <a:endParaRPr lang="en-IE" sz="1800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7" b="33727"/>
          <a:stretch>
            <a:fillRect/>
          </a:stretch>
        </p:blipFill>
        <p:spPr>
          <a:xfrm>
            <a:off x="0" y="3473"/>
            <a:ext cx="9144000" cy="198536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620688"/>
          </a:xfrm>
        </p:spPr>
        <p:txBody>
          <a:bodyPr/>
          <a:lstStyle/>
          <a:p>
            <a:r>
              <a:rPr lang="en-GB" dirty="0"/>
              <a:t>Evaporative and Crankcase emissions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62068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Stay of Play</a:t>
            </a:r>
          </a:p>
        </p:txBody>
      </p:sp>
    </p:spTree>
    <p:extLst>
      <p:ext uri="{BB962C8B-B14F-4D97-AF65-F5344CB8AC3E}">
        <p14:creationId xmlns:p14="http://schemas.microsoft.com/office/powerpoint/2010/main" val="35587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2322587"/>
            <a:ext cx="9144000" cy="4221088"/>
          </a:xfrm>
        </p:spPr>
        <p:txBody>
          <a:bodyPr/>
          <a:lstStyle/>
          <a:p>
            <a:pPr marL="266700" indent="-266700">
              <a:buFont typeface="Wingdings" panose="05000000000000000000" pitchFamily="2" charset="2"/>
              <a:buChar char="ü"/>
            </a:pPr>
            <a:r>
              <a:rPr lang="en-IE" dirty="0"/>
              <a:t>Adopted by the GRPE in its 73rd Session of the GRPE (June 2016</a:t>
            </a:r>
            <a:r>
              <a:rPr lang="en-IE" dirty="0" smtClean="0"/>
              <a:t>)</a:t>
            </a:r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en-IE" sz="1800" i="1" dirty="0" smtClean="0"/>
              <a:t>The </a:t>
            </a:r>
            <a:r>
              <a:rPr lang="en-IE" sz="1800" i="1" dirty="0"/>
              <a:t>proposal for a new UN GTR on the measurement procedure for two- or three-wheeled motor vehicles with regard to on-board diagnostics (ECE/TRANS/WP.29/2016/112, ECE/TRANS/WP.29/2016/113, ECE/TRANS/WP.29/AC.3/36/Rev.1) </a:t>
            </a:r>
            <a:r>
              <a:rPr lang="en-IE" sz="1800" i="1" u="sng" dirty="0"/>
              <a:t>was established in the UN Global Registry on 17 November 2016</a:t>
            </a:r>
            <a:r>
              <a:rPr lang="en-IE" sz="1800" i="1" dirty="0"/>
              <a:t> by consensus vote of the following Contracting Parties present and </a:t>
            </a:r>
            <a:r>
              <a:rPr lang="en-IE" sz="1800" i="1" dirty="0" smtClean="0"/>
              <a:t>voting …</a:t>
            </a:r>
            <a:endParaRPr lang="en-IE" sz="1800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7" b="30747"/>
          <a:stretch>
            <a:fillRect/>
          </a:stretch>
        </p:blipFill>
        <p:spPr>
          <a:xfrm>
            <a:off x="0" y="3473"/>
            <a:ext cx="9144000" cy="191335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620688"/>
          </a:xfrm>
        </p:spPr>
        <p:txBody>
          <a:bodyPr/>
          <a:lstStyle/>
          <a:p>
            <a:r>
              <a:rPr lang="en-GB" dirty="0"/>
              <a:t>OBD-I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62068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Stay of Play</a:t>
            </a:r>
          </a:p>
        </p:txBody>
      </p:sp>
    </p:spTree>
    <p:extLst>
      <p:ext uri="{BB962C8B-B14F-4D97-AF65-F5344CB8AC3E}">
        <p14:creationId xmlns:p14="http://schemas.microsoft.com/office/powerpoint/2010/main" val="13223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2276872"/>
            <a:ext cx="9144000" cy="3645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EPPR-11-15 Rev1 = proposal EC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IMMA </a:t>
            </a:r>
            <a:r>
              <a:rPr lang="en-IE" dirty="0" smtClean="0"/>
              <a:t>has identified the </a:t>
            </a:r>
            <a:r>
              <a:rPr lang="en-IE" dirty="0"/>
              <a:t>differences </a:t>
            </a:r>
            <a:r>
              <a:rPr lang="en-IE" dirty="0" smtClean="0"/>
              <a:t>between current </a:t>
            </a:r>
            <a:r>
              <a:rPr lang="en-IE" dirty="0"/>
              <a:t>GTR2 </a:t>
            </a:r>
            <a:r>
              <a:rPr lang="en-IE" dirty="0" smtClean="0"/>
              <a:t>&amp; EPPR-11-15 Rev1</a:t>
            </a:r>
            <a:endParaRPr lang="en-IE" dirty="0"/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Extensive document. Split the work, during </a:t>
            </a:r>
            <a:r>
              <a:rPr lang="en-IE" dirty="0" smtClean="0"/>
              <a:t>2016 and 2017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 smtClean="0"/>
              <a:t>Japan has requested and the IWG has accepted to take the EURO </a:t>
            </a:r>
            <a:r>
              <a:rPr lang="en-IE" dirty="0"/>
              <a:t>5 regulation as </a:t>
            </a:r>
            <a:r>
              <a:rPr lang="en-IE" dirty="0" smtClean="0"/>
              <a:t>the basis </a:t>
            </a:r>
            <a:r>
              <a:rPr lang="en-IE" dirty="0"/>
              <a:t>for </a:t>
            </a:r>
            <a:r>
              <a:rPr lang="en-IE" dirty="0" smtClean="0"/>
              <a:t>discussion and development of GTR 2 revision.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 smtClean="0"/>
              <a:t>Intentions to present an informal documents to GRPE (June 2017)</a:t>
            </a:r>
          </a:p>
          <a:p>
            <a:pPr>
              <a:buFont typeface="Wingdings" panose="05000000000000000000" pitchFamily="2" charset="2"/>
              <a:buChar char="q"/>
            </a:pPr>
            <a:endParaRPr lang="en-IE" dirty="0"/>
          </a:p>
          <a:p>
            <a:pPr>
              <a:buFont typeface="Wingdings" panose="05000000000000000000" pitchFamily="2" charset="2"/>
              <a:buChar char="q"/>
            </a:pPr>
            <a:endParaRPr lang="en-IE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IE" dirty="0" smtClean="0"/>
              <a:t>Start full work on this item from beginning 2018 (agreed by all parties) </a:t>
            </a:r>
          </a:p>
          <a:p>
            <a:pPr>
              <a:buFont typeface="Wingdings" panose="05000000000000000000" pitchFamily="2" charset="2"/>
              <a:buChar char="q"/>
            </a:pPr>
            <a:endParaRPr lang="en-IE" dirty="0"/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3" b="31693"/>
          <a:stretch>
            <a:fillRect/>
          </a:stretch>
        </p:blipFill>
        <p:spPr>
          <a:xfrm>
            <a:off x="-36512" y="3473"/>
            <a:ext cx="9217024" cy="223224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9691" y="1988840"/>
            <a:ext cx="9144000" cy="620688"/>
          </a:xfrm>
        </p:spPr>
        <p:txBody>
          <a:bodyPr/>
          <a:lstStyle/>
          <a:p>
            <a:r>
              <a:rPr lang="en-GB" dirty="0"/>
              <a:t>GTR2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62068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034EA2"/>
                </a:solidFill>
              </a:rPr>
              <a:t>Stay of Play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6512" y="5112568"/>
            <a:ext cx="9144000" cy="620688"/>
          </a:xfrm>
          <a:prstGeom prst="rect">
            <a:avLst/>
          </a:prstGeom>
        </p:spPr>
        <p:txBody>
          <a:bodyPr lIns="360000" tIns="21600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kern="0" dirty="0" smtClean="0"/>
              <a:t>OBD2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8190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3" b="26753"/>
          <a:stretch>
            <a:fillRect/>
          </a:stretch>
        </p:blipFill>
        <p:spPr>
          <a:xfrm>
            <a:off x="0" y="1"/>
            <a:ext cx="9144000" cy="170080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902663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103" y="404664"/>
            <a:ext cx="9144000" cy="792088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EPPR Roadmap</a:t>
            </a:r>
          </a:p>
        </p:txBody>
      </p:sp>
    </p:spTree>
    <p:extLst>
      <p:ext uri="{BB962C8B-B14F-4D97-AF65-F5344CB8AC3E}">
        <p14:creationId xmlns:p14="http://schemas.microsoft.com/office/powerpoint/2010/main" val="13553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13591</TotalTime>
  <Words>496</Words>
  <Application>Microsoft Office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Slide_Master</vt:lpstr>
      <vt:lpstr>1_Slide_Master</vt:lpstr>
      <vt:lpstr>UNECE IWG on EPPR for L-category vehicles  State of play       </vt:lpstr>
      <vt:lpstr>Outline</vt:lpstr>
      <vt:lpstr>Background</vt:lpstr>
      <vt:lpstr>Background</vt:lpstr>
      <vt:lpstr>Meetings</vt:lpstr>
      <vt:lpstr>Evaporative and Crankcase emissions</vt:lpstr>
      <vt:lpstr>OBD-I</vt:lpstr>
      <vt:lpstr>GTR2</vt:lpstr>
      <vt:lpstr>EPPR Roadmap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United Nations</cp:lastModifiedBy>
  <cp:revision>507</cp:revision>
  <cp:lastPrinted>2015-02-12T17:08:05Z</cp:lastPrinted>
  <dcterms:created xsi:type="dcterms:W3CDTF">2011-10-28T10:25:18Z</dcterms:created>
  <dcterms:modified xsi:type="dcterms:W3CDTF">2017-01-11T13:47:42Z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Jive_VersionGuid">
    <vt:lpwstr>30c1ceaa-642b-44c9-8486-5218f90ea04b</vt:lpwstr>
  </property>
  <property fmtid="{D5CDD505-2E9C-101B-9397-08002B2CF9AE}" pid="4" name="Offisync_UniqueId">
    <vt:lpwstr>64605</vt:lpwstr>
  </property>
  <property fmtid="{D5CDD505-2E9C-101B-9397-08002B2CF9AE}" pid="5" name="Offisync_ProviderInitializationData">
    <vt:lpwstr>https://connected.cnect.cec.eu.int</vt:lpwstr>
  </property>
  <property fmtid="{D5CDD505-2E9C-101B-9397-08002B2CF9AE}" pid="6" name="Offisync_UpdateToken">
    <vt:lpwstr>3</vt:lpwstr>
  </property>
  <property fmtid="{D5CDD505-2E9C-101B-9397-08002B2CF9AE}" pid="7" name="Jive_LatestUserAccountName">
    <vt:lpwstr>perujao</vt:lpwstr>
  </property>
</Properties>
</file>