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10"/>
  </p:notesMasterIdLst>
  <p:handoutMasterIdLst>
    <p:handoutMasterId r:id="rId11"/>
  </p:handoutMasterIdLst>
  <p:sldIdLst>
    <p:sldId id="273" r:id="rId3"/>
    <p:sldId id="307" r:id="rId4"/>
    <p:sldId id="311" r:id="rId5"/>
    <p:sldId id="308" r:id="rId6"/>
    <p:sldId id="312" r:id="rId7"/>
    <p:sldId id="313" r:id="rId8"/>
    <p:sldId id="309" r:id="rId9"/>
  </p:sldIdLst>
  <p:sldSz cx="9144000" cy="6858000" type="screen4x3"/>
  <p:notesSz cx="6797675" cy="9928225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24" autoAdjust="0"/>
    <p:restoredTop sz="95262" autoAdjust="0"/>
  </p:normalViewPr>
  <p:slideViewPr>
    <p:cSldViewPr>
      <p:cViewPr varScale="1">
        <p:scale>
          <a:sx n="117" d="100"/>
          <a:sy n="117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7034" cy="496332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49057" y="1"/>
            <a:ext cx="2947034" cy="496332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pPr>
              <a:defRPr/>
            </a:pPr>
            <a:fld id="{3786A770-4289-4022-952F-97B42A176CCD}" type="datetimeFigureOut">
              <a:rPr lang="ja-JP" altLang="en-US"/>
              <a:pPr>
                <a:defRPr/>
              </a:pPr>
              <a:t>2017/1/11</a:t>
            </a:fld>
            <a:endParaRPr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30308"/>
            <a:ext cx="2947034" cy="496331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49057" y="9430308"/>
            <a:ext cx="2947034" cy="496331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pPr>
              <a:defRPr/>
            </a:pPr>
            <a:fld id="{AB85800C-3147-4291-84D8-00F7DEB73EF5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98396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448" cy="496332"/>
          </a:xfrm>
          <a:prstGeom prst="rect">
            <a:avLst/>
          </a:prstGeom>
        </p:spPr>
        <p:txBody>
          <a:bodyPr vert="horz" lIns="91307" tIns="45653" rIns="91307" bIns="45653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643" y="1"/>
            <a:ext cx="2945448" cy="496332"/>
          </a:xfrm>
          <a:prstGeom prst="rect">
            <a:avLst/>
          </a:prstGeom>
        </p:spPr>
        <p:txBody>
          <a:bodyPr vert="horz" lIns="91307" tIns="45653" rIns="91307" bIns="45653" rtlCol="0"/>
          <a:lstStyle>
            <a:lvl1pPr algn="r">
              <a:defRPr sz="1200"/>
            </a:lvl1pPr>
          </a:lstStyle>
          <a:p>
            <a:pPr>
              <a:defRPr/>
            </a:pPr>
            <a:fld id="{8B01F613-DB3D-41D2-9E03-DFF74FB7DC82}" type="datetimeFigureOut">
              <a:rPr lang="de-DE"/>
              <a:pPr>
                <a:defRPr/>
              </a:pPr>
              <a:t>11.01.2017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62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7" tIns="45653" rIns="91307" bIns="45653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0085" y="4715946"/>
            <a:ext cx="5437506" cy="4466988"/>
          </a:xfrm>
          <a:prstGeom prst="rect">
            <a:avLst/>
          </a:prstGeom>
        </p:spPr>
        <p:txBody>
          <a:bodyPr vert="horz" lIns="91307" tIns="45653" rIns="91307" bIns="45653" rtlCol="0"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30308"/>
            <a:ext cx="2945448" cy="496331"/>
          </a:xfrm>
          <a:prstGeom prst="rect">
            <a:avLst/>
          </a:prstGeom>
        </p:spPr>
        <p:txBody>
          <a:bodyPr vert="horz" lIns="91307" tIns="45653" rIns="91307" bIns="45653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643" y="9430308"/>
            <a:ext cx="2945448" cy="496331"/>
          </a:xfrm>
          <a:prstGeom prst="rect">
            <a:avLst/>
          </a:prstGeom>
        </p:spPr>
        <p:txBody>
          <a:bodyPr vert="horz" lIns="91307" tIns="45653" rIns="91307" bIns="45653" rtlCol="0" anchor="b"/>
          <a:lstStyle>
            <a:lvl1pPr algn="r">
              <a:defRPr sz="1200"/>
            </a:lvl1pPr>
          </a:lstStyle>
          <a:p>
            <a:pPr>
              <a:defRPr/>
            </a:pPr>
            <a:fld id="{0CC67DA6-082D-407E-8BF3-0211806DC93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28046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C67DA6-082D-407E-8BF3-0211806DC93C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7495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C67DA6-082D-407E-8BF3-0211806DC93C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95921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C67DA6-082D-407E-8BF3-0211806DC93C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2062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3214-0B2B-4466-9A4B-20C2E5018C2C}" type="datetimeFigureOut">
              <a:rPr lang="ja-JP" altLang="en-US"/>
              <a:pPr>
                <a:defRPr/>
              </a:pPr>
              <a:t>2017/1/11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702C0-B5B6-4566-A7DE-B573443C971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3F5DC-E78D-481E-9826-75E986E007BC}" type="datetimeFigureOut">
              <a:rPr lang="ja-JP" altLang="en-US"/>
              <a:pPr>
                <a:defRPr/>
              </a:pPr>
              <a:t>2017/1/11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9F4C7-413E-4150-8FED-17270369639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0AC86-611F-474E-AF80-4E44B9B78426}" type="datetimeFigureOut">
              <a:rPr lang="ja-JP" altLang="en-US"/>
              <a:pPr>
                <a:defRPr/>
              </a:pPr>
              <a:t>2017/1/11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6249D-6B03-4298-ACCF-81F0E20B813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solidFill>
            <a:schemeClr val="accent1"/>
          </a:solidFill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12700"/>
            <a:ext cx="2133600" cy="476250"/>
          </a:xfrm>
        </p:spPr>
        <p:txBody>
          <a:bodyPr/>
          <a:lstStyle>
            <a:lvl1pPr>
              <a:defRPr sz="1800" b="1"/>
            </a:lvl1pPr>
          </a:lstStyle>
          <a:p>
            <a:fld id="{CF8BEEED-67CB-42A0-AF6E-6209CE1CE009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610168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06DD25-CFA7-4546-B411-7C8BF563E76A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251249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4FE27-56A3-477E-9A78-E23B3BA4A959}" type="datetimeFigureOut">
              <a:rPr lang="ja-JP" altLang="en-US"/>
              <a:pPr>
                <a:defRPr/>
              </a:pPr>
              <a:t>2017/1/11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1438C-73E0-4FC3-9731-4703D09D2F8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C82D7-BF90-4C7A-9C92-54B58F7A9CC3}" type="datetimeFigureOut">
              <a:rPr lang="ja-JP" altLang="en-US"/>
              <a:pPr>
                <a:defRPr/>
              </a:pPr>
              <a:t>2017/1/11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95610-80CE-4AA1-B285-1CACFE498CD4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546DE-6756-475A-9371-A79D041C6C43}" type="datetimeFigureOut">
              <a:rPr lang="ja-JP" altLang="en-US"/>
              <a:pPr>
                <a:defRPr/>
              </a:pPr>
              <a:t>2017/1/11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A4351-29C7-4521-88D3-AD6B6BC5E1F5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5C6CB-B696-4C7A-A962-7765DDE762DC}" type="datetimeFigureOut">
              <a:rPr lang="ja-JP" altLang="en-US"/>
              <a:pPr>
                <a:defRPr/>
              </a:pPr>
              <a:t>2017/1/11</a:t>
            </a:fld>
            <a:endParaRPr lang="ja-JP" altLang="en-US" dirty="0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7F930-A811-410A-B2FC-A8DC6A26FDC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5C6FC-124C-44B1-A9E3-DDB8FF33F5DD}" type="datetimeFigureOut">
              <a:rPr lang="ja-JP" altLang="en-US"/>
              <a:pPr>
                <a:defRPr/>
              </a:pPr>
              <a:t>2017/1/11</a:t>
            </a:fld>
            <a:endParaRPr lang="ja-JP" altLang="en-US" dirty="0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7BA18-60B7-4B28-A024-E8F05AE111D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E773F-2817-4715-9EB0-38D8EFFCC51E}" type="datetimeFigureOut">
              <a:rPr lang="ja-JP" altLang="en-US"/>
              <a:pPr>
                <a:defRPr/>
              </a:pPr>
              <a:t>2017/1/11</a:t>
            </a:fld>
            <a:endParaRPr lang="ja-JP" altLang="en-US" dirty="0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30504-06CC-490D-8E47-FC3E1AB3A0E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034D3-F333-4871-8AC4-8207829BD2B5}" type="datetimeFigureOut">
              <a:rPr lang="ja-JP" altLang="en-US"/>
              <a:pPr>
                <a:defRPr/>
              </a:pPr>
              <a:t>2017/1/11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96535-0724-426F-8C65-FE248A97DFC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DD72A-A4D7-42BC-88B2-27C24F066F1E}" type="datetimeFigureOut">
              <a:rPr lang="ja-JP" altLang="en-US"/>
              <a:pPr>
                <a:defRPr/>
              </a:pPr>
              <a:t>2017/1/11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E45AB-DA4C-4908-AC19-4B6BC83A9587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BAA1825-F440-4D93-97E5-267A6DD4B957}" type="datetimeFigureOut">
              <a:rPr lang="ja-JP" altLang="en-US"/>
              <a:pPr>
                <a:defRPr/>
              </a:pPr>
              <a:t>2017/1/11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C5D4729-1240-4B90-ADF9-CF7A0A7DAB1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  <p:sp>
        <p:nvSpPr>
          <p:cNvPr id="2" name="テキスト ボックス 1"/>
          <p:cNvSpPr txBox="1"/>
          <p:nvPr userDrawn="1"/>
        </p:nvSpPr>
        <p:spPr>
          <a:xfrm>
            <a:off x="8676118" y="648866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9A659953-1965-4E60-977A-87D46398FB2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3341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29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altLang="ja-JP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altLang="ja-JP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8FB6692-F467-4912-80FE-C95156BF4856}" type="slidenum">
              <a:rPr lang="en-US" altLang="ja-JP"/>
              <a:pPr/>
              <a:t>‹#›</a:t>
            </a:fld>
            <a:endParaRPr lang="en-US" altLang="ja-JP" dirty="0"/>
          </a:p>
        </p:txBody>
      </p:sp>
      <p:sp>
        <p:nvSpPr>
          <p:cNvPr id="10" name="テキスト ボックス 9"/>
          <p:cNvSpPr txBox="1"/>
          <p:nvPr userDrawn="1"/>
        </p:nvSpPr>
        <p:spPr>
          <a:xfrm>
            <a:off x="8676118" y="648866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9A659953-1965-4E60-977A-87D46398FB2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53989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kumimoji="1" sz="28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2800">
          <a:solidFill>
            <a:schemeClr val="bg1"/>
          </a:solidFill>
          <a:latin typeface="Meiryo UI" pitchFamily="50" charset="-128"/>
          <a:ea typeface="Meiryo UI" pitchFamily="50" charset="-128"/>
          <a:cs typeface="Meiryo UI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2800">
          <a:solidFill>
            <a:schemeClr val="bg1"/>
          </a:solidFill>
          <a:latin typeface="Meiryo UI" pitchFamily="50" charset="-128"/>
          <a:ea typeface="Meiryo UI" pitchFamily="50" charset="-128"/>
          <a:cs typeface="Meiryo UI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2800">
          <a:solidFill>
            <a:schemeClr val="bg1"/>
          </a:solidFill>
          <a:latin typeface="Meiryo UI" pitchFamily="50" charset="-128"/>
          <a:ea typeface="Meiryo UI" pitchFamily="50" charset="-128"/>
          <a:cs typeface="Meiryo UI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2800">
          <a:solidFill>
            <a:schemeClr val="bg1"/>
          </a:solidFill>
          <a:latin typeface="Meiryo UI" pitchFamily="50" charset="-128"/>
          <a:ea typeface="Meiryo UI" pitchFamily="50" charset="-128"/>
          <a:cs typeface="Meiryo UI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bg1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bg1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bg1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bg1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3" name="Textfeld 2"/>
          <p:cNvSpPr txBox="1">
            <a:spLocks noChangeArrowheads="1"/>
          </p:cNvSpPr>
          <p:nvPr/>
        </p:nvSpPr>
        <p:spPr bwMode="auto">
          <a:xfrm>
            <a:off x="971550" y="40481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de-DE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67544" y="1992125"/>
            <a:ext cx="8490081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Status </a:t>
            </a:r>
            <a:r>
              <a:rPr lang="de-DE" sz="40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report</a:t>
            </a:r>
            <a:r>
              <a:rPr lang="de-DE" sz="4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</a:p>
          <a:p>
            <a:r>
              <a:rPr lang="de-DE" sz="40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of</a:t>
            </a:r>
            <a:r>
              <a:rPr lang="de-DE" sz="4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de-DE" sz="40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the</a:t>
            </a:r>
            <a:r>
              <a:rPr lang="de-DE" sz="4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</a:p>
          <a:p>
            <a:r>
              <a:rPr lang="de-DE" sz="4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WLTP Informal Working Group</a:t>
            </a:r>
          </a:p>
          <a:p>
            <a:endParaRPr lang="de-DE" sz="4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de-DE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Report to the 74th GRPE session</a:t>
            </a:r>
          </a:p>
          <a:p>
            <a:r>
              <a:rPr lang="de-DE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</a:t>
            </a:r>
            <a:r>
              <a:rPr lang="de-DE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y WLTP IWG</a:t>
            </a:r>
          </a:p>
        </p:txBody>
      </p:sp>
      <p:sp>
        <p:nvSpPr>
          <p:cNvPr id="6" name="Rectangle 5"/>
          <p:cNvSpPr/>
          <p:nvPr/>
        </p:nvSpPr>
        <p:spPr>
          <a:xfrm>
            <a:off x="4283968" y="19070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  <a:cs typeface="+mn-cs"/>
              </a:defRPr>
            </a:lvl5pPr>
            <a:lvl6pPr marL="2286000" algn="l" defTabSz="914400" rtl="0" eaLnBrk="1" latinLnBrk="0" hangingPunct="1">
              <a:defRPr kumimoji="1" sz="1200" kern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  <a:cs typeface="+mn-cs"/>
              </a:defRPr>
            </a:lvl6pPr>
            <a:lvl7pPr marL="2743200" algn="l" defTabSz="914400" rtl="0" eaLnBrk="1" latinLnBrk="0" hangingPunct="1">
              <a:defRPr kumimoji="1" sz="1200" kern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  <a:cs typeface="+mn-cs"/>
              </a:defRPr>
            </a:lvl7pPr>
            <a:lvl8pPr marL="3200400" algn="l" defTabSz="914400" rtl="0" eaLnBrk="1" latinLnBrk="0" hangingPunct="1">
              <a:defRPr kumimoji="1" sz="1200" kern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  <a:cs typeface="+mn-cs"/>
              </a:defRPr>
            </a:lvl8pPr>
            <a:lvl9pPr marL="3657600" algn="l" defTabSz="914400" rtl="0" eaLnBrk="1" latinLnBrk="0" hangingPunct="1">
              <a:defRPr kumimoji="1" sz="1200" kern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  <a:cs typeface="+mn-cs"/>
              </a:defRPr>
            </a:lvl9pPr>
          </a:lstStyle>
          <a:p>
            <a:pPr marL="47625" lvl="0" algn="r" latinLnBrk="0"/>
            <a:r>
              <a:rPr kumimoji="0" lang="pt-BR" altLang="ja-JP" dirty="0">
                <a:solidFill>
                  <a:schemeClr val="tx1"/>
                </a:solidFill>
                <a:latin typeface="Arial" charset="0"/>
                <a:ea typeface="ＭＳ 明朝" charset="-128"/>
                <a:cs typeface="Arial" charset="0"/>
              </a:rPr>
              <a:t>Informal document </a:t>
            </a:r>
            <a:r>
              <a:rPr kumimoji="0" lang="pt-BR" altLang="ja-JP" b="1" dirty="0" smtClean="0">
                <a:solidFill>
                  <a:schemeClr val="tx1"/>
                </a:solidFill>
                <a:latin typeface="Arial" charset="0"/>
                <a:ea typeface="ＭＳ 明朝" charset="-128"/>
                <a:cs typeface="Arial" charset="0"/>
              </a:rPr>
              <a:t>GRPE-74-11</a:t>
            </a:r>
            <a:endParaRPr kumimoji="0" lang="pt-BR" altLang="ja-JP" b="1" dirty="0">
              <a:solidFill>
                <a:srgbClr val="FF0000"/>
              </a:solidFill>
              <a:latin typeface="Arial" charset="0"/>
              <a:ea typeface="ＭＳ 明朝" charset="-128"/>
              <a:cs typeface="Arial" charset="0"/>
            </a:endParaRPr>
          </a:p>
          <a:p>
            <a:pPr marL="47625" lvl="0" algn="r" latinLnBrk="0"/>
            <a:r>
              <a:rPr kumimoji="0" lang="pt-BR" altLang="ja-JP" dirty="0" smtClean="0">
                <a:solidFill>
                  <a:schemeClr val="tx1"/>
                </a:solidFill>
                <a:latin typeface="Arial" charset="0"/>
                <a:ea typeface="ＭＳ 明朝" charset="-128"/>
                <a:cs typeface="Arial" charset="0"/>
              </a:rPr>
              <a:t>74th  </a:t>
            </a:r>
            <a:r>
              <a:rPr kumimoji="0" lang="pt-BR" altLang="ja-JP" dirty="0">
                <a:solidFill>
                  <a:schemeClr val="tx1"/>
                </a:solidFill>
                <a:latin typeface="Arial" charset="0"/>
                <a:ea typeface="ＭＳ 明朝" charset="-128"/>
                <a:cs typeface="Arial" charset="0"/>
              </a:rPr>
              <a:t>GRPE, </a:t>
            </a:r>
            <a:r>
              <a:rPr kumimoji="0" lang="pt-BR" altLang="ja-JP" dirty="0">
                <a:solidFill>
                  <a:schemeClr val="tx1"/>
                </a:solidFill>
                <a:latin typeface="Arial" charset="0"/>
                <a:ea typeface="ＭＳ 明朝" charset="-128"/>
                <a:cs typeface="Arial" charset="0"/>
              </a:rPr>
              <a:t>9</a:t>
            </a:r>
            <a:r>
              <a:rPr kumimoji="0" lang="pt-BR" altLang="ja-JP" dirty="0" smtClean="0">
                <a:solidFill>
                  <a:schemeClr val="tx1"/>
                </a:solidFill>
                <a:latin typeface="Arial" charset="0"/>
                <a:ea typeface="ＭＳ 明朝" charset="-128"/>
                <a:cs typeface="Arial" charset="0"/>
              </a:rPr>
              <a:t>-13 </a:t>
            </a:r>
            <a:r>
              <a:rPr kumimoji="0" lang="pt-BR" altLang="ja-JP" dirty="0" smtClean="0">
                <a:solidFill>
                  <a:schemeClr val="tx1"/>
                </a:solidFill>
                <a:latin typeface="Arial" charset="0"/>
                <a:ea typeface="ＭＳ 明朝" charset="-128"/>
                <a:cs typeface="Arial" charset="0"/>
              </a:rPr>
              <a:t>Jan 2017,</a:t>
            </a:r>
            <a:r>
              <a:rPr kumimoji="0" lang="pt-BR" altLang="ja-JP" dirty="0">
                <a:solidFill>
                  <a:schemeClr val="tx1"/>
                </a:solidFill>
                <a:latin typeface="Arial" charset="0"/>
                <a:ea typeface="ＭＳ 明朝" charset="-128"/>
                <a:cs typeface="Arial" charset="0"/>
              </a:rPr>
              <a:t/>
            </a:r>
            <a:br>
              <a:rPr kumimoji="0" lang="pt-BR" altLang="ja-JP" dirty="0">
                <a:solidFill>
                  <a:schemeClr val="tx1"/>
                </a:solidFill>
                <a:latin typeface="Arial" charset="0"/>
                <a:ea typeface="ＭＳ 明朝" charset="-128"/>
                <a:cs typeface="Arial" charset="0"/>
              </a:rPr>
            </a:br>
            <a:r>
              <a:rPr kumimoji="0" lang="pt-BR" altLang="ja-JP" dirty="0">
                <a:solidFill>
                  <a:schemeClr val="tx1"/>
                </a:solidFill>
                <a:latin typeface="Arial" charset="0"/>
                <a:ea typeface="ＭＳ 明朝" charset="-128"/>
                <a:cs typeface="Arial" charset="0"/>
              </a:rPr>
              <a:t>agenda item </a:t>
            </a:r>
            <a:r>
              <a:rPr kumimoji="0" lang="pt-BR" altLang="ja-JP" dirty="0" smtClean="0">
                <a:solidFill>
                  <a:schemeClr val="tx1"/>
                </a:solidFill>
                <a:latin typeface="Arial" charset="0"/>
                <a:ea typeface="ＭＳ 明朝" charset="-128"/>
                <a:cs typeface="Arial" charset="0"/>
              </a:rPr>
              <a:t>3(b)</a:t>
            </a:r>
            <a:endParaRPr kumimoji="0" lang="pt-BR" altLang="ja-JP" dirty="0">
              <a:solidFill>
                <a:schemeClr val="tx1"/>
              </a:solidFill>
              <a:latin typeface="Arial" charset="0"/>
              <a:ea typeface="ＭＳ 明朝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19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4293086" y="4567983"/>
            <a:ext cx="1122564" cy="135802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正方形/長方形 1"/>
          <p:cNvSpPr/>
          <p:nvPr/>
        </p:nvSpPr>
        <p:spPr>
          <a:xfrm>
            <a:off x="5438434" y="4753024"/>
            <a:ext cx="31429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/>
              <a:t>ECE/TRANS/WP.29/2016/68</a:t>
            </a:r>
            <a:endParaRPr lang="ja-JP" altLang="en-US" dirty="0"/>
          </a:p>
        </p:txBody>
      </p:sp>
      <p:sp>
        <p:nvSpPr>
          <p:cNvPr id="3" name="正方形/長方形 2"/>
          <p:cNvSpPr/>
          <p:nvPr/>
        </p:nvSpPr>
        <p:spPr>
          <a:xfrm>
            <a:off x="5490518" y="5372013"/>
            <a:ext cx="31429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/>
              <a:t>ECE/TRANS/WP.29/2016/69</a:t>
            </a:r>
            <a:endParaRPr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096926" y="4725682"/>
            <a:ext cx="14947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chemeClr val="bg1"/>
                </a:solidFill>
              </a:rPr>
              <a:t>gtr</a:t>
            </a:r>
          </a:p>
          <a:p>
            <a:pPr algn="ctr"/>
            <a:endParaRPr kumimoji="1" lang="en-US" altLang="ja-JP" dirty="0" smtClean="0">
              <a:solidFill>
                <a:schemeClr val="bg1"/>
              </a:solidFill>
            </a:endParaRPr>
          </a:p>
          <a:p>
            <a:pPr algn="ctr"/>
            <a:r>
              <a:rPr lang="en-US" altLang="ja-JP" dirty="0" smtClean="0">
                <a:solidFill>
                  <a:schemeClr val="bg1"/>
                </a:solidFill>
              </a:rPr>
              <a:t>Technical Report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42282" y="4625895"/>
            <a:ext cx="38739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ja-JP" b="1" dirty="0" smtClean="0"/>
              <a:t>ECE/TRANS/WP.29/2014/27</a:t>
            </a:r>
          </a:p>
          <a:p>
            <a:pPr algn="r"/>
            <a:r>
              <a:rPr lang="en-US" altLang="ja-JP" b="1" dirty="0" smtClean="0"/>
              <a:t>ECE/TRANS/WP.29/2014/27/Corr.1</a:t>
            </a:r>
            <a:endParaRPr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1070291" y="5423694"/>
            <a:ext cx="31429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/>
              <a:t>ECE/TRANS/WP.29/2014/28</a:t>
            </a:r>
            <a:endParaRPr lang="ja-JP" altLang="en-US" dirty="0"/>
          </a:p>
        </p:txBody>
      </p:sp>
      <p:sp>
        <p:nvSpPr>
          <p:cNvPr id="7" name="Textfeld 4"/>
          <p:cNvSpPr txBox="1"/>
          <p:nvPr/>
        </p:nvSpPr>
        <p:spPr>
          <a:xfrm>
            <a:off x="498883" y="318165"/>
            <a:ext cx="70826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1. WLTP Overall Schedule</a:t>
            </a:r>
            <a:endParaRPr lang="de-DE" sz="2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ホームベース 8"/>
          <p:cNvSpPr/>
          <p:nvPr/>
        </p:nvSpPr>
        <p:spPr>
          <a:xfrm>
            <a:off x="5884988" y="1549014"/>
            <a:ext cx="3079500" cy="2592288"/>
          </a:xfrm>
          <a:prstGeom prst="homePlate">
            <a:avLst>
              <a:gd name="adj" fmla="val 20760"/>
            </a:avLst>
          </a:prstGeom>
          <a:solidFill>
            <a:schemeClr val="bg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en-US" altLang="ja-JP" sz="2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Phase2b</a:t>
            </a:r>
          </a:p>
          <a:p>
            <a:pPr marL="1260475" indent="-173038">
              <a:buFont typeface="Wingdings" panose="05000000000000000000" pitchFamily="2" charset="2"/>
              <a:buChar char="ü"/>
            </a:pPr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Low temp.</a:t>
            </a:r>
          </a:p>
          <a:p>
            <a:pPr marL="1260475" indent="-98425">
              <a:buFont typeface="Wingdings" panose="05000000000000000000" pitchFamily="2" charset="2"/>
              <a:buChar char="ü"/>
            </a:pPr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Auxiliary </a:t>
            </a:r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</a:p>
          <a:p>
            <a:pPr marL="1162050"/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devices</a:t>
            </a:r>
            <a:endParaRPr kumimoji="1"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433513" indent="-87313">
              <a:buFont typeface="Wingdings" panose="05000000000000000000" pitchFamily="2" charset="2"/>
              <a:buChar char="ü"/>
            </a:pPr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Durability</a:t>
            </a:r>
          </a:p>
          <a:p>
            <a:pPr marL="1260475" indent="-98425">
              <a:buFont typeface="Wingdings" panose="05000000000000000000" pitchFamily="2" charset="2"/>
              <a:buChar char="ü"/>
            </a:pPr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OBD</a:t>
            </a:r>
          </a:p>
          <a:p>
            <a:pPr marL="1260475" indent="-173038">
              <a:buFont typeface="Wingdings" panose="05000000000000000000" pitchFamily="2" charset="2"/>
              <a:buChar char="ü"/>
            </a:pPr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ISC</a:t>
            </a:r>
          </a:p>
          <a:p>
            <a:pPr marL="1260475" indent="-271463">
              <a:buFont typeface="Wingdings" panose="05000000000000000000" pitchFamily="2" charset="2"/>
              <a:buChar char="ü"/>
            </a:pPr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E-lab.</a:t>
            </a:r>
          </a:p>
          <a:p>
            <a:pPr marL="1260475" indent="-173038">
              <a:buFont typeface="Wingdings" panose="05000000000000000000" pitchFamily="2" charset="2"/>
              <a:buChar char="ü"/>
            </a:pPr>
            <a:endParaRPr kumimoji="1"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ホームベース 9"/>
          <p:cNvSpPr/>
          <p:nvPr/>
        </p:nvSpPr>
        <p:spPr>
          <a:xfrm>
            <a:off x="4300812" y="1549014"/>
            <a:ext cx="2935484" cy="2592288"/>
          </a:xfrm>
          <a:prstGeom prst="homePlate">
            <a:avLst>
              <a:gd name="adj" fmla="val 26131"/>
            </a:avLst>
          </a:prstGeom>
          <a:solidFill>
            <a:schemeClr val="bg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en-US" altLang="ja-JP" sz="2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Phase2a </a:t>
            </a:r>
          </a:p>
          <a:p>
            <a:r>
              <a:rPr lang="ja-JP" altLang="en-US" sz="2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 </a:t>
            </a:r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focus on</a:t>
            </a:r>
          </a:p>
          <a:p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 evaporative</a:t>
            </a:r>
          </a:p>
          <a:p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   test</a:t>
            </a:r>
          </a:p>
          <a:p>
            <a:r>
              <a:rPr kumimoji="1"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   procedure</a:t>
            </a:r>
            <a:endParaRPr kumimoji="1"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ホームベース 10"/>
          <p:cNvSpPr/>
          <p:nvPr/>
        </p:nvSpPr>
        <p:spPr>
          <a:xfrm>
            <a:off x="2860652" y="1549014"/>
            <a:ext cx="2617728" cy="2592288"/>
          </a:xfrm>
          <a:prstGeom prst="homePlate">
            <a:avLst>
              <a:gd name="adj" fmla="val 27515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altLang="ja-JP" sz="2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Phase1b</a:t>
            </a:r>
          </a:p>
          <a:p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handle</a:t>
            </a:r>
          </a:p>
          <a:p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remaining</a:t>
            </a:r>
          </a:p>
          <a:p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items                       </a:t>
            </a:r>
          </a:p>
          <a:p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 from </a:t>
            </a:r>
          </a:p>
          <a:p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 Phase1a </a:t>
            </a:r>
          </a:p>
          <a:p>
            <a:endParaRPr lang="en-US" altLang="ja-JP" sz="2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ホームベース 11"/>
          <p:cNvSpPr/>
          <p:nvPr/>
        </p:nvSpPr>
        <p:spPr>
          <a:xfrm>
            <a:off x="739127" y="1549014"/>
            <a:ext cx="2952372" cy="2592288"/>
          </a:xfrm>
          <a:prstGeom prst="homePlate">
            <a:avLst>
              <a:gd name="adj" fmla="val 27948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en-US" altLang="ja-JP" sz="2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Phase1a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World-wide harmonized test cycles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Test procedure of pollutants and CO2/FC/EC/Range under 23C condition</a:t>
            </a:r>
            <a:endParaRPr kumimoji="1"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323528" y="1105475"/>
            <a:ext cx="9861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b="1" dirty="0" smtClean="0"/>
              <a:t>2008</a:t>
            </a:r>
            <a:endParaRPr lang="ja-JP" altLang="en-US" sz="2800" dirty="0"/>
          </a:p>
        </p:txBody>
      </p:sp>
      <p:sp>
        <p:nvSpPr>
          <p:cNvPr id="14" name="正方形/長方形 13"/>
          <p:cNvSpPr/>
          <p:nvPr/>
        </p:nvSpPr>
        <p:spPr>
          <a:xfrm>
            <a:off x="2416338" y="1105475"/>
            <a:ext cx="9861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b="1" dirty="0" smtClean="0"/>
              <a:t>2013</a:t>
            </a:r>
            <a:endParaRPr lang="ja-JP" altLang="en-US" sz="2800" dirty="0"/>
          </a:p>
        </p:txBody>
      </p:sp>
      <p:sp>
        <p:nvSpPr>
          <p:cNvPr id="15" name="正方形/長方形 14"/>
          <p:cNvSpPr/>
          <p:nvPr/>
        </p:nvSpPr>
        <p:spPr>
          <a:xfrm>
            <a:off x="4056053" y="1105475"/>
            <a:ext cx="11961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b="1" dirty="0" smtClean="0"/>
              <a:t>~2015</a:t>
            </a:r>
            <a:endParaRPr lang="ja-JP" altLang="en-US" sz="2800" dirty="0"/>
          </a:p>
        </p:txBody>
      </p:sp>
      <p:sp>
        <p:nvSpPr>
          <p:cNvPr id="16" name="正方形/長方形 15"/>
          <p:cNvSpPr/>
          <p:nvPr/>
        </p:nvSpPr>
        <p:spPr>
          <a:xfrm>
            <a:off x="5788940" y="1105475"/>
            <a:ext cx="11961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b="1" dirty="0" smtClean="0"/>
              <a:t>~2016</a:t>
            </a:r>
            <a:endParaRPr lang="ja-JP" altLang="en-US" sz="2800" dirty="0"/>
          </a:p>
        </p:txBody>
      </p:sp>
      <p:sp>
        <p:nvSpPr>
          <p:cNvPr id="17" name="正方形/長方形 16"/>
          <p:cNvSpPr/>
          <p:nvPr/>
        </p:nvSpPr>
        <p:spPr>
          <a:xfrm>
            <a:off x="7685999" y="1105475"/>
            <a:ext cx="11961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b="1" dirty="0" smtClean="0"/>
              <a:t>~2018</a:t>
            </a:r>
            <a:endParaRPr lang="ja-JP" altLang="en-US" sz="2800" dirty="0"/>
          </a:p>
        </p:txBody>
      </p:sp>
      <p:cxnSp>
        <p:nvCxnSpPr>
          <p:cNvPr id="19" name="直線矢印コネクタ 18"/>
          <p:cNvCxnSpPr>
            <a:stCxn id="12" idx="3"/>
          </p:cNvCxnSpPr>
          <p:nvPr/>
        </p:nvCxnSpPr>
        <p:spPr>
          <a:xfrm>
            <a:off x="3691499" y="2845158"/>
            <a:ext cx="0" cy="17228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>
            <a:stCxn id="11" idx="3"/>
          </p:cNvCxnSpPr>
          <p:nvPr/>
        </p:nvCxnSpPr>
        <p:spPr>
          <a:xfrm flipH="1">
            <a:off x="5459797" y="2845158"/>
            <a:ext cx="18583" cy="17228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正方形/長方形 17"/>
          <p:cNvSpPr/>
          <p:nvPr/>
        </p:nvSpPr>
        <p:spPr>
          <a:xfrm>
            <a:off x="317568" y="4576467"/>
            <a:ext cx="8482458" cy="13664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22" name="直線コネクタ 21"/>
          <p:cNvCxnSpPr/>
          <p:nvPr/>
        </p:nvCxnSpPr>
        <p:spPr>
          <a:xfrm>
            <a:off x="317568" y="5259673"/>
            <a:ext cx="848245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>
            <a:off x="4293086" y="4576467"/>
            <a:ext cx="0" cy="136641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5415650" y="4574726"/>
            <a:ext cx="0" cy="136641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ホームベース 25"/>
          <p:cNvSpPr/>
          <p:nvPr/>
        </p:nvSpPr>
        <p:spPr>
          <a:xfrm>
            <a:off x="4844293" y="6103518"/>
            <a:ext cx="4037867" cy="504057"/>
          </a:xfrm>
          <a:prstGeom prst="homePlate">
            <a:avLst>
              <a:gd name="adj" fmla="val 67338"/>
            </a:avLst>
          </a:prstGeom>
          <a:solidFill>
            <a:schemeClr val="bg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altLang="ja-JP" sz="2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Transposition to UNR</a:t>
            </a:r>
            <a:endParaRPr kumimoji="1"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23" name="直線コネクタ 22"/>
          <p:cNvCxnSpPr/>
          <p:nvPr/>
        </p:nvCxnSpPr>
        <p:spPr>
          <a:xfrm>
            <a:off x="4280710" y="5257931"/>
            <a:ext cx="115772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951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4"/>
          <p:cNvSpPr txBox="1"/>
          <p:nvPr/>
        </p:nvSpPr>
        <p:spPr>
          <a:xfrm>
            <a:off x="498883" y="318165"/>
            <a:ext cx="790203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2. Request for Approval</a:t>
            </a:r>
          </a:p>
          <a:p>
            <a:r>
              <a:rPr lang="de-DE" sz="4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de-DE" sz="4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           at 74th GRPE</a:t>
            </a:r>
            <a:endParaRPr lang="de-DE" sz="2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1618404"/>
              </p:ext>
            </p:extLst>
          </p:nvPr>
        </p:nvGraphicFramePr>
        <p:xfrm>
          <a:off x="395536" y="1916832"/>
          <a:ext cx="8540314" cy="3631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3425"/>
                <a:gridCol w="3371111"/>
                <a:gridCol w="3715778"/>
              </a:tblGrid>
              <a:tr h="94188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Working</a:t>
                      </a:r>
                    </a:p>
                    <a:p>
                      <a:pPr algn="ctr"/>
                      <a:r>
                        <a:rPr kumimoji="1" lang="en-US" altLang="ja-JP" sz="2400" dirty="0" smtClean="0"/>
                        <a:t>Items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Documentations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 smtClean="0"/>
                        <a:t>Key Notes</a:t>
                      </a:r>
                      <a:endParaRPr kumimoji="1" lang="ja-JP" altLang="en-US" sz="2400" dirty="0" smtClean="0"/>
                    </a:p>
                  </a:txBody>
                  <a:tcPr anchor="ctr"/>
                </a:tc>
              </a:tr>
              <a:tr h="1500607">
                <a:tc>
                  <a:txBody>
                    <a:bodyPr/>
                    <a:lstStyle/>
                    <a:p>
                      <a:r>
                        <a:rPr lang="en-US" altLang="ja-JP" sz="1800" dirty="0" smtClean="0"/>
                        <a:t>GTR #15</a:t>
                      </a:r>
                    </a:p>
                    <a:p>
                      <a:r>
                        <a:rPr lang="en-US" altLang="ja-JP" sz="1800" dirty="0" smtClean="0"/>
                        <a:t>Amendment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/>
                        <a:t>ECE/TRANS/WP.29/GRPE/2017/7</a:t>
                      </a:r>
                    </a:p>
                    <a:p>
                      <a:pPr algn="ctr"/>
                      <a:r>
                        <a:rPr lang="en-US" altLang="ja-JP" dirty="0" smtClean="0"/>
                        <a:t>(technical report : </a:t>
                      </a:r>
                      <a:r>
                        <a:rPr kumimoji="1" lang="en-US" altLang="ja-JP" dirty="0" smtClean="0"/>
                        <a:t>GRPE-74-05)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update gear shift calculation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clarification</a:t>
                      </a:r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</a:rPr>
                        <a:t>/addition for 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road load determination process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post processing for electrified vehicles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941885">
                <a:tc>
                  <a:txBody>
                    <a:bodyPr/>
                    <a:lstStyle/>
                    <a:p>
                      <a:r>
                        <a:rPr lang="en-US" altLang="ja-JP" sz="1800" dirty="0" smtClean="0"/>
                        <a:t>New GTR for Evaporative Emission</a:t>
                      </a:r>
                      <a:endParaRPr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b="1" dirty="0" smtClean="0"/>
                        <a:t>ECE/TRANS/WP.29/GRPE/2017/3</a:t>
                      </a:r>
                    </a:p>
                    <a:p>
                      <a:pPr algn="ctr"/>
                      <a:r>
                        <a:rPr lang="en-US" altLang="ja-JP" dirty="0" smtClean="0"/>
                        <a:t>(technical report : GRPE-74-04)</a:t>
                      </a:r>
                      <a:endParaRPr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major</a:t>
                      </a:r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</a:rPr>
                        <a:t> items modified from R83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extend DBL (24</a:t>
                      </a:r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48hours)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inclusion of permeation</a:t>
                      </a:r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</a:rPr>
                        <a:t> factor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adoption of WLTP test cycle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4536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490461"/>
              </p:ext>
            </p:extLst>
          </p:nvPr>
        </p:nvGraphicFramePr>
        <p:xfrm>
          <a:off x="327312" y="1052736"/>
          <a:ext cx="8483497" cy="5645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4408"/>
                <a:gridCol w="936104"/>
                <a:gridCol w="4248472"/>
                <a:gridCol w="1574513"/>
              </a:tblGrid>
              <a:tr h="91830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Working</a:t>
                      </a:r>
                    </a:p>
                    <a:p>
                      <a:pPr algn="ctr"/>
                      <a:r>
                        <a:rPr kumimoji="1" lang="en-US" altLang="ja-JP" dirty="0" smtClean="0"/>
                        <a:t>Categories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Lead by 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Key Notes</a:t>
                      </a:r>
                      <a:endParaRPr kumimoji="1" lang="ja-JP" alt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Expected completion timing</a:t>
                      </a:r>
                      <a:endParaRPr kumimoji="1" lang="ja-JP" altLang="en-US" dirty="0" smtClean="0"/>
                    </a:p>
                  </a:txBody>
                  <a:tcPr anchor="ctr"/>
                </a:tc>
              </a:tr>
              <a:tr h="1193796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Transposition to UNR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EU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dirty="0" smtClean="0"/>
                        <a:t>basic concept was approved by GRPE/WP.29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dirty="0" smtClean="0"/>
                        <a:t>will start active work after 74</a:t>
                      </a:r>
                      <a:r>
                        <a:rPr kumimoji="1" lang="en-US" altLang="ja-JP" baseline="30000" dirty="0" smtClean="0"/>
                        <a:t>th</a:t>
                      </a:r>
                      <a:r>
                        <a:rPr kumimoji="1" lang="en-US" altLang="ja-JP" dirty="0" smtClean="0"/>
                        <a:t> GRPE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tbd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918305">
                <a:tc>
                  <a:txBody>
                    <a:bodyPr/>
                    <a:lstStyle/>
                    <a:p>
                      <a:r>
                        <a:rPr lang="en-US" altLang="ja-JP" dirty="0" smtClean="0"/>
                        <a:t>GTR</a:t>
                      </a:r>
                    </a:p>
                    <a:p>
                      <a:r>
                        <a:rPr lang="en-US" altLang="ja-JP" sz="1800" dirty="0" smtClean="0"/>
                        <a:t>amendment</a:t>
                      </a:r>
                      <a:endParaRPr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 smtClean="0"/>
                        <a:t>EU</a:t>
                      </a:r>
                      <a:endParaRPr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dirty="0" smtClean="0"/>
                        <a:t>according to each TF progress and/or</a:t>
                      </a:r>
                      <a:r>
                        <a:rPr kumimoji="1" lang="en-US" altLang="ja-JP" baseline="0" dirty="0" smtClean="0"/>
                        <a:t> input from IWG member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when necessary</a:t>
                      </a:r>
                      <a:endParaRPr kumimoji="1" lang="ja-JP" altLang="en-US" dirty="0" smtClean="0"/>
                    </a:p>
                  </a:txBody>
                  <a:tcPr anchor="ctr"/>
                </a:tc>
              </a:tr>
              <a:tr h="1146058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Test Cycles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EU</a:t>
                      </a:r>
                    </a:p>
                    <a:p>
                      <a:pPr algn="ctr"/>
                      <a:r>
                        <a:rPr kumimoji="1" lang="en-US" altLang="ja-JP" dirty="0" smtClean="0"/>
                        <a:t>Japan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dirty="0" smtClean="0"/>
                        <a:t>HEV system power for cycle classification (collaborate</a:t>
                      </a:r>
                      <a:r>
                        <a:rPr kumimoji="1" lang="en-US" altLang="ja-JP" baseline="0" dirty="0" smtClean="0"/>
                        <a:t> with EVE-IWG)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baseline="0" dirty="0" smtClean="0"/>
                        <a:t>make clear for cycle modification process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mid of</a:t>
                      </a:r>
                      <a:r>
                        <a:rPr kumimoji="1" lang="en-US" altLang="ja-JP" baseline="0" dirty="0" smtClean="0"/>
                        <a:t> 2018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baseline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aseline="0" dirty="0" smtClean="0"/>
                        <a:t>completed</a:t>
                      </a:r>
                      <a:endParaRPr kumimoji="1" lang="ja-JP" altLang="en-US" dirty="0" smtClean="0"/>
                    </a:p>
                  </a:txBody>
                  <a:tcPr anchor="ctr"/>
                </a:tc>
              </a:tr>
              <a:tr h="1152128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Cycle traceability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EU</a:t>
                      </a:r>
                    </a:p>
                    <a:p>
                      <a:pPr algn="ctr"/>
                      <a:r>
                        <a:rPr kumimoji="1" lang="en-US" altLang="ja-JP" dirty="0" smtClean="0"/>
                        <a:t>Japan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dirty="0" smtClean="0"/>
                        <a:t>“Normalization” doesn’t work for OVC-HEV and PEV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dirty="0" smtClean="0"/>
                        <a:t>consider “drive trace indexes” 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end of 2017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feld 4"/>
          <p:cNvSpPr txBox="1"/>
          <p:nvPr/>
        </p:nvSpPr>
        <p:spPr>
          <a:xfrm>
            <a:off x="239163" y="275139"/>
            <a:ext cx="74471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de-DE" sz="4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. Key Notes of each TF_1 </a:t>
            </a:r>
            <a:endParaRPr lang="de-DE" sz="2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7205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0600938"/>
              </p:ext>
            </p:extLst>
          </p:nvPr>
        </p:nvGraphicFramePr>
        <p:xfrm>
          <a:off x="327312" y="1092842"/>
          <a:ext cx="8483497" cy="52645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4408"/>
                <a:gridCol w="936104"/>
                <a:gridCol w="4248472"/>
                <a:gridCol w="1574513"/>
              </a:tblGrid>
              <a:tr h="91830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Working</a:t>
                      </a:r>
                    </a:p>
                    <a:p>
                      <a:pPr algn="ctr"/>
                      <a:r>
                        <a:rPr kumimoji="1" lang="en-US" altLang="ja-JP" dirty="0" smtClean="0"/>
                        <a:t>Categories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Lead by 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Key Notes</a:t>
                      </a:r>
                      <a:endParaRPr kumimoji="1" lang="ja-JP" alt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Expected completion timing</a:t>
                      </a:r>
                      <a:endParaRPr kumimoji="1" lang="ja-JP" altLang="en-US" dirty="0" smtClean="0"/>
                    </a:p>
                  </a:txBody>
                  <a:tcPr anchor="ctr"/>
                </a:tc>
              </a:tr>
              <a:tr h="1193796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Annex 2</a:t>
                      </a:r>
                    </a:p>
                    <a:p>
                      <a:r>
                        <a:rPr kumimoji="1" lang="en-US" altLang="ja-JP" sz="1600" dirty="0" smtClean="0"/>
                        <a:t>(gear shift method)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EU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dirty="0" smtClean="0"/>
                        <a:t>agreed how to define minimum engine speed (keep</a:t>
                      </a:r>
                      <a:r>
                        <a:rPr kumimoji="1" lang="en-US" altLang="ja-JP" baseline="0" dirty="0" smtClean="0"/>
                        <a:t> current method)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baseline="0" dirty="0" smtClean="0"/>
                        <a:t>under the discussion for down shift scenario during deceleration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completed</a:t>
                      </a:r>
                    </a:p>
                    <a:p>
                      <a:pPr algn="ctr"/>
                      <a:endParaRPr kumimoji="1" lang="en-US" altLang="ja-JP" dirty="0" smtClean="0"/>
                    </a:p>
                    <a:p>
                      <a:pPr algn="ctr"/>
                      <a:endParaRPr kumimoji="1" lang="en-US" altLang="ja-JP" dirty="0" smtClean="0"/>
                    </a:p>
                    <a:p>
                      <a:pPr algn="ctr"/>
                      <a:r>
                        <a:rPr kumimoji="1" lang="en-US" altLang="ja-JP" dirty="0" smtClean="0"/>
                        <a:t>end of 2017</a:t>
                      </a:r>
                    </a:p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  <a:tr h="918305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Annex</a:t>
                      </a:r>
                      <a:r>
                        <a:rPr kumimoji="1" lang="en-US" altLang="ja-JP" baseline="0" dirty="0" smtClean="0"/>
                        <a:t> 4</a:t>
                      </a:r>
                    </a:p>
                    <a:p>
                      <a:r>
                        <a:rPr kumimoji="1" lang="en-US" altLang="ja-JP" sz="1600" baseline="0" dirty="0" smtClean="0"/>
                        <a:t>(road load determination)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EU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dirty="0" smtClean="0"/>
                        <a:t>several</a:t>
                      </a:r>
                      <a:r>
                        <a:rPr kumimoji="1" lang="en-US" altLang="ja-JP" baseline="0" dirty="0" smtClean="0"/>
                        <a:t> </a:t>
                      </a:r>
                      <a:r>
                        <a:rPr kumimoji="1" lang="en-US" altLang="ja-JP" dirty="0" smtClean="0"/>
                        <a:t>improvements (WLTP-17-15e) were established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dirty="0" smtClean="0"/>
                        <a:t>dual-axis dyno. requirement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completed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mid of 2018</a:t>
                      </a:r>
                    </a:p>
                  </a:txBody>
                  <a:tcPr anchor="ctr"/>
                </a:tc>
              </a:tr>
              <a:tr h="1146058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Supplemental Tests</a:t>
                      </a:r>
                    </a:p>
                    <a:p>
                      <a:r>
                        <a:rPr kumimoji="1" lang="en-US" altLang="ja-JP" dirty="0" smtClean="0"/>
                        <a:t>(low temp.)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EU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dirty="0" smtClean="0"/>
                        <a:t>gathered</a:t>
                      </a:r>
                      <a:r>
                        <a:rPr kumimoji="1" lang="en-US" altLang="ja-JP" baseline="0" dirty="0" smtClean="0"/>
                        <a:t> CPs’ needs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baseline="0" dirty="0" smtClean="0"/>
                        <a:t>challenge to seek harmonized temperature and to develop effective procedure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mid of</a:t>
                      </a:r>
                      <a:r>
                        <a:rPr kumimoji="1" lang="en-US" altLang="ja-JP" baseline="0" dirty="0" smtClean="0"/>
                        <a:t> 2018</a:t>
                      </a:r>
                      <a:endParaRPr kumimoji="1" lang="ja-JP" altLang="en-US" dirty="0" smtClean="0"/>
                    </a:p>
                  </a:txBody>
                  <a:tcPr anchor="ctr"/>
                </a:tc>
              </a:tr>
              <a:tr h="776169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Durability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EU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dirty="0" smtClean="0"/>
                        <a:t>finalized Mandate and ToR and concrete </a:t>
                      </a:r>
                      <a:r>
                        <a:rPr kumimoji="1" lang="en-US" altLang="ja-JP" dirty="0" err="1" smtClean="0"/>
                        <a:t>workplan</a:t>
                      </a:r>
                      <a:r>
                        <a:rPr kumimoji="1" lang="en-US" altLang="ja-JP" dirty="0" smtClean="0"/>
                        <a:t> was developed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mid of 2018 or later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feld 4"/>
          <p:cNvSpPr txBox="1"/>
          <p:nvPr/>
        </p:nvSpPr>
        <p:spPr>
          <a:xfrm>
            <a:off x="239163" y="275139"/>
            <a:ext cx="74471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de-DE" sz="4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. Key Notes of each TF_2 </a:t>
            </a:r>
            <a:endParaRPr lang="de-DE" sz="2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291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4452149"/>
              </p:ext>
            </p:extLst>
          </p:nvPr>
        </p:nvGraphicFramePr>
        <p:xfrm>
          <a:off x="327312" y="1052736"/>
          <a:ext cx="8483497" cy="5753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4408"/>
                <a:gridCol w="936104"/>
                <a:gridCol w="4248472"/>
                <a:gridCol w="1574513"/>
              </a:tblGrid>
              <a:tr h="91830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Working</a:t>
                      </a:r>
                    </a:p>
                    <a:p>
                      <a:pPr algn="ctr"/>
                      <a:r>
                        <a:rPr kumimoji="1" lang="en-US" altLang="ja-JP" dirty="0" smtClean="0"/>
                        <a:t>Categories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Lead by 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Key Notes</a:t>
                      </a:r>
                      <a:endParaRPr kumimoji="1" lang="ja-JP" alt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Expected completion timing</a:t>
                      </a:r>
                      <a:endParaRPr kumimoji="1" lang="ja-JP" altLang="en-US" dirty="0" smtClean="0"/>
                    </a:p>
                  </a:txBody>
                  <a:tcPr anchor="ctr"/>
                </a:tc>
              </a:tr>
              <a:tr h="1193796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Evaporative Tests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Japan</a:t>
                      </a:r>
                    </a:p>
                    <a:p>
                      <a:pPr algn="ctr"/>
                      <a:r>
                        <a:rPr kumimoji="1" lang="en-US" altLang="ja-JP" dirty="0" smtClean="0"/>
                        <a:t>EU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dirty="0" smtClean="0"/>
                        <a:t>submitted working document to GRPE for approval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dirty="0" smtClean="0"/>
                        <a:t>keep discussion on sealed tank system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dirty="0" smtClean="0"/>
                        <a:t>consider other elements commented </a:t>
                      </a:r>
                      <a:r>
                        <a:rPr kumimoji="1" lang="en-US" altLang="ja-JP" baseline="0" dirty="0" smtClean="0"/>
                        <a:t>by </a:t>
                      </a:r>
                      <a:r>
                        <a:rPr kumimoji="1" lang="en-US" altLang="ja-JP" dirty="0" smtClean="0"/>
                        <a:t>US/Canada/China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completed</a:t>
                      </a:r>
                    </a:p>
                    <a:p>
                      <a:pPr algn="ctr"/>
                      <a:endParaRPr kumimoji="1" lang="en-US" altLang="ja-JP" dirty="0" smtClean="0"/>
                    </a:p>
                    <a:p>
                      <a:pPr algn="ctr"/>
                      <a:r>
                        <a:rPr kumimoji="1" lang="en-US" altLang="ja-JP" dirty="0" smtClean="0"/>
                        <a:t>mid of 2017</a:t>
                      </a:r>
                    </a:p>
                    <a:p>
                      <a:pPr algn="ctr"/>
                      <a:endParaRPr kumimoji="1" lang="en-US" altLang="ja-JP" dirty="0" smtClean="0"/>
                    </a:p>
                    <a:p>
                      <a:pPr algn="ctr"/>
                      <a:r>
                        <a:rPr kumimoji="1" lang="en-US" altLang="ja-JP" dirty="0" smtClean="0"/>
                        <a:t>tbd</a:t>
                      </a:r>
                    </a:p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OBD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Japan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dirty="0" smtClean="0"/>
                        <a:t>baseline reg. is R83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mid of</a:t>
                      </a:r>
                      <a:r>
                        <a:rPr kumimoji="1" lang="en-US" altLang="ja-JP" baseline="0" dirty="0" smtClean="0"/>
                        <a:t> 2018</a:t>
                      </a:r>
                      <a:endParaRPr kumimoji="1" lang="ja-JP" altLang="en-US" dirty="0" smtClean="0"/>
                    </a:p>
                  </a:txBody>
                  <a:tcPr anchor="ctr"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In service</a:t>
                      </a:r>
                      <a:r>
                        <a:rPr kumimoji="1" lang="en-US" altLang="ja-JP" baseline="0" dirty="0" smtClean="0"/>
                        <a:t> 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EU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dirty="0" smtClean="0"/>
                        <a:t>will start active work after 74</a:t>
                      </a:r>
                      <a:r>
                        <a:rPr kumimoji="1" lang="en-US" altLang="ja-JP" baseline="30000" dirty="0" smtClean="0"/>
                        <a:t>th</a:t>
                      </a:r>
                      <a:r>
                        <a:rPr kumimoji="1" lang="en-US" altLang="ja-JP" dirty="0" smtClean="0"/>
                        <a:t> GRPE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tbd</a:t>
                      </a:r>
                      <a:endParaRPr kumimoji="1" lang="ja-JP" altLang="en-US" dirty="0" smtClean="0"/>
                    </a:p>
                  </a:txBody>
                  <a:tcPr anchor="ctr"/>
                </a:tc>
              </a:tr>
              <a:tr h="880864">
                <a:tc>
                  <a:txBody>
                    <a:bodyPr/>
                    <a:lstStyle/>
                    <a:p>
                      <a:r>
                        <a:rPr lang="en-US" altLang="ja-JP" dirty="0" smtClean="0"/>
                        <a:t>SG EV</a:t>
                      </a:r>
                      <a:endParaRPr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 smtClean="0"/>
                        <a:t>EU</a:t>
                      </a:r>
                    </a:p>
                    <a:p>
                      <a:pPr algn="ctr"/>
                      <a:r>
                        <a:rPr lang="en-US" altLang="ja-JP" dirty="0" smtClean="0"/>
                        <a:t>JAPAN</a:t>
                      </a:r>
                      <a:endParaRPr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baseline="0" dirty="0" smtClean="0"/>
                        <a:t>new procedure for OVC-FCHV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1" lang="en-US" altLang="ja-JP" baseline="0" dirty="0" smtClean="0"/>
                        <a:t>collaborate with EVE-IWG for H</a:t>
                      </a:r>
                      <a:r>
                        <a:rPr kumimoji="1" lang="en-US" altLang="ja-JP" dirty="0" smtClean="0"/>
                        <a:t>EV system power and battery</a:t>
                      </a:r>
                      <a:r>
                        <a:rPr kumimoji="1" lang="en-US" altLang="ja-JP" baseline="0" dirty="0" smtClean="0"/>
                        <a:t> durability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baseline="0" dirty="0" smtClean="0"/>
                        <a:t>collaborate with other TFs for unique EV related issues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mid of 2017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mid of 2018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mid</a:t>
                      </a:r>
                      <a:r>
                        <a:rPr kumimoji="1" lang="en-US" altLang="ja-JP" baseline="0" dirty="0" smtClean="0"/>
                        <a:t> of 2018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feld 4"/>
          <p:cNvSpPr txBox="1"/>
          <p:nvPr/>
        </p:nvSpPr>
        <p:spPr>
          <a:xfrm>
            <a:off x="239163" y="275139"/>
            <a:ext cx="74471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de-DE" sz="4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. Key Notes of each TF_3 </a:t>
            </a:r>
            <a:endParaRPr lang="de-DE" sz="2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9478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4"/>
          <p:cNvSpPr txBox="1"/>
          <p:nvPr/>
        </p:nvSpPr>
        <p:spPr>
          <a:xfrm>
            <a:off x="251520" y="188640"/>
            <a:ext cx="841454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4. Expected Actions </a:t>
            </a:r>
          </a:p>
          <a:p>
            <a:r>
              <a:rPr lang="de-DE" sz="4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de-DE" sz="4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                     at 75th GRPE</a:t>
            </a:r>
            <a:endParaRPr lang="de-DE" sz="2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3" name="表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9699761"/>
              </p:ext>
            </p:extLst>
          </p:nvPr>
        </p:nvGraphicFramePr>
        <p:xfrm>
          <a:off x="326049" y="1700808"/>
          <a:ext cx="8494423" cy="4291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0815"/>
                <a:gridCol w="6083608"/>
              </a:tblGrid>
              <a:tr h="93397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Working</a:t>
                      </a:r>
                    </a:p>
                    <a:p>
                      <a:pPr algn="ctr"/>
                      <a:r>
                        <a:rPr kumimoji="1" lang="en-US" altLang="ja-JP" sz="2400" dirty="0" smtClean="0"/>
                        <a:t>Categories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 smtClean="0"/>
                        <a:t>Expected Actions</a:t>
                      </a:r>
                      <a:endParaRPr kumimoji="1" lang="ja-JP" altLang="en-US" sz="2400" dirty="0" smtClean="0"/>
                    </a:p>
                  </a:txBody>
                  <a:tcPr anchor="ctr"/>
                </a:tc>
              </a:tr>
              <a:tr h="1214171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Transposition to UNR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sz="2400" dirty="0" smtClean="0"/>
                        <a:t>report concrete road map and ask guidance for any</a:t>
                      </a:r>
                      <a:r>
                        <a:rPr kumimoji="1" lang="en-US" altLang="ja-JP" sz="2400" baseline="0" dirty="0" smtClean="0"/>
                        <a:t> improvement</a:t>
                      </a:r>
                      <a:endParaRPr kumimoji="1" lang="ja-JP" altLang="en-US" sz="2400" dirty="0"/>
                    </a:p>
                  </a:txBody>
                  <a:tcPr anchor="ctr"/>
                </a:tc>
              </a:tr>
              <a:tr h="933978">
                <a:tc>
                  <a:txBody>
                    <a:bodyPr/>
                    <a:lstStyle/>
                    <a:p>
                      <a:r>
                        <a:rPr lang="en-US" altLang="ja-JP" sz="2400" dirty="0" smtClean="0"/>
                        <a:t>GTR</a:t>
                      </a:r>
                    </a:p>
                    <a:p>
                      <a:r>
                        <a:rPr lang="en-US" altLang="ja-JP" sz="2400" dirty="0" smtClean="0"/>
                        <a:t>amendment</a:t>
                      </a:r>
                      <a:endParaRPr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sz="2400" dirty="0" smtClean="0"/>
                        <a:t>request for approval (test cycle selection when applying</a:t>
                      </a:r>
                      <a:r>
                        <a:rPr kumimoji="1" lang="en-US" altLang="ja-JP" sz="2400" baseline="0" dirty="0" smtClean="0"/>
                        <a:t> interpolation method, others)</a:t>
                      </a:r>
                      <a:endParaRPr kumimoji="1" lang="ja-JP" altLang="en-US" sz="2400" dirty="0"/>
                    </a:p>
                  </a:txBody>
                  <a:tcPr anchor="ctr"/>
                </a:tc>
              </a:tr>
              <a:tr h="1209008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Evaporative Emission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sz="2400" dirty="0" smtClean="0"/>
                        <a:t>report </a:t>
                      </a:r>
                      <a:r>
                        <a:rPr kumimoji="1" lang="en-US" altLang="ja-JP" sz="2400" baseline="0" dirty="0" smtClean="0"/>
                        <a:t>sealed tank system procedure and ask guidance for possibility to include working document</a:t>
                      </a:r>
                      <a:endParaRPr kumimoji="1" lang="ja-JP" altLang="en-US" sz="2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4111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日本語フォーマットMEIRY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7_日本語フォーマットMEIRYO">
      <a:majorFont>
        <a:latin typeface="Meiryo UI"/>
        <a:ea typeface="Meiryo UI"/>
        <a:cs typeface="Meiryo UI"/>
      </a:majorFont>
      <a:minorFont>
        <a:latin typeface="Meiryo UI"/>
        <a:ea typeface="Meiryo UI"/>
        <a:cs typeface="Meiryo U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2846</TotalTime>
  <Words>534</Words>
  <Application>Microsoft Office PowerPoint</Application>
  <PresentationFormat>On-screen Show (4:3)</PresentationFormat>
  <Paragraphs>179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テーマ</vt:lpstr>
      <vt:lpstr>7_日本語フォーマットMEIRYO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国土交通省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WLTP-05-03 - Organization Phase 1B</dc:title>
  <dc:creator>行政情報化推進課</dc:creator>
  <cp:lastModifiedBy>United Nations</cp:lastModifiedBy>
  <cp:revision>457</cp:revision>
  <cp:lastPrinted>2016-01-13T17:07:07Z</cp:lastPrinted>
  <dcterms:created xsi:type="dcterms:W3CDTF">2014-06-05T19:26:02Z</dcterms:created>
  <dcterms:modified xsi:type="dcterms:W3CDTF">2017-01-11T11:20:36Z</dcterms:modified>
</cp:coreProperties>
</file>