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8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272" y="-13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6/wp29/ECE-TRANS-WP29-1123e.pdf" TargetMode="External"/><Relationship Id="rId2" Type="http://schemas.openxmlformats.org/officeDocument/2006/relationships/hyperlink" Target="http://www.unece.org/fileadmin/DAM/trans/doc/2016/wp29/ECE-TRANS-WP29-AC3-44e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7/wp29/ECE-TRANS-WP29-2017-043e.pdf" TargetMode="External"/><Relationship Id="rId7" Type="http://schemas.openxmlformats.org/officeDocument/2006/relationships/hyperlink" Target="http://www.unece.org/fileadmin/DAM/trans/doc/2016/wp29/ECE-TRANS-WP29-1126e.pdf" TargetMode="External"/><Relationship Id="rId2" Type="http://schemas.openxmlformats.org/officeDocument/2006/relationships/hyperlink" Target="http://www.unece.org/fileadmin/DAM/trans/doc/2017/wp29/ECE-TRANS-WP29-2017-042e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nece.org/fileadmin/DAM/trans/doc/2016/wp29/WP29-170-25e.pdf" TargetMode="External"/><Relationship Id="rId5" Type="http://schemas.openxmlformats.org/officeDocument/2006/relationships/hyperlink" Target="http://www.unece.org/fileadmin/DAM/trans/doc/2017/wp29/ECE-TRANS-WP29-AC3-46e.pdf" TargetMode="External"/><Relationship Id="rId4" Type="http://schemas.openxmlformats.org/officeDocument/2006/relationships/hyperlink" Target="http://www.unece.org/fileadmin/DAM/trans/doc/2017/wp29/ECE-TRANS-WP29-2017-044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Highlights of the June 2016 and November 2016 sessions of WP.29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GRPE-74-07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74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9–13 January 2017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1400" dirty="0">
                <a:solidFill>
                  <a:srgbClr val="0070C0"/>
                </a:solidFill>
              </a:rPr>
              <a:t>June </a:t>
            </a:r>
            <a:r>
              <a:rPr lang="en-GB" sz="1400" dirty="0" smtClean="0">
                <a:solidFill>
                  <a:srgbClr val="0070C0"/>
                </a:solidFill>
              </a:rPr>
              <a:t>2016 </a:t>
            </a:r>
            <a:r>
              <a:rPr lang="en-GB" sz="1400" dirty="0">
                <a:solidFill>
                  <a:srgbClr val="0070C0"/>
                </a:solidFill>
              </a:rPr>
              <a:t>session of </a:t>
            </a:r>
            <a:r>
              <a:rPr lang="en-GB" sz="1400" dirty="0" smtClean="0">
                <a:solidFill>
                  <a:srgbClr val="0070C0"/>
                </a:solidFill>
              </a:rPr>
              <a:t>WP.29</a:t>
            </a: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-Main </a:t>
            </a:r>
            <a:r>
              <a:rPr lang="en-GB" sz="1400" dirty="0"/>
              <a:t>general </a:t>
            </a:r>
            <a:r>
              <a:rPr lang="en-GB" sz="1400" dirty="0" smtClean="0"/>
              <a:t>subjects: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WP.29 </a:t>
            </a:r>
            <a:r>
              <a:rPr lang="en-GB" sz="1400" dirty="0"/>
              <a:t>agreed to introduce transitional provisions in </a:t>
            </a:r>
            <a:r>
              <a:rPr lang="en-GB" sz="1400" dirty="0" smtClean="0"/>
              <a:t>Regulations </a:t>
            </a:r>
            <a:r>
              <a:rPr lang="en-GB" sz="1400" dirty="0"/>
              <a:t>Nos. 83 and 101 to specify that Contracting Parties </a:t>
            </a:r>
            <a:r>
              <a:rPr lang="en-GB" sz="1400" dirty="0" smtClean="0"/>
              <a:t>applying </a:t>
            </a:r>
            <a:r>
              <a:rPr lang="en-GB" sz="1400" dirty="0"/>
              <a:t>Regulations Nos. 83 and 101 which would also apply WLTP as defined in </a:t>
            </a:r>
            <a:r>
              <a:rPr lang="en-GB" sz="1400" dirty="0" err="1" smtClean="0"/>
              <a:t>gtr</a:t>
            </a:r>
            <a:r>
              <a:rPr lang="en-GB" sz="1400" dirty="0" smtClean="0"/>
              <a:t> No</a:t>
            </a:r>
            <a:r>
              <a:rPr lang="en-GB" sz="1400" dirty="0"/>
              <a:t>. 15 (such as EU) would have no obligation to accept type-approvals granted on the basis of test cycles other than WLTP as of September </a:t>
            </a:r>
            <a:r>
              <a:rPr lang="en-GB" sz="1400" dirty="0" smtClean="0"/>
              <a:t>2017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WLTP</a:t>
            </a:r>
            <a:r>
              <a:rPr lang="en-GB" sz="1400" dirty="0"/>
              <a:t>: AC.3 </a:t>
            </a:r>
            <a:r>
              <a:rPr lang="en-GB" sz="1400" dirty="0" smtClean="0"/>
              <a:t>adopted the authorization to develop Phase 2 of GTR No. 15 (</a:t>
            </a:r>
            <a:r>
              <a:rPr lang="en-US" sz="1400" dirty="0">
                <a:hlinkClick r:id="rId2"/>
              </a:rPr>
              <a:t>ECE/TRANS/WP.29/AC.3/44</a:t>
            </a:r>
            <a:r>
              <a:rPr lang="en-GB" sz="1400" dirty="0" smtClean="0"/>
              <a:t>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-Adoption of: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Supplement 8</a:t>
            </a:r>
            <a:r>
              <a:rPr lang="en-GB" sz="1400" dirty="0" smtClean="0"/>
              <a:t> </a:t>
            </a:r>
            <a:r>
              <a:rPr lang="en-GB" sz="1400" dirty="0"/>
              <a:t>to the </a:t>
            </a:r>
            <a:r>
              <a:rPr lang="en-GB" sz="1400" dirty="0" smtClean="0"/>
              <a:t>05 </a:t>
            </a:r>
            <a:r>
              <a:rPr lang="en-GB" sz="1400" dirty="0"/>
              <a:t>series of amendments to Regulation No. </a:t>
            </a:r>
            <a:r>
              <a:rPr lang="en-GB" sz="1400" dirty="0" smtClean="0"/>
              <a:t>49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Supplement </a:t>
            </a:r>
            <a:r>
              <a:rPr lang="en-GB" sz="1400" dirty="0" smtClean="0"/>
              <a:t>4 </a:t>
            </a:r>
            <a:r>
              <a:rPr lang="en-GB" sz="1400" dirty="0"/>
              <a:t>to the </a:t>
            </a:r>
            <a:r>
              <a:rPr lang="en-GB" sz="1400" dirty="0" smtClean="0"/>
              <a:t>06 </a:t>
            </a:r>
            <a:r>
              <a:rPr lang="en-GB" sz="1400" dirty="0"/>
              <a:t>series of amendments to Regulation No. </a:t>
            </a:r>
            <a:r>
              <a:rPr lang="en-GB" sz="1400" dirty="0" smtClean="0"/>
              <a:t>49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Supplement </a:t>
            </a:r>
            <a:r>
              <a:rPr lang="en-GB" sz="1400" dirty="0" smtClean="0"/>
              <a:t>7 </a:t>
            </a:r>
            <a:r>
              <a:rPr lang="en-GB" sz="1400" dirty="0"/>
              <a:t>to the </a:t>
            </a:r>
            <a:r>
              <a:rPr lang="en-GB" sz="1400" dirty="0" smtClean="0"/>
              <a:t>06 </a:t>
            </a:r>
            <a:r>
              <a:rPr lang="en-GB" sz="1400" dirty="0"/>
              <a:t>series of amendments to Regulation No. </a:t>
            </a:r>
            <a:r>
              <a:rPr lang="en-GB" sz="1400" dirty="0" smtClean="0"/>
              <a:t>83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Supplement </a:t>
            </a:r>
            <a:r>
              <a:rPr lang="en-GB" sz="1400" dirty="0" smtClean="0"/>
              <a:t>3 </a:t>
            </a:r>
            <a:r>
              <a:rPr lang="en-GB" sz="1400" dirty="0"/>
              <a:t>to the </a:t>
            </a:r>
            <a:r>
              <a:rPr lang="en-GB" sz="1400" dirty="0" smtClean="0"/>
              <a:t>07 </a:t>
            </a:r>
            <a:r>
              <a:rPr lang="en-GB" sz="1400" dirty="0"/>
              <a:t>series of amendments to Regulation No. </a:t>
            </a:r>
            <a:r>
              <a:rPr lang="en-GB" sz="1400" dirty="0" smtClean="0"/>
              <a:t>83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Supplement </a:t>
            </a:r>
            <a:r>
              <a:rPr lang="en-GB" sz="1400" dirty="0" smtClean="0"/>
              <a:t>7 </a:t>
            </a:r>
            <a:r>
              <a:rPr lang="en-GB" sz="1400" dirty="0"/>
              <a:t>to the </a:t>
            </a:r>
            <a:r>
              <a:rPr lang="en-GB" sz="1400" dirty="0" smtClean="0"/>
              <a:t>original version of </a:t>
            </a:r>
            <a:r>
              <a:rPr lang="en-GB" sz="1400" dirty="0"/>
              <a:t>Regulation No. </a:t>
            </a:r>
            <a:r>
              <a:rPr lang="en-GB" sz="1400" dirty="0" smtClean="0"/>
              <a:t>115</a:t>
            </a:r>
            <a:endParaRPr lang="en-GB" sz="1400" dirty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For </a:t>
            </a:r>
            <a:r>
              <a:rPr lang="en-GB" sz="1400" dirty="0"/>
              <a:t>more details see</a:t>
            </a:r>
            <a:r>
              <a:rPr lang="en-GB" sz="1400" dirty="0" smtClean="0"/>
              <a:t>: </a:t>
            </a:r>
            <a:r>
              <a:rPr lang="en-GB" sz="1400" dirty="0" smtClean="0">
                <a:hlinkClick r:id="rId3"/>
              </a:rPr>
              <a:t>ECE/TRANS/WP.29/1123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Highlights of the June 2016 and November 2016 sessions of WP.29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GRPE-74-07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74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9–13 January 2017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2859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en-GB" sz="1800" dirty="0" smtClean="0">
                <a:solidFill>
                  <a:srgbClr val="0070C0"/>
                </a:solidFill>
              </a:rPr>
              <a:t>November 2016 </a:t>
            </a:r>
            <a:r>
              <a:rPr lang="en-GB" sz="1800" dirty="0">
                <a:solidFill>
                  <a:srgbClr val="0070C0"/>
                </a:solidFill>
              </a:rPr>
              <a:t>session of </a:t>
            </a:r>
            <a:r>
              <a:rPr lang="en-GB" sz="1800" dirty="0" smtClean="0">
                <a:solidFill>
                  <a:srgbClr val="0070C0"/>
                </a:solidFill>
              </a:rPr>
              <a:t>WP.29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800" dirty="0" smtClean="0"/>
              <a:t>-Main </a:t>
            </a:r>
            <a:r>
              <a:rPr lang="en-GB" sz="1800" dirty="0"/>
              <a:t>general </a:t>
            </a:r>
            <a:r>
              <a:rPr lang="en-GB" sz="1800" dirty="0" smtClean="0"/>
              <a:t>subjects:</a:t>
            </a:r>
          </a:p>
          <a:p>
            <a:pPr>
              <a:spcBef>
                <a:spcPts val="0"/>
              </a:spcBef>
            </a:pPr>
            <a:endParaRPr lang="en-GB" sz="18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WP.29 noted WP.29-170-05 on transitional </a:t>
            </a:r>
            <a:r>
              <a:rPr lang="en-GB" sz="1800" dirty="0"/>
              <a:t>provisions in </a:t>
            </a:r>
            <a:r>
              <a:rPr lang="en-GB" sz="1800" dirty="0" smtClean="0"/>
              <a:t>Regulations </a:t>
            </a:r>
            <a:r>
              <a:rPr lang="en-GB" sz="1800" dirty="0"/>
              <a:t>Nos. 83 and 101 </a:t>
            </a:r>
            <a:r>
              <a:rPr lang="en-GB" sz="1800" dirty="0" smtClean="0"/>
              <a:t>and requested the secretariat </a:t>
            </a:r>
            <a:r>
              <a:rPr lang="en-GB" sz="1800" dirty="0"/>
              <a:t>to issue it as an official document for the next session in March </a:t>
            </a:r>
            <a:r>
              <a:rPr lang="en-GB" sz="1800" dirty="0" smtClean="0"/>
              <a:t>2017, subject to </a:t>
            </a:r>
            <a:r>
              <a:rPr lang="en-GB" sz="1800" dirty="0"/>
              <a:t>the endorsement by GRPE in January 2017 (</a:t>
            </a:r>
            <a:r>
              <a:rPr lang="en-US" sz="1800" dirty="0" smtClean="0">
                <a:hlinkClick r:id="rId2"/>
              </a:rPr>
              <a:t>ECE/TRANS/WP.29/2017/42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3"/>
              </a:rPr>
              <a:t>ECE/TRANS/WP.29/2017/43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4"/>
              </a:rPr>
              <a:t>ECE/TRANS/WP.29/2017/44</a:t>
            </a:r>
            <a:r>
              <a:rPr lang="en-GB" sz="1800" dirty="0" smtClean="0"/>
              <a:t>)</a:t>
            </a:r>
            <a:endParaRPr lang="en-GB" sz="1800" dirty="0"/>
          </a:p>
          <a:p>
            <a:pPr>
              <a:spcBef>
                <a:spcPts val="0"/>
              </a:spcBef>
            </a:pPr>
            <a:endParaRPr lang="en-GB" sz="18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EVE: </a:t>
            </a:r>
            <a:r>
              <a:rPr lang="en-GB" sz="1800" dirty="0"/>
              <a:t>AC.3 </a:t>
            </a:r>
            <a:r>
              <a:rPr lang="en-GB" sz="1800" dirty="0" smtClean="0"/>
              <a:t>adopted the </a:t>
            </a:r>
            <a:r>
              <a:rPr lang="en-GB" sz="1800" dirty="0"/>
              <a:t>authorization </a:t>
            </a:r>
            <a:r>
              <a:rPr lang="en-GB" sz="1800" dirty="0" smtClean="0"/>
              <a:t>for part B of the EVE IWG mandate to </a:t>
            </a:r>
            <a:r>
              <a:rPr lang="en-GB" sz="1800" dirty="0"/>
              <a:t>develop amendments to UN GTR No. 15 and continue certain research items on environmental requirements for electric </a:t>
            </a:r>
            <a:r>
              <a:rPr lang="en-GB" sz="1800" dirty="0" smtClean="0"/>
              <a:t>vehicles (</a:t>
            </a:r>
            <a:r>
              <a:rPr lang="en-US" sz="1800" dirty="0" smtClean="0">
                <a:hlinkClick r:id="rId5"/>
              </a:rPr>
              <a:t>ECE/TRANS/WP.29/AC.3/46</a:t>
            </a:r>
            <a:r>
              <a:rPr lang="en-GB" sz="1800" dirty="0" smtClean="0"/>
              <a:t>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WP.29 agreed to </a:t>
            </a:r>
            <a:r>
              <a:rPr lang="en-GB" sz="1800" dirty="0" smtClean="0"/>
              <a:t>identify “A-Points</a:t>
            </a:r>
            <a:r>
              <a:rPr lang="en-GB" sz="1800" dirty="0"/>
              <a:t>” </a:t>
            </a:r>
            <a:r>
              <a:rPr lang="en-GB" sz="1800" dirty="0" smtClean="0"/>
              <a:t>in </a:t>
            </a:r>
            <a:r>
              <a:rPr lang="en-GB" sz="1800" dirty="0"/>
              <a:t>the list of proposals submitted by GRs </a:t>
            </a:r>
            <a:r>
              <a:rPr lang="en-GB" sz="1800" dirty="0" smtClean="0"/>
              <a:t>(</a:t>
            </a:r>
            <a:r>
              <a:rPr lang="en-GB" sz="1800" dirty="0"/>
              <a:t>“A-Points” </a:t>
            </a:r>
            <a:r>
              <a:rPr lang="en-GB" sz="1800" dirty="0" smtClean="0"/>
              <a:t>directly </a:t>
            </a:r>
            <a:r>
              <a:rPr lang="en-GB" sz="1800" dirty="0"/>
              <a:t>transferred to AC.1 for </a:t>
            </a:r>
            <a:r>
              <a:rPr lang="en-GB" sz="1800" dirty="0" smtClean="0"/>
              <a:t>voting, others to be introduced by the GR Chair). Classification </a:t>
            </a:r>
            <a:r>
              <a:rPr lang="en-GB" sz="1800" dirty="0"/>
              <a:t>by the </a:t>
            </a:r>
            <a:r>
              <a:rPr lang="en-GB" sz="1800" dirty="0" smtClean="0"/>
              <a:t>GR Chair/Secretariat </a:t>
            </a:r>
            <a:r>
              <a:rPr lang="en-GB" sz="1800" dirty="0"/>
              <a:t>according to the guidelines </a:t>
            </a:r>
            <a:r>
              <a:rPr lang="en-GB" sz="1800" dirty="0" smtClean="0"/>
              <a:t>in </a:t>
            </a:r>
            <a:r>
              <a:rPr lang="en-GB" sz="1800" dirty="0">
                <a:hlinkClick r:id="rId6"/>
              </a:rPr>
              <a:t>WP.29-170-25</a:t>
            </a:r>
            <a:endParaRPr lang="en-GB" sz="1800" dirty="0"/>
          </a:p>
          <a:p>
            <a:pPr>
              <a:spcBef>
                <a:spcPts val="0"/>
              </a:spcBef>
            </a:pPr>
            <a:endParaRPr lang="en-GB" sz="1800" dirty="0" smtClean="0"/>
          </a:p>
          <a:p>
            <a:pPr>
              <a:spcBef>
                <a:spcPts val="0"/>
              </a:spcBef>
            </a:pPr>
            <a:r>
              <a:rPr lang="en-GB" sz="1800" dirty="0" smtClean="0"/>
              <a:t>-Adoption of:</a:t>
            </a:r>
          </a:p>
          <a:p>
            <a:pPr>
              <a:spcBef>
                <a:spcPts val="0"/>
              </a:spcBef>
            </a:pPr>
            <a:endParaRPr lang="en-GB" sz="18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Supplement </a:t>
            </a:r>
            <a:r>
              <a:rPr lang="en-GB" sz="1800" dirty="0"/>
              <a:t>8</a:t>
            </a:r>
            <a:r>
              <a:rPr lang="en-GB" sz="1800" dirty="0" smtClean="0"/>
              <a:t> </a:t>
            </a:r>
            <a:r>
              <a:rPr lang="en-GB" sz="1800" dirty="0"/>
              <a:t>to the </a:t>
            </a:r>
            <a:r>
              <a:rPr lang="en-GB" sz="1800" dirty="0" smtClean="0"/>
              <a:t>06 </a:t>
            </a:r>
            <a:r>
              <a:rPr lang="en-GB" sz="1800" dirty="0"/>
              <a:t>series of amendments to Regulation No. </a:t>
            </a:r>
            <a:r>
              <a:rPr lang="en-GB" sz="1800" dirty="0" smtClean="0"/>
              <a:t>83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Supplement 4</a:t>
            </a:r>
            <a:r>
              <a:rPr lang="en-GB" sz="1800" dirty="0" smtClean="0"/>
              <a:t> </a:t>
            </a:r>
            <a:r>
              <a:rPr lang="en-GB" sz="1800" dirty="0"/>
              <a:t>to the </a:t>
            </a:r>
            <a:r>
              <a:rPr lang="en-GB" sz="1800" dirty="0" smtClean="0"/>
              <a:t>07 </a:t>
            </a:r>
            <a:r>
              <a:rPr lang="en-GB" sz="1800" dirty="0"/>
              <a:t>series of amendments to Regulation No. </a:t>
            </a:r>
            <a:r>
              <a:rPr lang="en-GB" sz="1800" dirty="0" smtClean="0"/>
              <a:t>83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New Regulation on </a:t>
            </a:r>
            <a:r>
              <a:rPr lang="en-GB" sz="1800" dirty="0"/>
              <a:t>Heavy Duty Dual-Fuel Engine Retrofit Systems (HDDF-ERS)</a:t>
            </a:r>
            <a:endParaRPr lang="en-GB" sz="18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New </a:t>
            </a:r>
            <a:r>
              <a:rPr lang="en-GB" sz="1800" dirty="0" err="1" smtClean="0"/>
              <a:t>gtr</a:t>
            </a:r>
            <a:r>
              <a:rPr lang="en-GB" sz="1800" dirty="0" smtClean="0"/>
              <a:t> </a:t>
            </a:r>
            <a:r>
              <a:rPr lang="en-GB" sz="1800" dirty="0"/>
              <a:t>on crankcase and evaporative emissions from two- or three-wheeled motor </a:t>
            </a:r>
            <a:r>
              <a:rPr lang="en-GB" sz="1800" dirty="0" smtClean="0"/>
              <a:t>vehicles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New </a:t>
            </a:r>
            <a:r>
              <a:rPr lang="en-GB" sz="1800" dirty="0" err="1"/>
              <a:t>gtr</a:t>
            </a:r>
            <a:r>
              <a:rPr lang="en-GB" sz="1800" dirty="0"/>
              <a:t> on </a:t>
            </a:r>
            <a:r>
              <a:rPr lang="en-GB" sz="1800" dirty="0" smtClean="0"/>
              <a:t>OBD for </a:t>
            </a:r>
            <a:r>
              <a:rPr lang="en-GB" sz="1800" dirty="0"/>
              <a:t>two- or three-wheeled motor </a:t>
            </a:r>
            <a:r>
              <a:rPr lang="en-GB" sz="1800" dirty="0" smtClean="0"/>
              <a:t>vehicles</a:t>
            </a:r>
          </a:p>
          <a:p>
            <a:pPr>
              <a:spcBef>
                <a:spcPts val="0"/>
              </a:spcBef>
            </a:pPr>
            <a:endParaRPr lang="en-GB" sz="18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Amendment 1 to </a:t>
            </a:r>
            <a:r>
              <a:rPr lang="en-GB" sz="1800" dirty="0" err="1" smtClean="0"/>
              <a:t>gtr</a:t>
            </a:r>
            <a:r>
              <a:rPr lang="en-GB" sz="1800" dirty="0" smtClean="0"/>
              <a:t> No. 15 on WLTP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spcBef>
                <a:spcPts val="0"/>
              </a:spcBef>
            </a:pPr>
            <a:endParaRPr lang="en-GB" sz="1800" dirty="0" smtClean="0"/>
          </a:p>
          <a:p>
            <a:pPr>
              <a:spcBef>
                <a:spcPts val="0"/>
              </a:spcBef>
            </a:pPr>
            <a:r>
              <a:rPr lang="en-GB" sz="1800" dirty="0" smtClean="0"/>
              <a:t>For </a:t>
            </a:r>
            <a:r>
              <a:rPr lang="en-GB" sz="1800" dirty="0"/>
              <a:t>more details see</a:t>
            </a:r>
            <a:r>
              <a:rPr lang="en-GB" sz="1800" dirty="0" smtClean="0"/>
              <a:t>: </a:t>
            </a:r>
            <a:r>
              <a:rPr lang="en-GB" sz="1800" dirty="0" smtClean="0">
                <a:hlinkClick r:id="rId7"/>
              </a:rPr>
              <a:t>ECE/TRANS/WP.29/1126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8948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434</Words>
  <Application>Microsoft Office PowerPoint</Application>
  <PresentationFormat>A4 Paper (210x297 mm)</PresentationFormat>
  <Paragraphs>58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Pollution and Energy (GRPE) Highlights of the June 2016 and November 2016 sessions of WP.29</vt:lpstr>
      <vt:lpstr>Working Party on Pollution and Energy (GRPE) Highlights of the June 2016 and November 2016 sessions of WP.29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United Nations</cp:lastModifiedBy>
  <cp:revision>155</cp:revision>
  <cp:lastPrinted>2014-03-30T15:01:41Z</cp:lastPrinted>
  <dcterms:created xsi:type="dcterms:W3CDTF">2014-05-01T14:51:01Z</dcterms:created>
  <dcterms:modified xsi:type="dcterms:W3CDTF">2017-01-05T11:38:30Z</dcterms:modified>
</cp:coreProperties>
</file>