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86" r:id="rId4"/>
    <p:sldId id="266" r:id="rId5"/>
    <p:sldId id="284" r:id="rId6"/>
    <p:sldId id="285" r:id="rId7"/>
    <p:sldId id="267" r:id="rId8"/>
    <p:sldId id="268" r:id="rId9"/>
    <p:sldId id="269" r:id="rId10"/>
    <p:sldId id="272" r:id="rId11"/>
    <p:sldId id="274" r:id="rId12"/>
    <p:sldId id="276" r:id="rId13"/>
    <p:sldId id="273" r:id="rId14"/>
    <p:sldId id="270" r:id="rId15"/>
    <p:sldId id="27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05" autoAdjust="0"/>
  </p:normalViewPr>
  <p:slideViewPr>
    <p:cSldViewPr>
      <p:cViewPr varScale="1">
        <p:scale>
          <a:sx n="80" d="100"/>
          <a:sy n="80" d="100"/>
        </p:scale>
        <p:origin x="-1435" y="-82"/>
      </p:cViewPr>
      <p:guideLst>
        <p:guide orient="horz" pos="2160"/>
        <p:guide pos="2880"/>
      </p:guideLst>
    </p:cSldViewPr>
  </p:slideViewPr>
  <p:outlineViewPr>
    <p:cViewPr>
      <p:scale>
        <a:sx n="33" d="100"/>
        <a:sy n="33" d="100"/>
      </p:scale>
      <p:origin x="53" y="9605"/>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en-GB"/>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GB"/>
          </a:p>
        </p:txBody>
      </p:sp>
      <p:sp>
        <p:nvSpPr>
          <p:cNvPr id="4" name="Espace réservé de la date 3"/>
          <p:cNvSpPr>
            <a:spLocks noGrp="1"/>
          </p:cNvSpPr>
          <p:nvPr>
            <p:ph type="dt" sz="half" idx="10"/>
          </p:nvPr>
        </p:nvSpPr>
        <p:spPr/>
        <p:txBody>
          <a:bodyPr/>
          <a:lstStyle/>
          <a:p>
            <a:fld id="{919CA245-D07A-4AB1-AA61-424CBD57A3EF}" type="datetimeFigureOut">
              <a:rPr lang="en-GB" smtClean="0"/>
              <a:t>15/02/2017</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A08A6F03-7147-4BD5-B0FE-328A7D1AC648}" type="slidenum">
              <a:rPr lang="en-GB" smtClean="0"/>
              <a:t>‹#›</a:t>
            </a:fld>
            <a:endParaRPr lang="en-GB"/>
          </a:p>
        </p:txBody>
      </p:sp>
    </p:spTree>
    <p:extLst>
      <p:ext uri="{BB962C8B-B14F-4D97-AF65-F5344CB8AC3E}">
        <p14:creationId xmlns:p14="http://schemas.microsoft.com/office/powerpoint/2010/main" val="3355444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919CA245-D07A-4AB1-AA61-424CBD57A3EF}" type="datetimeFigureOut">
              <a:rPr lang="en-GB" smtClean="0"/>
              <a:t>15/02/2017</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A08A6F03-7147-4BD5-B0FE-328A7D1AC648}" type="slidenum">
              <a:rPr lang="en-GB" smtClean="0"/>
              <a:t>‹#›</a:t>
            </a:fld>
            <a:endParaRPr lang="en-GB"/>
          </a:p>
        </p:txBody>
      </p:sp>
    </p:spTree>
    <p:extLst>
      <p:ext uri="{BB962C8B-B14F-4D97-AF65-F5344CB8AC3E}">
        <p14:creationId xmlns:p14="http://schemas.microsoft.com/office/powerpoint/2010/main" val="2975103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en-GB"/>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919CA245-D07A-4AB1-AA61-424CBD57A3EF}" type="datetimeFigureOut">
              <a:rPr lang="en-GB" smtClean="0"/>
              <a:t>15/02/2017</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A08A6F03-7147-4BD5-B0FE-328A7D1AC648}" type="slidenum">
              <a:rPr lang="en-GB" smtClean="0"/>
              <a:t>‹#›</a:t>
            </a:fld>
            <a:endParaRPr lang="en-GB"/>
          </a:p>
        </p:txBody>
      </p:sp>
    </p:spTree>
    <p:extLst>
      <p:ext uri="{BB962C8B-B14F-4D97-AF65-F5344CB8AC3E}">
        <p14:creationId xmlns:p14="http://schemas.microsoft.com/office/powerpoint/2010/main" val="3613645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919CA245-D07A-4AB1-AA61-424CBD57A3EF}" type="datetimeFigureOut">
              <a:rPr lang="en-GB" smtClean="0"/>
              <a:t>15/02/2017</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A08A6F03-7147-4BD5-B0FE-328A7D1AC648}" type="slidenum">
              <a:rPr lang="en-GB" smtClean="0"/>
              <a:t>‹#›</a:t>
            </a:fld>
            <a:endParaRPr lang="en-GB"/>
          </a:p>
        </p:txBody>
      </p:sp>
    </p:spTree>
    <p:extLst>
      <p:ext uri="{BB962C8B-B14F-4D97-AF65-F5344CB8AC3E}">
        <p14:creationId xmlns:p14="http://schemas.microsoft.com/office/powerpoint/2010/main" val="3696275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en-GB"/>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919CA245-D07A-4AB1-AA61-424CBD57A3EF}" type="datetimeFigureOut">
              <a:rPr lang="en-GB" smtClean="0"/>
              <a:t>15/02/2017</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A08A6F03-7147-4BD5-B0FE-328A7D1AC648}" type="slidenum">
              <a:rPr lang="en-GB" smtClean="0"/>
              <a:t>‹#›</a:t>
            </a:fld>
            <a:endParaRPr lang="en-GB"/>
          </a:p>
        </p:txBody>
      </p:sp>
    </p:spTree>
    <p:extLst>
      <p:ext uri="{BB962C8B-B14F-4D97-AF65-F5344CB8AC3E}">
        <p14:creationId xmlns:p14="http://schemas.microsoft.com/office/powerpoint/2010/main" val="1643530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e la date 4"/>
          <p:cNvSpPr>
            <a:spLocks noGrp="1"/>
          </p:cNvSpPr>
          <p:nvPr>
            <p:ph type="dt" sz="half" idx="10"/>
          </p:nvPr>
        </p:nvSpPr>
        <p:spPr/>
        <p:txBody>
          <a:bodyPr/>
          <a:lstStyle/>
          <a:p>
            <a:fld id="{919CA245-D07A-4AB1-AA61-424CBD57A3EF}" type="datetimeFigureOut">
              <a:rPr lang="en-GB" smtClean="0"/>
              <a:t>15/02/2017</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A08A6F03-7147-4BD5-B0FE-328A7D1AC648}" type="slidenum">
              <a:rPr lang="en-GB" smtClean="0"/>
              <a:t>‹#›</a:t>
            </a:fld>
            <a:endParaRPr lang="en-GB"/>
          </a:p>
        </p:txBody>
      </p:sp>
    </p:spTree>
    <p:extLst>
      <p:ext uri="{BB962C8B-B14F-4D97-AF65-F5344CB8AC3E}">
        <p14:creationId xmlns:p14="http://schemas.microsoft.com/office/powerpoint/2010/main" val="2051832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en-GB"/>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7" name="Espace réservé de la date 6"/>
          <p:cNvSpPr>
            <a:spLocks noGrp="1"/>
          </p:cNvSpPr>
          <p:nvPr>
            <p:ph type="dt" sz="half" idx="10"/>
          </p:nvPr>
        </p:nvSpPr>
        <p:spPr/>
        <p:txBody>
          <a:bodyPr/>
          <a:lstStyle/>
          <a:p>
            <a:fld id="{919CA245-D07A-4AB1-AA61-424CBD57A3EF}" type="datetimeFigureOut">
              <a:rPr lang="en-GB" smtClean="0"/>
              <a:t>15/02/2017</a:t>
            </a:fld>
            <a:endParaRPr lang="en-GB"/>
          </a:p>
        </p:txBody>
      </p:sp>
      <p:sp>
        <p:nvSpPr>
          <p:cNvPr id="8" name="Espace réservé du pied de page 7"/>
          <p:cNvSpPr>
            <a:spLocks noGrp="1"/>
          </p:cNvSpPr>
          <p:nvPr>
            <p:ph type="ftr" sz="quarter" idx="11"/>
          </p:nvPr>
        </p:nvSpPr>
        <p:spPr/>
        <p:txBody>
          <a:bodyPr/>
          <a:lstStyle/>
          <a:p>
            <a:endParaRPr lang="en-GB"/>
          </a:p>
        </p:txBody>
      </p:sp>
      <p:sp>
        <p:nvSpPr>
          <p:cNvPr id="9" name="Espace réservé du numéro de diapositive 8"/>
          <p:cNvSpPr>
            <a:spLocks noGrp="1"/>
          </p:cNvSpPr>
          <p:nvPr>
            <p:ph type="sldNum" sz="quarter" idx="12"/>
          </p:nvPr>
        </p:nvSpPr>
        <p:spPr/>
        <p:txBody>
          <a:bodyPr/>
          <a:lstStyle/>
          <a:p>
            <a:fld id="{A08A6F03-7147-4BD5-B0FE-328A7D1AC648}" type="slidenum">
              <a:rPr lang="en-GB" smtClean="0"/>
              <a:t>‹#›</a:t>
            </a:fld>
            <a:endParaRPr lang="en-GB"/>
          </a:p>
        </p:txBody>
      </p:sp>
    </p:spTree>
    <p:extLst>
      <p:ext uri="{BB962C8B-B14F-4D97-AF65-F5344CB8AC3E}">
        <p14:creationId xmlns:p14="http://schemas.microsoft.com/office/powerpoint/2010/main" val="288567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e la date 2"/>
          <p:cNvSpPr>
            <a:spLocks noGrp="1"/>
          </p:cNvSpPr>
          <p:nvPr>
            <p:ph type="dt" sz="half" idx="10"/>
          </p:nvPr>
        </p:nvSpPr>
        <p:spPr/>
        <p:txBody>
          <a:bodyPr/>
          <a:lstStyle/>
          <a:p>
            <a:fld id="{919CA245-D07A-4AB1-AA61-424CBD57A3EF}" type="datetimeFigureOut">
              <a:rPr lang="en-GB" smtClean="0"/>
              <a:t>15/02/2017</a:t>
            </a:fld>
            <a:endParaRPr lang="en-GB"/>
          </a:p>
        </p:txBody>
      </p:sp>
      <p:sp>
        <p:nvSpPr>
          <p:cNvPr id="4" name="Espace réservé du pied de page 3"/>
          <p:cNvSpPr>
            <a:spLocks noGrp="1"/>
          </p:cNvSpPr>
          <p:nvPr>
            <p:ph type="ftr" sz="quarter" idx="11"/>
          </p:nvPr>
        </p:nvSpPr>
        <p:spPr/>
        <p:txBody>
          <a:bodyPr/>
          <a:lstStyle/>
          <a:p>
            <a:endParaRPr lang="en-GB"/>
          </a:p>
        </p:txBody>
      </p:sp>
      <p:sp>
        <p:nvSpPr>
          <p:cNvPr id="5" name="Espace réservé du numéro de diapositive 4"/>
          <p:cNvSpPr>
            <a:spLocks noGrp="1"/>
          </p:cNvSpPr>
          <p:nvPr>
            <p:ph type="sldNum" sz="quarter" idx="12"/>
          </p:nvPr>
        </p:nvSpPr>
        <p:spPr/>
        <p:txBody>
          <a:bodyPr/>
          <a:lstStyle/>
          <a:p>
            <a:fld id="{A08A6F03-7147-4BD5-B0FE-328A7D1AC648}" type="slidenum">
              <a:rPr lang="en-GB" smtClean="0"/>
              <a:t>‹#›</a:t>
            </a:fld>
            <a:endParaRPr lang="en-GB"/>
          </a:p>
        </p:txBody>
      </p:sp>
    </p:spTree>
    <p:extLst>
      <p:ext uri="{BB962C8B-B14F-4D97-AF65-F5344CB8AC3E}">
        <p14:creationId xmlns:p14="http://schemas.microsoft.com/office/powerpoint/2010/main" val="2183206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19CA245-D07A-4AB1-AA61-424CBD57A3EF}" type="datetimeFigureOut">
              <a:rPr lang="en-GB" smtClean="0"/>
              <a:t>15/02/2017</a:t>
            </a:fld>
            <a:endParaRPr lang="en-GB"/>
          </a:p>
        </p:txBody>
      </p:sp>
      <p:sp>
        <p:nvSpPr>
          <p:cNvPr id="3" name="Espace réservé du pied de page 2"/>
          <p:cNvSpPr>
            <a:spLocks noGrp="1"/>
          </p:cNvSpPr>
          <p:nvPr>
            <p:ph type="ftr" sz="quarter" idx="11"/>
          </p:nvPr>
        </p:nvSpPr>
        <p:spPr/>
        <p:txBody>
          <a:bodyPr/>
          <a:lstStyle/>
          <a:p>
            <a:endParaRPr lang="en-GB"/>
          </a:p>
        </p:txBody>
      </p:sp>
      <p:sp>
        <p:nvSpPr>
          <p:cNvPr id="4" name="Espace réservé du numéro de diapositive 3"/>
          <p:cNvSpPr>
            <a:spLocks noGrp="1"/>
          </p:cNvSpPr>
          <p:nvPr>
            <p:ph type="sldNum" sz="quarter" idx="12"/>
          </p:nvPr>
        </p:nvSpPr>
        <p:spPr/>
        <p:txBody>
          <a:bodyPr/>
          <a:lstStyle/>
          <a:p>
            <a:fld id="{A08A6F03-7147-4BD5-B0FE-328A7D1AC648}" type="slidenum">
              <a:rPr lang="en-GB" smtClean="0"/>
              <a:t>‹#›</a:t>
            </a:fld>
            <a:endParaRPr lang="en-GB"/>
          </a:p>
        </p:txBody>
      </p:sp>
    </p:spTree>
    <p:extLst>
      <p:ext uri="{BB962C8B-B14F-4D97-AF65-F5344CB8AC3E}">
        <p14:creationId xmlns:p14="http://schemas.microsoft.com/office/powerpoint/2010/main" val="2775694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en-GB"/>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19CA245-D07A-4AB1-AA61-424CBD57A3EF}" type="datetimeFigureOut">
              <a:rPr lang="en-GB" smtClean="0"/>
              <a:t>15/02/2017</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A08A6F03-7147-4BD5-B0FE-328A7D1AC648}" type="slidenum">
              <a:rPr lang="en-GB" smtClean="0"/>
              <a:t>‹#›</a:t>
            </a:fld>
            <a:endParaRPr lang="en-GB"/>
          </a:p>
        </p:txBody>
      </p:sp>
    </p:spTree>
    <p:extLst>
      <p:ext uri="{BB962C8B-B14F-4D97-AF65-F5344CB8AC3E}">
        <p14:creationId xmlns:p14="http://schemas.microsoft.com/office/powerpoint/2010/main" val="1047973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en-GB"/>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19CA245-D07A-4AB1-AA61-424CBD57A3EF}" type="datetimeFigureOut">
              <a:rPr lang="en-GB" smtClean="0"/>
              <a:t>15/02/2017</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A08A6F03-7147-4BD5-B0FE-328A7D1AC648}" type="slidenum">
              <a:rPr lang="en-GB" smtClean="0"/>
              <a:t>‹#›</a:t>
            </a:fld>
            <a:endParaRPr lang="en-GB"/>
          </a:p>
        </p:txBody>
      </p:sp>
    </p:spTree>
    <p:extLst>
      <p:ext uri="{BB962C8B-B14F-4D97-AF65-F5344CB8AC3E}">
        <p14:creationId xmlns:p14="http://schemas.microsoft.com/office/powerpoint/2010/main" val="361011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en-GB"/>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9CA245-D07A-4AB1-AA61-424CBD57A3EF}" type="datetimeFigureOut">
              <a:rPr lang="en-GB" smtClean="0"/>
              <a:t>15/02/2017</a:t>
            </a:fld>
            <a:endParaRPr lang="en-GB"/>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8A6F03-7147-4BD5-B0FE-328A7D1AC648}" type="slidenum">
              <a:rPr lang="en-GB" smtClean="0"/>
              <a:t>‹#›</a:t>
            </a:fld>
            <a:endParaRPr lang="en-GB"/>
          </a:p>
        </p:txBody>
      </p:sp>
    </p:spTree>
    <p:extLst>
      <p:ext uri="{BB962C8B-B14F-4D97-AF65-F5344CB8AC3E}">
        <p14:creationId xmlns:p14="http://schemas.microsoft.com/office/powerpoint/2010/main" val="290706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t>ASEP IWG</a:t>
            </a:r>
            <a:br>
              <a:rPr lang="fr-FR" dirty="0" smtClean="0"/>
            </a:br>
            <a:r>
              <a:rPr lang="en-GB" dirty="0" smtClean="0"/>
              <a:t>Report to GRB 65</a:t>
            </a:r>
            <a:r>
              <a:rPr lang="en-GB" baseline="30000" dirty="0" smtClean="0"/>
              <a:t>th</a:t>
            </a:r>
            <a:r>
              <a:rPr lang="en-GB" dirty="0" smtClean="0"/>
              <a:t> </a:t>
            </a:r>
            <a:r>
              <a:rPr lang="en-GB" dirty="0"/>
              <a:t/>
            </a:r>
            <a:br>
              <a:rPr lang="en-GB" dirty="0"/>
            </a:br>
            <a:endParaRPr lang="en-GB" sz="4000" i="1" dirty="0"/>
          </a:p>
        </p:txBody>
      </p:sp>
      <p:sp>
        <p:nvSpPr>
          <p:cNvPr id="3" name="Sous-titre 2"/>
          <p:cNvSpPr>
            <a:spLocks noGrp="1"/>
          </p:cNvSpPr>
          <p:nvPr>
            <p:ph type="subTitle" idx="1"/>
          </p:nvPr>
        </p:nvSpPr>
        <p:spPr/>
        <p:txBody>
          <a:bodyPr>
            <a:normAutofit fontScale="70000" lnSpcReduction="20000"/>
          </a:bodyPr>
          <a:lstStyle/>
          <a:p>
            <a:r>
              <a:rPr lang="fr-FR" b="1" dirty="0" err="1" smtClean="0"/>
              <a:t>Presentation</a:t>
            </a:r>
            <a:r>
              <a:rPr lang="fr-FR" b="1" dirty="0" smtClean="0"/>
              <a:t> of </a:t>
            </a:r>
            <a:r>
              <a:rPr lang="en-GB" b="1" dirty="0"/>
              <a:t>ECE/TRANS/WP.29/GRB/2017/2 - (IWG on ASEP) Proposal for Supplement 2 to the 03 series of amendments to Regulation </a:t>
            </a:r>
            <a:r>
              <a:rPr lang="fr-FR" b="1" dirty="0" smtClean="0"/>
              <a:t> </a:t>
            </a:r>
          </a:p>
          <a:p>
            <a:r>
              <a:rPr lang="fr-FR" b="1">
                <a:solidFill>
                  <a:srgbClr val="FF0000"/>
                </a:solidFill>
              </a:rPr>
              <a:t>a</a:t>
            </a:r>
            <a:r>
              <a:rPr lang="fr-FR" b="1" smtClean="0">
                <a:solidFill>
                  <a:srgbClr val="FF0000"/>
                </a:solidFill>
              </a:rPr>
              <a:t>nd </a:t>
            </a:r>
            <a:r>
              <a:rPr lang="fr-FR" b="1" smtClean="0">
                <a:solidFill>
                  <a:srgbClr val="FF0000"/>
                </a:solidFill>
              </a:rPr>
              <a:t>GRB-65-26</a:t>
            </a:r>
            <a:endParaRPr lang="en-GB" dirty="0">
              <a:solidFill>
                <a:srgbClr val="FF0000"/>
              </a:solidFill>
            </a:endParaRPr>
          </a:p>
          <a:p>
            <a:r>
              <a:rPr lang="fr-FR" dirty="0" smtClean="0"/>
              <a:t> </a:t>
            </a:r>
            <a:endParaRPr lang="en-GB" dirty="0"/>
          </a:p>
        </p:txBody>
      </p:sp>
      <p:sp>
        <p:nvSpPr>
          <p:cNvPr id="4" name="Rectangle 3"/>
          <p:cNvSpPr>
            <a:spLocks noChangeArrowheads="1"/>
          </p:cNvSpPr>
          <p:nvPr/>
        </p:nvSpPr>
        <p:spPr bwMode="auto">
          <a:xfrm>
            <a:off x="5508104" y="208378"/>
            <a:ext cx="323041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defPPr>
              <a:defRPr lang="en-GB"/>
            </a:defPPr>
            <a:lvl1pPr algn="ctr" rtl="0" eaLnBrk="0" fontAlgn="base" hangingPunct="0">
              <a:spcBef>
                <a:spcPct val="0"/>
              </a:spcBef>
              <a:spcAft>
                <a:spcPct val="0"/>
              </a:spcAft>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1pPr>
            <a:lvl2pPr marL="457200" algn="ctr" rtl="0" eaLnBrk="0" fontAlgn="base" hangingPunct="0">
              <a:spcBef>
                <a:spcPct val="0"/>
              </a:spcBef>
              <a:spcAft>
                <a:spcPct val="0"/>
              </a:spcAft>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2pPr>
            <a:lvl3pPr marL="914400" algn="ctr" rtl="0" eaLnBrk="0" fontAlgn="base" hangingPunct="0">
              <a:spcBef>
                <a:spcPct val="0"/>
              </a:spcBef>
              <a:spcAft>
                <a:spcPct val="0"/>
              </a:spcAft>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3pPr>
            <a:lvl4pPr marL="1371600" algn="ctr" rtl="0" eaLnBrk="0" fontAlgn="base" hangingPunct="0">
              <a:spcBef>
                <a:spcPct val="0"/>
              </a:spcBef>
              <a:spcAft>
                <a:spcPct val="0"/>
              </a:spcAft>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4pPr>
            <a:lvl5pPr marL="1828800" algn="ctr" rtl="0" eaLnBrk="0" fontAlgn="base" hangingPunct="0">
              <a:spcBef>
                <a:spcPct val="0"/>
              </a:spcBef>
              <a:spcAft>
                <a:spcPct val="0"/>
              </a:spcAft>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5pPr>
            <a:lvl6pPr marL="2286000" algn="l" defTabSz="914400" rtl="0" eaLnBrk="1" latinLnBrk="0" hangingPunct="1">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6pPr>
            <a:lvl7pPr marL="2743200" algn="l" defTabSz="914400" rtl="0" eaLnBrk="1" latinLnBrk="0" hangingPunct="1">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7pPr>
            <a:lvl8pPr marL="3200400" algn="l" defTabSz="914400" rtl="0" eaLnBrk="1" latinLnBrk="0" hangingPunct="1">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8pPr>
            <a:lvl9pPr marL="3657600" algn="l" defTabSz="914400" rtl="0" eaLnBrk="1" latinLnBrk="0" hangingPunct="1">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9pPr>
          </a:lstStyle>
          <a:p>
            <a:pPr algn="l"/>
            <a:r>
              <a:rPr lang="en-US" altLang="zh-CN" sz="1200" u="sng" dirty="0">
                <a:effectLst/>
              </a:rPr>
              <a:t>Informal document </a:t>
            </a:r>
            <a:r>
              <a:rPr lang="en-US" altLang="zh-CN" sz="1200" b="1" dirty="0" smtClean="0">
                <a:effectLst/>
              </a:rPr>
              <a:t>GRB-65-25</a:t>
            </a:r>
            <a:endParaRPr lang="en-US" altLang="zh-CN" sz="1200" b="1" dirty="0">
              <a:effectLst/>
            </a:endParaRPr>
          </a:p>
          <a:p>
            <a:pPr algn="l"/>
            <a:r>
              <a:rPr lang="en-US" altLang="zh-CN" sz="1200" dirty="0">
                <a:effectLst/>
              </a:rPr>
              <a:t>(</a:t>
            </a:r>
            <a:r>
              <a:rPr lang="en-US" altLang="zh-CN" sz="1200" dirty="0" smtClean="0">
                <a:effectLst/>
              </a:rPr>
              <a:t>65th </a:t>
            </a:r>
            <a:r>
              <a:rPr lang="en-US" altLang="zh-CN" sz="1200" dirty="0">
                <a:effectLst/>
              </a:rPr>
              <a:t>GRB, </a:t>
            </a:r>
            <a:r>
              <a:rPr lang="en-US" altLang="zh-CN" sz="1200" dirty="0" smtClean="0">
                <a:effectLst/>
              </a:rPr>
              <a:t>15-17 February 2017,</a:t>
            </a:r>
            <a:endParaRPr lang="en-US" altLang="zh-CN" sz="1200" dirty="0">
              <a:effectLst/>
            </a:endParaRPr>
          </a:p>
          <a:p>
            <a:pPr algn="l"/>
            <a:r>
              <a:rPr lang="en-US" altLang="zh-CN" sz="1200" dirty="0">
                <a:effectLst/>
              </a:rPr>
              <a:t>agenda </a:t>
            </a:r>
            <a:r>
              <a:rPr lang="en-US" altLang="zh-CN" sz="1200" dirty="0" smtClean="0">
                <a:effectLst/>
              </a:rPr>
              <a:t>item </a:t>
            </a:r>
            <a:r>
              <a:rPr lang="en-US" altLang="zh-CN" sz="1200" dirty="0" smtClean="0">
                <a:effectLst/>
              </a:rPr>
              <a:t>4 (b))</a:t>
            </a:r>
            <a:endParaRPr lang="en-US" altLang="zh-CN" sz="1200" dirty="0">
              <a:effectLst/>
            </a:endParaRPr>
          </a:p>
        </p:txBody>
      </p:sp>
      <p:sp>
        <p:nvSpPr>
          <p:cNvPr id="5" name="Rectangle 4"/>
          <p:cNvSpPr>
            <a:spLocks noChangeArrowheads="1"/>
          </p:cNvSpPr>
          <p:nvPr/>
        </p:nvSpPr>
        <p:spPr bwMode="auto">
          <a:xfrm>
            <a:off x="0" y="255131"/>
            <a:ext cx="399515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wrap="square" anchor="ctr">
            <a:spAutoFit/>
          </a:bodyPr>
          <a:lstStyle>
            <a:defPPr>
              <a:defRPr lang="en-GB"/>
            </a:defPPr>
            <a:lvl1pPr algn="ctr" rtl="0" eaLnBrk="0" fontAlgn="base" hangingPunct="0">
              <a:spcBef>
                <a:spcPct val="0"/>
              </a:spcBef>
              <a:spcAft>
                <a:spcPct val="0"/>
              </a:spcAft>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1pPr>
            <a:lvl2pPr marL="457200" algn="ctr" rtl="0" eaLnBrk="0" fontAlgn="base" hangingPunct="0">
              <a:spcBef>
                <a:spcPct val="0"/>
              </a:spcBef>
              <a:spcAft>
                <a:spcPct val="0"/>
              </a:spcAft>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2pPr>
            <a:lvl3pPr marL="914400" algn="ctr" rtl="0" eaLnBrk="0" fontAlgn="base" hangingPunct="0">
              <a:spcBef>
                <a:spcPct val="0"/>
              </a:spcBef>
              <a:spcAft>
                <a:spcPct val="0"/>
              </a:spcAft>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3pPr>
            <a:lvl4pPr marL="1371600" algn="ctr" rtl="0" eaLnBrk="0" fontAlgn="base" hangingPunct="0">
              <a:spcBef>
                <a:spcPct val="0"/>
              </a:spcBef>
              <a:spcAft>
                <a:spcPct val="0"/>
              </a:spcAft>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4pPr>
            <a:lvl5pPr marL="1828800" algn="ctr" rtl="0" eaLnBrk="0" fontAlgn="base" hangingPunct="0">
              <a:spcBef>
                <a:spcPct val="0"/>
              </a:spcBef>
              <a:spcAft>
                <a:spcPct val="0"/>
              </a:spcAft>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5pPr>
            <a:lvl6pPr marL="2286000" algn="l" defTabSz="914400" rtl="0" eaLnBrk="1" latinLnBrk="0" hangingPunct="1">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6pPr>
            <a:lvl7pPr marL="2743200" algn="l" defTabSz="914400" rtl="0" eaLnBrk="1" latinLnBrk="0" hangingPunct="1">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7pPr>
            <a:lvl8pPr marL="3200400" algn="l" defTabSz="914400" rtl="0" eaLnBrk="1" latinLnBrk="0" hangingPunct="1">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8pPr>
            <a:lvl9pPr marL="3657600" algn="l" defTabSz="914400" rtl="0" eaLnBrk="1" latinLnBrk="0" hangingPunct="1">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9pPr>
          </a:lstStyle>
          <a:p>
            <a:pPr eaLnBrk="1" hangingPunct="1"/>
            <a:r>
              <a:rPr lang="en-TT" altLang="zh-CN" sz="1200" dirty="0" smtClean="0">
                <a:effectLst/>
              </a:rPr>
              <a:t>Transmitted by the </a:t>
            </a:r>
            <a:r>
              <a:rPr lang="en-TT" altLang="zh-CN" sz="1200" dirty="0" smtClean="0">
                <a:effectLst/>
              </a:rPr>
              <a:t>IWG ASEP </a:t>
            </a:r>
            <a:r>
              <a:rPr lang="en-US" altLang="zh-CN" sz="1200" dirty="0" smtClean="0">
                <a:effectLst/>
              </a:rPr>
              <a:t> </a:t>
            </a:r>
            <a:endParaRPr lang="en-US" altLang="zh-CN" sz="1200" dirty="0">
              <a:effectLst/>
            </a:endParaRPr>
          </a:p>
        </p:txBody>
      </p:sp>
    </p:spTree>
    <p:extLst>
      <p:ext uri="{BB962C8B-B14F-4D97-AF65-F5344CB8AC3E}">
        <p14:creationId xmlns:p14="http://schemas.microsoft.com/office/powerpoint/2010/main" val="32860843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dirty="0"/>
              <a:t>Technical modifications and </a:t>
            </a:r>
            <a:r>
              <a:rPr lang="en-GB" dirty="0" smtClean="0"/>
              <a:t>extensions</a:t>
            </a:r>
            <a:br>
              <a:rPr lang="en-GB" dirty="0" smtClean="0"/>
            </a:br>
            <a:r>
              <a:rPr lang="en-GB" dirty="0" smtClean="0"/>
              <a:t>1.6</a:t>
            </a:r>
            <a:endParaRPr lang="en-GB" dirty="0"/>
          </a:p>
        </p:txBody>
      </p:sp>
      <p:sp>
        <p:nvSpPr>
          <p:cNvPr id="3" name="Espace réservé du contenu 2"/>
          <p:cNvSpPr>
            <a:spLocks noGrp="1"/>
          </p:cNvSpPr>
          <p:nvPr>
            <p:ph idx="1"/>
          </p:nvPr>
        </p:nvSpPr>
        <p:spPr/>
        <p:txBody>
          <a:bodyPr>
            <a:normAutofit/>
          </a:bodyPr>
          <a:lstStyle/>
          <a:p>
            <a:pPr marL="0" indent="0">
              <a:buNone/>
            </a:pPr>
            <a:r>
              <a:rPr lang="en-GB" sz="2400" dirty="0"/>
              <a:t>1.6.	In order to uniform the limit concept extra margin (limit value - </a:t>
            </a:r>
            <a:r>
              <a:rPr lang="en-GB" sz="2400" dirty="0" err="1"/>
              <a:t>L</a:t>
            </a:r>
            <a:r>
              <a:rPr lang="en-GB" sz="2400" baseline="-25000" dirty="0" err="1"/>
              <a:t>urban</a:t>
            </a:r>
            <a:r>
              <a:rPr lang="en-GB" sz="2400" dirty="0"/>
              <a:t> of Annex 3) for "silent vehicle" defined in the slope assessment method for vehicles with locked transmission, this concept was also applied to vehicles with non-locked transmission and for the </a:t>
            </a:r>
            <a:r>
              <a:rPr lang="en-GB" sz="2400" dirty="0" err="1"/>
              <a:t>L</a:t>
            </a:r>
            <a:r>
              <a:rPr lang="en-GB" sz="2400" baseline="-25000" dirty="0" err="1"/>
              <a:t>urban</a:t>
            </a:r>
            <a:r>
              <a:rPr lang="en-GB" sz="2400" dirty="0"/>
              <a:t>- assessment.   </a:t>
            </a:r>
          </a:p>
          <a:p>
            <a:endParaRPr lang="en-GB" sz="2400" dirty="0"/>
          </a:p>
        </p:txBody>
      </p:sp>
    </p:spTree>
    <p:extLst>
      <p:ext uri="{BB962C8B-B14F-4D97-AF65-F5344CB8AC3E}">
        <p14:creationId xmlns:p14="http://schemas.microsoft.com/office/powerpoint/2010/main" val="28338824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dirty="0"/>
              <a:t>Technical modifications and </a:t>
            </a:r>
            <a:r>
              <a:rPr lang="en-GB" dirty="0" smtClean="0"/>
              <a:t>extensions</a:t>
            </a:r>
            <a:br>
              <a:rPr lang="en-GB" dirty="0" smtClean="0"/>
            </a:br>
            <a:r>
              <a:rPr lang="en-GB" dirty="0" smtClean="0"/>
              <a:t>1.6</a:t>
            </a:r>
            <a:endParaRPr lang="en-GB" dirty="0"/>
          </a:p>
        </p:txBody>
      </p:sp>
      <p:sp>
        <p:nvSpPr>
          <p:cNvPr id="3" name="Espace réservé du contenu 2"/>
          <p:cNvSpPr>
            <a:spLocks noGrp="1"/>
          </p:cNvSpPr>
          <p:nvPr>
            <p:ph idx="1"/>
          </p:nvPr>
        </p:nvSpPr>
        <p:spPr/>
        <p:txBody>
          <a:bodyPr/>
          <a:lstStyle/>
          <a:p>
            <a:r>
              <a:rPr lang="fr-FR" sz="2800" dirty="0" smtClean="0"/>
              <a:t>For </a:t>
            </a:r>
            <a:r>
              <a:rPr lang="fr-FR" sz="2800" dirty="0" err="1" smtClean="0"/>
              <a:t>locked</a:t>
            </a:r>
            <a:r>
              <a:rPr lang="fr-FR" sz="2800" dirty="0" smtClean="0"/>
              <a:t> modes :</a:t>
            </a:r>
          </a:p>
          <a:p>
            <a:pPr lvl="1"/>
            <a:r>
              <a:rPr lang="en-GB" dirty="0"/>
              <a:t>Slope assessment method : </a:t>
            </a:r>
            <a:endParaRPr lang="en-GB" dirty="0" smtClean="0"/>
          </a:p>
          <a:p>
            <a:pPr marL="457200" lvl="1" indent="0">
              <a:buNone/>
            </a:pPr>
            <a:r>
              <a:rPr lang="en-GB" dirty="0" smtClean="0"/>
              <a:t>	x = 2 dB(A) + limit value – </a:t>
            </a:r>
            <a:r>
              <a:rPr lang="en-GB" dirty="0" err="1" smtClean="0"/>
              <a:t>Lurban</a:t>
            </a:r>
            <a:r>
              <a:rPr lang="en-GB" dirty="0" smtClean="0"/>
              <a:t> </a:t>
            </a:r>
          </a:p>
          <a:p>
            <a:pPr marL="457200" lvl="1" indent="0">
              <a:buNone/>
            </a:pPr>
            <a:r>
              <a:rPr lang="en-GB" dirty="0">
                <a:sym typeface="Wingdings" panose="05000000000000000000" pitchFamily="2" charset="2"/>
              </a:rPr>
              <a:t>	</a:t>
            </a:r>
            <a:r>
              <a:rPr lang="en-GB" dirty="0" smtClean="0">
                <a:sym typeface="Wingdings" panose="05000000000000000000" pitchFamily="2" charset="2"/>
              </a:rPr>
              <a:t>	 Bonus</a:t>
            </a:r>
            <a:endParaRPr lang="fr-FR" dirty="0" smtClean="0"/>
          </a:p>
          <a:p>
            <a:pPr lvl="1"/>
            <a:r>
              <a:rPr lang="fr-FR" dirty="0" smtClean="0"/>
              <a:t>L </a:t>
            </a:r>
            <a:r>
              <a:rPr lang="fr-FR" dirty="0" err="1"/>
              <a:t>urban</a:t>
            </a:r>
            <a:r>
              <a:rPr lang="fr-FR" dirty="0"/>
              <a:t> </a:t>
            </a:r>
            <a:r>
              <a:rPr lang="fr-FR" dirty="0" err="1"/>
              <a:t>assesment</a:t>
            </a:r>
            <a:r>
              <a:rPr lang="fr-FR" dirty="0"/>
              <a:t> </a:t>
            </a:r>
            <a:r>
              <a:rPr lang="fr-FR" dirty="0" err="1"/>
              <a:t>method</a:t>
            </a:r>
            <a:r>
              <a:rPr lang="fr-FR" dirty="0"/>
              <a:t> :  </a:t>
            </a:r>
          </a:p>
          <a:p>
            <a:pPr marL="457200" lvl="1" indent="0" algn="just">
              <a:buNone/>
            </a:pPr>
            <a:r>
              <a:rPr lang="en-GB" dirty="0" smtClean="0"/>
              <a:t>	</a:t>
            </a:r>
            <a:r>
              <a:rPr lang="en-GB" dirty="0" err="1" smtClean="0"/>
              <a:t>L</a:t>
            </a:r>
            <a:r>
              <a:rPr lang="en-GB" baseline="-25000" dirty="0" err="1" smtClean="0"/>
              <a:t>urban_ASEP</a:t>
            </a:r>
            <a:r>
              <a:rPr lang="en-GB" dirty="0" smtClean="0"/>
              <a:t> (a </a:t>
            </a:r>
            <a:r>
              <a:rPr lang="en-GB" dirty="0" err="1" smtClean="0"/>
              <a:t>asep</a:t>
            </a:r>
            <a:r>
              <a:rPr lang="en-GB" dirty="0" smtClean="0"/>
              <a:t>, L </a:t>
            </a:r>
            <a:r>
              <a:rPr lang="en-GB" dirty="0" err="1" smtClean="0"/>
              <a:t>urb</a:t>
            </a:r>
            <a:r>
              <a:rPr lang="en-GB" dirty="0" smtClean="0"/>
              <a:t>, L </a:t>
            </a:r>
            <a:r>
              <a:rPr lang="en-GB" dirty="0" err="1" smtClean="0"/>
              <a:t>crs</a:t>
            </a:r>
            <a:r>
              <a:rPr lang="en-GB" dirty="0" smtClean="0"/>
              <a:t>, L </a:t>
            </a:r>
            <a:r>
              <a:rPr lang="en-GB" dirty="0" err="1" smtClean="0"/>
              <a:t>asep</a:t>
            </a:r>
            <a:r>
              <a:rPr lang="en-GB" dirty="0" smtClean="0"/>
              <a:t>) ≤3.0 dB(A) </a:t>
            </a:r>
          </a:p>
          <a:p>
            <a:pPr marL="457200" lvl="1" indent="0" algn="just">
              <a:buNone/>
            </a:pPr>
            <a:r>
              <a:rPr lang="en-GB" dirty="0">
                <a:sym typeface="Wingdings" panose="05000000000000000000" pitchFamily="2" charset="2"/>
              </a:rPr>
              <a:t>	</a:t>
            </a:r>
            <a:r>
              <a:rPr lang="en-GB" dirty="0" smtClean="0">
                <a:sym typeface="Wingdings" panose="05000000000000000000" pitchFamily="2" charset="2"/>
              </a:rPr>
              <a:t>	 No bonus</a:t>
            </a:r>
            <a:endParaRPr lang="en-GB" dirty="0" smtClean="0"/>
          </a:p>
          <a:p>
            <a:pPr lvl="1"/>
            <a:endParaRPr lang="en-GB" dirty="0"/>
          </a:p>
        </p:txBody>
      </p:sp>
    </p:spTree>
    <p:extLst>
      <p:ext uri="{BB962C8B-B14F-4D97-AF65-F5344CB8AC3E}">
        <p14:creationId xmlns:p14="http://schemas.microsoft.com/office/powerpoint/2010/main" val="16184292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dirty="0"/>
              <a:t>Technical modifications and </a:t>
            </a:r>
            <a:r>
              <a:rPr lang="en-GB" dirty="0" smtClean="0"/>
              <a:t>extensions</a:t>
            </a:r>
            <a:br>
              <a:rPr lang="en-GB" dirty="0" smtClean="0"/>
            </a:br>
            <a:r>
              <a:rPr lang="en-GB" dirty="0" smtClean="0"/>
              <a:t>1.6</a:t>
            </a:r>
            <a:endParaRPr lang="en-GB" dirty="0"/>
          </a:p>
        </p:txBody>
      </p:sp>
      <p:sp>
        <p:nvSpPr>
          <p:cNvPr id="3" name="Espace réservé du contenu 2"/>
          <p:cNvSpPr>
            <a:spLocks noGrp="1"/>
          </p:cNvSpPr>
          <p:nvPr>
            <p:ph idx="1"/>
          </p:nvPr>
        </p:nvSpPr>
        <p:spPr/>
        <p:txBody>
          <a:bodyPr/>
          <a:lstStyle/>
          <a:p>
            <a:pPr marL="342900" lvl="1" indent="-342900">
              <a:buFont typeface="Arial" panose="020B0604020202020204" pitchFamily="34" charset="0"/>
              <a:buChar char="•"/>
            </a:pPr>
            <a:r>
              <a:rPr lang="en-GB" dirty="0" smtClean="0"/>
              <a:t>For Slope assessment method : </a:t>
            </a:r>
          </a:p>
          <a:p>
            <a:pPr lvl="1"/>
            <a:r>
              <a:rPr lang="fr-FR" dirty="0" smtClean="0"/>
              <a:t>For non-</a:t>
            </a:r>
            <a:r>
              <a:rPr lang="fr-FR" dirty="0" err="1" smtClean="0"/>
              <a:t>locked</a:t>
            </a:r>
            <a:r>
              <a:rPr lang="fr-FR" dirty="0" smtClean="0"/>
              <a:t> modes : </a:t>
            </a:r>
          </a:p>
          <a:p>
            <a:pPr marL="457200" lvl="1" indent="0">
              <a:buNone/>
            </a:pPr>
            <a:r>
              <a:rPr lang="en-GB" dirty="0" smtClean="0"/>
              <a:t>	x </a:t>
            </a:r>
            <a:r>
              <a:rPr lang="en-GB" dirty="0"/>
              <a:t>= 3 dB(A</a:t>
            </a:r>
            <a:r>
              <a:rPr lang="en-GB" dirty="0" smtClean="0"/>
              <a:t>)</a:t>
            </a:r>
          </a:p>
          <a:p>
            <a:pPr marL="457200" lvl="1" indent="0">
              <a:buNone/>
            </a:pPr>
            <a:r>
              <a:rPr lang="fr-FR" dirty="0"/>
              <a:t>	</a:t>
            </a:r>
            <a:r>
              <a:rPr lang="fr-FR" dirty="0" smtClean="0"/>
              <a:t>	</a:t>
            </a:r>
            <a:r>
              <a:rPr lang="en-GB" dirty="0" smtClean="0">
                <a:sym typeface="Wingdings" panose="05000000000000000000" pitchFamily="2" charset="2"/>
              </a:rPr>
              <a:t> No bonus</a:t>
            </a:r>
            <a:endParaRPr lang="fr-FR" dirty="0" smtClean="0"/>
          </a:p>
          <a:p>
            <a:pPr lvl="1"/>
            <a:r>
              <a:rPr lang="fr-FR" dirty="0" smtClean="0"/>
              <a:t>For </a:t>
            </a:r>
            <a:r>
              <a:rPr lang="fr-FR" dirty="0" err="1"/>
              <a:t>locked</a:t>
            </a:r>
            <a:r>
              <a:rPr lang="fr-FR" dirty="0"/>
              <a:t> modes :</a:t>
            </a:r>
          </a:p>
          <a:p>
            <a:pPr marL="457200" lvl="1" indent="0">
              <a:buNone/>
            </a:pPr>
            <a:r>
              <a:rPr lang="en-GB" dirty="0" smtClean="0"/>
              <a:t>	x = 2 dB(A) + limit value – </a:t>
            </a:r>
            <a:r>
              <a:rPr lang="en-GB" dirty="0" err="1" smtClean="0"/>
              <a:t>Lurban</a:t>
            </a:r>
            <a:r>
              <a:rPr lang="en-GB" dirty="0" smtClean="0"/>
              <a:t> </a:t>
            </a:r>
          </a:p>
          <a:p>
            <a:pPr marL="457200" lvl="1" indent="0">
              <a:buNone/>
            </a:pPr>
            <a:r>
              <a:rPr lang="en-GB" dirty="0" smtClean="0">
                <a:sym typeface="Wingdings" panose="05000000000000000000" pitchFamily="2" charset="2"/>
              </a:rPr>
              <a:t>		 Bonus</a:t>
            </a:r>
            <a:endParaRPr lang="fr-FR" dirty="0" smtClean="0"/>
          </a:p>
          <a:p>
            <a:pPr lvl="1"/>
            <a:endParaRPr lang="en-GB" dirty="0"/>
          </a:p>
        </p:txBody>
      </p:sp>
    </p:spTree>
    <p:extLst>
      <p:ext uri="{BB962C8B-B14F-4D97-AF65-F5344CB8AC3E}">
        <p14:creationId xmlns:p14="http://schemas.microsoft.com/office/powerpoint/2010/main" val="7191092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dirty="0"/>
              <a:t>Technical modifications and </a:t>
            </a:r>
            <a:r>
              <a:rPr lang="en-GB" dirty="0" smtClean="0"/>
              <a:t>extensions</a:t>
            </a:r>
            <a:br>
              <a:rPr lang="en-GB" dirty="0" smtClean="0"/>
            </a:br>
            <a:r>
              <a:rPr lang="en-GB" dirty="0" smtClean="0"/>
              <a:t>1.7</a:t>
            </a:r>
            <a:endParaRPr lang="en-GB" dirty="0"/>
          </a:p>
        </p:txBody>
      </p:sp>
      <p:sp>
        <p:nvSpPr>
          <p:cNvPr id="3" name="Espace réservé du contenu 2"/>
          <p:cNvSpPr>
            <a:spLocks noGrp="1"/>
          </p:cNvSpPr>
          <p:nvPr>
            <p:ph idx="1"/>
          </p:nvPr>
        </p:nvSpPr>
        <p:spPr/>
        <p:txBody>
          <a:bodyPr>
            <a:normAutofit/>
          </a:bodyPr>
          <a:lstStyle/>
          <a:p>
            <a:pPr marL="0" indent="0">
              <a:buNone/>
            </a:pPr>
            <a:r>
              <a:rPr lang="en-GB" sz="2400" dirty="0"/>
              <a:t>1.7.	In order to be technology neutral and to respect the rapid changes in technology towards high gear number transmissions, an additional condition to determine the gear to be tested was introduced for reference sound assessment for automatic transmission tested in locked position with 6 or more gears. An acceleration of 1.9 m/s² was defined from 50 km/h at AA to 61 km/h at BB + 5 m length vehicle to reflect the typical type approval condition under the 02 series of amendments to Regulation No. 51. </a:t>
            </a:r>
          </a:p>
          <a:p>
            <a:endParaRPr lang="en-GB" sz="2400" dirty="0"/>
          </a:p>
        </p:txBody>
      </p:sp>
    </p:spTree>
    <p:extLst>
      <p:ext uri="{BB962C8B-B14F-4D97-AF65-F5344CB8AC3E}">
        <p14:creationId xmlns:p14="http://schemas.microsoft.com/office/powerpoint/2010/main" val="31678364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dirty="0"/>
              <a:t>Technical modifications and </a:t>
            </a:r>
            <a:r>
              <a:rPr lang="en-GB" dirty="0" smtClean="0"/>
              <a:t>extensions</a:t>
            </a:r>
            <a:br>
              <a:rPr lang="en-GB" dirty="0" smtClean="0"/>
            </a:br>
            <a:r>
              <a:rPr lang="en-GB" dirty="0" smtClean="0"/>
              <a:t>1.8</a:t>
            </a:r>
            <a:endParaRPr lang="en-GB" dirty="0"/>
          </a:p>
        </p:txBody>
      </p:sp>
      <p:sp>
        <p:nvSpPr>
          <p:cNvPr id="3" name="Espace réservé du contenu 2"/>
          <p:cNvSpPr>
            <a:spLocks noGrp="1"/>
          </p:cNvSpPr>
          <p:nvPr>
            <p:ph idx="1"/>
          </p:nvPr>
        </p:nvSpPr>
        <p:spPr/>
        <p:txBody>
          <a:bodyPr>
            <a:normAutofit fontScale="77500" lnSpcReduction="20000"/>
          </a:bodyPr>
          <a:lstStyle/>
          <a:p>
            <a:pPr marL="0" indent="0">
              <a:buNone/>
            </a:pPr>
            <a:r>
              <a:rPr lang="en-GB" dirty="0"/>
              <a:t>1.8. 	The missing limits from the 02 series of amendments to Regulation No. 51 in the reference sound assessment were introduced: </a:t>
            </a:r>
          </a:p>
          <a:p>
            <a:pPr marL="0" indent="0">
              <a:buNone/>
            </a:pPr>
            <a:r>
              <a:rPr lang="en-GB" dirty="0" smtClean="0"/>
              <a:t>	(</a:t>
            </a:r>
            <a:r>
              <a:rPr lang="en-GB" dirty="0"/>
              <a:t>a)	For N</a:t>
            </a:r>
            <a:r>
              <a:rPr lang="en-GB" baseline="-25000" dirty="0"/>
              <a:t>1</a:t>
            </a:r>
            <a:r>
              <a:rPr lang="en-GB" dirty="0"/>
              <a:t> vehicles, the limits of the 02 series of </a:t>
            </a:r>
            <a:r>
              <a:rPr lang="en-GB" dirty="0" smtClean="0"/>
              <a:t>	amendments </a:t>
            </a:r>
            <a:r>
              <a:rPr lang="en-GB" dirty="0"/>
              <a:t>to Regulation No. 51 were overtaken and </a:t>
            </a:r>
            <a:r>
              <a:rPr lang="en-GB" dirty="0" smtClean="0"/>
              <a:t>	+</a:t>
            </a:r>
            <a:r>
              <a:rPr lang="en-GB" dirty="0"/>
              <a:t>2 dB(A) added, using the same principle already </a:t>
            </a:r>
            <a:r>
              <a:rPr lang="en-GB" dirty="0" smtClean="0"/>
              <a:t>	defined </a:t>
            </a:r>
            <a:r>
              <a:rPr lang="en-GB" dirty="0"/>
              <a:t>in the reference sound assessment for vehicles </a:t>
            </a:r>
            <a:r>
              <a:rPr lang="en-GB" dirty="0" smtClean="0"/>
              <a:t>	of </a:t>
            </a:r>
            <a:r>
              <a:rPr lang="en-GB" dirty="0"/>
              <a:t>category M</a:t>
            </a:r>
            <a:r>
              <a:rPr lang="en-GB" baseline="-25000" dirty="0"/>
              <a:t>1</a:t>
            </a:r>
            <a:r>
              <a:rPr lang="en-GB" dirty="0"/>
              <a:t>: for a category/sub-category, limit </a:t>
            </a:r>
            <a:r>
              <a:rPr lang="en-GB" dirty="0" smtClean="0"/>
              <a:t>	reference </a:t>
            </a:r>
            <a:r>
              <a:rPr lang="en-GB" dirty="0"/>
              <a:t>assessment equal to limit in the 02 series of </a:t>
            </a:r>
            <a:r>
              <a:rPr lang="en-GB" dirty="0" smtClean="0"/>
              <a:t>	amendments </a:t>
            </a:r>
            <a:r>
              <a:rPr lang="en-GB" dirty="0"/>
              <a:t>to Regulation No. 51 + 2 dB(A); </a:t>
            </a:r>
          </a:p>
          <a:p>
            <a:pPr marL="0" indent="0">
              <a:buNone/>
            </a:pPr>
            <a:r>
              <a:rPr lang="en-GB" dirty="0" smtClean="0"/>
              <a:t>	(</a:t>
            </a:r>
            <a:r>
              <a:rPr lang="en-GB" dirty="0"/>
              <a:t>b)	The tolerances of the 02 series of amendments </a:t>
            </a:r>
            <a:r>
              <a:rPr lang="en-GB" dirty="0" smtClean="0"/>
              <a:t>	to </a:t>
            </a:r>
            <a:r>
              <a:rPr lang="en-GB" dirty="0"/>
              <a:t>Regulation No. 51 for direct injection diesel and </a:t>
            </a:r>
            <a:r>
              <a:rPr lang="en-GB" dirty="0" smtClean="0"/>
              <a:t>off-	road </a:t>
            </a:r>
            <a:r>
              <a:rPr lang="en-GB" dirty="0"/>
              <a:t>vehicles.</a:t>
            </a:r>
          </a:p>
          <a:p>
            <a:endParaRPr lang="en-GB" dirty="0"/>
          </a:p>
        </p:txBody>
      </p:sp>
    </p:spTree>
    <p:extLst>
      <p:ext uri="{BB962C8B-B14F-4D97-AF65-F5344CB8AC3E}">
        <p14:creationId xmlns:p14="http://schemas.microsoft.com/office/powerpoint/2010/main" val="28338824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dirty="0" smtClean="0"/>
              <a:t>Technical </a:t>
            </a:r>
            <a:r>
              <a:rPr lang="en-GB" dirty="0"/>
              <a:t>modifications and </a:t>
            </a:r>
            <a:r>
              <a:rPr lang="en-GB" dirty="0" smtClean="0"/>
              <a:t>extensions</a:t>
            </a:r>
            <a:endParaRPr lang="en-GB" dirty="0"/>
          </a:p>
        </p:txBody>
      </p:sp>
      <p:sp>
        <p:nvSpPr>
          <p:cNvPr id="3" name="Espace réservé du contenu 2"/>
          <p:cNvSpPr>
            <a:spLocks noGrp="1"/>
          </p:cNvSpPr>
          <p:nvPr>
            <p:ph idx="1"/>
          </p:nvPr>
        </p:nvSpPr>
        <p:spPr/>
        <p:txBody>
          <a:bodyPr>
            <a:noAutofit/>
          </a:bodyPr>
          <a:lstStyle/>
          <a:p>
            <a:pPr marL="0" indent="0">
              <a:buNone/>
            </a:pPr>
            <a:r>
              <a:rPr lang="en-GB" sz="2400" dirty="0"/>
              <a:t>1.9.	The part on "</a:t>
            </a:r>
            <a:r>
              <a:rPr lang="en-GB" sz="2400" dirty="0" err="1"/>
              <a:t>L</a:t>
            </a:r>
            <a:r>
              <a:rPr lang="en-GB" sz="2400" baseline="-25000" dirty="0" err="1"/>
              <a:t>urban</a:t>
            </a:r>
            <a:r>
              <a:rPr lang="en-GB" sz="2400" dirty="0"/>
              <a:t> - assessment" was moved before the reference sound assessment, to have the right order of assessment.</a:t>
            </a:r>
          </a:p>
          <a:p>
            <a:pPr marL="0" indent="0">
              <a:buNone/>
            </a:pPr>
            <a:r>
              <a:rPr lang="en-GB" sz="2400" dirty="0"/>
              <a:t>1.10.	The conditions for direct measurement and simulation were separated and </a:t>
            </a:r>
            <a:r>
              <a:rPr lang="en-GB" sz="2400" dirty="0" err="1"/>
              <a:t>precised</a:t>
            </a:r>
            <a:r>
              <a:rPr lang="en-GB" sz="2400" dirty="0"/>
              <a:t>.</a:t>
            </a:r>
          </a:p>
          <a:p>
            <a:pPr marL="0" indent="0">
              <a:buNone/>
            </a:pPr>
            <a:r>
              <a:rPr lang="en-GB" sz="2400" dirty="0"/>
              <a:t>1.11.	Speed normalization (0.15 * (V</a:t>
            </a:r>
            <a:r>
              <a:rPr lang="en-GB" sz="2400" baseline="-25000" dirty="0"/>
              <a:t>_BB_ASEP</a:t>
            </a:r>
            <a:r>
              <a:rPr lang="en-GB" sz="2400" dirty="0"/>
              <a:t> - 50)) was moved from </a:t>
            </a:r>
            <a:r>
              <a:rPr lang="en-GB" sz="2400" dirty="0" err="1"/>
              <a:t>L</a:t>
            </a:r>
            <a:r>
              <a:rPr lang="en-GB" sz="2400" baseline="-25000" dirty="0" err="1"/>
              <a:t>urban_ASEP</a:t>
            </a:r>
            <a:r>
              <a:rPr lang="en-GB" sz="2400" dirty="0"/>
              <a:t> to </a:t>
            </a:r>
            <a:r>
              <a:rPr lang="en-GB" sz="2400" dirty="0" err="1"/>
              <a:t>L</a:t>
            </a:r>
            <a:r>
              <a:rPr lang="en-GB" sz="2400" baseline="-25000" dirty="0" err="1"/>
              <a:t>urban_normalized</a:t>
            </a:r>
            <a:r>
              <a:rPr lang="en-GB" sz="2400" dirty="0"/>
              <a:t> and </a:t>
            </a:r>
            <a:r>
              <a:rPr lang="en-GB" sz="2400" dirty="0" err="1"/>
              <a:t>L</a:t>
            </a:r>
            <a:r>
              <a:rPr lang="en-GB" sz="2400" baseline="-25000" dirty="0" err="1"/>
              <a:t>urban_ASEP</a:t>
            </a:r>
            <a:r>
              <a:rPr lang="en-GB" sz="2400" dirty="0"/>
              <a:t> was renamed </a:t>
            </a:r>
            <a:r>
              <a:rPr lang="en-GB" sz="2400" dirty="0" err="1"/>
              <a:t>ΔL</a:t>
            </a:r>
            <a:r>
              <a:rPr lang="en-GB" sz="2400" baseline="-25000" dirty="0" err="1"/>
              <a:t>urban_ASEP</a:t>
            </a:r>
            <a:r>
              <a:rPr lang="en-GB" sz="2400" baseline="-25000" dirty="0"/>
              <a:t>.</a:t>
            </a:r>
            <a:endParaRPr lang="en-GB" sz="2400" dirty="0"/>
          </a:p>
          <a:p>
            <a:pPr marL="0" indent="0">
              <a:buNone/>
            </a:pPr>
            <a:r>
              <a:rPr lang="en-GB" sz="2400" dirty="0"/>
              <a:t>1.12.	Flowcharts were introduced.</a:t>
            </a:r>
          </a:p>
          <a:p>
            <a:endParaRPr lang="en-GB" sz="2400" dirty="0"/>
          </a:p>
        </p:txBody>
      </p:sp>
    </p:spTree>
    <p:extLst>
      <p:ext uri="{BB962C8B-B14F-4D97-AF65-F5344CB8AC3E}">
        <p14:creationId xmlns:p14="http://schemas.microsoft.com/office/powerpoint/2010/main" val="5142799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Justifications</a:t>
            </a:r>
            <a:endParaRPr lang="en-GB" dirty="0"/>
          </a:p>
        </p:txBody>
      </p:sp>
      <p:sp>
        <p:nvSpPr>
          <p:cNvPr id="3" name="Espace réservé du contenu 2"/>
          <p:cNvSpPr>
            <a:spLocks noGrp="1"/>
          </p:cNvSpPr>
          <p:nvPr>
            <p:ph idx="1"/>
          </p:nvPr>
        </p:nvSpPr>
        <p:spPr/>
        <p:txBody>
          <a:bodyPr>
            <a:normAutofit lnSpcReduction="10000"/>
          </a:bodyPr>
          <a:lstStyle/>
          <a:p>
            <a:pPr marL="514350" indent="-514350">
              <a:buAutoNum type="arabicPeriod"/>
            </a:pPr>
            <a:r>
              <a:rPr lang="en-GB" sz="2400" dirty="0" smtClean="0"/>
              <a:t>In </a:t>
            </a:r>
            <a:r>
              <a:rPr lang="en-GB" sz="2400" dirty="0"/>
              <a:t>order to propose a testing procedure, which is more consistent and clearly defined, the following technical modifications and extensions were introduced</a:t>
            </a:r>
            <a:r>
              <a:rPr lang="en-GB" sz="2400" dirty="0" smtClean="0"/>
              <a:t>.</a:t>
            </a:r>
          </a:p>
          <a:p>
            <a:pPr marL="514350" indent="-514350">
              <a:buFont typeface="Arial" panose="020B0604020202020204" pitchFamily="34" charset="0"/>
              <a:buAutoNum type="arabicPeriod"/>
            </a:pPr>
            <a:r>
              <a:rPr lang="de-DE" sz="2400" dirty="0" err="1"/>
              <a:t>To</a:t>
            </a:r>
            <a:r>
              <a:rPr lang="de-DE" sz="2400" dirty="0"/>
              <a:t> </a:t>
            </a:r>
            <a:r>
              <a:rPr lang="de-DE" sz="2400" dirty="0" err="1"/>
              <a:t>facilitate</a:t>
            </a:r>
            <a:r>
              <a:rPr lang="de-DE" sz="2400" dirty="0"/>
              <a:t> </a:t>
            </a:r>
            <a:r>
              <a:rPr lang="en-GB" sz="2400" dirty="0"/>
              <a:t>reading and understanding, the text was re-structured. </a:t>
            </a:r>
          </a:p>
          <a:p>
            <a:pPr marL="514350" indent="-514350">
              <a:buAutoNum type="arabicPeriod"/>
            </a:pPr>
            <a:r>
              <a:rPr lang="en-GB" sz="2400" dirty="0" smtClean="0"/>
              <a:t>In </a:t>
            </a:r>
            <a:r>
              <a:rPr lang="en-GB" sz="2400" dirty="0"/>
              <a:t>order to avoid misunderstanding and confusion which may induce different interpretations of application, the text was</a:t>
            </a:r>
            <a:r>
              <a:rPr lang="en-GB" sz="2400" i="1" dirty="0"/>
              <a:t> </a:t>
            </a:r>
            <a:r>
              <a:rPr lang="en-GB" sz="2400" dirty="0" smtClean="0"/>
              <a:t>clarified. </a:t>
            </a:r>
          </a:p>
          <a:p>
            <a:pPr marL="0" indent="0">
              <a:buNone/>
            </a:pPr>
            <a:r>
              <a:rPr lang="en-US" sz="2400" dirty="0" smtClean="0">
                <a:solidFill>
                  <a:srgbClr val="FF0000"/>
                </a:solidFill>
              </a:rPr>
              <a:t>Additional clarification were introduced in GRB-65 in order to avoid confusion or to give clearer specifications </a:t>
            </a:r>
          </a:p>
          <a:p>
            <a:pPr marL="0" indent="0">
              <a:buNone/>
            </a:pPr>
            <a:r>
              <a:rPr lang="en-US" sz="2400" dirty="0" smtClean="0">
                <a:solidFill>
                  <a:srgbClr val="FF0000"/>
                </a:solidFill>
              </a:rPr>
              <a:t>(ex</a:t>
            </a:r>
            <a:r>
              <a:rPr lang="en-US" sz="2400" dirty="0">
                <a:solidFill>
                  <a:srgbClr val="FF0000"/>
                </a:solidFill>
              </a:rPr>
              <a:t>. transmission </a:t>
            </a:r>
            <a:r>
              <a:rPr lang="en-US" sz="2400" dirty="0" smtClean="0">
                <a:solidFill>
                  <a:srgbClr val="FF0000"/>
                </a:solidFill>
              </a:rPr>
              <a:t>conditions, tests on </a:t>
            </a:r>
            <a:r>
              <a:rPr lang="en-GB" sz="2400" dirty="0" smtClean="0">
                <a:solidFill>
                  <a:srgbClr val="FF0000"/>
                </a:solidFill>
              </a:rPr>
              <a:t>different </a:t>
            </a:r>
            <a:r>
              <a:rPr lang="en-GB" sz="2400" dirty="0">
                <a:solidFill>
                  <a:srgbClr val="FF0000"/>
                </a:solidFill>
              </a:rPr>
              <a:t>test tracks or under different environmental conditions, </a:t>
            </a:r>
            <a:r>
              <a:rPr lang="en-GB" sz="2400" dirty="0" smtClean="0">
                <a:solidFill>
                  <a:srgbClr val="FF0000"/>
                </a:solidFill>
              </a:rPr>
              <a:t>invalid gear</a:t>
            </a:r>
            <a:endParaRPr lang="en-US" sz="2400" dirty="0" smtClean="0">
              <a:solidFill>
                <a:srgbClr val="FF0000"/>
              </a:solidFill>
            </a:endParaRPr>
          </a:p>
          <a:p>
            <a:pPr marL="0" indent="0">
              <a:buNone/>
            </a:pPr>
            <a:endParaRPr lang="fr-FR" sz="2400" dirty="0" smtClean="0">
              <a:solidFill>
                <a:srgbClr val="FF0000"/>
              </a:solidFill>
            </a:endParaRPr>
          </a:p>
        </p:txBody>
      </p:sp>
    </p:spTree>
    <p:extLst>
      <p:ext uri="{BB962C8B-B14F-4D97-AF65-F5344CB8AC3E}">
        <p14:creationId xmlns:p14="http://schemas.microsoft.com/office/powerpoint/2010/main" val="21106671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FF0000"/>
                </a:solidFill>
              </a:rPr>
              <a:t>Justifications</a:t>
            </a:r>
            <a:endParaRPr lang="en-GB" dirty="0">
              <a:solidFill>
                <a:srgbClr val="FF0000"/>
              </a:solidFill>
            </a:endParaRPr>
          </a:p>
        </p:txBody>
      </p:sp>
      <p:sp>
        <p:nvSpPr>
          <p:cNvPr id="3" name="Espace réservé du contenu 2"/>
          <p:cNvSpPr>
            <a:spLocks noGrp="1"/>
          </p:cNvSpPr>
          <p:nvPr>
            <p:ph idx="1"/>
          </p:nvPr>
        </p:nvSpPr>
        <p:spPr/>
        <p:txBody>
          <a:bodyPr>
            <a:normAutofit/>
          </a:bodyPr>
          <a:lstStyle/>
          <a:p>
            <a:pPr marL="0" indent="0">
              <a:buNone/>
            </a:pPr>
            <a:r>
              <a:rPr lang="en-US" sz="2800" dirty="0">
                <a:solidFill>
                  <a:srgbClr val="FF0000"/>
                </a:solidFill>
              </a:rPr>
              <a:t>L</a:t>
            </a:r>
            <a:r>
              <a:rPr lang="en-US" sz="2800" dirty="0" smtClean="0">
                <a:solidFill>
                  <a:srgbClr val="FF0000"/>
                </a:solidFill>
              </a:rPr>
              <a:t>ot of inconsistency were highlight on symbols and acronyms for annex 7 and Annex 3. </a:t>
            </a:r>
          </a:p>
          <a:p>
            <a:pPr>
              <a:buFont typeface="Wingdings"/>
              <a:buChar char="à"/>
            </a:pPr>
            <a:r>
              <a:rPr lang="en-US" sz="2800" dirty="0" smtClean="0">
                <a:solidFill>
                  <a:srgbClr val="FF0000"/>
                </a:solidFill>
              </a:rPr>
              <a:t>IWG ASEP tries to correct them without interfere with Annex 3.</a:t>
            </a:r>
          </a:p>
          <a:p>
            <a:pPr>
              <a:buFont typeface="Wingdings"/>
              <a:buChar char="à"/>
            </a:pPr>
            <a:r>
              <a:rPr lang="en-US" sz="2800" dirty="0" smtClean="0">
                <a:solidFill>
                  <a:srgbClr val="FF0000"/>
                </a:solidFill>
              </a:rPr>
              <a:t>IWG recommends to GRB to fully review UN51.03 to make </a:t>
            </a:r>
            <a:r>
              <a:rPr lang="en-US" sz="2800" dirty="0">
                <a:solidFill>
                  <a:srgbClr val="FF0000"/>
                </a:solidFill>
              </a:rPr>
              <a:t>symbols and acronyms </a:t>
            </a:r>
            <a:r>
              <a:rPr lang="en-US" sz="2800" dirty="0" smtClean="0">
                <a:solidFill>
                  <a:srgbClr val="FF0000"/>
                </a:solidFill>
              </a:rPr>
              <a:t>more consistent.</a:t>
            </a:r>
            <a:endParaRPr lang="en-US" sz="2800" dirty="0">
              <a:solidFill>
                <a:srgbClr val="FF0000"/>
              </a:solidFill>
            </a:endParaRPr>
          </a:p>
        </p:txBody>
      </p:sp>
    </p:spTree>
    <p:extLst>
      <p:ext uri="{BB962C8B-B14F-4D97-AF65-F5344CB8AC3E}">
        <p14:creationId xmlns:p14="http://schemas.microsoft.com/office/powerpoint/2010/main" val="24227040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dirty="0" smtClean="0"/>
              <a:t>Technical </a:t>
            </a:r>
            <a:r>
              <a:rPr lang="en-GB" dirty="0"/>
              <a:t>modifications and </a:t>
            </a:r>
            <a:r>
              <a:rPr lang="en-GB" dirty="0" smtClean="0"/>
              <a:t>extensions 1.1</a:t>
            </a:r>
            <a:endParaRPr lang="en-GB" dirty="0"/>
          </a:p>
        </p:txBody>
      </p:sp>
      <p:sp>
        <p:nvSpPr>
          <p:cNvPr id="3" name="Espace réservé du contenu 2"/>
          <p:cNvSpPr>
            <a:spLocks noGrp="1"/>
          </p:cNvSpPr>
          <p:nvPr>
            <p:ph idx="1"/>
          </p:nvPr>
        </p:nvSpPr>
        <p:spPr/>
        <p:txBody>
          <a:bodyPr>
            <a:normAutofit/>
          </a:bodyPr>
          <a:lstStyle/>
          <a:p>
            <a:pPr marL="0" indent="0">
              <a:buNone/>
            </a:pPr>
            <a:r>
              <a:rPr lang="en-GB" sz="2400" dirty="0"/>
              <a:t>1.1.	New definitions for Annex 7, which are also applicable for Annex 3:</a:t>
            </a:r>
          </a:p>
          <a:p>
            <a:r>
              <a:rPr lang="en-GB" sz="2400" dirty="0"/>
              <a:t>(a)	Definitions for gear, gear ratio, </a:t>
            </a:r>
            <a:r>
              <a:rPr lang="en-GB" sz="2400" dirty="0" err="1"/>
              <a:t>gear</a:t>
            </a:r>
            <a:r>
              <a:rPr lang="en-GB" sz="2400" baseline="-25000" dirty="0" err="1"/>
              <a:t>i</a:t>
            </a:r>
            <a:r>
              <a:rPr lang="en-GB" sz="2400" dirty="0"/>
              <a:t> and gear</a:t>
            </a:r>
            <a:r>
              <a:rPr lang="en-GB" sz="2400" baseline="-25000" dirty="0"/>
              <a:t>i+1</a:t>
            </a:r>
            <a:r>
              <a:rPr lang="en-GB" sz="2400" dirty="0"/>
              <a:t> were added for clarity;</a:t>
            </a:r>
          </a:p>
          <a:p>
            <a:r>
              <a:rPr lang="en-GB" sz="2400" dirty="0"/>
              <a:t>(b)	The missing definition for mode was added and taken over from the first part of Global Technical Regulation No. 15;</a:t>
            </a:r>
          </a:p>
          <a:p>
            <a:r>
              <a:rPr lang="en-GB" sz="2400" dirty="0"/>
              <a:t>(c)	Definitions for "Stable" and "Unstable" accelerations were introduced to avoid ambiguity. </a:t>
            </a:r>
          </a:p>
          <a:p>
            <a:endParaRPr lang="en-GB" sz="2400" dirty="0"/>
          </a:p>
        </p:txBody>
      </p:sp>
    </p:spTree>
    <p:extLst>
      <p:ext uri="{BB962C8B-B14F-4D97-AF65-F5344CB8AC3E}">
        <p14:creationId xmlns:p14="http://schemas.microsoft.com/office/powerpoint/2010/main" val="14161028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dirty="0" smtClean="0"/>
              <a:t>Technical modifications and extensions 1.1 </a:t>
            </a:r>
            <a:r>
              <a:rPr lang="en-GB" dirty="0" smtClean="0">
                <a:solidFill>
                  <a:srgbClr val="FF0000"/>
                </a:solidFill>
              </a:rPr>
              <a:t>+ </a:t>
            </a:r>
            <a:r>
              <a:rPr lang="fr-FR" dirty="0" smtClean="0">
                <a:solidFill>
                  <a:srgbClr val="FF0000"/>
                </a:solidFill>
              </a:rPr>
              <a:t>GRB-65-xx</a:t>
            </a:r>
            <a:endParaRPr lang="en-GB" dirty="0">
              <a:solidFill>
                <a:srgbClr val="FF0000"/>
              </a:solidFill>
            </a:endParaRPr>
          </a:p>
        </p:txBody>
      </p:sp>
      <p:sp>
        <p:nvSpPr>
          <p:cNvPr id="3" name="Espace réservé du contenu 2"/>
          <p:cNvSpPr>
            <a:spLocks noGrp="1"/>
          </p:cNvSpPr>
          <p:nvPr>
            <p:ph idx="1"/>
          </p:nvPr>
        </p:nvSpPr>
        <p:spPr>
          <a:xfrm>
            <a:off x="457200" y="1600200"/>
            <a:ext cx="3394720" cy="4525963"/>
          </a:xfrm>
        </p:spPr>
        <p:txBody>
          <a:bodyPr>
            <a:normAutofit/>
          </a:bodyPr>
          <a:lstStyle/>
          <a:p>
            <a:pPr marL="0" indent="0">
              <a:buNone/>
            </a:pPr>
            <a:r>
              <a:rPr lang="en-GB" sz="2000" dirty="0"/>
              <a:t>1.1.	New definitions for Annex 7, which are also applicable for Annex 3:</a:t>
            </a:r>
          </a:p>
          <a:p>
            <a:r>
              <a:rPr lang="en-GB" sz="2000" dirty="0"/>
              <a:t>(a)	Definitions for gear, gear ratio, </a:t>
            </a:r>
            <a:r>
              <a:rPr lang="en-GB" sz="2000" dirty="0" err="1"/>
              <a:t>gear</a:t>
            </a:r>
            <a:r>
              <a:rPr lang="en-GB" sz="2000" baseline="-25000" dirty="0" err="1"/>
              <a:t>i</a:t>
            </a:r>
            <a:r>
              <a:rPr lang="en-GB" sz="2000" dirty="0"/>
              <a:t> and gear</a:t>
            </a:r>
            <a:r>
              <a:rPr lang="en-GB" sz="2000" baseline="-25000" dirty="0"/>
              <a:t>i+1</a:t>
            </a:r>
            <a:r>
              <a:rPr lang="en-GB" sz="2000" dirty="0"/>
              <a:t> were added for clarity</a:t>
            </a:r>
            <a:r>
              <a:rPr lang="en-GB" sz="2000" dirty="0" smtClean="0"/>
              <a:t>;</a:t>
            </a:r>
          </a:p>
          <a:p>
            <a:pPr marL="0" indent="0">
              <a:buNone/>
            </a:pPr>
            <a:r>
              <a:rPr lang="fr-FR" sz="2000" dirty="0" smtClean="0">
                <a:solidFill>
                  <a:srgbClr val="FF0000"/>
                </a:solidFill>
                <a:sym typeface="Wingdings" panose="05000000000000000000" pitchFamily="2" charset="2"/>
              </a:rPr>
              <a:t> </a:t>
            </a:r>
            <a:r>
              <a:rPr lang="fr-FR" sz="2000" dirty="0" err="1" smtClean="0">
                <a:solidFill>
                  <a:srgbClr val="FF0000"/>
                </a:solidFill>
              </a:rPr>
              <a:t>Text</a:t>
            </a:r>
            <a:r>
              <a:rPr lang="fr-FR" sz="2000" dirty="0" smtClean="0">
                <a:solidFill>
                  <a:srgbClr val="FF0000"/>
                </a:solidFill>
              </a:rPr>
              <a:t> </a:t>
            </a:r>
            <a:r>
              <a:rPr lang="fr-FR" sz="2000" dirty="0" err="1" smtClean="0">
                <a:solidFill>
                  <a:srgbClr val="FF0000"/>
                </a:solidFill>
              </a:rPr>
              <a:t>was</a:t>
            </a:r>
            <a:r>
              <a:rPr lang="fr-FR" sz="2000" dirty="0" smtClean="0">
                <a:solidFill>
                  <a:srgbClr val="FF0000"/>
                </a:solidFill>
              </a:rPr>
              <a:t> </a:t>
            </a:r>
            <a:r>
              <a:rPr lang="fr-FR" sz="2000" dirty="0" err="1" smtClean="0">
                <a:solidFill>
                  <a:srgbClr val="FF0000"/>
                </a:solidFill>
              </a:rPr>
              <a:t>modified</a:t>
            </a:r>
            <a:r>
              <a:rPr lang="fr-FR" sz="2000" dirty="0" smtClean="0">
                <a:solidFill>
                  <a:srgbClr val="FF0000"/>
                </a:solidFill>
              </a:rPr>
              <a:t> to </a:t>
            </a:r>
            <a:r>
              <a:rPr lang="fr-FR" sz="2000" dirty="0" err="1" smtClean="0">
                <a:solidFill>
                  <a:srgbClr val="FF0000"/>
                </a:solidFill>
              </a:rPr>
              <a:t>be</a:t>
            </a:r>
            <a:r>
              <a:rPr lang="fr-FR" sz="2000" dirty="0" smtClean="0">
                <a:solidFill>
                  <a:srgbClr val="FF0000"/>
                </a:solidFill>
              </a:rPr>
              <a:t> more consistent </a:t>
            </a:r>
            <a:r>
              <a:rPr lang="fr-FR" sz="2000" dirty="0" err="1" smtClean="0">
                <a:solidFill>
                  <a:srgbClr val="FF0000"/>
                </a:solidFill>
              </a:rPr>
              <a:t>with</a:t>
            </a:r>
            <a:r>
              <a:rPr lang="fr-FR" sz="2000" dirty="0" smtClean="0">
                <a:solidFill>
                  <a:srgbClr val="FF0000"/>
                </a:solidFill>
              </a:rPr>
              <a:t> </a:t>
            </a:r>
            <a:r>
              <a:rPr lang="fr-FR" sz="2000" dirty="0" err="1" smtClean="0">
                <a:solidFill>
                  <a:srgbClr val="FF0000"/>
                </a:solidFill>
              </a:rPr>
              <a:t>annex</a:t>
            </a:r>
            <a:r>
              <a:rPr lang="fr-FR" sz="2000" dirty="0" smtClean="0">
                <a:solidFill>
                  <a:srgbClr val="FF0000"/>
                </a:solidFill>
              </a:rPr>
              <a:t> 1 and 3.</a:t>
            </a:r>
            <a:endParaRPr lang="en-GB" sz="2000" dirty="0">
              <a:solidFill>
                <a:srgbClr val="FF0000"/>
              </a:solidFill>
            </a:endParaRPr>
          </a:p>
          <a:p>
            <a:endParaRPr lang="en-GB" sz="20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5936" y="1700808"/>
            <a:ext cx="5134626" cy="4392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708889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dirty="0" smtClean="0"/>
              <a:t>Technical </a:t>
            </a:r>
            <a:r>
              <a:rPr lang="en-GB" dirty="0"/>
              <a:t>modifications and </a:t>
            </a:r>
            <a:r>
              <a:rPr lang="en-GB" dirty="0" smtClean="0"/>
              <a:t>extensions 1.1 </a:t>
            </a:r>
            <a:r>
              <a:rPr lang="en-GB" dirty="0">
                <a:solidFill>
                  <a:srgbClr val="FF0000"/>
                </a:solidFill>
              </a:rPr>
              <a:t>+ </a:t>
            </a:r>
            <a:r>
              <a:rPr lang="fr-FR" dirty="0">
                <a:solidFill>
                  <a:srgbClr val="FF0000"/>
                </a:solidFill>
              </a:rPr>
              <a:t>GRB-65-xx</a:t>
            </a:r>
            <a:endParaRPr lang="en-GB" dirty="0"/>
          </a:p>
        </p:txBody>
      </p:sp>
      <p:sp>
        <p:nvSpPr>
          <p:cNvPr id="3" name="Espace réservé du contenu 2"/>
          <p:cNvSpPr>
            <a:spLocks noGrp="1"/>
          </p:cNvSpPr>
          <p:nvPr>
            <p:ph idx="1"/>
          </p:nvPr>
        </p:nvSpPr>
        <p:spPr>
          <a:xfrm>
            <a:off x="457200" y="1600200"/>
            <a:ext cx="3610744" cy="4525963"/>
          </a:xfrm>
        </p:spPr>
        <p:txBody>
          <a:bodyPr>
            <a:normAutofit/>
          </a:bodyPr>
          <a:lstStyle/>
          <a:p>
            <a:pPr marL="0" indent="0">
              <a:buNone/>
            </a:pPr>
            <a:r>
              <a:rPr lang="en-GB" sz="2000" dirty="0"/>
              <a:t>1.1.	New definitions for Annex 7, which are also applicable for Annex 3:</a:t>
            </a:r>
          </a:p>
          <a:p>
            <a:r>
              <a:rPr lang="en-GB" sz="2000" dirty="0" smtClean="0"/>
              <a:t>(</a:t>
            </a:r>
            <a:r>
              <a:rPr lang="en-GB" sz="2000" dirty="0"/>
              <a:t>c)	Definitions for "Stable" and "Unstable" accelerations were introduced to avoid ambiguity. </a:t>
            </a:r>
            <a:endParaRPr lang="en-GB" sz="2000" dirty="0" smtClean="0"/>
          </a:p>
          <a:p>
            <a:pPr marL="0" indent="0">
              <a:buNone/>
            </a:pPr>
            <a:r>
              <a:rPr lang="fr-FR" sz="2000" dirty="0">
                <a:solidFill>
                  <a:srgbClr val="FF0000"/>
                </a:solidFill>
                <a:sym typeface="Wingdings" panose="05000000000000000000" pitchFamily="2" charset="2"/>
              </a:rPr>
              <a:t> </a:t>
            </a:r>
            <a:r>
              <a:rPr lang="fr-FR" sz="2000" dirty="0" err="1">
                <a:solidFill>
                  <a:srgbClr val="FF0000"/>
                </a:solidFill>
              </a:rPr>
              <a:t>Text</a:t>
            </a:r>
            <a:r>
              <a:rPr lang="fr-FR" sz="2000" dirty="0">
                <a:solidFill>
                  <a:srgbClr val="FF0000"/>
                </a:solidFill>
              </a:rPr>
              <a:t> </a:t>
            </a:r>
            <a:r>
              <a:rPr lang="fr-FR" sz="2000" dirty="0" err="1">
                <a:solidFill>
                  <a:srgbClr val="FF0000"/>
                </a:solidFill>
              </a:rPr>
              <a:t>was</a:t>
            </a:r>
            <a:r>
              <a:rPr lang="fr-FR" sz="2000" dirty="0">
                <a:solidFill>
                  <a:srgbClr val="FF0000"/>
                </a:solidFill>
              </a:rPr>
              <a:t> </a:t>
            </a:r>
            <a:r>
              <a:rPr lang="fr-FR" sz="2000" dirty="0" err="1">
                <a:solidFill>
                  <a:srgbClr val="FF0000"/>
                </a:solidFill>
              </a:rPr>
              <a:t>modified</a:t>
            </a:r>
            <a:r>
              <a:rPr lang="fr-FR" sz="2000" dirty="0">
                <a:solidFill>
                  <a:srgbClr val="FF0000"/>
                </a:solidFill>
              </a:rPr>
              <a:t> to </a:t>
            </a:r>
            <a:r>
              <a:rPr lang="fr-FR" sz="2000" dirty="0" smtClean="0">
                <a:solidFill>
                  <a:srgbClr val="FF0000"/>
                </a:solidFill>
              </a:rPr>
              <a:t>propose a </a:t>
            </a:r>
            <a:r>
              <a:rPr lang="fr-FR" sz="2000" dirty="0" err="1" smtClean="0">
                <a:solidFill>
                  <a:srgbClr val="FF0000"/>
                </a:solidFill>
              </a:rPr>
              <a:t>clear</a:t>
            </a:r>
            <a:r>
              <a:rPr lang="fr-FR" sz="2000" dirty="0" smtClean="0">
                <a:solidFill>
                  <a:srgbClr val="FF0000"/>
                </a:solidFill>
              </a:rPr>
              <a:t> </a:t>
            </a:r>
            <a:r>
              <a:rPr lang="fr-FR" sz="2000" dirty="0" err="1" smtClean="0">
                <a:solidFill>
                  <a:srgbClr val="FF0000"/>
                </a:solidFill>
              </a:rPr>
              <a:t>specification</a:t>
            </a:r>
            <a:r>
              <a:rPr lang="fr-FR" sz="2000" dirty="0">
                <a:solidFill>
                  <a:srgbClr val="FF0000"/>
                </a:solidFill>
              </a:rPr>
              <a:t>.</a:t>
            </a:r>
            <a:endParaRPr lang="en-GB" sz="2000" dirty="0">
              <a:solidFill>
                <a:srgbClr val="FF0000"/>
              </a:solidFill>
            </a:endParaRPr>
          </a:p>
          <a:p>
            <a:pPr marL="0" indent="0">
              <a:buNone/>
            </a:pPr>
            <a:endParaRPr lang="en-GB" sz="2000" dirty="0"/>
          </a:p>
          <a:p>
            <a:endParaRPr lang="en-GB" sz="20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5976" y="1700808"/>
            <a:ext cx="4794650" cy="18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008" y="4221088"/>
            <a:ext cx="4407851" cy="1166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4729715" y="3851756"/>
            <a:ext cx="2929520" cy="369332"/>
          </a:xfrm>
          <a:prstGeom prst="rect">
            <a:avLst/>
          </a:prstGeom>
        </p:spPr>
        <p:txBody>
          <a:bodyPr wrap="none">
            <a:spAutoFit/>
          </a:bodyPr>
          <a:lstStyle/>
          <a:p>
            <a:r>
              <a:rPr lang="fr-FR" dirty="0" smtClean="0">
                <a:solidFill>
                  <a:srgbClr val="FF0000"/>
                </a:solidFill>
                <a:sym typeface="Wingdings" panose="05000000000000000000" pitchFamily="2" charset="2"/>
              </a:rPr>
              <a:t> </a:t>
            </a:r>
            <a:r>
              <a:rPr lang="fr-FR" dirty="0" smtClean="0">
                <a:solidFill>
                  <a:srgbClr val="FF0000"/>
                </a:solidFill>
              </a:rPr>
              <a:t>Modification </a:t>
            </a:r>
            <a:r>
              <a:rPr lang="fr-FR" dirty="0" err="1">
                <a:solidFill>
                  <a:srgbClr val="FF0000"/>
                </a:solidFill>
              </a:rPr>
              <a:t>Annex</a:t>
            </a:r>
            <a:r>
              <a:rPr lang="fr-FR" dirty="0">
                <a:solidFill>
                  <a:srgbClr val="FF0000"/>
                </a:solidFill>
              </a:rPr>
              <a:t> 7 §2.4</a:t>
            </a:r>
            <a:endParaRPr lang="en-GB" dirty="0">
              <a:solidFill>
                <a:srgbClr val="FF0000"/>
              </a:solidFill>
            </a:endParaRPr>
          </a:p>
        </p:txBody>
      </p:sp>
    </p:spTree>
    <p:extLst>
      <p:ext uri="{BB962C8B-B14F-4D97-AF65-F5344CB8AC3E}">
        <p14:creationId xmlns:p14="http://schemas.microsoft.com/office/powerpoint/2010/main" val="41706884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dirty="0"/>
              <a:t>Technical modifications and </a:t>
            </a:r>
            <a:r>
              <a:rPr lang="en-GB" dirty="0" smtClean="0"/>
              <a:t>extensions</a:t>
            </a:r>
            <a:br>
              <a:rPr lang="en-GB" dirty="0" smtClean="0"/>
            </a:br>
            <a:r>
              <a:rPr lang="en-GB" dirty="0" smtClean="0"/>
              <a:t>1.2</a:t>
            </a:r>
            <a:endParaRPr lang="en-GB" dirty="0"/>
          </a:p>
        </p:txBody>
      </p:sp>
      <p:sp>
        <p:nvSpPr>
          <p:cNvPr id="3" name="Espace réservé du contenu 2"/>
          <p:cNvSpPr>
            <a:spLocks noGrp="1"/>
          </p:cNvSpPr>
          <p:nvPr>
            <p:ph idx="1"/>
          </p:nvPr>
        </p:nvSpPr>
        <p:spPr/>
        <p:txBody>
          <a:bodyPr>
            <a:normAutofit fontScale="85000" lnSpcReduction="10000"/>
          </a:bodyPr>
          <a:lstStyle/>
          <a:p>
            <a:pPr marL="0" indent="0">
              <a:buNone/>
            </a:pPr>
            <a:r>
              <a:rPr lang="en-GB" dirty="0"/>
              <a:t>1.2.	The ambiguous principle of target speed 70 or 80 km/h was replaced by: </a:t>
            </a:r>
          </a:p>
          <a:p>
            <a:r>
              <a:rPr lang="en-GB" dirty="0"/>
              <a:t>(a)	80 km/h target speed (depending on </a:t>
            </a:r>
            <a:r>
              <a:rPr lang="en-GB" dirty="0" err="1"/>
              <a:t>n</a:t>
            </a:r>
            <a:r>
              <a:rPr lang="en-GB" baseline="-25000" dirty="0" err="1"/>
              <a:t>BB_ASEP</a:t>
            </a:r>
            <a:r>
              <a:rPr lang="en-GB" dirty="0"/>
              <a:t>) for locked transmission for the lowest valid gear and non-locked transmission, to make sure that, at the lowest gear, the vehicle is tested closest to the requested maximum engine speed; </a:t>
            </a:r>
          </a:p>
          <a:p>
            <a:r>
              <a:rPr lang="en-GB" dirty="0"/>
              <a:t>(b)	70 km/h target speed was considered for all gears other than the lowest, as none of the higher gears can provide the maximum engine speeds higher than those achieved in the lowest gear. </a:t>
            </a:r>
          </a:p>
          <a:p>
            <a:endParaRPr lang="en-GB" dirty="0"/>
          </a:p>
        </p:txBody>
      </p:sp>
    </p:spTree>
    <p:extLst>
      <p:ext uri="{BB962C8B-B14F-4D97-AF65-F5344CB8AC3E}">
        <p14:creationId xmlns:p14="http://schemas.microsoft.com/office/powerpoint/2010/main" val="122042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dirty="0"/>
              <a:t>Technical modifications and </a:t>
            </a:r>
            <a:r>
              <a:rPr lang="en-GB" dirty="0" smtClean="0"/>
              <a:t>extensions</a:t>
            </a:r>
            <a:br>
              <a:rPr lang="en-GB" dirty="0" smtClean="0"/>
            </a:br>
            <a:r>
              <a:rPr lang="en-GB" dirty="0" smtClean="0"/>
              <a:t>1.2</a:t>
            </a:r>
            <a:endParaRPr lang="en-GB" dirty="0"/>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628800"/>
            <a:ext cx="6748131" cy="4317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Rectangle 12"/>
          <p:cNvSpPr/>
          <p:nvPr/>
        </p:nvSpPr>
        <p:spPr>
          <a:xfrm>
            <a:off x="7308304" y="1628800"/>
            <a:ext cx="1584176" cy="201622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2000" dirty="0" err="1" smtClean="0"/>
              <a:t>Same</a:t>
            </a:r>
            <a:r>
              <a:rPr lang="fr-FR" sz="2000" dirty="0" smtClean="0"/>
              <a:t> </a:t>
            </a:r>
            <a:r>
              <a:rPr lang="fr-FR" sz="2000" dirty="0"/>
              <a:t>Speed and </a:t>
            </a:r>
            <a:r>
              <a:rPr lang="fr-FR" sz="2000" dirty="0" err="1"/>
              <a:t>engine</a:t>
            </a:r>
            <a:r>
              <a:rPr lang="fr-FR" sz="2000" dirty="0"/>
              <a:t> speed </a:t>
            </a:r>
            <a:r>
              <a:rPr lang="fr-FR" sz="2000" dirty="0" smtClean="0"/>
              <a:t>range</a:t>
            </a:r>
            <a:endParaRPr lang="en-GB" sz="2000" dirty="0"/>
          </a:p>
        </p:txBody>
      </p:sp>
      <p:sp>
        <p:nvSpPr>
          <p:cNvPr id="18" name="Rectangle 17"/>
          <p:cNvSpPr/>
          <p:nvPr/>
        </p:nvSpPr>
        <p:spPr>
          <a:xfrm>
            <a:off x="7308304" y="3933055"/>
            <a:ext cx="1584176" cy="201359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2000" dirty="0" err="1" smtClean="0"/>
              <a:t>Reduced</a:t>
            </a:r>
            <a:r>
              <a:rPr lang="fr-FR" sz="2000" dirty="0" smtClean="0"/>
              <a:t> speed range (</a:t>
            </a:r>
            <a:r>
              <a:rPr lang="fr-FR" sz="2000" dirty="0" err="1" smtClean="0"/>
              <a:t>until</a:t>
            </a:r>
            <a:r>
              <a:rPr lang="fr-FR" sz="2000" dirty="0" smtClean="0"/>
              <a:t> 10km/h)</a:t>
            </a:r>
          </a:p>
          <a:p>
            <a:pPr algn="ctr"/>
            <a:r>
              <a:rPr lang="fr-FR" sz="2000" dirty="0" smtClean="0"/>
              <a:t> </a:t>
            </a:r>
            <a:r>
              <a:rPr lang="fr-FR" sz="2000" dirty="0" err="1" smtClean="0"/>
              <a:t>Same</a:t>
            </a:r>
            <a:r>
              <a:rPr lang="fr-FR" sz="2000" dirty="0" smtClean="0"/>
              <a:t> </a:t>
            </a:r>
            <a:r>
              <a:rPr lang="fr-FR" sz="2000" dirty="0" err="1" smtClean="0"/>
              <a:t>engine</a:t>
            </a:r>
            <a:r>
              <a:rPr lang="fr-FR" sz="2000" dirty="0" smtClean="0"/>
              <a:t> range</a:t>
            </a:r>
            <a:endParaRPr lang="en-GB" sz="2000" dirty="0"/>
          </a:p>
        </p:txBody>
      </p:sp>
    </p:spTree>
    <p:extLst>
      <p:ext uri="{BB962C8B-B14F-4D97-AF65-F5344CB8AC3E}">
        <p14:creationId xmlns:p14="http://schemas.microsoft.com/office/powerpoint/2010/main" val="36249237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dirty="0"/>
              <a:t>Technical modifications and </a:t>
            </a:r>
            <a:r>
              <a:rPr lang="en-GB" dirty="0" smtClean="0"/>
              <a:t>extensions</a:t>
            </a:r>
            <a:br>
              <a:rPr lang="en-GB" dirty="0" smtClean="0"/>
            </a:br>
            <a:r>
              <a:rPr lang="en-GB" dirty="0" smtClean="0"/>
              <a:t>1.4</a:t>
            </a: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9579" y="3356992"/>
            <a:ext cx="4873433" cy="3218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Espace réservé du contenu 2"/>
          <p:cNvSpPr>
            <a:spLocks noGrp="1"/>
          </p:cNvSpPr>
          <p:nvPr>
            <p:ph idx="1"/>
          </p:nvPr>
        </p:nvSpPr>
        <p:spPr/>
        <p:txBody>
          <a:bodyPr>
            <a:normAutofit/>
          </a:bodyPr>
          <a:lstStyle/>
          <a:p>
            <a:pPr marL="0" indent="0">
              <a:buNone/>
            </a:pPr>
            <a:r>
              <a:rPr lang="en-GB" sz="2400" dirty="0"/>
              <a:t>1.4.	For the slope assessment, the "</a:t>
            </a:r>
            <a:r>
              <a:rPr lang="en-GB" sz="2400" dirty="0" err="1"/>
              <a:t>slope</a:t>
            </a:r>
            <a:r>
              <a:rPr lang="en-GB" sz="2400" baseline="-25000" dirty="0" err="1"/>
              <a:t>κ</a:t>
            </a:r>
            <a:r>
              <a:rPr lang="en-GB" sz="2400" dirty="0"/>
              <a:t> &lt; 0 on non-locked automatic transmission, the selected transmission setup not valid" was enhanced by the provision that, in this case, the </a:t>
            </a:r>
            <a:r>
              <a:rPr lang="en-GB" sz="2400" dirty="0" err="1"/>
              <a:t>L</a:t>
            </a:r>
            <a:r>
              <a:rPr lang="en-GB" sz="2400" baseline="-25000" dirty="0" err="1"/>
              <a:t>urban</a:t>
            </a:r>
            <a:r>
              <a:rPr lang="en-GB" sz="2400" baseline="-25000" dirty="0"/>
              <a:t> </a:t>
            </a:r>
            <a:r>
              <a:rPr lang="en-GB" sz="2400" dirty="0"/>
              <a:t>- assessment shall be used. Otherwise, it would not be clear what should happen in this situation. </a:t>
            </a:r>
          </a:p>
          <a:p>
            <a:endParaRPr lang="en-GB" sz="2400" dirty="0"/>
          </a:p>
        </p:txBody>
      </p:sp>
    </p:spTree>
    <p:extLst>
      <p:ext uri="{BB962C8B-B14F-4D97-AF65-F5344CB8AC3E}">
        <p14:creationId xmlns:p14="http://schemas.microsoft.com/office/powerpoint/2010/main" val="406104364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807</TotalTime>
  <Words>298</Words>
  <Application>Microsoft Office PowerPoint</Application>
  <PresentationFormat>On-screen Show (4:3)</PresentationFormat>
  <Paragraphs>71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Thème Office</vt:lpstr>
      <vt:lpstr>ASEP IWG Report to GRB 65th  </vt:lpstr>
      <vt:lpstr>Justifications</vt:lpstr>
      <vt:lpstr>Justifications</vt:lpstr>
      <vt:lpstr>Technical modifications and extensions 1.1</vt:lpstr>
      <vt:lpstr>Technical modifications and extensions 1.1 + GRB-65-xx</vt:lpstr>
      <vt:lpstr>Technical modifications and extensions 1.1 + GRB-65-xx</vt:lpstr>
      <vt:lpstr>Technical modifications and extensions 1.2</vt:lpstr>
      <vt:lpstr>Technical modifications and extensions 1.2</vt:lpstr>
      <vt:lpstr>Technical modifications and extensions 1.4</vt:lpstr>
      <vt:lpstr>Technical modifications and extensions 1.6</vt:lpstr>
      <vt:lpstr>Technical modifications and extensions 1.6</vt:lpstr>
      <vt:lpstr>Technical modifications and extensions 1.6</vt:lpstr>
      <vt:lpstr>Technical modifications and extensions 1.7</vt:lpstr>
      <vt:lpstr>Technical modifications and extensions 1.8</vt:lpstr>
      <vt:lpstr>Technical modifications and extensions</vt:lpstr>
    </vt:vector>
  </TitlesOfParts>
  <Company>UTAC SAS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Louis-Ferdinand PARDO</dc:creator>
  <cp:lastModifiedBy>Konstantin Glukhenkiy</cp:lastModifiedBy>
  <cp:revision>31</cp:revision>
  <dcterms:created xsi:type="dcterms:W3CDTF">2017-01-10T12:19:18Z</dcterms:created>
  <dcterms:modified xsi:type="dcterms:W3CDTF">2017-02-15T12:48:24Z</dcterms:modified>
</cp:coreProperties>
</file>