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Lst>
  <p:notesMasterIdLst>
    <p:notesMasterId r:id="rId19"/>
  </p:notesMasterIdLst>
  <p:handoutMasterIdLst>
    <p:handoutMasterId r:id="rId20"/>
  </p:handoutMasterIdLst>
  <p:sldIdLst>
    <p:sldId id="448" r:id="rId4"/>
    <p:sldId id="572" r:id="rId5"/>
    <p:sldId id="517" r:id="rId6"/>
    <p:sldId id="519" r:id="rId7"/>
    <p:sldId id="518" r:id="rId8"/>
    <p:sldId id="573" r:id="rId9"/>
    <p:sldId id="562" r:id="rId10"/>
    <p:sldId id="577" r:id="rId11"/>
    <p:sldId id="570" r:id="rId12"/>
    <p:sldId id="574" r:id="rId13"/>
    <p:sldId id="576" r:id="rId14"/>
    <p:sldId id="575" r:id="rId15"/>
    <p:sldId id="568" r:id="rId16"/>
    <p:sldId id="566" r:id="rId17"/>
    <p:sldId id="571" r:id="rId18"/>
  </p:sldIdLst>
  <p:sldSz cx="9906000" cy="6858000" type="A4"/>
  <p:notesSz cx="7104063" cy="10234613"/>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p15:guide id="1" orient="horz" pos="2087">
          <p15:clr>
            <a:srgbClr val="A4A3A4"/>
          </p15:clr>
        </p15:guide>
        <p15:guide id="2" pos="312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LES ROMAO Margarida (GROW)" initials="MT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2E9E9"/>
    <a:srgbClr val="DAC0C0"/>
    <a:srgbClr val="D5B3B3"/>
    <a:srgbClr val="D8BABA"/>
    <a:srgbClr val="F3E9E9"/>
    <a:srgbClr val="E9CFCF"/>
    <a:srgbClr val="E8CFCF"/>
    <a:srgbClr val="E3CFC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15" d="100"/>
          <a:sy n="115" d="100"/>
        </p:scale>
        <p:origin x="1410" y="108"/>
      </p:cViewPr>
      <p:guideLst>
        <p:guide orient="horz" pos="2087"/>
        <p:guide pos="3121"/>
      </p:guideLst>
    </p:cSldViewPr>
  </p:slideViewPr>
  <p:notesTextViewPr>
    <p:cViewPr>
      <p:scale>
        <a:sx n="1" d="1"/>
        <a:sy n="1" d="1"/>
      </p:scale>
      <p:origin x="0" y="0"/>
    </p:cViewPr>
  </p:notesTextViewPr>
  <p:sorterViewPr>
    <p:cViewPr varScale="1">
      <p:scale>
        <a:sx n="1" d="1"/>
        <a:sy n="1" d="1"/>
      </p:scale>
      <p:origin x="0" y="197"/>
    </p:cViewPr>
  </p:sorterViewPr>
  <p:notesViewPr>
    <p:cSldViewPr>
      <p:cViewPr varScale="1">
        <p:scale>
          <a:sx n="37" d="100"/>
          <a:sy n="37" d="100"/>
        </p:scale>
        <p:origin x="-2453" y="-96"/>
      </p:cViewPr>
      <p:guideLst>
        <p:guide orient="horz" pos="3223"/>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042" cy="512143"/>
          </a:xfrm>
          <a:prstGeom prst="rect">
            <a:avLst/>
          </a:prstGeom>
        </p:spPr>
        <p:txBody>
          <a:bodyPr vert="horz" wrap="square" lIns="95491" tIns="47745" rIns="95491" bIns="47745" numCol="1" anchor="t" anchorCtr="0" compatLnSpc="1">
            <a:prstTxWarp prst="textNoShape">
              <a:avLst/>
            </a:prstTxWarp>
          </a:bodyPr>
          <a:lstStyle>
            <a:lvl1pPr>
              <a:defRPr kumimoji="1" sz="1300"/>
            </a:lvl1pPr>
          </a:lstStyle>
          <a:p>
            <a:endParaRPr lang="ja-JP" altLang="en-US"/>
          </a:p>
        </p:txBody>
      </p:sp>
      <p:sp>
        <p:nvSpPr>
          <p:cNvPr id="3" name="日付プレースホルダー 2"/>
          <p:cNvSpPr>
            <a:spLocks noGrp="1"/>
          </p:cNvSpPr>
          <p:nvPr>
            <p:ph type="dt" sz="quarter" idx="1"/>
          </p:nvPr>
        </p:nvSpPr>
        <p:spPr>
          <a:xfrm>
            <a:off x="4023348" y="0"/>
            <a:ext cx="3079040" cy="512143"/>
          </a:xfrm>
          <a:prstGeom prst="rect">
            <a:avLst/>
          </a:prstGeom>
        </p:spPr>
        <p:txBody>
          <a:bodyPr vert="horz" wrap="square" lIns="95491" tIns="47745" rIns="95491" bIns="47745" numCol="1" anchor="t" anchorCtr="0" compatLnSpc="1">
            <a:prstTxWarp prst="textNoShape">
              <a:avLst/>
            </a:prstTxWarp>
          </a:bodyPr>
          <a:lstStyle>
            <a:lvl1pPr algn="r">
              <a:defRPr kumimoji="1" sz="1300"/>
            </a:lvl1pPr>
          </a:lstStyle>
          <a:p>
            <a:fld id="{7E4F9B1F-A275-484E-839C-8F045487DA2D}" type="datetime1">
              <a:rPr lang="ja-JP" altLang="en-US"/>
              <a:pPr/>
              <a:t>2017/6/20</a:t>
            </a:fld>
            <a:endParaRPr lang="ja-JP" altLang="en-US"/>
          </a:p>
        </p:txBody>
      </p:sp>
      <p:sp>
        <p:nvSpPr>
          <p:cNvPr id="4" name="フッター プレースホルダー 3"/>
          <p:cNvSpPr>
            <a:spLocks noGrp="1"/>
          </p:cNvSpPr>
          <p:nvPr>
            <p:ph type="ftr" sz="quarter" idx="2"/>
          </p:nvPr>
        </p:nvSpPr>
        <p:spPr>
          <a:xfrm>
            <a:off x="0" y="9720824"/>
            <a:ext cx="3079042" cy="512142"/>
          </a:xfrm>
          <a:prstGeom prst="rect">
            <a:avLst/>
          </a:prstGeom>
        </p:spPr>
        <p:txBody>
          <a:bodyPr vert="horz" wrap="square" lIns="95491" tIns="47745" rIns="95491" bIns="47745" numCol="1" anchor="b" anchorCtr="0" compatLnSpc="1">
            <a:prstTxWarp prst="textNoShape">
              <a:avLst/>
            </a:prstTxWarp>
          </a:bodyPr>
          <a:lstStyle>
            <a:lvl1pPr>
              <a:defRPr kumimoji="1" sz="1300"/>
            </a:lvl1pPr>
          </a:lstStyle>
          <a:p>
            <a:endParaRPr lang="ja-JP" altLang="en-US"/>
          </a:p>
        </p:txBody>
      </p:sp>
      <p:sp>
        <p:nvSpPr>
          <p:cNvPr id="5" name="スライド番号プレースホルダー 4"/>
          <p:cNvSpPr>
            <a:spLocks noGrp="1"/>
          </p:cNvSpPr>
          <p:nvPr>
            <p:ph type="sldNum" sz="quarter" idx="3"/>
          </p:nvPr>
        </p:nvSpPr>
        <p:spPr>
          <a:xfrm>
            <a:off x="4023348" y="9720824"/>
            <a:ext cx="3079040" cy="512142"/>
          </a:xfrm>
          <a:prstGeom prst="rect">
            <a:avLst/>
          </a:prstGeom>
        </p:spPr>
        <p:txBody>
          <a:bodyPr vert="horz" wrap="square" lIns="95491" tIns="47745" rIns="95491" bIns="47745" numCol="1" anchor="b" anchorCtr="0" compatLnSpc="1">
            <a:prstTxWarp prst="textNoShape">
              <a:avLst/>
            </a:prstTxWarp>
          </a:bodyPr>
          <a:lstStyle>
            <a:lvl1pPr algn="r">
              <a:defRPr kumimoji="1" sz="13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0" y="0"/>
            <a:ext cx="3079042"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475" tIns="47738" rIns="95475" bIns="47738"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4023348" y="0"/>
            <a:ext cx="3079040"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475" tIns="47738" rIns="95475" bIns="47738"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6/20/2017</a:t>
            </a:fld>
            <a:endParaRPr lang="en-US" altLang="ja-JP"/>
          </a:p>
        </p:txBody>
      </p:sp>
      <p:sp>
        <p:nvSpPr>
          <p:cNvPr id="62468" name="Slide Image Placeholder 3"/>
          <p:cNvSpPr>
            <a:spLocks noGrp="1" noRot="1" noChangeAspect="1" noChangeArrowheads="1"/>
          </p:cNvSpPr>
          <p:nvPr>
            <p:ph type="sldImg" idx="2"/>
          </p:nvPr>
        </p:nvSpPr>
        <p:spPr bwMode="auto">
          <a:xfrm>
            <a:off x="779463" y="766763"/>
            <a:ext cx="5545137"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709905" y="4861235"/>
            <a:ext cx="5684255" cy="460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75" tIns="47738" rIns="95475" bIns="47738" anchor="ctr"/>
          <a:lstStyle/>
          <a:p>
            <a:pPr>
              <a:spcBef>
                <a:spcPct val="30000"/>
              </a:spcBef>
            </a:pPr>
            <a:r>
              <a:rPr lang="en-US" altLang="ja-JP" sz="1300" b="0">
                <a:ea typeface="ＭＳ Ｐゴシック" pitchFamily="50" charset="-128"/>
              </a:rPr>
              <a:t>Click to edit Master text styles</a:t>
            </a:r>
            <a:endParaRPr lang="ja-JP" altLang="en-US" sz="1300" b="0">
              <a:ea typeface="ＭＳ Ｐゴシック" pitchFamily="50" charset="-128"/>
            </a:endParaRPr>
          </a:p>
          <a:p>
            <a:pPr>
              <a:spcBef>
                <a:spcPct val="30000"/>
              </a:spcBef>
            </a:pPr>
            <a:r>
              <a:rPr lang="en-US" altLang="ja-JP" sz="1300" b="0">
                <a:ea typeface="ＭＳ Ｐゴシック" pitchFamily="50" charset="-128"/>
              </a:rPr>
              <a:t>Second level</a:t>
            </a:r>
            <a:endParaRPr lang="ja-JP" altLang="en-US" sz="1300" b="0">
              <a:ea typeface="ＭＳ Ｐゴシック" pitchFamily="50" charset="-128"/>
            </a:endParaRPr>
          </a:p>
          <a:p>
            <a:pPr>
              <a:spcBef>
                <a:spcPct val="30000"/>
              </a:spcBef>
            </a:pPr>
            <a:r>
              <a:rPr lang="en-US" altLang="ja-JP" sz="1300" b="0">
                <a:ea typeface="ＭＳ Ｐゴシック" pitchFamily="50" charset="-128"/>
              </a:rPr>
              <a:t>Third level</a:t>
            </a:r>
            <a:endParaRPr lang="ja-JP" altLang="en-US" sz="1300" b="0">
              <a:ea typeface="ＭＳ Ｐゴシック" pitchFamily="50" charset="-128"/>
            </a:endParaRPr>
          </a:p>
          <a:p>
            <a:pPr>
              <a:spcBef>
                <a:spcPct val="30000"/>
              </a:spcBef>
            </a:pPr>
            <a:r>
              <a:rPr lang="en-US" altLang="ja-JP" sz="1300" b="0">
                <a:ea typeface="ＭＳ Ｐゴシック" pitchFamily="50" charset="-128"/>
              </a:rPr>
              <a:t>Fourth level</a:t>
            </a:r>
            <a:endParaRPr lang="ja-JP" altLang="en-US" sz="1300" b="0">
              <a:ea typeface="ＭＳ Ｐゴシック" pitchFamily="50" charset="-128"/>
            </a:endParaRPr>
          </a:p>
          <a:p>
            <a:pPr>
              <a:spcBef>
                <a:spcPct val="30000"/>
              </a:spcBef>
            </a:pPr>
            <a:r>
              <a:rPr lang="en-US" altLang="ja-JP" sz="13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0" y="9720824"/>
            <a:ext cx="3079042"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475" tIns="47738" rIns="95475" bIns="47738"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4023348" y="9720824"/>
            <a:ext cx="3079040"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475" tIns="47738" rIns="95475" bIns="47738"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2017/6/20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2017/6/20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2017/6/20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2017/6/20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2017/6/20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2017/6/20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2017/6/20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2017/6/20</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2017/6/20</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2017/6/20</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2017/6/20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2017/6/20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2017/6/20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2017/6/20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2017/6/20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2017/6/20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2017/6/20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2017/6/20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2017/6/20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2017/6/20</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2017/6/20</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2017/6/20</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2017/6/20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2017/6/20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2017/6/20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9530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2017/6/20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2017/6/20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2017/6/20</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2017/6/20</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2017/6/20</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2017/6/20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2017/6/20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2017/6/20</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2017/6/20</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2017/6/20</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smtClean="0">
                <a:latin typeface="Arial" charset="0"/>
                <a:cs typeface="Arial" charset="0"/>
              </a:rPr>
              <a:t>Report to 172</a:t>
            </a:r>
            <a:r>
              <a:rPr lang="en-US" altLang="ja-JP" b="1" i="1" baseline="30000" dirty="0" smtClean="0">
                <a:latin typeface="Arial" charset="0"/>
                <a:cs typeface="Arial" charset="0"/>
              </a:rPr>
              <a:t>nd</a:t>
            </a:r>
            <a:r>
              <a:rPr lang="en-US" altLang="ja-JP" b="1" i="1" dirty="0" smtClean="0">
                <a:latin typeface="Arial" charset="0"/>
                <a:cs typeface="Arial" charset="0"/>
              </a:rPr>
              <a:t> WP.29 session from </a:t>
            </a:r>
            <a:br>
              <a:rPr lang="en-US" altLang="ja-JP" b="1" i="1" dirty="0" smtClean="0">
                <a:latin typeface="Arial" charset="0"/>
                <a:cs typeface="Arial" charset="0"/>
              </a:rPr>
            </a:br>
            <a:r>
              <a:rPr lang="en-US" altLang="ja-JP" b="1" i="1" dirty="0" smtClean="0">
                <a:latin typeface="Arial" charset="0"/>
                <a:cs typeface="Arial" charset="0"/>
              </a:rPr>
              <a:t>the 24</a:t>
            </a:r>
            <a:r>
              <a:rPr lang="en-US" altLang="ja-JP" b="1" i="1" baseline="30000" dirty="0" smtClean="0">
                <a:latin typeface="Arial" charset="0"/>
                <a:cs typeface="Arial" charset="0"/>
              </a:rPr>
              <a:t>th</a:t>
            </a:r>
            <a:r>
              <a:rPr lang="en-US" altLang="ja-JP" b="1" i="1" dirty="0" smtClean="0">
                <a:latin typeface="Arial" charset="0"/>
                <a:cs typeface="Arial" charset="0"/>
              </a:rPr>
              <a:t> IWVTA Informal Group meeting</a:t>
            </a:r>
            <a:r>
              <a:rPr lang="en-US" altLang="ja-JP" sz="3600" i="1" dirty="0" smtClean="0"/>
              <a:t/>
            </a:r>
            <a:br>
              <a:rPr lang="en-US" altLang="ja-JP" sz="3600" i="1" dirty="0" smtClean="0"/>
            </a:br>
            <a:r>
              <a:rPr lang="en-US" altLang="ja-JP" sz="3600" i="1" dirty="0" smtClean="0"/>
              <a:t>  </a:t>
            </a:r>
            <a:endParaRPr lang="ja-JP" altLang="en-US" sz="3600" i="1" dirty="0" smtClean="0"/>
          </a:p>
        </p:txBody>
      </p:sp>
      <p:sp>
        <p:nvSpPr>
          <p:cNvPr id="49156" name="Text Box 4"/>
          <p:cNvSpPr txBox="1">
            <a:spLocks noChangeArrowheads="1"/>
          </p:cNvSpPr>
          <p:nvPr/>
        </p:nvSpPr>
        <p:spPr bwMode="auto">
          <a:xfrm>
            <a:off x="5673080" y="504825"/>
            <a:ext cx="3816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rPr>
              <a:t>informal document WP.29-172-13</a:t>
            </a:r>
            <a:br>
              <a:rPr lang="en-US" altLang="ja-JP" sz="1600" b="0" dirty="0" smtClean="0">
                <a:solidFill>
                  <a:srgbClr val="000000"/>
                </a:solidFill>
                <a:latin typeface="Arial" charset="0"/>
              </a:rPr>
            </a:br>
            <a:r>
              <a:rPr lang="en-US" altLang="ja-JP" sz="1600" b="0" dirty="0" smtClean="0">
                <a:solidFill>
                  <a:srgbClr val="000000"/>
                </a:solidFill>
                <a:latin typeface="Arial" charset="0"/>
              </a:rPr>
              <a:t>(172nd </a:t>
            </a:r>
            <a:r>
              <a:rPr lang="en-US" altLang="ja-JP" sz="1600" b="0" dirty="0">
                <a:solidFill>
                  <a:srgbClr val="000000"/>
                </a:solidFill>
                <a:latin typeface="Arial" charset="0"/>
              </a:rPr>
              <a:t>WP.29, </a:t>
            </a:r>
            <a:r>
              <a:rPr lang="en-US" altLang="ja-JP" sz="1600" b="0" dirty="0" smtClean="0">
                <a:solidFill>
                  <a:srgbClr val="000000"/>
                </a:solidFill>
                <a:latin typeface="Arial" charset="0"/>
              </a:rPr>
              <a:t>20 </a:t>
            </a:r>
            <a:r>
              <a:rPr lang="en-US" altLang="ja-JP" sz="1600" b="0" dirty="0">
                <a:solidFill>
                  <a:srgbClr val="000000"/>
                </a:solidFill>
                <a:latin typeface="Arial" charset="0"/>
              </a:rPr>
              <a:t>- </a:t>
            </a:r>
            <a:r>
              <a:rPr lang="en-US" altLang="ja-JP" sz="1600" b="0" dirty="0" smtClean="0">
                <a:solidFill>
                  <a:srgbClr val="000000"/>
                </a:solidFill>
                <a:latin typeface="Arial" charset="0"/>
              </a:rPr>
              <a:t>23 June 2017,</a:t>
            </a:r>
            <a:br>
              <a:rPr lang="en-US" altLang="ja-JP" sz="1600" b="0" dirty="0" smtClean="0">
                <a:solidFill>
                  <a:srgbClr val="000000"/>
                </a:solidFill>
                <a:latin typeface="Arial" charset="0"/>
              </a:rPr>
            </a:br>
            <a:r>
              <a:rPr lang="en-US" altLang="ja-JP" sz="1600" b="0" dirty="0" smtClean="0">
                <a:solidFill>
                  <a:srgbClr val="000000"/>
                </a:solidFill>
                <a:latin typeface="Arial" charset="0"/>
              </a:rPr>
              <a:t>agenda </a:t>
            </a:r>
            <a:r>
              <a:rPr lang="en-US" altLang="ja-JP" sz="1600" b="0" dirty="0">
                <a:solidFill>
                  <a:srgbClr val="000000"/>
                </a:solidFill>
                <a:latin typeface="Arial" charset="0"/>
              </a:rPr>
              <a:t>item </a:t>
            </a:r>
            <a:r>
              <a:rPr lang="en-US" altLang="ja-JP" sz="1600" b="0" dirty="0" smtClean="0">
                <a:solidFill>
                  <a:srgbClr val="000000"/>
                </a:solidFill>
                <a:latin typeface="Arial" charset="0"/>
              </a:rPr>
              <a:t>4.3)</a:t>
            </a: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
        <p:nvSpPr>
          <p:cNvPr id="6" name="Text Box 4"/>
          <p:cNvSpPr txBox="1">
            <a:spLocks noChangeArrowheads="1"/>
          </p:cNvSpPr>
          <p:nvPr/>
        </p:nvSpPr>
        <p:spPr bwMode="auto">
          <a:xfrm>
            <a:off x="452445" y="512676"/>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cs typeface="Arial" charset="0"/>
              </a:rPr>
              <a:t>Transmitted </a:t>
            </a:r>
            <a:r>
              <a:rPr lang="en-US" altLang="ja-JP" sz="1600" b="0" dirty="0">
                <a:solidFill>
                  <a:srgbClr val="000000"/>
                </a:solidFill>
                <a:latin typeface="Arial" charset="0"/>
                <a:cs typeface="Arial" charset="0"/>
              </a:rPr>
              <a:t>by </a:t>
            </a:r>
            <a:r>
              <a:rPr lang="en-US" altLang="ja-JP" sz="1600" b="0" dirty="0">
                <a:latin typeface="Arial" charset="0"/>
                <a:cs typeface="Arial" charset="0"/>
              </a:rPr>
              <a:t>the </a:t>
            </a:r>
            <a:r>
              <a:rPr lang="en-US" altLang="ja-JP" sz="1600" b="0" dirty="0" smtClean="0">
                <a:latin typeface="Arial" charset="0"/>
                <a:cs typeface="Arial" charset="0"/>
              </a:rPr>
              <a:t>IWVTA </a:t>
            </a:r>
            <a:r>
              <a:rPr lang="en-US" altLang="ja-JP" sz="1600" b="0" dirty="0">
                <a:latin typeface="Arial" charset="0"/>
                <a:cs typeface="Arial" charset="0"/>
              </a:rPr>
              <a:t>Informal </a:t>
            </a:r>
            <a:r>
              <a:rPr lang="en-US" altLang="ja-JP" sz="1600" b="0" dirty="0" smtClean="0">
                <a:latin typeface="Arial" charset="0"/>
                <a:cs typeface="Arial" charset="0"/>
              </a:rPr>
              <a:t>Group</a:t>
            </a:r>
            <a:endParaRPr lang="en-US" altLang="ja-JP" sz="1600" b="0" dirty="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ea typeface="ＭＳ Ｐゴシック" pitchFamily="50" charset="-128"/>
                <a:cs typeface="Arial" charset="0"/>
                <a:sym typeface="Calibri" pitchFamily="34" charset="0"/>
              </a:rPr>
              <a:t>Finalization of Annex 4 and submission</a:t>
            </a:r>
            <a:r>
              <a:rPr lang="en-US" altLang="ja-JP" sz="2800" b="0" dirty="0" smtClean="0">
                <a:ea typeface="ＭＳ Ｐゴシック" pitchFamily="50" charset="-128"/>
                <a:cs typeface="Arial" charset="0"/>
                <a:sym typeface="Calibri" pitchFamily="34" charset="0"/>
              </a:rPr>
              <a:t> </a:t>
            </a:r>
            <a:r>
              <a:rPr lang="en-US" altLang="ja-JP" sz="2800" b="0" dirty="0">
                <a:ea typeface="ＭＳ Ｐゴシック" pitchFamily="50" charset="-128"/>
                <a:cs typeface="Arial" charset="0"/>
                <a:sym typeface="Calibri" pitchFamily="34" charset="0"/>
              </a:rPr>
              <a:t>of UN Regulation </a:t>
            </a:r>
            <a:r>
              <a:rPr lang="en-US" altLang="ja-JP" sz="2800" b="0" dirty="0" smtClean="0">
                <a:ea typeface="ＭＳ Ｐゴシック" pitchFamily="50" charset="-128"/>
                <a:cs typeface="Arial" charset="0"/>
                <a:sym typeface="Calibri" pitchFamily="34" charset="0"/>
              </a:rPr>
              <a:t>No.0 without any square brackets </a:t>
            </a:r>
            <a:endParaRPr lang="en-US" altLang="ja-JP" sz="2400" b="0" dirty="0" smtClean="0">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FF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3598427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11</a:t>
            </a:fld>
            <a:endParaRPr lang="en-US" altLang="ja-JP"/>
          </a:p>
        </p:txBody>
      </p:sp>
      <p:sp>
        <p:nvSpPr>
          <p:cNvPr id="3"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93824" y="44624"/>
            <a:ext cx="8531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Calibri" pitchFamily="34" charset="0"/>
              </a:rPr>
              <a:t>III.</a:t>
            </a:r>
            <a:r>
              <a:rPr lang="en-US" altLang="ja-JP" sz="2400" dirty="0" smtClean="0">
                <a:ea typeface="ＭＳ Ｐゴシック" pitchFamily="50" charset="-128"/>
                <a:cs typeface="Arial" charset="0"/>
                <a:sym typeface="Calibri" pitchFamily="34" charset="0"/>
              </a:rPr>
              <a:t> </a:t>
            </a:r>
            <a:r>
              <a:rPr lang="en-US" altLang="ja-JP" sz="2400" b="0" dirty="0" smtClean="0">
                <a:ea typeface="ＭＳ Ｐゴシック" pitchFamily="50" charset="-128"/>
                <a:cs typeface="Arial" charset="0"/>
                <a:sym typeface="Calibri" pitchFamily="34" charset="0"/>
              </a:rPr>
              <a:t>Q&amp;A </a:t>
            </a:r>
            <a:r>
              <a:rPr lang="en-US" altLang="ja-JP" sz="2400" b="0" dirty="0">
                <a:ea typeface="ＭＳ Ｐゴシック" pitchFamily="50" charset="-128"/>
                <a:cs typeface="Arial" charset="0"/>
                <a:sym typeface="Calibri" pitchFamily="34" charset="0"/>
              </a:rPr>
              <a:t>document on Rev. 3 of the 1958 </a:t>
            </a:r>
            <a:r>
              <a:rPr lang="en-US" altLang="ja-JP" sz="2400" b="0" dirty="0" smtClean="0">
                <a:ea typeface="ＭＳ Ｐゴシック" pitchFamily="50" charset="-128"/>
                <a:cs typeface="Arial" charset="0"/>
                <a:sym typeface="Calibri" pitchFamily="34" charset="0"/>
              </a:rPr>
              <a:t>Agreement</a:t>
            </a:r>
            <a:endParaRPr lang="ja-JP" altLang="en-US" sz="2400" b="0" dirty="0">
              <a:ea typeface="ＭＳ Ｐゴシック" pitchFamily="50" charset="-128"/>
              <a:cs typeface="Arial" charset="0"/>
              <a:sym typeface="Arial" charset="0"/>
            </a:endParaRPr>
          </a:p>
        </p:txBody>
      </p:sp>
      <p:sp>
        <p:nvSpPr>
          <p:cNvPr id="5" name="テキスト ボックス 4"/>
          <p:cNvSpPr txBox="1"/>
          <p:nvPr/>
        </p:nvSpPr>
        <p:spPr>
          <a:xfrm>
            <a:off x="344488" y="620688"/>
            <a:ext cx="9001000" cy="830997"/>
          </a:xfrm>
          <a:prstGeom prst="rect">
            <a:avLst/>
          </a:prstGeom>
          <a:noFill/>
        </p:spPr>
        <p:txBody>
          <a:bodyPr wrap="square" rtlCol="0">
            <a:spAutoFit/>
          </a:bodyPr>
          <a:lstStyle/>
          <a:p>
            <a:r>
              <a:rPr lang="en-GB" altLang="ja-JP" sz="2400" b="0" dirty="0" smtClean="0">
                <a:solidFill>
                  <a:srgbClr val="FF0000"/>
                </a:solidFill>
              </a:rPr>
              <a:t>Add</a:t>
            </a:r>
            <a:r>
              <a:rPr lang="en-GB" altLang="ja-JP" sz="2400" b="0" dirty="0" smtClean="0"/>
              <a:t> </a:t>
            </a:r>
            <a:r>
              <a:rPr lang="en-GB" altLang="ja-JP" sz="2400" b="0" dirty="0" smtClean="0">
                <a:solidFill>
                  <a:srgbClr val="0000CC"/>
                </a:solidFill>
              </a:rPr>
              <a:t>Q22</a:t>
            </a:r>
            <a:r>
              <a:rPr lang="en-GB" altLang="ja-JP" sz="2400" b="0" dirty="0" smtClean="0"/>
              <a:t>: How </a:t>
            </a:r>
            <a:r>
              <a:rPr lang="en-GB" altLang="ja-JP" sz="2400" b="0" dirty="0"/>
              <a:t>to apply a UN type approval number as from the entry into force of Revision 3 of the 1958 Agreement</a:t>
            </a:r>
            <a:r>
              <a:rPr lang="en-GB" altLang="ja-JP" sz="2400" b="0" dirty="0" smtClean="0"/>
              <a:t>?</a:t>
            </a:r>
            <a:endParaRPr kumimoji="1" lang="ja-JP" altLang="en-US" sz="2400" b="0" dirty="0"/>
          </a:p>
        </p:txBody>
      </p:sp>
      <p:sp>
        <p:nvSpPr>
          <p:cNvPr id="6" name="テキスト ボックス 5"/>
          <p:cNvSpPr txBox="1"/>
          <p:nvPr/>
        </p:nvSpPr>
        <p:spPr>
          <a:xfrm>
            <a:off x="452500" y="1556792"/>
            <a:ext cx="8820980" cy="4647426"/>
          </a:xfrm>
          <a:prstGeom prst="rect">
            <a:avLst/>
          </a:prstGeom>
          <a:noFill/>
        </p:spPr>
        <p:txBody>
          <a:bodyPr wrap="square" rtlCol="0">
            <a:spAutoFit/>
          </a:bodyPr>
          <a:lstStyle/>
          <a:p>
            <a:r>
              <a:rPr lang="en-GB" altLang="ja-JP" sz="2400" b="0" dirty="0" smtClean="0">
                <a:solidFill>
                  <a:srgbClr val="0000CC"/>
                </a:solidFill>
                <a:latin typeface="Arial" panose="020B0604020202020204" pitchFamily="34" charset="0"/>
                <a:cs typeface="Arial" panose="020B0604020202020204" pitchFamily="34" charset="0"/>
              </a:rPr>
              <a:t>A22</a:t>
            </a:r>
            <a:r>
              <a:rPr lang="en-GB" altLang="ja-JP" sz="2400" b="0" dirty="0" smtClean="0">
                <a:latin typeface="Arial" panose="020B0604020202020204" pitchFamily="34" charset="0"/>
                <a:cs typeface="Arial" panose="020B0604020202020204" pitchFamily="34" charset="0"/>
              </a:rPr>
              <a:t>; As </a:t>
            </a:r>
            <a:r>
              <a:rPr lang="en-GB" altLang="ja-JP" sz="2400" b="0" dirty="0">
                <a:latin typeface="Arial" panose="020B0604020202020204" pitchFamily="34" charset="0"/>
                <a:cs typeface="Arial" panose="020B0604020202020204" pitchFamily="34" charset="0"/>
              </a:rPr>
              <a:t>from the entry into force of Revision 3 of the 1958 Agreement, Contracting Parties shall issue a UN type approval number for each new type approval in accordance with Schedule 4 annexed to the 1958 Agreement.</a:t>
            </a:r>
            <a:br>
              <a:rPr lang="en-GB" altLang="ja-JP" sz="2400" b="0" dirty="0">
                <a:latin typeface="Arial" panose="020B0604020202020204" pitchFamily="34" charset="0"/>
                <a:cs typeface="Arial" panose="020B0604020202020204" pitchFamily="34" charset="0"/>
              </a:rPr>
            </a:br>
            <a:r>
              <a:rPr lang="en-GB" altLang="ja-JP" sz="2400" b="0" dirty="0">
                <a:latin typeface="Arial" panose="020B0604020202020204" pitchFamily="34" charset="0"/>
                <a:cs typeface="Arial" panose="020B0604020202020204" pitchFamily="34" charset="0"/>
              </a:rPr>
              <a:t>A Contracting Party may decide, if agreed by the holder of the UN type approval, to apply the numbering in accordance with Schedule 4 also to extensions of approvals </a:t>
            </a:r>
            <a:r>
              <a:rPr lang="en-GB" altLang="ja-JP" sz="2400" b="0" dirty="0" smtClean="0">
                <a:latin typeface="Arial" panose="020B0604020202020204" pitchFamily="34" charset="0"/>
                <a:cs typeface="Arial" panose="020B0604020202020204" pitchFamily="34" charset="0"/>
              </a:rPr>
              <a:t>that </a:t>
            </a:r>
            <a:r>
              <a:rPr lang="en-GB" altLang="ja-JP" sz="2400" b="0" dirty="0">
                <a:latin typeface="Arial" panose="020B0604020202020204" pitchFamily="34" charset="0"/>
                <a:cs typeface="Arial" panose="020B0604020202020204" pitchFamily="34" charset="0"/>
              </a:rPr>
              <a:t>were originally issued prior to the entry into force of the Revision 3.</a:t>
            </a:r>
            <a:endParaRPr lang="ja-JP" altLang="ja-JP" sz="2400" b="0" dirty="0">
              <a:latin typeface="Arial" panose="020B0604020202020204" pitchFamily="34" charset="0"/>
              <a:cs typeface="Arial" panose="020B0604020202020204" pitchFamily="34" charset="0"/>
            </a:endParaRPr>
          </a:p>
          <a:p>
            <a:endParaRPr lang="en-GB" altLang="ja-JP" sz="800" b="0" dirty="0" smtClean="0">
              <a:latin typeface="Arial" panose="020B0604020202020204" pitchFamily="34" charset="0"/>
              <a:cs typeface="Arial" panose="020B0604020202020204" pitchFamily="34" charset="0"/>
            </a:endParaRPr>
          </a:p>
          <a:p>
            <a:r>
              <a:rPr lang="en-GB" altLang="ja-JP" sz="2400" b="0" dirty="0" smtClean="0">
                <a:latin typeface="Arial" panose="020B0604020202020204" pitchFamily="34" charset="0"/>
                <a:cs typeface="Arial" panose="020B0604020202020204" pitchFamily="34" charset="0"/>
              </a:rPr>
              <a:t>In </a:t>
            </a:r>
            <a:r>
              <a:rPr lang="en-GB" altLang="ja-JP" sz="2400" b="0" dirty="0">
                <a:latin typeface="Arial" panose="020B0604020202020204" pitchFamily="34" charset="0"/>
                <a:cs typeface="Arial" panose="020B0604020202020204" pitchFamily="34" charset="0"/>
              </a:rPr>
              <a:t>addition to section 3 of paragraph 3 of Schedule 4, where this is deemed necessary, a Contracting Party may use in the approval number a sequential number consisting of up to six digits until Schedule 4 will be revised accordingly in the </a:t>
            </a:r>
            <a:r>
              <a:rPr lang="en-GB" altLang="ja-JP" sz="2400" b="0" dirty="0" smtClean="0">
                <a:latin typeface="Arial" panose="020B0604020202020204" pitchFamily="34" charset="0"/>
                <a:cs typeface="Arial" panose="020B0604020202020204" pitchFamily="34" charset="0"/>
              </a:rPr>
              <a:t>future.</a:t>
            </a:r>
            <a:endParaRPr kumimoji="1" lang="ja-JP" altLang="en-US" sz="2400" b="0" dirty="0">
              <a:latin typeface="Arial" panose="020B0604020202020204" pitchFamily="34" charset="0"/>
              <a:cs typeface="Arial" panose="020B0604020202020204" pitchFamily="34" charset="0"/>
            </a:endParaRPr>
          </a:p>
        </p:txBody>
      </p:sp>
      <p:sp>
        <p:nvSpPr>
          <p:cNvPr id="7" name="テキスト ボックス 6"/>
          <p:cNvSpPr txBox="1"/>
          <p:nvPr/>
        </p:nvSpPr>
        <p:spPr>
          <a:xfrm>
            <a:off x="3764868" y="6269250"/>
            <a:ext cx="5040560" cy="400110"/>
          </a:xfrm>
          <a:prstGeom prst="rect">
            <a:avLst/>
          </a:prstGeom>
          <a:noFill/>
        </p:spPr>
        <p:txBody>
          <a:bodyPr wrap="square" rtlCol="0">
            <a:spAutoFit/>
          </a:bodyPr>
          <a:lstStyle/>
          <a:p>
            <a:r>
              <a:rPr kumimoji="1" lang="en-US" altLang="ja-JP" sz="2000" b="0" dirty="0" smtClean="0"/>
              <a:t>Please refer to document WP.29-172-15.</a:t>
            </a:r>
            <a:endParaRPr kumimoji="1" lang="ja-JP" altLang="en-US" sz="2000" b="0" dirty="0"/>
          </a:p>
        </p:txBody>
      </p:sp>
    </p:spTree>
    <p:extLst>
      <p:ext uri="{BB962C8B-B14F-4D97-AF65-F5344CB8AC3E}">
        <p14:creationId xmlns:p14="http://schemas.microsoft.com/office/powerpoint/2010/main" val="322024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000000"/>
                </a:solidFill>
                <a:ea typeface="ＭＳ Ｐゴシック" pitchFamily="50" charset="-128"/>
                <a:cs typeface="Arial" charset="0"/>
                <a:sym typeface="Calibri" pitchFamily="34" charset="0"/>
              </a:rPr>
              <a:t>Finalization of Annex 4 and submission</a:t>
            </a:r>
            <a:r>
              <a:rPr lang="en-US" altLang="ja-JP" sz="2800" b="0" dirty="0" smtClean="0">
                <a:solidFill>
                  <a:srgbClr val="000000"/>
                </a:solidFill>
                <a:ea typeface="ＭＳ Ｐゴシック" pitchFamily="50" charset="-128"/>
                <a:cs typeface="Arial" charset="0"/>
                <a:sym typeface="Calibri" pitchFamily="34" charset="0"/>
              </a:rPr>
              <a:t> </a:t>
            </a:r>
            <a:r>
              <a:rPr lang="en-US" altLang="ja-JP" sz="2800" b="0" dirty="0">
                <a:solidFill>
                  <a:srgbClr val="000000"/>
                </a:solidFill>
                <a:ea typeface="ＭＳ Ｐゴシック" pitchFamily="50" charset="-128"/>
                <a:cs typeface="Arial" charset="0"/>
                <a:sym typeface="Calibri" pitchFamily="34" charset="0"/>
              </a:rPr>
              <a:t>of UN Regulation </a:t>
            </a:r>
            <a:r>
              <a:rPr lang="en-US" altLang="ja-JP" sz="2800" b="0" dirty="0" smtClean="0">
                <a:solidFill>
                  <a:srgbClr val="000000"/>
                </a:solidFill>
                <a:ea typeface="ＭＳ Ｐゴシック" pitchFamily="50" charset="-128"/>
                <a:cs typeface="Arial" charset="0"/>
                <a:sym typeface="Calibri" pitchFamily="34" charset="0"/>
              </a:rPr>
              <a:t>No.0 without any square brackets </a:t>
            </a:r>
            <a:endParaRPr lang="en-US" altLang="ja-JP" sz="2400" b="0" dirty="0" smtClean="0">
              <a:solidFill>
                <a:srgbClr val="00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a:t>
            </a:r>
            <a:r>
              <a:rPr lang="en-US" altLang="ja-JP" sz="2800" b="0" dirty="0" smtClean="0">
                <a:ea typeface="ＭＳ Ｐゴシック" pitchFamily="50" charset="-128"/>
                <a:cs typeface="Arial" charset="0"/>
                <a:sym typeface="Calibri" pitchFamily="34" charset="0"/>
              </a:rPr>
              <a:t>Q&amp;A document on Rev. 3 of the 1958 Agreement; </a:t>
            </a:r>
            <a:r>
              <a:rPr lang="en-US" altLang="ja-JP" sz="2400" b="0" dirty="0" smtClean="0">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IV. Reminder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569653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13</a:t>
            </a:fld>
            <a:endParaRPr lang="en-US" altLang="ja-JP"/>
          </a:p>
        </p:txBody>
      </p:sp>
      <p:sp>
        <p:nvSpPr>
          <p:cNvPr id="3" name="直線コネクタ 23"/>
          <p:cNvSpPr>
            <a:spLocks noChangeShapeType="1"/>
          </p:cNvSpPr>
          <p:nvPr/>
        </p:nvSpPr>
        <p:spPr bwMode="auto">
          <a:xfrm>
            <a:off x="0" y="47508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57150" y="60337"/>
            <a:ext cx="4895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a:solidFill>
                  <a:srgbClr val="000000"/>
                </a:solidFill>
                <a:ea typeface="ＭＳ Ｐゴシック" pitchFamily="50" charset="-128"/>
                <a:cs typeface="Arial" charset="0"/>
                <a:sym typeface="Calibri" pitchFamily="34" charset="0"/>
              </a:rPr>
              <a:t>IV. </a:t>
            </a:r>
            <a:r>
              <a:rPr lang="en-US" altLang="ja-JP" sz="2400" b="0" dirty="0" smtClean="0">
                <a:ea typeface="ＭＳ Ｐゴシック" pitchFamily="50" charset="-128"/>
                <a:cs typeface="Arial" charset="0"/>
                <a:sym typeface="Calibri" pitchFamily="34" charset="0"/>
              </a:rPr>
              <a:t>Reminder</a:t>
            </a:r>
            <a:r>
              <a:rPr lang="en-US" altLang="ja-JP" sz="2400" b="0" dirty="0" smtClean="0">
                <a:solidFill>
                  <a:srgbClr val="000000"/>
                </a:solidFill>
                <a:ea typeface="ＭＳ Ｐゴシック" pitchFamily="50" charset="-128"/>
                <a:cs typeface="Arial" charset="0"/>
                <a:sym typeface="Calibri" pitchFamily="34" charset="0"/>
              </a:rPr>
              <a:t> to WP.29</a:t>
            </a:r>
            <a:endParaRPr lang="ja-JP" altLang="en-US" sz="2400" b="0" dirty="0">
              <a:solidFill>
                <a:srgbClr val="000000"/>
              </a:solidFill>
              <a:ea typeface="ＭＳ Ｐゴシック" pitchFamily="50" charset="-128"/>
              <a:cs typeface="Arial" charset="0"/>
              <a:sym typeface="Arial" charset="0"/>
            </a:endParaRPr>
          </a:p>
        </p:txBody>
      </p:sp>
      <p:sp>
        <p:nvSpPr>
          <p:cNvPr id="6" name="テキスト ボックス 5"/>
          <p:cNvSpPr txBox="1"/>
          <p:nvPr/>
        </p:nvSpPr>
        <p:spPr>
          <a:xfrm>
            <a:off x="164468" y="617783"/>
            <a:ext cx="9612374" cy="830997"/>
          </a:xfrm>
          <a:prstGeom prst="rect">
            <a:avLst/>
          </a:prstGeom>
          <a:noFill/>
        </p:spPr>
        <p:txBody>
          <a:bodyPr wrap="square" rtlCol="0">
            <a:spAutoFit/>
          </a:bodyPr>
          <a:lstStyle/>
          <a:p>
            <a:pPr>
              <a:spcBef>
                <a:spcPts val="0"/>
              </a:spcBef>
            </a:pPr>
            <a:r>
              <a:rPr kumimoji="1" lang="en-US" altLang="ja-JP" sz="2000" b="0" u="sng" dirty="0" smtClean="0">
                <a:solidFill>
                  <a:srgbClr val="000000"/>
                </a:solidFill>
              </a:rPr>
              <a:t>UN Regulation No.0 and related documents</a:t>
            </a:r>
          </a:p>
          <a:p>
            <a:pPr>
              <a:spcBef>
                <a:spcPts val="0"/>
              </a:spcBef>
            </a:pPr>
            <a:endParaRPr kumimoji="1" lang="en-US" altLang="ja-JP" sz="800" b="0" dirty="0" smtClean="0">
              <a:solidFill>
                <a:srgbClr val="000000"/>
              </a:solidFill>
            </a:endParaRPr>
          </a:p>
          <a:p>
            <a:pPr lvl="0">
              <a:spcBef>
                <a:spcPts val="0"/>
              </a:spcBef>
            </a:pPr>
            <a:r>
              <a:rPr kumimoji="1" lang="en-US" altLang="ja-JP" sz="2000" b="0" dirty="0">
                <a:solidFill>
                  <a:srgbClr val="000000"/>
                </a:solidFill>
              </a:rPr>
              <a:t>Consider and approve/endorse the following documents at November session</a:t>
            </a:r>
            <a:r>
              <a:rPr kumimoji="1" lang="en-US" altLang="ja-JP" sz="2000" b="0" dirty="0" smtClean="0">
                <a:solidFill>
                  <a:srgbClr val="000000"/>
                </a:solidFill>
              </a:rPr>
              <a:t>.</a:t>
            </a:r>
            <a:endParaRPr kumimoji="1" lang="ja-JP" altLang="en-US" sz="2000" b="0" dirty="0">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66119435"/>
              </p:ext>
            </p:extLst>
          </p:nvPr>
        </p:nvGraphicFramePr>
        <p:xfrm>
          <a:off x="308485" y="1645880"/>
          <a:ext cx="9289031" cy="4663440"/>
        </p:xfrm>
        <a:graphic>
          <a:graphicData uri="http://schemas.openxmlformats.org/drawingml/2006/table">
            <a:tbl>
              <a:tblPr firstRow="1" bandRow="1">
                <a:tableStyleId>{69CF1AB2-1976-4502-BF36-3FF5EA218861}</a:tableStyleId>
              </a:tblPr>
              <a:tblGrid>
                <a:gridCol w="1957718">
                  <a:extLst>
                    <a:ext uri="{9D8B030D-6E8A-4147-A177-3AD203B41FA5}">
                      <a16:colId xmlns:a16="http://schemas.microsoft.com/office/drawing/2014/main" val="20000"/>
                    </a:ext>
                  </a:extLst>
                </a:gridCol>
                <a:gridCol w="2515939">
                  <a:extLst>
                    <a:ext uri="{9D8B030D-6E8A-4147-A177-3AD203B41FA5}">
                      <a16:colId xmlns:a16="http://schemas.microsoft.com/office/drawing/2014/main" val="20001"/>
                    </a:ext>
                  </a:extLst>
                </a:gridCol>
                <a:gridCol w="2894479">
                  <a:extLst>
                    <a:ext uri="{9D8B030D-6E8A-4147-A177-3AD203B41FA5}">
                      <a16:colId xmlns:a16="http://schemas.microsoft.com/office/drawing/2014/main" val="20002"/>
                    </a:ext>
                  </a:extLst>
                </a:gridCol>
                <a:gridCol w="1920895">
                  <a:extLst>
                    <a:ext uri="{9D8B030D-6E8A-4147-A177-3AD203B41FA5}">
                      <a16:colId xmlns:a16="http://schemas.microsoft.com/office/drawing/2014/main" val="20003"/>
                    </a:ext>
                  </a:extLst>
                </a:gridCol>
              </a:tblGrid>
              <a:tr h="370840">
                <a:tc>
                  <a:txBody>
                    <a:bodyPr/>
                    <a:lstStyle/>
                    <a:p>
                      <a:r>
                        <a:rPr kumimoji="1" lang="en-US" altLang="ja-JP" dirty="0" smtClean="0"/>
                        <a:t>Documents</a:t>
                      </a:r>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en-US" altLang="ja-JP" dirty="0" smtClean="0"/>
                        <a:t>24</a:t>
                      </a:r>
                      <a:r>
                        <a:rPr kumimoji="1" lang="en-US" altLang="ja-JP" baseline="30000" dirty="0" smtClean="0"/>
                        <a:t>th</a:t>
                      </a:r>
                      <a:r>
                        <a:rPr kumimoji="1" lang="en-US" altLang="ja-JP" dirty="0" smtClean="0"/>
                        <a:t> IWVTA IWG</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en-US" altLang="ja-JP" dirty="0" smtClean="0"/>
                        <a:t>WP.29 172</a:t>
                      </a:r>
                      <a:r>
                        <a:rPr kumimoji="1" lang="en-US" altLang="ja-JP" baseline="30000" dirty="0" smtClean="0"/>
                        <a:t>nd</a:t>
                      </a:r>
                      <a:r>
                        <a:rPr kumimoji="1" lang="en-US" altLang="ja-JP" dirty="0" smtClean="0"/>
                        <a:t> session </a:t>
                      </a:r>
                      <a:r>
                        <a:rPr kumimoji="1" lang="en-US" altLang="ja-JP" sz="1600" b="0" dirty="0" smtClean="0"/>
                        <a:t>(June)</a:t>
                      </a:r>
                      <a:endParaRPr kumimoji="1" lang="ja-JP" altLang="en-US" sz="1600" b="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WP.29 173</a:t>
                      </a:r>
                      <a:r>
                        <a:rPr kumimoji="1" lang="en-US" altLang="ja-JP" baseline="30000" dirty="0" smtClean="0"/>
                        <a:t>rd</a:t>
                      </a:r>
                      <a:r>
                        <a:rPr kumimoji="1" lang="en-US" altLang="ja-JP" dirty="0" smtClean="0"/>
                        <a:t> session </a:t>
                      </a:r>
                      <a:r>
                        <a:rPr kumimoji="1" lang="en-US" altLang="ja-JP" sz="1600" b="0" dirty="0" smtClean="0"/>
                        <a:t>(November)</a:t>
                      </a:r>
                      <a:endParaRPr kumimoji="1" lang="ja-JP" altLang="en-US" sz="1600" dirty="0"/>
                    </a:p>
                  </a:txBody>
                  <a:tcPr>
                    <a:lnL w="952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kumimoji="1" lang="en-US" altLang="ja-JP" dirty="0" smtClean="0"/>
                        <a:t>UN Regulation No.0</a:t>
                      </a:r>
                      <a:endParaRPr kumimoji="1" lang="ja-JP" altLang="en-US"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endParaRPr kumimoji="1" lang="en-US" altLang="ja-JP" dirty="0" smtClean="0"/>
                    </a:p>
                    <a:p>
                      <a:r>
                        <a:rPr kumimoji="1" lang="en-US" altLang="ja-JP" dirty="0" smtClean="0"/>
                        <a:t>IWVTA-24-06 (Finalization of Annex 4)</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kumimoji="1" lang="en-US" altLang="ja-JP" dirty="0" smtClean="0"/>
                        <a:t>ECE/TRANS/WP.29/2017/104</a:t>
                      </a:r>
                    </a:p>
                    <a:p>
                      <a:r>
                        <a:rPr kumimoji="1" lang="en-US" altLang="ja-JP" dirty="0" smtClean="0"/>
                        <a:t>WP.29-172-12 (Finalization of Annex 4)</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kumimoji="1" lang="en-US" altLang="ja-JP" dirty="0" smtClean="0"/>
                        <a:t>new formal document</a:t>
                      </a:r>
                      <a:endParaRPr kumimoji="1" lang="ja-JP" altLang="en-US" dirty="0"/>
                    </a:p>
                  </a:txBody>
                  <a:tcPr>
                    <a:lnL w="952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r>
                        <a:rPr kumimoji="1" lang="en-US" altLang="ja-JP" dirty="0" smtClean="0"/>
                        <a:t>Guidelines for UN regulatory procedures</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r>
                        <a:rPr kumimoji="1" lang="en-US" altLang="ja-JP" dirty="0" smtClean="0"/>
                        <a:t>Amendment</a:t>
                      </a:r>
                      <a:r>
                        <a:rPr kumimoji="1" lang="en-US" altLang="ja-JP" baseline="0" dirty="0" smtClean="0"/>
                        <a:t> Proposal;</a:t>
                      </a:r>
                      <a:endParaRPr kumimoji="1" lang="en-US" altLang="ja-JP" dirty="0" smtClean="0"/>
                    </a:p>
                    <a:p>
                      <a:r>
                        <a:rPr kumimoji="1" lang="en-US" altLang="ja-JP" dirty="0" smtClean="0"/>
                        <a:t>IWVTA-24-08</a:t>
                      </a:r>
                    </a:p>
                    <a:p>
                      <a:r>
                        <a:rPr kumimoji="1" lang="en-US" altLang="ja-JP" dirty="0" smtClean="0"/>
                        <a:t>IWVTA-24-12</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l"/>
                      <a:r>
                        <a:rPr kumimoji="1" lang="en-US" altLang="ja-JP" dirty="0" smtClean="0"/>
                        <a:t>ECE/TRANS/WP.29/2017/67</a:t>
                      </a:r>
                    </a:p>
                    <a:p>
                      <a:pPr algn="l"/>
                      <a:r>
                        <a:rPr kumimoji="1" lang="en-US" altLang="ja-JP" dirty="0" smtClean="0"/>
                        <a:t>WP.29-172-11</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new formal document</a:t>
                      </a:r>
                      <a:endParaRPr kumimoji="1" lang="ja-JP" altLang="en-US" dirty="0" smtClean="0"/>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627464">
                <a:tc>
                  <a:txBody>
                    <a:bodyPr/>
                    <a:lstStyle/>
                    <a:p>
                      <a:r>
                        <a:rPr kumimoji="1" lang="en-US" altLang="ja-JP" dirty="0" smtClean="0"/>
                        <a:t>Q&amp;A on UN R0 and IWVTA</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r>
                        <a:rPr kumimoji="1" lang="en-US" altLang="ja-JP" dirty="0" smtClean="0"/>
                        <a:t>No amendment proposal</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rPr>
                        <a:t>ECE/TRANS/WP.29/2017/54</a:t>
                      </a:r>
                    </a:p>
                    <a:p>
                      <a:r>
                        <a:rPr kumimoji="1" lang="en-US" altLang="ja-JP" dirty="0" smtClean="0"/>
                        <a:t>WP.29-171-25</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r>
                        <a:rPr kumimoji="1" lang="en-US" altLang="ja-JP" dirty="0" smtClean="0"/>
                        <a:t>new formal</a:t>
                      </a:r>
                      <a:r>
                        <a:rPr kumimoji="1" lang="en-US" altLang="ja-JP" baseline="0" dirty="0" smtClean="0"/>
                        <a:t> document</a:t>
                      </a:r>
                      <a:endParaRPr kumimoji="1" lang="ja-JP" altLang="en-US" dirty="0"/>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Q&amp;A on Revision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to the 1958 Agreement</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IWVTA-24-13</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smtClean="0">
                          <a:ln>
                            <a:noFill/>
                          </a:ln>
                          <a:solidFill>
                            <a:srgbClr val="000000"/>
                          </a:solidFill>
                          <a:effectLst/>
                          <a:uLnTx/>
                          <a:uFillTx/>
                          <a:latin typeface="+mn-lt"/>
                          <a:ea typeface="+mn-ea"/>
                        </a:rPr>
                        <a:t>ECE/TRANS/WP.29/2017/55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WP.29-172-15</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new formal document</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0840">
                <a:tc>
                  <a:txBody>
                    <a:bodyPr/>
                    <a:lstStyle/>
                    <a:p>
                      <a:r>
                        <a:rPr kumimoji="1" lang="en-US" altLang="ja-JP" dirty="0" smtClean="0"/>
                        <a:t>TOR for IWVTA Phase 2</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IWVTA-24-14 (first draft)</a:t>
                      </a:r>
                      <a:endParaRPr kumimoji="1" lang="ja-JP" altLang="en-US" dirty="0" smtClean="0">
                        <a:solidFill>
                          <a:schemeClr val="tx1"/>
                        </a:solidFill>
                      </a:endParaRPr>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l"/>
                      <a:r>
                        <a:rPr kumimoji="1" lang="en-US" altLang="ja-JP" smtClean="0">
                          <a:solidFill>
                            <a:schemeClr val="tx1"/>
                          </a:solidFill>
                        </a:rPr>
                        <a:t>WP.29-172-14</a:t>
                      </a:r>
                      <a:endParaRPr kumimoji="1" lang="en-US" altLang="ja-JP" dirty="0" smtClean="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Another informal document</a:t>
                      </a: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88420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000000"/>
                </a:solidFill>
                <a:ea typeface="ＭＳ Ｐゴシック" pitchFamily="50" charset="-128"/>
                <a:cs typeface="Arial" charset="0"/>
                <a:sym typeface="Calibri" pitchFamily="34" charset="0"/>
              </a:rPr>
              <a:t>Finalization of Annex 4 and submission</a:t>
            </a:r>
            <a:r>
              <a:rPr lang="en-US" altLang="ja-JP" sz="2800" b="0" dirty="0" smtClean="0">
                <a:solidFill>
                  <a:srgbClr val="000000"/>
                </a:solidFill>
                <a:ea typeface="ＭＳ Ｐゴシック" pitchFamily="50" charset="-128"/>
                <a:cs typeface="Arial" charset="0"/>
                <a:sym typeface="Calibri" pitchFamily="34" charset="0"/>
              </a:rPr>
              <a:t> </a:t>
            </a:r>
            <a:r>
              <a:rPr lang="en-US" altLang="ja-JP" sz="2800" b="0" dirty="0">
                <a:solidFill>
                  <a:srgbClr val="000000"/>
                </a:solidFill>
                <a:ea typeface="ＭＳ Ｐゴシック" pitchFamily="50" charset="-128"/>
                <a:cs typeface="Arial" charset="0"/>
                <a:sym typeface="Calibri" pitchFamily="34" charset="0"/>
              </a:rPr>
              <a:t>of UN Regulation </a:t>
            </a:r>
            <a:r>
              <a:rPr lang="en-US" altLang="ja-JP" sz="2800" b="0" dirty="0" smtClean="0">
                <a:solidFill>
                  <a:srgbClr val="000000"/>
                </a:solidFill>
                <a:ea typeface="ＭＳ Ｐゴシック" pitchFamily="50" charset="-128"/>
                <a:cs typeface="Arial" charset="0"/>
                <a:sym typeface="Calibri" pitchFamily="34" charset="0"/>
              </a:rPr>
              <a:t>No.0 without any square brackets </a:t>
            </a:r>
            <a:endParaRPr lang="en-US" altLang="ja-JP" sz="2400" b="0" dirty="0" smtClean="0">
              <a:solidFill>
                <a:srgbClr val="00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ea typeface="ＭＳ Ｐゴシック" pitchFamily="50" charset="-128"/>
                <a:cs typeface="Arial" charset="0"/>
                <a:sym typeface="Calibri" pitchFamily="34" charset="0"/>
              </a:rPr>
              <a:t>IV. Reminder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2191911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3850943298"/>
              </p:ext>
            </p:extLst>
          </p:nvPr>
        </p:nvGraphicFramePr>
        <p:xfrm>
          <a:off x="579747" y="506289"/>
          <a:ext cx="9318625" cy="6088063"/>
        </p:xfrm>
        <a:graphic>
          <a:graphicData uri="http://schemas.openxmlformats.org/presentationml/2006/ole">
            <mc:AlternateContent xmlns:mc="http://schemas.openxmlformats.org/markup-compatibility/2006">
              <mc:Choice xmlns:v="urn:schemas-microsoft-com:vml" Requires="v">
                <p:oleObj spid="_x0000_s3108" name="ワークシート" r:id="rId3" imgW="9319223" imgH="6088406" progId="Excel.Sheet.12">
                  <p:embed/>
                </p:oleObj>
              </mc:Choice>
              <mc:Fallback>
                <p:oleObj name="ワークシート" r:id="rId3" imgW="9319223" imgH="6088406" progId="Excel.Sheet.12">
                  <p:embed/>
                  <p:pic>
                    <p:nvPicPr>
                      <p:cNvPr id="0" name=""/>
                      <p:cNvPicPr/>
                      <p:nvPr/>
                    </p:nvPicPr>
                    <p:blipFill>
                      <a:blip r:embed="rId4"/>
                      <a:stretch>
                        <a:fillRect/>
                      </a:stretch>
                    </p:blipFill>
                    <p:spPr>
                      <a:xfrm>
                        <a:off x="579747" y="506289"/>
                        <a:ext cx="9318625" cy="6088063"/>
                      </a:xfrm>
                      <a:prstGeom prst="rect">
                        <a:avLst/>
                      </a:prstGeom>
                    </p:spPr>
                  </p:pic>
                </p:oleObj>
              </mc:Fallback>
            </mc:AlternateContent>
          </a:graphicData>
        </a:graphic>
      </p:graphicFrame>
      <p:sp>
        <p:nvSpPr>
          <p:cNvPr id="5"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6" name="テキスト ボックス 24"/>
          <p:cNvSpPr>
            <a:spLocks noChangeArrowheads="1"/>
          </p:cNvSpPr>
          <p:nvPr/>
        </p:nvSpPr>
        <p:spPr bwMode="auto">
          <a:xfrm>
            <a:off x="93824" y="44624"/>
            <a:ext cx="42471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Arial" charset="0"/>
              </a:rPr>
              <a:t>V. Working </a:t>
            </a:r>
            <a:r>
              <a:rPr lang="en-US" altLang="ja-JP" sz="2400" b="0" dirty="0" err="1" smtClean="0">
                <a:ea typeface="ＭＳ Ｐゴシック" pitchFamily="50" charset="-128"/>
                <a:cs typeface="Arial" charset="0"/>
                <a:sym typeface="Arial" charset="0"/>
              </a:rPr>
              <a:t>scedule</a:t>
            </a:r>
            <a:r>
              <a:rPr lang="en-US" altLang="ja-JP" sz="2400" b="0" dirty="0" smtClean="0">
                <a:ea typeface="ＭＳ Ｐゴシック" pitchFamily="50" charset="-128"/>
                <a:cs typeface="Arial" charset="0"/>
                <a:sym typeface="Arial" charset="0"/>
              </a:rPr>
              <a:t> </a:t>
            </a:r>
            <a:endParaRPr lang="ja-JP" altLang="en-US" sz="2400" b="0" dirty="0">
              <a:ea typeface="ＭＳ Ｐゴシック" pitchFamily="50" charset="-128"/>
              <a:cs typeface="Arial" charset="0"/>
              <a:sym typeface="Arial" charset="0"/>
            </a:endParaRPr>
          </a:p>
        </p:txBody>
      </p:sp>
    </p:spTree>
    <p:extLst>
      <p:ext uri="{BB962C8B-B14F-4D97-AF65-F5344CB8AC3E}">
        <p14:creationId xmlns:p14="http://schemas.microsoft.com/office/powerpoint/2010/main" val="78283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FF0000"/>
                </a:solidFill>
                <a:ea typeface="ＭＳ Ｐゴシック" pitchFamily="50" charset="-128"/>
                <a:cs typeface="Arial" charset="0"/>
                <a:sym typeface="Calibri" pitchFamily="34" charset="0"/>
              </a:rPr>
              <a:t>Finalization of Annex 4 and submission</a:t>
            </a:r>
            <a:r>
              <a:rPr lang="en-US" altLang="ja-JP" sz="2800" b="0" dirty="0" smtClean="0">
                <a:solidFill>
                  <a:srgbClr val="FF0000"/>
                </a:solidFill>
                <a:ea typeface="ＭＳ Ｐゴシック" pitchFamily="50" charset="-128"/>
                <a:cs typeface="Arial" charset="0"/>
                <a:sym typeface="Calibri" pitchFamily="34" charset="0"/>
              </a:rPr>
              <a:t> </a:t>
            </a:r>
            <a:r>
              <a:rPr lang="en-US" altLang="ja-JP" sz="2800" b="0" dirty="0">
                <a:solidFill>
                  <a:srgbClr val="FF0000"/>
                </a:solidFill>
                <a:ea typeface="ＭＳ Ｐゴシック" pitchFamily="50" charset="-128"/>
                <a:cs typeface="Arial" charset="0"/>
                <a:sym typeface="Calibri" pitchFamily="34" charset="0"/>
              </a:rPr>
              <a:t>of UN Regulation </a:t>
            </a:r>
            <a:r>
              <a:rPr lang="en-US" altLang="ja-JP" sz="2800" b="0" dirty="0" smtClean="0">
                <a:solidFill>
                  <a:srgbClr val="FF0000"/>
                </a:solidFill>
                <a:ea typeface="ＭＳ Ｐゴシック" pitchFamily="50" charset="-128"/>
                <a:cs typeface="Arial" charset="0"/>
                <a:sym typeface="Calibri" pitchFamily="34" charset="0"/>
              </a:rPr>
              <a:t>No.0 without any square brackets </a:t>
            </a:r>
            <a:endParaRPr lang="en-US" altLang="ja-JP" sz="2400" b="0" dirty="0" smtClean="0">
              <a:solidFill>
                <a:srgbClr val="FF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233845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番号プレースホルダー 5"/>
          <p:cNvSpPr txBox="1">
            <a:spLocks noGrp="1" noChangeArrowheads="1"/>
          </p:cNvSpPr>
          <p:nvPr/>
        </p:nvSpPr>
        <p:spPr bwMode="auto">
          <a:xfrm>
            <a:off x="7250113" y="6356350"/>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r" eaLnBrk="1" hangingPunct="1">
              <a:spcBef>
                <a:spcPct val="0"/>
              </a:spcBef>
              <a:buFontTx/>
              <a:buNone/>
            </a:pPr>
            <a:fld id="{8E52EA24-5404-4E3F-84E1-AC75FD348DBE}" type="slidenum">
              <a:rPr lang="ja-JP" altLang="en-US" sz="1200" b="0">
                <a:solidFill>
                  <a:srgbClr val="898989"/>
                </a:solidFill>
              </a:rPr>
              <a:pPr algn="r" eaLnBrk="1" hangingPunct="1">
                <a:spcBef>
                  <a:spcPct val="0"/>
                </a:spcBef>
                <a:buFontTx/>
                <a:buNone/>
              </a:pPr>
              <a:t>3</a:t>
            </a:fld>
            <a:endParaRPr lang="en-US" altLang="ja-JP" sz="1800" b="0">
              <a:solidFill>
                <a:srgbClr val="000000"/>
              </a:solidFill>
              <a:latin typeface="Arial" charset="0"/>
            </a:endParaRPr>
          </a:p>
        </p:txBody>
      </p:sp>
      <p:sp>
        <p:nvSpPr>
          <p:cNvPr id="93187" name="直線コネクタ 23"/>
          <p:cNvSpPr>
            <a:spLocks noChangeShapeType="1"/>
          </p:cNvSpPr>
          <p:nvPr/>
        </p:nvSpPr>
        <p:spPr bwMode="auto">
          <a:xfrm>
            <a:off x="0" y="4746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aphicFrame>
        <p:nvGraphicFramePr>
          <p:cNvPr id="21508" name="Group 4"/>
          <p:cNvGraphicFramePr>
            <a:graphicFrameLocks noGrp="1"/>
          </p:cNvGraphicFramePr>
          <p:nvPr>
            <p:extLst>
              <p:ext uri="{D42A27DB-BD31-4B8C-83A1-F6EECF244321}">
                <p14:modId xmlns:p14="http://schemas.microsoft.com/office/powerpoint/2010/main" val="564456637"/>
              </p:ext>
            </p:extLst>
          </p:nvPr>
        </p:nvGraphicFramePr>
        <p:xfrm>
          <a:off x="380492" y="782166"/>
          <a:ext cx="4498975" cy="5652385"/>
        </p:xfrm>
        <a:graphic>
          <a:graphicData uri="http://schemas.openxmlformats.org/drawingml/2006/table">
            <a:tbl>
              <a:tblPr/>
              <a:tblGrid>
                <a:gridCol w="75565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gridCol w="828675">
                  <a:extLst>
                    <a:ext uri="{9D8B030D-6E8A-4147-A177-3AD203B41FA5}">
                      <a16:colId xmlns:a16="http://schemas.microsoft.com/office/drawing/2014/main" val="20002"/>
                    </a:ext>
                  </a:extLst>
                </a:gridCol>
              </a:tblGrid>
              <a:tr h="43654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33808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Retro reflecting devices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1"/>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Illumination of rear registration plates</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2"/>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Direction indicators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3"/>
                  </a:ext>
                </a:extLst>
              </a:tr>
              <a:tr h="54006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de-DE"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 and rear position lamps, stop-lamps &amp; end-outline marker lamps</a:t>
                      </a:r>
                      <a:endParaRPr kumimoji="0" lang="en-US" altLang="ja-JP"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4"/>
                  </a:ext>
                </a:extLst>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Electromagnetic compatibility</a:t>
                      </a:r>
                      <a:endParaRPr kumimoji="0" lang="en-GB" altLang="en-US" sz="14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a:t>
                      </a:r>
                      <a:endParaRPr kumimoji="0" lang="en-GB" altLang="en-US" sz="16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5"/>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Door latches &amp; retention components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6"/>
                  </a:ext>
                </a:extLst>
              </a:tr>
              <a:tr h="365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Steering impact</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7"/>
                  </a:ext>
                </a:extLst>
              </a:tr>
              <a:tr h="427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solidFill>
                            <a:schemeClr val="tx1"/>
                          </a:solidFill>
                          <a:latin typeface="+mj-lt"/>
                        </a:rPr>
                        <a:t>Brakes of M1 and N1 vehicles</a:t>
                      </a:r>
                      <a:endParaRPr lang="ja-JP" altLang="en-US" sz="1400" b="1" dirty="0">
                        <a:solidFill>
                          <a:schemeClr val="tx1"/>
                        </a:solidFill>
                        <a:latin typeface="+mj-lt"/>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latin typeface="+mn-lt"/>
                        </a:rPr>
                        <a:t>13-H</a:t>
                      </a:r>
                      <a:endParaRPr lang="ja-JP" altLang="en-US" sz="1600" b="1" dirty="0">
                        <a:solidFill>
                          <a:schemeClr val="tx1"/>
                        </a:solidFill>
                        <a:latin typeface="+mn-lt"/>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8"/>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Safety-belts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9"/>
                  </a:ext>
                </a:extLst>
              </a:tr>
              <a:tr h="253987">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Seats, their anchorages, &amp; head restraints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10"/>
                  </a:ext>
                </a:extLst>
              </a:tr>
              <a:tr h="409559">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 fog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1"/>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Interior fittings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12"/>
                  </a:ext>
                </a:extLst>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Reversing &amp; manoeuvring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3"/>
                  </a:ext>
                </a:extLst>
              </a:tr>
            </a:tbl>
          </a:graphicData>
        </a:graphic>
      </p:graphicFrame>
      <p:graphicFrame>
        <p:nvGraphicFramePr>
          <p:cNvPr id="21594" name="Group 90"/>
          <p:cNvGraphicFramePr>
            <a:graphicFrameLocks noGrp="1"/>
          </p:cNvGraphicFramePr>
          <p:nvPr>
            <p:extLst>
              <p:ext uri="{D42A27DB-BD31-4B8C-83A1-F6EECF244321}">
                <p14:modId xmlns:p14="http://schemas.microsoft.com/office/powerpoint/2010/main" val="2580610899"/>
              </p:ext>
            </p:extLst>
          </p:nvPr>
        </p:nvGraphicFramePr>
        <p:xfrm>
          <a:off x="5367449" y="838391"/>
          <a:ext cx="4176713" cy="5707417"/>
        </p:xfrm>
        <a:graphic>
          <a:graphicData uri="http://schemas.openxmlformats.org/drawingml/2006/table">
            <a:tbl>
              <a:tblPr/>
              <a:tblGrid>
                <a:gridCol w="720725">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436563">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374310">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External projections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26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1"/>
                  </a:ext>
                </a:extLst>
              </a:tr>
              <a:tr h="43204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15</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Audible warning signals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28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2"/>
                  </a:ext>
                </a:extLst>
              </a:tr>
              <a:tr h="360040">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16</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30</a:t>
                      </a:r>
                      <a:endParaRPr kumimoji="0" lang="en-GB"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3"/>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Rear fog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4"/>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The Speedometer equipment  </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5"/>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Safety glazing</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6"/>
                  </a:ext>
                </a:extLst>
              </a:tr>
              <a:tr h="54006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20</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Built-in Restraining device for children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7"/>
                  </a:ext>
                </a:extLst>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Headlamp cleaners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8"/>
                  </a:ext>
                </a:extLst>
              </a:tr>
              <a:tr h="57606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22</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latin typeface="+mn-lt"/>
                        </a:rPr>
                        <a:t>Devices for indirect vision including installation</a:t>
                      </a:r>
                      <a:endParaRPr lang="ja-JP" altLang="en-US" sz="1400" b="1" dirty="0">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t>46</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9"/>
                  </a:ext>
                </a:extLst>
              </a:tr>
              <a:tr h="57606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latin typeface="+mn-lt"/>
                        </a:rPr>
                        <a:t>Installation of lighting and light-signaling devices </a:t>
                      </a:r>
                      <a:endParaRPr lang="ja-JP" altLang="en-US" sz="1400" b="1" dirty="0">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t>48</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10"/>
                  </a:ext>
                </a:extLst>
              </a:tr>
              <a:tr h="75608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t>Motor</a:t>
                      </a:r>
                      <a:r>
                        <a:rPr lang="en-US" altLang="ja-JP" sz="1400" b="1" baseline="0" dirty="0" smtClean="0"/>
                        <a:t> vehicles having at least four wheels with regard to their sound emissions</a:t>
                      </a:r>
                      <a:endParaRPr lang="ja-JP" altLang="en-US" sz="14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t>51</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1"/>
                  </a:ext>
                </a:extLst>
              </a:tr>
            </a:tbl>
          </a:graphicData>
        </a:graphic>
      </p:graphicFrame>
      <p:sp>
        <p:nvSpPr>
          <p:cNvPr id="93368" name="正方形/長方形 6"/>
          <p:cNvSpPr>
            <a:spLocks noChangeArrowheads="1"/>
          </p:cNvSpPr>
          <p:nvPr/>
        </p:nvSpPr>
        <p:spPr bwMode="auto">
          <a:xfrm>
            <a:off x="1" y="12700"/>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en-US" altLang="ja-JP" sz="2400" b="0" dirty="0" smtClean="0">
                <a:solidFill>
                  <a:srgbClr val="000000"/>
                </a:solidFill>
                <a:latin typeface="Arial" charset="0"/>
                <a:sym typeface="Arial" charset="0"/>
              </a:rPr>
              <a:t>I-1. UN R0; finalized Annex </a:t>
            </a:r>
            <a:r>
              <a:rPr lang="en-US" altLang="ja-JP" sz="2400" b="0" dirty="0">
                <a:solidFill>
                  <a:srgbClr val="000000"/>
                </a:solidFill>
                <a:latin typeface="Arial" charset="0"/>
                <a:sym typeface="Arial" charset="0"/>
              </a:rPr>
              <a:t>4 </a:t>
            </a:r>
            <a:r>
              <a:rPr lang="en-US" altLang="ja-JP" sz="2400" b="0" dirty="0" smtClean="0">
                <a:solidFill>
                  <a:srgbClr val="000000"/>
                </a:solidFill>
                <a:latin typeface="Arial" charset="0"/>
                <a:sym typeface="Arial" charset="0"/>
              </a:rPr>
              <a:t>“UN Regulations </a:t>
            </a:r>
            <a:r>
              <a:rPr lang="en-US" altLang="ja-JP" sz="2400" b="0" dirty="0">
                <a:solidFill>
                  <a:srgbClr val="000000"/>
                </a:solidFill>
                <a:latin typeface="Arial" charset="0"/>
                <a:sym typeface="Arial" charset="0"/>
              </a:rPr>
              <a:t>applicable to IWVTA “</a:t>
            </a:r>
          </a:p>
        </p:txBody>
      </p:sp>
      <p:sp>
        <p:nvSpPr>
          <p:cNvPr id="93369" name="スライド番号プレースホルダー 1"/>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fld id="{EFE537D3-9334-483F-90B0-CC2040F30B0A}" type="slidenum">
              <a:rPr lang="ja-JP" altLang="en-US" sz="1200" smtClean="0">
                <a:solidFill>
                  <a:srgbClr val="898989"/>
                </a:solidFill>
                <a:ea typeface="SimSun" pitchFamily="2" charset="-122"/>
              </a:rPr>
              <a:pPr>
                <a:spcBef>
                  <a:spcPct val="0"/>
                </a:spcBef>
                <a:buFontTx/>
                <a:buNone/>
              </a:pPr>
              <a:t>3</a:t>
            </a:fld>
            <a:endParaRPr lang="en-US" altLang="ja-JP" sz="1800" smtClean="0">
              <a:solidFill>
                <a:srgbClr val="000000"/>
              </a:solidFill>
              <a:latin typeface="Arial" charset="0"/>
              <a:ea typeface="SimSun" pitchFamily="2" charset="-122"/>
            </a:endParaRPr>
          </a:p>
        </p:txBody>
      </p:sp>
    </p:spTree>
    <p:extLst>
      <p:ext uri="{BB962C8B-B14F-4D97-AF65-F5344CB8AC3E}">
        <p14:creationId xmlns:p14="http://schemas.microsoft.com/office/powerpoint/2010/main" val="169498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番号プレースホルダー 5"/>
          <p:cNvSpPr txBox="1">
            <a:spLocks noGrp="1" noChangeArrowheads="1"/>
          </p:cNvSpPr>
          <p:nvPr/>
        </p:nvSpPr>
        <p:spPr bwMode="auto">
          <a:xfrm>
            <a:off x="7250113" y="6356350"/>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r" eaLnBrk="1" hangingPunct="1">
              <a:spcBef>
                <a:spcPct val="0"/>
              </a:spcBef>
              <a:buFontTx/>
              <a:buNone/>
            </a:pPr>
            <a:fld id="{8E52EA24-5404-4E3F-84E1-AC75FD348DBE}" type="slidenum">
              <a:rPr lang="ja-JP" altLang="en-US" sz="1200" b="0">
                <a:solidFill>
                  <a:srgbClr val="898989"/>
                </a:solidFill>
              </a:rPr>
              <a:pPr algn="r" eaLnBrk="1" hangingPunct="1">
                <a:spcBef>
                  <a:spcPct val="0"/>
                </a:spcBef>
                <a:buFontTx/>
                <a:buNone/>
              </a:pPr>
              <a:t>4</a:t>
            </a:fld>
            <a:endParaRPr lang="en-US" altLang="ja-JP" sz="1800" b="0">
              <a:solidFill>
                <a:srgbClr val="000000"/>
              </a:solidFill>
              <a:latin typeface="Arial" charset="0"/>
            </a:endParaRPr>
          </a:p>
        </p:txBody>
      </p:sp>
      <p:sp>
        <p:nvSpPr>
          <p:cNvPr id="93187" name="直線コネクタ 23"/>
          <p:cNvSpPr>
            <a:spLocks noChangeShapeType="1"/>
          </p:cNvSpPr>
          <p:nvPr/>
        </p:nvSpPr>
        <p:spPr bwMode="auto">
          <a:xfrm>
            <a:off x="0" y="4746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aphicFrame>
        <p:nvGraphicFramePr>
          <p:cNvPr id="21508" name="Group 4"/>
          <p:cNvGraphicFramePr>
            <a:graphicFrameLocks noGrp="1"/>
          </p:cNvGraphicFramePr>
          <p:nvPr>
            <p:extLst>
              <p:ext uri="{D42A27DB-BD31-4B8C-83A1-F6EECF244321}">
                <p14:modId xmlns:p14="http://schemas.microsoft.com/office/powerpoint/2010/main" val="2671809446"/>
              </p:ext>
            </p:extLst>
          </p:nvPr>
        </p:nvGraphicFramePr>
        <p:xfrm>
          <a:off x="416496" y="764704"/>
          <a:ext cx="4498975" cy="5402041"/>
        </p:xfrm>
        <a:graphic>
          <a:graphicData uri="http://schemas.openxmlformats.org/drawingml/2006/table">
            <a:tbl>
              <a:tblPr/>
              <a:tblGrid>
                <a:gridCol w="75565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gridCol w="828675">
                  <a:extLst>
                    <a:ext uri="{9D8B030D-6E8A-4147-A177-3AD203B41FA5}">
                      <a16:colId xmlns:a16="http://schemas.microsoft.com/office/drawing/2014/main" val="20002"/>
                    </a:ext>
                  </a:extLst>
                </a:gridCol>
              </a:tblGrid>
              <a:tr h="43654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433307">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Tyres for commercial vehicles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54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1"/>
                  </a:ext>
                </a:extLst>
              </a:tr>
              <a:tr h="43204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Rear underrun protective devices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58</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2"/>
                  </a:ext>
                </a:extLst>
              </a:tr>
              <a:tr h="62791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smtClean="0">
                          <a:ln>
                            <a:noFill/>
                          </a:ln>
                          <a:solidFill>
                            <a:srgbClr val="000000"/>
                          </a:solidFill>
                          <a:effectLst/>
                          <a:uLnTx/>
                          <a:uFillTx/>
                          <a:latin typeface="+mn-lt"/>
                          <a:ea typeface="+mn-ea"/>
                          <a:cs typeface="+mn-cs"/>
                        </a:rPr>
                        <a:t>A temporary-use spare unit, run-flat </a:t>
                      </a:r>
                      <a:r>
                        <a:rPr kumimoji="0" lang="en-US" altLang="ja-JP" sz="1400" b="1" i="0" u="none" strike="noStrike" kern="1200" cap="none" spc="0" normalizeH="0" baseline="0" noProof="0" dirty="0" err="1" smtClean="0">
                          <a:ln>
                            <a:noFill/>
                          </a:ln>
                          <a:solidFill>
                            <a:srgbClr val="000000"/>
                          </a:solidFill>
                          <a:effectLst/>
                          <a:uLnTx/>
                          <a:uFillTx/>
                          <a:latin typeface="+mn-lt"/>
                          <a:ea typeface="+mn-ea"/>
                          <a:cs typeface="+mn-cs"/>
                        </a:rPr>
                        <a:t>tyres</a:t>
                      </a:r>
                      <a:r>
                        <a:rPr kumimoji="0" lang="en-US" altLang="ja-JP" sz="1400" b="1" i="0" u="none" strike="noStrike" kern="1200" cap="none" spc="0" normalizeH="0" baseline="0" noProof="0" dirty="0" smtClean="0">
                          <a:ln>
                            <a:noFill/>
                          </a:ln>
                          <a:solidFill>
                            <a:srgbClr val="000000"/>
                          </a:solidFill>
                          <a:effectLst/>
                          <a:uLnTx/>
                          <a:uFillTx/>
                          <a:latin typeface="+mn-lt"/>
                          <a:ea typeface="+mn-ea"/>
                          <a:cs typeface="+mn-cs"/>
                        </a:rPr>
                        <a:t> </a:t>
                      </a:r>
                      <a:endParaRPr kumimoji="0" lang="ja-JP" altLang="en-US" sz="1400" b="1" i="0" u="none" strike="noStrike" kern="1200" cap="none" spc="0" normalizeH="0" baseline="0" noProof="0" dirty="0" smtClean="0">
                        <a:ln>
                          <a:noFill/>
                        </a:ln>
                        <a:solidFill>
                          <a:srgbClr val="000000"/>
                        </a:solidFill>
                        <a:effectLst/>
                        <a:uLnTx/>
                        <a:uFillTx/>
                        <a:latin typeface="+mn-lt"/>
                        <a:ea typeface="+mn-ea"/>
                        <a:cs typeface="+mn-cs"/>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64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3"/>
                  </a:ext>
                </a:extLst>
              </a:tr>
              <a:tr h="381407">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Parking lamps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77</a:t>
                      </a:r>
                      <a:endParaRPr kumimoji="0" lang="en-GB"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4"/>
                  </a:ext>
                </a:extLst>
              </a:tr>
              <a:tr h="446685">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Steering equipment</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5"/>
                  </a:ext>
                </a:extLst>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Measurement of engine power</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6"/>
                  </a:ext>
                </a:extLst>
              </a:tr>
              <a:tr h="39604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Daytime Running Lamps</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87</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7"/>
                  </a:ext>
                </a:extLst>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Side marker lamps</a:t>
                      </a:r>
                      <a:endParaRPr kumimoji="0" lang="en-US" altLang="ja-JP"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8"/>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de-DE"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Frontal collision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9"/>
                  </a:ext>
                </a:extLst>
              </a:tr>
              <a:tr h="39936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Lateral collision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extLst>
                  <a:ext uri="{0D108BD9-81ED-4DB2-BD59-A6C34878D82A}">
                    <a16:rowId xmlns:a16="http://schemas.microsoft.com/office/drawing/2014/main" val="10010"/>
                  </a:ext>
                </a:extLst>
              </a:tr>
              <a:tr h="58858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Headlamps with gas-charge light sources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11"/>
                  </a:ext>
                </a:extLst>
              </a:tr>
            </a:tbl>
          </a:graphicData>
        </a:graphic>
      </p:graphicFrame>
      <p:graphicFrame>
        <p:nvGraphicFramePr>
          <p:cNvPr id="21594" name="Group 90"/>
          <p:cNvGraphicFramePr>
            <a:graphicFrameLocks noGrp="1"/>
          </p:cNvGraphicFramePr>
          <p:nvPr>
            <p:extLst>
              <p:ext uri="{D42A27DB-BD31-4B8C-83A1-F6EECF244321}">
                <p14:modId xmlns:p14="http://schemas.microsoft.com/office/powerpoint/2010/main" val="2601397523"/>
              </p:ext>
            </p:extLst>
          </p:nvPr>
        </p:nvGraphicFramePr>
        <p:xfrm>
          <a:off x="5204779" y="770457"/>
          <a:ext cx="4176713" cy="5380442"/>
        </p:xfrm>
        <a:graphic>
          <a:graphicData uri="http://schemas.openxmlformats.org/drawingml/2006/table">
            <a:tbl>
              <a:tblPr/>
              <a:tblGrid>
                <a:gridCol w="720725">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436563">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427533">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Electric power train</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100</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1"/>
                  </a:ext>
                </a:extLst>
              </a:tr>
              <a:tr h="504056">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Headlamps with filament lamps and/or LED modules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112</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2"/>
                  </a:ext>
                </a:extLst>
              </a:tr>
              <a:tr h="44789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 wet grip/Noise/RR</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117</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3"/>
                  </a:ext>
                </a:extLst>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Cornering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extLst>
                  <a:ext uri="{0D108BD9-81ED-4DB2-BD59-A6C34878D82A}">
                    <a16:rowId xmlns:a16="http://schemas.microsoft.com/office/drawing/2014/main" val="10004"/>
                  </a:ext>
                </a:extLst>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Hand controls and tell tales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5"/>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Adaptive front-lighting systems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6"/>
                  </a:ext>
                </a:extLst>
              </a:tr>
              <a:tr h="40845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Forward field of vision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7"/>
                  </a:ext>
                </a:extLst>
              </a:tr>
              <a:tr h="38363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Pedestrian safety performance</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extLst>
                  <a:ext uri="{0D108BD9-81ED-4DB2-BD59-A6C34878D82A}">
                    <a16:rowId xmlns:a16="http://schemas.microsoft.com/office/drawing/2014/main" val="10008"/>
                  </a:ext>
                </a:extLst>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solidFill>
                            <a:schemeClr val="tx1"/>
                          </a:solidFill>
                          <a:latin typeface="+mn-lt"/>
                        </a:rPr>
                        <a:t>Brake assist systems</a:t>
                      </a:r>
                      <a:endParaRPr lang="ja-JP" altLang="en-US" sz="1400" b="1" dirty="0">
                        <a:solidFill>
                          <a:schemeClr val="tx1"/>
                        </a:solidFill>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rPr>
                        <a:t>139</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09"/>
                  </a:ext>
                </a:extLst>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solidFill>
                            <a:schemeClr val="tx1"/>
                          </a:solidFill>
                        </a:rPr>
                        <a:t>Electronic stability control systems</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solidFill>
                            <a:schemeClr val="tx1"/>
                          </a:solidFill>
                        </a:rPr>
                        <a:t>140</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0"/>
                  </a:ext>
                </a:extLst>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err="1" smtClean="0">
                          <a:solidFill>
                            <a:schemeClr val="tx1"/>
                          </a:solidFill>
                        </a:rPr>
                        <a:t>Tyre</a:t>
                      </a:r>
                      <a:r>
                        <a:rPr lang="en-US" altLang="ja-JP" sz="1400" b="1" dirty="0" smtClean="0">
                          <a:solidFill>
                            <a:schemeClr val="tx1"/>
                          </a:solidFill>
                        </a:rPr>
                        <a:t> pressure monitoring systems</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rPr>
                        <a:t>141</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extLst>
                  <a:ext uri="{0D108BD9-81ED-4DB2-BD59-A6C34878D82A}">
                    <a16:rowId xmlns:a16="http://schemas.microsoft.com/office/drawing/2014/main" val="10011"/>
                  </a:ext>
                </a:extLst>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err="1" smtClean="0">
                          <a:solidFill>
                            <a:schemeClr val="tx1"/>
                          </a:solidFill>
                        </a:rPr>
                        <a:t>Tyre</a:t>
                      </a:r>
                      <a:r>
                        <a:rPr lang="en-US" altLang="ja-JP" sz="1400" b="1" baseline="0" dirty="0" smtClean="0">
                          <a:solidFill>
                            <a:schemeClr val="tx1"/>
                          </a:solidFill>
                        </a:rPr>
                        <a:t> installation</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solidFill>
                            <a:schemeClr val="tx1"/>
                          </a:solidFill>
                        </a:rPr>
                        <a:t>142</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2"/>
                  </a:ext>
                </a:extLst>
              </a:tr>
            </a:tbl>
          </a:graphicData>
        </a:graphic>
      </p:graphicFrame>
      <p:sp>
        <p:nvSpPr>
          <p:cNvPr id="93368" name="正方形/長方形 6"/>
          <p:cNvSpPr>
            <a:spLocks noChangeArrowheads="1"/>
          </p:cNvSpPr>
          <p:nvPr/>
        </p:nvSpPr>
        <p:spPr bwMode="auto">
          <a:xfrm>
            <a:off x="73025" y="12700"/>
            <a:ext cx="9504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en-US" altLang="ja-JP" sz="2400" b="0" dirty="0" smtClean="0">
                <a:solidFill>
                  <a:srgbClr val="000000"/>
                </a:solidFill>
                <a:latin typeface="Arial" charset="0"/>
                <a:sym typeface="Arial" charset="0"/>
              </a:rPr>
              <a:t>I-1. UN R0; Annex </a:t>
            </a:r>
            <a:r>
              <a:rPr lang="en-US" altLang="ja-JP" sz="2400" b="0" dirty="0">
                <a:solidFill>
                  <a:srgbClr val="000000"/>
                </a:solidFill>
                <a:latin typeface="Arial" charset="0"/>
                <a:sym typeface="Arial" charset="0"/>
              </a:rPr>
              <a:t>4 </a:t>
            </a:r>
            <a:r>
              <a:rPr lang="en-US" altLang="ja-JP" sz="2400" b="0" dirty="0" smtClean="0">
                <a:solidFill>
                  <a:srgbClr val="000000"/>
                </a:solidFill>
                <a:latin typeface="Arial" charset="0"/>
                <a:sym typeface="Arial" charset="0"/>
              </a:rPr>
              <a:t>“UN Regulations </a:t>
            </a:r>
            <a:r>
              <a:rPr lang="en-US" altLang="ja-JP" sz="2400" b="0" dirty="0">
                <a:solidFill>
                  <a:srgbClr val="000000"/>
                </a:solidFill>
                <a:latin typeface="Arial" charset="0"/>
                <a:sym typeface="Arial" charset="0"/>
              </a:rPr>
              <a:t>applicable to IWVTA “</a:t>
            </a:r>
          </a:p>
        </p:txBody>
      </p:sp>
      <p:sp>
        <p:nvSpPr>
          <p:cNvPr id="93369" name="スライド番号プレースホルダー 1"/>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fld id="{EFE537D3-9334-483F-90B0-CC2040F30B0A}" type="slidenum">
              <a:rPr lang="ja-JP" altLang="en-US" sz="1200" smtClean="0">
                <a:solidFill>
                  <a:srgbClr val="898989"/>
                </a:solidFill>
                <a:ea typeface="SimSun" pitchFamily="2" charset="-122"/>
              </a:rPr>
              <a:pPr>
                <a:spcBef>
                  <a:spcPct val="0"/>
                </a:spcBef>
                <a:buFontTx/>
                <a:buNone/>
              </a:pPr>
              <a:t>4</a:t>
            </a:fld>
            <a:endParaRPr lang="en-US" altLang="ja-JP" sz="1800" smtClean="0">
              <a:solidFill>
                <a:srgbClr val="000000"/>
              </a:solidFill>
              <a:latin typeface="Arial" charset="0"/>
              <a:ea typeface="SimSun" pitchFamily="2" charset="-122"/>
            </a:endParaRPr>
          </a:p>
        </p:txBody>
      </p:sp>
      <p:sp>
        <p:nvSpPr>
          <p:cNvPr id="8" name="テキスト ボックス 7"/>
          <p:cNvSpPr txBox="1"/>
          <p:nvPr/>
        </p:nvSpPr>
        <p:spPr>
          <a:xfrm>
            <a:off x="4412940" y="6233246"/>
            <a:ext cx="5040560" cy="400110"/>
          </a:xfrm>
          <a:prstGeom prst="rect">
            <a:avLst/>
          </a:prstGeom>
          <a:noFill/>
        </p:spPr>
        <p:txBody>
          <a:bodyPr wrap="square" rtlCol="0">
            <a:spAutoFit/>
          </a:bodyPr>
          <a:lstStyle/>
          <a:p>
            <a:r>
              <a:rPr kumimoji="1" lang="en-US" altLang="ja-JP" sz="2000" b="0" dirty="0" smtClean="0"/>
              <a:t>Please refer to document WP.29-172-12.</a:t>
            </a:r>
            <a:endParaRPr kumimoji="1" lang="ja-JP" altLang="en-US" sz="2000" b="0" dirty="0"/>
          </a:p>
        </p:txBody>
      </p:sp>
    </p:spTree>
    <p:extLst>
      <p:ext uri="{BB962C8B-B14F-4D97-AF65-F5344CB8AC3E}">
        <p14:creationId xmlns:p14="http://schemas.microsoft.com/office/powerpoint/2010/main" val="3825106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直線コネクタ 23"/>
          <p:cNvSpPr>
            <a:spLocks noChangeShapeType="1"/>
          </p:cNvSpPr>
          <p:nvPr/>
        </p:nvSpPr>
        <p:spPr bwMode="auto">
          <a:xfrm>
            <a:off x="0" y="54927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94211" name="テキスト ボックス 24"/>
          <p:cNvSpPr>
            <a:spLocks noChangeArrowheads="1"/>
          </p:cNvSpPr>
          <p:nvPr/>
        </p:nvSpPr>
        <p:spPr bwMode="auto">
          <a:xfrm>
            <a:off x="0" y="50800"/>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I-2. UN Reg. requiring </a:t>
            </a:r>
            <a:r>
              <a:rPr kumimoji="1" lang="en-US" altLang="ja-JP" sz="2400" b="0" dirty="0">
                <a:solidFill>
                  <a:srgbClr val="000000"/>
                </a:solidFill>
                <a:latin typeface="Arial" charset="0"/>
                <a:ea typeface="ＭＳ Ｐ明朝" charset="-128"/>
                <a:cs typeface="Arial" charset="0"/>
                <a:sym typeface="Arial" charset="0"/>
              </a:rPr>
              <a:t>amendments before inclusion in Annex 4 </a:t>
            </a:r>
            <a:endParaRPr kumimoji="1" lang="en-US" altLang="ja-JP" sz="2400" b="0" dirty="0">
              <a:solidFill>
                <a:srgbClr val="000000"/>
              </a:solidFill>
              <a:latin typeface="Arial" charset="0"/>
              <a:ea typeface="ＭＳ Ｐ明朝" charset="-128"/>
              <a:cs typeface="Arial" charset="0"/>
            </a:endParaRPr>
          </a:p>
        </p:txBody>
      </p:sp>
      <p:graphicFrame>
        <p:nvGraphicFramePr>
          <p:cNvPr id="18437" name="Group 5"/>
          <p:cNvGraphicFramePr>
            <a:graphicFrameLocks noGrp="1"/>
          </p:cNvGraphicFramePr>
          <p:nvPr>
            <p:extLst>
              <p:ext uri="{D42A27DB-BD31-4B8C-83A1-F6EECF244321}">
                <p14:modId xmlns:p14="http://schemas.microsoft.com/office/powerpoint/2010/main" val="2683447103"/>
              </p:ext>
            </p:extLst>
          </p:nvPr>
        </p:nvGraphicFramePr>
        <p:xfrm>
          <a:off x="596516" y="836712"/>
          <a:ext cx="8676964" cy="4476280"/>
        </p:xfrm>
        <a:graphic>
          <a:graphicData uri="http://schemas.openxmlformats.org/drawingml/2006/table">
            <a:tbl>
              <a:tblPr/>
              <a:tblGrid>
                <a:gridCol w="644868">
                  <a:extLst>
                    <a:ext uri="{9D8B030D-6E8A-4147-A177-3AD203B41FA5}">
                      <a16:colId xmlns:a16="http://schemas.microsoft.com/office/drawing/2014/main" val="20000"/>
                    </a:ext>
                  </a:extLst>
                </a:gridCol>
                <a:gridCol w="155137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5112568">
                  <a:extLst>
                    <a:ext uri="{9D8B030D-6E8A-4147-A177-3AD203B41FA5}">
                      <a16:colId xmlns:a16="http://schemas.microsoft.com/office/drawing/2014/main" val="20003"/>
                    </a:ext>
                  </a:extLst>
                </a:gridCol>
              </a:tblGrid>
              <a:tr h="31389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endPar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72235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Safety-belt anchorages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14/08</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Expected to be approved at 173</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rd</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WP.29 session in November, 2017.</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1"/>
                  </a:ext>
                </a:extLst>
              </a:tr>
              <a:tr h="61993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2</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Fuel tanks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34/03</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Planned to be included in Annex 4 in November, 2018</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2"/>
                  </a:ext>
                </a:extLst>
              </a:tr>
              <a:tr h="122413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3</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Anti-theft/ immobilizer</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116</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R116 is split into three separate regulations, dealing respectively with “antitheft”, “alarm system” and “immobilizer” which are expected to be approved at 176</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th</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WP.29 session in November, 2018. </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extLst>
                  <a:ext uri="{0D108BD9-81ED-4DB2-BD59-A6C34878D82A}">
                    <a16:rowId xmlns:a16="http://schemas.microsoft.com/office/drawing/2014/main" val="10003"/>
                  </a:ext>
                </a:extLst>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4</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Enhanced CRS</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129</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R44 would be eventually replaced by R129</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extLst>
                  <a:ext uri="{0D108BD9-81ED-4DB2-BD59-A6C34878D82A}">
                    <a16:rowId xmlns:a16="http://schemas.microsoft.com/office/drawing/2014/main" val="10004"/>
                  </a:ext>
                </a:extLst>
              </a:tr>
              <a:tr h="112790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5</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WLTP; CO2/Exhaust Emissions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Task Force for transposition of GTR15 into new UN WLTP Regulation plans to submit draft UN WLTP Regulation to 78</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th</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GRPE in January, 2019.</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extLst>
                  <a:ext uri="{0D108BD9-81ED-4DB2-BD59-A6C34878D82A}">
                    <a16:rowId xmlns:a16="http://schemas.microsoft.com/office/drawing/2014/main" val="10005"/>
                  </a:ext>
                </a:extLst>
              </a:tr>
            </a:tbl>
          </a:graphicData>
        </a:graphic>
      </p:graphicFrame>
      <p:sp>
        <p:nvSpPr>
          <p:cNvPr id="94274" name="Rectangle 1"/>
          <p:cNvSpPr>
            <a:spLocks noChangeArrowheads="1"/>
          </p:cNvSpPr>
          <p:nvPr/>
        </p:nvSpPr>
        <p:spPr bwMode="auto">
          <a:xfrm>
            <a:off x="632520" y="5625244"/>
            <a:ext cx="8676964" cy="707886"/>
          </a:xfrm>
          <a:prstGeom prst="rect">
            <a:avLst/>
          </a:prstGeom>
          <a:solidFill>
            <a:schemeClr val="accent2">
              <a:lumMod val="20000"/>
              <a:lumOff val="80000"/>
            </a:schemeClr>
          </a:solidFill>
          <a:ln>
            <a:solidFill>
              <a:schemeClr val="tx1"/>
            </a:solidFill>
          </a:ln>
          <a:extLst/>
        </p:spPr>
        <p:txBody>
          <a:bodyPr wrap="square">
            <a:spAutoFit/>
          </a:bodyPr>
          <a:lstStyle>
            <a:lvl1pPr marL="342900" indent="-34290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lvl="1">
              <a:spcBef>
                <a:spcPct val="0"/>
              </a:spcBef>
              <a:buFont typeface="Arial" charset="0"/>
              <a:buNone/>
            </a:pPr>
            <a:r>
              <a:rPr kumimoji="1" lang="en-US" altLang="ja-JP" sz="2000" b="0" dirty="0" smtClean="0">
                <a:solidFill>
                  <a:srgbClr val="000000"/>
                </a:solidFill>
                <a:latin typeface="Arial" panose="020B0604020202020204" pitchFamily="34" charset="0"/>
                <a:ea typeface="ＭＳ Ｐ明朝" charset="-128"/>
                <a:cs typeface="Arial" panose="020B0604020202020204" pitchFamily="34" charset="0"/>
              </a:rPr>
              <a:t>IWVTA IWG </a:t>
            </a:r>
            <a:r>
              <a:rPr kumimoji="1" lang="en-US" altLang="ja-JP" sz="2000" b="0" dirty="0">
                <a:solidFill>
                  <a:srgbClr val="000000"/>
                </a:solidFill>
                <a:latin typeface="Arial" panose="020B0604020202020204" pitchFamily="34" charset="0"/>
                <a:ea typeface="ＭＳ Ｐ明朝" charset="-128"/>
                <a:cs typeface="Arial" panose="020B0604020202020204" pitchFamily="34" charset="0"/>
              </a:rPr>
              <a:t>considers </a:t>
            </a:r>
            <a:r>
              <a:rPr kumimoji="1" lang="ja-JP" altLang="en-US" sz="2000" b="0" dirty="0">
                <a:solidFill>
                  <a:srgbClr val="000000"/>
                </a:solidFill>
                <a:latin typeface="Arial" panose="020B0604020202020204" pitchFamily="34" charset="0"/>
                <a:ea typeface="ＭＳ Ｐ明朝" charset="-128"/>
                <a:cs typeface="Arial" panose="020B0604020202020204" pitchFamily="34" charset="0"/>
              </a:rPr>
              <a:t>that </a:t>
            </a:r>
            <a:r>
              <a:rPr kumimoji="1" lang="en-US" altLang="ja-JP" sz="2000" b="0" dirty="0" smtClean="0">
                <a:solidFill>
                  <a:srgbClr val="000000"/>
                </a:solidFill>
                <a:latin typeface="Arial" panose="020B0604020202020204" pitchFamily="34" charset="0"/>
                <a:ea typeface="ＭＳ Ｐ明朝" charset="-128"/>
                <a:cs typeface="Arial" panose="020B0604020202020204" pitchFamily="34" charset="0"/>
              </a:rPr>
              <a:t>these</a:t>
            </a:r>
            <a:r>
              <a:rPr kumimoji="1" lang="ja-JP" altLang="en-US" sz="2000" b="0" dirty="0" smtClean="0">
                <a:solidFill>
                  <a:srgbClr val="000000"/>
                </a:solidFill>
                <a:latin typeface="Arial" panose="020B0604020202020204" pitchFamily="34" charset="0"/>
                <a:ea typeface="ＭＳ Ｐ明朝" charset="-128"/>
                <a:cs typeface="Arial" panose="020B0604020202020204" pitchFamily="34" charset="0"/>
              </a:rPr>
              <a:t> </a:t>
            </a:r>
            <a:r>
              <a:rPr kumimoji="1" lang="en-US" altLang="ja-JP" sz="2000" b="0" dirty="0">
                <a:solidFill>
                  <a:srgbClr val="000000"/>
                </a:solidFill>
                <a:latin typeface="Arial" panose="020B0604020202020204" pitchFamily="34" charset="0"/>
                <a:ea typeface="ＭＳ Ｐ明朝" charset="-128"/>
                <a:cs typeface="Arial" panose="020B0604020202020204" pitchFamily="34" charset="0"/>
              </a:rPr>
              <a:t>UN Regulations </a:t>
            </a:r>
            <a:r>
              <a:rPr kumimoji="1" lang="en-GB" altLang="ja-JP" sz="2000" b="0" dirty="0">
                <a:solidFill>
                  <a:srgbClr val="000000"/>
                </a:solidFill>
                <a:latin typeface="Arial" panose="020B0604020202020204" pitchFamily="34" charset="0"/>
                <a:ea typeface="ＭＳ Ｐ明朝" charset="-128"/>
                <a:cs typeface="Arial" panose="020B0604020202020204" pitchFamily="34" charset="0"/>
              </a:rPr>
              <a:t>are significantly important for IWVTA and therefore need to be reviewed by </a:t>
            </a:r>
            <a:r>
              <a:rPr kumimoji="1" lang="en-GB" altLang="ja-JP" sz="2000" b="0" dirty="0" smtClean="0">
                <a:solidFill>
                  <a:srgbClr val="000000"/>
                </a:solidFill>
                <a:latin typeface="Arial" panose="020B0604020202020204" pitchFamily="34" charset="0"/>
                <a:ea typeface="ＭＳ Ｐ明朝" charset="-128"/>
                <a:cs typeface="Arial" panose="020B0604020202020204" pitchFamily="34" charset="0"/>
              </a:rPr>
              <a:t>GRs.</a:t>
            </a:r>
            <a:endParaRPr kumimoji="1" lang="ja-JP" altLang="en-US" sz="2000" b="0" dirty="0">
              <a:solidFill>
                <a:srgbClr val="000000"/>
              </a:solidFill>
              <a:latin typeface="Arial" panose="020B0604020202020204" pitchFamily="34" charset="0"/>
              <a:ea typeface="ＭＳ Ｐ明朝" charset="-128"/>
              <a:cs typeface="Arial" panose="020B0604020202020204" pitchFamily="34" charset="0"/>
            </a:endParaRPr>
          </a:p>
        </p:txBody>
      </p:sp>
      <p:sp>
        <p:nvSpPr>
          <p:cNvPr id="94275" name="スライド番号プレースホルダ 7"/>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Tx/>
              <a:buNone/>
            </a:pPr>
            <a:fld id="{42D3E02F-7C41-484E-9467-23DEC9FE5C49}" type="slidenum">
              <a:rPr kumimoji="1" lang="ja-JP" altLang="en-US" sz="1200" smtClean="0">
                <a:solidFill>
                  <a:srgbClr val="898989"/>
                </a:solidFill>
              </a:rPr>
              <a:pPr eaLnBrk="1" hangingPunct="1">
                <a:spcBef>
                  <a:spcPct val="0"/>
                </a:spcBef>
                <a:buFontTx/>
                <a:buNone/>
              </a:pPr>
              <a:t>5</a:t>
            </a:fld>
            <a:endParaRPr kumimoji="1" lang="en-US" altLang="ja-JP" sz="1800" smtClean="0">
              <a:solidFill>
                <a:srgbClr val="000000"/>
              </a:solidFill>
              <a:latin typeface="Arial" charset="0"/>
            </a:endParaRPr>
          </a:p>
        </p:txBody>
      </p:sp>
    </p:spTree>
    <p:extLst>
      <p:ext uri="{BB962C8B-B14F-4D97-AF65-F5344CB8AC3E}">
        <p14:creationId xmlns:p14="http://schemas.microsoft.com/office/powerpoint/2010/main" val="253244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ea typeface="ＭＳ Ｐゴシック" pitchFamily="50" charset="-128"/>
                <a:cs typeface="Arial" charset="0"/>
                <a:sym typeface="Calibri" pitchFamily="34" charset="0"/>
              </a:rPr>
              <a:t>Finalization of Annex 4 and submission</a:t>
            </a:r>
            <a:r>
              <a:rPr lang="en-US" altLang="ja-JP" sz="2800" b="0" dirty="0" smtClean="0">
                <a:ea typeface="ＭＳ Ｐゴシック" pitchFamily="50" charset="-128"/>
                <a:cs typeface="Arial" charset="0"/>
                <a:sym typeface="Calibri" pitchFamily="34" charset="0"/>
              </a:rPr>
              <a:t> </a:t>
            </a:r>
            <a:r>
              <a:rPr lang="en-US" altLang="ja-JP" sz="2800" b="0" dirty="0">
                <a:ea typeface="ＭＳ Ｐゴシック" pitchFamily="50" charset="-128"/>
                <a:cs typeface="Arial" charset="0"/>
                <a:sym typeface="Calibri" pitchFamily="34" charset="0"/>
              </a:rPr>
              <a:t>of UN Regulation </a:t>
            </a:r>
            <a:r>
              <a:rPr lang="en-US" altLang="ja-JP" sz="2800" b="0" dirty="0" smtClean="0">
                <a:ea typeface="ＭＳ Ｐゴシック" pitchFamily="50" charset="-128"/>
                <a:cs typeface="Arial" charset="0"/>
                <a:sym typeface="Calibri" pitchFamily="34" charset="0"/>
              </a:rPr>
              <a:t>No.0 without any square brackets </a:t>
            </a:r>
            <a:endParaRPr lang="en-US" altLang="ja-JP" sz="2400" b="0" dirty="0" smtClean="0">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FF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359842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7</a:t>
            </a:fld>
            <a:endParaRPr lang="en-US" altLang="ja-JP"/>
          </a:p>
        </p:txBody>
      </p:sp>
      <p:sp>
        <p:nvSpPr>
          <p:cNvPr id="3" name="直線コネクタ 23"/>
          <p:cNvSpPr>
            <a:spLocks noChangeShapeType="1"/>
          </p:cNvSpPr>
          <p:nvPr/>
        </p:nvSpPr>
        <p:spPr bwMode="auto">
          <a:xfrm>
            <a:off x="0" y="87271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4" name="テキスト ボックス 24"/>
          <p:cNvSpPr>
            <a:spLocks noChangeArrowheads="1"/>
          </p:cNvSpPr>
          <p:nvPr/>
        </p:nvSpPr>
        <p:spPr bwMode="auto">
          <a:xfrm>
            <a:off x="144016" y="50800"/>
            <a:ext cx="95255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II</a:t>
            </a:r>
            <a:r>
              <a:rPr kumimoji="1" lang="en-US" altLang="ja-JP" sz="2400" b="0" dirty="0">
                <a:solidFill>
                  <a:srgbClr val="000000"/>
                </a:solidFill>
                <a:latin typeface="Arial" charset="0"/>
                <a:ea typeface="ＭＳ Ｐ明朝" charset="-128"/>
                <a:cs typeface="Arial" charset="0"/>
                <a:sym typeface="Arial" charset="0"/>
              </a:rPr>
              <a:t>. Proposal for amendments to General Guidelines for UN regulatory procedures and transitional provisions in UN Regulations  </a:t>
            </a:r>
            <a:endParaRPr kumimoji="1" lang="en-US" altLang="ja-JP" sz="2400" b="0" dirty="0">
              <a:solidFill>
                <a:srgbClr val="000000"/>
              </a:solidFill>
              <a:latin typeface="Arial" charset="0"/>
              <a:ea typeface="ＭＳ Ｐ明朝" charset="-128"/>
              <a:cs typeface="Arial" charset="0"/>
            </a:endParaRPr>
          </a:p>
        </p:txBody>
      </p:sp>
      <p:sp>
        <p:nvSpPr>
          <p:cNvPr id="5" name="テキスト ボックス 4"/>
          <p:cNvSpPr txBox="1"/>
          <p:nvPr/>
        </p:nvSpPr>
        <p:spPr>
          <a:xfrm>
            <a:off x="524508" y="1448780"/>
            <a:ext cx="8892988" cy="4524315"/>
          </a:xfrm>
          <a:prstGeom prst="rect">
            <a:avLst/>
          </a:prstGeom>
          <a:noFill/>
        </p:spPr>
        <p:txBody>
          <a:bodyPr wrap="square" rtlCol="0">
            <a:spAutoFit/>
          </a:bodyPr>
          <a:lstStyle/>
          <a:p>
            <a:r>
              <a:rPr kumimoji="1" lang="en-US" altLang="ja-JP" sz="2400" b="0" dirty="0"/>
              <a:t>In </a:t>
            </a:r>
            <a:r>
              <a:rPr kumimoji="1" lang="en-US" altLang="ja-JP" sz="2400" b="0" u="sng" dirty="0"/>
              <a:t>Chapter III (General guidelines on the scope of UN Regulations), </a:t>
            </a:r>
            <a:r>
              <a:rPr kumimoji="1" lang="en-US" altLang="ja-JP" sz="2400" b="0" dirty="0"/>
              <a:t>insert a new paragraph 6.1., to read</a:t>
            </a:r>
            <a:r>
              <a:rPr kumimoji="1" lang="en-US" altLang="ja-JP" sz="2400" b="0" dirty="0" smtClean="0"/>
              <a:t>:</a:t>
            </a:r>
          </a:p>
          <a:p>
            <a:endParaRPr kumimoji="1" lang="en-US" altLang="ja-JP" sz="2400" b="0" dirty="0"/>
          </a:p>
          <a:p>
            <a:r>
              <a:rPr lang="fr-FR" altLang="ja-JP" sz="2400" b="0" dirty="0"/>
              <a:t>"6.1.	A Contracting Party (CP) may apply additional national provisions for vehicle matters not covered by the scope of a UN Regulation. Article 3 of the 1958 Agreement would not prevent a Contracting Party from refusing products which are not in conformity with its national legislation in areas beyond the scope (and only those) of the UN Regulation provided that all the conditions of the 1958 Agreement are respected. This situation is not considered as a deviation from the provisions of the 1958 Agreement</a:t>
            </a:r>
            <a:r>
              <a:rPr lang="fr-FR" altLang="ja-JP" sz="2400" b="0" dirty="0" smtClean="0"/>
              <a:t>.”</a:t>
            </a:r>
            <a:endParaRPr kumimoji="1" lang="ja-JP" altLang="en-US" b="0" dirty="0"/>
          </a:p>
        </p:txBody>
      </p:sp>
    </p:spTree>
    <p:extLst>
      <p:ext uri="{BB962C8B-B14F-4D97-AF65-F5344CB8AC3E}">
        <p14:creationId xmlns:p14="http://schemas.microsoft.com/office/powerpoint/2010/main" val="9887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8</a:t>
            </a:fld>
            <a:endParaRPr lang="en-US" altLang="ja-JP"/>
          </a:p>
        </p:txBody>
      </p:sp>
      <p:sp>
        <p:nvSpPr>
          <p:cNvPr id="3" name="直線コネクタ 23"/>
          <p:cNvSpPr>
            <a:spLocks noChangeShapeType="1"/>
          </p:cNvSpPr>
          <p:nvPr/>
        </p:nvSpPr>
        <p:spPr bwMode="auto">
          <a:xfrm>
            <a:off x="0" y="87271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4" name="テキスト ボックス 24"/>
          <p:cNvSpPr>
            <a:spLocks noChangeArrowheads="1"/>
          </p:cNvSpPr>
          <p:nvPr/>
        </p:nvSpPr>
        <p:spPr bwMode="auto">
          <a:xfrm>
            <a:off x="144016" y="50800"/>
            <a:ext cx="95255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II</a:t>
            </a:r>
            <a:r>
              <a:rPr kumimoji="1" lang="en-US" altLang="ja-JP" sz="2400" b="0" dirty="0">
                <a:solidFill>
                  <a:srgbClr val="000000"/>
                </a:solidFill>
                <a:latin typeface="Arial" charset="0"/>
                <a:ea typeface="ＭＳ Ｐ明朝" charset="-128"/>
                <a:cs typeface="Arial" charset="0"/>
                <a:sym typeface="Arial" charset="0"/>
              </a:rPr>
              <a:t>. Proposal for amendments to General Guidelines for UN regulatory procedures and transitional provisions in UN Regulations  </a:t>
            </a:r>
            <a:endParaRPr kumimoji="1" lang="en-US" altLang="ja-JP" sz="2400" b="0" dirty="0">
              <a:solidFill>
                <a:srgbClr val="000000"/>
              </a:solidFill>
              <a:latin typeface="Arial" charset="0"/>
              <a:ea typeface="ＭＳ Ｐ明朝" charset="-128"/>
              <a:cs typeface="Arial" charset="0"/>
            </a:endParaRPr>
          </a:p>
        </p:txBody>
      </p:sp>
      <p:sp>
        <p:nvSpPr>
          <p:cNvPr id="5" name="テキスト ボックス 4"/>
          <p:cNvSpPr txBox="1"/>
          <p:nvPr/>
        </p:nvSpPr>
        <p:spPr>
          <a:xfrm>
            <a:off x="514282" y="1052736"/>
            <a:ext cx="8784976" cy="5509200"/>
          </a:xfrm>
          <a:prstGeom prst="rect">
            <a:avLst/>
          </a:prstGeom>
          <a:noFill/>
        </p:spPr>
        <p:txBody>
          <a:bodyPr wrap="square" rtlCol="0">
            <a:spAutoFit/>
          </a:bodyPr>
          <a:lstStyle/>
          <a:p>
            <a:r>
              <a:rPr lang="en-US" altLang="ja-JP" sz="2400" b="0" u="sng" dirty="0" smtClean="0">
                <a:latin typeface="Arial" panose="020B0604020202020204" pitchFamily="34" charset="0"/>
                <a:cs typeface="Arial" panose="020B0604020202020204" pitchFamily="34" charset="0"/>
              </a:rPr>
              <a:t>Chapter VI., </a:t>
            </a:r>
            <a:r>
              <a:rPr lang="en-GB" altLang="ja-JP" sz="2400" b="0" u="sng" dirty="0" smtClean="0">
                <a:latin typeface="Arial" panose="020B0604020202020204" pitchFamily="34" charset="0"/>
                <a:cs typeface="Arial" panose="020B0604020202020204" pitchFamily="34" charset="0"/>
              </a:rPr>
              <a:t>B.2. Supplements,</a:t>
            </a:r>
            <a:r>
              <a:rPr lang="en-GB" altLang="ja-JP" sz="2400" b="0" dirty="0" smtClean="0">
                <a:latin typeface="Arial" panose="020B0604020202020204" pitchFamily="34" charset="0"/>
                <a:cs typeface="Arial" panose="020B0604020202020204" pitchFamily="34" charset="0"/>
              </a:rPr>
              <a:t> amend to read;</a:t>
            </a:r>
            <a:endParaRPr lang="ja-JP" altLang="ja-JP" sz="2400" b="0" dirty="0">
              <a:latin typeface="Arial" panose="020B0604020202020204" pitchFamily="34" charset="0"/>
              <a:cs typeface="Arial" panose="020B0604020202020204" pitchFamily="34" charset="0"/>
            </a:endParaRPr>
          </a:p>
          <a:p>
            <a:endParaRPr lang="en-GB" altLang="ja-JP" sz="800" b="0" dirty="0" smtClean="0">
              <a:latin typeface="Arial" panose="020B0604020202020204" pitchFamily="34" charset="0"/>
              <a:cs typeface="Arial" panose="020B0604020202020204" pitchFamily="34" charset="0"/>
            </a:endParaRPr>
          </a:p>
          <a:p>
            <a:r>
              <a:rPr lang="en-GB" altLang="ja-JP" sz="2400" b="0" dirty="0" smtClean="0">
                <a:latin typeface="Arial" panose="020B0604020202020204" pitchFamily="34" charset="0"/>
                <a:cs typeface="Arial" panose="020B0604020202020204" pitchFamily="34" charset="0"/>
              </a:rPr>
              <a:t>28</a:t>
            </a:r>
            <a:r>
              <a:rPr lang="en-GB" altLang="ja-JP" sz="2400" b="0" dirty="0">
                <a:latin typeface="Arial" panose="020B0604020202020204" pitchFamily="34" charset="0"/>
                <a:cs typeface="Arial" panose="020B0604020202020204" pitchFamily="34" charset="0"/>
              </a:rPr>
              <a:t>.	A Supplement addresses an amendment to a UN Regulation which </a:t>
            </a:r>
            <a:r>
              <a:rPr lang="en-GB" altLang="ja-JP" sz="2400" b="0" strike="sngStrike" dirty="0">
                <a:latin typeface="Arial" panose="020B0604020202020204" pitchFamily="34" charset="0"/>
                <a:cs typeface="Arial" panose="020B0604020202020204" pitchFamily="34" charset="0"/>
              </a:rPr>
              <a:t>does not entail a modification in the approval marking</a:t>
            </a:r>
            <a:r>
              <a:rPr lang="en-GB" altLang="ja-JP" sz="2400" b="0" dirty="0">
                <a:latin typeface="Arial" panose="020B0604020202020204" pitchFamily="34" charset="0"/>
                <a:cs typeface="Arial" panose="020B0604020202020204" pitchFamily="34" charset="0"/>
              </a:rPr>
              <a:t> </a:t>
            </a:r>
            <a:r>
              <a:rPr lang="en-GB" altLang="ja-JP" sz="2400" b="0" strike="sngStrike" dirty="0">
                <a:latin typeface="Arial" panose="020B0604020202020204" pitchFamily="34" charset="0"/>
                <a:cs typeface="Arial" panose="020B0604020202020204" pitchFamily="34" charset="0"/>
              </a:rPr>
              <a:t>and</a:t>
            </a:r>
            <a:r>
              <a:rPr lang="en-GB" altLang="ja-JP" sz="2400" b="0" dirty="0">
                <a:latin typeface="Arial" panose="020B0604020202020204" pitchFamily="34" charset="0"/>
                <a:cs typeface="Arial" panose="020B0604020202020204" pitchFamily="34" charset="0"/>
              </a:rPr>
              <a:t> is normally used for:</a:t>
            </a:r>
            <a:endParaRPr lang="ja-JP" altLang="ja-JP" sz="2400" b="0" dirty="0">
              <a:latin typeface="Arial" panose="020B0604020202020204" pitchFamily="34" charset="0"/>
              <a:cs typeface="Arial" panose="020B0604020202020204" pitchFamily="34" charset="0"/>
            </a:endParaRPr>
          </a:p>
          <a:p>
            <a:r>
              <a:rPr lang="en-GB" altLang="ja-JP" sz="2400" b="0" dirty="0">
                <a:latin typeface="Arial" panose="020B0604020202020204" pitchFamily="34" charset="0"/>
                <a:cs typeface="Arial" panose="020B0604020202020204" pitchFamily="34" charset="0"/>
              </a:rPr>
              <a:t>(a)	Clarification of test procedures not changing the level of stringency of the UN Regulation or imposing new requirements; or</a:t>
            </a:r>
            <a:endParaRPr lang="ja-JP" altLang="ja-JP" sz="2400" b="0" dirty="0">
              <a:latin typeface="Arial" panose="020B0604020202020204" pitchFamily="34" charset="0"/>
              <a:cs typeface="Arial" panose="020B0604020202020204" pitchFamily="34" charset="0"/>
            </a:endParaRPr>
          </a:p>
          <a:p>
            <a:r>
              <a:rPr lang="en-GB" altLang="ja-JP" sz="2400" b="0" dirty="0">
                <a:latin typeface="Arial" panose="020B0604020202020204" pitchFamily="34" charset="0"/>
                <a:cs typeface="Arial" panose="020B0604020202020204" pitchFamily="34" charset="0"/>
              </a:rPr>
              <a:t>(b)	Regulating new developments which have arisen after the adoption of a UN Regulation (i.e. extension of scope) not changing the level of stringency of the UN Regulation.</a:t>
            </a:r>
            <a:endParaRPr lang="ja-JP" altLang="ja-JP" sz="2400" b="0" dirty="0">
              <a:latin typeface="Arial" panose="020B0604020202020204" pitchFamily="34" charset="0"/>
              <a:cs typeface="Arial" panose="020B0604020202020204" pitchFamily="34" charset="0"/>
            </a:endParaRPr>
          </a:p>
          <a:p>
            <a:endParaRPr lang="en-GB" altLang="ja-JP" sz="800" b="0" dirty="0" smtClean="0">
              <a:latin typeface="Arial" panose="020B0604020202020204" pitchFamily="34" charset="0"/>
              <a:cs typeface="Arial" panose="020B0604020202020204" pitchFamily="34" charset="0"/>
            </a:endParaRPr>
          </a:p>
          <a:p>
            <a:r>
              <a:rPr lang="en-GB" altLang="ja-JP" sz="2400" b="0" dirty="0" smtClean="0">
                <a:latin typeface="Arial" panose="020B0604020202020204" pitchFamily="34" charset="0"/>
                <a:cs typeface="Arial" panose="020B0604020202020204" pitchFamily="34" charset="0"/>
              </a:rPr>
              <a:t>29</a:t>
            </a:r>
            <a:r>
              <a:rPr lang="en-GB" altLang="ja-JP" sz="2400" b="0" dirty="0">
                <a:latin typeface="Arial" panose="020B0604020202020204" pitchFamily="34" charset="0"/>
                <a:cs typeface="Arial" panose="020B0604020202020204" pitchFamily="34" charset="0"/>
              </a:rPr>
              <a:t>.	A Supplement </a:t>
            </a:r>
            <a:r>
              <a:rPr lang="en-GB" altLang="ja-JP" sz="2400" u="sng" dirty="0">
                <a:latin typeface="Arial" panose="020B0604020202020204" pitchFamily="34" charset="0"/>
                <a:cs typeface="Arial" panose="020B0604020202020204" pitchFamily="34" charset="0"/>
              </a:rPr>
              <a:t>does not entail a modification in the approval marking and</a:t>
            </a:r>
            <a:r>
              <a:rPr lang="en-GB" altLang="ja-JP" sz="2400" b="0" dirty="0">
                <a:latin typeface="Arial" panose="020B0604020202020204" pitchFamily="34" charset="0"/>
                <a:cs typeface="Arial" panose="020B0604020202020204" pitchFamily="34" charset="0"/>
              </a:rPr>
              <a:t> shall not be used when it is necessary for Contracting Parties to differentiate the new approvals from the existing approvals</a:t>
            </a:r>
            <a:r>
              <a:rPr lang="en-GB" altLang="ja-JP" sz="2400" b="0" dirty="0" smtClean="0">
                <a:latin typeface="Arial" panose="020B0604020202020204" pitchFamily="34" charset="0"/>
                <a:cs typeface="Arial" panose="020B0604020202020204" pitchFamily="34" charset="0"/>
              </a:rPr>
              <a:t>.</a:t>
            </a:r>
            <a:endParaRPr lang="ja-JP" altLang="ja-JP"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1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9</a:t>
            </a:fld>
            <a:endParaRPr lang="en-US" altLang="ja-JP"/>
          </a:p>
        </p:txBody>
      </p:sp>
      <p:sp>
        <p:nvSpPr>
          <p:cNvPr id="3" name="直線コネクタ 23"/>
          <p:cNvSpPr>
            <a:spLocks noChangeShapeType="1"/>
          </p:cNvSpPr>
          <p:nvPr/>
        </p:nvSpPr>
        <p:spPr bwMode="auto">
          <a:xfrm>
            <a:off x="0" y="87271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4" name="テキスト ボックス 24"/>
          <p:cNvSpPr>
            <a:spLocks noChangeArrowheads="1"/>
          </p:cNvSpPr>
          <p:nvPr/>
        </p:nvSpPr>
        <p:spPr bwMode="auto">
          <a:xfrm>
            <a:off x="144016" y="50800"/>
            <a:ext cx="95255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II</a:t>
            </a:r>
            <a:r>
              <a:rPr kumimoji="1" lang="en-US" altLang="ja-JP" sz="2400" b="0" dirty="0">
                <a:solidFill>
                  <a:srgbClr val="000000"/>
                </a:solidFill>
                <a:latin typeface="Arial" charset="0"/>
                <a:ea typeface="ＭＳ Ｐ明朝" charset="-128"/>
                <a:cs typeface="Arial" charset="0"/>
                <a:sym typeface="Arial" charset="0"/>
              </a:rPr>
              <a:t>. Proposal for amendments to General Guidelines for UN regulatory procedures and transitional provisions in UN Regulations  </a:t>
            </a:r>
            <a:endParaRPr kumimoji="1" lang="en-US" altLang="ja-JP" sz="2400" b="0" dirty="0">
              <a:solidFill>
                <a:srgbClr val="000000"/>
              </a:solidFill>
              <a:latin typeface="Arial" charset="0"/>
              <a:ea typeface="ＭＳ Ｐ明朝" charset="-128"/>
              <a:cs typeface="Arial" charset="0"/>
            </a:endParaRPr>
          </a:p>
        </p:txBody>
      </p:sp>
      <p:sp>
        <p:nvSpPr>
          <p:cNvPr id="5" name="テキスト ボックス 4"/>
          <p:cNvSpPr txBox="1"/>
          <p:nvPr/>
        </p:nvSpPr>
        <p:spPr>
          <a:xfrm>
            <a:off x="668524" y="1340768"/>
            <a:ext cx="8676964" cy="3908762"/>
          </a:xfrm>
          <a:prstGeom prst="rect">
            <a:avLst/>
          </a:prstGeom>
          <a:noFill/>
        </p:spPr>
        <p:txBody>
          <a:bodyPr wrap="square" rtlCol="0">
            <a:spAutoFit/>
          </a:bodyPr>
          <a:lstStyle/>
          <a:p>
            <a:r>
              <a:rPr lang="en-US" altLang="ja-JP" sz="2400" b="0" u="sng" dirty="0">
                <a:latin typeface="Arial" panose="020B0604020202020204" pitchFamily="34" charset="0"/>
                <a:cs typeface="Arial" panose="020B0604020202020204" pitchFamily="34" charset="0"/>
              </a:rPr>
              <a:t>Document WP.29/2017/67, Annex 1, paragraph V.5</a:t>
            </a:r>
            <a:r>
              <a:rPr lang="en-US" altLang="ja-JP" sz="2400" b="0" dirty="0">
                <a:latin typeface="Arial" panose="020B0604020202020204" pitchFamily="34" charset="0"/>
                <a:cs typeface="Arial" panose="020B0604020202020204" pitchFamily="34" charset="0"/>
              </a:rPr>
              <a:t>, </a:t>
            </a:r>
            <a:r>
              <a:rPr lang="en-US" altLang="ja-JP" sz="2400" b="0" dirty="0" smtClean="0">
                <a:latin typeface="Arial" panose="020B0604020202020204" pitchFamily="34" charset="0"/>
                <a:cs typeface="Arial" panose="020B0604020202020204" pitchFamily="34" charset="0"/>
              </a:rPr>
              <a:t>amend </a:t>
            </a:r>
            <a:r>
              <a:rPr lang="en-US" altLang="ja-JP" sz="2400" b="0" dirty="0">
                <a:latin typeface="Arial" panose="020B0604020202020204" pitchFamily="34" charset="0"/>
                <a:cs typeface="Arial" panose="020B0604020202020204" pitchFamily="34" charset="0"/>
              </a:rPr>
              <a:t>to read</a:t>
            </a:r>
            <a:r>
              <a:rPr lang="en-US" altLang="ja-JP" sz="2400" b="0" dirty="0" smtClean="0">
                <a:latin typeface="Arial" panose="020B0604020202020204" pitchFamily="34" charset="0"/>
                <a:cs typeface="Arial" panose="020B0604020202020204" pitchFamily="34" charset="0"/>
              </a:rPr>
              <a:t>:</a:t>
            </a:r>
          </a:p>
          <a:p>
            <a:endParaRPr lang="ja-JP" altLang="ja-JP" sz="800" b="0" dirty="0">
              <a:latin typeface="Arial" panose="020B0604020202020204" pitchFamily="34" charset="0"/>
              <a:cs typeface="Arial" panose="020B0604020202020204" pitchFamily="34" charset="0"/>
            </a:endParaRPr>
          </a:p>
          <a:p>
            <a:r>
              <a:rPr lang="en-US" altLang="ja-JP" sz="2400" b="0" dirty="0">
                <a:latin typeface="Arial" panose="020B0604020202020204" pitchFamily="34" charset="0"/>
                <a:cs typeface="Arial" panose="020B0604020202020204" pitchFamily="34" charset="0"/>
              </a:rPr>
              <a:t>"</a:t>
            </a:r>
            <a:r>
              <a:rPr lang="en-GB" altLang="ja-JP" sz="2400" b="0" dirty="0">
                <a:latin typeface="Arial" panose="020B0604020202020204" pitchFamily="34" charset="0"/>
                <a:cs typeface="Arial" panose="020B0604020202020204" pitchFamily="34" charset="0"/>
              </a:rPr>
              <a:t>V.5.	Notwithstanding the transitional provisions above, Contracting Parties who </a:t>
            </a:r>
            <a:r>
              <a:rPr lang="en-GB" altLang="ja-JP" sz="2400" u="sng" dirty="0">
                <a:latin typeface="Arial" panose="020B0604020202020204" pitchFamily="34" charset="0"/>
                <a:cs typeface="Arial" panose="020B0604020202020204" pitchFamily="34" charset="0"/>
              </a:rPr>
              <a:t>start to</a:t>
            </a:r>
            <a:r>
              <a:rPr lang="en-GB" altLang="ja-JP" sz="2400" b="0" dirty="0">
                <a:latin typeface="Arial" panose="020B0604020202020204" pitchFamily="34" charset="0"/>
                <a:cs typeface="Arial" panose="020B0604020202020204" pitchFamily="34" charset="0"/>
              </a:rPr>
              <a:t> </a:t>
            </a:r>
            <a:r>
              <a:rPr lang="en-GB" altLang="ja-JP" sz="2400" b="0" strike="sngStrike" dirty="0">
                <a:latin typeface="Arial" panose="020B0604020202020204" pitchFamily="34" charset="0"/>
                <a:cs typeface="Arial" panose="020B0604020202020204" pitchFamily="34" charset="0"/>
              </a:rPr>
              <a:t>shall</a:t>
            </a:r>
            <a:r>
              <a:rPr lang="en-GB" altLang="ja-JP" sz="2400" b="0" dirty="0">
                <a:latin typeface="Arial" panose="020B0604020202020204" pitchFamily="34" charset="0"/>
                <a:cs typeface="Arial" panose="020B0604020202020204" pitchFamily="34" charset="0"/>
              </a:rPr>
              <a:t> apply this UN Regulation after the date of entry into force of the most recent series of amendments are not obliged to accept UN type-approvals which were granted in accordance with any of the preceding series of amendments to this UN Regulation / are only obliged to accept UN type-approval granted in accordance with the XX series of amendments</a:t>
            </a:r>
            <a:r>
              <a:rPr lang="en-GB" altLang="ja-JP" sz="2400" b="0" dirty="0" smtClean="0">
                <a:latin typeface="Arial" panose="020B0604020202020204" pitchFamily="34" charset="0"/>
                <a:cs typeface="Arial" panose="020B0604020202020204" pitchFamily="34" charset="0"/>
              </a:rPr>
              <a:t>."</a:t>
            </a:r>
            <a:endParaRPr lang="ja-JP" altLang="ja-JP" sz="2400" b="0" dirty="0">
              <a:latin typeface="Arial" panose="020B0604020202020204" pitchFamily="34" charset="0"/>
              <a:cs typeface="Arial" panose="020B0604020202020204" pitchFamily="34" charset="0"/>
            </a:endParaRPr>
          </a:p>
        </p:txBody>
      </p:sp>
      <p:sp>
        <p:nvSpPr>
          <p:cNvPr id="6" name="テキスト ボックス 5"/>
          <p:cNvSpPr txBox="1"/>
          <p:nvPr/>
        </p:nvSpPr>
        <p:spPr>
          <a:xfrm>
            <a:off x="3764868" y="5697252"/>
            <a:ext cx="5040560" cy="400110"/>
          </a:xfrm>
          <a:prstGeom prst="rect">
            <a:avLst/>
          </a:prstGeom>
          <a:noFill/>
        </p:spPr>
        <p:txBody>
          <a:bodyPr wrap="square" rtlCol="0">
            <a:spAutoFit/>
          </a:bodyPr>
          <a:lstStyle/>
          <a:p>
            <a:r>
              <a:rPr kumimoji="1" lang="en-US" altLang="ja-JP" sz="2000" b="0" dirty="0" smtClean="0"/>
              <a:t>Please refer to document WP.29-172-11.</a:t>
            </a:r>
            <a:endParaRPr kumimoji="1" lang="ja-JP" altLang="en-US" sz="2000" b="0" dirty="0"/>
          </a:p>
        </p:txBody>
      </p:sp>
    </p:spTree>
    <p:extLst>
      <p:ext uri="{BB962C8B-B14F-4D97-AF65-F5344CB8AC3E}">
        <p14:creationId xmlns:p14="http://schemas.microsoft.com/office/powerpoint/2010/main" val="2046990010"/>
      </p:ext>
    </p:extLst>
  </p:cSld>
  <p:clrMapOvr>
    <a:masterClrMapping/>
  </p:clrMapOvr>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10534</TotalTime>
  <Pages>0</Pages>
  <Words>1210</Words>
  <Characters>0</Characters>
  <Application>Microsoft Office PowerPoint</Application>
  <DocSecurity>0</DocSecurity>
  <PresentationFormat>A4 Paper (210x297 mm)</PresentationFormat>
  <Lines>0</Lines>
  <Paragraphs>305</Paragraphs>
  <Slides>15</Slides>
  <Notes>0</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6" baseType="lpstr">
      <vt:lpstr>ＭＳ Ｐゴシック</vt:lpstr>
      <vt:lpstr>SimSun</vt:lpstr>
      <vt:lpstr>Arial</vt:lpstr>
      <vt:lpstr>Calibri</vt:lpstr>
      <vt:lpstr>MS Mincho</vt:lpstr>
      <vt:lpstr>ＭＳ Ｐ明朝</vt:lpstr>
      <vt:lpstr>Wingdings</vt:lpstr>
      <vt:lpstr>8_Office テーマ</vt:lpstr>
      <vt:lpstr>Office テーマ</vt:lpstr>
      <vt:lpstr>OICA</vt:lpstr>
      <vt:lpstr>ワークシート</vt:lpstr>
      <vt:lpstr>Report to 172nd WP.29 session from  the 24th IWVTA Informal Group meeting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dc:creator>
  <cp:lastModifiedBy>Marie-Claude Collet</cp:lastModifiedBy>
  <cp:revision>2832</cp:revision>
  <cp:lastPrinted>2017-06-20T10:22:19Z</cp:lastPrinted>
  <dcterms:created xsi:type="dcterms:W3CDTF">2013-05-22T07:56:00Z</dcterms:created>
  <dcterms:modified xsi:type="dcterms:W3CDTF">2017-06-20T10:22:29Z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