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sldIdLst>
    <p:sldId id="299" r:id="rId3"/>
    <p:sldId id="301" r:id="rId4"/>
    <p:sldId id="280" r:id="rId5"/>
    <p:sldId id="300" r:id="rId6"/>
    <p:sldId id="289" r:id="rId7"/>
    <p:sldId id="295" r:id="rId8"/>
    <p:sldId id="273" r:id="rId9"/>
    <p:sldId id="291" r:id="rId10"/>
    <p:sldId id="296" r:id="rId11"/>
    <p:sldId id="281" r:id="rId12"/>
  </p:sldIdLst>
  <p:sldSz cx="9144000" cy="5143500" type="screen16x9"/>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622" userDrawn="1">
          <p15:clr>
            <a:srgbClr val="A4A3A4"/>
          </p15:clr>
        </p15:guide>
        <p15:guide id="2" pos="204" userDrawn="1">
          <p15:clr>
            <a:srgbClr val="A4A3A4"/>
          </p15:clr>
        </p15:guide>
        <p15:guide id="3" pos="5556" userDrawn="1">
          <p15:clr>
            <a:srgbClr val="A4A3A4"/>
          </p15:clr>
        </p15:guide>
        <p15:guide id="4" pos="612" userDrawn="1">
          <p15:clr>
            <a:srgbClr val="A4A3A4"/>
          </p15:clr>
        </p15:guide>
        <p15:guide id="5" pos="3878" userDrawn="1">
          <p15:clr>
            <a:srgbClr val="A4A3A4"/>
          </p15:clr>
        </p15:guide>
        <p15:guide id="6" orient="horz" pos="3009" userDrawn="1">
          <p15:clr>
            <a:srgbClr val="A4A3A4"/>
          </p15:clr>
        </p15:guide>
        <p15:guide id="7" pos="1474" userDrawn="1">
          <p15:clr>
            <a:srgbClr val="A4A3A4"/>
          </p15:clr>
        </p15:guide>
        <p15:guide id="8" orient="horz" pos="26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44"/>
    <a:srgbClr val="DBE8EA"/>
    <a:srgbClr val="E6E6E8"/>
    <a:srgbClr val="DAE8E9"/>
    <a:srgbClr val="ECF5F8"/>
    <a:srgbClr val="E5E6E7"/>
    <a:srgbClr val="DCE9ED"/>
    <a:srgbClr val="28272D"/>
    <a:srgbClr val="C1C0C5"/>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32" autoAdjust="0"/>
  </p:normalViewPr>
  <p:slideViewPr>
    <p:cSldViewPr>
      <p:cViewPr varScale="1">
        <p:scale>
          <a:sx n="105" d="100"/>
          <a:sy n="105" d="100"/>
        </p:scale>
        <p:origin x="-802" y="-82"/>
      </p:cViewPr>
      <p:guideLst>
        <p:guide orient="horz" pos="622"/>
        <p:guide orient="horz" pos="3009"/>
        <p:guide orient="horz" pos="2618"/>
        <p:guide pos="204"/>
        <p:guide pos="5556"/>
        <p:guide pos="612"/>
        <p:guide pos="3878"/>
        <p:guide pos="147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72;&#1085;&#1076;\&#1086;&#1089;&#1078;&#1076;\&#1089;&#1090;&#1072;&#1090;&#1080;&#1089;&#1090;&#1080;&#1082;&#1072;\&#1089;&#1090;&#1072;&#1090;&#1080;&#1089;&#1090;&#1080;&#1082;&#1072;%20&#1080;%20&#1076;&#1080;&#1072;&#1075;&#1088;&#1072;&#1084;&#1084;&#1099;%20&#1087;&#1086;%20&#1075;&#1086;&#1076;&#1072;&#1084;%202013-09.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885917625681429E-2"/>
          <c:y val="0.13062661882486612"/>
          <c:w val="0.75829314704381234"/>
          <c:h val="0.67456972990314323"/>
        </c:manualLayout>
      </c:layout>
      <c:bar3DChart>
        <c:barDir val="col"/>
        <c:grouping val="clustered"/>
        <c:varyColors val="0"/>
        <c:ser>
          <c:idx val="1"/>
          <c:order val="0"/>
          <c:tx>
            <c:v>По годам</c:v>
          </c:tx>
          <c:spPr>
            <a:solidFill>
              <a:srgbClr val="FF0000"/>
            </a:solidFill>
          </c:spPr>
          <c:invertIfNegative val="0"/>
          <c:cat>
            <c:numRef>
              <c:f>'Response.End'!$U$2:$U$6</c:f>
              <c:numCache>
                <c:formatCode>General</c:formatCode>
                <c:ptCount val="5"/>
                <c:pt idx="0">
                  <c:v>2013</c:v>
                </c:pt>
                <c:pt idx="1">
                  <c:v>2014</c:v>
                </c:pt>
                <c:pt idx="2">
                  <c:v>2015</c:v>
                </c:pt>
                <c:pt idx="3">
                  <c:v>2016</c:v>
                </c:pt>
                <c:pt idx="4">
                  <c:v>2017</c:v>
                </c:pt>
              </c:numCache>
            </c:numRef>
          </c:cat>
          <c:val>
            <c:numRef>
              <c:f>'Response.End'!$AB$2:$AB$6</c:f>
              <c:numCache>
                <c:formatCode>General</c:formatCode>
                <c:ptCount val="5"/>
                <c:pt idx="0">
                  <c:v>115474</c:v>
                </c:pt>
                <c:pt idx="1">
                  <c:v>119433</c:v>
                </c:pt>
                <c:pt idx="2">
                  <c:v>102326</c:v>
                </c:pt>
                <c:pt idx="3">
                  <c:v>169705</c:v>
                </c:pt>
                <c:pt idx="4">
                  <c:v>274488</c:v>
                </c:pt>
              </c:numCache>
            </c:numRef>
          </c:val>
          <c:extLst xmlns:c16r2="http://schemas.microsoft.com/office/drawing/2015/06/chart">
            <c:ext xmlns:c16="http://schemas.microsoft.com/office/drawing/2014/chart" uri="{C3380CC4-5D6E-409C-BE32-E72D297353CC}">
              <c16:uniqueId val="{00000000-C1A2-4CC9-86B5-F2A4CBF2928A}"/>
            </c:ext>
          </c:extLst>
        </c:ser>
        <c:dLbls>
          <c:showLegendKey val="0"/>
          <c:showVal val="0"/>
          <c:showCatName val="0"/>
          <c:showSerName val="0"/>
          <c:showPercent val="0"/>
          <c:showBubbleSize val="0"/>
        </c:dLbls>
        <c:gapWidth val="150"/>
        <c:shape val="box"/>
        <c:axId val="56653312"/>
        <c:axId val="54117504"/>
        <c:axId val="0"/>
      </c:bar3DChart>
      <c:catAx>
        <c:axId val="56653312"/>
        <c:scaling>
          <c:orientation val="minMax"/>
        </c:scaling>
        <c:delete val="0"/>
        <c:axPos val="b"/>
        <c:numFmt formatCode="General" sourceLinked="1"/>
        <c:majorTickMark val="none"/>
        <c:minorTickMark val="none"/>
        <c:tickLblPos val="nextTo"/>
        <c:crossAx val="54117504"/>
        <c:crosses val="autoZero"/>
        <c:auto val="1"/>
        <c:lblAlgn val="ctr"/>
        <c:lblOffset val="100"/>
        <c:noMultiLvlLbl val="1"/>
      </c:catAx>
      <c:valAx>
        <c:axId val="54117504"/>
        <c:scaling>
          <c:orientation val="minMax"/>
        </c:scaling>
        <c:delete val="0"/>
        <c:axPos val="l"/>
        <c:majorGridlines/>
        <c:title>
          <c:tx>
            <c:rich>
              <a:bodyPr/>
              <a:lstStyle/>
              <a:p>
                <a:pPr>
                  <a:defRPr sz="1400"/>
                </a:pPr>
                <a:r>
                  <a:rPr lang="ru-RU" sz="1400" b="1" i="0" u="none" strike="noStrike" baseline="0" dirty="0"/>
                  <a:t>Number of documents (pcs.)</a:t>
                </a:r>
                <a:endParaRPr lang="en-US" sz="1400" dirty="0"/>
              </a:p>
            </c:rich>
          </c:tx>
          <c:layout>
            <c:manualLayout>
              <c:xMode val="edge"/>
              <c:yMode val="edge"/>
              <c:x val="4.8343263177914328E-3"/>
              <c:y val="0.12902011955936521"/>
            </c:manualLayout>
          </c:layout>
          <c:overlay val="0"/>
        </c:title>
        <c:numFmt formatCode="General" sourceLinked="1"/>
        <c:majorTickMark val="none"/>
        <c:minorTickMark val="none"/>
        <c:tickLblPos val="nextTo"/>
        <c:txPr>
          <a:bodyPr/>
          <a:lstStyle/>
          <a:p>
            <a:pPr>
              <a:defRPr sz="1400" b="1"/>
            </a:pPr>
            <a:endParaRPr lang="en-US"/>
          </a:p>
        </c:txPr>
        <c:crossAx val="566533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36845828268223E-2"/>
          <c:y val="1.4953486233086141E-2"/>
          <c:w val="0.7639666026588029"/>
          <c:h val="0.44500670912408324"/>
        </c:manualLayout>
      </c:layout>
      <c:barChart>
        <c:barDir val="col"/>
        <c:grouping val="clustered"/>
        <c:varyColors val="0"/>
        <c:ser>
          <c:idx val="0"/>
          <c:order val="0"/>
          <c:tx>
            <c:strRef>
              <c:f>[Книга1]Лист1!$R$14</c:f>
              <c:strCache>
                <c:ptCount val="1"/>
                <c:pt idx="0">
                  <c:v>факт</c:v>
                </c:pt>
              </c:strCache>
            </c:strRef>
          </c:tx>
          <c:spPr>
            <a:solidFill>
              <a:schemeClr val="tx2"/>
            </a:solidFill>
          </c:spPr>
          <c:invertIfNegative val="0"/>
          <c:dLbls>
            <c:spPr>
              <a:noFill/>
              <a:ln>
                <a:noFill/>
              </a:ln>
              <a:effectLst/>
            </c:spPr>
            <c:txPr>
              <a:bodyPr rot="0" vert="horz"/>
              <a:lstStyle/>
              <a:p>
                <a:pPr>
                  <a:defRPr>
                    <a:solidFill>
                      <a:schemeClr val="tx2"/>
                    </a:solidFill>
                    <a:latin typeface="RussianRail G Pro Medium" panose="02000603040000020004" pitchFamily="50" charset="-52"/>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[Книга1]Лист1!$S$13:$T$13</c:f>
              <c:strCache>
                <c:ptCount val="2"/>
                <c:pt idx="0">
                  <c:v>при временном хранении</c:v>
                </c:pt>
                <c:pt idx="1">
                  <c:v>при завершении таможенной процедуры (транзит)</c:v>
                </c:pt>
              </c:strCache>
            </c:strRef>
          </c:cat>
          <c:val>
            <c:numRef>
              <c:f>[Книга1]Лист1!$S$14:$T$14</c:f>
              <c:numCache>
                <c:formatCode>General</c:formatCode>
                <c:ptCount val="2"/>
                <c:pt idx="0">
                  <c:v>12</c:v>
                </c:pt>
                <c:pt idx="1">
                  <c:v>9</c:v>
                </c:pt>
              </c:numCache>
            </c:numRef>
          </c:val>
          <c:extLst xmlns:c16r2="http://schemas.microsoft.com/office/drawing/2015/06/chart">
            <c:ext xmlns:c16="http://schemas.microsoft.com/office/drawing/2014/chart" uri="{C3380CC4-5D6E-409C-BE32-E72D297353CC}">
              <c16:uniqueId val="{00000000-BB01-4ABE-8989-3D437289C68F}"/>
            </c:ext>
          </c:extLst>
        </c:ser>
        <c:ser>
          <c:idx val="1"/>
          <c:order val="1"/>
          <c:tx>
            <c:strRef>
              <c:f>[Книга1]Лист1!$R$15</c:f>
              <c:strCache>
                <c:ptCount val="1"/>
                <c:pt idx="0">
                  <c:v>план</c:v>
                </c:pt>
              </c:strCache>
            </c:strRef>
          </c:tx>
          <c:spPr>
            <a:solidFill>
              <a:schemeClr val="accent6"/>
            </a:solidFill>
          </c:spPr>
          <c:invertIfNegative val="0"/>
          <c:dLbls>
            <c:spPr>
              <a:noFill/>
              <a:ln>
                <a:noFill/>
              </a:ln>
              <a:effectLst/>
            </c:spPr>
            <c:txPr>
              <a:bodyPr rot="0" vert="horz"/>
              <a:lstStyle/>
              <a:p>
                <a:pPr>
                  <a:defRPr>
                    <a:solidFill>
                      <a:schemeClr val="tx2"/>
                    </a:solidFill>
                    <a:latin typeface="RussianRail G Pro Medium" panose="02000603040000020004" pitchFamily="50" charset="-52"/>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[Книга1]Лист1!$S$13:$T$13</c:f>
              <c:strCache>
                <c:ptCount val="2"/>
                <c:pt idx="0">
                  <c:v>при временном хранении</c:v>
                </c:pt>
                <c:pt idx="1">
                  <c:v>при завершении таможенной процедуры (транзит)</c:v>
                </c:pt>
              </c:strCache>
            </c:strRef>
          </c:cat>
          <c:val>
            <c:numRef>
              <c:f>[Книга1]Лист1!$S$15:$T$15</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1-BB01-4ABE-8989-3D437289C68F}"/>
            </c:ext>
          </c:extLst>
        </c:ser>
        <c:dLbls>
          <c:showLegendKey val="0"/>
          <c:showVal val="1"/>
          <c:showCatName val="0"/>
          <c:showSerName val="0"/>
          <c:showPercent val="0"/>
          <c:showBubbleSize val="0"/>
        </c:dLbls>
        <c:gapWidth val="355"/>
        <c:overlap val="-70"/>
        <c:axId val="138934272"/>
        <c:axId val="54122112"/>
      </c:barChart>
      <c:catAx>
        <c:axId val="138934272"/>
        <c:scaling>
          <c:orientation val="minMax"/>
        </c:scaling>
        <c:delete val="0"/>
        <c:axPos val="b"/>
        <c:numFmt formatCode="General" sourceLinked="0"/>
        <c:majorTickMark val="none"/>
        <c:minorTickMark val="none"/>
        <c:tickLblPos val="nextTo"/>
        <c:txPr>
          <a:bodyPr rot="-60000000" vert="horz"/>
          <a:lstStyle/>
          <a:p>
            <a:pPr>
              <a:defRPr sz="600" i="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4122112"/>
        <c:crosses val="autoZero"/>
        <c:auto val="1"/>
        <c:lblAlgn val="ctr"/>
        <c:lblOffset val="100"/>
        <c:noMultiLvlLbl val="0"/>
      </c:catAx>
      <c:valAx>
        <c:axId val="54122112"/>
        <c:scaling>
          <c:orientation val="minMax"/>
        </c:scaling>
        <c:delete val="0"/>
        <c:axPos val="l"/>
        <c:majorGridlines>
          <c:spPr>
            <a:ln>
              <a:prstDash val="sysDot"/>
            </a:ln>
          </c:spPr>
        </c:majorGridlines>
        <c:numFmt formatCode="General" sourceLinked="1"/>
        <c:majorTickMark val="none"/>
        <c:minorTickMark val="none"/>
        <c:tickLblPos val="nextTo"/>
        <c:txPr>
          <a:bodyPr rot="-60000000" vert="horz"/>
          <a:lstStyle/>
          <a:p>
            <a:pPr>
              <a:defRPr sz="600">
                <a:solidFill>
                  <a:schemeClr val="tx2"/>
                </a:solidFill>
                <a:latin typeface="RussianRail G Pro Medium" panose="02000603040000020004" pitchFamily="50" charset="-52"/>
              </a:defRPr>
            </a:pPr>
            <a:endParaRPr lang="en-US"/>
          </a:p>
        </c:txPr>
        <c:crossAx val="138934272"/>
        <c:crosses val="autoZero"/>
        <c:crossBetween val="between"/>
      </c:valAx>
    </c:plotArea>
    <c:legend>
      <c:legendPos val="b"/>
      <c:layout>
        <c:manualLayout>
          <c:xMode val="edge"/>
          <c:yMode val="edge"/>
          <c:x val="0.2444425885932229"/>
          <c:y val="0.50257829975074753"/>
          <c:w val="0.38672072004568298"/>
          <c:h val="0.15643745760995495"/>
        </c:manualLayout>
      </c:layout>
      <c:overlay val="0"/>
      <c:txPr>
        <a:bodyPr rot="0" vert="horz"/>
        <a:lstStyle/>
        <a:p>
          <a:pPr>
            <a:defRPr i="1">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907348332018691"/>
          <c:y val="0.19826440588002306"/>
          <c:w val="0.68105874645190978"/>
          <c:h val="0.42291072669805585"/>
        </c:manualLayout>
      </c:layout>
      <c:barChart>
        <c:barDir val="bar"/>
        <c:grouping val="clustered"/>
        <c:varyColors val="0"/>
        <c:ser>
          <c:idx val="0"/>
          <c:order val="0"/>
          <c:tx>
            <c:strRef>
              <c:f>[Книга1]Лист1!$G$19</c:f>
              <c:strCache>
                <c:ptCount val="1"/>
                <c:pt idx="0">
                  <c:v>Бумага</c:v>
                </c:pt>
              </c:strCache>
            </c:strRef>
          </c:tx>
          <c:spPr>
            <a:solidFill>
              <a:schemeClr val="accent6"/>
            </a:solidFill>
          </c:spPr>
          <c:invertIfNegative val="0"/>
          <c:dLbls>
            <c:spPr>
              <a:noFill/>
              <a:ln>
                <a:noFill/>
              </a:ln>
              <a:effectLst/>
            </c:spPr>
            <c:txPr>
              <a:bodyPr rot="0" vert="horz"/>
              <a:lstStyle/>
              <a:p>
                <a:pPr>
                  <a:defRPr>
                    <a:solidFill>
                      <a:schemeClr val="tx2"/>
                    </a:solidFill>
                    <a:latin typeface="RussianRail G Pro Medium" panose="02000603040000020004" pitchFamily="50" charset="-52"/>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[Книга1]Лист1!$H$18:$I$18</c:f>
              <c:strCache>
                <c:ptCount val="2"/>
                <c:pt idx="0">
                  <c:v>при вывозе товара</c:v>
                </c:pt>
                <c:pt idx="1">
                  <c:v>при ввозе  товара</c:v>
                </c:pt>
              </c:strCache>
            </c:strRef>
          </c:cat>
          <c:val>
            <c:numRef>
              <c:f>[Книга1]Лист1!$H$19:$I$19</c:f>
              <c:numCache>
                <c:formatCode>General</c:formatCode>
                <c:ptCount val="2"/>
                <c:pt idx="0">
                  <c:v>2</c:v>
                </c:pt>
                <c:pt idx="1">
                  <c:v>24</c:v>
                </c:pt>
              </c:numCache>
            </c:numRef>
          </c:val>
          <c:extLst xmlns:c16r2="http://schemas.microsoft.com/office/drawing/2015/06/chart">
            <c:ext xmlns:c16="http://schemas.microsoft.com/office/drawing/2014/chart" uri="{C3380CC4-5D6E-409C-BE32-E72D297353CC}">
              <c16:uniqueId val="{00000000-282C-4CED-A38E-9FEBA7189789}"/>
            </c:ext>
          </c:extLst>
        </c:ser>
        <c:ser>
          <c:idx val="1"/>
          <c:order val="1"/>
          <c:tx>
            <c:strRef>
              <c:f>[Книга1]Лист1!$G$20</c:f>
              <c:strCache>
                <c:ptCount val="1"/>
                <c:pt idx="0">
                  <c:v>ЭДО</c:v>
                </c:pt>
              </c:strCache>
            </c:strRef>
          </c:tx>
          <c:spPr>
            <a:solidFill>
              <a:schemeClr val="tx2"/>
            </a:solidFill>
          </c:spPr>
          <c:invertIfNegative val="0"/>
          <c:dLbls>
            <c:spPr>
              <a:noFill/>
              <a:ln>
                <a:noFill/>
              </a:ln>
              <a:effectLst/>
            </c:spPr>
            <c:txPr>
              <a:bodyPr rot="0" vert="horz"/>
              <a:lstStyle/>
              <a:p>
                <a:pPr>
                  <a:defRPr>
                    <a:solidFill>
                      <a:schemeClr val="tx2"/>
                    </a:solidFill>
                    <a:latin typeface="RussianRail G Pro Medium" panose="02000603040000020004" pitchFamily="50" charset="-52"/>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[Книга1]Лист1!$H$18:$I$18</c:f>
              <c:strCache>
                <c:ptCount val="2"/>
                <c:pt idx="0">
                  <c:v>при вывозе товара</c:v>
                </c:pt>
                <c:pt idx="1">
                  <c:v>при ввозе  товара</c:v>
                </c:pt>
              </c:strCache>
            </c:strRef>
          </c:cat>
          <c:val>
            <c:numRef>
              <c:f>[Книга1]Лист1!$H$20:$I$20</c:f>
              <c:numCache>
                <c:formatCode>General</c:formatCode>
                <c:ptCount val="2"/>
                <c:pt idx="0">
                  <c:v>1</c:v>
                </c:pt>
                <c:pt idx="1">
                  <c:v>12</c:v>
                </c:pt>
              </c:numCache>
            </c:numRef>
          </c:val>
          <c:extLst xmlns:c16r2="http://schemas.microsoft.com/office/drawing/2015/06/chart">
            <c:ext xmlns:c16="http://schemas.microsoft.com/office/drawing/2014/chart" uri="{C3380CC4-5D6E-409C-BE32-E72D297353CC}">
              <c16:uniqueId val="{00000001-282C-4CED-A38E-9FEBA7189789}"/>
            </c:ext>
          </c:extLst>
        </c:ser>
        <c:dLbls>
          <c:showLegendKey val="0"/>
          <c:showVal val="0"/>
          <c:showCatName val="0"/>
          <c:showSerName val="0"/>
          <c:showPercent val="0"/>
          <c:showBubbleSize val="0"/>
        </c:dLbls>
        <c:gapWidth val="94"/>
        <c:overlap val="-27"/>
        <c:axId val="138934784"/>
        <c:axId val="54123840"/>
      </c:barChart>
      <c:catAx>
        <c:axId val="138934784"/>
        <c:scaling>
          <c:orientation val="minMax"/>
        </c:scaling>
        <c:delete val="0"/>
        <c:axPos val="l"/>
        <c:numFmt formatCode="General" sourceLinked="0"/>
        <c:majorTickMark val="none"/>
        <c:minorTickMark val="none"/>
        <c:tickLblPos val="nextTo"/>
        <c:txPr>
          <a:bodyPr rot="-60000000" vert="horz"/>
          <a:lstStyle/>
          <a:p>
            <a:pPr>
              <a:defRPr sz="600" i="1">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4123840"/>
        <c:crosses val="autoZero"/>
        <c:auto val="1"/>
        <c:lblAlgn val="l"/>
        <c:lblOffset val="100"/>
        <c:noMultiLvlLbl val="0"/>
      </c:catAx>
      <c:valAx>
        <c:axId val="54123840"/>
        <c:scaling>
          <c:orientation val="minMax"/>
        </c:scaling>
        <c:delete val="0"/>
        <c:axPos val="b"/>
        <c:majorGridlines>
          <c:spPr>
            <a:ln>
              <a:prstDash val="sysDot"/>
            </a:ln>
          </c:spPr>
        </c:majorGridlines>
        <c:numFmt formatCode="General" sourceLinked="1"/>
        <c:majorTickMark val="none"/>
        <c:minorTickMark val="none"/>
        <c:tickLblPos val="nextTo"/>
        <c:txPr>
          <a:bodyPr rot="-60000000" vert="horz"/>
          <a:lstStyle/>
          <a:p>
            <a:pPr>
              <a:defRPr sz="600">
                <a:solidFill>
                  <a:schemeClr val="tx2"/>
                </a:solidFill>
                <a:latin typeface="RussianRail G Pro Medium" panose="02000603040000020004" pitchFamily="50" charset="-52"/>
              </a:defRPr>
            </a:pPr>
            <a:endParaRPr lang="en-US"/>
          </a:p>
        </c:txPr>
        <c:crossAx val="138934784"/>
        <c:crosses val="autoZero"/>
        <c:crossBetween val="between"/>
      </c:valAx>
    </c:plotArea>
    <c:legend>
      <c:legendPos val="r"/>
      <c:layout>
        <c:manualLayout>
          <c:xMode val="edge"/>
          <c:yMode val="edge"/>
          <c:x val="0.31851243117130967"/>
          <c:y val="0.66518713829776488"/>
          <c:w val="0.47565844279755681"/>
          <c:h val="0.15664341283682895"/>
        </c:manualLayout>
      </c:layout>
      <c:overlay val="0"/>
      <c:txPr>
        <a:bodyPr rot="0" vert="horz"/>
        <a:lstStyle/>
        <a:p>
          <a:pPr>
            <a:defRPr sz="700" i="1">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968"/>
          </a:xfrm>
          <a:prstGeom prst="rect">
            <a:avLst/>
          </a:prstGeom>
        </p:spPr>
        <p:txBody>
          <a:bodyPr vert="horz" lIns="91432" tIns="45716" rIns="91432" bIns="45716" rtlCol="0"/>
          <a:lstStyle>
            <a:lvl1pPr algn="l">
              <a:defRPr sz="1200"/>
            </a:lvl1pPr>
          </a:lstStyle>
          <a:p>
            <a:endParaRPr lang="ru-RU" dirty="0"/>
          </a:p>
        </p:txBody>
      </p:sp>
      <p:sp>
        <p:nvSpPr>
          <p:cNvPr id="3" name="Дата 2"/>
          <p:cNvSpPr>
            <a:spLocks noGrp="1"/>
          </p:cNvSpPr>
          <p:nvPr>
            <p:ph type="dt" idx="1"/>
          </p:nvPr>
        </p:nvSpPr>
        <p:spPr>
          <a:xfrm>
            <a:off x="3849688" y="1"/>
            <a:ext cx="2946400" cy="496968"/>
          </a:xfrm>
          <a:prstGeom prst="rect">
            <a:avLst/>
          </a:prstGeom>
        </p:spPr>
        <p:txBody>
          <a:bodyPr vert="horz" lIns="91432" tIns="45716" rIns="91432" bIns="45716" rtlCol="0"/>
          <a:lstStyle>
            <a:lvl1pPr algn="r">
              <a:defRPr sz="1200"/>
            </a:lvl1pPr>
          </a:lstStyle>
          <a:p>
            <a:fld id="{A206F3AF-7822-4D06-AEAE-9A114269F0FF}" type="datetimeFigureOut">
              <a:rPr lang="ru-RU" smtClean="0"/>
              <a:pPr/>
              <a:t>22.11.2017</a:t>
            </a:fld>
            <a:endParaRPr lang="en-US"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ru-RU" dirty="0"/>
          </a:p>
        </p:txBody>
      </p:sp>
      <p:sp>
        <p:nvSpPr>
          <p:cNvPr id="5" name="Заметки 4"/>
          <p:cNvSpPr>
            <a:spLocks noGrp="1"/>
          </p:cNvSpPr>
          <p:nvPr>
            <p:ph type="body" sz="quarter" idx="3"/>
          </p:nvPr>
        </p:nvSpPr>
        <p:spPr>
          <a:xfrm>
            <a:off x="679453" y="4715629"/>
            <a:ext cx="5438775" cy="4467940"/>
          </a:xfrm>
          <a:prstGeom prst="rect">
            <a:avLst/>
          </a:prstGeom>
        </p:spPr>
        <p:txBody>
          <a:bodyPr vert="horz" lIns="91432" tIns="45716" rIns="91432" bIns="4571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9672"/>
            <a:ext cx="2946400" cy="496967"/>
          </a:xfrm>
          <a:prstGeom prst="rect">
            <a:avLst/>
          </a:prstGeom>
        </p:spPr>
        <p:txBody>
          <a:bodyPr vert="horz" lIns="91432" tIns="45716" rIns="91432" bIns="45716"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29672"/>
            <a:ext cx="2946400" cy="496967"/>
          </a:xfrm>
          <a:prstGeom prst="rect">
            <a:avLst/>
          </a:prstGeom>
        </p:spPr>
        <p:txBody>
          <a:bodyPr vert="horz" lIns="91432" tIns="45716" rIns="91432" bIns="45716" rtlCol="0" anchor="b"/>
          <a:lstStyle>
            <a:lvl1pPr algn="r">
              <a:defRPr sz="1200"/>
            </a:lvl1pPr>
          </a:lstStyle>
          <a:p>
            <a:fld id="{7DDF8B05-BFD5-4236-9CAE-0BC1AAE3D260}" type="slidenum">
              <a:rPr lang="ru-RU" smtClean="0"/>
              <a:pPr/>
              <a:t>‹#›</a:t>
            </a:fld>
            <a:endParaRPr lang="en-US" dirty="0"/>
          </a:p>
        </p:txBody>
      </p:sp>
    </p:spTree>
    <p:extLst>
      <p:ext uri="{BB962C8B-B14F-4D97-AF65-F5344CB8AC3E}">
        <p14:creationId xmlns:p14="http://schemas.microsoft.com/office/powerpoint/2010/main" val="404229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ru-RU" altLang="ru-RU" dirty="0" smtClean="0"/>
          </a:p>
        </p:txBody>
      </p:sp>
    </p:spTree>
    <p:extLst>
      <p:ext uri="{BB962C8B-B14F-4D97-AF65-F5344CB8AC3E}">
        <p14:creationId xmlns:p14="http://schemas.microsoft.com/office/powerpoint/2010/main" val="136798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ru-RU" altLang="ru-RU" dirty="0" smtClean="0"/>
          </a:p>
        </p:txBody>
      </p:sp>
    </p:spTree>
    <p:extLst>
      <p:ext uri="{BB962C8B-B14F-4D97-AF65-F5344CB8AC3E}">
        <p14:creationId xmlns:p14="http://schemas.microsoft.com/office/powerpoint/2010/main" val="25454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DF8B05-BFD5-4236-9CAE-0BC1AAE3D260}" type="slidenum">
              <a:rPr lang="ru-RU"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39838"/>
            <a:ext cx="595630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79CCC1-3388-4060-8FDC-A03377CFE60D}" type="slidenum">
              <a:rPr lang="ru-RU" smtClean="0"/>
              <a:pPr/>
              <a:t>3</a:t>
            </a:fld>
            <a:endParaRPr lang="en-US" dirty="0"/>
          </a:p>
        </p:txBody>
      </p:sp>
    </p:spTree>
    <p:extLst>
      <p:ext uri="{BB962C8B-B14F-4D97-AF65-F5344CB8AC3E}">
        <p14:creationId xmlns:p14="http://schemas.microsoft.com/office/powerpoint/2010/main" val="104980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годам – </a:t>
            </a:r>
            <a:r>
              <a:rPr lang="en-US" dirty="0" smtClean="0"/>
              <a:t>By</a:t>
            </a:r>
            <a:r>
              <a:rPr lang="ru-RU" dirty="0" smtClean="0"/>
              <a:t> </a:t>
            </a:r>
            <a:r>
              <a:rPr lang="en-US" dirty="0" smtClean="0"/>
              <a:t>year</a:t>
            </a:r>
            <a:endParaRPr lang="ru-RU" dirty="0"/>
          </a:p>
        </p:txBody>
      </p:sp>
      <p:sp>
        <p:nvSpPr>
          <p:cNvPr id="4" name="Номер слайда 3"/>
          <p:cNvSpPr>
            <a:spLocks noGrp="1"/>
          </p:cNvSpPr>
          <p:nvPr>
            <p:ph type="sldNum" sz="quarter" idx="10"/>
          </p:nvPr>
        </p:nvSpPr>
        <p:spPr/>
        <p:txBody>
          <a:bodyPr/>
          <a:lstStyle/>
          <a:p>
            <a:fld id="{7DDF8B05-BFD5-4236-9CAE-0BC1AAE3D260}" type="slidenum">
              <a:rPr lang="ru-RU"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endParaRPr lang="ru-RU" dirty="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4E9DD-AF15-4509-9CA8-ABF474D7693C}" type="slidenum">
              <a:rPr lang="ru-RU"/>
              <a:pPr fontAlgn="base">
                <a:spcBef>
                  <a:spcPct val="0"/>
                </a:spcBef>
                <a:spcAft>
                  <a:spcPct val="0"/>
                </a:spcAft>
              </a:pPr>
              <a:t>5</a:t>
            </a:fld>
            <a:endParaRPr lang="en-US" dirty="0"/>
          </a:p>
        </p:txBody>
      </p:sp>
    </p:spTree>
    <p:extLst>
      <p:ext uri="{BB962C8B-B14F-4D97-AF65-F5344CB8AC3E}">
        <p14:creationId xmlns:p14="http://schemas.microsoft.com/office/powerpoint/2010/main" val="136172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Порядок</a:t>
            </a:r>
            <a:r>
              <a:rPr lang="ru-RU" baseline="0" dirty="0" smtClean="0"/>
              <a:t> совершения таможенных операций при перемещении товаров в международном грузовом сообщении ж/д транспортом – </a:t>
            </a:r>
            <a:r>
              <a:rPr lang="en-US" baseline="0" dirty="0" smtClean="0"/>
              <a:t>P</a:t>
            </a:r>
            <a:r>
              <a:rPr lang="en-US" dirty="0" smtClean="0"/>
              <a:t>rocedure of customs operations performance during cargo</a:t>
            </a:r>
            <a:r>
              <a:rPr lang="en-US" baseline="0" dirty="0" smtClean="0"/>
              <a:t> transportation </a:t>
            </a:r>
            <a:r>
              <a:rPr lang="en-US" dirty="0" smtClean="0"/>
              <a:t>in international traffic by rail</a:t>
            </a:r>
          </a:p>
          <a:p>
            <a:r>
              <a:rPr lang="ru-RU" dirty="0" smtClean="0"/>
              <a:t>ФНС</a:t>
            </a:r>
            <a:r>
              <a:rPr lang="ru-RU" baseline="0" dirty="0" smtClean="0"/>
              <a:t> </a:t>
            </a:r>
            <a:r>
              <a:rPr lang="en-US" baseline="0" dirty="0" smtClean="0"/>
              <a:t>–</a:t>
            </a:r>
            <a:r>
              <a:rPr lang="ru-RU" baseline="0" dirty="0" smtClean="0"/>
              <a:t> </a:t>
            </a:r>
            <a:r>
              <a:rPr lang="en-US" baseline="0" dirty="0" smtClean="0"/>
              <a:t>Federal Tax Service</a:t>
            </a:r>
          </a:p>
          <a:p>
            <a:r>
              <a:rPr lang="ru-RU" baseline="0" dirty="0" smtClean="0"/>
              <a:t>ТО убытия – </a:t>
            </a:r>
            <a:r>
              <a:rPr lang="en-US" baseline="0" dirty="0" smtClean="0"/>
              <a:t>Customs registration of departure</a:t>
            </a:r>
          </a:p>
          <a:p>
            <a:r>
              <a:rPr lang="ru-RU" baseline="0" dirty="0" smtClean="0"/>
              <a:t>ОАО «РЖД» – </a:t>
            </a:r>
            <a:r>
              <a:rPr lang="en-US" baseline="0" dirty="0" smtClean="0"/>
              <a:t>JSC “RZD”</a:t>
            </a:r>
          </a:p>
          <a:p>
            <a:r>
              <a:rPr lang="ru-RU" baseline="0" dirty="0" smtClean="0"/>
              <a:t>Отправитель – </a:t>
            </a:r>
            <a:r>
              <a:rPr lang="en-US" baseline="0" dirty="0" smtClean="0"/>
              <a:t>Consignor </a:t>
            </a:r>
            <a:endParaRPr lang="ru-RU" dirty="0"/>
          </a:p>
        </p:txBody>
      </p:sp>
      <p:sp>
        <p:nvSpPr>
          <p:cNvPr id="4" name="Номер слайда 3"/>
          <p:cNvSpPr>
            <a:spLocks noGrp="1"/>
          </p:cNvSpPr>
          <p:nvPr>
            <p:ph type="sldNum" sz="quarter" idx="10"/>
          </p:nvPr>
        </p:nvSpPr>
        <p:spPr/>
        <p:txBody>
          <a:bodyPr/>
          <a:lstStyle/>
          <a:p>
            <a:fld id="{7DDF8B05-BFD5-4236-9CAE-0BC1AAE3D260}" type="slidenum">
              <a:rPr lang="ru-RU" smtClean="0"/>
              <a:pPr/>
              <a:t>6</a:t>
            </a:fld>
            <a:endParaRPr lang="en-US" dirty="0"/>
          </a:p>
        </p:txBody>
      </p:sp>
    </p:spTree>
    <p:extLst>
      <p:ext uri="{BB962C8B-B14F-4D97-AF65-F5344CB8AC3E}">
        <p14:creationId xmlns:p14="http://schemas.microsoft.com/office/powerpoint/2010/main" val="221068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39838"/>
            <a:ext cx="5956300" cy="3349625"/>
          </a:xfrm>
        </p:spPr>
      </p:sp>
      <p:sp>
        <p:nvSpPr>
          <p:cNvPr id="3" name="Заметки 2"/>
          <p:cNvSpPr>
            <a:spLocks noGrp="1"/>
          </p:cNvSpPr>
          <p:nvPr>
            <p:ph type="body" idx="1"/>
          </p:nvPr>
        </p:nvSpPr>
        <p:spPr/>
        <p:txBody>
          <a:bodyPr/>
          <a:lstStyle/>
          <a:p>
            <a:r>
              <a:rPr lang="ru-RU" dirty="0" smtClean="0"/>
              <a:t>при</a:t>
            </a:r>
            <a:r>
              <a:rPr lang="ru-RU" baseline="0" dirty="0" smtClean="0"/>
              <a:t> временном хранении – </a:t>
            </a:r>
            <a:r>
              <a:rPr lang="en-US" baseline="0" dirty="0" smtClean="0"/>
              <a:t>during temporary storage</a:t>
            </a:r>
            <a:endParaRPr lang="ru-RU" baseline="0" dirty="0" smtClean="0"/>
          </a:p>
          <a:p>
            <a:r>
              <a:rPr lang="ru-RU" baseline="0" dirty="0" smtClean="0"/>
              <a:t>при завершении таможенной процедуры (транзит) –</a:t>
            </a:r>
            <a:r>
              <a:rPr lang="en-US" baseline="0" dirty="0" smtClean="0"/>
              <a:t> during completion of customs procedure (transit)</a:t>
            </a:r>
            <a:endParaRPr lang="ru-RU" baseline="0" dirty="0" smtClean="0"/>
          </a:p>
          <a:p>
            <a:r>
              <a:rPr lang="ru-RU" baseline="0" dirty="0" smtClean="0"/>
              <a:t>факт –</a:t>
            </a:r>
            <a:r>
              <a:rPr lang="en-US" baseline="0" dirty="0" smtClean="0"/>
              <a:t> fact</a:t>
            </a:r>
            <a:endParaRPr lang="ru-RU" baseline="0" dirty="0" smtClean="0"/>
          </a:p>
          <a:p>
            <a:r>
              <a:rPr lang="ru-RU" dirty="0" smtClean="0"/>
              <a:t>план – </a:t>
            </a:r>
            <a:r>
              <a:rPr lang="en-US" dirty="0" smtClean="0"/>
              <a:t>plan</a:t>
            </a:r>
            <a:endParaRPr lang="ru-RU" dirty="0" smtClean="0"/>
          </a:p>
          <a:p>
            <a:r>
              <a:rPr lang="ru-RU" dirty="0" smtClean="0"/>
              <a:t>при ввозе</a:t>
            </a:r>
            <a:r>
              <a:rPr lang="ru-RU" baseline="0" dirty="0" smtClean="0"/>
              <a:t> товара – </a:t>
            </a:r>
            <a:r>
              <a:rPr lang="en-US" baseline="0" dirty="0" smtClean="0"/>
              <a:t>in case of import of goods</a:t>
            </a: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 вывозе</a:t>
            </a:r>
            <a:r>
              <a:rPr lang="ru-RU" baseline="0" dirty="0" smtClean="0"/>
              <a:t> товара – </a:t>
            </a:r>
            <a:r>
              <a:rPr lang="en-US" baseline="0" dirty="0" smtClean="0"/>
              <a:t>in case of export of goods</a:t>
            </a:r>
            <a:endParaRPr lang="ru-RU" baseline="0" dirty="0" smtClean="0"/>
          </a:p>
          <a:p>
            <a:r>
              <a:rPr lang="ru-RU" dirty="0" smtClean="0"/>
              <a:t>ЭДО – </a:t>
            </a:r>
            <a:r>
              <a:rPr lang="en-US" dirty="0" smtClean="0"/>
              <a:t>Electronic document management</a:t>
            </a:r>
            <a:endParaRPr lang="ru-RU" dirty="0" smtClean="0"/>
          </a:p>
          <a:p>
            <a:r>
              <a:rPr lang="ru-RU" dirty="0" smtClean="0"/>
              <a:t>Бумага – </a:t>
            </a:r>
            <a:r>
              <a:rPr lang="en-US" dirty="0" smtClean="0"/>
              <a:t>Paper</a:t>
            </a:r>
            <a:endParaRPr lang="ru-RU" dirty="0"/>
          </a:p>
        </p:txBody>
      </p:sp>
      <p:sp>
        <p:nvSpPr>
          <p:cNvPr id="4" name="Номер слайда 3"/>
          <p:cNvSpPr>
            <a:spLocks noGrp="1"/>
          </p:cNvSpPr>
          <p:nvPr>
            <p:ph type="sldNum" sz="quarter" idx="10"/>
          </p:nvPr>
        </p:nvSpPr>
        <p:spPr/>
        <p:txBody>
          <a:bodyPr/>
          <a:lstStyle/>
          <a:p>
            <a:fld id="{3979CCC1-3388-4060-8FDC-A03377CFE60D}" type="slidenum">
              <a:rPr lang="ru-RU" smtClean="0"/>
              <a:pPr/>
              <a:t>7</a:t>
            </a:fld>
            <a:endParaRPr lang="en-US" dirty="0"/>
          </a:p>
        </p:txBody>
      </p:sp>
    </p:spTree>
    <p:extLst>
      <p:ext uri="{BB962C8B-B14F-4D97-AF65-F5344CB8AC3E}">
        <p14:creationId xmlns:p14="http://schemas.microsoft.com/office/powerpoint/2010/main" val="104980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Эксперимент</a:t>
            </a:r>
            <a:r>
              <a:rPr lang="ru-RU" baseline="0" dirty="0" smtClean="0"/>
              <a:t> по подтверждению ставки НДС 0% при экспорте в электронном виде – </a:t>
            </a:r>
            <a:r>
              <a:rPr lang="en-US" dirty="0" smtClean="0"/>
              <a:t>Experiment on confirmation of the 0% VAT rate during export in electronic form</a:t>
            </a:r>
            <a:endParaRPr lang="ru-RU" baseline="0" dirty="0" smtClean="0"/>
          </a:p>
          <a:p>
            <a:r>
              <a:rPr lang="ru-RU" baseline="0" dirty="0" smtClean="0"/>
              <a:t>Июль 2017 –</a:t>
            </a:r>
            <a:r>
              <a:rPr lang="en-US" baseline="0" dirty="0" smtClean="0"/>
              <a:t> July 2017</a:t>
            </a:r>
            <a:endParaRPr lang="ru-RU" baseline="0" dirty="0" smtClean="0"/>
          </a:p>
          <a:p>
            <a:r>
              <a:rPr lang="ru-RU" baseline="0" dirty="0" smtClean="0"/>
              <a:t>План мероприятий по поэтапному переходу совершения таможенных операций в электронном виде –</a:t>
            </a:r>
            <a:r>
              <a:rPr lang="en-US" baseline="0" dirty="0" smtClean="0"/>
              <a:t> Action plan </a:t>
            </a:r>
            <a:r>
              <a:rPr lang="en-US" dirty="0" smtClean="0"/>
              <a:t>for the phase-to-phase transition to the electronic form of customs operations</a:t>
            </a:r>
            <a:r>
              <a:rPr lang="en-US" baseline="0" dirty="0" smtClean="0"/>
              <a:t> performance</a:t>
            </a:r>
            <a:endParaRPr lang="ru-RU" baseline="0" dirty="0" smtClean="0"/>
          </a:p>
          <a:p>
            <a:r>
              <a:rPr lang="ru-RU" baseline="0" dirty="0" smtClean="0"/>
              <a:t>ИМПОРТ – </a:t>
            </a:r>
            <a:r>
              <a:rPr lang="en-US" baseline="0" dirty="0" smtClean="0"/>
              <a:t>IMPORT</a:t>
            </a:r>
            <a:endParaRPr lang="ru-RU" baseline="0" dirty="0" smtClean="0"/>
          </a:p>
          <a:p>
            <a:r>
              <a:rPr lang="ru-RU" baseline="0" dirty="0" smtClean="0"/>
              <a:t>Предварительное Информирование – </a:t>
            </a:r>
            <a:r>
              <a:rPr lang="en-US" baseline="0" dirty="0" smtClean="0"/>
              <a:t>Preliminary notification</a:t>
            </a:r>
            <a:endParaRPr lang="ru-RU" baseline="0" dirty="0" smtClean="0"/>
          </a:p>
          <a:p>
            <a:r>
              <a:rPr lang="ru-RU" baseline="0" dirty="0" smtClean="0"/>
              <a:t>Регистрация прибытия – </a:t>
            </a:r>
            <a:r>
              <a:rPr lang="en-US" baseline="0" dirty="0" smtClean="0"/>
              <a:t>Arrival registration</a:t>
            </a:r>
            <a:endParaRPr lang="ru-RU" baseline="0" dirty="0" smtClean="0"/>
          </a:p>
          <a:p>
            <a:r>
              <a:rPr lang="ru-RU" baseline="0" dirty="0" smtClean="0"/>
              <a:t>Помещение под таможенную процедуру ТТ – </a:t>
            </a:r>
            <a:r>
              <a:rPr lang="en-US" dirty="0" smtClean="0"/>
              <a:t>Placement under the customs transit procedure</a:t>
            </a:r>
            <a:endParaRPr lang="ru-RU" baseline="0" dirty="0" smtClean="0"/>
          </a:p>
          <a:p>
            <a:r>
              <a:rPr lang="ru-RU" baseline="0" dirty="0" smtClean="0"/>
              <a:t>Операции в пути следования – </a:t>
            </a:r>
            <a:r>
              <a:rPr lang="en-GB" dirty="0" smtClean="0"/>
              <a:t>Operations along the route</a:t>
            </a:r>
            <a:endParaRPr lang="ru-RU" baseline="0" dirty="0" smtClean="0"/>
          </a:p>
          <a:p>
            <a:r>
              <a:rPr lang="ru-RU" baseline="0" dirty="0" smtClean="0"/>
              <a:t>Завершение ТТ – </a:t>
            </a:r>
            <a:r>
              <a:rPr lang="en-GB" baseline="0" dirty="0" smtClean="0"/>
              <a:t>Customs transit completion</a:t>
            </a:r>
            <a:endParaRPr lang="ru-RU" baseline="0" dirty="0" smtClean="0"/>
          </a:p>
          <a:p>
            <a:r>
              <a:rPr lang="ru-RU" baseline="0" dirty="0" smtClean="0"/>
              <a:t>Станция назначения – </a:t>
            </a:r>
            <a:r>
              <a:rPr lang="en-US" baseline="0" dirty="0" smtClean="0"/>
              <a:t>Destination station</a:t>
            </a:r>
            <a:endParaRPr lang="ru-RU" baseline="0" dirty="0" smtClean="0"/>
          </a:p>
          <a:p>
            <a:r>
              <a:rPr lang="ru-RU" baseline="0" dirty="0" smtClean="0"/>
              <a:t>Помещение на хранение и выдача груза – </a:t>
            </a:r>
            <a:r>
              <a:rPr lang="en-US" dirty="0" smtClean="0"/>
              <a:t>Storage and release of cargo</a:t>
            </a:r>
            <a:endParaRPr lang="ru-RU" dirty="0"/>
          </a:p>
        </p:txBody>
      </p:sp>
      <p:sp>
        <p:nvSpPr>
          <p:cNvPr id="4" name="Номер слайда 3"/>
          <p:cNvSpPr>
            <a:spLocks noGrp="1"/>
          </p:cNvSpPr>
          <p:nvPr>
            <p:ph type="sldNum" sz="quarter" idx="10"/>
          </p:nvPr>
        </p:nvSpPr>
        <p:spPr/>
        <p:txBody>
          <a:bodyPr/>
          <a:lstStyle/>
          <a:p>
            <a:fld id="{7DDF8B05-BFD5-4236-9CAE-0BC1AAE3D260}" type="slidenum">
              <a:rPr lang="ru-RU" smtClean="0"/>
              <a:pPr/>
              <a:t>8</a:t>
            </a:fld>
            <a:endParaRPr lang="en-US" dirty="0"/>
          </a:p>
        </p:txBody>
      </p:sp>
    </p:spTree>
    <p:extLst>
      <p:ext uri="{BB962C8B-B14F-4D97-AF65-F5344CB8AC3E}">
        <p14:creationId xmlns:p14="http://schemas.microsoft.com/office/powerpoint/2010/main" val="335751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endParaRPr lang="ru-RU" dirty="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4E9DD-AF15-4509-9CA8-ABF474D7693C}" type="slidenum">
              <a:rPr lang="ru-RU"/>
              <a:pPr fontAlgn="base">
                <a:spcBef>
                  <a:spcPct val="0"/>
                </a:spcBef>
                <a:spcAft>
                  <a:spcPct val="0"/>
                </a:spcAft>
              </a:pPr>
              <a:t>9</a:t>
            </a:fld>
            <a:endParaRPr lang="en-US" dirty="0"/>
          </a:p>
        </p:txBody>
      </p:sp>
    </p:spTree>
    <p:extLst>
      <p:ext uri="{BB962C8B-B14F-4D97-AF65-F5344CB8AC3E}">
        <p14:creationId xmlns:p14="http://schemas.microsoft.com/office/powerpoint/2010/main" val="13785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32A3B3E8-9E47-44D2-8873-7747B5F009A2}" type="datetimeFigureOut">
              <a:rPr lang="ru-RU" smtClean="0"/>
              <a:pPr>
                <a:defRPr/>
              </a:pPr>
              <a:t>22.11.2017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861C2282-66B9-4AB8-B7F6-17F224F17650}"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7EACEF8-374F-42A8-B13D-A2097818A8F4}" type="datetimeFigureOut">
              <a:rPr lang="ru-RU" smtClean="0"/>
              <a:pPr>
                <a:defRPr/>
              </a:pPr>
              <a:t>22.11.2017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CE6EAEA3-4830-42C5-BFA2-A25BED18D325}"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1810F14E-A620-45EF-8D35-73BE378B8141}" type="datetimeFigureOut">
              <a:rPr lang="ru-RU" smtClean="0"/>
              <a:pPr>
                <a:defRPr/>
              </a:pPr>
              <a:t>22.11.2017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F4B68DC0-1F65-49DB-A32E-1B0FBE71D61E}"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Rectangle 16"/>
          <p:cNvSpPr>
            <a:spLocks noChangeArrowheads="1"/>
          </p:cNvSpPr>
          <p:nvPr userDrawn="1"/>
        </p:nvSpPr>
        <p:spPr bwMode="auto">
          <a:xfrm>
            <a:off x="0" y="0"/>
            <a:ext cx="9144000" cy="842963"/>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lIns="68580" tIns="34290" rIns="68580" bIns="34290" anchor="ctr"/>
          <a:lstStyle/>
          <a:p>
            <a:pPr fontAlgn="auto">
              <a:spcBef>
                <a:spcPts val="0"/>
              </a:spcBef>
              <a:spcAft>
                <a:spcPts val="0"/>
              </a:spcAft>
              <a:defRPr/>
            </a:pPr>
            <a:endParaRPr lang="en-US" dirty="0">
              <a:solidFill>
                <a:schemeClr val="lt1"/>
              </a:solidFill>
              <a:latin typeface="Verdana" pitchFamily="34" charset="0"/>
              <a:ea typeface="Verdana" pitchFamily="34" charset="0"/>
              <a:cs typeface="Verdana" pitchFamily="34" charset="0"/>
            </a:endParaRPr>
          </a:p>
        </p:txBody>
      </p:sp>
      <p:sp>
        <p:nvSpPr>
          <p:cNvPr id="3" name="Rectangle 17"/>
          <p:cNvSpPr>
            <a:spLocks noChangeArrowheads="1"/>
          </p:cNvSpPr>
          <p:nvPr userDrawn="1"/>
        </p:nvSpPr>
        <p:spPr bwMode="auto">
          <a:xfrm>
            <a:off x="0" y="4879975"/>
            <a:ext cx="9144000" cy="263525"/>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lIns="68580" tIns="34290" rIns="68580" bIns="34290" anchor="ctr"/>
          <a:lstStyle/>
          <a:p>
            <a:pPr algn="ctr" fontAlgn="auto">
              <a:spcBef>
                <a:spcPts val="0"/>
              </a:spcBef>
              <a:spcAft>
                <a:spcPts val="0"/>
              </a:spcAft>
              <a:defRPr/>
            </a:pPr>
            <a:endParaRPr lang="en-US" kern="0" dirty="0">
              <a:solidFill>
                <a:sysClr val="window" lastClr="FFFFFF"/>
              </a:solidFill>
              <a:latin typeface="Verdana"/>
              <a:cs typeface="+mn-cs"/>
            </a:endParaRPr>
          </a:p>
        </p:txBody>
      </p:sp>
      <p:pic>
        <p:nvPicPr>
          <p:cNvPr id="4" name="Picture 17" descr="rzd_logo.png"/>
          <p:cNvPicPr>
            <a:picLocks noChangeAspect="1"/>
          </p:cNvPicPr>
          <p:nvPr userDrawn="1"/>
        </p:nvPicPr>
        <p:blipFill>
          <a:blip r:embed="rId2" cstate="print"/>
          <a:srcRect/>
          <a:stretch>
            <a:fillRect/>
          </a:stretch>
        </p:blipFill>
        <p:spPr bwMode="auto">
          <a:xfrm>
            <a:off x="8405813" y="4878388"/>
            <a:ext cx="458787" cy="265112"/>
          </a:xfrm>
          <a:prstGeom prst="rect">
            <a:avLst/>
          </a:prstGeom>
          <a:noFill/>
          <a:ln w="9525">
            <a:noFill/>
            <a:miter lim="800000"/>
            <a:headEnd/>
            <a:tailEnd/>
          </a:ln>
        </p:spPr>
      </p:pic>
      <p:sp>
        <p:nvSpPr>
          <p:cNvPr id="5" name="Номер слайда 3"/>
          <p:cNvSpPr txBox="1">
            <a:spLocks/>
          </p:cNvSpPr>
          <p:nvPr userDrawn="1"/>
        </p:nvSpPr>
        <p:spPr>
          <a:xfrm>
            <a:off x="8699500" y="4870450"/>
            <a:ext cx="328613" cy="273050"/>
          </a:xfrm>
          <a:prstGeom prst="rect">
            <a:avLst/>
          </a:prstGeom>
          <a:noFill/>
          <a:ln w="9525">
            <a:noFill/>
            <a:miter lim="800000"/>
            <a:headEnd/>
            <a:tailEnd/>
          </a:ln>
        </p:spPr>
        <p:txBody>
          <a:bodyPr lIns="0" tIns="0" rIns="0" bIns="0" anchor="ctr"/>
          <a:lstStyle>
            <a:defPPr>
              <a:defRPr lang="ru-RU"/>
            </a:defPPr>
            <a:lvl1pPr algn="r" rtl="0" fontAlgn="base">
              <a:spcBef>
                <a:spcPct val="0"/>
              </a:spcBef>
              <a:spcAft>
                <a:spcPct val="0"/>
              </a:spcAft>
              <a:defRPr lang="ru-RU" sz="1050" b="1" kern="1200" smtClean="0">
                <a:solidFill>
                  <a:schemeClr val="tx1">
                    <a:lumMod val="65000"/>
                    <a:lumOff val="35000"/>
                  </a:schemeClr>
                </a:solidFill>
                <a:latin typeface="+mn-lt"/>
                <a:ea typeface="ＭＳ Ｐゴシック" charset="-128"/>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89">
              <a:defRPr/>
            </a:pPr>
            <a:fld id="{0648A597-6733-42EB-8B78-347C3D314E50}" type="slidenum">
              <a:rPr sz="1100" b="0">
                <a:solidFill>
                  <a:schemeClr val="tx1"/>
                </a:solidFill>
              </a:rPr>
              <a:pPr defTabSz="457189">
                <a:defRPr/>
              </a:pPr>
              <a:t>‹#›</a:t>
            </a:fld>
            <a:endParaRPr lang="en-US" sz="1100" b="0" dirty="0">
              <a:solidFill>
                <a:schemeClr val="tx1"/>
              </a:solidFill>
            </a:endParaRPr>
          </a:p>
        </p:txBody>
      </p:sp>
      <p:grpSp>
        <p:nvGrpSpPr>
          <p:cNvPr id="6" name="Группа 11"/>
          <p:cNvGrpSpPr>
            <a:grpSpLocks/>
          </p:cNvGrpSpPr>
          <p:nvPr userDrawn="1"/>
        </p:nvGrpSpPr>
        <p:grpSpPr bwMode="auto">
          <a:xfrm>
            <a:off x="-6350" y="4902200"/>
            <a:ext cx="9144000" cy="34925"/>
            <a:chOff x="1209369" y="2093476"/>
            <a:chExt cx="9865100" cy="0"/>
          </a:xfrm>
        </p:grpSpPr>
        <p:cxnSp>
          <p:nvCxnSpPr>
            <p:cNvPr id="7" name="Прямая соединительная линия 6"/>
            <p:cNvCxnSpPr/>
            <p:nvPr/>
          </p:nvCxnSpPr>
          <p:spPr>
            <a:xfrm flipH="1">
              <a:off x="1209369" y="2049151"/>
              <a:ext cx="4560597" cy="0"/>
            </a:xfrm>
            <a:prstGeom prst="line">
              <a:avLst/>
            </a:prstGeom>
            <a:ln w="19050">
              <a:gradFill flip="none" rotWithShape="1">
                <a:gsLst>
                  <a:gs pos="51000">
                    <a:srgbClr val="877070"/>
                  </a:gs>
                  <a:gs pos="0">
                    <a:srgbClr val="FF0000"/>
                  </a:gs>
                  <a:gs pos="22000">
                    <a:srgbClr val="C00000"/>
                  </a:gs>
                  <a:gs pos="9400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769966" y="2049151"/>
              <a:ext cx="5304503" cy="0"/>
            </a:xfrm>
            <a:prstGeom prst="line">
              <a:avLst/>
            </a:prstGeom>
            <a:ln w="19050">
              <a:gradFill flip="none" rotWithShape="1">
                <a:gsLst>
                  <a:gs pos="51000">
                    <a:srgbClr val="877070"/>
                  </a:gs>
                  <a:gs pos="0">
                    <a:srgbClr val="FF0000"/>
                  </a:gs>
                  <a:gs pos="22000">
                    <a:srgbClr val="C00000"/>
                  </a:gs>
                  <a:gs pos="9400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 name="Группа 11"/>
          <p:cNvGrpSpPr>
            <a:grpSpLocks/>
          </p:cNvGrpSpPr>
          <p:nvPr userDrawn="1"/>
        </p:nvGrpSpPr>
        <p:grpSpPr bwMode="auto">
          <a:xfrm>
            <a:off x="0" y="869950"/>
            <a:ext cx="9144000" cy="33338"/>
            <a:chOff x="1209369" y="2093476"/>
            <a:chExt cx="9865100" cy="0"/>
          </a:xfrm>
        </p:grpSpPr>
        <p:cxnSp>
          <p:nvCxnSpPr>
            <p:cNvPr id="10" name="Прямая соединительная линия 9"/>
            <p:cNvCxnSpPr/>
            <p:nvPr/>
          </p:nvCxnSpPr>
          <p:spPr>
            <a:xfrm flipH="1">
              <a:off x="1209369" y="2053139"/>
              <a:ext cx="4560597" cy="0"/>
            </a:xfrm>
            <a:prstGeom prst="line">
              <a:avLst/>
            </a:prstGeom>
            <a:ln w="19050">
              <a:gradFill flip="none" rotWithShape="1">
                <a:gsLst>
                  <a:gs pos="51000">
                    <a:srgbClr val="877070"/>
                  </a:gs>
                  <a:gs pos="0">
                    <a:srgbClr val="FF0000"/>
                  </a:gs>
                  <a:gs pos="22000">
                    <a:srgbClr val="C00000"/>
                  </a:gs>
                  <a:gs pos="9400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769966" y="2053139"/>
              <a:ext cx="5304503" cy="0"/>
            </a:xfrm>
            <a:prstGeom prst="line">
              <a:avLst/>
            </a:prstGeom>
            <a:ln w="19050">
              <a:gradFill flip="none" rotWithShape="1">
                <a:gsLst>
                  <a:gs pos="51000">
                    <a:srgbClr val="877070"/>
                  </a:gs>
                  <a:gs pos="0">
                    <a:srgbClr val="FF0000"/>
                  </a:gs>
                  <a:gs pos="22000">
                    <a:srgbClr val="C00000"/>
                  </a:gs>
                  <a:gs pos="94000">
                    <a:schemeClr val="bg1">
                      <a:lumMod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2" name="Нижний колонтитул 2"/>
          <p:cNvSpPr>
            <a:spLocks noGrp="1"/>
          </p:cNvSpPr>
          <p:nvPr>
            <p:ph type="ftr" sz="quarter" idx="10"/>
          </p:nvPr>
        </p:nvSpPr>
        <p:spPr>
          <a:xfrm>
            <a:off x="468313" y="4851400"/>
            <a:ext cx="8135937" cy="274638"/>
          </a:xfrm>
        </p:spPr>
        <p:txBody>
          <a:bodyPr/>
          <a:lstStyle>
            <a:lvl1pPr algn="r">
              <a:defRPr dirty="0"/>
            </a:lvl1pPr>
          </a:lstStyle>
          <a:p>
            <a:pPr>
              <a:defRPr/>
            </a:pP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9838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82613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288008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426477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26003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299592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332183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D00995B-808C-4394-9D8A-F9A4D82DDE8F}" type="datetimeFigureOut">
              <a:rPr lang="ru-RU" smtClean="0"/>
              <a:pPr>
                <a:defRPr/>
              </a:pPr>
              <a:t>22.11.2017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D991F334-14FD-4B01-8FF8-E7FB9AE40601}" type="slidenum">
              <a:rPr lang="ru-RU" smtClean="0"/>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2813334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dirty="0"/>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329111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665227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291884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Заголовок и объект">
    <p:bg>
      <p:bgPr>
        <a:solidFill>
          <a:schemeClr val="bg1"/>
        </a:solidFill>
        <a:effectLst/>
      </p:bgPr>
    </p:bg>
    <p:spTree>
      <p:nvGrpSpPr>
        <p:cNvPr id="1" name=""/>
        <p:cNvGrpSpPr/>
        <p:nvPr/>
      </p:nvGrpSpPr>
      <p:grpSpPr>
        <a:xfrm>
          <a:off x="0" y="0"/>
          <a:ext cx="0" cy="0"/>
          <a:chOff x="0" y="0"/>
          <a:chExt cx="0" cy="0"/>
        </a:xfrm>
      </p:grpSpPr>
      <p:sp>
        <p:nvSpPr>
          <p:cNvPr id="22" name="Прямоугольник 21"/>
          <p:cNvSpPr/>
          <p:nvPr userDrawn="1"/>
        </p:nvSpPr>
        <p:spPr>
          <a:xfrm rot="10800000">
            <a:off x="-1" y="4789518"/>
            <a:ext cx="9144001" cy="274283"/>
          </a:xfrm>
          <a:prstGeom prst="rect">
            <a:avLst/>
          </a:prstGeom>
          <a:gradFill flip="none" rotWithShape="1">
            <a:gsLst>
              <a:gs pos="0">
                <a:schemeClr val="tx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65" dirty="0"/>
          </a:p>
        </p:txBody>
      </p:sp>
      <p:sp>
        <p:nvSpPr>
          <p:cNvPr id="16" name="Rectangle 17"/>
          <p:cNvSpPr>
            <a:spLocks noChangeArrowheads="1"/>
          </p:cNvSpPr>
          <p:nvPr userDrawn="1"/>
        </p:nvSpPr>
        <p:spPr bwMode="auto">
          <a:xfrm>
            <a:off x="-1" y="5054228"/>
            <a:ext cx="9144001" cy="89273"/>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1286" kern="0" dirty="0">
              <a:solidFill>
                <a:sysClr val="window" lastClr="FFFFFF"/>
              </a:solidFill>
              <a:latin typeface="Verdana"/>
              <a:cs typeface="+mn-cs"/>
            </a:endParaRPr>
          </a:p>
        </p:txBody>
      </p:sp>
      <p:sp>
        <p:nvSpPr>
          <p:cNvPr id="3" name="Rectangle 16"/>
          <p:cNvSpPr>
            <a:spLocks noChangeArrowheads="1"/>
          </p:cNvSpPr>
          <p:nvPr userDrawn="1"/>
        </p:nvSpPr>
        <p:spPr bwMode="auto">
          <a:xfrm>
            <a:off x="0" y="2"/>
            <a:ext cx="9144000" cy="813746"/>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anchor="ctr"/>
          <a:lstStyle/>
          <a:p>
            <a:pPr fontAlgn="auto">
              <a:spcBef>
                <a:spcPts val="0"/>
              </a:spcBef>
              <a:spcAft>
                <a:spcPts val="0"/>
              </a:spcAft>
              <a:defRPr/>
            </a:pPr>
            <a:endParaRPr lang="en-US" sz="1800" dirty="0">
              <a:solidFill>
                <a:schemeClr val="lt1"/>
              </a:solidFill>
              <a:latin typeface="Verdana" pitchFamily="34" charset="0"/>
              <a:ea typeface="Verdana" pitchFamily="34" charset="0"/>
              <a:cs typeface="Verdana" pitchFamily="34" charset="0"/>
            </a:endParaRPr>
          </a:p>
        </p:txBody>
      </p:sp>
      <p:sp>
        <p:nvSpPr>
          <p:cNvPr id="13" name="Номер слайда 3"/>
          <p:cNvSpPr txBox="1">
            <a:spLocks/>
          </p:cNvSpPr>
          <p:nvPr userDrawn="1"/>
        </p:nvSpPr>
        <p:spPr>
          <a:xfrm>
            <a:off x="8699350" y="4869657"/>
            <a:ext cx="329208" cy="273844"/>
          </a:xfrm>
          <a:prstGeom prst="rect">
            <a:avLst/>
          </a:prstGeom>
          <a:noFill/>
          <a:ln w="9525">
            <a:noFill/>
            <a:miter lim="800000"/>
            <a:headEnd/>
            <a:tailEnd/>
          </a:ln>
        </p:spPr>
        <p:txBody>
          <a:bodyPr vert="horz" lIns="0" tIns="0" rIns="0" bIns="0" rtlCol="0" anchor="ctr"/>
          <a:lstStyle>
            <a:defPPr>
              <a:defRPr lang="ru-RU"/>
            </a:defPPr>
            <a:lvl1pPr algn="r" rtl="0" fontAlgn="base">
              <a:spcBef>
                <a:spcPct val="0"/>
              </a:spcBef>
              <a:spcAft>
                <a:spcPct val="0"/>
              </a:spcAft>
              <a:defRPr lang="ru-RU" sz="1050" b="1" kern="1200" smtClean="0">
                <a:solidFill>
                  <a:schemeClr val="tx1">
                    <a:lumMod val="65000"/>
                    <a:lumOff val="35000"/>
                  </a:schemeClr>
                </a:solidFill>
                <a:latin typeface="+mn-lt"/>
                <a:ea typeface="ＭＳ Ｐゴシック" charset="-128"/>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98"/>
            <a:fld id="{39D9C0C8-EE42-47CF-ADD3-6349191AD94C}" type="slidenum">
              <a:rPr lang="ru-RU" sz="1050" b="0" smtClean="0">
                <a:solidFill>
                  <a:schemeClr val="tx1"/>
                </a:solidFill>
              </a:rPr>
              <a:pPr defTabSz="457198"/>
              <a:t>‹#›</a:t>
            </a:fld>
            <a:endParaRPr lang="en-US" sz="1050" b="0" dirty="0">
              <a:solidFill>
                <a:schemeClr val="tx1"/>
              </a:solidFill>
            </a:endParaRPr>
          </a:p>
        </p:txBody>
      </p:sp>
      <p:pic>
        <p:nvPicPr>
          <p:cNvPr id="20" name="Picture 17" descr="rzd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06427" y="4877993"/>
            <a:ext cx="457528" cy="2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4"/>
          <p:cNvGrpSpPr>
            <a:grpSpLocks noChangeAspect="1"/>
          </p:cNvGrpSpPr>
          <p:nvPr userDrawn="1"/>
        </p:nvGrpSpPr>
        <p:grpSpPr bwMode="auto">
          <a:xfrm>
            <a:off x="-1" y="114206"/>
            <a:ext cx="9144001" cy="699542"/>
            <a:chOff x="0" y="1377"/>
            <a:chExt cx="5760" cy="486"/>
          </a:xfrm>
        </p:grpSpPr>
        <p:sp>
          <p:nvSpPr>
            <p:cNvPr id="11" name="AutoShape 3"/>
            <p:cNvSpPr>
              <a:spLocks noChangeAspect="1" noChangeArrowheads="1" noTextEdit="1"/>
            </p:cNvSpPr>
            <p:nvPr userDrawn="1"/>
          </p:nvSpPr>
          <p:spPr bwMode="auto">
            <a:xfrm>
              <a:off x="0" y="1377"/>
              <a:ext cx="576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12" name="Freeform 6"/>
            <p:cNvSpPr>
              <a:spLocks noEditPoints="1"/>
            </p:cNvSpPr>
            <p:nvPr userDrawn="1"/>
          </p:nvSpPr>
          <p:spPr bwMode="auto">
            <a:xfrm>
              <a:off x="0" y="1494"/>
              <a:ext cx="5753" cy="334"/>
            </a:xfrm>
            <a:custGeom>
              <a:avLst/>
              <a:gdLst>
                <a:gd name="T0" fmla="*/ 4522 w 5753"/>
                <a:gd name="T1" fmla="*/ 296 h 334"/>
                <a:gd name="T2" fmla="*/ 4478 w 5753"/>
                <a:gd name="T3" fmla="*/ 325 h 334"/>
                <a:gd name="T4" fmla="*/ 4423 w 5753"/>
                <a:gd name="T5" fmla="*/ 334 h 334"/>
                <a:gd name="T6" fmla="*/ 0 w 5753"/>
                <a:gd name="T7" fmla="*/ 334 h 334"/>
                <a:gd name="T8" fmla="*/ 4437 w 5753"/>
                <a:gd name="T9" fmla="*/ 324 h 334"/>
                <a:gd name="T10" fmla="*/ 4471 w 5753"/>
                <a:gd name="T11" fmla="*/ 312 h 334"/>
                <a:gd name="T12" fmla="*/ 5091 w 5753"/>
                <a:gd name="T13" fmla="*/ 0 h 334"/>
                <a:gd name="T14" fmla="*/ 5753 w 5753"/>
                <a:gd name="T15" fmla="*/ 118 h 334"/>
                <a:gd name="T16" fmla="*/ 5126 w 5753"/>
                <a:gd name="T17" fmla="*/ 122 h 334"/>
                <a:gd name="T18" fmla="*/ 5091 w 5753"/>
                <a:gd name="T19" fmla="*/ 141 h 334"/>
                <a:gd name="T20" fmla="*/ 4971 w 5753"/>
                <a:gd name="T21" fmla="*/ 156 h 334"/>
                <a:gd name="T22" fmla="*/ 4995 w 5753"/>
                <a:gd name="T23" fmla="*/ 122 h 334"/>
                <a:gd name="T24" fmla="*/ 5032 w 5753"/>
                <a:gd name="T25" fmla="*/ 75 h 334"/>
                <a:gd name="T26" fmla="*/ 5086 w 5753"/>
                <a:gd name="T27" fmla="*/ 7 h 334"/>
                <a:gd name="T28" fmla="*/ 4808 w 5753"/>
                <a:gd name="T29" fmla="*/ 0 h 334"/>
                <a:gd name="T30" fmla="*/ 4987 w 5753"/>
                <a:gd name="T31" fmla="*/ 31 h 334"/>
                <a:gd name="T32" fmla="*/ 4938 w 5753"/>
                <a:gd name="T33" fmla="*/ 94 h 334"/>
                <a:gd name="T34" fmla="*/ 4904 w 5753"/>
                <a:gd name="T35" fmla="*/ 139 h 334"/>
                <a:gd name="T36" fmla="*/ 4695 w 5753"/>
                <a:gd name="T37" fmla="*/ 156 h 334"/>
                <a:gd name="T38" fmla="*/ 4650 w 5753"/>
                <a:gd name="T39" fmla="*/ 165 h 334"/>
                <a:gd name="T40" fmla="*/ 4613 w 5753"/>
                <a:gd name="T41" fmla="*/ 190 h 334"/>
                <a:gd name="T42" fmla="*/ 4571 w 5753"/>
                <a:gd name="T43" fmla="*/ 240 h 334"/>
                <a:gd name="T44" fmla="*/ 4527 w 5753"/>
                <a:gd name="T45" fmla="*/ 291 h 334"/>
                <a:gd name="T46" fmla="*/ 4510 w 5753"/>
                <a:gd name="T47" fmla="*/ 270 h 334"/>
                <a:gd name="T48" fmla="*/ 4541 w 5753"/>
                <a:gd name="T49" fmla="*/ 235 h 334"/>
                <a:gd name="T50" fmla="*/ 4557 w 5753"/>
                <a:gd name="T51" fmla="*/ 216 h 334"/>
                <a:gd name="T52" fmla="*/ 4574 w 5753"/>
                <a:gd name="T53" fmla="*/ 198 h 334"/>
                <a:gd name="T54" fmla="*/ 4597 w 5753"/>
                <a:gd name="T55" fmla="*/ 170 h 334"/>
                <a:gd name="T56" fmla="*/ 4630 w 5753"/>
                <a:gd name="T57" fmla="*/ 127 h 334"/>
                <a:gd name="T58" fmla="*/ 4672 w 5753"/>
                <a:gd name="T59" fmla="*/ 75 h 334"/>
                <a:gd name="T60" fmla="*/ 4709 w 5753"/>
                <a:gd name="T61" fmla="*/ 36 h 334"/>
                <a:gd name="T62" fmla="*/ 4751 w 5753"/>
                <a:gd name="T63" fmla="*/ 10 h 334"/>
                <a:gd name="T64" fmla="*/ 4808 w 5753"/>
                <a:gd name="T65" fmla="*/ 0 h 3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53" h="334">
                  <a:moveTo>
                    <a:pt x="4487" y="296"/>
                  </a:moveTo>
                  <a:lnTo>
                    <a:pt x="4522" y="296"/>
                  </a:lnTo>
                  <a:lnTo>
                    <a:pt x="4501" y="313"/>
                  </a:lnTo>
                  <a:lnTo>
                    <a:pt x="4478" y="325"/>
                  </a:lnTo>
                  <a:lnTo>
                    <a:pt x="4454" y="331"/>
                  </a:lnTo>
                  <a:lnTo>
                    <a:pt x="4423" y="334"/>
                  </a:lnTo>
                  <a:lnTo>
                    <a:pt x="4382" y="334"/>
                  </a:lnTo>
                  <a:lnTo>
                    <a:pt x="0" y="334"/>
                  </a:lnTo>
                  <a:lnTo>
                    <a:pt x="0" y="324"/>
                  </a:lnTo>
                  <a:lnTo>
                    <a:pt x="4437" y="324"/>
                  </a:lnTo>
                  <a:lnTo>
                    <a:pt x="4454" y="320"/>
                  </a:lnTo>
                  <a:lnTo>
                    <a:pt x="4471" y="312"/>
                  </a:lnTo>
                  <a:lnTo>
                    <a:pt x="4487" y="296"/>
                  </a:lnTo>
                  <a:close/>
                  <a:moveTo>
                    <a:pt x="5091" y="0"/>
                  </a:moveTo>
                  <a:lnTo>
                    <a:pt x="5753" y="0"/>
                  </a:lnTo>
                  <a:lnTo>
                    <a:pt x="5753" y="118"/>
                  </a:lnTo>
                  <a:lnTo>
                    <a:pt x="5149" y="118"/>
                  </a:lnTo>
                  <a:lnTo>
                    <a:pt x="5126" y="122"/>
                  </a:lnTo>
                  <a:lnTo>
                    <a:pt x="5107" y="129"/>
                  </a:lnTo>
                  <a:lnTo>
                    <a:pt x="5091" y="141"/>
                  </a:lnTo>
                  <a:lnTo>
                    <a:pt x="5077" y="156"/>
                  </a:lnTo>
                  <a:lnTo>
                    <a:pt x="4971" y="156"/>
                  </a:lnTo>
                  <a:lnTo>
                    <a:pt x="4983" y="141"/>
                  </a:lnTo>
                  <a:lnTo>
                    <a:pt x="4995" y="122"/>
                  </a:lnTo>
                  <a:lnTo>
                    <a:pt x="5013" y="101"/>
                  </a:lnTo>
                  <a:lnTo>
                    <a:pt x="5032" y="75"/>
                  </a:lnTo>
                  <a:lnTo>
                    <a:pt x="5056" y="45"/>
                  </a:lnTo>
                  <a:lnTo>
                    <a:pt x="5086" y="7"/>
                  </a:lnTo>
                  <a:lnTo>
                    <a:pt x="5091" y="0"/>
                  </a:lnTo>
                  <a:close/>
                  <a:moveTo>
                    <a:pt x="4808" y="0"/>
                  </a:moveTo>
                  <a:lnTo>
                    <a:pt x="5011" y="0"/>
                  </a:lnTo>
                  <a:lnTo>
                    <a:pt x="4987" y="31"/>
                  </a:lnTo>
                  <a:lnTo>
                    <a:pt x="4960" y="66"/>
                  </a:lnTo>
                  <a:lnTo>
                    <a:pt x="4938" y="94"/>
                  </a:lnTo>
                  <a:lnTo>
                    <a:pt x="4918" y="118"/>
                  </a:lnTo>
                  <a:lnTo>
                    <a:pt x="4904" y="139"/>
                  </a:lnTo>
                  <a:lnTo>
                    <a:pt x="4891" y="156"/>
                  </a:lnTo>
                  <a:lnTo>
                    <a:pt x="4695" y="156"/>
                  </a:lnTo>
                  <a:lnTo>
                    <a:pt x="4671" y="158"/>
                  </a:lnTo>
                  <a:lnTo>
                    <a:pt x="4650" y="165"/>
                  </a:lnTo>
                  <a:lnTo>
                    <a:pt x="4632" y="174"/>
                  </a:lnTo>
                  <a:lnTo>
                    <a:pt x="4613" y="190"/>
                  </a:lnTo>
                  <a:lnTo>
                    <a:pt x="4594" y="210"/>
                  </a:lnTo>
                  <a:lnTo>
                    <a:pt x="4571" y="240"/>
                  </a:lnTo>
                  <a:lnTo>
                    <a:pt x="4548" y="268"/>
                  </a:lnTo>
                  <a:lnTo>
                    <a:pt x="4527" y="291"/>
                  </a:lnTo>
                  <a:lnTo>
                    <a:pt x="4492" y="291"/>
                  </a:lnTo>
                  <a:lnTo>
                    <a:pt x="4510" y="270"/>
                  </a:lnTo>
                  <a:lnTo>
                    <a:pt x="4531" y="245"/>
                  </a:lnTo>
                  <a:lnTo>
                    <a:pt x="4541" y="235"/>
                  </a:lnTo>
                  <a:lnTo>
                    <a:pt x="4550" y="224"/>
                  </a:lnTo>
                  <a:lnTo>
                    <a:pt x="4557" y="216"/>
                  </a:lnTo>
                  <a:lnTo>
                    <a:pt x="4566" y="207"/>
                  </a:lnTo>
                  <a:lnTo>
                    <a:pt x="4574" y="198"/>
                  </a:lnTo>
                  <a:lnTo>
                    <a:pt x="4585" y="186"/>
                  </a:lnTo>
                  <a:lnTo>
                    <a:pt x="4597" y="170"/>
                  </a:lnTo>
                  <a:lnTo>
                    <a:pt x="4611" y="151"/>
                  </a:lnTo>
                  <a:lnTo>
                    <a:pt x="4630" y="127"/>
                  </a:lnTo>
                  <a:lnTo>
                    <a:pt x="4655" y="97"/>
                  </a:lnTo>
                  <a:lnTo>
                    <a:pt x="4672" y="75"/>
                  </a:lnTo>
                  <a:lnTo>
                    <a:pt x="4690" y="54"/>
                  </a:lnTo>
                  <a:lnTo>
                    <a:pt x="4709" y="36"/>
                  </a:lnTo>
                  <a:lnTo>
                    <a:pt x="4728" y="21"/>
                  </a:lnTo>
                  <a:lnTo>
                    <a:pt x="4751" y="10"/>
                  </a:lnTo>
                  <a:lnTo>
                    <a:pt x="4777" y="3"/>
                  </a:lnTo>
                  <a:lnTo>
                    <a:pt x="4808" y="0"/>
                  </a:lnTo>
                  <a:close/>
                </a:path>
              </a:pathLst>
            </a:custGeom>
            <a:solidFill>
              <a:srgbClr val="F6F6F5"/>
            </a:solidFill>
            <a:ln w="0">
              <a:solidFill>
                <a:srgbClr val="F6F6F5"/>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14" name="Freeform 7"/>
            <p:cNvSpPr>
              <a:spLocks noEditPoints="1"/>
            </p:cNvSpPr>
            <p:nvPr userDrawn="1"/>
          </p:nvSpPr>
          <p:spPr bwMode="auto">
            <a:xfrm>
              <a:off x="0" y="1650"/>
              <a:ext cx="5753" cy="140"/>
            </a:xfrm>
            <a:custGeom>
              <a:avLst/>
              <a:gdLst>
                <a:gd name="T0" fmla="*/ 4527 w 5753"/>
                <a:gd name="T1" fmla="*/ 135 h 140"/>
                <a:gd name="T2" fmla="*/ 4782 w 5753"/>
                <a:gd name="T3" fmla="*/ 135 h 140"/>
                <a:gd name="T4" fmla="*/ 4775 w 5753"/>
                <a:gd name="T5" fmla="*/ 140 h 140"/>
                <a:gd name="T6" fmla="*/ 4522 w 5753"/>
                <a:gd name="T7" fmla="*/ 140 h 140"/>
                <a:gd name="T8" fmla="*/ 4527 w 5753"/>
                <a:gd name="T9" fmla="*/ 135 h 140"/>
                <a:gd name="T10" fmla="*/ 0 w 5753"/>
                <a:gd name="T11" fmla="*/ 135 h 140"/>
                <a:gd name="T12" fmla="*/ 4492 w 5753"/>
                <a:gd name="T13" fmla="*/ 135 h 140"/>
                <a:gd name="T14" fmla="*/ 4487 w 5753"/>
                <a:gd name="T15" fmla="*/ 140 h 140"/>
                <a:gd name="T16" fmla="*/ 0 w 5753"/>
                <a:gd name="T17" fmla="*/ 140 h 140"/>
                <a:gd name="T18" fmla="*/ 0 w 5753"/>
                <a:gd name="T19" fmla="*/ 135 h 140"/>
                <a:gd name="T20" fmla="*/ 5753 w 5753"/>
                <a:gd name="T21" fmla="*/ 0 h 140"/>
                <a:gd name="T22" fmla="*/ 5753 w 5753"/>
                <a:gd name="T23" fmla="*/ 46 h 140"/>
                <a:gd name="T24" fmla="*/ 5088 w 5753"/>
                <a:gd name="T25" fmla="*/ 46 h 140"/>
                <a:gd name="T26" fmla="*/ 5074 w 5753"/>
                <a:gd name="T27" fmla="*/ 48 h 140"/>
                <a:gd name="T28" fmla="*/ 5062 w 5753"/>
                <a:gd name="T29" fmla="*/ 51 h 140"/>
                <a:gd name="T30" fmla="*/ 5049 w 5753"/>
                <a:gd name="T31" fmla="*/ 60 h 140"/>
                <a:gd name="T32" fmla="*/ 5037 w 5753"/>
                <a:gd name="T33" fmla="*/ 72 h 140"/>
                <a:gd name="T34" fmla="*/ 5023 w 5753"/>
                <a:gd name="T35" fmla="*/ 89 h 140"/>
                <a:gd name="T36" fmla="*/ 5006 w 5753"/>
                <a:gd name="T37" fmla="*/ 110 h 140"/>
                <a:gd name="T38" fmla="*/ 4994 w 5753"/>
                <a:gd name="T39" fmla="*/ 124 h 140"/>
                <a:gd name="T40" fmla="*/ 4980 w 5753"/>
                <a:gd name="T41" fmla="*/ 133 h 140"/>
                <a:gd name="T42" fmla="*/ 4966 w 5753"/>
                <a:gd name="T43" fmla="*/ 138 h 140"/>
                <a:gd name="T44" fmla="*/ 4946 w 5753"/>
                <a:gd name="T45" fmla="*/ 140 h 140"/>
                <a:gd name="T46" fmla="*/ 4924 w 5753"/>
                <a:gd name="T47" fmla="*/ 140 h 140"/>
                <a:gd name="T48" fmla="*/ 4863 w 5753"/>
                <a:gd name="T49" fmla="*/ 140 h 140"/>
                <a:gd name="T50" fmla="*/ 4868 w 5753"/>
                <a:gd name="T51" fmla="*/ 135 h 140"/>
                <a:gd name="T52" fmla="*/ 4952 w 5753"/>
                <a:gd name="T53" fmla="*/ 135 h 140"/>
                <a:gd name="T54" fmla="*/ 4966 w 5753"/>
                <a:gd name="T55" fmla="*/ 131 h 140"/>
                <a:gd name="T56" fmla="*/ 4976 w 5753"/>
                <a:gd name="T57" fmla="*/ 122 h 140"/>
                <a:gd name="T58" fmla="*/ 4988 w 5753"/>
                <a:gd name="T59" fmla="*/ 108 h 140"/>
                <a:gd name="T60" fmla="*/ 5002 w 5753"/>
                <a:gd name="T61" fmla="*/ 93 h 140"/>
                <a:gd name="T62" fmla="*/ 5009 w 5753"/>
                <a:gd name="T63" fmla="*/ 86 h 140"/>
                <a:gd name="T64" fmla="*/ 5014 w 5753"/>
                <a:gd name="T65" fmla="*/ 79 h 140"/>
                <a:gd name="T66" fmla="*/ 5021 w 5753"/>
                <a:gd name="T67" fmla="*/ 72 h 140"/>
                <a:gd name="T68" fmla="*/ 5028 w 5753"/>
                <a:gd name="T69" fmla="*/ 63 h 140"/>
                <a:gd name="T70" fmla="*/ 5037 w 5753"/>
                <a:gd name="T71" fmla="*/ 51 h 140"/>
                <a:gd name="T72" fmla="*/ 5049 w 5753"/>
                <a:gd name="T73" fmla="*/ 35 h 140"/>
                <a:gd name="T74" fmla="*/ 5067 w 5753"/>
                <a:gd name="T75" fmla="*/ 14 h 140"/>
                <a:gd name="T76" fmla="*/ 5077 w 5753"/>
                <a:gd name="T77" fmla="*/ 0 h 140"/>
                <a:gd name="T78" fmla="*/ 5753 w 5753"/>
                <a:gd name="T79" fmla="*/ 0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53" h="140">
                  <a:moveTo>
                    <a:pt x="4527" y="135"/>
                  </a:moveTo>
                  <a:lnTo>
                    <a:pt x="4782" y="135"/>
                  </a:lnTo>
                  <a:lnTo>
                    <a:pt x="4775" y="140"/>
                  </a:lnTo>
                  <a:lnTo>
                    <a:pt x="4522" y="140"/>
                  </a:lnTo>
                  <a:lnTo>
                    <a:pt x="4527" y="135"/>
                  </a:lnTo>
                  <a:close/>
                  <a:moveTo>
                    <a:pt x="0" y="135"/>
                  </a:moveTo>
                  <a:lnTo>
                    <a:pt x="4492" y="135"/>
                  </a:lnTo>
                  <a:lnTo>
                    <a:pt x="4487" y="140"/>
                  </a:lnTo>
                  <a:lnTo>
                    <a:pt x="0" y="140"/>
                  </a:lnTo>
                  <a:lnTo>
                    <a:pt x="0" y="135"/>
                  </a:lnTo>
                  <a:close/>
                  <a:moveTo>
                    <a:pt x="5753" y="0"/>
                  </a:moveTo>
                  <a:lnTo>
                    <a:pt x="5753" y="46"/>
                  </a:lnTo>
                  <a:lnTo>
                    <a:pt x="5088" y="46"/>
                  </a:lnTo>
                  <a:lnTo>
                    <a:pt x="5074" y="48"/>
                  </a:lnTo>
                  <a:lnTo>
                    <a:pt x="5062" y="51"/>
                  </a:lnTo>
                  <a:lnTo>
                    <a:pt x="5049" y="60"/>
                  </a:lnTo>
                  <a:lnTo>
                    <a:pt x="5037" y="72"/>
                  </a:lnTo>
                  <a:lnTo>
                    <a:pt x="5023" y="89"/>
                  </a:lnTo>
                  <a:lnTo>
                    <a:pt x="5006" y="110"/>
                  </a:lnTo>
                  <a:lnTo>
                    <a:pt x="4994" y="124"/>
                  </a:lnTo>
                  <a:lnTo>
                    <a:pt x="4980" y="133"/>
                  </a:lnTo>
                  <a:lnTo>
                    <a:pt x="4966" y="138"/>
                  </a:lnTo>
                  <a:lnTo>
                    <a:pt x="4946" y="140"/>
                  </a:lnTo>
                  <a:lnTo>
                    <a:pt x="4924" y="140"/>
                  </a:lnTo>
                  <a:lnTo>
                    <a:pt x="4863" y="140"/>
                  </a:lnTo>
                  <a:lnTo>
                    <a:pt x="4868" y="135"/>
                  </a:lnTo>
                  <a:lnTo>
                    <a:pt x="4952" y="135"/>
                  </a:lnTo>
                  <a:lnTo>
                    <a:pt x="4966" y="131"/>
                  </a:lnTo>
                  <a:lnTo>
                    <a:pt x="4976" y="122"/>
                  </a:lnTo>
                  <a:lnTo>
                    <a:pt x="4988" y="108"/>
                  </a:lnTo>
                  <a:lnTo>
                    <a:pt x="5002" y="93"/>
                  </a:lnTo>
                  <a:lnTo>
                    <a:pt x="5009" y="86"/>
                  </a:lnTo>
                  <a:lnTo>
                    <a:pt x="5014" y="79"/>
                  </a:lnTo>
                  <a:lnTo>
                    <a:pt x="5021" y="72"/>
                  </a:lnTo>
                  <a:lnTo>
                    <a:pt x="5028" y="63"/>
                  </a:lnTo>
                  <a:lnTo>
                    <a:pt x="5037" y="51"/>
                  </a:lnTo>
                  <a:lnTo>
                    <a:pt x="5049" y="35"/>
                  </a:lnTo>
                  <a:lnTo>
                    <a:pt x="5067" y="14"/>
                  </a:lnTo>
                  <a:lnTo>
                    <a:pt x="5077" y="0"/>
                  </a:lnTo>
                  <a:lnTo>
                    <a:pt x="5753" y="0"/>
                  </a:lnTo>
                  <a:close/>
                </a:path>
              </a:pathLst>
            </a:custGeom>
            <a:solidFill>
              <a:srgbClr val="F6F6F5"/>
            </a:solidFill>
            <a:ln w="0">
              <a:solidFill>
                <a:srgbClr val="F6F6F5"/>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15" name="Freeform 8"/>
            <p:cNvSpPr>
              <a:spLocks noEditPoints="1"/>
            </p:cNvSpPr>
            <p:nvPr userDrawn="1"/>
          </p:nvSpPr>
          <p:spPr bwMode="auto">
            <a:xfrm>
              <a:off x="4487" y="1612"/>
              <a:ext cx="1266" cy="178"/>
            </a:xfrm>
            <a:custGeom>
              <a:avLst/>
              <a:gdLst>
                <a:gd name="T0" fmla="*/ 5 w 1266"/>
                <a:gd name="T1" fmla="*/ 173 h 178"/>
                <a:gd name="T2" fmla="*/ 40 w 1266"/>
                <a:gd name="T3" fmla="*/ 173 h 178"/>
                <a:gd name="T4" fmla="*/ 35 w 1266"/>
                <a:gd name="T5" fmla="*/ 178 h 178"/>
                <a:gd name="T6" fmla="*/ 0 w 1266"/>
                <a:gd name="T7" fmla="*/ 178 h 178"/>
                <a:gd name="T8" fmla="*/ 5 w 1266"/>
                <a:gd name="T9" fmla="*/ 173 h 178"/>
                <a:gd name="T10" fmla="*/ 662 w 1266"/>
                <a:gd name="T11" fmla="*/ 0 h 178"/>
                <a:gd name="T12" fmla="*/ 1266 w 1266"/>
                <a:gd name="T13" fmla="*/ 0 h 178"/>
                <a:gd name="T14" fmla="*/ 1266 w 1266"/>
                <a:gd name="T15" fmla="*/ 38 h 178"/>
                <a:gd name="T16" fmla="*/ 590 w 1266"/>
                <a:gd name="T17" fmla="*/ 38 h 178"/>
                <a:gd name="T18" fmla="*/ 604 w 1266"/>
                <a:gd name="T19" fmla="*/ 23 h 178"/>
                <a:gd name="T20" fmla="*/ 620 w 1266"/>
                <a:gd name="T21" fmla="*/ 11 h 178"/>
                <a:gd name="T22" fmla="*/ 639 w 1266"/>
                <a:gd name="T23" fmla="*/ 4 h 178"/>
                <a:gd name="T24" fmla="*/ 662 w 1266"/>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6" h="178">
                  <a:moveTo>
                    <a:pt x="5" y="173"/>
                  </a:moveTo>
                  <a:lnTo>
                    <a:pt x="40" y="173"/>
                  </a:lnTo>
                  <a:lnTo>
                    <a:pt x="35" y="178"/>
                  </a:lnTo>
                  <a:lnTo>
                    <a:pt x="0" y="178"/>
                  </a:lnTo>
                  <a:lnTo>
                    <a:pt x="5" y="173"/>
                  </a:lnTo>
                  <a:close/>
                  <a:moveTo>
                    <a:pt x="662" y="0"/>
                  </a:moveTo>
                  <a:lnTo>
                    <a:pt x="1266" y="0"/>
                  </a:lnTo>
                  <a:lnTo>
                    <a:pt x="1266" y="38"/>
                  </a:lnTo>
                  <a:lnTo>
                    <a:pt x="590" y="38"/>
                  </a:lnTo>
                  <a:lnTo>
                    <a:pt x="604" y="23"/>
                  </a:lnTo>
                  <a:lnTo>
                    <a:pt x="620" y="11"/>
                  </a:lnTo>
                  <a:lnTo>
                    <a:pt x="639" y="4"/>
                  </a:lnTo>
                  <a:lnTo>
                    <a:pt x="662" y="0"/>
                  </a:lnTo>
                  <a:close/>
                </a:path>
              </a:pathLst>
            </a:custGeom>
            <a:solidFill>
              <a:srgbClr val="EEEDED"/>
            </a:solidFill>
            <a:ln w="0">
              <a:solidFill>
                <a:srgbClr val="EEEDED"/>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21" name="Freeform 9"/>
            <p:cNvSpPr>
              <a:spLocks noEditPoints="1"/>
            </p:cNvSpPr>
            <p:nvPr userDrawn="1"/>
          </p:nvSpPr>
          <p:spPr bwMode="auto">
            <a:xfrm>
              <a:off x="0" y="1379"/>
              <a:ext cx="5753" cy="484"/>
            </a:xfrm>
            <a:custGeom>
              <a:avLst/>
              <a:gdLst>
                <a:gd name="T0" fmla="*/ 4775 w 5753"/>
                <a:gd name="T1" fmla="*/ 411 h 484"/>
                <a:gd name="T2" fmla="*/ 4863 w 5753"/>
                <a:gd name="T3" fmla="*/ 411 h 484"/>
                <a:gd name="T4" fmla="*/ 4833 w 5753"/>
                <a:gd name="T5" fmla="*/ 439 h 484"/>
                <a:gd name="T6" fmla="*/ 4805 w 5753"/>
                <a:gd name="T7" fmla="*/ 458 h 484"/>
                <a:gd name="T8" fmla="*/ 4777 w 5753"/>
                <a:gd name="T9" fmla="*/ 472 h 484"/>
                <a:gd name="T10" fmla="*/ 4747 w 5753"/>
                <a:gd name="T11" fmla="*/ 479 h 484"/>
                <a:gd name="T12" fmla="*/ 4716 w 5753"/>
                <a:gd name="T13" fmla="*/ 482 h 484"/>
                <a:gd name="T14" fmla="*/ 4681 w 5753"/>
                <a:gd name="T15" fmla="*/ 484 h 484"/>
                <a:gd name="T16" fmla="*/ 4636 w 5753"/>
                <a:gd name="T17" fmla="*/ 482 h 484"/>
                <a:gd name="T18" fmla="*/ 4585 w 5753"/>
                <a:gd name="T19" fmla="*/ 482 h 484"/>
                <a:gd name="T20" fmla="*/ 0 w 5753"/>
                <a:gd name="T21" fmla="*/ 482 h 484"/>
                <a:gd name="T22" fmla="*/ 0 w 5753"/>
                <a:gd name="T23" fmla="*/ 465 h 484"/>
                <a:gd name="T24" fmla="*/ 4671 w 5753"/>
                <a:gd name="T25" fmla="*/ 465 h 484"/>
                <a:gd name="T26" fmla="*/ 4698 w 5753"/>
                <a:gd name="T27" fmla="*/ 461 h 484"/>
                <a:gd name="T28" fmla="*/ 4725 w 5753"/>
                <a:gd name="T29" fmla="*/ 451 h 484"/>
                <a:gd name="T30" fmla="*/ 4751 w 5753"/>
                <a:gd name="T31" fmla="*/ 435 h 484"/>
                <a:gd name="T32" fmla="*/ 4775 w 5753"/>
                <a:gd name="T33" fmla="*/ 411 h 484"/>
                <a:gd name="T34" fmla="*/ 4971 w 5753"/>
                <a:gd name="T35" fmla="*/ 271 h 484"/>
                <a:gd name="T36" fmla="*/ 4959 w 5753"/>
                <a:gd name="T37" fmla="*/ 289 h 484"/>
                <a:gd name="T38" fmla="*/ 4948 w 5753"/>
                <a:gd name="T39" fmla="*/ 305 h 484"/>
                <a:gd name="T40" fmla="*/ 4934 w 5753"/>
                <a:gd name="T41" fmla="*/ 324 h 484"/>
                <a:gd name="T42" fmla="*/ 4918 w 5753"/>
                <a:gd name="T43" fmla="*/ 343 h 484"/>
                <a:gd name="T44" fmla="*/ 4899 w 5753"/>
                <a:gd name="T45" fmla="*/ 369 h 484"/>
                <a:gd name="T46" fmla="*/ 4868 w 5753"/>
                <a:gd name="T47" fmla="*/ 406 h 484"/>
                <a:gd name="T48" fmla="*/ 4782 w 5753"/>
                <a:gd name="T49" fmla="*/ 406 h 484"/>
                <a:gd name="T50" fmla="*/ 4814 w 5753"/>
                <a:gd name="T51" fmla="*/ 371 h 484"/>
                <a:gd name="T52" fmla="*/ 4829 w 5753"/>
                <a:gd name="T53" fmla="*/ 353 h 484"/>
                <a:gd name="T54" fmla="*/ 4842 w 5753"/>
                <a:gd name="T55" fmla="*/ 338 h 484"/>
                <a:gd name="T56" fmla="*/ 4854 w 5753"/>
                <a:gd name="T57" fmla="*/ 324 h 484"/>
                <a:gd name="T58" fmla="*/ 4864 w 5753"/>
                <a:gd name="T59" fmla="*/ 310 h 484"/>
                <a:gd name="T60" fmla="*/ 4877 w 5753"/>
                <a:gd name="T61" fmla="*/ 292 h 484"/>
                <a:gd name="T62" fmla="*/ 4891 w 5753"/>
                <a:gd name="T63" fmla="*/ 271 h 484"/>
                <a:gd name="T64" fmla="*/ 4971 w 5753"/>
                <a:gd name="T65" fmla="*/ 271 h 484"/>
                <a:gd name="T66" fmla="*/ 5219 w 5753"/>
                <a:gd name="T67" fmla="*/ 0 h 484"/>
                <a:gd name="T68" fmla="*/ 5753 w 5753"/>
                <a:gd name="T69" fmla="*/ 0 h 484"/>
                <a:gd name="T70" fmla="*/ 5753 w 5753"/>
                <a:gd name="T71" fmla="*/ 17 h 484"/>
                <a:gd name="T72" fmla="*/ 5254 w 5753"/>
                <a:gd name="T73" fmla="*/ 17 h 484"/>
                <a:gd name="T74" fmla="*/ 5219 w 5753"/>
                <a:gd name="T75" fmla="*/ 21 h 484"/>
                <a:gd name="T76" fmla="*/ 5187 w 5753"/>
                <a:gd name="T77" fmla="*/ 31 h 484"/>
                <a:gd name="T78" fmla="*/ 5159 w 5753"/>
                <a:gd name="T79" fmla="*/ 47 h 484"/>
                <a:gd name="T80" fmla="*/ 5135 w 5753"/>
                <a:gd name="T81" fmla="*/ 66 h 484"/>
                <a:gd name="T82" fmla="*/ 5112 w 5753"/>
                <a:gd name="T83" fmla="*/ 90 h 484"/>
                <a:gd name="T84" fmla="*/ 5091 w 5753"/>
                <a:gd name="T85" fmla="*/ 115 h 484"/>
                <a:gd name="T86" fmla="*/ 5011 w 5753"/>
                <a:gd name="T87" fmla="*/ 115 h 484"/>
                <a:gd name="T88" fmla="*/ 5034 w 5753"/>
                <a:gd name="T89" fmla="*/ 87 h 484"/>
                <a:gd name="T90" fmla="*/ 5058 w 5753"/>
                <a:gd name="T91" fmla="*/ 62 h 484"/>
                <a:gd name="T92" fmla="*/ 5083 w 5753"/>
                <a:gd name="T93" fmla="*/ 42 h 484"/>
                <a:gd name="T94" fmla="*/ 5110 w 5753"/>
                <a:gd name="T95" fmla="*/ 24 h 484"/>
                <a:gd name="T96" fmla="*/ 5142 w 5753"/>
                <a:gd name="T97" fmla="*/ 10 h 484"/>
                <a:gd name="T98" fmla="*/ 5177 w 5753"/>
                <a:gd name="T99" fmla="*/ 3 h 484"/>
                <a:gd name="T100" fmla="*/ 5219 w 5753"/>
                <a:gd name="T101" fmla="*/ 0 h 4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53" h="484">
                  <a:moveTo>
                    <a:pt x="4775" y="411"/>
                  </a:moveTo>
                  <a:lnTo>
                    <a:pt x="4863" y="411"/>
                  </a:lnTo>
                  <a:lnTo>
                    <a:pt x="4833" y="439"/>
                  </a:lnTo>
                  <a:lnTo>
                    <a:pt x="4805" y="458"/>
                  </a:lnTo>
                  <a:lnTo>
                    <a:pt x="4777" y="472"/>
                  </a:lnTo>
                  <a:lnTo>
                    <a:pt x="4747" y="479"/>
                  </a:lnTo>
                  <a:lnTo>
                    <a:pt x="4716" y="482"/>
                  </a:lnTo>
                  <a:lnTo>
                    <a:pt x="4681" y="484"/>
                  </a:lnTo>
                  <a:lnTo>
                    <a:pt x="4636" y="482"/>
                  </a:lnTo>
                  <a:lnTo>
                    <a:pt x="4585" y="482"/>
                  </a:lnTo>
                  <a:lnTo>
                    <a:pt x="0" y="482"/>
                  </a:lnTo>
                  <a:lnTo>
                    <a:pt x="0" y="465"/>
                  </a:lnTo>
                  <a:lnTo>
                    <a:pt x="4671" y="465"/>
                  </a:lnTo>
                  <a:lnTo>
                    <a:pt x="4698" y="461"/>
                  </a:lnTo>
                  <a:lnTo>
                    <a:pt x="4725" y="451"/>
                  </a:lnTo>
                  <a:lnTo>
                    <a:pt x="4751" y="435"/>
                  </a:lnTo>
                  <a:lnTo>
                    <a:pt x="4775" y="411"/>
                  </a:lnTo>
                  <a:close/>
                  <a:moveTo>
                    <a:pt x="4971" y="271"/>
                  </a:moveTo>
                  <a:lnTo>
                    <a:pt x="4959" y="289"/>
                  </a:lnTo>
                  <a:lnTo>
                    <a:pt x="4948" y="305"/>
                  </a:lnTo>
                  <a:lnTo>
                    <a:pt x="4934" y="324"/>
                  </a:lnTo>
                  <a:lnTo>
                    <a:pt x="4918" y="343"/>
                  </a:lnTo>
                  <a:lnTo>
                    <a:pt x="4899" y="369"/>
                  </a:lnTo>
                  <a:lnTo>
                    <a:pt x="4868" y="406"/>
                  </a:lnTo>
                  <a:lnTo>
                    <a:pt x="4782" y="406"/>
                  </a:lnTo>
                  <a:lnTo>
                    <a:pt x="4814" y="371"/>
                  </a:lnTo>
                  <a:lnTo>
                    <a:pt x="4829" y="353"/>
                  </a:lnTo>
                  <a:lnTo>
                    <a:pt x="4842" y="338"/>
                  </a:lnTo>
                  <a:lnTo>
                    <a:pt x="4854" y="324"/>
                  </a:lnTo>
                  <a:lnTo>
                    <a:pt x="4864" y="310"/>
                  </a:lnTo>
                  <a:lnTo>
                    <a:pt x="4877" y="292"/>
                  </a:lnTo>
                  <a:lnTo>
                    <a:pt x="4891" y="271"/>
                  </a:lnTo>
                  <a:lnTo>
                    <a:pt x="4971" y="271"/>
                  </a:lnTo>
                  <a:close/>
                  <a:moveTo>
                    <a:pt x="5219" y="0"/>
                  </a:moveTo>
                  <a:lnTo>
                    <a:pt x="5753" y="0"/>
                  </a:lnTo>
                  <a:lnTo>
                    <a:pt x="5753" y="17"/>
                  </a:lnTo>
                  <a:lnTo>
                    <a:pt x="5254" y="17"/>
                  </a:lnTo>
                  <a:lnTo>
                    <a:pt x="5219" y="21"/>
                  </a:lnTo>
                  <a:lnTo>
                    <a:pt x="5187" y="31"/>
                  </a:lnTo>
                  <a:lnTo>
                    <a:pt x="5159" y="47"/>
                  </a:lnTo>
                  <a:lnTo>
                    <a:pt x="5135" y="66"/>
                  </a:lnTo>
                  <a:lnTo>
                    <a:pt x="5112" y="90"/>
                  </a:lnTo>
                  <a:lnTo>
                    <a:pt x="5091" y="115"/>
                  </a:lnTo>
                  <a:lnTo>
                    <a:pt x="5011" y="115"/>
                  </a:lnTo>
                  <a:lnTo>
                    <a:pt x="5034" y="87"/>
                  </a:lnTo>
                  <a:lnTo>
                    <a:pt x="5058" y="62"/>
                  </a:lnTo>
                  <a:lnTo>
                    <a:pt x="5083" y="42"/>
                  </a:lnTo>
                  <a:lnTo>
                    <a:pt x="5110" y="24"/>
                  </a:lnTo>
                  <a:lnTo>
                    <a:pt x="5142" y="10"/>
                  </a:lnTo>
                  <a:lnTo>
                    <a:pt x="5177" y="3"/>
                  </a:lnTo>
                  <a:lnTo>
                    <a:pt x="5219" y="0"/>
                  </a:lnTo>
                  <a:close/>
                </a:path>
              </a:pathLst>
            </a:custGeom>
            <a:solidFill>
              <a:srgbClr val="F6F6F5"/>
            </a:solidFill>
            <a:ln w="0">
              <a:solidFill>
                <a:srgbClr val="F6F6F5"/>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23" name="Freeform 10"/>
            <p:cNvSpPr>
              <a:spLocks/>
            </p:cNvSpPr>
            <p:nvPr userDrawn="1"/>
          </p:nvSpPr>
          <p:spPr bwMode="auto">
            <a:xfrm>
              <a:off x="4891" y="1494"/>
              <a:ext cx="200" cy="156"/>
            </a:xfrm>
            <a:custGeom>
              <a:avLst/>
              <a:gdLst>
                <a:gd name="T0" fmla="*/ 120 w 200"/>
                <a:gd name="T1" fmla="*/ 0 h 156"/>
                <a:gd name="T2" fmla="*/ 200 w 200"/>
                <a:gd name="T3" fmla="*/ 0 h 156"/>
                <a:gd name="T4" fmla="*/ 195 w 200"/>
                <a:gd name="T5" fmla="*/ 7 h 156"/>
                <a:gd name="T6" fmla="*/ 165 w 200"/>
                <a:gd name="T7" fmla="*/ 45 h 156"/>
                <a:gd name="T8" fmla="*/ 141 w 200"/>
                <a:gd name="T9" fmla="*/ 75 h 156"/>
                <a:gd name="T10" fmla="*/ 122 w 200"/>
                <a:gd name="T11" fmla="*/ 101 h 156"/>
                <a:gd name="T12" fmla="*/ 104 w 200"/>
                <a:gd name="T13" fmla="*/ 122 h 156"/>
                <a:gd name="T14" fmla="*/ 92 w 200"/>
                <a:gd name="T15" fmla="*/ 141 h 156"/>
                <a:gd name="T16" fmla="*/ 80 w 200"/>
                <a:gd name="T17" fmla="*/ 156 h 156"/>
                <a:gd name="T18" fmla="*/ 0 w 200"/>
                <a:gd name="T19" fmla="*/ 156 h 156"/>
                <a:gd name="T20" fmla="*/ 13 w 200"/>
                <a:gd name="T21" fmla="*/ 139 h 156"/>
                <a:gd name="T22" fmla="*/ 27 w 200"/>
                <a:gd name="T23" fmla="*/ 118 h 156"/>
                <a:gd name="T24" fmla="*/ 47 w 200"/>
                <a:gd name="T25" fmla="*/ 94 h 156"/>
                <a:gd name="T26" fmla="*/ 69 w 200"/>
                <a:gd name="T27" fmla="*/ 66 h 156"/>
                <a:gd name="T28" fmla="*/ 96 w 200"/>
                <a:gd name="T29" fmla="*/ 31 h 156"/>
                <a:gd name="T30" fmla="*/ 120 w 200"/>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156">
                  <a:moveTo>
                    <a:pt x="120" y="0"/>
                  </a:moveTo>
                  <a:lnTo>
                    <a:pt x="200" y="0"/>
                  </a:lnTo>
                  <a:lnTo>
                    <a:pt x="195" y="7"/>
                  </a:lnTo>
                  <a:lnTo>
                    <a:pt x="165" y="45"/>
                  </a:lnTo>
                  <a:lnTo>
                    <a:pt x="141" y="75"/>
                  </a:lnTo>
                  <a:lnTo>
                    <a:pt x="122" y="101"/>
                  </a:lnTo>
                  <a:lnTo>
                    <a:pt x="104" y="122"/>
                  </a:lnTo>
                  <a:lnTo>
                    <a:pt x="92" y="141"/>
                  </a:lnTo>
                  <a:lnTo>
                    <a:pt x="80" y="156"/>
                  </a:lnTo>
                  <a:lnTo>
                    <a:pt x="0" y="156"/>
                  </a:lnTo>
                  <a:lnTo>
                    <a:pt x="13" y="139"/>
                  </a:lnTo>
                  <a:lnTo>
                    <a:pt x="27" y="118"/>
                  </a:lnTo>
                  <a:lnTo>
                    <a:pt x="47" y="94"/>
                  </a:lnTo>
                  <a:lnTo>
                    <a:pt x="69" y="66"/>
                  </a:lnTo>
                  <a:lnTo>
                    <a:pt x="96" y="31"/>
                  </a:lnTo>
                  <a:lnTo>
                    <a:pt x="120" y="0"/>
                  </a:lnTo>
                  <a:close/>
                </a:path>
              </a:pathLst>
            </a:custGeom>
            <a:solidFill>
              <a:srgbClr val="EEEDED"/>
            </a:solidFill>
            <a:ln w="0">
              <a:solidFill>
                <a:srgbClr val="EEEDED"/>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24" name="Freeform 11"/>
            <p:cNvSpPr>
              <a:spLocks/>
            </p:cNvSpPr>
            <p:nvPr userDrawn="1"/>
          </p:nvSpPr>
          <p:spPr bwMode="auto">
            <a:xfrm>
              <a:off x="4775" y="1785"/>
              <a:ext cx="93" cy="5"/>
            </a:xfrm>
            <a:custGeom>
              <a:avLst/>
              <a:gdLst>
                <a:gd name="T0" fmla="*/ 7 w 93"/>
                <a:gd name="T1" fmla="*/ 0 h 5"/>
                <a:gd name="T2" fmla="*/ 93 w 93"/>
                <a:gd name="T3" fmla="*/ 0 h 5"/>
                <a:gd name="T4" fmla="*/ 88 w 93"/>
                <a:gd name="T5" fmla="*/ 5 h 5"/>
                <a:gd name="T6" fmla="*/ 0 w 93"/>
                <a:gd name="T7" fmla="*/ 5 h 5"/>
                <a:gd name="T8" fmla="*/ 7 w 9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5">
                  <a:moveTo>
                    <a:pt x="7" y="0"/>
                  </a:moveTo>
                  <a:lnTo>
                    <a:pt x="93" y="0"/>
                  </a:lnTo>
                  <a:lnTo>
                    <a:pt x="88" y="5"/>
                  </a:lnTo>
                  <a:lnTo>
                    <a:pt x="0" y="5"/>
                  </a:lnTo>
                  <a:lnTo>
                    <a:pt x="7" y="0"/>
                  </a:lnTo>
                  <a:close/>
                </a:path>
              </a:pathLst>
            </a:custGeom>
            <a:solidFill>
              <a:srgbClr val="EEEDED"/>
            </a:solidFill>
            <a:ln w="0">
              <a:solidFill>
                <a:srgbClr val="EEEDED"/>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sp>
          <p:nvSpPr>
            <p:cNvPr id="25" name="Freeform 12"/>
            <p:cNvSpPr>
              <a:spLocks/>
            </p:cNvSpPr>
            <p:nvPr userDrawn="1"/>
          </p:nvSpPr>
          <p:spPr bwMode="auto">
            <a:xfrm>
              <a:off x="0" y="1586"/>
              <a:ext cx="5753" cy="221"/>
            </a:xfrm>
            <a:custGeom>
              <a:avLst/>
              <a:gdLst>
                <a:gd name="T0" fmla="*/ 5388 w 5753"/>
                <a:gd name="T1" fmla="*/ 0 h 221"/>
                <a:gd name="T2" fmla="*/ 5753 w 5753"/>
                <a:gd name="T3" fmla="*/ 0 h 221"/>
                <a:gd name="T4" fmla="*/ 5753 w 5753"/>
                <a:gd name="T5" fmla="*/ 7 h 221"/>
                <a:gd name="T6" fmla="*/ 5440 w 5753"/>
                <a:gd name="T7" fmla="*/ 7 h 221"/>
                <a:gd name="T8" fmla="*/ 5420 w 5753"/>
                <a:gd name="T9" fmla="*/ 10 h 221"/>
                <a:gd name="T10" fmla="*/ 5402 w 5753"/>
                <a:gd name="T11" fmla="*/ 17 h 221"/>
                <a:gd name="T12" fmla="*/ 5388 w 5753"/>
                <a:gd name="T13" fmla="*/ 28 h 221"/>
                <a:gd name="T14" fmla="*/ 5374 w 5753"/>
                <a:gd name="T15" fmla="*/ 42 h 221"/>
                <a:gd name="T16" fmla="*/ 5362 w 5753"/>
                <a:gd name="T17" fmla="*/ 56 h 221"/>
                <a:gd name="T18" fmla="*/ 5344 w 5753"/>
                <a:gd name="T19" fmla="*/ 78 h 221"/>
                <a:gd name="T20" fmla="*/ 5330 w 5753"/>
                <a:gd name="T21" fmla="*/ 98 h 221"/>
                <a:gd name="T22" fmla="*/ 5320 w 5753"/>
                <a:gd name="T23" fmla="*/ 112 h 221"/>
                <a:gd name="T24" fmla="*/ 5311 w 5753"/>
                <a:gd name="T25" fmla="*/ 122 h 221"/>
                <a:gd name="T26" fmla="*/ 5304 w 5753"/>
                <a:gd name="T27" fmla="*/ 132 h 221"/>
                <a:gd name="T28" fmla="*/ 5297 w 5753"/>
                <a:gd name="T29" fmla="*/ 143 h 221"/>
                <a:gd name="T30" fmla="*/ 5289 w 5753"/>
                <a:gd name="T31" fmla="*/ 155 h 221"/>
                <a:gd name="T32" fmla="*/ 5276 w 5753"/>
                <a:gd name="T33" fmla="*/ 169 h 221"/>
                <a:gd name="T34" fmla="*/ 5257 w 5753"/>
                <a:gd name="T35" fmla="*/ 192 h 221"/>
                <a:gd name="T36" fmla="*/ 5240 w 5753"/>
                <a:gd name="T37" fmla="*/ 206 h 221"/>
                <a:gd name="T38" fmla="*/ 5222 w 5753"/>
                <a:gd name="T39" fmla="*/ 216 h 221"/>
                <a:gd name="T40" fmla="*/ 5205 w 5753"/>
                <a:gd name="T41" fmla="*/ 220 h 221"/>
                <a:gd name="T42" fmla="*/ 5184 w 5753"/>
                <a:gd name="T43" fmla="*/ 221 h 221"/>
                <a:gd name="T44" fmla="*/ 5161 w 5753"/>
                <a:gd name="T45" fmla="*/ 221 h 221"/>
                <a:gd name="T46" fmla="*/ 5131 w 5753"/>
                <a:gd name="T47" fmla="*/ 221 h 221"/>
                <a:gd name="T48" fmla="*/ 0 w 5753"/>
                <a:gd name="T49" fmla="*/ 221 h 221"/>
                <a:gd name="T50" fmla="*/ 0 w 5753"/>
                <a:gd name="T51" fmla="*/ 214 h 221"/>
                <a:gd name="T52" fmla="*/ 5137 w 5753"/>
                <a:gd name="T53" fmla="*/ 214 h 221"/>
                <a:gd name="T54" fmla="*/ 5154 w 5753"/>
                <a:gd name="T55" fmla="*/ 211 h 221"/>
                <a:gd name="T56" fmla="*/ 5170 w 5753"/>
                <a:gd name="T57" fmla="*/ 202 h 221"/>
                <a:gd name="T58" fmla="*/ 5186 w 5753"/>
                <a:gd name="T59" fmla="*/ 188 h 221"/>
                <a:gd name="T60" fmla="*/ 5203 w 5753"/>
                <a:gd name="T61" fmla="*/ 171 h 221"/>
                <a:gd name="T62" fmla="*/ 5210 w 5753"/>
                <a:gd name="T63" fmla="*/ 160 h 221"/>
                <a:gd name="T64" fmla="*/ 5217 w 5753"/>
                <a:gd name="T65" fmla="*/ 153 h 221"/>
                <a:gd name="T66" fmla="*/ 5222 w 5753"/>
                <a:gd name="T67" fmla="*/ 145 h 221"/>
                <a:gd name="T68" fmla="*/ 5229 w 5753"/>
                <a:gd name="T69" fmla="*/ 136 h 221"/>
                <a:gd name="T70" fmla="*/ 5236 w 5753"/>
                <a:gd name="T71" fmla="*/ 125 h 221"/>
                <a:gd name="T72" fmla="*/ 5247 w 5753"/>
                <a:gd name="T73" fmla="*/ 112 h 221"/>
                <a:gd name="T74" fmla="*/ 5262 w 5753"/>
                <a:gd name="T75" fmla="*/ 92 h 221"/>
                <a:gd name="T76" fmla="*/ 5282 w 5753"/>
                <a:gd name="T77" fmla="*/ 66 h 221"/>
                <a:gd name="T78" fmla="*/ 5296 w 5753"/>
                <a:gd name="T79" fmla="*/ 49 h 221"/>
                <a:gd name="T80" fmla="*/ 5310 w 5753"/>
                <a:gd name="T81" fmla="*/ 31 h 221"/>
                <a:gd name="T82" fmla="*/ 5325 w 5753"/>
                <a:gd name="T83" fmla="*/ 19 h 221"/>
                <a:gd name="T84" fmla="*/ 5343 w 5753"/>
                <a:gd name="T85" fmla="*/ 9 h 221"/>
                <a:gd name="T86" fmla="*/ 5364 w 5753"/>
                <a:gd name="T87" fmla="*/ 2 h 221"/>
                <a:gd name="T88" fmla="*/ 5388 w 5753"/>
                <a:gd name="T89" fmla="*/ 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53" h="221">
                  <a:moveTo>
                    <a:pt x="5388" y="0"/>
                  </a:moveTo>
                  <a:lnTo>
                    <a:pt x="5753" y="0"/>
                  </a:lnTo>
                  <a:lnTo>
                    <a:pt x="5753" y="7"/>
                  </a:lnTo>
                  <a:lnTo>
                    <a:pt x="5440" y="7"/>
                  </a:lnTo>
                  <a:lnTo>
                    <a:pt x="5420" y="10"/>
                  </a:lnTo>
                  <a:lnTo>
                    <a:pt x="5402" y="17"/>
                  </a:lnTo>
                  <a:lnTo>
                    <a:pt x="5388" y="28"/>
                  </a:lnTo>
                  <a:lnTo>
                    <a:pt x="5374" y="42"/>
                  </a:lnTo>
                  <a:lnTo>
                    <a:pt x="5362" y="56"/>
                  </a:lnTo>
                  <a:lnTo>
                    <a:pt x="5344" y="78"/>
                  </a:lnTo>
                  <a:lnTo>
                    <a:pt x="5330" y="98"/>
                  </a:lnTo>
                  <a:lnTo>
                    <a:pt x="5320" y="112"/>
                  </a:lnTo>
                  <a:lnTo>
                    <a:pt x="5311" y="122"/>
                  </a:lnTo>
                  <a:lnTo>
                    <a:pt x="5304" y="132"/>
                  </a:lnTo>
                  <a:lnTo>
                    <a:pt x="5297" y="143"/>
                  </a:lnTo>
                  <a:lnTo>
                    <a:pt x="5289" y="155"/>
                  </a:lnTo>
                  <a:lnTo>
                    <a:pt x="5276" y="169"/>
                  </a:lnTo>
                  <a:lnTo>
                    <a:pt x="5257" y="192"/>
                  </a:lnTo>
                  <a:lnTo>
                    <a:pt x="5240" y="206"/>
                  </a:lnTo>
                  <a:lnTo>
                    <a:pt x="5222" y="216"/>
                  </a:lnTo>
                  <a:lnTo>
                    <a:pt x="5205" y="220"/>
                  </a:lnTo>
                  <a:lnTo>
                    <a:pt x="5184" y="221"/>
                  </a:lnTo>
                  <a:lnTo>
                    <a:pt x="5161" y="221"/>
                  </a:lnTo>
                  <a:lnTo>
                    <a:pt x="5131" y="221"/>
                  </a:lnTo>
                  <a:lnTo>
                    <a:pt x="0" y="221"/>
                  </a:lnTo>
                  <a:lnTo>
                    <a:pt x="0" y="214"/>
                  </a:lnTo>
                  <a:lnTo>
                    <a:pt x="5137" y="214"/>
                  </a:lnTo>
                  <a:lnTo>
                    <a:pt x="5154" y="211"/>
                  </a:lnTo>
                  <a:lnTo>
                    <a:pt x="5170" y="202"/>
                  </a:lnTo>
                  <a:lnTo>
                    <a:pt x="5186" y="188"/>
                  </a:lnTo>
                  <a:lnTo>
                    <a:pt x="5203" y="171"/>
                  </a:lnTo>
                  <a:lnTo>
                    <a:pt x="5210" y="160"/>
                  </a:lnTo>
                  <a:lnTo>
                    <a:pt x="5217" y="153"/>
                  </a:lnTo>
                  <a:lnTo>
                    <a:pt x="5222" y="145"/>
                  </a:lnTo>
                  <a:lnTo>
                    <a:pt x="5229" y="136"/>
                  </a:lnTo>
                  <a:lnTo>
                    <a:pt x="5236" y="125"/>
                  </a:lnTo>
                  <a:lnTo>
                    <a:pt x="5247" y="112"/>
                  </a:lnTo>
                  <a:lnTo>
                    <a:pt x="5262" y="92"/>
                  </a:lnTo>
                  <a:lnTo>
                    <a:pt x="5282" y="66"/>
                  </a:lnTo>
                  <a:lnTo>
                    <a:pt x="5296" y="49"/>
                  </a:lnTo>
                  <a:lnTo>
                    <a:pt x="5310" y="31"/>
                  </a:lnTo>
                  <a:lnTo>
                    <a:pt x="5325" y="19"/>
                  </a:lnTo>
                  <a:lnTo>
                    <a:pt x="5343" y="9"/>
                  </a:lnTo>
                  <a:lnTo>
                    <a:pt x="5364" y="2"/>
                  </a:lnTo>
                  <a:lnTo>
                    <a:pt x="5388" y="0"/>
                  </a:lnTo>
                  <a:close/>
                </a:path>
              </a:pathLst>
            </a:custGeom>
            <a:solidFill>
              <a:srgbClr val="FF1300"/>
            </a:solidFill>
            <a:ln w="0">
              <a:solidFill>
                <a:srgbClr val="FF1300"/>
              </a:solidFill>
              <a:prstDash val="solid"/>
              <a:round/>
              <a:headEnd/>
              <a:tailEnd/>
            </a:ln>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ru-RU" dirty="0"/>
            </a:p>
          </p:txBody>
        </p:sp>
      </p:grpSp>
    </p:spTree>
    <p:extLst>
      <p:ext uri="{BB962C8B-B14F-4D97-AF65-F5344CB8AC3E}">
        <p14:creationId xmlns:p14="http://schemas.microsoft.com/office/powerpoint/2010/main" val="6113495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Заголовок и объект">
    <p:bg>
      <p:bgPr>
        <a:solidFill>
          <a:schemeClr val="bg1"/>
        </a:solidFill>
        <a:effectLst/>
      </p:bgPr>
    </p:bg>
    <p:spTree>
      <p:nvGrpSpPr>
        <p:cNvPr id="1" name=""/>
        <p:cNvGrpSpPr/>
        <p:nvPr/>
      </p:nvGrpSpPr>
      <p:grpSpPr>
        <a:xfrm>
          <a:off x="0" y="0"/>
          <a:ext cx="0" cy="0"/>
          <a:chOff x="0" y="0"/>
          <a:chExt cx="0" cy="0"/>
        </a:xfrm>
      </p:grpSpPr>
      <p:sp>
        <p:nvSpPr>
          <p:cNvPr id="22" name="Прямоугольник 21"/>
          <p:cNvSpPr/>
          <p:nvPr userDrawn="1"/>
        </p:nvSpPr>
        <p:spPr>
          <a:xfrm rot="10800000">
            <a:off x="-1" y="4789518"/>
            <a:ext cx="9144001" cy="274283"/>
          </a:xfrm>
          <a:prstGeom prst="rect">
            <a:avLst/>
          </a:prstGeom>
          <a:gradFill flip="none" rotWithShape="1">
            <a:gsLst>
              <a:gs pos="0">
                <a:schemeClr val="tx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65" dirty="0"/>
          </a:p>
        </p:txBody>
      </p:sp>
      <p:sp>
        <p:nvSpPr>
          <p:cNvPr id="16" name="Rectangle 17"/>
          <p:cNvSpPr>
            <a:spLocks noChangeArrowheads="1"/>
          </p:cNvSpPr>
          <p:nvPr userDrawn="1"/>
        </p:nvSpPr>
        <p:spPr bwMode="auto">
          <a:xfrm>
            <a:off x="-1" y="5054228"/>
            <a:ext cx="9144001" cy="89273"/>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1286" kern="0" dirty="0">
              <a:solidFill>
                <a:sysClr val="window" lastClr="FFFFFF"/>
              </a:solidFill>
              <a:latin typeface="Verdana"/>
              <a:cs typeface="+mn-cs"/>
            </a:endParaRPr>
          </a:p>
        </p:txBody>
      </p:sp>
      <p:sp>
        <p:nvSpPr>
          <p:cNvPr id="3" name="Rectangle 16"/>
          <p:cNvSpPr>
            <a:spLocks noChangeArrowheads="1"/>
          </p:cNvSpPr>
          <p:nvPr userDrawn="1"/>
        </p:nvSpPr>
        <p:spPr bwMode="auto">
          <a:xfrm>
            <a:off x="0" y="2"/>
            <a:ext cx="9144000" cy="813746"/>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anchor="ctr"/>
          <a:lstStyle/>
          <a:p>
            <a:pPr fontAlgn="auto">
              <a:spcBef>
                <a:spcPts val="0"/>
              </a:spcBef>
              <a:spcAft>
                <a:spcPts val="0"/>
              </a:spcAft>
              <a:defRPr/>
            </a:pPr>
            <a:endParaRPr lang="en-US" sz="1800" dirty="0">
              <a:solidFill>
                <a:schemeClr val="lt1"/>
              </a:solidFill>
              <a:latin typeface="Verdana" pitchFamily="34" charset="0"/>
              <a:ea typeface="Verdana" pitchFamily="34" charset="0"/>
              <a:cs typeface="Verdana" pitchFamily="34" charset="0"/>
            </a:endParaRPr>
          </a:p>
        </p:txBody>
      </p:sp>
      <p:sp>
        <p:nvSpPr>
          <p:cNvPr id="13" name="Номер слайда 3"/>
          <p:cNvSpPr txBox="1">
            <a:spLocks/>
          </p:cNvSpPr>
          <p:nvPr userDrawn="1"/>
        </p:nvSpPr>
        <p:spPr>
          <a:xfrm>
            <a:off x="8699350" y="4869657"/>
            <a:ext cx="329208" cy="273844"/>
          </a:xfrm>
          <a:prstGeom prst="rect">
            <a:avLst/>
          </a:prstGeom>
          <a:noFill/>
          <a:ln w="9525">
            <a:noFill/>
            <a:miter lim="800000"/>
            <a:headEnd/>
            <a:tailEnd/>
          </a:ln>
        </p:spPr>
        <p:txBody>
          <a:bodyPr vert="horz" lIns="0" tIns="0" rIns="0" bIns="0" rtlCol="0" anchor="ctr"/>
          <a:lstStyle>
            <a:defPPr>
              <a:defRPr lang="ru-RU"/>
            </a:defPPr>
            <a:lvl1pPr algn="r" rtl="0" fontAlgn="base">
              <a:spcBef>
                <a:spcPct val="0"/>
              </a:spcBef>
              <a:spcAft>
                <a:spcPct val="0"/>
              </a:spcAft>
              <a:defRPr lang="ru-RU" sz="1050" b="1" kern="1200" smtClean="0">
                <a:solidFill>
                  <a:schemeClr val="tx1">
                    <a:lumMod val="65000"/>
                    <a:lumOff val="35000"/>
                  </a:schemeClr>
                </a:solidFill>
                <a:latin typeface="+mn-lt"/>
                <a:ea typeface="ＭＳ Ｐゴシック" charset="-128"/>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98"/>
            <a:fld id="{39D9C0C8-EE42-47CF-ADD3-6349191AD94C}" type="slidenum">
              <a:rPr lang="ru-RU" sz="1050" b="0" smtClean="0">
                <a:solidFill>
                  <a:schemeClr val="tx1"/>
                </a:solidFill>
              </a:rPr>
              <a:pPr defTabSz="457198"/>
              <a:t>‹#›</a:t>
            </a:fld>
            <a:endParaRPr lang="en-US" sz="1050" b="0" dirty="0">
              <a:solidFill>
                <a:schemeClr val="tx1"/>
              </a:solidFill>
            </a:endParaRPr>
          </a:p>
        </p:txBody>
      </p:sp>
      <p:pic>
        <p:nvPicPr>
          <p:cNvPr id="20" name="Picture 17" descr="rzd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06427" y="4877993"/>
            <a:ext cx="457528" cy="2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260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bg>
      <p:bgPr>
        <a:solidFill>
          <a:schemeClr val="bg1"/>
        </a:solidFill>
        <a:effectLst/>
      </p:bgPr>
    </p:bg>
    <p:spTree>
      <p:nvGrpSpPr>
        <p:cNvPr id="1" name=""/>
        <p:cNvGrpSpPr/>
        <p:nvPr/>
      </p:nvGrpSpPr>
      <p:grpSpPr>
        <a:xfrm>
          <a:off x="0" y="0"/>
          <a:ext cx="0" cy="0"/>
          <a:chOff x="0" y="0"/>
          <a:chExt cx="0" cy="0"/>
        </a:xfrm>
      </p:grpSpPr>
      <p:sp>
        <p:nvSpPr>
          <p:cNvPr id="22" name="Прямоугольник 21"/>
          <p:cNvSpPr/>
          <p:nvPr userDrawn="1"/>
        </p:nvSpPr>
        <p:spPr>
          <a:xfrm rot="10800000">
            <a:off x="-1" y="4789518"/>
            <a:ext cx="9144001" cy="274283"/>
          </a:xfrm>
          <a:prstGeom prst="rect">
            <a:avLst/>
          </a:prstGeom>
          <a:gradFill flip="none" rotWithShape="1">
            <a:gsLst>
              <a:gs pos="0">
                <a:schemeClr val="tx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65" dirty="0"/>
          </a:p>
        </p:txBody>
      </p:sp>
      <p:sp>
        <p:nvSpPr>
          <p:cNvPr id="16" name="Rectangle 17"/>
          <p:cNvSpPr>
            <a:spLocks noChangeArrowheads="1"/>
          </p:cNvSpPr>
          <p:nvPr userDrawn="1"/>
        </p:nvSpPr>
        <p:spPr bwMode="auto">
          <a:xfrm>
            <a:off x="-1" y="5054228"/>
            <a:ext cx="9144001" cy="89273"/>
          </a:xfrm>
          <a:prstGeom prst="rect">
            <a:avLst/>
          </a:prstGeom>
          <a:solidFill>
            <a:schemeClr val="tx2">
              <a:lumMod val="20000"/>
              <a:lumOff val="80000"/>
            </a:schemeClr>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1286" kern="0" dirty="0">
              <a:solidFill>
                <a:sysClr val="window" lastClr="FFFFFF"/>
              </a:solidFill>
              <a:latin typeface="Verdana"/>
              <a:cs typeface="+mn-cs"/>
            </a:endParaRPr>
          </a:p>
        </p:txBody>
      </p:sp>
      <p:sp>
        <p:nvSpPr>
          <p:cNvPr id="13" name="Номер слайда 3"/>
          <p:cNvSpPr txBox="1">
            <a:spLocks/>
          </p:cNvSpPr>
          <p:nvPr userDrawn="1"/>
        </p:nvSpPr>
        <p:spPr>
          <a:xfrm>
            <a:off x="8699350" y="4869657"/>
            <a:ext cx="329208" cy="273844"/>
          </a:xfrm>
          <a:prstGeom prst="rect">
            <a:avLst/>
          </a:prstGeom>
          <a:noFill/>
          <a:ln w="9525">
            <a:noFill/>
            <a:miter lim="800000"/>
            <a:headEnd/>
            <a:tailEnd/>
          </a:ln>
        </p:spPr>
        <p:txBody>
          <a:bodyPr vert="horz" lIns="0" tIns="0" rIns="0" bIns="0" rtlCol="0" anchor="ctr"/>
          <a:lstStyle>
            <a:defPPr>
              <a:defRPr lang="ru-RU"/>
            </a:defPPr>
            <a:lvl1pPr algn="r" rtl="0" fontAlgn="base">
              <a:spcBef>
                <a:spcPct val="0"/>
              </a:spcBef>
              <a:spcAft>
                <a:spcPct val="0"/>
              </a:spcAft>
              <a:defRPr lang="ru-RU" sz="1050" b="1" kern="1200" smtClean="0">
                <a:solidFill>
                  <a:schemeClr val="tx1">
                    <a:lumMod val="65000"/>
                    <a:lumOff val="35000"/>
                  </a:schemeClr>
                </a:solidFill>
                <a:latin typeface="+mn-lt"/>
                <a:ea typeface="ＭＳ Ｐゴシック" charset="-128"/>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98"/>
            <a:fld id="{39D9C0C8-EE42-47CF-ADD3-6349191AD94C}" type="slidenum">
              <a:rPr lang="ru-RU" sz="1050" b="0" smtClean="0">
                <a:solidFill>
                  <a:schemeClr val="tx1"/>
                </a:solidFill>
              </a:rPr>
              <a:pPr defTabSz="457198"/>
              <a:t>‹#›</a:t>
            </a:fld>
            <a:endParaRPr lang="en-US" sz="1050" b="0" dirty="0">
              <a:solidFill>
                <a:schemeClr val="tx1"/>
              </a:solidFill>
            </a:endParaRPr>
          </a:p>
        </p:txBody>
      </p:sp>
      <p:pic>
        <p:nvPicPr>
          <p:cNvPr id="20" name="Picture 17" descr="rzd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06427" y="4877993"/>
            <a:ext cx="457528" cy="2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93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0376D3DB-BEA0-4389-9B8E-FD227E2A60A4}" type="datetimeFigureOut">
              <a:rPr lang="ru-RU" smtClean="0"/>
              <a:pPr>
                <a:defRPr/>
              </a:pPr>
              <a:t>22.11.2017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708F8170-6334-49B6-8555-120AE63290F4}"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A3128196-1E84-46D7-8B48-CA0C6B0D4E62}" type="datetimeFigureOut">
              <a:rPr lang="ru-RU" smtClean="0"/>
              <a:pPr>
                <a:defRPr/>
              </a:pPr>
              <a:t>22.11.2017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965C0EE-A993-437F-9C0E-4681A60CF7C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E9F062FC-9FF0-4C9A-9385-E912B8FCB5BA}" type="datetimeFigureOut">
              <a:rPr lang="ru-RU" smtClean="0"/>
              <a:pPr>
                <a:defRPr/>
              </a:pPr>
              <a:t>22.11.2017</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BB937491-E727-4758-A27B-272D07506A54}"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D09B4CAD-C3BC-4373-9BF8-42F83A307B45}" type="datetimeFigureOut">
              <a:rPr lang="ru-RU" smtClean="0"/>
              <a:pPr>
                <a:defRPr/>
              </a:pPr>
              <a:t>22.11.2017</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D1739D5-6CC5-42EE-8DAE-A4F5A9120FFB}"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5F7C9AB-7B8B-4252-AF2B-0F697299BCC0}" type="datetimeFigureOut">
              <a:rPr lang="ru-RU" smtClean="0"/>
              <a:pPr>
                <a:defRPr/>
              </a:pPr>
              <a:t>22.11.2017</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7FE4DD97-A5C8-4A77-BD26-C3FEE01EE0E6}"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1C9F8D9-848D-4119-A8F5-1B3898280E64}" type="datetimeFigureOut">
              <a:rPr lang="ru-RU" smtClean="0"/>
              <a:pPr>
                <a:defRPr/>
              </a:pPr>
              <a:t>22.11.2017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E420E733-7DAF-41A8-9CE1-51AA1AA55E95}"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5B73FA9E-47E5-4A3E-B622-F57D9890E060}" type="datetimeFigureOut">
              <a:rPr lang="ru-RU" smtClean="0"/>
              <a:pPr>
                <a:defRPr/>
              </a:pPr>
              <a:t>22.11.2017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A506C5A7-19FA-44CF-84DA-CE05B5DD116A}"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0718C9-F06D-4AFF-A1BF-4D78D6F34C98}" type="datetimeFigureOut">
              <a:rPr lang="ru-RU" smtClean="0"/>
              <a:pPr>
                <a:defRPr/>
              </a:pPr>
              <a:t>22.11.2017</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F18698-55F1-440D-B7FA-EF163044914D}"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6954010-D65D-4E18-BD95-01838EE7249F}" type="datetimeFigureOut">
              <a:rPr lang="ru-RU" smtClean="0"/>
              <a:pPr/>
              <a:t>22.11.2017</a:t>
            </a:fld>
            <a:endParaRPr lang="ru-RU" dirty="0"/>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C6EC2CC-31C8-4D5D-A329-5A9CB7911F8E}" type="slidenum">
              <a:rPr lang="ru-RU" smtClean="0"/>
              <a:pPr/>
              <a:t>‹#›</a:t>
            </a:fld>
            <a:endParaRPr lang="ru-RU" dirty="0"/>
          </a:p>
        </p:txBody>
      </p:sp>
    </p:spTree>
    <p:extLst>
      <p:ext uri="{BB962C8B-B14F-4D97-AF65-F5344CB8AC3E}">
        <p14:creationId xmlns:p14="http://schemas.microsoft.com/office/powerpoint/2010/main" val="17412241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gif"/><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jpeg"/><Relationship Id="rId1" Type="http://schemas.openxmlformats.org/officeDocument/2006/relationships/slideLayout" Target="../slideLayouts/slideLayout2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t="9111" b="25737"/>
          <a:stretch/>
        </p:blipFill>
        <p:spPr>
          <a:xfrm>
            <a:off x="0" y="0"/>
            <a:ext cx="9132570" cy="3977640"/>
          </a:xfrm>
          <a:prstGeom prst="rect">
            <a:avLst/>
          </a:prstGeom>
        </p:spPr>
      </p:pic>
      <p:sp>
        <p:nvSpPr>
          <p:cNvPr id="8" name="Прямоугольник 7"/>
          <p:cNvSpPr/>
          <p:nvPr/>
        </p:nvSpPr>
        <p:spPr>
          <a:xfrm>
            <a:off x="1708150" y="2953944"/>
            <a:ext cx="7435850" cy="2189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r="12052"/>
          <a:stretch/>
        </p:blipFill>
        <p:spPr>
          <a:xfrm>
            <a:off x="-12327" y="2953945"/>
            <a:ext cx="9156327" cy="1098032"/>
          </a:xfrm>
          <a:prstGeom prst="rect">
            <a:avLst/>
          </a:prstGeom>
          <a:effectLst>
            <a:outerShdw blurRad="50800" dist="38100" dir="5400000" algn="t" rotWithShape="0">
              <a:prstClr val="black">
                <a:alpha val="40000"/>
              </a:prstClr>
            </a:outerShdw>
          </a:effectLst>
        </p:spPr>
      </p:pic>
      <p:pic>
        <p:nvPicPr>
          <p:cNvPr id="15" name="Picture 17" descr="rzd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3656" y="4852237"/>
            <a:ext cx="432048" cy="2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11"/>
          <p:cNvSpPr txBox="1">
            <a:spLocks/>
          </p:cNvSpPr>
          <p:nvPr/>
        </p:nvSpPr>
        <p:spPr>
          <a:xfrm>
            <a:off x="1339113" y="4253436"/>
            <a:ext cx="3232887" cy="230832"/>
          </a:xfrm>
          <a:prstGeom prst="rect">
            <a:avLst/>
          </a:prstGeom>
        </p:spPr>
        <p:txBody>
          <a:bodyPr wrap="square">
            <a:spAutoFit/>
          </a:bodyPr>
          <a:lstStyle>
            <a:defPPr>
              <a:defRPr lang="ru-RU"/>
            </a:defPPr>
            <a:lvl3pPr marL="0" lvl="2">
              <a:defRPr sz="1600" b="1" i="1"/>
            </a:lvl3pPr>
          </a:lstStyle>
          <a:p>
            <a:r>
              <a:rPr lang="en-US" altLang="ru-RU" sz="900" b="1" i="1" dirty="0" smtClean="0">
                <a:latin typeface="Verdana" panose="020B0604030504040204" pitchFamily="34" charset="0"/>
              </a:rPr>
              <a:t>INESSA VLADIMIROVNA YAKOVLEVA </a:t>
            </a:r>
            <a:endParaRPr lang="en-US" altLang="ru-RU" sz="1200" dirty="0"/>
          </a:p>
        </p:txBody>
      </p:sp>
      <p:sp>
        <p:nvSpPr>
          <p:cNvPr id="12" name="Прямоугольник 11"/>
          <p:cNvSpPr/>
          <p:nvPr/>
        </p:nvSpPr>
        <p:spPr>
          <a:xfrm>
            <a:off x="615217" y="4239713"/>
            <a:ext cx="801823" cy="230832"/>
          </a:xfrm>
          <a:prstGeom prst="rect">
            <a:avLst/>
          </a:prstGeom>
        </p:spPr>
        <p:txBody>
          <a:bodyPr wrap="none">
            <a:spAutoFit/>
          </a:bodyPr>
          <a:lstStyle/>
          <a:p>
            <a:r>
              <a:rPr lang="en-US" sz="900" b="1" dirty="0">
                <a:latin typeface="Verdana" panose="020B0604030504040204" pitchFamily="34" charset="0"/>
              </a:rPr>
              <a:t>REPORT:</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Прямоугольник 1"/>
          <p:cNvSpPr/>
          <p:nvPr/>
        </p:nvSpPr>
        <p:spPr>
          <a:xfrm>
            <a:off x="615216" y="4440846"/>
            <a:ext cx="3668751" cy="346249"/>
          </a:xfrm>
          <a:prstGeom prst="rect">
            <a:avLst/>
          </a:prstGeom>
        </p:spPr>
        <p:txBody>
          <a:bodyPr wrap="square">
            <a:spAutoFit/>
          </a:bodyPr>
          <a:lstStyle/>
          <a:p>
            <a:r>
              <a:rPr lang="en-US" altLang="ru-RU" sz="825" i="1" dirty="0" smtClean="0">
                <a:latin typeface="Verdana" panose="020B0604030504040204" pitchFamily="34" charset="0"/>
              </a:rPr>
              <a:t>Deputy Head of the Informatization Department – </a:t>
            </a:r>
          </a:p>
          <a:p>
            <a:r>
              <a:rPr lang="en-US" altLang="ru-RU" sz="825" i="1" dirty="0" smtClean="0">
                <a:latin typeface="Verdana" panose="020B0604030504040204" pitchFamily="34" charset="0"/>
              </a:rPr>
              <a:t>Head of the Department</a:t>
            </a:r>
            <a:endParaRPr lang="en-US" sz="825" i="1" dirty="0">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1664803" y="3134176"/>
            <a:ext cx="5238328" cy="674031"/>
          </a:xfrm>
          <a:prstGeom prst="rect">
            <a:avLst/>
          </a:prstGeom>
        </p:spPr>
        <p:txBody>
          <a:bodyPr>
            <a:noAutofit/>
          </a:bodyPr>
          <a:lstStyle/>
          <a:p>
            <a:pPr algn="ctr">
              <a:lnSpc>
                <a:spcPct val="90000"/>
              </a:lnSpc>
              <a:buFont typeface="Arial" pitchFamily="34" charset="0"/>
              <a:buNone/>
            </a:pPr>
            <a:r>
              <a:rPr lang="en-US" sz="1400" b="1" dirty="0" smtClean="0">
                <a:solidFill>
                  <a:schemeClr val="bg1"/>
                </a:solidFill>
                <a:latin typeface="RussianRail G Pro Medium" panose="02000603040000020004" pitchFamily="50" charset="-52"/>
              </a:rPr>
              <a:t>TRANSITION TO DIGITAL DOCUMENT MANAGEMENT </a:t>
            </a:r>
          </a:p>
          <a:p>
            <a:pPr algn="ctr">
              <a:lnSpc>
                <a:spcPct val="90000"/>
              </a:lnSpc>
              <a:buFont typeface="Arial" pitchFamily="34" charset="0"/>
              <a:buNone/>
            </a:pPr>
            <a:r>
              <a:rPr lang="en-US" sz="1400" b="1" dirty="0" smtClean="0">
                <a:solidFill>
                  <a:schemeClr val="bg1"/>
                </a:solidFill>
                <a:latin typeface="RussianRail G Pro Medium" panose="02000603040000020004" pitchFamily="50" charset="-52"/>
              </a:rPr>
              <a:t>DURING CARGO TRANSPORTATION </a:t>
            </a:r>
          </a:p>
          <a:p>
            <a:pPr algn="ctr">
              <a:lnSpc>
                <a:spcPct val="90000"/>
              </a:lnSpc>
              <a:buFont typeface="Arial" pitchFamily="34" charset="0"/>
              <a:buNone/>
            </a:pPr>
            <a:r>
              <a:rPr lang="en-US" sz="1400" b="1" dirty="0" smtClean="0">
                <a:solidFill>
                  <a:schemeClr val="bg1"/>
                </a:solidFill>
                <a:latin typeface="RussianRail G Pro Medium" panose="02000603040000020004" pitchFamily="50" charset="-52"/>
              </a:rPr>
              <a:t>ON RAILWAY TRANSPORT</a:t>
            </a:r>
            <a:endParaRPr lang="en-US" sz="1400" b="1" dirty="0">
              <a:solidFill>
                <a:schemeClr val="bg1"/>
              </a:solidFill>
              <a:latin typeface="RussianRail G Pro Medium" panose="02000603040000020004" pitchFamily="50" charset="-52"/>
              <a:cs typeface="+mn-cs"/>
            </a:endParaRPr>
          </a:p>
        </p:txBody>
      </p:sp>
      <p:sp>
        <p:nvSpPr>
          <p:cNvPr id="6" name="Прямоугольник 5"/>
          <p:cNvSpPr/>
          <p:nvPr/>
        </p:nvSpPr>
        <p:spPr>
          <a:xfrm>
            <a:off x="0" y="0"/>
            <a:ext cx="9144000" cy="267494"/>
          </a:xfrm>
          <a:prstGeom prst="rect">
            <a:avLst/>
          </a:prstGeom>
          <a:solidFill>
            <a:srgbClr val="00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07504" y="-7821"/>
            <a:ext cx="8553409" cy="307777"/>
          </a:xfrm>
          <a:prstGeom prst="rect">
            <a:avLst/>
          </a:prstGeom>
        </p:spPr>
        <p:txBody>
          <a:bodyPr wrap="square">
            <a:spAutoFit/>
          </a:bodyPr>
          <a:lstStyle/>
          <a:p>
            <a:pPr algn="ctr"/>
            <a:r>
              <a:rPr lang="en-US" sz="700" b="1" i="1" dirty="0">
                <a:solidFill>
                  <a:schemeClr val="bg1"/>
                </a:solidFill>
                <a:latin typeface="Verdana" panose="020B0604030504040204" pitchFamily="34" charset="0"/>
              </a:rPr>
              <a:t>60th session of the Working Party on Intermodal Transport and Logistics of the Inland Transport Committee of the United Nations Economic Commission for Europe</a:t>
            </a:r>
          </a:p>
          <a:p>
            <a:pPr algn="ctr"/>
            <a:r>
              <a:rPr lang="en-US" sz="700" b="1" i="1" dirty="0" smtClean="0">
                <a:solidFill>
                  <a:schemeClr val="bg1"/>
                </a:solidFill>
                <a:latin typeface="Verdana" panose="020B0604030504040204" pitchFamily="34" charset="0"/>
              </a:rPr>
              <a:t>(ITC UNECE) Geneva, November 22-24, 2017</a:t>
            </a:r>
          </a:p>
        </p:txBody>
      </p:sp>
    </p:spTree>
    <p:extLst>
      <p:ext uri="{BB962C8B-B14F-4D97-AF65-F5344CB8AC3E}">
        <p14:creationId xmlns:p14="http://schemas.microsoft.com/office/powerpoint/2010/main" val="19184152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t="9111" b="25737"/>
          <a:stretch/>
        </p:blipFill>
        <p:spPr>
          <a:xfrm>
            <a:off x="0" y="0"/>
            <a:ext cx="9132570" cy="3977640"/>
          </a:xfrm>
          <a:prstGeom prst="rect">
            <a:avLst/>
          </a:prstGeom>
        </p:spPr>
      </p:pic>
      <p:sp>
        <p:nvSpPr>
          <p:cNvPr id="8" name="Прямоугольник 7"/>
          <p:cNvSpPr/>
          <p:nvPr/>
        </p:nvSpPr>
        <p:spPr>
          <a:xfrm>
            <a:off x="1708150" y="2953944"/>
            <a:ext cx="7435850" cy="2189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r="12052"/>
          <a:stretch/>
        </p:blipFill>
        <p:spPr>
          <a:xfrm>
            <a:off x="-12327" y="2953945"/>
            <a:ext cx="9156327" cy="1098032"/>
          </a:xfrm>
          <a:prstGeom prst="rect">
            <a:avLst/>
          </a:prstGeom>
          <a:effectLst>
            <a:outerShdw blurRad="50800" dist="38100" dir="5400000" algn="t" rotWithShape="0">
              <a:prstClr val="black">
                <a:alpha val="40000"/>
              </a:prstClr>
            </a:outerShdw>
          </a:effectLst>
        </p:spPr>
      </p:pic>
      <p:pic>
        <p:nvPicPr>
          <p:cNvPr id="15" name="Picture 17" descr="rzd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3656" y="4852237"/>
            <a:ext cx="432048" cy="2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одзаголовок 2"/>
          <p:cNvSpPr txBox="1">
            <a:spLocks/>
          </p:cNvSpPr>
          <p:nvPr/>
        </p:nvSpPr>
        <p:spPr>
          <a:xfrm>
            <a:off x="1547664" y="3147814"/>
            <a:ext cx="5594235" cy="13681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None/>
            </a:pPr>
            <a:endParaRPr lang="en-US" sz="1400" b="1" dirty="0" smtClean="0">
              <a:solidFill>
                <a:schemeClr val="bg1"/>
              </a:solidFill>
              <a:latin typeface="RussianRail G Pro Medium" panose="02000603040000020004" pitchFamily="50" charset="-52"/>
            </a:endParaRPr>
          </a:p>
          <a:p>
            <a:pPr marL="0" indent="0" algn="ctr" fontAlgn="base">
              <a:lnSpc>
                <a:spcPct val="90000"/>
              </a:lnSpc>
              <a:spcBef>
                <a:spcPct val="0"/>
              </a:spcBef>
              <a:spcAft>
                <a:spcPct val="0"/>
              </a:spcAft>
              <a:buNone/>
            </a:pPr>
            <a:r>
              <a:rPr lang="en-US" sz="1400" b="1" dirty="0" smtClean="0">
                <a:solidFill>
                  <a:schemeClr val="bg1"/>
                </a:solidFill>
                <a:latin typeface="RussianRail G Pro Medium" panose="02000603040000020004" pitchFamily="50" charset="-52"/>
              </a:rPr>
              <a:t>THANK YOU</a:t>
            </a:r>
            <a:r>
              <a:rPr lang="ru-RU" sz="1400" b="1" dirty="0" smtClean="0">
                <a:solidFill>
                  <a:schemeClr val="bg1"/>
                </a:solidFill>
                <a:latin typeface="RussianRail G Pro Medium" panose="02000603040000020004" pitchFamily="50" charset="-52"/>
              </a:rPr>
              <a:t> </a:t>
            </a:r>
            <a:r>
              <a:rPr lang="en-US" sz="1400" b="1" dirty="0" smtClean="0">
                <a:solidFill>
                  <a:schemeClr val="bg1"/>
                </a:solidFill>
                <a:latin typeface="RussianRail G Pro Medium" panose="02000603040000020004" pitchFamily="50" charset="-52"/>
              </a:rPr>
              <a:t>FOR YOUR ATTENTION</a:t>
            </a:r>
            <a:endParaRPr lang="en-US" sz="1400" b="1" dirty="0">
              <a:solidFill>
                <a:schemeClr val="bg1"/>
              </a:solidFill>
              <a:latin typeface="RussianRail G Pro Medium" panose="02000603040000020004" pitchFamily="50" charset="-52"/>
            </a:endParaRPr>
          </a:p>
        </p:txBody>
      </p:sp>
      <p:sp>
        <p:nvSpPr>
          <p:cNvPr id="14" name="Прямоугольник 13"/>
          <p:cNvSpPr/>
          <p:nvPr/>
        </p:nvSpPr>
        <p:spPr>
          <a:xfrm>
            <a:off x="2742146" y="4921315"/>
            <a:ext cx="3477552" cy="219291"/>
          </a:xfrm>
          <a:prstGeom prst="rect">
            <a:avLst/>
          </a:prstGeom>
          <a:noFill/>
          <a:ln>
            <a:noFill/>
          </a:ln>
        </p:spPr>
        <p:txBody>
          <a:bodyPr wrap="square">
            <a:spAutoFit/>
          </a:bodyPr>
          <a:lstStyle/>
          <a:p>
            <a:pPr algn="ctr"/>
            <a:r>
              <a:rPr lang="en-US" altLang="ru-RU" sz="825" dirty="0" smtClean="0">
                <a:solidFill>
                  <a:schemeClr val="tx1">
                    <a:lumMod val="50000"/>
                    <a:lumOff val="50000"/>
                  </a:schemeClr>
                </a:solidFill>
                <a:latin typeface="Verdana" panose="020B0604030504040204" pitchFamily="34" charset="0"/>
              </a:rPr>
              <a:t>November 22-24, 2017</a:t>
            </a:r>
            <a:endParaRPr lang="en-US" altLang="ru-RU" sz="825"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06093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ap"/>
          <p:cNvPicPr>
            <a:picLocks noChangeAspect="1" noChangeArrowheads="1"/>
          </p:cNvPicPr>
          <p:nvPr/>
        </p:nvPicPr>
        <p:blipFill>
          <a:blip r:embed="rId3" cstate="print"/>
          <a:srcRect/>
          <a:stretch>
            <a:fillRect/>
          </a:stretch>
        </p:blipFill>
        <p:spPr bwMode="auto">
          <a:xfrm>
            <a:off x="611560" y="1059582"/>
            <a:ext cx="7920880" cy="3924589"/>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 name="Прямоугольник 3"/>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6"/>
          <p:cNvSpPr txBox="1">
            <a:spLocks noChangeArrowheads="1"/>
          </p:cNvSpPr>
          <p:nvPr/>
        </p:nvSpPr>
        <p:spPr bwMode="auto">
          <a:xfrm>
            <a:off x="4644008" y="987575"/>
            <a:ext cx="4499992" cy="1728191"/>
          </a:xfrm>
          <a:prstGeom prst="rect">
            <a:avLst/>
          </a:prstGeom>
          <a:solidFill>
            <a:schemeClr val="bg1">
              <a:lumMod val="85000"/>
            </a:schemeClr>
          </a:solidFill>
          <a:ln w="9525" cap="flat" cmpd="sng" algn="ctr">
            <a:solidFill>
              <a:schemeClr val="accent2">
                <a:lumMod val="60000"/>
                <a:lumOff val="40000"/>
              </a:schemeClr>
            </a:solidFill>
            <a:prstDash val="solid"/>
            <a:miter lim="800000"/>
            <a:headEnd/>
            <a:tailEnd/>
          </a:ln>
          <a:effectLst/>
        </p:spPr>
        <p:style>
          <a:lnRef idx="1">
            <a:schemeClr val="accent2"/>
          </a:lnRef>
          <a:fillRef idx="2">
            <a:schemeClr val="accent2"/>
          </a:fillRef>
          <a:effectRef idx="1">
            <a:schemeClr val="accent2"/>
          </a:effectRef>
          <a:fontRef idx="minor">
            <a:schemeClr val="dk1"/>
          </a:fontRef>
        </p:style>
        <p:txBody>
          <a:bodyPr vert="horz" wrap="square" lIns="91432" tIns="45716" rIns="91432" bIns="45716" numCol="1" anchor="ctr" anchorCtr="0" compatLnSpc="1">
            <a:prstTxWarp prst="textNoShape">
              <a:avLst/>
            </a:prstTxWarp>
            <a:noAutofit/>
          </a:bodyPr>
          <a:lstStyle/>
          <a:p>
            <a:pPr marL="180975" marR="0" lvl="0" indent="-180975" algn="l" defTabSz="914400" rtl="0" eaLnBrk="0" fontAlgn="base" latinLnBrk="0" hangingPunct="0">
              <a:lnSpc>
                <a:spcPct val="80000"/>
              </a:lnSpc>
              <a:spcBef>
                <a:spcPct val="20000"/>
              </a:spcBef>
              <a:spcAft>
                <a:spcPct val="0"/>
              </a:spcAft>
              <a:buClr>
                <a:srgbClr val="E21A1A"/>
              </a:buClr>
              <a:buSzTx/>
              <a:buFont typeface="Wingdings 3" pitchFamily="18" charset="2"/>
              <a:buChar char="Ú"/>
              <a:tabLst/>
              <a:defRPr/>
            </a:pPr>
            <a:r>
              <a:rPr lang="en-US" sz="1000" b="1" i="1" dirty="0" smtClean="0">
                <a:solidFill>
                  <a:srgbClr val="003644"/>
                </a:solidFill>
                <a:latin typeface="Verdana" panose="020B0604030504040204" pitchFamily="34" charset="0"/>
              </a:rPr>
              <a:t>All the stations of JSC "RZD" open for cargo operations - over 3600 in total - are connected to the electronic signature infrastructure</a:t>
            </a:r>
          </a:p>
          <a:p>
            <a:pPr marL="180975" marR="0" lvl="0" indent="-180975" algn="l" defTabSz="914400" rtl="0" eaLnBrk="0" fontAlgn="base" latinLnBrk="0" hangingPunct="0">
              <a:lnSpc>
                <a:spcPct val="80000"/>
              </a:lnSpc>
              <a:spcBef>
                <a:spcPct val="20000"/>
              </a:spcBef>
              <a:spcAft>
                <a:spcPct val="0"/>
              </a:spcAft>
              <a:buClr>
                <a:srgbClr val="E21A1A"/>
              </a:buClr>
              <a:buSzTx/>
              <a:tabLst/>
              <a:defRPr/>
            </a:pPr>
            <a:endParaRPr lang="en-US" sz="1000" b="1" i="1" dirty="0" smtClean="0">
              <a:solidFill>
                <a:srgbClr val="003644"/>
              </a:solidFill>
              <a:latin typeface="Verdana" panose="020B0604030504040204" pitchFamily="34" charset="0"/>
              <a:ea typeface="Verdana" panose="020B0604030504040204" pitchFamily="34" charset="0"/>
              <a:cs typeface="Verdana" panose="020B0604030504040204" pitchFamily="34" charset="0"/>
            </a:endParaRPr>
          </a:p>
          <a:p>
            <a:pPr marL="180975" marR="0" lvl="0" indent="-180975" algn="l" defTabSz="914400" rtl="0" eaLnBrk="0" fontAlgn="base" latinLnBrk="0" hangingPunct="0">
              <a:lnSpc>
                <a:spcPct val="80000"/>
              </a:lnSpc>
              <a:spcBef>
                <a:spcPct val="20000"/>
              </a:spcBef>
              <a:spcAft>
                <a:spcPct val="0"/>
              </a:spcAft>
              <a:buClr>
                <a:srgbClr val="E21A1A"/>
              </a:buClr>
              <a:buSzTx/>
              <a:buFont typeface="Wingdings 3" pitchFamily="18" charset="2"/>
              <a:buChar char="Ú"/>
              <a:tabLst/>
              <a:defRPr/>
            </a:pPr>
            <a:r>
              <a:rPr lang="en-US" sz="1000" b="1" i="1" dirty="0" smtClean="0">
                <a:solidFill>
                  <a:srgbClr val="003644"/>
                </a:solidFill>
                <a:latin typeface="Verdana" panose="020B0604030504040204" pitchFamily="34" charset="0"/>
              </a:rPr>
              <a:t>More than 83,000 clients work in the electronic signature mode</a:t>
            </a:r>
          </a:p>
          <a:p>
            <a:pPr marL="180975" indent="-180975" eaLnBrk="0" hangingPunct="0">
              <a:lnSpc>
                <a:spcPct val="80000"/>
              </a:lnSpc>
              <a:spcBef>
                <a:spcPct val="20000"/>
              </a:spcBef>
              <a:buClr>
                <a:srgbClr val="E21A1A"/>
              </a:buClr>
              <a:defRPr/>
            </a:pPr>
            <a:endParaRPr lang="en-US" sz="1000" b="1" i="1" dirty="0" smtClean="0">
              <a:solidFill>
                <a:srgbClr val="003644"/>
              </a:solidFill>
              <a:latin typeface="Verdana" panose="020B0604030504040204" pitchFamily="34" charset="0"/>
              <a:ea typeface="Verdana" panose="020B0604030504040204" pitchFamily="34" charset="0"/>
              <a:cs typeface="Verdana" panose="020B0604030504040204" pitchFamily="34" charset="0"/>
            </a:endParaRPr>
          </a:p>
          <a:p>
            <a:pPr marL="180975" marR="0" lvl="0" indent="-180975" algn="l" defTabSz="914400" rtl="0" eaLnBrk="0" fontAlgn="base" latinLnBrk="0" hangingPunct="0">
              <a:lnSpc>
                <a:spcPct val="80000"/>
              </a:lnSpc>
              <a:spcBef>
                <a:spcPct val="20000"/>
              </a:spcBef>
              <a:spcAft>
                <a:spcPct val="0"/>
              </a:spcAft>
              <a:buClr>
                <a:srgbClr val="E21A1A"/>
              </a:buClr>
              <a:buSzTx/>
              <a:buFont typeface="Wingdings 3" pitchFamily="18" charset="2"/>
              <a:buChar char="Ú"/>
              <a:tabLst/>
              <a:defRPr/>
            </a:pPr>
            <a:r>
              <a:rPr lang="en-US" sz="1000" b="1" i="1" dirty="0" smtClean="0">
                <a:solidFill>
                  <a:srgbClr val="003644"/>
                </a:solidFill>
                <a:latin typeface="Verdana" panose="020B0604030504040204" pitchFamily="34" charset="0"/>
              </a:rPr>
              <a:t>Around 1,800,000 shipping and other documents are prepared monthly in the electronic signature mode</a:t>
            </a:r>
            <a:endParaRPr lang="en-US" sz="1000" b="1" i="1" dirty="0">
              <a:solidFill>
                <a:srgbClr val="003644"/>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угольник 11"/>
          <p:cNvSpPr/>
          <p:nvPr/>
        </p:nvSpPr>
        <p:spPr>
          <a:xfrm>
            <a:off x="323528" y="123478"/>
            <a:ext cx="8064896" cy="313932"/>
          </a:xfrm>
          <a:prstGeom prst="rect">
            <a:avLst/>
          </a:prstGeom>
        </p:spPr>
        <p:txBody>
          <a:bodyPr wrap="square">
            <a:spAutoFit/>
          </a:bodyPr>
          <a:lstStyle/>
          <a:p>
            <a:pPr marL="180975" lvl="0" indent="-180975" eaLnBrk="0" hangingPunct="0">
              <a:lnSpc>
                <a:spcPct val="80000"/>
              </a:lnSpc>
              <a:spcBef>
                <a:spcPct val="20000"/>
              </a:spcBef>
              <a:buClr>
                <a:srgbClr val="E21A1A"/>
              </a:buClr>
              <a:defRPr/>
            </a:pPr>
            <a:r>
              <a:rPr lang="en-US" sz="1600" b="1" dirty="0" smtClean="0">
                <a:solidFill>
                  <a:srgbClr val="003644"/>
                </a:solidFill>
                <a:latin typeface="RussianRail G Pro" pitchFamily="50" charset="-52"/>
              </a:rPr>
              <a:t>USE OF ELECTRONIC SIGNATURE IN JSC "RZD"</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Прямоугольник 94"/>
          <p:cNvSpPr/>
          <p:nvPr/>
        </p:nvSpPr>
        <p:spPr>
          <a:xfrm>
            <a:off x="0" y="987425"/>
            <a:ext cx="2339975" cy="3786188"/>
          </a:xfrm>
          <a:prstGeom prst="rect">
            <a:avLst/>
          </a:prstGeom>
          <a:solidFill>
            <a:srgbClr val="EC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a:off x="274300" y="1853807"/>
            <a:ext cx="1821078" cy="1821078"/>
          </a:xfrm>
          <a:prstGeom prst="ellipse">
            <a:avLst/>
          </a:prstGeom>
          <a:solidFill>
            <a:schemeClr val="bg1"/>
          </a:solidFill>
          <a:ln w="22225">
            <a:solidFill>
              <a:srgbClr val="003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Прямоугольник 57"/>
          <p:cNvSpPr/>
          <p:nvPr/>
        </p:nvSpPr>
        <p:spPr>
          <a:xfrm>
            <a:off x="4380253" y="1234111"/>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9" name="Прямоугольник 58"/>
          <p:cNvSpPr/>
          <p:nvPr/>
        </p:nvSpPr>
        <p:spPr>
          <a:xfrm>
            <a:off x="4380253" y="4287880"/>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75" name="Прямоугольник 74"/>
          <p:cNvSpPr/>
          <p:nvPr/>
        </p:nvSpPr>
        <p:spPr>
          <a:xfrm>
            <a:off x="4380253" y="3778919"/>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76" name="Прямоугольник 75"/>
          <p:cNvSpPr/>
          <p:nvPr/>
        </p:nvSpPr>
        <p:spPr>
          <a:xfrm>
            <a:off x="4380253" y="1743072"/>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77" name="Прямоугольник 76"/>
          <p:cNvSpPr/>
          <p:nvPr/>
        </p:nvSpPr>
        <p:spPr>
          <a:xfrm>
            <a:off x="4380253" y="2252033"/>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83" name="Прямоугольник 82"/>
          <p:cNvSpPr/>
          <p:nvPr/>
        </p:nvSpPr>
        <p:spPr>
          <a:xfrm>
            <a:off x="4380253" y="3269957"/>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84" name="Прямоугольник 83"/>
          <p:cNvSpPr/>
          <p:nvPr/>
        </p:nvSpPr>
        <p:spPr>
          <a:xfrm>
            <a:off x="4380253" y="2760995"/>
            <a:ext cx="4455108" cy="367374"/>
          </a:xfrm>
          <a:prstGeom prst="rect">
            <a:avLst/>
          </a:prstGeom>
          <a:solidFill>
            <a:srgbClr val="DAE8E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 name="BainBulletsConfiguration" hidden="1"/>
          <p:cNvSpPr txBox="1"/>
          <p:nvPr/>
        </p:nvSpPr>
        <p:spPr>
          <a:xfrm>
            <a:off x="9528" y="9525"/>
            <a:ext cx="6667501" cy="107722"/>
          </a:xfrm>
          <a:prstGeom prst="rect">
            <a:avLst/>
          </a:prstGeom>
          <a:noFill/>
        </p:spPr>
        <p:txBody>
          <a:bodyPr vert="horz" rtlCol="0">
            <a:spAutoFit/>
          </a:bodyPr>
          <a:lstStyle/>
          <a:p>
            <a:r>
              <a:rPr lang="ru-RU" sz="100" dirty="0">
                <a:solidFill>
                  <a:srgbClr val="FFFFFF"/>
                </a:solidFill>
              </a:rPr>
              <a:t>60_84</a:t>
            </a:r>
          </a:p>
        </p:txBody>
      </p:sp>
      <p:sp>
        <p:nvSpPr>
          <p:cNvPr id="6" name="Title 2"/>
          <p:cNvSpPr txBox="1">
            <a:spLocks/>
          </p:cNvSpPr>
          <p:nvPr/>
        </p:nvSpPr>
        <p:spPr>
          <a:xfrm>
            <a:off x="318017" y="74057"/>
            <a:ext cx="6721701" cy="584775"/>
          </a:xfrm>
          <a:prstGeom prst="rect">
            <a:avLst/>
          </a:prstGeom>
        </p:spPr>
        <p:txBody>
          <a:bodyPr wrap="square" anchor="ctr">
            <a:spAutoFit/>
          </a:bodyPr>
          <a:lstStyle>
            <a:defPPr>
              <a:defRPr lang="ru-RU"/>
            </a:defPPr>
            <a:lvl1pPr defTabSz="1219092">
              <a:defRPr sz="1600" b="1">
                <a:solidFill>
                  <a:schemeClr val="tx2">
                    <a:lumMod val="75000"/>
                  </a:schemeClr>
                </a:solidFill>
                <a:latin typeface="RussianRail G Pro Medium" panose="02000603040000020004" pitchFamily="50" charset="-52"/>
              </a:defRPr>
            </a:lvl1pPr>
          </a:lstStyle>
          <a:p>
            <a:r>
              <a:rPr lang="en-US" altLang="ru-RU" dirty="0"/>
              <a:t>ELECTRONIC DATA INTERCHANGE DURING CARGO TRANSPORTATION IN INTERNATIONAL TRAFFIC</a:t>
            </a:r>
          </a:p>
        </p:txBody>
      </p:sp>
      <p:sp>
        <p:nvSpPr>
          <p:cNvPr id="50" name="Прямоугольник 49"/>
          <p:cNvSpPr/>
          <p:nvPr/>
        </p:nvSpPr>
        <p:spPr>
          <a:xfrm>
            <a:off x="3435083" y="799641"/>
            <a:ext cx="5724128" cy="346248"/>
          </a:xfrm>
          <a:prstGeom prst="rect">
            <a:avLst/>
          </a:prstGeom>
          <a:solidFill>
            <a:srgbClr val="0036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pic>
        <p:nvPicPr>
          <p:cNvPr id="52" name="Picture 2" descr="https://im0-tub-ru.yandex.net/i?id=58080ca69338ee9c8508e5c40f670a17&amp;n=33&amp;h=1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623" y="1234111"/>
            <a:ext cx="621231" cy="360844"/>
          </a:xfrm>
          <a:prstGeom prst="rect">
            <a:avLst/>
          </a:prstGeom>
          <a:noFill/>
          <a:ln w="3175">
            <a:solidFill>
              <a:schemeClr val="tx1">
                <a:lumMod val="65000"/>
                <a:lumOff val="35000"/>
              </a:schemeClr>
            </a:solidFill>
          </a:ln>
          <a:extLst/>
        </p:spPr>
      </p:pic>
      <p:pic>
        <p:nvPicPr>
          <p:cNvPr id="53" name="Picture 4" descr="https://im1-tub-ru.yandex.net/i?id=ebba2d9e30fd8a69ab36a5cb4c10df8e&amp;n=33&amp;h=1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601494" y="1745995"/>
            <a:ext cx="606475" cy="378577"/>
          </a:xfrm>
          <a:prstGeom prst="rect">
            <a:avLst/>
          </a:prstGeom>
          <a:noFill/>
          <a:ln w="3175">
            <a:noFill/>
          </a:ln>
          <a:extLst/>
        </p:spPr>
      </p:pic>
      <p:pic>
        <p:nvPicPr>
          <p:cNvPr id="54" name="Picture 6" descr="https://im0-tub-ru.yandex.net/i?id=042cf12057c35b7af55092b20bab860b&amp;n=33&amp;h=1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756" y="1743624"/>
            <a:ext cx="637196" cy="351157"/>
          </a:xfrm>
          <a:prstGeom prst="rect">
            <a:avLst/>
          </a:prstGeom>
          <a:noFill/>
          <a:ln w="3175">
            <a:solidFill>
              <a:schemeClr val="tx1">
                <a:lumMod val="65000"/>
                <a:lumOff val="35000"/>
              </a:schemeClr>
            </a:solidFill>
          </a:ln>
          <a:extLst/>
        </p:spPr>
      </p:pic>
      <p:pic>
        <p:nvPicPr>
          <p:cNvPr id="55" name="Picture 10" descr="http://l3.yimg.com/bt/api/res/1.2/FJV9J1c.4Jm4wdYjoM85VA--/YXBwaWQ9eW5ld3M7Y2g9OTAwO2NyPTE7Y3c9MTIwMDtkeD0wO2R5PTA7Zmk9dWxjcm9wO2g9NDczO3E9ODU7dz02MzA-/http:/media.zenfs.com/de-DE/News/ddp/I27470642619893296_BLD_Bild_1200x9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2944" y="1256736"/>
            <a:ext cx="537584" cy="344748"/>
          </a:xfrm>
          <a:prstGeom prst="rect">
            <a:avLst/>
          </a:prstGeom>
          <a:noFill/>
          <a:ln w="3175">
            <a:solidFill>
              <a:schemeClr val="tx1">
                <a:lumMod val="65000"/>
                <a:lumOff val="35000"/>
              </a:schemeClr>
            </a:solidFill>
          </a:ln>
          <a:extLst/>
        </p:spPr>
      </p:pic>
      <p:pic>
        <p:nvPicPr>
          <p:cNvPr id="56" name="Picture 12" descr="https://im2-tub-ru.yandex.net/i?id=4f3cde62b75a01328da14f438b139eab&amp;n=33&amp;h=19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8692" y="2271681"/>
            <a:ext cx="617382" cy="343366"/>
          </a:xfrm>
          <a:prstGeom prst="rect">
            <a:avLst/>
          </a:prstGeom>
          <a:noFill/>
          <a:ln w="3175">
            <a:solidFill>
              <a:schemeClr val="tx1">
                <a:lumMod val="65000"/>
                <a:lumOff val="35000"/>
              </a:schemeClr>
            </a:solidFill>
          </a:ln>
          <a:extLst/>
        </p:spPr>
      </p:pic>
      <p:pic>
        <p:nvPicPr>
          <p:cNvPr id="57" name="Picture 16" descr="https://im3-tub-ru.yandex.net/i?id=d507595d9b7065d3351ce4d928f3d151&amp;n=33&amp;h=19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000" y="2255620"/>
            <a:ext cx="614609" cy="347751"/>
          </a:xfrm>
          <a:prstGeom prst="rect">
            <a:avLst/>
          </a:prstGeom>
          <a:noFill/>
          <a:ln w="3175">
            <a:solidFill>
              <a:schemeClr val="tx1">
                <a:lumMod val="65000"/>
                <a:lumOff val="35000"/>
              </a:schemeClr>
            </a:solidFill>
          </a:ln>
          <a:extLst/>
        </p:spPr>
      </p:pic>
      <p:pic>
        <p:nvPicPr>
          <p:cNvPr id="60" name="Picture 18" descr="https://im3-tub-ru.yandex.net/i?id=491c2d41ab1d671a256010936965f232&amp;n=33&amp;h=19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0295" b="7480"/>
          <a:stretch/>
        </p:blipFill>
        <p:spPr bwMode="auto">
          <a:xfrm>
            <a:off x="4596133" y="2777793"/>
            <a:ext cx="593653" cy="337580"/>
          </a:xfrm>
          <a:prstGeom prst="rect">
            <a:avLst/>
          </a:prstGeom>
          <a:noFill/>
          <a:ln w="3175">
            <a:solidFill>
              <a:schemeClr val="tx1">
                <a:lumMod val="65000"/>
                <a:lumOff val="35000"/>
              </a:schemeClr>
            </a:solidFill>
          </a:ln>
          <a:extLst/>
        </p:spPr>
      </p:pic>
      <p:pic>
        <p:nvPicPr>
          <p:cNvPr id="61" name="Picture 4" descr="https://im3-tub-ru.yandex.net/i?id=360c574b7ca87e7c578d25b1d357405d&amp;n=33&amp;h=19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8428" y="2748624"/>
            <a:ext cx="626260" cy="370203"/>
          </a:xfrm>
          <a:prstGeom prst="rect">
            <a:avLst/>
          </a:prstGeom>
          <a:noFill/>
          <a:ln w="3175">
            <a:solidFill>
              <a:schemeClr val="tx1">
                <a:lumMod val="65000"/>
                <a:lumOff val="35000"/>
              </a:schemeClr>
            </a:solidFill>
          </a:ln>
          <a:extLst/>
        </p:spPr>
      </p:pic>
      <p:pic>
        <p:nvPicPr>
          <p:cNvPr id="62" name="Picture 6" descr="https://im1-tub-ru.yandex.net/i?id=cde7050ba7632358bd649cac22f9624f&amp;n=33&amp;h=19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5566" y="4287880"/>
            <a:ext cx="570135" cy="373427"/>
          </a:xfrm>
          <a:prstGeom prst="rect">
            <a:avLst/>
          </a:prstGeom>
          <a:noFill/>
          <a:ln w="31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64" name="Прямоугольник 63"/>
          <p:cNvSpPr/>
          <p:nvPr/>
        </p:nvSpPr>
        <p:spPr>
          <a:xfrm>
            <a:off x="7006284" y="4643050"/>
            <a:ext cx="813707" cy="284691"/>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MARITIME TRANSPORT</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65" name="Рисунок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5351" y="4299705"/>
            <a:ext cx="574435" cy="354625"/>
          </a:xfrm>
          <a:prstGeom prst="rect">
            <a:avLst/>
          </a:prstGeom>
          <a:noFill/>
          <a:ln w="3175">
            <a:solidFill>
              <a:schemeClr val="tx1">
                <a:lumMod val="65000"/>
                <a:lumOff val="35000"/>
              </a:schemeClr>
            </a:solidFill>
          </a:ln>
        </p:spPr>
      </p:pic>
      <p:sp>
        <p:nvSpPr>
          <p:cNvPr id="66" name="Прямоугольник 65"/>
          <p:cNvSpPr/>
          <p:nvPr/>
        </p:nvSpPr>
        <p:spPr>
          <a:xfrm>
            <a:off x="4470474" y="4657107"/>
            <a:ext cx="917363" cy="284691"/>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CUSTOMS AUTHORITIES</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67" name="Picture 2" descr="C:\Users\ЗахаровСА\AppData\Local\Microsoft\Windows\Temporary Internet Files\Content.Outlook\7MGA63IN\монголия.jpg"/>
          <p:cNvPicPr>
            <a:picLocks noChangeAspect="1" noChangeArrowheads="1"/>
          </p:cNvPicPr>
          <p:nvPr/>
        </p:nvPicPr>
        <p:blipFill>
          <a:blip r:embed="rId13" cstate="print"/>
          <a:srcRect/>
          <a:stretch>
            <a:fillRect/>
          </a:stretch>
        </p:blipFill>
        <p:spPr bwMode="auto">
          <a:xfrm>
            <a:off x="5668428" y="1228394"/>
            <a:ext cx="598094" cy="360845"/>
          </a:xfrm>
          <a:prstGeom prst="rect">
            <a:avLst/>
          </a:prstGeom>
          <a:noFill/>
        </p:spPr>
      </p:pic>
      <p:pic>
        <p:nvPicPr>
          <p:cNvPr id="70" name="Picture 22" descr="https://im2-tub-ru.yandex.net/i?id=3caf1d36b890c28c84f111997a095631&amp;n=33&amp;h=19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20537" y="3296222"/>
            <a:ext cx="575088" cy="370955"/>
          </a:xfrm>
          <a:prstGeom prst="rect">
            <a:avLst/>
          </a:prstGeom>
          <a:noFill/>
          <a:ln w="3175">
            <a:solidFill>
              <a:schemeClr val="tx1">
                <a:lumMod val="65000"/>
                <a:lumOff val="35000"/>
              </a:schemeClr>
            </a:solidFill>
          </a:ln>
          <a:extLst/>
        </p:spPr>
      </p:pic>
      <p:pic>
        <p:nvPicPr>
          <p:cNvPr id="71" name="Picture 24" descr="https://im2-tub-ru.yandex.net/i?id=818980da00cc2dd9d5b23472aa3ccaf1&amp;n=33&amp;h=19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78000" y="3257969"/>
            <a:ext cx="614609" cy="375822"/>
          </a:xfrm>
          <a:prstGeom prst="rect">
            <a:avLst/>
          </a:prstGeom>
          <a:noFill/>
          <a:ln w="3175">
            <a:solidFill>
              <a:schemeClr val="tx1">
                <a:lumMod val="65000"/>
                <a:lumOff val="35000"/>
              </a:schemeClr>
            </a:solidFill>
          </a:ln>
          <a:extLst/>
        </p:spPr>
      </p:pic>
      <p:pic>
        <p:nvPicPr>
          <p:cNvPr id="72" name="Picture 2" descr="https://im1-tub-ru.yandex.net/i?id=4ef775a9d5a4b4e9ef2735c0e5fa5036&amp;n=33&amp;h=19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08079" y="3786105"/>
            <a:ext cx="585056" cy="373175"/>
          </a:xfrm>
          <a:prstGeom prst="rect">
            <a:avLst/>
          </a:prstGeom>
          <a:noFill/>
          <a:ln w="3175">
            <a:solidFill>
              <a:schemeClr val="tx1">
                <a:lumMod val="65000"/>
                <a:lumOff val="35000"/>
              </a:schemeClr>
            </a:solidFill>
          </a:ln>
          <a:extLst/>
        </p:spPr>
      </p:pic>
      <p:sp>
        <p:nvSpPr>
          <p:cNvPr id="79" name="Прямоугольник 78"/>
          <p:cNvSpPr/>
          <p:nvPr/>
        </p:nvSpPr>
        <p:spPr>
          <a:xfrm>
            <a:off x="4402785" y="770873"/>
            <a:ext cx="2016224" cy="415498"/>
          </a:xfrm>
          <a:prstGeom prst="rect">
            <a:avLst/>
          </a:prstGeom>
        </p:spPr>
        <p:txBody>
          <a:bodyPr wrap="square" anchor="ctr">
            <a:spAutoFit/>
          </a:bodyPr>
          <a:lstStyle/>
          <a:p>
            <a:pPr algn="ctr" defTabSz="1219092"/>
            <a:r>
              <a:rPr lang="en-US" sz="1050" b="1" dirty="0" smtClean="0">
                <a:solidFill>
                  <a:schemeClr val="bg1"/>
                </a:solidFill>
                <a:latin typeface="RussianRail G Pro Medium" panose="02000603040000020004" pitchFamily="50" charset="-52"/>
              </a:rPr>
              <a:t>IMPLEMENTED EDI AGREEMENTS </a:t>
            </a:r>
            <a:endParaRPr lang="en-US" sz="1050" b="1" dirty="0">
              <a:solidFill>
                <a:schemeClr val="bg1"/>
              </a:solidFill>
              <a:latin typeface="RussianRail G Pro Medium" panose="02000603040000020004" pitchFamily="50" charset="-52"/>
            </a:endParaRPr>
          </a:p>
        </p:txBody>
      </p:sp>
      <p:sp>
        <p:nvSpPr>
          <p:cNvPr id="80" name="Прямоугольник 79"/>
          <p:cNvSpPr/>
          <p:nvPr/>
        </p:nvSpPr>
        <p:spPr>
          <a:xfrm>
            <a:off x="6747451" y="761807"/>
            <a:ext cx="2016308" cy="415498"/>
          </a:xfrm>
          <a:prstGeom prst="rect">
            <a:avLst/>
          </a:prstGeom>
        </p:spPr>
        <p:txBody>
          <a:bodyPr wrap="square" anchor="ctr">
            <a:spAutoFit/>
          </a:bodyPr>
          <a:lstStyle/>
          <a:p>
            <a:pPr algn="ctr" defTabSz="1219092"/>
            <a:r>
              <a:rPr lang="en-US" sz="1050" b="1" dirty="0" smtClean="0">
                <a:solidFill>
                  <a:schemeClr val="bg1"/>
                </a:solidFill>
                <a:latin typeface="RussianRail G Pro Medium" panose="02000603040000020004" pitchFamily="50" charset="-52"/>
              </a:rPr>
              <a:t>PLANNED EDI AGREEMENTS </a:t>
            </a:r>
            <a:endParaRPr lang="en-US" sz="1050" b="1" dirty="0">
              <a:solidFill>
                <a:schemeClr val="bg1"/>
              </a:solidFill>
              <a:latin typeface="RussianRail G Pro Medium" panose="02000603040000020004" pitchFamily="50" charset="-52"/>
            </a:endParaRPr>
          </a:p>
        </p:txBody>
      </p:sp>
      <p:sp>
        <p:nvSpPr>
          <p:cNvPr id="81" name="TextBox 80"/>
          <p:cNvSpPr txBox="1"/>
          <p:nvPr/>
        </p:nvSpPr>
        <p:spPr>
          <a:xfrm>
            <a:off x="4550023" y="1585835"/>
            <a:ext cx="700402" cy="176970"/>
          </a:xfrm>
          <a:prstGeom prst="rect">
            <a:avLst/>
          </a:prstGeom>
        </p:spPr>
        <p:txBody>
          <a:bodyPr wrap="square" lIns="68579" tIns="34289" rIns="68579" bIns="34289">
            <a:spAutoFit/>
          </a:bodyPr>
          <a:lstStyle>
            <a:defPPr>
              <a:defRPr lang="ru-RU"/>
            </a:defPPr>
            <a:lvl1pPr algn="ctr">
              <a:defRPr sz="7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CHINA</a:t>
            </a:r>
            <a:endParaRPr lang="en-US" dirty="0"/>
          </a:p>
        </p:txBody>
      </p:sp>
      <p:sp>
        <p:nvSpPr>
          <p:cNvPr id="82" name="TextBox 81"/>
          <p:cNvSpPr txBox="1"/>
          <p:nvPr/>
        </p:nvSpPr>
        <p:spPr>
          <a:xfrm>
            <a:off x="4487580" y="2109381"/>
            <a:ext cx="834302" cy="176970"/>
          </a:xfrm>
          <a:prstGeom prst="rect">
            <a:avLst/>
          </a:prstGeom>
        </p:spPr>
        <p:txBody>
          <a:bodyPr wrap="square" lIns="68579" tIns="34289" rIns="68579" bIns="34289">
            <a:spAutoFit/>
          </a:bodyPr>
          <a:lstStyle>
            <a:defPPr>
              <a:defRPr lang="ru-RU"/>
            </a:defPPr>
            <a:lvl1pPr algn="ctr">
              <a:defRPr sz="7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FINLAND</a:t>
            </a:r>
            <a:endParaRPr lang="en-US" dirty="0"/>
          </a:p>
        </p:txBody>
      </p:sp>
      <p:sp>
        <p:nvSpPr>
          <p:cNvPr id="92" name="TextBox 91"/>
          <p:cNvSpPr txBox="1"/>
          <p:nvPr/>
        </p:nvSpPr>
        <p:spPr>
          <a:xfrm>
            <a:off x="5611308" y="2097251"/>
            <a:ext cx="700402" cy="176970"/>
          </a:xfrm>
          <a:prstGeom prst="rect">
            <a:avLst/>
          </a:prstGeom>
        </p:spPr>
        <p:txBody>
          <a:bodyPr wrap="square" lIns="68579" tIns="34289" rIns="68579" bIns="34289">
            <a:spAutoFit/>
          </a:bodyPr>
          <a:lstStyle>
            <a:defPPr>
              <a:defRPr lang="ru-RU"/>
            </a:defPPr>
            <a:lvl1pPr algn="ctr">
              <a:defRPr sz="7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POLAND</a:t>
            </a:r>
            <a:endParaRPr lang="en-US" dirty="0"/>
          </a:p>
        </p:txBody>
      </p:sp>
      <p:sp>
        <p:nvSpPr>
          <p:cNvPr id="93" name="TextBox 92"/>
          <p:cNvSpPr txBox="1"/>
          <p:nvPr/>
        </p:nvSpPr>
        <p:spPr>
          <a:xfrm>
            <a:off x="5564003" y="1568219"/>
            <a:ext cx="830346" cy="176970"/>
          </a:xfrm>
          <a:prstGeom prst="rect">
            <a:avLst/>
          </a:prstGeom>
        </p:spPr>
        <p:txBody>
          <a:bodyPr wrap="square" lIns="68579" tIns="34289" rIns="68579" bIns="34289">
            <a:spAutoFit/>
          </a:bodyPr>
          <a:lstStyle>
            <a:defPPr>
              <a:defRPr lang="ru-RU"/>
            </a:defPPr>
            <a:lvl1pPr algn="ctr">
              <a:defRPr sz="7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MONGOLIA</a:t>
            </a:r>
            <a:endParaRPr lang="en-US" dirty="0"/>
          </a:p>
        </p:txBody>
      </p:sp>
      <p:sp>
        <p:nvSpPr>
          <p:cNvPr id="94" name="TextBox 93"/>
          <p:cNvSpPr txBox="1"/>
          <p:nvPr/>
        </p:nvSpPr>
        <p:spPr>
          <a:xfrm>
            <a:off x="6914356" y="1582417"/>
            <a:ext cx="864096" cy="500135"/>
          </a:xfrm>
          <a:prstGeom prst="rect">
            <a:avLst/>
          </a:prstGeom>
        </p:spPr>
        <p:txBody>
          <a:bodyPr wrap="square" lIns="68579" tIns="34289" rIns="68579" bIns="34289">
            <a:spAutoFit/>
          </a:bodyPr>
          <a:lstStyle>
            <a:defPPr>
              <a:defRPr lang="ru-RU"/>
            </a:defPPr>
            <a:lvl1pPr algn="ctr">
              <a:defRPr sz="1050">
                <a:latin typeface="RussianRail G Pro"/>
              </a:defRPr>
            </a:lvl1pPr>
          </a:lstStyle>
          <a:p>
            <a:r>
              <a:rPr lang="en-US" sz="700" b="1" dirty="0" smtClean="0">
                <a:solidFill>
                  <a:schemeClr val="tx2"/>
                </a:solidFill>
                <a:latin typeface="Verdana" panose="020B0604030504040204" pitchFamily="34" charset="0"/>
              </a:rPr>
              <a:t>DEMOCRATIC PEOPLE'S REPUBLIC OF KOREA</a:t>
            </a:r>
            <a:endParaRPr lang="en-US" sz="700" b="1" dirty="0">
              <a:solidFill>
                <a:schemeClr val="tx2"/>
              </a:solidFill>
              <a:latin typeface="Verdana" panose="020B0604030504040204" pitchFamily="34" charset="0"/>
            </a:endParaRPr>
          </a:p>
        </p:txBody>
      </p:sp>
      <p:sp>
        <p:nvSpPr>
          <p:cNvPr id="99" name="Прямоугольник 98"/>
          <p:cNvSpPr/>
          <p:nvPr/>
        </p:nvSpPr>
        <p:spPr>
          <a:xfrm>
            <a:off x="4501706" y="2611626"/>
            <a:ext cx="834476"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BELARUS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0" name="Прямоугольник 99"/>
          <p:cNvSpPr/>
          <p:nvPr/>
        </p:nvSpPr>
        <p:spPr>
          <a:xfrm>
            <a:off x="5647504" y="2587440"/>
            <a:ext cx="654199"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UKRAINE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Прямоугольник 104"/>
          <p:cNvSpPr/>
          <p:nvPr/>
        </p:nvSpPr>
        <p:spPr>
          <a:xfrm>
            <a:off x="4537823" y="3117693"/>
            <a:ext cx="826265"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KAZAKHSTAN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Прямоугольник 105"/>
          <p:cNvSpPr/>
          <p:nvPr/>
        </p:nvSpPr>
        <p:spPr>
          <a:xfrm>
            <a:off x="5501895" y="3101092"/>
            <a:ext cx="945416"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AZERBAIJAN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7" name="Прямоугольник 106"/>
          <p:cNvSpPr/>
          <p:nvPr/>
        </p:nvSpPr>
        <p:spPr>
          <a:xfrm>
            <a:off x="4615352" y="3635390"/>
            <a:ext cx="581395"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LATVIA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8" name="Прямоугольник 107"/>
          <p:cNvSpPr/>
          <p:nvPr/>
        </p:nvSpPr>
        <p:spPr>
          <a:xfrm>
            <a:off x="5638320" y="3624386"/>
            <a:ext cx="733880"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LITHUANIA</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9" name="Прямоугольник 108"/>
          <p:cNvSpPr/>
          <p:nvPr/>
        </p:nvSpPr>
        <p:spPr>
          <a:xfrm>
            <a:off x="4596155" y="4132164"/>
            <a:ext cx="635131" cy="176970"/>
          </a:xfrm>
          <a:prstGeom prst="rect">
            <a:avLst/>
          </a:prstGeom>
        </p:spPr>
        <p:txBody>
          <a:bodyPr wrap="square" lIns="68579" tIns="34289" rIns="68579" bIns="34289">
            <a:spAutoFit/>
          </a:bodyPr>
          <a:lstStyle/>
          <a:p>
            <a:pPr algn="ctr"/>
            <a:r>
              <a:rPr lang="en-US" sz="700" b="1" dirty="0" smtClean="0">
                <a:solidFill>
                  <a:schemeClr val="tx2"/>
                </a:solidFill>
                <a:latin typeface="Verdana" panose="020B0604030504040204" pitchFamily="34" charset="0"/>
              </a:rPr>
              <a:t>ESTONIA </a:t>
            </a:r>
            <a:endParaRPr lang="en-US" sz="7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1" name="Прямая соединительная линия 110"/>
          <p:cNvCxnSpPr/>
          <p:nvPr/>
        </p:nvCxnSpPr>
        <p:spPr>
          <a:xfrm>
            <a:off x="2633736" y="2827138"/>
            <a:ext cx="807939" cy="179977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4" name="Полилиния 123"/>
          <p:cNvSpPr/>
          <p:nvPr/>
        </p:nvSpPr>
        <p:spPr>
          <a:xfrm>
            <a:off x="3289632" y="800779"/>
            <a:ext cx="152043" cy="345110"/>
          </a:xfrm>
          <a:custGeom>
            <a:avLst/>
            <a:gdLst>
              <a:gd name="connsiteX0" fmla="*/ 92075 w 95250"/>
              <a:gd name="connsiteY0" fmla="*/ 0 h 450850"/>
              <a:gd name="connsiteX1" fmla="*/ 95250 w 95250"/>
              <a:gd name="connsiteY1" fmla="*/ 450850 h 450850"/>
              <a:gd name="connsiteX2" fmla="*/ 0 w 95250"/>
              <a:gd name="connsiteY2" fmla="*/ 450850 h 450850"/>
              <a:gd name="connsiteX3" fmla="*/ 92075 w 95250"/>
              <a:gd name="connsiteY3" fmla="*/ 0 h 450850"/>
            </a:gdLst>
            <a:ahLst/>
            <a:cxnLst>
              <a:cxn ang="0">
                <a:pos x="connsiteX0" y="connsiteY0"/>
              </a:cxn>
              <a:cxn ang="0">
                <a:pos x="connsiteX1" y="connsiteY1"/>
              </a:cxn>
              <a:cxn ang="0">
                <a:pos x="connsiteX2" y="connsiteY2"/>
              </a:cxn>
              <a:cxn ang="0">
                <a:pos x="connsiteX3" y="connsiteY3"/>
              </a:cxn>
            </a:cxnLst>
            <a:rect l="l" t="t" r="r" b="b"/>
            <a:pathLst>
              <a:path w="95250" h="450850">
                <a:moveTo>
                  <a:pt x="92075" y="0"/>
                </a:moveTo>
                <a:cubicBezTo>
                  <a:pt x="93133" y="150283"/>
                  <a:pt x="94192" y="300567"/>
                  <a:pt x="95250" y="450850"/>
                </a:cubicBezTo>
                <a:lnTo>
                  <a:pt x="0" y="450850"/>
                </a:lnTo>
                <a:lnTo>
                  <a:pt x="92075" y="0"/>
                </a:lnTo>
                <a:close/>
              </a:path>
            </a:pathLst>
          </a:custGeom>
          <a:solidFill>
            <a:srgbClr val="0036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125" name="Прямая соединительная линия 124"/>
          <p:cNvCxnSpPr/>
          <p:nvPr/>
        </p:nvCxnSpPr>
        <p:spPr>
          <a:xfrm flipV="1">
            <a:off x="2656070" y="802187"/>
            <a:ext cx="779013" cy="173321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Стрелка вправо 2"/>
          <p:cNvSpPr/>
          <p:nvPr/>
        </p:nvSpPr>
        <p:spPr>
          <a:xfrm>
            <a:off x="2416502" y="2660474"/>
            <a:ext cx="178265" cy="15366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4" name="Picture 4" descr="Pictures on edi reques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2851" y="1510089"/>
            <a:ext cx="2748703" cy="23512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Pictures on rzd reques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1553" y="2632187"/>
            <a:ext cx="309861" cy="18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0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71600" y="123478"/>
            <a:ext cx="7560840" cy="338554"/>
          </a:xfrm>
          <a:prstGeom prst="rect">
            <a:avLst/>
          </a:prstGeom>
        </p:spPr>
        <p:txBody>
          <a:bodyPr wrap="square">
            <a:spAutoFit/>
          </a:bodyPr>
          <a:lstStyle/>
          <a:p>
            <a:pPr algn="ctr" fontAlgn="auto">
              <a:spcBef>
                <a:spcPts val="0"/>
              </a:spcBef>
              <a:spcAft>
                <a:spcPts val="0"/>
              </a:spcAft>
              <a:defRPr sz="1800" b="1" i="0" u="none" strike="noStrike" kern="1200" baseline="0">
                <a:solidFill>
                  <a:sysClr val="windowText" lastClr="000000"/>
                </a:solidFill>
                <a:latin typeface="+mn-lt"/>
                <a:ea typeface="+mn-ea"/>
                <a:cs typeface="+mn-cs"/>
              </a:defRPr>
            </a:pPr>
            <a:r>
              <a:rPr lang="en-US" altLang="ru-RU" sz="1600" b="1" dirty="0" smtClean="0">
                <a:solidFill>
                  <a:schemeClr val="tx2">
                    <a:lumMod val="75000"/>
                  </a:schemeClr>
                </a:solidFill>
                <a:latin typeface="RussianRail G Pro Medium" panose="02000603040000020004" pitchFamily="50" charset="-52"/>
              </a:rPr>
              <a:t>STATISTICS OF DOCUMENT FLOW THROUGH THE TRAFFIC NETWORK OF JSC "RZD"</a:t>
            </a:r>
            <a:endParaRPr lang="en-US" altLang="ru-RU" sz="1600" b="1" dirty="0">
              <a:solidFill>
                <a:schemeClr val="tx2">
                  <a:lumMod val="75000"/>
                </a:schemeClr>
              </a:solidFill>
              <a:latin typeface="RussianRail G Pro Medium" panose="02000603040000020004" pitchFamily="50" charset="-52"/>
            </a:endParaRPr>
          </a:p>
        </p:txBody>
      </p:sp>
      <p:graphicFrame>
        <p:nvGraphicFramePr>
          <p:cNvPr id="4" name="Содержимое 5"/>
          <p:cNvGraphicFramePr>
            <a:graphicFrameLocks/>
          </p:cNvGraphicFramePr>
          <p:nvPr/>
        </p:nvGraphicFramePr>
        <p:xfrm>
          <a:off x="323528" y="915566"/>
          <a:ext cx="8496944" cy="37444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87574"/>
            <a:ext cx="2336348" cy="3793190"/>
          </a:xfrm>
          <a:prstGeom prst="rect">
            <a:avLst/>
          </a:prstGeom>
          <a:solidFill>
            <a:srgbClr val="EC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179512" y="48194"/>
            <a:ext cx="9144000" cy="584775"/>
          </a:xfrm>
          <a:prstGeom prst="rect">
            <a:avLst/>
          </a:prstGeom>
        </p:spPr>
        <p:txBody>
          <a:bodyPr wrap="square" anchor="ctr">
            <a:spAutoFit/>
          </a:bodyPr>
          <a:lstStyle/>
          <a:p>
            <a:pPr defTabSz="1219092">
              <a:defRPr/>
            </a:pPr>
            <a:r>
              <a:rPr lang="en-US" altLang="ru-RU" sz="1600" b="1" dirty="0" smtClean="0">
                <a:solidFill>
                  <a:schemeClr val="tx2">
                    <a:lumMod val="75000"/>
                  </a:schemeClr>
                </a:solidFill>
                <a:latin typeface="RussianRail G Pro Medium" panose="02000603040000020004" pitchFamily="50" charset="-52"/>
              </a:rPr>
              <a:t>AIMS, OBJECTIVES, FUNCTIONAL CAPABILITIES </a:t>
            </a:r>
          </a:p>
          <a:p>
            <a:pPr defTabSz="1219092">
              <a:defRPr/>
            </a:pPr>
            <a:r>
              <a:rPr lang="en-US" altLang="ru-RU" sz="1600" b="1" dirty="0" smtClean="0">
                <a:solidFill>
                  <a:schemeClr val="tx2">
                    <a:lumMod val="75000"/>
                  </a:schemeClr>
                </a:solidFill>
                <a:latin typeface="RussianRail G Pro Medium" panose="02000603040000020004" pitchFamily="50" charset="-52"/>
              </a:rPr>
              <a:t>SYSTEMS OF ELECTRONIC INTERACTION WITH THE CUSTOMS</a:t>
            </a:r>
            <a:endParaRPr lang="en-US" altLang="ru-RU" sz="1600" b="1" dirty="0">
              <a:solidFill>
                <a:schemeClr val="tx2">
                  <a:lumMod val="75000"/>
                </a:schemeClr>
              </a:solidFill>
              <a:latin typeface="RussianRail G Pro Medium" panose="02000603040000020004" pitchFamily="50" charset="-52"/>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67" name="Picture 3"/>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blip>
          <a:srcRect l="4590" b="16133"/>
          <a:stretch>
            <a:fillRect/>
          </a:stretch>
        </p:blipFill>
        <p:spPr bwMode="auto">
          <a:xfrm>
            <a:off x="3151824" y="1309202"/>
            <a:ext cx="4818371" cy="3219617"/>
          </a:xfrm>
          <a:prstGeom prst="rect">
            <a:avLst/>
          </a:prstGeom>
          <a:noFill/>
          <a:ln w="9525">
            <a:noFill/>
            <a:miter lim="800000"/>
            <a:headEnd/>
            <a:tailEnd/>
          </a:ln>
          <a:effectLst>
            <a:outerShdw blurRad="50800" dist="50800" dir="5400000" algn="ctr" rotWithShape="0">
              <a:srgbClr val="000000">
                <a:alpha val="79000"/>
              </a:srgbClr>
            </a:outerShdw>
          </a:effectLst>
        </p:spPr>
      </p:pic>
      <p:sp>
        <p:nvSpPr>
          <p:cNvPr id="88" name="Прямоугольник с одним скругленным углом 87"/>
          <p:cNvSpPr>
            <a:spLocks/>
          </p:cNvSpPr>
          <p:nvPr/>
        </p:nvSpPr>
        <p:spPr>
          <a:xfrm>
            <a:off x="5639055" y="1985726"/>
            <a:ext cx="1293229" cy="720000"/>
          </a:xfrm>
          <a:prstGeom prst="round1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fontAlgn="auto">
              <a:lnSpc>
                <a:spcPct val="90000"/>
              </a:lnSpc>
              <a:spcAft>
                <a:spcPct val="35000"/>
              </a:spcAft>
              <a:defRPr/>
            </a:pPr>
            <a:r>
              <a:rPr lang="en-US" sz="1200" b="1" dirty="0" smtClean="0"/>
              <a:t>Departure registration</a:t>
            </a:r>
          </a:p>
        </p:txBody>
      </p:sp>
      <p:sp>
        <p:nvSpPr>
          <p:cNvPr id="94" name="Прямоугольник с одним скругленным углом 93"/>
          <p:cNvSpPr>
            <a:spLocks/>
          </p:cNvSpPr>
          <p:nvPr/>
        </p:nvSpPr>
        <p:spPr>
          <a:xfrm flipV="1">
            <a:off x="5639055" y="3425886"/>
            <a:ext cx="1293229" cy="720000"/>
          </a:xfrm>
          <a:prstGeom prst="round1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fontAlgn="auto">
              <a:lnSpc>
                <a:spcPct val="90000"/>
              </a:lnSpc>
              <a:spcAft>
                <a:spcPct val="35000"/>
              </a:spcAft>
              <a:defRPr/>
            </a:pPr>
            <a:endParaRPr lang="ru-RU" b="1" dirty="0" smtClean="0">
              <a:ea typeface="Calibri" pitchFamily="34" charset="0"/>
              <a:cs typeface="Arial" pitchFamily="34" charset="0"/>
            </a:endParaRPr>
          </a:p>
        </p:txBody>
      </p:sp>
      <p:sp>
        <p:nvSpPr>
          <p:cNvPr id="95" name="Прямоугольник 94"/>
          <p:cNvSpPr>
            <a:spLocks/>
          </p:cNvSpPr>
          <p:nvPr/>
        </p:nvSpPr>
        <p:spPr>
          <a:xfrm>
            <a:off x="5639056" y="2705806"/>
            <a:ext cx="1290813" cy="720000"/>
          </a:xfrm>
          <a:prstGeom prst="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9" name="Прямоугольник с одним скругленным углом 108"/>
          <p:cNvSpPr>
            <a:spLocks/>
          </p:cNvSpPr>
          <p:nvPr/>
        </p:nvSpPr>
        <p:spPr>
          <a:xfrm flipH="1">
            <a:off x="4345855" y="1983707"/>
            <a:ext cx="1292480" cy="720000"/>
          </a:xfrm>
          <a:prstGeom prst="round1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fontAlgn="auto">
              <a:lnSpc>
                <a:spcPct val="90000"/>
              </a:lnSpc>
              <a:spcAft>
                <a:spcPct val="35000"/>
              </a:spcAft>
              <a:defRPr/>
            </a:pPr>
            <a:r>
              <a:rPr lang="en-US" sz="1000" b="1" dirty="0" smtClean="0"/>
              <a:t>Acceptance of cargo for transportation, 0% VAT confirmation</a:t>
            </a:r>
            <a:endParaRPr lang="en-US" sz="1000" b="1" dirty="0"/>
          </a:p>
        </p:txBody>
      </p:sp>
      <p:sp>
        <p:nvSpPr>
          <p:cNvPr id="110" name="Прямоугольник с одним скругленным углом 109"/>
          <p:cNvSpPr>
            <a:spLocks/>
          </p:cNvSpPr>
          <p:nvPr/>
        </p:nvSpPr>
        <p:spPr>
          <a:xfrm flipH="1" flipV="1">
            <a:off x="4345855" y="3423867"/>
            <a:ext cx="1292480" cy="720000"/>
          </a:xfrm>
          <a:prstGeom prst="round1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4" name="TextBox 113"/>
          <p:cNvSpPr txBox="1"/>
          <p:nvPr/>
        </p:nvSpPr>
        <p:spPr>
          <a:xfrm>
            <a:off x="4345855" y="3567883"/>
            <a:ext cx="1296144" cy="397032"/>
          </a:xfrm>
          <a:prstGeom prst="rect">
            <a:avLst/>
          </a:prstGeom>
          <a:noFill/>
        </p:spPr>
        <p:txBody>
          <a:bodyPr wrap="square" rtlCol="0">
            <a:spAutoFit/>
          </a:bodyPr>
          <a:lstStyle/>
          <a:p>
            <a:pPr algn="ctr" defTabSz="444500" fontAlgn="auto">
              <a:lnSpc>
                <a:spcPct val="90000"/>
              </a:lnSpc>
              <a:spcAft>
                <a:spcPct val="35000"/>
              </a:spcAft>
              <a:defRPr/>
            </a:pPr>
            <a:r>
              <a:rPr lang="en-US" sz="1100" b="1" dirty="0" smtClean="0">
                <a:solidFill>
                  <a:schemeClr val="lt1"/>
                </a:solidFill>
                <a:latin typeface="+mn-lt"/>
              </a:rPr>
              <a:t>Preliminary notification</a:t>
            </a:r>
            <a:endParaRPr lang="en-US" sz="1100" dirty="0"/>
          </a:p>
        </p:txBody>
      </p:sp>
      <p:sp>
        <p:nvSpPr>
          <p:cNvPr id="115" name="TextBox 114"/>
          <p:cNvSpPr txBox="1"/>
          <p:nvPr/>
        </p:nvSpPr>
        <p:spPr>
          <a:xfrm>
            <a:off x="5641999" y="3567883"/>
            <a:ext cx="1296144" cy="397032"/>
          </a:xfrm>
          <a:prstGeom prst="rect">
            <a:avLst/>
          </a:prstGeom>
          <a:noFill/>
        </p:spPr>
        <p:txBody>
          <a:bodyPr wrap="square" rtlCol="0">
            <a:spAutoFit/>
          </a:bodyPr>
          <a:lstStyle/>
          <a:p>
            <a:pPr algn="ctr" defTabSz="444500" fontAlgn="auto">
              <a:lnSpc>
                <a:spcPct val="90000"/>
              </a:lnSpc>
              <a:spcAft>
                <a:spcPct val="35000"/>
              </a:spcAft>
              <a:defRPr/>
            </a:pPr>
            <a:r>
              <a:rPr lang="en-US" sz="1100" b="1" dirty="0" smtClean="0">
                <a:solidFill>
                  <a:schemeClr val="lt1"/>
                </a:solidFill>
                <a:latin typeface="+mn-lt"/>
              </a:rPr>
              <a:t>Arrival registration</a:t>
            </a:r>
          </a:p>
        </p:txBody>
      </p:sp>
      <p:sp>
        <p:nvSpPr>
          <p:cNvPr id="116" name="TextBox 115"/>
          <p:cNvSpPr txBox="1"/>
          <p:nvPr/>
        </p:nvSpPr>
        <p:spPr>
          <a:xfrm>
            <a:off x="6074047" y="2787774"/>
            <a:ext cx="946225" cy="549381"/>
          </a:xfrm>
          <a:prstGeom prst="rect">
            <a:avLst/>
          </a:prstGeom>
          <a:noFill/>
        </p:spPr>
        <p:txBody>
          <a:bodyPr wrap="square" rtlCol="0">
            <a:spAutoFit/>
          </a:bodyPr>
          <a:lstStyle/>
          <a:p>
            <a:pPr algn="ctr" defTabSz="444500" fontAlgn="auto">
              <a:lnSpc>
                <a:spcPct val="90000"/>
              </a:lnSpc>
              <a:spcAft>
                <a:spcPct val="35000"/>
              </a:spcAft>
              <a:defRPr/>
            </a:pPr>
            <a:r>
              <a:rPr lang="en-US" sz="1100" b="1" dirty="0" smtClean="0">
                <a:solidFill>
                  <a:schemeClr val="lt1"/>
                </a:solidFill>
                <a:latin typeface="+mn-lt"/>
              </a:rPr>
              <a:t>Temporary storage warehouses</a:t>
            </a:r>
            <a:endParaRPr lang="en-US" sz="1100" dirty="0"/>
          </a:p>
        </p:txBody>
      </p:sp>
      <p:sp>
        <p:nvSpPr>
          <p:cNvPr id="118" name="Стрелка вправо 117"/>
          <p:cNvSpPr/>
          <p:nvPr/>
        </p:nvSpPr>
        <p:spPr>
          <a:xfrm>
            <a:off x="2629440" y="2517210"/>
            <a:ext cx="1712064" cy="317004"/>
          </a:xfrm>
          <a:prstGeom prst="rightArrow">
            <a:avLst>
              <a:gd name="adj1" fmla="val 100000"/>
              <a:gd name="adj2"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800" i="1" dirty="0">
                <a:solidFill>
                  <a:schemeClr val="tx1">
                    <a:lumMod val="65000"/>
                    <a:lumOff val="35000"/>
                  </a:schemeClr>
                </a:solidFill>
                <a:latin typeface="Verdana" panose="020B0604030504040204" pitchFamily="34" charset="0"/>
              </a:rPr>
              <a:t>Execution of customs transit on railway checkpoints</a:t>
            </a:r>
          </a:p>
        </p:txBody>
      </p:sp>
      <p:sp>
        <p:nvSpPr>
          <p:cNvPr id="126" name="Стрелка вправо 125"/>
          <p:cNvSpPr/>
          <p:nvPr/>
        </p:nvSpPr>
        <p:spPr>
          <a:xfrm>
            <a:off x="6929868" y="2526686"/>
            <a:ext cx="1818595" cy="309088"/>
          </a:xfrm>
          <a:prstGeom prst="rightArrow">
            <a:avLst>
              <a:gd name="adj1" fmla="val 100000"/>
              <a:gd name="adj2"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700" i="1" dirty="0" smtClean="0">
                <a:solidFill>
                  <a:schemeClr val="tx1">
                    <a:lumMod val="65000"/>
                    <a:lumOff val="35000"/>
                  </a:schemeClr>
                </a:solidFill>
                <a:latin typeface="Verdana" panose="020B0604030504040204" pitchFamily="34" charset="0"/>
              </a:rPr>
              <a:t>Placement of cargo  in temporary storage warehouses</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Стрелка вправо 131"/>
          <p:cNvSpPr/>
          <p:nvPr/>
        </p:nvSpPr>
        <p:spPr>
          <a:xfrm>
            <a:off x="6940975" y="2915427"/>
            <a:ext cx="1951505" cy="249065"/>
          </a:xfrm>
          <a:prstGeom prst="rightArrow">
            <a:avLst>
              <a:gd name="adj1" fmla="val 100000"/>
              <a:gd name="adj2"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700" i="1" dirty="0" smtClean="0">
                <a:solidFill>
                  <a:schemeClr val="tx1">
                    <a:lumMod val="65000"/>
                    <a:lumOff val="35000"/>
                  </a:schemeClr>
                </a:solidFill>
                <a:latin typeface="Verdana" panose="020B0604030504040204" pitchFamily="34" charset="0"/>
              </a:rPr>
              <a:t>Release of cargo from temporary storage warehouses</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Content Placeholder 4"/>
          <p:cNvSpPr txBox="1">
            <a:spLocks/>
          </p:cNvSpPr>
          <p:nvPr/>
        </p:nvSpPr>
        <p:spPr>
          <a:xfrm>
            <a:off x="327399" y="2229686"/>
            <a:ext cx="1931112" cy="1931298"/>
          </a:xfrm>
          <a:prstGeom prst="rect">
            <a:avLst/>
          </a:prstGeom>
        </p:spPr>
        <p:txBody>
          <a:bodyPr wrap="square">
            <a:spAutoFit/>
          </a:bodyPr>
          <a:lstStyle>
            <a:defPPr>
              <a:defRPr lang="ru-RU"/>
            </a:defPPr>
            <a:lvl1pPr>
              <a:defRPr sz="1000" b="1" i="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200"/>
              </a:spcBef>
              <a:spcAft>
                <a:spcPts val="1200"/>
              </a:spcAft>
            </a:pPr>
            <a:r>
              <a:rPr lang="en-US" sz="1050" dirty="0" smtClean="0">
                <a:solidFill>
                  <a:srgbClr val="003644"/>
                </a:solidFill>
              </a:rPr>
              <a:t>1.</a:t>
            </a:r>
            <a:r>
              <a:rPr lang="en-US" dirty="0" smtClean="0"/>
              <a:t> </a:t>
            </a:r>
            <a:r>
              <a:rPr lang="en-US" sz="800" b="0" dirty="0" smtClean="0"/>
              <a:t>To increase the speed of trains passing through checkpoints</a:t>
            </a:r>
          </a:p>
          <a:p>
            <a:pPr>
              <a:spcBef>
                <a:spcPts val="1200"/>
              </a:spcBef>
              <a:spcAft>
                <a:spcPts val="1200"/>
              </a:spcAft>
            </a:pPr>
            <a:r>
              <a:rPr lang="en-US" sz="1050" dirty="0">
                <a:solidFill>
                  <a:srgbClr val="003644"/>
                </a:solidFill>
              </a:rPr>
              <a:t>2. </a:t>
            </a:r>
            <a:r>
              <a:rPr lang="en-US" sz="800" b="0" dirty="0"/>
              <a:t>To </a:t>
            </a:r>
            <a:r>
              <a:rPr lang="en-US" sz="800" b="0" dirty="0" smtClean="0"/>
              <a:t>streamline </a:t>
            </a:r>
            <a:r>
              <a:rPr lang="en-US" sz="800" b="0" dirty="0"/>
              <a:t>and </a:t>
            </a:r>
            <a:r>
              <a:rPr lang="en-US" sz="800" b="0" dirty="0" smtClean="0"/>
              <a:t>speed up </a:t>
            </a:r>
            <a:r>
              <a:rPr lang="en-US" sz="800" b="0" dirty="0"/>
              <a:t>customs operations</a:t>
            </a:r>
          </a:p>
          <a:p>
            <a:pPr>
              <a:spcBef>
                <a:spcPts val="1200"/>
              </a:spcBef>
              <a:spcAft>
                <a:spcPts val="1200"/>
              </a:spcAft>
            </a:pPr>
            <a:r>
              <a:rPr lang="en-US" sz="1050" dirty="0">
                <a:solidFill>
                  <a:srgbClr val="003644"/>
                </a:solidFill>
              </a:rPr>
              <a:t>3. </a:t>
            </a:r>
            <a:r>
              <a:rPr lang="en-US" sz="800" b="0" dirty="0"/>
              <a:t>To </a:t>
            </a:r>
            <a:r>
              <a:rPr lang="en-US" sz="800" b="0" dirty="0" smtClean="0"/>
              <a:t>enhance effectiveness </a:t>
            </a:r>
            <a:r>
              <a:rPr lang="en-US" sz="800" b="0" dirty="0"/>
              <a:t>of interaction between the carrier, customs authorities and </a:t>
            </a:r>
            <a:r>
              <a:rPr lang="en-US" sz="800" b="0" dirty="0" smtClean="0"/>
              <a:t>foreign trade actors</a:t>
            </a:r>
            <a:endParaRPr lang="en-US" sz="800" b="0" dirty="0"/>
          </a:p>
        </p:txBody>
      </p:sp>
      <p:sp>
        <p:nvSpPr>
          <p:cNvPr id="36" name="Прямоугольник 35"/>
          <p:cNvSpPr/>
          <p:nvPr/>
        </p:nvSpPr>
        <p:spPr>
          <a:xfrm>
            <a:off x="-1" y="1380795"/>
            <a:ext cx="1331641" cy="286219"/>
          </a:xfrm>
          <a:prstGeom prst="rect">
            <a:avLst/>
          </a:prstGeom>
          <a:solidFill>
            <a:srgbClr val="DA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2687153" y="956039"/>
            <a:ext cx="6132997" cy="400110"/>
          </a:xfrm>
          <a:prstGeom prst="rect">
            <a:avLst/>
          </a:prstGeom>
        </p:spPr>
        <p:txBody>
          <a:bodyPr wrap="square">
            <a:spAutoFit/>
          </a:bodyPr>
          <a:lstStyle/>
          <a:p>
            <a:pPr algn="ctr">
              <a:defRPr/>
            </a:pPr>
            <a:r>
              <a:rPr lang="en-US" sz="1000" b="1" i="1" dirty="0">
                <a:solidFill>
                  <a:srgbClr val="003644"/>
                </a:solidFill>
                <a:latin typeface="Verdana" panose="020B0604030504040204" pitchFamily="34" charset="0"/>
              </a:rPr>
              <a:t>Increased competitiveness and sustainable growth of cargo rail transportation in international traffic </a:t>
            </a:r>
          </a:p>
        </p:txBody>
      </p:sp>
      <p:sp>
        <p:nvSpPr>
          <p:cNvPr id="3" name="Прямоугольник 2"/>
          <p:cNvSpPr/>
          <p:nvPr/>
        </p:nvSpPr>
        <p:spPr>
          <a:xfrm>
            <a:off x="492704" y="1390015"/>
            <a:ext cx="1198976" cy="276999"/>
          </a:xfrm>
          <a:prstGeom prst="rect">
            <a:avLst/>
          </a:prstGeom>
        </p:spPr>
        <p:txBody>
          <a:bodyPr wrap="square" anchor="ctr">
            <a:spAutoFit/>
          </a:bodyPr>
          <a:lstStyle/>
          <a:p>
            <a:pPr defTabSz="1219092"/>
            <a:r>
              <a:rPr lang="en-US" sz="1200" b="1" dirty="0" smtClean="0">
                <a:solidFill>
                  <a:schemeClr val="bg2"/>
                </a:solidFill>
                <a:latin typeface="RussianRail G Pro Medium" panose="02000603040000020004" pitchFamily="50" charset="-52"/>
              </a:rPr>
              <a:t>OBJECTIVES: </a:t>
            </a:r>
            <a:endParaRPr lang="en-US" sz="1200" b="1" dirty="0">
              <a:solidFill>
                <a:schemeClr val="bg2"/>
              </a:solidFill>
              <a:latin typeface="RussianRail G Pro Medium" panose="02000603040000020004" pitchFamily="50" charset="-52"/>
            </a:endParaRPr>
          </a:p>
        </p:txBody>
      </p:sp>
      <p:cxnSp>
        <p:nvCxnSpPr>
          <p:cNvPr id="30" name="Straight Connector 8"/>
          <p:cNvCxnSpPr>
            <a:cxnSpLocks noChangeShapeType="1"/>
          </p:cNvCxnSpPr>
          <p:nvPr/>
        </p:nvCxnSpPr>
        <p:spPr bwMode="auto">
          <a:xfrm flipV="1">
            <a:off x="6921166" y="3205835"/>
            <a:ext cx="1598429" cy="8148"/>
          </a:xfrm>
          <a:prstGeom prst="line">
            <a:avLst/>
          </a:prstGeom>
          <a:noFill/>
          <a:ln w="15875" algn="ctr">
            <a:solidFill>
              <a:schemeClr val="bg2"/>
            </a:solidFill>
            <a:prstDash val="sysDot"/>
            <a:round/>
            <a:headEnd/>
            <a:tailEnd type="oval" w="med" len="med"/>
          </a:ln>
        </p:spPr>
      </p:cxnSp>
      <p:cxnSp>
        <p:nvCxnSpPr>
          <p:cNvPr id="38" name="Straight Connector 8"/>
          <p:cNvCxnSpPr>
            <a:cxnSpLocks noChangeShapeType="1"/>
          </p:cNvCxnSpPr>
          <p:nvPr/>
        </p:nvCxnSpPr>
        <p:spPr bwMode="auto">
          <a:xfrm flipV="1">
            <a:off x="6911173" y="2899251"/>
            <a:ext cx="1598429" cy="8148"/>
          </a:xfrm>
          <a:prstGeom prst="line">
            <a:avLst/>
          </a:prstGeom>
          <a:noFill/>
          <a:ln w="15875" algn="ctr">
            <a:solidFill>
              <a:schemeClr val="bg2"/>
            </a:solidFill>
            <a:prstDash val="sysDot"/>
            <a:round/>
            <a:headEnd/>
            <a:tailEnd type="oval" w="med" len="med"/>
          </a:ln>
        </p:spPr>
      </p:cxnSp>
      <p:cxnSp>
        <p:nvCxnSpPr>
          <p:cNvPr id="43" name="Straight Connector 8"/>
          <p:cNvCxnSpPr>
            <a:cxnSpLocks noChangeShapeType="1"/>
          </p:cNvCxnSpPr>
          <p:nvPr/>
        </p:nvCxnSpPr>
        <p:spPr bwMode="auto">
          <a:xfrm flipV="1">
            <a:off x="6921166" y="2530682"/>
            <a:ext cx="1598429" cy="8148"/>
          </a:xfrm>
          <a:prstGeom prst="line">
            <a:avLst/>
          </a:prstGeom>
          <a:noFill/>
          <a:ln w="15875" algn="ctr">
            <a:solidFill>
              <a:schemeClr val="bg2"/>
            </a:solidFill>
            <a:prstDash val="sysDot"/>
            <a:round/>
            <a:headEnd/>
            <a:tailEnd type="oval" w="med" len="med"/>
          </a:ln>
        </p:spPr>
      </p:cxnSp>
      <p:sp>
        <p:nvSpPr>
          <p:cNvPr id="45" name="Стрелка вправо 44"/>
          <p:cNvSpPr/>
          <p:nvPr/>
        </p:nvSpPr>
        <p:spPr>
          <a:xfrm>
            <a:off x="2648023" y="2910521"/>
            <a:ext cx="1779961" cy="309301"/>
          </a:xfrm>
          <a:prstGeom prst="rightArrow">
            <a:avLst>
              <a:gd name="adj1" fmla="val 100000"/>
              <a:gd name="adj2"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800" i="1" dirty="0">
                <a:solidFill>
                  <a:schemeClr val="tx1">
                    <a:lumMod val="65000"/>
                    <a:lumOff val="35000"/>
                  </a:schemeClr>
                </a:solidFill>
                <a:latin typeface="Verdana" panose="020B0604030504040204" pitchFamily="34" charset="0"/>
              </a:rPr>
              <a:t>Performance of cargo operations along the route</a:t>
            </a:r>
          </a:p>
        </p:txBody>
      </p:sp>
      <p:sp>
        <p:nvSpPr>
          <p:cNvPr id="46" name="Стрелка вправо 45"/>
          <p:cNvSpPr/>
          <p:nvPr/>
        </p:nvSpPr>
        <p:spPr>
          <a:xfrm>
            <a:off x="2624542" y="3281068"/>
            <a:ext cx="1698296" cy="261087"/>
          </a:xfrm>
          <a:prstGeom prst="rightArrow">
            <a:avLst>
              <a:gd name="adj1" fmla="val 100000"/>
              <a:gd name="adj2"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800" i="1" dirty="0">
                <a:solidFill>
                  <a:schemeClr val="tx1">
                    <a:lumMod val="65000"/>
                    <a:lumOff val="35000"/>
                  </a:schemeClr>
                </a:solidFill>
                <a:latin typeface="Verdana" panose="020B0604030504040204" pitchFamily="34" charset="0"/>
              </a:rPr>
              <a:t>Customs transit completion</a:t>
            </a:r>
          </a:p>
        </p:txBody>
      </p:sp>
      <p:grpSp>
        <p:nvGrpSpPr>
          <p:cNvPr id="11" name="Группа 10"/>
          <p:cNvGrpSpPr/>
          <p:nvPr/>
        </p:nvGrpSpPr>
        <p:grpSpPr>
          <a:xfrm>
            <a:off x="2624542" y="2534674"/>
            <a:ext cx="1716961" cy="720009"/>
            <a:chOff x="2898755" y="2521821"/>
            <a:chExt cx="1659912" cy="720009"/>
          </a:xfrm>
        </p:grpSpPr>
        <p:cxnSp>
          <p:nvCxnSpPr>
            <p:cNvPr id="39" name="Straight Connector 8"/>
            <p:cNvCxnSpPr>
              <a:cxnSpLocks noChangeShapeType="1"/>
            </p:cNvCxnSpPr>
            <p:nvPr/>
          </p:nvCxnSpPr>
          <p:spPr bwMode="auto">
            <a:xfrm flipH="1">
              <a:off x="2916800" y="2521821"/>
              <a:ext cx="1641867" cy="4156"/>
            </a:xfrm>
            <a:prstGeom prst="line">
              <a:avLst/>
            </a:prstGeom>
            <a:noFill/>
            <a:ln w="15875" algn="ctr">
              <a:solidFill>
                <a:schemeClr val="bg2"/>
              </a:solidFill>
              <a:prstDash val="sysDot"/>
              <a:round/>
              <a:headEnd/>
              <a:tailEnd type="oval" w="med" len="med"/>
            </a:ln>
          </p:spPr>
        </p:cxnSp>
        <p:cxnSp>
          <p:nvCxnSpPr>
            <p:cNvPr id="47" name="Straight Connector 8"/>
            <p:cNvCxnSpPr>
              <a:cxnSpLocks noChangeShapeType="1"/>
            </p:cNvCxnSpPr>
            <p:nvPr/>
          </p:nvCxnSpPr>
          <p:spPr bwMode="auto">
            <a:xfrm flipH="1">
              <a:off x="2898756" y="2906404"/>
              <a:ext cx="1641867" cy="4156"/>
            </a:xfrm>
            <a:prstGeom prst="line">
              <a:avLst/>
            </a:prstGeom>
            <a:noFill/>
            <a:ln w="15875" algn="ctr">
              <a:solidFill>
                <a:schemeClr val="bg2"/>
              </a:solidFill>
              <a:prstDash val="sysDot"/>
              <a:round/>
              <a:headEnd/>
              <a:tailEnd type="oval" w="med" len="med"/>
            </a:ln>
          </p:spPr>
        </p:cxnSp>
        <p:cxnSp>
          <p:nvCxnSpPr>
            <p:cNvPr id="48" name="Straight Connector 8"/>
            <p:cNvCxnSpPr>
              <a:cxnSpLocks noChangeShapeType="1"/>
            </p:cNvCxnSpPr>
            <p:nvPr/>
          </p:nvCxnSpPr>
          <p:spPr bwMode="auto">
            <a:xfrm flipH="1">
              <a:off x="2898755" y="3237674"/>
              <a:ext cx="1641867" cy="4156"/>
            </a:xfrm>
            <a:prstGeom prst="line">
              <a:avLst/>
            </a:prstGeom>
            <a:noFill/>
            <a:ln w="15875" algn="ctr">
              <a:solidFill>
                <a:schemeClr val="bg2"/>
              </a:solidFill>
              <a:prstDash val="sysDot"/>
              <a:round/>
              <a:headEnd/>
              <a:tailEnd type="oval" w="med" len="med"/>
            </a:ln>
          </p:spPr>
        </p:cxnSp>
      </p:grpSp>
      <p:pic>
        <p:nvPicPr>
          <p:cNvPr id="41" name="Picture 17" descr="rzd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4334" y="91854"/>
            <a:ext cx="793398" cy="48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009" y="980423"/>
            <a:ext cx="2343357" cy="275126"/>
          </a:xfrm>
          <a:prstGeom prst="rect">
            <a:avLst/>
          </a:prstGeom>
          <a:solidFill>
            <a:srgbClr val="00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36"/>
          <p:cNvSpPr/>
          <p:nvPr/>
        </p:nvSpPr>
        <p:spPr>
          <a:xfrm>
            <a:off x="1565892" y="956254"/>
            <a:ext cx="4523105" cy="307777"/>
          </a:xfrm>
          <a:prstGeom prst="rect">
            <a:avLst/>
          </a:prstGeom>
        </p:spPr>
        <p:txBody>
          <a:bodyPr wrap="square" anchor="ctr">
            <a:spAutoFit/>
          </a:bodyPr>
          <a:lstStyle/>
          <a:p>
            <a:pPr defTabSz="1219092"/>
            <a:r>
              <a:rPr lang="en-US" sz="1400" b="1" dirty="0" smtClean="0">
                <a:solidFill>
                  <a:schemeClr val="bg1"/>
                </a:solidFill>
                <a:latin typeface="RussianRail G Pro Medium" panose="02000603040000020004" pitchFamily="50" charset="-52"/>
              </a:rPr>
              <a:t>AIM:</a:t>
            </a:r>
            <a:endParaRPr lang="en-US" sz="1400" b="1" dirty="0">
              <a:solidFill>
                <a:schemeClr val="bg1"/>
              </a:solidFill>
              <a:latin typeface="RussianRail G Pro Medium" panose="02000603040000020004" pitchFamily="50" charset="-52"/>
            </a:endParaRPr>
          </a:p>
        </p:txBody>
      </p:sp>
      <p:sp>
        <p:nvSpPr>
          <p:cNvPr id="42" name="Прямоугольник 41"/>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1" name="Прямоугольник 110"/>
          <p:cNvSpPr>
            <a:spLocks/>
          </p:cNvSpPr>
          <p:nvPr/>
        </p:nvSpPr>
        <p:spPr>
          <a:xfrm flipH="1">
            <a:off x="4346228" y="2703787"/>
            <a:ext cx="1292075" cy="720000"/>
          </a:xfrm>
          <a:prstGeom prst="rect">
            <a:avLst/>
          </a:prstGeom>
          <a:solidFill>
            <a:srgbClr val="FF000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fontAlgn="auto">
              <a:lnSpc>
                <a:spcPct val="90000"/>
              </a:lnSpc>
              <a:spcAft>
                <a:spcPct val="35000"/>
              </a:spcAft>
              <a:defRPr/>
            </a:pPr>
            <a:endParaRPr lang="ru-RU" sz="1200" b="1" dirty="0" smtClean="0">
              <a:ea typeface="Calibri" pitchFamily="34" charset="0"/>
              <a:cs typeface="Arial" pitchFamily="34" charset="0"/>
            </a:endParaRPr>
          </a:p>
        </p:txBody>
      </p:sp>
      <p:sp>
        <p:nvSpPr>
          <p:cNvPr id="113" name="Скругленный прямоугольник 112"/>
          <p:cNvSpPr/>
          <p:nvPr/>
        </p:nvSpPr>
        <p:spPr>
          <a:xfrm>
            <a:off x="5047481" y="2633798"/>
            <a:ext cx="1080120" cy="864096"/>
          </a:xfrm>
          <a:prstGeom prst="roundRect">
            <a:avLst/>
          </a:prstGeom>
          <a:solidFill>
            <a:schemeClr val="bg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RussianRail G Pro Medium" panose="02000603040000020004" pitchFamily="50" charset="-52"/>
              </a:rPr>
              <a:t>RZD AUTOMATIC CONTROL SYSTEM</a:t>
            </a:r>
            <a:endParaRPr lang="en-US" sz="1000" b="1" dirty="0">
              <a:latin typeface="RussianRail G Pro Medium" panose="02000603040000020004" pitchFamily="50" charset="-52"/>
              <a:ea typeface="Verdana" panose="020B0604030504040204" pitchFamily="34" charset="0"/>
              <a:cs typeface="Verdana" panose="020B0604030504040204" pitchFamily="34" charset="0"/>
            </a:endParaRPr>
          </a:p>
        </p:txBody>
      </p:sp>
      <p:sp>
        <p:nvSpPr>
          <p:cNvPr id="117" name="TextBox 116"/>
          <p:cNvSpPr txBox="1"/>
          <p:nvPr/>
        </p:nvSpPr>
        <p:spPr>
          <a:xfrm>
            <a:off x="4366939" y="2949492"/>
            <a:ext cx="851799" cy="244682"/>
          </a:xfrm>
          <a:prstGeom prst="rect">
            <a:avLst/>
          </a:prstGeom>
          <a:noFill/>
        </p:spPr>
        <p:txBody>
          <a:bodyPr wrap="square" rtlCol="0">
            <a:spAutoFit/>
          </a:bodyPr>
          <a:lstStyle/>
          <a:p>
            <a:pPr algn="ctr" defTabSz="444500" fontAlgn="auto">
              <a:lnSpc>
                <a:spcPct val="90000"/>
              </a:lnSpc>
              <a:spcAft>
                <a:spcPct val="35000"/>
              </a:spcAft>
              <a:defRPr/>
            </a:pPr>
            <a:r>
              <a:rPr lang="en-US" sz="1100" b="1" dirty="0" smtClean="0">
                <a:solidFill>
                  <a:schemeClr val="lt1"/>
                </a:solidFill>
                <a:latin typeface="+mn-lt"/>
              </a:rPr>
              <a:t>Transit</a:t>
            </a:r>
            <a:endParaRPr lang="en-US" sz="1100" dirty="0"/>
          </a:p>
        </p:txBody>
      </p:sp>
    </p:spTree>
    <p:extLst>
      <p:ext uri="{BB962C8B-B14F-4D97-AF65-F5344CB8AC3E}">
        <p14:creationId xmlns:p14="http://schemas.microsoft.com/office/powerpoint/2010/main" val="88633994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1" y="987425"/>
            <a:ext cx="971550" cy="3791988"/>
          </a:xfrm>
          <a:prstGeom prst="rect">
            <a:avLst/>
          </a:prstGeom>
          <a:solidFill>
            <a:srgbClr val="DBE8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15"/>
          <p:cNvSpPr/>
          <p:nvPr/>
        </p:nvSpPr>
        <p:spPr>
          <a:xfrm>
            <a:off x="1" y="987425"/>
            <a:ext cx="582354" cy="3819560"/>
          </a:xfrm>
          <a:custGeom>
            <a:avLst/>
            <a:gdLst>
              <a:gd name="connsiteX0" fmla="*/ 0 w 544086"/>
              <a:gd name="connsiteY0" fmla="*/ 0 h 3791988"/>
              <a:gd name="connsiteX1" fmla="*/ 544086 w 544086"/>
              <a:gd name="connsiteY1" fmla="*/ 0 h 3791988"/>
              <a:gd name="connsiteX2" fmla="*/ 544086 w 544086"/>
              <a:gd name="connsiteY2" fmla="*/ 3791988 h 3791988"/>
              <a:gd name="connsiteX3" fmla="*/ 0 w 544086"/>
              <a:gd name="connsiteY3" fmla="*/ 3791988 h 3791988"/>
              <a:gd name="connsiteX4" fmla="*/ 0 w 544086"/>
              <a:gd name="connsiteY4" fmla="*/ 0 h 3791988"/>
              <a:gd name="connsiteX0" fmla="*/ 0 w 544086"/>
              <a:gd name="connsiteY0" fmla="*/ 0 h 3791988"/>
              <a:gd name="connsiteX1" fmla="*/ 544086 w 544086"/>
              <a:gd name="connsiteY1" fmla="*/ 0 h 3791988"/>
              <a:gd name="connsiteX2" fmla="*/ 544086 w 544086"/>
              <a:gd name="connsiteY2" fmla="*/ 3480377 h 3791988"/>
              <a:gd name="connsiteX3" fmla="*/ 0 w 544086"/>
              <a:gd name="connsiteY3" fmla="*/ 3791988 h 3791988"/>
              <a:gd name="connsiteX4" fmla="*/ 0 w 544086"/>
              <a:gd name="connsiteY4" fmla="*/ 0 h 3791988"/>
              <a:gd name="connsiteX0" fmla="*/ 0 w 544086"/>
              <a:gd name="connsiteY0" fmla="*/ 0 h 3791988"/>
              <a:gd name="connsiteX1" fmla="*/ 544086 w 544086"/>
              <a:gd name="connsiteY1" fmla="*/ 0 h 3791988"/>
              <a:gd name="connsiteX2" fmla="*/ 541487 w 544086"/>
              <a:gd name="connsiteY2" fmla="*/ 810725 h 3791988"/>
              <a:gd name="connsiteX3" fmla="*/ 544086 w 544086"/>
              <a:gd name="connsiteY3" fmla="*/ 3480377 h 3791988"/>
              <a:gd name="connsiteX4" fmla="*/ 0 w 544086"/>
              <a:gd name="connsiteY4" fmla="*/ 3791988 h 3791988"/>
              <a:gd name="connsiteX5" fmla="*/ 0 w 544086"/>
              <a:gd name="connsiteY5" fmla="*/ 0 h 3791988"/>
              <a:gd name="connsiteX0" fmla="*/ 0 w 577260"/>
              <a:gd name="connsiteY0" fmla="*/ 0 h 3791988"/>
              <a:gd name="connsiteX1" fmla="*/ 544086 w 577260"/>
              <a:gd name="connsiteY1" fmla="*/ 0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 name="connsiteX0" fmla="*/ 0 w 577260"/>
              <a:gd name="connsiteY0" fmla="*/ 0 h 3791988"/>
              <a:gd name="connsiteX1" fmla="*/ 577245 w 577260"/>
              <a:gd name="connsiteY1" fmla="*/ 213045 h 3791988"/>
              <a:gd name="connsiteX2" fmla="*/ 544086 w 577260"/>
              <a:gd name="connsiteY2" fmla="*/ 3480377 h 3791988"/>
              <a:gd name="connsiteX3" fmla="*/ 0 w 577260"/>
              <a:gd name="connsiteY3" fmla="*/ 3791988 h 3791988"/>
              <a:gd name="connsiteX4" fmla="*/ 0 w 577260"/>
              <a:gd name="connsiteY4" fmla="*/ 0 h 3791988"/>
              <a:gd name="connsiteX0" fmla="*/ 0 w 577260"/>
              <a:gd name="connsiteY0" fmla="*/ 0 h 3791988"/>
              <a:gd name="connsiteX1" fmla="*/ 347369 w 577260"/>
              <a:gd name="connsiteY1" fmla="*/ 126202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 name="connsiteX0" fmla="*/ 0 w 577260"/>
              <a:gd name="connsiteY0" fmla="*/ 0 h 3791988"/>
              <a:gd name="connsiteX1" fmla="*/ 464862 w 577260"/>
              <a:gd name="connsiteY1" fmla="*/ 8709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60" h="3791988">
                <a:moveTo>
                  <a:pt x="0" y="0"/>
                </a:moveTo>
                <a:lnTo>
                  <a:pt x="464862" y="8709"/>
                </a:lnTo>
                <a:lnTo>
                  <a:pt x="577245" y="213045"/>
                </a:lnTo>
                <a:cubicBezTo>
                  <a:pt x="578111" y="1102929"/>
                  <a:pt x="543220" y="2590493"/>
                  <a:pt x="544086" y="3480377"/>
                </a:cubicBezTo>
                <a:lnTo>
                  <a:pt x="0" y="3791988"/>
                </a:lnTo>
                <a:lnTo>
                  <a:pt x="0" y="0"/>
                </a:lnTo>
                <a:close/>
              </a:path>
            </a:pathLst>
          </a:custGeom>
          <a:solidFill>
            <a:srgbClr val="DB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a16="http://schemas.microsoft.com/office/drawing/2014/main" xmlns="" id="{41BFB09F-56D8-49D8-A819-4C7500E844E6}"/>
              </a:ext>
            </a:extLst>
          </p:cNvPr>
          <p:cNvPicPr>
            <a:picLocks noChangeAspect="1"/>
          </p:cNvPicPr>
          <p:nvPr/>
        </p:nvPicPr>
        <p:blipFill rotWithShape="1">
          <a:blip r:embed="rId3" cstate="print"/>
          <a:srcRect l="26324" t="18710" b="17773"/>
          <a:stretch/>
        </p:blipFill>
        <p:spPr>
          <a:xfrm>
            <a:off x="940936" y="993413"/>
            <a:ext cx="7794381" cy="3776513"/>
          </a:xfrm>
          <a:prstGeom prst="rect">
            <a:avLst/>
          </a:prstGeom>
        </p:spPr>
      </p:pic>
      <p:sp>
        <p:nvSpPr>
          <p:cNvPr id="4" name="Прямоугольник 3"/>
          <p:cNvSpPr/>
          <p:nvPr/>
        </p:nvSpPr>
        <p:spPr>
          <a:xfrm>
            <a:off x="8321525" y="987425"/>
            <a:ext cx="827584" cy="3786188"/>
          </a:xfrm>
          <a:prstGeom prst="rect">
            <a:avLst/>
          </a:prstGeom>
          <a:solidFill>
            <a:srgbClr val="DC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6028835" y="2283717"/>
            <a:ext cx="132598" cy="2493071"/>
          </a:xfrm>
          <a:prstGeom prst="rect">
            <a:avLst/>
          </a:prstGeom>
          <a:solidFill>
            <a:srgbClr val="EC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323850" y="174580"/>
            <a:ext cx="8351590" cy="338554"/>
          </a:xfrm>
          <a:prstGeom prst="rect">
            <a:avLst/>
          </a:prstGeom>
        </p:spPr>
        <p:txBody>
          <a:bodyPr wrap="square" anchor="ctr">
            <a:spAutoFit/>
          </a:bodyPr>
          <a:lstStyle/>
          <a:p>
            <a:pPr defTabSz="1219092">
              <a:defRPr/>
            </a:pPr>
            <a:r>
              <a:rPr lang="en-US" altLang="ru-RU" sz="1600" b="1" dirty="0" smtClean="0">
                <a:solidFill>
                  <a:schemeClr val="tx2">
                    <a:lumMod val="75000"/>
                  </a:schemeClr>
                </a:solidFill>
                <a:latin typeface="RussianRail G Pro Medium" panose="02000603040000020004" pitchFamily="50" charset="-52"/>
              </a:rPr>
              <a:t>VAT REFUND</a:t>
            </a:r>
            <a:endParaRPr lang="en-US" altLang="ru-RU" sz="1600" b="1" dirty="0">
              <a:solidFill>
                <a:schemeClr val="tx2">
                  <a:lumMod val="75000"/>
                </a:schemeClr>
              </a:solidFill>
              <a:latin typeface="RussianRail G Pro Medium" panose="02000603040000020004" pitchFamily="50" charset="-52"/>
            </a:endParaRPr>
          </a:p>
        </p:txBody>
      </p:sp>
      <p:sp>
        <p:nvSpPr>
          <p:cNvPr id="11" name="Полилиния 10"/>
          <p:cNvSpPr/>
          <p:nvPr/>
        </p:nvSpPr>
        <p:spPr>
          <a:xfrm>
            <a:off x="6155598" y="3448156"/>
            <a:ext cx="2998619" cy="1333288"/>
          </a:xfrm>
          <a:custGeom>
            <a:avLst/>
            <a:gdLst>
              <a:gd name="connsiteX0" fmla="*/ 0 w 3764876"/>
              <a:gd name="connsiteY0" fmla="*/ 1026785 h 1333288"/>
              <a:gd name="connsiteX1" fmla="*/ 802016 w 3764876"/>
              <a:gd name="connsiteY1" fmla="*/ 1011460 h 1333288"/>
              <a:gd name="connsiteX2" fmla="*/ 1803259 w 3764876"/>
              <a:gd name="connsiteY2" fmla="*/ 1328179 h 1333288"/>
              <a:gd name="connsiteX3" fmla="*/ 3764876 w 3764876"/>
              <a:gd name="connsiteY3" fmla="*/ 1333288 h 1333288"/>
              <a:gd name="connsiteX4" fmla="*/ 3749551 w 3764876"/>
              <a:gd name="connsiteY4" fmla="*/ 679415 h 1333288"/>
              <a:gd name="connsiteX5" fmla="*/ 771366 w 3764876"/>
              <a:gd name="connsiteY5" fmla="*/ 0 h 1333288"/>
              <a:gd name="connsiteX6" fmla="*/ 771366 w 3764876"/>
              <a:gd name="connsiteY6" fmla="*/ 893967 h 1333288"/>
              <a:gd name="connsiteX7" fmla="*/ 771366 w 3764876"/>
              <a:gd name="connsiteY7" fmla="*/ 893967 h 1333288"/>
              <a:gd name="connsiteX0" fmla="*/ 0 w 2998619"/>
              <a:gd name="connsiteY0" fmla="*/ 858208 h 1333288"/>
              <a:gd name="connsiteX1" fmla="*/ 35759 w 2998619"/>
              <a:gd name="connsiteY1" fmla="*/ 1011460 h 1333288"/>
              <a:gd name="connsiteX2" fmla="*/ 1037002 w 2998619"/>
              <a:gd name="connsiteY2" fmla="*/ 1328179 h 1333288"/>
              <a:gd name="connsiteX3" fmla="*/ 2998619 w 2998619"/>
              <a:gd name="connsiteY3" fmla="*/ 1333288 h 1333288"/>
              <a:gd name="connsiteX4" fmla="*/ 2983294 w 2998619"/>
              <a:gd name="connsiteY4" fmla="*/ 679415 h 1333288"/>
              <a:gd name="connsiteX5" fmla="*/ 5109 w 2998619"/>
              <a:gd name="connsiteY5" fmla="*/ 0 h 1333288"/>
              <a:gd name="connsiteX6" fmla="*/ 5109 w 2998619"/>
              <a:gd name="connsiteY6" fmla="*/ 893967 h 1333288"/>
              <a:gd name="connsiteX7" fmla="*/ 5109 w 2998619"/>
              <a:gd name="connsiteY7" fmla="*/ 893967 h 1333288"/>
              <a:gd name="connsiteX0" fmla="*/ 5108 w 3003727"/>
              <a:gd name="connsiteY0" fmla="*/ 858208 h 1333288"/>
              <a:gd name="connsiteX1" fmla="*/ 0 w 3003727"/>
              <a:gd name="connsiteY1" fmla="*/ 1001243 h 1333288"/>
              <a:gd name="connsiteX2" fmla="*/ 1042110 w 3003727"/>
              <a:gd name="connsiteY2" fmla="*/ 1328179 h 1333288"/>
              <a:gd name="connsiteX3" fmla="*/ 3003727 w 3003727"/>
              <a:gd name="connsiteY3" fmla="*/ 1333288 h 1333288"/>
              <a:gd name="connsiteX4" fmla="*/ 2988402 w 3003727"/>
              <a:gd name="connsiteY4" fmla="*/ 679415 h 1333288"/>
              <a:gd name="connsiteX5" fmla="*/ 10217 w 3003727"/>
              <a:gd name="connsiteY5" fmla="*/ 0 h 1333288"/>
              <a:gd name="connsiteX6" fmla="*/ 10217 w 3003727"/>
              <a:gd name="connsiteY6" fmla="*/ 893967 h 1333288"/>
              <a:gd name="connsiteX7" fmla="*/ 10217 w 3003727"/>
              <a:gd name="connsiteY7" fmla="*/ 893967 h 1333288"/>
              <a:gd name="connsiteX0" fmla="*/ 5108 w 3003727"/>
              <a:gd name="connsiteY0" fmla="*/ 858208 h 1333288"/>
              <a:gd name="connsiteX1" fmla="*/ 0 w 3003727"/>
              <a:gd name="connsiteY1" fmla="*/ 1001243 h 1333288"/>
              <a:gd name="connsiteX2" fmla="*/ 1042110 w 3003727"/>
              <a:gd name="connsiteY2" fmla="*/ 1328179 h 1333288"/>
              <a:gd name="connsiteX3" fmla="*/ 3003727 w 3003727"/>
              <a:gd name="connsiteY3" fmla="*/ 1333288 h 1333288"/>
              <a:gd name="connsiteX4" fmla="*/ 2988402 w 3003727"/>
              <a:gd name="connsiteY4" fmla="*/ 679415 h 1333288"/>
              <a:gd name="connsiteX5" fmla="*/ 10217 w 3003727"/>
              <a:gd name="connsiteY5" fmla="*/ 0 h 1333288"/>
              <a:gd name="connsiteX6" fmla="*/ 10217 w 3003727"/>
              <a:gd name="connsiteY6" fmla="*/ 893967 h 1333288"/>
              <a:gd name="connsiteX7" fmla="*/ 10217 w 3003727"/>
              <a:gd name="connsiteY7" fmla="*/ 893967 h 1333288"/>
              <a:gd name="connsiteX8" fmla="*/ 5108 w 3003727"/>
              <a:gd name="connsiteY8" fmla="*/ 858208 h 1333288"/>
              <a:gd name="connsiteX0" fmla="*/ 0 w 2998619"/>
              <a:gd name="connsiteY0" fmla="*/ 858208 h 1333288"/>
              <a:gd name="connsiteX1" fmla="*/ 10217 w 2998619"/>
              <a:gd name="connsiteY1" fmla="*/ 1006352 h 1333288"/>
              <a:gd name="connsiteX2" fmla="*/ 1037002 w 2998619"/>
              <a:gd name="connsiteY2" fmla="*/ 1328179 h 1333288"/>
              <a:gd name="connsiteX3" fmla="*/ 2998619 w 2998619"/>
              <a:gd name="connsiteY3" fmla="*/ 1333288 h 1333288"/>
              <a:gd name="connsiteX4" fmla="*/ 2983294 w 2998619"/>
              <a:gd name="connsiteY4" fmla="*/ 679415 h 1333288"/>
              <a:gd name="connsiteX5" fmla="*/ 5109 w 2998619"/>
              <a:gd name="connsiteY5" fmla="*/ 0 h 1333288"/>
              <a:gd name="connsiteX6" fmla="*/ 5109 w 2998619"/>
              <a:gd name="connsiteY6" fmla="*/ 893967 h 1333288"/>
              <a:gd name="connsiteX7" fmla="*/ 5109 w 2998619"/>
              <a:gd name="connsiteY7" fmla="*/ 893967 h 1333288"/>
              <a:gd name="connsiteX8" fmla="*/ 0 w 2998619"/>
              <a:gd name="connsiteY8" fmla="*/ 858208 h 133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619" h="1333288">
                <a:moveTo>
                  <a:pt x="0" y="858208"/>
                </a:moveTo>
                <a:lnTo>
                  <a:pt x="10217" y="1006352"/>
                </a:lnTo>
                <a:lnTo>
                  <a:pt x="1037002" y="1328179"/>
                </a:lnTo>
                <a:lnTo>
                  <a:pt x="2998619" y="1333288"/>
                </a:lnTo>
                <a:lnTo>
                  <a:pt x="2983294" y="679415"/>
                </a:lnTo>
                <a:lnTo>
                  <a:pt x="5109" y="0"/>
                </a:lnTo>
                <a:lnTo>
                  <a:pt x="5109" y="893967"/>
                </a:lnTo>
                <a:lnTo>
                  <a:pt x="5109" y="893967"/>
                </a:lnTo>
                <a:lnTo>
                  <a:pt x="0" y="858208"/>
                </a:lnTo>
                <a:close/>
              </a:path>
            </a:pathLst>
          </a:custGeom>
          <a:solidFill>
            <a:srgbClr val="DA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олилиния 11"/>
          <p:cNvSpPr/>
          <p:nvPr/>
        </p:nvSpPr>
        <p:spPr>
          <a:xfrm>
            <a:off x="6163849" y="4444291"/>
            <a:ext cx="1008317" cy="332044"/>
          </a:xfrm>
          <a:custGeom>
            <a:avLst/>
            <a:gdLst>
              <a:gd name="connsiteX0" fmla="*/ 1966 w 1008317"/>
              <a:gd name="connsiteY0" fmla="*/ 0 h 332044"/>
              <a:gd name="connsiteX1" fmla="*/ 1008317 w 1008317"/>
              <a:gd name="connsiteY1" fmla="*/ 332044 h 332044"/>
              <a:gd name="connsiteX2" fmla="*/ 1966 w 1008317"/>
              <a:gd name="connsiteY2" fmla="*/ 326936 h 332044"/>
              <a:gd name="connsiteX3" fmla="*/ 1966 w 1008317"/>
              <a:gd name="connsiteY3" fmla="*/ 0 h 332044"/>
            </a:gdLst>
            <a:ahLst/>
            <a:cxnLst>
              <a:cxn ang="0">
                <a:pos x="connsiteX0" y="connsiteY0"/>
              </a:cxn>
              <a:cxn ang="0">
                <a:pos x="connsiteX1" y="connsiteY1"/>
              </a:cxn>
              <a:cxn ang="0">
                <a:pos x="connsiteX2" y="connsiteY2"/>
              </a:cxn>
              <a:cxn ang="0">
                <a:pos x="connsiteX3" y="connsiteY3"/>
              </a:cxn>
            </a:cxnLst>
            <a:rect l="l" t="t" r="r" b="b"/>
            <a:pathLst>
              <a:path w="1008317" h="332044">
                <a:moveTo>
                  <a:pt x="1966" y="0"/>
                </a:moveTo>
                <a:lnTo>
                  <a:pt x="1008317" y="332044"/>
                </a:lnTo>
                <a:lnTo>
                  <a:pt x="1966" y="326936"/>
                </a:lnTo>
                <a:cubicBezTo>
                  <a:pt x="263" y="219660"/>
                  <a:pt x="-1439" y="112384"/>
                  <a:pt x="196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5997870" y="2787774"/>
            <a:ext cx="163563" cy="1656184"/>
          </a:xfrm>
          <a:prstGeom prst="rect">
            <a:avLst/>
          </a:prstGeom>
          <a:solidFill>
            <a:srgbClr val="EC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олилиния 14"/>
          <p:cNvSpPr/>
          <p:nvPr/>
        </p:nvSpPr>
        <p:spPr>
          <a:xfrm>
            <a:off x="-45975" y="4239955"/>
            <a:ext cx="1747066" cy="551705"/>
          </a:xfrm>
          <a:custGeom>
            <a:avLst/>
            <a:gdLst>
              <a:gd name="connsiteX0" fmla="*/ 1016568 w 1747066"/>
              <a:gd name="connsiteY0" fmla="*/ 0 h 551705"/>
              <a:gd name="connsiteX1" fmla="*/ 0 w 1747066"/>
              <a:gd name="connsiteY1" fmla="*/ 546597 h 551705"/>
              <a:gd name="connsiteX2" fmla="*/ 1747066 w 1747066"/>
              <a:gd name="connsiteY2" fmla="*/ 551705 h 551705"/>
              <a:gd name="connsiteX3" fmla="*/ 1077868 w 1747066"/>
              <a:gd name="connsiteY3" fmla="*/ 45976 h 551705"/>
              <a:gd name="connsiteX0" fmla="*/ 1016568 w 1747066"/>
              <a:gd name="connsiteY0" fmla="*/ 0 h 551705"/>
              <a:gd name="connsiteX1" fmla="*/ 0 w 1747066"/>
              <a:gd name="connsiteY1" fmla="*/ 546597 h 551705"/>
              <a:gd name="connsiteX2" fmla="*/ 1747066 w 1747066"/>
              <a:gd name="connsiteY2" fmla="*/ 551705 h 551705"/>
              <a:gd name="connsiteX3" fmla="*/ 1077868 w 1747066"/>
              <a:gd name="connsiteY3" fmla="*/ 45976 h 551705"/>
              <a:gd name="connsiteX4" fmla="*/ 1016568 w 1747066"/>
              <a:gd name="connsiteY4" fmla="*/ 0 h 55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066" h="551705">
                <a:moveTo>
                  <a:pt x="1016568" y="0"/>
                </a:moveTo>
                <a:lnTo>
                  <a:pt x="0" y="546597"/>
                </a:lnTo>
                <a:lnTo>
                  <a:pt x="1747066" y="551705"/>
                </a:lnTo>
                <a:lnTo>
                  <a:pt x="1077868" y="45976"/>
                </a:lnTo>
                <a:lnTo>
                  <a:pt x="101656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лилиния 15"/>
          <p:cNvSpPr/>
          <p:nvPr/>
        </p:nvSpPr>
        <p:spPr>
          <a:xfrm>
            <a:off x="-5108" y="4234848"/>
            <a:ext cx="7923097" cy="556812"/>
          </a:xfrm>
          <a:custGeom>
            <a:avLst/>
            <a:gdLst>
              <a:gd name="connsiteX0" fmla="*/ 0 w 6937179"/>
              <a:gd name="connsiteY0" fmla="*/ 76625 h 623222"/>
              <a:gd name="connsiteX1" fmla="*/ 0 w 6937179"/>
              <a:gd name="connsiteY1" fmla="*/ 76625 h 623222"/>
              <a:gd name="connsiteX2" fmla="*/ 117492 w 6937179"/>
              <a:gd name="connsiteY2" fmla="*/ 76625 h 623222"/>
              <a:gd name="connsiteX3" fmla="*/ 5031754 w 6937179"/>
              <a:gd name="connsiteY3" fmla="*/ 0 h 623222"/>
              <a:gd name="connsiteX4" fmla="*/ 6937179 w 6937179"/>
              <a:gd name="connsiteY4" fmla="*/ 623222 h 623222"/>
              <a:gd name="connsiteX5" fmla="*/ 4582216 w 6937179"/>
              <a:gd name="connsiteY5" fmla="*/ 607897 h 623222"/>
              <a:gd name="connsiteX6" fmla="*/ 3223387 w 6937179"/>
              <a:gd name="connsiteY6" fmla="*/ 372911 h 623222"/>
              <a:gd name="connsiteX0" fmla="*/ 0 w 6937179"/>
              <a:gd name="connsiteY0" fmla="*/ 76625 h 623222"/>
              <a:gd name="connsiteX1" fmla="*/ 0 w 6937179"/>
              <a:gd name="connsiteY1" fmla="*/ 76625 h 623222"/>
              <a:gd name="connsiteX2" fmla="*/ 117492 w 6937179"/>
              <a:gd name="connsiteY2" fmla="*/ 76625 h 623222"/>
              <a:gd name="connsiteX3" fmla="*/ 5031754 w 6937179"/>
              <a:gd name="connsiteY3" fmla="*/ 0 h 623222"/>
              <a:gd name="connsiteX4" fmla="*/ 6937179 w 6937179"/>
              <a:gd name="connsiteY4" fmla="*/ 623222 h 623222"/>
              <a:gd name="connsiteX5" fmla="*/ 4582216 w 6937179"/>
              <a:gd name="connsiteY5" fmla="*/ 607897 h 623222"/>
              <a:gd name="connsiteX6" fmla="*/ 3223387 w 6937179"/>
              <a:gd name="connsiteY6" fmla="*/ 372911 h 623222"/>
              <a:gd name="connsiteX7" fmla="*/ 0 w 6937179"/>
              <a:gd name="connsiteY7" fmla="*/ 76625 h 623222"/>
              <a:gd name="connsiteX0" fmla="*/ 0 w 6937179"/>
              <a:gd name="connsiteY0" fmla="*/ 15324 h 561921"/>
              <a:gd name="connsiteX1" fmla="*/ 0 w 6937179"/>
              <a:gd name="connsiteY1" fmla="*/ 15324 h 561921"/>
              <a:gd name="connsiteX2" fmla="*/ 117492 w 6937179"/>
              <a:gd name="connsiteY2" fmla="*/ 15324 h 561921"/>
              <a:gd name="connsiteX3" fmla="*/ 5067513 w 6937179"/>
              <a:gd name="connsiteY3" fmla="*/ 0 h 561921"/>
              <a:gd name="connsiteX4" fmla="*/ 6937179 w 6937179"/>
              <a:gd name="connsiteY4" fmla="*/ 561921 h 561921"/>
              <a:gd name="connsiteX5" fmla="*/ 4582216 w 6937179"/>
              <a:gd name="connsiteY5" fmla="*/ 546596 h 561921"/>
              <a:gd name="connsiteX6" fmla="*/ 3223387 w 6937179"/>
              <a:gd name="connsiteY6" fmla="*/ 311610 h 561921"/>
              <a:gd name="connsiteX7" fmla="*/ 0 w 6937179"/>
              <a:gd name="connsiteY7" fmla="*/ 15324 h 561921"/>
              <a:gd name="connsiteX0" fmla="*/ 0 w 6937179"/>
              <a:gd name="connsiteY0" fmla="*/ 0 h 546597"/>
              <a:gd name="connsiteX1" fmla="*/ 0 w 6937179"/>
              <a:gd name="connsiteY1" fmla="*/ 0 h 546597"/>
              <a:gd name="connsiteX2" fmla="*/ 117492 w 6937179"/>
              <a:gd name="connsiteY2" fmla="*/ 0 h 546597"/>
              <a:gd name="connsiteX3" fmla="*/ 5021538 w 6937179"/>
              <a:gd name="connsiteY3" fmla="*/ 10218 h 546597"/>
              <a:gd name="connsiteX4" fmla="*/ 6937179 w 6937179"/>
              <a:gd name="connsiteY4" fmla="*/ 546597 h 546597"/>
              <a:gd name="connsiteX5" fmla="*/ 4582216 w 6937179"/>
              <a:gd name="connsiteY5" fmla="*/ 531272 h 546597"/>
              <a:gd name="connsiteX6" fmla="*/ 3223387 w 6937179"/>
              <a:gd name="connsiteY6" fmla="*/ 296286 h 546597"/>
              <a:gd name="connsiteX7" fmla="*/ 0 w 6937179"/>
              <a:gd name="connsiteY7" fmla="*/ 0 h 546597"/>
              <a:gd name="connsiteX0" fmla="*/ 0 w 6937179"/>
              <a:gd name="connsiteY0" fmla="*/ 5107 h 551704"/>
              <a:gd name="connsiteX1" fmla="*/ 0 w 6937179"/>
              <a:gd name="connsiteY1" fmla="*/ 5107 h 551704"/>
              <a:gd name="connsiteX2" fmla="*/ 117492 w 6937179"/>
              <a:gd name="connsiteY2" fmla="*/ 5107 h 551704"/>
              <a:gd name="connsiteX3" fmla="*/ 5021538 w 6937179"/>
              <a:gd name="connsiteY3" fmla="*/ 0 h 551704"/>
              <a:gd name="connsiteX4" fmla="*/ 6937179 w 6937179"/>
              <a:gd name="connsiteY4" fmla="*/ 551704 h 551704"/>
              <a:gd name="connsiteX5" fmla="*/ 4582216 w 6937179"/>
              <a:gd name="connsiteY5" fmla="*/ 536379 h 551704"/>
              <a:gd name="connsiteX6" fmla="*/ 3223387 w 6937179"/>
              <a:gd name="connsiteY6" fmla="*/ 301393 h 551704"/>
              <a:gd name="connsiteX7" fmla="*/ 0 w 6937179"/>
              <a:gd name="connsiteY7" fmla="*/ 5107 h 551704"/>
              <a:gd name="connsiteX0" fmla="*/ 985918 w 7923097"/>
              <a:gd name="connsiteY0" fmla="*/ 5107 h 556812"/>
              <a:gd name="connsiteX1" fmla="*/ 985918 w 7923097"/>
              <a:gd name="connsiteY1" fmla="*/ 5107 h 556812"/>
              <a:gd name="connsiteX2" fmla="*/ 1103410 w 7923097"/>
              <a:gd name="connsiteY2" fmla="*/ 5107 h 556812"/>
              <a:gd name="connsiteX3" fmla="*/ 6007456 w 7923097"/>
              <a:gd name="connsiteY3" fmla="*/ 0 h 556812"/>
              <a:gd name="connsiteX4" fmla="*/ 7923097 w 7923097"/>
              <a:gd name="connsiteY4" fmla="*/ 551704 h 556812"/>
              <a:gd name="connsiteX5" fmla="*/ 5568134 w 7923097"/>
              <a:gd name="connsiteY5" fmla="*/ 536379 h 556812"/>
              <a:gd name="connsiteX6" fmla="*/ 0 w 7923097"/>
              <a:gd name="connsiteY6" fmla="*/ 556812 h 556812"/>
              <a:gd name="connsiteX7" fmla="*/ 985918 w 7923097"/>
              <a:gd name="connsiteY7" fmla="*/ 5107 h 5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3097" h="556812">
                <a:moveTo>
                  <a:pt x="985918" y="5107"/>
                </a:moveTo>
                <a:lnTo>
                  <a:pt x="985918" y="5107"/>
                </a:lnTo>
                <a:lnTo>
                  <a:pt x="1103410" y="5107"/>
                </a:lnTo>
                <a:lnTo>
                  <a:pt x="6007456" y="0"/>
                </a:lnTo>
                <a:lnTo>
                  <a:pt x="7923097" y="551704"/>
                </a:lnTo>
                <a:lnTo>
                  <a:pt x="5568134" y="536379"/>
                </a:lnTo>
                <a:lnTo>
                  <a:pt x="0" y="556812"/>
                </a:lnTo>
                <a:lnTo>
                  <a:pt x="985918" y="5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олилиния 30"/>
          <p:cNvSpPr/>
          <p:nvPr/>
        </p:nvSpPr>
        <p:spPr>
          <a:xfrm>
            <a:off x="5716278" y="4173546"/>
            <a:ext cx="2201711" cy="613006"/>
          </a:xfrm>
          <a:custGeom>
            <a:avLst/>
            <a:gdLst>
              <a:gd name="connsiteX0" fmla="*/ 444429 w 2201711"/>
              <a:gd name="connsiteY0" fmla="*/ 0 h 500621"/>
              <a:gd name="connsiteX1" fmla="*/ 2201711 w 2201711"/>
              <a:gd name="connsiteY1" fmla="*/ 500621 h 500621"/>
              <a:gd name="connsiteX2" fmla="*/ 434212 w 2201711"/>
              <a:gd name="connsiteY2" fmla="*/ 485296 h 500621"/>
              <a:gd name="connsiteX3" fmla="*/ 0 w 2201711"/>
              <a:gd name="connsiteY3" fmla="*/ 204335 h 500621"/>
              <a:gd name="connsiteX4" fmla="*/ 40867 w 2201711"/>
              <a:gd name="connsiteY4" fmla="*/ 45975 h 500621"/>
              <a:gd name="connsiteX5" fmla="*/ 321828 w 2201711"/>
              <a:gd name="connsiteY5" fmla="*/ 0 h 500621"/>
              <a:gd name="connsiteX0" fmla="*/ 444429 w 2201711"/>
              <a:gd name="connsiteY0" fmla="*/ 0 h 500621"/>
              <a:gd name="connsiteX1" fmla="*/ 2201711 w 2201711"/>
              <a:gd name="connsiteY1" fmla="*/ 500621 h 500621"/>
              <a:gd name="connsiteX2" fmla="*/ 434212 w 2201711"/>
              <a:gd name="connsiteY2" fmla="*/ 485296 h 500621"/>
              <a:gd name="connsiteX3" fmla="*/ 0 w 2201711"/>
              <a:gd name="connsiteY3" fmla="*/ 204335 h 500621"/>
              <a:gd name="connsiteX4" fmla="*/ 40867 w 2201711"/>
              <a:gd name="connsiteY4" fmla="*/ 45975 h 500621"/>
              <a:gd name="connsiteX5" fmla="*/ 321828 w 2201711"/>
              <a:gd name="connsiteY5" fmla="*/ 0 h 500621"/>
              <a:gd name="connsiteX6" fmla="*/ 444429 w 2201711"/>
              <a:gd name="connsiteY6" fmla="*/ 0 h 500621"/>
              <a:gd name="connsiteX0" fmla="*/ 429104 w 2201711"/>
              <a:gd name="connsiteY0" fmla="*/ 0 h 613006"/>
              <a:gd name="connsiteX1" fmla="*/ 2201711 w 2201711"/>
              <a:gd name="connsiteY1" fmla="*/ 613006 h 613006"/>
              <a:gd name="connsiteX2" fmla="*/ 434212 w 2201711"/>
              <a:gd name="connsiteY2" fmla="*/ 597681 h 613006"/>
              <a:gd name="connsiteX3" fmla="*/ 0 w 2201711"/>
              <a:gd name="connsiteY3" fmla="*/ 316720 h 613006"/>
              <a:gd name="connsiteX4" fmla="*/ 40867 w 2201711"/>
              <a:gd name="connsiteY4" fmla="*/ 158360 h 613006"/>
              <a:gd name="connsiteX5" fmla="*/ 321828 w 2201711"/>
              <a:gd name="connsiteY5" fmla="*/ 112385 h 613006"/>
              <a:gd name="connsiteX6" fmla="*/ 429104 w 2201711"/>
              <a:gd name="connsiteY6" fmla="*/ 0 h 61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711" h="613006">
                <a:moveTo>
                  <a:pt x="429104" y="0"/>
                </a:moveTo>
                <a:lnTo>
                  <a:pt x="2201711" y="613006"/>
                </a:lnTo>
                <a:lnTo>
                  <a:pt x="434212" y="597681"/>
                </a:lnTo>
                <a:lnTo>
                  <a:pt x="0" y="316720"/>
                </a:lnTo>
                <a:lnTo>
                  <a:pt x="40867" y="158360"/>
                </a:lnTo>
                <a:lnTo>
                  <a:pt x="321828" y="112385"/>
                </a:lnTo>
                <a:lnTo>
                  <a:pt x="4291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4" name="Рисунок 23">
            <a:extLst>
              <a:ext uri="{FF2B5EF4-FFF2-40B4-BE49-F238E27FC236}">
                <a16:creationId xmlns:a16="http://schemas.microsoft.com/office/drawing/2014/main" xmlns="" id="{41BFB09F-56D8-49D8-A819-4C7500E844E6}"/>
              </a:ext>
            </a:extLst>
          </p:cNvPr>
          <p:cNvPicPr>
            <a:picLocks noChangeAspect="1"/>
          </p:cNvPicPr>
          <p:nvPr/>
        </p:nvPicPr>
        <p:blipFill rotWithShape="1">
          <a:blip r:embed="rId3" cstate="print"/>
          <a:srcRect l="28359" t="30885" r="26825" b="25818"/>
          <a:stretch/>
        </p:blipFill>
        <p:spPr>
          <a:xfrm>
            <a:off x="582355" y="1496925"/>
            <a:ext cx="5579079" cy="3029300"/>
          </a:xfrm>
          <a:custGeom>
            <a:avLst/>
            <a:gdLst>
              <a:gd name="connsiteX0" fmla="*/ 0 w 5579079"/>
              <a:gd name="connsiteY0" fmla="*/ 0 h 3029300"/>
              <a:gd name="connsiteX1" fmla="*/ 5577391 w 5579079"/>
              <a:gd name="connsiteY1" fmla="*/ 0 h 3029300"/>
              <a:gd name="connsiteX2" fmla="*/ 5579079 w 5579079"/>
              <a:gd name="connsiteY2" fmla="*/ 42764 h 3029300"/>
              <a:gd name="connsiteX3" fmla="*/ 5579079 w 5579079"/>
              <a:gd name="connsiteY3" fmla="*/ 3029300 h 3029300"/>
              <a:gd name="connsiteX4" fmla="*/ 0 w 5579079"/>
              <a:gd name="connsiteY4" fmla="*/ 3029300 h 30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079" h="3029300">
                <a:moveTo>
                  <a:pt x="0" y="0"/>
                </a:moveTo>
                <a:lnTo>
                  <a:pt x="5577391" y="0"/>
                </a:lnTo>
                <a:lnTo>
                  <a:pt x="5579079" y="42764"/>
                </a:lnTo>
                <a:lnTo>
                  <a:pt x="5579079" y="3029300"/>
                </a:lnTo>
                <a:lnTo>
                  <a:pt x="0" y="3029300"/>
                </a:lnTo>
                <a:close/>
              </a:path>
            </a:pathLst>
          </a:custGeom>
        </p:spPr>
      </p:pic>
      <p:sp>
        <p:nvSpPr>
          <p:cNvPr id="25" name="Полилиния 24"/>
          <p:cNvSpPr/>
          <p:nvPr/>
        </p:nvSpPr>
        <p:spPr>
          <a:xfrm>
            <a:off x="577248" y="1212992"/>
            <a:ext cx="5578350" cy="357587"/>
          </a:xfrm>
          <a:custGeom>
            <a:avLst/>
            <a:gdLst>
              <a:gd name="connsiteX0" fmla="*/ 5563025 w 5563025"/>
              <a:gd name="connsiteY0" fmla="*/ 357587 h 357587"/>
              <a:gd name="connsiteX1" fmla="*/ 5557917 w 5563025"/>
              <a:gd name="connsiteY1" fmla="*/ 81734 h 357587"/>
              <a:gd name="connsiteX2" fmla="*/ 5108 w 5563025"/>
              <a:gd name="connsiteY2" fmla="*/ 0 h 357587"/>
              <a:gd name="connsiteX3" fmla="*/ 0 w 5563025"/>
              <a:gd name="connsiteY3" fmla="*/ 270745 h 357587"/>
              <a:gd name="connsiteX4" fmla="*/ 5563025 w 5563025"/>
              <a:gd name="connsiteY4" fmla="*/ 357587 h 357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025" h="357587">
                <a:moveTo>
                  <a:pt x="5563025" y="357587"/>
                </a:moveTo>
                <a:cubicBezTo>
                  <a:pt x="5561322" y="265636"/>
                  <a:pt x="5559620" y="173685"/>
                  <a:pt x="5557917" y="81734"/>
                </a:cubicBezTo>
                <a:lnTo>
                  <a:pt x="5108" y="0"/>
                </a:lnTo>
                <a:cubicBezTo>
                  <a:pt x="3405" y="90248"/>
                  <a:pt x="1703" y="180497"/>
                  <a:pt x="0" y="270745"/>
                </a:cubicBezTo>
                <a:lnTo>
                  <a:pt x="5563025" y="357587"/>
                </a:lnTo>
                <a:close/>
              </a:path>
            </a:pathLst>
          </a:custGeom>
          <a:solidFill>
            <a:srgbClr val="E6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611560" y="1157345"/>
            <a:ext cx="1761073" cy="369332"/>
          </a:xfrm>
          <a:prstGeom prst="rect">
            <a:avLst/>
          </a:prstGeom>
        </p:spPr>
        <p:txBody>
          <a:bodyPr wrap="square" anchor="ctr">
            <a:spAutoFit/>
          </a:bodyPr>
          <a:lstStyle/>
          <a:p>
            <a:pPr defTabSz="1219092">
              <a:defRPr/>
            </a:pPr>
            <a:r>
              <a:rPr lang="en-US" altLang="ru-RU" sz="900" b="1" dirty="0" smtClean="0">
                <a:solidFill>
                  <a:schemeClr val="bg2"/>
                </a:solidFill>
                <a:latin typeface="RussianRail G Pro Medium" panose="02000603040000020004" pitchFamily="50" charset="-52"/>
              </a:rPr>
              <a:t>EXECUTION OF CUSTOMS DECLARATION</a:t>
            </a:r>
            <a:endParaRPr lang="en-US" altLang="ru-RU" sz="900" b="1" dirty="0">
              <a:solidFill>
                <a:schemeClr val="bg2"/>
              </a:solidFill>
              <a:latin typeface="RussianRail G Pro Medium" panose="02000603040000020004" pitchFamily="50" charset="-52"/>
            </a:endParaRPr>
          </a:p>
        </p:txBody>
      </p:sp>
      <p:sp>
        <p:nvSpPr>
          <p:cNvPr id="27" name="Прямоугольник 26"/>
          <p:cNvSpPr/>
          <p:nvPr/>
        </p:nvSpPr>
        <p:spPr>
          <a:xfrm>
            <a:off x="2676502" y="1271857"/>
            <a:ext cx="1635287" cy="230832"/>
          </a:xfrm>
          <a:prstGeom prst="rect">
            <a:avLst/>
          </a:prstGeom>
        </p:spPr>
        <p:txBody>
          <a:bodyPr wrap="square" anchor="ctr">
            <a:spAutoFit/>
          </a:bodyPr>
          <a:lstStyle/>
          <a:p>
            <a:pPr defTabSz="1219092"/>
            <a:r>
              <a:rPr lang="en-US" altLang="ru-RU" sz="900" b="1" dirty="0" smtClean="0">
                <a:solidFill>
                  <a:schemeClr val="bg1">
                    <a:lumMod val="65000"/>
                  </a:schemeClr>
                </a:solidFill>
                <a:latin typeface="RussianRail G Pro Medium" panose="02000603040000020004" pitchFamily="50" charset="-52"/>
              </a:rPr>
              <a:t>DEPARTURE ABROAD</a:t>
            </a:r>
            <a:endParaRPr lang="en-US" altLang="ru-RU" sz="900" b="1" dirty="0">
              <a:solidFill>
                <a:schemeClr val="bg1">
                  <a:lumMod val="65000"/>
                </a:schemeClr>
              </a:solidFill>
              <a:latin typeface="RussianRail G Pro Medium" panose="02000603040000020004" pitchFamily="50" charset="-52"/>
            </a:endParaRPr>
          </a:p>
        </p:txBody>
      </p:sp>
      <p:sp>
        <p:nvSpPr>
          <p:cNvPr id="28" name="Прямоугольник 27"/>
          <p:cNvSpPr/>
          <p:nvPr/>
        </p:nvSpPr>
        <p:spPr>
          <a:xfrm>
            <a:off x="4487715" y="1293630"/>
            <a:ext cx="1368152" cy="230832"/>
          </a:xfrm>
          <a:prstGeom prst="rect">
            <a:avLst/>
          </a:prstGeom>
        </p:spPr>
        <p:txBody>
          <a:bodyPr wrap="square" anchor="ctr">
            <a:spAutoFit/>
          </a:bodyPr>
          <a:lstStyle/>
          <a:p>
            <a:pPr defTabSz="1219092">
              <a:defRPr/>
            </a:pPr>
            <a:r>
              <a:rPr lang="en-US" altLang="ru-RU" sz="900" b="1" dirty="0" smtClean="0">
                <a:solidFill>
                  <a:schemeClr val="bg1">
                    <a:lumMod val="65000"/>
                  </a:schemeClr>
                </a:solidFill>
                <a:latin typeface="RussianRail G Pro Medium" panose="02000603040000020004" pitchFamily="50" charset="-52"/>
              </a:rPr>
              <a:t>VAT REFUND</a:t>
            </a:r>
            <a:endParaRPr lang="en-US" altLang="ru-RU" sz="900" b="1" dirty="0">
              <a:solidFill>
                <a:schemeClr val="bg1">
                  <a:lumMod val="65000"/>
                </a:schemeClr>
              </a:solidFill>
              <a:latin typeface="RussianRail G Pro Medium" panose="02000603040000020004" pitchFamily="50" charset="-52"/>
            </a:endParaRPr>
          </a:p>
        </p:txBody>
      </p:sp>
      <p:sp>
        <p:nvSpPr>
          <p:cNvPr id="29" name="Шеврон 28"/>
          <p:cNvSpPr/>
          <p:nvPr/>
        </p:nvSpPr>
        <p:spPr>
          <a:xfrm>
            <a:off x="2453079" y="1303738"/>
            <a:ext cx="110904" cy="1392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0" name="Шеврон 29"/>
          <p:cNvSpPr/>
          <p:nvPr/>
        </p:nvSpPr>
        <p:spPr>
          <a:xfrm>
            <a:off x="4256337" y="1344093"/>
            <a:ext cx="110904" cy="1392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375196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0" y="771550"/>
            <a:ext cx="2339975" cy="4005238"/>
          </a:xfrm>
          <a:prstGeom prst="rect">
            <a:avLst/>
          </a:prstGeom>
          <a:solidFill>
            <a:srgbClr val="EC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3059833" y="994961"/>
            <a:ext cx="6084168" cy="286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BainBulletsConfiguration" hidden="1"/>
          <p:cNvSpPr txBox="1"/>
          <p:nvPr/>
        </p:nvSpPr>
        <p:spPr>
          <a:xfrm>
            <a:off x="9528" y="9525"/>
            <a:ext cx="6667501" cy="107722"/>
          </a:xfrm>
          <a:prstGeom prst="rect">
            <a:avLst/>
          </a:prstGeom>
          <a:noFill/>
        </p:spPr>
        <p:txBody>
          <a:bodyPr vert="horz" rtlCol="0">
            <a:spAutoFit/>
          </a:bodyPr>
          <a:lstStyle/>
          <a:p>
            <a:r>
              <a:rPr lang="ru-RU" sz="100" dirty="0">
                <a:solidFill>
                  <a:srgbClr val="FFFFFF"/>
                </a:solidFill>
              </a:rPr>
              <a:t>60_84</a:t>
            </a:r>
          </a:p>
        </p:txBody>
      </p:sp>
      <p:sp>
        <p:nvSpPr>
          <p:cNvPr id="6" name="Title 2"/>
          <p:cNvSpPr txBox="1">
            <a:spLocks/>
          </p:cNvSpPr>
          <p:nvPr/>
        </p:nvSpPr>
        <p:spPr>
          <a:xfrm>
            <a:off x="278435" y="198384"/>
            <a:ext cx="5589709" cy="338554"/>
          </a:xfrm>
          <a:prstGeom prst="rect">
            <a:avLst/>
          </a:prstGeom>
        </p:spPr>
        <p:txBody>
          <a:bodyPr wrap="square" anchor="ctr">
            <a:spAutoFit/>
          </a:bodyPr>
          <a:lstStyle>
            <a:defPPr>
              <a:defRPr lang="ru-RU"/>
            </a:defPPr>
            <a:lvl1pPr defTabSz="1219092">
              <a:defRPr sz="1600" b="1">
                <a:solidFill>
                  <a:schemeClr val="tx2">
                    <a:lumMod val="75000"/>
                  </a:schemeClr>
                </a:solidFill>
                <a:latin typeface="RussianRail G Pro Medium" panose="02000603040000020004" pitchFamily="50" charset="-52"/>
              </a:defRPr>
            </a:lvl1pPr>
          </a:lstStyle>
          <a:p>
            <a:r>
              <a:rPr lang="en-US" altLang="ru-RU" dirty="0" smtClean="0"/>
              <a:t>EFFECTS</a:t>
            </a:r>
            <a:endParaRPr lang="en-US" altLang="ru-RU" dirty="0"/>
          </a:p>
        </p:txBody>
      </p:sp>
      <p:graphicFrame>
        <p:nvGraphicFramePr>
          <p:cNvPr id="84" name="Диаграмма 83"/>
          <p:cNvGraphicFramePr/>
          <p:nvPr>
            <p:extLst>
              <p:ext uri="{D42A27DB-BD31-4B8C-83A1-F6EECF244321}">
                <p14:modId xmlns:p14="http://schemas.microsoft.com/office/powerpoint/2010/main" val="1771656541"/>
              </p:ext>
            </p:extLst>
          </p:nvPr>
        </p:nvGraphicFramePr>
        <p:xfrm>
          <a:off x="2691687" y="2461616"/>
          <a:ext cx="3508423" cy="3065974"/>
        </p:xfrm>
        <a:graphic>
          <a:graphicData uri="http://schemas.openxmlformats.org/drawingml/2006/chart">
            <c:chart xmlns:c="http://schemas.openxmlformats.org/drawingml/2006/chart" xmlns:r="http://schemas.openxmlformats.org/officeDocument/2006/relationships" r:id="rId3"/>
          </a:graphicData>
        </a:graphic>
      </p:graphicFrame>
      <p:sp>
        <p:nvSpPr>
          <p:cNvPr id="87" name="Прямоугольник 86"/>
          <p:cNvSpPr/>
          <p:nvPr/>
        </p:nvSpPr>
        <p:spPr>
          <a:xfrm>
            <a:off x="3275856" y="1014673"/>
            <a:ext cx="4523105" cy="261610"/>
          </a:xfrm>
          <a:prstGeom prst="rect">
            <a:avLst/>
          </a:prstGeom>
        </p:spPr>
        <p:txBody>
          <a:bodyPr wrap="square" anchor="ctr">
            <a:spAutoFit/>
          </a:bodyPr>
          <a:lstStyle/>
          <a:p>
            <a:pPr defTabSz="1219092"/>
            <a:r>
              <a:rPr lang="en-US" sz="1050" b="1" dirty="0">
                <a:solidFill>
                  <a:srgbClr val="003644"/>
                </a:solidFill>
                <a:latin typeface="RussianRail G Pro Medium" panose="02000603040000020004" pitchFamily="50" charset="-52"/>
              </a:rPr>
              <a:t>EFFECTS OF IMPLEMENTATION:</a:t>
            </a:r>
          </a:p>
        </p:txBody>
      </p:sp>
      <p:sp>
        <p:nvSpPr>
          <p:cNvPr id="89" name="Прямоугольник 88"/>
          <p:cNvSpPr/>
          <p:nvPr/>
        </p:nvSpPr>
        <p:spPr>
          <a:xfrm>
            <a:off x="185908" y="3861274"/>
            <a:ext cx="2345322" cy="230833"/>
          </a:xfrm>
          <a:prstGeom prst="rect">
            <a:avLst/>
          </a:prstGeom>
        </p:spPr>
        <p:txBody>
          <a:bodyPr vert="horz" lIns="91440" tIns="45720" rIns="91440" bIns="45720" rtlCol="0" anchor="ctr">
            <a:noAutofit/>
          </a:bodyPr>
          <a:lstStyle/>
          <a:p>
            <a:pPr>
              <a:spcBef>
                <a:spcPts val="600"/>
              </a:spcBef>
              <a:spcAft>
                <a:spcPts val="600"/>
              </a:spcAft>
            </a:pPr>
            <a:endParaRPr lang="ru-RU" sz="900" b="1" dirty="0">
              <a:solidFill>
                <a:srgbClr val="004D79"/>
              </a:solidFill>
              <a:latin typeface="Arial" pitchFamily="34" charset="0"/>
              <a:ea typeface="Calibri" panose="020F0502020204030204" pitchFamily="34" charset="0"/>
              <a:cs typeface="Arial" pitchFamily="34" charset="0"/>
            </a:endParaRPr>
          </a:p>
        </p:txBody>
      </p:sp>
      <p:graphicFrame>
        <p:nvGraphicFramePr>
          <p:cNvPr id="96" name="Диаграмма 95"/>
          <p:cNvGraphicFramePr/>
          <p:nvPr>
            <p:extLst>
              <p:ext uri="{D42A27DB-BD31-4B8C-83A1-F6EECF244321}">
                <p14:modId xmlns:p14="http://schemas.microsoft.com/office/powerpoint/2010/main" val="1342246691"/>
              </p:ext>
            </p:extLst>
          </p:nvPr>
        </p:nvGraphicFramePr>
        <p:xfrm>
          <a:off x="5713524" y="1975148"/>
          <a:ext cx="310662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97" name="Прямоугольник 96"/>
          <p:cNvSpPr/>
          <p:nvPr/>
        </p:nvSpPr>
        <p:spPr>
          <a:xfrm>
            <a:off x="2768485" y="1451833"/>
            <a:ext cx="2939202" cy="507831"/>
          </a:xfrm>
          <a:prstGeom prst="rect">
            <a:avLst/>
          </a:prstGeom>
        </p:spPr>
        <p:txBody>
          <a:bodyPr wrap="square" anchor="ctr">
            <a:spAutoFit/>
          </a:bodyPr>
          <a:lstStyle/>
          <a:p>
            <a:pPr algn="ctr" defTabSz="1219092"/>
            <a:r>
              <a:rPr lang="en-US" sz="900" b="1" dirty="0">
                <a:solidFill>
                  <a:schemeClr val="tx2"/>
                </a:solidFill>
                <a:latin typeface="RussianRail G Pro Medium" panose="02000603040000020004" pitchFamily="50" charset="-52"/>
              </a:rPr>
              <a:t>REDUCTION OF EXPENDITURES FOR PREPARING AND DELIVERING DOCUMENTS TO THE CUSTOMS</a:t>
            </a:r>
          </a:p>
          <a:p>
            <a:pPr algn="ctr" defTabSz="1219092"/>
            <a:r>
              <a:rPr lang="en-US" dirty="0" smtClean="0"/>
              <a:t> </a:t>
            </a:r>
            <a:r>
              <a:rPr lang="en-US" sz="900" b="1" dirty="0">
                <a:solidFill>
                  <a:schemeClr val="tx2"/>
                </a:solidFill>
                <a:latin typeface="RussianRail G Pro Medium" panose="02000603040000020004" pitchFamily="50" charset="-52"/>
              </a:rPr>
              <a:t>(million Rubles)</a:t>
            </a:r>
          </a:p>
        </p:txBody>
      </p:sp>
      <p:sp>
        <p:nvSpPr>
          <p:cNvPr id="2" name="Прямоугольник 1"/>
          <p:cNvSpPr/>
          <p:nvPr/>
        </p:nvSpPr>
        <p:spPr>
          <a:xfrm>
            <a:off x="6516216" y="1495509"/>
            <a:ext cx="1942755" cy="507831"/>
          </a:xfrm>
          <a:prstGeom prst="rect">
            <a:avLst/>
          </a:prstGeom>
        </p:spPr>
        <p:txBody>
          <a:bodyPr wrap="square" anchor="ctr">
            <a:spAutoFit/>
          </a:bodyPr>
          <a:lstStyle/>
          <a:p>
            <a:pPr algn="ctr" defTabSz="1219092"/>
            <a:r>
              <a:rPr lang="en-US" sz="900" b="1" dirty="0">
                <a:solidFill>
                  <a:schemeClr val="tx2"/>
                </a:solidFill>
                <a:latin typeface="RussianRail G Pro Medium" panose="02000603040000020004" pitchFamily="50" charset="-52"/>
              </a:rPr>
              <a:t>REDUCTION OF TIME FOR DOCUMENT PROCESSING (hours)</a:t>
            </a:r>
          </a:p>
        </p:txBody>
      </p:sp>
      <p:sp>
        <p:nvSpPr>
          <p:cNvPr id="3" name="TextBox 2"/>
          <p:cNvSpPr txBox="1"/>
          <p:nvPr/>
        </p:nvSpPr>
        <p:spPr>
          <a:xfrm>
            <a:off x="8206502" y="4188055"/>
            <a:ext cx="831976" cy="307777"/>
          </a:xfrm>
          <a:prstGeom prst="rect">
            <a:avLst/>
          </a:prstGeom>
          <a:solidFill>
            <a:schemeClr val="bg1"/>
          </a:solidFill>
        </p:spPr>
        <p:txBody>
          <a:bodyPr wrap="square" rtlCol="0">
            <a:spAutoFit/>
          </a:bodyPr>
          <a:lstStyle/>
          <a:p>
            <a:r>
              <a:rPr lang="en-US" sz="700" i="1" dirty="0">
                <a:solidFill>
                  <a:schemeClr val="tx2"/>
                </a:solidFill>
                <a:latin typeface="Verdana" panose="020B0604030504040204" pitchFamily="34" charset="0"/>
              </a:rPr>
              <a:t>paper
</a:t>
            </a:r>
            <a:r>
              <a:rPr dirty="0"/>
              <a:t/>
            </a:r>
            <a:br>
              <a:rPr dirty="0"/>
            </a:br>
            <a:r>
              <a:rPr lang="en-US" sz="700" i="1" dirty="0">
                <a:solidFill>
                  <a:schemeClr val="tx2"/>
                </a:solidFill>
                <a:latin typeface="Verdana" panose="020B0604030504040204" pitchFamily="34" charset="0"/>
              </a:rPr>
              <a:t>documents</a:t>
            </a:r>
            <a:endParaRPr lang="en-US" sz="7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ик 20"/>
          <p:cNvSpPr/>
          <p:nvPr/>
        </p:nvSpPr>
        <p:spPr>
          <a:xfrm>
            <a:off x="0" y="982698"/>
            <a:ext cx="2339975" cy="286219"/>
          </a:xfrm>
          <a:prstGeom prst="rect">
            <a:avLst/>
          </a:prstGeom>
          <a:solidFill>
            <a:srgbClr val="0036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7" name="Прямоугольник 6"/>
          <p:cNvSpPr/>
          <p:nvPr/>
        </p:nvSpPr>
        <p:spPr>
          <a:xfrm>
            <a:off x="332809" y="1007308"/>
            <a:ext cx="1976823" cy="261610"/>
          </a:xfrm>
          <a:prstGeom prst="rect">
            <a:avLst/>
          </a:prstGeom>
        </p:spPr>
        <p:txBody>
          <a:bodyPr wrap="square" anchor="ctr">
            <a:spAutoFit/>
          </a:bodyPr>
          <a:lstStyle/>
          <a:p>
            <a:pPr defTabSz="1219092"/>
            <a:r>
              <a:rPr lang="en-US" sz="1100" b="1" dirty="0">
                <a:solidFill>
                  <a:schemeClr val="bg1"/>
                </a:solidFill>
                <a:latin typeface="RussianRail G Pro Medium" panose="02000603040000020004" pitchFamily="50" charset="-52"/>
              </a:rPr>
              <a:t>INTERACTION</a:t>
            </a:r>
          </a:p>
        </p:txBody>
      </p:sp>
      <p:sp>
        <p:nvSpPr>
          <p:cNvPr id="8" name="Прямоугольник 7"/>
          <p:cNvSpPr/>
          <p:nvPr/>
        </p:nvSpPr>
        <p:spPr>
          <a:xfrm>
            <a:off x="287922" y="1415410"/>
            <a:ext cx="2320106" cy="461665"/>
          </a:xfrm>
          <a:prstGeom prst="rect">
            <a:avLst/>
          </a:prstGeom>
        </p:spPr>
        <p:txBody>
          <a:bodyPr wrap="square">
            <a:spAutoFit/>
          </a:bodyPr>
          <a:lstStyle/>
          <a:p>
            <a:pPr lvl="0" fontAlgn="auto">
              <a:spcBef>
                <a:spcPts val="0"/>
              </a:spcBef>
              <a:spcAft>
                <a:spcPts val="0"/>
              </a:spcAft>
              <a:defRPr/>
            </a:pPr>
            <a:r>
              <a:rPr lang="en-US" sz="800" i="1" dirty="0">
                <a:solidFill>
                  <a:schemeClr val="tx2"/>
                </a:solidFill>
                <a:latin typeface="Verdana" panose="020B0604030504040204" pitchFamily="34" charset="0"/>
              </a:rPr>
              <a:t>through an automated integrated electronic interaction system</a:t>
            </a:r>
          </a:p>
        </p:txBody>
      </p:sp>
      <p:sp>
        <p:nvSpPr>
          <p:cNvPr id="24" name="Прямоугольник 23"/>
          <p:cNvSpPr/>
          <p:nvPr/>
        </p:nvSpPr>
        <p:spPr>
          <a:xfrm>
            <a:off x="-5184" y="2203322"/>
            <a:ext cx="1334743" cy="286219"/>
          </a:xfrm>
          <a:prstGeom prst="rect">
            <a:avLst/>
          </a:prstGeom>
          <a:solidFill>
            <a:srgbClr val="DA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355077" y="2200006"/>
            <a:ext cx="899605" cy="261610"/>
          </a:xfrm>
          <a:prstGeom prst="rect">
            <a:avLst/>
          </a:prstGeom>
        </p:spPr>
        <p:txBody>
          <a:bodyPr wrap="square" anchor="ctr">
            <a:spAutoFit/>
          </a:bodyPr>
          <a:lstStyle/>
          <a:p>
            <a:pPr defTabSz="1219092"/>
            <a:r>
              <a:rPr lang="en-US" sz="1100" b="1" dirty="0">
                <a:solidFill>
                  <a:schemeClr val="bg2"/>
                </a:solidFill>
                <a:latin typeface="RussianRail G Pro Medium" panose="02000603040000020004" pitchFamily="50" charset="-52"/>
              </a:rPr>
              <a:t>CLIENTS</a:t>
            </a:r>
          </a:p>
        </p:txBody>
      </p:sp>
      <p:sp>
        <p:nvSpPr>
          <p:cNvPr id="12" name="Прямоугольник 11"/>
          <p:cNvSpPr/>
          <p:nvPr/>
        </p:nvSpPr>
        <p:spPr>
          <a:xfrm>
            <a:off x="287922" y="3900882"/>
            <a:ext cx="1998535" cy="830997"/>
          </a:xfrm>
          <a:prstGeom prst="rect">
            <a:avLst/>
          </a:prstGeom>
        </p:spPr>
        <p:txBody>
          <a:bodyPr wrap="square">
            <a:spAutoFit/>
          </a:bodyPr>
          <a:lstStyle/>
          <a:p>
            <a:pPr fontAlgn="auto">
              <a:spcBef>
                <a:spcPts val="600"/>
              </a:spcBef>
              <a:spcAft>
                <a:spcPts val="600"/>
              </a:spcAft>
            </a:pPr>
            <a:r>
              <a:rPr lang="en-US" sz="800" i="1" dirty="0">
                <a:solidFill>
                  <a:schemeClr val="tx2"/>
                </a:solidFill>
                <a:latin typeface="Verdana" panose="020B0604030504040204" pitchFamily="34" charset="0"/>
              </a:rPr>
              <a:t>26 railway (overland) checkpoints at the state border, all stations of the Russian rail network open to cargo and commercial work </a:t>
            </a:r>
          </a:p>
        </p:txBody>
      </p:sp>
      <p:sp>
        <p:nvSpPr>
          <p:cNvPr id="11" name="Прямоугольник 10"/>
          <p:cNvSpPr/>
          <p:nvPr/>
        </p:nvSpPr>
        <p:spPr>
          <a:xfrm>
            <a:off x="-48176" y="3349143"/>
            <a:ext cx="2457890" cy="261610"/>
          </a:xfrm>
          <a:prstGeom prst="rect">
            <a:avLst/>
          </a:prstGeom>
        </p:spPr>
        <p:txBody>
          <a:bodyPr wrap="square" anchor="ctr">
            <a:spAutoFit/>
          </a:bodyPr>
          <a:lstStyle/>
          <a:p>
            <a:pPr algn="ctr" defTabSz="1219092"/>
            <a:r>
              <a:rPr lang="en-US" sz="1100" b="1" dirty="0">
                <a:solidFill>
                  <a:schemeClr val="bg2"/>
                </a:solidFill>
                <a:latin typeface="RussianRail G Pro Medium" panose="02000603040000020004" pitchFamily="50" charset="-52"/>
              </a:rPr>
              <a:t>RANGE OF IMPLEMENTATION </a:t>
            </a:r>
          </a:p>
        </p:txBody>
      </p:sp>
      <p:sp>
        <p:nvSpPr>
          <p:cNvPr id="13" name="Прямоугольник 12"/>
          <p:cNvSpPr/>
          <p:nvPr/>
        </p:nvSpPr>
        <p:spPr>
          <a:xfrm>
            <a:off x="287922" y="2697747"/>
            <a:ext cx="1926527" cy="215444"/>
          </a:xfrm>
          <a:prstGeom prst="rect">
            <a:avLst/>
          </a:prstGeom>
        </p:spPr>
        <p:txBody>
          <a:bodyPr wrap="square">
            <a:spAutoFit/>
          </a:bodyPr>
          <a:lstStyle/>
          <a:p>
            <a:pPr fontAlgn="auto">
              <a:spcBef>
                <a:spcPts val="600"/>
              </a:spcBef>
              <a:spcAft>
                <a:spcPts val="600"/>
              </a:spcAft>
              <a:defRPr/>
            </a:pPr>
            <a:r>
              <a:rPr lang="en-US" sz="800" i="1" dirty="0">
                <a:solidFill>
                  <a:schemeClr val="tx2"/>
                </a:solidFill>
                <a:latin typeface="Verdana" panose="020B0604030504040204" pitchFamily="34" charset="0"/>
              </a:rPr>
              <a:t>Federal Customs Service of Russia, participants in foreign trade activities</a:t>
            </a:r>
          </a:p>
        </p:txBody>
      </p:sp>
      <p:grpSp>
        <p:nvGrpSpPr>
          <p:cNvPr id="9" name="Группа 8"/>
          <p:cNvGrpSpPr/>
          <p:nvPr/>
        </p:nvGrpSpPr>
        <p:grpSpPr>
          <a:xfrm>
            <a:off x="-1" y="3291829"/>
            <a:ext cx="2334575" cy="345171"/>
            <a:chOff x="-4921" y="3248499"/>
            <a:chExt cx="2339496" cy="447384"/>
          </a:xfrm>
        </p:grpSpPr>
        <p:sp>
          <p:nvSpPr>
            <p:cNvPr id="30" name="Прямоугольник 29"/>
            <p:cNvSpPr/>
            <p:nvPr/>
          </p:nvSpPr>
          <p:spPr>
            <a:xfrm flipH="1">
              <a:off x="2228179" y="3248499"/>
              <a:ext cx="106396" cy="447384"/>
            </a:xfrm>
            <a:prstGeom prst="rect">
              <a:avLst/>
            </a:prstGeom>
            <a:solidFill>
              <a:srgbClr val="DA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рямоугольник 31"/>
            <p:cNvSpPr/>
            <p:nvPr/>
          </p:nvSpPr>
          <p:spPr>
            <a:xfrm flipH="1">
              <a:off x="-4921" y="3248499"/>
              <a:ext cx="106396" cy="447384"/>
            </a:xfrm>
            <a:prstGeom prst="rect">
              <a:avLst/>
            </a:prstGeom>
            <a:solidFill>
              <a:srgbClr val="DA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6" name="Прямоугольник 25"/>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214854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71304"/>
            <a:ext cx="9144000" cy="338554"/>
          </a:xfrm>
          <a:prstGeom prst="rect">
            <a:avLst/>
          </a:prstGeom>
        </p:spPr>
        <p:txBody>
          <a:bodyPr wrap="square" anchor="ctr">
            <a:spAutoFit/>
          </a:bodyPr>
          <a:lstStyle/>
          <a:p>
            <a:pPr defTabSz="1219092">
              <a:defRPr/>
            </a:pPr>
            <a:r>
              <a:rPr lang="en-US" altLang="ru-RU" sz="1600" b="1" dirty="0" smtClean="0">
                <a:solidFill>
                  <a:schemeClr val="tx2">
                    <a:lumMod val="75000"/>
                  </a:schemeClr>
                </a:solidFill>
                <a:latin typeface="RussianRail G Pro Medium" panose="02000603040000020004" pitchFamily="50" charset="-52"/>
              </a:rPr>
              <a:t>ELECTRONIC INTERACTION DURING CARGO TRANSPORTATION</a:t>
            </a:r>
            <a:endParaRPr lang="en-US" altLang="ru-RU" sz="1600" b="1" dirty="0">
              <a:solidFill>
                <a:schemeClr val="tx2">
                  <a:lumMod val="75000"/>
                </a:schemeClr>
              </a:solidFill>
              <a:latin typeface="RussianRail G Pro Medium" panose="02000603040000020004" pitchFamily="50" charset="-52"/>
            </a:endParaRPr>
          </a:p>
        </p:txBody>
      </p:sp>
      <p:pic>
        <p:nvPicPr>
          <p:cNvPr id="3" name="Рисунок 2">
            <a:extLst>
              <a:ext uri="{FF2B5EF4-FFF2-40B4-BE49-F238E27FC236}">
                <a16:creationId xmlns:a16="http://schemas.microsoft.com/office/drawing/2014/main" xmlns="" id="{4D0D8598-3563-4CC1-9158-22792B289727}"/>
              </a:ext>
            </a:extLst>
          </p:cNvPr>
          <p:cNvPicPr>
            <a:picLocks noChangeAspect="1"/>
          </p:cNvPicPr>
          <p:nvPr/>
        </p:nvPicPr>
        <p:blipFill rotWithShape="1">
          <a:blip r:embed="rId3" cstate="print"/>
          <a:srcRect l="18480" t="17802" b="15000"/>
          <a:stretch/>
        </p:blipFill>
        <p:spPr>
          <a:xfrm>
            <a:off x="899592" y="1059582"/>
            <a:ext cx="8244408" cy="3791839"/>
          </a:xfrm>
          <a:prstGeom prst="rect">
            <a:avLst/>
          </a:prstGeom>
        </p:spPr>
      </p:pic>
      <p:sp>
        <p:nvSpPr>
          <p:cNvPr id="4" name="Полилиния 3"/>
          <p:cNvSpPr/>
          <p:nvPr/>
        </p:nvSpPr>
        <p:spPr>
          <a:xfrm>
            <a:off x="755575" y="4083917"/>
            <a:ext cx="6131921" cy="801101"/>
          </a:xfrm>
          <a:custGeom>
            <a:avLst/>
            <a:gdLst>
              <a:gd name="connsiteX0" fmla="*/ 0 w 5933768"/>
              <a:gd name="connsiteY0" fmla="*/ 766916 h 929148"/>
              <a:gd name="connsiteX1" fmla="*/ 481781 w 5933768"/>
              <a:gd name="connsiteY1" fmla="*/ 196645 h 929148"/>
              <a:gd name="connsiteX2" fmla="*/ 5275007 w 5933768"/>
              <a:gd name="connsiteY2" fmla="*/ 0 h 929148"/>
              <a:gd name="connsiteX3" fmla="*/ 5933768 w 5933768"/>
              <a:gd name="connsiteY3" fmla="*/ 929148 h 929148"/>
              <a:gd name="connsiteX4" fmla="*/ 0 w 5933768"/>
              <a:gd name="connsiteY4" fmla="*/ 766916 h 929148"/>
              <a:gd name="connsiteX0" fmla="*/ 0 w 6410632"/>
              <a:gd name="connsiteY0" fmla="*/ 766916 h 919316"/>
              <a:gd name="connsiteX1" fmla="*/ 481781 w 6410632"/>
              <a:gd name="connsiteY1" fmla="*/ 196645 h 919316"/>
              <a:gd name="connsiteX2" fmla="*/ 5275007 w 6410632"/>
              <a:gd name="connsiteY2" fmla="*/ 0 h 919316"/>
              <a:gd name="connsiteX3" fmla="*/ 6410632 w 6410632"/>
              <a:gd name="connsiteY3" fmla="*/ 919316 h 919316"/>
              <a:gd name="connsiteX4" fmla="*/ 0 w 6410632"/>
              <a:gd name="connsiteY4" fmla="*/ 766916 h 919316"/>
              <a:gd name="connsiteX0" fmla="*/ 0 w 6410632"/>
              <a:gd name="connsiteY0" fmla="*/ 658761 h 811161"/>
              <a:gd name="connsiteX1" fmla="*/ 481781 w 6410632"/>
              <a:gd name="connsiteY1" fmla="*/ 88490 h 811161"/>
              <a:gd name="connsiteX2" fmla="*/ 5117691 w 6410632"/>
              <a:gd name="connsiteY2" fmla="*/ 0 h 811161"/>
              <a:gd name="connsiteX3" fmla="*/ 6410632 w 6410632"/>
              <a:gd name="connsiteY3" fmla="*/ 811161 h 811161"/>
              <a:gd name="connsiteX4" fmla="*/ 0 w 6410632"/>
              <a:gd name="connsiteY4" fmla="*/ 658761 h 811161"/>
              <a:gd name="connsiteX0" fmla="*/ 0 w 6410632"/>
              <a:gd name="connsiteY0" fmla="*/ 693174 h 845574"/>
              <a:gd name="connsiteX1" fmla="*/ 481781 w 6410632"/>
              <a:gd name="connsiteY1" fmla="*/ 122903 h 845574"/>
              <a:gd name="connsiteX2" fmla="*/ 5157020 w 6410632"/>
              <a:gd name="connsiteY2" fmla="*/ 0 h 845574"/>
              <a:gd name="connsiteX3" fmla="*/ 6410632 w 6410632"/>
              <a:gd name="connsiteY3" fmla="*/ 845574 h 845574"/>
              <a:gd name="connsiteX4" fmla="*/ 0 w 6410632"/>
              <a:gd name="connsiteY4" fmla="*/ 693174 h 845574"/>
              <a:gd name="connsiteX0" fmla="*/ 0 w 6051604"/>
              <a:gd name="connsiteY0" fmla="*/ 693174 h 693174"/>
              <a:gd name="connsiteX1" fmla="*/ 481781 w 6051604"/>
              <a:gd name="connsiteY1" fmla="*/ 122903 h 693174"/>
              <a:gd name="connsiteX2" fmla="*/ 5157020 w 6051604"/>
              <a:gd name="connsiteY2" fmla="*/ 0 h 693174"/>
              <a:gd name="connsiteX3" fmla="*/ 6051604 w 6051604"/>
              <a:gd name="connsiteY3" fmla="*/ 615868 h 693174"/>
              <a:gd name="connsiteX4" fmla="*/ 0 w 6051604"/>
              <a:gd name="connsiteY4" fmla="*/ 693174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604" h="693174">
                <a:moveTo>
                  <a:pt x="0" y="693174"/>
                </a:moveTo>
                <a:lnTo>
                  <a:pt x="481781" y="122903"/>
                </a:lnTo>
                <a:lnTo>
                  <a:pt x="5157020" y="0"/>
                </a:lnTo>
                <a:lnTo>
                  <a:pt x="6051604" y="615868"/>
                </a:lnTo>
                <a:lnTo>
                  <a:pt x="0" y="693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олилиния 14"/>
          <p:cNvSpPr/>
          <p:nvPr/>
        </p:nvSpPr>
        <p:spPr>
          <a:xfrm>
            <a:off x="975701" y="4163330"/>
            <a:ext cx="6937179" cy="623222"/>
          </a:xfrm>
          <a:custGeom>
            <a:avLst/>
            <a:gdLst>
              <a:gd name="connsiteX0" fmla="*/ 0 w 6937179"/>
              <a:gd name="connsiteY0" fmla="*/ 76625 h 623222"/>
              <a:gd name="connsiteX1" fmla="*/ 0 w 6937179"/>
              <a:gd name="connsiteY1" fmla="*/ 76625 h 623222"/>
              <a:gd name="connsiteX2" fmla="*/ 117492 w 6937179"/>
              <a:gd name="connsiteY2" fmla="*/ 76625 h 623222"/>
              <a:gd name="connsiteX3" fmla="*/ 5031754 w 6937179"/>
              <a:gd name="connsiteY3" fmla="*/ 0 h 623222"/>
              <a:gd name="connsiteX4" fmla="*/ 6937179 w 6937179"/>
              <a:gd name="connsiteY4" fmla="*/ 623222 h 623222"/>
              <a:gd name="connsiteX5" fmla="*/ 4582216 w 6937179"/>
              <a:gd name="connsiteY5" fmla="*/ 607897 h 623222"/>
              <a:gd name="connsiteX6" fmla="*/ 3223387 w 6937179"/>
              <a:gd name="connsiteY6" fmla="*/ 372911 h 623222"/>
              <a:gd name="connsiteX0" fmla="*/ 0 w 6937179"/>
              <a:gd name="connsiteY0" fmla="*/ 76625 h 623222"/>
              <a:gd name="connsiteX1" fmla="*/ 0 w 6937179"/>
              <a:gd name="connsiteY1" fmla="*/ 76625 h 623222"/>
              <a:gd name="connsiteX2" fmla="*/ 117492 w 6937179"/>
              <a:gd name="connsiteY2" fmla="*/ 76625 h 623222"/>
              <a:gd name="connsiteX3" fmla="*/ 5031754 w 6937179"/>
              <a:gd name="connsiteY3" fmla="*/ 0 h 623222"/>
              <a:gd name="connsiteX4" fmla="*/ 6937179 w 6937179"/>
              <a:gd name="connsiteY4" fmla="*/ 623222 h 623222"/>
              <a:gd name="connsiteX5" fmla="*/ 4582216 w 6937179"/>
              <a:gd name="connsiteY5" fmla="*/ 607897 h 623222"/>
              <a:gd name="connsiteX6" fmla="*/ 3223387 w 6937179"/>
              <a:gd name="connsiteY6" fmla="*/ 372911 h 623222"/>
              <a:gd name="connsiteX7" fmla="*/ 0 w 6937179"/>
              <a:gd name="connsiteY7" fmla="*/ 76625 h 6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179" h="623222">
                <a:moveTo>
                  <a:pt x="0" y="76625"/>
                </a:moveTo>
                <a:lnTo>
                  <a:pt x="0" y="76625"/>
                </a:lnTo>
                <a:lnTo>
                  <a:pt x="117492" y="76625"/>
                </a:lnTo>
                <a:lnTo>
                  <a:pt x="5031754" y="0"/>
                </a:lnTo>
                <a:lnTo>
                  <a:pt x="6937179" y="623222"/>
                </a:lnTo>
                <a:lnTo>
                  <a:pt x="4582216" y="607897"/>
                </a:lnTo>
                <a:lnTo>
                  <a:pt x="3223387" y="372911"/>
                </a:lnTo>
                <a:lnTo>
                  <a:pt x="0" y="76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7" name="Прямоугольник 15"/>
          <p:cNvSpPr/>
          <p:nvPr/>
        </p:nvSpPr>
        <p:spPr>
          <a:xfrm>
            <a:off x="1" y="987425"/>
            <a:ext cx="977171" cy="3845102"/>
          </a:xfrm>
          <a:custGeom>
            <a:avLst/>
            <a:gdLst>
              <a:gd name="connsiteX0" fmla="*/ 0 w 544086"/>
              <a:gd name="connsiteY0" fmla="*/ 0 h 3791988"/>
              <a:gd name="connsiteX1" fmla="*/ 544086 w 544086"/>
              <a:gd name="connsiteY1" fmla="*/ 0 h 3791988"/>
              <a:gd name="connsiteX2" fmla="*/ 544086 w 544086"/>
              <a:gd name="connsiteY2" fmla="*/ 3791988 h 3791988"/>
              <a:gd name="connsiteX3" fmla="*/ 0 w 544086"/>
              <a:gd name="connsiteY3" fmla="*/ 3791988 h 3791988"/>
              <a:gd name="connsiteX4" fmla="*/ 0 w 544086"/>
              <a:gd name="connsiteY4" fmla="*/ 0 h 3791988"/>
              <a:gd name="connsiteX0" fmla="*/ 0 w 544086"/>
              <a:gd name="connsiteY0" fmla="*/ 0 h 3791988"/>
              <a:gd name="connsiteX1" fmla="*/ 544086 w 544086"/>
              <a:gd name="connsiteY1" fmla="*/ 0 h 3791988"/>
              <a:gd name="connsiteX2" fmla="*/ 544086 w 544086"/>
              <a:gd name="connsiteY2" fmla="*/ 3480377 h 3791988"/>
              <a:gd name="connsiteX3" fmla="*/ 0 w 544086"/>
              <a:gd name="connsiteY3" fmla="*/ 3791988 h 3791988"/>
              <a:gd name="connsiteX4" fmla="*/ 0 w 544086"/>
              <a:gd name="connsiteY4" fmla="*/ 0 h 3791988"/>
              <a:gd name="connsiteX0" fmla="*/ 0 w 544086"/>
              <a:gd name="connsiteY0" fmla="*/ 0 h 3791988"/>
              <a:gd name="connsiteX1" fmla="*/ 544086 w 544086"/>
              <a:gd name="connsiteY1" fmla="*/ 0 h 3791988"/>
              <a:gd name="connsiteX2" fmla="*/ 541487 w 544086"/>
              <a:gd name="connsiteY2" fmla="*/ 810725 h 3791988"/>
              <a:gd name="connsiteX3" fmla="*/ 544086 w 544086"/>
              <a:gd name="connsiteY3" fmla="*/ 3480377 h 3791988"/>
              <a:gd name="connsiteX4" fmla="*/ 0 w 544086"/>
              <a:gd name="connsiteY4" fmla="*/ 3791988 h 3791988"/>
              <a:gd name="connsiteX5" fmla="*/ 0 w 544086"/>
              <a:gd name="connsiteY5" fmla="*/ 0 h 3791988"/>
              <a:gd name="connsiteX0" fmla="*/ 0 w 577260"/>
              <a:gd name="connsiteY0" fmla="*/ 0 h 3791988"/>
              <a:gd name="connsiteX1" fmla="*/ 544086 w 577260"/>
              <a:gd name="connsiteY1" fmla="*/ 0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 name="connsiteX0" fmla="*/ 0 w 577260"/>
              <a:gd name="connsiteY0" fmla="*/ 0 h 3791988"/>
              <a:gd name="connsiteX1" fmla="*/ 577245 w 577260"/>
              <a:gd name="connsiteY1" fmla="*/ 213045 h 3791988"/>
              <a:gd name="connsiteX2" fmla="*/ 544086 w 577260"/>
              <a:gd name="connsiteY2" fmla="*/ 3480377 h 3791988"/>
              <a:gd name="connsiteX3" fmla="*/ 0 w 577260"/>
              <a:gd name="connsiteY3" fmla="*/ 3791988 h 3791988"/>
              <a:gd name="connsiteX4" fmla="*/ 0 w 577260"/>
              <a:gd name="connsiteY4" fmla="*/ 0 h 3791988"/>
              <a:gd name="connsiteX0" fmla="*/ 0 w 577260"/>
              <a:gd name="connsiteY0" fmla="*/ 0 h 3791988"/>
              <a:gd name="connsiteX1" fmla="*/ 347369 w 577260"/>
              <a:gd name="connsiteY1" fmla="*/ 126202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 name="connsiteX0" fmla="*/ 0 w 577260"/>
              <a:gd name="connsiteY0" fmla="*/ 0 h 3791988"/>
              <a:gd name="connsiteX1" fmla="*/ 464862 w 577260"/>
              <a:gd name="connsiteY1" fmla="*/ 8709 h 3791988"/>
              <a:gd name="connsiteX2" fmla="*/ 577245 w 577260"/>
              <a:gd name="connsiteY2" fmla="*/ 213045 h 3791988"/>
              <a:gd name="connsiteX3" fmla="*/ 544086 w 577260"/>
              <a:gd name="connsiteY3" fmla="*/ 3480377 h 3791988"/>
              <a:gd name="connsiteX4" fmla="*/ 0 w 577260"/>
              <a:gd name="connsiteY4" fmla="*/ 3791988 h 3791988"/>
              <a:gd name="connsiteX5" fmla="*/ 0 w 577260"/>
              <a:gd name="connsiteY5" fmla="*/ 0 h 3791988"/>
              <a:gd name="connsiteX0" fmla="*/ 0 w 580311"/>
              <a:gd name="connsiteY0" fmla="*/ 0 h 3791988"/>
              <a:gd name="connsiteX1" fmla="*/ 464862 w 580311"/>
              <a:gd name="connsiteY1" fmla="*/ 8709 h 3791988"/>
              <a:gd name="connsiteX2" fmla="*/ 577245 w 580311"/>
              <a:gd name="connsiteY2" fmla="*/ 213045 h 3791988"/>
              <a:gd name="connsiteX3" fmla="*/ 580311 w 580311"/>
              <a:gd name="connsiteY3" fmla="*/ 3191301 h 3791988"/>
              <a:gd name="connsiteX4" fmla="*/ 0 w 580311"/>
              <a:gd name="connsiteY4" fmla="*/ 3791988 h 3791988"/>
              <a:gd name="connsiteX5" fmla="*/ 0 w 580311"/>
              <a:gd name="connsiteY5" fmla="*/ 0 h 3791988"/>
              <a:gd name="connsiteX0" fmla="*/ 0 w 610194"/>
              <a:gd name="connsiteY0" fmla="*/ 0 h 3791988"/>
              <a:gd name="connsiteX1" fmla="*/ 464862 w 610194"/>
              <a:gd name="connsiteY1" fmla="*/ 8709 h 3791988"/>
              <a:gd name="connsiteX2" fmla="*/ 610177 w 610194"/>
              <a:gd name="connsiteY2" fmla="*/ 268831 h 3791988"/>
              <a:gd name="connsiteX3" fmla="*/ 580311 w 610194"/>
              <a:gd name="connsiteY3" fmla="*/ 3191301 h 3791988"/>
              <a:gd name="connsiteX4" fmla="*/ 0 w 610194"/>
              <a:gd name="connsiteY4" fmla="*/ 3791988 h 3791988"/>
              <a:gd name="connsiteX5" fmla="*/ 0 w 610194"/>
              <a:gd name="connsiteY5" fmla="*/ 0 h 3791988"/>
              <a:gd name="connsiteX0" fmla="*/ 0 w 610206"/>
              <a:gd name="connsiteY0" fmla="*/ 0 h 3791988"/>
              <a:gd name="connsiteX1" fmla="*/ 464862 w 610206"/>
              <a:gd name="connsiteY1" fmla="*/ 8709 h 3791988"/>
              <a:gd name="connsiteX2" fmla="*/ 610177 w 610206"/>
              <a:gd name="connsiteY2" fmla="*/ 268831 h 3791988"/>
              <a:gd name="connsiteX3" fmla="*/ 593484 w 610206"/>
              <a:gd name="connsiteY3" fmla="*/ 3201444 h 3791988"/>
              <a:gd name="connsiteX4" fmla="*/ 0 w 610206"/>
              <a:gd name="connsiteY4" fmla="*/ 3791988 h 3791988"/>
              <a:gd name="connsiteX5" fmla="*/ 0 w 610206"/>
              <a:gd name="connsiteY5" fmla="*/ 0 h 3791988"/>
              <a:gd name="connsiteX0" fmla="*/ 0 w 629950"/>
              <a:gd name="connsiteY0" fmla="*/ 0 h 3791988"/>
              <a:gd name="connsiteX1" fmla="*/ 464862 w 629950"/>
              <a:gd name="connsiteY1" fmla="*/ 8709 h 3791988"/>
              <a:gd name="connsiteX2" fmla="*/ 629936 w 629950"/>
              <a:gd name="connsiteY2" fmla="*/ 137848 h 3791988"/>
              <a:gd name="connsiteX3" fmla="*/ 593484 w 629950"/>
              <a:gd name="connsiteY3" fmla="*/ 3201444 h 3791988"/>
              <a:gd name="connsiteX4" fmla="*/ 0 w 629950"/>
              <a:gd name="connsiteY4" fmla="*/ 3791988 h 3791988"/>
              <a:gd name="connsiteX5" fmla="*/ 0 w 629950"/>
              <a:gd name="connsiteY5" fmla="*/ 0 h 3791988"/>
              <a:gd name="connsiteX0" fmla="*/ 0 w 629948"/>
              <a:gd name="connsiteY0" fmla="*/ 0 h 3791988"/>
              <a:gd name="connsiteX1" fmla="*/ 464862 w 629948"/>
              <a:gd name="connsiteY1" fmla="*/ 8709 h 3791988"/>
              <a:gd name="connsiteX2" fmla="*/ 629936 w 629948"/>
              <a:gd name="connsiteY2" fmla="*/ 137848 h 3791988"/>
              <a:gd name="connsiteX3" fmla="*/ 586898 w 629948"/>
              <a:gd name="connsiteY3" fmla="*/ 3201444 h 3791988"/>
              <a:gd name="connsiteX4" fmla="*/ 0 w 629948"/>
              <a:gd name="connsiteY4" fmla="*/ 3791988 h 3791988"/>
              <a:gd name="connsiteX5" fmla="*/ 0 w 629948"/>
              <a:gd name="connsiteY5" fmla="*/ 0 h 3791988"/>
              <a:gd name="connsiteX0" fmla="*/ 0 w 629948"/>
              <a:gd name="connsiteY0" fmla="*/ 0 h 3791988"/>
              <a:gd name="connsiteX1" fmla="*/ 606470 w 629948"/>
              <a:gd name="connsiteY1" fmla="*/ 8709 h 3791988"/>
              <a:gd name="connsiteX2" fmla="*/ 629936 w 629948"/>
              <a:gd name="connsiteY2" fmla="*/ 137848 h 3791988"/>
              <a:gd name="connsiteX3" fmla="*/ 586898 w 629948"/>
              <a:gd name="connsiteY3" fmla="*/ 3201444 h 3791988"/>
              <a:gd name="connsiteX4" fmla="*/ 0 w 629948"/>
              <a:gd name="connsiteY4" fmla="*/ 3791988 h 3791988"/>
              <a:gd name="connsiteX5" fmla="*/ 0 w 629948"/>
              <a:gd name="connsiteY5" fmla="*/ 0 h 37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948" h="3791988">
                <a:moveTo>
                  <a:pt x="0" y="0"/>
                </a:moveTo>
                <a:lnTo>
                  <a:pt x="606470" y="8709"/>
                </a:lnTo>
                <a:lnTo>
                  <a:pt x="629936" y="137848"/>
                </a:lnTo>
                <a:cubicBezTo>
                  <a:pt x="630802" y="1027732"/>
                  <a:pt x="586032" y="2311560"/>
                  <a:pt x="586898" y="3201444"/>
                </a:cubicBezTo>
                <a:lnTo>
                  <a:pt x="0" y="3791988"/>
                </a:lnTo>
                <a:lnTo>
                  <a:pt x="0" y="0"/>
                </a:lnTo>
                <a:close/>
              </a:path>
            </a:pathLst>
          </a:custGeom>
          <a:solidFill>
            <a:srgbClr val="DB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20844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xmlns="" id="{41BFB09F-56D8-49D8-A819-4C7500E844E6}"/>
              </a:ext>
            </a:extLst>
          </p:cNvPr>
          <p:cNvPicPr>
            <a:picLocks noChangeAspect="1"/>
          </p:cNvPicPr>
          <p:nvPr/>
        </p:nvPicPr>
        <p:blipFill rotWithShape="1">
          <a:blip r:embed="rId3" cstate="print"/>
          <a:srcRect l="26324" t="18712" r="25808" b="66076"/>
          <a:stretch/>
        </p:blipFill>
        <p:spPr>
          <a:xfrm rot="10800000">
            <a:off x="0" y="3431304"/>
            <a:ext cx="7154970" cy="1347418"/>
          </a:xfrm>
          <a:prstGeom prst="rect">
            <a:avLst/>
          </a:prstGeom>
        </p:spPr>
      </p:pic>
      <p:sp>
        <p:nvSpPr>
          <p:cNvPr id="11" name="Полилиния 10"/>
          <p:cNvSpPr/>
          <p:nvPr/>
        </p:nvSpPr>
        <p:spPr>
          <a:xfrm>
            <a:off x="-5108" y="985917"/>
            <a:ext cx="587463" cy="3780201"/>
          </a:xfrm>
          <a:custGeom>
            <a:avLst/>
            <a:gdLst>
              <a:gd name="connsiteX0" fmla="*/ 587463 w 587463"/>
              <a:gd name="connsiteY0" fmla="*/ 209444 h 3780201"/>
              <a:gd name="connsiteX1" fmla="*/ 490404 w 587463"/>
              <a:gd name="connsiteY1" fmla="*/ 5109 h 3780201"/>
              <a:gd name="connsiteX2" fmla="*/ 10216 w 587463"/>
              <a:gd name="connsiteY2" fmla="*/ 0 h 3780201"/>
              <a:gd name="connsiteX3" fmla="*/ 0 w 587463"/>
              <a:gd name="connsiteY3" fmla="*/ 3780201 h 3780201"/>
              <a:gd name="connsiteX4" fmla="*/ 582355 w 587463"/>
              <a:gd name="connsiteY4" fmla="*/ 3468590 h 3780201"/>
              <a:gd name="connsiteX5" fmla="*/ 587463 w 587463"/>
              <a:gd name="connsiteY5" fmla="*/ 209444 h 378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463" h="3780201">
                <a:moveTo>
                  <a:pt x="587463" y="209444"/>
                </a:moveTo>
                <a:lnTo>
                  <a:pt x="490404" y="5109"/>
                </a:lnTo>
                <a:lnTo>
                  <a:pt x="10216" y="0"/>
                </a:lnTo>
                <a:cubicBezTo>
                  <a:pt x="6811" y="1260067"/>
                  <a:pt x="3405" y="2520134"/>
                  <a:pt x="0" y="3780201"/>
                </a:cubicBezTo>
                <a:lnTo>
                  <a:pt x="582355" y="3468590"/>
                </a:lnTo>
                <a:cubicBezTo>
                  <a:pt x="584058" y="2382208"/>
                  <a:pt x="585760" y="1295826"/>
                  <a:pt x="587463" y="209444"/>
                </a:cubicBezTo>
                <a:close/>
              </a:path>
            </a:pathLst>
          </a:custGeom>
          <a:solidFill>
            <a:srgbClr val="DC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Рисунок 15">
            <a:extLst>
              <a:ext uri="{FF2B5EF4-FFF2-40B4-BE49-F238E27FC236}">
                <a16:creationId xmlns:a16="http://schemas.microsoft.com/office/drawing/2014/main" xmlns="" id="{41BFB09F-56D8-49D8-A819-4C7500E844E6}"/>
              </a:ext>
            </a:extLst>
          </p:cNvPr>
          <p:cNvPicPr>
            <a:picLocks noChangeAspect="1"/>
          </p:cNvPicPr>
          <p:nvPr/>
        </p:nvPicPr>
        <p:blipFill rotWithShape="1">
          <a:blip r:embed="rId3" cstate="print"/>
          <a:srcRect l="26324" t="18711" b="29310"/>
          <a:stretch/>
        </p:blipFill>
        <p:spPr>
          <a:xfrm>
            <a:off x="940936" y="993413"/>
            <a:ext cx="7794381" cy="3090505"/>
          </a:xfrm>
          <a:prstGeom prst="rect">
            <a:avLst/>
          </a:prstGeom>
        </p:spPr>
      </p:pic>
      <p:sp>
        <p:nvSpPr>
          <p:cNvPr id="9" name="Прямоугольник 4"/>
          <p:cNvSpPr/>
          <p:nvPr/>
        </p:nvSpPr>
        <p:spPr>
          <a:xfrm>
            <a:off x="6150490" y="987425"/>
            <a:ext cx="2993509" cy="3791297"/>
          </a:xfrm>
          <a:custGeom>
            <a:avLst/>
            <a:gdLst>
              <a:gd name="connsiteX0" fmla="*/ 0 w 827584"/>
              <a:gd name="connsiteY0" fmla="*/ 0 h 3786188"/>
              <a:gd name="connsiteX1" fmla="*/ 827584 w 827584"/>
              <a:gd name="connsiteY1" fmla="*/ 0 h 3786188"/>
              <a:gd name="connsiteX2" fmla="*/ 827584 w 827584"/>
              <a:gd name="connsiteY2" fmla="*/ 3786188 h 3786188"/>
              <a:gd name="connsiteX3" fmla="*/ 0 w 827584"/>
              <a:gd name="connsiteY3" fmla="*/ 3786188 h 3786188"/>
              <a:gd name="connsiteX4" fmla="*/ 0 w 827584"/>
              <a:gd name="connsiteY4" fmla="*/ 0 h 3786188"/>
              <a:gd name="connsiteX0" fmla="*/ 0 w 2717685"/>
              <a:gd name="connsiteY0" fmla="*/ 10216 h 3786188"/>
              <a:gd name="connsiteX1" fmla="*/ 2717685 w 2717685"/>
              <a:gd name="connsiteY1" fmla="*/ 0 h 3786188"/>
              <a:gd name="connsiteX2" fmla="*/ 2717685 w 2717685"/>
              <a:gd name="connsiteY2" fmla="*/ 3786188 h 3786188"/>
              <a:gd name="connsiteX3" fmla="*/ 1890101 w 2717685"/>
              <a:gd name="connsiteY3" fmla="*/ 3786188 h 3786188"/>
              <a:gd name="connsiteX4" fmla="*/ 0 w 2717685"/>
              <a:gd name="connsiteY4" fmla="*/ 10216 h 3786188"/>
              <a:gd name="connsiteX0" fmla="*/ 0 w 2717685"/>
              <a:gd name="connsiteY0" fmla="*/ 10216 h 3786188"/>
              <a:gd name="connsiteX1" fmla="*/ 2717685 w 2717685"/>
              <a:gd name="connsiteY1" fmla="*/ 0 h 3786188"/>
              <a:gd name="connsiteX2" fmla="*/ 2717685 w 2717685"/>
              <a:gd name="connsiteY2" fmla="*/ 3786188 h 3786188"/>
              <a:gd name="connsiteX3" fmla="*/ 1890101 w 2717685"/>
              <a:gd name="connsiteY3" fmla="*/ 3786188 h 3786188"/>
              <a:gd name="connsiteX4" fmla="*/ 684551 w 2717685"/>
              <a:gd name="connsiteY4" fmla="*/ 1357321 h 3786188"/>
              <a:gd name="connsiteX5" fmla="*/ 0 w 2717685"/>
              <a:gd name="connsiteY5" fmla="*/ 10216 h 3786188"/>
              <a:gd name="connsiteX0" fmla="*/ 275824 w 2993509"/>
              <a:gd name="connsiteY0" fmla="*/ 10216 h 3786188"/>
              <a:gd name="connsiteX1" fmla="*/ 2993509 w 2993509"/>
              <a:gd name="connsiteY1" fmla="*/ 0 h 3786188"/>
              <a:gd name="connsiteX2" fmla="*/ 2993509 w 2993509"/>
              <a:gd name="connsiteY2" fmla="*/ 3786188 h 3786188"/>
              <a:gd name="connsiteX3" fmla="*/ 2165925 w 2993509"/>
              <a:gd name="connsiteY3" fmla="*/ 3786188 h 3786188"/>
              <a:gd name="connsiteX4" fmla="*/ 0 w 2993509"/>
              <a:gd name="connsiteY4" fmla="*/ 299887 h 3786188"/>
              <a:gd name="connsiteX5" fmla="*/ 275824 w 2993509"/>
              <a:gd name="connsiteY5" fmla="*/ 10216 h 3786188"/>
              <a:gd name="connsiteX0" fmla="*/ 275824 w 2993509"/>
              <a:gd name="connsiteY0" fmla="*/ 10216 h 3786188"/>
              <a:gd name="connsiteX1" fmla="*/ 2993509 w 2993509"/>
              <a:gd name="connsiteY1" fmla="*/ 0 h 3786188"/>
              <a:gd name="connsiteX2" fmla="*/ 2993509 w 2993509"/>
              <a:gd name="connsiteY2" fmla="*/ 3786188 h 3786188"/>
              <a:gd name="connsiteX3" fmla="*/ 2165925 w 2993509"/>
              <a:gd name="connsiteY3" fmla="*/ 3786188 h 3786188"/>
              <a:gd name="connsiteX4" fmla="*/ 1777716 w 2993509"/>
              <a:gd name="connsiteY4" fmla="*/ 3160579 h 3786188"/>
              <a:gd name="connsiteX5" fmla="*/ 0 w 2993509"/>
              <a:gd name="connsiteY5" fmla="*/ 299887 h 3786188"/>
              <a:gd name="connsiteX6" fmla="*/ 275824 w 2993509"/>
              <a:gd name="connsiteY6" fmla="*/ 10216 h 3786188"/>
              <a:gd name="connsiteX0" fmla="*/ 275824 w 2993509"/>
              <a:gd name="connsiteY0" fmla="*/ 10216 h 3786188"/>
              <a:gd name="connsiteX1" fmla="*/ 2993509 w 2993509"/>
              <a:gd name="connsiteY1" fmla="*/ 0 h 3786188"/>
              <a:gd name="connsiteX2" fmla="*/ 2993509 w 2993509"/>
              <a:gd name="connsiteY2" fmla="*/ 3786188 h 3786188"/>
              <a:gd name="connsiteX3" fmla="*/ 2165925 w 2993509"/>
              <a:gd name="connsiteY3" fmla="*/ 3786188 h 3786188"/>
              <a:gd name="connsiteX4" fmla="*/ 5108 w 2993509"/>
              <a:gd name="connsiteY4" fmla="*/ 3186121 h 3786188"/>
              <a:gd name="connsiteX5" fmla="*/ 0 w 2993509"/>
              <a:gd name="connsiteY5" fmla="*/ 299887 h 3786188"/>
              <a:gd name="connsiteX6" fmla="*/ 275824 w 2993509"/>
              <a:gd name="connsiteY6" fmla="*/ 10216 h 3786188"/>
              <a:gd name="connsiteX0" fmla="*/ 275824 w 2993509"/>
              <a:gd name="connsiteY0" fmla="*/ 10216 h 3786188"/>
              <a:gd name="connsiteX1" fmla="*/ 2993509 w 2993509"/>
              <a:gd name="connsiteY1" fmla="*/ 0 h 3786188"/>
              <a:gd name="connsiteX2" fmla="*/ 2993509 w 2993509"/>
              <a:gd name="connsiteY2" fmla="*/ 3786188 h 3786188"/>
              <a:gd name="connsiteX3" fmla="*/ 1741930 w 2993509"/>
              <a:gd name="connsiteY3" fmla="*/ 3786188 h 3786188"/>
              <a:gd name="connsiteX4" fmla="*/ 5108 w 2993509"/>
              <a:gd name="connsiteY4" fmla="*/ 3186121 h 3786188"/>
              <a:gd name="connsiteX5" fmla="*/ 0 w 2993509"/>
              <a:gd name="connsiteY5" fmla="*/ 299887 h 3786188"/>
              <a:gd name="connsiteX6" fmla="*/ 275824 w 2993509"/>
              <a:gd name="connsiteY6" fmla="*/ 10216 h 3786188"/>
              <a:gd name="connsiteX0" fmla="*/ 275824 w 2993509"/>
              <a:gd name="connsiteY0" fmla="*/ 10216 h 3791297"/>
              <a:gd name="connsiteX1" fmla="*/ 2993509 w 2993509"/>
              <a:gd name="connsiteY1" fmla="*/ 0 h 3791297"/>
              <a:gd name="connsiteX2" fmla="*/ 2993509 w 2993509"/>
              <a:gd name="connsiteY2" fmla="*/ 3786188 h 3791297"/>
              <a:gd name="connsiteX3" fmla="*/ 1001214 w 2993509"/>
              <a:gd name="connsiteY3" fmla="*/ 3791297 h 3791297"/>
              <a:gd name="connsiteX4" fmla="*/ 5108 w 2993509"/>
              <a:gd name="connsiteY4" fmla="*/ 3186121 h 3791297"/>
              <a:gd name="connsiteX5" fmla="*/ 0 w 2993509"/>
              <a:gd name="connsiteY5" fmla="*/ 299887 h 3791297"/>
              <a:gd name="connsiteX6" fmla="*/ 275824 w 2993509"/>
              <a:gd name="connsiteY6" fmla="*/ 10216 h 37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3509" h="3791297">
                <a:moveTo>
                  <a:pt x="275824" y="10216"/>
                </a:moveTo>
                <a:lnTo>
                  <a:pt x="2993509" y="0"/>
                </a:lnTo>
                <a:lnTo>
                  <a:pt x="2993509" y="3786188"/>
                </a:lnTo>
                <a:lnTo>
                  <a:pt x="1001214" y="3791297"/>
                </a:lnTo>
                <a:lnTo>
                  <a:pt x="5108" y="3186121"/>
                </a:lnTo>
                <a:cubicBezTo>
                  <a:pt x="3405" y="2224043"/>
                  <a:pt x="1703" y="1261965"/>
                  <a:pt x="0" y="299887"/>
                </a:cubicBezTo>
                <a:lnTo>
                  <a:pt x="275824" y="10216"/>
                </a:lnTo>
                <a:close/>
              </a:path>
            </a:pathLst>
          </a:custGeom>
          <a:solidFill>
            <a:srgbClr val="DCE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450695" y="1088476"/>
            <a:ext cx="5850734" cy="3571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33"/>
          <p:cNvSpPr/>
          <p:nvPr/>
        </p:nvSpPr>
        <p:spPr>
          <a:xfrm>
            <a:off x="586735" y="1202633"/>
            <a:ext cx="5563755" cy="3323591"/>
          </a:xfrm>
          <a:custGeom>
            <a:avLst/>
            <a:gdLst>
              <a:gd name="connsiteX0" fmla="*/ 0 w 5563755"/>
              <a:gd name="connsiteY0" fmla="*/ 0 h 3001763"/>
              <a:gd name="connsiteX1" fmla="*/ 5563755 w 5563755"/>
              <a:gd name="connsiteY1" fmla="*/ 0 h 3001763"/>
              <a:gd name="connsiteX2" fmla="*/ 5563755 w 5563755"/>
              <a:gd name="connsiteY2" fmla="*/ 3001763 h 3001763"/>
              <a:gd name="connsiteX3" fmla="*/ 0 w 5563755"/>
              <a:gd name="connsiteY3" fmla="*/ 3001763 h 3001763"/>
              <a:gd name="connsiteX4" fmla="*/ 0 w 5563755"/>
              <a:gd name="connsiteY4" fmla="*/ 0 h 3001763"/>
              <a:gd name="connsiteX0" fmla="*/ 0 w 5563755"/>
              <a:gd name="connsiteY0" fmla="*/ 270744 h 3272507"/>
              <a:gd name="connsiteX1" fmla="*/ 5563755 w 5563755"/>
              <a:gd name="connsiteY1" fmla="*/ 0 h 3272507"/>
              <a:gd name="connsiteX2" fmla="*/ 5563755 w 5563755"/>
              <a:gd name="connsiteY2" fmla="*/ 3272507 h 3272507"/>
              <a:gd name="connsiteX3" fmla="*/ 0 w 5563755"/>
              <a:gd name="connsiteY3" fmla="*/ 3272507 h 3272507"/>
              <a:gd name="connsiteX4" fmla="*/ 0 w 5563755"/>
              <a:gd name="connsiteY4" fmla="*/ 270744 h 3272507"/>
              <a:gd name="connsiteX0" fmla="*/ 0 w 5563755"/>
              <a:gd name="connsiteY0" fmla="*/ 0 h 3323591"/>
              <a:gd name="connsiteX1" fmla="*/ 5563755 w 5563755"/>
              <a:gd name="connsiteY1" fmla="*/ 51084 h 3323591"/>
              <a:gd name="connsiteX2" fmla="*/ 5563755 w 5563755"/>
              <a:gd name="connsiteY2" fmla="*/ 3323591 h 3323591"/>
              <a:gd name="connsiteX3" fmla="*/ 0 w 5563755"/>
              <a:gd name="connsiteY3" fmla="*/ 3323591 h 3323591"/>
              <a:gd name="connsiteX4" fmla="*/ 0 w 5563755"/>
              <a:gd name="connsiteY4" fmla="*/ 0 h 332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755" h="3323591">
                <a:moveTo>
                  <a:pt x="0" y="0"/>
                </a:moveTo>
                <a:lnTo>
                  <a:pt x="5563755" y="51084"/>
                </a:lnTo>
                <a:lnTo>
                  <a:pt x="5563755" y="3323591"/>
                </a:lnTo>
                <a:lnTo>
                  <a:pt x="0" y="3323591"/>
                </a:lnTo>
                <a:lnTo>
                  <a:pt x="0" y="0"/>
                </a:lnTo>
                <a:close/>
              </a:path>
            </a:pathLst>
          </a:custGeom>
          <a:solidFill>
            <a:schemeClr val="bg1"/>
          </a:solidFill>
          <a:ln w="349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062983" y="1540634"/>
            <a:ext cx="4541373"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lgn="just" fontAlgn="auto">
              <a:lnSpc>
                <a:spcPct val="90000"/>
              </a:lnSpc>
              <a:spcBef>
                <a:spcPts val="0"/>
              </a:spcBef>
              <a:spcAft>
                <a:spcPts val="3000"/>
              </a:spcAft>
              <a:buClr>
                <a:srgbClr val="4F81BD"/>
              </a:buClr>
              <a:buSzPct val="140000"/>
              <a:defRPr/>
            </a:pPr>
            <a:r>
              <a:rPr lang="en-US" altLang="ru-RU" sz="1200" b="1" dirty="0" smtClean="0">
                <a:solidFill>
                  <a:schemeClr val="bg2"/>
                </a:solidFill>
                <a:latin typeface="Verdana" panose="020B0604030504040204" pitchFamily="34" charset="0"/>
              </a:rPr>
              <a:t>1. </a:t>
            </a:r>
            <a:r>
              <a:rPr lang="en-US" altLang="ru-RU" sz="900" b="1" i="1" dirty="0" smtClean="0">
                <a:solidFill>
                  <a:schemeClr val="tx2"/>
                </a:solidFill>
                <a:latin typeface="Verdana" panose="020B0604030504040204" pitchFamily="34" charset="0"/>
              </a:rPr>
              <a:t>Expansion of the range of electronic document management in the sphere of transit declaration execution and customs transit procedure completion in seaports with involvement of port services, shipping operators, stevedores</a:t>
            </a:r>
          </a:p>
          <a:p>
            <a:pPr lvl="0" algn="just" fontAlgn="auto">
              <a:lnSpc>
                <a:spcPct val="90000"/>
              </a:lnSpc>
              <a:spcBef>
                <a:spcPts val="0"/>
              </a:spcBef>
              <a:spcAft>
                <a:spcPts val="3000"/>
              </a:spcAft>
              <a:buClr>
                <a:srgbClr val="4F81BD"/>
              </a:buClr>
              <a:buSzPct val="140000"/>
              <a:defRPr/>
            </a:pPr>
            <a:r>
              <a:rPr lang="en-US" altLang="ru-RU" sz="1200" b="1" dirty="0">
                <a:solidFill>
                  <a:schemeClr val="bg2"/>
                </a:solidFill>
                <a:latin typeface="Verdana" panose="020B0604030504040204" pitchFamily="34" charset="0"/>
              </a:rPr>
              <a:t>2. </a:t>
            </a:r>
            <a:r>
              <a:rPr lang="en-US" altLang="ru-RU" sz="900" b="1" i="1" dirty="0" smtClean="0">
                <a:solidFill>
                  <a:schemeClr val="tx2"/>
                </a:solidFill>
                <a:latin typeface="Verdana" panose="020B0604030504040204" pitchFamily="34" charset="0"/>
              </a:rPr>
              <a:t>Electronic interaction with state control bodies and railway administrations of the Eurasian Economic Union member states when performing customs operations during cargo transportation under customs control throughout the entire  territory of the EAEU</a:t>
            </a:r>
          </a:p>
          <a:p>
            <a:pPr algn="just" fontAlgn="auto">
              <a:lnSpc>
                <a:spcPct val="90000"/>
              </a:lnSpc>
              <a:spcBef>
                <a:spcPts val="0"/>
              </a:spcBef>
              <a:spcAft>
                <a:spcPts val="3000"/>
              </a:spcAft>
              <a:buClr>
                <a:srgbClr val="4F81BD"/>
              </a:buClr>
              <a:buSzPct val="140000"/>
              <a:defRPr/>
            </a:pPr>
            <a:r>
              <a:rPr lang="en-US" sz="1200" b="1" dirty="0">
                <a:solidFill>
                  <a:schemeClr val="bg2"/>
                </a:solidFill>
                <a:latin typeface="Verdana" panose="020B0604030504040204" pitchFamily="34" charset="0"/>
              </a:rPr>
              <a:t> 3. </a:t>
            </a:r>
            <a:r>
              <a:rPr lang="en-US" sz="900" b="1" i="1" dirty="0">
                <a:solidFill>
                  <a:schemeClr val="tx2"/>
                </a:solidFill>
                <a:latin typeface="Verdana" panose="020B0604030504040204" pitchFamily="34" charset="0"/>
              </a:rPr>
              <a:t>Implementation of electronic interchange with the Federal Customs Service and the Federal Tax Service for confirmation of the 0% VAT rate;</a:t>
            </a:r>
            <a:endParaRPr lang="en-US" sz="900" b="1"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0" algn="just" fontAlgn="auto">
              <a:lnSpc>
                <a:spcPct val="90000"/>
              </a:lnSpc>
              <a:spcBef>
                <a:spcPts val="0"/>
              </a:spcBef>
              <a:spcAft>
                <a:spcPts val="3000"/>
              </a:spcAft>
              <a:buClr>
                <a:srgbClr val="4F81BD"/>
              </a:buClr>
              <a:buSzPct val="140000"/>
              <a:defRPr/>
            </a:pPr>
            <a:endParaRPr lang="en-US" altLang="ru-RU" sz="900" i="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угольник 11"/>
          <p:cNvSpPr/>
          <p:nvPr/>
        </p:nvSpPr>
        <p:spPr>
          <a:xfrm>
            <a:off x="323850" y="-180542"/>
            <a:ext cx="6859229" cy="830997"/>
          </a:xfrm>
          <a:prstGeom prst="rect">
            <a:avLst/>
          </a:prstGeom>
        </p:spPr>
        <p:txBody>
          <a:bodyPr wrap="square" anchor="ctr">
            <a:spAutoFit/>
          </a:bodyPr>
          <a:lstStyle/>
          <a:p>
            <a:pPr defTabSz="1219092"/>
            <a:endParaRPr lang="en-US" altLang="ru-RU" sz="1600" b="1" dirty="0" smtClean="0">
              <a:solidFill>
                <a:schemeClr val="tx2">
                  <a:lumMod val="75000"/>
                </a:schemeClr>
              </a:solidFill>
              <a:latin typeface="RussianRail G Pro Medium" panose="02000603040000020004" pitchFamily="50" charset="-52"/>
            </a:endParaRPr>
          </a:p>
          <a:p>
            <a:pPr defTabSz="1219092"/>
            <a:r>
              <a:rPr lang="en-US" altLang="ru-RU" sz="1600" b="1" dirty="0" smtClean="0">
                <a:solidFill>
                  <a:schemeClr val="tx2">
                    <a:lumMod val="75000"/>
                  </a:schemeClr>
                </a:solidFill>
                <a:latin typeface="RussianRail G Pro Medium" panose="02000603040000020004" pitchFamily="50" charset="-52"/>
              </a:rPr>
              <a:t>DIRECTIONS OF DEVELOPMENT OF ELECTRONIC INTERACTION WITH THE FEDERAL AGENCIES OF EXECUTIVE POWER TILL 2020</a:t>
            </a:r>
            <a:endParaRPr lang="en-US" altLang="ru-RU" sz="1600" b="1" dirty="0">
              <a:solidFill>
                <a:schemeClr val="tx2">
                  <a:lumMod val="75000"/>
                </a:schemeClr>
              </a:solidFill>
              <a:latin typeface="RussianRail G Pro Medium" panose="02000603040000020004" pitchFamily="50" charset="-52"/>
            </a:endParaRPr>
          </a:p>
        </p:txBody>
      </p:sp>
      <p:sp>
        <p:nvSpPr>
          <p:cNvPr id="13" name="Content Placeholder 4"/>
          <p:cNvSpPr txBox="1">
            <a:spLocks/>
          </p:cNvSpPr>
          <p:nvPr/>
        </p:nvSpPr>
        <p:spPr>
          <a:xfrm>
            <a:off x="3443798" y="1639066"/>
            <a:ext cx="2520279" cy="2297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ru-RU"/>
            </a:defPPr>
            <a:lvl1pPr lvl="0" algn="just" fontAlgn="auto">
              <a:lnSpc>
                <a:spcPct val="90000"/>
              </a:lnSpc>
              <a:spcBef>
                <a:spcPts val="0"/>
              </a:spcBef>
              <a:spcAft>
                <a:spcPts val="2400"/>
              </a:spcAft>
              <a:buClr>
                <a:srgbClr val="4F81BD"/>
              </a:buClr>
              <a:buSzPct val="140000"/>
              <a:defRPr sz="900" i="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spcAft>
                <a:spcPts val="3600"/>
              </a:spcAft>
            </a:pPr>
            <a:endParaRPr lang="ru-RU" dirty="0"/>
          </a:p>
          <a:p>
            <a:pPr>
              <a:spcAft>
                <a:spcPts val="3600"/>
              </a:spcAft>
            </a:pPr>
            <a:endParaRPr lang="ru-RU" dirty="0"/>
          </a:p>
        </p:txBody>
      </p:sp>
      <p:sp>
        <p:nvSpPr>
          <p:cNvPr id="7" name="Прямоугольник 6"/>
          <p:cNvSpPr/>
          <p:nvPr/>
        </p:nvSpPr>
        <p:spPr>
          <a:xfrm>
            <a:off x="0" y="717270"/>
            <a:ext cx="914400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62084802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РЖД">
      <a:dk1>
        <a:sysClr val="windowText" lastClr="000000"/>
      </a:dk1>
      <a:lt1>
        <a:sysClr val="window" lastClr="FFFFFF"/>
      </a:lt1>
      <a:dk2>
        <a:srgbClr val="44546A"/>
      </a:dk2>
      <a:lt2>
        <a:srgbClr val="E21A1A"/>
      </a:lt2>
      <a:accent1>
        <a:srgbClr val="0066A1"/>
      </a:accent1>
      <a:accent2>
        <a:srgbClr val="ED7D31"/>
      </a:accent2>
      <a:accent3>
        <a:srgbClr val="74C15D"/>
      </a:accent3>
      <a:accent4>
        <a:srgbClr val="A3A86B"/>
      </a:accent4>
      <a:accent5>
        <a:srgbClr val="CECCA0"/>
      </a:accent5>
      <a:accent6>
        <a:srgbClr val="00A4E0"/>
      </a:accent6>
      <a:hlink>
        <a:srgbClr val="394A58"/>
      </a:hlink>
      <a:folHlink>
        <a:srgbClr val="E21A1A"/>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РЖД">
      <a:dk1>
        <a:sysClr val="windowText" lastClr="000000"/>
      </a:dk1>
      <a:lt1>
        <a:sysClr val="window" lastClr="FFFFFF"/>
      </a:lt1>
      <a:dk2>
        <a:srgbClr val="44546A"/>
      </a:dk2>
      <a:lt2>
        <a:srgbClr val="E21A1A"/>
      </a:lt2>
      <a:accent1>
        <a:srgbClr val="0066A1"/>
      </a:accent1>
      <a:accent2>
        <a:srgbClr val="ED7D31"/>
      </a:accent2>
      <a:accent3>
        <a:srgbClr val="74C15D"/>
      </a:accent3>
      <a:accent4>
        <a:srgbClr val="A3A86B"/>
      </a:accent4>
      <a:accent5>
        <a:srgbClr val="CECCA0"/>
      </a:accent5>
      <a:accent6>
        <a:srgbClr val="00A4E0"/>
      </a:accent6>
      <a:hlink>
        <a:srgbClr val="394A58"/>
      </a:hlink>
      <a:folHlink>
        <a:srgbClr val="E21A1A"/>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TotalTime>
  <Words>744</Words>
  <Application>Microsoft Office PowerPoint</Application>
  <PresentationFormat>On-screen Show (16:9)</PresentationFormat>
  <Paragraphs>114</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Тема Office</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AndyWhite</dc:creator>
  <cp:lastModifiedBy>brynkina</cp:lastModifiedBy>
  <cp:revision>192</cp:revision>
  <cp:lastPrinted>2017-11-22T09:13:07Z</cp:lastPrinted>
  <dcterms:created xsi:type="dcterms:W3CDTF">2009-10-07T12:12:10Z</dcterms:created>
  <dcterms:modified xsi:type="dcterms:W3CDTF">2017-11-22T09:13:59Z</dcterms:modified>
</cp:coreProperties>
</file>