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0"/>
  </p:notesMasterIdLst>
  <p:handoutMasterIdLst>
    <p:handoutMasterId r:id="rId11"/>
  </p:handoutMasterIdLst>
  <p:sldIdLst>
    <p:sldId id="444" r:id="rId2"/>
    <p:sldId id="529" r:id="rId3"/>
    <p:sldId id="555" r:id="rId4"/>
    <p:sldId id="551" r:id="rId5"/>
    <p:sldId id="553" r:id="rId6"/>
    <p:sldId id="540" r:id="rId7"/>
    <p:sldId id="534" r:id="rId8"/>
    <p:sldId id="523" r:id="rId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026"/>
    <a:srgbClr val="FF9900"/>
    <a:srgbClr val="669900"/>
    <a:srgbClr val="99FF33"/>
    <a:srgbClr val="7F6007"/>
    <a:srgbClr val="1C4DB0"/>
    <a:srgbClr val="0066CC"/>
    <a:srgbClr val="E98705"/>
    <a:srgbClr val="72142F"/>
    <a:srgbClr val="BC5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28"/>
        <p:guide orient="horz" pos="3127"/>
        <p:guide pos="2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0" cy="49601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22" y="0"/>
            <a:ext cx="2945870" cy="49601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1F7F535C-68B9-44EF-8B24-6D6B36AC67A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945870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22" y="9430626"/>
            <a:ext cx="2945870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D134FD46-347C-45B9-9925-FDABB9F4DA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31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6" cy="496332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1"/>
            <a:ext cx="2946136" cy="496332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CB66F1-D4B0-4EC3-B690-2D9EA9E90471}" type="datetimeFigureOut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5946"/>
            <a:ext cx="5437188" cy="4466988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6136" cy="4963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430308"/>
            <a:ext cx="2946136" cy="49633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525837-33F8-4C05-96F3-7EA1DC06C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95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61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63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0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5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D209E5-5E3B-4FAC-846F-D2EEEDB21BF5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90F7D7-014D-4817-9578-103D1DD329FB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5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46342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892480" cy="2952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8615" y="2060847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Speaker: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Emelianov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Andrey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Department of  State policy in the field of railway transport,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Deputy director general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861520"/>
            <a:ext cx="73448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8615" y="2626754"/>
            <a:ext cx="7507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State policy in the field of development of the railway transport: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current status and perspective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62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В144.15 Север-Юг и Запад-Восток.jpg"/>
          <p:cNvPicPr>
            <a:picLocks noChangeAspect="1"/>
          </p:cNvPicPr>
          <p:nvPr/>
        </p:nvPicPr>
        <p:blipFill>
          <a:blip r:embed="rId3" cstate="print"/>
          <a:srcRect t="10169" b="1549"/>
          <a:stretch>
            <a:fillRect/>
          </a:stretch>
        </p:blipFill>
        <p:spPr>
          <a:xfrm>
            <a:off x="0" y="1105006"/>
            <a:ext cx="9144000" cy="55446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12008" y="781840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Development of the West-East and North-South International Transport Corridors</a:t>
            </a:r>
            <a:endParaRPr lang="ru-RU" b="1" cap="all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  <a:sym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3196" y="526739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Key projects:</a:t>
            </a:r>
            <a:endParaRPr lang="ru-RU" sz="1400" b="1" u="sng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5144" y="5575172"/>
            <a:ext cx="6192688" cy="26161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buClr>
                <a:srgbClr val="002060"/>
              </a:buClr>
              <a:buSzPct val="150000"/>
            </a:pPr>
            <a:r>
              <a:rPr lang="en-US" sz="11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Modernization of the Baikal-Amur and Trans-Siberian railway infrastructure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6" y="5623724"/>
            <a:ext cx="269818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International Transport Corridors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832" y="5879385"/>
            <a:ext cx="20002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/>
              <a:t>West-East </a:t>
            </a:r>
            <a:r>
              <a:rPr lang="en-US" sz="800" dirty="0" smtClean="0"/>
              <a:t>Corridor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North-South </a:t>
            </a:r>
            <a:r>
              <a:rPr lang="en-US" sz="800" dirty="0"/>
              <a:t>Corridor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Lines </a:t>
            </a:r>
            <a:r>
              <a:rPr lang="en-US" sz="800" dirty="0"/>
              <a:t>under construction/design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Alternative </a:t>
            </a:r>
            <a:r>
              <a:rPr lang="en-US" sz="800" dirty="0"/>
              <a:t>sea </a:t>
            </a:r>
            <a:r>
              <a:rPr lang="en-US" sz="800" dirty="0" smtClean="0"/>
              <a:t>routes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5825385"/>
            <a:ext cx="5183384" cy="2160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lvl="0"/>
            <a:r>
              <a:rPr lang="en-US" sz="11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Development of the ITC Primorye-1 and Primorye-2 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8624" y="6050760"/>
            <a:ext cx="5183384" cy="2160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buClr>
                <a:srgbClr val="002060"/>
              </a:buClr>
              <a:buSzPct val="150000"/>
            </a:pPr>
            <a:r>
              <a:rPr lang="ru-RU" sz="11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Reconstruction of the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Makhalino-Khunchun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border crossing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8624" y="6248452"/>
            <a:ext cx="5183384" cy="21602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buClr>
                <a:srgbClr val="002060"/>
              </a:buClr>
              <a:buSzPct val="150000"/>
            </a:pPr>
            <a:r>
              <a:rPr lang="ru-RU" sz="11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The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Free Port of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Vladivostok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r="8163"/>
          <a:stretch>
            <a:fillRect/>
          </a:stretch>
        </p:blipFill>
        <p:spPr bwMode="auto">
          <a:xfrm>
            <a:off x="323528" y="1988840"/>
            <a:ext cx="86772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4"/>
          <p:cNvSpPr txBox="1">
            <a:spLocks/>
          </p:cNvSpPr>
          <p:nvPr/>
        </p:nvSpPr>
        <p:spPr>
          <a:xfrm>
            <a:off x="323528" y="980728"/>
            <a:ext cx="8534799" cy="86409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1023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Railway Infrastructure’s Development of the East Russia 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75"/>
          <p:cNvSpPr>
            <a:spLocks noChangeArrowheads="1"/>
          </p:cNvSpPr>
          <p:nvPr/>
        </p:nvSpPr>
        <p:spPr bwMode="ltGray">
          <a:xfrm>
            <a:off x="1043608" y="1268760"/>
            <a:ext cx="6929486" cy="576798"/>
          </a:xfrm>
          <a:prstGeom prst="roundRect">
            <a:avLst>
              <a:gd name="adj" fmla="val 11921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wrap="none" lIns="102398" tIns="51199" rIns="102398" bIns="51199" anchor="ctr"/>
          <a:lstStyle/>
          <a:p>
            <a:pPr algn="ctr" defTabSz="1023630"/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Goal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– to develop and modernize the East Russia infrastructure in order </a:t>
            </a:r>
          </a:p>
          <a:p>
            <a:pPr algn="ctr" defTabSz="1023630"/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to handle extra cargo volumes by 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66,8 million </a:t>
            </a:r>
            <a:r>
              <a:rPr lang="en-US" sz="1400" b="1" dirty="0" err="1">
                <a:solidFill>
                  <a:srgbClr val="000000"/>
                </a:solidFill>
                <a:latin typeface="Verdana" pitchFamily="34" charset="0"/>
              </a:rPr>
              <a:t>tonnes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in 2022 </a:t>
            </a:r>
            <a:endParaRPr lang="ru-RU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AutoShape 75"/>
          <p:cNvSpPr>
            <a:spLocks noChangeArrowheads="1"/>
          </p:cNvSpPr>
          <p:nvPr/>
        </p:nvSpPr>
        <p:spPr bwMode="ltGray">
          <a:xfrm>
            <a:off x="251520" y="4149080"/>
            <a:ext cx="5715040" cy="1800166"/>
          </a:xfrm>
          <a:prstGeom prst="roundRect">
            <a:avLst>
              <a:gd name="adj" fmla="val 11921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wrap="none" lIns="102398" tIns="51199" rIns="102398" bIns="51199" anchor="ctr"/>
          <a:lstStyle/>
          <a:p>
            <a:pPr defTabSz="1023630"/>
            <a:r>
              <a:rPr lang="en-US" sz="1200" b="1" u="sng" dirty="0">
                <a:solidFill>
                  <a:srgbClr val="000000"/>
                </a:solidFill>
                <a:latin typeface="Verdana" pitchFamily="34" charset="0"/>
              </a:rPr>
              <a:t>Railway Infrastructure’s Development of the East Russia:</a:t>
            </a:r>
            <a:r>
              <a:rPr lang="ru-RU" sz="1200" b="1" u="sng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1200" b="1" u="sng" dirty="0">
              <a:solidFill>
                <a:srgbClr val="000000"/>
              </a:solidFill>
              <a:latin typeface="Verdana" pitchFamily="34" charset="0"/>
            </a:endParaRPr>
          </a:p>
          <a:p>
            <a:pPr defTabSz="102363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Construction of more than 547 km of extra main lines;</a:t>
            </a:r>
          </a:p>
          <a:p>
            <a:pPr defTabSz="102363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Construction and modernization of more than 91 rail station </a:t>
            </a:r>
          </a:p>
          <a:p>
            <a:pPr defTabSz="1023630"/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  and 42 passing loops;</a:t>
            </a:r>
          </a:p>
          <a:p>
            <a:pPr defTabSz="102363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Equipping 680 km of automatic block system </a:t>
            </a:r>
          </a:p>
          <a:p>
            <a:pPr defTabSz="102363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Modernization of 77 and construction of 7 </a:t>
            </a:r>
            <a:r>
              <a:rPr lang="en-US" sz="1200" b="1" dirty="0" err="1">
                <a:solidFill>
                  <a:srgbClr val="000000"/>
                </a:solidFill>
                <a:latin typeface="Verdana" pitchFamily="34" charset="0"/>
              </a:rPr>
              <a:t>substantions</a:t>
            </a: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;</a:t>
            </a:r>
          </a:p>
          <a:p>
            <a:pPr defTabSz="102363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Modernization of more than 458 km of auto-lock system; </a:t>
            </a:r>
          </a:p>
          <a:p>
            <a:pPr defTabSz="102363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Construction and modernization of more than 350 buildings;</a:t>
            </a:r>
          </a:p>
          <a:p>
            <a:pPr defTabSz="1023630">
              <a:buFont typeface="Wingdings" pitchFamily="2" charset="2"/>
              <a:buChar char="Ø"/>
            </a:pPr>
            <a:r>
              <a:rPr lang="en-US" sz="1200" b="1" dirty="0">
                <a:solidFill>
                  <a:srgbClr val="000000"/>
                </a:solidFill>
                <a:latin typeface="Verdana" pitchFamily="34" charset="0"/>
              </a:rPr>
              <a:t> Construction of new 6,7 km single-track Baikal tunnel</a:t>
            </a: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6021288"/>
            <a:ext cx="7072362" cy="5788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Result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- work cargo capacity of Baikal Railway and Trans-Siberian Railway </a:t>
            </a:r>
            <a:r>
              <a:rPr kumimoji="0" lang="en-US" sz="1400" b="1" i="0" u="none" strike="noStrike" cap="none" normalizeH="0" dirty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has increased by 10 % </a:t>
            </a:r>
            <a:r>
              <a:rPr kumimoji="0" lang="en-US" sz="1400" b="0" i="0" u="none" strike="noStrike" cap="none" normalizeH="0" dirty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4825859" y="5220914"/>
            <a:ext cx="4102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RussianRail G Pro" pitchFamily="50" charset="-52"/>
              </a:rPr>
              <a:t>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63624" y="4477097"/>
            <a:ext cx="3626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RussianRail G Pro" pitchFamily="50" charset="-52"/>
              </a:rPr>
              <a:t>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9526" y="6049802"/>
            <a:ext cx="3626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latin typeface="RussianRail G Pro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9526" y="4646373"/>
            <a:ext cx="4115734" cy="695091"/>
          </a:xfrm>
          <a:prstGeom prst="roundRect">
            <a:avLst>
              <a:gd name="adj" fmla="val 2436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One-Stop Service Center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30629" y="4646375"/>
            <a:ext cx="3859901" cy="695089"/>
          </a:xfrm>
          <a:prstGeom prst="roundRect">
            <a:avLst>
              <a:gd name="adj" fmla="val 2436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Unified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24750" y="5691192"/>
            <a:ext cx="4352327" cy="695091"/>
          </a:xfrm>
          <a:prstGeom prst="roundRect">
            <a:avLst>
              <a:gd name="adj" fmla="val 2436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</a:t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EAEU and Silk Road Economic Belt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lyuhinmo\Desktop\1458301788_374794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2" y="1188391"/>
            <a:ext cx="7925467" cy="31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3"/>
          <p:cNvSpPr txBox="1"/>
          <p:nvPr/>
        </p:nvSpPr>
        <p:spPr>
          <a:xfrm>
            <a:off x="5316555" y="1209044"/>
            <a:ext cx="1080120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719554" y="1345337"/>
            <a:ext cx="1340278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Belarus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3751920" y="2343861"/>
            <a:ext cx="1396144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Kazakhstan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26"/>
          <p:cNvSpPr txBox="1"/>
          <p:nvPr/>
        </p:nvSpPr>
        <p:spPr>
          <a:xfrm>
            <a:off x="1547664" y="3490828"/>
            <a:ext cx="1295322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Armenia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28"/>
          <p:cNvSpPr txBox="1"/>
          <p:nvPr/>
        </p:nvSpPr>
        <p:spPr>
          <a:xfrm>
            <a:off x="6013630" y="3675494"/>
            <a:ext cx="1224136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ilyuhinmo\Desktop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67" y="1613759"/>
            <a:ext cx="2175841" cy="7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67941" y="567233"/>
            <a:ext cx="7101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Eurasian Economic Union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7763" y="4280522"/>
            <a:ext cx="8739548" cy="2244822"/>
          </a:xfrm>
          <a:prstGeom prst="roundRect">
            <a:avLst>
              <a:gd name="adj" fmla="val 26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1200" dirty="0" smtClean="0"/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attraction of 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intermodal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combined usage of the advantages of each transport modes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cargo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carriage terms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 quality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collection of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cargo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accessibility for customers about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transport services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015675"/>
            <a:ext cx="5104164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 after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draft laws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adoption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039773"/>
            <a:ext cx="684076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improvement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Russian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Federation legislation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528" y="1576304"/>
            <a:ext cx="2880320" cy="2103392"/>
          </a:xfrm>
          <a:prstGeom prst="roundRect">
            <a:avLst>
              <a:gd name="adj" fmla="val 21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points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contract terms of cargo and passengers transportation by different transport modes with one carriage document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intermodal communications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528" y="1576260"/>
            <a:ext cx="2880320" cy="5565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draft law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intermodal transport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620868"/>
            <a:ext cx="2880320" cy="2062502"/>
          </a:xfrm>
          <a:prstGeom prst="roundRect">
            <a:avLst>
              <a:gd name="adj" fmla="val 21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contract 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transport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expedition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informing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 about the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expeditors and the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services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1573428"/>
            <a:ext cx="2880320" cy="5594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the draft law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shipping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forwarding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23756" y="1576304"/>
            <a:ext cx="2880320" cy="2107066"/>
          </a:xfrm>
          <a:prstGeom prst="roundRect">
            <a:avLst>
              <a:gd name="adj" fmla="val 21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implementation of a transit transport corridors system 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optimization of a procedures and reducing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term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transit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cargo state control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3757" y="1576304"/>
            <a:ext cx="2863554" cy="556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the legal aspects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cargo transit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ITC_Anniversary_Logo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48" y="1442182"/>
            <a:ext cx="3737992" cy="14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6" name="Rectangle 2"/>
          <p:cNvSpPr txBox="1">
            <a:spLocks noChangeArrowheads="1"/>
          </p:cNvSpPr>
          <p:nvPr/>
        </p:nvSpPr>
        <p:spPr bwMode="auto">
          <a:xfrm>
            <a:off x="222106" y="1060046"/>
            <a:ext cx="8770937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865188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Unified Rail Transport Law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16" y="2918689"/>
            <a:ext cx="8542337" cy="3096343"/>
          </a:xfrm>
          <a:prstGeom prst="rect">
            <a:avLst/>
          </a:prstGeom>
          <a:solidFill>
            <a:schemeClr val="bg1">
              <a:alpha val="94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41350" lvl="1" indent="0" algn="ctr">
              <a:defRPr/>
            </a:pPr>
            <a:endParaRPr lang="en-GB" altLang="de-D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41350" lvl="1" indent="0" algn="ctr">
              <a:defRPr/>
            </a:pPr>
            <a:r>
              <a:rPr lang="en-US" altLang="de-DE" sz="1800" b="1" dirty="0" smtClean="0">
                <a:solidFill>
                  <a:srgbClr val="0323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Draft legal provisions towards the </a:t>
            </a:r>
            <a:r>
              <a:rPr lang="en-US" sz="1800" b="1" dirty="0">
                <a:solidFill>
                  <a:srgbClr val="0323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Unified Railway Law</a:t>
            </a:r>
            <a:endParaRPr lang="en-GB" altLang="de-DE" sz="1800" b="1" dirty="0">
              <a:solidFill>
                <a:srgbClr val="032377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41350" lvl="1" indent="0">
              <a:defRPr/>
            </a:pPr>
            <a:endParaRPr lang="en-GB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27050">
              <a:defRPr/>
            </a:pPr>
            <a:endParaRPr lang="en-GB" sz="1200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27050">
              <a:spcAft>
                <a:spcPts val="600"/>
              </a:spcAft>
              <a:defRPr/>
            </a:pPr>
            <a:endParaRPr lang="en-GB" sz="18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27050">
              <a:spcAft>
                <a:spcPts val="600"/>
              </a:spcAft>
              <a:defRPr/>
            </a:pPr>
            <a:endParaRPr lang="en-GB" sz="1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27050">
              <a:spcAft>
                <a:spcPts val="600"/>
              </a:spcAft>
              <a:defRPr/>
            </a:pPr>
            <a:endParaRPr lang="en-GB" sz="18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27050">
              <a:spcAft>
                <a:spcPts val="600"/>
              </a:spcAft>
              <a:defRPr/>
            </a:pPr>
            <a:endParaRPr lang="en-GB" sz="1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27050">
              <a:spcAft>
                <a:spcPts val="600"/>
              </a:spcAft>
              <a:defRPr/>
            </a:pPr>
            <a:endParaRPr lang="en-GB" sz="18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227788" y="3745582"/>
            <a:ext cx="2332037" cy="2216150"/>
          </a:xfrm>
          <a:prstGeom prst="ellipse">
            <a:avLst/>
          </a:prstGeom>
          <a:solidFill>
            <a:srgbClr val="FFFF00">
              <a:alpha val="41961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6457" tIns="43228" rIns="86457" bIns="43228" anchor="ctr"/>
          <a:lstStyle/>
          <a:p>
            <a:pPr algn="ctr" defTabSz="865188">
              <a:defRPr/>
            </a:pPr>
            <a:endParaRPr lang="fr-FR" sz="1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55 Roman" charset="0"/>
              <a:ea typeface="ＭＳ Ｐゴシック" pitchFamily="34" charset="-128"/>
            </a:endParaRPr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5641831" y="3712004"/>
            <a:ext cx="2359025" cy="2211387"/>
          </a:xfrm>
          <a:prstGeom prst="ellipse">
            <a:avLst/>
          </a:prstGeom>
          <a:solidFill>
            <a:srgbClr val="3366FF">
              <a:alpha val="32941"/>
            </a:srgb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GB" altLang="de-DE" sz="100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144390" name="AutoShape 8"/>
          <p:cNvSpPr>
            <a:spLocks noChangeArrowheads="1"/>
          </p:cNvSpPr>
          <p:nvPr/>
        </p:nvSpPr>
        <p:spPr bwMode="auto">
          <a:xfrm>
            <a:off x="2393807" y="4466861"/>
            <a:ext cx="4427537" cy="701675"/>
          </a:xfrm>
          <a:prstGeom prst="leftRightArrow">
            <a:avLst>
              <a:gd name="adj1" fmla="val 50000"/>
              <a:gd name="adj2" fmla="val 126199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GB" altLang="de-DE" sz="1000" dirty="0">
              <a:solidFill>
                <a:srgbClr val="000000"/>
              </a:solidFill>
              <a:latin typeface="Helvetica 55 Roman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280608" y="4628724"/>
            <a:ext cx="47990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57" tIns="43228" rIns="86457" bIns="43228">
            <a:spAutoFit/>
          </a:bodyPr>
          <a:lstStyle/>
          <a:p>
            <a:pPr algn="ctr" defTabSz="865188">
              <a:defRPr/>
            </a:pPr>
            <a:r>
              <a:rPr lang="en-GB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charset="0"/>
                <a:ea typeface="ＭＳ Ｐゴシック" pitchFamily="34" charset="-128"/>
              </a:rPr>
              <a:t>Unified Rail Transport Law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105551" y="3942986"/>
            <a:ext cx="2454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57" tIns="43228" rIns="86457" bIns="43228">
            <a:spAutoFit/>
          </a:bodyPr>
          <a:lstStyle/>
          <a:p>
            <a:pPr algn="ctr" defTabSz="865188">
              <a:defRPr/>
            </a:pPr>
            <a:r>
              <a:rPr lang="de-CH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charset="0"/>
                <a:ea typeface="ＭＳ Ｐゴシック" pitchFamily="34" charset="-128"/>
              </a:rPr>
              <a:t>COTIF/CIM</a:t>
            </a:r>
            <a:endParaRPr lang="de-DE" sz="1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charset="0"/>
              <a:ea typeface="ＭＳ Ｐゴシック" pitchFamily="34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641831" y="3962975"/>
            <a:ext cx="24114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57" tIns="43228" rIns="86457" bIns="43228">
            <a:spAutoFit/>
          </a:bodyPr>
          <a:lstStyle/>
          <a:p>
            <a:pPr algn="ctr" defTabSz="865188">
              <a:defRPr/>
            </a:pPr>
            <a:r>
              <a:rPr lang="de-CH" sz="1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55 Roman" charset="0"/>
                <a:ea typeface="ＭＳ Ｐゴシック" pitchFamily="34" charset="-128"/>
              </a:rPr>
              <a:t>SMGS</a:t>
            </a:r>
            <a:endParaRPr lang="de-DE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55 Roman" charset="0"/>
              <a:ea typeface="ＭＳ Ｐゴシック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491204" y="1879041"/>
            <a:ext cx="5491056" cy="60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defRPr sz="2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50515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173038" indent="11113" algn="ctr"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Joint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Declaration</a:t>
            </a:r>
          </a:p>
          <a:p>
            <a:pPr marL="173038" indent="11113" algn="ctr"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(26 February 2013, Geneva)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7384"/>
            <a:ext cx="9144000" cy="570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1656493" y="2554523"/>
            <a:ext cx="6106500" cy="1631043"/>
          </a:xfrm>
          <a:prstGeom prst="ellipse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1547664" y="2862212"/>
            <a:ext cx="58477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77938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Strategic Course of the Russian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 of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ITC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77938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transit potential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6045" y="1179867"/>
            <a:ext cx="2926740" cy="830997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  <a:alpha val="41000"/>
                </a:srgbClr>
              </a:gs>
              <a:gs pos="50000">
                <a:srgbClr val="70AD47">
                  <a:satMod val="110000"/>
                  <a:lumMod val="100000"/>
                  <a:shade val="100000"/>
                  <a:alpha val="36000"/>
                </a:srgbClr>
              </a:gs>
              <a:gs pos="100000">
                <a:srgbClr val="70AD47">
                  <a:lumMod val="99000"/>
                  <a:satMod val="120000"/>
                  <a:shade val="78000"/>
                  <a:alpha val="30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779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Интеграция регионов России в мировую транспортную систему и подключения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их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транспортных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коммуникаций к системе МТК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196752"/>
            <a:ext cx="2526323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779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State support for  </a:t>
            </a: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Russian transit </a:t>
            </a: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projects </a:t>
            </a: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on </a:t>
            </a: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global stage</a:t>
            </a:r>
            <a:endParaRPr kumimoji="0" lang="ru-RU" sz="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6045" y="1179867"/>
            <a:ext cx="292674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779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The integration of the Russian </a:t>
            </a: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regions into </a:t>
            </a: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the global transport system and </a:t>
            </a: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connection their transport communications with the ITC system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30580" y="1187037"/>
            <a:ext cx="272854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779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Development of advanced terminal and logistics technologies and information systems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94" y="4839667"/>
            <a:ext cx="279155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779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Integration with the global multimodal operators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66861" y="4881609"/>
            <a:ext cx="259226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779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The implementation of complex infrastructure </a:t>
            </a: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projects with the state </a:t>
            </a: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participation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4406" y="4839667"/>
            <a:ext cx="259067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779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Enhancing of customs law and tariff </a:t>
            </a:r>
            <a:r>
              <a:rPr lang="en-US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policy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>
            <a:off x="1442674" y="1658417"/>
            <a:ext cx="1509336" cy="1060434"/>
          </a:xfrm>
          <a:prstGeom prst="straightConnector1">
            <a:avLst/>
          </a:prstGeom>
          <a:ln w="38100">
            <a:solidFill>
              <a:schemeClr val="accent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466861" y="1855816"/>
            <a:ext cx="1330203" cy="863035"/>
          </a:xfrm>
          <a:prstGeom prst="straightConnector1">
            <a:avLst/>
          </a:prstGeom>
          <a:ln w="38100">
            <a:solidFill>
              <a:schemeClr val="accent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48283" y="2022357"/>
            <a:ext cx="0" cy="537100"/>
          </a:xfrm>
          <a:prstGeom prst="straightConnector1">
            <a:avLst/>
          </a:prstGeom>
          <a:ln w="38100">
            <a:solidFill>
              <a:schemeClr val="accent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0"/>
          </p:cNvCxnSpPr>
          <p:nvPr/>
        </p:nvCxnSpPr>
        <p:spPr>
          <a:xfrm flipV="1">
            <a:off x="1442673" y="4053965"/>
            <a:ext cx="1304432" cy="785702"/>
          </a:xfrm>
          <a:prstGeom prst="straightConnector1">
            <a:avLst/>
          </a:prstGeom>
          <a:ln w="38100">
            <a:solidFill>
              <a:schemeClr val="accent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9" idx="0"/>
          </p:cNvCxnSpPr>
          <p:nvPr/>
        </p:nvCxnSpPr>
        <p:spPr>
          <a:xfrm flipH="1" flipV="1">
            <a:off x="6466861" y="4023756"/>
            <a:ext cx="1296133" cy="857853"/>
          </a:xfrm>
          <a:prstGeom prst="straightConnector1">
            <a:avLst/>
          </a:prstGeom>
          <a:ln w="38100">
            <a:solidFill>
              <a:schemeClr val="accent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767448" y="4205937"/>
            <a:ext cx="0" cy="607266"/>
          </a:xfrm>
          <a:prstGeom prst="straightConnector1">
            <a:avLst/>
          </a:prstGeom>
          <a:ln w="38100">
            <a:solidFill>
              <a:schemeClr val="accent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1701872" y="764703"/>
            <a:ext cx="6840760" cy="371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293815" y="746857"/>
            <a:ext cx="7099960" cy="371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Priority directions of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transportations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Russian Federation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4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780928"/>
            <a:ext cx="6460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for attention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39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24050</TotalTime>
  <Words>544</Words>
  <Application>Microsoft Office PowerPoint</Application>
  <PresentationFormat>On-screen Show (4:3)</PresentationFormat>
  <Paragraphs>112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1_Тема Office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презентации</dc:title>
  <dc:creator>a.vasilyeva</dc:creator>
  <cp:lastModifiedBy>onu</cp:lastModifiedBy>
  <cp:revision>2854</cp:revision>
  <cp:lastPrinted>2017-11-23T08:59:15Z</cp:lastPrinted>
  <dcterms:created xsi:type="dcterms:W3CDTF">2011-08-10T08:18:47Z</dcterms:created>
  <dcterms:modified xsi:type="dcterms:W3CDTF">2017-11-23T08:59:48Z</dcterms:modified>
</cp:coreProperties>
</file>