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5.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6.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7.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8.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5"/>
    <p:sldMasterId id="2147483769" r:id="rId6"/>
    <p:sldMasterId id="2147483755" r:id="rId7"/>
    <p:sldMasterId id="2147483743" r:id="rId8"/>
    <p:sldMasterId id="2147483730" r:id="rId9"/>
    <p:sldMasterId id="2147483718" r:id="rId10"/>
    <p:sldMasterId id="2147483706" r:id="rId11"/>
    <p:sldMasterId id="2147483694" r:id="rId12"/>
    <p:sldMasterId id="2147483661" r:id="rId13"/>
  </p:sldMasterIdLst>
  <p:notesMasterIdLst>
    <p:notesMasterId r:id="rId28"/>
  </p:notesMasterIdLst>
  <p:handoutMasterIdLst>
    <p:handoutMasterId r:id="rId29"/>
  </p:handoutMasterIdLst>
  <p:sldIdLst>
    <p:sldId id="276" r:id="rId14"/>
    <p:sldId id="296" r:id="rId15"/>
    <p:sldId id="302" r:id="rId16"/>
    <p:sldId id="301" r:id="rId17"/>
    <p:sldId id="304" r:id="rId18"/>
    <p:sldId id="300" r:id="rId19"/>
    <p:sldId id="307" r:id="rId20"/>
    <p:sldId id="297" r:id="rId21"/>
    <p:sldId id="306" r:id="rId22"/>
    <p:sldId id="305" r:id="rId23"/>
    <p:sldId id="309" r:id="rId24"/>
    <p:sldId id="299" r:id="rId25"/>
    <p:sldId id="308" r:id="rId26"/>
    <p:sldId id="277" r:id="rId27"/>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529" autoAdjust="0"/>
    <p:restoredTop sz="81724"/>
  </p:normalViewPr>
  <p:slideViewPr>
    <p:cSldViewPr snapToGrid="0">
      <p:cViewPr varScale="1">
        <p:scale>
          <a:sx n="72" d="100"/>
          <a:sy n="72" d="100"/>
        </p:scale>
        <p:origin x="-691" y="-82"/>
      </p:cViewPr>
      <p:guideLst>
        <p:guide orient="horz" pos="2160"/>
        <p:guide pos="3840"/>
      </p:guideLst>
    </p:cSldViewPr>
  </p:slideViewPr>
  <p:notesTextViewPr>
    <p:cViewPr>
      <p:scale>
        <a:sx n="1" d="1"/>
        <a:sy n="1" d="1"/>
      </p:scale>
      <p:origin x="0" y="0"/>
    </p:cViewPr>
  </p:notesTextViewPr>
  <p:notesViewPr>
    <p:cSldViewPr snapToGrid="0">
      <p:cViewPr varScale="1">
        <p:scale>
          <a:sx n="57" d="100"/>
          <a:sy n="57" d="100"/>
        </p:scale>
        <p:origin x="2832"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9.xml"/><Relationship Id="rId18" Type="http://schemas.openxmlformats.org/officeDocument/2006/relationships/slide" Target="slides/slide5.xml"/><Relationship Id="rId26"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slide" Target="slides/slide8.xml"/><Relationship Id="rId7" Type="http://schemas.openxmlformats.org/officeDocument/2006/relationships/slideMaster" Target="slideMasters/slideMaster3.xml"/><Relationship Id="rId12" Type="http://schemas.openxmlformats.org/officeDocument/2006/relationships/slideMaster" Target="slideMasters/slideMaster8.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Master" Target="slideMasters/slideMaster7.xml"/><Relationship Id="rId24" Type="http://schemas.openxmlformats.org/officeDocument/2006/relationships/slide" Target="slides/slide11.xml"/><Relationship Id="rId32"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notesMaster" Target="notesMasters/notesMaster1.xml"/><Relationship Id="rId10" Type="http://schemas.openxmlformats.org/officeDocument/2006/relationships/slideMaster" Target="slideMasters/slideMaster6.xml"/><Relationship Id="rId19" Type="http://schemas.openxmlformats.org/officeDocument/2006/relationships/slide" Target="slides/slide6.xml"/><Relationship Id="rId31"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presProps" Target="presProps.xml"/><Relationship Id="rId8" Type="http://schemas.openxmlformats.org/officeDocument/2006/relationships/slideMaster" Target="slideMasters/slideMaster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15815D7F-C814-40C8-AF11-E3F389FEE0F9}" type="datetimeFigureOut">
              <a:rPr lang="en-GB" smtClean="0"/>
              <a:t>24/11/2017</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C13D8E7C-FA5F-4563-AE0A-A82AF28F003A}" type="slidenum">
              <a:rPr lang="en-GB" smtClean="0"/>
              <a:t>‹#›</a:t>
            </a:fld>
            <a:endParaRPr lang="en-GB"/>
          </a:p>
        </p:txBody>
      </p:sp>
    </p:spTree>
    <p:extLst>
      <p:ext uri="{BB962C8B-B14F-4D97-AF65-F5344CB8AC3E}">
        <p14:creationId xmlns:p14="http://schemas.microsoft.com/office/powerpoint/2010/main" val="20267462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FCD38E11-5018-41F8-9AA9-4D4D1BF51807}" type="datetimeFigureOut">
              <a:rPr lang="en-GB" smtClean="0"/>
              <a:t>24/11/2017</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7D6112C5-6F7B-41E1-B7F9-AB4898D88CDF}" type="slidenum">
              <a:rPr lang="en-GB" smtClean="0"/>
              <a:t>‹#›</a:t>
            </a:fld>
            <a:endParaRPr lang="en-GB"/>
          </a:p>
        </p:txBody>
      </p:sp>
    </p:spTree>
    <p:extLst>
      <p:ext uri="{BB962C8B-B14F-4D97-AF65-F5344CB8AC3E}">
        <p14:creationId xmlns:p14="http://schemas.microsoft.com/office/powerpoint/2010/main" val="36018132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D6112C5-6F7B-41E1-B7F9-AB4898D88CDF}" type="slidenum">
              <a:rPr lang="en-GB" smtClean="0"/>
              <a:t>1</a:t>
            </a:fld>
            <a:endParaRPr lang="en-GB"/>
          </a:p>
        </p:txBody>
      </p:sp>
    </p:spTree>
    <p:extLst>
      <p:ext uri="{BB962C8B-B14F-4D97-AF65-F5344CB8AC3E}">
        <p14:creationId xmlns:p14="http://schemas.microsoft.com/office/powerpoint/2010/main" val="25533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D6112C5-6F7B-41E1-B7F9-AB4898D88CDF}" type="slidenum">
              <a:rPr lang="en-GB" smtClean="0"/>
              <a:t>10</a:t>
            </a:fld>
            <a:endParaRPr lang="en-GB"/>
          </a:p>
        </p:txBody>
      </p:sp>
    </p:spTree>
    <p:extLst>
      <p:ext uri="{BB962C8B-B14F-4D97-AF65-F5344CB8AC3E}">
        <p14:creationId xmlns:p14="http://schemas.microsoft.com/office/powerpoint/2010/main" val="17070023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000" i="0" dirty="0">
              <a:latin typeface="Arial" charset="0"/>
              <a:ea typeface="Arial" charset="0"/>
              <a:cs typeface="Arial" charset="0"/>
            </a:endParaRPr>
          </a:p>
        </p:txBody>
      </p:sp>
      <p:sp>
        <p:nvSpPr>
          <p:cNvPr id="4" name="Slide Number Placeholder 3"/>
          <p:cNvSpPr>
            <a:spLocks noGrp="1"/>
          </p:cNvSpPr>
          <p:nvPr>
            <p:ph type="sldNum" sz="quarter" idx="10"/>
          </p:nvPr>
        </p:nvSpPr>
        <p:spPr/>
        <p:txBody>
          <a:bodyPr/>
          <a:lstStyle/>
          <a:p>
            <a:fld id="{7D6112C5-6F7B-41E1-B7F9-AB4898D88CDF}" type="slidenum">
              <a:rPr lang="en-GB" smtClean="0"/>
              <a:t>11</a:t>
            </a:fld>
            <a:endParaRPr lang="en-GB"/>
          </a:p>
        </p:txBody>
      </p:sp>
    </p:spTree>
    <p:extLst>
      <p:ext uri="{BB962C8B-B14F-4D97-AF65-F5344CB8AC3E}">
        <p14:creationId xmlns:p14="http://schemas.microsoft.com/office/powerpoint/2010/main" val="382626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i="0" kern="1200" dirty="0">
                <a:solidFill>
                  <a:schemeClr val="tx1"/>
                </a:solidFill>
                <a:effectLst/>
                <a:latin typeface="Arial" charset="0"/>
                <a:ea typeface="Arial" charset="0"/>
                <a:cs typeface="Arial" charset="0"/>
              </a:rPr>
              <a:t>Commitment one: </a:t>
            </a:r>
            <a:r>
              <a:rPr lang="en-US" sz="1000" i="0" kern="1200" dirty="0">
                <a:solidFill>
                  <a:schemeClr val="tx1"/>
                </a:solidFill>
                <a:effectLst/>
                <a:latin typeface="Arial" charset="0"/>
                <a:ea typeface="Arial" charset="0"/>
                <a:cs typeface="Arial" charset="0"/>
              </a:rPr>
              <a:t>Strengthen the railway’s contribution to the economy, keeping running costs in the black, freeing up taxpayers’ money </a:t>
            </a:r>
            <a:endParaRPr lang="en-US" sz="1000" i="0" dirty="0">
              <a:latin typeface="Arial" charset="0"/>
              <a:ea typeface="Arial" charset="0"/>
              <a:cs typeface="Arial" charset="0"/>
            </a:endParaRPr>
          </a:p>
          <a:p>
            <a:r>
              <a:rPr lang="en-US" sz="1000" i="0" kern="1200" dirty="0">
                <a:solidFill>
                  <a:schemeClr val="tx1"/>
                </a:solidFill>
                <a:effectLst/>
                <a:latin typeface="Arial" charset="0"/>
                <a:ea typeface="Arial" charset="0"/>
                <a:cs typeface="Arial" charset="0"/>
              </a:rPr>
              <a:t>What this means: </a:t>
            </a:r>
            <a:endParaRPr lang="en-US" sz="1000" i="0" dirty="0">
              <a:latin typeface="Arial" charset="0"/>
              <a:ea typeface="Arial" charset="0"/>
              <a:cs typeface="Arial" charset="0"/>
            </a:endParaRPr>
          </a:p>
          <a:p>
            <a:pPr marL="171450" indent="-171450" fontAlgn="auto">
              <a:buFont typeface="Arial" charset="0"/>
              <a:buChar char="•"/>
            </a:pPr>
            <a:r>
              <a:rPr lang="en-US" sz="1000" b="0" i="0" kern="1200" dirty="0">
                <a:solidFill>
                  <a:schemeClr val="tx1"/>
                </a:solidFill>
                <a:effectLst/>
                <a:latin typeface="Arial" charset="0"/>
                <a:ea typeface="Arial" charset="0"/>
                <a:cs typeface="Arial" charset="0"/>
              </a:rPr>
              <a:t>Securing almost £85bn of extra economic benefits across the country and enabling further investment </a:t>
            </a:r>
            <a:endParaRPr lang="en-US" sz="1000" i="0" kern="1200" dirty="0">
              <a:solidFill>
                <a:schemeClr val="tx1"/>
              </a:solidFill>
              <a:effectLst/>
              <a:latin typeface="Arial" charset="0"/>
              <a:ea typeface="Arial" charset="0"/>
              <a:cs typeface="Arial" charset="0"/>
            </a:endParaRPr>
          </a:p>
          <a:p>
            <a:pPr marL="171450" indent="-171450" fontAlgn="auto">
              <a:buFont typeface="Arial" charset="0"/>
              <a:buChar char="•"/>
            </a:pPr>
            <a:r>
              <a:rPr lang="en-US" sz="1000" b="0" i="0" kern="1200" dirty="0">
                <a:solidFill>
                  <a:schemeClr val="tx1"/>
                </a:solidFill>
                <a:effectLst/>
                <a:latin typeface="Arial" charset="0"/>
                <a:ea typeface="Arial" charset="0"/>
                <a:cs typeface="Arial" charset="0"/>
              </a:rPr>
              <a:t>Maintaining private sector investment to bolster government funding </a:t>
            </a:r>
            <a:endParaRPr lang="en-US" sz="1000" i="0" kern="1200" dirty="0">
              <a:solidFill>
                <a:schemeClr val="tx1"/>
              </a:solidFill>
              <a:effectLst/>
              <a:latin typeface="Arial" charset="0"/>
              <a:ea typeface="Arial" charset="0"/>
              <a:cs typeface="Arial" charset="0"/>
            </a:endParaRPr>
          </a:p>
          <a:p>
            <a:pPr marL="171450" indent="-171450" fontAlgn="auto">
              <a:buFont typeface="Arial" charset="0"/>
              <a:buChar char="•"/>
            </a:pPr>
            <a:r>
              <a:rPr lang="en-US" sz="1000" b="0" i="0" kern="1200" dirty="0">
                <a:solidFill>
                  <a:schemeClr val="tx1"/>
                </a:solidFill>
                <a:effectLst/>
                <a:latin typeface="Arial" charset="0"/>
                <a:ea typeface="Arial" charset="0"/>
                <a:cs typeface="Arial" charset="0"/>
              </a:rPr>
              <a:t>No return to day-to-day running costs in the red </a:t>
            </a:r>
          </a:p>
          <a:p>
            <a:pPr fontAlgn="auto"/>
            <a:endParaRPr lang="en-US" sz="1000" b="0" i="0" kern="1200" dirty="0">
              <a:solidFill>
                <a:schemeClr val="tx1"/>
              </a:solidFill>
              <a:effectLst/>
              <a:latin typeface="Arial" charset="0"/>
              <a:ea typeface="Arial" charset="0"/>
              <a:cs typeface="Arial" charset="0"/>
            </a:endParaRPr>
          </a:p>
          <a:p>
            <a:pPr fontAlgn="auto"/>
            <a:r>
              <a:rPr lang="en-US" sz="1000" b="1" i="0" kern="1200" dirty="0">
                <a:solidFill>
                  <a:schemeClr val="tx1"/>
                </a:solidFill>
                <a:effectLst/>
                <a:latin typeface="Arial" charset="0"/>
                <a:ea typeface="Arial" charset="0"/>
                <a:cs typeface="Arial" charset="0"/>
              </a:rPr>
              <a:t>Commitment two: </a:t>
            </a:r>
            <a:r>
              <a:rPr lang="en-US" sz="1000" i="0" kern="1200" dirty="0">
                <a:solidFill>
                  <a:schemeClr val="tx1"/>
                </a:solidFill>
                <a:effectLst/>
                <a:latin typeface="Arial" charset="0"/>
                <a:ea typeface="Arial" charset="0"/>
                <a:cs typeface="Arial" charset="0"/>
              </a:rPr>
              <a:t>Increase customer satisfaction by improving the railway to remain the top-rated major railway in Europe </a:t>
            </a:r>
          </a:p>
          <a:p>
            <a:pPr fontAlgn="auto"/>
            <a:r>
              <a:rPr lang="en-US" sz="1000" i="0" kern="1200" dirty="0">
                <a:solidFill>
                  <a:schemeClr val="tx1"/>
                </a:solidFill>
                <a:effectLst/>
                <a:latin typeface="Arial" charset="0"/>
                <a:ea typeface="Arial" charset="0"/>
                <a:cs typeface="Arial" charset="0"/>
              </a:rPr>
              <a:t>What this means: </a:t>
            </a:r>
          </a:p>
          <a:p>
            <a:pPr marL="171450" indent="-171450" fontAlgn="auto">
              <a:buFont typeface="Arial" charset="0"/>
              <a:buChar char="•"/>
            </a:pPr>
            <a:r>
              <a:rPr lang="en-US" sz="1000" i="0" kern="1200" dirty="0">
                <a:solidFill>
                  <a:schemeClr val="tx1"/>
                </a:solidFill>
                <a:effectLst/>
                <a:latin typeface="Arial" charset="0"/>
                <a:ea typeface="Arial" charset="0"/>
                <a:cs typeface="Arial" charset="0"/>
              </a:rPr>
              <a:t>Delivering simpler ticketing, more services, quicker journeys and better value-for-money for our customers, with the support of government </a:t>
            </a:r>
          </a:p>
          <a:p>
            <a:pPr marL="171450" indent="-171450" fontAlgn="auto">
              <a:buFont typeface="Arial" charset="0"/>
              <a:buChar char="•"/>
            </a:pPr>
            <a:r>
              <a:rPr lang="en-US" sz="1000" i="0" kern="1200" dirty="0">
                <a:solidFill>
                  <a:schemeClr val="tx1"/>
                </a:solidFill>
                <a:effectLst/>
                <a:latin typeface="Arial" charset="0"/>
                <a:ea typeface="Arial" charset="0"/>
                <a:cs typeface="Arial" charset="0"/>
              </a:rPr>
              <a:t>Introducing the most transparent performance and punctuality measures in Europe, with to-the-minute punctuality reporting, setting the industry apart from the UK’s aviation industry </a:t>
            </a:r>
          </a:p>
          <a:p>
            <a:pPr marL="171450" indent="-171450" fontAlgn="auto">
              <a:buFont typeface="Arial" charset="0"/>
              <a:buChar char="•"/>
            </a:pPr>
            <a:r>
              <a:rPr lang="en-US" sz="1000" i="0" kern="1200" dirty="0">
                <a:solidFill>
                  <a:schemeClr val="tx1"/>
                </a:solidFill>
                <a:effectLst/>
                <a:latin typeface="Arial" charset="0"/>
                <a:ea typeface="Arial" charset="0"/>
                <a:cs typeface="Arial" charset="0"/>
              </a:rPr>
              <a:t>Building confidence in our services with the creation of a new independent railway ombudsman, supported by the industry, to rule on complaints </a:t>
            </a:r>
          </a:p>
          <a:p>
            <a:pPr fontAlgn="auto"/>
            <a:endParaRPr lang="en-US" sz="1000" i="0" kern="1200" dirty="0">
              <a:solidFill>
                <a:schemeClr val="tx1"/>
              </a:solidFill>
              <a:effectLst/>
              <a:latin typeface="Arial" charset="0"/>
              <a:ea typeface="Arial" charset="0"/>
              <a:cs typeface="Arial" charset="0"/>
            </a:endParaRPr>
          </a:p>
          <a:p>
            <a:pPr fontAlgn="auto"/>
            <a:r>
              <a:rPr lang="en-US" sz="1000" b="1" i="0" kern="1200" dirty="0">
                <a:solidFill>
                  <a:schemeClr val="tx1"/>
                </a:solidFill>
                <a:effectLst/>
                <a:latin typeface="Arial" charset="0"/>
                <a:ea typeface="Arial" charset="0"/>
                <a:cs typeface="Arial" charset="0"/>
              </a:rPr>
              <a:t>Commitment three: </a:t>
            </a:r>
            <a:r>
              <a:rPr lang="en-US" sz="1000" i="0" kern="1200" dirty="0">
                <a:solidFill>
                  <a:schemeClr val="tx1"/>
                </a:solidFill>
                <a:effectLst/>
                <a:latin typeface="Arial" charset="0"/>
                <a:ea typeface="Arial" charset="0"/>
                <a:cs typeface="Arial" charset="0"/>
              </a:rPr>
              <a:t>Boost local communities through </a:t>
            </a:r>
            <a:r>
              <a:rPr lang="en-US" sz="1000" i="0" kern="1200" dirty="0" err="1">
                <a:solidFill>
                  <a:schemeClr val="tx1"/>
                </a:solidFill>
                <a:effectLst/>
                <a:latin typeface="Arial" charset="0"/>
                <a:ea typeface="Arial" charset="0"/>
                <a:cs typeface="Arial" charset="0"/>
              </a:rPr>
              <a:t>localised</a:t>
            </a:r>
            <a:r>
              <a:rPr lang="en-US" sz="1000" i="0" kern="1200" dirty="0">
                <a:solidFill>
                  <a:schemeClr val="tx1"/>
                </a:solidFill>
                <a:effectLst/>
                <a:latin typeface="Arial" charset="0"/>
                <a:ea typeface="Arial" charset="0"/>
                <a:cs typeface="Arial" charset="0"/>
              </a:rPr>
              <a:t> decision- making and investment </a:t>
            </a:r>
          </a:p>
          <a:p>
            <a:pPr fontAlgn="auto"/>
            <a:r>
              <a:rPr lang="en-US" sz="1000" i="0" kern="1200" dirty="0">
                <a:solidFill>
                  <a:schemeClr val="tx1"/>
                </a:solidFill>
                <a:effectLst/>
                <a:latin typeface="Arial" charset="0"/>
                <a:ea typeface="Arial" charset="0"/>
                <a:cs typeface="Arial" charset="0"/>
              </a:rPr>
              <a:t>What this means: </a:t>
            </a:r>
          </a:p>
          <a:p>
            <a:pPr marL="171450" indent="-171450" fontAlgn="auto">
              <a:buFont typeface="Arial" charset="0"/>
              <a:buChar char="•"/>
            </a:pPr>
            <a:r>
              <a:rPr lang="en-US" sz="1000" b="0" i="0" kern="1200" dirty="0">
                <a:solidFill>
                  <a:schemeClr val="tx1"/>
                </a:solidFill>
                <a:effectLst/>
                <a:latin typeface="Arial" charset="0"/>
                <a:ea typeface="Arial" charset="0"/>
                <a:cs typeface="Arial" charset="0"/>
              </a:rPr>
              <a:t>Setting up local supervisory boards or equivalents made up of Network Rail, train operators and passenger groups, giving customers and communities a stronger voice </a:t>
            </a:r>
            <a:endParaRPr lang="en-US" sz="1000" i="0" kern="1200" dirty="0">
              <a:solidFill>
                <a:schemeClr val="tx1"/>
              </a:solidFill>
              <a:effectLst/>
              <a:latin typeface="Arial" charset="0"/>
              <a:ea typeface="Arial" charset="0"/>
              <a:cs typeface="Arial" charset="0"/>
            </a:endParaRPr>
          </a:p>
          <a:p>
            <a:pPr marL="171450" indent="-171450" fontAlgn="auto">
              <a:buFont typeface="Arial" charset="0"/>
              <a:buChar char="•"/>
            </a:pPr>
            <a:r>
              <a:rPr lang="en-US" sz="1000" b="0" i="0" kern="1200" dirty="0">
                <a:solidFill>
                  <a:schemeClr val="tx1"/>
                </a:solidFill>
                <a:effectLst/>
                <a:latin typeface="Arial" charset="0"/>
                <a:ea typeface="Arial" charset="0"/>
                <a:cs typeface="Arial" charset="0"/>
              </a:rPr>
              <a:t>Creating vibrant, attractive railway stations that are community hubs – building on the decade-long, £5.2bn investment in railway stations across the country </a:t>
            </a:r>
            <a:endParaRPr lang="en-US" sz="1000" i="0" kern="1200" dirty="0">
              <a:solidFill>
                <a:schemeClr val="tx1"/>
              </a:solidFill>
              <a:effectLst/>
              <a:latin typeface="Arial" charset="0"/>
              <a:ea typeface="Arial" charset="0"/>
              <a:cs typeface="Arial" charset="0"/>
            </a:endParaRPr>
          </a:p>
          <a:p>
            <a:pPr marL="171450" indent="-171450" fontAlgn="auto">
              <a:buFont typeface="Arial" charset="0"/>
              <a:buChar char="•"/>
            </a:pPr>
            <a:r>
              <a:rPr lang="en-US" sz="1000" b="0" i="0" kern="1200" dirty="0">
                <a:solidFill>
                  <a:schemeClr val="tx1"/>
                </a:solidFill>
                <a:effectLst/>
                <a:latin typeface="Arial" charset="0"/>
                <a:ea typeface="Arial" charset="0"/>
                <a:cs typeface="Arial" charset="0"/>
              </a:rPr>
              <a:t>Giving our backing to public and private infrastructure projects across the country, like Transport for the North’s plan to extend the number of customers one hour away from the North of England’s four major cities to 1.3m </a:t>
            </a:r>
            <a:endParaRPr lang="en-US" sz="1000" i="0" kern="1200" dirty="0">
              <a:solidFill>
                <a:schemeClr val="tx1"/>
              </a:solidFill>
              <a:effectLst/>
              <a:latin typeface="Arial" charset="0"/>
              <a:ea typeface="Arial" charset="0"/>
              <a:cs typeface="Arial" charset="0"/>
            </a:endParaRPr>
          </a:p>
          <a:p>
            <a:pPr marL="171450" indent="-171450" fontAlgn="auto">
              <a:buFont typeface="Arial" charset="0"/>
              <a:buChar char="•"/>
            </a:pPr>
            <a:r>
              <a:rPr lang="en-US" sz="1000" b="0" i="0" kern="1200" dirty="0">
                <a:solidFill>
                  <a:schemeClr val="tx1"/>
                </a:solidFill>
                <a:effectLst/>
                <a:latin typeface="Arial" charset="0"/>
                <a:ea typeface="Arial" charset="0"/>
                <a:cs typeface="Arial" charset="0"/>
              </a:rPr>
              <a:t>Enabling more people to benefit from the opportunities that travelling by train opens up </a:t>
            </a:r>
            <a:endParaRPr lang="en-US" sz="1000" i="0" kern="1200" dirty="0">
              <a:solidFill>
                <a:schemeClr val="tx1"/>
              </a:solidFill>
              <a:effectLst/>
              <a:latin typeface="Arial" charset="0"/>
              <a:ea typeface="Arial" charset="0"/>
              <a:cs typeface="Arial" charset="0"/>
            </a:endParaRPr>
          </a:p>
          <a:p>
            <a:pPr fontAlgn="auto"/>
            <a:endParaRPr lang="en-US" sz="1000" i="0" kern="1200" dirty="0">
              <a:solidFill>
                <a:schemeClr val="tx1"/>
              </a:solidFill>
              <a:effectLst/>
              <a:latin typeface="Arial" charset="0"/>
              <a:ea typeface="Arial" charset="0"/>
              <a:cs typeface="Arial" charset="0"/>
            </a:endParaRPr>
          </a:p>
          <a:p>
            <a:pPr fontAlgn="auto"/>
            <a:r>
              <a:rPr lang="en-US" sz="1000" b="1" i="0" kern="1200" dirty="0">
                <a:solidFill>
                  <a:schemeClr val="tx1"/>
                </a:solidFill>
                <a:effectLst/>
                <a:latin typeface="Arial" charset="0"/>
                <a:ea typeface="Arial" charset="0"/>
                <a:cs typeface="Arial" charset="0"/>
              </a:rPr>
              <a:t>Commitment four: </a:t>
            </a:r>
            <a:r>
              <a:rPr lang="en-US" sz="1000" i="0" kern="1200" dirty="0">
                <a:solidFill>
                  <a:schemeClr val="tx1"/>
                </a:solidFill>
                <a:effectLst/>
                <a:latin typeface="Arial" charset="0"/>
                <a:ea typeface="Arial" charset="0"/>
                <a:cs typeface="Arial" charset="0"/>
              </a:rPr>
              <a:t>Create more jobs, increase diversity and provide our employees with rewarding careers </a:t>
            </a:r>
          </a:p>
          <a:p>
            <a:pPr fontAlgn="auto"/>
            <a:r>
              <a:rPr lang="en-US" sz="1000" i="0" kern="1200" dirty="0">
                <a:solidFill>
                  <a:schemeClr val="tx1"/>
                </a:solidFill>
                <a:effectLst/>
                <a:latin typeface="Arial" charset="0"/>
                <a:ea typeface="Arial" charset="0"/>
                <a:cs typeface="Arial" charset="0"/>
              </a:rPr>
              <a:t>What this means: </a:t>
            </a:r>
          </a:p>
          <a:p>
            <a:pPr marL="171450" indent="-171450" fontAlgn="auto">
              <a:buFont typeface="Arial" charset="0"/>
              <a:buChar char="•"/>
            </a:pPr>
            <a:r>
              <a:rPr lang="en-US" sz="1000" i="0" kern="1200" dirty="0">
                <a:solidFill>
                  <a:schemeClr val="tx1"/>
                </a:solidFill>
                <a:effectLst/>
                <a:latin typeface="Arial" charset="0"/>
                <a:ea typeface="Arial" charset="0"/>
                <a:cs typeface="Arial" charset="0"/>
              </a:rPr>
              <a:t>Investing more than £250m per year in our workforce training, improving employee engagement and customer experience </a:t>
            </a:r>
          </a:p>
          <a:p>
            <a:pPr marL="171450" indent="-171450" fontAlgn="auto">
              <a:buFont typeface="Arial" charset="0"/>
              <a:buChar char="•"/>
            </a:pPr>
            <a:r>
              <a:rPr lang="en-US" sz="1000" i="0" kern="1200" dirty="0">
                <a:solidFill>
                  <a:schemeClr val="tx1"/>
                </a:solidFill>
                <a:effectLst/>
                <a:latin typeface="Arial" charset="0"/>
                <a:ea typeface="Arial" charset="0"/>
                <a:cs typeface="Arial" charset="0"/>
              </a:rPr>
              <a:t>Changing the industry to better reflect the diverse customers we serve </a:t>
            </a:r>
          </a:p>
          <a:p>
            <a:pPr marL="171450" indent="-171450" fontAlgn="auto">
              <a:buFont typeface="Arial" charset="0"/>
              <a:buChar char="•"/>
            </a:pPr>
            <a:r>
              <a:rPr lang="en-US" sz="1000" i="0" kern="1200" dirty="0">
                <a:solidFill>
                  <a:schemeClr val="tx1"/>
                </a:solidFill>
                <a:effectLst/>
                <a:latin typeface="Arial" charset="0"/>
                <a:ea typeface="Arial" charset="0"/>
                <a:cs typeface="Arial" charset="0"/>
              </a:rPr>
              <a:t>Attracting new talent to rail, with new high-status apprenticeships, to create a </a:t>
            </a:r>
          </a:p>
          <a:p>
            <a:pPr marL="171450" indent="-171450" fontAlgn="auto">
              <a:buFont typeface="Arial" charset="0"/>
              <a:buChar char="•"/>
            </a:pPr>
            <a:r>
              <a:rPr lang="en-US" sz="1000" i="0" kern="1200" dirty="0">
                <a:solidFill>
                  <a:schemeClr val="tx1"/>
                </a:solidFill>
                <a:effectLst/>
                <a:latin typeface="Arial" charset="0"/>
                <a:ea typeface="Arial" charset="0"/>
                <a:cs typeface="Arial" charset="0"/>
              </a:rPr>
              <a:t>progressive dynamic workforce </a:t>
            </a:r>
          </a:p>
          <a:p>
            <a:pPr fontAlgn="auto"/>
            <a:endParaRPr lang="en-US" sz="1000" i="0" kern="1200" dirty="0">
              <a:solidFill>
                <a:schemeClr val="tx1"/>
              </a:solidFill>
              <a:effectLst/>
              <a:latin typeface="Arial" charset="0"/>
              <a:ea typeface="Arial" charset="0"/>
              <a:cs typeface="Arial" charset="0"/>
            </a:endParaRPr>
          </a:p>
          <a:p>
            <a:endParaRPr lang="en-GB" sz="1000" i="0" dirty="0">
              <a:latin typeface="Arial" charset="0"/>
              <a:ea typeface="Arial" charset="0"/>
              <a:cs typeface="Arial" charset="0"/>
            </a:endParaRPr>
          </a:p>
        </p:txBody>
      </p:sp>
      <p:sp>
        <p:nvSpPr>
          <p:cNvPr id="4" name="Slide Number Placeholder 3"/>
          <p:cNvSpPr>
            <a:spLocks noGrp="1"/>
          </p:cNvSpPr>
          <p:nvPr>
            <p:ph type="sldNum" sz="quarter" idx="10"/>
          </p:nvPr>
        </p:nvSpPr>
        <p:spPr/>
        <p:txBody>
          <a:bodyPr/>
          <a:lstStyle/>
          <a:p>
            <a:fld id="{7D6112C5-6F7B-41E1-B7F9-AB4898D88CDF}" type="slidenum">
              <a:rPr lang="en-GB" smtClean="0"/>
              <a:t>12</a:t>
            </a:fld>
            <a:endParaRPr lang="en-GB"/>
          </a:p>
        </p:txBody>
      </p:sp>
    </p:spTree>
    <p:extLst>
      <p:ext uri="{BB962C8B-B14F-4D97-AF65-F5344CB8AC3E}">
        <p14:creationId xmlns:p14="http://schemas.microsoft.com/office/powerpoint/2010/main" val="6886884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i="0" kern="1200" dirty="0">
                <a:solidFill>
                  <a:schemeClr val="tx1"/>
                </a:solidFill>
                <a:effectLst/>
                <a:latin typeface="Arial" charset="0"/>
                <a:ea typeface="Arial" charset="0"/>
                <a:cs typeface="Arial" charset="0"/>
              </a:rPr>
              <a:t>Devolution: </a:t>
            </a:r>
            <a:r>
              <a:rPr lang="en-GB" sz="1200" b="0" i="0" u="none" strike="noStrike" kern="1200" baseline="0" dirty="0">
                <a:solidFill>
                  <a:schemeClr val="tx1"/>
                </a:solidFill>
                <a:latin typeface="+mn-lt"/>
                <a:ea typeface="+mn-ea"/>
                <a:cs typeface="+mn-cs"/>
              </a:rPr>
              <a:t>placing accountability closer to customers and passengers, so that decisions can be more relevant to their needs and taken faster</a:t>
            </a:r>
            <a:endParaRPr lang="en-US" sz="1000" i="0" kern="1200" dirty="0">
              <a:solidFill>
                <a:schemeClr val="tx1"/>
              </a:solidFill>
              <a:effectLst/>
              <a:latin typeface="Arial" charset="0"/>
              <a:ea typeface="Arial" charset="0"/>
              <a:cs typeface="Arial" charset="0"/>
            </a:endParaRPr>
          </a:p>
          <a:p>
            <a:endParaRPr lang="en-US" sz="1000" b="0" i="0" kern="1200" dirty="0">
              <a:solidFill>
                <a:schemeClr val="tx1"/>
              </a:solidFill>
              <a:effectLst/>
              <a:latin typeface="Arial" charset="0"/>
              <a:ea typeface="Arial" charset="0"/>
              <a:cs typeface="Arial" charset="0"/>
            </a:endParaRPr>
          </a:p>
          <a:p>
            <a:pPr fontAlgn="auto"/>
            <a:r>
              <a:rPr lang="en-US" sz="1000" b="1" i="0" kern="1200" dirty="0">
                <a:solidFill>
                  <a:schemeClr val="tx1"/>
                </a:solidFill>
                <a:effectLst/>
                <a:latin typeface="Arial" charset="0"/>
                <a:ea typeface="Arial" charset="0"/>
                <a:cs typeface="Arial" charset="0"/>
              </a:rPr>
              <a:t>Alignment: </a:t>
            </a:r>
            <a:r>
              <a:rPr lang="en-US" sz="1000" i="0" kern="1200" dirty="0">
                <a:solidFill>
                  <a:schemeClr val="tx1"/>
                </a:solidFill>
                <a:effectLst/>
                <a:latin typeface="Arial" charset="0"/>
                <a:ea typeface="Arial" charset="0"/>
                <a:cs typeface="Arial" charset="0"/>
              </a:rPr>
              <a:t>focused on what passengers and freight customers, and ensuring a stronger voice for these customers</a:t>
            </a:r>
          </a:p>
          <a:p>
            <a:pPr fontAlgn="auto"/>
            <a:endParaRPr lang="en-US" sz="1000" i="0" kern="1200" dirty="0">
              <a:solidFill>
                <a:schemeClr val="tx1"/>
              </a:solidFill>
              <a:effectLst/>
              <a:latin typeface="Arial" charset="0"/>
              <a:ea typeface="Arial" charset="0"/>
              <a:cs typeface="Arial" charset="0"/>
            </a:endParaRPr>
          </a:p>
        </p:txBody>
      </p:sp>
      <p:sp>
        <p:nvSpPr>
          <p:cNvPr id="4" name="Slide Number Placeholder 3"/>
          <p:cNvSpPr>
            <a:spLocks noGrp="1"/>
          </p:cNvSpPr>
          <p:nvPr>
            <p:ph type="sldNum" sz="quarter" idx="10"/>
          </p:nvPr>
        </p:nvSpPr>
        <p:spPr/>
        <p:txBody>
          <a:bodyPr/>
          <a:lstStyle/>
          <a:p>
            <a:fld id="{7D6112C5-6F7B-41E1-B7F9-AB4898D88CDF}" type="slidenum">
              <a:rPr lang="en-GB" smtClean="0"/>
              <a:t>13</a:t>
            </a:fld>
            <a:endParaRPr lang="en-GB"/>
          </a:p>
        </p:txBody>
      </p:sp>
    </p:spTree>
    <p:extLst>
      <p:ext uri="{BB962C8B-B14F-4D97-AF65-F5344CB8AC3E}">
        <p14:creationId xmlns:p14="http://schemas.microsoft.com/office/powerpoint/2010/main" val="10052099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D6112C5-6F7B-41E1-B7F9-AB4898D88CDF}" type="slidenum">
              <a:rPr lang="en-GB" smtClean="0"/>
              <a:t>14</a:t>
            </a:fld>
            <a:endParaRPr lang="en-GB"/>
          </a:p>
        </p:txBody>
      </p:sp>
    </p:spTree>
    <p:extLst>
      <p:ext uri="{BB962C8B-B14F-4D97-AF65-F5344CB8AC3E}">
        <p14:creationId xmlns:p14="http://schemas.microsoft.com/office/powerpoint/2010/main" val="33561281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dirty="0">
                <a:latin typeface="Arial" charset="0"/>
                <a:ea typeface="Arial" charset="0"/>
                <a:cs typeface="Arial" charset="0"/>
              </a:rPr>
              <a:t>The Rail Delivery Group (RDG) brings together passenger train operators, freight train operators, as well as Network Rail. Together with the rail supply chain, the rail industry – a partnership of the public and private sectors - is working with a plan </a:t>
            </a:r>
            <a:r>
              <a:rPr lang="en-GB" sz="1000" i="1" dirty="0">
                <a:latin typeface="Arial" charset="0"/>
                <a:ea typeface="Arial" charset="0"/>
                <a:cs typeface="Arial" charset="0"/>
              </a:rPr>
              <a:t>In Partnership for Britain’s Prosperity</a:t>
            </a:r>
            <a:r>
              <a:rPr lang="en-GB" sz="1000" dirty="0">
                <a:latin typeface="Arial" charset="0"/>
                <a:ea typeface="Arial" charset="0"/>
                <a:cs typeface="Arial" charset="0"/>
              </a:rPr>
              <a:t> to change, improve and secure prosperity in Britain now and in the future. </a:t>
            </a:r>
          </a:p>
          <a:p>
            <a:endParaRPr lang="en-GB" sz="1000" dirty="0">
              <a:latin typeface="Arial" charset="0"/>
              <a:ea typeface="Arial" charset="0"/>
              <a:cs typeface="Arial" charset="0"/>
            </a:endParaRPr>
          </a:p>
          <a:p>
            <a:r>
              <a:rPr lang="en-GB" sz="1000" dirty="0">
                <a:latin typeface="Arial" charset="0"/>
                <a:ea typeface="Arial" charset="0"/>
                <a:cs typeface="Arial" charset="0"/>
              </a:rPr>
              <a:t>The RDG provides services to enable its members to succeed in transforming and delivering a successful railway to the benefit of customers, the taxpayer and the UK’s economy. In addition, the RDG provides support and gives a voice to passenger and freight operators, as well as delivering important national ticketing, information and reservation services for passengers and staff.</a:t>
            </a:r>
          </a:p>
          <a:p>
            <a:endParaRPr lang="en-GB" dirty="0"/>
          </a:p>
        </p:txBody>
      </p:sp>
      <p:sp>
        <p:nvSpPr>
          <p:cNvPr id="4" name="Slide Number Placeholder 3"/>
          <p:cNvSpPr>
            <a:spLocks noGrp="1"/>
          </p:cNvSpPr>
          <p:nvPr>
            <p:ph type="sldNum" sz="quarter" idx="10"/>
          </p:nvPr>
        </p:nvSpPr>
        <p:spPr/>
        <p:txBody>
          <a:bodyPr/>
          <a:lstStyle/>
          <a:p>
            <a:fld id="{7D6112C5-6F7B-41E1-B7F9-AB4898D88CDF}" type="slidenum">
              <a:rPr lang="en-GB" smtClean="0"/>
              <a:t>2</a:t>
            </a:fld>
            <a:endParaRPr lang="en-GB"/>
          </a:p>
        </p:txBody>
      </p:sp>
    </p:spTree>
    <p:extLst>
      <p:ext uri="{BB962C8B-B14F-4D97-AF65-F5344CB8AC3E}">
        <p14:creationId xmlns:p14="http://schemas.microsoft.com/office/powerpoint/2010/main" val="18273669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dirty="0">
                <a:latin typeface="Arial" charset="0"/>
                <a:ea typeface="Arial" charset="0"/>
                <a:cs typeface="Arial" charset="0"/>
              </a:rPr>
              <a:t>How we deliver our work.</a:t>
            </a:r>
          </a:p>
        </p:txBody>
      </p:sp>
      <p:sp>
        <p:nvSpPr>
          <p:cNvPr id="4" name="Slide Number Placeholder 3"/>
          <p:cNvSpPr>
            <a:spLocks noGrp="1"/>
          </p:cNvSpPr>
          <p:nvPr>
            <p:ph type="sldNum" sz="quarter" idx="10"/>
          </p:nvPr>
        </p:nvSpPr>
        <p:spPr/>
        <p:txBody>
          <a:bodyPr/>
          <a:lstStyle/>
          <a:p>
            <a:fld id="{7D6112C5-6F7B-41E1-B7F9-AB4898D88CDF}" type="slidenum">
              <a:rPr lang="en-GB" smtClean="0"/>
              <a:t>3</a:t>
            </a:fld>
            <a:endParaRPr lang="en-GB"/>
          </a:p>
        </p:txBody>
      </p:sp>
    </p:spTree>
    <p:extLst>
      <p:ext uri="{BB962C8B-B14F-4D97-AF65-F5344CB8AC3E}">
        <p14:creationId xmlns:p14="http://schemas.microsoft.com/office/powerpoint/2010/main" val="11296869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dirty="0">
                <a:latin typeface="Arial" charset="0"/>
                <a:ea typeface="Arial" charset="0"/>
                <a:cs typeface="Arial" charset="0"/>
              </a:rPr>
              <a:t>Fully separated infrastructure management running nine</a:t>
            </a:r>
            <a:r>
              <a:rPr lang="en-GB" sz="1000" baseline="0" dirty="0">
                <a:latin typeface="Arial" charset="0"/>
                <a:ea typeface="Arial" charset="0"/>
                <a:cs typeface="Arial" charset="0"/>
              </a:rPr>
              <a:t> routes (including freight and national operators)</a:t>
            </a:r>
          </a:p>
          <a:p>
            <a:pPr marL="171450" indent="-171450">
              <a:buFont typeface="Arial" charset="0"/>
              <a:buChar char="•"/>
            </a:pPr>
            <a:r>
              <a:rPr lang="en-GB" sz="1000" dirty="0">
                <a:latin typeface="Arial" charset="0"/>
                <a:ea typeface="Arial" charset="0"/>
                <a:cs typeface="Arial" charset="0"/>
              </a:rPr>
              <a:t>Network Rail maintains and develops Britain's rail tracks, signalling, bridges, tunnels, level crossings and many key stations</a:t>
            </a:r>
          </a:p>
          <a:p>
            <a:pPr marL="171450" indent="-171450">
              <a:buFont typeface="Arial" charset="0"/>
              <a:buChar char="•"/>
            </a:pPr>
            <a:r>
              <a:rPr lang="en-GB" sz="1000" dirty="0">
                <a:latin typeface="Arial" charset="0"/>
                <a:ea typeface="Arial" charset="0"/>
                <a:cs typeface="Arial" charset="0"/>
              </a:rPr>
              <a:t>Stations not managed by Network Rail are run by the train operator</a:t>
            </a:r>
          </a:p>
          <a:p>
            <a:endParaRPr lang="en-GB" sz="1000" dirty="0">
              <a:latin typeface="Arial" charset="0"/>
              <a:ea typeface="Arial" charset="0"/>
              <a:cs typeface="Arial" charset="0"/>
            </a:endParaRPr>
          </a:p>
          <a:p>
            <a:r>
              <a:rPr lang="en-GB" sz="1000" dirty="0">
                <a:latin typeface="Arial" charset="0"/>
                <a:ea typeface="Arial" charset="0"/>
                <a:cs typeface="Arial" charset="0"/>
              </a:rPr>
              <a:t>Passenger franchises (public</a:t>
            </a:r>
            <a:r>
              <a:rPr lang="en-GB" sz="1000" baseline="0" dirty="0">
                <a:latin typeface="Arial" charset="0"/>
                <a:ea typeface="Arial" charset="0"/>
                <a:cs typeface="Arial" charset="0"/>
              </a:rPr>
              <a:t> service contracts) are </a:t>
            </a:r>
            <a:r>
              <a:rPr lang="en-GB" sz="1000" dirty="0">
                <a:latin typeface="Arial" charset="0"/>
                <a:ea typeface="Arial" charset="0"/>
                <a:cs typeface="Arial" charset="0"/>
              </a:rPr>
              <a:t>seven to ten years</a:t>
            </a:r>
          </a:p>
          <a:p>
            <a:endParaRPr lang="en-GB" sz="1000" dirty="0">
              <a:latin typeface="Arial" charset="0"/>
              <a:ea typeface="Arial" charset="0"/>
              <a:cs typeface="Arial" charset="0"/>
            </a:endParaRPr>
          </a:p>
          <a:p>
            <a:r>
              <a:rPr lang="en-GB" sz="1000" dirty="0">
                <a:latin typeface="Arial" charset="0"/>
                <a:ea typeface="Arial" charset="0"/>
                <a:cs typeface="Arial" charset="0"/>
              </a:rPr>
              <a:t>Open access operators</a:t>
            </a:r>
            <a:r>
              <a:rPr lang="en-GB" sz="1000" baseline="0" dirty="0">
                <a:latin typeface="Arial" charset="0"/>
                <a:ea typeface="Arial" charset="0"/>
                <a:cs typeface="Arial" charset="0"/>
              </a:rPr>
              <a:t> </a:t>
            </a:r>
            <a:r>
              <a:rPr lang="en-GB" sz="1000" dirty="0">
                <a:latin typeface="Arial" charset="0"/>
                <a:ea typeface="Arial" charset="0"/>
                <a:cs typeface="Arial" charset="0"/>
              </a:rPr>
              <a:t>subject to rules to avoid cherry picking from the public</a:t>
            </a:r>
            <a:r>
              <a:rPr lang="en-GB" sz="1000" baseline="0" dirty="0">
                <a:latin typeface="Arial" charset="0"/>
                <a:ea typeface="Arial" charset="0"/>
                <a:cs typeface="Arial" charset="0"/>
              </a:rPr>
              <a:t> service contract </a:t>
            </a:r>
            <a:r>
              <a:rPr lang="mr-IN" sz="1000" baseline="0" dirty="0">
                <a:latin typeface="Arial" charset="0"/>
                <a:ea typeface="Arial" charset="0"/>
                <a:cs typeface="Arial" charset="0"/>
              </a:rPr>
              <a:t>–</a:t>
            </a:r>
            <a:r>
              <a:rPr lang="en-GB" sz="1000" baseline="0" dirty="0">
                <a:latin typeface="Arial" charset="0"/>
                <a:ea typeface="Arial" charset="0"/>
                <a:cs typeface="Arial" charset="0"/>
              </a:rPr>
              <a:t> the NPAT</a:t>
            </a:r>
            <a:endParaRPr lang="en-GB" sz="1000" dirty="0">
              <a:latin typeface="Arial" charset="0"/>
              <a:ea typeface="Arial" charset="0"/>
              <a:cs typeface="Arial" charset="0"/>
            </a:endParaRPr>
          </a:p>
          <a:p>
            <a:endParaRPr lang="en-GB" sz="1000" dirty="0">
              <a:latin typeface="Arial" charset="0"/>
              <a:ea typeface="Arial" charset="0"/>
              <a:cs typeface="Arial" charset="0"/>
            </a:endParaRPr>
          </a:p>
          <a:p>
            <a:r>
              <a:rPr lang="en-GB" sz="1000" dirty="0">
                <a:latin typeface="Arial" charset="0"/>
                <a:ea typeface="Arial" charset="0"/>
                <a:cs typeface="Arial" charset="0"/>
              </a:rPr>
              <a:t>Eurostar</a:t>
            </a:r>
            <a:r>
              <a:rPr lang="en-GB" sz="1000" baseline="0" dirty="0">
                <a:latin typeface="Arial" charset="0"/>
                <a:ea typeface="Arial" charset="0"/>
                <a:cs typeface="Arial" charset="0"/>
              </a:rPr>
              <a:t> is the i</a:t>
            </a:r>
            <a:r>
              <a:rPr lang="en-GB" sz="1000" dirty="0">
                <a:latin typeface="Arial" charset="0"/>
                <a:ea typeface="Arial" charset="0"/>
                <a:cs typeface="Arial" charset="0"/>
              </a:rPr>
              <a:t>nternational</a:t>
            </a:r>
            <a:r>
              <a:rPr lang="en-GB" sz="1000" baseline="0" dirty="0">
                <a:latin typeface="Arial" charset="0"/>
                <a:ea typeface="Arial" charset="0"/>
                <a:cs typeface="Arial" charset="0"/>
              </a:rPr>
              <a:t> operator </a:t>
            </a:r>
            <a:r>
              <a:rPr lang="en-GB" sz="1000" dirty="0">
                <a:latin typeface="Arial" charset="0"/>
                <a:ea typeface="Arial" charset="0"/>
                <a:cs typeface="Arial" charset="0"/>
              </a:rPr>
              <a:t>running on an open access basis</a:t>
            </a:r>
          </a:p>
          <a:p>
            <a:endParaRPr lang="en-GB" sz="1000" dirty="0">
              <a:latin typeface="Arial" charset="0"/>
              <a:ea typeface="Arial" charset="0"/>
              <a:cs typeface="Arial" charset="0"/>
            </a:endParaRPr>
          </a:p>
          <a:p>
            <a:r>
              <a:rPr lang="en-GB" sz="1000" dirty="0">
                <a:latin typeface="Arial" charset="0"/>
                <a:ea typeface="Arial" charset="0"/>
                <a:cs typeface="Arial" charset="0"/>
              </a:rPr>
              <a:t>Freight operators</a:t>
            </a:r>
          </a:p>
          <a:p>
            <a:endParaRPr lang="en-GB" dirty="0"/>
          </a:p>
        </p:txBody>
      </p:sp>
      <p:sp>
        <p:nvSpPr>
          <p:cNvPr id="4" name="Slide Number Placeholder 3"/>
          <p:cNvSpPr>
            <a:spLocks noGrp="1"/>
          </p:cNvSpPr>
          <p:nvPr>
            <p:ph type="sldNum" sz="quarter" idx="10"/>
          </p:nvPr>
        </p:nvSpPr>
        <p:spPr/>
        <p:txBody>
          <a:bodyPr/>
          <a:lstStyle/>
          <a:p>
            <a:fld id="{7D6112C5-6F7B-41E1-B7F9-AB4898D88CDF}" type="slidenum">
              <a:rPr lang="en-GB" smtClean="0"/>
              <a:t>4</a:t>
            </a:fld>
            <a:endParaRPr lang="en-GB"/>
          </a:p>
        </p:txBody>
      </p:sp>
    </p:spTree>
    <p:extLst>
      <p:ext uri="{BB962C8B-B14F-4D97-AF65-F5344CB8AC3E}">
        <p14:creationId xmlns:p14="http://schemas.microsoft.com/office/powerpoint/2010/main" val="19661966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D6112C5-6F7B-41E1-B7F9-AB4898D88CDF}" type="slidenum">
              <a:rPr lang="en-GB" smtClean="0"/>
              <a:t>5</a:t>
            </a:fld>
            <a:endParaRPr lang="en-GB"/>
          </a:p>
        </p:txBody>
      </p:sp>
    </p:spTree>
    <p:extLst>
      <p:ext uri="{BB962C8B-B14F-4D97-AF65-F5344CB8AC3E}">
        <p14:creationId xmlns:p14="http://schemas.microsoft.com/office/powerpoint/2010/main" val="13925911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1" dirty="0">
                <a:latin typeface="Arial" charset="0"/>
                <a:ea typeface="Arial" charset="0"/>
                <a:cs typeface="Arial" charset="0"/>
              </a:rPr>
              <a:t>Passenger</a:t>
            </a:r>
          </a:p>
          <a:p>
            <a:pPr marL="171450" indent="-171450">
              <a:buFont typeface="Arial" charset="0"/>
              <a:buChar char="•"/>
            </a:pPr>
            <a:r>
              <a:rPr lang="en-GB" sz="1000" dirty="0">
                <a:latin typeface="Arial" charset="0"/>
                <a:ea typeface="Arial" charset="0"/>
                <a:cs typeface="Arial" charset="0"/>
              </a:rPr>
              <a:t>Passenger numbers have more than doubled since 1997-98, the first full year of rail franchising</a:t>
            </a:r>
          </a:p>
          <a:p>
            <a:pPr marL="171450" indent="-171450">
              <a:buFont typeface="Arial" charset="0"/>
              <a:buChar char="•"/>
            </a:pPr>
            <a:r>
              <a:rPr lang="en-GB" sz="1000" dirty="0">
                <a:latin typeface="Arial" charset="0"/>
                <a:ea typeface="Arial" charset="0"/>
                <a:cs typeface="Arial" charset="0"/>
              </a:rPr>
              <a:t>Average annual journey growth has been 3.84%, compared to 0.5% in the 18 years prior</a:t>
            </a:r>
          </a:p>
          <a:p>
            <a:pPr marL="171450" indent="-171450">
              <a:buFont typeface="Arial" charset="0"/>
              <a:buChar char="•"/>
            </a:pPr>
            <a:r>
              <a:rPr lang="en-GB" sz="1000" dirty="0">
                <a:latin typeface="Arial" charset="0"/>
                <a:ea typeface="Arial" charset="0"/>
                <a:cs typeface="Arial" charset="0"/>
              </a:rPr>
              <a:t>Rail journeys per head of population have increased by 82% </a:t>
            </a:r>
          </a:p>
          <a:p>
            <a:endParaRPr lang="en-GB" sz="1000" dirty="0">
              <a:latin typeface="Arial" charset="0"/>
              <a:ea typeface="Arial" charset="0"/>
              <a:cs typeface="Arial" charset="0"/>
            </a:endParaRPr>
          </a:p>
          <a:p>
            <a:r>
              <a:rPr lang="en-GB" sz="1000" b="1" dirty="0">
                <a:latin typeface="Arial" charset="0"/>
                <a:ea typeface="Arial" charset="0"/>
                <a:cs typeface="Arial" charset="0"/>
              </a:rPr>
              <a:t>Freight</a:t>
            </a:r>
          </a:p>
          <a:p>
            <a:pPr marL="171450" indent="-171450">
              <a:buFont typeface="Arial" charset="0"/>
              <a:buChar char="•"/>
            </a:pPr>
            <a:r>
              <a:rPr lang="en-GB" sz="1000" dirty="0">
                <a:latin typeface="Arial" charset="0"/>
                <a:ea typeface="Arial" charset="0"/>
                <a:cs typeface="Arial" charset="0"/>
              </a:rPr>
              <a:t>Before 1997-98, rail freight was in steady decline (down 59% between 1953 and 1996-97)</a:t>
            </a:r>
          </a:p>
          <a:p>
            <a:pPr marL="171450" indent="-171450">
              <a:buFont typeface="Arial" charset="0"/>
              <a:buChar char="•"/>
            </a:pPr>
            <a:r>
              <a:rPr lang="en-GB" sz="1000" dirty="0">
                <a:latin typeface="Arial" charset="0"/>
                <a:ea typeface="Arial" charset="0"/>
                <a:cs typeface="Arial" charset="0"/>
              </a:rPr>
              <a:t>It has since stabilised with growth in 13 of the 19 years since then</a:t>
            </a:r>
          </a:p>
          <a:p>
            <a:pPr marL="171450" indent="-171450">
              <a:buFont typeface="Arial" charset="0"/>
              <a:buChar char="•"/>
            </a:pPr>
            <a:r>
              <a:rPr lang="en-GB" sz="1000" dirty="0">
                <a:latin typeface="Arial" charset="0"/>
                <a:ea typeface="Arial" charset="0"/>
                <a:cs typeface="Arial" charset="0"/>
              </a:rPr>
              <a:t>A sharp fall in coal moved (from 6.5 to 1.4 </a:t>
            </a:r>
            <a:r>
              <a:rPr lang="en-GB" sz="1000" dirty="0" err="1">
                <a:latin typeface="Arial" charset="0"/>
                <a:ea typeface="Arial" charset="0"/>
                <a:cs typeface="Arial" charset="0"/>
              </a:rPr>
              <a:t>bn</a:t>
            </a:r>
            <a:r>
              <a:rPr lang="en-GB" sz="1000" dirty="0">
                <a:latin typeface="Arial" charset="0"/>
                <a:ea typeface="Arial" charset="0"/>
                <a:cs typeface="Arial" charset="0"/>
              </a:rPr>
              <a:t> tonne kilometres) almost single-handedly drove the decline between 2014-15 and 2016-17</a:t>
            </a:r>
          </a:p>
          <a:p>
            <a:pPr marL="171450" indent="-171450">
              <a:buFont typeface="Arial" charset="0"/>
              <a:buChar char="•"/>
            </a:pPr>
            <a:r>
              <a:rPr lang="en-US" sz="1000" dirty="0">
                <a:latin typeface="Arial" charset="0"/>
                <a:ea typeface="Arial" charset="0"/>
                <a:cs typeface="Arial" charset="0"/>
              </a:rPr>
              <a:t>Domestic intermodal carried has increased by 93% since 1998-99</a:t>
            </a:r>
          </a:p>
          <a:p>
            <a:endParaRPr lang="en-GB" sz="1000" dirty="0">
              <a:latin typeface="Arial" charset="0"/>
              <a:ea typeface="Arial" charset="0"/>
              <a:cs typeface="Arial" charset="0"/>
            </a:endParaRPr>
          </a:p>
          <a:p>
            <a:endParaRPr lang="en-GB" dirty="0"/>
          </a:p>
        </p:txBody>
      </p:sp>
      <p:sp>
        <p:nvSpPr>
          <p:cNvPr id="4" name="Slide Number Placeholder 3"/>
          <p:cNvSpPr>
            <a:spLocks noGrp="1"/>
          </p:cNvSpPr>
          <p:nvPr>
            <p:ph type="sldNum" sz="quarter" idx="10"/>
          </p:nvPr>
        </p:nvSpPr>
        <p:spPr/>
        <p:txBody>
          <a:bodyPr/>
          <a:lstStyle/>
          <a:p>
            <a:fld id="{7D6112C5-6F7B-41E1-B7F9-AB4898D88CDF}" type="slidenum">
              <a:rPr lang="en-GB" smtClean="0"/>
              <a:t>6</a:t>
            </a:fld>
            <a:endParaRPr lang="en-GB"/>
          </a:p>
        </p:txBody>
      </p:sp>
    </p:spTree>
    <p:extLst>
      <p:ext uri="{BB962C8B-B14F-4D97-AF65-F5344CB8AC3E}">
        <p14:creationId xmlns:p14="http://schemas.microsoft.com/office/powerpoint/2010/main" val="20090290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D6112C5-6F7B-41E1-B7F9-AB4898D88CDF}" type="slidenum">
              <a:rPr lang="en-GB" smtClean="0"/>
              <a:t>7</a:t>
            </a:fld>
            <a:endParaRPr lang="en-GB"/>
          </a:p>
        </p:txBody>
      </p:sp>
    </p:spTree>
    <p:extLst>
      <p:ext uri="{BB962C8B-B14F-4D97-AF65-F5344CB8AC3E}">
        <p14:creationId xmlns:p14="http://schemas.microsoft.com/office/powerpoint/2010/main" val="17857331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D6112C5-6F7B-41E1-B7F9-AB4898D88CDF}" type="slidenum">
              <a:rPr lang="en-GB" smtClean="0"/>
              <a:t>8</a:t>
            </a:fld>
            <a:endParaRPr lang="en-GB"/>
          </a:p>
        </p:txBody>
      </p:sp>
    </p:spTree>
    <p:extLst>
      <p:ext uri="{BB962C8B-B14F-4D97-AF65-F5344CB8AC3E}">
        <p14:creationId xmlns:p14="http://schemas.microsoft.com/office/powerpoint/2010/main" val="3695973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D6112C5-6F7B-41E1-B7F9-AB4898D88CDF}" type="slidenum">
              <a:rPr lang="en-GB" smtClean="0"/>
              <a:t>9</a:t>
            </a:fld>
            <a:endParaRPr lang="en-GB"/>
          </a:p>
        </p:txBody>
      </p:sp>
    </p:spTree>
    <p:extLst>
      <p:ext uri="{BB962C8B-B14F-4D97-AF65-F5344CB8AC3E}">
        <p14:creationId xmlns:p14="http://schemas.microsoft.com/office/powerpoint/2010/main" val="13307594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76710" y="2447955"/>
            <a:ext cx="8038580" cy="2233674"/>
          </a:xfrm>
          <a:prstGeom prst="rect">
            <a:avLst/>
          </a:prstGeom>
        </p:spPr>
      </p:pic>
    </p:spTree>
    <p:extLst>
      <p:ext uri="{BB962C8B-B14F-4D97-AF65-F5344CB8AC3E}">
        <p14:creationId xmlns:p14="http://schemas.microsoft.com/office/powerpoint/2010/main" val="30425922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10A22E2-39C3-4E2E-A442-A207709E21FE}" type="slidenum">
              <a:rPr lang="en-GB" smtClean="0"/>
              <a:t>‹#›</a:t>
            </a:fld>
            <a:endParaRPr lang="en-GB"/>
          </a:p>
        </p:txBody>
      </p:sp>
    </p:spTree>
    <p:extLst>
      <p:ext uri="{BB962C8B-B14F-4D97-AF65-F5344CB8AC3E}">
        <p14:creationId xmlns:p14="http://schemas.microsoft.com/office/powerpoint/2010/main" val="41975426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193A7B6-C969-480E-AB79-0717556644D7}" type="slidenum">
              <a:rPr lang="en-GB" smtClean="0"/>
              <a:t>‹#›</a:t>
            </a:fld>
            <a:endParaRPr lang="en-GB"/>
          </a:p>
        </p:txBody>
      </p:sp>
    </p:spTree>
    <p:extLst>
      <p:ext uri="{BB962C8B-B14F-4D97-AF65-F5344CB8AC3E}">
        <p14:creationId xmlns:p14="http://schemas.microsoft.com/office/powerpoint/2010/main" val="18526641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193A7B6-C969-480E-AB79-0717556644D7}" type="slidenum">
              <a:rPr lang="en-GB" smtClean="0"/>
              <a:t>‹#›</a:t>
            </a:fld>
            <a:endParaRPr lang="en-GB"/>
          </a:p>
        </p:txBody>
      </p:sp>
    </p:spTree>
    <p:extLst>
      <p:ext uri="{BB962C8B-B14F-4D97-AF65-F5344CB8AC3E}">
        <p14:creationId xmlns:p14="http://schemas.microsoft.com/office/powerpoint/2010/main" val="31071080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193A7B6-C969-480E-AB79-0717556644D7}" type="slidenum">
              <a:rPr lang="en-GB" smtClean="0"/>
              <a:t>‹#›</a:t>
            </a:fld>
            <a:endParaRPr lang="en-GB"/>
          </a:p>
        </p:txBody>
      </p:sp>
    </p:spTree>
    <p:extLst>
      <p:ext uri="{BB962C8B-B14F-4D97-AF65-F5344CB8AC3E}">
        <p14:creationId xmlns:p14="http://schemas.microsoft.com/office/powerpoint/2010/main" val="8357757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193A7B6-C969-480E-AB79-0717556644D7}" type="slidenum">
              <a:rPr lang="en-GB" smtClean="0"/>
              <a:t>‹#›</a:t>
            </a:fld>
            <a:endParaRPr lang="en-GB"/>
          </a:p>
        </p:txBody>
      </p:sp>
    </p:spTree>
    <p:extLst>
      <p:ext uri="{BB962C8B-B14F-4D97-AF65-F5344CB8AC3E}">
        <p14:creationId xmlns:p14="http://schemas.microsoft.com/office/powerpoint/2010/main" val="28874309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193A7B6-C969-480E-AB79-0717556644D7}" type="slidenum">
              <a:rPr lang="en-GB" smtClean="0"/>
              <a:t>‹#›</a:t>
            </a:fld>
            <a:endParaRPr lang="en-GB"/>
          </a:p>
        </p:txBody>
      </p:sp>
    </p:spTree>
    <p:extLst>
      <p:ext uri="{BB962C8B-B14F-4D97-AF65-F5344CB8AC3E}">
        <p14:creationId xmlns:p14="http://schemas.microsoft.com/office/powerpoint/2010/main" val="40481634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193A7B6-C969-480E-AB79-0717556644D7}" type="slidenum">
              <a:rPr lang="en-GB" smtClean="0"/>
              <a:t>‹#›</a:t>
            </a:fld>
            <a:endParaRPr lang="en-GB"/>
          </a:p>
        </p:txBody>
      </p:sp>
    </p:spTree>
    <p:extLst>
      <p:ext uri="{BB962C8B-B14F-4D97-AF65-F5344CB8AC3E}">
        <p14:creationId xmlns:p14="http://schemas.microsoft.com/office/powerpoint/2010/main" val="26274104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193A7B6-C969-480E-AB79-0717556644D7}" type="slidenum">
              <a:rPr lang="en-GB" smtClean="0"/>
              <a:t>‹#›</a:t>
            </a:fld>
            <a:endParaRPr lang="en-GB"/>
          </a:p>
        </p:txBody>
      </p:sp>
    </p:spTree>
    <p:extLst>
      <p:ext uri="{BB962C8B-B14F-4D97-AF65-F5344CB8AC3E}">
        <p14:creationId xmlns:p14="http://schemas.microsoft.com/office/powerpoint/2010/main" val="12719756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193A7B6-C969-480E-AB79-0717556644D7}" type="slidenum">
              <a:rPr lang="en-GB" smtClean="0"/>
              <a:t>‹#›</a:t>
            </a:fld>
            <a:endParaRPr lang="en-GB"/>
          </a:p>
        </p:txBody>
      </p:sp>
    </p:spTree>
    <p:extLst>
      <p:ext uri="{BB962C8B-B14F-4D97-AF65-F5344CB8AC3E}">
        <p14:creationId xmlns:p14="http://schemas.microsoft.com/office/powerpoint/2010/main" val="16207237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193A7B6-C969-480E-AB79-0717556644D7}" type="slidenum">
              <a:rPr lang="en-GB" smtClean="0"/>
              <a:t>‹#›</a:t>
            </a:fld>
            <a:endParaRPr lang="en-GB"/>
          </a:p>
        </p:txBody>
      </p:sp>
    </p:spTree>
    <p:extLst>
      <p:ext uri="{BB962C8B-B14F-4D97-AF65-F5344CB8AC3E}">
        <p14:creationId xmlns:p14="http://schemas.microsoft.com/office/powerpoint/2010/main" val="99619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0" y="0"/>
            <a:ext cx="12191619" cy="6858214"/>
          </a:xfrm>
          <a:prstGeom prst="rect">
            <a:avLst/>
          </a:prstGeom>
        </p:spPr>
      </p:pic>
    </p:spTree>
    <p:extLst>
      <p:ext uri="{BB962C8B-B14F-4D97-AF65-F5344CB8AC3E}">
        <p14:creationId xmlns:p14="http://schemas.microsoft.com/office/powerpoint/2010/main" val="41339645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193A7B6-C969-480E-AB79-0717556644D7}" type="slidenum">
              <a:rPr lang="en-GB" smtClean="0"/>
              <a:t>‹#›</a:t>
            </a:fld>
            <a:endParaRPr lang="en-GB"/>
          </a:p>
        </p:txBody>
      </p:sp>
    </p:spTree>
    <p:extLst>
      <p:ext uri="{BB962C8B-B14F-4D97-AF65-F5344CB8AC3E}">
        <p14:creationId xmlns:p14="http://schemas.microsoft.com/office/powerpoint/2010/main" val="34869022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193A7B6-C969-480E-AB79-0717556644D7}" type="slidenum">
              <a:rPr lang="en-GB" smtClean="0"/>
              <a:t>‹#›</a:t>
            </a:fld>
            <a:endParaRPr lang="en-GB"/>
          </a:p>
        </p:txBody>
      </p:sp>
    </p:spTree>
    <p:extLst>
      <p:ext uri="{BB962C8B-B14F-4D97-AF65-F5344CB8AC3E}">
        <p14:creationId xmlns:p14="http://schemas.microsoft.com/office/powerpoint/2010/main" val="38141666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610E45-4B47-4CEA-93BA-54E959EDBC06}" type="slidenum">
              <a:rPr lang="en-GB" smtClean="0"/>
              <a:t>‹#›</a:t>
            </a:fld>
            <a:endParaRPr lang="en-GB"/>
          </a:p>
        </p:txBody>
      </p:sp>
    </p:spTree>
    <p:extLst>
      <p:ext uri="{BB962C8B-B14F-4D97-AF65-F5344CB8AC3E}">
        <p14:creationId xmlns:p14="http://schemas.microsoft.com/office/powerpoint/2010/main" val="21085843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610E45-4B47-4CEA-93BA-54E959EDBC06}" type="slidenum">
              <a:rPr lang="en-GB" smtClean="0"/>
              <a:t>‹#›</a:t>
            </a:fld>
            <a:endParaRPr lang="en-GB"/>
          </a:p>
        </p:txBody>
      </p:sp>
    </p:spTree>
    <p:extLst>
      <p:ext uri="{BB962C8B-B14F-4D97-AF65-F5344CB8AC3E}">
        <p14:creationId xmlns:p14="http://schemas.microsoft.com/office/powerpoint/2010/main" val="8531826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610E45-4B47-4CEA-93BA-54E959EDBC06}" type="slidenum">
              <a:rPr lang="en-GB" smtClean="0"/>
              <a:t>‹#›</a:t>
            </a:fld>
            <a:endParaRPr lang="en-GB"/>
          </a:p>
        </p:txBody>
      </p:sp>
    </p:spTree>
    <p:extLst>
      <p:ext uri="{BB962C8B-B14F-4D97-AF65-F5344CB8AC3E}">
        <p14:creationId xmlns:p14="http://schemas.microsoft.com/office/powerpoint/2010/main" val="40348207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7610E45-4B47-4CEA-93BA-54E959EDBC06}" type="slidenum">
              <a:rPr lang="en-GB" smtClean="0"/>
              <a:t>‹#›</a:t>
            </a:fld>
            <a:endParaRPr lang="en-GB"/>
          </a:p>
        </p:txBody>
      </p:sp>
    </p:spTree>
    <p:extLst>
      <p:ext uri="{BB962C8B-B14F-4D97-AF65-F5344CB8AC3E}">
        <p14:creationId xmlns:p14="http://schemas.microsoft.com/office/powerpoint/2010/main" val="11821742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7610E45-4B47-4CEA-93BA-54E959EDBC06}" type="slidenum">
              <a:rPr lang="en-GB" smtClean="0"/>
              <a:t>‹#›</a:t>
            </a:fld>
            <a:endParaRPr lang="en-GB"/>
          </a:p>
        </p:txBody>
      </p:sp>
    </p:spTree>
    <p:extLst>
      <p:ext uri="{BB962C8B-B14F-4D97-AF65-F5344CB8AC3E}">
        <p14:creationId xmlns:p14="http://schemas.microsoft.com/office/powerpoint/2010/main" val="18946543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7610E45-4B47-4CEA-93BA-54E959EDBC06}" type="slidenum">
              <a:rPr lang="en-GB" smtClean="0"/>
              <a:t>‹#›</a:t>
            </a:fld>
            <a:endParaRPr lang="en-GB"/>
          </a:p>
        </p:txBody>
      </p:sp>
    </p:spTree>
    <p:extLst>
      <p:ext uri="{BB962C8B-B14F-4D97-AF65-F5344CB8AC3E}">
        <p14:creationId xmlns:p14="http://schemas.microsoft.com/office/powerpoint/2010/main" val="15350031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7610E45-4B47-4CEA-93BA-54E959EDBC06}" type="slidenum">
              <a:rPr lang="en-GB" smtClean="0"/>
              <a:t>‹#›</a:t>
            </a:fld>
            <a:endParaRPr lang="en-GB"/>
          </a:p>
        </p:txBody>
      </p:sp>
    </p:spTree>
    <p:extLst>
      <p:ext uri="{BB962C8B-B14F-4D97-AF65-F5344CB8AC3E}">
        <p14:creationId xmlns:p14="http://schemas.microsoft.com/office/powerpoint/2010/main" val="30884492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7610E45-4B47-4CEA-93BA-54E959EDBC06}" type="slidenum">
              <a:rPr lang="en-GB" smtClean="0"/>
              <a:t>‹#›</a:t>
            </a:fld>
            <a:endParaRPr lang="en-GB"/>
          </a:p>
        </p:txBody>
      </p:sp>
    </p:spTree>
    <p:extLst>
      <p:ext uri="{BB962C8B-B14F-4D97-AF65-F5344CB8AC3E}">
        <p14:creationId xmlns:p14="http://schemas.microsoft.com/office/powerpoint/2010/main" val="26493370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Connector 8"/>
          <p:cNvCxnSpPr/>
          <p:nvPr userDrawn="1"/>
        </p:nvCxnSpPr>
        <p:spPr>
          <a:xfrm>
            <a:off x="473869" y="923925"/>
            <a:ext cx="8196263"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userDrawn="1"/>
        </p:nvSpPr>
        <p:spPr>
          <a:xfrm>
            <a:off x="473869" y="400705"/>
            <a:ext cx="7800975" cy="523220"/>
          </a:xfrm>
          <a:prstGeom prst="rect">
            <a:avLst/>
          </a:prstGeom>
          <a:noFill/>
        </p:spPr>
        <p:txBody>
          <a:bodyPr wrap="square" rtlCol="0">
            <a:spAutoFit/>
          </a:bodyPr>
          <a:lstStyle/>
          <a:p>
            <a:r>
              <a:rPr lang="en-GB" sz="2800" b="0" dirty="0"/>
              <a:t>Example Slide Headline </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08605" y="5593305"/>
            <a:ext cx="3574790" cy="993324"/>
          </a:xfrm>
          <a:prstGeom prst="rect">
            <a:avLst/>
          </a:prstGeom>
        </p:spPr>
      </p:pic>
      <p:sp>
        <p:nvSpPr>
          <p:cNvPr id="3" name="Text Placeholder 2"/>
          <p:cNvSpPr>
            <a:spLocks noGrp="1"/>
          </p:cNvSpPr>
          <p:nvPr>
            <p:ph type="body" sz="quarter" idx="10"/>
          </p:nvPr>
        </p:nvSpPr>
        <p:spPr>
          <a:xfrm>
            <a:off x="1027510" y="923925"/>
            <a:ext cx="9601200" cy="1714500"/>
          </a:xfrm>
          <a:prstGeom prst="rect">
            <a:avLst/>
          </a:prstGeom>
        </p:spPr>
        <p:txBody>
          <a:bodyPr/>
          <a:lstStyle>
            <a:lvl1pPr marL="0" indent="0">
              <a:buNone/>
              <a:defRPr sz="6000" b="1">
                <a:solidFill>
                  <a:schemeClr val="bg1"/>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5" name="Text Placeholder 4"/>
          <p:cNvSpPr>
            <a:spLocks noGrp="1"/>
          </p:cNvSpPr>
          <p:nvPr>
            <p:ph type="body" sz="quarter" idx="11"/>
          </p:nvPr>
        </p:nvSpPr>
        <p:spPr>
          <a:xfrm>
            <a:off x="1027113" y="2755900"/>
            <a:ext cx="9601200" cy="495300"/>
          </a:xfrm>
          <a:prstGeom prst="rect">
            <a:avLst/>
          </a:prstGeom>
        </p:spPr>
        <p:txBody>
          <a:bodyPr/>
          <a:lstStyle>
            <a:lvl1pPr marL="0" indent="0">
              <a:buNone/>
              <a:defRPr sz="32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32477613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7610E45-4B47-4CEA-93BA-54E959EDBC06}" type="slidenum">
              <a:rPr lang="en-GB" smtClean="0"/>
              <a:t>‹#›</a:t>
            </a:fld>
            <a:endParaRPr lang="en-GB"/>
          </a:p>
        </p:txBody>
      </p:sp>
    </p:spTree>
    <p:extLst>
      <p:ext uri="{BB962C8B-B14F-4D97-AF65-F5344CB8AC3E}">
        <p14:creationId xmlns:p14="http://schemas.microsoft.com/office/powerpoint/2010/main" val="29468934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610E45-4B47-4CEA-93BA-54E959EDBC06}" type="slidenum">
              <a:rPr lang="en-GB" smtClean="0"/>
              <a:t>‹#›</a:t>
            </a:fld>
            <a:endParaRPr lang="en-GB"/>
          </a:p>
        </p:txBody>
      </p:sp>
    </p:spTree>
    <p:extLst>
      <p:ext uri="{BB962C8B-B14F-4D97-AF65-F5344CB8AC3E}">
        <p14:creationId xmlns:p14="http://schemas.microsoft.com/office/powerpoint/2010/main" val="3958114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610E45-4B47-4CEA-93BA-54E959EDBC06}" type="slidenum">
              <a:rPr lang="en-GB" smtClean="0"/>
              <a:t>‹#›</a:t>
            </a:fld>
            <a:endParaRPr lang="en-GB"/>
          </a:p>
        </p:txBody>
      </p:sp>
    </p:spTree>
    <p:extLst>
      <p:ext uri="{BB962C8B-B14F-4D97-AF65-F5344CB8AC3E}">
        <p14:creationId xmlns:p14="http://schemas.microsoft.com/office/powerpoint/2010/main" val="24006658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6777E08-180F-4879-8BB5-FE2D7706D57D}" type="slidenum">
              <a:rPr lang="en-GB" smtClean="0"/>
              <a:t>‹#›</a:t>
            </a:fld>
            <a:endParaRPr lang="en-GB"/>
          </a:p>
        </p:txBody>
      </p:sp>
    </p:spTree>
    <p:extLst>
      <p:ext uri="{BB962C8B-B14F-4D97-AF65-F5344CB8AC3E}">
        <p14:creationId xmlns:p14="http://schemas.microsoft.com/office/powerpoint/2010/main" val="10194885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6777E08-180F-4879-8BB5-FE2D7706D57D}" type="slidenum">
              <a:rPr lang="en-GB" smtClean="0"/>
              <a:t>‹#›</a:t>
            </a:fld>
            <a:endParaRPr lang="en-GB"/>
          </a:p>
        </p:txBody>
      </p:sp>
    </p:spTree>
    <p:extLst>
      <p:ext uri="{BB962C8B-B14F-4D97-AF65-F5344CB8AC3E}">
        <p14:creationId xmlns:p14="http://schemas.microsoft.com/office/powerpoint/2010/main" val="14358261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6777E08-180F-4879-8BB5-FE2D7706D57D}" type="slidenum">
              <a:rPr lang="en-GB" smtClean="0"/>
              <a:t>‹#›</a:t>
            </a:fld>
            <a:endParaRPr lang="en-GB"/>
          </a:p>
        </p:txBody>
      </p:sp>
    </p:spTree>
    <p:extLst>
      <p:ext uri="{BB962C8B-B14F-4D97-AF65-F5344CB8AC3E}">
        <p14:creationId xmlns:p14="http://schemas.microsoft.com/office/powerpoint/2010/main" val="9867460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6777E08-180F-4879-8BB5-FE2D7706D57D}" type="slidenum">
              <a:rPr lang="en-GB" smtClean="0"/>
              <a:t>‹#›</a:t>
            </a:fld>
            <a:endParaRPr lang="en-GB"/>
          </a:p>
        </p:txBody>
      </p:sp>
    </p:spTree>
    <p:extLst>
      <p:ext uri="{BB962C8B-B14F-4D97-AF65-F5344CB8AC3E}">
        <p14:creationId xmlns:p14="http://schemas.microsoft.com/office/powerpoint/2010/main" val="61082062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6777E08-180F-4879-8BB5-FE2D7706D57D}" type="slidenum">
              <a:rPr lang="en-GB" smtClean="0"/>
              <a:t>‹#›</a:t>
            </a:fld>
            <a:endParaRPr lang="en-GB"/>
          </a:p>
        </p:txBody>
      </p:sp>
    </p:spTree>
    <p:extLst>
      <p:ext uri="{BB962C8B-B14F-4D97-AF65-F5344CB8AC3E}">
        <p14:creationId xmlns:p14="http://schemas.microsoft.com/office/powerpoint/2010/main" val="312268482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6777E08-180F-4879-8BB5-FE2D7706D57D}" type="slidenum">
              <a:rPr lang="en-GB" smtClean="0"/>
              <a:t>‹#›</a:t>
            </a:fld>
            <a:endParaRPr lang="en-GB"/>
          </a:p>
        </p:txBody>
      </p:sp>
    </p:spTree>
    <p:extLst>
      <p:ext uri="{BB962C8B-B14F-4D97-AF65-F5344CB8AC3E}">
        <p14:creationId xmlns:p14="http://schemas.microsoft.com/office/powerpoint/2010/main" val="229124017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6777E08-180F-4879-8BB5-FE2D7706D57D}" type="slidenum">
              <a:rPr lang="en-GB" smtClean="0"/>
              <a:t>‹#›</a:t>
            </a:fld>
            <a:endParaRPr lang="en-GB"/>
          </a:p>
        </p:txBody>
      </p:sp>
    </p:spTree>
    <p:extLst>
      <p:ext uri="{BB962C8B-B14F-4D97-AF65-F5344CB8AC3E}">
        <p14:creationId xmlns:p14="http://schemas.microsoft.com/office/powerpoint/2010/main" val="11713449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0" y="0"/>
            <a:ext cx="12191619" cy="6858214"/>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08605" y="5593305"/>
            <a:ext cx="3574790" cy="993324"/>
          </a:xfrm>
          <a:prstGeom prst="rect">
            <a:avLst/>
          </a:prstGeom>
        </p:spPr>
      </p:pic>
      <p:sp>
        <p:nvSpPr>
          <p:cNvPr id="13" name="Text Placeholder 2"/>
          <p:cNvSpPr>
            <a:spLocks noGrp="1"/>
          </p:cNvSpPr>
          <p:nvPr>
            <p:ph type="body" sz="quarter" idx="10"/>
          </p:nvPr>
        </p:nvSpPr>
        <p:spPr>
          <a:xfrm>
            <a:off x="1027510" y="923925"/>
            <a:ext cx="9601200" cy="1714500"/>
          </a:xfrm>
          <a:prstGeom prst="rect">
            <a:avLst/>
          </a:prstGeom>
        </p:spPr>
        <p:txBody>
          <a:bodyPr/>
          <a:lstStyle>
            <a:lvl1pPr marL="0" indent="0">
              <a:buNone/>
              <a:defRPr sz="6000" b="1">
                <a:solidFill>
                  <a:schemeClr val="bg1"/>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14" name="Text Placeholder 4"/>
          <p:cNvSpPr>
            <a:spLocks noGrp="1"/>
          </p:cNvSpPr>
          <p:nvPr>
            <p:ph type="body" sz="quarter" idx="11"/>
          </p:nvPr>
        </p:nvSpPr>
        <p:spPr>
          <a:xfrm>
            <a:off x="1027113" y="2755900"/>
            <a:ext cx="9601200" cy="495300"/>
          </a:xfrm>
          <a:prstGeom prst="rect">
            <a:avLst/>
          </a:prstGeom>
        </p:spPr>
        <p:txBody>
          <a:bodyPr/>
          <a:lstStyle>
            <a:lvl1pPr marL="0" indent="0">
              <a:buNone/>
              <a:defRPr sz="32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366426512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6777E08-180F-4879-8BB5-FE2D7706D57D}" type="slidenum">
              <a:rPr lang="en-GB" smtClean="0"/>
              <a:t>‹#›</a:t>
            </a:fld>
            <a:endParaRPr lang="en-GB"/>
          </a:p>
        </p:txBody>
      </p:sp>
    </p:spTree>
    <p:extLst>
      <p:ext uri="{BB962C8B-B14F-4D97-AF65-F5344CB8AC3E}">
        <p14:creationId xmlns:p14="http://schemas.microsoft.com/office/powerpoint/2010/main" val="134639681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6777E08-180F-4879-8BB5-FE2D7706D57D}" type="slidenum">
              <a:rPr lang="en-GB" smtClean="0"/>
              <a:t>‹#›</a:t>
            </a:fld>
            <a:endParaRPr lang="en-GB"/>
          </a:p>
        </p:txBody>
      </p:sp>
    </p:spTree>
    <p:extLst>
      <p:ext uri="{BB962C8B-B14F-4D97-AF65-F5344CB8AC3E}">
        <p14:creationId xmlns:p14="http://schemas.microsoft.com/office/powerpoint/2010/main" val="12553817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6777E08-180F-4879-8BB5-FE2D7706D57D}" type="slidenum">
              <a:rPr lang="en-GB" smtClean="0"/>
              <a:t>‹#›</a:t>
            </a:fld>
            <a:endParaRPr lang="en-GB"/>
          </a:p>
        </p:txBody>
      </p:sp>
    </p:spTree>
    <p:extLst>
      <p:ext uri="{BB962C8B-B14F-4D97-AF65-F5344CB8AC3E}">
        <p14:creationId xmlns:p14="http://schemas.microsoft.com/office/powerpoint/2010/main" val="46471362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6777E08-180F-4879-8BB5-FE2D7706D57D}" type="slidenum">
              <a:rPr lang="en-GB" smtClean="0"/>
              <a:t>‹#›</a:t>
            </a:fld>
            <a:endParaRPr lang="en-GB"/>
          </a:p>
        </p:txBody>
      </p:sp>
    </p:spTree>
    <p:extLst>
      <p:ext uri="{BB962C8B-B14F-4D97-AF65-F5344CB8AC3E}">
        <p14:creationId xmlns:p14="http://schemas.microsoft.com/office/powerpoint/2010/main" val="155722670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FF355E3-F298-4EF3-811A-59BFDB61EF7F}" type="slidenum">
              <a:rPr lang="en-GB" smtClean="0"/>
              <a:t>‹#›</a:t>
            </a:fld>
            <a:endParaRPr lang="en-GB"/>
          </a:p>
        </p:txBody>
      </p:sp>
    </p:spTree>
    <p:extLst>
      <p:ext uri="{BB962C8B-B14F-4D97-AF65-F5344CB8AC3E}">
        <p14:creationId xmlns:p14="http://schemas.microsoft.com/office/powerpoint/2010/main" val="245747360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FF355E3-F298-4EF3-811A-59BFDB61EF7F}" type="slidenum">
              <a:rPr lang="en-GB" smtClean="0"/>
              <a:t>‹#›</a:t>
            </a:fld>
            <a:endParaRPr lang="en-GB"/>
          </a:p>
        </p:txBody>
      </p:sp>
    </p:spTree>
    <p:extLst>
      <p:ext uri="{BB962C8B-B14F-4D97-AF65-F5344CB8AC3E}">
        <p14:creationId xmlns:p14="http://schemas.microsoft.com/office/powerpoint/2010/main" val="277308953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FF355E3-F298-4EF3-811A-59BFDB61EF7F}" type="slidenum">
              <a:rPr lang="en-GB" smtClean="0"/>
              <a:t>‹#›</a:t>
            </a:fld>
            <a:endParaRPr lang="en-GB"/>
          </a:p>
        </p:txBody>
      </p:sp>
    </p:spTree>
    <p:extLst>
      <p:ext uri="{BB962C8B-B14F-4D97-AF65-F5344CB8AC3E}">
        <p14:creationId xmlns:p14="http://schemas.microsoft.com/office/powerpoint/2010/main" val="3737396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FF355E3-F298-4EF3-811A-59BFDB61EF7F}" type="slidenum">
              <a:rPr lang="en-GB" smtClean="0"/>
              <a:t>‹#›</a:t>
            </a:fld>
            <a:endParaRPr lang="en-GB"/>
          </a:p>
        </p:txBody>
      </p:sp>
    </p:spTree>
    <p:extLst>
      <p:ext uri="{BB962C8B-B14F-4D97-AF65-F5344CB8AC3E}">
        <p14:creationId xmlns:p14="http://schemas.microsoft.com/office/powerpoint/2010/main" val="266118314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FF355E3-F298-4EF3-811A-59BFDB61EF7F}" type="slidenum">
              <a:rPr lang="en-GB" smtClean="0"/>
              <a:t>‹#›</a:t>
            </a:fld>
            <a:endParaRPr lang="en-GB"/>
          </a:p>
        </p:txBody>
      </p:sp>
    </p:spTree>
    <p:extLst>
      <p:ext uri="{BB962C8B-B14F-4D97-AF65-F5344CB8AC3E}">
        <p14:creationId xmlns:p14="http://schemas.microsoft.com/office/powerpoint/2010/main" val="386666839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FF355E3-F298-4EF3-811A-59BFDB61EF7F}" type="slidenum">
              <a:rPr lang="en-GB" smtClean="0"/>
              <a:t>‹#›</a:t>
            </a:fld>
            <a:endParaRPr lang="en-GB"/>
          </a:p>
        </p:txBody>
      </p:sp>
    </p:spTree>
    <p:extLst>
      <p:ext uri="{BB962C8B-B14F-4D97-AF65-F5344CB8AC3E}">
        <p14:creationId xmlns:p14="http://schemas.microsoft.com/office/powerpoint/2010/main" val="3811806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12192000" cy="6858427"/>
          </a:xfrm>
          <a:prstGeom prst="rect">
            <a:avLst/>
          </a:prstGeom>
        </p:spPr>
      </p:pic>
      <p:sp>
        <p:nvSpPr>
          <p:cNvPr id="7" name="Text Placeholder 5"/>
          <p:cNvSpPr>
            <a:spLocks noGrp="1"/>
          </p:cNvSpPr>
          <p:nvPr>
            <p:ph type="body" sz="quarter" idx="10" hasCustomPrompt="1"/>
          </p:nvPr>
        </p:nvSpPr>
        <p:spPr>
          <a:xfrm>
            <a:off x="990600" y="254000"/>
            <a:ext cx="8280400" cy="431800"/>
          </a:xfrm>
        </p:spPr>
        <p:txBody>
          <a:bodyPr/>
          <a:lstStyle>
            <a:lvl1pPr marL="0" indent="0">
              <a:buNone/>
              <a:defRPr b="1">
                <a:solidFill>
                  <a:schemeClr val="bg1"/>
                </a:solidFill>
              </a:defRPr>
            </a:lvl1pPr>
          </a:lstStyle>
          <a:p>
            <a:pPr lvl="0"/>
            <a:r>
              <a:rPr lang="en-US" dirty="0"/>
              <a:t>Example Slide Header</a:t>
            </a:r>
          </a:p>
        </p:txBody>
      </p:sp>
      <p:sp>
        <p:nvSpPr>
          <p:cNvPr id="8" name="Content Placeholder 8"/>
          <p:cNvSpPr>
            <a:spLocks noGrp="1"/>
          </p:cNvSpPr>
          <p:nvPr>
            <p:ph sz="quarter" idx="11"/>
          </p:nvPr>
        </p:nvSpPr>
        <p:spPr>
          <a:xfrm>
            <a:off x="990600" y="1270000"/>
            <a:ext cx="10210800" cy="5207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32928022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FF355E3-F298-4EF3-811A-59BFDB61EF7F}" type="slidenum">
              <a:rPr lang="en-GB" smtClean="0"/>
              <a:t>‹#›</a:t>
            </a:fld>
            <a:endParaRPr lang="en-GB"/>
          </a:p>
        </p:txBody>
      </p:sp>
    </p:spTree>
    <p:extLst>
      <p:ext uri="{BB962C8B-B14F-4D97-AF65-F5344CB8AC3E}">
        <p14:creationId xmlns:p14="http://schemas.microsoft.com/office/powerpoint/2010/main" val="207749972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FF355E3-F298-4EF3-811A-59BFDB61EF7F}" type="slidenum">
              <a:rPr lang="en-GB" smtClean="0"/>
              <a:t>‹#›</a:t>
            </a:fld>
            <a:endParaRPr lang="en-GB"/>
          </a:p>
        </p:txBody>
      </p:sp>
    </p:spTree>
    <p:extLst>
      <p:ext uri="{BB962C8B-B14F-4D97-AF65-F5344CB8AC3E}">
        <p14:creationId xmlns:p14="http://schemas.microsoft.com/office/powerpoint/2010/main" val="409257895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FF355E3-F298-4EF3-811A-59BFDB61EF7F}" type="slidenum">
              <a:rPr lang="en-GB" smtClean="0"/>
              <a:t>‹#›</a:t>
            </a:fld>
            <a:endParaRPr lang="en-GB"/>
          </a:p>
        </p:txBody>
      </p:sp>
    </p:spTree>
    <p:extLst>
      <p:ext uri="{BB962C8B-B14F-4D97-AF65-F5344CB8AC3E}">
        <p14:creationId xmlns:p14="http://schemas.microsoft.com/office/powerpoint/2010/main" val="413385938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FF355E3-F298-4EF3-811A-59BFDB61EF7F}" type="slidenum">
              <a:rPr lang="en-GB" smtClean="0"/>
              <a:t>‹#›</a:t>
            </a:fld>
            <a:endParaRPr lang="en-GB"/>
          </a:p>
        </p:txBody>
      </p:sp>
    </p:spTree>
    <p:extLst>
      <p:ext uri="{BB962C8B-B14F-4D97-AF65-F5344CB8AC3E}">
        <p14:creationId xmlns:p14="http://schemas.microsoft.com/office/powerpoint/2010/main" val="410543244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FF355E3-F298-4EF3-811A-59BFDB61EF7F}" type="slidenum">
              <a:rPr lang="en-GB" smtClean="0"/>
              <a:t>‹#›</a:t>
            </a:fld>
            <a:endParaRPr lang="en-GB"/>
          </a:p>
        </p:txBody>
      </p:sp>
    </p:spTree>
    <p:extLst>
      <p:ext uri="{BB962C8B-B14F-4D97-AF65-F5344CB8AC3E}">
        <p14:creationId xmlns:p14="http://schemas.microsoft.com/office/powerpoint/2010/main" val="20486975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7CE9A92-2E9E-4E1D-9F9C-3168C49E60DA}" type="slidenum">
              <a:rPr lang="en-GB" smtClean="0"/>
              <a:t>‹#›</a:t>
            </a:fld>
            <a:endParaRPr lang="en-GB"/>
          </a:p>
        </p:txBody>
      </p:sp>
    </p:spTree>
    <p:extLst>
      <p:ext uri="{BB962C8B-B14F-4D97-AF65-F5344CB8AC3E}">
        <p14:creationId xmlns:p14="http://schemas.microsoft.com/office/powerpoint/2010/main" val="110884541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7CE9A92-2E9E-4E1D-9F9C-3168C49E60DA}" type="slidenum">
              <a:rPr lang="en-GB" smtClean="0"/>
              <a:t>‹#›</a:t>
            </a:fld>
            <a:endParaRPr lang="en-GB"/>
          </a:p>
        </p:txBody>
      </p:sp>
    </p:spTree>
    <p:extLst>
      <p:ext uri="{BB962C8B-B14F-4D97-AF65-F5344CB8AC3E}">
        <p14:creationId xmlns:p14="http://schemas.microsoft.com/office/powerpoint/2010/main" val="42212274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7CE9A92-2E9E-4E1D-9F9C-3168C49E60DA}" type="slidenum">
              <a:rPr lang="en-GB" smtClean="0"/>
              <a:t>‹#›</a:t>
            </a:fld>
            <a:endParaRPr lang="en-GB"/>
          </a:p>
        </p:txBody>
      </p:sp>
    </p:spTree>
    <p:extLst>
      <p:ext uri="{BB962C8B-B14F-4D97-AF65-F5344CB8AC3E}">
        <p14:creationId xmlns:p14="http://schemas.microsoft.com/office/powerpoint/2010/main" val="358875459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7CE9A92-2E9E-4E1D-9F9C-3168C49E60DA}" type="slidenum">
              <a:rPr lang="en-GB" smtClean="0"/>
              <a:t>‹#›</a:t>
            </a:fld>
            <a:endParaRPr lang="en-GB"/>
          </a:p>
        </p:txBody>
      </p:sp>
    </p:spTree>
    <p:extLst>
      <p:ext uri="{BB962C8B-B14F-4D97-AF65-F5344CB8AC3E}">
        <p14:creationId xmlns:p14="http://schemas.microsoft.com/office/powerpoint/2010/main" val="290567115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7CE9A92-2E9E-4E1D-9F9C-3168C49E60DA}" type="slidenum">
              <a:rPr lang="en-GB" smtClean="0"/>
              <a:t>‹#›</a:t>
            </a:fld>
            <a:endParaRPr lang="en-GB"/>
          </a:p>
        </p:txBody>
      </p:sp>
    </p:spTree>
    <p:extLst>
      <p:ext uri="{BB962C8B-B14F-4D97-AF65-F5344CB8AC3E}">
        <p14:creationId xmlns:p14="http://schemas.microsoft.com/office/powerpoint/2010/main" val="2272560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10A22E2-39C3-4E2E-A442-A207709E21FE}" type="slidenum">
              <a:rPr lang="en-GB" smtClean="0"/>
              <a:t>‹#›</a:t>
            </a:fld>
            <a:endParaRPr lang="en-GB"/>
          </a:p>
        </p:txBody>
      </p:sp>
    </p:spTree>
    <p:extLst>
      <p:ext uri="{BB962C8B-B14F-4D97-AF65-F5344CB8AC3E}">
        <p14:creationId xmlns:p14="http://schemas.microsoft.com/office/powerpoint/2010/main" val="174439030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7CE9A92-2E9E-4E1D-9F9C-3168C49E60DA}" type="slidenum">
              <a:rPr lang="en-GB" smtClean="0"/>
              <a:t>‹#›</a:t>
            </a:fld>
            <a:endParaRPr lang="en-GB"/>
          </a:p>
        </p:txBody>
      </p:sp>
    </p:spTree>
    <p:extLst>
      <p:ext uri="{BB962C8B-B14F-4D97-AF65-F5344CB8AC3E}">
        <p14:creationId xmlns:p14="http://schemas.microsoft.com/office/powerpoint/2010/main" val="226437712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7CE9A92-2E9E-4E1D-9F9C-3168C49E60DA}" type="slidenum">
              <a:rPr lang="en-GB" smtClean="0"/>
              <a:t>‹#›</a:t>
            </a:fld>
            <a:endParaRPr lang="en-GB"/>
          </a:p>
        </p:txBody>
      </p:sp>
    </p:spTree>
    <p:extLst>
      <p:ext uri="{BB962C8B-B14F-4D97-AF65-F5344CB8AC3E}">
        <p14:creationId xmlns:p14="http://schemas.microsoft.com/office/powerpoint/2010/main" val="335687174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7CE9A92-2E9E-4E1D-9F9C-3168C49E60DA}" type="slidenum">
              <a:rPr lang="en-GB" smtClean="0"/>
              <a:t>‹#›</a:t>
            </a:fld>
            <a:endParaRPr lang="en-GB"/>
          </a:p>
        </p:txBody>
      </p:sp>
    </p:spTree>
    <p:extLst>
      <p:ext uri="{BB962C8B-B14F-4D97-AF65-F5344CB8AC3E}">
        <p14:creationId xmlns:p14="http://schemas.microsoft.com/office/powerpoint/2010/main" val="297972998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7CE9A92-2E9E-4E1D-9F9C-3168C49E60DA}" type="slidenum">
              <a:rPr lang="en-GB" smtClean="0"/>
              <a:t>‹#›</a:t>
            </a:fld>
            <a:endParaRPr lang="en-GB"/>
          </a:p>
        </p:txBody>
      </p:sp>
    </p:spTree>
    <p:extLst>
      <p:ext uri="{BB962C8B-B14F-4D97-AF65-F5344CB8AC3E}">
        <p14:creationId xmlns:p14="http://schemas.microsoft.com/office/powerpoint/2010/main" val="110229368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7CE9A92-2E9E-4E1D-9F9C-3168C49E60DA}" type="slidenum">
              <a:rPr lang="en-GB" smtClean="0"/>
              <a:t>‹#›</a:t>
            </a:fld>
            <a:endParaRPr lang="en-GB"/>
          </a:p>
        </p:txBody>
      </p:sp>
    </p:spTree>
    <p:extLst>
      <p:ext uri="{BB962C8B-B14F-4D97-AF65-F5344CB8AC3E}">
        <p14:creationId xmlns:p14="http://schemas.microsoft.com/office/powerpoint/2010/main" val="44506675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7CE9A92-2E9E-4E1D-9F9C-3168C49E60DA}" type="slidenum">
              <a:rPr lang="en-GB" smtClean="0"/>
              <a:t>‹#›</a:t>
            </a:fld>
            <a:endParaRPr lang="en-GB"/>
          </a:p>
        </p:txBody>
      </p:sp>
    </p:spTree>
    <p:extLst>
      <p:ext uri="{BB962C8B-B14F-4D97-AF65-F5344CB8AC3E}">
        <p14:creationId xmlns:p14="http://schemas.microsoft.com/office/powerpoint/2010/main" val="52553806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50E7D4-FF49-43D7-9354-A23E2D38E789}" type="slidenum">
              <a:rPr lang="en-GB" smtClean="0"/>
              <a:t>‹#›</a:t>
            </a:fld>
            <a:endParaRPr lang="en-GB"/>
          </a:p>
        </p:txBody>
      </p:sp>
    </p:spTree>
    <p:extLst>
      <p:ext uri="{BB962C8B-B14F-4D97-AF65-F5344CB8AC3E}">
        <p14:creationId xmlns:p14="http://schemas.microsoft.com/office/powerpoint/2010/main" val="315687100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50E7D4-FF49-43D7-9354-A23E2D38E789}" type="slidenum">
              <a:rPr lang="en-GB" smtClean="0"/>
              <a:t>‹#›</a:t>
            </a:fld>
            <a:endParaRPr lang="en-GB"/>
          </a:p>
        </p:txBody>
      </p:sp>
    </p:spTree>
    <p:extLst>
      <p:ext uri="{BB962C8B-B14F-4D97-AF65-F5344CB8AC3E}">
        <p14:creationId xmlns:p14="http://schemas.microsoft.com/office/powerpoint/2010/main" val="404856938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50E7D4-FF49-43D7-9354-A23E2D38E789}" type="slidenum">
              <a:rPr lang="en-GB" smtClean="0"/>
              <a:t>‹#›</a:t>
            </a:fld>
            <a:endParaRPr lang="en-GB"/>
          </a:p>
        </p:txBody>
      </p:sp>
    </p:spTree>
    <p:extLst>
      <p:ext uri="{BB962C8B-B14F-4D97-AF65-F5344CB8AC3E}">
        <p14:creationId xmlns:p14="http://schemas.microsoft.com/office/powerpoint/2010/main" val="300348825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A50E7D4-FF49-43D7-9354-A23E2D38E789}" type="slidenum">
              <a:rPr lang="en-GB" smtClean="0"/>
              <a:t>‹#›</a:t>
            </a:fld>
            <a:endParaRPr lang="en-GB"/>
          </a:p>
        </p:txBody>
      </p:sp>
    </p:spTree>
    <p:extLst>
      <p:ext uri="{BB962C8B-B14F-4D97-AF65-F5344CB8AC3E}">
        <p14:creationId xmlns:p14="http://schemas.microsoft.com/office/powerpoint/2010/main" val="631795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10A22E2-39C3-4E2E-A442-A207709E21FE}" type="slidenum">
              <a:rPr lang="en-GB" smtClean="0"/>
              <a:t>‹#›</a:t>
            </a:fld>
            <a:endParaRPr lang="en-GB"/>
          </a:p>
        </p:txBody>
      </p:sp>
    </p:spTree>
    <p:extLst>
      <p:ext uri="{BB962C8B-B14F-4D97-AF65-F5344CB8AC3E}">
        <p14:creationId xmlns:p14="http://schemas.microsoft.com/office/powerpoint/2010/main" val="96200722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A50E7D4-FF49-43D7-9354-A23E2D38E789}" type="slidenum">
              <a:rPr lang="en-GB" smtClean="0"/>
              <a:t>‹#›</a:t>
            </a:fld>
            <a:endParaRPr lang="en-GB"/>
          </a:p>
        </p:txBody>
      </p:sp>
    </p:spTree>
    <p:extLst>
      <p:ext uri="{BB962C8B-B14F-4D97-AF65-F5344CB8AC3E}">
        <p14:creationId xmlns:p14="http://schemas.microsoft.com/office/powerpoint/2010/main" val="87391029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A50E7D4-FF49-43D7-9354-A23E2D38E789}" type="slidenum">
              <a:rPr lang="en-GB" smtClean="0"/>
              <a:t>‹#›</a:t>
            </a:fld>
            <a:endParaRPr lang="en-GB"/>
          </a:p>
        </p:txBody>
      </p:sp>
    </p:spTree>
    <p:extLst>
      <p:ext uri="{BB962C8B-B14F-4D97-AF65-F5344CB8AC3E}">
        <p14:creationId xmlns:p14="http://schemas.microsoft.com/office/powerpoint/2010/main" val="180797961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A50E7D4-FF49-43D7-9354-A23E2D38E789}" type="slidenum">
              <a:rPr lang="en-GB" smtClean="0"/>
              <a:t>‹#›</a:t>
            </a:fld>
            <a:endParaRPr lang="en-GB"/>
          </a:p>
        </p:txBody>
      </p:sp>
    </p:spTree>
    <p:extLst>
      <p:ext uri="{BB962C8B-B14F-4D97-AF65-F5344CB8AC3E}">
        <p14:creationId xmlns:p14="http://schemas.microsoft.com/office/powerpoint/2010/main" val="6720800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A50E7D4-FF49-43D7-9354-A23E2D38E789}" type="slidenum">
              <a:rPr lang="en-GB" smtClean="0"/>
              <a:t>‹#›</a:t>
            </a:fld>
            <a:endParaRPr lang="en-GB"/>
          </a:p>
        </p:txBody>
      </p:sp>
    </p:spTree>
    <p:extLst>
      <p:ext uri="{BB962C8B-B14F-4D97-AF65-F5344CB8AC3E}">
        <p14:creationId xmlns:p14="http://schemas.microsoft.com/office/powerpoint/2010/main" val="228578243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A50E7D4-FF49-43D7-9354-A23E2D38E789}" type="slidenum">
              <a:rPr lang="en-GB" smtClean="0"/>
              <a:t>‹#›</a:t>
            </a:fld>
            <a:endParaRPr lang="en-GB"/>
          </a:p>
        </p:txBody>
      </p:sp>
    </p:spTree>
    <p:extLst>
      <p:ext uri="{BB962C8B-B14F-4D97-AF65-F5344CB8AC3E}">
        <p14:creationId xmlns:p14="http://schemas.microsoft.com/office/powerpoint/2010/main" val="313633988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50E7D4-FF49-43D7-9354-A23E2D38E789}" type="slidenum">
              <a:rPr lang="en-GB" smtClean="0"/>
              <a:t>‹#›</a:t>
            </a:fld>
            <a:endParaRPr lang="en-GB"/>
          </a:p>
        </p:txBody>
      </p:sp>
    </p:spTree>
    <p:extLst>
      <p:ext uri="{BB962C8B-B14F-4D97-AF65-F5344CB8AC3E}">
        <p14:creationId xmlns:p14="http://schemas.microsoft.com/office/powerpoint/2010/main" val="46259765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50E7D4-FF49-43D7-9354-A23E2D38E789}" type="slidenum">
              <a:rPr lang="en-GB" smtClean="0"/>
              <a:t>‹#›</a:t>
            </a:fld>
            <a:endParaRPr lang="en-GB"/>
          </a:p>
        </p:txBody>
      </p:sp>
    </p:spTree>
    <p:extLst>
      <p:ext uri="{BB962C8B-B14F-4D97-AF65-F5344CB8AC3E}">
        <p14:creationId xmlns:p14="http://schemas.microsoft.com/office/powerpoint/2010/main" val="105993681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DD4EF8-E68B-47A5-BCD8-FB448AB597C2}" type="slidenum">
              <a:rPr lang="en-GB" smtClean="0"/>
              <a:t>‹#›</a:t>
            </a:fld>
            <a:endParaRPr lang="en-GB"/>
          </a:p>
        </p:txBody>
      </p:sp>
    </p:spTree>
    <p:extLst>
      <p:ext uri="{BB962C8B-B14F-4D97-AF65-F5344CB8AC3E}">
        <p14:creationId xmlns:p14="http://schemas.microsoft.com/office/powerpoint/2010/main" val="258087485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DD4EF8-E68B-47A5-BCD8-FB448AB597C2}" type="slidenum">
              <a:rPr lang="en-GB" smtClean="0"/>
              <a:t>‹#›</a:t>
            </a:fld>
            <a:endParaRPr lang="en-GB"/>
          </a:p>
        </p:txBody>
      </p:sp>
    </p:spTree>
    <p:extLst>
      <p:ext uri="{BB962C8B-B14F-4D97-AF65-F5344CB8AC3E}">
        <p14:creationId xmlns:p14="http://schemas.microsoft.com/office/powerpoint/2010/main" val="315532549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DD4EF8-E68B-47A5-BCD8-FB448AB597C2}" type="slidenum">
              <a:rPr lang="en-GB" smtClean="0"/>
              <a:t>‹#›</a:t>
            </a:fld>
            <a:endParaRPr lang="en-GB"/>
          </a:p>
        </p:txBody>
      </p:sp>
    </p:spTree>
    <p:extLst>
      <p:ext uri="{BB962C8B-B14F-4D97-AF65-F5344CB8AC3E}">
        <p14:creationId xmlns:p14="http://schemas.microsoft.com/office/powerpoint/2010/main" val="7209039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10A22E2-39C3-4E2E-A442-A207709E21FE}" type="slidenum">
              <a:rPr lang="en-GB" smtClean="0"/>
              <a:t>‹#›</a:t>
            </a:fld>
            <a:endParaRPr lang="en-GB"/>
          </a:p>
        </p:txBody>
      </p:sp>
    </p:spTree>
    <p:extLst>
      <p:ext uri="{BB962C8B-B14F-4D97-AF65-F5344CB8AC3E}">
        <p14:creationId xmlns:p14="http://schemas.microsoft.com/office/powerpoint/2010/main" val="202924193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2DD4EF8-E68B-47A5-BCD8-FB448AB597C2}" type="slidenum">
              <a:rPr lang="en-GB" smtClean="0"/>
              <a:t>‹#›</a:t>
            </a:fld>
            <a:endParaRPr lang="en-GB"/>
          </a:p>
        </p:txBody>
      </p:sp>
    </p:spTree>
    <p:extLst>
      <p:ext uri="{BB962C8B-B14F-4D97-AF65-F5344CB8AC3E}">
        <p14:creationId xmlns:p14="http://schemas.microsoft.com/office/powerpoint/2010/main" val="25977088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2DD4EF8-E68B-47A5-BCD8-FB448AB597C2}" type="slidenum">
              <a:rPr lang="en-GB" smtClean="0"/>
              <a:t>‹#›</a:t>
            </a:fld>
            <a:endParaRPr lang="en-GB"/>
          </a:p>
        </p:txBody>
      </p:sp>
    </p:spTree>
    <p:extLst>
      <p:ext uri="{BB962C8B-B14F-4D97-AF65-F5344CB8AC3E}">
        <p14:creationId xmlns:p14="http://schemas.microsoft.com/office/powerpoint/2010/main" val="264624214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2DD4EF8-E68B-47A5-BCD8-FB448AB597C2}" type="slidenum">
              <a:rPr lang="en-GB" smtClean="0"/>
              <a:t>‹#›</a:t>
            </a:fld>
            <a:endParaRPr lang="en-GB"/>
          </a:p>
        </p:txBody>
      </p:sp>
    </p:spTree>
    <p:extLst>
      <p:ext uri="{BB962C8B-B14F-4D97-AF65-F5344CB8AC3E}">
        <p14:creationId xmlns:p14="http://schemas.microsoft.com/office/powerpoint/2010/main" val="188608593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2DD4EF8-E68B-47A5-BCD8-FB448AB597C2}" type="slidenum">
              <a:rPr lang="en-GB" smtClean="0"/>
              <a:t>‹#›</a:t>
            </a:fld>
            <a:endParaRPr lang="en-GB"/>
          </a:p>
        </p:txBody>
      </p:sp>
    </p:spTree>
    <p:extLst>
      <p:ext uri="{BB962C8B-B14F-4D97-AF65-F5344CB8AC3E}">
        <p14:creationId xmlns:p14="http://schemas.microsoft.com/office/powerpoint/2010/main" val="284302653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2DD4EF8-E68B-47A5-BCD8-FB448AB597C2}" type="slidenum">
              <a:rPr lang="en-GB" smtClean="0"/>
              <a:t>‹#›</a:t>
            </a:fld>
            <a:endParaRPr lang="en-GB"/>
          </a:p>
        </p:txBody>
      </p:sp>
    </p:spTree>
    <p:extLst>
      <p:ext uri="{BB962C8B-B14F-4D97-AF65-F5344CB8AC3E}">
        <p14:creationId xmlns:p14="http://schemas.microsoft.com/office/powerpoint/2010/main" val="123513575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2DD4EF8-E68B-47A5-BCD8-FB448AB597C2}" type="slidenum">
              <a:rPr lang="en-GB" smtClean="0"/>
              <a:t>‹#›</a:t>
            </a:fld>
            <a:endParaRPr lang="en-GB"/>
          </a:p>
        </p:txBody>
      </p:sp>
    </p:spTree>
    <p:extLst>
      <p:ext uri="{BB962C8B-B14F-4D97-AF65-F5344CB8AC3E}">
        <p14:creationId xmlns:p14="http://schemas.microsoft.com/office/powerpoint/2010/main" val="125332233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DD4EF8-E68B-47A5-BCD8-FB448AB597C2}" type="slidenum">
              <a:rPr lang="en-GB" smtClean="0"/>
              <a:t>‹#›</a:t>
            </a:fld>
            <a:endParaRPr lang="en-GB"/>
          </a:p>
        </p:txBody>
      </p:sp>
    </p:spTree>
    <p:extLst>
      <p:ext uri="{BB962C8B-B14F-4D97-AF65-F5344CB8AC3E}">
        <p14:creationId xmlns:p14="http://schemas.microsoft.com/office/powerpoint/2010/main" val="79676447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DD4EF8-E68B-47A5-BCD8-FB448AB597C2}" type="slidenum">
              <a:rPr lang="en-GB" smtClean="0"/>
              <a:t>‹#›</a:t>
            </a:fld>
            <a:endParaRPr lang="en-GB"/>
          </a:p>
        </p:txBody>
      </p:sp>
    </p:spTree>
    <p:extLst>
      <p:ext uri="{BB962C8B-B14F-4D97-AF65-F5344CB8AC3E}">
        <p14:creationId xmlns:p14="http://schemas.microsoft.com/office/powerpoint/2010/main" val="357537109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55DEE5F-F4BA-4770-9BBD-1B38F7AB0630}" type="slidenum">
              <a:rPr lang="en-GB" smtClean="0"/>
              <a:t>‹#›</a:t>
            </a:fld>
            <a:endParaRPr lang="en-GB"/>
          </a:p>
        </p:txBody>
      </p:sp>
    </p:spTree>
    <p:extLst>
      <p:ext uri="{BB962C8B-B14F-4D97-AF65-F5344CB8AC3E}">
        <p14:creationId xmlns:p14="http://schemas.microsoft.com/office/powerpoint/2010/main" val="336358350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55DEE5F-F4BA-4770-9BBD-1B38F7AB0630}" type="slidenum">
              <a:rPr lang="en-GB" smtClean="0"/>
              <a:t>‹#›</a:t>
            </a:fld>
            <a:endParaRPr lang="en-GB"/>
          </a:p>
        </p:txBody>
      </p:sp>
    </p:spTree>
    <p:extLst>
      <p:ext uri="{BB962C8B-B14F-4D97-AF65-F5344CB8AC3E}">
        <p14:creationId xmlns:p14="http://schemas.microsoft.com/office/powerpoint/2010/main" val="32252528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10A22E2-39C3-4E2E-A442-A207709E21FE}" type="slidenum">
              <a:rPr lang="en-GB" smtClean="0"/>
              <a:t>‹#›</a:t>
            </a:fld>
            <a:endParaRPr lang="en-GB"/>
          </a:p>
        </p:txBody>
      </p:sp>
    </p:spTree>
    <p:extLst>
      <p:ext uri="{BB962C8B-B14F-4D97-AF65-F5344CB8AC3E}">
        <p14:creationId xmlns:p14="http://schemas.microsoft.com/office/powerpoint/2010/main" val="75801703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55DEE5F-F4BA-4770-9BBD-1B38F7AB0630}" type="slidenum">
              <a:rPr lang="en-GB" smtClean="0"/>
              <a:t>‹#›</a:t>
            </a:fld>
            <a:endParaRPr lang="en-GB"/>
          </a:p>
        </p:txBody>
      </p:sp>
    </p:spTree>
    <p:extLst>
      <p:ext uri="{BB962C8B-B14F-4D97-AF65-F5344CB8AC3E}">
        <p14:creationId xmlns:p14="http://schemas.microsoft.com/office/powerpoint/2010/main" val="427703191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55DEE5F-F4BA-4770-9BBD-1B38F7AB0630}" type="slidenum">
              <a:rPr lang="en-GB" smtClean="0"/>
              <a:t>‹#›</a:t>
            </a:fld>
            <a:endParaRPr lang="en-GB"/>
          </a:p>
        </p:txBody>
      </p:sp>
    </p:spTree>
    <p:extLst>
      <p:ext uri="{BB962C8B-B14F-4D97-AF65-F5344CB8AC3E}">
        <p14:creationId xmlns:p14="http://schemas.microsoft.com/office/powerpoint/2010/main" val="37469706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55DEE5F-F4BA-4770-9BBD-1B38F7AB0630}" type="slidenum">
              <a:rPr lang="en-GB" smtClean="0"/>
              <a:t>‹#›</a:t>
            </a:fld>
            <a:endParaRPr lang="en-GB"/>
          </a:p>
        </p:txBody>
      </p:sp>
    </p:spTree>
    <p:extLst>
      <p:ext uri="{BB962C8B-B14F-4D97-AF65-F5344CB8AC3E}">
        <p14:creationId xmlns:p14="http://schemas.microsoft.com/office/powerpoint/2010/main" val="308066539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55DEE5F-F4BA-4770-9BBD-1B38F7AB0630}" type="slidenum">
              <a:rPr lang="en-GB" smtClean="0"/>
              <a:t>‹#›</a:t>
            </a:fld>
            <a:endParaRPr lang="en-GB"/>
          </a:p>
        </p:txBody>
      </p:sp>
    </p:spTree>
    <p:extLst>
      <p:ext uri="{BB962C8B-B14F-4D97-AF65-F5344CB8AC3E}">
        <p14:creationId xmlns:p14="http://schemas.microsoft.com/office/powerpoint/2010/main" val="81143388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55DEE5F-F4BA-4770-9BBD-1B38F7AB0630}" type="slidenum">
              <a:rPr lang="en-GB" smtClean="0"/>
              <a:t>‹#›</a:t>
            </a:fld>
            <a:endParaRPr lang="en-GB"/>
          </a:p>
        </p:txBody>
      </p:sp>
    </p:spTree>
    <p:extLst>
      <p:ext uri="{BB962C8B-B14F-4D97-AF65-F5344CB8AC3E}">
        <p14:creationId xmlns:p14="http://schemas.microsoft.com/office/powerpoint/2010/main" val="64244866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55DEE5F-F4BA-4770-9BBD-1B38F7AB0630}" type="slidenum">
              <a:rPr lang="en-GB" smtClean="0"/>
              <a:t>‹#›</a:t>
            </a:fld>
            <a:endParaRPr lang="en-GB"/>
          </a:p>
        </p:txBody>
      </p:sp>
    </p:spTree>
    <p:extLst>
      <p:ext uri="{BB962C8B-B14F-4D97-AF65-F5344CB8AC3E}">
        <p14:creationId xmlns:p14="http://schemas.microsoft.com/office/powerpoint/2010/main" val="216976710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55DEE5F-F4BA-4770-9BBD-1B38F7AB0630}" type="slidenum">
              <a:rPr lang="en-GB" smtClean="0"/>
              <a:t>‹#›</a:t>
            </a:fld>
            <a:endParaRPr lang="en-GB"/>
          </a:p>
        </p:txBody>
      </p:sp>
    </p:spTree>
    <p:extLst>
      <p:ext uri="{BB962C8B-B14F-4D97-AF65-F5344CB8AC3E}">
        <p14:creationId xmlns:p14="http://schemas.microsoft.com/office/powerpoint/2010/main" val="381894997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55DEE5F-F4BA-4770-9BBD-1B38F7AB0630}" type="slidenum">
              <a:rPr lang="en-GB" smtClean="0"/>
              <a:t>‹#›</a:t>
            </a:fld>
            <a:endParaRPr lang="en-GB"/>
          </a:p>
        </p:txBody>
      </p:sp>
    </p:spTree>
    <p:extLst>
      <p:ext uri="{BB962C8B-B14F-4D97-AF65-F5344CB8AC3E}">
        <p14:creationId xmlns:p14="http://schemas.microsoft.com/office/powerpoint/2010/main" val="163118600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55DEE5F-F4BA-4770-9BBD-1B38F7AB0630}" type="slidenum">
              <a:rPr lang="en-GB" smtClean="0"/>
              <a:t>‹#›</a:t>
            </a:fld>
            <a:endParaRPr lang="en-GB"/>
          </a:p>
        </p:txBody>
      </p:sp>
    </p:spTree>
    <p:extLst>
      <p:ext uri="{BB962C8B-B14F-4D97-AF65-F5344CB8AC3E}">
        <p14:creationId xmlns:p14="http://schemas.microsoft.com/office/powerpoint/2010/main" val="5390129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theme" Target="../theme/theme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theme" Target="../theme/theme6.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3.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theme" Target="../theme/theme7.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4.xml"/><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theme" Target="../theme/theme8.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0" Type="http://schemas.openxmlformats.org/officeDocument/2006/relationships/slideLayout" Target="../slideLayouts/slideLayout86.xml"/><Relationship Id="rId4" Type="http://schemas.openxmlformats.org/officeDocument/2006/relationships/slideLayout" Target="../slideLayouts/slideLayout80.xml"/><Relationship Id="rId9" Type="http://schemas.openxmlformats.org/officeDocument/2006/relationships/slideLayout" Target="../slideLayouts/slideLayout85.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5.xml"/><Relationship Id="rId3" Type="http://schemas.openxmlformats.org/officeDocument/2006/relationships/slideLayout" Target="../slideLayouts/slideLayout90.xml"/><Relationship Id="rId7" Type="http://schemas.openxmlformats.org/officeDocument/2006/relationships/slideLayout" Target="../slideLayouts/slideLayout94.xml"/><Relationship Id="rId12" Type="http://schemas.openxmlformats.org/officeDocument/2006/relationships/theme" Target="../theme/theme9.xml"/><Relationship Id="rId2" Type="http://schemas.openxmlformats.org/officeDocument/2006/relationships/slideLayout" Target="../slideLayouts/slideLayout89.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5" Type="http://schemas.openxmlformats.org/officeDocument/2006/relationships/slideLayout" Target="../slideLayouts/slideLayout92.xml"/><Relationship Id="rId10" Type="http://schemas.openxmlformats.org/officeDocument/2006/relationships/slideLayout" Target="../slideLayouts/slideLayout97.xml"/><Relationship Id="rId4" Type="http://schemas.openxmlformats.org/officeDocument/2006/relationships/slideLayout" Target="../slideLayouts/slideLayout91.xml"/><Relationship Id="rId9" Type="http://schemas.openxmlformats.org/officeDocument/2006/relationships/slideLayout" Target="../slideLayouts/slideLayout9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0A22E2-39C3-4E2E-A442-A207709E21FE}" type="slidenum">
              <a:rPr lang="en-GB" smtClean="0"/>
              <a:t>‹#›</a:t>
            </a:fld>
            <a:endParaRPr lang="en-GB"/>
          </a:p>
        </p:txBody>
      </p:sp>
    </p:spTree>
    <p:extLst>
      <p:ext uri="{BB962C8B-B14F-4D97-AF65-F5344CB8AC3E}">
        <p14:creationId xmlns:p14="http://schemas.microsoft.com/office/powerpoint/2010/main" val="180060121"/>
      </p:ext>
    </p:extLst>
  </p:cSld>
  <p:clrMap bg1="lt1" tx1="dk1" bg2="lt2" tx2="dk2" accent1="accent1" accent2="accent2" accent3="accent3" accent4="accent4" accent5="accent5" accent6="accent6" hlink="hlink" folHlink="folHlink"/>
  <p:sldLayoutIdLst>
    <p:sldLayoutId id="2147483688" r:id="rId1"/>
    <p:sldLayoutId id="2147483767" r:id="rId2"/>
    <p:sldLayoutId id="2147483689" r:id="rId3"/>
    <p:sldLayoutId id="2147483768" r:id="rId4"/>
    <p:sldLayoutId id="2147483690" r:id="rId5"/>
    <p:sldLayoutId id="2147483681" r:id="rId6"/>
    <p:sldLayoutId id="2147483682" r:id="rId7"/>
    <p:sldLayoutId id="2147483683" r:id="rId8"/>
    <p:sldLayoutId id="2147483684" r:id="rId9"/>
    <p:sldLayoutId id="2147483685" r:id="rId10"/>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93A7B6-C969-480E-AB79-0717556644D7}" type="slidenum">
              <a:rPr lang="en-GB" smtClean="0"/>
              <a:t>‹#›</a:t>
            </a:fld>
            <a:endParaRPr lang="en-GB"/>
          </a:p>
        </p:txBody>
      </p:sp>
    </p:spTree>
    <p:extLst>
      <p:ext uri="{BB962C8B-B14F-4D97-AF65-F5344CB8AC3E}">
        <p14:creationId xmlns:p14="http://schemas.microsoft.com/office/powerpoint/2010/main" val="1939612243"/>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610E45-4B47-4CEA-93BA-54E959EDBC06}" type="slidenum">
              <a:rPr lang="en-GB" smtClean="0"/>
              <a:t>‹#›</a:t>
            </a:fld>
            <a:endParaRPr lang="en-GB"/>
          </a:p>
        </p:txBody>
      </p:sp>
    </p:spTree>
    <p:extLst>
      <p:ext uri="{BB962C8B-B14F-4D97-AF65-F5344CB8AC3E}">
        <p14:creationId xmlns:p14="http://schemas.microsoft.com/office/powerpoint/2010/main" val="3238255066"/>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777E08-180F-4879-8BB5-FE2D7706D57D}" type="slidenum">
              <a:rPr lang="en-GB" smtClean="0"/>
              <a:t>‹#›</a:t>
            </a:fld>
            <a:endParaRPr lang="en-GB"/>
          </a:p>
        </p:txBody>
      </p:sp>
    </p:spTree>
    <p:extLst>
      <p:ext uri="{BB962C8B-B14F-4D97-AF65-F5344CB8AC3E}">
        <p14:creationId xmlns:p14="http://schemas.microsoft.com/office/powerpoint/2010/main" val="1172228768"/>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F355E3-F298-4EF3-811A-59BFDB61EF7F}" type="slidenum">
              <a:rPr lang="en-GB" smtClean="0"/>
              <a:t>‹#›</a:t>
            </a:fld>
            <a:endParaRPr lang="en-GB"/>
          </a:p>
        </p:txBody>
      </p:sp>
    </p:spTree>
    <p:extLst>
      <p:ext uri="{BB962C8B-B14F-4D97-AF65-F5344CB8AC3E}">
        <p14:creationId xmlns:p14="http://schemas.microsoft.com/office/powerpoint/2010/main" val="1325089111"/>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CE9A92-2E9E-4E1D-9F9C-3168C49E60DA}" type="slidenum">
              <a:rPr lang="en-GB" smtClean="0"/>
              <a:t>‹#›</a:t>
            </a:fld>
            <a:endParaRPr lang="en-GB"/>
          </a:p>
        </p:txBody>
      </p:sp>
    </p:spTree>
    <p:extLst>
      <p:ext uri="{BB962C8B-B14F-4D97-AF65-F5344CB8AC3E}">
        <p14:creationId xmlns:p14="http://schemas.microsoft.com/office/powerpoint/2010/main" val="1573862226"/>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50E7D4-FF49-43D7-9354-A23E2D38E789}" type="slidenum">
              <a:rPr lang="en-GB" smtClean="0"/>
              <a:t>‹#›</a:t>
            </a:fld>
            <a:endParaRPr lang="en-GB"/>
          </a:p>
        </p:txBody>
      </p:sp>
    </p:spTree>
    <p:extLst>
      <p:ext uri="{BB962C8B-B14F-4D97-AF65-F5344CB8AC3E}">
        <p14:creationId xmlns:p14="http://schemas.microsoft.com/office/powerpoint/2010/main" val="2292201032"/>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DD4EF8-E68B-47A5-BCD8-FB448AB597C2}" type="slidenum">
              <a:rPr lang="en-GB" smtClean="0"/>
              <a:t>‹#›</a:t>
            </a:fld>
            <a:endParaRPr lang="en-GB"/>
          </a:p>
        </p:txBody>
      </p:sp>
    </p:spTree>
    <p:extLst>
      <p:ext uri="{BB962C8B-B14F-4D97-AF65-F5344CB8AC3E}">
        <p14:creationId xmlns:p14="http://schemas.microsoft.com/office/powerpoint/2010/main" val="2079010352"/>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5DEE5F-F4BA-4770-9BBD-1B38F7AB0630}" type="slidenum">
              <a:rPr lang="en-GB" smtClean="0"/>
              <a:t>‹#›</a:t>
            </a:fld>
            <a:endParaRPr lang="en-GB"/>
          </a:p>
        </p:txBody>
      </p:sp>
    </p:spTree>
    <p:extLst>
      <p:ext uri="{BB962C8B-B14F-4D97-AF65-F5344CB8AC3E}">
        <p14:creationId xmlns:p14="http://schemas.microsoft.com/office/powerpoint/2010/main" val="58971312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txBox="1">
            <a:spLocks/>
          </p:cNvSpPr>
          <p:nvPr/>
        </p:nvSpPr>
        <p:spPr>
          <a:xfrm>
            <a:off x="0" y="4442187"/>
            <a:ext cx="12192000" cy="145351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3600" dirty="0">
                <a:solidFill>
                  <a:schemeClr val="bg1"/>
                </a:solidFill>
              </a:rPr>
              <a:t>Railway Reform in Great Britain</a:t>
            </a:r>
          </a:p>
          <a:p>
            <a:pPr marL="0" indent="0" algn="ctr">
              <a:buNone/>
            </a:pPr>
            <a:r>
              <a:rPr lang="en-GB" sz="3600" dirty="0">
                <a:solidFill>
                  <a:schemeClr val="bg1"/>
                </a:solidFill>
              </a:rPr>
              <a:t>John Thomas, Director of Policy</a:t>
            </a:r>
          </a:p>
        </p:txBody>
      </p:sp>
    </p:spTree>
    <p:extLst>
      <p:ext uri="{BB962C8B-B14F-4D97-AF65-F5344CB8AC3E}">
        <p14:creationId xmlns:p14="http://schemas.microsoft.com/office/powerpoint/2010/main" val="19015453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74914" y="254000"/>
            <a:ext cx="8596086" cy="431800"/>
          </a:xfrm>
        </p:spPr>
        <p:txBody>
          <a:bodyPr>
            <a:normAutofit fontScale="92500" lnSpcReduction="10000"/>
          </a:bodyPr>
          <a:lstStyle/>
          <a:p>
            <a:r>
              <a:rPr lang="en-GB" dirty="0"/>
              <a:t>Some of our challenges</a:t>
            </a:r>
          </a:p>
        </p:txBody>
      </p:sp>
      <p:sp>
        <p:nvSpPr>
          <p:cNvPr id="55" name="Content Placeholder 54"/>
          <p:cNvSpPr>
            <a:spLocks noGrp="1"/>
          </p:cNvSpPr>
          <p:nvPr>
            <p:ph sz="quarter" idx="11"/>
          </p:nvPr>
        </p:nvSpPr>
        <p:spPr>
          <a:xfrm>
            <a:off x="674914" y="1269999"/>
            <a:ext cx="10783661" cy="5173663"/>
          </a:xfrm>
        </p:spPr>
        <p:txBody>
          <a:bodyPr>
            <a:normAutofit fontScale="70000" lnSpcReduction="20000"/>
          </a:bodyPr>
          <a:lstStyle/>
          <a:p>
            <a:r>
              <a:rPr lang="en-GB" sz="4000" dirty="0"/>
              <a:t>Congested network</a:t>
            </a:r>
          </a:p>
          <a:p>
            <a:pPr lvl="1"/>
            <a:r>
              <a:rPr lang="en-GB" dirty="0"/>
              <a:t>In GB the network utilisation rate is about 60% higher than the EU average. The saturation of the network and continued demand increase mean that individual delays have a greater impact requiring more investment. </a:t>
            </a:r>
            <a:r>
              <a:rPr lang="en-GB" dirty="0">
                <a:solidFill>
                  <a:srgbClr val="FF0000"/>
                </a:solidFill>
              </a:rPr>
              <a:t>The industry is delivering £50bn+ investment in part to address capacity.</a:t>
            </a:r>
          </a:p>
          <a:p>
            <a:r>
              <a:rPr lang="en-GB" sz="4000" dirty="0"/>
              <a:t>Aligned incentives</a:t>
            </a:r>
          </a:p>
          <a:p>
            <a:pPr lvl="1"/>
            <a:r>
              <a:rPr lang="en-GB" dirty="0"/>
              <a:t>Developing consistency between the charges and incentives regime set by ORR, and the incentives set by DfT in franchises. </a:t>
            </a:r>
            <a:r>
              <a:rPr lang="en-GB" dirty="0">
                <a:solidFill>
                  <a:srgbClr val="FF0000"/>
                </a:solidFill>
              </a:rPr>
              <a:t>RDG is leading the industry in reviewing incentives and how they can be aligned between infrastructure manager and operator.</a:t>
            </a:r>
          </a:p>
          <a:p>
            <a:r>
              <a:rPr lang="en-GB" sz="4000" dirty="0"/>
              <a:t>Sustainable operating models</a:t>
            </a:r>
          </a:p>
          <a:p>
            <a:pPr lvl="1"/>
            <a:r>
              <a:rPr lang="en-GB" dirty="0"/>
              <a:t>Understanding what is needed to ensure that business models are sustainable so that they continue to deliver for customers and the economy. </a:t>
            </a:r>
            <a:r>
              <a:rPr lang="en-GB" dirty="0">
                <a:solidFill>
                  <a:srgbClr val="FF0000"/>
                </a:solidFill>
              </a:rPr>
              <a:t>The industry has a working group looking at sustainable passenger and freight business models and alternative financing.</a:t>
            </a:r>
          </a:p>
          <a:p>
            <a:r>
              <a:rPr lang="en-GB" sz="4000" dirty="0"/>
              <a:t>Improving efficiency</a:t>
            </a:r>
          </a:p>
          <a:p>
            <a:pPr lvl="1"/>
            <a:r>
              <a:rPr lang="en-GB" dirty="0"/>
              <a:t>The efficiency of renewing and enhancing the network has been a challenge. </a:t>
            </a:r>
            <a:r>
              <a:rPr lang="en-GB" dirty="0">
                <a:solidFill>
                  <a:srgbClr val="FF0000"/>
                </a:solidFill>
              </a:rPr>
              <a:t>Network Rail is developing plans at a route level with its train operator customers to improve efficiency.</a:t>
            </a:r>
          </a:p>
          <a:p>
            <a:r>
              <a:rPr lang="en-GB" sz="4000" dirty="0"/>
              <a:t>Smart, simple ticketing</a:t>
            </a:r>
          </a:p>
          <a:p>
            <a:pPr lvl="1"/>
            <a:r>
              <a:rPr lang="en-GB" dirty="0"/>
              <a:t>In GB the fares structure is complex and inflexible due to regulation put in place at the point of liberalisation. </a:t>
            </a:r>
            <a:r>
              <a:rPr lang="en-GB" dirty="0">
                <a:solidFill>
                  <a:srgbClr val="FF0000"/>
                </a:solidFill>
              </a:rPr>
              <a:t>By the end of 2018, customers will be able to use mobile phones as tickets on seven out of 10 journeys.</a:t>
            </a:r>
          </a:p>
        </p:txBody>
      </p:sp>
    </p:spTree>
    <p:extLst>
      <p:ext uri="{BB962C8B-B14F-4D97-AF65-F5344CB8AC3E}">
        <p14:creationId xmlns:p14="http://schemas.microsoft.com/office/powerpoint/2010/main" val="12866496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74914" y="254000"/>
            <a:ext cx="8596086" cy="431800"/>
          </a:xfrm>
        </p:spPr>
        <p:txBody>
          <a:bodyPr>
            <a:normAutofit fontScale="92500" lnSpcReduction="10000"/>
          </a:bodyPr>
          <a:lstStyle/>
          <a:p>
            <a:r>
              <a:rPr lang="en-GB" dirty="0"/>
              <a:t>In Partnership for Britain’s Prosperity</a:t>
            </a:r>
          </a:p>
        </p:txBody>
      </p:sp>
      <p:sp>
        <p:nvSpPr>
          <p:cNvPr id="4" name="Rounded Rectangular Callout 13">
            <a:extLst>
              <a:ext uri="{FF2B5EF4-FFF2-40B4-BE49-F238E27FC236}">
                <a16:creationId xmlns:a16="http://schemas.microsoft.com/office/drawing/2014/main" xmlns="" id="{BCD076B9-D4D4-4C8C-BF02-5C010974DF7E}"/>
              </a:ext>
            </a:extLst>
          </p:cNvPr>
          <p:cNvSpPr/>
          <p:nvPr/>
        </p:nvSpPr>
        <p:spPr>
          <a:xfrm>
            <a:off x="1241018" y="1759659"/>
            <a:ext cx="9387231" cy="4584439"/>
          </a:xfrm>
          <a:prstGeom prst="wedgeRoundRectCallout">
            <a:avLst>
              <a:gd name="adj1" fmla="val 42311"/>
              <a:gd name="adj2" fmla="val 6224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xmlns="" id="{ABA03EDB-5C61-469E-86A5-A969784C9157}"/>
              </a:ext>
            </a:extLst>
          </p:cNvPr>
          <p:cNvSpPr txBox="1"/>
          <p:nvPr/>
        </p:nvSpPr>
        <p:spPr>
          <a:xfrm>
            <a:off x="1626499" y="2282163"/>
            <a:ext cx="8788995" cy="3539430"/>
          </a:xfrm>
          <a:prstGeom prst="rect">
            <a:avLst/>
          </a:prstGeom>
          <a:noFill/>
        </p:spPr>
        <p:txBody>
          <a:bodyPr wrap="square" rtlCol="0">
            <a:spAutoFit/>
          </a:bodyPr>
          <a:lstStyle/>
          <a:p>
            <a:pPr algn="ctr"/>
            <a:r>
              <a:rPr lang="en-US" sz="2800" i="1" dirty="0">
                <a:solidFill>
                  <a:schemeClr val="bg1"/>
                </a:solidFill>
              </a:rPr>
              <a:t>Our railway is a unique asset for generating prosperity across Britain. The country will be stronger with an improving railway, working in partnership. Investment, improvement and innovation will deliver new growth and productivity across the country. But these economic benefits, shared by every region and our people, are not secure without a plan for lasting change across the industry.</a:t>
            </a:r>
          </a:p>
        </p:txBody>
      </p:sp>
      <p:sp>
        <p:nvSpPr>
          <p:cNvPr id="6" name="Rectangle 5">
            <a:extLst>
              <a:ext uri="{FF2B5EF4-FFF2-40B4-BE49-F238E27FC236}">
                <a16:creationId xmlns:a16="http://schemas.microsoft.com/office/drawing/2014/main" xmlns="" id="{3528AF60-474D-4AF7-A5AA-1697325D4F33}"/>
              </a:ext>
            </a:extLst>
          </p:cNvPr>
          <p:cNvSpPr/>
          <p:nvPr/>
        </p:nvSpPr>
        <p:spPr>
          <a:xfrm>
            <a:off x="450615" y="1147309"/>
            <a:ext cx="10968038" cy="523220"/>
          </a:xfrm>
          <a:prstGeom prst="rect">
            <a:avLst/>
          </a:prstGeom>
        </p:spPr>
        <p:txBody>
          <a:bodyPr wrap="square">
            <a:spAutoFit/>
          </a:bodyPr>
          <a:lstStyle/>
          <a:p>
            <a:pPr algn="ctr"/>
            <a:r>
              <a:rPr lang="en-US" sz="2800" b="1" dirty="0">
                <a:solidFill>
                  <a:schemeClr val="accent4"/>
                </a:solidFill>
              </a:rPr>
              <a:t>The rail industry’s plan to secure growth across our country</a:t>
            </a:r>
          </a:p>
        </p:txBody>
      </p:sp>
    </p:spTree>
    <p:extLst>
      <p:ext uri="{BB962C8B-B14F-4D97-AF65-F5344CB8AC3E}">
        <p14:creationId xmlns:p14="http://schemas.microsoft.com/office/powerpoint/2010/main" val="14030570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74914" y="254000"/>
            <a:ext cx="8596086" cy="431800"/>
          </a:xfrm>
        </p:spPr>
        <p:txBody>
          <a:bodyPr>
            <a:normAutofit fontScale="92500" lnSpcReduction="10000"/>
          </a:bodyPr>
          <a:lstStyle/>
          <a:p>
            <a:r>
              <a:rPr lang="en-GB" dirty="0"/>
              <a:t>Four commitments for change</a:t>
            </a:r>
          </a:p>
        </p:txBody>
      </p:sp>
      <p:sp>
        <p:nvSpPr>
          <p:cNvPr id="55" name="Content Placeholder 54"/>
          <p:cNvSpPr>
            <a:spLocks noGrp="1"/>
          </p:cNvSpPr>
          <p:nvPr>
            <p:ph sz="quarter" idx="11"/>
          </p:nvPr>
        </p:nvSpPr>
        <p:spPr>
          <a:xfrm>
            <a:off x="674914" y="1270000"/>
            <a:ext cx="10700657" cy="5207000"/>
          </a:xfrm>
        </p:spPr>
        <p:txBody>
          <a:bodyPr/>
          <a:lstStyle/>
          <a:p>
            <a:pPr marL="514350" indent="-514350">
              <a:buFont typeface="+mj-lt"/>
              <a:buAutoNum type="arabicPeriod"/>
            </a:pPr>
            <a:r>
              <a:rPr lang="en-GB" dirty="0"/>
              <a:t>Strengthen the railway’s contribution to the economy, keeping running costs in the black, feeing up taxpayers’ money</a:t>
            </a:r>
          </a:p>
          <a:p>
            <a:pPr marL="514350" indent="-514350">
              <a:buFont typeface="+mj-lt"/>
              <a:buAutoNum type="arabicPeriod"/>
            </a:pPr>
            <a:r>
              <a:rPr lang="en-GB" dirty="0"/>
              <a:t>Increase customer satisfaction by improving the railway to remain the top-rated major railway in Europe</a:t>
            </a:r>
          </a:p>
          <a:p>
            <a:pPr marL="514350" indent="-514350">
              <a:buFont typeface="+mj-lt"/>
              <a:buAutoNum type="arabicPeriod"/>
            </a:pPr>
            <a:r>
              <a:rPr lang="en-GB" dirty="0"/>
              <a:t>Boost local communities through localised decision-making and investment</a:t>
            </a:r>
          </a:p>
          <a:p>
            <a:pPr marL="514350" indent="-514350">
              <a:buFont typeface="+mj-lt"/>
              <a:buAutoNum type="arabicPeriod"/>
            </a:pPr>
            <a:r>
              <a:rPr lang="en-GB" dirty="0"/>
              <a:t>Create more jobs, increase diversity and provide our employees with rewarding careers</a:t>
            </a:r>
          </a:p>
        </p:txBody>
      </p:sp>
    </p:spTree>
    <p:extLst>
      <p:ext uri="{BB962C8B-B14F-4D97-AF65-F5344CB8AC3E}">
        <p14:creationId xmlns:p14="http://schemas.microsoft.com/office/powerpoint/2010/main" val="1671682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74914" y="254000"/>
            <a:ext cx="8596086" cy="431800"/>
          </a:xfrm>
        </p:spPr>
        <p:txBody>
          <a:bodyPr>
            <a:normAutofit fontScale="92500" lnSpcReduction="10000"/>
          </a:bodyPr>
          <a:lstStyle/>
          <a:p>
            <a:r>
              <a:rPr lang="en-GB" dirty="0"/>
              <a:t>Network Rail’s Transformation Plan</a:t>
            </a:r>
          </a:p>
        </p:txBody>
      </p:sp>
      <p:sp>
        <p:nvSpPr>
          <p:cNvPr id="55" name="Content Placeholder 54"/>
          <p:cNvSpPr>
            <a:spLocks noGrp="1"/>
          </p:cNvSpPr>
          <p:nvPr>
            <p:ph sz="quarter" idx="11"/>
          </p:nvPr>
        </p:nvSpPr>
        <p:spPr>
          <a:xfrm>
            <a:off x="674914" y="1270000"/>
            <a:ext cx="10700657" cy="5207000"/>
          </a:xfrm>
        </p:spPr>
        <p:txBody>
          <a:bodyPr>
            <a:normAutofit fontScale="92500" lnSpcReduction="10000"/>
          </a:bodyPr>
          <a:lstStyle/>
          <a:p>
            <a:pPr marL="514350" indent="-514350">
              <a:buFont typeface="+mj-lt"/>
              <a:buAutoNum type="arabicPeriod"/>
            </a:pPr>
            <a:r>
              <a:rPr lang="en-GB" dirty="0"/>
              <a:t>Devolved into 9 route businesses operating within a national framework</a:t>
            </a:r>
          </a:p>
          <a:p>
            <a:pPr marL="514350" indent="-514350">
              <a:buFont typeface="+mj-lt"/>
              <a:buAutoNum type="arabicPeriod"/>
            </a:pPr>
            <a:r>
              <a:rPr lang="en-GB" dirty="0"/>
              <a:t>Aligning track and train by creating shared targets between NR and train operators at a route level</a:t>
            </a:r>
          </a:p>
          <a:p>
            <a:pPr marL="514350" indent="-514350">
              <a:buFont typeface="+mj-lt"/>
              <a:buAutoNum type="arabicPeriod"/>
            </a:pPr>
            <a:r>
              <a:rPr lang="en-GB" dirty="0"/>
              <a:t>Externally market tested services to devolved routes – do or buy mindset</a:t>
            </a:r>
          </a:p>
          <a:p>
            <a:pPr marL="514350" indent="-514350">
              <a:buFont typeface="+mj-lt"/>
              <a:buAutoNum type="arabicPeriod"/>
            </a:pPr>
            <a:r>
              <a:rPr lang="en-GB" dirty="0"/>
              <a:t>Contestability of some enhancements</a:t>
            </a:r>
          </a:p>
          <a:p>
            <a:pPr marL="514350" indent="-514350">
              <a:buFont typeface="+mj-lt"/>
              <a:buAutoNum type="arabicPeriod"/>
            </a:pPr>
            <a:r>
              <a:rPr lang="en-GB" dirty="0"/>
              <a:t>System Operator function so that railway is planned for and operates as a whole</a:t>
            </a:r>
          </a:p>
          <a:p>
            <a:pPr marL="514350" indent="-514350">
              <a:buFont typeface="+mj-lt"/>
              <a:buAutoNum type="arabicPeriod"/>
            </a:pPr>
            <a:r>
              <a:rPr lang="en-GB" dirty="0"/>
              <a:t>Technical authority to set and maintain high standards</a:t>
            </a:r>
          </a:p>
          <a:p>
            <a:pPr marL="514350" indent="-514350">
              <a:buFont typeface="+mj-lt"/>
              <a:buAutoNum type="arabicPeriod"/>
            </a:pPr>
            <a:r>
              <a:rPr lang="en-GB" dirty="0"/>
              <a:t>Digital Railway programme</a:t>
            </a:r>
          </a:p>
          <a:p>
            <a:pPr marL="514350" indent="-514350">
              <a:buFont typeface="+mj-lt"/>
              <a:buAutoNum type="arabicPeriod"/>
            </a:pPr>
            <a:r>
              <a:rPr lang="en-GB" dirty="0"/>
              <a:t>New regulatory framework with route-based determinations to support the transformation</a:t>
            </a:r>
          </a:p>
        </p:txBody>
      </p:sp>
    </p:spTree>
    <p:extLst>
      <p:ext uri="{BB962C8B-B14F-4D97-AF65-F5344CB8AC3E}">
        <p14:creationId xmlns:p14="http://schemas.microsoft.com/office/powerpoint/2010/main" val="18226791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95419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74914" y="254000"/>
            <a:ext cx="8596086" cy="431800"/>
          </a:xfrm>
        </p:spPr>
        <p:txBody>
          <a:bodyPr>
            <a:normAutofit fontScale="92500" lnSpcReduction="10000"/>
          </a:bodyPr>
          <a:lstStyle/>
          <a:p>
            <a:r>
              <a:rPr lang="en-GB" dirty="0"/>
              <a:t>About RDG</a:t>
            </a:r>
          </a:p>
        </p:txBody>
      </p:sp>
      <p:sp>
        <p:nvSpPr>
          <p:cNvPr id="55" name="Content Placeholder 54"/>
          <p:cNvSpPr>
            <a:spLocks noGrp="1"/>
          </p:cNvSpPr>
          <p:nvPr>
            <p:ph sz="quarter" idx="11"/>
          </p:nvPr>
        </p:nvSpPr>
        <p:spPr>
          <a:xfrm>
            <a:off x="674914" y="1270000"/>
            <a:ext cx="10700657" cy="5207000"/>
          </a:xfrm>
        </p:spPr>
        <p:txBody>
          <a:bodyPr>
            <a:normAutofit/>
          </a:bodyPr>
          <a:lstStyle/>
          <a:p>
            <a:r>
              <a:rPr lang="en-GB" dirty="0"/>
              <a:t>The Rail Delivery Group (RDG) brings together passenger train operators, freight train operators, as well as Network Rail.</a:t>
            </a:r>
          </a:p>
          <a:p>
            <a:r>
              <a:rPr lang="en-GB" dirty="0"/>
              <a:t>Together with the rail supply chain, the rail industry – a partnership of the public and private sectors - is working with a plan </a:t>
            </a:r>
            <a:r>
              <a:rPr lang="en-GB" i="1" dirty="0"/>
              <a:t>In Partnership for Britain’s Prosperity</a:t>
            </a:r>
            <a:r>
              <a:rPr lang="en-GB" dirty="0"/>
              <a:t> to change, improve and secure prosperity in Britain now and in the future. </a:t>
            </a:r>
          </a:p>
          <a:p>
            <a:r>
              <a:rPr lang="en-GB" dirty="0"/>
              <a:t>The RDG provides services to enable its members to succeed in transforming and delivering a successful railway to the benefit of customers, the taxpayer and the UK’s economy.</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36080" y="5248385"/>
            <a:ext cx="3564845" cy="1228615"/>
          </a:xfrm>
          <a:prstGeom prst="rect">
            <a:avLst/>
          </a:prstGeom>
        </p:spPr>
      </p:pic>
    </p:spTree>
    <p:extLst>
      <p:ext uri="{BB962C8B-B14F-4D97-AF65-F5344CB8AC3E}">
        <p14:creationId xmlns:p14="http://schemas.microsoft.com/office/powerpoint/2010/main" val="5524721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4453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p:cNvSpPr>
            <a:spLocks noGrp="1"/>
          </p:cNvSpPr>
          <p:nvPr>
            <p:ph type="body" sz="quarter" idx="10"/>
          </p:nvPr>
        </p:nvSpPr>
        <p:spPr>
          <a:xfrm>
            <a:off x="674914" y="254000"/>
            <a:ext cx="8596086" cy="431800"/>
          </a:xfrm>
        </p:spPr>
        <p:txBody>
          <a:bodyPr>
            <a:normAutofit fontScale="92500" lnSpcReduction="10000"/>
          </a:bodyPr>
          <a:lstStyle/>
          <a:p>
            <a:r>
              <a:rPr lang="en-GB" dirty="0"/>
              <a:t>About RDG</a:t>
            </a:r>
          </a:p>
        </p:txBody>
      </p:sp>
      <p:pic>
        <p:nvPicPr>
          <p:cNvPr id="5" name="Picture 4"/>
          <p:cNvPicPr>
            <a:picLocks noChangeAspect="1"/>
          </p:cNvPicPr>
          <p:nvPr/>
        </p:nvPicPr>
        <p:blipFill>
          <a:blip r:embed="rId3"/>
          <a:stretch>
            <a:fillRect/>
          </a:stretch>
        </p:blipFill>
        <p:spPr>
          <a:xfrm>
            <a:off x="674914" y="0"/>
            <a:ext cx="10741001" cy="6858000"/>
          </a:xfrm>
          <a:prstGeom prst="rect">
            <a:avLst/>
          </a:prstGeom>
        </p:spPr>
      </p:pic>
    </p:spTree>
    <p:extLst>
      <p:ext uri="{BB962C8B-B14F-4D97-AF65-F5344CB8AC3E}">
        <p14:creationId xmlns:p14="http://schemas.microsoft.com/office/powerpoint/2010/main" val="9085344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74914" y="254000"/>
            <a:ext cx="8596086" cy="431800"/>
          </a:xfrm>
        </p:spPr>
        <p:txBody>
          <a:bodyPr>
            <a:normAutofit fontScale="92500" lnSpcReduction="10000"/>
          </a:bodyPr>
          <a:lstStyle/>
          <a:p>
            <a:r>
              <a:rPr lang="en-GB" dirty="0"/>
              <a:t>Industry structure</a:t>
            </a:r>
          </a:p>
        </p:txBody>
      </p:sp>
      <p:sp>
        <p:nvSpPr>
          <p:cNvPr id="55" name="Content Placeholder 54"/>
          <p:cNvSpPr>
            <a:spLocks noGrp="1"/>
          </p:cNvSpPr>
          <p:nvPr>
            <p:ph sz="quarter" idx="11"/>
          </p:nvPr>
        </p:nvSpPr>
        <p:spPr>
          <a:xfrm>
            <a:off x="674914" y="1270000"/>
            <a:ext cx="10700657" cy="5207000"/>
          </a:xfrm>
        </p:spPr>
        <p:txBody>
          <a:bodyPr>
            <a:normAutofit lnSpcReduction="10000"/>
          </a:bodyPr>
          <a:lstStyle/>
          <a:p>
            <a:r>
              <a:rPr lang="en-GB" dirty="0"/>
              <a:t>Infrastructure managers</a:t>
            </a:r>
          </a:p>
          <a:p>
            <a:pPr lvl="1"/>
            <a:r>
              <a:rPr lang="en-GB" dirty="0"/>
              <a:t>Network Rail</a:t>
            </a:r>
          </a:p>
          <a:p>
            <a:pPr lvl="1"/>
            <a:r>
              <a:rPr lang="en-GB" dirty="0"/>
              <a:t>HS1, HS2</a:t>
            </a:r>
          </a:p>
          <a:p>
            <a:r>
              <a:rPr lang="en-GB" dirty="0"/>
              <a:t>Operators</a:t>
            </a:r>
          </a:p>
          <a:p>
            <a:pPr lvl="1"/>
            <a:r>
              <a:rPr lang="en-GB" dirty="0"/>
              <a:t>16 franchised operators</a:t>
            </a:r>
          </a:p>
          <a:p>
            <a:pPr lvl="1"/>
            <a:r>
              <a:rPr lang="en-GB" dirty="0"/>
              <a:t>4 open access operators</a:t>
            </a:r>
          </a:p>
          <a:p>
            <a:pPr lvl="1"/>
            <a:r>
              <a:rPr lang="en-GB" dirty="0"/>
              <a:t>1 international operator</a:t>
            </a:r>
          </a:p>
          <a:p>
            <a:pPr lvl="1"/>
            <a:r>
              <a:rPr lang="en-GB" dirty="0"/>
              <a:t>5 freight operators (2 international)</a:t>
            </a:r>
          </a:p>
          <a:p>
            <a:r>
              <a:rPr lang="en-GB" dirty="0"/>
              <a:t>Funders</a:t>
            </a:r>
          </a:p>
          <a:p>
            <a:pPr lvl="1"/>
            <a:r>
              <a:rPr lang="en-GB" dirty="0"/>
              <a:t>Department for Transport (DfT)</a:t>
            </a:r>
          </a:p>
          <a:p>
            <a:pPr lvl="1"/>
            <a:r>
              <a:rPr lang="en-GB" dirty="0"/>
              <a:t>Transport Scotland</a:t>
            </a:r>
          </a:p>
          <a:p>
            <a:r>
              <a:rPr lang="en-GB" dirty="0"/>
              <a:t>Regulator</a:t>
            </a:r>
          </a:p>
          <a:p>
            <a:pPr lvl="1"/>
            <a:r>
              <a:rPr lang="en-GB" dirty="0"/>
              <a:t>Office of Rail and Road (ORR)</a:t>
            </a:r>
          </a:p>
          <a:p>
            <a:endParaRPr lang="en-GB" dirty="0"/>
          </a:p>
        </p:txBody>
      </p:sp>
      <p:pic>
        <p:nvPicPr>
          <p:cNvPr id="5" name="pasted-image.pdf"/>
          <p:cNvPicPr>
            <a:picLocks noChangeAspect="1"/>
          </p:cNvPicPr>
          <p:nvPr/>
        </p:nvPicPr>
        <p:blipFill>
          <a:blip r:embed="rId3">
            <a:extLst/>
          </a:blip>
          <a:stretch>
            <a:fillRect/>
          </a:stretch>
        </p:blipFill>
        <p:spPr>
          <a:xfrm>
            <a:off x="7552592" y="1056689"/>
            <a:ext cx="4387363" cy="5633622"/>
          </a:xfrm>
          <a:prstGeom prst="rect">
            <a:avLst/>
          </a:prstGeom>
          <a:ln w="12700">
            <a:miter lim="400000"/>
          </a:ln>
        </p:spPr>
      </p:pic>
    </p:spTree>
    <p:extLst>
      <p:ext uri="{BB962C8B-B14F-4D97-AF65-F5344CB8AC3E}">
        <p14:creationId xmlns:p14="http://schemas.microsoft.com/office/powerpoint/2010/main" val="20281327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4453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p:cNvSpPr>
            <a:spLocks noGrp="1"/>
          </p:cNvSpPr>
          <p:nvPr>
            <p:ph type="body" sz="quarter" idx="10"/>
          </p:nvPr>
        </p:nvSpPr>
        <p:spPr>
          <a:xfrm>
            <a:off x="674914" y="254000"/>
            <a:ext cx="8596086" cy="431800"/>
          </a:xfrm>
        </p:spPr>
        <p:txBody>
          <a:bodyPr>
            <a:normAutofit fontScale="92500" lnSpcReduction="10000"/>
          </a:bodyPr>
          <a:lstStyle/>
          <a:p>
            <a:r>
              <a:rPr lang="en-GB" dirty="0"/>
              <a:t>About RDG</a:t>
            </a:r>
          </a:p>
        </p:txBody>
      </p:sp>
      <p:pic>
        <p:nvPicPr>
          <p:cNvPr id="6" name="Picture 5"/>
          <p:cNvPicPr/>
          <p:nvPr/>
        </p:nvPicPr>
        <p:blipFill>
          <a:blip r:embed="rId3"/>
          <a:stretch>
            <a:fillRect/>
          </a:stretch>
        </p:blipFill>
        <p:spPr>
          <a:xfrm>
            <a:off x="421821" y="254000"/>
            <a:ext cx="11348358" cy="6286500"/>
          </a:xfrm>
          <a:prstGeom prst="rect">
            <a:avLst/>
          </a:prstGeom>
        </p:spPr>
      </p:pic>
    </p:spTree>
    <p:extLst>
      <p:ext uri="{BB962C8B-B14F-4D97-AF65-F5344CB8AC3E}">
        <p14:creationId xmlns:p14="http://schemas.microsoft.com/office/powerpoint/2010/main" val="4333616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74914" y="254000"/>
            <a:ext cx="8596086" cy="431800"/>
          </a:xfrm>
        </p:spPr>
        <p:txBody>
          <a:bodyPr>
            <a:normAutofit fontScale="92500" lnSpcReduction="10000"/>
          </a:bodyPr>
          <a:lstStyle/>
          <a:p>
            <a:r>
              <a:rPr lang="en-GB" dirty="0"/>
              <a:t>Where we have come from</a:t>
            </a:r>
          </a:p>
        </p:txBody>
      </p:sp>
      <p:sp>
        <p:nvSpPr>
          <p:cNvPr id="55" name="Content Placeholder 54"/>
          <p:cNvSpPr>
            <a:spLocks noGrp="1"/>
          </p:cNvSpPr>
          <p:nvPr>
            <p:ph sz="quarter" idx="11"/>
          </p:nvPr>
        </p:nvSpPr>
        <p:spPr>
          <a:xfrm>
            <a:off x="674915" y="1270000"/>
            <a:ext cx="5683024" cy="5207000"/>
          </a:xfrm>
        </p:spPr>
        <p:txBody>
          <a:bodyPr/>
          <a:lstStyle/>
          <a:p>
            <a:r>
              <a:rPr lang="en-GB"/>
              <a:t>The rail industry in Great Britain (GB) was liberalised 20 years ago</a:t>
            </a:r>
          </a:p>
          <a:p>
            <a:r>
              <a:rPr lang="en-GB" dirty="0"/>
              <a:t>Since then passenger journeys have more than doubled, freight has had some of the strongest growth in Europe.</a:t>
            </a:r>
          </a:p>
          <a:p>
            <a:r>
              <a:rPr lang="en-GB" dirty="0"/>
              <a:t>We have achieved this whilst maintaining high safety standards, second only in Europe to Luxembourg.</a:t>
            </a:r>
          </a:p>
        </p:txBody>
      </p:sp>
      <p:pic>
        <p:nvPicPr>
          <p:cNvPr id="4" name="Picture 3">
            <a:extLst>
              <a:ext uri="{FF2B5EF4-FFF2-40B4-BE49-F238E27FC236}">
                <a16:creationId xmlns:a16="http://schemas.microsoft.com/office/drawing/2014/main" xmlns="" id="{22EFE8C9-FFB9-4ADE-8987-20DDF49E3BFE}"/>
              </a:ext>
            </a:extLst>
          </p:cNvPr>
          <p:cNvPicPr>
            <a:picLocks noChangeAspect="1"/>
          </p:cNvPicPr>
          <p:nvPr/>
        </p:nvPicPr>
        <p:blipFill>
          <a:blip r:embed="rId3"/>
          <a:stretch>
            <a:fillRect/>
          </a:stretch>
        </p:blipFill>
        <p:spPr>
          <a:xfrm>
            <a:off x="6177004" y="2176665"/>
            <a:ext cx="5623544" cy="3638348"/>
          </a:xfrm>
          <a:prstGeom prst="rect">
            <a:avLst/>
          </a:prstGeom>
        </p:spPr>
      </p:pic>
      <p:cxnSp>
        <p:nvCxnSpPr>
          <p:cNvPr id="5" name="Straight Connector 4"/>
          <p:cNvCxnSpPr/>
          <p:nvPr/>
        </p:nvCxnSpPr>
        <p:spPr>
          <a:xfrm flipV="1">
            <a:off x="10036640" y="2697843"/>
            <a:ext cx="0" cy="2351314"/>
          </a:xfrm>
          <a:prstGeom prst="line">
            <a:avLst/>
          </a:prstGeom>
          <a:ln w="31750">
            <a:solidFill>
              <a:schemeClr val="accent4"/>
            </a:solidFill>
            <a:prstDash val="sysDot"/>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16385548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4453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stretch>
            <a:fillRect/>
          </a:stretch>
        </p:blipFill>
        <p:spPr>
          <a:xfrm>
            <a:off x="1864424" y="1316754"/>
            <a:ext cx="8451151" cy="5365738"/>
          </a:xfrm>
          <a:prstGeom prst="rect">
            <a:avLst/>
          </a:prstGeom>
        </p:spPr>
      </p:pic>
      <p:sp>
        <p:nvSpPr>
          <p:cNvPr id="11" name="Rectangle 10"/>
          <p:cNvSpPr/>
          <p:nvPr/>
        </p:nvSpPr>
        <p:spPr>
          <a:xfrm>
            <a:off x="611981" y="0"/>
            <a:ext cx="10968038" cy="1077218"/>
          </a:xfrm>
          <a:prstGeom prst="rect">
            <a:avLst/>
          </a:prstGeom>
        </p:spPr>
        <p:txBody>
          <a:bodyPr wrap="square">
            <a:spAutoFit/>
          </a:bodyPr>
          <a:lstStyle/>
          <a:p>
            <a:pPr algn="ctr"/>
            <a:r>
              <a:rPr lang="en-US" sz="3200" b="1" dirty="0">
                <a:solidFill>
                  <a:schemeClr val="accent4"/>
                </a:solidFill>
              </a:rPr>
              <a:t>Rail customers in the UK are more satisfied than those of any other major European railway</a:t>
            </a:r>
          </a:p>
        </p:txBody>
      </p:sp>
    </p:spTree>
    <p:extLst>
      <p:ext uri="{BB962C8B-B14F-4D97-AF65-F5344CB8AC3E}">
        <p14:creationId xmlns:p14="http://schemas.microsoft.com/office/powerpoint/2010/main" val="17035781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74914" y="254000"/>
            <a:ext cx="8596086" cy="431800"/>
          </a:xfrm>
        </p:spPr>
        <p:txBody>
          <a:bodyPr>
            <a:normAutofit fontScale="92500" lnSpcReduction="10000"/>
          </a:bodyPr>
          <a:lstStyle/>
          <a:p>
            <a:r>
              <a:rPr lang="en-GB" dirty="0"/>
              <a:t>Costs and financing</a:t>
            </a:r>
          </a:p>
        </p:txBody>
      </p:sp>
      <p:sp>
        <p:nvSpPr>
          <p:cNvPr id="55" name="Content Placeholder 54"/>
          <p:cNvSpPr>
            <a:spLocks noGrp="1"/>
          </p:cNvSpPr>
          <p:nvPr>
            <p:ph sz="quarter" idx="11"/>
          </p:nvPr>
        </p:nvSpPr>
        <p:spPr>
          <a:xfrm>
            <a:off x="674914" y="1270000"/>
            <a:ext cx="10700657" cy="5207000"/>
          </a:xfrm>
        </p:spPr>
        <p:txBody>
          <a:bodyPr>
            <a:normAutofit lnSpcReduction="10000"/>
          </a:bodyPr>
          <a:lstStyle/>
          <a:p>
            <a:r>
              <a:rPr lang="en-US" dirty="0"/>
              <a:t>In 1997-98, the railway ran at a £2bn a year loss in terms of its day-to-day costs, in 2015-16 it more than covered those costs</a:t>
            </a:r>
          </a:p>
          <a:p>
            <a:r>
              <a:rPr lang="en-GB" dirty="0"/>
              <a:t>Net payments from Train Operating Companies to government increased to £843 million in real terms, while government funding as a share of total rail industry income remained at 26% in 2015-16</a:t>
            </a:r>
          </a:p>
          <a:p>
            <a:r>
              <a:rPr lang="en-US" dirty="0"/>
              <a:t>Since 2010-11, passenger train company costs per passenger mile have declined by 8.8% in real terms</a:t>
            </a:r>
          </a:p>
          <a:p>
            <a:r>
              <a:rPr lang="en-US" dirty="0"/>
              <a:t>Network Rail operating costs have fallen by 46% since 2003-04</a:t>
            </a:r>
          </a:p>
          <a:p>
            <a:r>
              <a:rPr lang="en-GB" dirty="0"/>
              <a:t>Freight efficiency has improved as longer and heavier freight trains are now in operation. The number of trains has fallen by 44% since 2002-03 but tonnes per freight train have increased by 63%</a:t>
            </a:r>
            <a:endParaRPr lang="en-GB" dirty="0">
              <a:solidFill>
                <a:srgbClr val="FF0000"/>
              </a:solidFill>
            </a:endParaRPr>
          </a:p>
        </p:txBody>
      </p:sp>
    </p:spTree>
    <p:extLst>
      <p:ext uri="{BB962C8B-B14F-4D97-AF65-F5344CB8AC3E}">
        <p14:creationId xmlns:p14="http://schemas.microsoft.com/office/powerpoint/2010/main" val="16638841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4453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xmlns="" id="{7467E63F-60C3-4D92-B97B-6C84A5EDC8A0}"/>
              </a:ext>
            </a:extLst>
          </p:cNvPr>
          <p:cNvPicPr>
            <a:picLocks noChangeAspect="1"/>
          </p:cNvPicPr>
          <p:nvPr/>
        </p:nvPicPr>
        <p:blipFill>
          <a:blip r:embed="rId3"/>
          <a:stretch>
            <a:fillRect/>
          </a:stretch>
        </p:blipFill>
        <p:spPr>
          <a:xfrm>
            <a:off x="847724" y="401250"/>
            <a:ext cx="9267826" cy="6336524"/>
          </a:xfrm>
          <a:prstGeom prst="rect">
            <a:avLst/>
          </a:prstGeom>
        </p:spPr>
      </p:pic>
      <p:sp>
        <p:nvSpPr>
          <p:cNvPr id="2" name="Rectangle 1"/>
          <p:cNvSpPr/>
          <p:nvPr/>
        </p:nvSpPr>
        <p:spPr>
          <a:xfrm>
            <a:off x="611981" y="0"/>
            <a:ext cx="10968038" cy="1077218"/>
          </a:xfrm>
          <a:prstGeom prst="rect">
            <a:avLst/>
          </a:prstGeom>
        </p:spPr>
        <p:txBody>
          <a:bodyPr wrap="square">
            <a:spAutoFit/>
          </a:bodyPr>
          <a:lstStyle/>
          <a:p>
            <a:pPr algn="ctr"/>
            <a:r>
              <a:rPr lang="en-US" sz="3200" b="1" dirty="0">
                <a:solidFill>
                  <a:schemeClr val="accent4"/>
                </a:solidFill>
              </a:rPr>
              <a:t>97p from every pound generated by train operators goes towards running and improving the railway</a:t>
            </a:r>
          </a:p>
        </p:txBody>
      </p:sp>
    </p:spTree>
    <p:extLst>
      <p:ext uri="{BB962C8B-B14F-4D97-AF65-F5344CB8AC3E}">
        <p14:creationId xmlns:p14="http://schemas.microsoft.com/office/powerpoint/2010/main" val="397709280"/>
      </p:ext>
    </p:extLst>
  </p:cSld>
  <p:clrMapOvr>
    <a:masterClrMapping/>
  </p:clrMapOvr>
</p:sld>
</file>

<file path=ppt/theme/theme1.xml><?xml version="1.0" encoding="utf-8"?>
<a:theme xmlns:a="http://schemas.openxmlformats.org/drawingml/2006/main" name="1_Custom Design">
  <a:themeElements>
    <a:clrScheme name="RDG Colour Palette New">
      <a:dk1>
        <a:srgbClr val="1C355E"/>
      </a:dk1>
      <a:lt1>
        <a:sysClr val="window" lastClr="FFFFFF"/>
      </a:lt1>
      <a:dk2>
        <a:srgbClr val="44546A"/>
      </a:dk2>
      <a:lt2>
        <a:srgbClr val="E7E6E6"/>
      </a:lt2>
      <a:accent1>
        <a:srgbClr val="1C355E"/>
      </a:accent1>
      <a:accent2>
        <a:srgbClr val="4C868F"/>
      </a:accent2>
      <a:accent3>
        <a:srgbClr val="253746"/>
      </a:accent3>
      <a:accent4>
        <a:srgbClr val="E0592B"/>
      </a:accent4>
      <a:accent5>
        <a:srgbClr val="EE7623"/>
      </a:accent5>
      <a:accent6>
        <a:srgbClr val="DB8925"/>
      </a:accent6>
      <a:hlink>
        <a:srgbClr val="E0592B"/>
      </a:hlink>
      <a:folHlink>
        <a:srgbClr val="4C868F"/>
      </a:folHlink>
    </a:clrScheme>
    <a:fontScheme name="RDG PowerPoint 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8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7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6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8.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9.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c17a35a046a04badace9d5c29a5138b3 xmlns="264f713e-bd3b-464f-b729-5565785f6547">
      <Terms xmlns="http://schemas.microsoft.com/office/infopath/2007/PartnerControls">
        <TermInfo xmlns="http://schemas.microsoft.com/office/infopath/2007/PartnerControls">
          <TermName xmlns="http://schemas.microsoft.com/office/infopath/2007/PartnerControls">ATOC Policy</TermName>
          <TermId xmlns="http://schemas.microsoft.com/office/infopath/2007/PartnerControls">fa00be23-3178-4f66-a442-30d1e0bc877e</TermId>
        </TermInfo>
      </Terms>
    </c17a35a046a04badace9d5c29a5138b3>
    <TaxCatchAll xmlns="0f86db02-8b0d-4cbc-831d-75ab8a598fcf">
      <Value>2</Value>
    </TaxCatchAll>
    <h6bfcbf804734fb4861858ee1a9b64fc xmlns="264f713e-bd3b-464f-b729-5565785f6547">
      <Terms xmlns="http://schemas.microsoft.com/office/infopath/2007/PartnerControls"/>
    </h6bfcbf804734fb4861858ee1a9b64fc>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D7D9272450F544FB17A4C76C4EF4F26" ma:contentTypeVersion="12" ma:contentTypeDescription="Create a new document." ma:contentTypeScope="" ma:versionID="3602dce241ec71bd5f266b427cc3ba63">
  <xsd:schema xmlns:xsd="http://www.w3.org/2001/XMLSchema" xmlns:xs="http://www.w3.org/2001/XMLSchema" xmlns:p="http://schemas.microsoft.com/office/2006/metadata/properties" xmlns:ns2="264f713e-bd3b-464f-b729-5565785f6547" xmlns:ns3="0f86db02-8b0d-4cbc-831d-75ab8a598fcf" targetNamespace="http://schemas.microsoft.com/office/2006/metadata/properties" ma:root="true" ma:fieldsID="7f204c16692aecb252e0211362e5fa53" ns2:_="" ns3:_="">
    <xsd:import namespace="264f713e-bd3b-464f-b729-5565785f6547"/>
    <xsd:import namespace="0f86db02-8b0d-4cbc-831d-75ab8a598fcf"/>
    <xsd:element name="properties">
      <xsd:complexType>
        <xsd:sequence>
          <xsd:element name="documentManagement">
            <xsd:complexType>
              <xsd:all>
                <xsd:element ref="ns2:c17a35a046a04badace9d5c29a5138b3" minOccurs="0"/>
                <xsd:element ref="ns3:TaxCatchAll" minOccurs="0"/>
                <xsd:element ref="ns2:h6bfcbf804734fb4861858ee1a9b64fc" minOccurs="0"/>
                <xsd:element ref="ns3:_dlc_DocId" minOccurs="0"/>
                <xsd:element ref="ns3:_dlc_DocIdUrl" minOccurs="0"/>
                <xsd:element ref="ns3:_dlc_DocIdPersistId" minOccurs="0"/>
                <xsd:element ref="ns3:SharedWithUsers" minOccurs="0"/>
                <xsd:element ref="ns3:SharedWithDetails" minOccurs="0"/>
                <xsd:element ref="ns2:MediaServiceMetadata" minOccurs="0"/>
                <xsd:element ref="ns2:MediaServiceFastMetadata" minOccurs="0"/>
                <xsd:element ref="ns2:MediaServiceDateTake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4f713e-bd3b-464f-b729-5565785f6547" elementFormDefault="qualified">
    <xsd:import namespace="http://schemas.microsoft.com/office/2006/documentManagement/types"/>
    <xsd:import namespace="http://schemas.microsoft.com/office/infopath/2007/PartnerControls"/>
    <xsd:element name="c17a35a046a04badace9d5c29a5138b3" ma:index="5" nillable="true" ma:taxonomy="true" ma:internalName="c17a35a046a04badace9d5c29a5138b3" ma:taxonomyFieldName="Directorate" ma:displayName="Directorate" ma:readOnly="false" ma:default="-1;#ATOC Policy|fa00be23-3178-4f66-a442-30d1e0bc877e" ma:fieldId="{c17a35a0-46a0-4bad-ace9-d5c29a5138b3}" ma:sspId="958b1092-15a4-4db9-804e-88005bcedf16" ma:termSetId="3b1d32a4-da55-47ca-9437-0a00ec589f33" ma:anchorId="00000000-0000-0000-0000-000000000000" ma:open="false" ma:isKeyword="false">
      <xsd:complexType>
        <xsd:sequence>
          <xsd:element ref="pc:Terms" minOccurs="0" maxOccurs="1"/>
        </xsd:sequence>
      </xsd:complexType>
    </xsd:element>
    <xsd:element name="h6bfcbf804734fb4861858ee1a9b64fc" ma:index="8" nillable="true" ma:taxonomy="true" ma:internalName="h6bfcbf804734fb4861858ee1a9b64fc" ma:taxonomyFieldName="Function" ma:displayName="Business Area" ma:indexed="true" ma:readOnly="false" ma:fieldId="{16bfcbf8-0473-4fb4-8618-58ee1a9b64fc}" ma:sspId="958b1092-15a4-4db9-804e-88005bcedf16" ma:termSetId="fcad279f-b59c-4ddb-8b18-589be2d9b624" ma:anchorId="00000000-0000-0000-0000-000000000000" ma:open="false" ma:isKeyword="false">
      <xsd:complexType>
        <xsd:sequence>
          <xsd:element ref="pc:Terms" minOccurs="0" maxOccurs="1"/>
        </xsd:sequence>
      </xsd:complexType>
    </xsd:element>
    <xsd:element name="MediaServiceMetadata" ma:index="18" nillable="true" ma:displayName="MediaServiceMetadata" ma:description="" ma:hidden="true" ma:internalName="MediaServiceMetadata" ma:readOnly="true">
      <xsd:simpleType>
        <xsd:restriction base="dms:Note"/>
      </xsd:simpleType>
    </xsd:element>
    <xsd:element name="MediaServiceFastMetadata" ma:index="19" nillable="true" ma:displayName="MediaServiceFastMetadata" ma:description="" ma:hidden="true" ma:internalName="MediaServiceFastMetadata" ma:readOnly="true">
      <xsd:simpleType>
        <xsd:restriction base="dms:Note"/>
      </xsd:simpleType>
    </xsd:element>
    <xsd:element name="MediaServiceDateTaken" ma:index="20" nillable="true" ma:displayName="MediaServiceDateTaken" ma:description="" ma:hidden="true" ma:internalName="MediaServiceDateTaken" ma:readOnly="true">
      <xsd:simpleType>
        <xsd:restriction base="dms:Text"/>
      </xsd:simpleType>
    </xsd:element>
    <xsd:element name="MediaServiceAutoTags" ma:index="21" nillable="true" ma:displayName="MediaServiceAutoTags" ma:description=""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f86db02-8b0d-4cbc-831d-75ab8a598fcf" elementFormDefault="qualified">
    <xsd:import namespace="http://schemas.microsoft.com/office/2006/documentManagement/types"/>
    <xsd:import namespace="http://schemas.microsoft.com/office/infopath/2007/PartnerControls"/>
    <xsd:element name="TaxCatchAll" ma:index="6" nillable="true" ma:displayName="Taxonomy Catch All Column" ma:description="" ma:hidden="true" ma:list="{45157a20-ad61-4db6-b924-331ed757c173}" ma:internalName="TaxCatchAll" ma:showField="CatchAllData" ma:web="0f86db02-8b0d-4cbc-831d-75ab8a598fcf">
      <xsd:complexType>
        <xsd:complexContent>
          <xsd:extension base="dms:MultiChoiceLookup">
            <xsd:sequence>
              <xsd:element name="Value" type="dms:Lookup" maxOccurs="unbounded" minOccurs="0" nillable="true"/>
            </xsd:sequence>
          </xsd:extension>
        </xsd:complexContent>
      </xsd:complexType>
    </xsd:element>
    <xsd:element name="_dlc_DocId" ma:index="13" nillable="true" ma:displayName="Document ID Value" ma:description="The value of the document ID assigned to this item." ma:internalName="_dlc_DocId" ma:readOnly="true">
      <xsd:simpleType>
        <xsd:restriction base="dms:Text"/>
      </xsd:simpleType>
    </xsd:element>
    <xsd:element name="_dlc_DocIdUrl" ma:index="14"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5" nillable="true" ma:displayName="Persist ID" ma:description="Keep ID on add." ma:hidden="true" ma:internalName="_dlc_DocIdPersistId" ma:readOnly="true">
      <xsd:simpleType>
        <xsd:restriction base="dms:Boolean"/>
      </xsd:simpleType>
    </xsd:element>
    <xsd:element name="SharedWithUsers" ma:index="16"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1"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0A82091-1B7D-4898-9E2C-FE6823BFDE63}">
  <ds:schemaRefs>
    <ds:schemaRef ds:uri="264f713e-bd3b-464f-b729-5565785f6547"/>
    <ds:schemaRef ds:uri="http://purl.org/dc/elements/1.1/"/>
    <ds:schemaRef ds:uri="http://purl.org/dc/terms/"/>
    <ds:schemaRef ds:uri="http://schemas.microsoft.com/office/2006/metadata/properties"/>
    <ds:schemaRef ds:uri="http://www.w3.org/XML/1998/namespace"/>
    <ds:schemaRef ds:uri="0f86db02-8b0d-4cbc-831d-75ab8a598fcf"/>
    <ds:schemaRef ds:uri="http://purl.org/dc/dcmitype/"/>
    <ds:schemaRef ds:uri="http://schemas.openxmlformats.org/package/2006/metadata/core-properties"/>
    <ds:schemaRef ds:uri="http://schemas.microsoft.com/office/2006/documentManagement/types"/>
    <ds:schemaRef ds:uri="http://schemas.microsoft.com/office/infopath/2007/PartnerControls"/>
  </ds:schemaRefs>
</ds:datastoreItem>
</file>

<file path=customXml/itemProps2.xml><?xml version="1.0" encoding="utf-8"?>
<ds:datastoreItem xmlns:ds="http://schemas.openxmlformats.org/officeDocument/2006/customXml" ds:itemID="{104E5979-68AC-4CEE-805C-FA8B4FBE635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64f713e-bd3b-464f-b729-5565785f6547"/>
    <ds:schemaRef ds:uri="0f86db02-8b0d-4cbc-831d-75ab8a598fc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53B3EEC-9327-44F4-9D75-C61061BA2829}">
  <ds:schemaRefs>
    <ds:schemaRef ds:uri="http://schemas.microsoft.com/sharepoint/events"/>
  </ds:schemaRefs>
</ds:datastoreItem>
</file>

<file path=customXml/itemProps4.xml><?xml version="1.0" encoding="utf-8"?>
<ds:datastoreItem xmlns:ds="http://schemas.openxmlformats.org/officeDocument/2006/customXml" ds:itemID="{E4BDA68D-D575-49C4-B503-1CCDB827FE6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4000</TotalTime>
  <Words>1423</Words>
  <Application>Microsoft Office PowerPoint</Application>
  <PresentationFormat>Custom</PresentationFormat>
  <Paragraphs>129</Paragraphs>
  <Slides>14</Slides>
  <Notes>14</Notes>
  <HiddenSlides>0</HiddenSlides>
  <MMClips>0</MMClips>
  <ScaleCrop>false</ScaleCrop>
  <HeadingPairs>
    <vt:vector size="4" baseType="variant">
      <vt:variant>
        <vt:lpstr>Theme</vt:lpstr>
      </vt:variant>
      <vt:variant>
        <vt:i4>9</vt:i4>
      </vt:variant>
      <vt:variant>
        <vt:lpstr>Slide Titles</vt:lpstr>
      </vt:variant>
      <vt:variant>
        <vt:i4>14</vt:i4>
      </vt:variant>
    </vt:vector>
  </HeadingPairs>
  <TitlesOfParts>
    <vt:vector size="23" baseType="lpstr">
      <vt:lpstr>1_Custom Design</vt:lpstr>
      <vt:lpstr>8_Custom Design</vt:lpstr>
      <vt:lpstr>7_Custom Design</vt:lpstr>
      <vt:lpstr>6_Custom Design</vt:lpstr>
      <vt:lpstr>5_Custom Design</vt:lpstr>
      <vt:lpstr>4_Custom Design</vt:lpstr>
      <vt:lpstr>3_Custom Design</vt:lpstr>
      <vt:lpstr>2_Custom Design</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Rosie Gilligan</dc:creator>
  <cp:lastModifiedBy>brynkina</cp:lastModifiedBy>
  <cp:revision>100</cp:revision>
  <cp:lastPrinted>2017-11-24T13:56:08Z</cp:lastPrinted>
  <dcterms:created xsi:type="dcterms:W3CDTF">2016-10-05T11:21:34Z</dcterms:created>
  <dcterms:modified xsi:type="dcterms:W3CDTF">2017-11-24T13:56:12Z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0x010100AD7D9272450F544FB17A4C76C4EF4F26</vt:lpwstr>
  </property>
  <property fmtid="{D5CDD505-2E9C-101B-9397-08002B2CF9AE}" pid="3" name="Directorate">
    <vt:lpwstr>2;#ATOC Policy|fa00be23-3178-4f66-a442-30d1e0bc877e</vt:lpwstr>
  </property>
  <property fmtid="{D5CDD505-2E9C-101B-9397-08002B2CF9AE}" pid="4" name="Function">
    <vt:lpwstr/>
  </property>
</Properties>
</file>