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1" r:id="rId2"/>
    <p:sldId id="348" r:id="rId3"/>
    <p:sldId id="347" r:id="rId4"/>
    <p:sldId id="318" r:id="rId5"/>
    <p:sldId id="319" r:id="rId6"/>
    <p:sldId id="340" r:id="rId7"/>
    <p:sldId id="345" r:id="rId8"/>
    <p:sldId id="325" r:id="rId9"/>
    <p:sldId id="337" r:id="rId10"/>
    <p:sldId id="320" r:id="rId11"/>
    <p:sldId id="349" r:id="rId12"/>
    <p:sldId id="346" r:id="rId13"/>
    <p:sldId id="282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Bastin" initials="AB" lastIdx="1" clrIdx="0">
    <p:extLst/>
  </p:cmAuthor>
  <p:cmAuthor id="2" name="Page Inextremis" initials="PI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F2"/>
    <a:srgbClr val="35E7DF"/>
    <a:srgbClr val="DA0000"/>
    <a:srgbClr val="AC0000"/>
    <a:srgbClr val="F86B68"/>
    <a:srgbClr val="A2000C"/>
    <a:srgbClr val="08873F"/>
    <a:srgbClr val="A2E49E"/>
    <a:srgbClr val="FFEB71"/>
    <a:srgbClr val="D00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5" autoAdjust="0"/>
    <p:restoredTop sz="94648"/>
  </p:normalViewPr>
  <p:slideViewPr>
    <p:cSldViewPr snapToGrid="0" snapToObjects="1"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Rail freight modal </a:t>
            </a:r>
            <a:r>
              <a:rPr lang="en-US" dirty="0" smtClean="0"/>
              <a:t>share EU26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13.6</c:v>
                </c:pt>
                <c:pt idx="1">
                  <c:v>12.5</c:v>
                </c:pt>
                <c:pt idx="2">
                  <c:v>11.3</c:v>
                </c:pt>
                <c:pt idx="3">
                  <c:v>11.6</c:v>
                </c:pt>
                <c:pt idx="4">
                  <c:v>11.8</c:v>
                </c:pt>
                <c:pt idx="5">
                  <c:v>11.8</c:v>
                </c:pt>
                <c:pt idx="6">
                  <c:v>10.8</c:v>
                </c:pt>
                <c:pt idx="7">
                  <c:v>11.2</c:v>
                </c:pt>
                <c:pt idx="8">
                  <c:v>11.9</c:v>
                </c:pt>
                <c:pt idx="9">
                  <c:v>11.8</c:v>
                </c:pt>
                <c:pt idx="10">
                  <c:v>11.7</c:v>
                </c:pt>
                <c:pt idx="11">
                  <c:v>11.7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82336"/>
        <c:axId val="90382912"/>
      </c:scatterChart>
      <c:valAx>
        <c:axId val="9038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82912"/>
        <c:crosses val="autoZero"/>
        <c:crossBetween val="midCat"/>
      </c:valAx>
      <c:valAx>
        <c:axId val="9038291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82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Passenger Rail modal </a:t>
            </a:r>
            <a:r>
              <a:rPr lang="en-GB" dirty="0" smtClean="0"/>
              <a:t>share EU26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Sheet1!$A$41:$A$52</c:f>
              <c:numCache>
                <c:formatCode>General</c:formatCode>
                <c:ptCount val="12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xVal>
          <c:yVal>
            <c:numRef>
              <c:f>Sheet1!$B$41:$B$52</c:f>
              <c:numCache>
                <c:formatCode>General</c:formatCode>
                <c:ptCount val="12"/>
                <c:pt idx="0">
                  <c:v>6.5</c:v>
                </c:pt>
                <c:pt idx="1">
                  <c:v>6.2</c:v>
                </c:pt>
                <c:pt idx="2">
                  <c:v>6</c:v>
                </c:pt>
                <c:pt idx="3">
                  <c:v>6.1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6.3</c:v>
                </c:pt>
                <c:pt idx="8">
                  <c:v>6.4</c:v>
                </c:pt>
                <c:pt idx="9">
                  <c:v>6.6</c:v>
                </c:pt>
                <c:pt idx="10">
                  <c:v>6.6</c:v>
                </c:pt>
                <c:pt idx="11">
                  <c:v>6.5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84640"/>
        <c:axId val="90385216"/>
      </c:scatterChart>
      <c:valAx>
        <c:axId val="9038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85216"/>
        <c:crosses val="autoZero"/>
        <c:crossBetween val="midCat"/>
      </c:valAx>
      <c:valAx>
        <c:axId val="9038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84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39977641684"/>
          <c:y val="3.0831228624714799E-2"/>
          <c:w val="0.87661903373189498"/>
          <c:h val="0.91027721614162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Modal Share Growth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46AD"/>
              </a:solidFill>
            </c:spPr>
          </c:marker>
          <c:trendline>
            <c:trendlineType val="linear"/>
            <c:dispRSqr val="0"/>
            <c:dispEq val="0"/>
          </c:trendline>
          <c:trendline>
            <c:spPr>
              <a:ln w="63500">
                <a:solidFill>
                  <a:srgbClr val="CC0099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Sheet1!$A$2:$A$26</c:f>
              <c:numCache>
                <c:formatCode>General</c:formatCode>
                <c:ptCount val="25"/>
                <c:pt idx="0">
                  <c:v>18</c:v>
                </c:pt>
                <c:pt idx="1">
                  <c:v>13</c:v>
                </c:pt>
                <c:pt idx="2">
                  <c:v>37</c:v>
                </c:pt>
                <c:pt idx="3">
                  <c:v>21</c:v>
                </c:pt>
                <c:pt idx="4">
                  <c:v>29</c:v>
                </c:pt>
                <c:pt idx="5">
                  <c:v>27</c:v>
                </c:pt>
                <c:pt idx="6">
                  <c:v>30</c:v>
                </c:pt>
                <c:pt idx="7">
                  <c:v>0</c:v>
                </c:pt>
                <c:pt idx="8">
                  <c:v>17</c:v>
                </c:pt>
                <c:pt idx="9">
                  <c:v>0</c:v>
                </c:pt>
                <c:pt idx="10">
                  <c:v>32</c:v>
                </c:pt>
                <c:pt idx="11">
                  <c:v>32</c:v>
                </c:pt>
                <c:pt idx="12">
                  <c:v>0</c:v>
                </c:pt>
                <c:pt idx="13">
                  <c:v>24</c:v>
                </c:pt>
                <c:pt idx="14">
                  <c:v>0</c:v>
                </c:pt>
                <c:pt idx="16">
                  <c:v>23</c:v>
                </c:pt>
                <c:pt idx="17">
                  <c:v>36</c:v>
                </c:pt>
                <c:pt idx="18">
                  <c:v>33</c:v>
                </c:pt>
                <c:pt idx="19">
                  <c:v>12</c:v>
                </c:pt>
                <c:pt idx="20">
                  <c:v>54</c:v>
                </c:pt>
                <c:pt idx="21">
                  <c:v>40</c:v>
                </c:pt>
                <c:pt idx="22">
                  <c:v>10</c:v>
                </c:pt>
                <c:pt idx="23">
                  <c:v>12</c:v>
                </c:pt>
                <c:pt idx="24">
                  <c:v>54</c:v>
                </c:pt>
              </c:numCache>
            </c:numRef>
          </c:xVal>
          <c:yVal>
            <c:numRef>
              <c:f>Sheet1!$B$2:$B$26</c:f>
              <c:numCache>
                <c:formatCode>0%</c:formatCode>
                <c:ptCount val="25"/>
                <c:pt idx="0">
                  <c:v>0.37683484962378999</c:v>
                </c:pt>
                <c:pt idx="1">
                  <c:v>0.35793222785603901</c:v>
                </c:pt>
                <c:pt idx="2">
                  <c:v>-0.72981386841579299</c:v>
                </c:pt>
                <c:pt idx="3">
                  <c:v>-0.18000902341191299</c:v>
                </c:pt>
                <c:pt idx="4">
                  <c:v>0.23048099863902899</c:v>
                </c:pt>
                <c:pt idx="5">
                  <c:v>0.61945676250140902</c:v>
                </c:pt>
                <c:pt idx="6">
                  <c:v>-0.31782047315717499</c:v>
                </c:pt>
                <c:pt idx="7">
                  <c:v>0.27093307764660202</c:v>
                </c:pt>
                <c:pt idx="8">
                  <c:v>-0.19516532148874399</c:v>
                </c:pt>
                <c:pt idx="9">
                  <c:v>0.149279686267801</c:v>
                </c:pt>
                <c:pt idx="10">
                  <c:v>-0.21085363642056401</c:v>
                </c:pt>
                <c:pt idx="11">
                  <c:v>-0.266675134899579</c:v>
                </c:pt>
                <c:pt idx="12">
                  <c:v>-0.68805458824933996</c:v>
                </c:pt>
                <c:pt idx="13">
                  <c:v>0.42092036245609299</c:v>
                </c:pt>
                <c:pt idx="14">
                  <c:v>-3.7769697357948301E-2</c:v>
                </c:pt>
                <c:pt idx="16">
                  <c:v>4.36248542133593E-2</c:v>
                </c:pt>
                <c:pt idx="17">
                  <c:v>0.54663873354086401</c:v>
                </c:pt>
                <c:pt idx="18">
                  <c:v>-0.467955679177743</c:v>
                </c:pt>
                <c:pt idx="19">
                  <c:v>0.325950914008519</c:v>
                </c:pt>
                <c:pt idx="20">
                  <c:v>-0.27864482725492901</c:v>
                </c:pt>
                <c:pt idx="21">
                  <c:v>0.15497342481152801</c:v>
                </c:pt>
                <c:pt idx="22">
                  <c:v>-0.435856389720153</c:v>
                </c:pt>
                <c:pt idx="23">
                  <c:v>-0.47302935110042599</c:v>
                </c:pt>
                <c:pt idx="24">
                  <c:v>0.18109191748970799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07520"/>
        <c:axId val="36308096"/>
      </c:scatterChart>
      <c:valAx>
        <c:axId val="3630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6308096"/>
        <c:crosses val="autoZero"/>
        <c:crossBetween val="midCat"/>
      </c:valAx>
      <c:valAx>
        <c:axId val="3630809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36307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39977641684"/>
          <c:y val="3.0831228624714799E-2"/>
          <c:w val="0.87661903373189498"/>
          <c:h val="0.91027721614162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Modal Share Growth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46AD"/>
              </a:solidFill>
            </c:spPr>
          </c:marker>
          <c:trendline>
            <c:trendlineType val="linear"/>
            <c:dispRSqr val="0"/>
            <c:dispEq val="0"/>
          </c:trendline>
          <c:trendline>
            <c:spPr>
              <a:ln w="63500"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Sheet1!$A$2:$A$26</c:f>
              <c:numCache>
                <c:formatCode>0</c:formatCode>
                <c:ptCount val="25"/>
                <c:pt idx="0">
                  <c:v>219.6333412254555</c:v>
                </c:pt>
                <c:pt idx="1">
                  <c:v>769.48786157883274</c:v>
                </c:pt>
                <c:pt idx="2">
                  <c:v>19.631545361763671</c:v>
                </c:pt>
                <c:pt idx="3">
                  <c:v>42.912390678040623</c:v>
                </c:pt>
                <c:pt idx="4">
                  <c:v>283.6193224315507</c:v>
                </c:pt>
                <c:pt idx="5">
                  <c:v>355.57844638049642</c:v>
                </c:pt>
                <c:pt idx="6">
                  <c:v>15.71970272543277</c:v>
                </c:pt>
                <c:pt idx="7">
                  <c:v>172.01663650788569</c:v>
                </c:pt>
                <c:pt idx="8">
                  <c:v>60.154034003350247</c:v>
                </c:pt>
                <c:pt idx="9">
                  <c:v>85.531931974786858</c:v>
                </c:pt>
                <c:pt idx="10">
                  <c:v>344.1675368127955</c:v>
                </c:pt>
                <c:pt idx="11">
                  <c:v>74.762822691625871</c:v>
                </c:pt>
                <c:pt idx="12">
                  <c:v>287.37453219006107</c:v>
                </c:pt>
                <c:pt idx="13">
                  <c:v>384.43382060631268</c:v>
                </c:pt>
                <c:pt idx="14">
                  <c:v>2.0381208049698971</c:v>
                </c:pt>
                <c:pt idx="16">
                  <c:v>13.7199284295378</c:v>
                </c:pt>
                <c:pt idx="17">
                  <c:v>842.3926165525703</c:v>
                </c:pt>
                <c:pt idx="18">
                  <c:v>14.21713251173475</c:v>
                </c:pt>
                <c:pt idx="19">
                  <c:v>25.222191809107649</c:v>
                </c:pt>
                <c:pt idx="20">
                  <c:v>19.975390361353782</c:v>
                </c:pt>
                <c:pt idx="21">
                  <c:v>111.5389424104782</c:v>
                </c:pt>
                <c:pt idx="22">
                  <c:v>96.786868735887978</c:v>
                </c:pt>
                <c:pt idx="23">
                  <c:v>60.750932423943702</c:v>
                </c:pt>
                <c:pt idx="24">
                  <c:v>346.40674341179579</c:v>
                </c:pt>
              </c:numCache>
            </c:numRef>
          </c:xVal>
          <c:yVal>
            <c:numRef>
              <c:f>Sheet1!$B$2:$B$26</c:f>
              <c:numCache>
                <c:formatCode>0%</c:formatCode>
                <c:ptCount val="25"/>
                <c:pt idx="0">
                  <c:v>0.37683484962378999</c:v>
                </c:pt>
                <c:pt idx="1">
                  <c:v>0.35793222785603901</c:v>
                </c:pt>
                <c:pt idx="2">
                  <c:v>-0.72981386841579299</c:v>
                </c:pt>
                <c:pt idx="3">
                  <c:v>-0.18000902341191299</c:v>
                </c:pt>
                <c:pt idx="4">
                  <c:v>0.23048099863902899</c:v>
                </c:pt>
                <c:pt idx="5">
                  <c:v>0.61945676250140902</c:v>
                </c:pt>
                <c:pt idx="6">
                  <c:v>-0.31782047315717499</c:v>
                </c:pt>
                <c:pt idx="7">
                  <c:v>0.27093307764660202</c:v>
                </c:pt>
                <c:pt idx="8">
                  <c:v>-0.19516532148874399</c:v>
                </c:pt>
                <c:pt idx="9">
                  <c:v>0.149279686267801</c:v>
                </c:pt>
                <c:pt idx="10">
                  <c:v>-0.21085363642056401</c:v>
                </c:pt>
                <c:pt idx="11">
                  <c:v>-0.266675134899579</c:v>
                </c:pt>
                <c:pt idx="12">
                  <c:v>-0.68805458824933996</c:v>
                </c:pt>
                <c:pt idx="13">
                  <c:v>0.42092036245609299</c:v>
                </c:pt>
                <c:pt idx="14">
                  <c:v>-3.7769697357948301E-2</c:v>
                </c:pt>
                <c:pt idx="16">
                  <c:v>4.36248542133593E-2</c:v>
                </c:pt>
                <c:pt idx="17">
                  <c:v>0.54663873354086401</c:v>
                </c:pt>
                <c:pt idx="18">
                  <c:v>-0.467955679177743</c:v>
                </c:pt>
                <c:pt idx="19">
                  <c:v>0.325950914008519</c:v>
                </c:pt>
                <c:pt idx="20">
                  <c:v>-0.27864482725492901</c:v>
                </c:pt>
                <c:pt idx="21">
                  <c:v>0.15497342481152801</c:v>
                </c:pt>
                <c:pt idx="22">
                  <c:v>-0.435856389720153</c:v>
                </c:pt>
                <c:pt idx="23">
                  <c:v>-0.47302935110042599</c:v>
                </c:pt>
                <c:pt idx="24">
                  <c:v>0.18109191748970799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13824"/>
        <c:axId val="36308672"/>
      </c:scatterChart>
      <c:valAx>
        <c:axId val="894138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6308672"/>
        <c:crosses val="autoZero"/>
        <c:crossBetween val="midCat"/>
      </c:valAx>
      <c:valAx>
        <c:axId val="363086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89413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0.26726</cdr:x>
      <cdr:y>0.20673</cdr:y>
    </cdr:from>
    <cdr:to>
      <cdr:x>0.30793</cdr:x>
      <cdr:y>0.27037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99456" y="9356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BE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0.61911</cdr:x>
      <cdr:y>0.11468</cdr:y>
    </cdr:from>
    <cdr:to>
      <cdr:x>0.65979</cdr:x>
      <cdr:y>0.17832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95056" y="519042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NL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0.51726</cdr:x>
      <cdr:y>0.29091</cdr:y>
    </cdr:from>
    <cdr:to>
      <cdr:x>0.55794</cdr:x>
      <cdr:y>0.35456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256856" y="1316633"/>
          <a:ext cx="334780" cy="28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DE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0.48948</cdr:x>
      <cdr:y>0.07389</cdr:y>
    </cdr:from>
    <cdr:to>
      <cdr:x>0.53016</cdr:x>
      <cdr:y>0.13753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028256" y="334417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DK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0.34134</cdr:x>
      <cdr:y>0.18989</cdr:y>
    </cdr:from>
    <cdr:to>
      <cdr:x>0.38201</cdr:x>
      <cdr:y>0.25353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809056" y="859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AT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0.62941</cdr:x>
      <cdr:y>0.83448</cdr:y>
    </cdr:from>
    <cdr:to>
      <cdr:x>0.67008</cdr:x>
      <cdr:y>0.89812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179826" y="3776820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BG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0.40615</cdr:x>
      <cdr:y>0.55593</cdr:y>
    </cdr:from>
    <cdr:to>
      <cdr:x>0.44682</cdr:x>
      <cdr:y>0.61957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342456" y="2516108"/>
          <a:ext cx="3346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CZ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0.53578</cdr:x>
      <cdr:y>0.6613</cdr:y>
    </cdr:from>
    <cdr:to>
      <cdr:x>0.57645</cdr:x>
      <cdr:y>0.72494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409256" y="29930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92D050"/>
              </a:solidFill>
            </a:rPr>
            <a:t>E</a:t>
          </a:r>
          <a:r>
            <a:rPr lang="en-US" sz="1400" b="1" dirty="0" smtClean="0">
              <a:solidFill>
                <a:srgbClr val="92D050"/>
              </a:solidFill>
            </a:rPr>
            <a:t>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0.34134</cdr:x>
      <cdr:y>0.58775</cdr:y>
    </cdr:from>
    <cdr:to>
      <cdr:x>0.38201</cdr:x>
      <cdr:y>0.65139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809056" y="2660124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ES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0.571</cdr:x>
      <cdr:y>0.61858</cdr:y>
    </cdr:from>
    <cdr:to>
      <cdr:x>0.61167</cdr:x>
      <cdr:y>0.68223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4699107" y="2799658"/>
          <a:ext cx="334697" cy="28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HU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0.10059</cdr:x>
      <cdr:y>0.45548</cdr:y>
    </cdr:from>
    <cdr:to>
      <cdr:x>0.14126</cdr:x>
      <cdr:y>0.51912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827856" y="2061466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LT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0.41544</cdr:x>
      <cdr:y>0.18989</cdr:y>
    </cdr:from>
    <cdr:to>
      <cdr:x>0.45611</cdr:x>
      <cdr:y>0.25353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418876" y="859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92D050"/>
              </a:solidFill>
            </a:rPr>
            <a:t>IT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0.58208</cdr:x>
      <cdr:y>0.72865</cdr:y>
    </cdr:from>
    <cdr:to>
      <cdr:x>0.61676</cdr:x>
      <cdr:y>0.81243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790256" y="3297833"/>
          <a:ext cx="285402" cy="379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PL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0.83855</cdr:x>
      <cdr:y>0.62209</cdr:y>
    </cdr:from>
    <cdr:to>
      <cdr:x>0.87922</cdr:x>
      <cdr:y>0.68573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6900900" y="2815542"/>
          <a:ext cx="334698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RO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0.20245</cdr:x>
      <cdr:y>0.69498</cdr:y>
    </cdr:from>
    <cdr:to>
      <cdr:x>0.24312</cdr:x>
      <cdr:y>0.75862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1666056" y="3145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SI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0.23022</cdr:x>
      <cdr:y>0.74548</cdr:y>
    </cdr:from>
    <cdr:to>
      <cdr:x>0.27089</cdr:x>
      <cdr:y>0.80912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1894656" y="33740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SK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0.0909</cdr:x>
      <cdr:y>0.27407</cdr:y>
    </cdr:from>
    <cdr:to>
      <cdr:x>0.13158</cdr:x>
      <cdr:y>0.33771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748078" y="1240433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EL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0.10059</cdr:x>
      <cdr:y>0.8465</cdr:y>
    </cdr:from>
    <cdr:to>
      <cdr:x>0.14127</cdr:x>
      <cdr:y>0.91014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7856" y="3831233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IE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0.23862</cdr:x>
      <cdr:y>0.30398</cdr:y>
    </cdr:from>
    <cdr:to>
      <cdr:x>0.27929</cdr:x>
      <cdr:y>0.36762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1963783" y="1375798"/>
          <a:ext cx="334698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PT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0.67179</cdr:x>
      <cdr:y>0.33481</cdr:y>
    </cdr:from>
    <cdr:to>
      <cdr:x>0.71246</cdr:x>
      <cdr:y>0.39845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5528601" y="1515334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SE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0.10059</cdr:x>
      <cdr:y>0.36663</cdr:y>
    </cdr:from>
    <cdr:to>
      <cdr:x>0.14126</cdr:x>
      <cdr:y>0.43027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827856" y="1659350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FI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0.571</cdr:x>
      <cdr:y>0.56286</cdr:y>
    </cdr:from>
    <cdr:to>
      <cdr:x>0.61167</cdr:x>
      <cdr:y>0.6265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699107" y="2547484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FR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0.41544</cdr:x>
      <cdr:y>0.39192</cdr:y>
    </cdr:from>
    <cdr:to>
      <cdr:x>0.45611</cdr:x>
      <cdr:y>0.45556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3418876" y="17738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LV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0.88862</cdr:x>
      <cdr:y>0.33189</cdr:y>
    </cdr:from>
    <cdr:to>
      <cdr:x>0.9293</cdr:x>
      <cdr:y>0.39553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7312976" y="1502123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UK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0.84134</cdr:x>
      <cdr:y>0.22924</cdr:y>
    </cdr:from>
    <cdr:to>
      <cdr:x>0.88201</cdr:x>
      <cdr:y>0.29288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923856" y="1037550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BE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0.91383</cdr:x>
      <cdr:y>0.14189</cdr:y>
    </cdr:from>
    <cdr:to>
      <cdr:x>0.95451</cdr:x>
      <cdr:y>0.20553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520443" y="642193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NL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0.35059</cdr:x>
      <cdr:y>0.27934</cdr:y>
    </cdr:from>
    <cdr:to>
      <cdr:x>0.39127</cdr:x>
      <cdr:y>0.34299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85256" y="1264301"/>
          <a:ext cx="334780" cy="28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DE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0.43359</cdr:x>
      <cdr:y>0.07389</cdr:y>
    </cdr:from>
    <cdr:to>
      <cdr:x>0.47427</cdr:x>
      <cdr:y>0.13753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568296" y="334417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DK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0.28365</cdr:x>
      <cdr:y>0.18989</cdr:y>
    </cdr:from>
    <cdr:to>
      <cdr:x>0.32432</cdr:x>
      <cdr:y>0.25353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334340" y="859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AT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0.10906</cdr:x>
      <cdr:y>0.88149</cdr:y>
    </cdr:from>
    <cdr:to>
      <cdr:x>0.14973</cdr:x>
      <cdr:y>0.94513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97539" y="3989587"/>
          <a:ext cx="3346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BG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0.11124</cdr:x>
      <cdr:y>0.50978</cdr:y>
    </cdr:from>
    <cdr:to>
      <cdr:x>0.15191</cdr:x>
      <cdr:y>0.57342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915468" y="2307233"/>
          <a:ext cx="3346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CZ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0.08208</cdr:x>
      <cdr:y>0.6613</cdr:y>
    </cdr:from>
    <cdr:to>
      <cdr:x>0.12275</cdr:x>
      <cdr:y>0.72494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75456" y="29930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92D050"/>
              </a:solidFill>
            </a:rPr>
            <a:t>E</a:t>
          </a:r>
          <a:r>
            <a:rPr lang="en-US" sz="1400" b="1" dirty="0" smtClean="0">
              <a:solidFill>
                <a:srgbClr val="92D050"/>
              </a:solidFill>
            </a:rPr>
            <a:t>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0.13763</cdr:x>
      <cdr:y>0.55804</cdr:y>
    </cdr:from>
    <cdr:to>
      <cdr:x>0.1783</cdr:x>
      <cdr:y>0.62168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132656" y="2525672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ES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0.15615</cdr:x>
      <cdr:y>0.59778</cdr:y>
    </cdr:from>
    <cdr:to>
      <cdr:x>0.19682</cdr:x>
      <cdr:y>0.66143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85056" y="2705524"/>
          <a:ext cx="334697" cy="28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HU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0.08208</cdr:x>
      <cdr:y>0.47089</cdr:y>
    </cdr:from>
    <cdr:to>
      <cdr:x>0.12275</cdr:x>
      <cdr:y>0.53453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675456" y="2131242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LT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0.46171</cdr:x>
      <cdr:y>0.18989</cdr:y>
    </cdr:from>
    <cdr:to>
      <cdr:x>0.50238</cdr:x>
      <cdr:y>0.25353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799656" y="859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92D050"/>
              </a:solidFill>
            </a:rPr>
            <a:t>IT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0.0939</cdr:x>
      <cdr:y>0.72865</cdr:y>
    </cdr:from>
    <cdr:to>
      <cdr:x>0.12858</cdr:x>
      <cdr:y>0.81243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772767" y="3297833"/>
          <a:ext cx="285402" cy="379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PL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0.10059</cdr:x>
      <cdr:y>0.59778</cdr:y>
    </cdr:from>
    <cdr:to>
      <cdr:x>0.14126</cdr:x>
      <cdr:y>0.66142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827856" y="2705547"/>
          <a:ext cx="3346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RO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0.18393</cdr:x>
      <cdr:y>0.69498</cdr:y>
    </cdr:from>
    <cdr:to>
      <cdr:x>0.2246</cdr:x>
      <cdr:y>0.75862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1513656" y="3145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SI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0.13763</cdr:x>
      <cdr:y>0.74548</cdr:y>
    </cdr:from>
    <cdr:to>
      <cdr:x>0.1783</cdr:x>
      <cdr:y>0.80912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1132656" y="33740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SK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0.24874</cdr:x>
      <cdr:y>0.27936</cdr:y>
    </cdr:from>
    <cdr:to>
      <cdr:x>0.28942</cdr:x>
      <cdr:y>0.343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2047056" y="1264370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EL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0.33208</cdr:x>
      <cdr:y>0.82966</cdr:y>
    </cdr:from>
    <cdr:to>
      <cdr:x>0.37276</cdr:x>
      <cdr:y>0.8933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2732856" y="3755033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IE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0.22356</cdr:y>
    </cdr:from>
    <cdr:to>
      <cdr:x>0.13158</cdr:x>
      <cdr:y>0.2872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748119" y="1011833"/>
          <a:ext cx="334698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PT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0.19319</cdr:x>
      <cdr:y>0.34795</cdr:y>
    </cdr:from>
    <cdr:to>
      <cdr:x>0.23386</cdr:x>
      <cdr:y>0.41159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1589856" y="1574814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SE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0.13763</cdr:x>
      <cdr:y>0.36196</cdr:y>
    </cdr:from>
    <cdr:to>
      <cdr:x>0.1783</cdr:x>
      <cdr:y>0.4256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1132656" y="1638201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FI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0.41544</cdr:x>
      <cdr:y>0.59778</cdr:y>
    </cdr:from>
    <cdr:to>
      <cdr:x>0.45611</cdr:x>
      <cdr:y>0.66142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418876" y="2705547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FR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0.39378</cdr:y>
    </cdr:from>
    <cdr:to>
      <cdr:x>0.13158</cdr:x>
      <cdr:y>0.45742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748119" y="1782217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LV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0.41543</cdr:x>
      <cdr:y>0.31118</cdr:y>
    </cdr:from>
    <cdr:to>
      <cdr:x>0.45611</cdr:x>
      <cdr:y>0.37482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3418835" y="1408386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UK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AD64-758F-1A4A-BCF2-E0DACA784222}" type="datetime1">
              <a:rPr lang="fr-FR" smtClean="0"/>
              <a:pPr/>
              <a:t>20/11/2017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0F6E-DE97-9645-96E1-B738C6E5268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5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84C0-4CC8-324B-A862-813B5D776F84}" type="datetime1">
              <a:rPr lang="fr-FR" smtClean="0"/>
              <a:pPr/>
              <a:t>20/11/2017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F3ED-8D58-2945-A1B1-042DF02BC2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29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F2229-A988-419D-8949-594DF6E054A7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465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F2229-A988-419D-8949-594DF6E054A7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505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46AD"/>
              </a:buClr>
              <a:buSzPct val="85000"/>
              <a:buFont typeface="Wingdings" pitchFamily="2" charset="2"/>
              <a:buChar char=""/>
            </a:pPr>
            <a:r>
              <a:rPr lang="de-DE" sz="2000" b="0" dirty="0" smtClean="0"/>
              <a:t>States must make sure to put in place an institutional framework which preserve a fair </a:t>
            </a:r>
            <a:r>
              <a:rPr lang="de-DE" sz="2000" b="1" dirty="0" smtClean="0">
                <a:solidFill>
                  <a:srgbClr val="0046AD"/>
                </a:solidFill>
              </a:rPr>
              <a:t>intramodal</a:t>
            </a:r>
            <a:r>
              <a:rPr lang="de-DE" sz="2000" b="0" dirty="0" smtClean="0"/>
              <a:t> competition</a:t>
            </a:r>
          </a:p>
          <a:p>
            <a:pPr lvl="1" eaLnBrk="1" hangingPunct="1">
              <a:buClr>
                <a:srgbClr val="0046AD"/>
              </a:buClr>
              <a:buSzPct val="85000"/>
              <a:buFont typeface="Wingdings" pitchFamily="2" charset="2"/>
              <a:buChar char=""/>
            </a:pPr>
            <a:r>
              <a:rPr lang="de-DE" dirty="0" smtClean="0"/>
              <a:t>Adequately staffing the </a:t>
            </a:r>
            <a:r>
              <a:rPr lang="de-DE" b="1" dirty="0" smtClean="0">
                <a:solidFill>
                  <a:srgbClr val="0046AD"/>
                </a:solidFill>
              </a:rPr>
              <a:t>Rail Regulatory Body</a:t>
            </a:r>
          </a:p>
          <a:p>
            <a:pPr lvl="1" eaLnBrk="1" hangingPunct="1">
              <a:buClr>
                <a:srgbClr val="0046AD"/>
              </a:buClr>
              <a:buSzPct val="85000"/>
              <a:buFont typeface="Wingdings" pitchFamily="2" charset="2"/>
              <a:buChar char=""/>
            </a:pPr>
            <a:r>
              <a:rPr lang="de-DE" dirty="0" smtClean="0"/>
              <a:t>Guaranteeing the independence of the essential function of the infrastructure managers: </a:t>
            </a:r>
            <a:r>
              <a:rPr lang="de-DE" b="1" dirty="0" smtClean="0">
                <a:solidFill>
                  <a:srgbClr val="0046AD"/>
                </a:solidFill>
              </a:rPr>
              <a:t>path allocation</a:t>
            </a:r>
            <a:r>
              <a:rPr lang="de-DE" dirty="0" smtClean="0"/>
              <a:t> and </a:t>
            </a:r>
            <a:r>
              <a:rPr lang="de-DE" b="1" dirty="0" smtClean="0">
                <a:solidFill>
                  <a:srgbClr val="0046AD"/>
                </a:solidFill>
              </a:rPr>
              <a:t>infrastructure charging</a:t>
            </a:r>
          </a:p>
          <a:p>
            <a:r>
              <a:rPr lang="de-DE" sz="2000" dirty="0" smtClean="0"/>
              <a:t>States must make sure to put in place an institutional and legal framework which preserve a fair </a:t>
            </a:r>
            <a:r>
              <a:rPr lang="de-DE" sz="2000" b="1" dirty="0" smtClean="0">
                <a:solidFill>
                  <a:srgbClr val="0046AD"/>
                </a:solidFill>
              </a:rPr>
              <a:t>intermodal</a:t>
            </a:r>
            <a:r>
              <a:rPr lang="de-DE" sz="2000" dirty="0" smtClean="0"/>
              <a:t> competition</a:t>
            </a:r>
          </a:p>
          <a:p>
            <a:pPr lvl="1">
              <a:buFont typeface="Wingdings" pitchFamily="2" charset="2"/>
              <a:buChar char=""/>
            </a:pPr>
            <a:r>
              <a:rPr lang="de-DE" dirty="0" smtClean="0"/>
              <a:t>Putting enough </a:t>
            </a:r>
            <a:r>
              <a:rPr lang="de-DE" b="1" dirty="0" smtClean="0">
                <a:solidFill>
                  <a:srgbClr val="0046AD"/>
                </a:solidFill>
              </a:rPr>
              <a:t>resources</a:t>
            </a:r>
            <a:r>
              <a:rPr lang="de-DE" dirty="0" smtClean="0"/>
              <a:t> at disposal, and in a fair way</a:t>
            </a:r>
          </a:p>
          <a:p>
            <a:pPr lvl="1">
              <a:buFont typeface="Wingdings" pitchFamily="2" charset="2"/>
              <a:buChar char=""/>
            </a:pPr>
            <a:r>
              <a:rPr lang="de-DE" dirty="0" smtClean="0"/>
              <a:t>Establishing a </a:t>
            </a:r>
            <a:r>
              <a:rPr lang="de-DE" b="1" dirty="0" smtClean="0">
                <a:solidFill>
                  <a:srgbClr val="0046AD"/>
                </a:solidFill>
              </a:rPr>
              <a:t>fair policy of charging </a:t>
            </a:r>
            <a:r>
              <a:rPr lang="de-DE" dirty="0" smtClean="0"/>
              <a:t>for the access to respective networks</a:t>
            </a:r>
          </a:p>
          <a:p>
            <a:pPr lvl="1">
              <a:buFont typeface="Wingdings" pitchFamily="2" charset="2"/>
              <a:buChar char=""/>
            </a:pPr>
            <a:r>
              <a:rPr lang="de-DE" dirty="0" smtClean="0"/>
              <a:t>Making sure each modes‘ costs reflect all </a:t>
            </a:r>
            <a:r>
              <a:rPr lang="de-DE" b="1" dirty="0" smtClean="0">
                <a:solidFill>
                  <a:srgbClr val="0046AD"/>
                </a:solidFill>
              </a:rPr>
              <a:t>negative externalities</a:t>
            </a:r>
          </a:p>
          <a:p>
            <a:endParaRPr lang="de-DE" b="1" dirty="0" smtClean="0">
              <a:solidFill>
                <a:srgbClr val="0046AD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F2229-A988-419D-8949-594DF6E054A7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08-07-16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08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A90E-55C9-4C00-AF72-FF94CF5107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2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24779" y="1735668"/>
            <a:ext cx="6389953" cy="1841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Chapter - Click to add a title – Verdana 36 * RGB 0/95/170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0975" y="1868337"/>
            <a:ext cx="566207" cy="56620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519115" y="1868337"/>
            <a:ext cx="618067" cy="485247"/>
          </a:xfrm>
          <a:prstGeom prst="rect">
            <a:avLst/>
          </a:prstGeom>
        </p:spPr>
        <p:txBody>
          <a:bodyPr vert="horz" wrap="none"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#°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424779" y="3673871"/>
            <a:ext cx="6389953" cy="1500187"/>
          </a:xfrm>
          <a:prstGeom prst="rect">
            <a:avLst/>
          </a:prstGeom>
        </p:spPr>
        <p:txBody>
          <a:bodyPr wrap="square" anchor="t"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here to add a description or subtitle </a:t>
            </a:r>
          </a:p>
          <a:p>
            <a:pPr lvl="0"/>
            <a:r>
              <a:rPr lang="en-GB" noProof="0" dirty="0" smtClean="0"/>
              <a:t>– Verdana 20 * RGB 0/95/170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3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Box - Click to add a title</a:t>
            </a:r>
          </a:p>
        </p:txBody>
      </p:sp>
      <p:pic>
        <p:nvPicPr>
          <p:cNvPr id="5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832986" y="2810933"/>
            <a:ext cx="7339158" cy="345727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 smtClean="0"/>
              <a:t>Level 1 bullet point</a:t>
            </a:r>
          </a:p>
          <a:p>
            <a:pPr lvl="1"/>
            <a:r>
              <a:rPr lang="en-GB" noProof="0" dirty="0" smtClean="0"/>
              <a:t>Level 2 bullet point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2986" y="2099429"/>
            <a:ext cx="7339158" cy="609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Box title</a:t>
            </a:r>
            <a:endParaRPr lang="en-US" dirty="0"/>
          </a:p>
        </p:txBody>
      </p:sp>
      <p:sp>
        <p:nvSpPr>
          <p:cNvPr id="8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323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11844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Box – Click to add a title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3533" y="2057400"/>
            <a:ext cx="7391400" cy="6096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Box title</a:t>
            </a:r>
            <a:endParaRPr lang="en-US" dirty="0"/>
          </a:p>
        </p:txBody>
      </p:sp>
      <p:sp>
        <p:nvSpPr>
          <p:cNvPr id="7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753533" y="2777067"/>
            <a:ext cx="7391400" cy="344910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 smtClean="0"/>
              <a:t>Level 1 bullet point</a:t>
            </a:r>
          </a:p>
          <a:p>
            <a:pPr lvl="1"/>
            <a:r>
              <a:rPr lang="en-GB" noProof="0" dirty="0" smtClean="0"/>
              <a:t>Level 2 bullet point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11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5400"/>
            <a:ext cx="9144000" cy="688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 descr="banner_blue_red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86268"/>
            <a:ext cx="9144000" cy="2997132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765413" y="1845312"/>
            <a:ext cx="5613174" cy="1505091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b="1" noProof="0" dirty="0" smtClean="0"/>
              <a:t>First name Last name</a:t>
            </a:r>
          </a:p>
          <a:p>
            <a:r>
              <a:rPr lang="en-GB" noProof="0" dirty="0" smtClean="0"/>
              <a:t>Title</a:t>
            </a:r>
          </a:p>
          <a:p>
            <a:r>
              <a:rPr lang="en-GB" noProof="0" dirty="0" smtClean="0"/>
              <a:t>Tel: +32 (0)2 213 xx </a:t>
            </a:r>
            <a:r>
              <a:rPr lang="en-GB" noProof="0" dirty="0" err="1" smtClean="0"/>
              <a:t>xx</a:t>
            </a:r>
            <a:endParaRPr lang="en-GB" noProof="0" dirty="0" smtClean="0"/>
          </a:p>
          <a:p>
            <a:r>
              <a:rPr lang="en-GB" noProof="0" dirty="0" smtClean="0"/>
              <a:t>E-mail: firstname.lastname@cer.be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b="1" noProof="0" dirty="0" smtClean="0"/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765413" y="3620125"/>
            <a:ext cx="5613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2000" b="0" noProof="0" dirty="0" smtClean="0">
                <a:solidFill>
                  <a:schemeClr val="tx1"/>
                </a:solidFill>
                <a:latin typeface="+mj-lt"/>
              </a:rPr>
              <a:t>For regular updates on CER activities, </a:t>
            </a:r>
          </a:p>
          <a:p>
            <a:pPr eaLnBrk="1" hangingPunct="1">
              <a:lnSpc>
                <a:spcPct val="120000"/>
              </a:lnSpc>
            </a:pPr>
            <a:r>
              <a:rPr lang="en-GB" sz="2000" b="0" noProof="0" dirty="0" smtClean="0">
                <a:solidFill>
                  <a:schemeClr val="tx1"/>
                </a:solidFill>
                <a:latin typeface="+mj-lt"/>
              </a:rPr>
              <a:t>visit our website: </a:t>
            </a:r>
            <a:r>
              <a:rPr lang="en-GB" sz="2000" noProof="0" dirty="0" err="1" smtClean="0">
                <a:solidFill>
                  <a:schemeClr val="tx1"/>
                </a:solidFill>
                <a:latin typeface="+mj-lt"/>
              </a:rPr>
              <a:t>www.cer.be</a:t>
            </a:r>
            <a:endParaRPr lang="en-GB" sz="2000" noProof="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000" b="0" noProof="0" dirty="0" smtClean="0">
                <a:solidFill>
                  <a:schemeClr val="tx1"/>
                </a:solidFill>
                <a:latin typeface="+mj-lt"/>
              </a:rPr>
              <a:t>or follow</a:t>
            </a:r>
            <a:r>
              <a:rPr lang="en-GB" sz="2000" b="0" baseline="0" noProof="0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en-GB" sz="2000" u="none" noProof="0" dirty="0" smtClean="0">
                <a:solidFill>
                  <a:schemeClr val="tx1"/>
                </a:solidFill>
                <a:latin typeface="+mj-lt"/>
              </a:rPr>
              <a:t>@</a:t>
            </a:r>
            <a:r>
              <a:rPr lang="en-GB" sz="2000" u="none" noProof="0" dirty="0" err="1" smtClean="0">
                <a:solidFill>
                  <a:schemeClr val="tx1"/>
                </a:solidFill>
                <a:latin typeface="+mj-lt"/>
              </a:rPr>
              <a:t>CER_railways</a:t>
            </a:r>
            <a:r>
              <a:rPr lang="en-GB" sz="2000" u="none" noProof="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GB" sz="2000" u="none" noProof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656014"/>
            <a:ext cx="1905001" cy="931451"/>
          </a:xfrm>
          <a:prstGeom prst="rect">
            <a:avLst/>
          </a:prstGeom>
        </p:spPr>
      </p:pic>
      <p:pic>
        <p:nvPicPr>
          <p:cNvPr id="13" name="Picture 12" descr="https://g.twimg.com/Twitter_logo_blue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33" y="4515502"/>
            <a:ext cx="273800" cy="2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99155" y="659090"/>
            <a:ext cx="636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smtClean="0">
                <a:solidFill>
                  <a:srgbClr val="C00000"/>
                </a:solidFill>
              </a:rPr>
              <a:t>For further information: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level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339517" y="152400"/>
            <a:ext cx="1804483" cy="814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1628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351338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buFont typeface="Arial" panose="020B0604020202020204" pitchFamily="34" charset="0"/>
              <a:buChar char="•"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irst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" y="0"/>
            <a:ext cx="914821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7879" y="650360"/>
            <a:ext cx="7157064" cy="54229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65464" y="2109252"/>
            <a:ext cx="6725951" cy="2111219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a title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65464" y="4496098"/>
            <a:ext cx="3380485" cy="3656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Event name</a:t>
            </a:r>
          </a:p>
        </p:txBody>
      </p:sp>
      <p:pic>
        <p:nvPicPr>
          <p:cNvPr id="12" name="Image 11" descr="CER Logo_Main_transparen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72" y="849145"/>
            <a:ext cx="1782243" cy="871428"/>
          </a:xfrm>
          <a:prstGeom prst="rect">
            <a:avLst/>
          </a:prstGeom>
        </p:spPr>
      </p:pic>
      <p:sp>
        <p:nvSpPr>
          <p:cNvPr id="17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65464" y="4861759"/>
            <a:ext cx="3380485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aseline="0">
                <a:solidFill>
                  <a:srgbClr val="A2000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Date, place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1265463" y="5270561"/>
            <a:ext cx="3380485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Name, Function</a:t>
            </a:r>
          </a:p>
        </p:txBody>
      </p:sp>
    </p:spTree>
    <p:extLst>
      <p:ext uri="{BB962C8B-B14F-4D97-AF65-F5344CB8AC3E}">
        <p14:creationId xmlns:p14="http://schemas.microsoft.com/office/powerpoint/2010/main" val="343417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irst_cover_back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217" cy="685800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575355" y="1797183"/>
            <a:ext cx="6739845" cy="10040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For further information: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575355" y="2926952"/>
            <a:ext cx="5613174" cy="1465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b="1" dirty="0" smtClean="0"/>
              <a:t>First </a:t>
            </a:r>
            <a:r>
              <a:rPr lang="fr-BE" b="1" dirty="0" err="1" smtClean="0"/>
              <a:t>name</a:t>
            </a:r>
            <a:r>
              <a:rPr lang="fr-BE" b="1" dirty="0" smtClean="0"/>
              <a:t> Last </a:t>
            </a:r>
            <a:r>
              <a:rPr lang="fr-BE" b="1" dirty="0" err="1" smtClean="0"/>
              <a:t>name</a:t>
            </a:r>
            <a:endParaRPr lang="fr-BE" b="1" dirty="0" smtClean="0"/>
          </a:p>
          <a:p>
            <a:r>
              <a:rPr lang="fr-BE" dirty="0" err="1" smtClean="0"/>
              <a:t>Title</a:t>
            </a:r>
            <a:endParaRPr lang="fr-BE" dirty="0" smtClean="0"/>
          </a:p>
          <a:p>
            <a:r>
              <a:rPr lang="fr-BE" dirty="0" smtClean="0"/>
              <a:t>Tel: +32 (0)2 213 08 72</a:t>
            </a:r>
          </a:p>
          <a:p>
            <a:r>
              <a:rPr lang="fr-BE" dirty="0" smtClean="0"/>
              <a:t>E-mail: firstname.lastname@cer.be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575355" y="4643735"/>
            <a:ext cx="47049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1800" b="0" dirty="0">
                <a:solidFill>
                  <a:schemeClr val="bg1"/>
                </a:solidFill>
              </a:rPr>
              <a:t>For </a:t>
            </a:r>
            <a:r>
              <a:rPr lang="en-US" sz="1800" b="0" dirty="0" smtClean="0">
                <a:solidFill>
                  <a:schemeClr val="bg1"/>
                </a:solidFill>
              </a:rPr>
              <a:t>regular updates on CER activities, </a:t>
            </a:r>
            <a:endParaRPr lang="en-US" sz="1800" b="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800" b="0" dirty="0">
                <a:solidFill>
                  <a:schemeClr val="bg1"/>
                </a:solidFill>
              </a:rPr>
              <a:t>visit our website: </a:t>
            </a:r>
            <a:r>
              <a:rPr lang="en-US" sz="1800" dirty="0" smtClean="0">
                <a:solidFill>
                  <a:schemeClr val="bg1"/>
                </a:solidFill>
              </a:rPr>
              <a:t>www.cer.be</a:t>
            </a:r>
          </a:p>
          <a:p>
            <a:pPr eaLnBrk="1" hangingPunct="1"/>
            <a:r>
              <a:rPr lang="en-US" sz="1800" b="0" dirty="0">
                <a:solidFill>
                  <a:schemeClr val="bg1"/>
                </a:solidFill>
              </a:rPr>
              <a:t>o</a:t>
            </a:r>
            <a:r>
              <a:rPr lang="en-US" sz="1800" b="0" dirty="0" smtClean="0">
                <a:solidFill>
                  <a:schemeClr val="bg1"/>
                </a:solidFill>
              </a:rPr>
              <a:t>r follow</a:t>
            </a:r>
            <a:r>
              <a:rPr lang="en-US" sz="1800" b="0" baseline="0" dirty="0" smtClean="0">
                <a:solidFill>
                  <a:schemeClr val="bg1"/>
                </a:solidFill>
              </a:rPr>
              <a:t> </a:t>
            </a:r>
            <a:r>
              <a:rPr lang="en-US" sz="1800" u="sng" dirty="0" smtClean="0">
                <a:solidFill>
                  <a:schemeClr val="bg1"/>
                </a:solidFill>
              </a:rPr>
              <a:t>@</a:t>
            </a:r>
            <a:r>
              <a:rPr lang="en-US" sz="1800" u="sng" dirty="0" err="1" smtClean="0">
                <a:solidFill>
                  <a:schemeClr val="bg1"/>
                </a:solidFill>
              </a:rPr>
              <a:t>CER_railways</a:t>
            </a:r>
            <a:r>
              <a:rPr lang="en-US" sz="1800" u="sng" dirty="0" smtClean="0">
                <a:solidFill>
                  <a:schemeClr val="bg1"/>
                </a:solidFill>
              </a:rPr>
              <a:t> </a:t>
            </a:r>
            <a:endParaRPr lang="fr-FR" sz="1800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29" y="366084"/>
            <a:ext cx="1814871" cy="8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5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772400" y="4399"/>
            <a:ext cx="1371601" cy="814247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0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Bullet points - Click to add a title </a:t>
            </a:r>
            <a:r>
              <a:rPr lang="en-GB" noProof="0" dirty="0" err="1" smtClean="0"/>
              <a:t>xxxxxxx</a:t>
            </a:r>
            <a:r>
              <a:rPr lang="en-GB" noProof="0" dirty="0" smtClean="0"/>
              <a:t> </a:t>
            </a:r>
            <a:r>
              <a:rPr lang="en-GB" noProof="0" dirty="0" err="1" smtClean="0"/>
              <a:t>xxxx</a:t>
            </a:r>
            <a:endParaRPr lang="en-GB" noProof="0" dirty="0" smtClean="0"/>
          </a:p>
        </p:txBody>
      </p:sp>
      <p:pic>
        <p:nvPicPr>
          <p:cNvPr id="5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248786" y="2201181"/>
            <a:ext cx="8269286" cy="35591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 smtClean="0"/>
              <a:t>Level 1 bullet point</a:t>
            </a:r>
          </a:p>
          <a:p>
            <a:pPr lvl="1"/>
            <a:r>
              <a:rPr lang="en-GB" noProof="0" dirty="0" smtClean="0"/>
              <a:t>Level 2 bullet point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41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248785" y="2134080"/>
            <a:ext cx="8245928" cy="4004808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 b="0">
                <a:solidFill>
                  <a:srgbClr val="3C5C86"/>
                </a:solidFill>
              </a:defRPr>
            </a:lvl1pPr>
            <a:lvl2pPr marL="685800" indent="-457200">
              <a:buFont typeface="Wingdings" panose="05000000000000000000" pitchFamily="2" charset="2"/>
              <a:buNone/>
              <a:defRPr/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28431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171" y="6502427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20" hasCustomPrompt="1"/>
          </p:nvPr>
        </p:nvSpPr>
        <p:spPr>
          <a:xfrm>
            <a:off x="248785" y="202907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Graph - Click to add a title </a:t>
            </a:r>
            <a:r>
              <a:rPr lang="en-GB" noProof="0" dirty="0" err="1" smtClean="0"/>
              <a:t>xxxxxxx</a:t>
            </a:r>
            <a:r>
              <a:rPr lang="en-GB" noProof="0" dirty="0" smtClean="0"/>
              <a:t> </a:t>
            </a:r>
            <a:r>
              <a:rPr lang="en-GB" noProof="0" dirty="0" err="1" smtClean="0"/>
              <a:t>xxxx</a:t>
            </a:r>
            <a:endParaRPr lang="en-GB" noProof="0" dirty="0" smtClean="0"/>
          </a:p>
        </p:txBody>
      </p:sp>
      <p:pic>
        <p:nvPicPr>
          <p:cNvPr id="13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09447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585915" y="3461411"/>
            <a:ext cx="6743698" cy="1359652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i="1">
                <a:solidFill>
                  <a:srgbClr val="3C5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Type your quote here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4" hasCustomPrompt="1"/>
          </p:nvPr>
        </p:nvSpPr>
        <p:spPr>
          <a:xfrm>
            <a:off x="1585915" y="4986162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Name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25" hasCustomPrompt="1"/>
          </p:nvPr>
        </p:nvSpPr>
        <p:spPr>
          <a:xfrm>
            <a:off x="1585915" y="5331706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i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Function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19612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245" y="6489754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1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00628"/>
            <a:ext cx="1372134" cy="67090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05348" y="2991205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0" b="1" noProof="0" dirty="0" smtClean="0">
                <a:solidFill>
                  <a:srgbClr val="B30E0A"/>
                </a:solidFill>
                <a:latin typeface="Helvetica"/>
                <a:cs typeface="Helvetica"/>
              </a:rPr>
              <a:t>“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26" hasCustomPrompt="1"/>
          </p:nvPr>
        </p:nvSpPr>
        <p:spPr>
          <a:xfrm>
            <a:off x="605348" y="736735"/>
            <a:ext cx="3700462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Add your image here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3570837"/>
            <a:ext cx="3581400" cy="2803525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here to add text</a:t>
            </a:r>
            <a:endParaRPr lang="en-GB" noProof="0" dirty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825502" y="524370"/>
            <a:ext cx="3581397" cy="2803029"/>
          </a:xfrm>
          <a:solidFill>
            <a:schemeClr val="tx1"/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75200" y="524370"/>
            <a:ext cx="3581400" cy="2803525"/>
          </a:xfrm>
          <a:prstGeom prst="rect">
            <a:avLst/>
          </a:prstGeom>
          <a:solidFill>
            <a:schemeClr val="accent4">
              <a:alpha val="90000"/>
            </a:schemeClr>
          </a:solidFill>
        </p:spPr>
        <p:txBody>
          <a:bodyPr vert="horz"/>
          <a:lstStyle>
            <a:lvl1pPr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here to add text</a:t>
            </a:r>
            <a:endParaRPr lang="en-GB" noProof="0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5" hasCustomPrompt="1"/>
          </p:nvPr>
        </p:nvSpPr>
        <p:spPr>
          <a:xfrm>
            <a:off x="825500" y="3570288"/>
            <a:ext cx="3581400" cy="2803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GB" noProof="0" dirty="0" smtClean="0"/>
              <a:t>Add your image here</a:t>
            </a:r>
            <a:endParaRPr lang="en-GB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97770" y="235479"/>
            <a:ext cx="6383866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Pictures + bullet points – Click to add a title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 hasCustomPrompt="1"/>
          </p:nvPr>
        </p:nvSpPr>
        <p:spPr>
          <a:xfrm>
            <a:off x="297770" y="2425700"/>
            <a:ext cx="4722963" cy="3695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Insert your image here</a:t>
            </a:r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2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14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5249333" y="2425701"/>
            <a:ext cx="3385912" cy="36957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200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2pPr>
            <a:lvl3pPr marL="914400" indent="0">
              <a:buClr>
                <a:schemeClr val="accent4"/>
              </a:buClr>
              <a:buFont typeface="Wingdings" charset="2"/>
              <a:buNone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 smtClean="0"/>
              <a:t>Text</a:t>
            </a:r>
          </a:p>
          <a:p>
            <a:pPr lvl="0"/>
            <a:r>
              <a:rPr lang="en-GB" noProof="0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texte 31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5274733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2014 – Q4</a:t>
            </a:r>
            <a:endParaRPr lang="en-GB" noProof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9278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Example of timeline 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35658" y="5816601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2014 – Q2</a:t>
            </a:r>
            <a:endParaRPr lang="en-GB" sz="1400" noProof="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26383" y="5290170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2014 – Q4</a:t>
            </a:r>
            <a:endParaRPr lang="en-GB" sz="1400" noProof="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531259" y="5816601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2015 – Q1</a:t>
            </a:r>
            <a:endParaRPr lang="en-GB" sz="1400" noProof="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062792" y="5298637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2015 – Q3</a:t>
            </a:r>
            <a:endParaRPr lang="en-GB" sz="1400" noProof="0" dirty="0">
              <a:solidFill>
                <a:schemeClr val="bg1"/>
              </a:solidFill>
            </a:endParaRP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19" hasCustomPrompt="1"/>
          </p:nvPr>
        </p:nvSpPr>
        <p:spPr>
          <a:xfrm>
            <a:off x="1081088" y="1584060"/>
            <a:ext cx="2379662" cy="1439863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Text here</a:t>
            </a:r>
            <a:endParaRPr lang="en-GB" noProof="0" dirty="0"/>
          </a:p>
        </p:txBody>
      </p:sp>
      <p:sp>
        <p:nvSpPr>
          <p:cNvPr id="33" name="Espace réservé du texte 31"/>
          <p:cNvSpPr>
            <a:spLocks noGrp="1"/>
          </p:cNvSpPr>
          <p:nvPr>
            <p:ph type="body" sz="quarter" idx="20" hasCustomPrompt="1"/>
          </p:nvPr>
        </p:nvSpPr>
        <p:spPr>
          <a:xfrm>
            <a:off x="1779314" y="3276600"/>
            <a:ext cx="1675086" cy="1439863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Text here</a:t>
            </a:r>
            <a:endParaRPr lang="en-GB" noProof="0"/>
          </a:p>
        </p:txBody>
      </p:sp>
      <p:sp>
        <p:nvSpPr>
          <p:cNvPr id="38" name="Espace réservé du texte 31"/>
          <p:cNvSpPr>
            <a:spLocks noGrp="1"/>
          </p:cNvSpPr>
          <p:nvPr>
            <p:ph type="body" sz="quarter" idx="21" hasCustomPrompt="1"/>
          </p:nvPr>
        </p:nvSpPr>
        <p:spPr>
          <a:xfrm>
            <a:off x="4045223" y="1574800"/>
            <a:ext cx="2379662" cy="1439863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Text here</a:t>
            </a:r>
            <a:endParaRPr lang="en-GB" noProof="0"/>
          </a:p>
        </p:txBody>
      </p:sp>
      <p:sp>
        <p:nvSpPr>
          <p:cNvPr id="39" name="Espace réservé du texte 31"/>
          <p:cNvSpPr>
            <a:spLocks noGrp="1"/>
          </p:cNvSpPr>
          <p:nvPr>
            <p:ph type="body" sz="quarter" idx="22" hasCustomPrompt="1"/>
          </p:nvPr>
        </p:nvSpPr>
        <p:spPr>
          <a:xfrm>
            <a:off x="4749799" y="3276600"/>
            <a:ext cx="1675086" cy="143986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Text here</a:t>
            </a:r>
            <a:endParaRPr lang="en-GB" noProof="0"/>
          </a:p>
        </p:txBody>
      </p:sp>
      <p:sp>
        <p:nvSpPr>
          <p:cNvPr id="41" name="Espace réservé du texte 31"/>
          <p:cNvSpPr>
            <a:spLocks noGrp="1"/>
          </p:cNvSpPr>
          <p:nvPr>
            <p:ph type="body" sz="quarter" idx="23" hasCustomPrompt="1"/>
          </p:nvPr>
        </p:nvSpPr>
        <p:spPr>
          <a:xfrm>
            <a:off x="6943992" y="1583267"/>
            <a:ext cx="1912142" cy="2302933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Text here</a:t>
            </a:r>
            <a:endParaRPr lang="en-GB" noProof="0"/>
          </a:p>
        </p:txBody>
      </p:sp>
      <p:sp>
        <p:nvSpPr>
          <p:cNvPr id="51" name="Espace réservé du texte 31"/>
          <p:cNvSpPr>
            <a:spLocks noGrp="1"/>
          </p:cNvSpPr>
          <p:nvPr>
            <p:ph type="body" sz="quarter" idx="25" hasCustomPrompt="1"/>
          </p:nvPr>
        </p:nvSpPr>
        <p:spPr>
          <a:xfrm>
            <a:off x="1735658" y="5816601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2014 – Q2</a:t>
            </a:r>
            <a:endParaRPr lang="en-GB" noProof="0"/>
          </a:p>
        </p:txBody>
      </p:sp>
      <p:sp>
        <p:nvSpPr>
          <p:cNvPr id="52" name="Espace réservé du texte 31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36" y="5242347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2014 – Q4</a:t>
            </a:r>
            <a:endParaRPr lang="en-GB" noProof="0"/>
          </a:p>
        </p:txBody>
      </p:sp>
      <p:sp>
        <p:nvSpPr>
          <p:cNvPr id="53" name="Espace réservé du texte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31259" y="5760311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2014 – Q1</a:t>
            </a:r>
            <a:endParaRPr lang="en-GB" noProof="0"/>
          </a:p>
        </p:txBody>
      </p:sp>
      <p:sp>
        <p:nvSpPr>
          <p:cNvPr id="61" name="Espace réservé du texte 31"/>
          <p:cNvSpPr>
            <a:spLocks noGrp="1"/>
          </p:cNvSpPr>
          <p:nvPr>
            <p:ph type="body" sz="quarter" idx="28" hasCustomPrompt="1"/>
          </p:nvPr>
        </p:nvSpPr>
        <p:spPr>
          <a:xfrm>
            <a:off x="6851929" y="5285938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2015 – Q2</a:t>
            </a:r>
            <a:endParaRPr lang="en-GB" noProof="0"/>
          </a:p>
        </p:txBody>
      </p:sp>
      <p:sp>
        <p:nvSpPr>
          <p:cNvPr id="31" name="Rectangle 30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5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47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9278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Example of timeline 2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11844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SmartArt – Click to add a title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585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here to modify the title</a:t>
            </a:r>
            <a:endParaRPr lang="en-US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6" r:id="rId8"/>
    <p:sldLayoutId id="2147483677" r:id="rId9"/>
    <p:sldLayoutId id="2147483679" r:id="rId10"/>
    <p:sldLayoutId id="2147483678" r:id="rId11"/>
    <p:sldLayoutId id="2147483672" r:id="rId12"/>
    <p:sldLayoutId id="2147483680" r:id="rId13"/>
    <p:sldLayoutId id="2147483681" r:id="rId14"/>
    <p:sldLayoutId id="2147483682" r:id="rId15"/>
    <p:sldLayoutId id="214748368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tags" Target="../tags/tag57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 excursus on rail reform in the EU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464" y="4496098"/>
            <a:ext cx="4312376" cy="365661"/>
          </a:xfrm>
        </p:spPr>
        <p:txBody>
          <a:bodyPr/>
          <a:lstStyle/>
          <a:p>
            <a:r>
              <a:rPr lang="en-US" dirty="0" smtClean="0"/>
              <a:t>27 November 2017, UNECE, Geneva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1265463" y="5270561"/>
            <a:ext cx="6600722" cy="408802"/>
          </a:xfrm>
        </p:spPr>
        <p:txBody>
          <a:bodyPr/>
          <a:lstStyle/>
          <a:p>
            <a:r>
              <a:rPr lang="en-US" dirty="0" smtClean="0"/>
              <a:t>Libor </a:t>
            </a:r>
            <a:r>
              <a:rPr lang="en-US" dirty="0" err="1" smtClean="0"/>
              <a:t>Lochman</a:t>
            </a:r>
            <a:r>
              <a:rPr lang="en-US" dirty="0" smtClean="0"/>
              <a:t>, CER Executive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sz="3200" dirty="0" smtClean="0"/>
              <a:t>The 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Railway Package: final piece of technical harmonisation and market opening to be implemented!</a:t>
            </a:r>
            <a:endParaRPr lang="en-GB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48785" y="2435511"/>
            <a:ext cx="8514215" cy="4124206"/>
            <a:chOff x="381000" y="1106356"/>
            <a:chExt cx="8382000" cy="5782156"/>
          </a:xfrm>
        </p:grpSpPr>
        <p:grpSp>
          <p:nvGrpSpPr>
            <p:cNvPr id="5" name="Group 4"/>
            <p:cNvGrpSpPr/>
            <p:nvPr/>
          </p:nvGrpSpPr>
          <p:grpSpPr>
            <a:xfrm>
              <a:off x="1752600" y="3189982"/>
              <a:ext cx="2781300" cy="2667000"/>
              <a:chOff x="1028700" y="2209800"/>
              <a:chExt cx="3886200" cy="3962400"/>
            </a:xfrm>
          </p:grpSpPr>
          <p:sp>
            <p:nvSpPr>
              <p:cNvPr id="6" name="8-Point Star 5"/>
              <p:cNvSpPr/>
              <p:nvPr/>
            </p:nvSpPr>
            <p:spPr>
              <a:xfrm>
                <a:off x="2019300" y="3200400"/>
                <a:ext cx="1905000" cy="1981200"/>
              </a:xfrm>
              <a:prstGeom prst="star8">
                <a:avLst/>
              </a:prstGeom>
              <a:solidFill>
                <a:srgbClr val="005F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47900" y="3429000"/>
                <a:ext cx="1447800" cy="1524000"/>
              </a:xfrm>
              <a:prstGeom prst="ellipse">
                <a:avLst/>
              </a:prstGeom>
              <a:solidFill>
                <a:srgbClr val="005FA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ERA</a:t>
                </a:r>
                <a:endParaRPr lang="en-US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14600" y="22098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005FAA"/>
                    </a:solidFill>
                    <a:latin typeface="Trebuchet MS" panose="020B0603020202020204" pitchFamily="34" charset="0"/>
                  </a:rPr>
                  <a:t>NSA</a:t>
                </a:r>
                <a:endParaRPr lang="en-US" sz="1100" dirty="0">
                  <a:solidFill>
                    <a:srgbClr val="005FA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00500" y="37338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005FAA"/>
                    </a:solidFill>
                    <a:latin typeface="Trebuchet MS" panose="020B0603020202020204" pitchFamily="34" charset="0"/>
                  </a:rPr>
                  <a:t>NSA</a:t>
                </a:r>
                <a:endParaRPr lang="en-US" sz="1100" dirty="0">
                  <a:solidFill>
                    <a:srgbClr val="005FA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14600" y="52578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005FAA"/>
                    </a:solidFill>
                    <a:latin typeface="Trebuchet MS" panose="020B0603020202020204" pitchFamily="34" charset="0"/>
                  </a:rPr>
                  <a:t>NSA</a:t>
                </a:r>
                <a:endParaRPr lang="en-US" sz="1100" dirty="0">
                  <a:solidFill>
                    <a:srgbClr val="005FA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028700" y="37338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005FAA"/>
                    </a:solidFill>
                    <a:latin typeface="Trebuchet MS" panose="020B0603020202020204" pitchFamily="34" charset="0"/>
                  </a:rPr>
                  <a:t>NSA</a:t>
                </a:r>
                <a:endParaRPr lang="en-US" sz="1100" dirty="0">
                  <a:solidFill>
                    <a:srgbClr val="005FA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447800" y="26670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005FAA"/>
                    </a:solidFill>
                    <a:latin typeface="Trebuchet MS" panose="020B0603020202020204" pitchFamily="34" charset="0"/>
                  </a:rPr>
                  <a:t>NSA</a:t>
                </a:r>
                <a:endParaRPr lang="en-US" sz="1100" dirty="0">
                  <a:solidFill>
                    <a:srgbClr val="005FA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581400" y="26670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005FAA"/>
                    </a:solidFill>
                    <a:latin typeface="Trebuchet MS" panose="020B0603020202020204" pitchFamily="34" charset="0"/>
                  </a:rPr>
                  <a:t>NSA</a:t>
                </a:r>
                <a:endParaRPr lang="en-US" sz="1100" dirty="0">
                  <a:solidFill>
                    <a:srgbClr val="005FA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81400" y="48006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005FAA"/>
                    </a:solidFill>
                    <a:latin typeface="Trebuchet MS" panose="020B0603020202020204" pitchFamily="34" charset="0"/>
                  </a:rPr>
                  <a:t>NSA</a:t>
                </a:r>
                <a:endParaRPr lang="en-US" sz="1100" dirty="0">
                  <a:solidFill>
                    <a:srgbClr val="005FA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447800" y="48006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005FAA"/>
                    </a:solidFill>
                    <a:latin typeface="Trebuchet MS" panose="020B0603020202020204" pitchFamily="34" charset="0"/>
                  </a:rPr>
                  <a:t>NSA</a:t>
                </a:r>
                <a:endParaRPr lang="en-US" sz="1100" dirty="0">
                  <a:solidFill>
                    <a:srgbClr val="005FAA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524000" y="3037582"/>
              <a:ext cx="3200400" cy="29718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Oval 16"/>
            <p:cNvSpPr/>
            <p:nvPr/>
          </p:nvSpPr>
          <p:spPr>
            <a:xfrm>
              <a:off x="729429" y="1752600"/>
              <a:ext cx="4827642" cy="4495799"/>
            </a:xfrm>
            <a:prstGeom prst="ellipse">
              <a:avLst/>
            </a:prstGeom>
            <a:noFill/>
            <a:ln w="38100">
              <a:solidFill>
                <a:srgbClr val="71C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Oval 17"/>
            <p:cNvSpPr/>
            <p:nvPr/>
          </p:nvSpPr>
          <p:spPr>
            <a:xfrm>
              <a:off x="2160494" y="1854444"/>
              <a:ext cx="1927412" cy="108056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C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 smtClean="0">
                  <a:solidFill>
                    <a:srgbClr val="71C012"/>
                  </a:solidFill>
                  <a:latin typeface="Trebuchet MS" panose="020B0603020202020204" pitchFamily="34" charset="0"/>
                </a:rPr>
                <a:t>Revised Directive 2012/34 and PSO Regulation</a:t>
              </a:r>
              <a:endParaRPr lang="en-US" sz="1100" dirty="0">
                <a:solidFill>
                  <a:srgbClr val="71C01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9" name="Line Callout 2 (Accent Bar) 18"/>
            <p:cNvSpPr/>
            <p:nvPr/>
          </p:nvSpPr>
          <p:spPr>
            <a:xfrm>
              <a:off x="381000" y="5805634"/>
              <a:ext cx="1371600" cy="612648"/>
            </a:xfrm>
            <a:prstGeom prst="accentCallout2">
              <a:avLst>
                <a:gd name="adj1" fmla="val 25790"/>
                <a:gd name="adj2" fmla="val 85378"/>
                <a:gd name="adj3" fmla="val 28606"/>
                <a:gd name="adj4" fmla="val 132389"/>
                <a:gd name="adj5" fmla="val 13936"/>
                <a:gd name="adj6" fmla="val 1376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dirty="0" smtClean="0">
                  <a:solidFill>
                    <a:srgbClr val="005FAA"/>
                  </a:solidFill>
                  <a:latin typeface="Trebuchet MS" panose="020B0603020202020204" pitchFamily="34" charset="0"/>
                </a:rPr>
                <a:t>Safety &amp; Interop Directives + new ERA Regulation</a:t>
              </a:r>
              <a:endParaRPr lang="en-US" sz="1400" dirty="0">
                <a:solidFill>
                  <a:srgbClr val="005FA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" name="Line Callout 2 (Accent Bar) 19"/>
            <p:cNvSpPr/>
            <p:nvPr/>
          </p:nvSpPr>
          <p:spPr>
            <a:xfrm>
              <a:off x="381000" y="1241797"/>
              <a:ext cx="1528201" cy="612648"/>
            </a:xfrm>
            <a:prstGeom prst="accentCallout2">
              <a:avLst>
                <a:gd name="adj1" fmla="val 26145"/>
                <a:gd name="adj2" fmla="val 91107"/>
                <a:gd name="adj3" fmla="val 22974"/>
                <a:gd name="adj4" fmla="val 90880"/>
                <a:gd name="adj5" fmla="val 89990"/>
                <a:gd name="adj6" fmla="val 106326"/>
              </a:avLst>
            </a:prstGeom>
            <a:noFill/>
            <a:ln>
              <a:solidFill>
                <a:srgbClr val="71C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dirty="0" smtClean="0">
                  <a:solidFill>
                    <a:srgbClr val="71C012"/>
                  </a:solidFill>
                  <a:latin typeface="Trebuchet MS" panose="020B0603020202020204" pitchFamily="34" charset="0"/>
                </a:rPr>
                <a:t>Market Pillar</a:t>
              </a:r>
              <a:endParaRPr lang="en-US" sz="1600" dirty="0">
                <a:solidFill>
                  <a:srgbClr val="71C01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106521" y="3758183"/>
              <a:ext cx="909918" cy="484632"/>
            </a:xfrm>
            <a:prstGeom prst="rightArrow">
              <a:avLst/>
            </a:prstGeom>
            <a:solidFill>
              <a:srgbClr val="B30F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4601" y="1106356"/>
              <a:ext cx="2438399" cy="57821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1600" dirty="0" smtClean="0">
                  <a:solidFill>
                    <a:srgbClr val="005FAA"/>
                  </a:solidFill>
                </a:rPr>
                <a:t>Higher competitive pressure</a:t>
              </a:r>
            </a:p>
            <a:p>
              <a:endParaRPr lang="it-IT" sz="1600" dirty="0">
                <a:solidFill>
                  <a:srgbClr val="005FAA"/>
                </a:solidFill>
              </a:endParaRPr>
            </a:p>
            <a:p>
              <a:r>
                <a:rPr lang="it-IT" sz="1600" dirty="0" smtClean="0">
                  <a:solidFill>
                    <a:srgbClr val="005FAA"/>
                  </a:solidFill>
                </a:rPr>
                <a:t>More legal certainty across borders</a:t>
              </a:r>
            </a:p>
            <a:p>
              <a:endParaRPr lang="it-IT" sz="1600" dirty="0" smtClean="0">
                <a:solidFill>
                  <a:srgbClr val="005FAA"/>
                </a:solidFill>
              </a:endParaRPr>
            </a:p>
            <a:p>
              <a:r>
                <a:rPr lang="it-IT" sz="1600" dirty="0" smtClean="0">
                  <a:solidFill>
                    <a:srgbClr val="005FAA"/>
                  </a:solidFill>
                </a:rPr>
                <a:t>Better environment for private investments</a:t>
              </a:r>
            </a:p>
            <a:p>
              <a:endParaRPr lang="it-IT" sz="1600" dirty="0">
                <a:solidFill>
                  <a:srgbClr val="005FAA"/>
                </a:solidFill>
              </a:endParaRPr>
            </a:p>
            <a:p>
              <a:r>
                <a:rPr lang="it-IT" sz="1600" dirty="0" smtClean="0">
                  <a:solidFill>
                    <a:srgbClr val="005FAA"/>
                  </a:solidFill>
                </a:rPr>
                <a:t>More standardisation achievable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9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35302" y="1807437"/>
            <a:ext cx="3145220" cy="4015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364961" y="2504109"/>
            <a:ext cx="2963917" cy="4012878"/>
          </a:xfrm>
          <a:prstGeom prst="rect">
            <a:avLst/>
          </a:prstGeom>
          <a:solidFill>
            <a:srgbClr val="A2E4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1808" y="391176"/>
            <a:ext cx="7712242" cy="689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fr-BE" sz="32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What’s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3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more </a:t>
            </a:r>
            <a:r>
              <a:rPr lang="fr-BE" sz="3200" b="1" dirty="0" err="1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ahead</a:t>
            </a:r>
            <a:r>
              <a:rPr lang="fr-BE" sz="3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of us to </a:t>
            </a:r>
            <a:r>
              <a:rPr lang="fr-BE" sz="32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boost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rail </a:t>
            </a:r>
            <a:r>
              <a:rPr lang="fr-BE" sz="3200" b="1" dirty="0" err="1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competitiveness</a:t>
            </a:r>
            <a:r>
              <a:rPr lang="fr-BE" sz="3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?</a:t>
            </a:r>
            <a:endParaRPr lang="en-US" sz="3200" b="1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6882" y="2760069"/>
            <a:ext cx="2893998" cy="350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r>
              <a:rPr lang="en-US" sz="1600" b="1" dirty="0"/>
              <a:t>Mobility Package</a:t>
            </a:r>
          </a:p>
          <a:p>
            <a:r>
              <a:rPr lang="en-US" sz="1600" dirty="0"/>
              <a:t>re: User- and Polluter-Pays Principle</a:t>
            </a:r>
          </a:p>
          <a:p>
            <a:endParaRPr lang="en-US" sz="1600" dirty="0"/>
          </a:p>
          <a:p>
            <a:r>
              <a:rPr lang="en-US" sz="1600" b="1" dirty="0"/>
              <a:t>EU fiscal and VAT policy</a:t>
            </a:r>
          </a:p>
          <a:p>
            <a:r>
              <a:rPr lang="en-US" sz="1600" dirty="0"/>
              <a:t>Redressing VAT imbalances</a:t>
            </a:r>
          </a:p>
          <a:p>
            <a:endParaRPr lang="en-US" sz="1600" dirty="0"/>
          </a:p>
          <a:p>
            <a:r>
              <a:rPr lang="en-US" sz="1600" b="1" dirty="0"/>
              <a:t>Passenger Rights</a:t>
            </a:r>
          </a:p>
          <a:p>
            <a:r>
              <a:rPr lang="en-US" sz="1600" dirty="0"/>
              <a:t>Redressing imbalances like </a:t>
            </a:r>
            <a:r>
              <a:rPr lang="en-US" sz="1600" i="1" dirty="0"/>
              <a:t>force </a:t>
            </a:r>
            <a:r>
              <a:rPr lang="en-US" sz="1600" i="1" dirty="0" err="1"/>
              <a:t>majeur</a:t>
            </a:r>
            <a:r>
              <a:rPr lang="en-US" sz="1600" i="1" dirty="0"/>
              <a:t> </a:t>
            </a:r>
            <a:r>
              <a:rPr lang="en-US" sz="1600" dirty="0"/>
              <a:t>application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3360" y="1945229"/>
            <a:ext cx="289399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A2000C"/>
                </a:solidFill>
              </a:rPr>
              <a:t>Digitalisation</a:t>
            </a:r>
            <a:r>
              <a:rPr lang="en-US" sz="1400" b="1" dirty="0">
                <a:solidFill>
                  <a:srgbClr val="A2000C"/>
                </a:solidFill>
              </a:rPr>
              <a:t> of operations</a:t>
            </a:r>
          </a:p>
          <a:p>
            <a:pPr algn="r"/>
            <a:r>
              <a:rPr lang="en-US" sz="1400" dirty="0">
                <a:solidFill>
                  <a:srgbClr val="A2000C"/>
                </a:solidFill>
              </a:rPr>
              <a:t>For ticketing &amp; info to customers, train tracking, etc.</a:t>
            </a:r>
          </a:p>
          <a:p>
            <a:pPr algn="r"/>
            <a:endParaRPr lang="en-US" sz="1400" dirty="0">
              <a:solidFill>
                <a:srgbClr val="A2000C"/>
              </a:solidFill>
            </a:endParaRPr>
          </a:p>
          <a:p>
            <a:pPr algn="r"/>
            <a:r>
              <a:rPr lang="en-US" sz="1400" b="1" dirty="0">
                <a:solidFill>
                  <a:srgbClr val="A2000C"/>
                </a:solidFill>
              </a:rPr>
              <a:t>ERTMS</a:t>
            </a:r>
          </a:p>
          <a:p>
            <a:pPr algn="r"/>
            <a:r>
              <a:rPr lang="en-US" sz="1400" dirty="0">
                <a:solidFill>
                  <a:srgbClr val="A2000C"/>
                </a:solidFill>
              </a:rPr>
              <a:t>Implementation and migration</a:t>
            </a:r>
          </a:p>
          <a:p>
            <a:pPr algn="r"/>
            <a:endParaRPr lang="en-US" sz="1400" dirty="0">
              <a:solidFill>
                <a:srgbClr val="A2000C"/>
              </a:solidFill>
            </a:endParaRPr>
          </a:p>
          <a:p>
            <a:pPr algn="r"/>
            <a:r>
              <a:rPr lang="en-US" sz="1400" b="1" dirty="0">
                <a:solidFill>
                  <a:srgbClr val="A2000C"/>
                </a:solidFill>
              </a:rPr>
              <a:t>Research &amp; Development</a:t>
            </a:r>
          </a:p>
          <a:p>
            <a:pPr algn="r"/>
            <a:r>
              <a:rPr lang="en-US" sz="1400" dirty="0">
                <a:solidFill>
                  <a:srgbClr val="A2000C"/>
                </a:solidFill>
              </a:rPr>
              <a:t>S2R and S2R2 topics</a:t>
            </a:r>
          </a:p>
          <a:p>
            <a:pPr algn="r"/>
            <a:endParaRPr lang="en-US" sz="1400" dirty="0">
              <a:solidFill>
                <a:srgbClr val="A2000C"/>
              </a:solidFill>
            </a:endParaRPr>
          </a:p>
          <a:p>
            <a:pPr algn="r"/>
            <a:r>
              <a:rPr lang="en-US" sz="1400" b="1" dirty="0">
                <a:solidFill>
                  <a:srgbClr val="A2000C"/>
                </a:solidFill>
              </a:rPr>
              <a:t>Functional specifics for rolling stock procurement</a:t>
            </a:r>
          </a:p>
          <a:p>
            <a:pPr algn="r"/>
            <a:r>
              <a:rPr lang="en-US" sz="1400" dirty="0">
                <a:solidFill>
                  <a:srgbClr val="A2000C"/>
                </a:solidFill>
              </a:rPr>
              <a:t>Definition of EU-wide specifics</a:t>
            </a:r>
          </a:p>
          <a:p>
            <a:pPr algn="r"/>
            <a:endParaRPr lang="en-US" sz="1350" dirty="0">
              <a:solidFill>
                <a:srgbClr val="A2000C"/>
              </a:solidFill>
            </a:endParaRPr>
          </a:p>
          <a:p>
            <a:pPr algn="r"/>
            <a:endParaRPr lang="en-US" sz="1350" dirty="0">
              <a:solidFill>
                <a:srgbClr val="A2000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274323">
            <a:off x="134393" y="2059879"/>
            <a:ext cx="2288960" cy="6737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Intermodality</a:t>
            </a:r>
            <a:endParaRPr lang="en-US" sz="1400" b="1" dirty="0"/>
          </a:p>
        </p:txBody>
      </p:sp>
      <p:sp>
        <p:nvSpPr>
          <p:cNvPr id="12" name="Oval 11"/>
          <p:cNvSpPr/>
          <p:nvPr/>
        </p:nvSpPr>
        <p:spPr>
          <a:xfrm rot="20274323">
            <a:off x="6311015" y="5585442"/>
            <a:ext cx="2168071" cy="5437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Sector’s initiatives</a:t>
            </a:r>
          </a:p>
        </p:txBody>
      </p:sp>
    </p:spTree>
    <p:extLst>
      <p:ext uri="{BB962C8B-B14F-4D97-AF65-F5344CB8AC3E}">
        <p14:creationId xmlns:p14="http://schemas.microsoft.com/office/powerpoint/2010/main" val="42592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752978" y="4909009"/>
            <a:ext cx="3687983" cy="1242392"/>
          </a:xfrm>
          <a:prstGeom prst="cube">
            <a:avLst>
              <a:gd name="adj" fmla="val 11676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regulation after</a:t>
            </a:r>
          </a:p>
          <a:p>
            <a:pPr algn="ctr"/>
            <a:r>
              <a:rPr lang="en-GB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4RP implementation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8" y="477206"/>
            <a:ext cx="7333342" cy="530915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l">
              <a:spcBef>
                <a:spcPct val="20000"/>
              </a:spcBef>
              <a:buFont typeface="Arial"/>
            </a:pPr>
            <a:r>
              <a:rPr lang="en-US" sz="3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Key elements of the sustainable rail development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23785" y="2417634"/>
            <a:ext cx="2578466" cy="2578466"/>
            <a:chOff x="2048445" y="1476471"/>
            <a:chExt cx="4961773" cy="4961772"/>
          </a:xfrm>
        </p:grpSpPr>
        <p:sp>
          <p:nvSpPr>
            <p:cNvPr id="5" name="Freeform 6"/>
            <p:cNvSpPr>
              <a:spLocks/>
            </p:cNvSpPr>
            <p:nvPr/>
          </p:nvSpPr>
          <p:spPr bwMode="gray">
            <a:xfrm flipH="1">
              <a:off x="2048445" y="1476471"/>
              <a:ext cx="3781816" cy="2717250"/>
            </a:xfrm>
            <a:custGeom>
              <a:avLst/>
              <a:gdLst>
                <a:gd name="T0" fmla="*/ 2147483647 w 2397"/>
                <a:gd name="T1" fmla="*/ 2147483647 h 1721"/>
                <a:gd name="T2" fmla="*/ 2147483647 w 2397"/>
                <a:gd name="T3" fmla="*/ 2147483647 h 1721"/>
                <a:gd name="T4" fmla="*/ 2147483647 w 2397"/>
                <a:gd name="T5" fmla="*/ 2147483647 h 1721"/>
                <a:gd name="T6" fmla="*/ 2147483647 w 2397"/>
                <a:gd name="T7" fmla="*/ 2147483647 h 1721"/>
                <a:gd name="T8" fmla="*/ 2147483647 w 2397"/>
                <a:gd name="T9" fmla="*/ 2147483647 h 1721"/>
                <a:gd name="T10" fmla="*/ 2147483647 w 2397"/>
                <a:gd name="T11" fmla="*/ 2147483647 h 1721"/>
                <a:gd name="T12" fmla="*/ 2147483647 w 2397"/>
                <a:gd name="T13" fmla="*/ 2147483647 h 1721"/>
                <a:gd name="T14" fmla="*/ 2147483647 w 2397"/>
                <a:gd name="T15" fmla="*/ 2147483647 h 1721"/>
                <a:gd name="T16" fmla="*/ 2147483647 w 2397"/>
                <a:gd name="T17" fmla="*/ 2147483647 h 1721"/>
                <a:gd name="T18" fmla="*/ 2147483647 w 2397"/>
                <a:gd name="T19" fmla="*/ 2147483647 h 1721"/>
                <a:gd name="T20" fmla="*/ 2147483647 w 2397"/>
                <a:gd name="T21" fmla="*/ 2147483647 h 1721"/>
                <a:gd name="T22" fmla="*/ 2147483647 w 2397"/>
                <a:gd name="T23" fmla="*/ 2147483647 h 1721"/>
                <a:gd name="T24" fmla="*/ 2147483647 w 2397"/>
                <a:gd name="T25" fmla="*/ 2147483647 h 1721"/>
                <a:gd name="T26" fmla="*/ 2147483647 w 2397"/>
                <a:gd name="T27" fmla="*/ 2147483647 h 1721"/>
                <a:gd name="T28" fmla="*/ 2147483647 w 2397"/>
                <a:gd name="T29" fmla="*/ 2147483647 h 1721"/>
                <a:gd name="T30" fmla="*/ 2147483647 w 2397"/>
                <a:gd name="T31" fmla="*/ 2147483647 h 1721"/>
                <a:gd name="T32" fmla="*/ 2147483647 w 2397"/>
                <a:gd name="T33" fmla="*/ 2147483647 h 1721"/>
                <a:gd name="T34" fmla="*/ 2147483647 w 2397"/>
                <a:gd name="T35" fmla="*/ 2147483647 h 1721"/>
                <a:gd name="T36" fmla="*/ 2147483647 w 2397"/>
                <a:gd name="T37" fmla="*/ 2147483647 h 1721"/>
                <a:gd name="T38" fmla="*/ 2147483647 w 2397"/>
                <a:gd name="T39" fmla="*/ 2147483647 h 1721"/>
                <a:gd name="T40" fmla="*/ 2147483647 w 2397"/>
                <a:gd name="T41" fmla="*/ 2147483647 h 1721"/>
                <a:gd name="T42" fmla="*/ 2147483647 w 2397"/>
                <a:gd name="T43" fmla="*/ 2147483647 h 1721"/>
                <a:gd name="T44" fmla="*/ 2147483647 w 2397"/>
                <a:gd name="T45" fmla="*/ 2147483647 h 1721"/>
                <a:gd name="T46" fmla="*/ 2147483647 w 2397"/>
                <a:gd name="T47" fmla="*/ 2147483647 h 1721"/>
                <a:gd name="T48" fmla="*/ 2147483647 w 2397"/>
                <a:gd name="T49" fmla="*/ 2147483647 h 1721"/>
                <a:gd name="T50" fmla="*/ 2147483647 w 2397"/>
                <a:gd name="T51" fmla="*/ 2147483647 h 1721"/>
                <a:gd name="T52" fmla="*/ 2147483647 w 2397"/>
                <a:gd name="T53" fmla="*/ 2147483647 h 1721"/>
                <a:gd name="T54" fmla="*/ 2147483647 w 2397"/>
                <a:gd name="T55" fmla="*/ 2147483647 h 1721"/>
                <a:gd name="T56" fmla="*/ 2147483647 w 2397"/>
                <a:gd name="T57" fmla="*/ 2147483647 h 1721"/>
                <a:gd name="T58" fmla="*/ 2147483647 w 2397"/>
                <a:gd name="T59" fmla="*/ 2147483647 h 1721"/>
                <a:gd name="T60" fmla="*/ 2147483647 w 2397"/>
                <a:gd name="T61" fmla="*/ 2147483647 h 1721"/>
                <a:gd name="T62" fmla="*/ 2147483647 w 2397"/>
                <a:gd name="T63" fmla="*/ 2147483647 h 1721"/>
                <a:gd name="T64" fmla="*/ 2147483647 w 2397"/>
                <a:gd name="T65" fmla="*/ 2147483647 h 1721"/>
                <a:gd name="T66" fmla="*/ 2147483647 w 2397"/>
                <a:gd name="T67" fmla="*/ 2147483647 h 1721"/>
                <a:gd name="T68" fmla="*/ 2147483647 w 2397"/>
                <a:gd name="T69" fmla="*/ 2147483647 h 1721"/>
                <a:gd name="T70" fmla="*/ 2147483647 w 2397"/>
                <a:gd name="T71" fmla="*/ 2147483647 h 1721"/>
                <a:gd name="T72" fmla="*/ 2147483647 w 2397"/>
                <a:gd name="T73" fmla="*/ 2147483647 h 1721"/>
                <a:gd name="T74" fmla="*/ 2147483647 w 2397"/>
                <a:gd name="T75" fmla="*/ 2147483647 h 1721"/>
                <a:gd name="T76" fmla="*/ 2147483647 w 2397"/>
                <a:gd name="T77" fmla="*/ 2147483647 h 1721"/>
                <a:gd name="T78" fmla="*/ 2147483647 w 2397"/>
                <a:gd name="T79" fmla="*/ 2147483647 h 1721"/>
                <a:gd name="T80" fmla="*/ 2147483647 w 2397"/>
                <a:gd name="T81" fmla="*/ 2147483647 h 1721"/>
                <a:gd name="T82" fmla="*/ 2147483647 w 2397"/>
                <a:gd name="T83" fmla="*/ 2147483647 h 1721"/>
                <a:gd name="T84" fmla="*/ 2147483647 w 2397"/>
                <a:gd name="T85" fmla="*/ 2147483647 h 1721"/>
                <a:gd name="T86" fmla="*/ 2147483647 w 2397"/>
                <a:gd name="T87" fmla="*/ 2147483647 h 1721"/>
                <a:gd name="T88" fmla="*/ 2147483647 w 2397"/>
                <a:gd name="T89" fmla="*/ 2147483647 h 1721"/>
                <a:gd name="T90" fmla="*/ 2147483647 w 2397"/>
                <a:gd name="T91" fmla="*/ 2147483647 h 1721"/>
                <a:gd name="T92" fmla="*/ 2147483647 w 2397"/>
                <a:gd name="T93" fmla="*/ 2147483647 h 1721"/>
                <a:gd name="T94" fmla="*/ 2147483647 w 2397"/>
                <a:gd name="T95" fmla="*/ 2147483647 h 1721"/>
                <a:gd name="T96" fmla="*/ 2147483647 w 2397"/>
                <a:gd name="T97" fmla="*/ 2147483647 h 1721"/>
                <a:gd name="T98" fmla="*/ 2147483647 w 2397"/>
                <a:gd name="T99" fmla="*/ 2147483647 h 1721"/>
                <a:gd name="T100" fmla="*/ 2147483647 w 2397"/>
                <a:gd name="T101" fmla="*/ 2147483647 h 1721"/>
                <a:gd name="T102" fmla="*/ 2147483647 w 2397"/>
                <a:gd name="T103" fmla="*/ 2147483647 h 1721"/>
                <a:gd name="T104" fmla="*/ 2147483647 w 2397"/>
                <a:gd name="T105" fmla="*/ 2147483647 h 1721"/>
                <a:gd name="T106" fmla="*/ 2147483647 w 2397"/>
                <a:gd name="T107" fmla="*/ 2147483647 h 17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7" h="1721">
                  <a:moveTo>
                    <a:pt x="1594" y="1566"/>
                  </a:moveTo>
                  <a:lnTo>
                    <a:pt x="1597" y="1575"/>
                  </a:lnTo>
                  <a:lnTo>
                    <a:pt x="1598" y="1580"/>
                  </a:lnTo>
                  <a:lnTo>
                    <a:pt x="1598" y="1584"/>
                  </a:lnTo>
                  <a:lnTo>
                    <a:pt x="1597" y="1588"/>
                  </a:lnTo>
                  <a:lnTo>
                    <a:pt x="1594" y="1591"/>
                  </a:lnTo>
                  <a:lnTo>
                    <a:pt x="1589" y="1596"/>
                  </a:lnTo>
                  <a:lnTo>
                    <a:pt x="1584" y="1600"/>
                  </a:lnTo>
                  <a:lnTo>
                    <a:pt x="1578" y="1604"/>
                  </a:lnTo>
                  <a:lnTo>
                    <a:pt x="1573" y="1610"/>
                  </a:lnTo>
                  <a:lnTo>
                    <a:pt x="1569" y="1616"/>
                  </a:lnTo>
                  <a:lnTo>
                    <a:pt x="1565" y="1623"/>
                  </a:lnTo>
                  <a:lnTo>
                    <a:pt x="1562" y="1631"/>
                  </a:lnTo>
                  <a:lnTo>
                    <a:pt x="1559" y="1640"/>
                  </a:lnTo>
                  <a:lnTo>
                    <a:pt x="1559" y="1647"/>
                  </a:lnTo>
                  <a:lnTo>
                    <a:pt x="1557" y="1661"/>
                  </a:lnTo>
                  <a:lnTo>
                    <a:pt x="1560" y="1673"/>
                  </a:lnTo>
                  <a:lnTo>
                    <a:pt x="1563" y="1685"/>
                  </a:lnTo>
                  <a:lnTo>
                    <a:pt x="1570" y="1697"/>
                  </a:lnTo>
                  <a:lnTo>
                    <a:pt x="1578" y="1705"/>
                  </a:lnTo>
                  <a:lnTo>
                    <a:pt x="1586" y="1713"/>
                  </a:lnTo>
                  <a:lnTo>
                    <a:pt x="1597" y="1718"/>
                  </a:lnTo>
                  <a:lnTo>
                    <a:pt x="1608" y="1721"/>
                  </a:lnTo>
                  <a:lnTo>
                    <a:pt x="1610" y="1721"/>
                  </a:lnTo>
                  <a:lnTo>
                    <a:pt x="1622" y="1720"/>
                  </a:lnTo>
                  <a:lnTo>
                    <a:pt x="1633" y="1717"/>
                  </a:lnTo>
                  <a:lnTo>
                    <a:pt x="1644" y="1711"/>
                  </a:lnTo>
                  <a:lnTo>
                    <a:pt x="1652" y="1704"/>
                  </a:lnTo>
                  <a:lnTo>
                    <a:pt x="1661" y="1694"/>
                  </a:lnTo>
                  <a:lnTo>
                    <a:pt x="1667" y="1683"/>
                  </a:lnTo>
                  <a:lnTo>
                    <a:pt x="1671" y="1672"/>
                  </a:lnTo>
                  <a:lnTo>
                    <a:pt x="1673" y="1657"/>
                  </a:lnTo>
                  <a:lnTo>
                    <a:pt x="1673" y="1650"/>
                  </a:lnTo>
                  <a:lnTo>
                    <a:pt x="1673" y="1641"/>
                  </a:lnTo>
                  <a:lnTo>
                    <a:pt x="1671" y="1634"/>
                  </a:lnTo>
                  <a:lnTo>
                    <a:pt x="1668" y="1626"/>
                  </a:lnTo>
                  <a:lnTo>
                    <a:pt x="1665" y="1619"/>
                  </a:lnTo>
                  <a:lnTo>
                    <a:pt x="1661" y="1612"/>
                  </a:lnTo>
                  <a:lnTo>
                    <a:pt x="1657" y="1606"/>
                  </a:lnTo>
                  <a:lnTo>
                    <a:pt x="1651" y="1602"/>
                  </a:lnTo>
                  <a:lnTo>
                    <a:pt x="1648" y="1597"/>
                  </a:lnTo>
                  <a:lnTo>
                    <a:pt x="1646" y="1593"/>
                  </a:lnTo>
                  <a:lnTo>
                    <a:pt x="1645" y="1588"/>
                  </a:lnTo>
                  <a:lnTo>
                    <a:pt x="1645" y="1584"/>
                  </a:lnTo>
                  <a:lnTo>
                    <a:pt x="1646" y="1581"/>
                  </a:lnTo>
                  <a:lnTo>
                    <a:pt x="1649" y="1575"/>
                  </a:lnTo>
                  <a:lnTo>
                    <a:pt x="1654" y="1571"/>
                  </a:lnTo>
                  <a:lnTo>
                    <a:pt x="1658" y="1568"/>
                  </a:lnTo>
                  <a:lnTo>
                    <a:pt x="1658" y="1566"/>
                  </a:lnTo>
                  <a:lnTo>
                    <a:pt x="1888" y="1566"/>
                  </a:lnTo>
                  <a:lnTo>
                    <a:pt x="1968" y="1566"/>
                  </a:lnTo>
                  <a:lnTo>
                    <a:pt x="2147" y="1566"/>
                  </a:lnTo>
                  <a:lnTo>
                    <a:pt x="2147" y="1563"/>
                  </a:lnTo>
                  <a:lnTo>
                    <a:pt x="2145" y="1561"/>
                  </a:lnTo>
                  <a:lnTo>
                    <a:pt x="2151" y="1558"/>
                  </a:lnTo>
                  <a:lnTo>
                    <a:pt x="2154" y="1553"/>
                  </a:lnTo>
                  <a:lnTo>
                    <a:pt x="2155" y="1547"/>
                  </a:lnTo>
                  <a:lnTo>
                    <a:pt x="2157" y="1543"/>
                  </a:lnTo>
                  <a:lnTo>
                    <a:pt x="2157" y="1539"/>
                  </a:lnTo>
                  <a:lnTo>
                    <a:pt x="2155" y="1534"/>
                  </a:lnTo>
                  <a:lnTo>
                    <a:pt x="2152" y="1531"/>
                  </a:lnTo>
                  <a:lnTo>
                    <a:pt x="2150" y="1527"/>
                  </a:lnTo>
                  <a:lnTo>
                    <a:pt x="2144" y="1523"/>
                  </a:lnTo>
                  <a:lnTo>
                    <a:pt x="2138" y="1517"/>
                  </a:lnTo>
                  <a:lnTo>
                    <a:pt x="2133" y="1511"/>
                  </a:lnTo>
                  <a:lnTo>
                    <a:pt x="2129" y="1505"/>
                  </a:lnTo>
                  <a:lnTo>
                    <a:pt x="2126" y="1498"/>
                  </a:lnTo>
                  <a:lnTo>
                    <a:pt x="2123" y="1490"/>
                  </a:lnTo>
                  <a:lnTo>
                    <a:pt x="2122" y="1482"/>
                  </a:lnTo>
                  <a:lnTo>
                    <a:pt x="2120" y="1473"/>
                  </a:lnTo>
                  <a:lnTo>
                    <a:pt x="2122" y="1460"/>
                  </a:lnTo>
                  <a:lnTo>
                    <a:pt x="2125" y="1448"/>
                  </a:lnTo>
                  <a:lnTo>
                    <a:pt x="2129" y="1436"/>
                  </a:lnTo>
                  <a:lnTo>
                    <a:pt x="2136" y="1426"/>
                  </a:lnTo>
                  <a:lnTo>
                    <a:pt x="2144" y="1417"/>
                  </a:lnTo>
                  <a:lnTo>
                    <a:pt x="2154" y="1410"/>
                  </a:lnTo>
                  <a:lnTo>
                    <a:pt x="2164" y="1406"/>
                  </a:lnTo>
                  <a:lnTo>
                    <a:pt x="2176" y="1404"/>
                  </a:lnTo>
                  <a:lnTo>
                    <a:pt x="2177" y="1404"/>
                  </a:lnTo>
                  <a:lnTo>
                    <a:pt x="2189" y="1406"/>
                  </a:lnTo>
                  <a:lnTo>
                    <a:pt x="2201" y="1408"/>
                  </a:lnTo>
                  <a:lnTo>
                    <a:pt x="2211" y="1416"/>
                  </a:lnTo>
                  <a:lnTo>
                    <a:pt x="2218" y="1423"/>
                  </a:lnTo>
                  <a:lnTo>
                    <a:pt x="2226" y="1433"/>
                  </a:lnTo>
                  <a:lnTo>
                    <a:pt x="2231" y="1445"/>
                  </a:lnTo>
                  <a:lnTo>
                    <a:pt x="2234" y="1457"/>
                  </a:lnTo>
                  <a:lnTo>
                    <a:pt x="2236" y="1471"/>
                  </a:lnTo>
                  <a:lnTo>
                    <a:pt x="2236" y="1479"/>
                  </a:lnTo>
                  <a:lnTo>
                    <a:pt x="2234" y="1487"/>
                  </a:lnTo>
                  <a:lnTo>
                    <a:pt x="2233" y="1495"/>
                  </a:lnTo>
                  <a:lnTo>
                    <a:pt x="2230" y="1502"/>
                  </a:lnTo>
                  <a:lnTo>
                    <a:pt x="2226" y="1509"/>
                  </a:lnTo>
                  <a:lnTo>
                    <a:pt x="2221" y="1515"/>
                  </a:lnTo>
                  <a:lnTo>
                    <a:pt x="2217" y="1521"/>
                  </a:lnTo>
                  <a:lnTo>
                    <a:pt x="2211" y="1525"/>
                  </a:lnTo>
                  <a:lnTo>
                    <a:pt x="2208" y="1530"/>
                  </a:lnTo>
                  <a:lnTo>
                    <a:pt x="2205" y="1534"/>
                  </a:lnTo>
                  <a:lnTo>
                    <a:pt x="2204" y="1537"/>
                  </a:lnTo>
                  <a:lnTo>
                    <a:pt x="2204" y="1542"/>
                  </a:lnTo>
                  <a:lnTo>
                    <a:pt x="2205" y="1546"/>
                  </a:lnTo>
                  <a:lnTo>
                    <a:pt x="2207" y="1552"/>
                  </a:lnTo>
                  <a:lnTo>
                    <a:pt x="2211" y="1556"/>
                  </a:lnTo>
                  <a:lnTo>
                    <a:pt x="2215" y="1559"/>
                  </a:lnTo>
                  <a:lnTo>
                    <a:pt x="2217" y="1561"/>
                  </a:lnTo>
                  <a:lnTo>
                    <a:pt x="2218" y="1561"/>
                  </a:lnTo>
                  <a:lnTo>
                    <a:pt x="2218" y="1563"/>
                  </a:lnTo>
                  <a:lnTo>
                    <a:pt x="2218" y="1566"/>
                  </a:lnTo>
                  <a:lnTo>
                    <a:pt x="2397" y="1566"/>
                  </a:lnTo>
                  <a:lnTo>
                    <a:pt x="2395" y="1486"/>
                  </a:lnTo>
                  <a:lnTo>
                    <a:pt x="2388" y="1407"/>
                  </a:lnTo>
                  <a:lnTo>
                    <a:pt x="2378" y="1330"/>
                  </a:lnTo>
                  <a:lnTo>
                    <a:pt x="2365" y="1252"/>
                  </a:lnTo>
                  <a:lnTo>
                    <a:pt x="2347" y="1176"/>
                  </a:lnTo>
                  <a:lnTo>
                    <a:pt x="2325" y="1101"/>
                  </a:lnTo>
                  <a:lnTo>
                    <a:pt x="2300" y="1030"/>
                  </a:lnTo>
                  <a:lnTo>
                    <a:pt x="2272" y="958"/>
                  </a:lnTo>
                  <a:lnTo>
                    <a:pt x="2240" y="889"/>
                  </a:lnTo>
                  <a:lnTo>
                    <a:pt x="2207" y="821"/>
                  </a:lnTo>
                  <a:lnTo>
                    <a:pt x="2169" y="755"/>
                  </a:lnTo>
                  <a:lnTo>
                    <a:pt x="2128" y="692"/>
                  </a:lnTo>
                  <a:lnTo>
                    <a:pt x="2084" y="631"/>
                  </a:lnTo>
                  <a:lnTo>
                    <a:pt x="2037" y="571"/>
                  </a:lnTo>
                  <a:lnTo>
                    <a:pt x="1987" y="515"/>
                  </a:lnTo>
                  <a:lnTo>
                    <a:pt x="1935" y="459"/>
                  </a:lnTo>
                  <a:lnTo>
                    <a:pt x="1880" y="408"/>
                  </a:lnTo>
                  <a:lnTo>
                    <a:pt x="1823" y="359"/>
                  </a:lnTo>
                  <a:lnTo>
                    <a:pt x="1765" y="312"/>
                  </a:lnTo>
                  <a:lnTo>
                    <a:pt x="1703" y="268"/>
                  </a:lnTo>
                  <a:lnTo>
                    <a:pt x="1639" y="227"/>
                  </a:lnTo>
                  <a:lnTo>
                    <a:pt x="1573" y="190"/>
                  </a:lnTo>
                  <a:lnTo>
                    <a:pt x="1506" y="155"/>
                  </a:lnTo>
                  <a:lnTo>
                    <a:pt x="1436" y="123"/>
                  </a:lnTo>
                  <a:lnTo>
                    <a:pt x="1366" y="95"/>
                  </a:lnTo>
                  <a:lnTo>
                    <a:pt x="1293" y="71"/>
                  </a:lnTo>
                  <a:lnTo>
                    <a:pt x="1218" y="50"/>
                  </a:lnTo>
                  <a:lnTo>
                    <a:pt x="1142" y="32"/>
                  </a:lnTo>
                  <a:lnTo>
                    <a:pt x="1066" y="18"/>
                  </a:lnTo>
                  <a:lnTo>
                    <a:pt x="987" y="9"/>
                  </a:lnTo>
                  <a:lnTo>
                    <a:pt x="908" y="2"/>
                  </a:lnTo>
                  <a:lnTo>
                    <a:pt x="827" y="0"/>
                  </a:lnTo>
                  <a:lnTo>
                    <a:pt x="773" y="2"/>
                  </a:lnTo>
                  <a:lnTo>
                    <a:pt x="719" y="3"/>
                  </a:lnTo>
                  <a:lnTo>
                    <a:pt x="667" y="9"/>
                  </a:lnTo>
                  <a:lnTo>
                    <a:pt x="614" y="15"/>
                  </a:lnTo>
                  <a:lnTo>
                    <a:pt x="563" y="22"/>
                  </a:lnTo>
                  <a:lnTo>
                    <a:pt x="510" y="32"/>
                  </a:lnTo>
                  <a:lnTo>
                    <a:pt x="460" y="44"/>
                  </a:lnTo>
                  <a:lnTo>
                    <a:pt x="409" y="57"/>
                  </a:lnTo>
                  <a:lnTo>
                    <a:pt x="361" y="72"/>
                  </a:lnTo>
                  <a:lnTo>
                    <a:pt x="311" y="88"/>
                  </a:lnTo>
                  <a:lnTo>
                    <a:pt x="263" y="106"/>
                  </a:lnTo>
                  <a:lnTo>
                    <a:pt x="216" y="125"/>
                  </a:lnTo>
                  <a:lnTo>
                    <a:pt x="169" y="145"/>
                  </a:lnTo>
                  <a:lnTo>
                    <a:pt x="124" y="167"/>
                  </a:lnTo>
                  <a:lnTo>
                    <a:pt x="79" y="190"/>
                  </a:lnTo>
                  <a:lnTo>
                    <a:pt x="35" y="217"/>
                  </a:lnTo>
                  <a:lnTo>
                    <a:pt x="123" y="370"/>
                  </a:lnTo>
                  <a:lnTo>
                    <a:pt x="121" y="370"/>
                  </a:lnTo>
                  <a:lnTo>
                    <a:pt x="121" y="372"/>
                  </a:lnTo>
                  <a:lnTo>
                    <a:pt x="121" y="373"/>
                  </a:lnTo>
                  <a:lnTo>
                    <a:pt x="123" y="373"/>
                  </a:lnTo>
                  <a:lnTo>
                    <a:pt x="121" y="379"/>
                  </a:lnTo>
                  <a:lnTo>
                    <a:pt x="120" y="385"/>
                  </a:lnTo>
                  <a:lnTo>
                    <a:pt x="115" y="391"/>
                  </a:lnTo>
                  <a:lnTo>
                    <a:pt x="112" y="392"/>
                  </a:lnTo>
                  <a:lnTo>
                    <a:pt x="109" y="395"/>
                  </a:lnTo>
                  <a:lnTo>
                    <a:pt x="105" y="397"/>
                  </a:lnTo>
                  <a:lnTo>
                    <a:pt x="101" y="397"/>
                  </a:lnTo>
                  <a:lnTo>
                    <a:pt x="95" y="395"/>
                  </a:lnTo>
                  <a:lnTo>
                    <a:pt x="87" y="392"/>
                  </a:lnTo>
                  <a:lnTo>
                    <a:pt x="80" y="391"/>
                  </a:lnTo>
                  <a:lnTo>
                    <a:pt x="73" y="391"/>
                  </a:lnTo>
                  <a:lnTo>
                    <a:pt x="65" y="391"/>
                  </a:lnTo>
                  <a:lnTo>
                    <a:pt x="58" y="392"/>
                  </a:lnTo>
                  <a:lnTo>
                    <a:pt x="49" y="394"/>
                  </a:lnTo>
                  <a:lnTo>
                    <a:pt x="42" y="397"/>
                  </a:lnTo>
                  <a:lnTo>
                    <a:pt x="35" y="401"/>
                  </a:lnTo>
                  <a:lnTo>
                    <a:pt x="23" y="408"/>
                  </a:lnTo>
                  <a:lnTo>
                    <a:pt x="14" y="417"/>
                  </a:lnTo>
                  <a:lnTo>
                    <a:pt x="7" y="427"/>
                  </a:lnTo>
                  <a:lnTo>
                    <a:pt x="3" y="439"/>
                  </a:lnTo>
                  <a:lnTo>
                    <a:pt x="0" y="451"/>
                  </a:lnTo>
                  <a:lnTo>
                    <a:pt x="0" y="462"/>
                  </a:lnTo>
                  <a:lnTo>
                    <a:pt x="1" y="474"/>
                  </a:lnTo>
                  <a:lnTo>
                    <a:pt x="6" y="486"/>
                  </a:lnTo>
                  <a:lnTo>
                    <a:pt x="7" y="486"/>
                  </a:lnTo>
                  <a:lnTo>
                    <a:pt x="14" y="495"/>
                  </a:lnTo>
                  <a:lnTo>
                    <a:pt x="23" y="502"/>
                  </a:lnTo>
                  <a:lnTo>
                    <a:pt x="35" y="508"/>
                  </a:lnTo>
                  <a:lnTo>
                    <a:pt x="46" y="511"/>
                  </a:lnTo>
                  <a:lnTo>
                    <a:pt x="58" y="511"/>
                  </a:lnTo>
                  <a:lnTo>
                    <a:pt x="70" y="509"/>
                  </a:lnTo>
                  <a:lnTo>
                    <a:pt x="83" y="505"/>
                  </a:lnTo>
                  <a:lnTo>
                    <a:pt x="95" y="499"/>
                  </a:lnTo>
                  <a:lnTo>
                    <a:pt x="102" y="495"/>
                  </a:lnTo>
                  <a:lnTo>
                    <a:pt x="108" y="489"/>
                  </a:lnTo>
                  <a:lnTo>
                    <a:pt x="112" y="483"/>
                  </a:lnTo>
                  <a:lnTo>
                    <a:pt x="118" y="476"/>
                  </a:lnTo>
                  <a:lnTo>
                    <a:pt x="121" y="470"/>
                  </a:lnTo>
                  <a:lnTo>
                    <a:pt x="124" y="462"/>
                  </a:lnTo>
                  <a:lnTo>
                    <a:pt x="125" y="455"/>
                  </a:lnTo>
                  <a:lnTo>
                    <a:pt x="127" y="448"/>
                  </a:lnTo>
                  <a:lnTo>
                    <a:pt x="128" y="443"/>
                  </a:lnTo>
                  <a:lnTo>
                    <a:pt x="131" y="439"/>
                  </a:lnTo>
                  <a:lnTo>
                    <a:pt x="134" y="436"/>
                  </a:lnTo>
                  <a:lnTo>
                    <a:pt x="137" y="433"/>
                  </a:lnTo>
                  <a:lnTo>
                    <a:pt x="142" y="432"/>
                  </a:lnTo>
                  <a:lnTo>
                    <a:pt x="147" y="430"/>
                  </a:lnTo>
                  <a:lnTo>
                    <a:pt x="153" y="432"/>
                  </a:lnTo>
                  <a:lnTo>
                    <a:pt x="158" y="433"/>
                  </a:lnTo>
                  <a:lnTo>
                    <a:pt x="159" y="433"/>
                  </a:lnTo>
                  <a:lnTo>
                    <a:pt x="403" y="857"/>
                  </a:lnTo>
                  <a:lnTo>
                    <a:pt x="409" y="859"/>
                  </a:lnTo>
                  <a:lnTo>
                    <a:pt x="415" y="860"/>
                  </a:lnTo>
                  <a:lnTo>
                    <a:pt x="419" y="860"/>
                  </a:lnTo>
                  <a:lnTo>
                    <a:pt x="424" y="859"/>
                  </a:lnTo>
                  <a:lnTo>
                    <a:pt x="428" y="857"/>
                  </a:lnTo>
                  <a:lnTo>
                    <a:pt x="431" y="854"/>
                  </a:lnTo>
                  <a:lnTo>
                    <a:pt x="433" y="850"/>
                  </a:lnTo>
                  <a:lnTo>
                    <a:pt x="435" y="846"/>
                  </a:lnTo>
                  <a:lnTo>
                    <a:pt x="437" y="838"/>
                  </a:lnTo>
                  <a:lnTo>
                    <a:pt x="440" y="831"/>
                  </a:lnTo>
                  <a:lnTo>
                    <a:pt x="444" y="825"/>
                  </a:lnTo>
                  <a:lnTo>
                    <a:pt x="449" y="818"/>
                  </a:lnTo>
                  <a:lnTo>
                    <a:pt x="453" y="812"/>
                  </a:lnTo>
                  <a:lnTo>
                    <a:pt x="459" y="807"/>
                  </a:lnTo>
                  <a:lnTo>
                    <a:pt x="466" y="802"/>
                  </a:lnTo>
                  <a:lnTo>
                    <a:pt x="474" y="799"/>
                  </a:lnTo>
                  <a:lnTo>
                    <a:pt x="485" y="793"/>
                  </a:lnTo>
                  <a:lnTo>
                    <a:pt x="498" y="791"/>
                  </a:lnTo>
                  <a:lnTo>
                    <a:pt x="512" y="791"/>
                  </a:lnTo>
                  <a:lnTo>
                    <a:pt x="523" y="793"/>
                  </a:lnTo>
                  <a:lnTo>
                    <a:pt x="535" y="797"/>
                  </a:lnTo>
                  <a:lnTo>
                    <a:pt x="545" y="803"/>
                  </a:lnTo>
                  <a:lnTo>
                    <a:pt x="552" y="812"/>
                  </a:lnTo>
                  <a:lnTo>
                    <a:pt x="560" y="822"/>
                  </a:lnTo>
                  <a:lnTo>
                    <a:pt x="563" y="834"/>
                  </a:lnTo>
                  <a:lnTo>
                    <a:pt x="564" y="846"/>
                  </a:lnTo>
                  <a:lnTo>
                    <a:pt x="563" y="857"/>
                  </a:lnTo>
                  <a:lnTo>
                    <a:pt x="558" y="869"/>
                  </a:lnTo>
                  <a:lnTo>
                    <a:pt x="552" y="879"/>
                  </a:lnTo>
                  <a:lnTo>
                    <a:pt x="544" y="888"/>
                  </a:lnTo>
                  <a:lnTo>
                    <a:pt x="533" y="897"/>
                  </a:lnTo>
                  <a:lnTo>
                    <a:pt x="522" y="903"/>
                  </a:lnTo>
                  <a:lnTo>
                    <a:pt x="514" y="905"/>
                  </a:lnTo>
                  <a:lnTo>
                    <a:pt x="506" y="908"/>
                  </a:lnTo>
                  <a:lnTo>
                    <a:pt x="498" y="908"/>
                  </a:lnTo>
                  <a:lnTo>
                    <a:pt x="490" y="910"/>
                  </a:lnTo>
                  <a:lnTo>
                    <a:pt x="482" y="908"/>
                  </a:lnTo>
                  <a:lnTo>
                    <a:pt x="475" y="907"/>
                  </a:lnTo>
                  <a:lnTo>
                    <a:pt x="468" y="904"/>
                  </a:lnTo>
                  <a:lnTo>
                    <a:pt x="460" y="901"/>
                  </a:lnTo>
                  <a:lnTo>
                    <a:pt x="456" y="900"/>
                  </a:lnTo>
                  <a:lnTo>
                    <a:pt x="452" y="900"/>
                  </a:lnTo>
                  <a:lnTo>
                    <a:pt x="447" y="900"/>
                  </a:lnTo>
                  <a:lnTo>
                    <a:pt x="443" y="901"/>
                  </a:lnTo>
                  <a:lnTo>
                    <a:pt x="440" y="905"/>
                  </a:lnTo>
                  <a:lnTo>
                    <a:pt x="434" y="910"/>
                  </a:lnTo>
                  <a:lnTo>
                    <a:pt x="509" y="1039"/>
                  </a:lnTo>
                  <a:lnTo>
                    <a:pt x="544" y="1018"/>
                  </a:lnTo>
                  <a:lnTo>
                    <a:pt x="582" y="1001"/>
                  </a:lnTo>
                  <a:lnTo>
                    <a:pt x="620" y="986"/>
                  </a:lnTo>
                  <a:lnTo>
                    <a:pt x="659" y="973"/>
                  </a:lnTo>
                  <a:lnTo>
                    <a:pt x="700" y="964"/>
                  </a:lnTo>
                  <a:lnTo>
                    <a:pt x="741" y="957"/>
                  </a:lnTo>
                  <a:lnTo>
                    <a:pt x="763" y="954"/>
                  </a:lnTo>
                  <a:lnTo>
                    <a:pt x="784" y="952"/>
                  </a:lnTo>
                  <a:lnTo>
                    <a:pt x="805" y="951"/>
                  </a:lnTo>
                  <a:lnTo>
                    <a:pt x="827" y="951"/>
                  </a:lnTo>
                  <a:lnTo>
                    <a:pt x="858" y="951"/>
                  </a:lnTo>
                  <a:lnTo>
                    <a:pt x="890" y="954"/>
                  </a:lnTo>
                  <a:lnTo>
                    <a:pt x="921" y="957"/>
                  </a:lnTo>
                  <a:lnTo>
                    <a:pt x="952" y="962"/>
                  </a:lnTo>
                  <a:lnTo>
                    <a:pt x="981" y="970"/>
                  </a:lnTo>
                  <a:lnTo>
                    <a:pt x="1010" y="979"/>
                  </a:lnTo>
                  <a:lnTo>
                    <a:pt x="1039" y="987"/>
                  </a:lnTo>
                  <a:lnTo>
                    <a:pt x="1067" y="999"/>
                  </a:lnTo>
                  <a:lnTo>
                    <a:pt x="1095" y="1011"/>
                  </a:lnTo>
                  <a:lnTo>
                    <a:pt x="1121" y="1025"/>
                  </a:lnTo>
                  <a:lnTo>
                    <a:pt x="1148" y="1040"/>
                  </a:lnTo>
                  <a:lnTo>
                    <a:pt x="1173" y="1056"/>
                  </a:lnTo>
                  <a:lnTo>
                    <a:pt x="1196" y="1074"/>
                  </a:lnTo>
                  <a:lnTo>
                    <a:pt x="1219" y="1091"/>
                  </a:lnTo>
                  <a:lnTo>
                    <a:pt x="1243" y="1110"/>
                  </a:lnTo>
                  <a:lnTo>
                    <a:pt x="1265" y="1131"/>
                  </a:lnTo>
                  <a:lnTo>
                    <a:pt x="1285" y="1153"/>
                  </a:lnTo>
                  <a:lnTo>
                    <a:pt x="1304" y="1175"/>
                  </a:lnTo>
                  <a:lnTo>
                    <a:pt x="1323" y="1198"/>
                  </a:lnTo>
                  <a:lnTo>
                    <a:pt x="1339" y="1223"/>
                  </a:lnTo>
                  <a:lnTo>
                    <a:pt x="1355" y="1248"/>
                  </a:lnTo>
                  <a:lnTo>
                    <a:pt x="1371" y="1274"/>
                  </a:lnTo>
                  <a:lnTo>
                    <a:pt x="1385" y="1300"/>
                  </a:lnTo>
                  <a:lnTo>
                    <a:pt x="1398" y="1327"/>
                  </a:lnTo>
                  <a:lnTo>
                    <a:pt x="1408" y="1356"/>
                  </a:lnTo>
                  <a:lnTo>
                    <a:pt x="1418" y="1384"/>
                  </a:lnTo>
                  <a:lnTo>
                    <a:pt x="1427" y="1413"/>
                  </a:lnTo>
                  <a:lnTo>
                    <a:pt x="1434" y="1444"/>
                  </a:lnTo>
                  <a:lnTo>
                    <a:pt x="1439" y="1473"/>
                  </a:lnTo>
                  <a:lnTo>
                    <a:pt x="1443" y="1504"/>
                  </a:lnTo>
                  <a:lnTo>
                    <a:pt x="1446" y="1536"/>
                  </a:lnTo>
                  <a:lnTo>
                    <a:pt x="1448" y="1566"/>
                  </a:lnTo>
                  <a:lnTo>
                    <a:pt x="1594" y="1566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4157" tIns="32078" rIns="64157" bIns="3207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gray">
            <a:xfrm flipH="1">
              <a:off x="2052167" y="3694938"/>
              <a:ext cx="3707372" cy="2743305"/>
            </a:xfrm>
            <a:custGeom>
              <a:avLst/>
              <a:gdLst>
                <a:gd name="T0" fmla="*/ 2147483647 w 2350"/>
                <a:gd name="T1" fmla="*/ 2147483647 h 1738"/>
                <a:gd name="T2" fmla="*/ 2147483647 w 2350"/>
                <a:gd name="T3" fmla="*/ 2147483647 h 1738"/>
                <a:gd name="T4" fmla="*/ 2147483647 w 2350"/>
                <a:gd name="T5" fmla="*/ 2147483647 h 1738"/>
                <a:gd name="T6" fmla="*/ 2147483647 w 2350"/>
                <a:gd name="T7" fmla="*/ 2147483647 h 1738"/>
                <a:gd name="T8" fmla="*/ 2147483647 w 2350"/>
                <a:gd name="T9" fmla="*/ 2147483647 h 1738"/>
                <a:gd name="T10" fmla="*/ 2147483647 w 2350"/>
                <a:gd name="T11" fmla="*/ 2147483647 h 1738"/>
                <a:gd name="T12" fmla="*/ 2147483647 w 2350"/>
                <a:gd name="T13" fmla="*/ 2147483647 h 1738"/>
                <a:gd name="T14" fmla="*/ 2147483647 w 2350"/>
                <a:gd name="T15" fmla="*/ 2147483647 h 1738"/>
                <a:gd name="T16" fmla="*/ 2147483647 w 2350"/>
                <a:gd name="T17" fmla="*/ 2147483647 h 1738"/>
                <a:gd name="T18" fmla="*/ 2147483647 w 2350"/>
                <a:gd name="T19" fmla="*/ 2147483647 h 1738"/>
                <a:gd name="T20" fmla="*/ 2147483647 w 2350"/>
                <a:gd name="T21" fmla="*/ 2147483647 h 1738"/>
                <a:gd name="T22" fmla="*/ 2147483647 w 2350"/>
                <a:gd name="T23" fmla="*/ 2147483647 h 1738"/>
                <a:gd name="T24" fmla="*/ 2147483647 w 2350"/>
                <a:gd name="T25" fmla="*/ 2147483647 h 1738"/>
                <a:gd name="T26" fmla="*/ 2147483647 w 2350"/>
                <a:gd name="T27" fmla="*/ 2147483647 h 1738"/>
                <a:gd name="T28" fmla="*/ 2147483647 w 2350"/>
                <a:gd name="T29" fmla="*/ 2147483647 h 1738"/>
                <a:gd name="T30" fmla="*/ 2147483647 w 2350"/>
                <a:gd name="T31" fmla="*/ 2147483647 h 1738"/>
                <a:gd name="T32" fmla="*/ 2147483647 w 2350"/>
                <a:gd name="T33" fmla="*/ 2147483647 h 1738"/>
                <a:gd name="T34" fmla="*/ 2147483647 w 2350"/>
                <a:gd name="T35" fmla="*/ 2147483647 h 1738"/>
                <a:gd name="T36" fmla="*/ 2147483647 w 2350"/>
                <a:gd name="T37" fmla="*/ 2147483647 h 1738"/>
                <a:gd name="T38" fmla="*/ 2147483647 w 2350"/>
                <a:gd name="T39" fmla="*/ 2147483647 h 1738"/>
                <a:gd name="T40" fmla="*/ 2147483647 w 2350"/>
                <a:gd name="T41" fmla="*/ 2147483647 h 1738"/>
                <a:gd name="T42" fmla="*/ 2147483647 w 2350"/>
                <a:gd name="T43" fmla="*/ 2147483647 h 1738"/>
                <a:gd name="T44" fmla="*/ 2147483647 w 2350"/>
                <a:gd name="T45" fmla="*/ 2147483647 h 1738"/>
                <a:gd name="T46" fmla="*/ 2147483647 w 2350"/>
                <a:gd name="T47" fmla="*/ 2147483647 h 1738"/>
                <a:gd name="T48" fmla="*/ 2147483647 w 2350"/>
                <a:gd name="T49" fmla="*/ 2147483647 h 1738"/>
                <a:gd name="T50" fmla="*/ 2147483647 w 2350"/>
                <a:gd name="T51" fmla="*/ 2147483647 h 1738"/>
                <a:gd name="T52" fmla="*/ 2147483647 w 2350"/>
                <a:gd name="T53" fmla="*/ 2147483647 h 1738"/>
                <a:gd name="T54" fmla="*/ 2147483647 w 2350"/>
                <a:gd name="T55" fmla="*/ 2147483647 h 1738"/>
                <a:gd name="T56" fmla="*/ 2147483647 w 2350"/>
                <a:gd name="T57" fmla="*/ 2147483647 h 1738"/>
                <a:gd name="T58" fmla="*/ 2147483647 w 2350"/>
                <a:gd name="T59" fmla="*/ 2147483647 h 1738"/>
                <a:gd name="T60" fmla="*/ 2147483647 w 2350"/>
                <a:gd name="T61" fmla="*/ 2147483647 h 1738"/>
                <a:gd name="T62" fmla="*/ 2147483647 w 2350"/>
                <a:gd name="T63" fmla="*/ 2147483647 h 1738"/>
                <a:gd name="T64" fmla="*/ 2147483647 w 2350"/>
                <a:gd name="T65" fmla="*/ 0 h 1738"/>
                <a:gd name="T66" fmla="*/ 2147483647 w 2350"/>
                <a:gd name="T67" fmla="*/ 2147483647 h 1738"/>
                <a:gd name="T68" fmla="*/ 2147483647 w 2350"/>
                <a:gd name="T69" fmla="*/ 2147483647 h 1738"/>
                <a:gd name="T70" fmla="*/ 2147483647 w 2350"/>
                <a:gd name="T71" fmla="*/ 2147483647 h 1738"/>
                <a:gd name="T72" fmla="*/ 2147483647 w 2350"/>
                <a:gd name="T73" fmla="*/ 2147483647 h 1738"/>
                <a:gd name="T74" fmla="*/ 2147483647 w 2350"/>
                <a:gd name="T75" fmla="*/ 2147483647 h 1738"/>
                <a:gd name="T76" fmla="*/ 2147483647 w 2350"/>
                <a:gd name="T77" fmla="*/ 2147483647 h 1738"/>
                <a:gd name="T78" fmla="*/ 2147483647 w 2350"/>
                <a:gd name="T79" fmla="*/ 2147483647 h 1738"/>
                <a:gd name="T80" fmla="*/ 2147483647 w 2350"/>
                <a:gd name="T81" fmla="*/ 2147483647 h 1738"/>
                <a:gd name="T82" fmla="*/ 2147483647 w 2350"/>
                <a:gd name="T83" fmla="*/ 2147483647 h 1738"/>
                <a:gd name="T84" fmla="*/ 2147483647 w 2350"/>
                <a:gd name="T85" fmla="*/ 2147483647 h 1738"/>
                <a:gd name="T86" fmla="*/ 2147483647 w 2350"/>
                <a:gd name="T87" fmla="*/ 2147483647 h 1738"/>
                <a:gd name="T88" fmla="*/ 2147483647 w 2350"/>
                <a:gd name="T89" fmla="*/ 2147483647 h 1738"/>
                <a:gd name="T90" fmla="*/ 2147483647 w 2350"/>
                <a:gd name="T91" fmla="*/ 2147483647 h 1738"/>
                <a:gd name="T92" fmla="*/ 2147483647 w 2350"/>
                <a:gd name="T93" fmla="*/ 2147483647 h 1738"/>
                <a:gd name="T94" fmla="*/ 2147483647 w 2350"/>
                <a:gd name="T95" fmla="*/ 2147483647 h 1738"/>
                <a:gd name="T96" fmla="*/ 2147483647 w 2350"/>
                <a:gd name="T97" fmla="*/ 2147483647 h 1738"/>
                <a:gd name="T98" fmla="*/ 2147483647 w 2350"/>
                <a:gd name="T99" fmla="*/ 2147483647 h 1738"/>
                <a:gd name="T100" fmla="*/ 2147483647 w 2350"/>
                <a:gd name="T101" fmla="*/ 2147483647 h 1738"/>
                <a:gd name="T102" fmla="*/ 2147483647 w 2350"/>
                <a:gd name="T103" fmla="*/ 2147483647 h 1738"/>
                <a:gd name="T104" fmla="*/ 2147483647 w 2350"/>
                <a:gd name="T105" fmla="*/ 2147483647 h 1738"/>
                <a:gd name="T106" fmla="*/ 2147483647 w 2350"/>
                <a:gd name="T107" fmla="*/ 2147483647 h 17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50" h="1738">
                  <a:moveTo>
                    <a:pt x="401" y="835"/>
                  </a:moveTo>
                  <a:lnTo>
                    <a:pt x="393" y="834"/>
                  </a:lnTo>
                  <a:lnTo>
                    <a:pt x="388" y="833"/>
                  </a:lnTo>
                  <a:lnTo>
                    <a:pt x="385" y="830"/>
                  </a:lnTo>
                  <a:lnTo>
                    <a:pt x="382" y="827"/>
                  </a:lnTo>
                  <a:lnTo>
                    <a:pt x="380" y="822"/>
                  </a:lnTo>
                  <a:lnTo>
                    <a:pt x="379" y="816"/>
                  </a:lnTo>
                  <a:lnTo>
                    <a:pt x="377" y="809"/>
                  </a:lnTo>
                  <a:lnTo>
                    <a:pt x="376" y="802"/>
                  </a:lnTo>
                  <a:lnTo>
                    <a:pt x="374" y="795"/>
                  </a:lnTo>
                  <a:lnTo>
                    <a:pt x="371" y="787"/>
                  </a:lnTo>
                  <a:lnTo>
                    <a:pt x="367" y="781"/>
                  </a:lnTo>
                  <a:lnTo>
                    <a:pt x="361" y="774"/>
                  </a:lnTo>
                  <a:lnTo>
                    <a:pt x="357" y="768"/>
                  </a:lnTo>
                  <a:lnTo>
                    <a:pt x="350" y="764"/>
                  </a:lnTo>
                  <a:lnTo>
                    <a:pt x="338" y="756"/>
                  </a:lnTo>
                  <a:lnTo>
                    <a:pt x="326" y="752"/>
                  </a:lnTo>
                  <a:lnTo>
                    <a:pt x="314" y="749"/>
                  </a:lnTo>
                  <a:lnTo>
                    <a:pt x="301" y="749"/>
                  </a:lnTo>
                  <a:lnTo>
                    <a:pt x="290" y="752"/>
                  </a:lnTo>
                  <a:lnTo>
                    <a:pt x="279" y="755"/>
                  </a:lnTo>
                  <a:lnTo>
                    <a:pt x="269" y="762"/>
                  </a:lnTo>
                  <a:lnTo>
                    <a:pt x="260" y="771"/>
                  </a:lnTo>
                  <a:lnTo>
                    <a:pt x="254" y="783"/>
                  </a:lnTo>
                  <a:lnTo>
                    <a:pt x="252" y="793"/>
                  </a:lnTo>
                  <a:lnTo>
                    <a:pt x="252" y="805"/>
                  </a:lnTo>
                  <a:lnTo>
                    <a:pt x="253" y="818"/>
                  </a:lnTo>
                  <a:lnTo>
                    <a:pt x="257" y="828"/>
                  </a:lnTo>
                  <a:lnTo>
                    <a:pt x="265" y="840"/>
                  </a:lnTo>
                  <a:lnTo>
                    <a:pt x="272" y="850"/>
                  </a:lnTo>
                  <a:lnTo>
                    <a:pt x="284" y="857"/>
                  </a:lnTo>
                  <a:lnTo>
                    <a:pt x="290" y="862"/>
                  </a:lnTo>
                  <a:lnTo>
                    <a:pt x="298" y="866"/>
                  </a:lnTo>
                  <a:lnTo>
                    <a:pt x="306" y="868"/>
                  </a:lnTo>
                  <a:lnTo>
                    <a:pt x="313" y="869"/>
                  </a:lnTo>
                  <a:lnTo>
                    <a:pt x="320" y="871"/>
                  </a:lnTo>
                  <a:lnTo>
                    <a:pt x="329" y="871"/>
                  </a:lnTo>
                  <a:lnTo>
                    <a:pt x="336" y="869"/>
                  </a:lnTo>
                  <a:lnTo>
                    <a:pt x="344" y="868"/>
                  </a:lnTo>
                  <a:lnTo>
                    <a:pt x="348" y="866"/>
                  </a:lnTo>
                  <a:lnTo>
                    <a:pt x="352" y="868"/>
                  </a:lnTo>
                  <a:lnTo>
                    <a:pt x="357" y="868"/>
                  </a:lnTo>
                  <a:lnTo>
                    <a:pt x="360" y="871"/>
                  </a:lnTo>
                  <a:lnTo>
                    <a:pt x="363" y="873"/>
                  </a:lnTo>
                  <a:lnTo>
                    <a:pt x="366" y="878"/>
                  </a:lnTo>
                  <a:lnTo>
                    <a:pt x="369" y="885"/>
                  </a:lnTo>
                  <a:lnTo>
                    <a:pt x="369" y="890"/>
                  </a:lnTo>
                  <a:lnTo>
                    <a:pt x="369" y="891"/>
                  </a:lnTo>
                  <a:lnTo>
                    <a:pt x="254" y="1090"/>
                  </a:lnTo>
                  <a:lnTo>
                    <a:pt x="214" y="1159"/>
                  </a:lnTo>
                  <a:lnTo>
                    <a:pt x="124" y="1314"/>
                  </a:lnTo>
                  <a:lnTo>
                    <a:pt x="127" y="1315"/>
                  </a:lnTo>
                  <a:lnTo>
                    <a:pt x="130" y="1315"/>
                  </a:lnTo>
                  <a:lnTo>
                    <a:pt x="130" y="1321"/>
                  </a:lnTo>
                  <a:lnTo>
                    <a:pt x="133" y="1327"/>
                  </a:lnTo>
                  <a:lnTo>
                    <a:pt x="137" y="1331"/>
                  </a:lnTo>
                  <a:lnTo>
                    <a:pt x="140" y="1334"/>
                  </a:lnTo>
                  <a:lnTo>
                    <a:pt x="145" y="1336"/>
                  </a:lnTo>
                  <a:lnTo>
                    <a:pt x="149" y="1337"/>
                  </a:lnTo>
                  <a:lnTo>
                    <a:pt x="154" y="1337"/>
                  </a:lnTo>
                  <a:lnTo>
                    <a:pt x="158" y="1336"/>
                  </a:lnTo>
                  <a:lnTo>
                    <a:pt x="165" y="1333"/>
                  </a:lnTo>
                  <a:lnTo>
                    <a:pt x="173" y="1331"/>
                  </a:lnTo>
                  <a:lnTo>
                    <a:pt x="180" y="1330"/>
                  </a:lnTo>
                  <a:lnTo>
                    <a:pt x="187" y="1330"/>
                  </a:lnTo>
                  <a:lnTo>
                    <a:pt x="196" y="1330"/>
                  </a:lnTo>
                  <a:lnTo>
                    <a:pt x="203" y="1331"/>
                  </a:lnTo>
                  <a:lnTo>
                    <a:pt x="211" y="1334"/>
                  </a:lnTo>
                  <a:lnTo>
                    <a:pt x="219" y="1338"/>
                  </a:lnTo>
                  <a:lnTo>
                    <a:pt x="230" y="1344"/>
                  </a:lnTo>
                  <a:lnTo>
                    <a:pt x="240" y="1353"/>
                  </a:lnTo>
                  <a:lnTo>
                    <a:pt x="247" y="1363"/>
                  </a:lnTo>
                  <a:lnTo>
                    <a:pt x="253" y="1375"/>
                  </a:lnTo>
                  <a:lnTo>
                    <a:pt x="256" y="1387"/>
                  </a:lnTo>
                  <a:lnTo>
                    <a:pt x="257" y="1398"/>
                  </a:lnTo>
                  <a:lnTo>
                    <a:pt x="256" y="1410"/>
                  </a:lnTo>
                  <a:lnTo>
                    <a:pt x="252" y="1420"/>
                  </a:lnTo>
                  <a:lnTo>
                    <a:pt x="252" y="1422"/>
                  </a:lnTo>
                  <a:lnTo>
                    <a:pt x="244" y="1431"/>
                  </a:lnTo>
                  <a:lnTo>
                    <a:pt x="235" y="1439"/>
                  </a:lnTo>
                  <a:lnTo>
                    <a:pt x="224" y="1444"/>
                  </a:lnTo>
                  <a:lnTo>
                    <a:pt x="214" y="1448"/>
                  </a:lnTo>
                  <a:lnTo>
                    <a:pt x="200" y="1450"/>
                  </a:lnTo>
                  <a:lnTo>
                    <a:pt x="189" y="1448"/>
                  </a:lnTo>
                  <a:lnTo>
                    <a:pt x="175" y="1445"/>
                  </a:lnTo>
                  <a:lnTo>
                    <a:pt x="164" y="1439"/>
                  </a:lnTo>
                  <a:lnTo>
                    <a:pt x="156" y="1435"/>
                  </a:lnTo>
                  <a:lnTo>
                    <a:pt x="151" y="1429"/>
                  </a:lnTo>
                  <a:lnTo>
                    <a:pt x="145" y="1423"/>
                  </a:lnTo>
                  <a:lnTo>
                    <a:pt x="139" y="1417"/>
                  </a:lnTo>
                  <a:lnTo>
                    <a:pt x="136" y="1412"/>
                  </a:lnTo>
                  <a:lnTo>
                    <a:pt x="133" y="1404"/>
                  </a:lnTo>
                  <a:lnTo>
                    <a:pt x="130" y="1397"/>
                  </a:lnTo>
                  <a:lnTo>
                    <a:pt x="129" y="1390"/>
                  </a:lnTo>
                  <a:lnTo>
                    <a:pt x="127" y="1385"/>
                  </a:lnTo>
                  <a:lnTo>
                    <a:pt x="124" y="1381"/>
                  </a:lnTo>
                  <a:lnTo>
                    <a:pt x="121" y="1378"/>
                  </a:lnTo>
                  <a:lnTo>
                    <a:pt x="118" y="1375"/>
                  </a:lnTo>
                  <a:lnTo>
                    <a:pt x="114" y="1375"/>
                  </a:lnTo>
                  <a:lnTo>
                    <a:pt x="108" y="1374"/>
                  </a:lnTo>
                  <a:lnTo>
                    <a:pt x="102" y="1374"/>
                  </a:lnTo>
                  <a:lnTo>
                    <a:pt x="97" y="1377"/>
                  </a:lnTo>
                  <a:lnTo>
                    <a:pt x="97" y="1378"/>
                  </a:lnTo>
                  <a:lnTo>
                    <a:pt x="95" y="1379"/>
                  </a:lnTo>
                  <a:lnTo>
                    <a:pt x="92" y="1378"/>
                  </a:lnTo>
                  <a:lnTo>
                    <a:pt x="89" y="1375"/>
                  </a:lnTo>
                  <a:lnTo>
                    <a:pt x="0" y="1530"/>
                  </a:lnTo>
                  <a:lnTo>
                    <a:pt x="70" y="1568"/>
                  </a:lnTo>
                  <a:lnTo>
                    <a:pt x="142" y="1603"/>
                  </a:lnTo>
                  <a:lnTo>
                    <a:pt x="215" y="1632"/>
                  </a:lnTo>
                  <a:lnTo>
                    <a:pt x="290" y="1660"/>
                  </a:lnTo>
                  <a:lnTo>
                    <a:pt x="363" y="1682"/>
                  </a:lnTo>
                  <a:lnTo>
                    <a:pt x="439" y="1701"/>
                  </a:lnTo>
                  <a:lnTo>
                    <a:pt x="513" y="1716"/>
                  </a:lnTo>
                  <a:lnTo>
                    <a:pt x="589" y="1727"/>
                  </a:lnTo>
                  <a:lnTo>
                    <a:pt x="665" y="1735"/>
                  </a:lnTo>
                  <a:lnTo>
                    <a:pt x="741" y="1738"/>
                  </a:lnTo>
                  <a:lnTo>
                    <a:pt x="818" y="1738"/>
                  </a:lnTo>
                  <a:lnTo>
                    <a:pt x="892" y="1735"/>
                  </a:lnTo>
                  <a:lnTo>
                    <a:pt x="968" y="1727"/>
                  </a:lnTo>
                  <a:lnTo>
                    <a:pt x="1043" y="1716"/>
                  </a:lnTo>
                  <a:lnTo>
                    <a:pt x="1116" y="1701"/>
                  </a:lnTo>
                  <a:lnTo>
                    <a:pt x="1189" y="1684"/>
                  </a:lnTo>
                  <a:lnTo>
                    <a:pt x="1262" y="1663"/>
                  </a:lnTo>
                  <a:lnTo>
                    <a:pt x="1332" y="1638"/>
                  </a:lnTo>
                  <a:lnTo>
                    <a:pt x="1403" y="1610"/>
                  </a:lnTo>
                  <a:lnTo>
                    <a:pt x="1471" y="1578"/>
                  </a:lnTo>
                  <a:lnTo>
                    <a:pt x="1539" y="1543"/>
                  </a:lnTo>
                  <a:lnTo>
                    <a:pt x="1604" y="1505"/>
                  </a:lnTo>
                  <a:lnTo>
                    <a:pt x="1667" y="1464"/>
                  </a:lnTo>
                  <a:lnTo>
                    <a:pt x="1730" y="1420"/>
                  </a:lnTo>
                  <a:lnTo>
                    <a:pt x="1790" y="1372"/>
                  </a:lnTo>
                  <a:lnTo>
                    <a:pt x="1847" y="1322"/>
                  </a:lnTo>
                  <a:lnTo>
                    <a:pt x="1903" y="1268"/>
                  </a:lnTo>
                  <a:lnTo>
                    <a:pt x="1957" y="1211"/>
                  </a:lnTo>
                  <a:lnTo>
                    <a:pt x="2007" y="1151"/>
                  </a:lnTo>
                  <a:lnTo>
                    <a:pt x="2055" y="1088"/>
                  </a:lnTo>
                  <a:lnTo>
                    <a:pt x="2100" y="1023"/>
                  </a:lnTo>
                  <a:lnTo>
                    <a:pt x="2141" y="954"/>
                  </a:lnTo>
                  <a:lnTo>
                    <a:pt x="2167" y="907"/>
                  </a:lnTo>
                  <a:lnTo>
                    <a:pt x="2192" y="859"/>
                  </a:lnTo>
                  <a:lnTo>
                    <a:pt x="2214" y="811"/>
                  </a:lnTo>
                  <a:lnTo>
                    <a:pt x="2236" y="762"/>
                  </a:lnTo>
                  <a:lnTo>
                    <a:pt x="2255" y="714"/>
                  </a:lnTo>
                  <a:lnTo>
                    <a:pt x="2271" y="664"/>
                  </a:lnTo>
                  <a:lnTo>
                    <a:pt x="2287" y="615"/>
                  </a:lnTo>
                  <a:lnTo>
                    <a:pt x="2301" y="565"/>
                  </a:lnTo>
                  <a:lnTo>
                    <a:pt x="2314" y="514"/>
                  </a:lnTo>
                  <a:lnTo>
                    <a:pt x="2324" y="464"/>
                  </a:lnTo>
                  <a:lnTo>
                    <a:pt x="2333" y="413"/>
                  </a:lnTo>
                  <a:lnTo>
                    <a:pt x="2340" y="363"/>
                  </a:lnTo>
                  <a:lnTo>
                    <a:pt x="2344" y="312"/>
                  </a:lnTo>
                  <a:lnTo>
                    <a:pt x="2349" y="261"/>
                  </a:lnTo>
                  <a:lnTo>
                    <a:pt x="2350" y="210"/>
                  </a:lnTo>
                  <a:lnTo>
                    <a:pt x="2350" y="160"/>
                  </a:lnTo>
                  <a:lnTo>
                    <a:pt x="2173" y="160"/>
                  </a:lnTo>
                  <a:lnTo>
                    <a:pt x="2173" y="158"/>
                  </a:lnTo>
                  <a:lnTo>
                    <a:pt x="2173" y="157"/>
                  </a:lnTo>
                  <a:lnTo>
                    <a:pt x="2172" y="157"/>
                  </a:lnTo>
                  <a:lnTo>
                    <a:pt x="2170" y="157"/>
                  </a:lnTo>
                  <a:lnTo>
                    <a:pt x="2166" y="154"/>
                  </a:lnTo>
                  <a:lnTo>
                    <a:pt x="2162" y="148"/>
                  </a:lnTo>
                  <a:lnTo>
                    <a:pt x="2160" y="142"/>
                  </a:lnTo>
                  <a:lnTo>
                    <a:pt x="2159" y="139"/>
                  </a:lnTo>
                  <a:lnTo>
                    <a:pt x="2159" y="135"/>
                  </a:lnTo>
                  <a:lnTo>
                    <a:pt x="2160" y="131"/>
                  </a:lnTo>
                  <a:lnTo>
                    <a:pt x="2162" y="126"/>
                  </a:lnTo>
                  <a:lnTo>
                    <a:pt x="2166" y="123"/>
                  </a:lnTo>
                  <a:lnTo>
                    <a:pt x="2172" y="117"/>
                  </a:lnTo>
                  <a:lnTo>
                    <a:pt x="2176" y="112"/>
                  </a:lnTo>
                  <a:lnTo>
                    <a:pt x="2181" y="106"/>
                  </a:lnTo>
                  <a:lnTo>
                    <a:pt x="2184" y="98"/>
                  </a:lnTo>
                  <a:lnTo>
                    <a:pt x="2188" y="91"/>
                  </a:lnTo>
                  <a:lnTo>
                    <a:pt x="2189" y="84"/>
                  </a:lnTo>
                  <a:lnTo>
                    <a:pt x="2191" y="77"/>
                  </a:lnTo>
                  <a:lnTo>
                    <a:pt x="2191" y="68"/>
                  </a:lnTo>
                  <a:lnTo>
                    <a:pt x="2189" y="55"/>
                  </a:lnTo>
                  <a:lnTo>
                    <a:pt x="2186" y="41"/>
                  </a:lnTo>
                  <a:lnTo>
                    <a:pt x="2181" y="30"/>
                  </a:lnTo>
                  <a:lnTo>
                    <a:pt x="2173" y="21"/>
                  </a:lnTo>
                  <a:lnTo>
                    <a:pt x="2164" y="12"/>
                  </a:lnTo>
                  <a:lnTo>
                    <a:pt x="2156" y="6"/>
                  </a:lnTo>
                  <a:lnTo>
                    <a:pt x="2144" y="2"/>
                  </a:lnTo>
                  <a:lnTo>
                    <a:pt x="2132" y="0"/>
                  </a:lnTo>
                  <a:lnTo>
                    <a:pt x="2131" y="0"/>
                  </a:lnTo>
                  <a:lnTo>
                    <a:pt x="2119" y="2"/>
                  </a:lnTo>
                  <a:lnTo>
                    <a:pt x="2109" y="8"/>
                  </a:lnTo>
                  <a:lnTo>
                    <a:pt x="2099" y="14"/>
                  </a:lnTo>
                  <a:lnTo>
                    <a:pt x="2091" y="22"/>
                  </a:lnTo>
                  <a:lnTo>
                    <a:pt x="2084" y="33"/>
                  </a:lnTo>
                  <a:lnTo>
                    <a:pt x="2080" y="44"/>
                  </a:lnTo>
                  <a:lnTo>
                    <a:pt x="2077" y="58"/>
                  </a:lnTo>
                  <a:lnTo>
                    <a:pt x="2075" y="71"/>
                  </a:lnTo>
                  <a:lnTo>
                    <a:pt x="2077" y="79"/>
                  </a:lnTo>
                  <a:lnTo>
                    <a:pt x="2078" y="87"/>
                  </a:lnTo>
                  <a:lnTo>
                    <a:pt x="2081" y="94"/>
                  </a:lnTo>
                  <a:lnTo>
                    <a:pt x="2084" y="101"/>
                  </a:lnTo>
                  <a:lnTo>
                    <a:pt x="2088" y="109"/>
                  </a:lnTo>
                  <a:lnTo>
                    <a:pt x="2093" y="115"/>
                  </a:lnTo>
                  <a:lnTo>
                    <a:pt x="2099" y="119"/>
                  </a:lnTo>
                  <a:lnTo>
                    <a:pt x="2103" y="125"/>
                  </a:lnTo>
                  <a:lnTo>
                    <a:pt x="2107" y="128"/>
                  </a:lnTo>
                  <a:lnTo>
                    <a:pt x="2110" y="132"/>
                  </a:lnTo>
                  <a:lnTo>
                    <a:pt x="2112" y="135"/>
                  </a:lnTo>
                  <a:lnTo>
                    <a:pt x="2112" y="139"/>
                  </a:lnTo>
                  <a:lnTo>
                    <a:pt x="2110" y="144"/>
                  </a:lnTo>
                  <a:lnTo>
                    <a:pt x="2109" y="150"/>
                  </a:lnTo>
                  <a:lnTo>
                    <a:pt x="2105" y="155"/>
                  </a:lnTo>
                  <a:lnTo>
                    <a:pt x="2100" y="158"/>
                  </a:lnTo>
                  <a:lnTo>
                    <a:pt x="2100" y="160"/>
                  </a:lnTo>
                  <a:lnTo>
                    <a:pt x="1612" y="158"/>
                  </a:lnTo>
                  <a:lnTo>
                    <a:pt x="1607" y="163"/>
                  </a:lnTo>
                  <a:lnTo>
                    <a:pt x="1603" y="167"/>
                  </a:lnTo>
                  <a:lnTo>
                    <a:pt x="1601" y="172"/>
                  </a:lnTo>
                  <a:lnTo>
                    <a:pt x="1600" y="176"/>
                  </a:lnTo>
                  <a:lnTo>
                    <a:pt x="1600" y="180"/>
                  </a:lnTo>
                  <a:lnTo>
                    <a:pt x="1600" y="183"/>
                  </a:lnTo>
                  <a:lnTo>
                    <a:pt x="1603" y="188"/>
                  </a:lnTo>
                  <a:lnTo>
                    <a:pt x="1606" y="192"/>
                  </a:lnTo>
                  <a:lnTo>
                    <a:pt x="1610" y="198"/>
                  </a:lnTo>
                  <a:lnTo>
                    <a:pt x="1616" y="204"/>
                  </a:lnTo>
                  <a:lnTo>
                    <a:pt x="1619" y="210"/>
                  </a:lnTo>
                  <a:lnTo>
                    <a:pt x="1622" y="217"/>
                  </a:lnTo>
                  <a:lnTo>
                    <a:pt x="1625" y="224"/>
                  </a:lnTo>
                  <a:lnTo>
                    <a:pt x="1626" y="232"/>
                  </a:lnTo>
                  <a:lnTo>
                    <a:pt x="1628" y="240"/>
                  </a:lnTo>
                  <a:lnTo>
                    <a:pt x="1628" y="249"/>
                  </a:lnTo>
                  <a:lnTo>
                    <a:pt x="1625" y="262"/>
                  </a:lnTo>
                  <a:lnTo>
                    <a:pt x="1620" y="274"/>
                  </a:lnTo>
                  <a:lnTo>
                    <a:pt x="1615" y="286"/>
                  </a:lnTo>
                  <a:lnTo>
                    <a:pt x="1607" y="294"/>
                  </a:lnTo>
                  <a:lnTo>
                    <a:pt x="1597" y="302"/>
                  </a:lnTo>
                  <a:lnTo>
                    <a:pt x="1587" y="308"/>
                  </a:lnTo>
                  <a:lnTo>
                    <a:pt x="1577" y="310"/>
                  </a:lnTo>
                  <a:lnTo>
                    <a:pt x="1563" y="312"/>
                  </a:lnTo>
                  <a:lnTo>
                    <a:pt x="1552" y="309"/>
                  </a:lnTo>
                  <a:lnTo>
                    <a:pt x="1541" y="303"/>
                  </a:lnTo>
                  <a:lnTo>
                    <a:pt x="1531" y="296"/>
                  </a:lnTo>
                  <a:lnTo>
                    <a:pt x="1524" y="287"/>
                  </a:lnTo>
                  <a:lnTo>
                    <a:pt x="1518" y="277"/>
                  </a:lnTo>
                  <a:lnTo>
                    <a:pt x="1514" y="264"/>
                  </a:lnTo>
                  <a:lnTo>
                    <a:pt x="1512" y="252"/>
                  </a:lnTo>
                  <a:lnTo>
                    <a:pt x="1512" y="239"/>
                  </a:lnTo>
                  <a:lnTo>
                    <a:pt x="1514" y="230"/>
                  </a:lnTo>
                  <a:lnTo>
                    <a:pt x="1517" y="223"/>
                  </a:lnTo>
                  <a:lnTo>
                    <a:pt x="1520" y="214"/>
                  </a:lnTo>
                  <a:lnTo>
                    <a:pt x="1522" y="208"/>
                  </a:lnTo>
                  <a:lnTo>
                    <a:pt x="1527" y="201"/>
                  </a:lnTo>
                  <a:lnTo>
                    <a:pt x="1533" y="195"/>
                  </a:lnTo>
                  <a:lnTo>
                    <a:pt x="1539" y="191"/>
                  </a:lnTo>
                  <a:lnTo>
                    <a:pt x="1544" y="186"/>
                  </a:lnTo>
                  <a:lnTo>
                    <a:pt x="1547" y="183"/>
                  </a:lnTo>
                  <a:lnTo>
                    <a:pt x="1550" y="179"/>
                  </a:lnTo>
                  <a:lnTo>
                    <a:pt x="1552" y="176"/>
                  </a:lnTo>
                  <a:lnTo>
                    <a:pt x="1553" y="172"/>
                  </a:lnTo>
                  <a:lnTo>
                    <a:pt x="1552" y="166"/>
                  </a:lnTo>
                  <a:lnTo>
                    <a:pt x="1549" y="158"/>
                  </a:lnTo>
                  <a:lnTo>
                    <a:pt x="1401" y="158"/>
                  </a:lnTo>
                  <a:lnTo>
                    <a:pt x="1401" y="199"/>
                  </a:lnTo>
                  <a:lnTo>
                    <a:pt x="1398" y="240"/>
                  </a:lnTo>
                  <a:lnTo>
                    <a:pt x="1392" y="281"/>
                  </a:lnTo>
                  <a:lnTo>
                    <a:pt x="1382" y="322"/>
                  </a:lnTo>
                  <a:lnTo>
                    <a:pt x="1372" y="362"/>
                  </a:lnTo>
                  <a:lnTo>
                    <a:pt x="1357" y="403"/>
                  </a:lnTo>
                  <a:lnTo>
                    <a:pt x="1348" y="422"/>
                  </a:lnTo>
                  <a:lnTo>
                    <a:pt x="1340" y="441"/>
                  </a:lnTo>
                  <a:lnTo>
                    <a:pt x="1329" y="460"/>
                  </a:lnTo>
                  <a:lnTo>
                    <a:pt x="1319" y="479"/>
                  </a:lnTo>
                  <a:lnTo>
                    <a:pt x="1302" y="506"/>
                  </a:lnTo>
                  <a:lnTo>
                    <a:pt x="1284" y="533"/>
                  </a:lnTo>
                  <a:lnTo>
                    <a:pt x="1265" y="558"/>
                  </a:lnTo>
                  <a:lnTo>
                    <a:pt x="1246" y="581"/>
                  </a:lnTo>
                  <a:lnTo>
                    <a:pt x="1226" y="603"/>
                  </a:lnTo>
                  <a:lnTo>
                    <a:pt x="1204" y="623"/>
                  </a:lnTo>
                  <a:lnTo>
                    <a:pt x="1180" y="644"/>
                  </a:lnTo>
                  <a:lnTo>
                    <a:pt x="1157" y="663"/>
                  </a:lnTo>
                  <a:lnTo>
                    <a:pt x="1132" y="680"/>
                  </a:lnTo>
                  <a:lnTo>
                    <a:pt x="1107" y="697"/>
                  </a:lnTo>
                  <a:lnTo>
                    <a:pt x="1081" y="711"/>
                  </a:lnTo>
                  <a:lnTo>
                    <a:pt x="1054" y="726"/>
                  </a:lnTo>
                  <a:lnTo>
                    <a:pt x="1028" y="737"/>
                  </a:lnTo>
                  <a:lnTo>
                    <a:pt x="1000" y="749"/>
                  </a:lnTo>
                  <a:lnTo>
                    <a:pt x="973" y="758"/>
                  </a:lnTo>
                  <a:lnTo>
                    <a:pt x="943" y="767"/>
                  </a:lnTo>
                  <a:lnTo>
                    <a:pt x="916" y="774"/>
                  </a:lnTo>
                  <a:lnTo>
                    <a:pt x="886" y="780"/>
                  </a:lnTo>
                  <a:lnTo>
                    <a:pt x="856" y="784"/>
                  </a:lnTo>
                  <a:lnTo>
                    <a:pt x="826" y="787"/>
                  </a:lnTo>
                  <a:lnTo>
                    <a:pt x="797" y="789"/>
                  </a:lnTo>
                  <a:lnTo>
                    <a:pt x="766" y="789"/>
                  </a:lnTo>
                  <a:lnTo>
                    <a:pt x="737" y="787"/>
                  </a:lnTo>
                  <a:lnTo>
                    <a:pt x="708" y="784"/>
                  </a:lnTo>
                  <a:lnTo>
                    <a:pt x="677" y="780"/>
                  </a:lnTo>
                  <a:lnTo>
                    <a:pt x="648" y="774"/>
                  </a:lnTo>
                  <a:lnTo>
                    <a:pt x="619" y="767"/>
                  </a:lnTo>
                  <a:lnTo>
                    <a:pt x="589" y="758"/>
                  </a:lnTo>
                  <a:lnTo>
                    <a:pt x="560" y="748"/>
                  </a:lnTo>
                  <a:lnTo>
                    <a:pt x="531" y="736"/>
                  </a:lnTo>
                  <a:lnTo>
                    <a:pt x="503" y="723"/>
                  </a:lnTo>
                  <a:lnTo>
                    <a:pt x="475" y="707"/>
                  </a:lnTo>
                  <a:lnTo>
                    <a:pt x="401" y="835"/>
                  </a:lnTo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670" r="670"/>
              </a:stretch>
            </a:blip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4157" tIns="32078" rIns="64157" bIns="3207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gray">
            <a:xfrm flipH="1">
              <a:off x="4940641" y="1817058"/>
              <a:ext cx="2069577" cy="4295488"/>
            </a:xfrm>
            <a:custGeom>
              <a:avLst/>
              <a:gdLst>
                <a:gd name="T0" fmla="*/ 2147483647 w 1312"/>
                <a:gd name="T1" fmla="*/ 2147483647 h 2722"/>
                <a:gd name="T2" fmla="*/ 2147483647 w 1312"/>
                <a:gd name="T3" fmla="*/ 2147483647 h 2722"/>
                <a:gd name="T4" fmla="*/ 2147483647 w 1312"/>
                <a:gd name="T5" fmla="*/ 2147483647 h 2722"/>
                <a:gd name="T6" fmla="*/ 2147483647 w 1312"/>
                <a:gd name="T7" fmla="*/ 2147483647 h 2722"/>
                <a:gd name="T8" fmla="*/ 2147483647 w 1312"/>
                <a:gd name="T9" fmla="*/ 2147483647 h 2722"/>
                <a:gd name="T10" fmla="*/ 2147483647 w 1312"/>
                <a:gd name="T11" fmla="*/ 2147483647 h 2722"/>
                <a:gd name="T12" fmla="*/ 2147483647 w 1312"/>
                <a:gd name="T13" fmla="*/ 2147483647 h 2722"/>
                <a:gd name="T14" fmla="*/ 2147483647 w 1312"/>
                <a:gd name="T15" fmla="*/ 2147483647 h 2722"/>
                <a:gd name="T16" fmla="*/ 2147483647 w 1312"/>
                <a:gd name="T17" fmla="*/ 2147483647 h 2722"/>
                <a:gd name="T18" fmla="*/ 2147483647 w 1312"/>
                <a:gd name="T19" fmla="*/ 2147483647 h 2722"/>
                <a:gd name="T20" fmla="*/ 2147483647 w 1312"/>
                <a:gd name="T21" fmla="*/ 2147483647 h 2722"/>
                <a:gd name="T22" fmla="*/ 2147483647 w 1312"/>
                <a:gd name="T23" fmla="*/ 2147483647 h 2722"/>
                <a:gd name="T24" fmla="*/ 2147483647 w 1312"/>
                <a:gd name="T25" fmla="*/ 2147483647 h 2722"/>
                <a:gd name="T26" fmla="*/ 2147483647 w 1312"/>
                <a:gd name="T27" fmla="*/ 2147483647 h 2722"/>
                <a:gd name="T28" fmla="*/ 2147483647 w 1312"/>
                <a:gd name="T29" fmla="*/ 2147483647 h 2722"/>
                <a:gd name="T30" fmla="*/ 2147483647 w 1312"/>
                <a:gd name="T31" fmla="*/ 2147483647 h 2722"/>
                <a:gd name="T32" fmla="*/ 2147483647 w 1312"/>
                <a:gd name="T33" fmla="*/ 2147483647 h 2722"/>
                <a:gd name="T34" fmla="*/ 2147483647 w 1312"/>
                <a:gd name="T35" fmla="*/ 2147483647 h 2722"/>
                <a:gd name="T36" fmla="*/ 2147483647 w 1312"/>
                <a:gd name="T37" fmla="*/ 2147483647 h 2722"/>
                <a:gd name="T38" fmla="*/ 2147483647 w 1312"/>
                <a:gd name="T39" fmla="*/ 2147483647 h 2722"/>
                <a:gd name="T40" fmla="*/ 2147483647 w 1312"/>
                <a:gd name="T41" fmla="*/ 2147483647 h 2722"/>
                <a:gd name="T42" fmla="*/ 2147483647 w 1312"/>
                <a:gd name="T43" fmla="*/ 2147483647 h 2722"/>
                <a:gd name="T44" fmla="*/ 2147483647 w 1312"/>
                <a:gd name="T45" fmla="*/ 2147483647 h 2722"/>
                <a:gd name="T46" fmla="*/ 2147483647 w 1312"/>
                <a:gd name="T47" fmla="*/ 2147483647 h 2722"/>
                <a:gd name="T48" fmla="*/ 2147483647 w 1312"/>
                <a:gd name="T49" fmla="*/ 2147483647 h 2722"/>
                <a:gd name="T50" fmla="*/ 2147483647 w 1312"/>
                <a:gd name="T51" fmla="*/ 2147483647 h 2722"/>
                <a:gd name="T52" fmla="*/ 2147483647 w 1312"/>
                <a:gd name="T53" fmla="*/ 2147483647 h 2722"/>
                <a:gd name="T54" fmla="*/ 2147483647 w 1312"/>
                <a:gd name="T55" fmla="*/ 2147483647 h 2722"/>
                <a:gd name="T56" fmla="*/ 2147483647 w 1312"/>
                <a:gd name="T57" fmla="*/ 2147483647 h 2722"/>
                <a:gd name="T58" fmla="*/ 2147483647 w 1312"/>
                <a:gd name="T59" fmla="*/ 2147483647 h 2722"/>
                <a:gd name="T60" fmla="*/ 2147483647 w 1312"/>
                <a:gd name="T61" fmla="*/ 2147483647 h 2722"/>
                <a:gd name="T62" fmla="*/ 2147483647 w 1312"/>
                <a:gd name="T63" fmla="*/ 2147483647 h 2722"/>
                <a:gd name="T64" fmla="*/ 2147483647 w 1312"/>
                <a:gd name="T65" fmla="*/ 2147483647 h 2722"/>
                <a:gd name="T66" fmla="*/ 2147483647 w 1312"/>
                <a:gd name="T67" fmla="*/ 2147483647 h 2722"/>
                <a:gd name="T68" fmla="*/ 2147483647 w 1312"/>
                <a:gd name="T69" fmla="*/ 2147483647 h 2722"/>
                <a:gd name="T70" fmla="*/ 2147483647 w 1312"/>
                <a:gd name="T71" fmla="*/ 2147483647 h 2722"/>
                <a:gd name="T72" fmla="*/ 2147483647 w 1312"/>
                <a:gd name="T73" fmla="*/ 2147483647 h 2722"/>
                <a:gd name="T74" fmla="*/ 2147483647 w 1312"/>
                <a:gd name="T75" fmla="*/ 2147483647 h 2722"/>
                <a:gd name="T76" fmla="*/ 2147483647 w 1312"/>
                <a:gd name="T77" fmla="*/ 2147483647 h 2722"/>
                <a:gd name="T78" fmla="*/ 2147483647 w 1312"/>
                <a:gd name="T79" fmla="*/ 2147483647 h 2722"/>
                <a:gd name="T80" fmla="*/ 2147483647 w 1312"/>
                <a:gd name="T81" fmla="*/ 2147483647 h 2722"/>
                <a:gd name="T82" fmla="*/ 2147483647 w 1312"/>
                <a:gd name="T83" fmla="*/ 2147483647 h 2722"/>
                <a:gd name="T84" fmla="*/ 2147483647 w 1312"/>
                <a:gd name="T85" fmla="*/ 2147483647 h 2722"/>
                <a:gd name="T86" fmla="*/ 2147483647 w 1312"/>
                <a:gd name="T87" fmla="*/ 2147483647 h 2722"/>
                <a:gd name="T88" fmla="*/ 2147483647 w 1312"/>
                <a:gd name="T89" fmla="*/ 2147483647 h 2722"/>
                <a:gd name="T90" fmla="*/ 2147483647 w 1312"/>
                <a:gd name="T91" fmla="*/ 2147483647 h 2722"/>
                <a:gd name="T92" fmla="*/ 2147483647 w 1312"/>
                <a:gd name="T93" fmla="*/ 2147483647 h 2722"/>
                <a:gd name="T94" fmla="*/ 2147483647 w 1312"/>
                <a:gd name="T95" fmla="*/ 2147483647 h 2722"/>
                <a:gd name="T96" fmla="*/ 2147483647 w 1312"/>
                <a:gd name="T97" fmla="*/ 2147483647 h 2722"/>
                <a:gd name="T98" fmla="*/ 2147483647 w 1312"/>
                <a:gd name="T99" fmla="*/ 2147483647 h 2722"/>
                <a:gd name="T100" fmla="*/ 2147483647 w 1312"/>
                <a:gd name="T101" fmla="*/ 2147483647 h 2722"/>
                <a:gd name="T102" fmla="*/ 2147483647 w 1312"/>
                <a:gd name="T103" fmla="*/ 2147483647 h 2722"/>
                <a:gd name="T104" fmla="*/ 2147483647 w 1312"/>
                <a:gd name="T105" fmla="*/ 2147483647 h 2722"/>
                <a:gd name="T106" fmla="*/ 2147483647 w 1312"/>
                <a:gd name="T107" fmla="*/ 2147483647 h 27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12" h="2722">
                  <a:moveTo>
                    <a:pt x="1182" y="695"/>
                  </a:moveTo>
                  <a:lnTo>
                    <a:pt x="1188" y="689"/>
                  </a:lnTo>
                  <a:lnTo>
                    <a:pt x="1192" y="686"/>
                  </a:lnTo>
                  <a:lnTo>
                    <a:pt x="1197" y="683"/>
                  </a:lnTo>
                  <a:lnTo>
                    <a:pt x="1201" y="683"/>
                  </a:lnTo>
                  <a:lnTo>
                    <a:pt x="1205" y="683"/>
                  </a:lnTo>
                  <a:lnTo>
                    <a:pt x="1210" y="686"/>
                  </a:lnTo>
                  <a:lnTo>
                    <a:pt x="1217" y="689"/>
                  </a:lnTo>
                  <a:lnTo>
                    <a:pt x="1223" y="690"/>
                  </a:lnTo>
                  <a:lnTo>
                    <a:pt x="1232" y="692"/>
                  </a:lnTo>
                  <a:lnTo>
                    <a:pt x="1239" y="693"/>
                  </a:lnTo>
                  <a:lnTo>
                    <a:pt x="1246" y="693"/>
                  </a:lnTo>
                  <a:lnTo>
                    <a:pt x="1255" y="692"/>
                  </a:lnTo>
                  <a:lnTo>
                    <a:pt x="1262" y="690"/>
                  </a:lnTo>
                  <a:lnTo>
                    <a:pt x="1270" y="688"/>
                  </a:lnTo>
                  <a:lnTo>
                    <a:pt x="1281" y="680"/>
                  </a:lnTo>
                  <a:lnTo>
                    <a:pt x="1292" y="673"/>
                  </a:lnTo>
                  <a:lnTo>
                    <a:pt x="1300" y="663"/>
                  </a:lnTo>
                  <a:lnTo>
                    <a:pt x="1306" y="652"/>
                  </a:lnTo>
                  <a:lnTo>
                    <a:pt x="1311" y="641"/>
                  </a:lnTo>
                  <a:lnTo>
                    <a:pt x="1312" y="629"/>
                  </a:lnTo>
                  <a:lnTo>
                    <a:pt x="1312" y="617"/>
                  </a:lnTo>
                  <a:lnTo>
                    <a:pt x="1309" y="606"/>
                  </a:lnTo>
                  <a:lnTo>
                    <a:pt x="1308" y="606"/>
                  </a:lnTo>
                  <a:lnTo>
                    <a:pt x="1302" y="595"/>
                  </a:lnTo>
                  <a:lnTo>
                    <a:pt x="1293" y="587"/>
                  </a:lnTo>
                  <a:lnTo>
                    <a:pt x="1283" y="581"/>
                  </a:lnTo>
                  <a:lnTo>
                    <a:pt x="1271" y="576"/>
                  </a:lnTo>
                  <a:lnTo>
                    <a:pt x="1260" y="575"/>
                  </a:lnTo>
                  <a:lnTo>
                    <a:pt x="1248" y="575"/>
                  </a:lnTo>
                  <a:lnTo>
                    <a:pt x="1235" y="578"/>
                  </a:lnTo>
                  <a:lnTo>
                    <a:pt x="1222" y="582"/>
                  </a:lnTo>
                  <a:lnTo>
                    <a:pt x="1214" y="587"/>
                  </a:lnTo>
                  <a:lnTo>
                    <a:pt x="1208" y="591"/>
                  </a:lnTo>
                  <a:lnTo>
                    <a:pt x="1202" y="597"/>
                  </a:lnTo>
                  <a:lnTo>
                    <a:pt x="1197" y="603"/>
                  </a:lnTo>
                  <a:lnTo>
                    <a:pt x="1192" y="609"/>
                  </a:lnTo>
                  <a:lnTo>
                    <a:pt x="1188" y="616"/>
                  </a:lnTo>
                  <a:lnTo>
                    <a:pt x="1186" y="622"/>
                  </a:lnTo>
                  <a:lnTo>
                    <a:pt x="1183" y="629"/>
                  </a:lnTo>
                  <a:lnTo>
                    <a:pt x="1182" y="633"/>
                  </a:lnTo>
                  <a:lnTo>
                    <a:pt x="1179" y="638"/>
                  </a:lnTo>
                  <a:lnTo>
                    <a:pt x="1176" y="641"/>
                  </a:lnTo>
                  <a:lnTo>
                    <a:pt x="1172" y="642"/>
                  </a:lnTo>
                  <a:lnTo>
                    <a:pt x="1169" y="644"/>
                  </a:lnTo>
                  <a:lnTo>
                    <a:pt x="1163" y="644"/>
                  </a:lnTo>
                  <a:lnTo>
                    <a:pt x="1156" y="642"/>
                  </a:lnTo>
                  <a:lnTo>
                    <a:pt x="1151" y="639"/>
                  </a:lnTo>
                  <a:lnTo>
                    <a:pt x="1151" y="641"/>
                  </a:lnTo>
                  <a:lnTo>
                    <a:pt x="1036" y="440"/>
                  </a:lnTo>
                  <a:lnTo>
                    <a:pt x="996" y="372"/>
                  </a:lnTo>
                  <a:lnTo>
                    <a:pt x="907" y="218"/>
                  </a:lnTo>
                  <a:lnTo>
                    <a:pt x="904" y="220"/>
                  </a:lnTo>
                  <a:lnTo>
                    <a:pt x="903" y="221"/>
                  </a:lnTo>
                  <a:lnTo>
                    <a:pt x="897" y="218"/>
                  </a:lnTo>
                  <a:lnTo>
                    <a:pt x="891" y="218"/>
                  </a:lnTo>
                  <a:lnTo>
                    <a:pt x="885" y="220"/>
                  </a:lnTo>
                  <a:lnTo>
                    <a:pt x="881" y="221"/>
                  </a:lnTo>
                  <a:lnTo>
                    <a:pt x="878" y="223"/>
                  </a:lnTo>
                  <a:lnTo>
                    <a:pt x="875" y="227"/>
                  </a:lnTo>
                  <a:lnTo>
                    <a:pt x="872" y="230"/>
                  </a:lnTo>
                  <a:lnTo>
                    <a:pt x="871" y="236"/>
                  </a:lnTo>
                  <a:lnTo>
                    <a:pt x="871" y="243"/>
                  </a:lnTo>
                  <a:lnTo>
                    <a:pt x="868" y="250"/>
                  </a:lnTo>
                  <a:lnTo>
                    <a:pt x="865" y="256"/>
                  </a:lnTo>
                  <a:lnTo>
                    <a:pt x="862" y="263"/>
                  </a:lnTo>
                  <a:lnTo>
                    <a:pt x="857" y="269"/>
                  </a:lnTo>
                  <a:lnTo>
                    <a:pt x="851" y="277"/>
                  </a:lnTo>
                  <a:lnTo>
                    <a:pt x="846" y="281"/>
                  </a:lnTo>
                  <a:lnTo>
                    <a:pt x="838" y="287"/>
                  </a:lnTo>
                  <a:lnTo>
                    <a:pt x="827" y="293"/>
                  </a:lnTo>
                  <a:lnTo>
                    <a:pt x="813" y="297"/>
                  </a:lnTo>
                  <a:lnTo>
                    <a:pt x="802" y="299"/>
                  </a:lnTo>
                  <a:lnTo>
                    <a:pt x="790" y="297"/>
                  </a:lnTo>
                  <a:lnTo>
                    <a:pt x="778" y="294"/>
                  </a:lnTo>
                  <a:lnTo>
                    <a:pt x="767" y="290"/>
                  </a:lnTo>
                  <a:lnTo>
                    <a:pt x="758" y="282"/>
                  </a:lnTo>
                  <a:lnTo>
                    <a:pt x="751" y="274"/>
                  </a:lnTo>
                  <a:lnTo>
                    <a:pt x="749" y="274"/>
                  </a:lnTo>
                  <a:lnTo>
                    <a:pt x="749" y="272"/>
                  </a:lnTo>
                  <a:lnTo>
                    <a:pt x="745" y="262"/>
                  </a:lnTo>
                  <a:lnTo>
                    <a:pt x="743" y="250"/>
                  </a:lnTo>
                  <a:lnTo>
                    <a:pt x="743" y="239"/>
                  </a:lnTo>
                  <a:lnTo>
                    <a:pt x="746" y="227"/>
                  </a:lnTo>
                  <a:lnTo>
                    <a:pt x="751" y="215"/>
                  </a:lnTo>
                  <a:lnTo>
                    <a:pt x="758" y="205"/>
                  </a:lnTo>
                  <a:lnTo>
                    <a:pt x="767" y="196"/>
                  </a:lnTo>
                  <a:lnTo>
                    <a:pt x="778" y="187"/>
                  </a:lnTo>
                  <a:lnTo>
                    <a:pt x="786" y="185"/>
                  </a:lnTo>
                  <a:lnTo>
                    <a:pt x="793" y="182"/>
                  </a:lnTo>
                  <a:lnTo>
                    <a:pt x="802" y="179"/>
                  </a:lnTo>
                  <a:lnTo>
                    <a:pt x="809" y="179"/>
                  </a:lnTo>
                  <a:lnTo>
                    <a:pt x="816" y="177"/>
                  </a:lnTo>
                  <a:lnTo>
                    <a:pt x="824" y="179"/>
                  </a:lnTo>
                  <a:lnTo>
                    <a:pt x="831" y="180"/>
                  </a:lnTo>
                  <a:lnTo>
                    <a:pt x="838" y="182"/>
                  </a:lnTo>
                  <a:lnTo>
                    <a:pt x="844" y="183"/>
                  </a:lnTo>
                  <a:lnTo>
                    <a:pt x="849" y="183"/>
                  </a:lnTo>
                  <a:lnTo>
                    <a:pt x="853" y="183"/>
                  </a:lnTo>
                  <a:lnTo>
                    <a:pt x="856" y="180"/>
                  </a:lnTo>
                  <a:lnTo>
                    <a:pt x="859" y="177"/>
                  </a:lnTo>
                  <a:lnTo>
                    <a:pt x="863" y="173"/>
                  </a:lnTo>
                  <a:lnTo>
                    <a:pt x="865" y="167"/>
                  </a:lnTo>
                  <a:lnTo>
                    <a:pt x="866" y="161"/>
                  </a:lnTo>
                  <a:lnTo>
                    <a:pt x="865" y="160"/>
                  </a:lnTo>
                  <a:lnTo>
                    <a:pt x="865" y="158"/>
                  </a:lnTo>
                  <a:lnTo>
                    <a:pt x="868" y="157"/>
                  </a:lnTo>
                  <a:lnTo>
                    <a:pt x="871" y="155"/>
                  </a:lnTo>
                  <a:lnTo>
                    <a:pt x="781" y="0"/>
                  </a:lnTo>
                  <a:lnTo>
                    <a:pt x="713" y="43"/>
                  </a:lnTo>
                  <a:lnTo>
                    <a:pt x="647" y="88"/>
                  </a:lnTo>
                  <a:lnTo>
                    <a:pt x="584" y="136"/>
                  </a:lnTo>
                  <a:lnTo>
                    <a:pt x="525" y="186"/>
                  </a:lnTo>
                  <a:lnTo>
                    <a:pt x="468" y="240"/>
                  </a:lnTo>
                  <a:lnTo>
                    <a:pt x="414" y="296"/>
                  </a:lnTo>
                  <a:lnTo>
                    <a:pt x="364" y="353"/>
                  </a:lnTo>
                  <a:lnTo>
                    <a:pt x="316" y="413"/>
                  </a:lnTo>
                  <a:lnTo>
                    <a:pt x="272" y="476"/>
                  </a:lnTo>
                  <a:lnTo>
                    <a:pt x="231" y="538"/>
                  </a:lnTo>
                  <a:lnTo>
                    <a:pt x="193" y="604"/>
                  </a:lnTo>
                  <a:lnTo>
                    <a:pt x="158" y="671"/>
                  </a:lnTo>
                  <a:lnTo>
                    <a:pt x="128" y="740"/>
                  </a:lnTo>
                  <a:lnTo>
                    <a:pt x="100" y="810"/>
                  </a:lnTo>
                  <a:lnTo>
                    <a:pt x="75" y="882"/>
                  </a:lnTo>
                  <a:lnTo>
                    <a:pt x="53" y="954"/>
                  </a:lnTo>
                  <a:lnTo>
                    <a:pt x="35" y="1027"/>
                  </a:lnTo>
                  <a:lnTo>
                    <a:pt x="22" y="1101"/>
                  </a:lnTo>
                  <a:lnTo>
                    <a:pt x="11" y="1176"/>
                  </a:lnTo>
                  <a:lnTo>
                    <a:pt x="3" y="1251"/>
                  </a:lnTo>
                  <a:lnTo>
                    <a:pt x="0" y="1327"/>
                  </a:lnTo>
                  <a:lnTo>
                    <a:pt x="0" y="1403"/>
                  </a:lnTo>
                  <a:lnTo>
                    <a:pt x="5" y="1479"/>
                  </a:lnTo>
                  <a:lnTo>
                    <a:pt x="12" y="1555"/>
                  </a:lnTo>
                  <a:lnTo>
                    <a:pt x="22" y="1629"/>
                  </a:lnTo>
                  <a:lnTo>
                    <a:pt x="38" y="1705"/>
                  </a:lnTo>
                  <a:lnTo>
                    <a:pt x="57" y="1780"/>
                  </a:lnTo>
                  <a:lnTo>
                    <a:pt x="79" y="1854"/>
                  </a:lnTo>
                  <a:lnTo>
                    <a:pt x="106" y="1928"/>
                  </a:lnTo>
                  <a:lnTo>
                    <a:pt x="136" y="2001"/>
                  </a:lnTo>
                  <a:lnTo>
                    <a:pt x="171" y="2072"/>
                  </a:lnTo>
                  <a:lnTo>
                    <a:pt x="209" y="2144"/>
                  </a:lnTo>
                  <a:lnTo>
                    <a:pt x="237" y="2189"/>
                  </a:lnTo>
                  <a:lnTo>
                    <a:pt x="266" y="2235"/>
                  </a:lnTo>
                  <a:lnTo>
                    <a:pt x="297" y="2279"/>
                  </a:lnTo>
                  <a:lnTo>
                    <a:pt x="328" y="2321"/>
                  </a:lnTo>
                  <a:lnTo>
                    <a:pt x="362" y="2362"/>
                  </a:lnTo>
                  <a:lnTo>
                    <a:pt x="395" y="2401"/>
                  </a:lnTo>
                  <a:lnTo>
                    <a:pt x="430" y="2439"/>
                  </a:lnTo>
                  <a:lnTo>
                    <a:pt x="467" y="2476"/>
                  </a:lnTo>
                  <a:lnTo>
                    <a:pt x="505" y="2512"/>
                  </a:lnTo>
                  <a:lnTo>
                    <a:pt x="543" y="2546"/>
                  </a:lnTo>
                  <a:lnTo>
                    <a:pt x="582" y="2580"/>
                  </a:lnTo>
                  <a:lnTo>
                    <a:pt x="623" y="2610"/>
                  </a:lnTo>
                  <a:lnTo>
                    <a:pt x="664" y="2641"/>
                  </a:lnTo>
                  <a:lnTo>
                    <a:pt x="707" y="2669"/>
                  </a:lnTo>
                  <a:lnTo>
                    <a:pt x="749" y="2697"/>
                  </a:lnTo>
                  <a:lnTo>
                    <a:pt x="793" y="2722"/>
                  </a:lnTo>
                  <a:lnTo>
                    <a:pt x="881" y="2568"/>
                  </a:lnTo>
                  <a:lnTo>
                    <a:pt x="882" y="2570"/>
                  </a:lnTo>
                  <a:lnTo>
                    <a:pt x="884" y="2570"/>
                  </a:lnTo>
                  <a:lnTo>
                    <a:pt x="885" y="2568"/>
                  </a:lnTo>
                  <a:lnTo>
                    <a:pt x="891" y="2565"/>
                  </a:lnTo>
                  <a:lnTo>
                    <a:pt x="897" y="2564"/>
                  </a:lnTo>
                  <a:lnTo>
                    <a:pt x="903" y="2565"/>
                  </a:lnTo>
                  <a:lnTo>
                    <a:pt x="907" y="2567"/>
                  </a:lnTo>
                  <a:lnTo>
                    <a:pt x="910" y="2568"/>
                  </a:lnTo>
                  <a:lnTo>
                    <a:pt x="913" y="2571"/>
                  </a:lnTo>
                  <a:lnTo>
                    <a:pt x="916" y="2575"/>
                  </a:lnTo>
                  <a:lnTo>
                    <a:pt x="917" y="2580"/>
                  </a:lnTo>
                  <a:lnTo>
                    <a:pt x="919" y="2587"/>
                  </a:lnTo>
                  <a:lnTo>
                    <a:pt x="922" y="2594"/>
                  </a:lnTo>
                  <a:lnTo>
                    <a:pt x="925" y="2602"/>
                  </a:lnTo>
                  <a:lnTo>
                    <a:pt x="929" y="2608"/>
                  </a:lnTo>
                  <a:lnTo>
                    <a:pt x="933" y="2615"/>
                  </a:lnTo>
                  <a:lnTo>
                    <a:pt x="939" y="2619"/>
                  </a:lnTo>
                  <a:lnTo>
                    <a:pt x="945" y="2625"/>
                  </a:lnTo>
                  <a:lnTo>
                    <a:pt x="952" y="2629"/>
                  </a:lnTo>
                  <a:lnTo>
                    <a:pt x="964" y="2635"/>
                  </a:lnTo>
                  <a:lnTo>
                    <a:pt x="977" y="2638"/>
                  </a:lnTo>
                  <a:lnTo>
                    <a:pt x="989" y="2640"/>
                  </a:lnTo>
                  <a:lnTo>
                    <a:pt x="1002" y="2638"/>
                  </a:lnTo>
                  <a:lnTo>
                    <a:pt x="1014" y="2635"/>
                  </a:lnTo>
                  <a:lnTo>
                    <a:pt x="1024" y="2629"/>
                  </a:lnTo>
                  <a:lnTo>
                    <a:pt x="1033" y="2622"/>
                  </a:lnTo>
                  <a:lnTo>
                    <a:pt x="1040" y="2612"/>
                  </a:lnTo>
                  <a:lnTo>
                    <a:pt x="1045" y="2600"/>
                  </a:lnTo>
                  <a:lnTo>
                    <a:pt x="1046" y="2589"/>
                  </a:lnTo>
                  <a:lnTo>
                    <a:pt x="1045" y="2577"/>
                  </a:lnTo>
                  <a:lnTo>
                    <a:pt x="1042" y="2565"/>
                  </a:lnTo>
                  <a:lnTo>
                    <a:pt x="1036" y="2555"/>
                  </a:lnTo>
                  <a:lnTo>
                    <a:pt x="1028" y="2545"/>
                  </a:lnTo>
                  <a:lnTo>
                    <a:pt x="1018" y="2536"/>
                  </a:lnTo>
                  <a:lnTo>
                    <a:pt x="1008" y="2529"/>
                  </a:lnTo>
                  <a:lnTo>
                    <a:pt x="999" y="2524"/>
                  </a:lnTo>
                  <a:lnTo>
                    <a:pt x="992" y="2523"/>
                  </a:lnTo>
                  <a:lnTo>
                    <a:pt x="985" y="2521"/>
                  </a:lnTo>
                  <a:lnTo>
                    <a:pt x="976" y="2520"/>
                  </a:lnTo>
                  <a:lnTo>
                    <a:pt x="968" y="2520"/>
                  </a:lnTo>
                  <a:lnTo>
                    <a:pt x="961" y="2521"/>
                  </a:lnTo>
                  <a:lnTo>
                    <a:pt x="954" y="2523"/>
                  </a:lnTo>
                  <a:lnTo>
                    <a:pt x="947" y="2526"/>
                  </a:lnTo>
                  <a:lnTo>
                    <a:pt x="942" y="2527"/>
                  </a:lnTo>
                  <a:lnTo>
                    <a:pt x="938" y="2527"/>
                  </a:lnTo>
                  <a:lnTo>
                    <a:pt x="933" y="2527"/>
                  </a:lnTo>
                  <a:lnTo>
                    <a:pt x="929" y="2524"/>
                  </a:lnTo>
                  <a:lnTo>
                    <a:pt x="926" y="2521"/>
                  </a:lnTo>
                  <a:lnTo>
                    <a:pt x="923" y="2517"/>
                  </a:lnTo>
                  <a:lnTo>
                    <a:pt x="920" y="2511"/>
                  </a:lnTo>
                  <a:lnTo>
                    <a:pt x="919" y="2505"/>
                  </a:lnTo>
                  <a:lnTo>
                    <a:pt x="917" y="2505"/>
                  </a:lnTo>
                  <a:lnTo>
                    <a:pt x="1163" y="2081"/>
                  </a:lnTo>
                  <a:lnTo>
                    <a:pt x="1163" y="2077"/>
                  </a:lnTo>
                  <a:lnTo>
                    <a:pt x="1160" y="2071"/>
                  </a:lnTo>
                  <a:lnTo>
                    <a:pt x="1157" y="2066"/>
                  </a:lnTo>
                  <a:lnTo>
                    <a:pt x="1154" y="2064"/>
                  </a:lnTo>
                  <a:lnTo>
                    <a:pt x="1151" y="2061"/>
                  </a:lnTo>
                  <a:lnTo>
                    <a:pt x="1147" y="2061"/>
                  </a:lnTo>
                  <a:lnTo>
                    <a:pt x="1143" y="2059"/>
                  </a:lnTo>
                  <a:lnTo>
                    <a:pt x="1137" y="2061"/>
                  </a:lnTo>
                  <a:lnTo>
                    <a:pt x="1131" y="2062"/>
                  </a:lnTo>
                  <a:lnTo>
                    <a:pt x="1122" y="2064"/>
                  </a:lnTo>
                  <a:lnTo>
                    <a:pt x="1115" y="2064"/>
                  </a:lnTo>
                  <a:lnTo>
                    <a:pt x="1107" y="2062"/>
                  </a:lnTo>
                  <a:lnTo>
                    <a:pt x="1100" y="2061"/>
                  </a:lnTo>
                  <a:lnTo>
                    <a:pt x="1091" y="2059"/>
                  </a:lnTo>
                  <a:lnTo>
                    <a:pt x="1084" y="2055"/>
                  </a:lnTo>
                  <a:lnTo>
                    <a:pt x="1077" y="2050"/>
                  </a:lnTo>
                  <a:lnTo>
                    <a:pt x="1066" y="2043"/>
                  </a:lnTo>
                  <a:lnTo>
                    <a:pt x="1059" y="2033"/>
                  </a:lnTo>
                  <a:lnTo>
                    <a:pt x="1052" y="2021"/>
                  </a:lnTo>
                  <a:lnTo>
                    <a:pt x="1047" y="2011"/>
                  </a:lnTo>
                  <a:lnTo>
                    <a:pt x="1046" y="1999"/>
                  </a:lnTo>
                  <a:lnTo>
                    <a:pt x="1046" y="1986"/>
                  </a:lnTo>
                  <a:lnTo>
                    <a:pt x="1049" y="1976"/>
                  </a:lnTo>
                  <a:lnTo>
                    <a:pt x="1055" y="1964"/>
                  </a:lnTo>
                  <a:lnTo>
                    <a:pt x="1064" y="1955"/>
                  </a:lnTo>
                  <a:lnTo>
                    <a:pt x="1072" y="1948"/>
                  </a:lnTo>
                  <a:lnTo>
                    <a:pt x="1084" y="1945"/>
                  </a:lnTo>
                  <a:lnTo>
                    <a:pt x="1096" y="1942"/>
                  </a:lnTo>
                  <a:lnTo>
                    <a:pt x="1107" y="1942"/>
                  </a:lnTo>
                  <a:lnTo>
                    <a:pt x="1121" y="1945"/>
                  </a:lnTo>
                  <a:lnTo>
                    <a:pt x="1132" y="1949"/>
                  </a:lnTo>
                  <a:lnTo>
                    <a:pt x="1144" y="1957"/>
                  </a:lnTo>
                  <a:lnTo>
                    <a:pt x="1150" y="1961"/>
                  </a:lnTo>
                  <a:lnTo>
                    <a:pt x="1156" y="1969"/>
                  </a:lnTo>
                  <a:lnTo>
                    <a:pt x="1162" y="1974"/>
                  </a:lnTo>
                  <a:lnTo>
                    <a:pt x="1164" y="1980"/>
                  </a:lnTo>
                  <a:lnTo>
                    <a:pt x="1169" y="1988"/>
                  </a:lnTo>
                  <a:lnTo>
                    <a:pt x="1170" y="1995"/>
                  </a:lnTo>
                  <a:lnTo>
                    <a:pt x="1172" y="2002"/>
                  </a:lnTo>
                  <a:lnTo>
                    <a:pt x="1173" y="2009"/>
                  </a:lnTo>
                  <a:lnTo>
                    <a:pt x="1175" y="2015"/>
                  </a:lnTo>
                  <a:lnTo>
                    <a:pt x="1176" y="2020"/>
                  </a:lnTo>
                  <a:lnTo>
                    <a:pt x="1178" y="2023"/>
                  </a:lnTo>
                  <a:lnTo>
                    <a:pt x="1182" y="2026"/>
                  </a:lnTo>
                  <a:lnTo>
                    <a:pt x="1186" y="2027"/>
                  </a:lnTo>
                  <a:lnTo>
                    <a:pt x="1194" y="2028"/>
                  </a:lnTo>
                  <a:lnTo>
                    <a:pt x="1268" y="1900"/>
                  </a:lnTo>
                  <a:lnTo>
                    <a:pt x="1233" y="1879"/>
                  </a:lnTo>
                  <a:lnTo>
                    <a:pt x="1200" y="1856"/>
                  </a:lnTo>
                  <a:lnTo>
                    <a:pt x="1167" y="1830"/>
                  </a:lnTo>
                  <a:lnTo>
                    <a:pt x="1137" y="1802"/>
                  </a:lnTo>
                  <a:lnTo>
                    <a:pt x="1107" y="1773"/>
                  </a:lnTo>
                  <a:lnTo>
                    <a:pt x="1080" y="1740"/>
                  </a:lnTo>
                  <a:lnTo>
                    <a:pt x="1068" y="1723"/>
                  </a:lnTo>
                  <a:lnTo>
                    <a:pt x="1055" y="1705"/>
                  </a:lnTo>
                  <a:lnTo>
                    <a:pt x="1043" y="1688"/>
                  </a:lnTo>
                  <a:lnTo>
                    <a:pt x="1031" y="1669"/>
                  </a:lnTo>
                  <a:lnTo>
                    <a:pt x="1017" y="1641"/>
                  </a:lnTo>
                  <a:lnTo>
                    <a:pt x="1004" y="1612"/>
                  </a:lnTo>
                  <a:lnTo>
                    <a:pt x="992" y="1584"/>
                  </a:lnTo>
                  <a:lnTo>
                    <a:pt x="980" y="1555"/>
                  </a:lnTo>
                  <a:lnTo>
                    <a:pt x="971" y="1525"/>
                  </a:lnTo>
                  <a:lnTo>
                    <a:pt x="964" y="1496"/>
                  </a:lnTo>
                  <a:lnTo>
                    <a:pt x="958" y="1465"/>
                  </a:lnTo>
                  <a:lnTo>
                    <a:pt x="954" y="1436"/>
                  </a:lnTo>
                  <a:lnTo>
                    <a:pt x="951" y="1407"/>
                  </a:lnTo>
                  <a:lnTo>
                    <a:pt x="949" y="1376"/>
                  </a:lnTo>
                  <a:lnTo>
                    <a:pt x="949" y="1347"/>
                  </a:lnTo>
                  <a:lnTo>
                    <a:pt x="951" y="1316"/>
                  </a:lnTo>
                  <a:lnTo>
                    <a:pt x="954" y="1287"/>
                  </a:lnTo>
                  <a:lnTo>
                    <a:pt x="958" y="1258"/>
                  </a:lnTo>
                  <a:lnTo>
                    <a:pt x="963" y="1229"/>
                  </a:lnTo>
                  <a:lnTo>
                    <a:pt x="970" y="1199"/>
                  </a:lnTo>
                  <a:lnTo>
                    <a:pt x="979" y="1172"/>
                  </a:lnTo>
                  <a:lnTo>
                    <a:pt x="988" y="1142"/>
                  </a:lnTo>
                  <a:lnTo>
                    <a:pt x="999" y="1116"/>
                  </a:lnTo>
                  <a:lnTo>
                    <a:pt x="1011" y="1088"/>
                  </a:lnTo>
                  <a:lnTo>
                    <a:pt x="1026" y="1062"/>
                  </a:lnTo>
                  <a:lnTo>
                    <a:pt x="1040" y="1036"/>
                  </a:lnTo>
                  <a:lnTo>
                    <a:pt x="1056" y="1011"/>
                  </a:lnTo>
                  <a:lnTo>
                    <a:pt x="1074" y="986"/>
                  </a:lnTo>
                  <a:lnTo>
                    <a:pt x="1093" y="962"/>
                  </a:lnTo>
                  <a:lnTo>
                    <a:pt x="1112" y="939"/>
                  </a:lnTo>
                  <a:lnTo>
                    <a:pt x="1134" y="917"/>
                  </a:lnTo>
                  <a:lnTo>
                    <a:pt x="1156" y="897"/>
                  </a:lnTo>
                  <a:lnTo>
                    <a:pt x="1179" y="876"/>
                  </a:lnTo>
                  <a:lnTo>
                    <a:pt x="1204" y="857"/>
                  </a:lnTo>
                  <a:lnTo>
                    <a:pt x="1229" y="840"/>
                  </a:lnTo>
                  <a:lnTo>
                    <a:pt x="1257" y="824"/>
                  </a:lnTo>
                  <a:lnTo>
                    <a:pt x="1182" y="695"/>
                  </a:lnTo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4157" tIns="32078" rIns="64157" bIns="3207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408008" y="4194852"/>
            <a:ext cx="2109538" cy="2839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SzPct val="85000"/>
              <a:buNone/>
            </a:pPr>
            <a:r>
              <a:rPr lang="de-DE" sz="1600" b="1" i="1" dirty="0">
                <a:latin typeface="+mj-lt"/>
              </a:rPr>
              <a:t>Infrastructure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408008" y="2446134"/>
            <a:ext cx="2074985" cy="5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SzPct val="85000"/>
              <a:buFont typeface="Wingdings" pitchFamily="2" charset="2"/>
              <a:buChar char="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SzPct val="8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b="1" i="1" dirty="0">
                <a:latin typeface="+mj-lt"/>
              </a:rPr>
              <a:t>Intermodal regulatory level playing field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851451" y="3509923"/>
            <a:ext cx="2058938" cy="71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indent="0" eaLnBrk="1" hangingPunct="1">
              <a:spcBef>
                <a:spcPct val="20000"/>
              </a:spcBef>
              <a:buClr>
                <a:srgbClr val="0046AD"/>
              </a:buClr>
              <a:buSzPct val="85000"/>
              <a:buFont typeface="Wingdings" pitchFamily="2" charset="2"/>
              <a:buNone/>
              <a:defRPr sz="2000">
                <a:solidFill>
                  <a:srgbClr val="0060AA"/>
                </a:solidFill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46AD"/>
              </a:buClr>
              <a:buSzPct val="85000"/>
              <a:buFont typeface="Wingdings" pitchFamily="2" charset="2"/>
              <a:buChar char="n"/>
              <a:defRPr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9pPr>
          </a:lstStyle>
          <a:p>
            <a:r>
              <a:rPr lang="de-DE" sz="1600" b="1" i="1" dirty="0">
                <a:solidFill>
                  <a:schemeClr val="tx1"/>
                </a:solidFill>
                <a:latin typeface="+mj-lt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42500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dirty="0" err="1" smtClean="0"/>
              <a:t>Libor</a:t>
            </a:r>
            <a:r>
              <a:rPr lang="fr-FR" dirty="0" smtClean="0"/>
              <a:t> </a:t>
            </a:r>
            <a:r>
              <a:rPr lang="fr-FR" dirty="0" err="1" smtClean="0"/>
              <a:t>Lochman</a:t>
            </a:r>
            <a:endParaRPr lang="fr-FR" dirty="0" smtClean="0"/>
          </a:p>
          <a:p>
            <a:r>
              <a:rPr lang="fr-FR" dirty="0" smtClean="0"/>
              <a:t>CER </a:t>
            </a:r>
            <a:r>
              <a:rPr lang="fr-FR" dirty="0" err="1" smtClean="0"/>
              <a:t>Executive</a:t>
            </a:r>
            <a:r>
              <a:rPr lang="fr-FR" dirty="0" smtClean="0"/>
              <a:t> </a:t>
            </a:r>
            <a:r>
              <a:rPr lang="fr-FR" dirty="0" err="1" smtClean="0"/>
              <a:t>Director</a:t>
            </a:r>
            <a:endParaRPr lang="fr-FR" u="sng" dirty="0" smtClean="0"/>
          </a:p>
          <a:p>
            <a:r>
              <a:rPr lang="fr-FR" u="sng" dirty="0" err="1"/>
              <a:t>l</a:t>
            </a:r>
            <a:r>
              <a:rPr lang="fr-FR" u="sng" dirty="0" err="1" smtClean="0"/>
              <a:t>ibor.lochman@cer.be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0448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0"/>
          </p:nvPr>
        </p:nvSpPr>
        <p:spPr>
          <a:xfrm>
            <a:off x="472066" y="344373"/>
            <a:ext cx="8049634" cy="1125140"/>
          </a:xfrm>
        </p:spPr>
        <p:txBody>
          <a:bodyPr/>
          <a:lstStyle/>
          <a:p>
            <a:pPr lvl="0"/>
            <a:r>
              <a:rPr lang="en-GB" dirty="0"/>
              <a:t>CER – who we </a:t>
            </a:r>
            <a:r>
              <a:rPr lang="en-GB" dirty="0" smtClean="0"/>
              <a:t>are:</a:t>
            </a:r>
            <a:endParaRPr lang="en-GB" dirty="0"/>
          </a:p>
          <a:p>
            <a:r>
              <a:rPr lang="en-GB" dirty="0"/>
              <a:t>The major rail lobby association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32862" y="2907642"/>
            <a:ext cx="6731638" cy="2972457"/>
            <a:chOff x="248785" y="2896937"/>
            <a:chExt cx="8460431" cy="35501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5" y="2896938"/>
              <a:ext cx="8460431" cy="355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8785" y="2896937"/>
              <a:ext cx="8460431" cy="257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69579" y="2078024"/>
            <a:ext cx="6955738" cy="989279"/>
            <a:chOff x="522257" y="1447577"/>
            <a:chExt cx="8742083" cy="1181556"/>
          </a:xfrm>
        </p:grpSpPr>
        <p:pic>
          <p:nvPicPr>
            <p:cNvPr id="7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8409" y="1447577"/>
              <a:ext cx="970744" cy="1089325"/>
            </a:xfrm>
            <a:prstGeom prst="rect">
              <a:avLst/>
            </a:prstGeom>
          </p:spPr>
        </p:pic>
        <p:pic>
          <p:nvPicPr>
            <p:cNvPr id="8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613" y="1631886"/>
              <a:ext cx="1068535" cy="791218"/>
            </a:xfrm>
            <a:prstGeom prst="rect">
              <a:avLst/>
            </a:prstGeom>
          </p:spPr>
        </p:pic>
        <p:pic>
          <p:nvPicPr>
            <p:cNvPr id="9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257" y="1580417"/>
              <a:ext cx="1235095" cy="914549"/>
            </a:xfrm>
            <a:prstGeom prst="rect">
              <a:avLst/>
            </a:prstGeom>
          </p:spPr>
        </p:pic>
        <p:sp>
          <p:nvSpPr>
            <p:cNvPr id="10" name="Espace réservé du texte 1"/>
            <p:cNvSpPr txBox="1">
              <a:spLocks/>
            </p:cNvSpPr>
            <p:nvPr/>
          </p:nvSpPr>
          <p:spPr>
            <a:xfrm>
              <a:off x="1757352" y="1619925"/>
              <a:ext cx="1865187" cy="997248"/>
            </a:xfrm>
            <a:prstGeom prst="rect">
              <a:avLst/>
            </a:prstGeom>
          </p:spPr>
          <p:txBody>
            <a:bodyPr anchor="t"/>
            <a:lstStyle/>
            <a:p>
              <a:pPr>
                <a:spcBef>
                  <a:spcPct val="20000"/>
                </a:spcBef>
                <a:defRPr/>
              </a:pPr>
              <a:r>
                <a:rPr lang="fr-FR" sz="2700" b="1" dirty="0">
                  <a:solidFill>
                    <a:srgbClr val="A2000C"/>
                  </a:solidFill>
                </a:rPr>
                <a:t>73%</a:t>
              </a:r>
            </a:p>
          </p:txBody>
        </p:sp>
        <p:sp>
          <p:nvSpPr>
            <p:cNvPr id="11" name="Espace réservé du texte 1"/>
            <p:cNvSpPr txBox="1">
              <a:spLocks/>
            </p:cNvSpPr>
            <p:nvPr/>
          </p:nvSpPr>
          <p:spPr>
            <a:xfrm>
              <a:off x="4783222" y="1631885"/>
              <a:ext cx="1865187" cy="997248"/>
            </a:xfrm>
            <a:prstGeom prst="rect">
              <a:avLst/>
            </a:prstGeom>
          </p:spPr>
          <p:txBody>
            <a:bodyPr anchor="t"/>
            <a:lstStyle/>
            <a:p>
              <a:pPr>
                <a:spcBef>
                  <a:spcPct val="20000"/>
                </a:spcBef>
                <a:defRPr/>
              </a:pPr>
              <a:r>
                <a:rPr lang="fr-FR" sz="2700" b="1" dirty="0">
                  <a:solidFill>
                    <a:srgbClr val="A2000C"/>
                  </a:solidFill>
                </a:rPr>
                <a:t>80%</a:t>
              </a:r>
            </a:p>
          </p:txBody>
        </p:sp>
        <p:sp>
          <p:nvSpPr>
            <p:cNvPr id="12" name="Espace réservé du texte 1"/>
            <p:cNvSpPr txBox="1">
              <a:spLocks/>
            </p:cNvSpPr>
            <p:nvPr/>
          </p:nvSpPr>
          <p:spPr>
            <a:xfrm>
              <a:off x="7399153" y="1631885"/>
              <a:ext cx="1865187" cy="997248"/>
            </a:xfrm>
            <a:prstGeom prst="rect">
              <a:avLst/>
            </a:prstGeom>
          </p:spPr>
          <p:txBody>
            <a:bodyPr anchor="t"/>
            <a:lstStyle/>
            <a:p>
              <a:pPr>
                <a:spcBef>
                  <a:spcPct val="20000"/>
                </a:spcBef>
                <a:defRPr/>
              </a:pPr>
              <a:r>
                <a:rPr lang="fr-FR" sz="2700" b="1" dirty="0">
                  <a:solidFill>
                    <a:srgbClr val="A2000C"/>
                  </a:solidFill>
                </a:rPr>
                <a:t>96%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00" y="3095740"/>
            <a:ext cx="2889358" cy="15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 smtClean="0"/>
              <a:t>The EU now legislates all aspects of the rail system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4" y="1711913"/>
            <a:ext cx="7749955" cy="4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48784" y="211726"/>
            <a:ext cx="7165793" cy="1500187"/>
          </a:xfrm>
        </p:spPr>
        <p:txBody>
          <a:bodyPr/>
          <a:lstStyle/>
          <a:p>
            <a:r>
              <a:rPr lang="en-GB" sz="3200" dirty="0" smtClean="0"/>
              <a:t>EU rail legislation (1)</a:t>
            </a:r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07704" y="2252114"/>
            <a:ext cx="5112568" cy="3915642"/>
            <a:chOff x="200025" y="1773239"/>
            <a:chExt cx="5545138" cy="3596641"/>
          </a:xfrm>
        </p:grpSpPr>
        <p:sp>
          <p:nvSpPr>
            <p:cNvPr id="6" name="Rectangle 2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00025" y="1773239"/>
              <a:ext cx="1387475" cy="1126322"/>
            </a:xfrm>
            <a:prstGeom prst="rect">
              <a:avLst/>
            </a:prstGeom>
            <a:solidFill>
              <a:srgbClr val="0046AD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00025" y="2899561"/>
              <a:ext cx="1387475" cy="11247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2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00025" y="4024307"/>
              <a:ext cx="1387475" cy="11231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73388" y="4024307"/>
              <a:ext cx="1387475" cy="1123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587500" y="4024307"/>
              <a:ext cx="1385888" cy="1123172"/>
            </a:xfrm>
            <a:prstGeom prst="rect">
              <a:avLst/>
            </a:prstGeom>
            <a:solidFill>
              <a:srgbClr val="0046AD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587500" y="2899561"/>
              <a:ext cx="1385888" cy="1124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3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973388" y="2899561"/>
              <a:ext cx="1387475" cy="1124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360863" y="2899561"/>
              <a:ext cx="1384300" cy="1124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3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587500" y="1773239"/>
              <a:ext cx="1385888" cy="1126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3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973388" y="1773239"/>
              <a:ext cx="1387475" cy="1126322"/>
            </a:xfrm>
            <a:prstGeom prst="rect">
              <a:avLst/>
            </a:prstGeom>
            <a:solidFill>
              <a:srgbClr val="0046AD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4360863" y="1773239"/>
              <a:ext cx="1384300" cy="1126322"/>
            </a:xfrm>
            <a:prstGeom prst="rect">
              <a:avLst/>
            </a:prstGeom>
            <a:solidFill>
              <a:srgbClr val="0046AD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gray">
            <a:xfrm rot="16200000">
              <a:off x="721924" y="2714667"/>
              <a:ext cx="352811" cy="3667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roup 43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695325" y="3844726"/>
              <a:ext cx="419100" cy="398545"/>
              <a:chOff x="1407" y="2275"/>
              <a:chExt cx="256" cy="244"/>
            </a:xfrm>
          </p:grpSpPr>
          <p:sp>
            <p:nvSpPr>
              <p:cNvPr id="73" name="Oval 44"/>
              <p:cNvSpPr>
                <a:spLocks noChangeArrowheads="1"/>
              </p:cNvSpPr>
              <p:nvPr/>
            </p:nvSpPr>
            <p:spPr bwMode="gray">
              <a:xfrm rot="-5400000">
                <a:off x="1423" y="2299"/>
                <a:ext cx="216" cy="2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Oval 45"/>
              <p:cNvSpPr>
                <a:spLocks noChangeArrowheads="1"/>
              </p:cNvSpPr>
              <p:nvPr/>
            </p:nvSpPr>
            <p:spPr bwMode="gray">
              <a:xfrm rot="-5400000">
                <a:off x="1465" y="2217"/>
                <a:ext cx="140" cy="2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46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695325" y="4971049"/>
              <a:ext cx="419100" cy="398544"/>
              <a:chOff x="1407" y="2963"/>
              <a:chExt cx="256" cy="244"/>
            </a:xfrm>
          </p:grpSpPr>
          <p:sp>
            <p:nvSpPr>
              <p:cNvPr id="71" name="Oval 47"/>
              <p:cNvSpPr>
                <a:spLocks noChangeArrowheads="1"/>
              </p:cNvSpPr>
              <p:nvPr/>
            </p:nvSpPr>
            <p:spPr bwMode="gray">
              <a:xfrm rot="-5400000">
                <a:off x="1423" y="2987"/>
                <a:ext cx="216" cy="2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Oval 48"/>
              <p:cNvSpPr>
                <a:spLocks noChangeArrowheads="1"/>
              </p:cNvSpPr>
              <p:nvPr/>
            </p:nvSpPr>
            <p:spPr bwMode="gray">
              <a:xfrm rot="-5400000">
                <a:off x="1465" y="2905"/>
                <a:ext cx="140" cy="2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Oval 50"/>
            <p:cNvSpPr>
              <a:spLocks noChangeArrowheads="1"/>
            </p:cNvSpPr>
            <p:nvPr/>
          </p:nvSpPr>
          <p:spPr bwMode="gray">
            <a:xfrm rot="10800000">
              <a:off x="2842904" y="4444560"/>
              <a:ext cx="352738" cy="36664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roup 52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3467100" y="3805345"/>
              <a:ext cx="419100" cy="398544"/>
              <a:chOff x="3102" y="2250"/>
              <a:chExt cx="256" cy="244"/>
            </a:xfrm>
            <a:solidFill>
              <a:schemeClr val="bg1"/>
            </a:solidFill>
          </p:grpSpPr>
          <p:sp>
            <p:nvSpPr>
              <p:cNvPr id="69" name="Oval 53"/>
              <p:cNvSpPr>
                <a:spLocks noChangeArrowheads="1"/>
              </p:cNvSpPr>
              <p:nvPr/>
            </p:nvSpPr>
            <p:spPr bwMode="gray">
              <a:xfrm rot="5400000" flipV="1">
                <a:off x="3118" y="2246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Oval 54"/>
              <p:cNvSpPr>
                <a:spLocks noChangeArrowheads="1"/>
              </p:cNvSpPr>
              <p:nvPr/>
            </p:nvSpPr>
            <p:spPr bwMode="gray">
              <a:xfrm rot="5400000" flipV="1">
                <a:off x="3160" y="2296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55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3460564" y="5008903"/>
              <a:ext cx="419101" cy="360977"/>
              <a:chOff x="3098" y="2986"/>
              <a:chExt cx="256" cy="221"/>
            </a:xfrm>
            <a:solidFill>
              <a:schemeClr val="bg1"/>
            </a:solidFill>
          </p:grpSpPr>
          <p:sp>
            <p:nvSpPr>
              <p:cNvPr id="67" name="Oval 56"/>
              <p:cNvSpPr>
                <a:spLocks noChangeArrowheads="1"/>
              </p:cNvSpPr>
              <p:nvPr/>
            </p:nvSpPr>
            <p:spPr bwMode="gray">
              <a:xfrm rot="16200000">
                <a:off x="3118" y="2982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Oval 57"/>
              <p:cNvSpPr>
                <a:spLocks noChangeArrowheads="1"/>
              </p:cNvSpPr>
              <p:nvPr/>
            </p:nvSpPr>
            <p:spPr bwMode="gray">
              <a:xfrm rot="16200000">
                <a:off x="3141" y="2994"/>
                <a:ext cx="17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" name="Oval 59"/>
            <p:cNvSpPr>
              <a:spLocks noChangeArrowheads="1"/>
            </p:cNvSpPr>
            <p:nvPr/>
          </p:nvSpPr>
          <p:spPr bwMode="gray">
            <a:xfrm rot="5400000" flipV="1">
              <a:off x="4866893" y="2678369"/>
              <a:ext cx="352810" cy="3667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" name="Group 61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1366838" y="2156030"/>
              <a:ext cx="398462" cy="417449"/>
              <a:chOff x="1818" y="1242"/>
              <a:chExt cx="244" cy="256"/>
            </a:xfrm>
            <a:solidFill>
              <a:schemeClr val="bg1"/>
            </a:solidFill>
          </p:grpSpPr>
          <p:sp>
            <p:nvSpPr>
              <p:cNvPr id="65" name="Oval 62"/>
              <p:cNvSpPr>
                <a:spLocks noChangeArrowheads="1"/>
              </p:cNvSpPr>
              <p:nvPr/>
            </p:nvSpPr>
            <p:spPr bwMode="gray">
              <a:xfrm>
                <a:off x="1818" y="1254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Oval 63"/>
              <p:cNvSpPr>
                <a:spLocks noChangeArrowheads="1"/>
              </p:cNvSpPr>
              <p:nvPr/>
            </p:nvSpPr>
            <p:spPr bwMode="gray">
              <a:xfrm>
                <a:off x="1922" y="1242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64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2795588" y="2156030"/>
              <a:ext cx="398462" cy="417449"/>
              <a:chOff x="2692" y="1242"/>
              <a:chExt cx="244" cy="256"/>
            </a:xfrm>
            <a:solidFill>
              <a:schemeClr val="bg1"/>
            </a:solidFill>
          </p:grpSpPr>
          <p:sp>
            <p:nvSpPr>
              <p:cNvPr id="63" name="Oval 65"/>
              <p:cNvSpPr>
                <a:spLocks noChangeArrowheads="1"/>
              </p:cNvSpPr>
              <p:nvPr/>
            </p:nvSpPr>
            <p:spPr bwMode="gray">
              <a:xfrm rot="-10800000">
                <a:off x="2720" y="1262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Oval 66"/>
              <p:cNvSpPr>
                <a:spLocks noChangeArrowheads="1"/>
              </p:cNvSpPr>
              <p:nvPr/>
            </p:nvSpPr>
            <p:spPr bwMode="gray">
              <a:xfrm rot="-10800000">
                <a:off x="2692" y="1242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70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2074863" y="3843151"/>
              <a:ext cx="417512" cy="398544"/>
              <a:chOff x="2250" y="2274"/>
              <a:chExt cx="256" cy="244"/>
            </a:xfrm>
            <a:solidFill>
              <a:schemeClr val="bg1"/>
            </a:solidFill>
          </p:grpSpPr>
          <p:sp>
            <p:nvSpPr>
              <p:cNvPr id="61" name="Oval 71"/>
              <p:cNvSpPr>
                <a:spLocks noChangeArrowheads="1"/>
              </p:cNvSpPr>
              <p:nvPr/>
            </p:nvSpPr>
            <p:spPr bwMode="gray">
              <a:xfrm rot="-5400000">
                <a:off x="2266" y="2298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72"/>
              <p:cNvSpPr>
                <a:spLocks noChangeArrowheads="1"/>
              </p:cNvSpPr>
              <p:nvPr/>
            </p:nvSpPr>
            <p:spPr bwMode="gray">
              <a:xfrm rot="-5400000">
                <a:off x="2308" y="2216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" name="Oval 80"/>
            <p:cNvSpPr>
              <a:spLocks noChangeArrowheads="1"/>
            </p:cNvSpPr>
            <p:nvPr/>
          </p:nvSpPr>
          <p:spPr bwMode="gray">
            <a:xfrm rot="16200000">
              <a:off x="3493006" y="2764369"/>
              <a:ext cx="354205" cy="366713"/>
            </a:xfrm>
            <a:prstGeom prst="ellipse">
              <a:avLst/>
            </a:prstGeom>
            <a:solidFill>
              <a:srgbClr val="0046AD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" name="Group 82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4840288" y="3843151"/>
              <a:ext cx="419100" cy="398544"/>
              <a:chOff x="3942" y="2274"/>
              <a:chExt cx="256" cy="244"/>
            </a:xfrm>
            <a:solidFill>
              <a:schemeClr val="bg1"/>
            </a:solidFill>
          </p:grpSpPr>
          <p:sp>
            <p:nvSpPr>
              <p:cNvPr id="59" name="Oval 83"/>
              <p:cNvSpPr>
                <a:spLocks noChangeArrowheads="1"/>
              </p:cNvSpPr>
              <p:nvPr/>
            </p:nvSpPr>
            <p:spPr bwMode="gray">
              <a:xfrm rot="-5400000">
                <a:off x="3958" y="2298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Oval 84"/>
              <p:cNvSpPr>
                <a:spLocks noChangeArrowheads="1"/>
              </p:cNvSpPr>
              <p:nvPr/>
            </p:nvSpPr>
            <p:spPr bwMode="gray">
              <a:xfrm rot="-5400000">
                <a:off x="4000" y="2216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85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2074863" y="2685323"/>
              <a:ext cx="417512" cy="398545"/>
              <a:chOff x="2250" y="1566"/>
              <a:chExt cx="256" cy="244"/>
            </a:xfrm>
            <a:solidFill>
              <a:schemeClr val="bg1"/>
            </a:solidFill>
          </p:grpSpPr>
          <p:sp>
            <p:nvSpPr>
              <p:cNvPr id="57" name="Oval 86"/>
              <p:cNvSpPr>
                <a:spLocks noChangeArrowheads="1"/>
              </p:cNvSpPr>
              <p:nvPr/>
            </p:nvSpPr>
            <p:spPr bwMode="gray">
              <a:xfrm rot="5400000" flipV="1">
                <a:off x="2266" y="1562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Oval 87"/>
              <p:cNvSpPr>
                <a:spLocks noChangeArrowheads="1"/>
              </p:cNvSpPr>
              <p:nvPr/>
            </p:nvSpPr>
            <p:spPr bwMode="gray">
              <a:xfrm rot="5400000" flipV="1">
                <a:off x="2308" y="1612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Group 91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2074863" y="4933242"/>
              <a:ext cx="417512" cy="398544"/>
              <a:chOff x="2250" y="2940"/>
              <a:chExt cx="256" cy="244"/>
            </a:xfrm>
          </p:grpSpPr>
          <p:sp>
            <p:nvSpPr>
              <p:cNvPr id="55" name="Oval 92"/>
              <p:cNvSpPr>
                <a:spLocks noChangeArrowheads="1"/>
              </p:cNvSpPr>
              <p:nvPr/>
            </p:nvSpPr>
            <p:spPr bwMode="gray">
              <a:xfrm rot="5400000" flipV="1">
                <a:off x="2266" y="2936"/>
                <a:ext cx="216" cy="2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Oval 93"/>
              <p:cNvSpPr>
                <a:spLocks noChangeArrowheads="1"/>
              </p:cNvSpPr>
              <p:nvPr/>
            </p:nvSpPr>
            <p:spPr bwMode="gray">
              <a:xfrm rot="5400000" flipV="1">
                <a:off x="2308" y="2986"/>
                <a:ext cx="140" cy="2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Group 94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2760663" y="3265025"/>
              <a:ext cx="398462" cy="419023"/>
              <a:chOff x="2670" y="1920"/>
              <a:chExt cx="244" cy="256"/>
            </a:xfrm>
            <a:solidFill>
              <a:schemeClr val="bg1"/>
            </a:solidFill>
          </p:grpSpPr>
          <p:sp>
            <p:nvSpPr>
              <p:cNvPr id="53" name="Oval 95"/>
              <p:cNvSpPr>
                <a:spLocks noChangeArrowheads="1"/>
              </p:cNvSpPr>
              <p:nvPr/>
            </p:nvSpPr>
            <p:spPr bwMode="gray">
              <a:xfrm>
                <a:off x="2670" y="1932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Oval 96"/>
              <p:cNvSpPr>
                <a:spLocks noChangeArrowheads="1"/>
              </p:cNvSpPr>
              <p:nvPr/>
            </p:nvSpPr>
            <p:spPr bwMode="gray">
              <a:xfrm>
                <a:off x="2774" y="1920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" name="Group 97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4183063" y="3265025"/>
              <a:ext cx="398462" cy="419023"/>
              <a:chOff x="3540" y="1920"/>
              <a:chExt cx="244" cy="256"/>
            </a:xfrm>
            <a:solidFill>
              <a:schemeClr val="bg1"/>
            </a:solidFill>
          </p:grpSpPr>
          <p:sp>
            <p:nvSpPr>
              <p:cNvPr id="51" name="Oval 98"/>
              <p:cNvSpPr>
                <a:spLocks noChangeArrowheads="1"/>
              </p:cNvSpPr>
              <p:nvPr/>
            </p:nvSpPr>
            <p:spPr bwMode="gray">
              <a:xfrm rot="-10800000">
                <a:off x="3568" y="1940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val 99"/>
              <p:cNvSpPr>
                <a:spLocks noChangeArrowheads="1"/>
              </p:cNvSpPr>
              <p:nvPr/>
            </p:nvSpPr>
            <p:spPr bwMode="gray">
              <a:xfrm rot="-10800000">
                <a:off x="3540" y="1920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" name="Group 10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4143375" y="4411825"/>
              <a:ext cx="398463" cy="419023"/>
              <a:chOff x="3516" y="2621"/>
              <a:chExt cx="244" cy="256"/>
            </a:xfrm>
          </p:grpSpPr>
          <p:sp>
            <p:nvSpPr>
              <p:cNvPr id="49" name="Oval 101"/>
              <p:cNvSpPr>
                <a:spLocks noChangeArrowheads="1"/>
              </p:cNvSpPr>
              <p:nvPr/>
            </p:nvSpPr>
            <p:spPr bwMode="gray">
              <a:xfrm>
                <a:off x="3516" y="2633"/>
                <a:ext cx="216" cy="2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Oval 102"/>
              <p:cNvSpPr>
                <a:spLocks noChangeArrowheads="1"/>
              </p:cNvSpPr>
              <p:nvPr/>
            </p:nvSpPr>
            <p:spPr bwMode="gray">
              <a:xfrm>
                <a:off x="3620" y="2621"/>
                <a:ext cx="140" cy="2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val 104"/>
            <p:cNvSpPr>
              <a:spLocks noChangeArrowheads="1"/>
            </p:cNvSpPr>
            <p:nvPr/>
          </p:nvSpPr>
          <p:spPr bwMode="gray">
            <a:xfrm>
              <a:off x="1366839" y="4431465"/>
              <a:ext cx="352737" cy="366645"/>
            </a:xfrm>
            <a:prstGeom prst="ellipse">
              <a:avLst/>
            </a:prstGeom>
            <a:solidFill>
              <a:srgbClr val="0046AD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5" name="Group 10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1408113" y="3265025"/>
              <a:ext cx="398462" cy="419023"/>
              <a:chOff x="1842" y="1920"/>
              <a:chExt cx="244" cy="256"/>
            </a:xfrm>
          </p:grpSpPr>
          <p:sp>
            <p:nvSpPr>
              <p:cNvPr id="47" name="Oval 107"/>
              <p:cNvSpPr>
                <a:spLocks noChangeArrowheads="1"/>
              </p:cNvSpPr>
              <p:nvPr/>
            </p:nvSpPr>
            <p:spPr bwMode="gray">
              <a:xfrm rot="-10800000">
                <a:off x="1870" y="1940"/>
                <a:ext cx="216" cy="2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Oval 108"/>
              <p:cNvSpPr>
                <a:spLocks noChangeArrowheads="1"/>
              </p:cNvSpPr>
              <p:nvPr/>
            </p:nvSpPr>
            <p:spPr bwMode="gray">
              <a:xfrm rot="-10800000">
                <a:off x="1842" y="1920"/>
                <a:ext cx="140" cy="2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Text Box 12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425451" y="2012783"/>
              <a:ext cx="941388" cy="5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1</a:t>
              </a:r>
              <a:r>
                <a:rPr lang="en-GB" sz="1400" baseline="30000" dirty="0" smtClean="0">
                  <a:solidFill>
                    <a:srgbClr val="FFFFFF"/>
                  </a:solidFill>
                  <a:latin typeface="+mn-lt"/>
                </a:rPr>
                <a:t>st</a:t>
              </a:r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GB" sz="1400" dirty="0">
                  <a:solidFill>
                    <a:srgbClr val="FFFFFF"/>
                  </a:solidFill>
                  <a:latin typeface="+mn-lt"/>
                </a:rPr>
                <a:t>Railway </a:t>
              </a:r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Package</a:t>
              </a:r>
              <a:endParaRPr lang="en-GB" sz="14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" name="Text Box 1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1706550" y="2012784"/>
              <a:ext cx="1203350" cy="5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Inter-operability directives</a:t>
              </a:r>
              <a:endParaRPr lang="de-DE" sz="1400" b="1" dirty="0">
                <a:latin typeface="+mn-lt"/>
              </a:endParaRPr>
            </a:p>
          </p:txBody>
        </p:sp>
        <p:sp>
          <p:nvSpPr>
            <p:cNvPr id="38" name="Text Box 12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3167346" y="2012785"/>
              <a:ext cx="956694" cy="5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2</a:t>
              </a:r>
              <a:r>
                <a:rPr lang="en-GB" sz="1400" baseline="30000" dirty="0" smtClean="0">
                  <a:solidFill>
                    <a:srgbClr val="FFFFFF"/>
                  </a:solidFill>
                  <a:latin typeface="+mn-lt"/>
                </a:rPr>
                <a:t>nd</a:t>
              </a:r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GB" sz="1400" dirty="0">
                  <a:solidFill>
                    <a:srgbClr val="FFFFFF"/>
                  </a:solidFill>
                  <a:latin typeface="+mn-lt"/>
                </a:rPr>
                <a:t>Railway </a:t>
              </a:r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Package</a:t>
              </a:r>
              <a:endParaRPr lang="en-GB" sz="14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9" name="Text Box 1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4573872" y="2012785"/>
              <a:ext cx="956694" cy="5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3</a:t>
              </a:r>
              <a:r>
                <a:rPr lang="en-GB" sz="1400" baseline="30000" dirty="0" smtClean="0">
                  <a:solidFill>
                    <a:srgbClr val="FFFFFF"/>
                  </a:solidFill>
                  <a:latin typeface="+mn-lt"/>
                </a:rPr>
                <a:t>rd</a:t>
              </a:r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GB" sz="1400" dirty="0">
                  <a:solidFill>
                    <a:srgbClr val="FFFFFF"/>
                  </a:solidFill>
                  <a:latin typeface="+mn-lt"/>
                </a:rPr>
                <a:t>Railway </a:t>
              </a:r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Package</a:t>
              </a:r>
              <a:endParaRPr lang="de-DE" sz="14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0" name="Text Box 1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425451" y="3106320"/>
              <a:ext cx="941388" cy="791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46AD"/>
                  </a:solidFill>
                  <a:latin typeface="+mn-lt"/>
                </a:rPr>
                <a:t>The Trans-European </a:t>
              </a:r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Network</a:t>
              </a:r>
              <a:endParaRPr lang="de-DE" sz="1400" b="1" dirty="0">
                <a:latin typeface="+mn-lt"/>
              </a:endParaRPr>
            </a:p>
          </p:txBody>
        </p:sp>
        <p:sp>
          <p:nvSpPr>
            <p:cNvPr id="41" name="Text Box 13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1828603" y="3205267"/>
              <a:ext cx="959246" cy="5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Public </a:t>
              </a:r>
              <a:r>
                <a:rPr lang="en-GB" sz="1400" dirty="0">
                  <a:solidFill>
                    <a:srgbClr val="0046AD"/>
                  </a:solidFill>
                  <a:latin typeface="+mn-lt"/>
                </a:rPr>
                <a:t>Service </a:t>
              </a:r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Transport</a:t>
              </a:r>
              <a:endParaRPr lang="en-GB" sz="1400" dirty="0">
                <a:solidFill>
                  <a:srgbClr val="0046AD"/>
                </a:solidFill>
                <a:latin typeface="+mn-lt"/>
              </a:endParaRPr>
            </a:p>
          </p:txBody>
        </p:sp>
        <p:sp>
          <p:nvSpPr>
            <p:cNvPr id="42" name="Text Box 13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3167346" y="3205268"/>
              <a:ext cx="956694" cy="5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46AD"/>
                  </a:solidFill>
                  <a:latin typeface="+mn-lt"/>
                </a:rPr>
                <a:t>State Aid </a:t>
              </a:r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Guidelines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43" name="Text Box 13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4573872" y="2993238"/>
              <a:ext cx="956694" cy="1017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200" dirty="0">
                  <a:solidFill>
                    <a:srgbClr val="0046AD"/>
                  </a:solidFill>
                  <a:latin typeface="+mn-lt"/>
                </a:rPr>
                <a:t>Working conditions of cross-border mobile </a:t>
              </a:r>
              <a:r>
                <a:rPr lang="en-GB" sz="1200" dirty="0" smtClean="0">
                  <a:solidFill>
                    <a:srgbClr val="0046AD"/>
                  </a:solidFill>
                  <a:latin typeface="+mn-lt"/>
                </a:rPr>
                <a:t>workers</a:t>
              </a:r>
              <a:endParaRPr lang="en-GB" sz="1200" dirty="0">
                <a:solidFill>
                  <a:srgbClr val="0046AD"/>
                </a:solidFill>
                <a:latin typeface="+mn-lt"/>
              </a:endParaRPr>
            </a:p>
          </p:txBody>
        </p:sp>
        <p:sp>
          <p:nvSpPr>
            <p:cNvPr id="44" name="Text Box 134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425451" y="4317411"/>
              <a:ext cx="941388" cy="5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Public procure-</a:t>
              </a:r>
              <a:r>
                <a:rPr lang="en-GB" sz="1400" dirty="0" err="1" smtClean="0">
                  <a:solidFill>
                    <a:srgbClr val="0046AD"/>
                  </a:solidFill>
                  <a:latin typeface="+mn-lt"/>
                </a:rPr>
                <a:t>ment</a:t>
              </a:r>
              <a:endParaRPr lang="en-GB" sz="1400" dirty="0">
                <a:solidFill>
                  <a:srgbClr val="0046AD"/>
                </a:solidFill>
                <a:latin typeface="+mn-lt"/>
              </a:endParaRPr>
            </a:p>
          </p:txBody>
        </p:sp>
        <p:sp>
          <p:nvSpPr>
            <p:cNvPr id="45" name="Text Box 13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1828603" y="4218464"/>
              <a:ext cx="959246" cy="791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Environ-mental legislation</a:t>
              </a:r>
              <a:endParaRPr lang="en-GB" sz="14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6" name="Text Box 13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3167346" y="4317412"/>
              <a:ext cx="956694" cy="5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46AD"/>
                  </a:solidFill>
                  <a:latin typeface="+mn-lt"/>
                </a:rPr>
                <a:t>Safety directive (</a:t>
              </a:r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revision)</a:t>
              </a:r>
              <a:endParaRPr lang="de-DE" sz="1400" dirty="0">
                <a:latin typeface="+mn-lt"/>
              </a:endParaRPr>
            </a:p>
          </p:txBody>
        </p:sp>
      </p:grpSp>
      <p:sp>
        <p:nvSpPr>
          <p:cNvPr id="75" name="Line Callout 1 (Accent Bar) 74"/>
          <p:cNvSpPr/>
          <p:nvPr/>
        </p:nvSpPr>
        <p:spPr bwMode="auto">
          <a:xfrm>
            <a:off x="105932" y="959008"/>
            <a:ext cx="2161812" cy="1647032"/>
          </a:xfrm>
          <a:prstGeom prst="accentCallout1">
            <a:avLst>
              <a:gd name="adj1" fmla="val 32570"/>
              <a:gd name="adj2" fmla="val 100110"/>
              <a:gd name="adj3" fmla="val 82617"/>
              <a:gd name="adj4" fmla="val 116184"/>
            </a:avLst>
          </a:prstGeom>
          <a:solidFill>
            <a:schemeClr val="bg1"/>
          </a:solidFill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b="1" dirty="0">
                <a:solidFill>
                  <a:srgbClr val="C00000"/>
                </a:solidFill>
              </a:rPr>
              <a:t>International freight market opening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Accounts separation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Establishment of RB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Compulsory NSs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MACs </a:t>
            </a:r>
          </a:p>
        </p:txBody>
      </p:sp>
      <p:sp>
        <p:nvSpPr>
          <p:cNvPr id="76" name="Line Callout 1 (Accent Bar) 75"/>
          <p:cNvSpPr/>
          <p:nvPr/>
        </p:nvSpPr>
        <p:spPr bwMode="auto">
          <a:xfrm>
            <a:off x="5160264" y="1015804"/>
            <a:ext cx="2824256" cy="812996"/>
          </a:xfrm>
          <a:prstGeom prst="accentCallout1">
            <a:avLst>
              <a:gd name="adj1" fmla="val 46017"/>
              <a:gd name="adj2" fmla="val -35"/>
              <a:gd name="adj3" fmla="val 167324"/>
              <a:gd name="adj4" fmla="val -3040"/>
            </a:avLst>
          </a:prstGeom>
          <a:solidFill>
            <a:schemeClr val="bg1"/>
          </a:solidFill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b="1" dirty="0">
                <a:solidFill>
                  <a:srgbClr val="C00000"/>
                </a:solidFill>
              </a:rPr>
              <a:t>Opening int’l and domestic freight mkt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Establishment of ERA</a:t>
            </a:r>
          </a:p>
        </p:txBody>
      </p:sp>
      <p:sp>
        <p:nvSpPr>
          <p:cNvPr id="77" name="Line Callout 1 (Accent Bar) 76"/>
          <p:cNvSpPr/>
          <p:nvPr/>
        </p:nvSpPr>
        <p:spPr bwMode="auto">
          <a:xfrm>
            <a:off x="7240134" y="2642254"/>
            <a:ext cx="1724354" cy="1650842"/>
          </a:xfrm>
          <a:prstGeom prst="accentCallout1">
            <a:avLst>
              <a:gd name="adj1" fmla="val 43328"/>
              <a:gd name="adj2" fmla="val -441"/>
              <a:gd name="adj3" fmla="val 17598"/>
              <a:gd name="adj4" fmla="val -17693"/>
            </a:avLst>
          </a:prstGeom>
          <a:solidFill>
            <a:schemeClr val="bg1"/>
          </a:solidFill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b="1" dirty="0">
                <a:solidFill>
                  <a:srgbClr val="C00000"/>
                </a:solidFill>
              </a:rPr>
              <a:t>Opening int’l passenger market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Rail passenger rights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Certification of train drivers</a:t>
            </a:r>
          </a:p>
        </p:txBody>
      </p:sp>
      <p:sp>
        <p:nvSpPr>
          <p:cNvPr id="78" name="Line Callout 2 (Accent Bar) 77"/>
          <p:cNvSpPr/>
          <p:nvPr/>
        </p:nvSpPr>
        <p:spPr bwMode="auto">
          <a:xfrm>
            <a:off x="160808" y="5245961"/>
            <a:ext cx="1872208" cy="1224136"/>
          </a:xfrm>
          <a:prstGeom prst="accentCallout2">
            <a:avLst>
              <a:gd name="adj1" fmla="val 80631"/>
              <a:gd name="adj2" fmla="val 100043"/>
              <a:gd name="adj3" fmla="val 43605"/>
              <a:gd name="adj4" fmla="val 166742"/>
              <a:gd name="adj5" fmla="val 40903"/>
              <a:gd name="adj6" fmla="val 171285"/>
            </a:avLst>
          </a:prstGeom>
          <a:solidFill>
            <a:schemeClr val="bg1"/>
          </a:solidFill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Environmental noise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Diesel emissions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Environmental liability</a:t>
            </a:r>
          </a:p>
        </p:txBody>
      </p:sp>
      <p:sp>
        <p:nvSpPr>
          <p:cNvPr id="79" name="Oval 78"/>
          <p:cNvSpPr/>
          <p:nvPr/>
        </p:nvSpPr>
        <p:spPr>
          <a:xfrm rot="18605824">
            <a:off x="2776294" y="1988372"/>
            <a:ext cx="785119" cy="510952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‘01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18605824">
            <a:off x="5307467" y="1993164"/>
            <a:ext cx="785119" cy="510952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‘04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18605824">
            <a:off x="6573749" y="1983843"/>
            <a:ext cx="785119" cy="510952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‘07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18605824">
            <a:off x="4042894" y="3257044"/>
            <a:ext cx="785119" cy="510952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‘07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18605824">
            <a:off x="5325733" y="4504332"/>
            <a:ext cx="785119" cy="510952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‘08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sz="3200" dirty="0" smtClean="0"/>
              <a:t>EU rail legislation (2)</a:t>
            </a:r>
            <a:endParaRPr lang="en-GB" sz="3200" dirty="0"/>
          </a:p>
        </p:txBody>
      </p:sp>
      <p:sp>
        <p:nvSpPr>
          <p:cNvPr id="5" name="Rectangle 2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064556" y="2966661"/>
            <a:ext cx="1432558" cy="1483125"/>
          </a:xfrm>
          <a:prstGeom prst="rect">
            <a:avLst/>
          </a:prstGeom>
          <a:solidFill>
            <a:srgbClr val="71C012"/>
          </a:solidFill>
          <a:ln w="9525">
            <a:solidFill>
              <a:srgbClr val="878C96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>
                <a:solidFill>
                  <a:schemeClr val="bg1"/>
                </a:solidFill>
              </a:rPr>
              <a:t>4</a:t>
            </a:r>
            <a:r>
              <a:rPr kumimoji="0" lang="de-DE" sz="140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</a:t>
            </a:r>
            <a:r>
              <a:rPr kumimoji="0" lang="de-DE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railway</a:t>
            </a:r>
            <a:r>
              <a:rPr kumimoji="0" lang="de-DE" sz="1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package</a:t>
            </a:r>
            <a:endParaRPr kumimoji="0" lang="de-DE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1800" y="1484784"/>
            <a:ext cx="5725314" cy="3257058"/>
            <a:chOff x="2015038" y="2120964"/>
            <a:chExt cx="5725314" cy="3257058"/>
          </a:xfrm>
        </p:grpSpPr>
        <p:sp>
          <p:nvSpPr>
            <p:cNvPr id="7" name="Rectangle 2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015038" y="3606166"/>
              <a:ext cx="1432558" cy="1483125"/>
            </a:xfrm>
            <a:prstGeom prst="rect">
              <a:avLst/>
            </a:prstGeom>
            <a:solidFill>
              <a:srgbClr val="0046AD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4871672" y="3605613"/>
              <a:ext cx="1448415" cy="1477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3447596" y="3606166"/>
              <a:ext cx="1430919" cy="1483125"/>
            </a:xfrm>
            <a:prstGeom prst="rect">
              <a:avLst/>
            </a:prstGeom>
            <a:solidFill>
              <a:srgbClr val="0046AD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b="0" kern="0">
                <a:solidFill>
                  <a:schemeClr val="bg1"/>
                </a:solidFill>
              </a:endParaRPr>
            </a:p>
          </p:txBody>
        </p:sp>
        <p:sp>
          <p:nvSpPr>
            <p:cNvPr id="10" name="Rectangle 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447596" y="2120964"/>
              <a:ext cx="1430919" cy="1485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878515" y="2120964"/>
              <a:ext cx="1432558" cy="1485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6311072" y="2120964"/>
              <a:ext cx="1429280" cy="1485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78C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41"/>
            <p:cNvSpPr>
              <a:spLocks noChangeArrowheads="1"/>
            </p:cNvSpPr>
            <p:nvPr/>
          </p:nvSpPr>
          <p:spPr bwMode="gray">
            <a:xfrm rot="16200000">
              <a:off x="2503416" y="3472961"/>
              <a:ext cx="465225" cy="3786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44"/>
            <p:cNvSpPr>
              <a:spLocks noChangeArrowheads="1"/>
            </p:cNvSpPr>
            <p:nvPr/>
          </p:nvSpPr>
          <p:spPr bwMode="gray">
            <a:xfrm rot="16200000">
              <a:off x="2503415" y="4956095"/>
              <a:ext cx="465226" cy="378628"/>
            </a:xfrm>
            <a:prstGeom prst="ellipse">
              <a:avLst/>
            </a:prstGeom>
            <a:solidFill>
              <a:srgbClr val="0046AD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52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gray">
            <a:xfrm>
              <a:off x="5388269" y="4800559"/>
              <a:ext cx="432718" cy="525532"/>
              <a:chOff x="3102" y="2250"/>
              <a:chExt cx="256" cy="244"/>
            </a:xfrm>
            <a:solidFill>
              <a:schemeClr val="bg1"/>
            </a:solidFill>
          </p:grpSpPr>
          <p:sp>
            <p:nvSpPr>
              <p:cNvPr id="50" name="Oval 53"/>
              <p:cNvSpPr>
                <a:spLocks noChangeArrowheads="1"/>
              </p:cNvSpPr>
              <p:nvPr/>
            </p:nvSpPr>
            <p:spPr bwMode="gray">
              <a:xfrm rot="5400000" flipV="1">
                <a:off x="3118" y="2246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Oval 54"/>
              <p:cNvSpPr>
                <a:spLocks noChangeArrowheads="1"/>
              </p:cNvSpPr>
              <p:nvPr/>
            </p:nvSpPr>
            <p:spPr bwMode="gray">
              <a:xfrm rot="5400000" flipV="1">
                <a:off x="3160" y="2296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oup 58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gray">
            <a:xfrm>
              <a:off x="6806075" y="3323665"/>
              <a:ext cx="432718" cy="525533"/>
              <a:chOff x="3942" y="1566"/>
              <a:chExt cx="256" cy="244"/>
            </a:xfrm>
            <a:solidFill>
              <a:schemeClr val="bg1"/>
            </a:solidFill>
          </p:grpSpPr>
          <p:sp>
            <p:nvSpPr>
              <p:cNvPr id="48" name="Oval 59"/>
              <p:cNvSpPr>
                <a:spLocks noChangeArrowheads="1"/>
              </p:cNvSpPr>
              <p:nvPr/>
            </p:nvSpPr>
            <p:spPr bwMode="gray">
              <a:xfrm rot="5400000" flipV="1">
                <a:off x="3958" y="1562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Oval 60"/>
              <p:cNvSpPr>
                <a:spLocks noChangeArrowheads="1"/>
              </p:cNvSpPr>
              <p:nvPr/>
            </p:nvSpPr>
            <p:spPr bwMode="gray">
              <a:xfrm rot="5400000" flipV="1">
                <a:off x="4000" y="1612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61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3219764" y="2625724"/>
              <a:ext cx="411409" cy="550461"/>
              <a:chOff x="1818" y="1242"/>
              <a:chExt cx="244" cy="256"/>
            </a:xfrm>
            <a:solidFill>
              <a:schemeClr val="bg1"/>
            </a:solidFill>
          </p:grpSpPr>
          <p:sp>
            <p:nvSpPr>
              <p:cNvPr id="46" name="Oval 62"/>
              <p:cNvSpPr>
                <a:spLocks noChangeArrowheads="1"/>
              </p:cNvSpPr>
              <p:nvPr/>
            </p:nvSpPr>
            <p:spPr bwMode="gray">
              <a:xfrm>
                <a:off x="1818" y="1254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1922" y="1242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Group 64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4694938" y="2625724"/>
              <a:ext cx="411409" cy="550461"/>
              <a:chOff x="2692" y="1242"/>
              <a:chExt cx="244" cy="256"/>
            </a:xfrm>
            <a:solidFill>
              <a:schemeClr val="bg1"/>
            </a:solidFill>
          </p:grpSpPr>
          <p:sp>
            <p:nvSpPr>
              <p:cNvPr id="44" name="Oval 65"/>
              <p:cNvSpPr>
                <a:spLocks noChangeArrowheads="1"/>
              </p:cNvSpPr>
              <p:nvPr/>
            </p:nvSpPr>
            <p:spPr bwMode="gray">
              <a:xfrm rot="-10800000">
                <a:off x="2720" y="1262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66"/>
              <p:cNvSpPr>
                <a:spLocks noChangeArrowheads="1"/>
              </p:cNvSpPr>
              <p:nvPr/>
            </p:nvSpPr>
            <p:spPr bwMode="gray">
              <a:xfrm rot="-10800000">
                <a:off x="2692" y="1242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67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6086518" y="2625724"/>
              <a:ext cx="411410" cy="550461"/>
              <a:chOff x="3516" y="1242"/>
              <a:chExt cx="244" cy="256"/>
            </a:xfrm>
            <a:solidFill>
              <a:schemeClr val="bg1"/>
            </a:solidFill>
          </p:grpSpPr>
          <p:sp>
            <p:nvSpPr>
              <p:cNvPr id="42" name="Oval 68"/>
              <p:cNvSpPr>
                <a:spLocks noChangeArrowheads="1"/>
              </p:cNvSpPr>
              <p:nvPr/>
            </p:nvSpPr>
            <p:spPr bwMode="gray">
              <a:xfrm>
                <a:off x="3516" y="1254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69"/>
              <p:cNvSpPr>
                <a:spLocks noChangeArrowheads="1"/>
              </p:cNvSpPr>
              <p:nvPr/>
            </p:nvSpPr>
            <p:spPr bwMode="gray">
              <a:xfrm>
                <a:off x="3620" y="1242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" name="Group 70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3950794" y="4850411"/>
              <a:ext cx="431078" cy="525532"/>
              <a:chOff x="2250" y="2274"/>
              <a:chExt cx="256" cy="244"/>
            </a:xfrm>
            <a:solidFill>
              <a:schemeClr val="bg1"/>
            </a:solidFill>
          </p:grpSpPr>
          <p:sp>
            <p:nvSpPr>
              <p:cNvPr id="40" name="Oval 71"/>
              <p:cNvSpPr>
                <a:spLocks noChangeArrowheads="1"/>
              </p:cNvSpPr>
              <p:nvPr/>
            </p:nvSpPr>
            <p:spPr bwMode="gray">
              <a:xfrm rot="-5400000">
                <a:off x="2266" y="2298"/>
                <a:ext cx="216" cy="224"/>
              </a:xfrm>
              <a:prstGeom prst="ellipse">
                <a:avLst/>
              </a:prstGeom>
              <a:solidFill>
                <a:srgbClr val="0046AD"/>
              </a:solidFill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Oval 72"/>
              <p:cNvSpPr>
                <a:spLocks noChangeArrowheads="1"/>
              </p:cNvSpPr>
              <p:nvPr/>
            </p:nvSpPr>
            <p:spPr bwMode="gray">
              <a:xfrm rot="-5400000">
                <a:off x="2308" y="2216"/>
                <a:ext cx="140" cy="256"/>
              </a:xfrm>
              <a:prstGeom prst="ellipse">
                <a:avLst/>
              </a:prstGeom>
              <a:solidFill>
                <a:srgbClr val="0046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79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5388269" y="3375595"/>
              <a:ext cx="432718" cy="527610"/>
              <a:chOff x="3102" y="1590"/>
              <a:chExt cx="256" cy="244"/>
            </a:xfrm>
            <a:solidFill>
              <a:schemeClr val="bg1"/>
            </a:solidFill>
          </p:grpSpPr>
          <p:sp>
            <p:nvSpPr>
              <p:cNvPr id="38" name="Oval 80"/>
              <p:cNvSpPr>
                <a:spLocks noChangeArrowheads="1"/>
              </p:cNvSpPr>
              <p:nvPr/>
            </p:nvSpPr>
            <p:spPr bwMode="gray">
              <a:xfrm rot="-5400000">
                <a:off x="3118" y="1614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81"/>
              <p:cNvSpPr>
                <a:spLocks noChangeArrowheads="1"/>
              </p:cNvSpPr>
              <p:nvPr/>
            </p:nvSpPr>
            <p:spPr bwMode="gray">
              <a:xfrm rot="-5400000">
                <a:off x="3160" y="1532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85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3950794" y="3323665"/>
              <a:ext cx="431078" cy="525533"/>
              <a:chOff x="2250" y="1566"/>
              <a:chExt cx="256" cy="244"/>
            </a:xfrm>
            <a:solidFill>
              <a:schemeClr val="bg1"/>
            </a:solidFill>
          </p:grpSpPr>
          <p:sp>
            <p:nvSpPr>
              <p:cNvPr id="36" name="Oval 86"/>
              <p:cNvSpPr>
                <a:spLocks noChangeArrowheads="1"/>
              </p:cNvSpPr>
              <p:nvPr/>
            </p:nvSpPr>
            <p:spPr bwMode="gray">
              <a:xfrm rot="5400000" flipV="1">
                <a:off x="2266" y="1562"/>
                <a:ext cx="216" cy="224"/>
              </a:xfrm>
              <a:prstGeom prst="ellipse">
                <a:avLst/>
              </a:prstGeom>
              <a:solidFill>
                <a:srgbClr val="0046AD"/>
              </a:solidFill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87"/>
              <p:cNvSpPr>
                <a:spLocks noChangeArrowheads="1"/>
              </p:cNvSpPr>
              <p:nvPr/>
            </p:nvSpPr>
            <p:spPr bwMode="gray">
              <a:xfrm rot="5400000" flipV="1">
                <a:off x="2308" y="1612"/>
                <a:ext cx="140" cy="256"/>
              </a:xfrm>
              <a:prstGeom prst="ellipse">
                <a:avLst/>
              </a:prstGeom>
              <a:solidFill>
                <a:srgbClr val="0046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94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4658878" y="4088077"/>
              <a:ext cx="411409" cy="552536"/>
              <a:chOff x="2670" y="1920"/>
              <a:chExt cx="244" cy="256"/>
            </a:xfrm>
            <a:solidFill>
              <a:schemeClr val="bg1"/>
            </a:solidFill>
          </p:grpSpPr>
          <p:sp>
            <p:nvSpPr>
              <p:cNvPr id="34" name="Oval 95"/>
              <p:cNvSpPr>
                <a:spLocks noChangeArrowheads="1"/>
              </p:cNvSpPr>
              <p:nvPr/>
            </p:nvSpPr>
            <p:spPr bwMode="gray">
              <a:xfrm>
                <a:off x="2670" y="1932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Oval 96"/>
              <p:cNvSpPr>
                <a:spLocks noChangeArrowheads="1"/>
              </p:cNvSpPr>
              <p:nvPr/>
            </p:nvSpPr>
            <p:spPr bwMode="gray">
              <a:xfrm>
                <a:off x="2774" y="1920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97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127495" y="4088077"/>
              <a:ext cx="411409" cy="552536"/>
              <a:chOff x="3540" y="1920"/>
              <a:chExt cx="244" cy="256"/>
            </a:xfrm>
            <a:solidFill>
              <a:schemeClr val="bg1"/>
            </a:solidFill>
          </p:grpSpPr>
          <p:sp>
            <p:nvSpPr>
              <p:cNvPr id="32" name="Oval 98"/>
              <p:cNvSpPr>
                <a:spLocks noChangeArrowheads="1"/>
              </p:cNvSpPr>
              <p:nvPr/>
            </p:nvSpPr>
            <p:spPr bwMode="gray">
              <a:xfrm rot="10800000">
                <a:off x="3568" y="1940"/>
                <a:ext cx="216" cy="224"/>
              </a:xfrm>
              <a:prstGeom prst="ellipse">
                <a:avLst/>
              </a:prstGeom>
              <a:grpFill/>
              <a:ln w="9525">
                <a:solidFill>
                  <a:srgbClr val="878C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Oval 99"/>
              <p:cNvSpPr>
                <a:spLocks noChangeArrowheads="1"/>
              </p:cNvSpPr>
              <p:nvPr/>
            </p:nvSpPr>
            <p:spPr bwMode="gray">
              <a:xfrm rot="-10800000">
                <a:off x="3540" y="1920"/>
                <a:ext cx="140" cy="2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 rot="10800000">
              <a:off x="3239175" y="4131244"/>
              <a:ext cx="364198" cy="483469"/>
            </a:xfrm>
            <a:prstGeom prst="ellipse">
              <a:avLst/>
            </a:prstGeom>
            <a:solidFill>
              <a:srgbClr val="0046AD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 Box 12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3570514" y="2505086"/>
              <a:ext cx="1242450" cy="646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fr-FR"/>
              </a:defPPr>
              <a:lvl1pPr algn="ctr" defTabSz="900113">
                <a:defRPr sz="1400">
                  <a:solidFill>
                    <a:srgbClr val="0046AD"/>
                  </a:solidFill>
                </a:defRPr>
              </a:lvl1pPr>
              <a:lvl2pPr defTabSz="900113">
                <a:defRPr sz="2400">
                  <a:latin typeface="Times New Roman" pitchFamily="18" charset="0"/>
                </a:defRPr>
              </a:lvl2pPr>
              <a:lvl3pPr defTabSz="900113">
                <a:defRPr sz="2400">
                  <a:latin typeface="Times New Roman" pitchFamily="18" charset="0"/>
                </a:defRPr>
              </a:lvl3pPr>
              <a:lvl4pPr defTabSz="900113">
                <a:defRPr sz="2400">
                  <a:latin typeface="Times New Roman" pitchFamily="18" charset="0"/>
                </a:defRPr>
              </a:lvl4pPr>
              <a:lvl5pPr defTabSz="900113">
                <a:defRPr sz="2400"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itchFamily="18" charset="0"/>
                </a:defRPr>
              </a:lvl9pPr>
            </a:lstStyle>
            <a:p>
              <a:r>
                <a:rPr lang="en-GB" dirty="0" smtClean="0"/>
                <a:t>Rail </a:t>
              </a:r>
              <a:r>
                <a:rPr lang="en-GB" dirty="0"/>
                <a:t>freight corridor regulation</a:t>
              </a:r>
            </a:p>
          </p:txBody>
        </p:sp>
        <p:sp>
          <p:nvSpPr>
            <p:cNvPr id="27" name="Text Box 12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5078776" y="2612812"/>
              <a:ext cx="9877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Euro-</a:t>
              </a:r>
            </a:p>
            <a:p>
              <a:pPr algn="ctr"/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vignette</a:t>
              </a:r>
              <a:endParaRPr lang="en-GB" sz="1400" dirty="0">
                <a:solidFill>
                  <a:srgbClr val="0046AD"/>
                </a:solidFill>
                <a:latin typeface="+mn-lt"/>
              </a:endParaRPr>
            </a:p>
          </p:txBody>
        </p:sp>
        <p:sp>
          <p:nvSpPr>
            <p:cNvPr id="28" name="Text Box 12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531003" y="2505090"/>
              <a:ext cx="987779" cy="646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Passenger rights on all modes</a:t>
              </a:r>
              <a:endParaRPr lang="de-DE" sz="1400" b="1" dirty="0">
                <a:latin typeface="+mn-lt"/>
              </a:endParaRPr>
            </a:p>
          </p:txBody>
        </p:sp>
        <p:sp>
          <p:nvSpPr>
            <p:cNvPr id="29" name="Text Box 13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247788" y="3969808"/>
              <a:ext cx="971976" cy="86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Recast of the 1</a:t>
              </a:r>
              <a:r>
                <a:rPr lang="en-GB" sz="1400" baseline="30000" dirty="0" smtClean="0">
                  <a:solidFill>
                    <a:srgbClr val="FFFFFF"/>
                  </a:solidFill>
                  <a:latin typeface="+mn-lt"/>
                </a:rPr>
                <a:t>st</a:t>
              </a:r>
              <a:r>
                <a:rPr lang="en-GB" sz="1400" dirty="0" smtClean="0">
                  <a:solidFill>
                    <a:srgbClr val="FFFFFF"/>
                  </a:solidFill>
                  <a:latin typeface="+mn-lt"/>
                </a:rPr>
                <a:t> railway package</a:t>
              </a:r>
              <a:endParaRPr lang="de-DE" sz="14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Text Box 13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3662838" y="4185252"/>
              <a:ext cx="99041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+mn-lt"/>
                </a:rPr>
                <a:t>New TEN-T and CEF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" name="Text Box 13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5078776" y="4185254"/>
              <a:ext cx="9877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9001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00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46AD"/>
                  </a:solidFill>
                  <a:latin typeface="+mn-lt"/>
                </a:rPr>
                <a:t>State Aid </a:t>
              </a:r>
              <a:r>
                <a:rPr lang="en-GB" sz="1400" dirty="0" smtClean="0">
                  <a:solidFill>
                    <a:srgbClr val="0046AD"/>
                  </a:solidFill>
                  <a:latin typeface="+mn-lt"/>
                </a:rPr>
                <a:t>Guidelines</a:t>
              </a:r>
              <a:endParaRPr lang="en-GB" sz="1400" dirty="0">
                <a:latin typeface="+mn-lt"/>
              </a:endParaRPr>
            </a:p>
          </p:txBody>
        </p:sp>
      </p:grpSp>
      <p:sp>
        <p:nvSpPr>
          <p:cNvPr id="52" name="Line Callout 1 (Accent Bar) 51"/>
          <p:cNvSpPr/>
          <p:nvPr/>
        </p:nvSpPr>
        <p:spPr bwMode="auto">
          <a:xfrm>
            <a:off x="323528" y="3356992"/>
            <a:ext cx="2304256" cy="2849843"/>
          </a:xfrm>
          <a:prstGeom prst="accentCallout1">
            <a:avLst>
              <a:gd name="adj1" fmla="val 46567"/>
              <a:gd name="adj2" fmla="val 100460"/>
              <a:gd name="adj3" fmla="val 18436"/>
              <a:gd name="adj4" fmla="val 114212"/>
            </a:avLst>
          </a:prstGeom>
          <a:solidFill>
            <a:schemeClr val="bg1"/>
          </a:solidFill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Reinforced accounts separation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Independence of IM’s essential functions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Longer and stronger MACs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New principles for TACs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>
                <a:solidFill>
                  <a:srgbClr val="7F7F7F"/>
                </a:solidFill>
              </a:rPr>
              <a:t>NDTACs and ETCS TACs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b="0" dirty="0" err="1">
                <a:solidFill>
                  <a:srgbClr val="7F7F7F"/>
                </a:solidFill>
              </a:rPr>
              <a:t>Acess</a:t>
            </a:r>
            <a:r>
              <a:rPr lang="en-GB" sz="1400" b="0" dirty="0">
                <a:solidFill>
                  <a:srgbClr val="7F7F7F"/>
                </a:solidFill>
              </a:rPr>
              <a:t> to Rail Related Services</a:t>
            </a:r>
          </a:p>
        </p:txBody>
      </p:sp>
      <p:sp>
        <p:nvSpPr>
          <p:cNvPr id="53" name="Oval 52"/>
          <p:cNvSpPr/>
          <p:nvPr/>
        </p:nvSpPr>
        <p:spPr>
          <a:xfrm rot="18605824">
            <a:off x="3790291" y="2718883"/>
            <a:ext cx="785119" cy="510952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‘12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 rot="18605824">
            <a:off x="8120448" y="2745330"/>
            <a:ext cx="785119" cy="510952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‘16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 rot="18605824">
            <a:off x="5262385" y="2713680"/>
            <a:ext cx="785119" cy="510952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‘</a:t>
            </a:r>
            <a:r>
              <a:rPr lang="it-IT" sz="2400" dirty="0" smtClean="0">
                <a:solidFill>
                  <a:schemeClr val="bg1"/>
                </a:solidFill>
              </a:rPr>
              <a:t>14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Line Callout 2 (Accent Bar) 56"/>
          <p:cNvSpPr/>
          <p:nvPr/>
        </p:nvSpPr>
        <p:spPr bwMode="auto">
          <a:xfrm>
            <a:off x="4938165" y="4922219"/>
            <a:ext cx="2644956" cy="1224136"/>
          </a:xfrm>
          <a:prstGeom prst="accentCallout2">
            <a:avLst>
              <a:gd name="adj1" fmla="val 80631"/>
              <a:gd name="adj2" fmla="val 100043"/>
              <a:gd name="adj3" fmla="val -52008"/>
              <a:gd name="adj4" fmla="val 117651"/>
              <a:gd name="adj5" fmla="val -51722"/>
              <a:gd name="adj6" fmla="val 118391"/>
            </a:avLst>
          </a:prstGeom>
          <a:solidFill>
            <a:schemeClr val="bg1"/>
          </a:solidFill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C00000"/>
                </a:solidFill>
              </a:rPr>
              <a:t>Opening of domestic passenger markets for both commercial services and PSOs</a:t>
            </a:r>
            <a:endParaRPr lang="en-GB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1140313"/>
            <a:ext cx="6790476" cy="54380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3200" dirty="0"/>
              <a:t>Rail governance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7900" y="1140313"/>
            <a:ext cx="41402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DA0000"/>
                </a:solidFill>
              </a:rPr>
              <a:t>Integrated system</a:t>
            </a:r>
          </a:p>
          <a:p>
            <a:pPr algn="r"/>
            <a:r>
              <a:rPr lang="en-GB" dirty="0">
                <a:solidFill>
                  <a:srgbClr val="F86B68"/>
                </a:solidFill>
              </a:rPr>
              <a:t>I</a:t>
            </a:r>
            <a:r>
              <a:rPr lang="en-GB" dirty="0" smtClean="0">
                <a:solidFill>
                  <a:srgbClr val="F86B68"/>
                </a:solidFill>
              </a:rPr>
              <a:t>ntegrated </a:t>
            </a:r>
            <a:r>
              <a:rPr lang="en-GB" dirty="0">
                <a:solidFill>
                  <a:srgbClr val="F86B68"/>
                </a:solidFill>
              </a:rPr>
              <a:t>systems with enhanced independency of the IM </a:t>
            </a:r>
            <a:endParaRPr lang="en-GB" dirty="0" smtClean="0">
              <a:solidFill>
                <a:srgbClr val="F86B68"/>
              </a:solidFill>
            </a:endParaRPr>
          </a:p>
          <a:p>
            <a:pPr algn="r"/>
            <a:r>
              <a:rPr lang="en-GB" dirty="0">
                <a:solidFill>
                  <a:srgbClr val="0051F2"/>
                </a:solidFill>
              </a:rPr>
              <a:t>S</a:t>
            </a:r>
            <a:r>
              <a:rPr lang="en-GB" dirty="0" smtClean="0">
                <a:solidFill>
                  <a:srgbClr val="0051F2"/>
                </a:solidFill>
              </a:rPr>
              <a:t>eparated IM</a:t>
            </a:r>
          </a:p>
          <a:p>
            <a:pPr algn="r"/>
            <a:r>
              <a:rPr lang="en-GB" dirty="0" smtClean="0">
                <a:solidFill>
                  <a:srgbClr val="35E7DF"/>
                </a:solidFill>
              </a:rPr>
              <a:t>Separated multimodal IM</a:t>
            </a:r>
            <a:endParaRPr lang="en-GB" dirty="0">
              <a:solidFill>
                <a:srgbClr val="35E7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7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01683" y="1725114"/>
          <a:ext cx="4056017" cy="395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743450" y="1530804"/>
          <a:ext cx="4069081" cy="414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1683" y="371284"/>
            <a:ext cx="6286501" cy="676915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l">
              <a:spcBef>
                <a:spcPct val="20000"/>
              </a:spcBef>
              <a:buFont typeface="Arial"/>
            </a:pPr>
            <a:r>
              <a:rPr lang="fr-BE" sz="3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 </a:t>
            </a:r>
            <a:r>
              <a:rPr lang="fr-BE" sz="32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w</a:t>
            </a:r>
            <a:r>
              <a:rPr lang="fr-BE" sz="3200" b="1" dirty="0" err="1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fr-BE" sz="3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fr-BE" sz="32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stand?</a:t>
            </a:r>
            <a:endParaRPr lang="en-US" sz="3200" b="1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68900" y="6019167"/>
            <a:ext cx="3643631" cy="67691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fr-BE" sz="3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fr-BE" sz="3200" b="1" dirty="0" err="1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fr-BE" sz="3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to do?</a:t>
            </a:r>
            <a:endParaRPr lang="en-US" sz="3200" b="1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43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6783" y="240722"/>
            <a:ext cx="7348729" cy="1066800"/>
          </a:xfrm>
        </p:spPr>
        <p:txBody>
          <a:bodyPr>
            <a:noAutofit/>
          </a:bodyPr>
          <a:lstStyle/>
          <a:p>
            <a:pPr algn="l"/>
            <a:r>
              <a:rPr lang="fr-BE" sz="32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Governance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structure? </a:t>
            </a:r>
            <a:b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endParaRPr lang="en-US" sz="3200" b="1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104404"/>
              </p:ext>
            </p:extLst>
          </p:nvPr>
        </p:nvGraphicFramePr>
        <p:xfrm>
          <a:off x="493068" y="15161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01" y="1022167"/>
            <a:ext cx="27660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Rail </a:t>
            </a:r>
            <a:r>
              <a:rPr lang="fr-BE" sz="1400" dirty="0" err="1" smtClean="0"/>
              <a:t>Freight</a:t>
            </a:r>
            <a:endParaRPr lang="fr-BE" sz="1400" dirty="0" smtClean="0"/>
          </a:p>
          <a:p>
            <a:pPr algn="ctr"/>
            <a:r>
              <a:rPr lang="fr-BE" sz="1400" dirty="0" smtClean="0"/>
              <a:t>MODAL SHARE GROWTH</a:t>
            </a:r>
          </a:p>
          <a:p>
            <a:pPr algn="ctr"/>
            <a:r>
              <a:rPr lang="fr-BE" sz="1400" dirty="0" smtClean="0"/>
              <a:t>2002 - 2012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5215" y="3295904"/>
            <a:ext cx="164878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sz="1400" dirty="0" smtClean="0"/>
              <a:t>Rail </a:t>
            </a:r>
            <a:r>
              <a:rPr lang="fr-BE" sz="1400" dirty="0" err="1" smtClean="0"/>
              <a:t>Freight</a:t>
            </a:r>
            <a:endParaRPr lang="fr-BE" sz="1400" dirty="0"/>
          </a:p>
          <a:p>
            <a:pPr algn="ctr"/>
            <a:r>
              <a:rPr lang="fr-BE" sz="1400" dirty="0"/>
              <a:t>NEW ENTRANTS</a:t>
            </a:r>
          </a:p>
          <a:p>
            <a:pPr algn="ctr"/>
            <a:r>
              <a:rPr lang="fr-BE" sz="1400" dirty="0" smtClean="0"/>
              <a:t>Share in 2014</a:t>
            </a:r>
            <a:endParaRPr lang="fr-BE" sz="1400" dirty="0"/>
          </a:p>
          <a:p>
            <a:pPr algn="ctr"/>
            <a:r>
              <a:rPr lang="fr-BE" sz="1400" dirty="0" smtClean="0"/>
              <a:t>(%)</a:t>
            </a:r>
            <a:endParaRPr lang="fr-B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715" y="6343603"/>
            <a:ext cx="8052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 smtClean="0"/>
              <a:t>Data Source</a:t>
            </a:r>
            <a:r>
              <a:rPr lang="fr-BE" sz="1400" b="0" dirty="0" smtClean="0"/>
              <a:t>: </a:t>
            </a:r>
            <a:r>
              <a:rPr lang="fr-BE" sz="1400" b="0" dirty="0" err="1" smtClean="0"/>
              <a:t>European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Commission’s</a:t>
            </a:r>
            <a:r>
              <a:rPr lang="fr-BE" sz="1400" b="0" dirty="0" smtClean="0"/>
              <a:t> RMMS 2007-2014 (</a:t>
            </a:r>
            <a:r>
              <a:rPr lang="fr-BE" sz="1400" b="0" dirty="0" err="1" smtClean="0"/>
              <a:t>excluding</a:t>
            </a:r>
            <a:r>
              <a:rPr lang="fr-BE" sz="1400" b="0" dirty="0" smtClean="0"/>
              <a:t> HR &amp; LU)</a:t>
            </a:r>
            <a:endParaRPr lang="fr-BE" sz="1400" b="0" dirty="0"/>
          </a:p>
        </p:txBody>
      </p:sp>
      <p:sp>
        <p:nvSpPr>
          <p:cNvPr id="9" name="TextBox 2"/>
          <p:cNvSpPr txBox="1"/>
          <p:nvPr/>
        </p:nvSpPr>
        <p:spPr>
          <a:xfrm>
            <a:off x="4279074" y="5658104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 smtClean="0">
                <a:solidFill>
                  <a:srgbClr val="0046AD"/>
                </a:solidFill>
                <a:sym typeface="Wingdings" panose="05000000000000000000" pitchFamily="2" charset="2"/>
              </a:rPr>
              <a:t></a:t>
            </a:r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More </a:t>
            </a:r>
            <a:r>
              <a:rPr lang="fr-BE" sz="1400" b="0" dirty="0" err="1" smtClean="0">
                <a:solidFill>
                  <a:srgbClr val="0046AD"/>
                </a:solidFill>
                <a:sym typeface="Wingdings" panose="05000000000000000000" pitchFamily="2" charset="2"/>
              </a:rPr>
              <a:t>than</a:t>
            </a:r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25% new </a:t>
            </a:r>
          </a:p>
          <a:p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   entrant</a:t>
            </a:r>
            <a:r>
              <a:rPr lang="fr-BE" sz="1400" b="0" dirty="0">
                <a:solidFill>
                  <a:srgbClr val="0046AD"/>
                </a:solidFill>
                <a:sym typeface="Wingdings" panose="05000000000000000000" pitchFamily="2" charset="2"/>
              </a:rPr>
              <a:t> </a:t>
            </a:r>
            <a:r>
              <a:rPr lang="fr-BE" sz="1400" b="0" dirty="0" err="1" smtClean="0">
                <a:solidFill>
                  <a:srgbClr val="0046AD"/>
                </a:solidFill>
                <a:sym typeface="Wingdings" panose="05000000000000000000" pitchFamily="2" charset="2"/>
              </a:rPr>
              <a:t>market</a:t>
            </a:r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</a:t>
            </a:r>
            <a:r>
              <a:rPr lang="fr-BE" sz="1400" b="0" dirty="0" err="1" smtClean="0">
                <a:solidFill>
                  <a:srgbClr val="0046AD"/>
                </a:solidFill>
                <a:sym typeface="Wingdings" panose="05000000000000000000" pitchFamily="2" charset="2"/>
              </a:rPr>
              <a:t>share</a:t>
            </a:r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</a:t>
            </a:r>
            <a:endParaRPr lang="en-US" sz="1400" b="0" dirty="0">
              <a:solidFill>
                <a:srgbClr val="0046A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4684" y="5658104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b="0" dirty="0" err="1" smtClean="0">
                <a:solidFill>
                  <a:srgbClr val="0046AD"/>
                </a:solidFill>
                <a:sym typeface="Wingdings" panose="05000000000000000000" pitchFamily="2" charset="2"/>
              </a:rPr>
              <a:t>Less</a:t>
            </a:r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</a:t>
            </a:r>
            <a:r>
              <a:rPr lang="fr-BE" sz="1400" b="0" dirty="0" err="1" smtClean="0">
                <a:solidFill>
                  <a:srgbClr val="0046AD"/>
                </a:solidFill>
                <a:sym typeface="Wingdings" panose="05000000000000000000" pitchFamily="2" charset="2"/>
              </a:rPr>
              <a:t>than</a:t>
            </a:r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25% new </a:t>
            </a:r>
            <a:r>
              <a:rPr lang="fr-BE" sz="1400" dirty="0" smtClean="0">
                <a:solidFill>
                  <a:srgbClr val="0046AD"/>
                </a:solidFill>
                <a:sym typeface="Wingdings" panose="05000000000000000000" pitchFamily="2" charset="2"/>
              </a:rPr>
              <a:t></a:t>
            </a:r>
            <a:endParaRPr lang="fr-BE" sz="1400" dirty="0">
              <a:solidFill>
                <a:srgbClr val="0046AD"/>
              </a:solidFill>
              <a:sym typeface="Wingdings" panose="05000000000000000000" pitchFamily="2" charset="2"/>
            </a:endParaRPr>
          </a:p>
          <a:p>
            <a:pPr algn="r"/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entrant </a:t>
            </a:r>
            <a:r>
              <a:rPr lang="fr-BE" sz="1400" b="0" dirty="0" err="1" smtClean="0">
                <a:solidFill>
                  <a:srgbClr val="0046AD"/>
                </a:solidFill>
                <a:sym typeface="Wingdings" panose="05000000000000000000" pitchFamily="2" charset="2"/>
              </a:rPr>
              <a:t>market</a:t>
            </a:r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</a:t>
            </a:r>
            <a:r>
              <a:rPr lang="fr-BE" sz="1400" b="0" dirty="0" err="1" smtClean="0">
                <a:solidFill>
                  <a:srgbClr val="0046AD"/>
                </a:solidFill>
                <a:sym typeface="Wingdings" panose="05000000000000000000" pitchFamily="2" charset="2"/>
              </a:rPr>
              <a:t>share</a:t>
            </a:r>
            <a:r>
              <a:rPr lang="fr-BE" sz="1400" b="0" dirty="0" smtClean="0">
                <a:solidFill>
                  <a:srgbClr val="0046AD"/>
                </a:solidFill>
                <a:sym typeface="Wingdings" panose="05000000000000000000" pitchFamily="2" charset="2"/>
              </a:rPr>
              <a:t>    </a:t>
            </a:r>
            <a:endParaRPr lang="en-US" sz="1400" b="0" dirty="0">
              <a:solidFill>
                <a:srgbClr val="0046AD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77874" y="2026723"/>
            <a:ext cx="0" cy="410445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5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3" y="240722"/>
            <a:ext cx="7348729" cy="1066800"/>
          </a:xfrm>
        </p:spPr>
        <p:txBody>
          <a:bodyPr>
            <a:noAutofit/>
          </a:bodyPr>
          <a:lstStyle/>
          <a:p>
            <a:pPr algn="l"/>
            <a:r>
              <a:rPr lang="fr-BE" sz="32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Financing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32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the key!</a:t>
            </a:r>
            <a:b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Rail </a:t>
            </a:r>
            <a:r>
              <a:rPr lang="fr-BE" sz="32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freight</a:t>
            </a:r>
            <a:r>
              <a:rPr lang="fr-BE" sz="32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3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modal </a:t>
            </a:r>
            <a:r>
              <a:rPr lang="fr-BE" sz="3200" b="1" dirty="0" err="1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fr-BE" sz="2400" b="1" dirty="0" smtClean="0"/>
              <a:t/>
            </a:r>
            <a:br>
              <a:rPr lang="fr-BE" sz="2400" b="1" dirty="0" smtClean="0"/>
            </a:br>
            <a:endParaRPr lang="en-US" sz="1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95930"/>
              </p:ext>
            </p:extLst>
          </p:nvPr>
        </p:nvGraphicFramePr>
        <p:xfrm>
          <a:off x="704088" y="1883767"/>
          <a:ext cx="79930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444189"/>
            <a:ext cx="27660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Rail </a:t>
            </a:r>
            <a:r>
              <a:rPr lang="fr-BE" sz="1400" dirty="0" err="1" smtClean="0"/>
              <a:t>Freight</a:t>
            </a:r>
            <a:endParaRPr lang="fr-BE" sz="1400" dirty="0" smtClean="0"/>
          </a:p>
          <a:p>
            <a:pPr algn="ctr"/>
            <a:r>
              <a:rPr lang="fr-BE" sz="1400" dirty="0" smtClean="0"/>
              <a:t>MODAL SHARE GROWTH</a:t>
            </a:r>
          </a:p>
          <a:p>
            <a:pPr algn="ctr"/>
            <a:r>
              <a:rPr lang="fr-BE" sz="1400" dirty="0" smtClean="0"/>
              <a:t>(2002 – 2012)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4265" y="3777416"/>
            <a:ext cx="202221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Rail FINANCING</a:t>
            </a:r>
          </a:p>
          <a:p>
            <a:pPr algn="ctr"/>
            <a:r>
              <a:rPr lang="fr-BE" sz="1400" dirty="0" smtClean="0"/>
              <a:t>(1000€/line.km/</a:t>
            </a:r>
            <a:r>
              <a:rPr lang="fr-BE" sz="1400" dirty="0" err="1" smtClean="0"/>
              <a:t>yr</a:t>
            </a:r>
            <a:endParaRPr lang="fr-BE" sz="1400" dirty="0" smtClean="0"/>
          </a:p>
          <a:p>
            <a:pPr algn="ctr"/>
            <a:r>
              <a:rPr lang="fr-BE" sz="1400" dirty="0" smtClean="0"/>
              <a:t> 2002-2012)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5594" y="5144289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92D050"/>
                </a:solidFill>
              </a:rPr>
              <a:t>Integrated </a:t>
            </a:r>
            <a:r>
              <a:rPr lang="fr-BE" b="1" dirty="0" smtClean="0"/>
              <a:t>/ </a:t>
            </a:r>
            <a:r>
              <a:rPr lang="fr-BE" b="1" dirty="0" err="1" smtClean="0">
                <a:solidFill>
                  <a:srgbClr val="FF0000"/>
                </a:solidFill>
              </a:rPr>
              <a:t>Unbundled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0202" y="6371484"/>
            <a:ext cx="7220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 smtClean="0"/>
              <a:t>Data Source</a:t>
            </a:r>
            <a:r>
              <a:rPr lang="fr-BE" sz="1400" b="0" dirty="0" smtClean="0"/>
              <a:t>: </a:t>
            </a:r>
            <a:r>
              <a:rPr lang="fr-BE" sz="1400" b="0" dirty="0" err="1" smtClean="0"/>
              <a:t>European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Commission’s</a:t>
            </a:r>
            <a:r>
              <a:rPr lang="fr-BE" sz="1400" b="0" dirty="0" smtClean="0"/>
              <a:t> RMMS 2007-2014 (</a:t>
            </a:r>
            <a:r>
              <a:rPr lang="fr-BE" sz="1400" b="0" dirty="0" err="1"/>
              <a:t>e</a:t>
            </a:r>
            <a:r>
              <a:rPr lang="fr-BE" sz="1400" b="0" dirty="0" err="1" smtClean="0"/>
              <a:t>xcluding</a:t>
            </a:r>
            <a:r>
              <a:rPr lang="fr-BE" sz="1400" b="0" dirty="0" smtClean="0"/>
              <a:t> HR &amp; LU)</a:t>
            </a:r>
            <a:endParaRPr lang="fr-BE" sz="1400" b="0" dirty="0"/>
          </a:p>
        </p:txBody>
      </p:sp>
    </p:spTree>
    <p:extLst>
      <p:ext uri="{BB962C8B-B14F-4D97-AF65-F5344CB8AC3E}">
        <p14:creationId xmlns:p14="http://schemas.microsoft.com/office/powerpoint/2010/main" val="14058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pWhsfY30WZKfmkDFJSn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SsRDMICkWzBxgiyHys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8ruAV1PUSjvJW0TaTL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gFU5pKg0i6uUE3HyV4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VifgH2kEutYpK24_KW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HCcTWMOU.JfxZVsAYFd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iXSEedHUiS2yb1LH_Q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u.S7QzkkO1Nw3f5H.5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b10Q1DfUiVvHp1q0As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ryPgF9jk6VPC98Ns4Gq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S3ayt3SEufVf1EUdw4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uF62NwbEy7Jc9rogu7H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g.NycfnEWPK0SzWLtY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YmCoY.E0G0AsSluRIpb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HDA3dHMkOJApSwQUJsV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0a96pm2UuEiwogSRcG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DCQNQsAkWAPNZRBOV5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jxX9E3hUKkw6TGJlFsQ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XpX5zmwUCwoJ5oNixsm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Gekbx1kkmmpnJaxjsCj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JuJjq6S0KD4ft1UsvoX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XTM7EH6Q0iqPFM7wWze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z4SMwfHEyOSZ8HSmrR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KKN8LhEiItzHeHgAWB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GIEuqBjUGPC7epet.Q4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bbbtBGYUejHQasJaS29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mrHu_nEWvCzqdQcJk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zfetObPEK3qXDVFBnv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1yzaSzkk2qL6ADZ5RMo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a5eEFvtEOhBmHRbZ_lt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uF62NwbEy7Jc9rogu7H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uF62NwbEy7Jc9rogu7H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KW.uGCGkqnysxSK8F1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aA6kATe0C8s8XtgeDH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dwmWwcFEq0zgKBNzic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4pENfpFkK81.LhRK29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SsRDMICkWzBxgiyHys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8ruAV1PUSjvJW0TaTLN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HCcTWMOU.JfxZVsAYFd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jEG0iKo0KjLhwvD1SvB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u.S7QzkkO1Nw3f5H.5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b10Q1DfUiVvHp1q0As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5J.yYLfkmfRTw_DXzv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ryPgF9jk6VPC98Ns4G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KW.uGCGkqnysxSK8F1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4dRwtIMkGS9kRHni5m3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g.NycfnEWPK0SzWLtYz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HDA3dHMkOJApSwQUJs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0a96pm2UuEiwogSRcGA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Gekbx1kkmmpnJaxjsCj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JuJjq6S0KD4ft1UsvoX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XTM7EH6Q0iqPFM7wWzef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KKN8LhEiItzHeHgAWB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GIEuqBjUGPC7epet.Q4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bbbtBGYUejHQasJaS29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dwmWwcFEq0zgKBNzic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4HP.7iJjUKW.O7v9V3e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jN1LmkvUuOYwPemAOn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4pENfpFkK81.LhRK29Vg"/>
</p:tagLst>
</file>

<file path=ppt/theme/theme1.xml><?xml version="1.0" encoding="utf-8"?>
<a:theme xmlns:a="http://schemas.openxmlformats.org/drawingml/2006/main" name="CER_PPT">
  <a:themeElements>
    <a:clrScheme name="CER_Powerpoint">
      <a:dk1>
        <a:srgbClr val="FFFFFF"/>
      </a:dk1>
      <a:lt1>
        <a:srgbClr val="005FAA"/>
      </a:lt1>
      <a:dk2>
        <a:srgbClr val="00305B"/>
      </a:dk2>
      <a:lt2>
        <a:srgbClr val="3C5C87"/>
      </a:lt2>
      <a:accent1>
        <a:srgbClr val="005FAA"/>
      </a:accent1>
      <a:accent2>
        <a:srgbClr val="6A98B8"/>
      </a:accent2>
      <a:accent3>
        <a:srgbClr val="C6C6C7"/>
      </a:accent3>
      <a:accent4>
        <a:srgbClr val="B30E0A"/>
      </a:accent4>
      <a:accent5>
        <a:srgbClr val="DCC99F"/>
      </a:accent5>
      <a:accent6>
        <a:srgbClr val="005FAA"/>
      </a:accent6>
      <a:hlink>
        <a:srgbClr val="005FAA"/>
      </a:hlink>
      <a:folHlink>
        <a:srgbClr val="B30F0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ER_Powerpoint">
    <a:dk1>
      <a:srgbClr val="FFFFFF"/>
    </a:dk1>
    <a:lt1>
      <a:srgbClr val="005FAA"/>
    </a:lt1>
    <a:dk2>
      <a:srgbClr val="00305B"/>
    </a:dk2>
    <a:lt2>
      <a:srgbClr val="3C5C87"/>
    </a:lt2>
    <a:accent1>
      <a:srgbClr val="005FAA"/>
    </a:accent1>
    <a:accent2>
      <a:srgbClr val="6A98B8"/>
    </a:accent2>
    <a:accent3>
      <a:srgbClr val="C6C6C7"/>
    </a:accent3>
    <a:accent4>
      <a:srgbClr val="B30E0A"/>
    </a:accent4>
    <a:accent5>
      <a:srgbClr val="DCC99F"/>
    </a:accent5>
    <a:accent6>
      <a:srgbClr val="005FAA"/>
    </a:accent6>
    <a:hlink>
      <a:srgbClr val="005FAA"/>
    </a:hlink>
    <a:folHlink>
      <a:srgbClr val="B30F0B"/>
    </a:folHlink>
  </a:clrScheme>
</a:themeOverride>
</file>

<file path=ppt/theme/themeOverride2.xml><?xml version="1.0" encoding="utf-8"?>
<a:themeOverride xmlns:a="http://schemas.openxmlformats.org/drawingml/2006/main">
  <a:clrScheme name="CER_Powerpoint">
    <a:dk1>
      <a:srgbClr val="FFFFFF"/>
    </a:dk1>
    <a:lt1>
      <a:srgbClr val="005FAA"/>
    </a:lt1>
    <a:dk2>
      <a:srgbClr val="00305B"/>
    </a:dk2>
    <a:lt2>
      <a:srgbClr val="3C5C87"/>
    </a:lt2>
    <a:accent1>
      <a:srgbClr val="005FAA"/>
    </a:accent1>
    <a:accent2>
      <a:srgbClr val="6A98B8"/>
    </a:accent2>
    <a:accent3>
      <a:srgbClr val="C6C6C7"/>
    </a:accent3>
    <a:accent4>
      <a:srgbClr val="B30E0A"/>
    </a:accent4>
    <a:accent5>
      <a:srgbClr val="DCC99F"/>
    </a:accent5>
    <a:accent6>
      <a:srgbClr val="005FAA"/>
    </a:accent6>
    <a:hlink>
      <a:srgbClr val="005FAA"/>
    </a:hlink>
    <a:folHlink>
      <a:srgbClr val="B30F0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</TotalTime>
  <Words>646</Words>
  <Application>Microsoft Office PowerPoint</Application>
  <PresentationFormat>On-screen Show (4:3)</PresentationFormat>
  <Paragraphs>202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CER_PPT</vt:lpstr>
      <vt:lpstr>An excursus on rail reform in the EU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where do we stand?</vt:lpstr>
      <vt:lpstr>Governance structure?  </vt:lpstr>
      <vt:lpstr>Financing is the key! Rail freight modal share </vt:lpstr>
      <vt:lpstr>PowerPoint Presentation</vt:lpstr>
      <vt:lpstr>PowerPoint Presentation</vt:lpstr>
      <vt:lpstr>Key elements of the sustainable rail development</vt:lpstr>
      <vt:lpstr>PowerPoint Presentation</vt:lpstr>
    </vt:vector>
  </TitlesOfParts>
  <Company>page in extremis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creator>Page Inextremis</dc:creator>
  <cp:lastModifiedBy>brynkina</cp:lastModifiedBy>
  <cp:revision>182</cp:revision>
  <dcterms:created xsi:type="dcterms:W3CDTF">2015-12-01T11:22:55Z</dcterms:created>
  <dcterms:modified xsi:type="dcterms:W3CDTF">2017-11-20T09:44:04Z</dcterms:modified>
</cp:coreProperties>
</file>