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61" r:id="rId5"/>
    <p:sldId id="274" r:id="rId6"/>
    <p:sldId id="275" r:id="rId7"/>
    <p:sldId id="276" r:id="rId8"/>
    <p:sldId id="262" r:id="rId9"/>
    <p:sldId id="264" r:id="rId10"/>
    <p:sldId id="263" r:id="rId11"/>
    <p:sldId id="265" r:id="rId12"/>
    <p:sldId id="268" r:id="rId13"/>
    <p:sldId id="272" r:id="rId14"/>
    <p:sldId id="26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8F"/>
    <a:srgbClr val="FFFF99"/>
    <a:srgbClr val="00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EA60F-FB43-4BBF-B4DF-684BF90DA9C9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2A655-0F66-4D56-B6B5-BC1B7443CE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360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2A655-0F66-4D56-B6B5-BC1B7443CE6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411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9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8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39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80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97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6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758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601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2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20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77186-3FD6-4725-B60A-A37F0D2E029C}" type="datetimeFigureOut">
              <a:rPr lang="en-GB" smtClean="0"/>
              <a:t>17/10/2016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DD2F6-68CF-4B27-B553-4406700411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57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be/url?sa=i&amp;rct=j&amp;q=&amp;esrc=s&amp;source=images&amp;cd=&amp;ved=0ahUKEwiz1cy13r3LAhVDxRQKHaTcCdkQjRwIBw&amp;url=https://twitter.com/un_ece&amp;psig=AFQjCNGOAFuC5irei6dcIjd0OCzegQyE2A&amp;ust=145796106785779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15.png"/><Relationship Id="rId18" Type="http://schemas.openxmlformats.org/officeDocument/2006/relationships/hyperlink" Target="http://www.google.be/url?sa=i&amp;rct=j&amp;q=&amp;esrc=s&amp;source=images&amp;cd=&amp;cad=rja&amp;uact=8&amp;ved=0ahUKEwiLicCX3r3LAhUCchQKHaoOBYgQjRwIBw&amp;url=http://www.europarl.europa.eu/news/en/news-room/20150316IPR34756/Internal-market-MEPs-green-light-life-saving-emergency-call-system-for-cars&amp;bvm=bv.116636494,d.d24&amp;psig=AFQjCNE2ieEE8HWJS0CEPhNj6WfwAhqpOQ&amp;ust=1457960999838564" TargetMode="External"/><Relationship Id="rId3" Type="http://schemas.openxmlformats.org/officeDocument/2006/relationships/image" Target="../media/image18.jpeg"/><Relationship Id="rId21" Type="http://schemas.openxmlformats.org/officeDocument/2006/relationships/image" Target="../media/image12.png"/><Relationship Id="rId7" Type="http://schemas.openxmlformats.org/officeDocument/2006/relationships/hyperlink" Target="https://www.google.be/url?sa=i&amp;rct=j&amp;q=&amp;esrc=s&amp;source=images&amp;cd=&amp;cad=rja&amp;uact=8&amp;ved=0ahUKEwi0xILChr7LAhUD7BQKHRPxDUcQjRwIBw&amp;url=https://www.roadsideassistance-1.com.au/?p%3D19&amp;bvm=bv.116636494,d.d24&amp;psig=AFQjCNF902CF0s6v5avXmRcrC4WIFKa67A&amp;ust=1457971836437390" TargetMode="External"/><Relationship Id="rId12" Type="http://schemas.openxmlformats.org/officeDocument/2006/relationships/hyperlink" Target="https://play.google.com/store/apps/details?id=com.esys.antennapointer" TargetMode="Externa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oogle.be/url?sa=i&amp;rct=j&amp;q=&amp;esrc=s&amp;source=images&amp;cd=&amp;cad=rja&amp;uact=8&amp;ved=0ahUKEwjU1JT-3b3LAhWIbhQKHUsSD_oQjRwIBw&amp;url=https://www.mvnodynamics.com/capacity-carrier-db-2010-2/company-briefs/company-review-russian-mvno-nis-glonass-%C2%AB%D1%8D%D1%80%D0%B0-%D0%B3%D0%BB%D0%BE%D0%BD%D0%B0%D1%81%D1%81-%C2%BB-era-glonass/&amp;psig=AFQjCNFi3EgiJyOGatI-9Gah8S0muxBs3w&amp;ust=1457960966303643" TargetMode="External"/><Relationship Id="rId20" Type="http://schemas.openxmlformats.org/officeDocument/2006/relationships/hyperlink" Target="https://www.google.be/url?sa=i&amp;rct=j&amp;q=&amp;esrc=s&amp;source=images&amp;cd=&amp;ved=0ahUKEwiz1cy13r3LAhVDxRQKHaTcCdkQjRwIBw&amp;url=https://twitter.com/un_ece&amp;psig=AFQjCNGOAFuC5irei6dcIjd0OCzegQyE2A&amp;ust=145796106785779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14.emf"/><Relationship Id="rId5" Type="http://schemas.openxmlformats.org/officeDocument/2006/relationships/hyperlink" Target="http://www.google.be/url?sa=i&amp;rct=j&amp;q=&amp;esrc=s&amp;source=images&amp;cd=&amp;cad=rja&amp;uact=8&amp;ved=0ahUKEwi3hZeShL7LAhWBuhQKHRp7AvcQjRwIBw&amp;url=http://www.euroncap.com/en/results/toyota/aygo/10951&amp;bvm=bv.116636494,d.d24&amp;psig=AFQjCNHaMyVipxQOjMGwTrd_4rHDD7PqEA&amp;ust=1457971147517702" TargetMode="External"/><Relationship Id="rId15" Type="http://schemas.openxmlformats.org/officeDocument/2006/relationships/image" Target="../media/image16.jpeg"/><Relationship Id="rId10" Type="http://schemas.openxmlformats.org/officeDocument/2006/relationships/image" Target="../media/image13.png"/><Relationship Id="rId19" Type="http://schemas.openxmlformats.org/officeDocument/2006/relationships/image" Target="../media/image11.jpeg"/><Relationship Id="rId4" Type="http://schemas.openxmlformats.org/officeDocument/2006/relationships/image" Target="../media/image19.jpg"/><Relationship Id="rId9" Type="http://schemas.openxmlformats.org/officeDocument/2006/relationships/hyperlink" Target="http://www.google.be/url?sa=i&amp;rct=j&amp;q=&amp;esrc=s&amp;source=images&amp;cd=&amp;cad=rja&amp;uact=8&amp;ved=0ahUKEwiBl5ylvL_JAhUBLBoKHXjLDjgQjRwIBw&amp;url=http://www.lookfordiagnosis.com/mesh_info.php?term%3DRadio%2BWaves%26lang%3D1&amp;psig=AFQjCNGeMh0JFH-0vv926h69TzrnhZIgDw&amp;ust=1449224483276613" TargetMode="External"/><Relationship Id="rId14" Type="http://schemas.openxmlformats.org/officeDocument/2006/relationships/hyperlink" Target="http://www.google.be/url?sa=i&amp;rct=j&amp;q=&amp;esrc=s&amp;source=images&amp;cd=&amp;cad=rja&amp;uact=8&amp;ved=0ahUKEwjwism8i77LAhVMvxQKHYWYBDgQjRwIBw&amp;url=http://depositphotos.com/11270394/stock-illustration-call-center-lady.html&amp;bvm=bv.116636494,d.d24&amp;psig=AFQjCNHyuFZxrNrA0D_mhHxb8JmhZbq-nw&amp;ust=145797316675326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be/url?sa=i&amp;rct=j&amp;q=&amp;esrc=s&amp;source=images&amp;cd=&amp;cad=rja&amp;uact=8&amp;ved=0ahUKEwjCoJbGrb7LAhXKXhoKHQmJDF8QjRwIBw&amp;url=http://www.carbuyer.co.uk/tips-and-advice/149404/onstar-a-beginners-guide&amp;bvm=bv.116636494,d.d2s&amp;psig=AFQjCNH__h-tc7mjPFzvKB-jL_59K1nx4g&amp;ust=1457982290875174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s://www.google.be/url?sa=i&amp;rct=j&amp;q=&amp;esrc=s&amp;source=images&amp;cd=&amp;cad=rja&amp;uact=8&amp;ved=0ahUKEwjU1JT-3b3LAhWIbhQKHUsSD_oQjRwIBw&amp;url=https://www.mvnodynamics.com/capacity-carrier-db-2010-2/company-briefs/company-review-russian-mvno-nis-glonass-%C2%AB%D1%8D%D1%80%D0%B0-%D0%B3%D0%BB%D0%BE%D0%BD%D0%B0%D1%81%D1%81-%C2%BB-era-glonass/&amp;psig=AFQjCNFi3EgiJyOGatI-9Gah8S0muxBs3w&amp;ust=145796096630364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be/url?sa=i&amp;rct=j&amp;q=&amp;esrc=s&amp;source=images&amp;cd=&amp;ved=0ahUKEwiz1cy13r3LAhVDxRQKHaTcCdkQjRwIBw&amp;url=https://twitter.com/un_ece&amp;psig=AFQjCNGOAFuC5irei6dcIjd0OCzegQyE2A&amp;ust=1457961067857799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be/url?sa=i&amp;rct=j&amp;q=&amp;esrc=s&amp;source=images&amp;cd=&amp;cad=rja&amp;uact=8&amp;ved=0ahUKEwiLicCX3r3LAhUCchQKHaoOBYgQjRwIBw&amp;url=http://www.europarl.europa.eu/news/en/news-room/20150316IPR34756/Internal-market-MEPs-green-light-life-saving-emergency-call-system-for-cars&amp;bvm=bv.116636494,d.d24&amp;psig=AFQjCNE2ieEE8HWJS0CEPhNj6WfwAhqpOQ&amp;ust=1457960999838564" TargetMode="External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be/url?sa=i&amp;rct=j&amp;q=&amp;esrc=s&amp;source=images&amp;cd=&amp;cad=rja&amp;uact=8&amp;ved=0ahUKEwiWgPi5ub7LAhWHfRoKHYBKDk0QjRwIBw&amp;url=https://www.head-acoustics.de/&amp;bvm=bv.116636494,d.d2s&amp;psig=AFQjCNHHTPV7dbIWNxSW7mdGeJ3D1WndOA&amp;ust=1457985511080561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s://www.google.be/url?sa=i&amp;rct=j&amp;q=&amp;esrc=s&amp;source=images&amp;cd=&amp;cad=rja&amp;uact=8&amp;ved=0ahUKEwjU1JT-3b3LAhWIbhQKHUsSD_oQjRwIBw&amp;url=https://www.mvnodynamics.com/capacity-carrier-db-2010-2/company-briefs/company-review-russian-mvno-nis-glonass-%C2%AB%D1%8D%D1%80%D0%B0-%D0%B3%D0%BB%D0%BE%D0%BD%D0%B0%D1%81%D1%81-%C2%BB-era-glonass/&amp;psig=AFQjCNFi3EgiJyOGatI-9Gah8S0muxBs3w&amp;ust=145796096630364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be/url?sa=i&amp;rct=j&amp;q=&amp;esrc=s&amp;source=images&amp;cd=&amp;ved=0ahUKEwiz1cy13r3LAhVDxRQKHaTcCdkQjRwIBw&amp;url=https://twitter.com/un_ece&amp;psig=AFQjCNGOAFuC5irei6dcIjd0OCzegQyE2A&amp;ust=1457961067857799" TargetMode="External"/><Relationship Id="rId11" Type="http://schemas.openxmlformats.org/officeDocument/2006/relationships/image" Target="../media/image24.png"/><Relationship Id="rId5" Type="http://schemas.openxmlformats.org/officeDocument/2006/relationships/image" Target="../media/image11.jpeg"/><Relationship Id="rId10" Type="http://schemas.openxmlformats.org/officeDocument/2006/relationships/hyperlink" Target="https://www.google.be/url?sa=i&amp;rct=j&amp;q=&amp;esrc=s&amp;source=images&amp;cd=&amp;cad=rja&amp;uact=8&amp;ved=0ahUKEwjnnNXDur7LAhUFHxoKHb-iD2sQjRwIBw&amp;url=https://www.head-acoustics.de/eng/press_releases_TS26131_32_Release12_GCF.htm&amp;bvm=bv.116636494,d.d2s&amp;psig=AFQjCNF3GUEjpOviTdeDpgy8rN7EvzpCJw&amp;ust=1457985747639799" TargetMode="External"/><Relationship Id="rId4" Type="http://schemas.openxmlformats.org/officeDocument/2006/relationships/hyperlink" Target="http://www.google.be/url?sa=i&amp;rct=j&amp;q=&amp;esrc=s&amp;source=images&amp;cd=&amp;cad=rja&amp;uact=8&amp;ved=0ahUKEwiLicCX3r3LAhUCchQKHaoOBYgQjRwIBw&amp;url=http://www.europarl.europa.eu/news/en/news-room/20150316IPR34756/Internal-market-MEPs-green-light-life-saving-emergency-call-system-for-cars&amp;bvm=bv.116636494,d.d24&amp;psig=AFQjCNE2ieEE8HWJS0CEPhNj6WfwAhqpOQ&amp;ust=1457960999838564" TargetMode="External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s://www.google.be/url?sa=i&amp;rct=j&amp;q=&amp;esrc=s&amp;source=images&amp;cd=&amp;cad=rja&amp;uact=8&amp;ved=0ahUKEwjU1JT-3b3LAhWIbhQKHUsSD_oQjRwIBw&amp;url=https://www.mvnodynamics.com/capacity-carrier-db-2010-2/company-briefs/company-review-russian-mvno-nis-glonass-%C2%AB%D1%8D%D1%80%D0%B0-%D0%B3%D0%BB%D0%BE%D0%BD%D0%B0%D1%81%D1%81-%C2%BB-era-glonass/&amp;psig=AFQjCNFi3EgiJyOGatI-9Gah8S0muxBs3w&amp;ust=145796096630364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be/url?sa=i&amp;rct=j&amp;q=&amp;esrc=s&amp;source=images&amp;cd=&amp;ved=0ahUKEwiz1cy13r3LAhVDxRQKHaTcCdkQjRwIBw&amp;url=https://twitter.com/un_ece&amp;psig=AFQjCNGOAFuC5irei6dcIjd0OCzegQyE2A&amp;ust=1457961067857799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be/url?sa=i&amp;rct=j&amp;q=&amp;esrc=s&amp;source=images&amp;cd=&amp;cad=rja&amp;uact=8&amp;ved=0ahUKEwiLicCX3r3LAhUCchQKHaoOBYgQjRwIBw&amp;url=http://www.europarl.europa.eu/news/en/news-room/20150316IPR34756/Internal-market-MEPs-green-light-life-saving-emergency-call-system-for-cars&amp;bvm=bv.116636494,d.d24&amp;psig=AFQjCNE2ieEE8HWJS0CEPhNj6WfwAhqpOQ&amp;ust=145796099983856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hyperlink" Target="https://www.google.be/url?sa=i&amp;rct=j&amp;q=&amp;esrc=s&amp;source=images&amp;cd=&amp;ved=0ahUKEwiz1cy13r3LAhVDxRQKHaTcCdkQjRwIBw&amp;url=https://twitter.com/un_ece&amp;psig=AFQjCNGOAFuC5irei6dcIjd0OCzegQyE2A&amp;ust=1457961067857799" TargetMode="External"/><Relationship Id="rId2" Type="http://schemas.openxmlformats.org/officeDocument/2006/relationships/hyperlink" Target="https://www.google.be/url?sa=i&amp;rct=j&amp;q=&amp;esrc=s&amp;source=images&amp;cd=&amp;cad=rja&amp;uact=8&amp;ved=0ahUKEwjU1JT-3b3LAhWIbhQKHUsSD_oQjRwIBw&amp;url=https://www.mvnodynamics.com/capacity-carrier-db-2010-2/company-briefs/company-review-russian-mvno-nis-glonass-%C2%AB%D1%8D%D1%80%D0%B0-%D0%B3%D0%BB%D0%BE%D0%BD%D0%B0%D1%81%D1%81-%C2%BB-era-glonass/&amp;psig=AFQjCNFi3EgiJyOGatI-9Gah8S0muxBs3w&amp;ust=145796096630364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be/url?sa=i&amp;rct=j&amp;q=&amp;esrc=s&amp;source=images&amp;cd=&amp;cad=rja&amp;uact=8&amp;ved=0ahUKEwiz1cy13r3LAhVDxRQKHaTcCdkQjRwIBw&amp;url=https://twitter.com/un_ece&amp;psig=AFQjCNGOAFuC5irei6dcIjd0OCzegQyE2A&amp;ust=1457961067857799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be/url?sa=i&amp;rct=j&amp;q=&amp;esrc=s&amp;source=images&amp;cd=&amp;cad=rja&amp;uact=8&amp;ved=0ahUKEwiLicCX3r3LAhUCchQKHaoOBYgQjRwIBw&amp;url=http://www.europarl.europa.eu/news/en/news-room/20150316IPR34756/Internal-market-MEPs-green-light-life-saving-emergency-call-system-for-cars&amp;bvm=bv.116636494,d.d24&amp;psig=AFQjCNE2ieEE8HWJS0CEPhNj6WfwAhqpOQ&amp;ust=1457960999838564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hyperlink" Target="https://www.google.be/url?sa=i&amp;rct=j&amp;q=&amp;esrc=s&amp;source=images&amp;cd=&amp;ved=0ahUKEwiz1cy13r3LAhVDxRQKHaTcCdkQjRwIBw&amp;url=https://twitter.com/un_ece&amp;psig=AFQjCNGOAFuC5irei6dcIjd0OCzegQyE2A&amp;ust=1457961067857799" TargetMode="External"/><Relationship Id="rId18" Type="http://schemas.openxmlformats.org/officeDocument/2006/relationships/hyperlink" Target="https://play.google.com/store/apps/details?id=com.esys.antennapointer" TargetMode="External"/><Relationship Id="rId3" Type="http://schemas.openxmlformats.org/officeDocument/2006/relationships/image" Target="../media/image6.png"/><Relationship Id="rId21" Type="http://schemas.openxmlformats.org/officeDocument/2006/relationships/image" Target="../media/image16.jpeg"/><Relationship Id="rId7" Type="http://schemas.openxmlformats.org/officeDocument/2006/relationships/image" Target="../media/image8.jpeg"/><Relationship Id="rId12" Type="http://schemas.openxmlformats.org/officeDocument/2006/relationships/image" Target="../media/image11.jpeg"/><Relationship Id="rId17" Type="http://schemas.openxmlformats.org/officeDocument/2006/relationships/image" Target="../media/image14.emf"/><Relationship Id="rId2" Type="http://schemas.openxmlformats.org/officeDocument/2006/relationships/hyperlink" Target="https://www.google.be/url?sa=i&amp;rct=j&amp;q=&amp;esrc=s&amp;source=images&amp;cd=&amp;cad=rja&amp;uact=8&amp;ved=0ahUKEwiu077lq7_JAhWHVxoKHSiYC1kQjRwIBw&amp;url=https://www.telcoantennas.com.au/site/category/products/vehicle-products/mobile-phone-antennas&amp;psig=AFQjCNGUsHgpmEz0Rvo7iJ0tNHe95_1gtQ&amp;ust=1449220069290027" TargetMode="External"/><Relationship Id="rId16" Type="http://schemas.openxmlformats.org/officeDocument/2006/relationships/image" Target="../media/image13.png"/><Relationship Id="rId20" Type="http://schemas.openxmlformats.org/officeDocument/2006/relationships/hyperlink" Target="http://www.google.be/url?sa=i&amp;rct=j&amp;q=&amp;esrc=s&amp;source=images&amp;cd=&amp;cad=rja&amp;uact=8&amp;ved=0ahUKEwjwism8i77LAhVMvxQKHYWYBDgQjRwIBw&amp;url=http://depositphotos.com/11270394/stock-illustration-call-center-lady.html&amp;bvm=bv.116636494,d.d24&amp;psig=AFQjCNHyuFZxrNrA0D_mhHxb8JmhZbq-nw&amp;ust=14579731667532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be/url?sa=i&amp;rct=j&amp;q=&amp;esrc=s&amp;source=images&amp;cd=&amp;cad=rja&amp;uact=8&amp;ved=0ahUKEwi5rY6Oq7_JAhUKVhoKHV3pAMQQjRwIBw&amp;url=http://carboncycle2.lbl.gov/research/focus-areas/energy-storage/&amp;psig=AFQjCNFtLHS1jpaF9QZkxRUroTJiUISwWg&amp;ust=1449219917925729" TargetMode="External"/><Relationship Id="rId11" Type="http://schemas.openxmlformats.org/officeDocument/2006/relationships/hyperlink" Target="http://www.google.be/url?sa=i&amp;rct=j&amp;q=&amp;esrc=s&amp;source=images&amp;cd=&amp;cad=rja&amp;uact=8&amp;ved=0ahUKEwiLicCX3r3LAhUCchQKHaoOBYgQjRwIBw&amp;url=http://www.europarl.europa.eu/news/en/news-room/20150316IPR34756/Internal-market-MEPs-green-light-life-saving-emergency-call-system-for-cars&amp;bvm=bv.116636494,d.d24&amp;psig=AFQjCNE2ieEE8HWJS0CEPhNj6WfwAhqpOQ&amp;ust=1457960999838564" TargetMode="External"/><Relationship Id="rId5" Type="http://schemas.openxmlformats.org/officeDocument/2006/relationships/image" Target="../media/image7.jpeg"/><Relationship Id="rId15" Type="http://schemas.openxmlformats.org/officeDocument/2006/relationships/hyperlink" Target="http://www.google.be/url?sa=i&amp;rct=j&amp;q=&amp;esrc=s&amp;source=images&amp;cd=&amp;cad=rja&amp;uact=8&amp;ved=0ahUKEwiBl5ylvL_JAhUBLBoKHXjLDjgQjRwIBw&amp;url=http://www.lookfordiagnosis.com/mesh_info.php?term%3DRadio%2BWaves%26lang%3D1&amp;psig=AFQjCNGeMh0JFH-0vv926h69TzrnhZIgDw&amp;ust=1449224483276613" TargetMode="External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hyperlink" Target="http://www.google.be/url?sa=i&amp;rct=j&amp;q=&amp;esrc=s&amp;source=images&amp;cd=&amp;cad=rja&amp;uact=8&amp;ved=0ahUKEwjIu_m_rL_JAhWBtxoKHTnLADwQjRwIBw&amp;url=http://www.instron.com/en/products/testing-systems/structural-testing-and-crash-simulation/crash-simulation-systems&amp;psig=AFQjCNEPqYe8uu8QWo3CTZ3kr9J4u09cKA&amp;ust=1449220211541458" TargetMode="External"/><Relationship Id="rId9" Type="http://schemas.openxmlformats.org/officeDocument/2006/relationships/hyperlink" Target="https://www.google.be/url?sa=i&amp;rct=j&amp;q=&amp;esrc=s&amp;source=images&amp;cd=&amp;cad=rja&amp;uact=8&amp;ved=0ahUKEwjU1JT-3b3LAhWIbhQKHUsSD_oQjRwIBw&amp;url=https://www.mvnodynamics.com/capacity-carrier-db-2010-2/company-briefs/company-review-russian-mvno-nis-glonass-%C2%AB%D1%8D%D1%80%D0%B0-%D0%B3%D0%BB%D0%BE%D0%BD%D0%B0%D1%81%D1%81-%C2%BB-era-glonass/&amp;psig=AFQjCNFi3EgiJyOGatI-9Gah8S0muxBs3w&amp;ust=1457960966303643" TargetMode="External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hyperlink" Target="https://www.google.be/url?sa=i&amp;rct=j&amp;q=&amp;esrc=s&amp;source=images&amp;cd=&amp;cad=rja&amp;uact=8&amp;ved=0ahUKEwjU1JT-3b3LAhWIbhQKHUsSD_oQjRwIBw&amp;url=https://www.mvnodynamics.com/capacity-carrier-db-2010-2/company-briefs/company-review-russian-mvno-nis-glonass-%C2%AB%D1%8D%D1%80%D0%B0-%D0%B3%D0%BB%D0%BE%D0%BD%D0%B0%D1%81%D1%81-%C2%BB-era-glonass/&amp;psig=AFQjCNFi3EgiJyOGatI-9Gah8S0muxBs3w&amp;ust=145796096630364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be/url?sa=i&amp;rct=j&amp;q=&amp;esrc=s&amp;source=images&amp;cd=&amp;ved=0ahUKEwiz1cy13r3LAhVDxRQKHaTcCdkQjRwIBw&amp;url=https://twitter.com/un_ece&amp;psig=AFQjCNGOAFuC5irei6dcIjd0OCzegQyE2A&amp;ust=1457961067857799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be/url?sa=i&amp;rct=j&amp;q=&amp;esrc=s&amp;source=images&amp;cd=&amp;cad=rja&amp;uact=8&amp;ved=0ahUKEwiLicCX3r3LAhUCchQKHaoOBYgQjRwIBw&amp;url=http://www.europarl.europa.eu/news/en/news-room/20150316IPR34756/Internal-market-MEPs-green-light-life-saving-emergency-call-system-for-cars&amp;bvm=bv.116636494,d.d24&amp;psig=AFQjCNE2ieEE8HWJS0CEPhNj6WfwAhqpOQ&amp;ust=145796099983856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4056" y="3399135"/>
            <a:ext cx="7772400" cy="1470025"/>
          </a:xfrm>
        </p:spPr>
        <p:txBody>
          <a:bodyPr>
            <a:normAutofit/>
          </a:bodyPr>
          <a:lstStyle/>
          <a:p>
            <a:r>
              <a:rPr lang="nl-BE" smtClean="0"/>
              <a:t>AECS</a:t>
            </a:r>
            <a:br>
              <a:rPr lang="nl-BE" smtClean="0"/>
            </a:br>
            <a:r>
              <a:rPr lang="nl-BE" smtClean="0"/>
              <a:t>Accident Emergency Call System</a:t>
            </a:r>
            <a:endParaRPr lang="en-GB"/>
          </a:p>
        </p:txBody>
      </p:sp>
      <p:pic>
        <p:nvPicPr>
          <p:cNvPr id="6" name="Picture 16" descr="https://pbs.twimg.com/profile_images/601661246342037504/6YzH3H2v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95" y="2204864"/>
            <a:ext cx="941521" cy="9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754696" y="470656"/>
            <a:ext cx="305888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 smtClean="0"/>
              <a:t>Informal document GR</a:t>
            </a:r>
            <a:r>
              <a:rPr lang="en-US" altLang="ja-JP" sz="1400" smtClean="0"/>
              <a:t>SG</a:t>
            </a:r>
            <a:r>
              <a:rPr lang="ja-JP" altLang="en-US" sz="1400" smtClean="0"/>
              <a:t>-</a:t>
            </a:r>
            <a:r>
              <a:rPr lang="en-US" altLang="ja-JP" sz="1400" smtClean="0"/>
              <a:t>111</a:t>
            </a:r>
            <a:r>
              <a:rPr lang="ja-JP" altLang="en-US" sz="1400" smtClean="0"/>
              <a:t>-</a:t>
            </a:r>
            <a:r>
              <a:rPr lang="fr-CH" altLang="ja-JP" sz="1400" smtClean="0"/>
              <a:t>39</a:t>
            </a:r>
            <a:endParaRPr lang="ja-JP" altLang="en-US" sz="1400" smtClean="0">
              <a:solidFill>
                <a:srgbClr val="FF0000"/>
              </a:solidFill>
            </a:endParaRPr>
          </a:p>
          <a:p>
            <a:pPr algn="r"/>
            <a:r>
              <a:rPr lang="fr-CH" altLang="ja-JP" sz="1400" smtClean="0"/>
              <a:t>(111th GRSG, 11-14 </a:t>
            </a:r>
            <a:r>
              <a:rPr lang="fr-CH" altLang="ja-JP" sz="1400" err="1" smtClean="0"/>
              <a:t>October</a:t>
            </a:r>
            <a:r>
              <a:rPr lang="fr-CH" altLang="ja-JP" sz="1400" smtClean="0"/>
              <a:t> 2016, </a:t>
            </a:r>
          </a:p>
          <a:p>
            <a:pPr algn="r"/>
            <a:r>
              <a:rPr lang="ja-JP" altLang="en-US" sz="1400" smtClean="0"/>
              <a:t>Agenda </a:t>
            </a:r>
            <a:r>
              <a:rPr lang="ja-JP" altLang="en-US" sz="1400" smtClean="0"/>
              <a:t>item</a:t>
            </a:r>
            <a:r>
              <a:rPr lang="fr-CH" altLang="ja-JP" sz="1400" smtClean="0"/>
              <a:t> 13)</a:t>
            </a:r>
            <a:endParaRPr lang="ja-JP" altLang="en-US" sz="1400"/>
          </a:p>
        </p:txBody>
      </p:sp>
      <p:sp>
        <p:nvSpPr>
          <p:cNvPr id="5" name="正方形/長方形 3"/>
          <p:cNvSpPr/>
          <p:nvPr/>
        </p:nvSpPr>
        <p:spPr>
          <a:xfrm>
            <a:off x="1835696" y="548680"/>
            <a:ext cx="30588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H" altLang="ja-JP" sz="1400" dirty="0" err="1" smtClean="0"/>
              <a:t>Submitted</a:t>
            </a:r>
            <a:r>
              <a:rPr lang="fr-CH" altLang="ja-JP" sz="1400" dirty="0" smtClean="0"/>
              <a:t> by the expert </a:t>
            </a:r>
            <a:r>
              <a:rPr lang="fr-CH" altLang="ja-JP" sz="1400" dirty="0" err="1" smtClean="0"/>
              <a:t>from</a:t>
            </a:r>
            <a:r>
              <a:rPr lang="fr-CH" altLang="ja-JP" sz="1400" dirty="0" smtClean="0"/>
              <a:t> OICA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4642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 bwMode="auto">
          <a:xfrm>
            <a:off x="0" y="0"/>
            <a:ext cx="467544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04" y="1970351"/>
            <a:ext cx="1977948" cy="13196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874" y="4319744"/>
            <a:ext cx="1272648" cy="9544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1805" y="160338"/>
            <a:ext cx="860268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/>
              <a:t>9</a:t>
            </a:r>
            <a:r>
              <a:rPr lang="nl-BE" smtClean="0"/>
              <a:t>. Full scale impact test (vehicle) </a:t>
            </a:r>
            <a:endParaRPr lang="en-GB"/>
          </a:p>
        </p:txBody>
      </p:sp>
      <p:pic>
        <p:nvPicPr>
          <p:cNvPr id="2050" name="Picture 2" descr="http://euroncap.blob.core.windows.net/media/6141/toyota_aygo_2012_5side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" y="3375795"/>
            <a:ext cx="1999074" cy="133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3610" y="609235"/>
            <a:ext cx="2428190" cy="381367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Impact test</a:t>
            </a:r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361804" y="1068036"/>
            <a:ext cx="240999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171450" indent="-171450" algn="l">
              <a:buFontTx/>
              <a:buChar char="-"/>
            </a:pPr>
            <a:r>
              <a:rPr lang="nl-BE" smtClean="0"/>
              <a:t>UNECE R94</a:t>
            </a:r>
          </a:p>
          <a:p>
            <a:pPr marL="171450" indent="-171450" algn="l">
              <a:buFontTx/>
              <a:buChar char="-"/>
            </a:pPr>
            <a:r>
              <a:rPr lang="nl-BE" smtClean="0"/>
              <a:t>UNECE R95</a:t>
            </a:r>
          </a:p>
          <a:p>
            <a:pPr algn="l"/>
            <a:endParaRPr lang="en-GB"/>
          </a:p>
        </p:txBody>
      </p:sp>
      <p:pic>
        <p:nvPicPr>
          <p:cNvPr id="2052" name="Picture 4" descr="https://encrypted-tbn1.gstatic.com/images?q=tbn:ANd9GcSLYHti7ZsbUm567htpL3Me1HQZMNjNoAQhEs6ikIPY5inBkoDG7Q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095" y="4262715"/>
            <a:ext cx="1561961" cy="1038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070298" y="3258944"/>
            <a:ext cx="339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nl-BE" sz="1200" b="1" smtClean="0"/>
              <a:t>3. “</a:t>
            </a:r>
            <a:r>
              <a:rPr lang="nl-BE" sz="1200" b="1" err="1" smtClean="0"/>
              <a:t>wired</a:t>
            </a:r>
            <a:r>
              <a:rPr lang="nl-BE" sz="1200" b="1" smtClean="0"/>
              <a:t>” </a:t>
            </a:r>
            <a:r>
              <a:rPr lang="nl-BE" sz="1200" b="1" err="1" smtClean="0"/>
              <a:t>transmision</a:t>
            </a:r>
            <a:r>
              <a:rPr lang="nl-BE" sz="1200" b="1" smtClean="0"/>
              <a:t>” (</a:t>
            </a:r>
            <a:r>
              <a:rPr lang="nl-BE" sz="1200" b="1" err="1" smtClean="0"/>
              <a:t>not</a:t>
            </a:r>
            <a:r>
              <a:rPr lang="nl-BE" sz="1200" b="1" smtClean="0"/>
              <a:t> </a:t>
            </a:r>
            <a:r>
              <a:rPr lang="nl-BE" sz="1200" b="1" err="1" smtClean="0"/>
              <a:t>for</a:t>
            </a:r>
            <a:r>
              <a:rPr lang="nl-BE" sz="1200" b="1" smtClean="0"/>
              <a:t> ERA </a:t>
            </a:r>
            <a:r>
              <a:rPr lang="nl-BE" sz="1200" b="1" err="1" smtClean="0"/>
              <a:t>Glonass</a:t>
            </a:r>
            <a:r>
              <a:rPr lang="nl-BE" sz="1200" b="1" smtClean="0"/>
              <a:t>)</a:t>
            </a:r>
            <a:endParaRPr lang="nl-BE" sz="1200" b="1"/>
          </a:p>
          <a:p>
            <a:r>
              <a:rPr lang="nl-BE" sz="1200" smtClean="0"/>
              <a:t>- Mobile </a:t>
            </a:r>
            <a:r>
              <a:rPr lang="nl-BE" sz="1200" err="1"/>
              <a:t>network</a:t>
            </a:r>
            <a:r>
              <a:rPr lang="nl-BE" sz="1200"/>
              <a:t> simulator</a:t>
            </a:r>
            <a:endParaRPr lang="en-GB" sz="1200"/>
          </a:p>
          <a:p>
            <a:r>
              <a:rPr lang="nl-BE" sz="1200" smtClean="0"/>
              <a:t>- </a:t>
            </a:r>
            <a:r>
              <a:rPr lang="nl-BE" sz="1200" err="1" smtClean="0"/>
              <a:t>Antenna</a:t>
            </a:r>
            <a:r>
              <a:rPr lang="nl-BE" sz="1200" smtClean="0"/>
              <a:t> VSWR  </a:t>
            </a:r>
            <a:r>
              <a:rPr lang="nl-BE" sz="1200" err="1" smtClean="0"/>
              <a:t>measurement</a:t>
            </a:r>
            <a:endParaRPr lang="en-GB" sz="1200"/>
          </a:p>
        </p:txBody>
      </p:sp>
      <p:pic>
        <p:nvPicPr>
          <p:cNvPr id="31" name="Picture 22" descr="https://encrypted-tbn0.gstatic.com/images?q=tbn:ANd9GcRa_Ou9i6WXx7o5PX1p1mpN6VBeRl7mHhG0sUUvJgkgORGGD6H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60642" y="2769691"/>
            <a:ext cx="335294" cy="2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14571"/>
            <a:ext cx="864096" cy="3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https://lh3.ggpht.com/qqBLA0V5PMPgO7542Y0JdzGCFCMmJbI0hHtOyN5jwYxi90EVg59Dx4QA4DpT8QSVmAU=w30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206" y="2032372"/>
            <a:ext cx="597810" cy="5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2915816" y="240239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smtClean="0"/>
              <a:t>or</a:t>
            </a:r>
            <a:endParaRPr lang="en-GB" b="1"/>
          </a:p>
        </p:txBody>
      </p:sp>
      <p:sp>
        <p:nvSpPr>
          <p:cNvPr id="37" name="TextBox 36"/>
          <p:cNvSpPr txBox="1"/>
          <p:nvPr/>
        </p:nvSpPr>
        <p:spPr>
          <a:xfrm>
            <a:off x="5070297" y="2618423"/>
            <a:ext cx="389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smtClean="0"/>
              <a:t>2. “Over the air” transmission</a:t>
            </a:r>
          </a:p>
          <a:p>
            <a:r>
              <a:rPr lang="nl-BE" sz="1200" smtClean="0"/>
              <a:t>- Mobile network simulator &amp; PSAP  simulator</a:t>
            </a:r>
            <a:endParaRPr lang="en-GB" sz="1200"/>
          </a:p>
        </p:txBody>
      </p:sp>
      <p:sp>
        <p:nvSpPr>
          <p:cNvPr id="40" name="TextBox 39"/>
          <p:cNvSpPr txBox="1"/>
          <p:nvPr/>
        </p:nvSpPr>
        <p:spPr>
          <a:xfrm>
            <a:off x="2834314" y="620688"/>
            <a:ext cx="6130174" cy="370711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err="1"/>
              <a:t>Function</a:t>
            </a:r>
            <a:r>
              <a:rPr lang="nl-BE"/>
              <a:t> check </a:t>
            </a:r>
            <a:endParaRPr lang="en-GB"/>
          </a:p>
        </p:txBody>
      </p:sp>
      <p:sp>
        <p:nvSpPr>
          <p:cNvPr id="41" name="Right Arrow 40"/>
          <p:cNvSpPr/>
          <p:nvPr/>
        </p:nvSpPr>
        <p:spPr>
          <a:xfrm>
            <a:off x="2699792" y="737158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2843809" y="1052736"/>
            <a:ext cx="612068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171450" indent="-171450" algn="l">
              <a:buFontTx/>
              <a:buChar char="-"/>
            </a:pPr>
            <a:r>
              <a:rPr lang="nl-BE" smtClean="0"/>
              <a:t>Voice </a:t>
            </a:r>
            <a:r>
              <a:rPr lang="nl-BE" err="1" smtClean="0"/>
              <a:t>communication</a:t>
            </a:r>
            <a:endParaRPr lang="nl-BE" smtClean="0"/>
          </a:p>
          <a:p>
            <a:pPr marL="171450" indent="-171450" algn="l">
              <a:buFontTx/>
              <a:buChar char="-"/>
            </a:pPr>
            <a:r>
              <a:rPr lang="nl-BE" smtClean="0"/>
              <a:t>Data transmission</a:t>
            </a:r>
            <a:endParaRPr lang="en-GB"/>
          </a:p>
          <a:p>
            <a:pPr marL="171450" indent="-171450" algn="l">
              <a:buFontTx/>
              <a:buChar char="-"/>
            </a:pPr>
            <a:r>
              <a:rPr lang="nl-BE" err="1" smtClean="0"/>
              <a:t>Position</a:t>
            </a:r>
            <a:r>
              <a:rPr lang="nl-BE" smtClean="0"/>
              <a:t> check</a:t>
            </a:r>
          </a:p>
          <a:p>
            <a:pPr algn="l"/>
            <a:r>
              <a:rPr lang="nl-BE" smtClean="0"/>
              <a:t>4 </a:t>
            </a:r>
            <a:r>
              <a:rPr lang="nl-BE" err="1" smtClean="0"/>
              <a:t>possible</a:t>
            </a:r>
            <a:r>
              <a:rPr lang="nl-BE" smtClean="0"/>
              <a:t> </a:t>
            </a:r>
            <a:r>
              <a:rPr lang="nl-BE" err="1" smtClean="0"/>
              <a:t>methods</a:t>
            </a:r>
            <a:r>
              <a:rPr lang="nl-BE"/>
              <a:t>:</a:t>
            </a:r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2898237" y="2966994"/>
            <a:ext cx="44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smtClean="0"/>
              <a:t>or</a:t>
            </a:r>
            <a:endParaRPr lang="en-GB" b="1"/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11012"/>
            <a:ext cx="864096" cy="3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68" name="Straight Connector 2067"/>
          <p:cNvCxnSpPr>
            <a:endCxn id="44" idx="1"/>
          </p:cNvCxnSpPr>
          <p:nvPr/>
        </p:nvCxnSpPr>
        <p:spPr>
          <a:xfrm>
            <a:off x="3537206" y="3491866"/>
            <a:ext cx="60274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076056" y="2042359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smtClean="0"/>
              <a:t>1. “Over the air” </a:t>
            </a:r>
            <a:r>
              <a:rPr lang="nl-BE" sz="1200" b="1" err="1" smtClean="0"/>
              <a:t>transmisison</a:t>
            </a:r>
            <a:endParaRPr lang="nl-BE" sz="1200" b="1" smtClean="0"/>
          </a:p>
          <a:p>
            <a:r>
              <a:rPr lang="nl-BE" sz="1200" smtClean="0"/>
              <a:t>- Real </a:t>
            </a:r>
            <a:r>
              <a:rPr lang="nl-BE" sz="1200" err="1" smtClean="0"/>
              <a:t>network</a:t>
            </a:r>
            <a:r>
              <a:rPr lang="nl-BE" sz="1200" smtClean="0"/>
              <a:t> </a:t>
            </a:r>
            <a:r>
              <a:rPr lang="nl-BE" sz="1200" err="1" smtClean="0"/>
              <a:t>and</a:t>
            </a:r>
            <a:r>
              <a:rPr lang="nl-BE" sz="1200" smtClean="0"/>
              <a:t> PSAP</a:t>
            </a:r>
            <a:endParaRPr lang="en-GB" sz="1200"/>
          </a:p>
        </p:txBody>
      </p:sp>
      <p:pic>
        <p:nvPicPr>
          <p:cNvPr id="2069" name="Picture 6" descr="http://static9.depositphotos.com/1052036/1127/v/950/depositphotos_11270394-Call-Center-Lady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75332"/>
            <a:ext cx="511889" cy="5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/>
          <p:cNvSpPr txBox="1"/>
          <p:nvPr/>
        </p:nvSpPr>
        <p:spPr>
          <a:xfrm>
            <a:off x="2915816" y="3617243"/>
            <a:ext cx="44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smtClean="0"/>
              <a:t>or</a:t>
            </a:r>
            <a:endParaRPr lang="en-GB" b="1"/>
          </a:p>
        </p:txBody>
      </p:sp>
      <p:pic>
        <p:nvPicPr>
          <p:cNvPr id="72" name="Picture 22" descr="https://encrypted-tbn0.gstatic.com/images?q=tbn:ANd9GcRa_Ou9i6WXx7o5PX1p1mpN6VBeRl7mHhG0sUUvJgkgORGGD6H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4978" y="4418555"/>
            <a:ext cx="335294" cy="2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63435"/>
            <a:ext cx="864096" cy="3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6588224" y="4743437"/>
            <a:ext cx="2442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smtClean="0"/>
              <a:t>“over the air” transmission</a:t>
            </a:r>
          </a:p>
          <a:p>
            <a:r>
              <a:rPr lang="nl-BE" sz="1200" smtClean="0"/>
              <a:t>- Mobile </a:t>
            </a:r>
            <a:r>
              <a:rPr lang="nl-BE" sz="1200" err="1" smtClean="0"/>
              <a:t>network</a:t>
            </a:r>
            <a:r>
              <a:rPr lang="nl-BE" sz="1200" smtClean="0"/>
              <a:t> &amp; PSAP  simulator</a:t>
            </a:r>
            <a:endParaRPr lang="en-GB" sz="1200"/>
          </a:p>
        </p:txBody>
      </p:sp>
      <p:sp>
        <p:nvSpPr>
          <p:cNvPr id="75" name="TextBox 74"/>
          <p:cNvSpPr txBox="1"/>
          <p:nvPr/>
        </p:nvSpPr>
        <p:spPr>
          <a:xfrm>
            <a:off x="3514094" y="3997608"/>
            <a:ext cx="48023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smtClean="0"/>
              <a:t>4. Transport vehicle </a:t>
            </a:r>
            <a:r>
              <a:rPr lang="nl-BE" sz="1200" b="1" err="1" smtClean="0"/>
              <a:t>to</a:t>
            </a:r>
            <a:r>
              <a:rPr lang="nl-BE" sz="1200" b="1" smtClean="0"/>
              <a:t> </a:t>
            </a:r>
            <a:r>
              <a:rPr lang="nl-BE" sz="1200" b="1" err="1" smtClean="0"/>
              <a:t>shielded</a:t>
            </a:r>
            <a:r>
              <a:rPr lang="nl-BE" sz="1200" b="1" smtClean="0"/>
              <a:t> room (</a:t>
            </a:r>
            <a:r>
              <a:rPr lang="nl-BE" sz="1200" b="1" err="1" smtClean="0"/>
              <a:t>not</a:t>
            </a:r>
            <a:r>
              <a:rPr lang="nl-BE" sz="1200" b="1" smtClean="0"/>
              <a:t> </a:t>
            </a:r>
            <a:r>
              <a:rPr lang="nl-BE" sz="1200" b="1" err="1" smtClean="0"/>
              <a:t>allowed</a:t>
            </a:r>
            <a:r>
              <a:rPr lang="nl-BE" sz="1200" b="1" smtClean="0"/>
              <a:t> </a:t>
            </a:r>
            <a:r>
              <a:rPr lang="nl-BE" sz="1200" b="1" err="1" smtClean="0"/>
              <a:t>for</a:t>
            </a:r>
            <a:r>
              <a:rPr lang="nl-BE" sz="1200" b="1" smtClean="0"/>
              <a:t> ERA </a:t>
            </a:r>
            <a:r>
              <a:rPr lang="nl-BE" sz="1200" b="1" err="1" smtClean="0"/>
              <a:t>Glonass</a:t>
            </a:r>
            <a:r>
              <a:rPr lang="nl-BE" sz="1200" b="1" smtClean="0"/>
              <a:t>)</a:t>
            </a:r>
            <a:endParaRPr lang="en-GB" sz="1200" b="1"/>
          </a:p>
        </p:txBody>
      </p:sp>
      <p:sp>
        <p:nvSpPr>
          <p:cNvPr id="76" name="Right Arrow 75"/>
          <p:cNvSpPr/>
          <p:nvPr/>
        </p:nvSpPr>
        <p:spPr>
          <a:xfrm>
            <a:off x="2996613" y="2810042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ight Arrow 77"/>
          <p:cNvSpPr/>
          <p:nvPr/>
        </p:nvSpPr>
        <p:spPr>
          <a:xfrm>
            <a:off x="5033623" y="4644587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ight Arrow 78"/>
          <p:cNvSpPr/>
          <p:nvPr/>
        </p:nvSpPr>
        <p:spPr>
          <a:xfrm>
            <a:off x="2987824" y="2264465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Right Arrow 79"/>
          <p:cNvSpPr/>
          <p:nvPr/>
        </p:nvSpPr>
        <p:spPr>
          <a:xfrm>
            <a:off x="2979034" y="3383761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Right Arrow 80"/>
          <p:cNvSpPr/>
          <p:nvPr/>
        </p:nvSpPr>
        <p:spPr>
          <a:xfrm>
            <a:off x="3004997" y="4058583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" name="Picture 2" descr="http://www.mvnodynamics.com/wp-content/uploads/2011/04/GLONASS_ERA_Logo_ENG_Vert_RGB-180x.png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108178"/>
            <a:ext cx="633190" cy="6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http://www.europarl.europa.eu/resources/library/images/20150317PHT35168/20150317PHT35168_original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55" y="6213541"/>
            <a:ext cx="80674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6" descr="https://pbs.twimg.com/profile_images/601661246342037504/6YzH3H2v.pn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245" y="6078817"/>
            <a:ext cx="638780" cy="6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extBox 84"/>
          <p:cNvSpPr txBox="1"/>
          <p:nvPr/>
        </p:nvSpPr>
        <p:spPr>
          <a:xfrm>
            <a:off x="1304176" y="5892154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6600"/>
                </a:solidFill>
              </a:defRPr>
            </a:lvl1pPr>
          </a:lstStyle>
          <a:p>
            <a:r>
              <a:rPr lang="en-GB">
                <a:sym typeface="Wingdings"/>
              </a:rPr>
              <a:t></a:t>
            </a:r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2154523" y="5883443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rgbClr val="006600"/>
                </a:solidFill>
                <a:sym typeface="Wingdings"/>
              </a:rPr>
              <a:t></a:t>
            </a:r>
            <a:endParaRPr lang="en-GB" sz="3200">
              <a:solidFill>
                <a:srgbClr val="00660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6331" y="5883443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rgbClr val="006600"/>
                </a:solidFill>
                <a:sym typeface="Wingdings"/>
              </a:rPr>
              <a:t></a:t>
            </a:r>
            <a:endParaRPr lang="en-GB" sz="3200">
              <a:solidFill>
                <a:srgbClr val="0066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843809" y="5517232"/>
            <a:ext cx="6186679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mtClean="0"/>
              <a:t>OICA is also preparing a </a:t>
            </a:r>
            <a:r>
              <a:rPr lang="nl-BE"/>
              <a:t>post-crash verification method using </a:t>
            </a:r>
            <a:r>
              <a:rPr lang="nl-BE" smtClean="0"/>
              <a:t>HMI (as part of 1st revision of AECS Regulation)</a:t>
            </a:r>
            <a:endParaRPr lang="nl-BE"/>
          </a:p>
          <a:p>
            <a:pPr marL="285750" indent="-285750">
              <a:buFontTx/>
              <a:buChar char="-"/>
            </a:pPr>
            <a:r>
              <a:rPr lang="nl-BE" smtClean="0"/>
              <a:t>Internal Impact testing protocols need to be updated to incorporate post crash emergency call functional tests</a:t>
            </a:r>
          </a:p>
        </p:txBody>
      </p:sp>
      <p:sp>
        <p:nvSpPr>
          <p:cNvPr id="50" name="Right Brace 49"/>
          <p:cNvSpPr/>
          <p:nvPr/>
        </p:nvSpPr>
        <p:spPr>
          <a:xfrm>
            <a:off x="2418324" y="1959586"/>
            <a:ext cx="353475" cy="2783851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05" y="160338"/>
            <a:ext cx="860268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10. In vehicle-self test (device or vehicle)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468052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Tx/>
              <a:buChar char="-"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GB" i="1" smtClean="0"/>
              <a:t>ECU </a:t>
            </a:r>
            <a:r>
              <a:rPr lang="en-GB" i="1"/>
              <a:t>is in working order (e.g. no internal </a:t>
            </a:r>
            <a:r>
              <a:rPr lang="en-GB" i="1" smtClean="0"/>
              <a:t>hardware </a:t>
            </a:r>
            <a:r>
              <a:rPr lang="en-GB" i="1"/>
              <a:t>failure, processor/memory is ready</a:t>
            </a:r>
            <a:r>
              <a:rPr lang="en-GB" i="1" smtClean="0"/>
              <a:t>, logic </a:t>
            </a:r>
            <a:r>
              <a:rPr lang="en-GB" i="1"/>
              <a:t>function in expected default state) </a:t>
            </a:r>
          </a:p>
          <a:p>
            <a:r>
              <a:rPr lang="en-GB" i="1"/>
              <a:t>External mobile network antenna is connected </a:t>
            </a:r>
            <a:endParaRPr lang="en-GB" i="1" smtClean="0"/>
          </a:p>
          <a:p>
            <a:r>
              <a:rPr lang="en-GB" i="1" smtClean="0"/>
              <a:t>Mobile </a:t>
            </a:r>
            <a:r>
              <a:rPr lang="en-GB" i="1"/>
              <a:t>network communication device is in </a:t>
            </a:r>
            <a:r>
              <a:rPr lang="en-GB" i="1" smtClean="0"/>
              <a:t>working </a:t>
            </a:r>
            <a:r>
              <a:rPr lang="en-GB" i="1"/>
              <a:t>order (no internal hardware </a:t>
            </a:r>
            <a:r>
              <a:rPr lang="en-GB" i="1" smtClean="0"/>
              <a:t>failure, responsive</a:t>
            </a:r>
            <a:r>
              <a:rPr lang="en-GB" i="1"/>
              <a:t>) </a:t>
            </a:r>
          </a:p>
          <a:p>
            <a:r>
              <a:rPr lang="en-GB" i="1"/>
              <a:t>External GNSS antenna is connected </a:t>
            </a:r>
            <a:endParaRPr lang="en-GB" i="1" smtClean="0"/>
          </a:p>
          <a:p>
            <a:r>
              <a:rPr lang="en-GB" i="1" smtClean="0"/>
              <a:t>GNSS </a:t>
            </a:r>
            <a:r>
              <a:rPr lang="en-GB" i="1"/>
              <a:t>receiver is in working order </a:t>
            </a:r>
            <a:r>
              <a:rPr lang="en-GB" i="1" smtClean="0"/>
              <a:t>(</a:t>
            </a:r>
            <a:r>
              <a:rPr lang="en-GB" i="1"/>
              <a:t>no internal hardware failure, output </a:t>
            </a:r>
            <a:r>
              <a:rPr lang="en-GB" i="1" smtClean="0"/>
              <a:t>within expected </a:t>
            </a:r>
            <a:r>
              <a:rPr lang="en-GB" i="1"/>
              <a:t>range) </a:t>
            </a:r>
          </a:p>
          <a:p>
            <a:r>
              <a:rPr lang="en-GB" i="1"/>
              <a:t>Crash control unit is connected </a:t>
            </a:r>
            <a:endParaRPr lang="en-GB" i="1" smtClean="0"/>
          </a:p>
          <a:p>
            <a:r>
              <a:rPr lang="en-GB" i="1" smtClean="0"/>
              <a:t>No </a:t>
            </a:r>
            <a:r>
              <a:rPr lang="en-GB" i="1"/>
              <a:t>communication failures (bus connection </a:t>
            </a:r>
            <a:r>
              <a:rPr lang="en-GB" i="1" smtClean="0"/>
              <a:t>failures</a:t>
            </a:r>
            <a:r>
              <a:rPr lang="en-GB" i="1"/>
              <a:t>) of relevant components in this table</a:t>
            </a:r>
          </a:p>
          <a:p>
            <a:r>
              <a:rPr lang="en-GB" i="1" smtClean="0"/>
              <a:t>SIM </a:t>
            </a:r>
            <a:r>
              <a:rPr lang="en-GB" i="1"/>
              <a:t>is present (this item only applies if </a:t>
            </a:r>
            <a:r>
              <a:rPr lang="en-GB" i="1" smtClean="0"/>
              <a:t>a removable </a:t>
            </a:r>
            <a:r>
              <a:rPr lang="en-GB" i="1"/>
              <a:t>SIM is used) </a:t>
            </a:r>
          </a:p>
          <a:p>
            <a:r>
              <a:rPr lang="en-GB" i="1"/>
              <a:t>Power source is connected </a:t>
            </a:r>
            <a:endParaRPr lang="en-GB" i="1" smtClean="0"/>
          </a:p>
          <a:p>
            <a:r>
              <a:rPr lang="nl-BE" i="1" smtClean="0"/>
              <a:t>Power </a:t>
            </a:r>
            <a:r>
              <a:rPr lang="nl-BE" i="1" err="1" smtClean="0"/>
              <a:t>supply</a:t>
            </a:r>
            <a:r>
              <a:rPr lang="nl-BE" i="1" smtClean="0"/>
              <a:t> state of charge (UNECE </a:t>
            </a:r>
            <a:r>
              <a:rPr lang="nl-BE" i="1" err="1" smtClean="0"/>
              <a:t>only</a:t>
            </a:r>
            <a:r>
              <a:rPr lang="nl-BE" i="1" smtClean="0"/>
              <a:t>)</a:t>
            </a:r>
            <a:endParaRPr lang="en-GB" i="1"/>
          </a:p>
        </p:txBody>
      </p:sp>
      <p:pic>
        <p:nvPicPr>
          <p:cNvPr id="18" name="Picture 2" descr="http://www.mvnodynamics.com/wp-content/uploads/2011/04/GLONASS_ERA_Logo_ENG_Vert_RGB-180x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108178"/>
            <a:ext cx="633190" cy="6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europarl.europa.eu/resources/library/images/20150317PHT35168/20150317PHT35168_origin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3" y="6213541"/>
            <a:ext cx="80674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pbs.twimg.com/profile_images/601661246342037504/6YzH3H2v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53" y="6078817"/>
            <a:ext cx="638780" cy="6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76184" y="5892154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6600"/>
                </a:solidFill>
              </a:defRPr>
            </a:lvl1pPr>
          </a:lstStyle>
          <a:p>
            <a:r>
              <a:rPr lang="en-GB">
                <a:sym typeface="Wingdings"/>
              </a:rPr>
              <a:t>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226531" y="5883443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rgbClr val="006600"/>
                </a:solidFill>
                <a:sym typeface="Wingdings"/>
              </a:rPr>
              <a:t></a:t>
            </a:r>
            <a:endParaRPr lang="en-GB" sz="3200">
              <a:solidFill>
                <a:srgbClr val="00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339" y="5883443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rgbClr val="006600"/>
                </a:solidFill>
                <a:sym typeface="Wingdings"/>
              </a:rPr>
              <a:t></a:t>
            </a:r>
            <a:endParaRPr lang="en-GB" sz="3200">
              <a:solidFill>
                <a:srgbClr val="006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3610" y="1113290"/>
            <a:ext cx="4732446" cy="3807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err="1" smtClean="0"/>
              <a:t>Induce</a:t>
            </a:r>
            <a:r>
              <a:rPr lang="nl-BE" smtClean="0"/>
              <a:t> </a:t>
            </a:r>
            <a:r>
              <a:rPr lang="nl-BE" err="1" smtClean="0"/>
              <a:t>malfunction</a:t>
            </a:r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5220072" y="1124744"/>
            <a:ext cx="374441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Check </a:t>
            </a:r>
            <a:r>
              <a:rPr lang="nl-BE" err="1" smtClean="0"/>
              <a:t>malfunction</a:t>
            </a:r>
            <a:r>
              <a:rPr lang="nl-BE" smtClean="0"/>
              <a:t> </a:t>
            </a:r>
            <a:r>
              <a:rPr lang="nl-BE" err="1" smtClean="0"/>
              <a:t>signal</a:t>
            </a:r>
            <a:endParaRPr lang="en-GB"/>
          </a:p>
        </p:txBody>
      </p:sp>
      <p:sp>
        <p:nvSpPr>
          <p:cNvPr id="36" name="Right Arrow 35"/>
          <p:cNvSpPr/>
          <p:nvPr/>
        </p:nvSpPr>
        <p:spPr>
          <a:xfrm>
            <a:off x="5076056" y="1242010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http://cdn1.carbuyer.co.uk/sites/carbuyer_d7/files/styles/insert_main_wide_image/public/vauxhall-onstar-service-button.jpg?itok=L5LNAzt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09979"/>
            <a:ext cx="3710922" cy="265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57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mvnodynamics.com/wp-content/uploads/2011/04/GLONASS_ERA_Logo_ENG_Vert_RGB-180x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2" y="6108178"/>
            <a:ext cx="633190" cy="6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805" y="160338"/>
            <a:ext cx="860268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11. Audio tests (Vehicle)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3610" y="1043023"/>
            <a:ext cx="3508310" cy="3807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err="1" smtClean="0"/>
              <a:t>Applicable</a:t>
            </a:r>
            <a:r>
              <a:rPr lang="nl-BE" smtClean="0"/>
              <a:t> standard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576" y="1848306"/>
            <a:ext cx="309634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Tx/>
              <a:buChar char="-"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en-GB" sz="1400" smtClean="0"/>
              <a:t>1. Pre-crash audio test (Optional)</a:t>
            </a:r>
          </a:p>
          <a:p>
            <a:pPr marL="0" indent="0">
              <a:buNone/>
            </a:pPr>
            <a:r>
              <a:rPr lang="en-GB" sz="1400" smtClean="0"/>
              <a:t>Based on ITU P1140 (Hands Free audio systems for emergency call)</a:t>
            </a:r>
            <a:endParaRPr lang="en-GB" sz="1400"/>
          </a:p>
        </p:txBody>
      </p:sp>
      <p:pic>
        <p:nvPicPr>
          <p:cNvPr id="6" name="Picture 8" descr="http://www.europarl.europa.eu/resources/library/images/20150317PHT35168/20150317PHT35168_origin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6" y="6213541"/>
            <a:ext cx="80674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pbs.twimg.com/profile_images/601661246342037504/6YzH3H2v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86" y="6078817"/>
            <a:ext cx="638780" cy="6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74245" y="5897834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6600"/>
                </a:solidFill>
              </a:defRPr>
            </a:lvl1pPr>
          </a:lstStyle>
          <a:p>
            <a:r>
              <a:rPr lang="en-GB">
                <a:sym typeface="Wingdings"/>
              </a:rPr>
              <a:t>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87624" y="5949280"/>
            <a:ext cx="505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rgbClr val="FF0000"/>
                </a:solidFill>
                <a:sym typeface="Wingdings 2"/>
              </a:rPr>
              <a:t></a:t>
            </a:r>
            <a:endParaRPr lang="en-GB" sz="3200">
              <a:solidFill>
                <a:srgbClr val="FF0000"/>
              </a:solidFill>
            </a:endParaRPr>
          </a:p>
        </p:txBody>
      </p:sp>
      <p:pic>
        <p:nvPicPr>
          <p:cNvPr id="13" name="Picture 16" descr="https://pbs.twimg.com/profile_images/601661246342037504/6YzH3H2v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6124"/>
            <a:ext cx="638780" cy="6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4323" y="5940569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6600"/>
                </a:solidFill>
              </a:defRPr>
            </a:lvl1pPr>
          </a:lstStyle>
          <a:p>
            <a:r>
              <a:rPr lang="en-GB" smtClean="0">
                <a:sym typeface="Wingdings"/>
              </a:rPr>
              <a:t></a:t>
            </a:r>
            <a:endParaRPr lang="en-GB"/>
          </a:p>
        </p:txBody>
      </p:sp>
      <p:pic>
        <p:nvPicPr>
          <p:cNvPr id="6146" name="Picture 2" descr="https://www.head-acoustics.de/images/pic_index_a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46564"/>
            <a:ext cx="2657475" cy="153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995936" y="1043023"/>
            <a:ext cx="2657475" cy="3807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Vehicle test</a:t>
            </a: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805812" y="1046228"/>
            <a:ext cx="2158678" cy="3807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err="1" smtClean="0"/>
              <a:t>Validation</a:t>
            </a:r>
            <a:endParaRPr lang="en-GB"/>
          </a:p>
        </p:txBody>
      </p:sp>
      <p:pic>
        <p:nvPicPr>
          <p:cNvPr id="6148" name="Picture 4" descr="https://www.head-acoustics.de/downloads/eng/presse/PR_TS26131_32_Release12_GCF_original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12" y="1846565"/>
            <a:ext cx="2158677" cy="1532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Arrow 19"/>
          <p:cNvSpPr/>
          <p:nvPr/>
        </p:nvSpPr>
        <p:spPr>
          <a:xfrm>
            <a:off x="3753995" y="1171743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588224" y="1177662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3762379" y="2095834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6588224" y="2443674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827584" y="3934797"/>
            <a:ext cx="8136905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mtClean="0"/>
              <a:t>If UNECE AECS is adopted it can replace the national requirement of a signatory Contracting Party.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5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6806454" y="2044005"/>
            <a:ext cx="216518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Tx/>
              <a:buChar char="-"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en-GB" sz="1400" smtClean="0"/>
              <a:t>If AECS power supply comes from vehicle power supply (e.g. starter battery)</a:t>
            </a:r>
          </a:p>
          <a:p>
            <a:r>
              <a:rPr lang="nl-BE" sz="1400" smtClean="0"/>
              <a:t>Demonstrate or calculate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995936" y="2044005"/>
            <a:ext cx="2657475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Tx/>
              <a:buChar char="-"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en-GB" sz="1400" smtClean="0"/>
              <a:t>If power supply is part of device (e.g. back-up battery)</a:t>
            </a:r>
          </a:p>
          <a:p>
            <a:pPr marL="0" indent="0">
              <a:buNone/>
            </a:pPr>
            <a:r>
              <a:rPr lang="nl-BE" sz="1400" smtClean="0"/>
              <a:t>- </a:t>
            </a:r>
            <a:r>
              <a:rPr lang="nl-BE" sz="1400" err="1" smtClean="0"/>
              <a:t>demonstrate</a:t>
            </a:r>
            <a:endParaRPr lang="en-GB" sz="1400" smtClean="0"/>
          </a:p>
        </p:txBody>
      </p:sp>
      <p:pic>
        <p:nvPicPr>
          <p:cNvPr id="11" name="Picture 2" descr="http://www.mvnodynamics.com/wp-content/uploads/2011/04/GLONASS_ERA_Logo_ENG_Vert_RGB-180x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2" y="6108178"/>
            <a:ext cx="633190" cy="6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3610" y="160338"/>
            <a:ext cx="8620879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12. Power </a:t>
            </a:r>
            <a:r>
              <a:rPr lang="nl-BE" err="1" smtClean="0"/>
              <a:t>supply</a:t>
            </a:r>
            <a:r>
              <a:rPr lang="nl-BE" smtClean="0"/>
              <a:t> </a:t>
            </a:r>
            <a:r>
              <a:rPr lang="nl-BE" err="1" smtClean="0"/>
              <a:t>capacity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3610" y="1238722"/>
            <a:ext cx="3508310" cy="3807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err="1" smtClean="0"/>
              <a:t>Requirement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576" y="2044005"/>
            <a:ext cx="309634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Tx/>
              <a:buChar char="-"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en-GB" sz="1400" smtClean="0"/>
              <a:t>5-60-5 power supply requirement</a:t>
            </a:r>
          </a:p>
          <a:p>
            <a:pPr marL="0" indent="0">
              <a:buNone/>
            </a:pPr>
            <a:r>
              <a:rPr lang="nl-BE" sz="1400" smtClean="0"/>
              <a:t>The </a:t>
            </a:r>
            <a:r>
              <a:rPr lang="nl-BE" sz="1400" err="1" smtClean="0"/>
              <a:t>emergency</a:t>
            </a:r>
            <a:r>
              <a:rPr lang="nl-BE" sz="1400" smtClean="0"/>
              <a:t> call system </a:t>
            </a:r>
            <a:r>
              <a:rPr lang="nl-BE" sz="1400" err="1" smtClean="0"/>
              <a:t>should</a:t>
            </a:r>
            <a:r>
              <a:rPr lang="nl-BE" sz="1400" smtClean="0"/>
              <a:t> have the </a:t>
            </a:r>
            <a:r>
              <a:rPr lang="nl-BE" sz="1400" err="1" smtClean="0"/>
              <a:t>capability</a:t>
            </a:r>
            <a:r>
              <a:rPr lang="nl-BE" sz="1400" smtClean="0"/>
              <a:t> </a:t>
            </a:r>
            <a:r>
              <a:rPr lang="nl-BE" sz="1400" err="1" smtClean="0"/>
              <a:t>for</a:t>
            </a:r>
            <a:r>
              <a:rPr lang="nl-BE" sz="1400" smtClean="0"/>
              <a:t> </a:t>
            </a:r>
            <a:endParaRPr lang="en-GB" sz="1400" smtClean="0"/>
          </a:p>
          <a:p>
            <a:r>
              <a:rPr lang="nl-BE" sz="1400" smtClean="0"/>
              <a:t>5 min </a:t>
            </a:r>
            <a:r>
              <a:rPr lang="nl-BE" sz="1400" err="1" smtClean="0"/>
              <a:t>talking</a:t>
            </a:r>
            <a:endParaRPr lang="nl-BE" sz="1400" smtClean="0"/>
          </a:p>
          <a:p>
            <a:r>
              <a:rPr lang="nl-BE" sz="1400" smtClean="0"/>
              <a:t>60 min stand </a:t>
            </a:r>
            <a:r>
              <a:rPr lang="nl-BE" sz="1400" err="1" smtClean="0"/>
              <a:t>by</a:t>
            </a:r>
            <a:endParaRPr lang="nl-BE" sz="1400" smtClean="0"/>
          </a:p>
          <a:p>
            <a:r>
              <a:rPr lang="nl-BE" sz="1400" smtClean="0"/>
              <a:t>5 min. </a:t>
            </a:r>
            <a:r>
              <a:rPr lang="nl-BE" sz="1400" err="1" smtClean="0"/>
              <a:t>Talking</a:t>
            </a:r>
            <a:r>
              <a:rPr lang="nl-BE" sz="1400" smtClean="0"/>
              <a:t> </a:t>
            </a:r>
            <a:endParaRPr lang="en-GB" sz="1400"/>
          </a:p>
        </p:txBody>
      </p:sp>
      <p:pic>
        <p:nvPicPr>
          <p:cNvPr id="6" name="Picture 8" descr="http://www.europarl.europa.eu/resources/library/images/20150317PHT35168/20150317PHT35168_origin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96" y="6213541"/>
            <a:ext cx="80674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s://pbs.twimg.com/profile_images/601661246342037504/6YzH3H2v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486" y="6078817"/>
            <a:ext cx="638780" cy="6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74245" y="5897834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6600"/>
                </a:solidFill>
              </a:defRPr>
            </a:lvl1pPr>
          </a:lstStyle>
          <a:p>
            <a:r>
              <a:rPr lang="en-GB">
                <a:sym typeface="Wingdings"/>
              </a:rPr>
              <a:t>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187624" y="5949280"/>
            <a:ext cx="505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rgbClr val="FF0000"/>
                </a:solidFill>
                <a:sym typeface="Wingdings 2"/>
              </a:rPr>
              <a:t></a:t>
            </a:r>
            <a:endParaRPr lang="en-GB" sz="3200">
              <a:solidFill>
                <a:srgbClr val="FF0000"/>
              </a:solidFill>
            </a:endParaRPr>
          </a:p>
        </p:txBody>
      </p:sp>
      <p:pic>
        <p:nvPicPr>
          <p:cNvPr id="13" name="Picture 16" descr="https://pbs.twimg.com/profile_images/601661246342037504/6YzH3H2v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3604"/>
            <a:ext cx="638780" cy="6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4323" y="5940569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6600"/>
                </a:solidFill>
              </a:defRPr>
            </a:lvl1pPr>
          </a:lstStyle>
          <a:p>
            <a:r>
              <a:rPr lang="en-GB">
                <a:sym typeface="Wingdings"/>
              </a:rPr>
              <a:t>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995936" y="1238722"/>
            <a:ext cx="2657475" cy="3807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Device test</a:t>
            </a: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6805812" y="1241927"/>
            <a:ext cx="2158678" cy="38078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Vehicle </a:t>
            </a:r>
            <a:endParaRPr lang="en-GB"/>
          </a:p>
        </p:txBody>
      </p:sp>
      <p:sp>
        <p:nvSpPr>
          <p:cNvPr id="20" name="Right Arrow 19"/>
          <p:cNvSpPr/>
          <p:nvPr/>
        </p:nvSpPr>
        <p:spPr>
          <a:xfrm>
            <a:off x="3753995" y="1367442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>
            <a:off x="6588224" y="1373361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ight Arrow 21"/>
          <p:cNvSpPr/>
          <p:nvPr/>
        </p:nvSpPr>
        <p:spPr>
          <a:xfrm>
            <a:off x="3762379" y="2591578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>
            <a:off x="3770763" y="2951618"/>
            <a:ext cx="3105493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0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365170"/>
            <a:ext cx="835292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smtClean="0"/>
              <a:t>13. Next Steps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467545" y="1253659"/>
            <a:ext cx="8352927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Tx/>
              <a:buChar char="-"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228600" indent="-228600">
              <a:buAutoNum type="arabicPeriod"/>
            </a:pPr>
            <a:r>
              <a:rPr lang="nl-BE" sz="1800" smtClean="0"/>
              <a:t>AECS proposal for discussion (and adoption?) at UNECE GRSG-111 in Oct. 2016</a:t>
            </a:r>
          </a:p>
          <a:p>
            <a:pPr marL="228600" indent="-228600">
              <a:buAutoNum type="arabicPeriod"/>
            </a:pPr>
            <a:r>
              <a:rPr lang="nl-BE" sz="1800" smtClean="0"/>
              <a:t>UNECE WP.29 in March 2017?</a:t>
            </a:r>
          </a:p>
          <a:p>
            <a:pPr marL="228600" indent="-228600">
              <a:buAutoNum type="arabicPeriod"/>
            </a:pPr>
            <a:r>
              <a:rPr lang="nl-BE" sz="1800" smtClean="0"/>
              <a:t>Ratification by United Nations in Sept. 2017?</a:t>
            </a:r>
          </a:p>
          <a:p>
            <a:pPr marL="228600" indent="-228600">
              <a:buAutoNum type="arabicPeriod"/>
            </a:pPr>
            <a:endParaRPr lang="nl-BE" sz="1800"/>
          </a:p>
          <a:p>
            <a:pPr marL="228600" indent="-228600">
              <a:buAutoNum type="arabicPeriod"/>
            </a:pPr>
            <a:r>
              <a:rPr lang="nl-BE" sz="1800" smtClean="0"/>
              <a:t>In parallel discuss </a:t>
            </a:r>
          </a:p>
          <a:p>
            <a:r>
              <a:rPr lang="nl-BE" sz="1800" smtClean="0"/>
              <a:t>AECC component certification proposal</a:t>
            </a:r>
          </a:p>
          <a:p>
            <a:r>
              <a:rPr lang="nl-BE" sz="1800" smtClean="0"/>
              <a:t>post-crash verification method using HMI</a:t>
            </a:r>
          </a:p>
          <a:p>
            <a:pPr marL="0" indent="0">
              <a:buNone/>
            </a:pPr>
            <a:endParaRPr lang="nl-BE" sz="1800" smtClean="0"/>
          </a:p>
          <a:p>
            <a:pPr marL="0" indent="0">
              <a:buNone/>
            </a:pPr>
            <a:r>
              <a:rPr lang="nl-BE" sz="1800" smtClean="0"/>
              <a:t>	-&gt; Not clear how further discussion can be done (new IG mandate, ad hoc 	expert group, … ?)</a:t>
            </a:r>
          </a:p>
        </p:txBody>
      </p:sp>
    </p:spTree>
    <p:extLst>
      <p:ext uri="{BB962C8B-B14F-4D97-AF65-F5344CB8AC3E}">
        <p14:creationId xmlns:p14="http://schemas.microsoft.com/office/powerpoint/2010/main" val="6133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941" y="332656"/>
            <a:ext cx="874254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smtClean="0"/>
              <a:t>1. Regulatory  framework for emergency call systems 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907704" y="1043655"/>
            <a:ext cx="7154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nl-BE" b="1" smtClean="0"/>
              <a:t>Russia: ERA </a:t>
            </a:r>
            <a:r>
              <a:rPr lang="nl-BE" b="1" err="1" smtClean="0"/>
              <a:t>Glonass</a:t>
            </a:r>
            <a:r>
              <a:rPr lang="nl-BE" b="1" smtClean="0"/>
              <a:t> (Accident </a:t>
            </a:r>
            <a:r>
              <a:rPr lang="nl-BE" b="1" err="1" smtClean="0"/>
              <a:t>Emergency</a:t>
            </a:r>
            <a:r>
              <a:rPr lang="nl-BE" b="1" smtClean="0"/>
              <a:t> Response system)</a:t>
            </a:r>
          </a:p>
          <a:p>
            <a:r>
              <a:rPr lang="nl-BE"/>
              <a:t> </a:t>
            </a:r>
            <a:r>
              <a:rPr lang="nl-BE" smtClean="0"/>
              <a:t> Eurasian Custom Union: Russia, Belarus, Kazachstan, Armenia, Kyrgyzstan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1777" y="1970256"/>
            <a:ext cx="782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/>
              <a:t>2. EU: eCall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7378" y="2915652"/>
            <a:ext cx="488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smtClean="0"/>
              <a:t>3. UNECE: AECS (Accident Emergency call System)</a:t>
            </a:r>
          </a:p>
        </p:txBody>
      </p:sp>
      <p:pic>
        <p:nvPicPr>
          <p:cNvPr id="1026" name="Picture 2" descr="http://www.mvnodynamics.com/wp-content/uploads/2011/04/GLONASS_ERA_Logo_ENG_Vert_RGB-180x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0" y="1052736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Image result for eCall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Image result for eCall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http://www.europarl.europa.eu/resources/library/images/20150317PHT35168/20150317PHT35168_origin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1147650" cy="71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0" descr="Image result for UNEC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2" descr="Image result for UNECE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data:image/png;base64,iVBORw0KGgoAAAANSUhEUgAAAOEAAADhCAMAAAAJbSJIAAAAh1BMVEX+/v42jt7///////4ui90rit0ehtx5sej7/f72+v0miN1eo+QbhdyRvuw6kd/Q4/a41fLn8fqBtunv9vxboePe7PnT5ffC2/RImOHd6/nz+P3J3/Wny+9BleBWnuNuq+ax0fGbxO1+tOmqzfCWwey00vFpp+WKu+p5s+h1refG2vO72fMAfdpQZWLVAAAgAElEQVR4nO1dh5biSpJFaWQSIRAyCFkElHgM+//ftxGRMilMdbnut7Onc8687qIpSTdNxA2rxeLv+Ds+MXg//u3n+PHBOaPBXU8Pd/jg336ynxiIxQ3Xm/K8beLAtpVStszi5rhqN/uc/7ejBABeejrWgfR93w6yetllIsiqwLLhA19k17YI/3vXEuC5xTGTyvdlvDqkYeS5jK1U6+Z5FO5v5TEDnMqqt4X73wiSsXznCB92pHPYL+jQoYRhK7vFv+mD6K3LJpO2L5wiZ+zffuSngz+fe87c9bby/aA57T1mPjshnH4Z/i1Pyy7w/Wy1f4HxX11e5p7Sx/sDvrdY+vZ1Fz5IEgMhD7tIr+Yi3HRwKpviKcbC+9cwMrYJnIdnQnyZbWdl9OxwAcJyQMi8Bd9HnP7KwlXgq+UTjDzJ3tx/BSNn69iv3ftbM3eT+XJ5eyE7hjVETMXeZZf1iNc91MpfFvweIyv87Ob+sVM6PjaLLkIGyd2NETY85u7lAxFCkjHHwFZxaMwDrOkbTE6T3M8NyF+5TP/QMrJ8eJpdpSy5uwPCwqOys90L+UPfAIR5WTcghqrOWSWzL8I6loEtzt78styNhZCXvP/0dx5Lzk5aTLD8qIQl2/mTMH4I7OD07oaC9ciELYLTKl08UfWcRSsBczT/B5ZYlqUq/SmPmui3bVl2Djy8CSsyZVmiu3uOfeeLS/T+DAPC68YRYv9Kx3O2b5R9nINgOwn3UxdaXHau7g/HTw3W+ieGz9BKAZNqheZ9ODtYfv3qtAzcm5EsBcFZP5W0+jZ8E9jZeg7xAlNqyRhvyfMgCH8LRFbaGcp2fTdLHcy7wL611eX5BiXuXZSXJs6yLLCCDPnpCnj3K0bKos6Wpflv3K1xUgWtHj5I/hsgso1UePBYqwEeZwD3mV3tnj0vKLj9wcmAnPpwdAMg3UFgCYnMO1i2xfOlhANv2Y6Jgo4iQMTV41Gllt6PixuWBMIKOZxBSbeqzVuwnWV3T84/6LZ0lYFhIetru0uTyINzWPIoTIvDpats3xbLMnzKDNLKj80rsg1NrFiCBmYrKVc/vohsKUSD85fRGbT2bNSNMOO2vCwebgnnraxtQHfZhG7PveEcHlh/KvP9yamUL64TL+PucBncqYZEAVgXmloU4CwFQV78MER2Upa6wcWPeo/ewGDvKSlHjXy4XwcAUVwFELEyWSC24TqIcPwGav5zBrS7xYWEH9N6OYgY5l7sYJQ3QA28eJzbRQVH8mfVIo8CgOVxVtgEEOSh12l9z9lWWev7CWWLGyxfhU8+F4orddEfcDcJNe9OLxbYT2t3X7ZhJ2U0rCdsDatfKdasYUdUJG2WMM9baanzjy4iO0u8NHdpj8JOYXlXESfl/PgIkPEi9lV2eKQfcIQEUW++PqydjtAwFrWVVJWSKsicLJyY4Un2m5FtbCDlCUG0d4ztYCcF4Q8uIg9hCeFwsxLPAohUFi192m2cX5S0bjOEnKWN8uu3O3y0mLiGLv3opizf9rQPlosOGYzgOOo6DvOq9CrC1MoNQMxQ82cei3zrgVJ9a4COJwUYVXADAbcKMxXTEsITByupTIhsAcSr2txbPPxYuKZ9yPl55K88FKJHaEkrHWCvwC7uNwisGu6cqIPFA1XJ4EEs1M4/sYzcc7kX4NIVuISyTmCTWMi78MalDw9UKrUZIbKkBvL8xKJz5wgXi00+fsdNshGiyEI2AAzZQVkkUdlVKiCkrBVCgL5v4OvyjfHo+xB57rhaF4kETqEEbhjBOddbhN2UAD3PWtvaDBMP7PsFedO7dELIFpOGYVE9QURdC1vUrgAqEIwK9SLIGUsCJUdODBv2LEnmsM3bt7cqay6MkZzOvMIP8JTDYRC0R9k+sE96KW2x08dyq3oy8nxyTYSwdJP5xQ7DSYTFyWHWzj6tJWdHv6ObwTQLAROcO36HSwu7KmEhKY9vAdz4KYvw5qDvj8uIhY0tetbNvczuqQU8H4i4BagQ23rTRk6Yzy40cO/eAtYqkp1GpsfWE0IBm2ClAeJMxf6WpnGLwiAAKVD6YUoIz4x12YOb4VOD55kFW0FqFbFy4QTS30myMMdeDqocIMIqhks76+eUFYYwR89wUhzOx2uTiezqbM+HNdGc0NkM1MzdiglicFQjoWFhoN5oQmkjq6PHNgXqZ8uqEO3pW4sIStdhmi+JgmmZCgBJ2QLNMawYdrCtU+ZP7JRNpI4lb8dau7nB7tK02w7iFTpJb+2a4wIDAMsYKph2H1qH+BMcCqu3oVy3I8WcsFRl35E2IESRvtDVqojTPoHrNnQuEqFMLwZIVCm33v2EAjcoY0CnAqfdpGF0UecoTHalg59VDZzreM/CG8xjKEyIJokAoUMuLzKEUdiCOKe5BrKYS1V+YxFBkIGOgJ0Kl8W1tPUNUMrzRWdf5gYUGB/3dBiWbwvcO3M2oT582udNf0/KpaX86i3cpcdzvWVeNeGb+w84W/p625TawAAhu6e5BikIW/rrlhR3A0ulLCRtuEPyTWck6ffo3IAKM1mrYAaRs/1W+sEWd+NwXidZqkFKvwqCum7tNxDI1qgyxOx0wSPIVEsbNeiTJXxVXFH3q6+fRBTQgJCMT8nW/c3pVjy0bBMNz2t/5V58c3exCCi1PM/sP8MjTFPgpkdgfW14kFlbOsXibZCoINjM+Tv5pJ+429AXlEPLCfKdZbCpvo4QmAPsUkQIikgze9FTYcfemgDdDkQ6Zxel0tE4epO2tbonpzOE2jPcSFUnSyFhmThzhlVUjqkGWOxrwu52tIqyDEeElvqqTuRIQ4GPkS+vuJJAhZOmvW0qMEUYa308OQgx0BBZePXFNrwnN/cI8SO2q5UVa/u9l9aW1nbGl1JpkfpheaMhpsGE8KscnBVI/k7AG1DQkLMrS9neQ/CxbTqiWCGJWoHYX/kVSfY0Q3/Zgwh4ghCfWnvvAsc9GOJUmMeAbUnv83DhkidMZABNHImDg1z6IkIkfzA/pF1J2QKnWTsktu3YyDfguaVGOwjOIpy8QvjdM3/YU4Rob1VkNIDsNnSG6amAgw/ab8H3AGozWCJo0OHDfdVUJHEFApm0RS+bUyRnfFEr8+auoThooyYtSJhpAfkrSWMgd48wnVIGu0ZOGA2TBQ8CuvdY7PR2oqV9DSQd7sMLHwSo185h7pKuAoSTpRaqXrC4zX0BiiPLDThg00mgj9MnYWQifH5o4ASi+F8zN+6ycZ9W02GHx8FFZDcfJno4jEBSe5v8KwjZnvY7mChojAmQICwNQG1hpMTemfsn8E0Gwlkt5vb38rjnvecJ6En5PM8Efw0XjUeL1SRtDFIBZHyLN68V7E1achT02iq4fg0hWShWxthVEI0A0iQqRoLU1ECgOObeYWAGYh6WIv+hl7ytmmVlVUunRE/wfXS4VGDcNmA6w7FQA0RD6fJQoPyGx5JgsnIUfXLPEmnde28/jlBPZcDYVog6YrwF/Y8knzW+IUjZ2p8ddCSPxVbNBSHLdxjX9xUxb0w0WZZ7d67TlVWspKxDsErcMhj9NpPPlF3RGuUusBgg38wBOxy+rCfjS+y7V74S+CiaMhwsDIGnkCcyyA3ZsZxRX9jJ/oa5W3tiN0DeLpXyrea8KVJHbde78pghyMPE09lJwhlcbCUo+jTOWXoNtMAR3aj4YS5jFORvcM7BSHMdBQi1K9z+kjDVJgUa3Bd4ZrIrJC1h6xu6mBW2IWbAGqmQfAA3sQfrG4xAaatu502xJzhH+1Vgq6zolxG2Hi4650L4YBGVCXrz9DJK44zX/p7pKA3GaLzYToYoyoPD9kMINQ2GebpuccLG7V4JgyWBptiYS9grDnRnEETOwfwPVgM5HbQFphPdYuV3oabx2vfLWVGBXMwvGCDJtY87SI2Fprkli1xYCZzBfW/Qqc+qC/JosmxAuHVdR2rhjHvF7ow9WsjaBHhQtV5RDhu1wqWAvXSZyNssFwOTGsAa4ejDW5MVX0TAo+IyjWEqWRLcCRHQ+hl9Le6F+6nojxLJB/3YHxpsTcxMqyWZcI8dtcTSBsxMzlx9Ywl5WI3CD+xlP4uQqxSvbAvOvBUGCs9Kb0VYoyPYR7IpUlw4tvOVqGZav7HpH270OEAPQ5TzVh/MZLv8o6eRtXhwR4Ssj4nSw/O8MgQXD5Vpf4KN3BjPf1Qg9pazeO2dxodtGchM9o66vdMsmReABbr7hxAfz+HaXxoIDz65vrTzD/gAG8Qhmojs8mF5w644pcM5jNA0tYjIL0gZNsYtVzOpswfpZvqfaiG295GZGWvj7qEclScPD6udC8Q6i5ieNpRJS3869aASybXGUm0IZ26v0jTCZTq713sIMzpwy15b7HsKpb3cZ3OTzqUObKKZxVOAzVftXyLE4FpjB2BzalOQRTXIWYrAFmw4U7BsJq+JpX4KR/ZM+U2NBNatPipveGThXtAbAA7fVV+tt3hjQ/eA1FlOx5snfmUuYVSpcmsbTjPY4j1C9Jayt665xJlQYPzWsGnYOhMt0DofdMHy8M9wnBPgHBPCtjeEk54Q7PVq2qhFog/TU57YuBd6d9Y50XpJew5RnE3fhE1qXBROoXkL5vhgBgDEkZWg7KNzyPYxbqiwOm5E0G4uYM8yNyqcS45hdNTDB2uYK3dpG/oi9fUZIcsOns5x5cBpWOEfP4iQJTb6ItiN/MrFWfWGCv3b7DJuLY1DElWWsYSg44AKgDFlDxuV7QoUWmfG9sH/7DlLlgXYE2lYbR0gS+dlT1XRPysPzrCZYVGneeOuVZHA5HkfyiGtSVwLLv1RSxgRwkV5SNC0dxlMjAj347BN9P0S0wkEM2JQfJYIUAHoPxw2Kkuq0zYOrKDe1tWJAb+sgH0G2wwmr1F1txqELthJarOLB4SFaarBN2lF8yEavcGdhrYFsCmx/DhCkQEZQctXLInaiiBcbD26gz9RaraZSQHHn046qoo2PR32APIfHz30HNSekkEFpwyo6cZjO62NhMjCNIM/5OhtBTlSHyx3wGsZLqE+a4md1lqFiWattH3IduozCHVWAmhTed72RvQpw1vyQBiC5mJiCgMxYUd7NpZKKaBlZPUzd4c0euM1aJFZwOXDbjDmT77GuvTIWYwCLDuNXIbFBusE9k2Wfpl5C/p9tUe+jFGhTnwKoVii1Q0kvsxI3DBPxi5uf5Nn81gZcHf+5F9cXwcLT2bl8eao6kCfBJeq63WPdv3QuPRGvahO7rZJGff8ajMplYsRfAGNWNMawmGhzAVV1vCbIdgvwvoUQvQnkK9ti0+5xISLbkGyrDNES1BNugIepI91c7C0RkcEPIMM4Kfe+9JmUxBtHJNjZrVSmJzA/OVy1BFwFqapg6MjUaqcFDCRgsKkSxI0GD76sM+Nh7jwR0b5CfioQcRSML/vF4rtfVMGZL0k5eGu7R5haLS7PBBTzP5hoL8EWPRNxVa2H3bp3o6n2/Clj4bHm0JfKZlOAapqji5Puf0owpxiJGHvgkKnngub/MjuRCl7MwQNj7TfHQ0oXz3FIJQ4gdHketcn6zitZuBFVuVMXI17oppOBsgzDPOtKX+3N2HBdmIrncLwMYSa2KK/hwKH6ER8kxZlksFmndIuQFMZcIfVZW8vlkgsVwkZjNyd/DBPvuaAUVLW/uTT55kp3VZozICeskTsaQPLEh6LaCk+bCX2JklELgLMfMCYBal81hkm90w99GJcp948ffLAHUg4OzjV8y/hCDL/WigDIWiovXmfkumAgzzoBB8R6yVE2fFRhKt+7fBAKjj4FOfZaHvDmM7ONuFqOxvPxrODJrr1ZEa50YtpwHEtN+5K+pGplAwdTAaUzjcFww3/hM3ZT+vHrac+LyJkAdpMcBDwEcn2zMyAjMnZwBLRET44ZMsngibYlMdxWXhev5I2KEAYO1W+QUZLf8opYRsKenE0C0CJ4YEE2q3jOdWHfYqY3WgRFXUkgOhFFk1QNSHEJDfD1Zf1COMqZWz1RJY0zj/Dl3n4EqFChGly9jFLQ9djgkQr2VCcCXJWizwy8yMOwiZwddzhEwGaXpjC/n4DKs91lJsciS4Y+GwcIAHMHxL846BqDO6aCCW6erdJkR6GRdTH5tkI2txLD5G38g+uy1yP/rcB7g1/4N89sMAJ4Y4IDVhbO3hEHd//jG+f/Pho80boR6Q9K7D+B9mtFYzDMv4+/CD1nybAdrNdyn9qj52LIY9tl73cpQqLMLHWwR6HxE+HgfJhCKpYIAVzqx3cUR828XHna+urZDVoRXKKyINGaMXTsIwflpZVwx8YthRxbCYdwJqGsTo7TXgY7SB0CD7FWC/11TIrWI6XrowbLbM+4Yx0tbwx1uwW/fp/2BGFvE2ndSxZmWP0FYaN5S2AMAjdYXggdsYfgNLsXTfMROacF24xPTPmQKWb7dk67C+Xgz64nLmXePtsBbf6avxkt3y4ND/b2/GHxU1rJX3UMUPklqR2/7QfBrgYfKW2Fw2+noqUHdh0OR8rsrNg+gFOfIrqCZhTkmsFrJ/5vNvtNvXGsRNYZiE3KDP2J+ZsnzI7UNp0tZO/m4TL2d8Ykka7L/uABcg/d/B7fyolo9+mCt21tOGVLn/glaktYkMBgT6ELy9F0LJyGZ6NDC46VgouQA7eDQtDFm6j9jmzk5oHgl43VODKiN4BDyeEnOmzBz+wPgH8U9EZIrKkcHhCxpsIvR0z6DXdrJOJwabsDWzuW+Sx/8hYWvNjJgMrJYEHT3RECrH1XnDTKiIbcabkt35ianyMQudrRt4V2KY6+3WYm48C7OU5hkcpigh7r0Bf/uDN0zc7TnPLvNI/sBsoX87+E2wysWx8e1QJchVu6NiJxmMHWGvu7l7oC7nd522LRM3YHqZ7r/X/A8tWOH2WmGBoGVrk7Pz4GvId7+klcMkj/X7KLlRPclUzKjpwDZYIgWkDSxArl6BLa1Cf+/3bEJKH+d3IfrMvYA5c1lPfZxDlP1Xl1v70OGwpwzsKxy5VrnUEzCllGaEFlc8TPt8Z6B7vN0FCnm8UWRklkK4MfzAciaFyhQIbsjsHJfCoursBXQT9zzf6PIKW3KH+EJLi8uyQdd0rgBa5TELLiPe4ZhwB6D76AStQfuQ7BmtSp23C/U4f56WXEyP2DqKNohcgJl0b7UsgOZNXmyW983LwXgopQK/z7hD2ngcscM3AmN6gNVZlzoq47d56YQTr3WZnG/g906yXRpYsWcAgHEBXUwgKREX/BxyhD8saVtaMQq3wi3iM8TiizsFAij95DEcvBs/t8SGBZSwzl6UUrl3wt+oi4YTEQpyZm7chJrOfn4tRy1rKSlpHLL2cbZXUDPegFwNFPTJ0JFtyi+xGVC6Hmfs4896hQQaiEiQDClUwkrAgAv7goVnczJZaBPRhSn2MSraDT1mtLSuWbEAcbVUgAhCh9f9gKkejXmzStopCD41IVpkC7Y0swh5hKDNGhCbQQlRs10IHitk2+3AAke0VsFAyurLUotw/qsNBumTmH/XeRJ4bfqf6nLPWw4oezfSBseVbP04utjyuiwKz2EDwTAgnBisdL9edXWD7G3FRdsT0pD4lh61hE/EcfsvPOZIRsT0p0hQ8FM2H9QUm5+Bxxl1w0O4PnDW0TmbBrt4LdmfWh+wNFjuvei8n8xx/mbPFLfBV5rRv/+mErNvhy9UmsIYNkI9JqGffKL4DSRCxtO0D/qWPUQFtmcOOAoSOEJgIzbb2ZzRijCUxnDdC/ENZKwsXl6lCMd2fED3X5NXvFdJwEnU2FCxizSkj1PEbXBDA2FlkONSXYMxal4fQ0+arGkFhCZCh7xO5xKzH/if0nFBEhfzcnRDXGsHC4gr1idoLjI2ccJ/iLsJIujZWgLH1y8ZYjl4zl3xEQ4CxR7jS/M6NdfaL4/eJokBVots5Di51W055+VI5pBqrZtwbYO6Zh700xDcQY5Fw7Z1pSBqKjpyIWNEuP5Fmii4onX9kay8krBZtQJDTMoMZPZycXdF1wGpgRqPNTF5kiU50SLEhgdv4jfG06XFrRUtLE0nQGei1FvT/djmU3SCHMWxZ3ph5UYkdu9quwO1D50NkmNYA7Psz+d5wauHg41o1kixDrV2RGLm1Akm5/ifeOUrGtciaLpgLxuDSP2jr1+HV78w4f9tZ1SCWxLZJ3FqLp+XpqESv5GFLKCNyACAMqXPABdWyG52o6NGloMVefDLLlLLocJ8mAfnoemaU0kHcsFujhOwjDw/Ke9xh8CBCdrOJZcV2NAvVJi+1kSbazRXldo/QmeUGnGwzZteg/NJMEoU6UA1cCYomzovLf4kQTa6hhiQc48H4wc522M55h3RlY9AIfR7z5gBDZqhAXX0LhnxZSdPVUYQUsxDMQOvSjG95AfrT+vg75mIC3cXqbiKNn8r8YonSZQ2wKwnhZUAIMifwVuVLv7w1ei1RXcEamgXZ3HPhN4VQThuI+qqCS2OkyxbeFc9+bCZ482RMZ2GLIbbGSTaRll8jG6D6zM+mQpMbhGI6KYlL2hfkNWdXP23rdwD2hhrWD3ah45tl+gx/T9TJxbq2ftNmm9V5mio74RsX/aFG2ixSfa1FuLtGmw5NJ957jvD8pbUOYszziT+EkLI41BWLC3FNmgnhzr8kL/xI/aPqFLUL6EH0a9jOkPSFGppMzSTs9itnFzKvno5xtf4PVcObao3nVr/PmVMCTctI6uiIkZaAe9Yrq+qTCZjatMCKAO55mJ8n+l2KFViV24iX9h0F5ghg7JF5EdhB6fYVe75Qteul+3PBWXguyqour4Gk0yjP6AOaZVWRPB5Kv0Oggmulexrp+cZACvxGqKuvP2Xi07W1A0pQNSHvZ62vzPGLiwxbO3uBEIuWAGCd98S0UXZ9CnXVU12UcRXAVZm3DUDAZNe3MGxjS6m4VSC1i1nuKszzGCfBDJw+qt6fGd2syNNZmuLTVSVDTg7tzGHn65wKIL8p8JXDppRPQVJczo+HYgSY+kb5sivXXuQ4VxKbWdf0wWChAqeIwtvlFAvQH8E8t7g1UyEwZ0F3j7nIASFnfU77Y8OqX47BJJL78WzDkSBdB0r/sMWUgsM/T7wtWCKw9WtDhsJR2QLvllUgh2NnalFQHfE1w3r489IeXYJwOEDbm8m/wN/I3T3oLgr36aRCqsX47OjdbRYS9x5hELJS32nLTsSm0+2TMFkdLzH5bjZdLF+/DMZMgIUaTXu2fsOJMpcQWDCarSCgTn3x4Rgl+1ojkL7YD89wfw6DnG03xAZF1GoDt0+he3jehxY57PD4vceR0alHOPkB/QpmjjyQfhJC9b4v292xMakw+4RDfxp80dupeBRJelVwvijjbQVz61IpDDldHp/UrJjRj3eyH7/1MBSyb47lbjwvmJeZOg4ZMer4nR9qlgxyr08Q/UR4+27adasNdILQocQYi46ih2jn8j1OHNsF8RP9r9p537XX3sNpiLoUQIZzhdYIx6S/meK4aa9BBwh1KCU0dtmXAI7ddvAKreZFwFdjSpLD0pwTXZjl3vGJvJHOrH/O7p2w9oiwANNWtqlNPlkg+yp8XMJCqlzbcpWX64tKtNa/AjBc9OmJ6NMvyK2FFAWTMWARsVtXqpt/sH315DBi6dNkqL8nZsYRYWG8irVxuxfzAsATJe8Am5QuCUHYUW1f+BxhKdEXECblYDXBIuI1MeJ6kJjUB/IatgwPe6bEvLOeCPNxK+E3Y45+X0P8/pCty9gbGcQgewOz5ml0HRVg6OoYtdh6OradwV2if760TzEvtG+rEiQZJcRTZTCexBxz6IFJ9fcHbgaYluaWi3eZbbX9VgWp9Z41MkAEMUnaXCWLxm5mhdRbKq5CgwDlLRa37g5Dxj6cmo9mQ80Gu1LXKRKCqoQbw/7E1jeUTM7ebIwkTl/eSXEYwlzon1BBnl9slR36tNjwZVzbnBZsPYP+8bCda9TeaETBgK4ALI216YoCc1fZ2v6U9TtetZwqVKwKtgdm1mBcUhc3NP5s3mAmqquqKmAtUsZx3WKULK2Bkm6wTxQK5g+sIpYMtb4UW2HN7Eq3RgyklrVPU4hup/QWxci0/aUufDBvVCnKbha6CGqBCFPV61fsVjGvwLtIMJlzZ9lc1mxMaN5gwf1qjc3nog4btQmrei93DxbKLVpLzugpOlA7ZN67wcfWCHnAnYpN+LjbqOxL1Xlw1gQV37MCIAatJB8sRROJER7sWXM/jCXAmcDImfmpuz5a6Aou1xH3wvWtk62XppfnEEnDc1YCUzV9n7A5xVDSRUkhrJEZ2M7qmpOdJj+clHg3QEsLXZgN6kB0ASLMdfScdD0IA8N8L/346mcPzUex4P6wtH1bBvX1fNo08ro5rJ4rD7EigGdpw0NPEMEq1iUMZJWjegeDwskEsAqu415f5jSgKnSPCBbFkpoPLBY6H/NM4YpqzB7hcHpANJRKFo+RWKwf3V3iSirb9+FxsL9gEDzjeujGdo8+5lxLe4RIU0neYPrSiXZpLci5zqmg52u0FHU+qh2qjmO5o6gEjvUWIUU612LIVASug2cejqwqn7WH5LB3o/2uPF9qsWzfin0YNs+WMWJhhw0YqWa2hzh2pNRVu+TCj4Xoy/nQKfj1FoOajQb6UmdFIWqtEPqsnZJaORHA/i9poJ41UGWnvG8ypCss4YfoUX2ImBoV9D22bKHTSnZUXYodjfp4PRhzlazSfkcj6ORrS7gYqrnFjbbDm4zZyKArj86AY8fwF9iiQ0cgFtW2dXvdfXyqe+oj+zNBczopu3HHbYG1mywJSFHwnl5Rn5zUzigZV7c6+URU7fF5tP1klwRnjQXrl56M31gBt/Vq20EKN9VvMe8o/etDP4wnCJMn+tEPTlMxZotNvSLqRcXCaNFLJ+Ab7IjhuoXu3vaNxh+LYRHhGlu6YnLru+5RlUqLQi2s1LZVs+ottqnsqn3arJWbCOjAIp8AAA7RSURBVMtHqqoc05qArWEdYuqZEsVR2t8YaHHUkhcvrfvap68DXOgcC7wKuV3IHOyfK8hTn2q0sNrgrgIvcnxVP2k+7kbcQPiYUQNi0vwdPGVCXWHN8roeUlZFjNWweGo2PdMXn0hJfIJwCO9iFSR5F4ZoqNq51KyN7QN5vW8giG3j/G591xKfrTfMqD9kzhyiEPdea2xe2HDO89huB/tL6MIy5l38flq+aP6ONxkjFPLskkQbHAcXDMBi7VCSwVm8O3bMLTNfdZtotihY8GNUOrutqRRlc78WLKlwBbHpjlwPfbI0E2D7eGxJ8M0WmL0Piq5NQZY+dQYlOxpWyOzDpd8QfTJ/j0WH2lfVZW+0Z10s7t6NsB/zUIV66AOOXTgcAMiwnsjdyQkQ7NBxbvxPhiseh9FkTKLyZ0P1puWFUncuZl7n1yFL2lmyB6i/dSOBkraJy0aY0xqSfhw0Brb2edjplr/FdEvQCKAPhonFaKE7JVGrb4mZHmIxQhTYbXIQPnDAsbcBiiCqMSwWzX1XWKCkbQ0krQLeHXruwuipwNw8KdomEAobZWTlfRdi5oKuQIcdZZ+pNzb4/WBPRM0IUMRf5Gvzm50mxYWtQ5P+Xhvyk8glNaospSwx/nU3OPPSc4xMNMiWzfHSbhy5Ld7KixNX2IQvaMptgC+KuD/HYWOTedG7P8KeLWL7smQqDusbgX4f4nkSeuir0T3TgAySzlYNMZ6dUM5Dwz3CiBW+LVgm1EvQphR1/JsKujZFuzF/6MXL2brSHbV0Fj4YvX3SMSj3fTXtKeun2s8PwQG6x3bR1802jOuI1FU3Gczs4GnP8oXuvROlu1N7AeYdb7er8pZGg5n84Alki9JWWqzpfHF5YLpiFwT4fpK/IvgGmbl/wqnHGKzZ4tb3kOhpidwSF8iPSv3zkq4txu6e5ftvswIJ29mCONEAB8TZ3qZNmacGwOzHAOJdD1N/KtiWFJbKXNYHb3QvTOTGChNM37vSq05Y0xfc1vJryvcdrQlH+4csWRgrqOqffX0AbP8pp9khtQ+Gfl95Ytm6ZI8lsbLj5+/DmRC+V9mC3el8vYCTBxLLC7GKTp2T8QwKtf3ZF7OAWgIGMtKbI8Z8RMhHbtlHYBk7BUp16Uesp6f4sA2403tCBjPGCoCZwnkQXTH4nIWssYrgJwEmmKEetsGQ/+KUAjOse8cC6iWvz12LVpYtnVfvbnpnDbFNfaf8cQvoyiZLdxdkRyHqU79FpVrekEQUH+9H8+vhNi014XrrBDazAi1Yk9u0L+awpvbhMBHY8fKaPpclLzvSMW+3tP1sM+w98vTp2QvRqBfVmeo1pAy2KUqqsPvJjuWggXFfYCVEuLnEYw4ThtaHg2G0Uo+QdsenZ691eN43EdT4Gd8RZbSp77VunzhYSKtGdCLbYr8puMVZfrNF8sNDbHzZrZl+cUNUXDJYSmqBN6T8mClJcGh3sfJF9/bwYryHXYqvDkhK/HZTGO3Nhi5lFuXTsCsYilZ8LrC9MmZxwnmRP/0mFrDmBOx/nEByD6arGoPu5I/Tx2XWsJVxfKETZmDol62MS2OsoZ4tYHUK+flsxYfUCJ1Yy0MZ6D699DKF/QVknvy2TXE/6NUdQlaXtduDdMMdPvJmEKfxfNdgF7pLRu2Q212Yz96ko0ee3M4dTIOdrdZ3XeoHt5NOHuVhMcwsNualtL+fffeDvmmqy4tkRn2BaTrp84G1yvskZJyFfdtZ6PCu6uuq3Ox2haNWSVrcTqumRqqqgHvvF/cHdrSzRdX32Cd4i30bU9YncMff8VqrIeYNIK2uTLzhiA0QnzUv1K//Ozm1pem2rZSQSpNwZdXO4e7lgcOt+o0x2A50mfUqk6O2+j3v7cJXIgySU6rMOa0jTrLnpGNJLxprU7sSdHivjk3T0SA7KqWu7E+fdGgVh8QM1y5an66VGrmxan5WjBo3LkzHCuyXqjvTjl0HuvfW69eFDS+P7csk3+Xeg6MRW96CerpdloEw2rYCwJ8we1/cOoznblyhlNW9Rcy9kIZc/sjm0cXyMjjQy4Y0xTCGWv3OFwozd3t3P0Qpmk1UNOLxXXNfuwe+6kIE2zA8dPforHl3298xgGw/adshVHAty25I1vzWYB6YFNnlAJd7rAATM6/4bxrMOwUPM4unMqBuRO03IbIQffVAe5/dQ9VPGmj//ODMK7Mn9yeY0m6+9eoXfgioT+2za4t496deqQsYb9dgvodAf4hgeTns+xKg8XWAc4/w46XuvuRFaXnNLDU/gVi7eXnH7Pz5QUaGE/hKDyBezXmTRtr1qxnZehhp4j1RDhqaG+71d/ZJNKgT+I+XrA+XDpNucSh0OqbeH38lMtHm9W6z2ewK/eI4/XjA1MomQObSD7B5gg4UfD4qeAKx35ybCrZ1/x0pRAYEtp8kjT8ClnA5Hwp8rfAffl/ucDdubjEiH+npGtiPhxQAg/l3fCOSBpT9Egv7UROAdh2+xGeXv7/vbx/uw1tE8VnCXdtk4rkIQoj4kkdRb0ugKH3f6+ffBEPwsguf7usfeH/VxwYrs9NoDtHwilUdyNcPrbr2bR1GYYNv07Gb9brYnbaBehLn1tMhg9o5pebeJzfAt2Khn4Ro+9mx3RTpPi027TF7vSSUiU8vCURP1vIQsv05qw40QettJl4luwl8pVC9elvvkzDcF4dL5s8zwX43xKKmRjl23y7n1UAl1u6xjQJLj5ZD7ilY8dsyWFFHorzYZq9W0tJ7W2HLObxL94Mu7o9AzE/VO8j0UH7W7l1SIGnjd6OLkTO3yCS+wATPVrF9Qs/uodqTF+5PDXi2TfyMWk2rl50Tpp0P0dEPbncB71b6lFKBIrhwXh9iLOazut2fVhf9U4YHJ0PXorh7JNKAg8eUuSfL3j6Yjixp/OzGtZMCfTq19YASwEmrdtBl9+fh0cBHA819RZfLoOBtEINlES7GBnvJ0g5uz16Iy0spr72pgO67/eayrIwLySB2zvRi5H9h+aZBktzNowTozeHwdluHuemcwLQX+0WUiLNC4Duw+HQl7kX7Aq5z2OzWSZS777oC/ujg/IFC02DexVbO46uCh38OM6Vak6oYjJ3/TlP+pwZmnsn3HH9gz8vn0fH/joFJBWr7LpvE3Fy1/B3vEf8Tg6VgYvzKs8nyWsgfSqn40wMT4OWvPZtYP9a7tv/LBkst3Vbll1/EMpHstav1/+rgiSU+WH5MbzX/2vuM/s3Bk1X20YYxbGU1b7/Pj/27BiZ8ffSri+j/imL/3PhEssR/I7y/4+/4O/6Ov+Pv+Dv+jr/j7/j/McbEop+k5Wbw3fzciKP94sPZ50Y2JXtvPIFAZUNpURTrfeg9+canL9hf9u3q9ONqNJrg0fix43jjp6vxs7N5EXf6fMokTYwrPIzrfVMLMLvW5y7DFgxSWhhKvHfr86T5zAUnhCt81wYNs3UKD8ePpRqdDTyevmxms7r18Lka37LH1r54PdRdjSRzT5kZwsDQTDNvZcDSz1zQRDiG8swSd3rD1fD5hHBpPIPhcJoKFoXRuOu9rh/zcnoqQH0MQKnW9Nr1r+l8dcHfgNCoF/8mQir+ffYtdTVfJP2nEeo3nf4EQj7m6D9CNLtw/HGE1lQn9z2Er9+xY3aL/jcQiu7ra2gIBrZ7dyqml028i/A3SBrLeAfKLxFW98OaOnl7s5YnyrYs2/jNqRxghjB4fcGfRDj2ZvwVwsD17sdYvzQWGdEFq0PoeeEpMO4+9KExEIo6f33BH0U4FHf9EuH4UpzplTzjEhpvUZIXV79Ux5taM46vA5ohdF9e8GcRDinQv0b4+v6FcaMxLIfN7/X15NgleobwExGP7yGk9gPfQ3gxvma0Kd8jT/FlU67Dfv/9SwgF9eb8NcKXPHksdrLmOfGsyRx67+5U2TbbpR8m3t9eQ1JYv0S4Lu7GQPnMt0jM4nI853cGjClLs/vrFa/DWN9FSA3qf6kt7nny+JpI8y0S897Vj2WMprZ4IN6vUxi/j7DO+ac1/qjHjZpDEb9fAfuuxpc/j3CS8cCXvoHwNiFs3gX4pxGK7aSxZMG+jvBtQuj8IoPjzyKUl9zo5OD9f0S4NXo+yWP3ZYSbCeH1XYD/AkLzjU/jeIEwuBvWM0nTzbv5PDQHmTHv+wu+zgBh568i5E866L3Sh+H9GJxbfYtn+tXa9FnwfH+nx02EdXJ/wddy+CMI3acInxp2H2Xe432S6Xdn+hCEbN2mplPxjtN8lHibTeLEcUJIL5AaxvjxHOHiyT79LC/l3vQigtlZwhfWKFX9cxtbh32Zl+5MlTtN2NThUGSvEGLX+28iNNuam7y0fzMuVjl2fUHCVxFyo5Wh0cmOTY04hfMKIfb6/DZCoyd2ZWzJqf/P8ErJLyN0p20ilu6QgX2bHt1449A9wkcn0qcRmgdRXcZe4KnhtnxmH36msHv2mr9Ov5J6cTIeWk4C4AHh2CbgVwhfm09m93157N+PbTSsH/2y71tP7wRzDI2ElP1abg6rzJAgpuf3AeFCN3P6FUKrux/L5dAYcOi1qS8bbN+KXWtWj48vnDO1RbB8fcEnY7YMWJQzc0Abr7R7gnDuSPqw9STE9NJds6uY1b9K2Ph5OWi6d60nGPvXi/jqJbYaismlniA0LKd3ED6O8W05jzt9/r1R+r3vL7Wsd9ruzifx7gazNpNPEN6/J/DzCBdmP7b7YXSl+AZC7l5f1stZM0b7DKHRDPSLCFHpvIA4vYPmWwgB4vH5+1Ko8+WvEPJZROorCOHhq6dPb18MZ8Z3EIL+O1nP4nfNXTr9U4QLerXBw+f6zWgfQ7hg+VbeT4hQ1axj4bcQwq+HoCKwIq13xApsSPPQEpHHupZcStvgsNhXXD58zta+fGfc9ePmbH+shHF/JbJ2XlfD0ncvKF/L0uEWXnpaOcs6q6oqq5vLJnmS0YyF6nrMunq6t8fPefS2eW/cu/+w7rI89vePnXZ93x7zsxd8hhGH60VRlL/qk2NwiF9+/n7qxJPLDyVxUe49Lcb/9AVf4PyFtfW7x799/7/j7/g7/o6/Yxj/C7WlHWFEKM7XAAAAAElFTkSuQmCC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374332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b="1">
              <a:solidFill>
                <a:schemeClr val="lt1"/>
              </a:solidFill>
            </a:endParaRPr>
          </a:p>
        </p:txBody>
      </p:sp>
      <p:pic>
        <p:nvPicPr>
          <p:cNvPr id="1040" name="Picture 16" descr="https://pbs.twimg.com/profile_images/601661246342037504/6YzH3H2v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941521" cy="94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997004" y="4067780"/>
            <a:ext cx="523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smtClean="0"/>
              <a:t>4. Help Net Japan (voluntary emergency call system)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180" y="4213274"/>
            <a:ext cx="1007006" cy="6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4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ec.europa.eu/transport/images/highlights/e-c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37" y="1340768"/>
            <a:ext cx="4992216" cy="31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48063" y="2253741"/>
            <a:ext cx="144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smtClean="0">
                <a:solidFill>
                  <a:schemeClr val="bg1"/>
                </a:solidFill>
              </a:rPr>
              <a:t>3</a:t>
            </a:r>
            <a:endParaRPr lang="en-GB" sz="1100" b="1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4725144"/>
            <a:ext cx="8568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①</a:t>
            </a:r>
            <a:r>
              <a:rPr lang="en-GB" smtClean="0"/>
              <a:t> Vehicle crash happens</a:t>
            </a:r>
          </a:p>
          <a:p>
            <a:r>
              <a:rPr lang="en-GB" smtClean="0">
                <a:ln>
                  <a:solidFill>
                    <a:srgbClr val="FF0000"/>
                  </a:solidFill>
                </a:ln>
              </a:rPr>
              <a:t>②</a:t>
            </a:r>
            <a:r>
              <a:rPr lang="en-GB" smtClean="0"/>
              <a:t> Vehicle sends emergency MSD (Minimum Set of Data) and voice call to 112</a:t>
            </a:r>
          </a:p>
          <a:p>
            <a:r>
              <a:rPr lang="en-GB" smtClean="0">
                <a:ln>
                  <a:solidFill>
                    <a:srgbClr val="FF0000"/>
                  </a:solidFill>
                </a:ln>
              </a:rPr>
              <a:t>③</a:t>
            </a:r>
            <a:r>
              <a:rPr lang="en-GB" smtClean="0"/>
              <a:t> Mobile Network </a:t>
            </a:r>
            <a:r>
              <a:rPr lang="en-GB"/>
              <a:t>O</a:t>
            </a:r>
            <a:r>
              <a:rPr lang="en-GB" smtClean="0"/>
              <a:t>perator (MNO) &amp; infrastructure transmit MSD and voice to 112 </a:t>
            </a:r>
            <a:r>
              <a:rPr lang="en-GB"/>
              <a:t> </a:t>
            </a:r>
            <a:r>
              <a:rPr lang="en-GB" smtClean="0"/>
              <a:t>      Public Service Access Point (PSAP, call </a:t>
            </a:r>
            <a:r>
              <a:rPr lang="en-GB" err="1" smtClean="0"/>
              <a:t>center</a:t>
            </a:r>
            <a:r>
              <a:rPr lang="en-GB" smtClean="0"/>
              <a:t>)</a:t>
            </a:r>
          </a:p>
          <a:p>
            <a:r>
              <a:rPr lang="en-GB" smtClean="0">
                <a:ln>
                  <a:solidFill>
                    <a:srgbClr val="FF0000"/>
                  </a:solidFill>
                </a:ln>
              </a:rPr>
              <a:t>④</a:t>
            </a:r>
            <a:r>
              <a:rPr lang="en-GB" smtClean="0"/>
              <a:t> PSAP receives MSD and voice call</a:t>
            </a:r>
          </a:p>
          <a:p>
            <a:r>
              <a:rPr lang="en-GB" smtClean="0">
                <a:ln>
                  <a:solidFill>
                    <a:srgbClr val="FF0000"/>
                  </a:solidFill>
                </a:ln>
              </a:rPr>
              <a:t>⑤</a:t>
            </a:r>
            <a:r>
              <a:rPr lang="en-GB" smtClean="0"/>
              <a:t> PSAP sends emergency services</a:t>
            </a: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4644008" y="2132856"/>
            <a:ext cx="360039" cy="382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644008" y="213285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/>
              <a:t>3</a:t>
            </a:r>
            <a:endParaRPr lang="en-GB" b="1"/>
          </a:p>
        </p:txBody>
      </p:sp>
      <p:sp>
        <p:nvSpPr>
          <p:cNvPr id="20" name="Oval 19"/>
          <p:cNvSpPr/>
          <p:nvPr/>
        </p:nvSpPr>
        <p:spPr>
          <a:xfrm>
            <a:off x="2627785" y="1412776"/>
            <a:ext cx="360039" cy="382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627785" y="1412776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/>
              <a:t>2</a:t>
            </a:r>
            <a:endParaRPr lang="en-GB" b="1"/>
          </a:p>
        </p:txBody>
      </p:sp>
      <p:sp>
        <p:nvSpPr>
          <p:cNvPr id="22" name="Oval 21"/>
          <p:cNvSpPr/>
          <p:nvPr/>
        </p:nvSpPr>
        <p:spPr>
          <a:xfrm>
            <a:off x="2123728" y="3478553"/>
            <a:ext cx="360039" cy="382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123728" y="3478553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/>
              <a:t>1</a:t>
            </a:r>
            <a:endParaRPr lang="en-GB" b="1"/>
          </a:p>
        </p:txBody>
      </p:sp>
      <p:sp>
        <p:nvSpPr>
          <p:cNvPr id="24" name="Oval 23"/>
          <p:cNvSpPr/>
          <p:nvPr/>
        </p:nvSpPr>
        <p:spPr>
          <a:xfrm>
            <a:off x="5364089" y="3068960"/>
            <a:ext cx="360039" cy="382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364089" y="3068960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/>
              <a:t>5</a:t>
            </a:r>
            <a:endParaRPr lang="en-GB" b="1"/>
          </a:p>
        </p:txBody>
      </p:sp>
      <p:sp>
        <p:nvSpPr>
          <p:cNvPr id="26" name="Oval 25"/>
          <p:cNvSpPr/>
          <p:nvPr/>
        </p:nvSpPr>
        <p:spPr>
          <a:xfrm>
            <a:off x="6444208" y="2780928"/>
            <a:ext cx="360039" cy="38249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6444208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smtClean="0"/>
              <a:t>4</a:t>
            </a:r>
            <a:endParaRPr lang="en-GB" b="1"/>
          </a:p>
        </p:txBody>
      </p:sp>
      <p:sp>
        <p:nvSpPr>
          <p:cNvPr id="28" name="TextBox 27"/>
          <p:cNvSpPr txBox="1"/>
          <p:nvPr/>
        </p:nvSpPr>
        <p:spPr>
          <a:xfrm>
            <a:off x="395536" y="116632"/>
            <a:ext cx="8568952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smtClean="0"/>
              <a:t>2. </a:t>
            </a:r>
            <a:r>
              <a:rPr lang="nl-BE" err="1" smtClean="0"/>
              <a:t>Emergency</a:t>
            </a:r>
            <a:r>
              <a:rPr lang="nl-BE" smtClean="0"/>
              <a:t> call </a:t>
            </a:r>
            <a:r>
              <a:rPr lang="nl-BE" err="1" smtClean="0"/>
              <a:t>process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8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平行四辺形 9"/>
          <p:cNvSpPr/>
          <p:nvPr/>
        </p:nvSpPr>
        <p:spPr bwMode="auto">
          <a:xfrm>
            <a:off x="2770949" y="2247416"/>
            <a:ext cx="153731" cy="295382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415072" y="3008348"/>
            <a:ext cx="1800200" cy="64807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3845015" y="3133646"/>
            <a:ext cx="946981" cy="4393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AECS control unit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775112" y="2072244"/>
            <a:ext cx="946981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GNSS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ANT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4743536" y="4160476"/>
            <a:ext cx="630120" cy="45279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AUDIO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5575312" y="3407654"/>
            <a:ext cx="559296" cy="46479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BAT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427984" y="2018510"/>
            <a:ext cx="717250" cy="2705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MNO ANT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正方形/長方形 16"/>
          <p:cNvSpPr/>
          <p:nvPr/>
        </p:nvSpPr>
        <p:spPr bwMode="auto">
          <a:xfrm>
            <a:off x="5431296" y="4448508"/>
            <a:ext cx="724880" cy="2076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SP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正方形/長方形 17"/>
          <p:cNvSpPr/>
          <p:nvPr/>
        </p:nvSpPr>
        <p:spPr bwMode="auto">
          <a:xfrm>
            <a:off x="3415073" y="4142498"/>
            <a:ext cx="596785" cy="1996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MIC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正方形/長方形 18"/>
          <p:cNvSpPr/>
          <p:nvPr/>
        </p:nvSpPr>
        <p:spPr bwMode="auto">
          <a:xfrm>
            <a:off x="3415074" y="4537072"/>
            <a:ext cx="596784" cy="36582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INDICATOR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2247798" y="3055415"/>
            <a:ext cx="689788" cy="5676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SRS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UNIT,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SENSOR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" name="台形 20"/>
          <p:cNvSpPr/>
          <p:nvPr/>
        </p:nvSpPr>
        <p:spPr bwMode="auto">
          <a:xfrm rot="16200000">
            <a:off x="5349992" y="4760205"/>
            <a:ext cx="332836" cy="141491"/>
          </a:xfrm>
          <a:prstGeom prst="trapezoid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フローチャート : 直接アクセス記憶 21"/>
          <p:cNvSpPr/>
          <p:nvPr/>
        </p:nvSpPr>
        <p:spPr bwMode="auto">
          <a:xfrm flipH="1">
            <a:off x="2847815" y="2330449"/>
            <a:ext cx="216024" cy="103820"/>
          </a:xfrm>
          <a:prstGeom prst="flowChartMagneticDrum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" name="平行四辺形 22"/>
          <p:cNvSpPr/>
          <p:nvPr/>
        </p:nvSpPr>
        <p:spPr bwMode="auto">
          <a:xfrm>
            <a:off x="2955827" y="2242707"/>
            <a:ext cx="153731" cy="295382"/>
          </a:xfrm>
          <a:prstGeom prst="parallelogram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4" name="正方形/長方形 23"/>
          <p:cNvSpPr/>
          <p:nvPr/>
        </p:nvSpPr>
        <p:spPr bwMode="auto">
          <a:xfrm>
            <a:off x="2441347" y="1874494"/>
            <a:ext cx="668212" cy="288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GNSS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Satellite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" name="角丸四角形 24"/>
          <p:cNvSpPr/>
          <p:nvPr/>
        </p:nvSpPr>
        <p:spPr bwMode="auto">
          <a:xfrm>
            <a:off x="3775112" y="2423900"/>
            <a:ext cx="473490" cy="152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角丸四角形 25"/>
          <p:cNvSpPr/>
          <p:nvPr/>
        </p:nvSpPr>
        <p:spPr bwMode="auto">
          <a:xfrm>
            <a:off x="4519314" y="2297405"/>
            <a:ext cx="473490" cy="152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7" name="直線矢印コネクタ 26"/>
          <p:cNvCxnSpPr>
            <a:endCxn id="25" idx="1"/>
          </p:cNvCxnSpPr>
          <p:nvPr/>
        </p:nvCxnSpPr>
        <p:spPr bwMode="auto">
          <a:xfrm>
            <a:off x="3176329" y="2330449"/>
            <a:ext cx="598783" cy="16965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>
            <a:off x="4011857" y="2576300"/>
            <a:ext cx="0" cy="4320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4788024" y="2492896"/>
            <a:ext cx="0" cy="515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正方形/長方形 29"/>
          <p:cNvSpPr/>
          <p:nvPr/>
        </p:nvSpPr>
        <p:spPr bwMode="auto">
          <a:xfrm>
            <a:off x="3415072" y="4337376"/>
            <a:ext cx="596785" cy="1996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SW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" name="正方形/長方形 30"/>
          <p:cNvSpPr/>
          <p:nvPr/>
        </p:nvSpPr>
        <p:spPr bwMode="auto">
          <a:xfrm>
            <a:off x="5359288" y="4781345"/>
            <a:ext cx="86376" cy="1261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32" name="直線コネクタ 31"/>
          <p:cNvCxnSpPr/>
          <p:nvPr/>
        </p:nvCxnSpPr>
        <p:spPr bwMode="auto">
          <a:xfrm>
            <a:off x="4207160" y="3656420"/>
            <a:ext cx="0" cy="7808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線コネクタ 32"/>
          <p:cNvCxnSpPr>
            <a:stCxn id="30" idx="3"/>
          </p:cNvCxnSpPr>
          <p:nvPr/>
        </p:nvCxnSpPr>
        <p:spPr bwMode="auto">
          <a:xfrm>
            <a:off x="4011857" y="4437224"/>
            <a:ext cx="1953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>
            <a:off x="4519314" y="3656420"/>
            <a:ext cx="0" cy="1224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/>
          <p:cNvCxnSpPr>
            <a:endCxn id="14" idx="1"/>
          </p:cNvCxnSpPr>
          <p:nvPr/>
        </p:nvCxnSpPr>
        <p:spPr bwMode="auto">
          <a:xfrm>
            <a:off x="4519314" y="4386875"/>
            <a:ext cx="22422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>
            <a:off x="4519314" y="4880556"/>
            <a:ext cx="81115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コネクタ 36"/>
          <p:cNvCxnSpPr>
            <a:stCxn id="20" idx="3"/>
            <a:endCxn id="11" idx="1"/>
          </p:cNvCxnSpPr>
          <p:nvPr/>
        </p:nvCxnSpPr>
        <p:spPr bwMode="auto">
          <a:xfrm flipV="1">
            <a:off x="2937586" y="3332384"/>
            <a:ext cx="477486" cy="68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正方形/長方形 37"/>
          <p:cNvSpPr/>
          <p:nvPr/>
        </p:nvSpPr>
        <p:spPr bwMode="auto">
          <a:xfrm>
            <a:off x="5701217" y="3332384"/>
            <a:ext cx="90119" cy="7527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正方形/長方形 38"/>
          <p:cNvSpPr/>
          <p:nvPr/>
        </p:nvSpPr>
        <p:spPr bwMode="auto">
          <a:xfrm>
            <a:off x="5920206" y="3331683"/>
            <a:ext cx="90119" cy="7527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i="1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40" name="直線コネクタ 39"/>
          <p:cNvCxnSpPr/>
          <p:nvPr/>
        </p:nvCxnSpPr>
        <p:spPr bwMode="auto">
          <a:xfrm>
            <a:off x="5215272" y="3152363"/>
            <a:ext cx="74702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線コネクタ 40"/>
          <p:cNvCxnSpPr/>
          <p:nvPr/>
        </p:nvCxnSpPr>
        <p:spPr bwMode="auto">
          <a:xfrm>
            <a:off x="5962299" y="3152363"/>
            <a:ext cx="1" cy="175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線コネクタ 41"/>
          <p:cNvCxnSpPr/>
          <p:nvPr/>
        </p:nvCxnSpPr>
        <p:spPr bwMode="auto">
          <a:xfrm>
            <a:off x="5215272" y="3224372"/>
            <a:ext cx="5310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直線コネクタ 42"/>
          <p:cNvCxnSpPr>
            <a:endCxn id="38" idx="0"/>
          </p:cNvCxnSpPr>
          <p:nvPr/>
        </p:nvCxnSpPr>
        <p:spPr bwMode="auto">
          <a:xfrm>
            <a:off x="5746276" y="3224372"/>
            <a:ext cx="1" cy="10801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TextBox 46"/>
          <p:cNvSpPr txBox="1"/>
          <p:nvPr/>
        </p:nvSpPr>
        <p:spPr>
          <a:xfrm>
            <a:off x="162634" y="91805"/>
            <a:ext cx="858583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smtClean="0"/>
              <a:t>3. Basic </a:t>
            </a:r>
            <a:r>
              <a:rPr lang="nl-BE"/>
              <a:t>system  </a:t>
            </a:r>
            <a:r>
              <a:rPr lang="nl-BE" smtClean="0"/>
              <a:t>lay-out </a:t>
            </a:r>
            <a:r>
              <a:rPr lang="nl-BE" err="1" smtClean="0"/>
              <a:t>and</a:t>
            </a:r>
            <a:r>
              <a:rPr lang="nl-BE" smtClean="0"/>
              <a:t> test </a:t>
            </a:r>
            <a:r>
              <a:rPr lang="nl-BE" err="1" smtClean="0"/>
              <a:t>requirements</a:t>
            </a:r>
            <a:endParaRPr lang="en-GB"/>
          </a:p>
        </p:txBody>
      </p:sp>
      <p:sp>
        <p:nvSpPr>
          <p:cNvPr id="53" name="TextBox 52"/>
          <p:cNvSpPr txBox="1"/>
          <p:nvPr/>
        </p:nvSpPr>
        <p:spPr>
          <a:xfrm>
            <a:off x="162634" y="5373216"/>
            <a:ext cx="8585830" cy="110799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err="1" smtClean="0"/>
              <a:t>Complexity</a:t>
            </a:r>
            <a:r>
              <a:rPr lang="nl-BE" smtClean="0"/>
              <a:t> of the </a:t>
            </a:r>
            <a:r>
              <a:rPr lang="nl-BE" err="1" smtClean="0"/>
              <a:t>certification</a:t>
            </a:r>
            <a:r>
              <a:rPr lang="nl-BE" smtClean="0"/>
              <a:t> </a:t>
            </a:r>
            <a:r>
              <a:rPr lang="nl-BE" err="1" smtClean="0"/>
              <a:t>process</a:t>
            </a:r>
            <a:r>
              <a:rPr lang="nl-BE" smtClean="0"/>
              <a:t> is </a:t>
            </a:r>
            <a:r>
              <a:rPr lang="nl-BE" err="1" smtClean="0"/>
              <a:t>also</a:t>
            </a:r>
            <a:r>
              <a:rPr lang="nl-BE" smtClean="0"/>
              <a:t> </a:t>
            </a:r>
            <a:r>
              <a:rPr lang="nl-BE" err="1" smtClean="0"/>
              <a:t>determined</a:t>
            </a:r>
            <a:r>
              <a:rPr lang="nl-BE" smtClean="0"/>
              <a:t> </a:t>
            </a:r>
            <a:r>
              <a:rPr lang="nl-BE" err="1" smtClean="0"/>
              <a:t>by</a:t>
            </a:r>
            <a:endParaRPr lang="nl-BE" smtClean="0"/>
          </a:p>
          <a:p>
            <a:pPr marL="285750" indent="-285750">
              <a:buFontTx/>
              <a:buChar char="-"/>
            </a:pPr>
            <a:r>
              <a:rPr lang="nl-BE" sz="1600" smtClean="0"/>
              <a:t>Integration of the </a:t>
            </a:r>
            <a:r>
              <a:rPr lang="nl-BE" sz="1600" err="1" smtClean="0"/>
              <a:t>emergency</a:t>
            </a:r>
            <a:r>
              <a:rPr lang="nl-BE" sz="1600" smtClean="0"/>
              <a:t> call system in the vehicle (</a:t>
            </a:r>
            <a:r>
              <a:rPr lang="nl-BE" sz="1600" err="1" smtClean="0"/>
              <a:t>one</a:t>
            </a:r>
            <a:r>
              <a:rPr lang="nl-BE" sz="1600" smtClean="0"/>
              <a:t> box  system, semi </a:t>
            </a:r>
            <a:r>
              <a:rPr lang="nl-BE" sz="1600" err="1" smtClean="0"/>
              <a:t>integrated</a:t>
            </a:r>
            <a:r>
              <a:rPr lang="nl-BE" sz="1600" smtClean="0"/>
              <a:t> or </a:t>
            </a:r>
            <a:r>
              <a:rPr lang="nl-BE" sz="1600" err="1" smtClean="0"/>
              <a:t>fully</a:t>
            </a:r>
            <a:r>
              <a:rPr lang="nl-BE" sz="1600" smtClean="0"/>
              <a:t> </a:t>
            </a:r>
            <a:r>
              <a:rPr lang="nl-BE" sz="1600" err="1" smtClean="0"/>
              <a:t>integrated</a:t>
            </a:r>
            <a:r>
              <a:rPr lang="nl-BE" sz="1600" smtClean="0"/>
              <a:t>)</a:t>
            </a:r>
          </a:p>
          <a:p>
            <a:pPr marL="285750" indent="-285750">
              <a:buFontTx/>
              <a:buChar char="-"/>
            </a:pPr>
            <a:r>
              <a:rPr lang="nl-BE" sz="1600" err="1" smtClean="0"/>
              <a:t>Supplier</a:t>
            </a:r>
            <a:r>
              <a:rPr lang="nl-BE" sz="1600" smtClean="0"/>
              <a:t> </a:t>
            </a:r>
            <a:r>
              <a:rPr lang="nl-BE" sz="1600" err="1" smtClean="0"/>
              <a:t>responsibility</a:t>
            </a:r>
            <a:endParaRPr lang="en-GB" sz="1600"/>
          </a:p>
        </p:txBody>
      </p:sp>
      <p:sp>
        <p:nvSpPr>
          <p:cNvPr id="54" name="Rechthoekige toelichting 4"/>
          <p:cNvSpPr/>
          <p:nvPr/>
        </p:nvSpPr>
        <p:spPr>
          <a:xfrm>
            <a:off x="6372200" y="2018509"/>
            <a:ext cx="2304256" cy="1133853"/>
          </a:xfrm>
          <a:prstGeom prst="wedgeRectCallout">
            <a:avLst>
              <a:gd name="adj1" fmla="val -59033"/>
              <a:gd name="adj2" fmla="val 8521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00" err="1" smtClean="0">
                <a:solidFill>
                  <a:schemeClr val="tx1"/>
                </a:solidFill>
              </a:rPr>
              <a:t>Can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be</a:t>
            </a:r>
            <a:r>
              <a:rPr lang="nl-BE" sz="120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Dedicated power supply</a:t>
            </a: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12V starter </a:t>
            </a:r>
            <a:r>
              <a:rPr lang="nl-BE" sz="1200" err="1" smtClean="0">
                <a:solidFill>
                  <a:schemeClr val="tx1"/>
                </a:solidFill>
              </a:rPr>
              <a:t>battery</a:t>
            </a:r>
            <a:endParaRPr lang="nl-BE" sz="120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BE" sz="1200" err="1" smtClean="0">
                <a:solidFill>
                  <a:schemeClr val="tx1"/>
                </a:solidFill>
              </a:rPr>
              <a:t>traction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battery</a:t>
            </a:r>
            <a:endParaRPr lang="nl-BE" sz="120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….</a:t>
            </a:r>
            <a:endParaRPr lang="nl-BE" sz="1200">
              <a:solidFill>
                <a:schemeClr val="tx1"/>
              </a:solidFill>
            </a:endParaRPr>
          </a:p>
        </p:txBody>
      </p:sp>
      <p:sp>
        <p:nvSpPr>
          <p:cNvPr id="55" name="Rechthoekige toelichting 8"/>
          <p:cNvSpPr/>
          <p:nvPr/>
        </p:nvSpPr>
        <p:spPr>
          <a:xfrm>
            <a:off x="5965265" y="548680"/>
            <a:ext cx="2855207" cy="1152128"/>
          </a:xfrm>
          <a:prstGeom prst="wedgeRectCallout">
            <a:avLst>
              <a:gd name="adj1" fmla="val -81544"/>
              <a:gd name="adj2" fmla="val 10989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00" smtClean="0">
                <a:solidFill>
                  <a:schemeClr val="tx1"/>
                </a:solidFill>
              </a:rPr>
              <a:t>MNO </a:t>
            </a:r>
            <a:r>
              <a:rPr lang="nl-BE" sz="1200" err="1" smtClean="0">
                <a:solidFill>
                  <a:schemeClr val="tx1"/>
                </a:solidFill>
              </a:rPr>
              <a:t>antenna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can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be</a:t>
            </a:r>
            <a:r>
              <a:rPr lang="nl-BE" sz="120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nl-BE" sz="1200" err="1" smtClean="0">
                <a:solidFill>
                  <a:schemeClr val="tx1"/>
                </a:solidFill>
              </a:rPr>
              <a:t>External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antenna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dedicated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to</a:t>
            </a:r>
            <a:r>
              <a:rPr lang="nl-BE" sz="1200" smtClean="0">
                <a:solidFill>
                  <a:schemeClr val="tx1"/>
                </a:solidFill>
              </a:rPr>
              <a:t> AECS</a:t>
            </a:r>
          </a:p>
          <a:p>
            <a:pPr marL="171450" indent="-171450">
              <a:buFontTx/>
              <a:buChar char="-"/>
            </a:pPr>
            <a:r>
              <a:rPr lang="nl-BE" sz="1200" err="1" smtClean="0">
                <a:solidFill>
                  <a:schemeClr val="tx1"/>
                </a:solidFill>
              </a:rPr>
              <a:t>External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antenna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for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other</a:t>
            </a:r>
            <a:r>
              <a:rPr lang="nl-BE" sz="1200" smtClean="0">
                <a:solidFill>
                  <a:schemeClr val="tx1"/>
                </a:solidFill>
              </a:rPr>
              <a:t> Vehicle </a:t>
            </a:r>
            <a:r>
              <a:rPr lang="nl-BE" sz="1200" err="1" smtClean="0">
                <a:solidFill>
                  <a:schemeClr val="tx1"/>
                </a:solidFill>
              </a:rPr>
              <a:t>communicaton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functions</a:t>
            </a:r>
            <a:endParaRPr lang="nl-BE" sz="120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BE" sz="1200" err="1" smtClean="0">
                <a:solidFill>
                  <a:schemeClr val="tx1"/>
                </a:solidFill>
              </a:rPr>
              <a:t>Antenna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integrated</a:t>
            </a:r>
            <a:r>
              <a:rPr lang="nl-BE" sz="1200" smtClean="0">
                <a:solidFill>
                  <a:schemeClr val="tx1"/>
                </a:solidFill>
              </a:rPr>
              <a:t> in AECD unit</a:t>
            </a: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…….</a:t>
            </a:r>
            <a:endParaRPr lang="nl-BE" sz="1200">
              <a:solidFill>
                <a:schemeClr val="tx1"/>
              </a:solidFill>
            </a:endParaRPr>
          </a:p>
        </p:txBody>
      </p:sp>
      <p:sp>
        <p:nvSpPr>
          <p:cNvPr id="56" name="Rechthoekige toelichting 47"/>
          <p:cNvSpPr/>
          <p:nvPr/>
        </p:nvSpPr>
        <p:spPr>
          <a:xfrm>
            <a:off x="2754875" y="548680"/>
            <a:ext cx="2855207" cy="965700"/>
          </a:xfrm>
          <a:prstGeom prst="wedgeRectCallout">
            <a:avLst>
              <a:gd name="adj1" fmla="val -9736"/>
              <a:gd name="adj2" fmla="val 112461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00" smtClean="0">
                <a:solidFill>
                  <a:schemeClr val="tx1"/>
                </a:solidFill>
              </a:rPr>
              <a:t>GNSS </a:t>
            </a:r>
            <a:r>
              <a:rPr lang="nl-BE" sz="1200" err="1" smtClean="0">
                <a:solidFill>
                  <a:schemeClr val="tx1"/>
                </a:solidFill>
              </a:rPr>
              <a:t>antenna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can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be</a:t>
            </a:r>
            <a:r>
              <a:rPr lang="nl-BE" sz="120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nl-BE" sz="1200" err="1" smtClean="0">
                <a:solidFill>
                  <a:schemeClr val="tx1"/>
                </a:solidFill>
              </a:rPr>
              <a:t>External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antenna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dedicated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to</a:t>
            </a:r>
            <a:r>
              <a:rPr lang="nl-BE" sz="1200" smtClean="0">
                <a:solidFill>
                  <a:schemeClr val="tx1"/>
                </a:solidFill>
              </a:rPr>
              <a:t> AECS</a:t>
            </a:r>
          </a:p>
          <a:p>
            <a:pPr marL="171450" indent="-171450">
              <a:buFontTx/>
              <a:buChar char="-"/>
            </a:pPr>
            <a:r>
              <a:rPr lang="nl-BE" sz="1200" err="1" smtClean="0">
                <a:solidFill>
                  <a:schemeClr val="tx1"/>
                </a:solidFill>
              </a:rPr>
              <a:t>External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antenna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for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navigation</a:t>
            </a:r>
            <a:r>
              <a:rPr lang="nl-BE" sz="1200" smtClean="0">
                <a:solidFill>
                  <a:schemeClr val="tx1"/>
                </a:solidFill>
              </a:rPr>
              <a:t> system</a:t>
            </a:r>
          </a:p>
          <a:p>
            <a:pPr marL="171450" indent="-171450">
              <a:buFontTx/>
              <a:buChar char="-"/>
            </a:pPr>
            <a:r>
              <a:rPr lang="nl-BE" sz="1200" err="1" smtClean="0">
                <a:solidFill>
                  <a:schemeClr val="tx1"/>
                </a:solidFill>
              </a:rPr>
              <a:t>Antenna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integrated</a:t>
            </a:r>
            <a:r>
              <a:rPr lang="nl-BE" sz="1200" smtClean="0">
                <a:solidFill>
                  <a:schemeClr val="tx1"/>
                </a:solidFill>
              </a:rPr>
              <a:t> in AECD unit</a:t>
            </a: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…….</a:t>
            </a:r>
            <a:endParaRPr lang="nl-BE" sz="1200">
              <a:solidFill>
                <a:schemeClr val="tx1"/>
              </a:solidFill>
            </a:endParaRPr>
          </a:p>
        </p:txBody>
      </p:sp>
      <p:sp>
        <p:nvSpPr>
          <p:cNvPr id="57" name="Rechthoekige toelichting 48"/>
          <p:cNvSpPr/>
          <p:nvPr/>
        </p:nvSpPr>
        <p:spPr>
          <a:xfrm>
            <a:off x="6406765" y="3852157"/>
            <a:ext cx="2304256" cy="1133853"/>
          </a:xfrm>
          <a:prstGeom prst="wedgeRectCallout">
            <a:avLst>
              <a:gd name="adj1" fmla="val -100761"/>
              <a:gd name="adj2" fmla="val -558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00" smtClean="0">
                <a:solidFill>
                  <a:schemeClr val="tx1"/>
                </a:solidFill>
              </a:rPr>
              <a:t>Audio </a:t>
            </a:r>
            <a:r>
              <a:rPr lang="nl-BE" sz="1200" err="1" smtClean="0">
                <a:solidFill>
                  <a:schemeClr val="tx1"/>
                </a:solidFill>
              </a:rPr>
              <a:t>can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be</a:t>
            </a:r>
            <a:r>
              <a:rPr lang="nl-BE" sz="120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nl-BE" sz="1200" err="1" smtClean="0">
                <a:solidFill>
                  <a:schemeClr val="tx1"/>
                </a:solidFill>
              </a:rPr>
              <a:t>Dedicated</a:t>
            </a:r>
            <a:r>
              <a:rPr lang="nl-BE" sz="1200" smtClean="0">
                <a:solidFill>
                  <a:schemeClr val="tx1"/>
                </a:solidFill>
              </a:rPr>
              <a:t> AECS audio speaker/micro</a:t>
            </a:r>
          </a:p>
          <a:p>
            <a:pPr marL="171450" indent="-171450">
              <a:buFontTx/>
              <a:buChar char="-"/>
            </a:pPr>
            <a:r>
              <a:rPr lang="nl-BE" sz="1200" err="1" smtClean="0">
                <a:solidFill>
                  <a:schemeClr val="tx1"/>
                </a:solidFill>
              </a:rPr>
              <a:t>Integrated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with</a:t>
            </a:r>
            <a:r>
              <a:rPr lang="nl-BE" sz="1200" smtClean="0">
                <a:solidFill>
                  <a:schemeClr val="tx1"/>
                </a:solidFill>
              </a:rPr>
              <a:t> vehicle audio</a:t>
            </a: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….</a:t>
            </a:r>
            <a:endParaRPr lang="nl-BE" sz="1200">
              <a:solidFill>
                <a:schemeClr val="tx1"/>
              </a:solidFill>
            </a:endParaRPr>
          </a:p>
        </p:txBody>
      </p:sp>
      <p:sp>
        <p:nvSpPr>
          <p:cNvPr id="58" name="Rechthoekige toelichting 49"/>
          <p:cNvSpPr/>
          <p:nvPr/>
        </p:nvSpPr>
        <p:spPr>
          <a:xfrm>
            <a:off x="162634" y="4088468"/>
            <a:ext cx="2828639" cy="1152128"/>
          </a:xfrm>
          <a:prstGeom prst="wedgeRectCallout">
            <a:avLst>
              <a:gd name="adj1" fmla="val 65501"/>
              <a:gd name="adj2" fmla="val 1589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00" smtClean="0">
                <a:solidFill>
                  <a:schemeClr val="tx1"/>
                </a:solidFill>
              </a:rPr>
              <a:t>Indicator </a:t>
            </a:r>
            <a:r>
              <a:rPr lang="nl-BE" sz="1200" err="1" smtClean="0">
                <a:solidFill>
                  <a:schemeClr val="tx1"/>
                </a:solidFill>
              </a:rPr>
              <a:t>can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be</a:t>
            </a:r>
            <a:r>
              <a:rPr lang="nl-BE" sz="1200" smtClean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AECS indicator </a:t>
            </a:r>
            <a:r>
              <a:rPr lang="nl-BE" sz="1200" err="1" smtClean="0">
                <a:solidFill>
                  <a:schemeClr val="tx1"/>
                </a:solidFill>
              </a:rPr>
              <a:t>integrated</a:t>
            </a:r>
            <a:r>
              <a:rPr lang="nl-BE" sz="1200" smtClean="0">
                <a:solidFill>
                  <a:schemeClr val="tx1"/>
                </a:solidFill>
              </a:rPr>
              <a:t> in AECD</a:t>
            </a: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Separate indicator in instrument panel/common </a:t>
            </a:r>
            <a:r>
              <a:rPr lang="nl-BE" sz="1200" err="1" smtClean="0">
                <a:solidFill>
                  <a:schemeClr val="tx1"/>
                </a:solidFill>
              </a:rPr>
              <a:t>place</a:t>
            </a:r>
            <a:endParaRPr lang="nl-BE" sz="120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...</a:t>
            </a:r>
            <a:endParaRPr lang="nl-BE" sz="1200">
              <a:solidFill>
                <a:schemeClr val="tx1"/>
              </a:solidFill>
            </a:endParaRPr>
          </a:p>
        </p:txBody>
      </p:sp>
      <p:sp>
        <p:nvSpPr>
          <p:cNvPr id="59" name="Rechthoekige toelichting 50"/>
          <p:cNvSpPr/>
          <p:nvPr/>
        </p:nvSpPr>
        <p:spPr>
          <a:xfrm>
            <a:off x="137091" y="1512390"/>
            <a:ext cx="2304256" cy="1300272"/>
          </a:xfrm>
          <a:prstGeom prst="wedgeRectCallout">
            <a:avLst>
              <a:gd name="adj1" fmla="val 91838"/>
              <a:gd name="adj2" fmla="val 6574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00" smtClean="0">
                <a:solidFill>
                  <a:schemeClr val="tx1"/>
                </a:solidFill>
              </a:rPr>
              <a:t>Positioning </a:t>
            </a:r>
            <a:r>
              <a:rPr lang="nl-BE" sz="1200" err="1" smtClean="0">
                <a:solidFill>
                  <a:schemeClr val="tx1"/>
                </a:solidFill>
              </a:rPr>
              <a:t>function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can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be</a:t>
            </a:r>
            <a:r>
              <a:rPr lang="nl-BE" sz="1200">
                <a:solidFill>
                  <a:schemeClr val="tx1"/>
                </a:solidFill>
              </a:rPr>
              <a:t>:</a:t>
            </a:r>
            <a:endParaRPr lang="nl-BE" sz="120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BE" sz="1200" err="1" smtClean="0">
                <a:solidFill>
                  <a:schemeClr val="tx1"/>
                </a:solidFill>
              </a:rPr>
              <a:t>Dedicated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>
                <a:solidFill>
                  <a:schemeClr val="tx1"/>
                </a:solidFill>
              </a:rPr>
              <a:t> </a:t>
            </a:r>
            <a:r>
              <a:rPr lang="nl-BE" sz="1200" smtClean="0">
                <a:solidFill>
                  <a:schemeClr val="tx1"/>
                </a:solidFill>
              </a:rPr>
              <a:t>AECS positioning module </a:t>
            </a:r>
            <a:r>
              <a:rPr lang="nl-BE" sz="1200" err="1" smtClean="0">
                <a:solidFill>
                  <a:schemeClr val="tx1"/>
                </a:solidFill>
              </a:rPr>
              <a:t>within</a:t>
            </a:r>
            <a:r>
              <a:rPr lang="nl-BE" sz="1200" smtClean="0">
                <a:solidFill>
                  <a:schemeClr val="tx1"/>
                </a:solidFill>
              </a:rPr>
              <a:t> AECD unit</a:t>
            </a: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Take info </a:t>
            </a:r>
            <a:r>
              <a:rPr lang="nl-BE" sz="1200" err="1" smtClean="0">
                <a:solidFill>
                  <a:schemeClr val="tx1"/>
                </a:solidFill>
              </a:rPr>
              <a:t>from</a:t>
            </a:r>
            <a:r>
              <a:rPr lang="nl-BE" sz="1200" smtClean="0">
                <a:solidFill>
                  <a:schemeClr val="tx1"/>
                </a:solidFill>
              </a:rPr>
              <a:t> vehicle </a:t>
            </a:r>
            <a:r>
              <a:rPr lang="nl-BE" sz="1200" err="1" smtClean="0">
                <a:solidFill>
                  <a:schemeClr val="tx1"/>
                </a:solidFill>
              </a:rPr>
              <a:t>navigation</a:t>
            </a:r>
            <a:r>
              <a:rPr lang="nl-BE" sz="1200" smtClean="0">
                <a:solidFill>
                  <a:schemeClr val="tx1"/>
                </a:solidFill>
              </a:rPr>
              <a:t> module</a:t>
            </a: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...</a:t>
            </a:r>
            <a:endParaRPr lang="nl-BE" sz="1200">
              <a:solidFill>
                <a:schemeClr val="tx1"/>
              </a:solidFill>
            </a:endParaRPr>
          </a:p>
        </p:txBody>
      </p:sp>
      <p:sp>
        <p:nvSpPr>
          <p:cNvPr id="60" name="Rechthoekige toelichting 51"/>
          <p:cNvSpPr/>
          <p:nvPr/>
        </p:nvSpPr>
        <p:spPr>
          <a:xfrm>
            <a:off x="147288" y="2853372"/>
            <a:ext cx="1944216" cy="1199291"/>
          </a:xfrm>
          <a:prstGeom prst="wedgeRectCallout">
            <a:avLst>
              <a:gd name="adj1" fmla="val 59691"/>
              <a:gd name="adj2" fmla="val -20825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200" smtClean="0">
                <a:solidFill>
                  <a:schemeClr val="tx1"/>
                </a:solidFill>
              </a:rPr>
              <a:t>Trigger </a:t>
            </a:r>
            <a:r>
              <a:rPr lang="nl-BE" sz="1200" err="1" smtClean="0">
                <a:solidFill>
                  <a:schemeClr val="tx1"/>
                </a:solidFill>
              </a:rPr>
              <a:t>detection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can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be</a:t>
            </a:r>
            <a:endParaRPr lang="nl-BE" sz="1200" smtClean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r>
              <a:rPr lang="nl-BE" sz="1200" err="1" smtClean="0">
                <a:solidFill>
                  <a:schemeClr val="tx1"/>
                </a:solidFill>
              </a:rPr>
              <a:t>Dedicated</a:t>
            </a:r>
            <a:r>
              <a:rPr lang="nl-BE" sz="1200" smtClean="0">
                <a:solidFill>
                  <a:schemeClr val="tx1"/>
                </a:solidFill>
              </a:rPr>
              <a:t> AECS crash sensor</a:t>
            </a: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Take </a:t>
            </a:r>
            <a:r>
              <a:rPr lang="nl-BE" sz="1200" err="1" smtClean="0">
                <a:solidFill>
                  <a:schemeClr val="tx1"/>
                </a:solidFill>
              </a:rPr>
              <a:t>signal</a:t>
            </a:r>
            <a:r>
              <a:rPr lang="nl-BE" sz="1200" smtClean="0">
                <a:solidFill>
                  <a:schemeClr val="tx1"/>
                </a:solidFill>
              </a:rPr>
              <a:t> </a:t>
            </a:r>
            <a:r>
              <a:rPr lang="nl-BE" sz="1200" err="1" smtClean="0">
                <a:solidFill>
                  <a:schemeClr val="tx1"/>
                </a:solidFill>
              </a:rPr>
              <a:t>from</a:t>
            </a:r>
            <a:r>
              <a:rPr lang="nl-BE" sz="1200" smtClean="0">
                <a:solidFill>
                  <a:schemeClr val="tx1"/>
                </a:solidFill>
              </a:rPr>
              <a:t> vehicle SRS unit</a:t>
            </a:r>
          </a:p>
          <a:p>
            <a:pPr marL="171450" indent="-171450">
              <a:buFontTx/>
              <a:buChar char="-"/>
            </a:pPr>
            <a:r>
              <a:rPr lang="nl-BE" sz="1200" smtClean="0">
                <a:solidFill>
                  <a:schemeClr val="tx1"/>
                </a:solidFill>
              </a:rPr>
              <a:t>…</a:t>
            </a:r>
            <a:endParaRPr lang="nl-BE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11760" y="1268760"/>
            <a:ext cx="1800200" cy="9361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smtClean="0"/>
              <a:t>Part I </a:t>
            </a:r>
          </a:p>
          <a:p>
            <a:r>
              <a:rPr lang="nl-BE" sz="2000" smtClean="0"/>
              <a:t>AECD </a:t>
            </a:r>
          </a:p>
          <a:p>
            <a:r>
              <a:rPr lang="nl-BE" sz="2000" smtClean="0"/>
              <a:t>Device</a:t>
            </a:r>
            <a:endParaRPr lang="en-GB" sz="2000"/>
          </a:p>
        </p:txBody>
      </p:sp>
      <p:sp>
        <p:nvSpPr>
          <p:cNvPr id="3" name="Rounded Rectangle 2"/>
          <p:cNvSpPr/>
          <p:nvPr/>
        </p:nvSpPr>
        <p:spPr>
          <a:xfrm>
            <a:off x="4716016" y="1268760"/>
            <a:ext cx="1800200" cy="9361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smtClean="0"/>
              <a:t>Part II </a:t>
            </a:r>
          </a:p>
          <a:p>
            <a:pPr algn="ctr"/>
            <a:r>
              <a:rPr lang="nl-BE" sz="2000" smtClean="0"/>
              <a:t>AECD installation</a:t>
            </a:r>
            <a:endParaRPr lang="en-GB" sz="2000"/>
          </a:p>
        </p:txBody>
      </p:sp>
      <p:sp>
        <p:nvSpPr>
          <p:cNvPr id="4" name="Rounded Rectangle 3"/>
          <p:cNvSpPr/>
          <p:nvPr/>
        </p:nvSpPr>
        <p:spPr>
          <a:xfrm>
            <a:off x="4716016" y="2492896"/>
            <a:ext cx="1800200" cy="9361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smtClean="0"/>
              <a:t>Part III </a:t>
            </a:r>
          </a:p>
          <a:p>
            <a:pPr algn="ctr"/>
            <a:r>
              <a:rPr lang="nl-BE" sz="2000" smtClean="0"/>
              <a:t>Vehicle with AECS</a:t>
            </a:r>
            <a:endParaRPr lang="en-GB" sz="2000"/>
          </a:p>
        </p:txBody>
      </p:sp>
      <p:sp>
        <p:nvSpPr>
          <p:cNvPr id="5" name="TextBox 4"/>
          <p:cNvSpPr txBox="1"/>
          <p:nvPr/>
        </p:nvSpPr>
        <p:spPr>
          <a:xfrm>
            <a:off x="539552" y="692696"/>
            <a:ext cx="789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smtClean="0"/>
              <a:t>1. Current Regulation Proposal (2 procedures to obtain UNECE AECS certification)</a:t>
            </a:r>
            <a:endParaRPr lang="en-GB" b="1"/>
          </a:p>
        </p:txBody>
      </p:sp>
      <p:sp>
        <p:nvSpPr>
          <p:cNvPr id="6" name="TextBox 5"/>
          <p:cNvSpPr txBox="1"/>
          <p:nvPr/>
        </p:nvSpPr>
        <p:spPr>
          <a:xfrm>
            <a:off x="162634" y="91805"/>
            <a:ext cx="858583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smtClean="0"/>
              <a:t>4. UN ECE AECS lay-out</a:t>
            </a:r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552" y="3939587"/>
            <a:ext cx="7488832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 sz="1400"/>
            </a:lvl1pPr>
          </a:lstStyle>
          <a:p>
            <a:pPr marL="0" indent="0">
              <a:buNone/>
            </a:pPr>
            <a:r>
              <a:rPr lang="nl-BE" sz="1800" b="1"/>
              <a:t>2. Additional proposal by OICA for a 1st </a:t>
            </a:r>
            <a:r>
              <a:rPr lang="nl-BE" sz="1800" b="1" smtClean="0"/>
              <a:t>revision of the AECS Regulation</a:t>
            </a:r>
            <a:endParaRPr lang="en-GB" sz="1800" b="1"/>
          </a:p>
        </p:txBody>
      </p:sp>
      <p:sp>
        <p:nvSpPr>
          <p:cNvPr id="8" name="Right Arrow 7"/>
          <p:cNvSpPr/>
          <p:nvPr/>
        </p:nvSpPr>
        <p:spPr>
          <a:xfrm>
            <a:off x="4283968" y="1543417"/>
            <a:ext cx="360040" cy="3867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588224" y="1556792"/>
            <a:ext cx="360040" cy="3867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6588224" y="2754178"/>
            <a:ext cx="360040" cy="3867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7096960" y="1282135"/>
            <a:ext cx="1800200" cy="93610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smtClean="0"/>
              <a:t>AECS certificate</a:t>
            </a:r>
            <a:endParaRPr lang="en-GB" sz="2000"/>
          </a:p>
        </p:txBody>
      </p:sp>
      <p:sp>
        <p:nvSpPr>
          <p:cNvPr id="12" name="Rounded Rectangle 11"/>
          <p:cNvSpPr/>
          <p:nvPr/>
        </p:nvSpPr>
        <p:spPr>
          <a:xfrm>
            <a:off x="7092280" y="2492896"/>
            <a:ext cx="1800200" cy="93610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smtClean="0"/>
              <a:t>AECS certificate</a:t>
            </a:r>
            <a:endParaRPr lang="en-GB" sz="2000"/>
          </a:p>
        </p:txBody>
      </p:sp>
      <p:sp>
        <p:nvSpPr>
          <p:cNvPr id="13" name="Rounded Rectangle 12"/>
          <p:cNvSpPr/>
          <p:nvPr/>
        </p:nvSpPr>
        <p:spPr>
          <a:xfrm>
            <a:off x="2407080" y="4437112"/>
            <a:ext cx="1800200" cy="9361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smtClean="0">
                <a:solidFill>
                  <a:srgbClr val="FF0000"/>
                </a:solidFill>
              </a:rPr>
              <a:t>Part I b </a:t>
            </a:r>
          </a:p>
          <a:p>
            <a:r>
              <a:rPr lang="nl-BE" sz="2000" smtClean="0"/>
              <a:t>AECD</a:t>
            </a:r>
          </a:p>
          <a:p>
            <a:r>
              <a:rPr lang="nl-BE" sz="2000" smtClean="0"/>
              <a:t>Device</a:t>
            </a:r>
            <a:endParaRPr lang="en-GB" sz="2000"/>
          </a:p>
        </p:txBody>
      </p:sp>
      <p:sp>
        <p:nvSpPr>
          <p:cNvPr id="14" name="Rounded Rectangle 13"/>
          <p:cNvSpPr/>
          <p:nvPr/>
        </p:nvSpPr>
        <p:spPr>
          <a:xfrm>
            <a:off x="4711336" y="4437112"/>
            <a:ext cx="1800200" cy="9361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smtClean="0"/>
              <a:t>Part II </a:t>
            </a:r>
          </a:p>
          <a:p>
            <a:pPr algn="ctr"/>
            <a:r>
              <a:rPr lang="nl-BE" sz="2000" smtClean="0"/>
              <a:t>AECD installation</a:t>
            </a:r>
            <a:endParaRPr lang="en-GB" sz="2000"/>
          </a:p>
        </p:txBody>
      </p:sp>
      <p:sp>
        <p:nvSpPr>
          <p:cNvPr id="15" name="Rounded Rectangle 14"/>
          <p:cNvSpPr/>
          <p:nvPr/>
        </p:nvSpPr>
        <p:spPr>
          <a:xfrm>
            <a:off x="4711336" y="5661248"/>
            <a:ext cx="1800200" cy="93610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smtClean="0"/>
              <a:t>Part III </a:t>
            </a:r>
          </a:p>
          <a:p>
            <a:pPr algn="ctr"/>
            <a:r>
              <a:rPr lang="nl-BE" sz="2000" smtClean="0"/>
              <a:t>Vehicle with AECS</a:t>
            </a:r>
            <a:endParaRPr lang="en-GB" sz="2000"/>
          </a:p>
        </p:txBody>
      </p:sp>
      <p:sp>
        <p:nvSpPr>
          <p:cNvPr id="16" name="Right Arrow 15"/>
          <p:cNvSpPr/>
          <p:nvPr/>
        </p:nvSpPr>
        <p:spPr>
          <a:xfrm>
            <a:off x="4279288" y="4711769"/>
            <a:ext cx="360040" cy="3867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6583544" y="4725144"/>
            <a:ext cx="360040" cy="3867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6583544" y="5922530"/>
            <a:ext cx="360040" cy="3867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7092280" y="4450487"/>
            <a:ext cx="1800200" cy="93610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smtClean="0"/>
              <a:t>AECS certificate</a:t>
            </a:r>
            <a:endParaRPr lang="en-GB" sz="2000"/>
          </a:p>
        </p:txBody>
      </p:sp>
      <p:sp>
        <p:nvSpPr>
          <p:cNvPr id="20" name="Rounded Rectangle 19"/>
          <p:cNvSpPr/>
          <p:nvPr/>
        </p:nvSpPr>
        <p:spPr>
          <a:xfrm>
            <a:off x="7087600" y="5661248"/>
            <a:ext cx="1800200" cy="93610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smtClean="0"/>
              <a:t>AECS certificate</a:t>
            </a:r>
            <a:endParaRPr lang="en-GB" sz="2000"/>
          </a:p>
        </p:txBody>
      </p:sp>
      <p:sp>
        <p:nvSpPr>
          <p:cNvPr id="21" name="Rounded Rectangle 20"/>
          <p:cNvSpPr/>
          <p:nvPr/>
        </p:nvSpPr>
        <p:spPr>
          <a:xfrm>
            <a:off x="107504" y="4437112"/>
            <a:ext cx="1800200" cy="94947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smtClean="0">
                <a:solidFill>
                  <a:srgbClr val="FF0000"/>
                </a:solidFill>
              </a:rPr>
              <a:t>Part I a</a:t>
            </a:r>
          </a:p>
          <a:p>
            <a:r>
              <a:rPr lang="nl-BE" sz="2000" smtClean="0">
                <a:solidFill>
                  <a:srgbClr val="FF0000"/>
                </a:solidFill>
              </a:rPr>
              <a:t>AECC</a:t>
            </a:r>
          </a:p>
          <a:p>
            <a:r>
              <a:rPr lang="nl-BE" sz="2000" smtClean="0">
                <a:solidFill>
                  <a:srgbClr val="FF0000"/>
                </a:solidFill>
              </a:rPr>
              <a:t>Component</a:t>
            </a:r>
            <a:endParaRPr lang="en-GB" sz="2000">
              <a:solidFill>
                <a:srgbClr val="FF0000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1979712" y="4725144"/>
            <a:ext cx="360040" cy="3867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3400508" y="1859707"/>
            <a:ext cx="936104" cy="633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smtClean="0"/>
              <a:t>AECD certificate</a:t>
            </a:r>
            <a:endParaRPr lang="en-GB" sz="1200"/>
          </a:p>
        </p:txBody>
      </p:sp>
      <p:sp>
        <p:nvSpPr>
          <p:cNvPr id="24" name="Rounded Rectangle 23"/>
          <p:cNvSpPr/>
          <p:nvPr/>
        </p:nvSpPr>
        <p:spPr>
          <a:xfrm>
            <a:off x="1403648" y="5301208"/>
            <a:ext cx="936104" cy="633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smtClean="0"/>
              <a:t>AECC certificate</a:t>
            </a:r>
            <a:endParaRPr lang="en-GB" sz="1200"/>
          </a:p>
        </p:txBody>
      </p:sp>
      <p:sp>
        <p:nvSpPr>
          <p:cNvPr id="25" name="Rounded Rectangle 24"/>
          <p:cNvSpPr/>
          <p:nvPr/>
        </p:nvSpPr>
        <p:spPr>
          <a:xfrm>
            <a:off x="3419872" y="5085184"/>
            <a:ext cx="936104" cy="633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smtClean="0"/>
              <a:t>AECD certificate</a:t>
            </a:r>
            <a:endParaRPr lang="en-GB" sz="1200"/>
          </a:p>
        </p:txBody>
      </p:sp>
      <p:sp>
        <p:nvSpPr>
          <p:cNvPr id="26" name="TextBox 25"/>
          <p:cNvSpPr txBox="1"/>
          <p:nvPr/>
        </p:nvSpPr>
        <p:spPr>
          <a:xfrm>
            <a:off x="89311" y="2564904"/>
            <a:ext cx="455001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400" b="1" smtClean="0"/>
              <a:t>Formal Document: </a:t>
            </a:r>
            <a:r>
              <a:rPr lang="en-GB" sz="1400" smtClean="0"/>
              <a:t>ECE-TRANS-WP29-GRSG-2016-19e</a:t>
            </a:r>
            <a:endParaRPr lang="en-GB" sz="1400"/>
          </a:p>
        </p:txBody>
      </p:sp>
      <p:sp>
        <p:nvSpPr>
          <p:cNvPr id="27" name="TextBox 26"/>
          <p:cNvSpPr txBox="1"/>
          <p:nvPr/>
        </p:nvSpPr>
        <p:spPr>
          <a:xfrm>
            <a:off x="83470" y="2921383"/>
            <a:ext cx="455585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400" b="1" smtClean="0"/>
              <a:t>Informal Documents:</a:t>
            </a:r>
          </a:p>
          <a:p>
            <a:r>
              <a:rPr lang="en-GB" sz="1400"/>
              <a:t>GRSG-111-06e (AECS </a:t>
            </a:r>
            <a:r>
              <a:rPr lang="en-GB" sz="1400" err="1" smtClean="0"/>
              <a:t>secr</a:t>
            </a:r>
            <a:r>
              <a:rPr lang="en-GB" sz="1400" smtClean="0"/>
              <a:t>. Justification)</a:t>
            </a:r>
          </a:p>
          <a:p>
            <a:r>
              <a:rPr lang="en-GB" sz="1400"/>
              <a:t>GRSG-111-07e </a:t>
            </a:r>
            <a:r>
              <a:rPr lang="en-GB" sz="1400" smtClean="0"/>
              <a:t>(AECS </a:t>
            </a:r>
            <a:r>
              <a:rPr lang="en-GB" sz="1400" err="1" smtClean="0"/>
              <a:t>secr</a:t>
            </a:r>
            <a:r>
              <a:rPr lang="en-GB" sz="1400" smtClean="0"/>
              <a:t>. Amendment</a:t>
            </a:r>
          </a:p>
          <a:p>
            <a:r>
              <a:rPr lang="en-GB" sz="1400" smtClean="0"/>
              <a:t>GRSG-111-13e </a:t>
            </a:r>
            <a:r>
              <a:rPr lang="en-GB" sz="1400"/>
              <a:t>(Russia </a:t>
            </a:r>
            <a:r>
              <a:rPr lang="en-GB" sz="1400" smtClean="0"/>
              <a:t>amendment for Roll over)</a:t>
            </a:r>
            <a:endParaRPr lang="en-GB" sz="1400"/>
          </a:p>
        </p:txBody>
      </p:sp>
      <p:sp>
        <p:nvSpPr>
          <p:cNvPr id="28" name="TextBox 27"/>
          <p:cNvSpPr txBox="1"/>
          <p:nvPr/>
        </p:nvSpPr>
        <p:spPr>
          <a:xfrm>
            <a:off x="83470" y="6043642"/>
            <a:ext cx="455585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l-BE" sz="1400" b="1" smtClean="0"/>
              <a:t>Informal Document:</a:t>
            </a:r>
          </a:p>
          <a:p>
            <a:r>
              <a:rPr lang="en-GB" sz="1400" smtClean="0"/>
              <a:t>GRSG-111-15e (OICA proposal for component approval)</a:t>
            </a:r>
          </a:p>
        </p:txBody>
      </p:sp>
    </p:spTree>
    <p:extLst>
      <p:ext uri="{BB962C8B-B14F-4D97-AF65-F5344CB8AC3E}">
        <p14:creationId xmlns:p14="http://schemas.microsoft.com/office/powerpoint/2010/main" val="348285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03494" y="764703"/>
            <a:ext cx="3936458" cy="59766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200" b="1" smtClean="0"/>
              <a:t>AECD</a:t>
            </a:r>
          </a:p>
          <a:p>
            <a:pPr algn="r"/>
            <a:r>
              <a:rPr lang="nl-BE" sz="1200" b="1" smtClean="0"/>
              <a:t>certificate</a:t>
            </a:r>
            <a:endParaRPr lang="en-GB" sz="1200" b="1"/>
          </a:p>
        </p:txBody>
      </p:sp>
      <p:sp>
        <p:nvSpPr>
          <p:cNvPr id="10" name="Rounded Rectangle 9"/>
          <p:cNvSpPr/>
          <p:nvPr/>
        </p:nvSpPr>
        <p:spPr>
          <a:xfrm>
            <a:off x="4365772" y="764703"/>
            <a:ext cx="4598716" cy="59766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200" b="1" smtClean="0"/>
              <a:t>AECS</a:t>
            </a:r>
          </a:p>
          <a:p>
            <a:pPr algn="r"/>
            <a:r>
              <a:rPr lang="nl-BE" sz="1200" b="1" smtClean="0"/>
              <a:t>certificate</a:t>
            </a:r>
            <a:endParaRPr lang="en-GB" sz="1200" b="1"/>
          </a:p>
        </p:txBody>
      </p:sp>
      <p:sp>
        <p:nvSpPr>
          <p:cNvPr id="2" name="TextBox 1"/>
          <p:cNvSpPr txBox="1"/>
          <p:nvPr/>
        </p:nvSpPr>
        <p:spPr>
          <a:xfrm>
            <a:off x="162634" y="91805"/>
            <a:ext cx="858583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smtClean="0"/>
              <a:t>5. UN ECE AECD details</a:t>
            </a:r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323528" y="634126"/>
            <a:ext cx="2774534" cy="4186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2000" smtClean="0"/>
              <a:t>Part I: AECD (Device)</a:t>
            </a:r>
            <a:endParaRPr lang="en-GB" sz="2000"/>
          </a:p>
        </p:txBody>
      </p:sp>
      <p:sp>
        <p:nvSpPr>
          <p:cNvPr id="8" name="Rounded Rectangle 7"/>
          <p:cNvSpPr/>
          <p:nvPr/>
        </p:nvSpPr>
        <p:spPr>
          <a:xfrm>
            <a:off x="4507987" y="634126"/>
            <a:ext cx="3232884" cy="4186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smtClean="0"/>
              <a:t>Part II: AECD (installation)</a:t>
            </a:r>
            <a:endParaRPr lang="en-GB" sz="2000"/>
          </a:p>
        </p:txBody>
      </p:sp>
      <p:sp>
        <p:nvSpPr>
          <p:cNvPr id="12" name="Rounded Rectangle 11"/>
          <p:cNvSpPr/>
          <p:nvPr/>
        </p:nvSpPr>
        <p:spPr>
          <a:xfrm>
            <a:off x="323528" y="1144648"/>
            <a:ext cx="2774534" cy="3517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7.1: General </a:t>
            </a:r>
            <a:r>
              <a:rPr lang="nl-BE" sz="1600" smtClean="0">
                <a:solidFill>
                  <a:schemeClr val="tx1"/>
                </a:solidFill>
              </a:rPr>
              <a:t>functioning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528" y="2850311"/>
            <a:ext cx="2774534" cy="3360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7.3: Positioning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3528" y="2406667"/>
            <a:ext cx="2774534" cy="359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7.2: EMC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42892" y="3532457"/>
            <a:ext cx="2755170" cy="3377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7.4: Access to PLMN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2892" y="4308214"/>
            <a:ext cx="2755170" cy="38096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7.5: Info &amp; warning signal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15570" y="3126699"/>
            <a:ext cx="2677901" cy="3150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smtClean="0">
                <a:solidFill>
                  <a:schemeClr val="tx1"/>
                </a:solidFill>
              </a:rPr>
              <a:t>Annex </a:t>
            </a:r>
            <a:r>
              <a:rPr lang="nl-BE" sz="1600">
                <a:solidFill>
                  <a:schemeClr val="tx1"/>
                </a:solidFill>
              </a:rPr>
              <a:t>8: Test </a:t>
            </a:r>
            <a:r>
              <a:rPr lang="nl-BE" sz="1600" smtClean="0">
                <a:solidFill>
                  <a:schemeClr val="tx1"/>
                </a:solidFill>
              </a:rPr>
              <a:t>method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2892" y="5229200"/>
            <a:ext cx="2755170" cy="35280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7.6: Power supply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2892" y="5678083"/>
            <a:ext cx="2755170" cy="3567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7.7: Resistance to impact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15570" y="5966115"/>
            <a:ext cx="2677901" cy="3365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smtClean="0">
                <a:solidFill>
                  <a:schemeClr val="tx1"/>
                </a:solidFill>
              </a:rPr>
              <a:t>Annex 7: </a:t>
            </a:r>
            <a:r>
              <a:rPr lang="nl-BE" sz="1600">
                <a:solidFill>
                  <a:schemeClr val="tx1"/>
                </a:solidFill>
              </a:rPr>
              <a:t>Test </a:t>
            </a:r>
            <a:r>
              <a:rPr lang="nl-BE" sz="1600" smtClean="0">
                <a:solidFill>
                  <a:schemeClr val="tx1"/>
                </a:solidFill>
              </a:rPr>
              <a:t>method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25366" y="6237312"/>
            <a:ext cx="2654500" cy="3743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smtClean="0">
                <a:solidFill>
                  <a:schemeClr val="tx1"/>
                </a:solidFill>
              </a:rPr>
              <a:t>Annex 9: Post-crash perform.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00511" y="1136259"/>
            <a:ext cx="3455866" cy="3680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smtClean="0">
                <a:solidFill>
                  <a:schemeClr val="tx1"/>
                </a:solidFill>
              </a:rPr>
              <a:t>Par. 16.1: Installation requirement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543857" y="2848480"/>
            <a:ext cx="3412520" cy="3815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16.3: </a:t>
            </a:r>
            <a:r>
              <a:rPr lang="nl-BE" sz="1600">
                <a:solidFill>
                  <a:schemeClr val="tx1"/>
                </a:solidFill>
              </a:rPr>
              <a:t>Positioning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500511" y="1620412"/>
            <a:ext cx="3455866" cy="3573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16.2: </a:t>
            </a:r>
            <a:r>
              <a:rPr lang="nl-BE" sz="1600">
                <a:solidFill>
                  <a:schemeClr val="tx1"/>
                </a:solidFill>
              </a:rPr>
              <a:t>Vehicle impact &amp; trigger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519875" y="3857619"/>
            <a:ext cx="3436502" cy="3869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16.4</a:t>
            </a:r>
            <a:r>
              <a:rPr lang="nl-BE" sz="1600">
                <a:solidFill>
                  <a:schemeClr val="tx1"/>
                </a:solidFill>
              </a:rPr>
              <a:t>: </a:t>
            </a:r>
            <a:r>
              <a:rPr lang="nl-BE" sz="1600" smtClean="0">
                <a:solidFill>
                  <a:schemeClr val="tx1"/>
                </a:solidFill>
              </a:rPr>
              <a:t>AECS Control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519875" y="4332461"/>
            <a:ext cx="3436502" cy="3709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16.5: </a:t>
            </a:r>
            <a:r>
              <a:rPr lang="nl-BE" sz="1600">
                <a:solidFill>
                  <a:schemeClr val="tx1"/>
                </a:solidFill>
              </a:rPr>
              <a:t>Info &amp; warning signal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4764561" y="3140968"/>
            <a:ext cx="3024336" cy="3007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smtClean="0">
                <a:solidFill>
                  <a:schemeClr val="tx1"/>
                </a:solidFill>
              </a:rPr>
              <a:t>Annex </a:t>
            </a:r>
            <a:r>
              <a:rPr lang="nl-BE" sz="1600">
                <a:solidFill>
                  <a:schemeClr val="tx1"/>
                </a:solidFill>
              </a:rPr>
              <a:t>8: Test </a:t>
            </a:r>
            <a:r>
              <a:rPr lang="nl-BE" sz="1600" smtClean="0">
                <a:solidFill>
                  <a:schemeClr val="tx1"/>
                </a:solidFill>
              </a:rPr>
              <a:t>method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500509" y="4797152"/>
            <a:ext cx="3455867" cy="3952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16.6</a:t>
            </a:r>
            <a:r>
              <a:rPr lang="nl-BE" sz="1600">
                <a:solidFill>
                  <a:schemeClr val="tx1"/>
                </a:solidFill>
              </a:rPr>
              <a:t>: </a:t>
            </a:r>
            <a:r>
              <a:rPr lang="nl-BE" sz="1600" smtClean="0">
                <a:solidFill>
                  <a:schemeClr val="tx1"/>
                </a:solidFill>
              </a:rPr>
              <a:t>Hands free audio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500510" y="5268014"/>
            <a:ext cx="3455865" cy="3523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16.7: Power supply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004048" y="1910454"/>
            <a:ext cx="3041111" cy="3743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Annex 9: Post-crash performance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067944" y="3261663"/>
            <a:ext cx="360040" cy="81540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804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835696" y="764703"/>
            <a:ext cx="5112568" cy="597666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BE" sz="1200" b="1" smtClean="0"/>
              <a:t>AECS</a:t>
            </a:r>
          </a:p>
          <a:p>
            <a:pPr algn="r"/>
            <a:r>
              <a:rPr lang="nl-BE" sz="1200" b="1" smtClean="0"/>
              <a:t>certificate</a:t>
            </a:r>
            <a:endParaRPr lang="en-GB" sz="1200" b="1"/>
          </a:p>
        </p:txBody>
      </p:sp>
      <p:sp>
        <p:nvSpPr>
          <p:cNvPr id="2" name="TextBox 1"/>
          <p:cNvSpPr txBox="1"/>
          <p:nvPr/>
        </p:nvSpPr>
        <p:spPr>
          <a:xfrm>
            <a:off x="162634" y="91805"/>
            <a:ext cx="858583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nl-BE" smtClean="0"/>
              <a:t>6. UN ECE AECS details</a:t>
            </a:r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1977911" y="634126"/>
            <a:ext cx="3232884" cy="4186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smtClean="0"/>
              <a:t>Part III: AECS (vehicle)</a:t>
            </a:r>
            <a:endParaRPr lang="en-GB" sz="2000"/>
          </a:p>
        </p:txBody>
      </p:sp>
      <p:sp>
        <p:nvSpPr>
          <p:cNvPr id="14" name="Rounded Rectangle 13"/>
          <p:cNvSpPr/>
          <p:nvPr/>
        </p:nvSpPr>
        <p:spPr>
          <a:xfrm>
            <a:off x="1977911" y="1587865"/>
            <a:ext cx="3448388" cy="35999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25.2</a:t>
            </a:r>
            <a:r>
              <a:rPr lang="nl-BE" sz="1600">
                <a:solidFill>
                  <a:schemeClr val="tx1"/>
                </a:solidFill>
              </a:rPr>
              <a:t>: EMC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97605" y="2696830"/>
            <a:ext cx="3428693" cy="33772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25.4</a:t>
            </a:r>
            <a:r>
              <a:rPr lang="nl-BE" sz="1600">
                <a:solidFill>
                  <a:schemeClr val="tx1"/>
                </a:solidFill>
              </a:rPr>
              <a:t>: Access to PLMN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99656" y="5678083"/>
            <a:ext cx="3426641" cy="35678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25.10: </a:t>
            </a:r>
            <a:r>
              <a:rPr lang="nl-BE" sz="1600">
                <a:solidFill>
                  <a:schemeClr val="tx1"/>
                </a:solidFill>
              </a:rPr>
              <a:t>Resistance to </a:t>
            </a:r>
            <a:r>
              <a:rPr lang="nl-BE" sz="1600" smtClean="0">
                <a:solidFill>
                  <a:schemeClr val="tx1"/>
                </a:solidFill>
              </a:rPr>
              <a:t>impact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545980" y="5966115"/>
            <a:ext cx="3024336" cy="33656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smtClean="0">
                <a:solidFill>
                  <a:schemeClr val="tx1"/>
                </a:solidFill>
              </a:rPr>
              <a:t>Annex 7: </a:t>
            </a:r>
            <a:r>
              <a:rPr lang="nl-BE" sz="1600">
                <a:solidFill>
                  <a:schemeClr val="tx1"/>
                </a:solidFill>
              </a:rPr>
              <a:t>Test </a:t>
            </a:r>
            <a:r>
              <a:rPr lang="nl-BE" sz="1600" smtClean="0">
                <a:solidFill>
                  <a:schemeClr val="tx1"/>
                </a:solidFill>
              </a:rPr>
              <a:t>method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555776" y="6237312"/>
            <a:ext cx="3014540" cy="3743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smtClean="0">
                <a:solidFill>
                  <a:schemeClr val="tx1"/>
                </a:solidFill>
              </a:rPr>
              <a:t>Annex 9: Post-crash perform.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77911" y="1136259"/>
            <a:ext cx="3448390" cy="36808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smtClean="0">
                <a:solidFill>
                  <a:schemeClr val="tx1"/>
                </a:solidFill>
              </a:rPr>
              <a:t>Par. 25.1: General requirements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77911" y="1988840"/>
            <a:ext cx="3448389" cy="36823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25.3: </a:t>
            </a:r>
            <a:r>
              <a:rPr lang="nl-BE" sz="1600">
                <a:solidFill>
                  <a:schemeClr val="tx1"/>
                </a:solidFill>
              </a:rPr>
              <a:t>Positioning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97212" y="3121457"/>
            <a:ext cx="3455866" cy="35731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25.5: Vehicle impact &amp; trigger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89799" y="3857619"/>
            <a:ext cx="3436502" cy="3869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25.6: AECS Control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89799" y="4332461"/>
            <a:ext cx="3436502" cy="37091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25.7: </a:t>
            </a:r>
            <a:r>
              <a:rPr lang="nl-BE" sz="1600">
                <a:solidFill>
                  <a:schemeClr val="tx1"/>
                </a:solidFill>
              </a:rPr>
              <a:t>Info &amp; warning signal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545980" y="2276872"/>
            <a:ext cx="3024336" cy="30078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 smtClean="0">
                <a:solidFill>
                  <a:schemeClr val="tx1"/>
                </a:solidFill>
              </a:rPr>
              <a:t>Annex </a:t>
            </a:r>
            <a:r>
              <a:rPr lang="nl-BE" sz="1600">
                <a:solidFill>
                  <a:schemeClr val="tx1"/>
                </a:solidFill>
              </a:rPr>
              <a:t>8: Test </a:t>
            </a:r>
            <a:r>
              <a:rPr lang="nl-BE" sz="1600" smtClean="0">
                <a:solidFill>
                  <a:schemeClr val="tx1"/>
                </a:solidFill>
              </a:rPr>
              <a:t>method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970433" y="4797152"/>
            <a:ext cx="3455867" cy="39524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25.8: Hands free audio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970434" y="5268014"/>
            <a:ext cx="3455865" cy="35233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Par. </a:t>
            </a:r>
            <a:r>
              <a:rPr lang="nl-BE" sz="1600" smtClean="0">
                <a:solidFill>
                  <a:schemeClr val="tx1"/>
                </a:solidFill>
              </a:rPr>
              <a:t>25.9: </a:t>
            </a:r>
            <a:r>
              <a:rPr lang="nl-BE" sz="1600">
                <a:solidFill>
                  <a:schemeClr val="tx1"/>
                </a:solidFill>
              </a:rPr>
              <a:t>Power supply</a:t>
            </a:r>
            <a:endParaRPr lang="en-GB" sz="160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500749" y="3411499"/>
            <a:ext cx="3041111" cy="3743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BE" sz="1600">
                <a:solidFill>
                  <a:schemeClr val="tx1"/>
                </a:solidFill>
              </a:rPr>
              <a:t>Annex 9: Post-crash performance</a:t>
            </a:r>
            <a:endParaRPr lang="en-GB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9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/>
          <p:cNvSpPr txBox="1"/>
          <p:nvPr/>
        </p:nvSpPr>
        <p:spPr>
          <a:xfrm>
            <a:off x="4283968" y="2592194"/>
            <a:ext cx="2131084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 b="1" smtClean="0"/>
              <a:t>AECD test </a:t>
            </a:r>
            <a:r>
              <a:rPr lang="nl-BE" sz="1200" b="1" err="1" smtClean="0"/>
              <a:t>bench</a:t>
            </a:r>
            <a:endParaRPr lang="nl-BE" sz="1200" smtClean="0"/>
          </a:p>
          <a:p>
            <a:endParaRPr lang="nl-BE" sz="1200" smtClean="0"/>
          </a:p>
          <a:p>
            <a:endParaRPr lang="nl-BE" sz="1200" smtClean="0"/>
          </a:p>
          <a:p>
            <a:endParaRPr lang="nl-BE" sz="1200" smtClean="0"/>
          </a:p>
          <a:p>
            <a:endParaRPr lang="nl-BE" sz="1200"/>
          </a:p>
          <a:p>
            <a:endParaRPr lang="nl-BE" sz="1200" smtClean="0"/>
          </a:p>
          <a:p>
            <a:endParaRPr lang="nl-BE" sz="1200"/>
          </a:p>
          <a:p>
            <a:endParaRPr lang="nl-BE" sz="1200"/>
          </a:p>
          <a:p>
            <a:endParaRPr lang="nl-BE" sz="1200" smtClean="0"/>
          </a:p>
          <a:p>
            <a:endParaRPr lang="nl-BE" sz="1200" smtClean="0"/>
          </a:p>
          <a:p>
            <a:endParaRPr lang="en-GB" sz="1200"/>
          </a:p>
        </p:txBody>
      </p:sp>
      <p:pic>
        <p:nvPicPr>
          <p:cNvPr id="1028" name="Picture 4" descr="https://www.telcoantennas.com.au/site/sites/default/files/imagecache/product_full/RFI-TLA4100-shark-fin-antenna-multiband-mobile-phone-GPS-aerial_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864" y="3052176"/>
            <a:ext cx="520840" cy="5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Image result for digital battery tester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127586" y="620688"/>
            <a:ext cx="2212166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Component set</a:t>
            </a:r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2411760" y="620688"/>
            <a:ext cx="1780118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High g test</a:t>
            </a:r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4283967" y="620688"/>
            <a:ext cx="4464497" cy="38110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err="1"/>
              <a:t>Function</a:t>
            </a:r>
            <a:r>
              <a:rPr lang="nl-BE"/>
              <a:t> check </a:t>
            </a:r>
            <a:endParaRPr lang="en-GB"/>
          </a:p>
        </p:txBody>
      </p:sp>
      <p:pic>
        <p:nvPicPr>
          <p:cNvPr id="44" name="Picture 43" descr="http://www.instron.com/~/media/images/instron/catalog/products/testing-systems/crash-simulation-components/hyperg_50.jpg?la=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984" y="2820165"/>
            <a:ext cx="1593886" cy="183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encrypted-tbn3.gstatic.com/images?q=tbn:ANd9GcScmMZ__ioQmKCwk8s2T3ii3MWTAzRQLitES0Q2MiHrjxV7rQs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37" y="4005064"/>
            <a:ext cx="611537" cy="47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www.telcoantennas.com.au/site/sites/default/files/imagecache/product_full/RFI-TLA4100-shark-fin-antenna-multiband-mobile-phone-GPS-aerial_0.png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88" y="3195276"/>
            <a:ext cx="770342" cy="77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2966440">
            <a:off x="1995763" y="2395358"/>
            <a:ext cx="576064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Arrow 45"/>
          <p:cNvSpPr/>
          <p:nvPr/>
        </p:nvSpPr>
        <p:spPr>
          <a:xfrm>
            <a:off x="2148163" y="3475788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ight Arrow 46"/>
          <p:cNvSpPr/>
          <p:nvPr/>
        </p:nvSpPr>
        <p:spPr>
          <a:xfrm rot="18603767">
            <a:off x="2066347" y="4322765"/>
            <a:ext cx="576064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正方形/長方形 2"/>
          <p:cNvSpPr/>
          <p:nvPr/>
        </p:nvSpPr>
        <p:spPr bwMode="auto">
          <a:xfrm>
            <a:off x="4369979" y="3071004"/>
            <a:ext cx="626635" cy="42017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GNSS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antenna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" name="正方形/長方形 2"/>
          <p:cNvSpPr/>
          <p:nvPr/>
        </p:nvSpPr>
        <p:spPr bwMode="auto">
          <a:xfrm>
            <a:off x="5478907" y="4066026"/>
            <a:ext cx="657187" cy="43543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smtClean="0">
                <a:solidFill>
                  <a:srgbClr val="000000"/>
                </a:solidFill>
                <a:latin typeface="Arial" charset="0"/>
              </a:rPr>
              <a:t>Manual button</a:t>
            </a:r>
            <a:endParaRPr lang="ja-JP" altLang="en-US" sz="9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4881738" y="3508137"/>
            <a:ext cx="0" cy="125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911958" y="3935100"/>
            <a:ext cx="0" cy="125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632038" y="3503052"/>
            <a:ext cx="0" cy="125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632038" y="3935100"/>
            <a:ext cx="0" cy="1258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正方形/長方形 2"/>
          <p:cNvSpPr/>
          <p:nvPr/>
        </p:nvSpPr>
        <p:spPr bwMode="auto">
          <a:xfrm>
            <a:off x="1060825" y="2135547"/>
            <a:ext cx="946981" cy="3451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b="1" smtClean="0">
                <a:solidFill>
                  <a:srgbClr val="000000"/>
                </a:solidFill>
                <a:latin typeface="Arial" charset="0"/>
              </a:rPr>
              <a:t>AECD control unit</a:t>
            </a:r>
            <a:endParaRPr lang="ja-JP" altLang="en-US" sz="900" b="1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2247662" y="737954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ight Arrow 65"/>
          <p:cNvSpPr/>
          <p:nvPr/>
        </p:nvSpPr>
        <p:spPr>
          <a:xfrm>
            <a:off x="4119870" y="737954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TextBox 69"/>
          <p:cNvSpPr txBox="1"/>
          <p:nvPr/>
        </p:nvSpPr>
        <p:spPr>
          <a:xfrm>
            <a:off x="591478" y="3863739"/>
            <a:ext cx="1762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00" err="1" smtClean="0"/>
              <a:t>With</a:t>
            </a:r>
            <a:r>
              <a:rPr lang="nl-BE" sz="1100" smtClean="0"/>
              <a:t> </a:t>
            </a:r>
            <a:r>
              <a:rPr lang="nl-BE" sz="1100" err="1" smtClean="0"/>
              <a:t>intended</a:t>
            </a:r>
            <a:r>
              <a:rPr lang="nl-BE" sz="1100" smtClean="0"/>
              <a:t> </a:t>
            </a:r>
            <a:r>
              <a:rPr lang="nl-BE" sz="1100" err="1" smtClean="0"/>
              <a:t>fixation</a:t>
            </a:r>
            <a:r>
              <a:rPr lang="nl-BE" sz="1100" smtClean="0"/>
              <a:t> &amp; part of </a:t>
            </a:r>
            <a:r>
              <a:rPr lang="nl-BE" sz="1100" err="1" smtClean="0"/>
              <a:t>wire</a:t>
            </a:r>
            <a:r>
              <a:rPr lang="nl-BE" sz="1100" smtClean="0"/>
              <a:t> </a:t>
            </a:r>
            <a:r>
              <a:rPr lang="nl-BE" sz="1100" err="1" smtClean="0"/>
              <a:t>harness</a:t>
            </a:r>
            <a:endParaRPr lang="en-GB" sz="1100"/>
          </a:p>
        </p:txBody>
      </p:sp>
      <p:sp>
        <p:nvSpPr>
          <p:cNvPr id="71" name="TextBox 70"/>
          <p:cNvSpPr txBox="1"/>
          <p:nvPr/>
        </p:nvSpPr>
        <p:spPr>
          <a:xfrm>
            <a:off x="700785" y="2495587"/>
            <a:ext cx="1762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00" err="1" smtClean="0"/>
              <a:t>With</a:t>
            </a:r>
            <a:r>
              <a:rPr lang="nl-BE" sz="1100" smtClean="0"/>
              <a:t> </a:t>
            </a:r>
            <a:r>
              <a:rPr lang="nl-BE" sz="1100" err="1" smtClean="0"/>
              <a:t>intended</a:t>
            </a:r>
            <a:r>
              <a:rPr lang="nl-BE" sz="1100" smtClean="0"/>
              <a:t> </a:t>
            </a:r>
            <a:r>
              <a:rPr lang="nl-BE" sz="1100" err="1" smtClean="0"/>
              <a:t>fixation</a:t>
            </a:r>
            <a:r>
              <a:rPr lang="nl-BE" sz="1100" smtClean="0"/>
              <a:t> &amp; part of </a:t>
            </a:r>
            <a:r>
              <a:rPr lang="nl-BE" sz="1100" err="1" smtClean="0"/>
              <a:t>wire</a:t>
            </a:r>
            <a:r>
              <a:rPr lang="nl-BE" sz="1100" smtClean="0"/>
              <a:t> </a:t>
            </a:r>
            <a:r>
              <a:rPr lang="nl-BE" sz="1100" err="1" smtClean="0"/>
              <a:t>harness</a:t>
            </a:r>
            <a:endParaRPr lang="en-GB" sz="1100"/>
          </a:p>
        </p:txBody>
      </p:sp>
      <p:sp>
        <p:nvSpPr>
          <p:cNvPr id="72" name="TextBox 71"/>
          <p:cNvSpPr txBox="1"/>
          <p:nvPr/>
        </p:nvSpPr>
        <p:spPr>
          <a:xfrm>
            <a:off x="807502" y="5329160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100" smtClean="0"/>
              <a:t>w/o </a:t>
            </a:r>
            <a:r>
              <a:rPr lang="nl-BE" sz="1100" err="1" smtClean="0"/>
              <a:t>fixation</a:t>
            </a:r>
            <a:endParaRPr lang="en-GB" sz="1100"/>
          </a:p>
        </p:txBody>
      </p:sp>
      <p:sp>
        <p:nvSpPr>
          <p:cNvPr id="81" name="TextBox 80"/>
          <p:cNvSpPr txBox="1"/>
          <p:nvPr/>
        </p:nvSpPr>
        <p:spPr>
          <a:xfrm>
            <a:off x="447462" y="4438642"/>
            <a:ext cx="1641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smtClean="0"/>
              <a:t>3. Main power supply </a:t>
            </a:r>
          </a:p>
          <a:p>
            <a:r>
              <a:rPr lang="nl-BE" sz="1200" b="1" err="1" smtClean="0"/>
              <a:t>If</a:t>
            </a:r>
            <a:r>
              <a:rPr lang="nl-BE" sz="1200" b="1" smtClean="0"/>
              <a:t> no back-up </a:t>
            </a:r>
            <a:r>
              <a:rPr lang="nl-BE" sz="1200" b="1" err="1" smtClean="0"/>
              <a:t>battery</a:t>
            </a:r>
            <a:endParaRPr lang="en-GB" sz="1200" b="1"/>
          </a:p>
        </p:txBody>
      </p:sp>
      <p:pic>
        <p:nvPicPr>
          <p:cNvPr id="82" name="Picture 2" descr="https://encrypted-tbn3.gstatic.com/images?q=tbn:ANd9GcScmMZ__ioQmKCwk8s2T3ii3MWTAzRQLitES0Q2MiHrjxV7rQs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77" y="4870690"/>
            <a:ext cx="611537" cy="47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432675" y="3016292"/>
            <a:ext cx="2031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smtClean="0"/>
              <a:t>2. Mobile Network </a:t>
            </a:r>
            <a:r>
              <a:rPr lang="nl-BE" sz="1200" b="1" err="1" smtClean="0"/>
              <a:t>antenna</a:t>
            </a:r>
            <a:endParaRPr lang="en-GB" sz="1200" b="1"/>
          </a:p>
        </p:txBody>
      </p:sp>
      <p:sp>
        <p:nvSpPr>
          <p:cNvPr id="84" name="TextBox 83"/>
          <p:cNvSpPr txBox="1"/>
          <p:nvPr/>
        </p:nvSpPr>
        <p:spPr>
          <a:xfrm>
            <a:off x="447462" y="1844824"/>
            <a:ext cx="1829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smtClean="0"/>
              <a:t>1. AECD control unit</a:t>
            </a:r>
            <a:endParaRPr lang="en-GB" sz="1200" b="1"/>
          </a:p>
        </p:txBody>
      </p:sp>
      <p:sp>
        <p:nvSpPr>
          <p:cNvPr id="57" name="正方形/長方形 2"/>
          <p:cNvSpPr/>
          <p:nvPr/>
        </p:nvSpPr>
        <p:spPr bwMode="auto">
          <a:xfrm>
            <a:off x="4752230" y="3585309"/>
            <a:ext cx="946981" cy="3367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z="900" b="1">
                <a:solidFill>
                  <a:srgbClr val="000000"/>
                </a:solidFill>
                <a:latin typeface="Arial" charset="0"/>
              </a:rPr>
              <a:t>AECD control unit</a:t>
            </a:r>
            <a:endParaRPr lang="ja-JP" altLang="en-US" sz="9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4063" y="160338"/>
            <a:ext cx="862440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7. Resistance to impact (device)</a:t>
            </a:r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2411760" y="1095127"/>
            <a:ext cx="178011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nl-BE" smtClean="0"/>
              <a:t>60g (or 65g for EU) </a:t>
            </a:r>
          </a:p>
          <a:p>
            <a:pPr marL="171450" indent="-171450" algn="l">
              <a:buFontTx/>
              <a:buChar char="-"/>
            </a:pPr>
            <a:endParaRPr lang="nl-BE"/>
          </a:p>
          <a:p>
            <a:pPr marL="171450" indent="-171450" algn="l">
              <a:buFontTx/>
              <a:buChar char="-"/>
            </a:pPr>
            <a:endParaRPr lang="nl-BE" smtClean="0"/>
          </a:p>
          <a:p>
            <a:pPr marL="171450" indent="-171450" algn="l">
              <a:buFontTx/>
              <a:buChar char="-"/>
            </a:pPr>
            <a:endParaRPr lang="nl-BE"/>
          </a:p>
          <a:p>
            <a:pPr marL="171450" indent="-171450" algn="l">
              <a:buFontTx/>
              <a:buChar char="-"/>
            </a:pPr>
            <a:endParaRPr lang="nl-BE"/>
          </a:p>
          <a:p>
            <a:pPr algn="l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4292172" y="1095923"/>
            <a:ext cx="445629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171450" indent="-171450" algn="l">
              <a:buFontTx/>
              <a:buChar char="-"/>
            </a:pPr>
            <a:r>
              <a:rPr lang="nl-BE" smtClean="0"/>
              <a:t>Data transmission check</a:t>
            </a:r>
          </a:p>
          <a:p>
            <a:pPr marL="171450" indent="-171450" algn="l">
              <a:buFontTx/>
              <a:buChar char="-"/>
            </a:pPr>
            <a:r>
              <a:rPr lang="nl-BE" smtClean="0"/>
              <a:t>Position data check</a:t>
            </a:r>
          </a:p>
          <a:p>
            <a:pPr algn="l"/>
            <a:endParaRPr lang="nl-BE" smtClean="0"/>
          </a:p>
          <a:p>
            <a:pPr algn="l"/>
            <a:endParaRPr lang="nl-BE"/>
          </a:p>
          <a:p>
            <a:pPr algn="l"/>
            <a:r>
              <a:rPr lang="nl-BE" smtClean="0"/>
              <a:t>			3 possible methods</a:t>
            </a:r>
          </a:p>
          <a:p>
            <a:pPr algn="l"/>
            <a:endParaRPr lang="nl-BE" smtClean="0"/>
          </a:p>
        </p:txBody>
      </p:sp>
      <p:sp>
        <p:nvSpPr>
          <p:cNvPr id="69" name="Right Arrow 68"/>
          <p:cNvSpPr/>
          <p:nvPr/>
        </p:nvSpPr>
        <p:spPr>
          <a:xfrm>
            <a:off x="3923928" y="3474258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6" name="Picture 2" descr="http://www.mvnodynamics.com/wp-content/uploads/2011/04/GLONASS_ERA_Logo_ENG_Vert_RGB-180x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95" y="6165304"/>
            <a:ext cx="633190" cy="6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" descr="http://www.europarl.europa.eu/resources/library/images/20150317PHT35168/20150317PHT35168_original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22" y="6270667"/>
            <a:ext cx="80674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6" descr="https://pbs.twimg.com/profile_images/601661246342037504/6YzH3H2v.pn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12" y="6135943"/>
            <a:ext cx="638780" cy="6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295" y="5949280"/>
            <a:ext cx="505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rgbClr val="FF0000"/>
                </a:solidFill>
                <a:sym typeface="Wingdings 2"/>
              </a:rPr>
              <a:t></a:t>
            </a:r>
            <a:endParaRPr lang="en-GB" sz="3200">
              <a:solidFill>
                <a:srgbClr val="FF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74943" y="5949280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6600"/>
                </a:solidFill>
              </a:defRPr>
            </a:lvl1pPr>
          </a:lstStyle>
          <a:p>
            <a:r>
              <a:rPr lang="en-GB">
                <a:sym typeface="Wingdings"/>
              </a:rPr>
              <a:t></a:t>
            </a:r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2226531" y="5940569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rgbClr val="006600"/>
                </a:solidFill>
                <a:sym typeface="Wingdings"/>
              </a:rPr>
              <a:t></a:t>
            </a:r>
            <a:endParaRPr lang="en-GB" sz="3200">
              <a:solidFill>
                <a:srgbClr val="0066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60232" y="4438853"/>
            <a:ext cx="217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/>
            </a:lvl1pPr>
          </a:lstStyle>
          <a:p>
            <a:r>
              <a:rPr lang="nl-BE" sz="1200" b="1" smtClean="0"/>
              <a:t>3. “</a:t>
            </a:r>
            <a:r>
              <a:rPr lang="nl-BE" sz="1200" b="1" err="1" smtClean="0"/>
              <a:t>wired</a:t>
            </a:r>
            <a:r>
              <a:rPr lang="nl-BE" sz="1200" b="1" smtClean="0"/>
              <a:t>” </a:t>
            </a:r>
            <a:r>
              <a:rPr lang="nl-BE" sz="1200" b="1" err="1" smtClean="0"/>
              <a:t>transmision</a:t>
            </a:r>
            <a:r>
              <a:rPr lang="nl-BE" sz="1200" b="1" smtClean="0"/>
              <a:t>”</a:t>
            </a:r>
            <a:endParaRPr lang="nl-BE" sz="1200" b="1"/>
          </a:p>
          <a:p>
            <a:r>
              <a:rPr lang="nl-BE" sz="1200" smtClean="0"/>
              <a:t>- Mobile </a:t>
            </a:r>
            <a:r>
              <a:rPr lang="nl-BE" sz="1200" err="1"/>
              <a:t>network</a:t>
            </a:r>
            <a:r>
              <a:rPr lang="nl-BE" sz="1200"/>
              <a:t> simulator</a:t>
            </a:r>
            <a:endParaRPr lang="en-GB" sz="1200"/>
          </a:p>
          <a:p>
            <a:r>
              <a:rPr lang="nl-BE" sz="1200" smtClean="0"/>
              <a:t>- </a:t>
            </a:r>
            <a:r>
              <a:rPr lang="nl-BE" sz="1200" err="1" smtClean="0"/>
              <a:t>Antenna</a:t>
            </a:r>
            <a:r>
              <a:rPr lang="nl-BE" sz="1200" smtClean="0"/>
              <a:t> VSWR  </a:t>
            </a:r>
            <a:r>
              <a:rPr lang="nl-BE" sz="1200" err="1" smtClean="0"/>
              <a:t>measurement</a:t>
            </a:r>
            <a:endParaRPr lang="en-GB" sz="1200"/>
          </a:p>
        </p:txBody>
      </p:sp>
      <p:pic>
        <p:nvPicPr>
          <p:cNvPr id="92" name="Picture 22" descr="https://encrypted-tbn0.gstatic.com/images?q=tbn:ANd9GcRa_Ou9i6WXx7o5PX1p1mpN6VBeRl7mHhG0sUUvJgkgORGGD6H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3010" y="3914499"/>
            <a:ext cx="335294" cy="25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859379"/>
            <a:ext cx="864096" cy="3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2" descr="https://lh3.ggpht.com/qqBLA0V5PMPgO7542Y0JdzGCFCMmJbI0hHtOyN5jwYxi90EVg59Dx4QA4DpT8QSVmAU=w300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574" y="2831190"/>
            <a:ext cx="597810" cy="5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6372200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smtClean="0"/>
              <a:t>or</a:t>
            </a:r>
            <a:endParaRPr lang="en-GB" b="1"/>
          </a:p>
        </p:txBody>
      </p:sp>
      <p:sp>
        <p:nvSpPr>
          <p:cNvPr id="96" name="TextBox 95"/>
          <p:cNvSpPr txBox="1"/>
          <p:nvPr/>
        </p:nvSpPr>
        <p:spPr>
          <a:xfrm>
            <a:off x="6660232" y="3491180"/>
            <a:ext cx="248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smtClean="0"/>
              <a:t>2. “over the air” transmission</a:t>
            </a:r>
          </a:p>
          <a:p>
            <a:r>
              <a:rPr lang="nl-BE" sz="1200" smtClean="0"/>
              <a:t>- Mobile </a:t>
            </a:r>
            <a:r>
              <a:rPr lang="nl-BE" sz="1200" err="1" smtClean="0"/>
              <a:t>network</a:t>
            </a:r>
            <a:r>
              <a:rPr lang="nl-BE" sz="1200" smtClean="0"/>
              <a:t> &amp; PSAP  simulator</a:t>
            </a:r>
            <a:endParaRPr lang="en-GB" sz="1200"/>
          </a:p>
        </p:txBody>
      </p:sp>
      <p:sp>
        <p:nvSpPr>
          <p:cNvPr id="97" name="TextBox 96"/>
          <p:cNvSpPr txBox="1"/>
          <p:nvPr/>
        </p:nvSpPr>
        <p:spPr>
          <a:xfrm>
            <a:off x="6354621" y="3923764"/>
            <a:ext cx="449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b="1" smtClean="0"/>
              <a:t>or</a:t>
            </a:r>
            <a:endParaRPr lang="en-GB" b="1"/>
          </a:p>
        </p:txBody>
      </p:sp>
      <p:pic>
        <p:nvPicPr>
          <p:cNvPr id="9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83515"/>
            <a:ext cx="864096" cy="361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9" name="Straight Connector 98"/>
          <p:cNvCxnSpPr>
            <a:endCxn id="98" idx="1"/>
          </p:cNvCxnSpPr>
          <p:nvPr/>
        </p:nvCxnSpPr>
        <p:spPr>
          <a:xfrm>
            <a:off x="6849574" y="5264369"/>
            <a:ext cx="60274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6660232" y="2463279"/>
            <a:ext cx="2175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b="1" smtClean="0"/>
              <a:t>1. “Over the air” </a:t>
            </a:r>
            <a:r>
              <a:rPr lang="nl-BE" sz="1200" b="1" err="1" smtClean="0"/>
              <a:t>transmisison</a:t>
            </a:r>
            <a:endParaRPr lang="nl-BE" sz="1200" b="1" smtClean="0"/>
          </a:p>
          <a:p>
            <a:r>
              <a:rPr lang="nl-BE" sz="1200" smtClean="0"/>
              <a:t>- Real </a:t>
            </a:r>
            <a:r>
              <a:rPr lang="nl-BE" sz="1200" err="1" smtClean="0"/>
              <a:t>network</a:t>
            </a:r>
            <a:r>
              <a:rPr lang="nl-BE" sz="1200" smtClean="0"/>
              <a:t> </a:t>
            </a:r>
            <a:r>
              <a:rPr lang="nl-BE" sz="1200" err="1" smtClean="0"/>
              <a:t>and</a:t>
            </a:r>
            <a:r>
              <a:rPr lang="nl-BE" sz="1200" smtClean="0"/>
              <a:t> PSAP</a:t>
            </a:r>
            <a:endParaRPr lang="en-GB" sz="1200"/>
          </a:p>
        </p:txBody>
      </p:sp>
      <p:pic>
        <p:nvPicPr>
          <p:cNvPr id="101" name="Picture 6" descr="http://static9.depositphotos.com/1052036/1127/v/950/depositphotos_11270394-Call-Center-Lady.jpg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874150"/>
            <a:ext cx="511889" cy="5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Right Arrow 102"/>
          <p:cNvSpPr/>
          <p:nvPr/>
        </p:nvSpPr>
        <p:spPr>
          <a:xfrm>
            <a:off x="6308981" y="3573016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Right Arrow 103"/>
          <p:cNvSpPr/>
          <p:nvPr/>
        </p:nvSpPr>
        <p:spPr>
          <a:xfrm>
            <a:off x="6300192" y="2610162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ight Arrow 104"/>
          <p:cNvSpPr/>
          <p:nvPr/>
        </p:nvSpPr>
        <p:spPr>
          <a:xfrm>
            <a:off x="6291402" y="4554378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966" y="1341678"/>
            <a:ext cx="1573706" cy="94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2864778" y="5589240"/>
            <a:ext cx="6171718" cy="116955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400" smtClean="0"/>
              <a:t>Wired test can be used for test facility in regions that have MNO frequency restrictions</a:t>
            </a:r>
          </a:p>
          <a:p>
            <a:pPr marL="285750" indent="-285750">
              <a:buFontTx/>
              <a:buChar char="-"/>
            </a:pPr>
            <a:r>
              <a:rPr lang="nl-BE" sz="1400"/>
              <a:t>For EU it can also be performed as a component test by supplier -&gt;  OICA has also prepared a AECC (Accident Emergency call Component) certification proposal as a first revision of the AECS </a:t>
            </a:r>
            <a:r>
              <a:rPr lang="nl-BE" sz="1400" smtClean="0"/>
              <a:t>Regulation</a:t>
            </a:r>
            <a:endParaRPr lang="nl-BE" sz="1400"/>
          </a:p>
        </p:txBody>
      </p:sp>
      <p:sp>
        <p:nvSpPr>
          <p:cNvPr id="2" name="Explosion 2 1"/>
          <p:cNvSpPr/>
          <p:nvPr/>
        </p:nvSpPr>
        <p:spPr>
          <a:xfrm>
            <a:off x="3053164" y="1543313"/>
            <a:ext cx="2071015" cy="94980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200" b="1" smtClean="0">
                <a:solidFill>
                  <a:schemeClr val="tx1"/>
                </a:solidFill>
              </a:rPr>
              <a:t>GRSG discussion</a:t>
            </a:r>
            <a:endParaRPr lang="en-GB" sz="12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805" y="160338"/>
            <a:ext cx="860268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8. Optional GNSS Positioning  test (device or vehicle)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882084" y="1846565"/>
            <a:ext cx="608240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Tx/>
              <a:buChar char="-"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nl-BE" sz="1600"/>
              <a:t>If we use a 3 GNSS compatible GNSS module we can use UNECE Regulation to replace Regional positioning requirement in EU and Russia</a:t>
            </a:r>
            <a:endParaRPr lang="en-GB" sz="1600"/>
          </a:p>
          <a:p>
            <a:r>
              <a:rPr lang="nl-BE" sz="1600" smtClean="0"/>
              <a:t>EU</a:t>
            </a:r>
            <a:r>
              <a:rPr lang="nl-BE" sz="1600"/>
              <a:t>: </a:t>
            </a:r>
            <a:r>
              <a:rPr lang="nl-BE" sz="1600" smtClean="0"/>
              <a:t>GPS + Galileo &amp; </a:t>
            </a:r>
            <a:r>
              <a:rPr lang="nl-BE" sz="1600"/>
              <a:t>EGNOS</a:t>
            </a:r>
          </a:p>
          <a:p>
            <a:r>
              <a:rPr lang="nl-BE" sz="1600"/>
              <a:t>Russia : </a:t>
            </a:r>
            <a:r>
              <a:rPr lang="nl-BE" sz="1600" err="1"/>
              <a:t>Glonass</a:t>
            </a:r>
            <a:endParaRPr lang="nl-BE" sz="1600"/>
          </a:p>
          <a:p>
            <a:r>
              <a:rPr lang="nl-BE" sz="1600" smtClean="0"/>
              <a:t>UNECE (</a:t>
            </a:r>
            <a:r>
              <a:rPr lang="nl-BE" sz="1600" err="1" smtClean="0"/>
              <a:t>optional</a:t>
            </a:r>
            <a:r>
              <a:rPr lang="nl-BE" sz="1600" smtClean="0"/>
              <a:t>): GPS + </a:t>
            </a:r>
            <a:r>
              <a:rPr lang="nl-BE" sz="1600" err="1" smtClean="0"/>
              <a:t>Glonass</a:t>
            </a:r>
            <a:r>
              <a:rPr lang="nl-BE" sz="1600" smtClean="0"/>
              <a:t> + </a:t>
            </a:r>
            <a:r>
              <a:rPr lang="nl-BE" sz="1600" err="1" smtClean="0"/>
              <a:t>Galileo</a:t>
            </a:r>
            <a:r>
              <a:rPr lang="nl-BE" sz="1600" smtClean="0"/>
              <a:t> &amp; EGNOS </a:t>
            </a:r>
            <a:r>
              <a:rPr lang="nl-BE" sz="1600" err="1" smtClean="0"/>
              <a:t>optional</a:t>
            </a:r>
            <a:endParaRPr lang="nl-BE" sz="1600" smtClean="0"/>
          </a:p>
          <a:p>
            <a:endParaRPr lang="nl-BE" sz="1600"/>
          </a:p>
          <a:p>
            <a:endParaRPr lang="nl-BE" sz="1600" smtClean="0"/>
          </a:p>
          <a:p>
            <a:endParaRPr lang="en-GB" sz="1600"/>
          </a:p>
        </p:txBody>
      </p:sp>
      <p:sp>
        <p:nvSpPr>
          <p:cNvPr id="4" name="TextBox 3"/>
          <p:cNvSpPr txBox="1"/>
          <p:nvPr/>
        </p:nvSpPr>
        <p:spPr>
          <a:xfrm>
            <a:off x="361805" y="1846565"/>
            <a:ext cx="2409995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Tx/>
              <a:buChar char="-"/>
              <a:defRPr sz="1200"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0" indent="0">
              <a:buNone/>
            </a:pPr>
            <a:r>
              <a:rPr lang="nl-BE" sz="1400"/>
              <a:t>GNSS </a:t>
            </a:r>
            <a:r>
              <a:rPr lang="nl-BE" sz="1400" err="1"/>
              <a:t>testing</a:t>
            </a:r>
            <a:r>
              <a:rPr lang="nl-BE" sz="1400"/>
              <a:t> </a:t>
            </a:r>
          </a:p>
          <a:p>
            <a:r>
              <a:rPr lang="nl-BE" sz="1400" err="1"/>
              <a:t>Static</a:t>
            </a:r>
            <a:r>
              <a:rPr lang="nl-BE" sz="1400"/>
              <a:t> </a:t>
            </a:r>
            <a:r>
              <a:rPr lang="nl-BE" sz="1400" err="1"/>
              <a:t>Accuracy</a:t>
            </a:r>
            <a:endParaRPr lang="nl-BE" sz="1400"/>
          </a:p>
          <a:p>
            <a:r>
              <a:rPr lang="nl-BE" sz="1400" err="1"/>
              <a:t>Dynamic</a:t>
            </a:r>
            <a:r>
              <a:rPr lang="nl-BE" sz="1400"/>
              <a:t> </a:t>
            </a:r>
            <a:r>
              <a:rPr lang="nl-BE" sz="1400" err="1"/>
              <a:t>accuracy</a:t>
            </a:r>
            <a:endParaRPr lang="nl-BE" sz="1400"/>
          </a:p>
          <a:p>
            <a:r>
              <a:rPr lang="nl-BE" sz="1400" err="1"/>
              <a:t>Dynamic</a:t>
            </a:r>
            <a:r>
              <a:rPr lang="nl-BE" sz="1400"/>
              <a:t> </a:t>
            </a:r>
            <a:r>
              <a:rPr lang="nl-BE" sz="1400" err="1"/>
              <a:t>shadow</a:t>
            </a:r>
            <a:r>
              <a:rPr lang="nl-BE" sz="1400"/>
              <a:t> </a:t>
            </a:r>
            <a:r>
              <a:rPr lang="nl-BE" sz="1400" err="1"/>
              <a:t>accuracy</a:t>
            </a:r>
            <a:endParaRPr lang="nl-BE" sz="1400"/>
          </a:p>
          <a:p>
            <a:r>
              <a:rPr lang="nl-BE" sz="1400" err="1"/>
              <a:t>Cold</a:t>
            </a:r>
            <a:r>
              <a:rPr lang="nl-BE" sz="1400"/>
              <a:t> start </a:t>
            </a:r>
          </a:p>
          <a:p>
            <a:r>
              <a:rPr lang="nl-BE" sz="1400" err="1"/>
              <a:t>Reacquisition</a:t>
            </a:r>
            <a:r>
              <a:rPr lang="nl-BE" sz="1400"/>
              <a:t> </a:t>
            </a:r>
          </a:p>
          <a:p>
            <a:r>
              <a:rPr lang="nl-BE" sz="1400" err="1"/>
              <a:t>Sensitivity</a:t>
            </a:r>
            <a:r>
              <a:rPr lang="nl-BE" sz="1400"/>
              <a:t> </a:t>
            </a:r>
            <a:r>
              <a:rPr lang="nl-BE" sz="1400" err="1" smtClean="0"/>
              <a:t>and</a:t>
            </a:r>
            <a:r>
              <a:rPr lang="nl-BE" sz="1400" smtClean="0"/>
              <a:t> </a:t>
            </a:r>
            <a:r>
              <a:rPr lang="nl-BE" sz="1400" err="1" smtClean="0"/>
              <a:t>calibration</a:t>
            </a:r>
            <a:endParaRPr lang="en-GB" sz="1400"/>
          </a:p>
        </p:txBody>
      </p:sp>
      <p:pic>
        <p:nvPicPr>
          <p:cNvPr id="18" name="Picture 2" descr="http://www.mvnodynamics.com/wp-content/uploads/2011/04/GLONASS_ERA_Logo_ENG_Vert_RGB-180x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92154"/>
            <a:ext cx="633190" cy="63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europarl.europa.eu/resources/library/images/20150317PHT35168/20150317PHT35168_origina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63" y="5997517"/>
            <a:ext cx="806747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https://pbs.twimg.com/profile_images/601661246342037504/6YzH3H2v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53" y="5862793"/>
            <a:ext cx="638780" cy="6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376184" y="5796553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006600"/>
                </a:solidFill>
              </a:defRPr>
            </a:lvl1pPr>
          </a:lstStyle>
          <a:p>
            <a:r>
              <a:rPr lang="en-GB">
                <a:sym typeface="Wingdings"/>
              </a:rPr>
              <a:t></a:t>
            </a:r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226531" y="5787842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rgbClr val="006600"/>
                </a:solidFill>
                <a:sym typeface="Wingdings"/>
              </a:rPr>
              <a:t></a:t>
            </a:r>
            <a:endParaRPr lang="en-GB" sz="3200">
              <a:solidFill>
                <a:srgbClr val="0066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8339" y="5787842"/>
            <a:ext cx="473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smtClean="0">
                <a:solidFill>
                  <a:srgbClr val="006600"/>
                </a:solidFill>
                <a:sym typeface="Wingdings"/>
              </a:rPr>
              <a:t></a:t>
            </a:r>
            <a:endParaRPr lang="en-GB" sz="3200">
              <a:solidFill>
                <a:srgbClr val="0066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1805" y="1054477"/>
            <a:ext cx="240999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Device or vehicle</a:t>
            </a:r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2882083" y="1054477"/>
            <a:ext cx="608240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nl-BE" smtClean="0"/>
              <a:t>Check performance</a:t>
            </a:r>
            <a:endParaRPr lang="en-GB"/>
          </a:p>
        </p:txBody>
      </p:sp>
      <p:sp>
        <p:nvSpPr>
          <p:cNvPr id="28" name="Right Arrow 27"/>
          <p:cNvSpPr/>
          <p:nvPr/>
        </p:nvSpPr>
        <p:spPr>
          <a:xfrm>
            <a:off x="2699792" y="1171743"/>
            <a:ext cx="288032" cy="17076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2913841" y="5014917"/>
            <a:ext cx="5614142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smtClean="0"/>
              <a:t>If not covered by UNECE certification it needs to be covered at national or Regional level</a:t>
            </a:r>
            <a:endParaRPr lang="en-GB"/>
          </a:p>
        </p:txBody>
      </p:sp>
      <p:sp>
        <p:nvSpPr>
          <p:cNvPr id="31" name="Curved Left Arrow 30"/>
          <p:cNvSpPr/>
          <p:nvPr/>
        </p:nvSpPr>
        <p:spPr>
          <a:xfrm>
            <a:off x="8527983" y="3214717"/>
            <a:ext cx="364497" cy="2230507"/>
          </a:xfrm>
          <a:prstGeom prst="curvedLeftArrow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13278</TotalTime>
  <Words>1412</Words>
  <Application>Microsoft Office PowerPoint</Application>
  <PresentationFormat>On-screen Show (4:3)</PresentationFormat>
  <Paragraphs>299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AECS Accident Emergency Call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Emergency call</dc:title>
  <dc:creator>Rene Nulens</dc:creator>
  <cp:lastModifiedBy>Hubert Romain</cp:lastModifiedBy>
  <cp:revision>95</cp:revision>
  <dcterms:created xsi:type="dcterms:W3CDTF">2016-03-13T13:03:04Z</dcterms:created>
  <dcterms:modified xsi:type="dcterms:W3CDTF">2016-10-17T09:14:07Z</dcterms:modified>
  <cp:category>Not Protected</cp:category>
</cp:coreProperties>
</file>