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16" r:id="rId3"/>
    <p:sldId id="317" r:id="rId4"/>
    <p:sldId id="318" r:id="rId5"/>
    <p:sldId id="313" r:id="rId6"/>
    <p:sldId id="312" r:id="rId7"/>
    <p:sldId id="314" r:id="rId8"/>
    <p:sldId id="274" r:id="rId9"/>
    <p:sldId id="275" r:id="rId10"/>
    <p:sldId id="276" r:id="rId11"/>
    <p:sldId id="277" r:id="rId12"/>
    <p:sldId id="300" r:id="rId13"/>
    <p:sldId id="301" r:id="rId14"/>
    <p:sldId id="302" r:id="rId15"/>
    <p:sldId id="303" r:id="rId16"/>
    <p:sldId id="304" r:id="rId17"/>
    <p:sldId id="305" r:id="rId18"/>
    <p:sldId id="315" r:id="rId19"/>
    <p:sldId id="309" r:id="rId20"/>
    <p:sldId id="310" r:id="rId21"/>
    <p:sldId id="289" r:id="rId22"/>
    <p:sldId id="261" r:id="rId23"/>
    <p:sldId id="290" r:id="rId24"/>
    <p:sldId id="320" r:id="rId25"/>
    <p:sldId id="323" r:id="rId26"/>
    <p:sldId id="319" r:id="rId27"/>
    <p:sldId id="324" r:id="rId28"/>
    <p:sldId id="311" r:id="rId29"/>
    <p:sldId id="32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F02"/>
    <a:srgbClr val="FF8003"/>
    <a:srgbClr val="F1A53F"/>
    <a:srgbClr val="FF8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A3891-CED1-4832-BF08-58E806E54A38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BD7CF-AB9C-4CF2-8506-1EEDA7F5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2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2763" y="2660568"/>
            <a:ext cx="757158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8" name="Rechthoek 7"/>
          <p:cNvSpPr/>
          <p:nvPr userDrawn="1"/>
        </p:nvSpPr>
        <p:spPr>
          <a:xfrm>
            <a:off x="53069" y="5637635"/>
            <a:ext cx="2420710" cy="1216479"/>
          </a:xfrm>
          <a:prstGeom prst="rect">
            <a:avLst/>
          </a:prstGeom>
          <a:solidFill>
            <a:schemeClr val="bg1"/>
          </a:solidFill>
          <a:ln w="117475">
            <a:solidFill>
              <a:srgbClr val="FE7F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hoek 8"/>
          <p:cNvSpPr/>
          <p:nvPr userDrawn="1"/>
        </p:nvSpPr>
        <p:spPr>
          <a:xfrm>
            <a:off x="2424793" y="6341701"/>
            <a:ext cx="6719206" cy="563336"/>
          </a:xfrm>
          <a:prstGeom prst="rect">
            <a:avLst/>
          </a:prstGeom>
          <a:solidFill>
            <a:srgbClr val="FF8003"/>
          </a:solidFill>
          <a:ln w="1270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2978" y="6412645"/>
            <a:ext cx="1526721" cy="44535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8" y="5692742"/>
            <a:ext cx="2127818" cy="11062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/>
          <p:cNvSpPr txBox="1"/>
          <p:nvPr userDrawn="1"/>
        </p:nvSpPr>
        <p:spPr>
          <a:xfrm>
            <a:off x="2751364" y="6496822"/>
            <a:ext cx="4890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latin typeface="Arial Rounded MT Bold" panose="020F0704030504030204" pitchFamily="34" charset="0"/>
              </a:rPr>
              <a:t>COMMISSION FOR</a:t>
            </a:r>
            <a:r>
              <a:rPr lang="nl-BE" sz="1200" b="1" baseline="0" dirty="0" smtClean="0">
                <a:latin typeface="Arial Rounded MT Bold" panose="020F0704030504030204" pitchFamily="34" charset="0"/>
              </a:rPr>
              <a:t> EXTRICATION AND NEW TECHNOLOGY</a:t>
            </a:r>
            <a:endParaRPr lang="nl-BE" sz="12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3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7EC-370A-49D1-A6C4-9E94FF4E2B2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83B-5180-48DD-9229-CE57D0B332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hthoek 6"/>
          <p:cNvSpPr/>
          <p:nvPr userDrawn="1"/>
        </p:nvSpPr>
        <p:spPr>
          <a:xfrm>
            <a:off x="2424793" y="6341701"/>
            <a:ext cx="6719206" cy="563336"/>
          </a:xfrm>
          <a:prstGeom prst="rect">
            <a:avLst/>
          </a:prstGeom>
          <a:solidFill>
            <a:srgbClr val="FF8003"/>
          </a:solidFill>
          <a:ln w="1270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8" y="5692742"/>
            <a:ext cx="2127818" cy="11062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/>
          <p:cNvSpPr txBox="1"/>
          <p:nvPr userDrawn="1"/>
        </p:nvSpPr>
        <p:spPr>
          <a:xfrm>
            <a:off x="2751364" y="6496822"/>
            <a:ext cx="4890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latin typeface="Arial Rounded MT Bold" panose="020F0704030504030204" pitchFamily="34" charset="0"/>
              </a:rPr>
              <a:t>COMMISSION FOR</a:t>
            </a:r>
            <a:r>
              <a:rPr lang="nl-BE" sz="1200" b="1" baseline="0" dirty="0" smtClean="0">
                <a:latin typeface="Arial Rounded MT Bold" panose="020F0704030504030204" pitchFamily="34" charset="0"/>
              </a:rPr>
              <a:t> EXTRICATION AND NEW TECHNOLOGY</a:t>
            </a:r>
            <a:endParaRPr lang="nl-BE" sz="1200" b="1" dirty="0">
              <a:latin typeface="Arial Rounded MT Bold" panose="020F070403050403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2978" y="6412645"/>
            <a:ext cx="1526721" cy="4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7EC-370A-49D1-A6C4-9E94FF4E2B2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83B-5180-48DD-9229-CE57D0B332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hthoek 7"/>
          <p:cNvSpPr/>
          <p:nvPr userDrawn="1"/>
        </p:nvSpPr>
        <p:spPr>
          <a:xfrm>
            <a:off x="2424793" y="6341701"/>
            <a:ext cx="6719206" cy="563336"/>
          </a:xfrm>
          <a:prstGeom prst="rect">
            <a:avLst/>
          </a:prstGeom>
          <a:solidFill>
            <a:srgbClr val="FF8003"/>
          </a:solidFill>
          <a:ln w="1270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8" y="5692742"/>
            <a:ext cx="2127818" cy="11062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vak 9"/>
          <p:cNvSpPr txBox="1"/>
          <p:nvPr userDrawn="1"/>
        </p:nvSpPr>
        <p:spPr>
          <a:xfrm>
            <a:off x="2751364" y="6496822"/>
            <a:ext cx="4890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latin typeface="Arial Rounded MT Bold" panose="020F0704030504030204" pitchFamily="34" charset="0"/>
              </a:rPr>
              <a:t>COMMISSION FOR</a:t>
            </a:r>
            <a:r>
              <a:rPr lang="nl-BE" sz="1200" b="1" baseline="0" dirty="0" smtClean="0">
                <a:latin typeface="Arial Rounded MT Bold" panose="020F0704030504030204" pitchFamily="34" charset="0"/>
              </a:rPr>
              <a:t> EXTRICATION AND NEW TECHNOLOGY</a:t>
            </a:r>
            <a:endParaRPr lang="nl-BE" sz="1200" b="1" dirty="0">
              <a:latin typeface="Arial Rounded MT Bold" panose="020F070403050403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2978" y="6412645"/>
            <a:ext cx="1526721" cy="4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3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7EC-370A-49D1-A6C4-9E94FF4E2B2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83B-5180-48DD-9229-CE57D0B3325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hthoek 5"/>
          <p:cNvSpPr/>
          <p:nvPr userDrawn="1"/>
        </p:nvSpPr>
        <p:spPr>
          <a:xfrm>
            <a:off x="2424793" y="6341701"/>
            <a:ext cx="6719206" cy="563336"/>
          </a:xfrm>
          <a:prstGeom prst="rect">
            <a:avLst/>
          </a:prstGeom>
          <a:solidFill>
            <a:srgbClr val="FF8003"/>
          </a:solidFill>
          <a:ln w="1270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8" y="5692742"/>
            <a:ext cx="2127818" cy="11062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/>
          <p:cNvSpPr txBox="1"/>
          <p:nvPr userDrawn="1"/>
        </p:nvSpPr>
        <p:spPr>
          <a:xfrm>
            <a:off x="2751364" y="6496822"/>
            <a:ext cx="4890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latin typeface="Arial Rounded MT Bold" panose="020F0704030504030204" pitchFamily="34" charset="0"/>
              </a:rPr>
              <a:t>COMMISSION FOR</a:t>
            </a:r>
            <a:r>
              <a:rPr lang="nl-BE" sz="1200" b="1" baseline="0" dirty="0" smtClean="0">
                <a:latin typeface="Arial Rounded MT Bold" panose="020F0704030504030204" pitchFamily="34" charset="0"/>
              </a:rPr>
              <a:t> EXTRICATION AND NEW TECHNOLOGY</a:t>
            </a:r>
            <a:endParaRPr lang="nl-BE" sz="1200" b="1" dirty="0">
              <a:latin typeface="Arial Rounded MT Bold" panose="020F070403050403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2978" y="6412645"/>
            <a:ext cx="1526721" cy="4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7EC-370A-49D1-A6C4-9E94FF4E2B2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83B-5180-48DD-9229-CE57D0B3325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hthoek 4"/>
          <p:cNvSpPr/>
          <p:nvPr userDrawn="1"/>
        </p:nvSpPr>
        <p:spPr>
          <a:xfrm>
            <a:off x="2424793" y="6341701"/>
            <a:ext cx="6719206" cy="563336"/>
          </a:xfrm>
          <a:prstGeom prst="rect">
            <a:avLst/>
          </a:prstGeom>
          <a:solidFill>
            <a:srgbClr val="FF8003"/>
          </a:solidFill>
          <a:ln w="1270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8" y="5692742"/>
            <a:ext cx="2127818" cy="11062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/>
          <p:cNvSpPr txBox="1"/>
          <p:nvPr userDrawn="1"/>
        </p:nvSpPr>
        <p:spPr>
          <a:xfrm>
            <a:off x="2751364" y="6496822"/>
            <a:ext cx="4890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latin typeface="Arial Rounded MT Bold" panose="020F0704030504030204" pitchFamily="34" charset="0"/>
              </a:rPr>
              <a:t>COMMISSION FOR</a:t>
            </a:r>
            <a:r>
              <a:rPr lang="nl-BE" sz="1200" b="1" baseline="0" dirty="0" smtClean="0">
                <a:latin typeface="Arial Rounded MT Bold" panose="020F0704030504030204" pitchFamily="34" charset="0"/>
              </a:rPr>
              <a:t> EXTRICATION AND NEW TECHNOLOGY</a:t>
            </a:r>
            <a:endParaRPr lang="nl-BE" sz="1200" b="1" dirty="0">
              <a:latin typeface="Arial Rounded MT Bold" panose="020F070403050403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2978" y="6412645"/>
            <a:ext cx="1526721" cy="4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6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7EC-370A-49D1-A6C4-9E94FF4E2B2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83B-5180-48DD-9229-CE57D0B332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hthoek 7"/>
          <p:cNvSpPr/>
          <p:nvPr userDrawn="1"/>
        </p:nvSpPr>
        <p:spPr>
          <a:xfrm>
            <a:off x="2424793" y="6341701"/>
            <a:ext cx="6719206" cy="563336"/>
          </a:xfrm>
          <a:prstGeom prst="rect">
            <a:avLst/>
          </a:prstGeom>
          <a:solidFill>
            <a:srgbClr val="FF8003"/>
          </a:solidFill>
          <a:ln w="1270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8" y="5692742"/>
            <a:ext cx="2127818" cy="11062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vak 9"/>
          <p:cNvSpPr txBox="1"/>
          <p:nvPr userDrawn="1"/>
        </p:nvSpPr>
        <p:spPr>
          <a:xfrm>
            <a:off x="2751364" y="6496822"/>
            <a:ext cx="4890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latin typeface="Arial Rounded MT Bold" panose="020F0704030504030204" pitchFamily="34" charset="0"/>
              </a:rPr>
              <a:t>COMMISSION FOR</a:t>
            </a:r>
            <a:r>
              <a:rPr lang="nl-BE" sz="1200" b="1" baseline="0" dirty="0" smtClean="0">
                <a:latin typeface="Arial Rounded MT Bold" panose="020F0704030504030204" pitchFamily="34" charset="0"/>
              </a:rPr>
              <a:t> EXTRICATION AND NEW TECHNOLOGY</a:t>
            </a:r>
            <a:endParaRPr lang="nl-BE" sz="1200" b="1" dirty="0">
              <a:latin typeface="Arial Rounded MT Bold" panose="020F070403050403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2978" y="6412645"/>
            <a:ext cx="1526721" cy="4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5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7EC-370A-49D1-A6C4-9E94FF4E2B2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83B-5180-48DD-9229-CE57D0B332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hthoek 6"/>
          <p:cNvSpPr/>
          <p:nvPr userDrawn="1"/>
        </p:nvSpPr>
        <p:spPr>
          <a:xfrm>
            <a:off x="2424793" y="6341701"/>
            <a:ext cx="6719206" cy="563336"/>
          </a:xfrm>
          <a:prstGeom prst="rect">
            <a:avLst/>
          </a:prstGeom>
          <a:solidFill>
            <a:srgbClr val="FF8003"/>
          </a:solidFill>
          <a:ln w="1270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8" y="5692742"/>
            <a:ext cx="2127818" cy="11062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vak 8"/>
          <p:cNvSpPr txBox="1"/>
          <p:nvPr userDrawn="1"/>
        </p:nvSpPr>
        <p:spPr>
          <a:xfrm>
            <a:off x="2751364" y="6496822"/>
            <a:ext cx="4890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latin typeface="Arial Rounded MT Bold" panose="020F0704030504030204" pitchFamily="34" charset="0"/>
              </a:rPr>
              <a:t>COMMISSION FOR</a:t>
            </a:r>
            <a:r>
              <a:rPr lang="nl-BE" sz="1200" b="1" baseline="0" dirty="0" smtClean="0">
                <a:latin typeface="Arial Rounded MT Bold" panose="020F0704030504030204" pitchFamily="34" charset="0"/>
              </a:rPr>
              <a:t> EXTRICATION AND NEW TECHNOLOGY</a:t>
            </a:r>
            <a:endParaRPr lang="nl-BE" sz="1200" b="1" dirty="0">
              <a:latin typeface="Arial Rounded MT Bold" panose="020F0704030504030204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2978" y="6412645"/>
            <a:ext cx="1526721" cy="4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3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27EC-370A-49D1-A6C4-9E94FF4E2B2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383B-5180-48DD-9229-CE57D0B332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hthoek 6"/>
          <p:cNvSpPr/>
          <p:nvPr userDrawn="1"/>
        </p:nvSpPr>
        <p:spPr>
          <a:xfrm>
            <a:off x="2424793" y="6341701"/>
            <a:ext cx="6719206" cy="563336"/>
          </a:xfrm>
          <a:prstGeom prst="rect">
            <a:avLst/>
          </a:prstGeom>
          <a:solidFill>
            <a:srgbClr val="FF8003"/>
          </a:solidFill>
          <a:ln w="1270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vak 7"/>
          <p:cNvSpPr txBox="1"/>
          <p:nvPr userDrawn="1"/>
        </p:nvSpPr>
        <p:spPr>
          <a:xfrm>
            <a:off x="2751364" y="6496822"/>
            <a:ext cx="4890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latin typeface="Arial Rounded MT Bold" panose="020F0704030504030204" pitchFamily="34" charset="0"/>
              </a:rPr>
              <a:t>COMMISSION FOR</a:t>
            </a:r>
            <a:r>
              <a:rPr lang="nl-BE" sz="1200" b="1" baseline="0" dirty="0" smtClean="0">
                <a:latin typeface="Arial Rounded MT Bold" panose="020F0704030504030204" pitchFamily="34" charset="0"/>
              </a:rPr>
              <a:t> EXTRICATION AND NEW TECHNOLOGY</a:t>
            </a:r>
            <a:endParaRPr lang="nl-BE" sz="1200" b="1" dirty="0">
              <a:latin typeface="Arial Rounded MT Bold" panose="020F070403050403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2978" y="6412645"/>
            <a:ext cx="1526721" cy="4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3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B27EC-370A-49D1-A6C4-9E94FF4E2B2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F383B-5180-48DD-9229-CE57D0B332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hthoek 6"/>
          <p:cNvSpPr/>
          <p:nvPr userDrawn="1"/>
        </p:nvSpPr>
        <p:spPr>
          <a:xfrm>
            <a:off x="53069" y="5637635"/>
            <a:ext cx="2420710" cy="1216479"/>
          </a:xfrm>
          <a:prstGeom prst="rect">
            <a:avLst/>
          </a:prstGeom>
          <a:solidFill>
            <a:schemeClr val="bg1"/>
          </a:solidFill>
          <a:ln w="117475">
            <a:solidFill>
              <a:srgbClr val="FE7F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8" y="5692742"/>
            <a:ext cx="2127818" cy="11062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hthoek 8"/>
          <p:cNvSpPr/>
          <p:nvPr userDrawn="1"/>
        </p:nvSpPr>
        <p:spPr>
          <a:xfrm>
            <a:off x="2424793" y="6341701"/>
            <a:ext cx="6719206" cy="563336"/>
          </a:xfrm>
          <a:prstGeom prst="rect">
            <a:avLst/>
          </a:prstGeom>
          <a:solidFill>
            <a:srgbClr val="FF8003"/>
          </a:solidFill>
          <a:ln w="12700">
            <a:solidFill>
              <a:srgbClr val="FF8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502978" y="6412645"/>
            <a:ext cx="1526721" cy="44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70" r:id="rId7"/>
    <p:sldLayoutId id="21474836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gif"/><Relationship Id="rId4" Type="http://schemas.openxmlformats.org/officeDocument/2006/relationships/image" Target="../media/image21.jp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8808" y="1859686"/>
            <a:ext cx="7571586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8003"/>
                </a:solidFill>
              </a:rPr>
              <a:t> </a:t>
            </a:r>
            <a:r>
              <a:rPr lang="en-US" b="1" dirty="0">
                <a:solidFill>
                  <a:srgbClr val="FF8003"/>
                </a:solidFill>
              </a:rPr>
              <a:t>GRSG </a:t>
            </a:r>
            <a:r>
              <a:rPr lang="en-US" b="1" dirty="0" smtClean="0">
                <a:solidFill>
                  <a:srgbClr val="FF8003"/>
                </a:solidFill>
              </a:rPr>
              <a:t>meeting</a:t>
            </a:r>
            <a:br>
              <a:rPr lang="en-US" b="1" dirty="0" smtClean="0">
                <a:solidFill>
                  <a:srgbClr val="FF8003"/>
                </a:solidFill>
              </a:rPr>
            </a:br>
            <a:r>
              <a:rPr lang="en-US" b="1" dirty="0" smtClean="0">
                <a:solidFill>
                  <a:srgbClr val="FF8003"/>
                </a:solidFill>
              </a:rPr>
              <a:t> Geneva 2016 </a:t>
            </a:r>
            <a:endParaRPr lang="en-US" b="1" dirty="0">
              <a:solidFill>
                <a:srgbClr val="FF8003"/>
              </a:solidFill>
            </a:endParaRPr>
          </a:p>
        </p:txBody>
      </p:sp>
      <p:sp>
        <p:nvSpPr>
          <p:cNvPr id="3" name="正方形/長方形 3"/>
          <p:cNvSpPr/>
          <p:nvPr/>
        </p:nvSpPr>
        <p:spPr>
          <a:xfrm>
            <a:off x="5754696" y="470656"/>
            <a:ext cx="30588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400" dirty="0" smtClean="0"/>
              <a:t>Informal document GR</a:t>
            </a:r>
            <a:r>
              <a:rPr lang="en-US" altLang="ja-JP" sz="1400" dirty="0" smtClean="0"/>
              <a:t>SG</a:t>
            </a:r>
            <a:r>
              <a:rPr lang="ja-JP" altLang="en-US" sz="1400" dirty="0" smtClean="0"/>
              <a:t>-</a:t>
            </a:r>
            <a:r>
              <a:rPr lang="en-US" altLang="ja-JP" sz="1400" dirty="0" smtClean="0"/>
              <a:t>111</a:t>
            </a:r>
            <a:r>
              <a:rPr lang="ja-JP" altLang="en-US" sz="1400" dirty="0" smtClean="0"/>
              <a:t>-</a:t>
            </a:r>
            <a:r>
              <a:rPr lang="fr-CH" altLang="ja-JP" sz="1400" dirty="0" smtClean="0"/>
              <a:t>31</a:t>
            </a:r>
            <a:endParaRPr lang="ja-JP" altLang="en-US" sz="1400" dirty="0" smtClean="0">
              <a:solidFill>
                <a:srgbClr val="FF0000"/>
              </a:solidFill>
            </a:endParaRPr>
          </a:p>
          <a:p>
            <a:pPr algn="r"/>
            <a:r>
              <a:rPr lang="fr-CH" altLang="ja-JP" sz="1400" dirty="0" smtClean="0"/>
              <a:t>(111th GRSG, 11-14 </a:t>
            </a:r>
            <a:r>
              <a:rPr lang="fr-CH" altLang="ja-JP" sz="1400" dirty="0" err="1" smtClean="0"/>
              <a:t>October</a:t>
            </a:r>
            <a:r>
              <a:rPr lang="fr-CH" altLang="ja-JP" sz="1400" dirty="0" smtClean="0"/>
              <a:t> 2016, </a:t>
            </a:r>
          </a:p>
          <a:p>
            <a:pPr algn="r"/>
            <a:r>
              <a:rPr lang="ja-JP" altLang="en-US" sz="1400" dirty="0" smtClean="0"/>
              <a:t>Agenda </a:t>
            </a:r>
            <a:r>
              <a:rPr lang="ja-JP" altLang="en-US" sz="1400" dirty="0" smtClean="0"/>
              <a:t>item</a:t>
            </a:r>
            <a:r>
              <a:rPr lang="fr-CH" altLang="ja-JP" sz="1400" smtClean="0"/>
              <a:t>s 7 and  9)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495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6" name="Stroomdiagram: Beslissing 5"/>
          <p:cNvSpPr/>
          <p:nvPr/>
        </p:nvSpPr>
        <p:spPr>
          <a:xfrm>
            <a:off x="2826332" y="1813815"/>
            <a:ext cx="2985430" cy="2300139"/>
          </a:xfrm>
          <a:prstGeom prst="flowChartDecision">
            <a:avLst/>
          </a:prstGeom>
          <a:solidFill>
            <a:schemeClr val="bg1"/>
          </a:solidFill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Tekstvak 2"/>
          <p:cNvSpPr txBox="1">
            <a:spLocks noChangeArrowheads="1"/>
          </p:cNvSpPr>
          <p:nvPr/>
        </p:nvSpPr>
        <p:spPr bwMode="auto">
          <a:xfrm>
            <a:off x="3094205" y="1995706"/>
            <a:ext cx="1982496" cy="96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4166648" y="2779219"/>
            <a:ext cx="32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1</a:t>
            </a:r>
            <a:endParaRPr lang="nl-BE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4158792" y="2010079"/>
            <a:ext cx="32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2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094205" y="2794207"/>
            <a:ext cx="32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3</a:t>
            </a:r>
            <a:endParaRPr lang="nl-BE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5229734" y="2779219"/>
            <a:ext cx="32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4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ISO propulsion energy </a:t>
            </a:r>
            <a:r>
              <a:rPr lang="nl-NL" sz="2800" dirty="0" err="1" smtClean="0"/>
              <a:t>indentification</a:t>
            </a:r>
            <a:endParaRPr lang="nl-NL" sz="2800" dirty="0"/>
          </a:p>
        </p:txBody>
      </p:sp>
      <p:graphicFrame>
        <p:nvGraphicFramePr>
          <p:cNvPr id="15" name="Tabel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4044"/>
              </p:ext>
            </p:extLst>
          </p:nvPr>
        </p:nvGraphicFramePr>
        <p:xfrm>
          <a:off x="2667437" y="4704819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445"/>
                <a:gridCol w="542355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First energy source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Second energy</a:t>
                      </a:r>
                      <a:r>
                        <a:rPr lang="nl-BE" baseline="0" dirty="0" smtClean="0"/>
                        <a:t> source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Density</a:t>
                      </a:r>
                      <a:r>
                        <a:rPr lang="nl-BE" dirty="0" smtClean="0"/>
                        <a:t> towards</a:t>
                      </a:r>
                      <a:r>
                        <a:rPr lang="nl-BE" baseline="0" dirty="0" smtClean="0"/>
                        <a:t> air 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4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Stored</a:t>
                      </a:r>
                      <a:r>
                        <a:rPr lang="nl-BE" baseline="0" dirty="0" smtClean="0"/>
                        <a:t> state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6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5591620" y="2218833"/>
            <a:ext cx="9779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nl-BE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CNG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5737" y="1939179"/>
            <a:ext cx="7586217" cy="36288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800" u="sng" dirty="0" smtClean="0"/>
              <a:t>SYMBOLS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1) FIRST ENERGY SOURCE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2) SECOND ENERGY SOURCE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3) DENSITY TOWARDS AIR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4) STORED STATE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 </a:t>
            </a:r>
            <a:endParaRPr lang="en-US" sz="18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5976" r="3621" b="4201"/>
          <a:stretch/>
        </p:blipFill>
        <p:spPr>
          <a:xfrm>
            <a:off x="5695315" y="2767608"/>
            <a:ext cx="669303" cy="64336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186" y="3441531"/>
            <a:ext cx="609685" cy="41915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6450" r="12850" b="6811"/>
          <a:stretch/>
        </p:blipFill>
        <p:spPr>
          <a:xfrm>
            <a:off x="3811201" y="3859907"/>
            <a:ext cx="372713" cy="45742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89" y="3392795"/>
            <a:ext cx="565293" cy="48216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t="7161" r="7554" b="4813"/>
          <a:stretch/>
        </p:blipFill>
        <p:spPr>
          <a:xfrm>
            <a:off x="4344222" y="3874680"/>
            <a:ext cx="508171" cy="55479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 t="9008" r="4104" b="12043"/>
          <a:stretch/>
        </p:blipFill>
        <p:spPr>
          <a:xfrm>
            <a:off x="5012702" y="3419924"/>
            <a:ext cx="587718" cy="51798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t="3714" r="5810" b="7488"/>
          <a:stretch/>
        </p:blipFill>
        <p:spPr>
          <a:xfrm>
            <a:off x="4941184" y="3911639"/>
            <a:ext cx="502781" cy="51017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t="5822" r="8141" b="7095"/>
          <a:stretch/>
        </p:blipFill>
        <p:spPr>
          <a:xfrm>
            <a:off x="4030136" y="2128343"/>
            <a:ext cx="578922" cy="61791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8467" r="7389" b="7925"/>
          <a:stretch/>
        </p:blipFill>
        <p:spPr>
          <a:xfrm>
            <a:off x="4660349" y="2128343"/>
            <a:ext cx="566274" cy="605328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t="5822" r="8141" b="7095"/>
          <a:stretch/>
        </p:blipFill>
        <p:spPr>
          <a:xfrm>
            <a:off x="4088042" y="2788780"/>
            <a:ext cx="563091" cy="60101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8467" r="7389" b="7925"/>
          <a:stretch/>
        </p:blipFill>
        <p:spPr>
          <a:xfrm>
            <a:off x="4707637" y="2768593"/>
            <a:ext cx="566274" cy="60532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r="13004"/>
          <a:stretch/>
        </p:blipFill>
        <p:spPr>
          <a:xfrm>
            <a:off x="5260262" y="2776236"/>
            <a:ext cx="446548" cy="609601"/>
          </a:xfrm>
          <a:prstGeom prst="rect">
            <a:avLst/>
          </a:prstGeom>
        </p:spPr>
      </p:pic>
      <p:sp>
        <p:nvSpPr>
          <p:cNvPr id="19" name="Tekstvak 2"/>
          <p:cNvSpPr txBox="1">
            <a:spLocks noChangeArrowheads="1"/>
          </p:cNvSpPr>
          <p:nvPr/>
        </p:nvSpPr>
        <p:spPr bwMode="auto">
          <a:xfrm>
            <a:off x="6339615" y="2214373"/>
            <a:ext cx="883734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nl-BE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LNG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kstvak 2"/>
          <p:cNvSpPr txBox="1">
            <a:spLocks noChangeArrowheads="1"/>
          </p:cNvSpPr>
          <p:nvPr/>
        </p:nvSpPr>
        <p:spPr bwMode="auto">
          <a:xfrm>
            <a:off x="7054827" y="2224632"/>
            <a:ext cx="8937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nl-BE" alt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LPG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r="13004"/>
          <a:stretch/>
        </p:blipFill>
        <p:spPr>
          <a:xfrm>
            <a:off x="5299371" y="2145136"/>
            <a:ext cx="446548" cy="609601"/>
          </a:xfrm>
          <a:prstGeom prst="rect">
            <a:avLst/>
          </a:prstGeom>
        </p:spPr>
      </p:pic>
      <p:sp>
        <p:nvSpPr>
          <p:cNvPr id="2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ISO propulsion energy </a:t>
            </a:r>
            <a:r>
              <a:rPr lang="nl-NL" sz="2800" dirty="0" err="1" smtClean="0"/>
              <a:t>indentification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1403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/>
              <a:t>DIESEL</a:t>
            </a:r>
            <a:endParaRPr lang="en-US" sz="1800" b="1" u="sng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ISO propulsion energy </a:t>
            </a:r>
            <a:r>
              <a:rPr lang="nl-NL" sz="2800" dirty="0" err="1" smtClean="0"/>
              <a:t>indentification</a:t>
            </a:r>
            <a:endParaRPr lang="nl-N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06" y="1952378"/>
            <a:ext cx="4876800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0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ISO propulsion energy </a:t>
            </a:r>
            <a:r>
              <a:rPr lang="nl-NL" sz="2800" dirty="0" err="1" smtClean="0"/>
              <a:t>indentification</a:t>
            </a:r>
            <a:endParaRPr lang="nl-NL" sz="2800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/>
              <a:t>GASOLINE</a:t>
            </a:r>
            <a:endParaRPr lang="en-US" sz="18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90" y="1957079"/>
            <a:ext cx="4876800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7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u="sng" dirty="0" smtClean="0"/>
              <a:t>CNG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ISO propulsion energy </a:t>
            </a:r>
            <a:r>
              <a:rPr lang="nl-NL" sz="2800" dirty="0" err="1" smtClean="0"/>
              <a:t>indentification</a:t>
            </a:r>
            <a:endParaRPr lang="nl-NL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02" y="1953573"/>
            <a:ext cx="4876800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/>
              <a:t>LPG</a:t>
            </a:r>
            <a:endParaRPr lang="en-US" sz="1800" b="1" u="sng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 smtClean="0"/>
              <a:t>ISO propulsion energy </a:t>
            </a:r>
            <a:r>
              <a:rPr lang="nl-NL" sz="2800" b="1" dirty="0" err="1" smtClean="0"/>
              <a:t>indentification</a:t>
            </a:r>
            <a:endParaRPr lang="nl-NL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20" y="1700612"/>
            <a:ext cx="5341517" cy="399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5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/>
              <a:t>LNG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 smtClean="0"/>
              <a:t>ISO propulsion energy </a:t>
            </a:r>
            <a:r>
              <a:rPr lang="nl-NL" sz="2800" b="1" dirty="0" err="1" smtClean="0"/>
              <a:t>indentification</a:t>
            </a:r>
            <a:endParaRPr lang="nl-NL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797" y="1973262"/>
            <a:ext cx="4876800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6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 smtClean="0"/>
              <a:t>FULL </a:t>
            </a:r>
            <a:r>
              <a:rPr lang="en-US" sz="1800" u="sng" dirty="0"/>
              <a:t>ELECTRIC </a:t>
            </a:r>
            <a:r>
              <a:rPr lang="en-US" sz="1800" dirty="0"/>
              <a:t>(HIGH VOLTAGE)</a:t>
            </a:r>
          </a:p>
          <a:p>
            <a:pPr marL="0" indent="0">
              <a:buNone/>
            </a:pPr>
            <a:r>
              <a:rPr lang="en-US" sz="1800" b="1" dirty="0" smtClean="0"/>
              <a:t> </a:t>
            </a:r>
            <a:endParaRPr lang="en-US" sz="18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ISO propulsion energy </a:t>
            </a:r>
            <a:r>
              <a:rPr lang="nl-NL" sz="2800" dirty="0" err="1" smtClean="0"/>
              <a:t>indentification</a:t>
            </a:r>
            <a:endParaRPr lang="nl-NL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05" y="1981356"/>
            <a:ext cx="4876800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u="sng" dirty="0" smtClean="0"/>
              <a:t>HYBRID</a:t>
            </a:r>
            <a:r>
              <a:rPr lang="en-US" sz="1800" dirty="0" smtClean="0"/>
              <a:t>: GASOLINE </a:t>
            </a:r>
            <a:r>
              <a:rPr lang="en-US" sz="1800" dirty="0"/>
              <a:t>AND </a:t>
            </a:r>
            <a:r>
              <a:rPr lang="en-US" sz="1800" dirty="0" smtClean="0"/>
              <a:t>ELECTRIC</a:t>
            </a:r>
          </a:p>
          <a:p>
            <a:pPr marL="0" indent="0">
              <a:buNone/>
            </a:pPr>
            <a:r>
              <a:rPr lang="en-US" sz="1800" dirty="0" smtClean="0"/>
              <a:t>(</a:t>
            </a:r>
            <a:r>
              <a:rPr lang="en-US" sz="1800" dirty="0"/>
              <a:t>HIGH VOLTAGE)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 smtClean="0"/>
              <a:t>ISO propulsion energy </a:t>
            </a:r>
            <a:r>
              <a:rPr lang="nl-NL" sz="2800" dirty="0" err="1" smtClean="0"/>
              <a:t>identification</a:t>
            </a:r>
            <a:endParaRPr lang="nl-NL" sz="2800" dirty="0"/>
          </a:p>
        </p:txBody>
      </p:sp>
      <p:pic>
        <p:nvPicPr>
          <p:cNvPr id="7" name="Picture 117" descr="Hybrid_electric_gasol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79" y="2143535"/>
            <a:ext cx="5122055" cy="3616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4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 smtClean="0"/>
              <a:t>FUEL CELL</a:t>
            </a:r>
            <a:r>
              <a:rPr lang="en-US" sz="1800" dirty="0" smtClean="0"/>
              <a:t>: HYDROGEN AND ELECTRIC</a:t>
            </a:r>
          </a:p>
          <a:p>
            <a:pPr marL="0" indent="0">
              <a:buNone/>
            </a:pPr>
            <a:r>
              <a:rPr lang="en-US" sz="1800" dirty="0" smtClean="0"/>
              <a:t>(HIGH VOLTAGE)</a:t>
            </a:r>
            <a:endParaRPr lang="en-US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ISO propulsion energy </a:t>
            </a:r>
            <a:r>
              <a:rPr lang="nl-NL" sz="2800" dirty="0" err="1" smtClean="0"/>
              <a:t>indentification</a:t>
            </a:r>
            <a:endParaRPr lang="nl-NL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06" y="1981355"/>
            <a:ext cx="4876800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4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CTIF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62" y="1826455"/>
            <a:ext cx="4426344" cy="439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627133" y="1374139"/>
            <a:ext cx="774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INTERNATIONAL </a:t>
            </a:r>
            <a:r>
              <a:rPr lang="en-US" dirty="0" smtClean="0"/>
              <a:t>ASSOCIATION </a:t>
            </a:r>
            <a:r>
              <a:rPr lang="en-US" dirty="0"/>
              <a:t>OF FIRE AND RESCUE SERVICES</a:t>
            </a:r>
          </a:p>
        </p:txBody>
      </p:sp>
    </p:spTree>
    <p:extLst>
      <p:ext uri="{BB962C8B-B14F-4D97-AF65-F5344CB8AC3E}">
        <p14:creationId xmlns:p14="http://schemas.microsoft.com/office/powerpoint/2010/main" val="2975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 smtClean="0"/>
              <a:t>HYBRID</a:t>
            </a:r>
            <a:r>
              <a:rPr lang="en-US" sz="1800" dirty="0" smtClean="0"/>
              <a:t>: DIESEL AND HYDRAULIC</a:t>
            </a:r>
            <a:endParaRPr lang="en-US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ISO propulsion energy </a:t>
            </a:r>
            <a:r>
              <a:rPr lang="nl-NL" sz="2800" dirty="0" err="1" smtClean="0"/>
              <a:t>indentification</a:t>
            </a:r>
            <a:endParaRPr lang="nl-NL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06" y="1981355"/>
            <a:ext cx="4876800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3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10 ISO chapters template</a:t>
            </a:r>
            <a:endParaRPr lang="en-US" sz="2800" b="1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66"/>
          <a:stretch/>
        </p:blipFill>
        <p:spPr>
          <a:xfrm>
            <a:off x="2644033" y="1288732"/>
            <a:ext cx="4750298" cy="497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3100" dirty="0" smtClean="0">
                <a:latin typeface="+mj-lt"/>
              </a:rPr>
              <a:t>Standard secondary pages rescue sheet(data sheet) versus ISO ERG</a:t>
            </a:r>
            <a:br>
              <a:rPr lang="en-US" sz="3100" dirty="0" smtClean="0">
                <a:latin typeface="+mj-lt"/>
              </a:rPr>
            </a:br>
            <a:endParaRPr lang="en-US" sz="3100" b="1" dirty="0">
              <a:latin typeface="+mj-lt"/>
            </a:endParaRPr>
          </a:p>
        </p:txBody>
      </p:sp>
      <p:sp>
        <p:nvSpPr>
          <p:cNvPr id="6" name="Tekstvak 3"/>
          <p:cNvSpPr txBox="1">
            <a:spLocks noChangeArrowheads="1"/>
          </p:cNvSpPr>
          <p:nvPr/>
        </p:nvSpPr>
        <p:spPr bwMode="auto">
          <a:xfrm>
            <a:off x="842452" y="1352135"/>
            <a:ext cx="29834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 dirty="0">
                <a:solidFill>
                  <a:srgbClr val="FF0000"/>
                </a:solidFill>
              </a:rPr>
              <a:t>Quick rescue information</a:t>
            </a:r>
          </a:p>
        </p:txBody>
      </p:sp>
      <p:sp>
        <p:nvSpPr>
          <p:cNvPr id="7" name="Tekstvak 5"/>
          <p:cNvSpPr txBox="1">
            <a:spLocks noChangeArrowheads="1"/>
          </p:cNvSpPr>
          <p:nvPr/>
        </p:nvSpPr>
        <p:spPr bwMode="auto">
          <a:xfrm>
            <a:off x="5419608" y="1370223"/>
            <a:ext cx="3887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 dirty="0">
                <a:solidFill>
                  <a:srgbClr val="FF0000"/>
                </a:solidFill>
              </a:rPr>
              <a:t>Detailed 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rescue information</a:t>
            </a:r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PIJL-RECHTS 7"/>
          <p:cNvSpPr/>
          <p:nvPr/>
        </p:nvSpPr>
        <p:spPr>
          <a:xfrm>
            <a:off x="3607000" y="3403600"/>
            <a:ext cx="1583267" cy="6265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/>
          <p:cNvSpPr txBox="1"/>
          <p:nvPr/>
        </p:nvSpPr>
        <p:spPr>
          <a:xfrm>
            <a:off x="5554133" y="5571067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Emergency response guide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              (ERG)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205101" y="5198534"/>
            <a:ext cx="2743200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Rescue Sheet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838575" y="39634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45" y="1721909"/>
            <a:ext cx="27717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52" y="1690689"/>
            <a:ext cx="2414970" cy="354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10 </a:t>
            </a:r>
            <a:r>
              <a:rPr lang="en-US" sz="2800" dirty="0"/>
              <a:t>ISO chapters template </a:t>
            </a:r>
            <a:r>
              <a:rPr lang="en-US" sz="2800" dirty="0" smtClean="0"/>
              <a:t>used in ISO ERG</a:t>
            </a:r>
            <a:endParaRPr lang="en-US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23</a:t>
            </a:fld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2011" y="1711786"/>
            <a:ext cx="6895974" cy="442086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95867" y="1261533"/>
            <a:ext cx="801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Usable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for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all</a:t>
            </a:r>
            <a:r>
              <a:rPr lang="nl-BE" b="1" dirty="0" smtClean="0">
                <a:solidFill>
                  <a:srgbClr val="FF0000"/>
                </a:solidFill>
              </a:rPr>
              <a:t> means of transport: </a:t>
            </a:r>
            <a:r>
              <a:rPr lang="nl-BE" b="1" dirty="0" err="1" smtClean="0">
                <a:solidFill>
                  <a:srgbClr val="FF0000"/>
                </a:solidFill>
              </a:rPr>
              <a:t>car</a:t>
            </a:r>
            <a:r>
              <a:rPr lang="nl-BE" b="1" dirty="0" smtClean="0">
                <a:solidFill>
                  <a:srgbClr val="FF0000"/>
                </a:solidFill>
              </a:rPr>
              <a:t> /bus /truck /train/tram/ </a:t>
            </a:r>
            <a:r>
              <a:rPr lang="nl-BE" b="1" dirty="0" err="1" smtClean="0">
                <a:solidFill>
                  <a:srgbClr val="FF0000"/>
                </a:solidFill>
              </a:rPr>
              <a:t>airplane</a:t>
            </a:r>
            <a:r>
              <a:rPr lang="nl-BE" b="1" dirty="0" smtClean="0">
                <a:solidFill>
                  <a:srgbClr val="FF0000"/>
                </a:solidFill>
              </a:rPr>
              <a:t>…</a:t>
            </a:r>
            <a:endParaRPr lang="nl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7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Rescue </a:t>
            </a:r>
            <a:r>
              <a:rPr lang="en-US" sz="2800" dirty="0" smtClean="0"/>
              <a:t>sheet bus </a:t>
            </a:r>
            <a:r>
              <a:rPr lang="en-US" sz="2800" dirty="0"/>
              <a:t>front page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323918"/>
            <a:ext cx="7146590" cy="409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2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Rescue sheet </a:t>
            </a:r>
            <a:r>
              <a:rPr lang="en-US" sz="2800" dirty="0" smtClean="0"/>
              <a:t>bus secondary page(s)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94" y="1346887"/>
            <a:ext cx="5424192" cy="250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08" y="3299517"/>
            <a:ext cx="5389296" cy="294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Rescue sheet truck front page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74" y="1317336"/>
            <a:ext cx="6084433" cy="422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8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Rescue sheet bus secondary page(s)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8" y="1278188"/>
            <a:ext cx="5414708" cy="334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140" y="4644829"/>
            <a:ext cx="5375142" cy="160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2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New </a:t>
            </a:r>
            <a:r>
              <a:rPr lang="nl-BE" sz="2800" dirty="0" err="1" smtClean="0"/>
              <a:t>designed</a:t>
            </a:r>
            <a:r>
              <a:rPr lang="nl-BE" sz="2800" dirty="0" smtClean="0"/>
              <a:t> </a:t>
            </a:r>
            <a:r>
              <a:rPr lang="nl-BE" sz="2800" dirty="0" err="1" smtClean="0"/>
              <a:t>symbols</a:t>
            </a:r>
            <a:endParaRPr lang="nl-BE" sz="2800" dirty="0"/>
          </a:p>
        </p:txBody>
      </p:sp>
      <p:pic>
        <p:nvPicPr>
          <p:cNvPr id="3" name="Afbeelding 2"/>
          <p:cNvPicPr/>
          <p:nvPr/>
        </p:nvPicPr>
        <p:blipFill rotWithShape="1">
          <a:blip r:embed="rId2"/>
          <a:srcRect b="12372"/>
          <a:stretch/>
        </p:blipFill>
        <p:spPr>
          <a:xfrm>
            <a:off x="328398" y="1440424"/>
            <a:ext cx="1382395" cy="106001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b="14771"/>
          <a:stretch/>
        </p:blipFill>
        <p:spPr>
          <a:xfrm>
            <a:off x="1605127" y="1351410"/>
            <a:ext cx="1442172" cy="1238041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4"/>
          <a:stretch>
            <a:fillRect/>
          </a:stretch>
        </p:blipFill>
        <p:spPr>
          <a:xfrm>
            <a:off x="2901795" y="1328737"/>
            <a:ext cx="1495425" cy="1400175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63" y="1440424"/>
            <a:ext cx="1616075" cy="849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C:\Users\Vollmaku\Pictures\hv swith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073" y="1440424"/>
            <a:ext cx="944880" cy="852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1" y="2999757"/>
            <a:ext cx="1763713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086465"/>
            <a:ext cx="1385143" cy="127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8" y="4005867"/>
            <a:ext cx="1135063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/>
          <p:cNvPicPr/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223" y="2881312"/>
            <a:ext cx="1183640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4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863" y="2795088"/>
            <a:ext cx="1350010" cy="132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Afbeelding 15" descr="C:\Users\Vollmaku\Pictures\Hydrogen flames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19" y="2881312"/>
            <a:ext cx="1514076" cy="134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Afbeelding 16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43" y="4122873"/>
            <a:ext cx="1155996" cy="114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34" y="5033246"/>
            <a:ext cx="2363847" cy="870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8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Interested to become a Commission member?</a:t>
            </a:r>
            <a:endParaRPr lang="en-US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Every (official) representative of any country is welcome in our commission!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Please contact:</a:t>
            </a:r>
          </a:p>
          <a:p>
            <a:pPr marL="0" indent="0">
              <a:buNone/>
            </a:pPr>
            <a:r>
              <a:rPr lang="en-US" sz="1800" dirty="0" smtClean="0"/>
              <a:t>Chairman: Major Tom Van Esbroeck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B0F0"/>
                </a:solidFill>
              </a:rPr>
              <a:t>tom.vanesbroeck@brandweerzonecentrum.be</a:t>
            </a:r>
          </a:p>
          <a:p>
            <a:pPr marL="0" indent="0">
              <a:buNone/>
            </a:pPr>
            <a:r>
              <a:rPr lang="en-US" sz="1800" dirty="0" smtClean="0"/>
              <a:t>ISO Project Leader: Kurt Vollmacher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B0F0"/>
                </a:solidFill>
              </a:rPr>
              <a:t>kurt.vollmacher@brandweerzonecentrum.be</a:t>
            </a:r>
            <a:endParaRPr lang="en-US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Several commissions and working groups.</a:t>
            </a:r>
          </a:p>
          <a:p>
            <a:r>
              <a:rPr lang="en-US" sz="1800" dirty="0" smtClean="0"/>
              <a:t>Commission for Extrication and New Technology.</a:t>
            </a:r>
          </a:p>
          <a:p>
            <a:r>
              <a:rPr lang="en-US" sz="1800" dirty="0" smtClean="0"/>
              <a:t>Commission’s objectives: </a:t>
            </a:r>
          </a:p>
          <a:p>
            <a:pPr lvl="1"/>
            <a:r>
              <a:rPr lang="en-US" sz="1400" dirty="0" smtClean="0"/>
              <a:t>Availability of crucial information for every firefighter worldwide &amp; free of charge.</a:t>
            </a:r>
          </a:p>
          <a:p>
            <a:pPr lvl="1"/>
            <a:r>
              <a:rPr lang="en-US" sz="1400" dirty="0" smtClean="0"/>
              <a:t>Create a band of trust between manufacturers, government and other organizations.</a:t>
            </a:r>
          </a:p>
          <a:p>
            <a:pPr lvl="1"/>
            <a:r>
              <a:rPr lang="en-US" sz="1400" dirty="0" smtClean="0"/>
              <a:t>Assure safe working conditions.</a:t>
            </a:r>
          </a:p>
          <a:p>
            <a:pPr lvl="1"/>
            <a:r>
              <a:rPr lang="en-US" sz="1400" dirty="0" smtClean="0"/>
              <a:t>Focus on the victims during rescue operations. 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lvl="1"/>
            <a:endParaRPr lang="en-US" sz="1400" dirty="0" smtClean="0"/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CTIF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11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6742" y="1396748"/>
            <a:ext cx="7886700" cy="43513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How?</a:t>
            </a:r>
          </a:p>
          <a:p>
            <a:pPr lvl="1"/>
            <a:r>
              <a:rPr lang="en-US" sz="1800" dirty="0"/>
              <a:t>Working together with Euro </a:t>
            </a:r>
            <a:r>
              <a:rPr lang="en-US" sz="1800" dirty="0" smtClean="0"/>
              <a:t>NCAP!</a:t>
            </a:r>
            <a:endParaRPr lang="en-US" sz="1800" dirty="0"/>
          </a:p>
          <a:p>
            <a:pPr lvl="1"/>
            <a:r>
              <a:rPr lang="en-US" sz="1800" dirty="0" smtClean="0"/>
              <a:t>Standardization information through ISO!</a:t>
            </a:r>
          </a:p>
          <a:p>
            <a:pPr lvl="2"/>
            <a:r>
              <a:rPr lang="en-US" sz="1400" b="1" dirty="0" smtClean="0"/>
              <a:t>Going </a:t>
            </a:r>
            <a:r>
              <a:rPr lang="en-US" sz="1400" b="1" dirty="0"/>
              <a:t>further than part </a:t>
            </a:r>
            <a:r>
              <a:rPr lang="en-US" sz="1400" b="1" dirty="0" smtClean="0"/>
              <a:t>1 (rescue sheet)</a:t>
            </a:r>
            <a:endParaRPr lang="en-US" sz="1400" b="1" dirty="0"/>
          </a:p>
          <a:p>
            <a:pPr lvl="3"/>
            <a:r>
              <a:rPr lang="en-US" sz="1400" dirty="0" smtClean="0"/>
              <a:t>Propulsion </a:t>
            </a:r>
            <a:r>
              <a:rPr lang="en-US" sz="1400" dirty="0"/>
              <a:t>energy identification </a:t>
            </a:r>
            <a:endParaRPr lang="en-US" sz="1400" dirty="0" smtClean="0"/>
          </a:p>
          <a:p>
            <a:pPr lvl="3"/>
            <a:r>
              <a:rPr lang="en-US" sz="1400" dirty="0" smtClean="0"/>
              <a:t>Standard template rescue sheet for buses and trucks</a:t>
            </a:r>
          </a:p>
          <a:p>
            <a:pPr lvl="3"/>
            <a:r>
              <a:rPr lang="en-US" sz="1400" dirty="0" smtClean="0"/>
              <a:t>Standard template </a:t>
            </a:r>
            <a:r>
              <a:rPr lang="en-US" sz="1400" b="1" dirty="0" smtClean="0"/>
              <a:t>E</a:t>
            </a:r>
            <a:r>
              <a:rPr lang="en-US" sz="1400" dirty="0" smtClean="0"/>
              <a:t>mergency </a:t>
            </a:r>
            <a:r>
              <a:rPr lang="en-US" sz="1400" b="1" dirty="0"/>
              <a:t>R</a:t>
            </a:r>
            <a:r>
              <a:rPr lang="en-US" sz="1400" dirty="0" smtClean="0"/>
              <a:t>esponse </a:t>
            </a:r>
            <a:r>
              <a:rPr lang="en-US" sz="1400" b="1" dirty="0"/>
              <a:t>G</a:t>
            </a:r>
            <a:r>
              <a:rPr lang="en-US" sz="1400" dirty="0" smtClean="0"/>
              <a:t>uide </a:t>
            </a:r>
          </a:p>
          <a:p>
            <a:pPr lvl="3"/>
            <a:r>
              <a:rPr lang="en-US" sz="1400" dirty="0" smtClean="0"/>
              <a:t>By using  the same 10 ‘ISO chapters’ </a:t>
            </a:r>
          </a:p>
          <a:p>
            <a:pPr lvl="3"/>
            <a:r>
              <a:rPr lang="en-US" sz="1400" dirty="0" smtClean="0"/>
              <a:t>Best practice procedures  concerning the power source in a vehicle(Li-ion batteries, CNG, Hydrogen…), </a:t>
            </a:r>
            <a:r>
              <a:rPr lang="en-US" sz="1400" dirty="0"/>
              <a:t>return of experience, lessons learned…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CTIF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49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Euro NCAP </a:t>
            </a:r>
            <a:r>
              <a:rPr lang="nl-BE" sz="2800" dirty="0" err="1" smtClean="0"/>
              <a:t>vs</a:t>
            </a:r>
            <a:r>
              <a:rPr lang="nl-BE" sz="2800" dirty="0" smtClean="0"/>
              <a:t> </a:t>
            </a:r>
            <a:r>
              <a:rPr lang="nl-BE" sz="2800" dirty="0" err="1" smtClean="0"/>
              <a:t>Proposal</a:t>
            </a:r>
            <a:r>
              <a:rPr lang="nl-BE" sz="2800" dirty="0" smtClean="0"/>
              <a:t> CTIF</a:t>
            </a:r>
            <a:endParaRPr lang="nl-BE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10" y="2057815"/>
            <a:ext cx="5253386" cy="326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Afbeeldingsresultaat voor euro nc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6" descr="Afbeeldingsresultaat voor euro nca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22898"/>
            <a:ext cx="1975299" cy="126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Afbeeldingsresultaat voor c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27" y="4675196"/>
            <a:ext cx="2518281" cy="89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9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Euro </a:t>
            </a:r>
            <a:r>
              <a:rPr lang="nl-BE" sz="2800" dirty="0" smtClean="0"/>
              <a:t>NCAP </a:t>
            </a:r>
            <a:r>
              <a:rPr lang="nl-BE" sz="2800" dirty="0" err="1"/>
              <a:t>vs</a:t>
            </a:r>
            <a:r>
              <a:rPr lang="nl-BE" sz="2800" dirty="0"/>
              <a:t> </a:t>
            </a:r>
            <a:r>
              <a:rPr lang="nl-BE" sz="2800" dirty="0" err="1"/>
              <a:t>Proposal</a:t>
            </a:r>
            <a:r>
              <a:rPr lang="nl-BE" sz="2800" dirty="0"/>
              <a:t> CTIF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9" y="2071561"/>
            <a:ext cx="7323521" cy="344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22898"/>
            <a:ext cx="1975299" cy="126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fbeeldingsresultaat voor c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80" y="5249731"/>
            <a:ext cx="2518281" cy="89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Euro </a:t>
            </a:r>
            <a:r>
              <a:rPr lang="nl-BE" sz="2800" dirty="0" smtClean="0"/>
              <a:t>NCAP </a:t>
            </a:r>
            <a:r>
              <a:rPr lang="nl-BE" sz="2800" dirty="0" err="1"/>
              <a:t>vs</a:t>
            </a:r>
            <a:r>
              <a:rPr lang="nl-BE" sz="2800" dirty="0"/>
              <a:t> </a:t>
            </a:r>
            <a:r>
              <a:rPr lang="nl-BE" sz="2800" dirty="0" err="1"/>
              <a:t>Proposal</a:t>
            </a:r>
            <a:r>
              <a:rPr lang="nl-BE" sz="2800" dirty="0"/>
              <a:t> CTIF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"/>
          <a:stretch/>
        </p:blipFill>
        <p:spPr bwMode="auto">
          <a:xfrm>
            <a:off x="4895682" y="1971834"/>
            <a:ext cx="4046692" cy="15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31" y="3823518"/>
            <a:ext cx="4743998" cy="95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0" y="3706026"/>
            <a:ext cx="24860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7" y="1768903"/>
            <a:ext cx="4001554" cy="175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24" y="5215825"/>
            <a:ext cx="1621524" cy="107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29" y="5285543"/>
            <a:ext cx="3118805" cy="100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315" y="3524660"/>
            <a:ext cx="1422793" cy="111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07" y="4717656"/>
            <a:ext cx="1353817" cy="11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0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 smtClean="0"/>
              <a:t>Used Colors</a:t>
            </a:r>
            <a:endParaRPr lang="en-US" sz="1800" u="sng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latin typeface="+mn-lt"/>
              </a:rPr>
              <a:t>ISO propulsion energy </a:t>
            </a:r>
            <a:r>
              <a:rPr lang="nl-NL" sz="2800" dirty="0" err="1" smtClean="0">
                <a:latin typeface="+mn-lt"/>
              </a:rPr>
              <a:t>identification</a:t>
            </a:r>
            <a:endParaRPr lang="nl-NL" sz="2800" dirty="0">
              <a:latin typeface="+mn-lt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304104"/>
              </p:ext>
            </p:extLst>
          </p:nvPr>
        </p:nvGraphicFramePr>
        <p:xfrm>
          <a:off x="1555973" y="2881799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119"/>
                <a:gridCol w="49518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GREY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DIESEL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250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GASOLINE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250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GREEN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CNG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WHITE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CRYOGEN LNG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BLUE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HYDROGEN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ORANGE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HIGH VOLTAGE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884333"/>
              </p:ext>
            </p:extLst>
          </p:nvPr>
        </p:nvGraphicFramePr>
        <p:xfrm>
          <a:off x="1546789" y="5107209"/>
          <a:ext cx="61093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09"/>
                <a:gridCol w="49727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WHITE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LPG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Rechte verbindingslijn 7"/>
          <p:cNvCxnSpPr/>
          <p:nvPr/>
        </p:nvCxnSpPr>
        <p:spPr>
          <a:xfrm>
            <a:off x="2683380" y="5084748"/>
            <a:ext cx="0" cy="40165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4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These colors are also used in Rescue Information and to color vehicle components</a:t>
            </a:r>
            <a:endParaRPr lang="en-US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E8AC-AEE7-6D47-9229-1C5CD95789F0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 smtClean="0"/>
              <a:t>ISO propulsion energy </a:t>
            </a:r>
            <a:r>
              <a:rPr lang="nl-NL" sz="2800" b="1" dirty="0" err="1" smtClean="0"/>
              <a:t>indentification</a:t>
            </a:r>
            <a:endParaRPr lang="nl-NL" sz="28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573517"/>
            <a:ext cx="2425438" cy="3459371"/>
          </a:xfrm>
          <a:prstGeom prst="rect">
            <a:avLst/>
          </a:prstGeom>
          <a:noFill/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02" y="4249023"/>
            <a:ext cx="2675798" cy="178386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" y="2670488"/>
            <a:ext cx="3729652" cy="259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4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e1" id="{AA8CEAAD-AC09-4C48-B75E-03A17751C817}" vid="{8B20DBD6-897A-4DC1-B603-FF2BA7376F5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CTIF model</Template>
  <TotalTime>1068</TotalTime>
  <Words>459</Words>
  <Application>Microsoft Office PowerPoint</Application>
  <PresentationFormat>On-screen Show (4:3)</PresentationFormat>
  <Paragraphs>134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Kantoorthema</vt:lpstr>
      <vt:lpstr> GRSG meeting  Geneva 2016 </vt:lpstr>
      <vt:lpstr>CTIF</vt:lpstr>
      <vt:lpstr>CTIF</vt:lpstr>
      <vt:lpstr>CTIF</vt:lpstr>
      <vt:lpstr>Euro NCAP vs Proposal CTIF</vt:lpstr>
      <vt:lpstr>Euro NCAP vs Proposal CTIF</vt:lpstr>
      <vt:lpstr>Euro NCAP vs Proposal CTIF</vt:lpstr>
      <vt:lpstr>ISO propulsion energy identification</vt:lpstr>
      <vt:lpstr>ISO propulsion energy indentification</vt:lpstr>
      <vt:lpstr>ISO propulsion energy indentification</vt:lpstr>
      <vt:lpstr>ISO propulsion energy indentification</vt:lpstr>
      <vt:lpstr>ISO propulsion energy indentification</vt:lpstr>
      <vt:lpstr>ISO propulsion energy indentification</vt:lpstr>
      <vt:lpstr>ISO propulsion energy indentification</vt:lpstr>
      <vt:lpstr>ISO propulsion energy indentification</vt:lpstr>
      <vt:lpstr>ISO propulsion energy indentification</vt:lpstr>
      <vt:lpstr>ISO propulsion energy indentification</vt:lpstr>
      <vt:lpstr>ISO propulsion energy identification</vt:lpstr>
      <vt:lpstr>ISO propulsion energy indentification</vt:lpstr>
      <vt:lpstr>ISO propulsion energy indentification</vt:lpstr>
      <vt:lpstr>10 ISO chapters template</vt:lpstr>
      <vt:lpstr> Standard secondary pages rescue sheet(data sheet) versus ISO ERG </vt:lpstr>
      <vt:lpstr>10 ISO chapters template used in ISO ERG</vt:lpstr>
      <vt:lpstr>Rescue sheet bus front page</vt:lpstr>
      <vt:lpstr>Rescue sheet bus secondary page(s)</vt:lpstr>
      <vt:lpstr>Rescue sheet truck front page</vt:lpstr>
      <vt:lpstr>Rescue sheet bus secondary page(s)</vt:lpstr>
      <vt:lpstr>New designed symbols</vt:lpstr>
      <vt:lpstr>Interested to become a Commission member?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 CTIF delegation Japan  Bruges 2015</dc:title>
  <dc:creator>Kurt</dc:creator>
  <cp:lastModifiedBy>Hubert Romain</cp:lastModifiedBy>
  <cp:revision>109</cp:revision>
  <dcterms:created xsi:type="dcterms:W3CDTF">2015-07-16T17:58:19Z</dcterms:created>
  <dcterms:modified xsi:type="dcterms:W3CDTF">2016-10-12T07:06:31Z</dcterms:modified>
</cp:coreProperties>
</file>