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561" r:id="rId2"/>
    <p:sldId id="562" r:id="rId3"/>
    <p:sldId id="563" r:id="rId4"/>
    <p:sldId id="564" r:id="rId5"/>
    <p:sldId id="565" r:id="rId6"/>
    <p:sldId id="566" r:id="rId7"/>
    <p:sldId id="567" r:id="rId8"/>
    <p:sldId id="568" r:id="rId9"/>
    <p:sldId id="569" r:id="rId10"/>
    <p:sldId id="570" r:id="rId11"/>
    <p:sldId id="571" r:id="rId12"/>
    <p:sldId id="572" r:id="rId13"/>
    <p:sldId id="573" r:id="rId1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L" initials="NL" lastIdx="6" clrIdx="0"/>
  <p:cmAuthor id="1" name="HJD" initials="HJD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7" autoAdjust="0"/>
    <p:restoredTop sz="94632" autoAdjust="0"/>
  </p:normalViewPr>
  <p:slideViewPr>
    <p:cSldViewPr>
      <p:cViewPr>
        <p:scale>
          <a:sx n="66" d="100"/>
          <a:sy n="66" d="100"/>
        </p:scale>
        <p:origin x="-2934" y="-10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0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702" y="-8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7" cy="496888"/>
          </a:xfrm>
          <a:prstGeom prst="rect">
            <a:avLst/>
          </a:prstGeom>
        </p:spPr>
        <p:txBody>
          <a:bodyPr vert="horz" lIns="92137" tIns="46069" rIns="92137" bIns="46069" rtlCol="0"/>
          <a:lstStyle>
            <a:lvl1pPr algn="l">
              <a:defRPr sz="1200"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099" y="0"/>
            <a:ext cx="2944957" cy="496888"/>
          </a:xfrm>
          <a:prstGeom prst="rect">
            <a:avLst/>
          </a:prstGeom>
        </p:spPr>
        <p:txBody>
          <a:bodyPr vert="horz" lIns="92137" tIns="46069" rIns="92137" bIns="46069" rtlCol="0"/>
          <a:lstStyle>
            <a:lvl1pPr algn="r">
              <a:defRPr sz="1200" smtClean="0"/>
            </a:lvl1pPr>
          </a:lstStyle>
          <a:p>
            <a:pPr>
              <a:defRPr/>
            </a:pPr>
            <a:fld id="{A3F8F211-7372-43DF-9403-7BE6949AB54D}" type="datetimeFigureOut">
              <a:rPr lang="fr-BE"/>
              <a:pPr>
                <a:defRPr/>
              </a:pPr>
              <a:t>10/06/2016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944957" cy="496887"/>
          </a:xfrm>
          <a:prstGeom prst="rect">
            <a:avLst/>
          </a:prstGeom>
        </p:spPr>
        <p:txBody>
          <a:bodyPr vert="horz" lIns="92137" tIns="46069" rIns="92137" bIns="4606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099" y="9428165"/>
            <a:ext cx="2944957" cy="496887"/>
          </a:xfrm>
          <a:prstGeom prst="rect">
            <a:avLst/>
          </a:prstGeom>
        </p:spPr>
        <p:txBody>
          <a:bodyPr vert="horz" lIns="92137" tIns="46069" rIns="92137" bIns="46069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DB34767-C7BA-4DFE-A20A-EBA9CA78CD4C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0539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7" cy="496888"/>
          </a:xfrm>
          <a:prstGeom prst="rect">
            <a:avLst/>
          </a:prstGeom>
        </p:spPr>
        <p:txBody>
          <a:bodyPr vert="horz" lIns="92137" tIns="46069" rIns="92137" bIns="4606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099" y="0"/>
            <a:ext cx="2944957" cy="496888"/>
          </a:xfrm>
          <a:prstGeom prst="rect">
            <a:avLst/>
          </a:prstGeom>
        </p:spPr>
        <p:txBody>
          <a:bodyPr vert="horz" lIns="92137" tIns="46069" rIns="92137" bIns="4606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63A98C2-680D-469D-80B3-871E3A7B8039}" type="datetimeFigureOut">
              <a:rPr lang="en-US"/>
              <a:pPr>
                <a:defRPr/>
              </a:pPr>
              <a:t>6/10/2016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37" tIns="46069" rIns="92137" bIns="46069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607" y="4714876"/>
            <a:ext cx="5438465" cy="4467225"/>
          </a:xfrm>
          <a:prstGeom prst="rect">
            <a:avLst/>
          </a:prstGeom>
        </p:spPr>
        <p:txBody>
          <a:bodyPr vert="horz" lIns="92137" tIns="46069" rIns="92137" bIns="4606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5"/>
            <a:ext cx="2944957" cy="496887"/>
          </a:xfrm>
          <a:prstGeom prst="rect">
            <a:avLst/>
          </a:prstGeom>
        </p:spPr>
        <p:txBody>
          <a:bodyPr vert="horz" lIns="92137" tIns="46069" rIns="92137" bIns="4606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099" y="9428165"/>
            <a:ext cx="2944957" cy="496887"/>
          </a:xfrm>
          <a:prstGeom prst="rect">
            <a:avLst/>
          </a:prstGeom>
        </p:spPr>
        <p:txBody>
          <a:bodyPr vert="horz" lIns="92137" tIns="46069" rIns="92137" bIns="4606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841A588-A0E5-4119-BF60-3F972EA6B0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8801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250E02-3342-4C06-97A1-F8DFE383B2BA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82A3D-F9DC-4B6A-A44D-CE5A200FBB58}" type="datetimeFigureOut">
              <a:rPr lang="en-US"/>
              <a:pPr>
                <a:defRPr/>
              </a:pPr>
              <a:t>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67F3A-5C81-4296-9F04-AC1ECC2782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492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551BD-D031-45E9-A149-A06774DF1368}" type="datetimeFigureOut">
              <a:rPr lang="en-US"/>
              <a:pPr>
                <a:defRPr/>
              </a:pPr>
              <a:t>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BD23B-9676-4FD5-B15D-2FE12242A4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94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43DEB-D003-444F-AC1C-2C637D02DE1D}" type="datetimeFigureOut">
              <a:rPr lang="en-US"/>
              <a:pPr>
                <a:defRPr/>
              </a:pPr>
              <a:t>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53E17-8CD4-45E7-872B-849F9012FE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530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F2533-6A35-4805-957D-6792358A1717}" type="datetimeFigureOut">
              <a:rPr lang="en-US"/>
              <a:pPr>
                <a:defRPr/>
              </a:pPr>
              <a:t>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531CC-76EF-4384-846E-FD03CCB60D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959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A29DF-425C-41EA-85FF-234AF16BDC8A}" type="datetimeFigureOut">
              <a:rPr lang="en-US"/>
              <a:pPr>
                <a:defRPr/>
              </a:pPr>
              <a:t>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0B849-95B3-4952-9495-F8FE23096A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73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394C5-5D0D-4746-87CC-B3A8B68D79CD}" type="datetimeFigureOut">
              <a:rPr lang="en-US"/>
              <a:pPr>
                <a:defRPr/>
              </a:pPr>
              <a:t>6/10/2016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6367A-0181-4FC9-A661-144E94AE35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120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12D9F-9FFA-412F-A40D-102CA2AA23BA}" type="datetimeFigureOut">
              <a:rPr lang="en-US"/>
              <a:pPr>
                <a:defRPr/>
              </a:pPr>
              <a:t>6/10/2016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740C1-33EE-40D5-BF85-2B1962AA30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450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E4B29-C35D-4959-9415-BFE5307273BD}" type="datetimeFigureOut">
              <a:rPr lang="en-US"/>
              <a:pPr>
                <a:defRPr/>
              </a:pPr>
              <a:t>6/10/2016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26D06-5155-4BD6-BE99-1B1299E804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210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25761-6EA8-4DA4-BF65-3F164A40574D}" type="datetimeFigureOut">
              <a:rPr lang="en-US"/>
              <a:pPr>
                <a:defRPr/>
              </a:pPr>
              <a:t>6/10/2016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A3DC7-2554-4E40-9FA6-B66C4BA4A5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958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53CC8-CF11-4D0F-8186-3AC94B9258E0}" type="datetimeFigureOut">
              <a:rPr lang="en-US"/>
              <a:pPr>
                <a:defRPr/>
              </a:pPr>
              <a:t>6/10/2016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FA686-6081-445E-8A9B-78CFDE05DE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590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E1475-BD16-4355-999C-C9C95B97E359}" type="datetimeFigureOut">
              <a:rPr lang="en-US"/>
              <a:pPr>
                <a:defRPr/>
              </a:pPr>
              <a:t>6/10/2016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13B0D-AAEE-4FF6-941F-5B5F3CCCB0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203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973F06-5B25-4814-ADD5-7FC672E38CB2}" type="datetimeFigureOut">
              <a:rPr lang="en-US"/>
              <a:pPr>
                <a:defRPr/>
              </a:pPr>
              <a:t>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AEF125-912D-4D54-922D-1E1429747F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3505200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Informal Working Group on Gaseous </a:t>
            </a:r>
            <a:r>
              <a:rPr lang="en-US" altLang="en-US" dirty="0" err="1" smtClean="0"/>
              <a:t>Fuelled</a:t>
            </a:r>
            <a:r>
              <a:rPr lang="en-US" altLang="en-US" dirty="0" smtClean="0"/>
              <a:t> Vehicles (GFV)</a:t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sz="3200" dirty="0" smtClean="0"/>
              <a:t>Background and Accomplishments</a:t>
            </a:r>
            <a:br>
              <a:rPr lang="en-US" altLang="en-US" sz="3200" dirty="0" smtClean="0"/>
            </a:br>
            <a:r>
              <a:rPr lang="en-US" altLang="en-US" sz="3200" dirty="0" smtClean="0"/>
              <a:t>January 2008 to June 2016</a:t>
            </a:r>
            <a:br>
              <a:rPr lang="en-US" altLang="en-US" sz="3200" dirty="0" smtClean="0"/>
            </a:br>
            <a:r>
              <a:rPr lang="en-US" altLang="en-US" dirty="0" smtClean="0"/>
              <a:t> 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4283968" y="19070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9pPr>
          </a:lstStyle>
          <a:p>
            <a:pPr marL="47625" lvl="0" algn="r" latinLnBrk="0"/>
            <a:r>
              <a:rPr kumimoji="0" lang="pt-BR" altLang="ja-JP" dirty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Informal </a:t>
            </a:r>
            <a:r>
              <a:rPr kumimoji="0" lang="pt-BR" altLang="ja-JP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document </a:t>
            </a:r>
            <a:r>
              <a:rPr kumimoji="0" lang="pt-BR" altLang="ja-JP" b="1" smtClean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GRPE-73-29</a:t>
            </a:r>
            <a:endParaRPr kumimoji="0" lang="pt-BR" altLang="ja-JP" b="1" dirty="0">
              <a:solidFill>
                <a:srgbClr val="FF0000"/>
              </a:solidFill>
              <a:latin typeface="Arial" charset="0"/>
              <a:ea typeface="ＭＳ 明朝" charset="-128"/>
              <a:cs typeface="Arial" charset="0"/>
            </a:endParaRPr>
          </a:p>
          <a:p>
            <a:pPr marL="47625" lvl="0" algn="r" latinLnBrk="0"/>
            <a:r>
              <a:rPr kumimoji="0" lang="pt-BR" altLang="ja-JP" dirty="0" smtClean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73rd </a:t>
            </a:r>
            <a:r>
              <a:rPr kumimoji="0" lang="pt-BR" altLang="ja-JP" dirty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GRPE, </a:t>
            </a:r>
            <a:r>
              <a:rPr kumimoji="0" lang="pt-BR" altLang="ja-JP" dirty="0" smtClean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6-1</a:t>
            </a:r>
            <a:r>
              <a:rPr kumimoji="0" lang="en-US" altLang="ja-JP" dirty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0</a:t>
            </a:r>
            <a:r>
              <a:rPr kumimoji="0" lang="pt-BR" altLang="ja-JP" dirty="0" smtClean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 June </a:t>
            </a:r>
            <a:r>
              <a:rPr kumimoji="0" lang="pt-BR" altLang="ja-JP" dirty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2016,</a:t>
            </a:r>
            <a:br>
              <a:rPr kumimoji="0" lang="pt-BR" altLang="ja-JP" dirty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</a:br>
            <a:r>
              <a:rPr kumimoji="0" lang="pt-BR" altLang="ja-JP" dirty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agenda item </a:t>
            </a:r>
            <a:r>
              <a:rPr kumimoji="0" lang="pt-BR" altLang="ja-JP" dirty="0" smtClean="0">
                <a:solidFill>
                  <a:schemeClr val="tx1"/>
                </a:solidFill>
                <a:latin typeface="Arial" charset="0"/>
                <a:ea typeface="ＭＳ 明朝" charset="-128"/>
                <a:cs typeface="Arial" charset="0"/>
              </a:rPr>
              <a:t>8</a:t>
            </a:r>
            <a:endParaRPr kumimoji="0" lang="pt-BR" altLang="ja-JP" dirty="0">
              <a:solidFill>
                <a:schemeClr val="tx1"/>
              </a:solidFill>
              <a:latin typeface="Arial" charset="0"/>
              <a:ea typeface="ＭＳ 明朝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74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Accomplishments</a:t>
            </a:r>
            <a:br>
              <a:rPr lang="en-US" altLang="en-US" dirty="0" smtClean="0"/>
            </a:br>
            <a:r>
              <a:rPr lang="en-US" altLang="en-US" sz="2800" i="1" dirty="0" smtClean="0"/>
              <a:t>R.115 Emissions of Gaseous Fuels </a:t>
            </a:r>
            <a:br>
              <a:rPr lang="en-US" altLang="en-US" sz="2800" i="1" dirty="0" smtClean="0"/>
            </a:br>
            <a:r>
              <a:rPr lang="en-US" altLang="en-US" sz="2800" i="1" dirty="0" smtClean="0"/>
              <a:t>LPG &amp; natural gas</a:t>
            </a:r>
            <a:r>
              <a:rPr lang="en-US" altLang="en-US" i="1" dirty="0" smtClean="0"/>
              <a:t/>
            </a:r>
            <a:br>
              <a:rPr lang="en-US" altLang="en-US" i="1" dirty="0" smtClean="0"/>
            </a:br>
            <a:endParaRPr lang="en-US" altLang="en-US" i="1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798638"/>
            <a:ext cx="8229600" cy="4525962"/>
          </a:xfrm>
        </p:spPr>
        <p:txBody>
          <a:bodyPr/>
          <a:lstStyle/>
          <a:p>
            <a:r>
              <a:rPr lang="en-US" altLang="en-US" sz="2500" dirty="0" smtClean="0"/>
              <a:t>Limit in using petrol in test cycle when measuring gas emissions and switch-over time limit from petrol-to-gaseous fuel (90/60 sec) (2009)</a:t>
            </a:r>
          </a:p>
          <a:p>
            <a:r>
              <a:rPr lang="en-US" altLang="en-US" sz="2500" dirty="0" smtClean="0"/>
              <a:t>Alignment of Regulation No. 115 with respect to the new provisions on the Euro 5/6 emission levels (2009)</a:t>
            </a:r>
          </a:p>
          <a:p>
            <a:r>
              <a:rPr lang="en-US" altLang="en-US" sz="2500" dirty="0" smtClean="0"/>
              <a:t>Clarifying the provisions of Regulation No. 115 with regard to the definitions of retrofit systems as well as at correcting some errors (2009)</a:t>
            </a:r>
          </a:p>
          <a:p>
            <a:pPr marL="0" indent="0">
              <a:buNone/>
            </a:pPr>
            <a:endParaRPr lang="en-US" alt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171910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en-US" altLang="en-US" sz="2500" dirty="0" smtClean="0"/>
              <a:t>Align R115 with Euro 5 provisions in R.83 (2010)</a:t>
            </a:r>
          </a:p>
          <a:p>
            <a:r>
              <a:rPr lang="en-US" altLang="en-US" sz="2500" dirty="0" smtClean="0"/>
              <a:t>Redefining the class of bi-fuel vehicles regarding the simultaneous use of gas and petrol in gas mode under certain conditions. This is similar to the amendment in UN Regulation No. 83 (2012)</a:t>
            </a:r>
          </a:p>
          <a:p>
            <a:r>
              <a:rPr lang="en-US" altLang="en-US" sz="2500" dirty="0" smtClean="0"/>
              <a:t>Introduced the use of G</a:t>
            </a:r>
            <a:r>
              <a:rPr lang="en-US" altLang="en-US" sz="2500" baseline="-25000" dirty="0" smtClean="0"/>
              <a:t>20</a:t>
            </a:r>
            <a:r>
              <a:rPr lang="en-US" altLang="en-US" sz="2500" dirty="0" smtClean="0"/>
              <a:t> and G</a:t>
            </a:r>
            <a:r>
              <a:rPr lang="en-US" altLang="en-US" sz="2500" baseline="-25000" dirty="0" smtClean="0"/>
              <a:t>25</a:t>
            </a:r>
            <a:r>
              <a:rPr lang="en-US" altLang="en-US" sz="2500" dirty="0" smtClean="0"/>
              <a:t> reference fuels. Similar proposals concerned UN Regulation No. 83. (2012) </a:t>
            </a:r>
          </a:p>
          <a:p>
            <a:r>
              <a:rPr lang="en-US" altLang="en-US" sz="2500" dirty="0" smtClean="0"/>
              <a:t>Aligning R115 with R.85 provisions to reduce various errors (2013)</a:t>
            </a:r>
          </a:p>
          <a:p>
            <a:endParaRPr lang="en-US" altLang="en-US" sz="2500" dirty="0" smtClean="0"/>
          </a:p>
        </p:txBody>
      </p:sp>
      <p:sp>
        <p:nvSpPr>
          <p:cNvPr id="12291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Accomplishments</a:t>
            </a:r>
            <a:br>
              <a:rPr lang="en-US" altLang="en-US" dirty="0" smtClean="0"/>
            </a:br>
            <a:r>
              <a:rPr lang="en-US" altLang="en-US" sz="2800" i="1" dirty="0" smtClean="0"/>
              <a:t>R.115 Emissions of Gaseous Fuels </a:t>
            </a:r>
            <a:br>
              <a:rPr lang="en-US" altLang="en-US" sz="2800" i="1" dirty="0" smtClean="0"/>
            </a:br>
            <a:r>
              <a:rPr lang="en-US" altLang="en-US" sz="2800" i="1" dirty="0" smtClean="0"/>
              <a:t>(LPG &amp; natural gas)</a:t>
            </a:r>
            <a:r>
              <a:rPr lang="en-US" altLang="en-US" i="1" dirty="0" smtClean="0"/>
              <a:t/>
            </a:r>
            <a:br>
              <a:rPr lang="en-US" altLang="en-US" i="1" dirty="0" smtClean="0"/>
            </a:br>
            <a:endParaRPr lang="en-US" alt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208941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br>
              <a:rPr lang="en-US" dirty="0" smtClean="0"/>
            </a:br>
            <a:r>
              <a:rPr lang="en-US" sz="2800" i="1" dirty="0" smtClean="0"/>
              <a:t>Miscellaneous</a:t>
            </a: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Input to the European Commission on the development of a </a:t>
            </a:r>
            <a:r>
              <a:rPr lang="en-US" dirty="0" smtClean="0"/>
              <a:t>non-methane hydrocarbon (NMHC) limit </a:t>
            </a:r>
            <a:r>
              <a:rPr lang="en-US" dirty="0"/>
              <a:t>value in European Regulation 715/2007 (2008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Input to </a:t>
            </a:r>
            <a:r>
              <a:rPr lang="en-US" dirty="0"/>
              <a:t>Vehicle Propulsion System </a:t>
            </a:r>
            <a:r>
              <a:rPr lang="en-US" dirty="0" smtClean="0"/>
              <a:t>Definitions (VPSD) </a:t>
            </a:r>
            <a:r>
              <a:rPr lang="en-US" dirty="0"/>
              <a:t>informal working group (2015)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6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Accomplishments</a:t>
            </a:r>
            <a:br>
              <a:rPr lang="en-US" altLang="en-US" dirty="0" smtClean="0"/>
            </a:br>
            <a:r>
              <a:rPr lang="en-US" altLang="en-US" sz="2800" i="1" dirty="0" smtClean="0"/>
              <a:t>The final effort of the GFV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Development of a new regulation: Heavy Duty Dual-Fuel Engine Retrofit Systems (HDDF-ERS) 2013-2016</a:t>
            </a:r>
          </a:p>
          <a:p>
            <a:endParaRPr lang="en-US" altLang="en-US" dirty="0"/>
          </a:p>
          <a:p>
            <a:pPr marL="0" indent="0" algn="ctr">
              <a:buNone/>
            </a:pPr>
            <a:r>
              <a:rPr lang="en-US" altLang="en-US" dirty="0" smtClean="0"/>
              <a:t>-------</a:t>
            </a:r>
          </a:p>
        </p:txBody>
      </p:sp>
    </p:spTree>
    <p:extLst>
      <p:ext uri="{BB962C8B-B14F-4D97-AF65-F5344CB8AC3E}">
        <p14:creationId xmlns:p14="http://schemas.microsoft.com/office/powerpoint/2010/main" val="285830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GFV Background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First Organizational Meeting September 2007 (Brussels)</a:t>
            </a:r>
          </a:p>
          <a:p>
            <a:r>
              <a:rPr lang="en-US" altLang="en-US" dirty="0" smtClean="0"/>
              <a:t>Mandate creating informal Working Group on Gaseous </a:t>
            </a:r>
            <a:r>
              <a:rPr lang="en-US" altLang="en-US" dirty="0" err="1" smtClean="0"/>
              <a:t>Fuelled</a:t>
            </a:r>
            <a:r>
              <a:rPr lang="en-US" altLang="en-US" dirty="0" smtClean="0"/>
              <a:t> Vehicles (GFV) 55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GRPE January 2008, Geneva</a:t>
            </a:r>
          </a:p>
          <a:p>
            <a:r>
              <a:rPr lang="en-US" altLang="en-US" dirty="0" smtClean="0"/>
              <a:t>Two times extended in 2011 and 2014 </a:t>
            </a:r>
          </a:p>
          <a:p>
            <a:r>
              <a:rPr lang="en-US" altLang="en-US" dirty="0" smtClean="0"/>
              <a:t>Expire June 2016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913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Scope of Work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Fuels </a:t>
            </a:r>
            <a:r>
              <a:rPr lang="en-US" sz="2800" dirty="0"/>
              <a:t>to be dealt </a:t>
            </a:r>
            <a:r>
              <a:rPr lang="en-US" sz="2800" dirty="0" smtClean="0"/>
              <a:t>with </a:t>
            </a:r>
            <a:r>
              <a:rPr lang="en-US" sz="2800" dirty="0"/>
              <a:t>include the gaseous fuels in internal combustion </a:t>
            </a:r>
            <a:r>
              <a:rPr lang="en-US" sz="2800" dirty="0" smtClean="0"/>
              <a:t>engines</a:t>
            </a:r>
          </a:p>
          <a:p>
            <a:pPr marL="0" indent="0">
              <a:buFontTx/>
              <a:buNone/>
              <a:defRPr/>
            </a:pPr>
            <a:r>
              <a:rPr lang="en-US" sz="2800" dirty="0" smtClean="0"/>
              <a:t>	- Natural gas &amp; LPG</a:t>
            </a:r>
          </a:p>
          <a:p>
            <a:pPr>
              <a:defRPr/>
            </a:pPr>
            <a:r>
              <a:rPr lang="en-US" sz="2800" dirty="0"/>
              <a:t>Other </a:t>
            </a:r>
            <a:r>
              <a:rPr lang="en-US" sz="2800" dirty="0" smtClean="0"/>
              <a:t>possible fuels</a:t>
            </a:r>
          </a:p>
          <a:p>
            <a:pPr marL="0" indent="0">
              <a:buFontTx/>
              <a:buNone/>
              <a:defRPr/>
            </a:pPr>
            <a:r>
              <a:rPr lang="en-US" sz="2800" dirty="0" smtClean="0"/>
              <a:t>	-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+CH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 combinations  </a:t>
            </a:r>
            <a:endParaRPr lang="en-US" sz="2800" dirty="0"/>
          </a:p>
          <a:p>
            <a:pPr marL="0" indent="0">
              <a:buFontTx/>
              <a:buNone/>
              <a:defRPr/>
            </a:pPr>
            <a:r>
              <a:rPr lang="en-US" sz="2800" dirty="0" smtClean="0"/>
              <a:t>	- Biomethane</a:t>
            </a:r>
            <a:endParaRPr lang="en-US" sz="2800" dirty="0"/>
          </a:p>
          <a:p>
            <a:pPr marL="0" indent="0">
              <a:buFontTx/>
              <a:buNone/>
              <a:defRPr/>
            </a:pPr>
            <a:r>
              <a:rPr lang="en-US" sz="2800" dirty="0" smtClean="0"/>
              <a:t>	- Natural </a:t>
            </a:r>
            <a:r>
              <a:rPr lang="en-US" sz="2800" dirty="0"/>
              <a:t>gas/diesel dual fuel systems also </a:t>
            </a:r>
            <a:r>
              <a:rPr lang="en-US" sz="2800" dirty="0" smtClean="0"/>
              <a:t>	  	could </a:t>
            </a:r>
            <a:r>
              <a:rPr lang="en-US" sz="2800" dirty="0"/>
              <a:t>be part of the mandate of this group.  </a:t>
            </a:r>
            <a:endParaRPr lang="en-US" sz="2800" dirty="0" smtClean="0"/>
          </a:p>
          <a:p>
            <a:pPr>
              <a:defRPr/>
            </a:pP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6171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Regulations Involved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GB" altLang="en-US" sz="2800" smtClean="0"/>
              <a:t>Regulation No. 49 - Emissions of C.I., NG, and P.I. (LPG) engines</a:t>
            </a:r>
            <a:endParaRPr lang="en-US" altLang="en-US" sz="2800" smtClean="0"/>
          </a:p>
          <a:p>
            <a:r>
              <a:rPr lang="en-GB" altLang="en-US" sz="2800" smtClean="0"/>
              <a:t>Regulation No. 83- Emissions of M</a:t>
            </a:r>
            <a:r>
              <a:rPr lang="en-GB" altLang="en-US" sz="2800" baseline="-25000" smtClean="0"/>
              <a:t>1</a:t>
            </a:r>
            <a:r>
              <a:rPr lang="en-GB" altLang="en-US" sz="2800" smtClean="0"/>
              <a:t> and N</a:t>
            </a:r>
            <a:r>
              <a:rPr lang="en-GB" altLang="en-US" sz="2800" baseline="-25000" smtClean="0"/>
              <a:t>1</a:t>
            </a:r>
            <a:r>
              <a:rPr lang="en-GB" altLang="en-US" sz="2800" smtClean="0"/>
              <a:t> categories of vehicles</a:t>
            </a:r>
            <a:endParaRPr lang="en-US" altLang="en-US" sz="2800" smtClean="0"/>
          </a:p>
          <a:p>
            <a:r>
              <a:rPr lang="en-GB" altLang="en-US" sz="2800" smtClean="0"/>
              <a:t>Regulation No. 101- Measurement of fuel consumption/CO</a:t>
            </a:r>
            <a:r>
              <a:rPr lang="en-GB" altLang="en-US" sz="2800" baseline="-25000" smtClean="0"/>
              <a:t>2 </a:t>
            </a:r>
            <a:r>
              <a:rPr lang="en-GB" altLang="en-US" sz="2800" smtClean="0"/>
              <a:t>emissions of M</a:t>
            </a:r>
            <a:r>
              <a:rPr lang="en-GB" altLang="en-US" sz="2800" baseline="-25000" smtClean="0"/>
              <a:t>1</a:t>
            </a:r>
            <a:r>
              <a:rPr lang="en-GB" altLang="en-US" sz="2800" smtClean="0"/>
              <a:t> and N</a:t>
            </a:r>
            <a:r>
              <a:rPr lang="en-GB" altLang="en-US" sz="2800" baseline="-25000" smtClean="0"/>
              <a:t>1</a:t>
            </a:r>
            <a:r>
              <a:rPr lang="en-GB" altLang="en-US" sz="2800" smtClean="0"/>
              <a:t> categories of vehicles</a:t>
            </a:r>
            <a:endParaRPr lang="en-US" altLang="en-US" sz="2800" smtClean="0"/>
          </a:p>
          <a:p>
            <a:r>
              <a:rPr lang="en-GB" altLang="en-US" sz="2800" smtClean="0"/>
              <a:t>Regulation No. 115- Specific LPG and CNG retrofit systems (emissions provisions), </a:t>
            </a:r>
            <a:endParaRPr lang="en-US" altLang="en-US" sz="2800" smtClean="0"/>
          </a:p>
          <a:p>
            <a:r>
              <a:rPr lang="en-GB" altLang="en-US" sz="2800" smtClean="0"/>
              <a:t>Other topics dealing with gaseous fuelled vehicles that are addressed by the GRPE.</a:t>
            </a:r>
            <a:endParaRPr lang="en-US" altLang="en-US" sz="2800" smtClean="0"/>
          </a:p>
          <a:p>
            <a:pPr eaLnBrk="1" hangingPunct="1"/>
            <a:endParaRPr lang="en-US" altLang="en-US" sz="2800" smtClean="0"/>
          </a:p>
        </p:txBody>
      </p:sp>
    </p:spTree>
    <p:extLst>
      <p:ext uri="{BB962C8B-B14F-4D97-AF65-F5344CB8AC3E}">
        <p14:creationId xmlns:p14="http://schemas.microsoft.com/office/powerpoint/2010/main" val="340625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GFV Leadership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Chairman, André Rijnders (RDW-Netherlands)</a:t>
            </a:r>
          </a:p>
          <a:p>
            <a:r>
              <a:rPr lang="en-US" altLang="en-US" dirty="0" smtClean="0"/>
              <a:t>Secretariat(s): NGV Global (Jeffrey Seisler) &amp; AEGPL (Arnaud </a:t>
            </a:r>
            <a:r>
              <a:rPr lang="en-US" altLang="en-US" dirty="0" err="1" smtClean="0"/>
              <a:t>Duvielguerbigny</a:t>
            </a:r>
            <a:r>
              <a:rPr lang="en-US" altLang="en-US" dirty="0" smtClean="0"/>
              <a:t> [to June 2011], replaced by Salvatore Piccolo)</a:t>
            </a:r>
          </a:p>
          <a:p>
            <a:r>
              <a:rPr lang="en-US" altLang="en-US" dirty="0" smtClean="0"/>
              <a:t>Other Task Force </a:t>
            </a:r>
            <a:r>
              <a:rPr lang="en-US" altLang="en-US" dirty="0" err="1" smtClean="0"/>
              <a:t>chairpeople</a:t>
            </a:r>
            <a:r>
              <a:rPr lang="en-US" altLang="en-US" dirty="0" smtClean="0"/>
              <a:t> as new work items created</a:t>
            </a:r>
          </a:p>
        </p:txBody>
      </p:sp>
    </p:spTree>
    <p:extLst>
      <p:ext uri="{BB962C8B-B14F-4D97-AF65-F5344CB8AC3E}">
        <p14:creationId xmlns:p14="http://schemas.microsoft.com/office/powerpoint/2010/main" val="113229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 smtClean="0"/>
              <a:t>Special Task Forces</a:t>
            </a:r>
            <a:endParaRPr lang="en-US" altLang="en-US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altLang="en-US" sz="2600" b="1" dirty="0" smtClean="0"/>
              <a:t>Task Force on On-Board Diagnostics</a:t>
            </a:r>
            <a:r>
              <a:rPr lang="en-US" altLang="en-US" sz="2600" dirty="0" smtClean="0"/>
              <a:t> (2009) Chairman: Henk Dekker (TNO</a:t>
            </a:r>
            <a:r>
              <a:rPr lang="en-US" altLang="en-US" sz="2600" dirty="0"/>
              <a:t>) and Jean-Francois </a:t>
            </a:r>
            <a:r>
              <a:rPr lang="en-US" altLang="en-US" sz="2600" dirty="0" err="1"/>
              <a:t>Renaudin</a:t>
            </a:r>
            <a:r>
              <a:rPr lang="en-US" altLang="en-US" sz="2600" dirty="0"/>
              <a:t> </a:t>
            </a:r>
            <a:r>
              <a:rPr lang="en-US" altLang="en-US" sz="2600" dirty="0" smtClean="0"/>
              <a:t>(OICA)</a:t>
            </a:r>
          </a:p>
          <a:p>
            <a:r>
              <a:rPr lang="en-US" altLang="en-US" sz="2600" b="1" dirty="0" smtClean="0"/>
              <a:t>LNG Task Force </a:t>
            </a:r>
            <a:r>
              <a:rPr lang="en-US" altLang="en-US" sz="2600" dirty="0" smtClean="0"/>
              <a:t>(for R.110) (June 2011 – April 2013) Chairman: Paul Dijkhof (KIWA).  Secretariat: NGV Global </a:t>
            </a:r>
          </a:p>
          <a:p>
            <a:pPr marL="0" indent="0">
              <a:buNone/>
            </a:pPr>
            <a:r>
              <a:rPr lang="en-US" altLang="en-US" sz="2600" dirty="0" smtClean="0"/>
              <a:t>	-</a:t>
            </a:r>
            <a:r>
              <a:rPr lang="en-US" altLang="en-US" sz="2600" dirty="0"/>
              <a:t> </a:t>
            </a:r>
            <a:r>
              <a:rPr lang="en-US" altLang="en-US" sz="2600" dirty="0" smtClean="0"/>
              <a:t> </a:t>
            </a:r>
            <a:r>
              <a:rPr lang="en-US" altLang="en-US" sz="2400" dirty="0" smtClean="0"/>
              <a:t>Worked under the umbrella of GFV due to its    		expertise to deal specifically with LNG. Input provided to 	GRSG</a:t>
            </a:r>
          </a:p>
          <a:p>
            <a:r>
              <a:rPr lang="en-US" altLang="en-US" sz="2600" b="1" dirty="0" smtClean="0"/>
              <a:t>Heavy Duty Dual-Fuel Task Force</a:t>
            </a:r>
            <a:r>
              <a:rPr lang="en-US" altLang="en-US" sz="2600" dirty="0" smtClean="0"/>
              <a:t> (June 2010-June 2013) Chairman: Henk Dekker (TNO)</a:t>
            </a:r>
          </a:p>
          <a:p>
            <a:r>
              <a:rPr lang="en-US" altLang="en-US" sz="2600" b="1" dirty="0" smtClean="0"/>
              <a:t>Heavy Duty Dual-Fuel Task Force Retrofit</a:t>
            </a:r>
            <a:r>
              <a:rPr lang="en-US" altLang="en-US" sz="2600" dirty="0" smtClean="0"/>
              <a:t> (June 2013 – June 2016) Chairman: Henk Dekker (TNO)</a:t>
            </a:r>
          </a:p>
          <a:p>
            <a:endParaRPr lang="en-US" alt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88533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9813"/>
          </a:xfrm>
        </p:spPr>
        <p:txBody>
          <a:bodyPr/>
          <a:lstStyle/>
          <a:p>
            <a:r>
              <a:rPr lang="en-US" altLang="en-US" dirty="0" smtClean="0"/>
              <a:t>Accomplishments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2800" i="1" dirty="0" smtClean="0"/>
              <a:t>Regulation 49 (Emissions Heavy Duty Engines)</a:t>
            </a:r>
            <a:br>
              <a:rPr lang="en-US" altLang="en-US" sz="2800" i="1" dirty="0" smtClean="0"/>
            </a:br>
            <a:endParaRPr lang="en-US" altLang="en-US" sz="2800" i="1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493838"/>
            <a:ext cx="8229600" cy="4525962"/>
          </a:xfrm>
        </p:spPr>
        <p:txBody>
          <a:bodyPr/>
          <a:lstStyle/>
          <a:p>
            <a:r>
              <a:rPr lang="en-US" altLang="en-US" sz="2600" dirty="0"/>
              <a:t>S</a:t>
            </a:r>
            <a:r>
              <a:rPr lang="en-US" altLang="en-US" sz="2600" dirty="0" smtClean="0"/>
              <a:t>pecifying the technical provisions for OBD in-use performance monitoring: Annex 9B of Regulation 49 revision 4 and create an Annex 9C (2008-2009)</a:t>
            </a:r>
          </a:p>
          <a:p>
            <a:r>
              <a:rPr lang="en-US" altLang="en-US" sz="2600" dirty="0" smtClean="0"/>
              <a:t>Extend Euro VI pollutant emission requirements to dual-fuel heavy duty engines and vehicles;  a</a:t>
            </a:r>
            <a:r>
              <a:rPr lang="en-GB" altLang="en-US" sz="2600" dirty="0" smtClean="0"/>
              <a:t>mending the 06 series of UN Regulation No. 49</a:t>
            </a:r>
            <a:r>
              <a:rPr lang="en-US" altLang="en-US" sz="2600" dirty="0" smtClean="0"/>
              <a:t> (June 2012)</a:t>
            </a:r>
          </a:p>
          <a:p>
            <a:r>
              <a:rPr lang="en-GB" altLang="en-US" sz="2600" dirty="0" smtClean="0"/>
              <a:t>Extend the Euro V pollutant emission requirements to dual-fuel heavy duty engines and vehicles; </a:t>
            </a:r>
            <a:r>
              <a:rPr lang="en-US" altLang="en-US" sz="2600" dirty="0"/>
              <a:t>a</a:t>
            </a:r>
            <a:r>
              <a:rPr lang="en-GB" altLang="en-US" sz="2600" dirty="0" smtClean="0"/>
              <a:t>mending the 05 series of UN Regulation No. 49  (June 2013)</a:t>
            </a:r>
            <a:endParaRPr lang="en-US" altLang="en-US" sz="2600" dirty="0" smtClean="0"/>
          </a:p>
          <a:p>
            <a:endParaRPr lang="en-US" alt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40998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Accomplishments</a:t>
            </a:r>
            <a:br>
              <a:rPr lang="en-US" altLang="en-US" smtClean="0"/>
            </a:br>
            <a:r>
              <a:rPr lang="en-US" altLang="en-US" sz="2800" i="1" smtClean="0"/>
              <a:t>Regulation 83 (Emissions Light Duty Engines)</a:t>
            </a:r>
            <a:r>
              <a:rPr lang="en-US" altLang="en-US" sz="2800" smtClean="0"/>
              <a:t/>
            </a:r>
            <a:br>
              <a:rPr lang="en-US" altLang="en-US" sz="2800" smtClean="0"/>
            </a:br>
            <a:endParaRPr lang="en-US" altLang="en-US" sz="280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000" dirty="0" smtClean="0"/>
              <a:t>OBD systems for mono-fuel vehicles also to apply to bi-fuel vehicles (2008)</a:t>
            </a:r>
          </a:p>
          <a:p>
            <a:r>
              <a:rPr lang="en-US" altLang="en-US" sz="3000" dirty="0" smtClean="0"/>
              <a:t>Amendment regarding the simultaneous use of gas and petrol under certain conditions on some bi-fuel vehicles equipped with petrol direct injection systems (2012)</a:t>
            </a:r>
          </a:p>
          <a:p>
            <a:endParaRPr lang="en-US" alt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111032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Accomplishments</a:t>
            </a:r>
            <a:br>
              <a:rPr lang="en-US" altLang="en-US" dirty="0" smtClean="0"/>
            </a:br>
            <a:r>
              <a:rPr lang="en-US" altLang="en-US" sz="2800" i="1" dirty="0" smtClean="0"/>
              <a:t>Regulation 85 (Measurement of net power)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Extend its scope to dual-fuel heavy duty engines and vehicles, enabling their type approval.  </a:t>
            </a:r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1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9419</TotalTime>
  <Words>503</Words>
  <Application>Microsoft Office PowerPoint</Application>
  <PresentationFormat>On-screen Show (4:3)</PresentationFormat>
  <Paragraphs>57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Informal Working Group on Gaseous Fuelled Vehicles (GFV)  Background and Accomplishments January 2008 to June 2016   </vt:lpstr>
      <vt:lpstr>GFV Background</vt:lpstr>
      <vt:lpstr>Scope of Work</vt:lpstr>
      <vt:lpstr>Regulations Involved</vt:lpstr>
      <vt:lpstr>GFV Leadership</vt:lpstr>
      <vt:lpstr>Special Task Forces</vt:lpstr>
      <vt:lpstr>Accomplishments Regulation 49 (Emissions Heavy Duty Engines) </vt:lpstr>
      <vt:lpstr>Accomplishments Regulation 83 (Emissions Light Duty Engines) </vt:lpstr>
      <vt:lpstr>Accomplishments Regulation 85 (Measurement of net power) </vt:lpstr>
      <vt:lpstr>Accomplishments R.115 Emissions of Gaseous Fuels  LPG &amp; natural gas </vt:lpstr>
      <vt:lpstr>Accomplishments R.115 Emissions of Gaseous Fuels  (LPG &amp; natural gas) </vt:lpstr>
      <vt:lpstr>Accomplishments Miscellaneous</vt:lpstr>
      <vt:lpstr>Accomplishments The final effort of the GFV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Castagnini Alberto</dc:creator>
  <cp:lastModifiedBy>United Nations</cp:lastModifiedBy>
  <cp:revision>868</cp:revision>
  <cp:lastPrinted>2014-12-15T15:04:42Z</cp:lastPrinted>
  <dcterms:created xsi:type="dcterms:W3CDTF">2010-05-03T12:23:51Z</dcterms:created>
  <dcterms:modified xsi:type="dcterms:W3CDTF">2016-06-10T10:23:13Z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Date">
    <vt:lpwstr>13-1-2015 9:02:14</vt:lpwstr>
  </property>
</Properties>
</file>