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9" r:id="rId1"/>
    <p:sldMasterId id="2147483820" r:id="rId2"/>
    <p:sldMasterId id="2147484323" r:id="rId3"/>
    <p:sldMasterId id="2147483796" r:id="rId4"/>
    <p:sldMasterId id="2147483817" r:id="rId5"/>
    <p:sldMasterId id="2147483818" r:id="rId6"/>
    <p:sldMasterId id="2147483819" r:id="rId7"/>
  </p:sldMasterIdLst>
  <p:notesMasterIdLst>
    <p:notesMasterId r:id="rId16"/>
  </p:notesMasterIdLst>
  <p:handoutMasterIdLst>
    <p:handoutMasterId r:id="rId17"/>
  </p:handoutMasterIdLst>
  <p:sldIdLst>
    <p:sldId id="447" r:id="rId8"/>
    <p:sldId id="630" r:id="rId9"/>
    <p:sldId id="619" r:id="rId10"/>
    <p:sldId id="640" r:id="rId11"/>
    <p:sldId id="637" r:id="rId12"/>
    <p:sldId id="641" r:id="rId13"/>
    <p:sldId id="612" r:id="rId14"/>
    <p:sldId id="621" r:id="rId15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FF"/>
    <a:srgbClr val="99CCFF"/>
    <a:srgbClr val="0000CC"/>
    <a:srgbClr val="FF9900"/>
    <a:srgbClr val="9933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89576" autoAdjust="0"/>
  </p:normalViewPr>
  <p:slideViewPr>
    <p:cSldViewPr>
      <p:cViewPr varScale="1">
        <p:scale>
          <a:sx n="117" d="100"/>
          <a:sy n="117" d="100"/>
        </p:scale>
        <p:origin x="-1746" y="-102"/>
      </p:cViewPr>
      <p:guideLst>
        <p:guide orient="horz" pos="2160"/>
        <p:guide pos="2880"/>
        <p:guide pos="340"/>
        <p:guide pos="975"/>
      </p:guideLst>
    </p:cSldViewPr>
  </p:slideViewPr>
  <p:outlineViewPr>
    <p:cViewPr>
      <p:scale>
        <a:sx n="33" d="100"/>
        <a:sy n="33" d="100"/>
      </p:scale>
      <p:origin x="252" y="114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14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t" anchorCtr="0" compatLnSpc="1">
            <a:prstTxWarp prst="textNoShape">
              <a:avLst/>
            </a:prstTxWarp>
          </a:bodyPr>
          <a:lstStyle>
            <a:lvl1pPr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908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t" anchorCtr="0" compatLnSpc="1">
            <a:prstTxWarp prst="textNoShape">
              <a:avLst/>
            </a:prstTxWarp>
          </a:bodyPr>
          <a:lstStyle>
            <a:lvl1pPr algn="r"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b" anchorCtr="0" compatLnSpc="1">
            <a:prstTxWarp prst="textNoShape">
              <a:avLst/>
            </a:prstTxWarp>
          </a:bodyPr>
          <a:lstStyle>
            <a:lvl1pPr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b" anchorCtr="0" compatLnSpc="1">
            <a:prstTxWarp prst="textNoShape">
              <a:avLst/>
            </a:prstTxWarp>
          </a:bodyPr>
          <a:lstStyle>
            <a:lvl1pPr algn="r"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7035CB0A-AD86-46BE-B176-F32B89C1B8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734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t" anchorCtr="0" compatLnSpc="1">
            <a:prstTxWarp prst="textNoShape">
              <a:avLst/>
            </a:prstTxWarp>
          </a:bodyPr>
          <a:lstStyle>
            <a:lvl1pPr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08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t" anchorCtr="0" compatLnSpc="1">
            <a:prstTxWarp prst="textNoShape">
              <a:avLst/>
            </a:prstTxWarp>
          </a:bodyPr>
          <a:lstStyle>
            <a:lvl1pPr algn="r"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7762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461" y="4717611"/>
            <a:ext cx="5432755" cy="446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b" anchorCtr="0" compatLnSpc="1">
            <a:prstTxWarp prst="textNoShape">
              <a:avLst/>
            </a:prstTxWarp>
          </a:bodyPr>
          <a:lstStyle>
            <a:lvl1pPr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8" tIns="46185" rIns="92368" bIns="46185" numCol="1" anchor="b" anchorCtr="0" compatLnSpc="1">
            <a:prstTxWarp prst="textNoShape">
              <a:avLst/>
            </a:prstTxWarp>
          </a:bodyPr>
          <a:lstStyle>
            <a:lvl1pPr algn="r" defTabSz="921917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E4D9FA8D-708F-4649-9125-10F9B688C2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560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33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1336" indent="-285130" defTabSz="92033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0518" indent="-228104" defTabSz="92033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596725" indent="-228104" defTabSz="92033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2931" indent="-228104" defTabSz="92033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09138" indent="-228104" defTabSz="92033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65346" indent="-228104" defTabSz="92033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1554" indent="-228104" defTabSz="92033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77760" indent="-228104" defTabSz="92033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fld id="{74709008-22A6-4203-9958-BEA34733006E}" type="slidenum">
              <a:rPr lang="en-US" altLang="ko-KR"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eaLnBrk="1" hangingPunct="1"/>
              <a:t>1</a:t>
            </a:fld>
            <a:endParaRPr lang="en-US" altLang="ko-KR" sz="13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z="11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2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z="11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3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z="11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4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z="11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5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z="11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6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038" eaLnBrk="1" hangingPunct="1">
              <a:defRPr/>
            </a:pPr>
            <a:endParaRPr lang="en-US" altLang="ko-KR" sz="1100" u="non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7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313" eaLnBrk="1" hangingPunct="1">
              <a:defRPr/>
            </a:pPr>
            <a:endParaRPr lang="en-US" altLang="ko-KR" sz="11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8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8" tIns="46185" rIns="92368" bIns="46185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8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sz="11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19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FEEB2-7344-4B39-B5B9-C85414A2390E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103D-35F0-4964-AA83-12A70A0B50A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0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C08D0-E215-4F48-894B-1B4DD121C16D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833A-A292-4973-B11C-14238349AA3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86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74F83-BB40-424F-A7AD-6A2FDE9CA6B6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C89D0-4A45-44AE-BCA2-05F68480261E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726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244E0-A234-4A7D-93C7-F655FA6516B9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2FFE-A9D4-4630-B065-55FECD89B68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521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3864A-A922-4E44-A838-49219B33DBB2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4C8A-50C5-4F88-9256-9AAF96BD49A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9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E9149F51-736E-4E04-9F08-CE2E58026A14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4" name="Picture 14" descr="마크후광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-26988"/>
            <a:ext cx="885825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ko-KR" altLang="en-US" smtClean="0"/>
              <a:t>마스터 부제목 스타일 편집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2306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437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900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507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077B0-4A02-4B9C-8789-56491576DC9C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C9A8D-123F-44FC-9F1F-33C9396DD51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8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00813" y="26988"/>
            <a:ext cx="1643062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>
                <a:latin typeface="맑은 고딕" pitchFamily="50" charset="-127"/>
                <a:ea typeface="맑은 고딕" pitchFamily="50" charset="-127"/>
              </a:rPr>
              <a:t>MOLIT</a:t>
            </a: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Ministry of Land, Infrastructure and Transport</a:t>
            </a:r>
            <a:endParaRPr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715250" y="26988"/>
            <a:ext cx="1428750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>
                <a:latin typeface="맑은 고딕" pitchFamily="50" charset="-127"/>
                <a:ea typeface="맑은 고딕" pitchFamily="50" charset="-127"/>
              </a:rPr>
              <a:t>KATRI</a:t>
            </a: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Korea Automobile testing &amp; research Institute</a:t>
            </a:r>
            <a:endParaRPr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4B821-A2E1-4810-806E-E026A16F7597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568C1-0F67-47D4-BFCF-A9B28DCB58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8877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E5919-CBED-4986-9CB9-B59FC9B01BA3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158BD-158C-47A0-A02D-FAC3057A348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604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8B5F1-AD43-4559-BFFB-1137E91A09B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A1946-33AB-4782-A1C8-FA33B47A42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7892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ED170-9A66-4821-92FD-D8C1D6C2543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35B16-5825-4379-B138-75397B5BD0C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978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08E71-ABDF-49DC-9616-0E456DA42E3F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F1EE7-9270-4ACC-9C34-3762CEED16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364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42B0-8551-4980-B510-42025242CFB9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806D3-9664-4B1C-A52C-14F07D6929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1422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604FA-8FEE-4D63-B62D-6E4F3ADA3DA8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47784-292C-4BA8-ACFF-2ADD38E8F7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338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225AD-4BD7-403D-A55E-493D1E25D860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B7B57-0EB5-4975-B256-C70074093F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6696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31D2F-2D16-49B9-8BF5-05F2D9D4110E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09B8-20A7-4F5A-979B-4E9D899CF5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8379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9C9E3-6357-4448-8F03-229B89E21DA9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DC6E9-2263-463D-ACC8-70302868EA3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221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1A2D6-28FC-4F89-BD48-FF9D32D14578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9F255-0A63-49E5-A0F9-36879E2A6A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14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928670"/>
            <a:ext cx="9144000" cy="5929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643702" y="98048"/>
            <a:ext cx="25002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VIAQ IWG</a:t>
            </a:r>
            <a:endParaRPr lang="en-US" altLang="ko-K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Vehicle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Interior Air Quality</a:t>
            </a:r>
          </a:p>
          <a:p>
            <a:pPr eaLnBrk="1" hangingPunct="1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Working Group</a:t>
            </a: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ADDD4C19-1730-4E07-9EB5-4D889BF255D2}" type="slidenum">
              <a:rPr lang="ko-KR" altLang="en-US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85059753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064F5-1D27-47AD-8844-D54E64FDE047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72819-FC59-4AA4-845C-FE87575C17EE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5799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CB2E3-2CD2-4E8E-B089-FF5F9655B26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BBB3-9270-41BD-877F-1ED5758CCCE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8247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BE7331-DBB7-48CE-910B-A1424FC4317E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F6D67-AAFD-4D21-AB3E-C84606AC35B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909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9DFBB-4383-4F15-93A6-63D1540B7EB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FAAF0-C9AF-46F9-B05D-B3128584699D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61421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51F8E-F2AB-427E-8D8E-0E77A6CF059C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945F-F05D-4595-B7F7-0998E31548D3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8852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F5B19-4852-4E47-9AB1-78078D9BFBC1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7975-EDF5-4A53-AEAA-AEFC620EEF8C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18112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B08B6-9A5B-4FEC-94DB-6E1D8947B15B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BBA9A-E0B1-4D78-9DF0-714EB06722BC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1156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DAA0C-2D1B-4B07-9C60-9ADB456F9358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36F1F-AD48-443E-A3E8-E333C574B675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6680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079B-8737-42D7-8344-8A030D6E3B9F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35107-5C5D-4761-9F6E-726824AB1EC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36668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784E4-0929-473E-A2D1-F587137F40CC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C0660-C841-49DB-B43B-3660A3617A2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459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70251-B49F-435B-9048-7CBFF05217B9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F0BD-5C04-4925-9834-84DEC84D310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116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F4ABB-262F-4DCC-AD9D-B1A6C18D12E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41D6D-4243-48DA-AA91-08D60D3CBE2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771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44927"/>
      </p:ext>
    </p:extLst>
  </p:cSld>
  <p:clrMapOvr>
    <a:masterClrMapping/>
  </p:clrMapOvr>
  <p:transition>
    <p:zo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9848A-6907-47E9-8AF0-0F7A72AB548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A5403-C513-4854-9AB5-DDCBC69438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3859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383DF-0652-4853-89DC-BAB9ABAFCAF9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189C9-771F-4DF8-8415-EC209859D36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277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EC50F-A7C2-49ED-AD4B-EECD7DB46A8C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A6E5A-71F5-47A6-A8A0-4EF3ACF1C82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0010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76F9D-0499-4045-A735-DD246FE57B73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D2BCF-440C-4B41-9B10-DB5E23EDA14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8145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B7EB1-6133-4DEB-9A25-95E8BF77D902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8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F5B97-D424-48FE-92A1-EB4A2BDA496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7868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EE3B-1E88-4A85-89B3-68F5564ACF7E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07D43-F4F9-49C4-B271-608B77D1890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38555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B938D-11CA-42BB-973D-0B79EACF942C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06C1C-3863-4A05-9EDB-B36608FE88E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04376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D82C7-8636-48D6-A009-59C9EA2DB51D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CB0D1-6EE5-43F2-82D2-4DDAD94B57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369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C2C1F-3B84-4133-968D-09189F2B354C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96D32-EBFB-4F6A-B85D-237C0596F59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4577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AFFDE-67A4-485C-9A24-F33461F348FF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2D140-2470-4033-BEDB-0B46C9C128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43594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9569B-74D5-4729-8581-934E2937356B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58F49-DBD6-4E15-B5EB-183FE4D7A23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8964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40F6E-A343-4FE9-B801-1280A13DD424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B9694-CC75-4F0B-9D6D-21125B0E361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982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A2648-3633-4299-AB03-F2C1E7C32BA0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D790-1622-49A8-8C52-1D31F768DEA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03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AEF4F-DEC5-47C9-ADD9-5A785AAD78E8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42150-5415-421E-8532-2F174B3C586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67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EECE1-C482-4AA7-83FC-9CDAF33FD975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875A2-EAD8-4923-8A1A-86E7C8E95E5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1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29000-AD46-4622-8E06-E924C22BE4BE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97FE-33E8-45E7-AB5C-0FA14FFDC9C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7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1" descr="01_00000-cop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3"/>
          <a:stretch>
            <a:fillRect/>
          </a:stretch>
        </p:blipFill>
        <p:spPr bwMode="auto">
          <a:xfrm>
            <a:off x="0" y="0"/>
            <a:ext cx="9140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0" y="654050"/>
            <a:ext cx="9144000" cy="133350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0" y="776288"/>
            <a:ext cx="9144000" cy="777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618787B7-D4F0-474E-AA26-8DC8F0C29677}" type="slidenum">
              <a:rPr lang="ko-KR" altLang="en-US" sz="1000" b="1" i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</a:rPr>
              <a:t>p</a:t>
            </a:r>
          </a:p>
        </p:txBody>
      </p:sp>
      <p:pic>
        <p:nvPicPr>
          <p:cNvPr id="1030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34286" r="51859" b="39795"/>
          <a:stretch>
            <a:fillRect/>
          </a:stretch>
        </p:blipFill>
        <p:spPr bwMode="auto">
          <a:xfrm>
            <a:off x="8340725" y="6551613"/>
            <a:ext cx="8032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4" descr="시그니처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6" t="21851" r="48897" b="68102"/>
          <a:stretch>
            <a:fillRect/>
          </a:stretch>
        </p:blipFill>
        <p:spPr bwMode="auto">
          <a:xfrm>
            <a:off x="7759700" y="6357938"/>
            <a:ext cx="13843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0" r:id="rId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9pPr>
    </p:titleStyle>
    <p:bodyStyle>
      <a:lvl1pPr marL="271463" indent="-271463" algn="l" rtl="0" eaLnBrk="0" fontAlgn="base" latinLnBrk="1" hangingPunct="0">
        <a:spcBef>
          <a:spcPct val="20000"/>
        </a:spcBef>
        <a:spcAft>
          <a:spcPct val="0"/>
        </a:spcAft>
        <a:buBlip>
          <a:blip r:embed="rId6"/>
        </a:buBlip>
        <a:defRPr kumimoji="1" sz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235075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43063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마스터수정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6E83ED75-606A-4CB0-B24A-80C7FFFEDE44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endParaRPr lang="en-US" altLang="ko-K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7050" y="6356350"/>
            <a:ext cx="1809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1CA7B2F3-55DB-4686-A9A4-64D3BD935F6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8" r:id="rId1"/>
    <p:sldLayoutId id="2147485873" r:id="rId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fld id="{8B0CB17F-3778-4A3A-9C2A-37214E498280}" type="datetimeFigureOut">
              <a:rPr lang="ko-KR" altLang="en-US"/>
              <a:pPr/>
              <a:t>2016-06-09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fld id="{47389E5E-9023-4D40-92A8-74F666752CC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1" r:id="rId1"/>
    <p:sldLayoutId id="2147485822" r:id="rId2"/>
    <p:sldLayoutId id="2147485823" r:id="rId3"/>
    <p:sldLayoutId id="2147485824" r:id="rId4"/>
    <p:sldLayoutId id="2147485825" r:id="rId5"/>
    <p:sldLayoutId id="2147485826" r:id="rId6"/>
    <p:sldLayoutId id="2147485827" r:id="rId7"/>
    <p:sldLayoutId id="2147485828" r:id="rId8"/>
    <p:sldLayoutId id="2147485829" r:id="rId9"/>
    <p:sldLayoutId id="2147485830" r:id="rId10"/>
    <p:sldLayoutId id="214748583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B01B711C-B7B5-4DF2-8044-9E86649EE642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4099" name="Picture 14" descr="마크후광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42875"/>
            <a:ext cx="15001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70" r:id="rId1"/>
    <p:sldLayoutId id="2147485832" r:id="rId2"/>
    <p:sldLayoutId id="2147485833" r:id="rId3"/>
    <p:sldLayoutId id="2147485834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204D445A-509C-4D44-86B0-CF1930EF4133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B61D8FE9-24A4-404D-98C7-550D1087F4BC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5127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9462EF4C-E5E1-4CEF-B161-25BEFA8D2F45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5" r:id="rId1"/>
    <p:sldLayoutId id="2147485836" r:id="rId2"/>
    <p:sldLayoutId id="2147485837" r:id="rId3"/>
    <p:sldLayoutId id="2147485838" r:id="rId4"/>
    <p:sldLayoutId id="2147485839" r:id="rId5"/>
    <p:sldLayoutId id="2147485840" r:id="rId6"/>
    <p:sldLayoutId id="2147485841" r:id="rId7"/>
    <p:sldLayoutId id="2147485842" r:id="rId8"/>
    <p:sldLayoutId id="2147485843" r:id="rId9"/>
    <p:sldLayoutId id="2147485844" r:id="rId10"/>
    <p:sldLayoutId id="2147485845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86E792A3-57D3-4B8B-9619-D892B8F384A6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3DB86D98-684D-4D2F-BE9E-69DAB4927E06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6151" name="Picture 7" descr="마스터수정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9" descr="artplus_season_summer14_c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0200"/>
            <a:ext cx="4800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7" descr="artplus_nature_naturalcity38_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69"/>
          <a:stretch>
            <a:fillRect/>
          </a:stretch>
        </p:blipFill>
        <p:spPr bwMode="gray">
          <a:xfrm rot="-1779374">
            <a:off x="914400" y="2387600"/>
            <a:ext cx="3492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1DB0167D-10D0-4CA9-8631-0071D54FD6D6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6155" name="Picture 12" descr="Untitled-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5888"/>
            <a:ext cx="863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46" r:id="rId1"/>
    <p:sldLayoutId id="2147485847" r:id="rId2"/>
    <p:sldLayoutId id="2147485848" r:id="rId3"/>
    <p:sldLayoutId id="2147485849" r:id="rId4"/>
    <p:sldLayoutId id="2147485850" r:id="rId5"/>
    <p:sldLayoutId id="2147485851" r:id="rId6"/>
    <p:sldLayoutId id="2147485852" r:id="rId7"/>
    <p:sldLayoutId id="2147485853" r:id="rId8"/>
    <p:sldLayoutId id="2147485854" r:id="rId9"/>
    <p:sldLayoutId id="2147485855" r:id="rId10"/>
    <p:sldLayoutId id="2147485856" r:id="rId11"/>
    <p:sldLayoutId id="2147485871" r:id="rId1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CF9316DB-2D3F-4361-B445-531CB83E1349}" type="datetimeFigureOut">
              <a:rPr lang="ko-KR" altLang="en-US"/>
              <a:pPr/>
              <a:t>2016-06-09</a:t>
            </a:fld>
            <a:endParaRPr lang="en-US" altLang="ko-KR"/>
          </a:p>
        </p:txBody>
      </p:sp>
      <p:sp>
        <p:nvSpPr>
          <p:cNvPr id="10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1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3825BDDE-FACB-4D6C-A307-633A507AE7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7" r:id="rId1"/>
    <p:sldLayoutId id="2147485858" r:id="rId2"/>
    <p:sldLayoutId id="2147485859" r:id="rId3"/>
    <p:sldLayoutId id="2147485860" r:id="rId4"/>
    <p:sldLayoutId id="2147485861" r:id="rId5"/>
    <p:sldLayoutId id="2147485862" r:id="rId6"/>
    <p:sldLayoutId id="2147485863" r:id="rId7"/>
    <p:sldLayoutId id="2147485864" r:id="rId8"/>
    <p:sldLayoutId id="2147485865" r:id="rId9"/>
    <p:sldLayoutId id="2147485866" r:id="rId10"/>
    <p:sldLayoutId id="2147485867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5720" y="1772816"/>
            <a:ext cx="8429684" cy="23574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Progress </a:t>
            </a:r>
            <a:r>
              <a:rPr kumimoji="0" lang="en-US" altLang="ko-KR" sz="2800" b="1" kern="0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</a:t>
            </a:r>
            <a:r>
              <a:rPr kumimoji="0" lang="en-US" altLang="ko-K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eport</a:t>
            </a: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 of the</a:t>
            </a:r>
          </a:p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VIAQ (Vehicle Interior Air Quality)</a:t>
            </a:r>
          </a:p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kern="0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Working Group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0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0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000" smtClean="0">
                <a:latin typeface="Arial" charset="0"/>
                <a:ea typeface="HY헤드라인M" pitchFamily="18" charset="-127"/>
                <a:cs typeface="Arial" charset="0"/>
              </a:rPr>
              <a:t>Submitted by the VIAQ Chair and Secretary</a:t>
            </a:r>
            <a:endParaRPr lang="en-US" altLang="ko-KR" sz="20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907704" y="4365104"/>
            <a:ext cx="5220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ko-KR" sz="20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10 </a:t>
            </a:r>
            <a:r>
              <a:rPr lang="en-US" altLang="ko-KR" sz="20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June</a:t>
            </a:r>
            <a:r>
              <a:rPr lang="de-DE" altLang="ko-KR" sz="20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2016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890526" y="5374957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ko-KR" sz="2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Report to the 73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rd</a:t>
            </a:r>
            <a:r>
              <a:rPr lang="de-DE" altLang="ko-KR" sz="2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GRPE session</a:t>
            </a: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5626967" y="1052736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GRPE-73-25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6-10 June 2016, 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WP.29 Mandate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(ECE/TRANS/WP.29/1112) 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AC.3 endorsed the proposed action plan to, in a first stage, collect information, review existing standards and develop recommendations.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 of mandate : November 2017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endParaRPr lang="en-US" altLang="ko-KR" sz="10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GRPE Adoption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(ECE/TRANS/WP.29/GRPE/70)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GRPE adopted the proposals for terms of reference to the IWG on VIAQ as reproduced in Annex VI of this report.</a:t>
            </a:r>
          </a:p>
          <a:p>
            <a:pPr marL="609600" indent="-609600" algn="just">
              <a:lnSpc>
                <a:spcPct val="130000"/>
              </a:lnSpc>
              <a:buFont typeface="Arial" pitchFamily="34" charset="0"/>
              <a:buChar char="•"/>
              <a:defRPr/>
            </a:pPr>
            <a:endParaRPr lang="en-US" altLang="ko-KR" sz="1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Review of VIAQ Terms of Reference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scope of the work is to develop a recommendation (R.E.3, S.R.1, or </a:t>
            </a:r>
            <a:r>
              <a:rPr lang="en-US" altLang="ko-KR" sz="1800" b="1" u="sng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new Mutual Resolution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to harmonize test procedures of interior air emissions emitted/generated from interior materials</a:t>
            </a:r>
            <a:endParaRPr lang="en-US" altLang="ko-KR" sz="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VIAQ Background, </a:t>
            </a:r>
            <a:r>
              <a:rPr kumimoji="0" lang="en-US" altLang="ko-KR" sz="2400" b="1" dirty="0" err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ToR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and Mandate</a:t>
            </a:r>
            <a:endParaRPr kumimoji="0" lang="en-US" altLang="ko-KR" sz="2400" b="1" dirty="0" smtClean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Background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VIAQ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IWG Meetings since last GRPE</a:t>
            </a:r>
            <a:endParaRPr kumimoji="0" lang="ko-KR" altLang="en-US" sz="2400" b="1" dirty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2060848"/>
            <a:ext cx="8429652" cy="40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Beijing, China, 30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31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March 2016 (VIAQ-04-11)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defRPr/>
            </a:pP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Geneva, Switzerland, 8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June 2016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IWG Meetings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6787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direction of work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 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suitable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the interior air emission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altLang="ko-KR" sz="1800" spc="8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Substances to be measured: Formaldehyde, Acetaldehyde, Benzene, Toluene, Xylene, </a:t>
            </a:r>
            <a:r>
              <a:rPr lang="en-US" altLang="ko-KR" sz="1600" spc="8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Ethylbenzene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Styrene, and </a:t>
            </a:r>
            <a:r>
              <a:rPr lang="en-US" altLang="ko-KR" sz="1600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Acrolein</a:t>
            </a:r>
            <a:endParaRPr lang="en-US" altLang="ko-KR" sz="2000" b="1" spc="8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Working items : 28 total working items</a:t>
            </a:r>
          </a:p>
          <a:p>
            <a:pPr marL="609600" lvl="2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kumimoji="0" lang="en-US" altLang="ko-KR" sz="16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Closed working items: 15, open issue working items: 13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Development of recommendation document 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VIAQ-05-05: VIAQ recommendation document (initial version)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Status of Working Items </a:t>
            </a:r>
            <a:r>
              <a:rPr lang="en-US" altLang="ko-KR" sz="24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(VIAQ-05-04)</a:t>
            </a:r>
            <a:endParaRPr kumimoji="0" lang="en-US" altLang="ko-KR" sz="2400" b="1" dirty="0" smtClean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00100" y="2714620"/>
          <a:ext cx="7929618" cy="1143008"/>
        </p:xfrm>
        <a:graphic>
          <a:graphicData uri="http://schemas.openxmlformats.org/drawingml/2006/table">
            <a:tbl>
              <a:tblPr/>
              <a:tblGrid>
                <a:gridCol w="1754340"/>
                <a:gridCol w="6175278"/>
              </a:tblGrid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Test mode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Ambient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simulates cars parked in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garage overnight.(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ambient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temp)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Parking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simulates cars parked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outside in the sunlight(high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temp)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Driving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simulates air-conditioning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conditions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right after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parking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mode(Idling)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6787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 working item lists</a:t>
            </a:r>
            <a:endParaRPr lang="en-US" altLang="ko-KR" sz="1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lvl="2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kumimoji="0" lang="en-US" altLang="ko-KR" sz="1600" b="1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Protection </a:t>
            </a:r>
            <a:r>
              <a:rPr kumimoji="0" lang="en-US" altLang="ko-KR" sz="1600" b="1" dirty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covers: </a:t>
            </a:r>
            <a:r>
              <a:rPr kumimoji="0" lang="en-US" altLang="ko-KR" sz="1600" dirty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be taken off one day before the measurement.</a:t>
            </a:r>
            <a:endParaRPr kumimoji="0" lang="en-US" altLang="ko-KR" sz="1600" dirty="0" smtClean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lvl="2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</a:t>
            </a: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point: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Driver seat (nose position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Analytics method: </a:t>
            </a:r>
            <a:r>
              <a:rPr lang="pt-BR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 16000-3 (Aldehydes) and ISO 16000-6 (VOCs</a:t>
            </a:r>
            <a:r>
              <a:rPr lang="pt-BR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altLang="ko-KR" sz="16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lvl="2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kumimoji="0" lang="en-US" altLang="ko-KR" sz="1600" b="1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Definition </a:t>
            </a:r>
            <a:r>
              <a:rPr kumimoji="0" lang="en-US" altLang="ko-KR" sz="1600" b="1" dirty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of new </a:t>
            </a:r>
            <a:r>
              <a:rPr kumimoji="0" lang="en-US" altLang="ko-KR" sz="1600" b="1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vehicle: </a:t>
            </a:r>
            <a:r>
              <a:rPr kumimoji="0" lang="en-US" altLang="ko-KR" sz="16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new car from serial production, no prototype car</a:t>
            </a:r>
            <a:r>
              <a:rPr kumimoji="0" lang="en-US" altLang="ko-KR" sz="1600" b="1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 </a:t>
            </a:r>
            <a:endParaRPr kumimoji="0" lang="en-US" altLang="ko-KR" sz="1600" dirty="0">
              <a:solidFill>
                <a:schemeClr val="tx1"/>
              </a:solidFill>
              <a:latin typeface="Arial" charset="0"/>
              <a:ea typeface="HY헤드라인M" pitchFamily="18" charset="-127"/>
              <a:cs typeface="Arial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age at measurement: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28d ± 5 days after production date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Definition of production date: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Sign off date of production line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transportation &amp; storage conditions: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VIAQ-04-09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storage conditions in the plant before </a:t>
            </a:r>
            <a:r>
              <a:rPr lang="en-US" altLang="ko-KR" sz="16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transportation</a:t>
            </a:r>
            <a:r>
              <a:rPr lang="en-US" altLang="ko-KR" sz="18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Storage conditions vary in the plant and cannot be controlled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ko-KR" sz="16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Status of Working Items </a:t>
            </a:r>
            <a:r>
              <a:rPr lang="en-US" altLang="ko-KR" sz="24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(VIAQ-05-04)</a:t>
            </a:r>
            <a:endParaRPr kumimoji="0" lang="en-US" altLang="ko-KR" sz="2400" b="1" dirty="0" smtClean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Open working items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 categories: </a:t>
            </a:r>
            <a:r>
              <a:rPr kumimoji="0" lang="en-US" altLang="ko-KR" sz="16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Category M1, to add N1(Korea), Category 1-1(proposal)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Ambient mode (test temperature): avoid regional options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(Current Status) Ambient test temperature : 25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ea typeface="HY중고딕"/>
                <a:cs typeface="Arial" pitchFamily="34" charset="0"/>
              </a:rPr>
              <a:t> ℃ </a:t>
            </a:r>
            <a:r>
              <a:rPr lang="en-US" altLang="ko-KR" sz="1600" spc="80" dirty="0" err="1" smtClean="0">
                <a:solidFill>
                  <a:schemeClr val="tx1"/>
                </a:solidFill>
                <a:latin typeface="Arial" pitchFamily="34" charset="0"/>
                <a:ea typeface="HY중고딕"/>
                <a:cs typeface="Arial" pitchFamily="34" charset="0"/>
              </a:rPr>
              <a:t>vs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ea typeface="HY중고딕"/>
                <a:cs typeface="Arial" pitchFamily="34" charset="0"/>
              </a:rPr>
              <a:t>  23℃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Korea</a:t>
            </a:r>
            <a:r>
              <a:rPr lang="it-IT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China, </a:t>
            </a:r>
            <a:r>
              <a:rPr lang="it-IT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India: </a:t>
            </a:r>
            <a:r>
              <a:rPr lang="it-IT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it-IT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℃ </a:t>
            </a:r>
          </a:p>
          <a:p>
            <a:pPr>
              <a:lnSpc>
                <a:spcPct val="150000"/>
              </a:lnSpc>
              <a:defRPr/>
            </a:pPr>
            <a:r>
              <a:rPr lang="it-IT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t-IT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it-IT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Russia, OICA: </a:t>
            </a:r>
            <a:r>
              <a:rPr lang="it-IT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it-IT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℃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method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Aldehydes is 1.0 L/min and VOCs is 0.2 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L/min, 30min</a:t>
            </a:r>
            <a:endParaRPr lang="en-US" altLang="ko-KR" sz="1600" spc="8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Preconditioning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altLang="ko-KR" sz="16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Storage is 1 day before measurement (soak time)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Parking mode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Sun simulation Radiation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400W/m² and 4h soak time</a:t>
            </a: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Driving mode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for 30 min with air conditioning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Repeated </a:t>
            </a:r>
            <a:r>
              <a:rPr lang="en-US" altLang="ko-KR" sz="16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vehicle only once + scientific examination on </a:t>
            </a:r>
            <a:r>
              <a:rPr lang="en-US" altLang="ko-KR" sz="16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repeatability</a:t>
            </a:r>
            <a:endParaRPr lang="en-US" altLang="ko-KR" sz="1600" spc="8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600" b="1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Selection of vehicles</a:t>
            </a:r>
            <a:r>
              <a:rPr lang="en-US" altLang="ko-KR" sz="16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give information on how to select a worst case car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Status of Working Items </a:t>
            </a:r>
            <a:r>
              <a:rPr lang="en-US" altLang="ko-KR" sz="24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(VIAQ-05-04)</a:t>
            </a:r>
            <a:endParaRPr kumimoji="0" lang="en-US" altLang="ko-KR" sz="2400" b="1" dirty="0" smtClean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084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 dirty="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 dirty="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dirty="0" smtClean="0">
                <a:latin typeface="Arial" charset="0"/>
                <a:ea typeface="HY헤드라인M" pitchFamily="18" charset="-127"/>
                <a:cs typeface="Arial" charset="0"/>
              </a:rPr>
              <a:t>Roadmap, Timeline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07504" y="576635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January 2017	: Submit the VIAQ document </a:t>
            </a:r>
            <a:r>
              <a:rPr lang="en-US" altLang="ko-KR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 an informal document </a:t>
            </a:r>
            <a:endParaRPr lang="en-US" altLang="ko-KR" sz="1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June 2017	: Submit the final VIAQ document</a:t>
            </a:r>
            <a:endParaRPr lang="sv-SE" altLang="ko-KR" sz="1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直線コネクタ 3"/>
          <p:cNvCxnSpPr/>
          <p:nvPr/>
        </p:nvCxnSpPr>
        <p:spPr>
          <a:xfrm>
            <a:off x="770684" y="23018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"/>
          <p:cNvCxnSpPr/>
          <p:nvPr/>
        </p:nvCxnSpPr>
        <p:spPr>
          <a:xfrm>
            <a:off x="943721" y="20589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7"/>
          <p:cNvSpPr txBox="1">
            <a:spLocks noChangeArrowheads="1"/>
          </p:cNvSpPr>
          <p:nvPr/>
        </p:nvSpPr>
        <p:spPr bwMode="auto">
          <a:xfrm>
            <a:off x="986584" y="1714488"/>
            <a:ext cx="8007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2015                                2016                                 2017</a:t>
            </a:r>
            <a:endParaRPr lang="en-US" altLang="ja-JP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utoShape 38"/>
          <p:cNvSpPr>
            <a:spLocks noChangeArrowheads="1"/>
          </p:cNvSpPr>
          <p:nvPr/>
        </p:nvSpPr>
        <p:spPr bwMode="auto">
          <a:xfrm rot="-5400000">
            <a:off x="6321438" y="2457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39"/>
          <p:cNvSpPr>
            <a:spLocks noChangeArrowheads="1"/>
          </p:cNvSpPr>
          <p:nvPr/>
        </p:nvSpPr>
        <p:spPr bwMode="auto">
          <a:xfrm rot="-5400000">
            <a:off x="6964380" y="24590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42"/>
          <p:cNvSpPr>
            <a:spLocks noChangeArrowheads="1"/>
          </p:cNvSpPr>
          <p:nvPr/>
        </p:nvSpPr>
        <p:spPr bwMode="auto">
          <a:xfrm rot="-5400000">
            <a:off x="4605340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44"/>
          <p:cNvSpPr>
            <a:spLocks noChangeArrowheads="1"/>
          </p:cNvSpPr>
          <p:nvPr/>
        </p:nvSpPr>
        <p:spPr bwMode="auto">
          <a:xfrm rot="-5400000">
            <a:off x="7035818" y="3192451"/>
            <a:ext cx="504825" cy="431800"/>
          </a:xfrm>
          <a:prstGeom prst="flowChartPunchedTap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直線コネクタ 6"/>
          <p:cNvCxnSpPr/>
          <p:nvPr/>
        </p:nvCxnSpPr>
        <p:spPr>
          <a:xfrm>
            <a:off x="3543293" y="18002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6"/>
          <p:cNvCxnSpPr/>
          <p:nvPr/>
        </p:nvCxnSpPr>
        <p:spPr>
          <a:xfrm>
            <a:off x="6115061" y="17732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41"/>
          <p:cNvSpPr>
            <a:spLocks noChangeArrowheads="1"/>
          </p:cNvSpPr>
          <p:nvPr/>
        </p:nvSpPr>
        <p:spPr bwMode="auto">
          <a:xfrm rot="-5400000">
            <a:off x="3532183" y="3192451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43"/>
          <p:cNvSpPr>
            <a:spLocks noChangeArrowheads="1"/>
          </p:cNvSpPr>
          <p:nvPr/>
        </p:nvSpPr>
        <p:spPr bwMode="auto">
          <a:xfrm rot="-5400000">
            <a:off x="6107124" y="3192451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AutoShape 47"/>
          <p:cNvSpPr>
            <a:spLocks noChangeArrowheads="1"/>
          </p:cNvSpPr>
          <p:nvPr/>
        </p:nvSpPr>
        <p:spPr bwMode="auto">
          <a:xfrm rot="-5400000">
            <a:off x="1892282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AutoShape 48"/>
          <p:cNvSpPr>
            <a:spLocks noChangeArrowheads="1"/>
          </p:cNvSpPr>
          <p:nvPr/>
        </p:nvSpPr>
        <p:spPr bwMode="auto">
          <a:xfrm rot="-5400000">
            <a:off x="951658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テキスト ボックス 2"/>
          <p:cNvSpPr txBox="1">
            <a:spLocks noChangeArrowheads="1"/>
          </p:cNvSpPr>
          <p:nvPr/>
        </p:nvSpPr>
        <p:spPr bwMode="auto">
          <a:xfrm>
            <a:off x="7380312" y="3681715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ja-JP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hteck 12"/>
          <p:cNvSpPr>
            <a:spLocks noChangeArrowheads="1"/>
          </p:cNvSpPr>
          <p:nvPr/>
        </p:nvSpPr>
        <p:spPr bwMode="auto">
          <a:xfrm>
            <a:off x="216024" y="5024789"/>
            <a:ext cx="4427984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Half of working items almost closed</a:t>
            </a:r>
            <a:endParaRPr lang="en-US" altLang="de-DE" sz="13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Make a drafting grup</a:t>
            </a:r>
            <a:endParaRPr lang="en-US" altLang="de-DE" sz="1300" dirty="0" smtClean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971600" y="4214818"/>
            <a:ext cx="785818" cy="30242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Kick-off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193038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2714612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357186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4071934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535781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464343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6143636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07233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9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661202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2" name="Rechteck 12"/>
          <p:cNvSpPr>
            <a:spLocks noChangeArrowheads="1"/>
          </p:cNvSpPr>
          <p:nvPr/>
        </p:nvSpPr>
        <p:spPr bwMode="auto">
          <a:xfrm>
            <a:off x="4788024" y="5024789"/>
            <a:ext cx="4212976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de-DE" sz="1300" dirty="0" smtClean="0"/>
              <a:t> VIAQ recommendation (a </a:t>
            </a:r>
            <a:r>
              <a:rPr lang="en-US" altLang="de-DE" sz="1300" dirty="0"/>
              <a:t>n</a:t>
            </a:r>
            <a:r>
              <a:rPr lang="en-US" altLang="de-DE" sz="1300" dirty="0" smtClean="0"/>
              <a:t>ew mutual Resolution)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de-DE" sz="1300" dirty="0" smtClean="0"/>
              <a:t> Develop provisions and harmonized test procedures.</a:t>
            </a:r>
          </a:p>
        </p:txBody>
      </p:sp>
      <p:cxnSp>
        <p:nvCxnSpPr>
          <p:cNvPr id="93" name="Gewinkelte Verbindung 16"/>
          <p:cNvCxnSpPr>
            <a:stCxn id="81" idx="0"/>
            <a:endCxn id="88" idx="2"/>
          </p:cNvCxnSpPr>
          <p:nvPr/>
        </p:nvCxnSpPr>
        <p:spPr>
          <a:xfrm rot="5400000" flipH="1" flipV="1">
            <a:off x="3381775" y="3548812"/>
            <a:ext cx="524219" cy="24277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4"/>
          <p:cNvSpPr txBox="1">
            <a:spLocks noChangeArrowheads="1"/>
          </p:cNvSpPr>
          <p:nvPr/>
        </p:nvSpPr>
        <p:spPr bwMode="auto">
          <a:xfrm>
            <a:off x="136525" y="2459078"/>
            <a:ext cx="84741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GRPE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smtClean="0">
                <a:ea typeface="ＭＳ Ｐゴシック" pitchFamily="34" charset="-128"/>
              </a:rPr>
              <a:t>VIAQ</a:t>
            </a:r>
            <a:endParaRPr kumimoji="1" lang="en-US" altLang="ja-JP" sz="1800" dirty="0">
              <a:ea typeface="ＭＳ Ｐゴシック" pitchFamily="34" charset="-128"/>
            </a:endParaRPr>
          </a:p>
        </p:txBody>
      </p:sp>
      <p:sp>
        <p:nvSpPr>
          <p:cNvPr id="9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Roadmap </a:t>
            </a:r>
          </a:p>
        </p:txBody>
      </p:sp>
      <p:cxnSp>
        <p:nvCxnSpPr>
          <p:cNvPr id="41" name="직선 연결선 40"/>
          <p:cNvCxnSpPr/>
          <p:nvPr/>
        </p:nvCxnSpPr>
        <p:spPr>
          <a:xfrm flipH="1">
            <a:off x="8295481" y="2352663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AutoShape 51"/>
          <p:cNvCxnSpPr>
            <a:cxnSpLocks noChangeShapeType="1"/>
          </p:cNvCxnSpPr>
          <p:nvPr/>
        </p:nvCxnSpPr>
        <p:spPr bwMode="auto">
          <a:xfrm flipV="1">
            <a:off x="6351054" y="3660764"/>
            <a:ext cx="1587" cy="554054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0" name="Gewinkelte Verbindung 16"/>
          <p:cNvCxnSpPr>
            <a:stCxn id="92" idx="0"/>
            <a:endCxn id="89" idx="2"/>
          </p:cNvCxnSpPr>
          <p:nvPr/>
        </p:nvCxnSpPr>
        <p:spPr>
          <a:xfrm rot="16200000" flipV="1">
            <a:off x="6364122" y="4494399"/>
            <a:ext cx="524219" cy="536562"/>
          </a:xfrm>
          <a:prstGeom prst="bent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utoShape 40"/>
          <p:cNvSpPr>
            <a:spLocks noChangeArrowheads="1"/>
          </p:cNvSpPr>
          <p:nvPr/>
        </p:nvSpPr>
        <p:spPr bwMode="auto">
          <a:xfrm rot="-5400000">
            <a:off x="7964512" y="2460613"/>
            <a:ext cx="576262" cy="360362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0800000">
            <a:off x="8235116" y="3140968"/>
            <a:ext cx="369332" cy="1152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VIAQ Madate</a:t>
            </a:r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6430303" y="3681715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Informal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ja-JP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AutoShape 51"/>
          <p:cNvCxnSpPr>
            <a:cxnSpLocks noChangeShapeType="1"/>
          </p:cNvCxnSpPr>
          <p:nvPr/>
        </p:nvCxnSpPr>
        <p:spPr bwMode="auto">
          <a:xfrm>
            <a:off x="6532257" y="3408351"/>
            <a:ext cx="58325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2060848"/>
            <a:ext cx="8858248" cy="40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Paris, 26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October 2016, 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Geneva, Switzerland, January, during 74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GRPE session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Half a day is requested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defRPr/>
            </a:pP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Next VIAQ IWG Meeting</a:t>
            </a:r>
            <a:endParaRPr kumimoji="0" lang="ko-KR" altLang="en-US" sz="2400" b="1" dirty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Next VIAQ IWG Meeting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디자인 사용자 지정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2_디자인 사용자 지정">
      <a:majorFont>
        <a:latin typeface="HY수평선B"/>
        <a:ea typeface="HY수평선B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ADAEE"/>
        </a:solidFill>
        <a:ln>
          <a:noFill/>
          <a:headEnd type="none" w="med" len="med"/>
          <a:tailEnd type="none" w="med" len="lg"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lIns="90000" tIns="46800" rIns="90000" bIns="46800" anchor="ctr"/>
      <a:lstStyle>
        <a:defPPr algn="ctr">
          <a:defRPr sz="1400" dirty="0">
            <a:solidFill>
              <a:schemeClr val="tx2">
                <a:lumMod val="50000"/>
              </a:schemeClr>
            </a:solidFill>
            <a:latin typeface="HY수평선B" pitchFamily="18" charset="-127"/>
            <a:ea typeface="HY수평선B" pitchFamily="18" charset="-127"/>
          </a:defRPr>
        </a:defPPr>
      </a:lstStyle>
    </a:spDef>
  </a:objectDefaults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테마">
  <a:themeElements>
    <a:clrScheme name="2_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테마">
  <a:themeElements>
    <a:clrScheme name="1_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</TotalTime>
  <Words>613</Words>
  <Application>Microsoft Office PowerPoint</Application>
  <PresentationFormat>On-screen Show (4:3)</PresentationFormat>
  <Paragraphs>130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4_디자인 사용자 지정</vt:lpstr>
      <vt:lpstr>2_Office 테마</vt:lpstr>
      <vt:lpstr>디자인 사용자 지정</vt:lpstr>
      <vt:lpstr>5_기본 디자인</vt:lpstr>
      <vt:lpstr>기본 디자인</vt:lpstr>
      <vt:lpstr>1_Office 테마</vt:lpstr>
      <vt:lpstr>1_기본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P.P.TEMPLATE  KOREA</dc:title>
  <dc:creator>JSLIM</dc:creator>
  <cp:lastModifiedBy>United Nations</cp:lastModifiedBy>
  <cp:revision>2082</cp:revision>
  <dcterms:created xsi:type="dcterms:W3CDTF">2008-04-07T03:57:39Z</dcterms:created>
  <dcterms:modified xsi:type="dcterms:W3CDTF">2016-06-09T16:43:40Z</dcterms:modified>
</cp:coreProperties>
</file>