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21" r:id="rId2"/>
    <p:sldId id="434" r:id="rId3"/>
    <p:sldId id="433" r:id="rId4"/>
    <p:sldId id="409" r:id="rId5"/>
    <p:sldId id="430" r:id="rId6"/>
    <p:sldId id="438" r:id="rId7"/>
    <p:sldId id="429" r:id="rId8"/>
    <p:sldId id="431" r:id="rId9"/>
    <p:sldId id="407" r:id="rId10"/>
    <p:sldId id="437" r:id="rId11"/>
    <p:sldId id="432" r:id="rId12"/>
    <p:sldId id="436" r:id="rId13"/>
    <p:sldId id="406" r:id="rId14"/>
  </p:sldIdLst>
  <p:sldSz cx="9144000" cy="6858000" type="screen4x3"/>
  <p:notesSz cx="7102475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CC"/>
    <a:srgbClr val="FFFF99"/>
    <a:srgbClr val="0000FF"/>
    <a:srgbClr val="33CC33"/>
    <a:srgbClr val="0000FA"/>
    <a:srgbClr val="FF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14" autoAdjust="0"/>
  </p:normalViewPr>
  <p:slideViewPr>
    <p:cSldViewPr>
      <p:cViewPr>
        <p:scale>
          <a:sx n="70" d="100"/>
          <a:sy n="70" d="100"/>
        </p:scale>
        <p:origin x="-1747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F80B2158-53A3-45E1-BD6E-DC18C84FA534}" type="datetimeFigureOut">
              <a:rPr lang="pl-PL" smtClean="0"/>
              <a:pPr/>
              <a:t>2016-10-31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3B07788-A6AA-4471-AC4D-572561FA1F7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245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4023783" y="9720655"/>
            <a:ext cx="3077102" cy="5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60" tIns="49531" rIns="99060" bIns="49531" anchor="b"/>
          <a:lstStyle/>
          <a:p>
            <a:pPr algn="r"/>
            <a:fld id="{00470E8C-6446-4330-A476-269CC8A8EE81}" type="slidenum">
              <a:rPr lang="en-GB" sz="1300"/>
              <a:pPr algn="r"/>
              <a:t>13</a:t>
            </a:fld>
            <a:endParaRPr lang="en-GB" sz="1300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0C10D-7A09-4334-B129-DF369F9E54F1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2582-1E22-405B-8E8C-02BF4CCA03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998D-C02D-4397-A4EB-55D9EF4E9737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6608-5F00-41C3-BE8C-0631C502FF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A59C3-EC5D-43A3-81BA-BFCEEBB13B68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52334-F280-4B73-B4A1-F20CA8535A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F0AE-A5D2-42FB-A536-50B9C87DA341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7AC86-88C6-417C-AC3C-56E48B52A6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2A408-DFC0-4A6B-8972-D63260E36947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84DEB-D603-4D69-949F-7E78C23C97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3B51-3ECF-4FC5-B375-10C0A6E606F7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C190-A8D2-4A20-906A-E96144ED37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749D1-2EAB-42EF-B554-58D2C0CFA8B5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CC4C-1E10-499D-A822-F4A9AE3AE4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E665-BC7E-47BE-9C23-97337D9A713B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452CC-6CE2-45AD-89F6-D97B8D44D9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ACBB-6F2E-407E-B831-6B059B716DA5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3785C-BD42-4AF6-BC0B-2717B831EF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C163A-C2B0-4471-86B5-6E156294F339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F88-767F-4282-96F0-0473B8D410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61855-42B3-4B2E-86AC-BB8B26600068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35EC7-3784-47F5-8E6B-8347E1E916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AC69E3-BB3A-44BD-80E5-2FAA2F964165}" type="datetimeFigureOut">
              <a:rPr lang="pl-PL"/>
              <a:pPr>
                <a:defRPr/>
              </a:pPr>
              <a:t>2016-10-31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F15106-57C4-420A-82F4-3C589282E7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8229600" cy="2520950"/>
          </a:xfrm>
        </p:spPr>
        <p:txBody>
          <a:bodyPr/>
          <a:lstStyle/>
          <a:p>
            <a:pPr eaLnBrk="1" hangingPunct="1"/>
            <a:r>
              <a:rPr lang="pl-PL" sz="2800" dirty="0" err="1" smtClean="0"/>
              <a:t>EXPLANATIONS</a:t>
            </a:r>
            <a:r>
              <a:rPr lang="pl-PL" sz="2800" dirty="0" smtClean="0"/>
              <a:t> TO </a:t>
            </a:r>
            <a:r>
              <a:rPr lang="en-GB" sz="2800" dirty="0" err="1" smtClean="0"/>
              <a:t>ECE</a:t>
            </a:r>
            <a:r>
              <a:rPr lang="en-GB" sz="2800" dirty="0" smtClean="0"/>
              <a:t>/TRANS/WP.29/GRE/2016/18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pl-PL" sz="3200" dirty="0" err="1" smtClean="0"/>
              <a:t>OPTIONAL</a:t>
            </a:r>
            <a:r>
              <a:rPr lang="pl-PL" sz="3200" dirty="0" smtClean="0"/>
              <a:t> PERFORMANCE </a:t>
            </a:r>
            <a:r>
              <a:rPr lang="pl-PL" sz="3200" dirty="0" err="1" smtClean="0"/>
              <a:t>BASED</a:t>
            </a:r>
            <a:r>
              <a:rPr lang="pl-PL" sz="3200" dirty="0" smtClean="0"/>
              <a:t> </a:t>
            </a:r>
            <a:r>
              <a:rPr lang="pl-PL" sz="3200" dirty="0" err="1" smtClean="0"/>
              <a:t>CLASS</a:t>
            </a:r>
            <a:r>
              <a:rPr lang="pl-PL" sz="3200" dirty="0" smtClean="0"/>
              <a:t> B1 </a:t>
            </a:r>
            <a:r>
              <a:rPr lang="pl-PL" sz="3200" dirty="0" err="1" smtClean="0"/>
              <a:t>PASSING</a:t>
            </a:r>
            <a:r>
              <a:rPr lang="pl-PL" sz="3200" dirty="0" smtClean="0"/>
              <a:t> </a:t>
            </a:r>
            <a:r>
              <a:rPr lang="pl-PL" sz="3200" dirty="0" err="1" smtClean="0"/>
              <a:t>BEAM</a:t>
            </a:r>
            <a:r>
              <a:rPr lang="pl-PL" sz="3200" dirty="0" smtClean="0"/>
              <a:t> (REG. No 112)</a:t>
            </a:r>
            <a:endParaRPr lang="en-GB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013325"/>
            <a:ext cx="8229600" cy="1223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sz="1800" dirty="0" smtClean="0"/>
              <a:t>Tomasz </a:t>
            </a:r>
            <a:r>
              <a:rPr lang="pl-PL" sz="1800" dirty="0" err="1" smtClean="0"/>
              <a:t>Targosinski</a:t>
            </a:r>
            <a:r>
              <a:rPr lang="pl-PL" sz="1800" dirty="0" smtClean="0"/>
              <a:t> </a:t>
            </a:r>
            <a:r>
              <a:rPr lang="pl-PL" sz="1800" dirty="0" err="1" smtClean="0"/>
              <a:t>Ph</a:t>
            </a:r>
            <a:r>
              <a:rPr lang="pl-PL" sz="1800" dirty="0" smtClean="0"/>
              <a:t>. D. </a:t>
            </a:r>
            <a:r>
              <a:rPr lang="pl-PL" sz="1800" dirty="0" err="1" smtClean="0"/>
              <a:t>Eng</a:t>
            </a:r>
            <a:endParaRPr lang="pl-PL" sz="1800" dirty="0" smtClean="0"/>
          </a:p>
          <a:p>
            <a:pPr algn="ctr" eaLnBrk="1" hangingPunct="1">
              <a:buFontTx/>
              <a:buNone/>
            </a:pPr>
            <a:r>
              <a:rPr lang="pl-PL" sz="1800" dirty="0" smtClean="0"/>
              <a:t>Poland</a:t>
            </a:r>
          </a:p>
          <a:p>
            <a:pPr algn="ctr" eaLnBrk="1" hangingPunct="1">
              <a:buFontTx/>
              <a:buNone/>
            </a:pPr>
            <a:r>
              <a:rPr lang="pl-PL" sz="1800" dirty="0" smtClean="0"/>
              <a:t>73 GRE 14-17 </a:t>
            </a:r>
            <a:r>
              <a:rPr lang="pl-PL" sz="1800" dirty="0" err="1" smtClean="0"/>
              <a:t>April</a:t>
            </a:r>
            <a:r>
              <a:rPr lang="pl-PL" sz="1800" dirty="0" smtClean="0"/>
              <a:t> 2015</a:t>
            </a:r>
          </a:p>
        </p:txBody>
      </p:sp>
      <p:graphicFrame>
        <p:nvGraphicFramePr>
          <p:cNvPr id="4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04940"/>
              </p:ext>
            </p:extLst>
          </p:nvPr>
        </p:nvGraphicFramePr>
        <p:xfrm>
          <a:off x="200472" y="332656"/>
          <a:ext cx="9317310" cy="619125"/>
        </p:xfrm>
        <a:graphic>
          <a:graphicData uri="http://schemas.openxmlformats.org/drawingml/2006/table">
            <a:tbl>
              <a:tblPr/>
              <a:tblGrid>
                <a:gridCol w="4890736"/>
                <a:gridCol w="442657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Transmitted by the expert from </a:t>
                      </a: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Poland 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30225" indent="4763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600" u="sng" dirty="0">
                          <a:latin typeface="Times New Roman"/>
                          <a:ea typeface="Times New Roman"/>
                          <a:cs typeface="Times New Roman"/>
                        </a:rPr>
                        <a:t>Informal Document No</a:t>
                      </a: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GB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GRE-76-26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30225" indent="4763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MS Mincho"/>
                          <a:cs typeface="Times New Roman"/>
                        </a:rPr>
                        <a:t>(76th </a:t>
                      </a: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GRE,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25-28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October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r>
                        <a:rPr lang="en-GB" sz="1600" dirty="0" smtClean="0">
                          <a:latin typeface="Times New Roman"/>
                          <a:ea typeface="MS Mincho"/>
                          <a:cs typeface="Times New Roman"/>
                        </a:rPr>
                        <a:t>)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30225" indent="4763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agenda item </a:t>
                      </a: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en-GB" sz="1600" smtClean="0">
                          <a:latin typeface="Times New Roman"/>
                          <a:ea typeface="Times New Roman"/>
                          <a:cs typeface="Times New Roman"/>
                        </a:rPr>
                        <a:t>(f))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2964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1475656" y="5373216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 smtClean="0"/>
              <a:t>GOOD</a:t>
            </a:r>
            <a:r>
              <a:rPr lang="pl-PL" dirty="0" smtClean="0"/>
              <a:t> PERFORMING </a:t>
            </a:r>
            <a:r>
              <a:rPr lang="pl-PL" dirty="0" err="1" smtClean="0"/>
              <a:t>HID</a:t>
            </a:r>
            <a:r>
              <a:rPr lang="pl-PL" dirty="0" smtClean="0"/>
              <a:t> SYSTEM</a:t>
            </a:r>
            <a:endParaRPr lang="en-GB" dirty="0"/>
          </a:p>
        </p:txBody>
      </p:sp>
      <p:sp>
        <p:nvSpPr>
          <p:cNvPr id="11" name="Prostokąt 10"/>
          <p:cNvSpPr/>
          <p:nvPr/>
        </p:nvSpPr>
        <p:spPr>
          <a:xfrm>
            <a:off x="0" y="2265528"/>
            <a:ext cx="7792872" cy="2898793"/>
          </a:xfrm>
          <a:prstGeom prst="rect">
            <a:avLst/>
          </a:prstGeom>
          <a:blipFill dpi="0" rotWithShape="1">
            <a:blip r:embed="rId3" cstate="print">
              <a:alphaModFix amt="5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548680"/>
            <a:ext cx="8229600" cy="57606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sz="1800" dirty="0" err="1" smtClean="0"/>
              <a:t>OPTIONAL</a:t>
            </a:r>
            <a:r>
              <a:rPr lang="pl-PL" sz="1800" dirty="0" smtClean="0"/>
              <a:t> </a:t>
            </a:r>
            <a:r>
              <a:rPr lang="pl-PL" sz="1800" dirty="0" err="1" smtClean="0"/>
              <a:t>REQUIREMENTS</a:t>
            </a:r>
            <a:r>
              <a:rPr lang="pl-PL" sz="1800" dirty="0" smtClean="0"/>
              <a:t> (</a:t>
            </a:r>
            <a:r>
              <a:rPr lang="pl-PL" sz="1800" dirty="0" err="1" smtClean="0"/>
              <a:t>CLASS</a:t>
            </a:r>
            <a:r>
              <a:rPr lang="pl-PL" sz="1800" dirty="0" smtClean="0"/>
              <a:t> B1 Reg. 112)</a:t>
            </a:r>
          </a:p>
          <a:p>
            <a:pPr algn="ctr" eaLnBrk="1" hangingPunct="1">
              <a:buFontTx/>
              <a:buNone/>
            </a:pPr>
            <a:endParaRPr lang="en-GB" sz="1800" dirty="0" smtClean="0"/>
          </a:p>
          <a:p>
            <a:pPr algn="ctr" eaLnBrk="1" hangingPunct="1">
              <a:buFontTx/>
              <a:buNone/>
            </a:pPr>
            <a:r>
              <a:rPr lang="en-GB" sz="2800" b="1" dirty="0" smtClean="0"/>
              <a:t>PROFITS:</a:t>
            </a:r>
          </a:p>
          <a:p>
            <a:pPr eaLnBrk="1" hangingPunct="1">
              <a:buFontTx/>
              <a:buNone/>
            </a:pPr>
            <a:endParaRPr lang="en-GB" sz="1800" b="1" dirty="0" smtClean="0"/>
          </a:p>
          <a:p>
            <a:pPr eaLnBrk="1" hangingPunct="1"/>
            <a:r>
              <a:rPr lang="en-GB" sz="1800" dirty="0" smtClean="0"/>
              <a:t>REAL PERFORMANCE BASED REQUIREMENTS</a:t>
            </a:r>
          </a:p>
          <a:p>
            <a:pPr eaLnBrk="1" hangingPunct="1">
              <a:buFontTx/>
              <a:buNone/>
            </a:pPr>
            <a:endParaRPr lang="en-GB" sz="1800" b="1" dirty="0" smtClean="0"/>
          </a:p>
          <a:p>
            <a:pPr eaLnBrk="1" hangingPunct="1">
              <a:buFontTx/>
              <a:buNone/>
            </a:pPr>
            <a:endParaRPr lang="en-GB" sz="1800" b="1" dirty="0" smtClean="0"/>
          </a:p>
          <a:p>
            <a:pPr eaLnBrk="1" hangingPunct="1"/>
            <a:r>
              <a:rPr lang="en-GB" sz="1800" dirty="0" smtClean="0"/>
              <a:t>REMOVE ALL OLD</a:t>
            </a:r>
            <a:r>
              <a:rPr lang="pl-PL" sz="1800" dirty="0" smtClean="0"/>
              <a:t> ”DESIGN”</a:t>
            </a:r>
            <a:r>
              <a:rPr lang="en-GB" sz="1800" dirty="0" smtClean="0"/>
              <a:t> FACTORS</a:t>
            </a:r>
          </a:p>
          <a:p>
            <a:pPr eaLnBrk="1" hangingPunct="1"/>
            <a:endParaRPr lang="en-GB" sz="1800" dirty="0" smtClean="0"/>
          </a:p>
          <a:p>
            <a:pPr eaLnBrk="1" hangingPunct="1"/>
            <a:endParaRPr lang="en-GB" sz="1800" dirty="0" smtClean="0"/>
          </a:p>
          <a:p>
            <a:pPr eaLnBrk="1" hangingPunct="1"/>
            <a:r>
              <a:rPr lang="en-GB" sz="1800" dirty="0" smtClean="0"/>
              <a:t>ALLOW FOR USE ANY LIGHT SOURCE INDEPENDENTLY ON FLUX, POWER, SIZE ETC. </a:t>
            </a:r>
          </a:p>
          <a:p>
            <a:pPr eaLnBrk="1" hangingPunct="1">
              <a:buFontTx/>
              <a:buNone/>
            </a:pPr>
            <a:endParaRPr lang="en-GB" sz="1800" b="1" dirty="0" smtClean="0"/>
          </a:p>
          <a:p>
            <a:pPr eaLnBrk="1" hangingPunct="1"/>
            <a:endParaRPr lang="pl-PL" sz="1800" dirty="0" smtClean="0"/>
          </a:p>
          <a:p>
            <a:pPr eaLnBrk="1" hangingPunct="1"/>
            <a:endParaRPr lang="pl-PL" sz="1800" dirty="0" smtClean="0"/>
          </a:p>
          <a:p>
            <a:pPr eaLnBrk="1" hangingPunct="1"/>
            <a:r>
              <a:rPr lang="en-GB" sz="1800" b="1" dirty="0" smtClean="0"/>
              <a:t>OPTIONAL – NO OBLIGATION TO FOLLOW BUT:</a:t>
            </a:r>
          </a:p>
          <a:p>
            <a:pPr eaLnBrk="1" hangingPunct="1">
              <a:buNone/>
            </a:pPr>
            <a:r>
              <a:rPr lang="en-GB" sz="1800" dirty="0" smtClean="0"/>
              <a:t>	</a:t>
            </a:r>
            <a:endParaRPr lang="pl-PL" sz="1800" dirty="0" smtClean="0"/>
          </a:p>
          <a:p>
            <a:pPr eaLnBrk="1" hangingPunct="1">
              <a:buFontTx/>
              <a:buNone/>
            </a:pPr>
            <a:endParaRPr lang="pl-PL" sz="1800" b="1" dirty="0" smtClean="0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 rot="5400000">
            <a:off x="4716016" y="2636912"/>
            <a:ext cx="936104" cy="936104"/>
            <a:chOff x="3424" y="460"/>
            <a:chExt cx="998" cy="1065"/>
          </a:xfrm>
        </p:grpSpPr>
        <p:pic>
          <p:nvPicPr>
            <p:cNvPr id="7" name="Picture 10" descr="zarowka-reflektor-r2-12v-45-40w-71501-carla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15" y="754"/>
              <a:ext cx="771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4150" y="1071"/>
              <a:ext cx="227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4150" y="890"/>
              <a:ext cx="272" cy="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V="1">
              <a:off x="4105" y="618"/>
              <a:ext cx="226" cy="18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 flipV="1">
              <a:off x="3923" y="460"/>
              <a:ext cx="0" cy="2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 flipV="1">
              <a:off x="3589" y="542"/>
              <a:ext cx="181" cy="22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H="1">
              <a:off x="3424" y="1071"/>
              <a:ext cx="227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 flipV="1">
              <a:off x="3424" y="845"/>
              <a:ext cx="272" cy="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15" name="Picture 24"/>
          <p:cNvPicPr>
            <a:picLocks noChangeAspect="1" noChangeArrowheads="1"/>
          </p:cNvPicPr>
          <p:nvPr/>
        </p:nvPicPr>
        <p:blipFill rotWithShape="1">
          <a:blip r:embed="rId3" cstate="print"/>
          <a:srcRect l="16254" t="22067" r="8042" b="17835"/>
          <a:stretch/>
        </p:blipFill>
        <p:spPr bwMode="auto">
          <a:xfrm>
            <a:off x="5940152" y="2636912"/>
            <a:ext cx="802970" cy="93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36912"/>
            <a:ext cx="864096" cy="913676"/>
          </a:xfrm>
          <a:prstGeom prst="rect">
            <a:avLst/>
          </a:prstGeom>
          <a:noFill/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2564904"/>
            <a:ext cx="863281" cy="992058"/>
          </a:xfrm>
          <a:prstGeom prst="rect">
            <a:avLst/>
          </a:prstGeom>
          <a:noFill/>
        </p:spPr>
      </p:pic>
      <p:cxnSp>
        <p:nvCxnSpPr>
          <p:cNvPr id="18" name="Łącznik prosty 17"/>
          <p:cNvCxnSpPr/>
          <p:nvPr/>
        </p:nvCxnSpPr>
        <p:spPr>
          <a:xfrm>
            <a:off x="4427984" y="2564904"/>
            <a:ext cx="4536504" cy="936104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 flipV="1">
            <a:off x="4427984" y="2564904"/>
            <a:ext cx="4464496" cy="100811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229600" cy="6309320"/>
          </a:xfrm>
        </p:spPr>
        <p:txBody>
          <a:bodyPr/>
          <a:lstStyle/>
          <a:p>
            <a:pPr algn="ctr" eaLnBrk="1" hangingPunct="1">
              <a:buNone/>
            </a:pPr>
            <a:r>
              <a:rPr lang="en-GB" sz="2800" b="1" dirty="0" smtClean="0"/>
              <a:t>PROFITS:</a:t>
            </a:r>
          </a:p>
          <a:p>
            <a:pPr eaLnBrk="1" hangingPunct="1"/>
            <a:endParaRPr lang="pl-PL" sz="1800" b="1" dirty="0" smtClean="0"/>
          </a:p>
          <a:p>
            <a:pPr eaLnBrk="1" hangingPunct="1"/>
            <a:r>
              <a:rPr lang="en-GB" sz="1800" dirty="0" smtClean="0"/>
              <a:t>OPTIONAL – NO OBLIGATION TO FOLLOW BUT:</a:t>
            </a:r>
          </a:p>
          <a:p>
            <a:pPr eaLnBrk="1" hangingPunct="1"/>
            <a:endParaRPr lang="en-GB" sz="1800" dirty="0" smtClean="0"/>
          </a:p>
          <a:p>
            <a:pPr eaLnBrk="1" hangingPunct="1">
              <a:buNone/>
            </a:pPr>
            <a:r>
              <a:rPr lang="en-GB" sz="1800" dirty="0" smtClean="0"/>
              <a:t>	- IF HEADLAMP WILL MEET „STRONGER” (B1 – LED LEVEL</a:t>
            </a:r>
            <a:r>
              <a:rPr lang="pl-PL" sz="1800" dirty="0" smtClean="0"/>
              <a:t>)</a:t>
            </a:r>
            <a:r>
              <a:rPr lang="en-GB" sz="1800" dirty="0" smtClean="0"/>
              <a:t> REQUIREMENTS CAN BE </a:t>
            </a:r>
          </a:p>
          <a:p>
            <a:pPr eaLnBrk="1" hangingPunct="1">
              <a:buNone/>
            </a:pPr>
            <a:r>
              <a:rPr lang="en-GB" sz="1800" dirty="0" smtClean="0"/>
              <a:t>	   </a:t>
            </a:r>
            <a:r>
              <a:rPr lang="en-GB" sz="1800" smtClean="0"/>
              <a:t>EFFECTIVELY PROMOTED/ADVERTISED TO THE </a:t>
            </a:r>
            <a:r>
              <a:rPr lang="en-GB" sz="1800" dirty="0" smtClean="0"/>
              <a:t>CUSTOMERS</a:t>
            </a:r>
          </a:p>
          <a:p>
            <a:pPr eaLnBrk="1" hangingPunct="1">
              <a:buNone/>
            </a:pPr>
            <a:endParaRPr lang="en-GB" sz="1800" dirty="0" smtClean="0"/>
          </a:p>
          <a:p>
            <a:pPr eaLnBrk="1" hangingPunct="1">
              <a:buNone/>
            </a:pPr>
            <a:r>
              <a:rPr lang="en-GB" sz="1800" dirty="0" smtClean="0"/>
              <a:t>	- FREEDOM FOR LED HEADLAMPS - NO NEED TO FOLLOW „1000lm” FLUX </a:t>
            </a:r>
          </a:p>
          <a:p>
            <a:pPr eaLnBrk="1" hangingPunct="1">
              <a:buNone/>
            </a:pPr>
            <a:r>
              <a:rPr lang="en-GB" sz="1800" dirty="0" smtClean="0"/>
              <a:t>	   REQUIREMENT</a:t>
            </a:r>
          </a:p>
          <a:p>
            <a:pPr eaLnBrk="1" hangingPunct="1">
              <a:buNone/>
            </a:pPr>
            <a:endParaRPr lang="en-GB" sz="1800" dirty="0" smtClean="0"/>
          </a:p>
          <a:p>
            <a:pPr eaLnBrk="1" hangingPunct="1">
              <a:buNone/>
            </a:pPr>
            <a:r>
              <a:rPr lang="en-GB" sz="1800" dirty="0" smtClean="0"/>
              <a:t>	- TIME TO THE FINISH OF SIMPLIFICATION PROCESS CAN BE USED TO COLLECT  </a:t>
            </a:r>
          </a:p>
          <a:p>
            <a:pPr eaLnBrk="1" hangingPunct="1">
              <a:buNone/>
            </a:pPr>
            <a:r>
              <a:rPr lang="en-GB" sz="1800" dirty="0" smtClean="0"/>
              <a:t>	   EXPERIENCE WITHOUT ADDITIONAL EFFORT</a:t>
            </a:r>
          </a:p>
          <a:p>
            <a:pPr eaLnBrk="1" hangingPunct="1">
              <a:buNone/>
            </a:pPr>
            <a:endParaRPr lang="en-GB" sz="1800" dirty="0" smtClean="0"/>
          </a:p>
          <a:p>
            <a:pPr eaLnBrk="1" hangingPunct="1">
              <a:buNone/>
            </a:pPr>
            <a:r>
              <a:rPr lang="en-GB" sz="1800" dirty="0" smtClean="0"/>
              <a:t>	- </a:t>
            </a:r>
            <a:r>
              <a:rPr lang="en-GB" sz="1800" dirty="0" err="1" smtClean="0"/>
              <a:t>IN</a:t>
            </a:r>
            <a:r>
              <a:rPr lang="en-GB" sz="1800" dirty="0" smtClean="0"/>
              <a:t> FUTURE WILL BE POSSIBLE CORRECTION</a:t>
            </a:r>
            <a:r>
              <a:rPr lang="pl-PL" sz="1800" dirty="0" smtClean="0"/>
              <a:t> (</a:t>
            </a:r>
            <a:r>
              <a:rPr lang="pl-PL" sz="1800" dirty="0" err="1" smtClean="0"/>
              <a:t>SIMPLIFICATION</a:t>
            </a:r>
            <a:r>
              <a:rPr lang="pl-PL" sz="1800" dirty="0" smtClean="0"/>
              <a:t>)</a:t>
            </a:r>
            <a:r>
              <a:rPr lang="en-GB" sz="1800" dirty="0" smtClean="0"/>
              <a:t> OF REQUIREMENTS </a:t>
            </a:r>
            <a:r>
              <a:rPr lang="pl-PL" sz="1800" dirty="0" smtClean="0"/>
              <a:t> </a:t>
            </a:r>
          </a:p>
          <a:p>
            <a:pPr eaLnBrk="1" hangingPunct="1">
              <a:buNone/>
            </a:pPr>
            <a:r>
              <a:rPr lang="pl-PL" sz="1800" dirty="0" smtClean="0"/>
              <a:t>	  </a:t>
            </a:r>
            <a:r>
              <a:rPr lang="en-GB" sz="1800" dirty="0" smtClean="0"/>
              <a:t>BEFORE</a:t>
            </a:r>
            <a:r>
              <a:rPr lang="pl-PL" sz="1800" dirty="0" smtClean="0"/>
              <a:t> </a:t>
            </a:r>
            <a:r>
              <a:rPr lang="en-GB" sz="1800" dirty="0" smtClean="0"/>
              <a:t>EVENTUAL INTRODUCING </a:t>
            </a:r>
            <a:r>
              <a:rPr lang="pl-PL" sz="1800" dirty="0" err="1" smtClean="0"/>
              <a:t>IT</a:t>
            </a:r>
            <a:r>
              <a:rPr lang="pl-PL" sz="1800" dirty="0" smtClean="0"/>
              <a:t> </a:t>
            </a:r>
            <a:r>
              <a:rPr lang="en-GB" sz="1800" dirty="0" smtClean="0"/>
              <a:t>AS OBLIGATORY</a:t>
            </a:r>
          </a:p>
          <a:p>
            <a:pPr eaLnBrk="1" hangingPunct="1">
              <a:buNone/>
            </a:pPr>
            <a:endParaRPr lang="en-GB" sz="1800" dirty="0" smtClean="0"/>
          </a:p>
          <a:p>
            <a:pPr eaLnBrk="1" hangingPunct="1">
              <a:buNone/>
            </a:pPr>
            <a:r>
              <a:rPr lang="en-GB" sz="1800" dirty="0" smtClean="0"/>
              <a:t>	- NO PROBLEM WITH OBJECTIONS </a:t>
            </a:r>
            <a:r>
              <a:rPr lang="pl-PL" sz="1800" dirty="0" err="1" smtClean="0"/>
              <a:t>FROM</a:t>
            </a:r>
            <a:r>
              <a:rPr lang="en-GB" sz="1800" dirty="0" smtClean="0"/>
              <a:t> SOME MANUFACTURERS  – IT IS NO </a:t>
            </a:r>
          </a:p>
          <a:p>
            <a:pPr eaLnBrk="1" hangingPunct="1">
              <a:buNone/>
            </a:pPr>
            <a:r>
              <a:rPr lang="en-GB" sz="1800" dirty="0" smtClean="0"/>
              <a:t>	  OBLIGATION TO FOLLOW THIS REQUIREMENTS </a:t>
            </a:r>
          </a:p>
          <a:p>
            <a:pPr eaLnBrk="1" hangingPunct="1">
              <a:buNone/>
            </a:pPr>
            <a:r>
              <a:rPr lang="pl-PL" sz="1800" dirty="0" smtClean="0"/>
              <a:t> </a:t>
            </a:r>
          </a:p>
          <a:p>
            <a:pPr eaLnBrk="1" hangingPunct="1">
              <a:buFontTx/>
              <a:buNone/>
            </a:pPr>
            <a:endParaRPr lang="pl-PL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187624" y="2564904"/>
            <a:ext cx="7054850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800" b="1" dirty="0">
                <a:solidFill>
                  <a:srgbClr val="03DB27"/>
                </a:solidFill>
              </a:rPr>
              <a:t>THANK YOU FOR YOUR ATTENTION</a:t>
            </a:r>
          </a:p>
          <a:p>
            <a:endParaRPr lang="en-GB" sz="2800" dirty="0">
              <a:solidFill>
                <a:srgbClr val="03DB2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4"/>
          <p:cNvGrpSpPr>
            <a:grpSpLocks/>
          </p:cNvGrpSpPr>
          <p:nvPr/>
        </p:nvGrpSpPr>
        <p:grpSpPr bwMode="auto">
          <a:xfrm rot="5400000">
            <a:off x="727525" y="1226520"/>
            <a:ext cx="1368425" cy="1546225"/>
            <a:chOff x="3424" y="460"/>
            <a:chExt cx="998" cy="1065"/>
          </a:xfrm>
        </p:grpSpPr>
        <p:pic>
          <p:nvPicPr>
            <p:cNvPr id="105474" name="Picture 10" descr="zarowka-reflektor-r2-12v-45-40w-71501-carla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15" y="754"/>
              <a:ext cx="771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75" name="Line 11"/>
            <p:cNvSpPr>
              <a:spLocks noChangeShapeType="1"/>
            </p:cNvSpPr>
            <p:nvPr/>
          </p:nvSpPr>
          <p:spPr bwMode="auto">
            <a:xfrm>
              <a:off x="4150" y="1071"/>
              <a:ext cx="227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76" name="Line 12"/>
            <p:cNvSpPr>
              <a:spLocks noChangeShapeType="1"/>
            </p:cNvSpPr>
            <p:nvPr/>
          </p:nvSpPr>
          <p:spPr bwMode="auto">
            <a:xfrm flipV="1">
              <a:off x="4150" y="890"/>
              <a:ext cx="272" cy="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77" name="Line 13"/>
            <p:cNvSpPr>
              <a:spLocks noChangeShapeType="1"/>
            </p:cNvSpPr>
            <p:nvPr/>
          </p:nvSpPr>
          <p:spPr bwMode="auto">
            <a:xfrm flipV="1">
              <a:off x="4105" y="618"/>
              <a:ext cx="226" cy="18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78" name="Line 14"/>
            <p:cNvSpPr>
              <a:spLocks noChangeShapeType="1"/>
            </p:cNvSpPr>
            <p:nvPr/>
          </p:nvSpPr>
          <p:spPr bwMode="auto">
            <a:xfrm flipH="1" flipV="1">
              <a:off x="3923" y="460"/>
              <a:ext cx="0" cy="2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79" name="Line 15"/>
            <p:cNvSpPr>
              <a:spLocks noChangeShapeType="1"/>
            </p:cNvSpPr>
            <p:nvPr/>
          </p:nvSpPr>
          <p:spPr bwMode="auto">
            <a:xfrm flipH="1" flipV="1">
              <a:off x="3589" y="542"/>
              <a:ext cx="181" cy="22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80" name="Line 16"/>
            <p:cNvSpPr>
              <a:spLocks noChangeShapeType="1"/>
            </p:cNvSpPr>
            <p:nvPr/>
          </p:nvSpPr>
          <p:spPr bwMode="auto">
            <a:xfrm flipH="1">
              <a:off x="3424" y="1071"/>
              <a:ext cx="227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81" name="Line 17"/>
            <p:cNvSpPr>
              <a:spLocks noChangeShapeType="1"/>
            </p:cNvSpPr>
            <p:nvPr/>
          </p:nvSpPr>
          <p:spPr bwMode="auto">
            <a:xfrm flipH="1" flipV="1">
              <a:off x="3424" y="845"/>
              <a:ext cx="272" cy="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10548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7886" y="1368085"/>
            <a:ext cx="1162050" cy="1228725"/>
          </a:xfrm>
          <a:prstGeom prst="rect">
            <a:avLst/>
          </a:prstGeom>
          <a:noFill/>
        </p:spPr>
      </p:pic>
      <p:pic>
        <p:nvPicPr>
          <p:cNvPr id="105489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2088" y="4069695"/>
            <a:ext cx="1610620" cy="1850878"/>
          </a:xfrm>
          <a:prstGeom prst="rect">
            <a:avLst/>
          </a:prstGeom>
          <a:noFill/>
        </p:spPr>
      </p:pic>
      <p:pic>
        <p:nvPicPr>
          <p:cNvPr id="15" name="Picture 24"/>
          <p:cNvPicPr>
            <a:picLocks noChangeAspect="1" noChangeArrowheads="1"/>
          </p:cNvPicPr>
          <p:nvPr/>
        </p:nvPicPr>
        <p:blipFill rotWithShape="1">
          <a:blip r:embed="rId5" cstate="print"/>
          <a:srcRect l="16254" t="22067" r="8042" b="17835"/>
          <a:stretch/>
        </p:blipFill>
        <p:spPr bwMode="auto">
          <a:xfrm>
            <a:off x="7359022" y="3033832"/>
            <a:ext cx="1296590" cy="151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204256" y="117079"/>
            <a:ext cx="87849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GB" dirty="0" smtClean="0"/>
              <a:t>FIXED</a:t>
            </a:r>
            <a:r>
              <a:rPr lang="en-GB" b="1" u="sng" dirty="0" smtClean="0"/>
              <a:t> DESIGN FACTORS </a:t>
            </a:r>
            <a:r>
              <a:rPr lang="en-GB" dirty="0" smtClean="0"/>
              <a:t>INCLUDED </a:t>
            </a:r>
            <a:r>
              <a:rPr lang="en-GB" dirty="0" err="1" smtClean="0"/>
              <a:t>IN</a:t>
            </a:r>
            <a:r>
              <a:rPr lang="en-GB" dirty="0" smtClean="0"/>
              <a:t> REQUIREMENTS OF </a:t>
            </a:r>
            <a:r>
              <a:rPr lang="en-GB" dirty="0" err="1" smtClean="0"/>
              <a:t>REG</a:t>
            </a:r>
            <a:r>
              <a:rPr lang="pl-PL" dirty="0" smtClean="0"/>
              <a:t>.</a:t>
            </a:r>
            <a:r>
              <a:rPr lang="en-GB" dirty="0" smtClean="0"/>
              <a:t> 112 </a:t>
            </a:r>
          </a:p>
          <a:p>
            <a:pPr algn="ctr">
              <a:tabLst>
                <a:tab pos="228600" algn="l"/>
              </a:tabLst>
            </a:pPr>
            <a:endParaRPr lang="en-GB" sz="1600" b="1" i="1" dirty="0" smtClean="0"/>
          </a:p>
        </p:txBody>
      </p:sp>
      <p:sp>
        <p:nvSpPr>
          <p:cNvPr id="3" name="Prostokąt 2"/>
          <p:cNvSpPr/>
          <p:nvPr/>
        </p:nvSpPr>
        <p:spPr>
          <a:xfrm>
            <a:off x="494996" y="2834136"/>
            <a:ext cx="2485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60000"/>
              </a:spcBef>
              <a:tabLst>
                <a:tab pos="228600" algn="l"/>
              </a:tabLst>
            </a:pPr>
            <a:r>
              <a:rPr lang="pl-PL" b="1" dirty="0">
                <a:solidFill>
                  <a:srgbClr val="FF9933"/>
                </a:solidFill>
              </a:rPr>
              <a:t>LUMINOUS FLUX </a:t>
            </a:r>
            <a:endParaRPr lang="pl-PL" b="1" dirty="0" smtClean="0">
              <a:solidFill>
                <a:srgbClr val="FF9933"/>
              </a:solidFill>
            </a:endParaRPr>
          </a:p>
          <a:p>
            <a:pPr>
              <a:spcBef>
                <a:spcPts val="0"/>
              </a:spcBef>
              <a:tabLst>
                <a:tab pos="228600" algn="l"/>
              </a:tabLst>
            </a:pPr>
            <a:r>
              <a:rPr lang="pl-PL" dirty="0" smtClean="0"/>
              <a:t>OF </a:t>
            </a:r>
            <a:r>
              <a:rPr lang="pl-PL" dirty="0"/>
              <a:t>LIGHT SOURCE</a:t>
            </a:r>
          </a:p>
        </p:txBody>
      </p:sp>
      <p:sp>
        <p:nvSpPr>
          <p:cNvPr id="4" name="Prostokąt 3"/>
          <p:cNvSpPr/>
          <p:nvPr/>
        </p:nvSpPr>
        <p:spPr>
          <a:xfrm>
            <a:off x="5779329" y="1497872"/>
            <a:ext cx="3313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228600" algn="l"/>
              </a:tabLst>
            </a:pPr>
            <a:r>
              <a:rPr lang="pl-PL" b="1" dirty="0">
                <a:solidFill>
                  <a:srgbClr val="0000FF"/>
                </a:solidFill>
              </a:rPr>
              <a:t>FOCAL DISTANCE </a:t>
            </a:r>
            <a:endParaRPr lang="pl-PL" b="1" dirty="0" smtClean="0">
              <a:solidFill>
                <a:srgbClr val="0000FF"/>
              </a:solidFill>
            </a:endParaRPr>
          </a:p>
          <a:p>
            <a:pPr algn="ctr">
              <a:spcBef>
                <a:spcPts val="0"/>
              </a:spcBef>
              <a:tabLst>
                <a:tab pos="228600" algn="l"/>
              </a:tabLst>
            </a:pPr>
            <a:r>
              <a:rPr lang="pl-PL" dirty="0" smtClean="0"/>
              <a:t>BETWEEN </a:t>
            </a:r>
            <a:r>
              <a:rPr lang="pl-PL" dirty="0"/>
              <a:t>LIGHT SOURCE </a:t>
            </a:r>
            <a:r>
              <a:rPr lang="pl-PL" dirty="0" smtClean="0"/>
              <a:t> AND  REFLEECTOR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787606" y="3221949"/>
            <a:ext cx="26482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pl-PL" b="1" dirty="0">
                <a:solidFill>
                  <a:srgbClr val="7030A0"/>
                </a:solidFill>
              </a:rPr>
              <a:t>GEOMETRICAL </a:t>
            </a:r>
            <a:r>
              <a:rPr lang="pl-PL" b="1" dirty="0" smtClean="0">
                <a:solidFill>
                  <a:srgbClr val="7030A0"/>
                </a:solidFill>
              </a:rPr>
              <a:t>SHAPE AND SIZE </a:t>
            </a:r>
          </a:p>
          <a:p>
            <a:pPr algn="ctr">
              <a:tabLst>
                <a:tab pos="228600" algn="l"/>
              </a:tabLst>
            </a:pPr>
            <a:r>
              <a:rPr lang="pl-PL" dirty="0" smtClean="0"/>
              <a:t>OF </a:t>
            </a:r>
            <a:r>
              <a:rPr lang="pl-PL" dirty="0"/>
              <a:t>FILAMENT</a:t>
            </a:r>
          </a:p>
        </p:txBody>
      </p:sp>
      <p:sp>
        <p:nvSpPr>
          <p:cNvPr id="6" name="Prostokąt 5"/>
          <p:cNvSpPr/>
          <p:nvPr/>
        </p:nvSpPr>
        <p:spPr>
          <a:xfrm>
            <a:off x="2978215" y="4709598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228600" algn="l"/>
              </a:tabLst>
            </a:pPr>
            <a:r>
              <a:rPr lang="pl-PL" b="1" dirty="0">
                <a:solidFill>
                  <a:srgbClr val="808000"/>
                </a:solidFill>
              </a:rPr>
              <a:t>GEOMETRICAL </a:t>
            </a:r>
            <a:r>
              <a:rPr lang="pl-PL" b="1" dirty="0" smtClean="0">
                <a:solidFill>
                  <a:srgbClr val="808000"/>
                </a:solidFill>
              </a:rPr>
              <a:t>SIZE </a:t>
            </a:r>
          </a:p>
          <a:p>
            <a:pPr algn="ctr">
              <a:spcBef>
                <a:spcPts val="0"/>
              </a:spcBef>
              <a:tabLst>
                <a:tab pos="228600" algn="l"/>
              </a:tabLst>
            </a:pPr>
            <a:r>
              <a:rPr lang="pl-PL" dirty="0" smtClean="0"/>
              <a:t>OF </a:t>
            </a:r>
            <a:r>
              <a:rPr lang="pl-PL" dirty="0"/>
              <a:t>HEADLAMP</a:t>
            </a:r>
          </a:p>
        </p:txBody>
      </p:sp>
      <p:sp>
        <p:nvSpPr>
          <p:cNvPr id="7" name="Prostokąt 6"/>
          <p:cNvSpPr/>
          <p:nvPr/>
        </p:nvSpPr>
        <p:spPr>
          <a:xfrm>
            <a:off x="204256" y="601504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pl-PL" dirty="0"/>
              <a:t>USE OF </a:t>
            </a:r>
            <a:r>
              <a:rPr lang="pl-PL" b="1" dirty="0">
                <a:solidFill>
                  <a:srgbClr val="3333CC"/>
                </a:solidFill>
              </a:rPr>
              <a:t>„STANDARD” </a:t>
            </a:r>
            <a:r>
              <a:rPr lang="pl-PL" b="1" dirty="0" smtClean="0">
                <a:solidFill>
                  <a:srgbClr val="3333CC"/>
                </a:solidFill>
              </a:rPr>
              <a:t>HEADLAMP </a:t>
            </a:r>
            <a:r>
              <a:rPr lang="pl-PL" b="1" dirty="0" smtClean="0"/>
              <a:t> (</a:t>
            </a:r>
            <a:r>
              <a:rPr lang="en-GB" dirty="0" smtClean="0"/>
              <a:t>an </a:t>
            </a:r>
            <a:r>
              <a:rPr lang="en-GB" dirty="0"/>
              <a:t>effective diameter not less than 160 </a:t>
            </a:r>
            <a:r>
              <a:rPr lang="en-GB" dirty="0" smtClean="0"/>
              <a:t>mm</a:t>
            </a:r>
            <a:r>
              <a:rPr lang="pl-PL" dirty="0" smtClean="0"/>
              <a:t>) </a:t>
            </a:r>
            <a:r>
              <a:rPr lang="en-GB" dirty="0" smtClean="0"/>
              <a:t> </a:t>
            </a:r>
            <a:r>
              <a:rPr lang="pl-PL" dirty="0" smtClean="0"/>
              <a:t>AND </a:t>
            </a:r>
            <a:r>
              <a:rPr lang="pl-PL" b="1" dirty="0" smtClean="0">
                <a:solidFill>
                  <a:srgbClr val="002060"/>
                </a:solidFill>
              </a:rPr>
              <a:t>„ETALON” </a:t>
            </a:r>
            <a:r>
              <a:rPr lang="pl-PL" dirty="0" smtClean="0"/>
              <a:t>BULB</a:t>
            </a:r>
            <a:endParaRPr lang="en-GB" b="1" u="sng" dirty="0"/>
          </a:p>
        </p:txBody>
      </p:sp>
      <p:sp>
        <p:nvSpPr>
          <p:cNvPr id="20" name="Prostokąt 19"/>
          <p:cNvSpPr/>
          <p:nvPr/>
        </p:nvSpPr>
        <p:spPr>
          <a:xfrm>
            <a:off x="6340997" y="4835911"/>
            <a:ext cx="2648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GB" dirty="0" smtClean="0"/>
              <a:t>Shield for CUT-OFF</a:t>
            </a:r>
            <a:endParaRPr lang="en-GB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 flipV="1">
            <a:off x="8285936" y="4179097"/>
            <a:ext cx="703296" cy="9796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H="1">
            <a:off x="6444208" y="5158754"/>
            <a:ext cx="2545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92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4"/>
          <p:cNvGrpSpPr>
            <a:grpSpLocks/>
          </p:cNvGrpSpPr>
          <p:nvPr/>
        </p:nvGrpSpPr>
        <p:grpSpPr bwMode="auto">
          <a:xfrm rot="5400000">
            <a:off x="727525" y="1226520"/>
            <a:ext cx="1368425" cy="1546225"/>
            <a:chOff x="3424" y="460"/>
            <a:chExt cx="998" cy="1065"/>
          </a:xfrm>
        </p:grpSpPr>
        <p:pic>
          <p:nvPicPr>
            <p:cNvPr id="105474" name="Picture 10" descr="zarowka-reflektor-r2-12v-45-40w-71501-carla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15" y="754"/>
              <a:ext cx="771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75" name="Line 11"/>
            <p:cNvSpPr>
              <a:spLocks noChangeShapeType="1"/>
            </p:cNvSpPr>
            <p:nvPr/>
          </p:nvSpPr>
          <p:spPr bwMode="auto">
            <a:xfrm>
              <a:off x="4150" y="1071"/>
              <a:ext cx="227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76" name="Line 12"/>
            <p:cNvSpPr>
              <a:spLocks noChangeShapeType="1"/>
            </p:cNvSpPr>
            <p:nvPr/>
          </p:nvSpPr>
          <p:spPr bwMode="auto">
            <a:xfrm flipV="1">
              <a:off x="4150" y="890"/>
              <a:ext cx="272" cy="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77" name="Line 13"/>
            <p:cNvSpPr>
              <a:spLocks noChangeShapeType="1"/>
            </p:cNvSpPr>
            <p:nvPr/>
          </p:nvSpPr>
          <p:spPr bwMode="auto">
            <a:xfrm flipV="1">
              <a:off x="4105" y="618"/>
              <a:ext cx="226" cy="18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78" name="Line 14"/>
            <p:cNvSpPr>
              <a:spLocks noChangeShapeType="1"/>
            </p:cNvSpPr>
            <p:nvPr/>
          </p:nvSpPr>
          <p:spPr bwMode="auto">
            <a:xfrm flipH="1" flipV="1">
              <a:off x="3923" y="460"/>
              <a:ext cx="0" cy="2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79" name="Line 15"/>
            <p:cNvSpPr>
              <a:spLocks noChangeShapeType="1"/>
            </p:cNvSpPr>
            <p:nvPr/>
          </p:nvSpPr>
          <p:spPr bwMode="auto">
            <a:xfrm flipH="1" flipV="1">
              <a:off x="3589" y="542"/>
              <a:ext cx="181" cy="22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80" name="Line 16"/>
            <p:cNvSpPr>
              <a:spLocks noChangeShapeType="1"/>
            </p:cNvSpPr>
            <p:nvPr/>
          </p:nvSpPr>
          <p:spPr bwMode="auto">
            <a:xfrm flipH="1">
              <a:off x="3424" y="1071"/>
              <a:ext cx="227" cy="9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5481" name="Line 17"/>
            <p:cNvSpPr>
              <a:spLocks noChangeShapeType="1"/>
            </p:cNvSpPr>
            <p:nvPr/>
          </p:nvSpPr>
          <p:spPr bwMode="auto">
            <a:xfrm flipH="1" flipV="1">
              <a:off x="3424" y="845"/>
              <a:ext cx="272" cy="4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pic>
        <p:nvPicPr>
          <p:cNvPr id="10548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80728"/>
            <a:ext cx="1162050" cy="1228725"/>
          </a:xfrm>
          <a:prstGeom prst="rect">
            <a:avLst/>
          </a:prstGeom>
          <a:noFill/>
        </p:spPr>
      </p:pic>
      <p:pic>
        <p:nvPicPr>
          <p:cNvPr id="105489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212976"/>
            <a:ext cx="1610620" cy="1850878"/>
          </a:xfrm>
          <a:prstGeom prst="rect">
            <a:avLst/>
          </a:prstGeom>
          <a:noFill/>
        </p:spPr>
      </p:pic>
      <p:pic>
        <p:nvPicPr>
          <p:cNvPr id="15" name="Picture 24"/>
          <p:cNvPicPr>
            <a:picLocks noChangeAspect="1" noChangeArrowheads="1"/>
          </p:cNvPicPr>
          <p:nvPr/>
        </p:nvPicPr>
        <p:blipFill rotWithShape="1">
          <a:blip r:embed="rId5" cstate="print"/>
          <a:srcRect l="16254" t="22067" r="8042" b="17835"/>
          <a:stretch/>
        </p:blipFill>
        <p:spPr bwMode="auto">
          <a:xfrm>
            <a:off x="6876256" y="2852936"/>
            <a:ext cx="1296590" cy="151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204256" y="117079"/>
            <a:ext cx="87849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pl-PL" b="1" u="sng" dirty="0"/>
              <a:t>FIXED DESIGN FACTORS </a:t>
            </a:r>
          </a:p>
          <a:p>
            <a:pPr algn="ctr">
              <a:tabLst>
                <a:tab pos="228600" algn="l"/>
              </a:tabLst>
            </a:pPr>
            <a:endParaRPr lang="pl-PL" sz="1600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94996" y="2834136"/>
            <a:ext cx="2485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60000"/>
              </a:spcBef>
              <a:tabLst>
                <a:tab pos="228600" algn="l"/>
              </a:tabLst>
            </a:pPr>
            <a:r>
              <a:rPr lang="pl-PL" b="1" dirty="0">
                <a:solidFill>
                  <a:srgbClr val="FF9933"/>
                </a:solidFill>
              </a:rPr>
              <a:t>LUMINOUS </a:t>
            </a:r>
            <a:r>
              <a:rPr lang="pl-PL" b="1" dirty="0" err="1">
                <a:solidFill>
                  <a:srgbClr val="FF9933"/>
                </a:solidFill>
              </a:rPr>
              <a:t>FLUX</a:t>
            </a:r>
            <a:r>
              <a:rPr lang="pl-PL" b="1" dirty="0">
                <a:solidFill>
                  <a:srgbClr val="FF9933"/>
                </a:solidFill>
              </a:rPr>
              <a:t> </a:t>
            </a:r>
            <a:endParaRPr lang="pl-PL" b="1" dirty="0" smtClean="0">
              <a:solidFill>
                <a:srgbClr val="FF9933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5445224"/>
            <a:ext cx="8173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GB" dirty="0" smtClean="0"/>
              <a:t>AFTER REMOVING FLUX  THE OTHER  FACTORS </a:t>
            </a:r>
            <a:endParaRPr lang="pl-PL" dirty="0" smtClean="0"/>
          </a:p>
          <a:p>
            <a:pPr algn="ctr">
              <a:tabLst>
                <a:tab pos="228600" algn="l"/>
              </a:tabLst>
            </a:pPr>
            <a:r>
              <a:rPr lang="en-GB" dirty="0" smtClean="0"/>
              <a:t>WILL INFLUENCE</a:t>
            </a:r>
            <a:r>
              <a:rPr lang="pl-PL" dirty="0" smtClean="0"/>
              <a:t> </a:t>
            </a:r>
            <a:r>
              <a:rPr lang="en-GB" dirty="0" smtClean="0"/>
              <a:t> THE FINAL QUALITY OF BEAM PATTERN</a:t>
            </a:r>
            <a:endParaRPr lang="en-GB" b="1" u="sng" dirty="0"/>
          </a:p>
        </p:txBody>
      </p:sp>
      <p:cxnSp>
        <p:nvCxnSpPr>
          <p:cNvPr id="24" name="Łącznik prosty 23"/>
          <p:cNvCxnSpPr/>
          <p:nvPr/>
        </p:nvCxnSpPr>
        <p:spPr>
          <a:xfrm flipH="1">
            <a:off x="475013" y="980728"/>
            <a:ext cx="1864739" cy="185747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395536" y="1052736"/>
            <a:ext cx="2016224" cy="180020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92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467544" y="188640"/>
            <a:ext cx="7044115" cy="2082718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1187624" y="2420888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REQUIREMENTS AREA OF</a:t>
            </a:r>
            <a:r>
              <a:rPr lang="pl-PL" dirty="0" smtClean="0"/>
              <a:t> </a:t>
            </a:r>
            <a:r>
              <a:rPr lang="en-GB" dirty="0" smtClean="0"/>
              <a:t>EXISTING  REG. </a:t>
            </a:r>
            <a:r>
              <a:rPr lang="pl-PL" dirty="0" smtClean="0"/>
              <a:t>No. </a:t>
            </a:r>
            <a:r>
              <a:rPr lang="en-GB" dirty="0" smtClean="0"/>
              <a:t>112</a:t>
            </a:r>
            <a:endParaRPr lang="en-GB" dirty="0"/>
          </a:p>
        </p:txBody>
      </p:sp>
      <p:sp>
        <p:nvSpPr>
          <p:cNvPr id="13" name="Prostokąt 12"/>
          <p:cNvSpPr/>
          <p:nvPr/>
        </p:nvSpPr>
        <p:spPr>
          <a:xfrm>
            <a:off x="1259632" y="58772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GOOD PERFORMING HALOGEN HEADLAMP </a:t>
            </a:r>
            <a:endParaRPr lang="pl-PL" dirty="0" smtClean="0"/>
          </a:p>
          <a:p>
            <a:pPr algn="ctr"/>
            <a:r>
              <a:rPr lang="en-GB" dirty="0" smtClean="0"/>
              <a:t> (2004</a:t>
            </a:r>
            <a:r>
              <a:rPr lang="pl-PL" dirty="0" smtClean="0"/>
              <a:t> -</a:t>
            </a:r>
            <a:r>
              <a:rPr lang="en-GB" dirty="0" smtClean="0"/>
              <a:t> TWELVE YEAR</a:t>
            </a:r>
            <a:r>
              <a:rPr lang="pl-PL" dirty="0" smtClean="0"/>
              <a:t>S</a:t>
            </a:r>
            <a:r>
              <a:rPr lang="en-GB" dirty="0" smtClean="0"/>
              <a:t> OLD</a:t>
            </a:r>
            <a:r>
              <a:rPr lang="pl-PL" dirty="0" smtClean="0"/>
              <a:t>)</a:t>
            </a:r>
            <a:endParaRPr lang="en-GB" dirty="0"/>
          </a:p>
        </p:txBody>
      </p:sp>
      <p:pic>
        <p:nvPicPr>
          <p:cNvPr id="14" name="Obraz 13" descr="Isolux syst 14.PNG"/>
          <p:cNvPicPr>
            <a:picLocks noChangeAspect="1"/>
          </p:cNvPicPr>
          <p:nvPr/>
        </p:nvPicPr>
        <p:blipFill>
          <a:blip r:embed="rId3" cstate="print"/>
          <a:srcRect b="13644"/>
          <a:stretch>
            <a:fillRect/>
          </a:stretch>
        </p:blipFill>
        <p:spPr bwMode="auto">
          <a:xfrm>
            <a:off x="0" y="3140968"/>
            <a:ext cx="8734123" cy="267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Isolux syst 14.PNG"/>
          <p:cNvPicPr>
            <a:picLocks noChangeAspect="1"/>
          </p:cNvPicPr>
          <p:nvPr/>
        </p:nvPicPr>
        <p:blipFill>
          <a:blip r:embed="rId2" cstate="print"/>
          <a:srcRect r="17466" b="17738"/>
          <a:stretch>
            <a:fillRect/>
          </a:stretch>
        </p:blipFill>
        <p:spPr bwMode="auto">
          <a:xfrm>
            <a:off x="683568" y="1844824"/>
            <a:ext cx="7257221" cy="254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745655" y="2300733"/>
            <a:ext cx="7193736" cy="2082718"/>
          </a:xfrm>
          <a:prstGeom prst="rect">
            <a:avLst/>
          </a:prstGeom>
          <a:blipFill dpi="0" rotWithShape="1">
            <a:blip r:embed="rId3" cstate="print">
              <a:alphaModFix amt="4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943200" y="479715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REQUIREMENTS AND TECHNOLOGY POSSIBILITY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229600" cy="6309320"/>
          </a:xfrm>
        </p:spPr>
        <p:txBody>
          <a:bodyPr/>
          <a:lstStyle/>
          <a:p>
            <a:pPr eaLnBrk="1" hangingPunct="1"/>
            <a:endParaRPr lang="pl-PL" sz="1800" b="1" dirty="0" smtClean="0"/>
          </a:p>
          <a:p>
            <a:pPr algn="ctr" eaLnBrk="1" hangingPunct="1">
              <a:buNone/>
            </a:pPr>
            <a:endParaRPr lang="pl-PL" sz="2800" b="1" i="1" dirty="0" smtClean="0"/>
          </a:p>
          <a:p>
            <a:pPr algn="ctr" eaLnBrk="1" hangingPunct="1">
              <a:buNone/>
            </a:pPr>
            <a:endParaRPr lang="pl-PL" sz="2800" b="1" i="1" dirty="0" smtClean="0"/>
          </a:p>
          <a:p>
            <a:pPr algn="ctr" eaLnBrk="1" hangingPunct="1">
              <a:buNone/>
            </a:pPr>
            <a:endParaRPr lang="pl-PL" sz="2800" b="1" i="1" dirty="0" smtClean="0"/>
          </a:p>
          <a:p>
            <a:pPr algn="ctr" eaLnBrk="1" hangingPunct="1">
              <a:buNone/>
            </a:pPr>
            <a:r>
              <a:rPr lang="pl-PL" sz="2800" b="1" i="1" dirty="0" smtClean="0"/>
              <a:t>F</a:t>
            </a:r>
            <a:r>
              <a:rPr lang="en-GB" sz="2800" b="1" i="1" dirty="0" err="1" smtClean="0"/>
              <a:t>eedback</a:t>
            </a:r>
            <a:r>
              <a:rPr lang="pl-PL" sz="2800" b="1" i="1" dirty="0" smtClean="0"/>
              <a:t> </a:t>
            </a:r>
            <a:r>
              <a:rPr lang="pl-PL" sz="2800" b="1" i="1" dirty="0" err="1" smtClean="0"/>
              <a:t>received</a:t>
            </a:r>
            <a:endParaRPr lang="pl-PL" sz="2800" b="1" i="1" dirty="0" smtClean="0"/>
          </a:p>
          <a:p>
            <a:pPr algn="ctr" eaLnBrk="1" hangingPunct="1">
              <a:buNone/>
            </a:pPr>
            <a:endParaRPr lang="pl-PL" sz="2800" b="1" i="1" dirty="0" smtClean="0"/>
          </a:p>
          <a:p>
            <a:pPr algn="ctr" eaLnBrk="1" hangingPunct="1">
              <a:buNone/>
            </a:pPr>
            <a:r>
              <a:rPr lang="pl-PL" sz="2800" b="1" i="1" dirty="0" err="1" smtClean="0"/>
              <a:t>PROPOSAL</a:t>
            </a:r>
            <a:r>
              <a:rPr lang="pl-PL" sz="2800" b="1" i="1" dirty="0" smtClean="0"/>
              <a:t> </a:t>
            </a:r>
            <a:r>
              <a:rPr lang="pl-PL" sz="2800" b="1" i="1" dirty="0" err="1" smtClean="0"/>
              <a:t>SLIGHTLY</a:t>
            </a:r>
            <a:r>
              <a:rPr lang="pl-PL" sz="2800" b="1" i="1" dirty="0" smtClean="0"/>
              <a:t> </a:t>
            </a:r>
            <a:r>
              <a:rPr lang="pl-PL" sz="2800" b="1" i="1" dirty="0" err="1" smtClean="0"/>
              <a:t>MODIFIED</a:t>
            </a:r>
            <a:endParaRPr lang="en-GB" sz="2800" b="1" i="1" dirty="0" smtClean="0"/>
          </a:p>
          <a:p>
            <a:pPr algn="ctr" eaLnBrk="1" hangingPunct="1">
              <a:buNone/>
            </a:pPr>
            <a:r>
              <a:rPr lang="pl-PL" sz="2800" dirty="0" smtClean="0"/>
              <a:t> </a:t>
            </a:r>
          </a:p>
          <a:p>
            <a:pPr eaLnBrk="1" hangingPunct="1">
              <a:buFontTx/>
              <a:buNone/>
            </a:pPr>
            <a:endParaRPr lang="pl-PL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755576" y="188640"/>
            <a:ext cx="7044115" cy="2082718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1187624" y="2420888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EXISTING AREA OF REQUIREMENTS </a:t>
            </a:r>
            <a:r>
              <a:rPr lang="en-GB" dirty="0" err="1" smtClean="0"/>
              <a:t>IN</a:t>
            </a:r>
            <a:r>
              <a:rPr lang="en-GB" dirty="0" smtClean="0"/>
              <a:t> REG. 112</a:t>
            </a:r>
            <a:endParaRPr lang="en-GB" dirty="0"/>
          </a:p>
        </p:txBody>
      </p:sp>
      <p:sp>
        <p:nvSpPr>
          <p:cNvPr id="13" name="Prostokąt 12"/>
          <p:cNvSpPr/>
          <p:nvPr/>
        </p:nvSpPr>
        <p:spPr>
          <a:xfrm>
            <a:off x="395536" y="6093296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PROPOSED AREA OF REQUIREMENTS AND VALUES</a:t>
            </a:r>
            <a:r>
              <a:rPr lang="pl-PL" dirty="0" smtClean="0"/>
              <a:t> (SINGLE </a:t>
            </a:r>
            <a:r>
              <a:rPr lang="pl-PL" dirty="0" err="1" smtClean="0"/>
              <a:t>HEADLAMP</a:t>
            </a:r>
            <a:r>
              <a:rPr lang="pl-PL" dirty="0" smtClean="0"/>
              <a:t>)</a:t>
            </a:r>
          </a:p>
          <a:p>
            <a:pPr algn="ctr"/>
            <a:r>
              <a:rPr lang="en-GB" b="1" i="1" dirty="0" smtClean="0"/>
              <a:t>Slightly modified according feedback</a:t>
            </a:r>
            <a:endParaRPr lang="en-GB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140968"/>
            <a:ext cx="7488832" cy="250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19672" y="5301208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PROPOSED VALUES AND REAL POSSIBILITY</a:t>
            </a:r>
            <a:r>
              <a:rPr lang="pl-PL" dirty="0" smtClean="0"/>
              <a:t> (</a:t>
            </a:r>
            <a:r>
              <a:rPr lang="en-GB" dirty="0" smtClean="0"/>
              <a:t>HALOGEN HEADLAMP </a:t>
            </a:r>
            <a:r>
              <a:rPr lang="pl-PL" dirty="0" smtClean="0"/>
              <a:t>– 2004)</a:t>
            </a:r>
            <a:endParaRPr lang="en-GB" dirty="0"/>
          </a:p>
        </p:txBody>
      </p:sp>
      <p:pic>
        <p:nvPicPr>
          <p:cNvPr id="7" name="Obraz 6" descr="Isolux syst 14.PNG"/>
          <p:cNvPicPr>
            <a:picLocks noChangeAspect="1"/>
          </p:cNvPicPr>
          <p:nvPr/>
        </p:nvPicPr>
        <p:blipFill>
          <a:blip r:embed="rId2" cstate="print"/>
          <a:srcRect b="17738"/>
          <a:stretch>
            <a:fillRect/>
          </a:stretch>
        </p:blipFill>
        <p:spPr bwMode="auto">
          <a:xfrm>
            <a:off x="179512" y="1700808"/>
            <a:ext cx="8793500" cy="254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217490" y="2121019"/>
            <a:ext cx="7335300" cy="2598852"/>
          </a:xfrm>
          <a:prstGeom prst="rect">
            <a:avLst/>
          </a:prstGeom>
          <a:blipFill dpi="0" rotWithShape="1">
            <a:blip r:embed="rId3" cstate="print">
              <a:alphaModFix amt="5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059832" y="5085184"/>
            <a:ext cx="2987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ANOTHER EXAMPLE</a:t>
            </a:r>
            <a:endParaRPr lang="en-GB" dirty="0"/>
          </a:p>
        </p:txBody>
      </p:sp>
      <p:pic>
        <p:nvPicPr>
          <p:cNvPr id="8" name="Obraz 7" descr="Isolux syst 8.PNG"/>
          <p:cNvPicPr preferRelativeResize="0">
            <a:picLocks noChangeAspect="1"/>
          </p:cNvPicPr>
          <p:nvPr/>
        </p:nvPicPr>
        <p:blipFill>
          <a:blip r:embed="rId2" cstate="print"/>
          <a:srcRect b="13631"/>
          <a:stretch>
            <a:fillRect/>
          </a:stretch>
        </p:blipFill>
        <p:spPr bwMode="auto">
          <a:xfrm>
            <a:off x="168131" y="1593505"/>
            <a:ext cx="8951453" cy="269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230877" y="2141156"/>
            <a:ext cx="7335300" cy="2598852"/>
          </a:xfrm>
          <a:prstGeom prst="rect">
            <a:avLst/>
          </a:prstGeom>
          <a:blipFill dpi="0" rotWithShape="1">
            <a:blip r:embed="rId3" cstate="print">
              <a:alphaModFix amt="5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5475</TotalTime>
  <Words>249</Words>
  <Application>Microsoft Office PowerPoint</Application>
  <PresentationFormat>On-screen Show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Motyw pakietu Office</vt:lpstr>
      <vt:lpstr>EXPLANATIONS TO ECE/TRANS/WP.29/GRE/2016/18  OPTIONAL PERFORMANCE BASED CLASS B1 PASSING BEAM (REG. No 112)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TT</dc:creator>
  <cp:lastModifiedBy>Konstantin Glukhenkiy</cp:lastModifiedBy>
  <cp:revision>221</cp:revision>
  <dcterms:created xsi:type="dcterms:W3CDTF">2013-12-14T20:28:59Z</dcterms:created>
  <dcterms:modified xsi:type="dcterms:W3CDTF">2016-10-31T09:31:38Z</dcterms:modified>
</cp:coreProperties>
</file>