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6" r:id="rId2"/>
  </p:sldMasterIdLst>
  <p:notesMasterIdLst>
    <p:notesMasterId r:id="rId13"/>
  </p:notesMasterIdLst>
  <p:sldIdLst>
    <p:sldId id="299" r:id="rId3"/>
    <p:sldId id="293" r:id="rId4"/>
    <p:sldId id="294" r:id="rId5"/>
    <p:sldId id="291" r:id="rId6"/>
    <p:sldId id="292" r:id="rId7"/>
    <p:sldId id="296" r:id="rId8"/>
    <p:sldId id="295" r:id="rId9"/>
    <p:sldId id="297" r:id="rId10"/>
    <p:sldId id="283" r:id="rId11"/>
    <p:sldId id="298" r:id="rId12"/>
  </p:sldIdLst>
  <p:sldSz cx="9144000" cy="6858000" type="screen4x3"/>
  <p:notesSz cx="7099300" cy="10234613"/>
  <p:custDataLst>
    <p:tags r:id="rId1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CC"/>
    <a:srgbClr val="0099FF"/>
    <a:srgbClr val="00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74DC8C3-1F48-486D-9891-2B8DCF6281C3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A570A60-ED38-4BE9-824B-DFF079179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5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70A60-ED38-4BE9-824B-DFF0791793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8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6215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4112" y="64008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spcBef>
                <a:spcPct val="20000"/>
              </a:spcBef>
              <a:buFontTx/>
              <a:buChar char="–"/>
              <a:defRPr b="1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buFontTx/>
              <a:buNone/>
              <a:defRPr/>
            </a:pPr>
            <a:r>
              <a:rPr lang="en-GB" dirty="0" smtClean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81710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4112" y="64008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spcBef>
                <a:spcPct val="20000"/>
              </a:spcBef>
              <a:buFontTx/>
              <a:buChar char="–"/>
              <a:defRPr b="1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buFontTx/>
              <a:buNone/>
              <a:defRPr/>
            </a:pPr>
            <a:r>
              <a:rPr lang="en-GB" dirty="0" smtClean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403968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65" r="57543" b="27063"/>
          <a:stretch/>
        </p:blipFill>
        <p:spPr>
          <a:xfrm>
            <a:off x="7596336" y="116632"/>
            <a:ext cx="1368152" cy="726777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6488859"/>
            <a:ext cx="8208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BE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</a:t>
            </a:r>
            <a:r>
              <a:rPr lang="nl-BE" sz="105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nl-BE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CLEPA. All rights reserved. </a:t>
            </a:r>
            <a:r>
              <a:rPr lang="nl-BE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www.clepa.eu</a:t>
            </a:r>
            <a:endParaRPr lang="nl-BE" sz="105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4112" y="64008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spcBef>
                <a:spcPct val="20000"/>
              </a:spcBef>
              <a:buFontTx/>
              <a:buChar char="–"/>
              <a:defRPr b="1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buFontTx/>
              <a:buNone/>
              <a:defRPr/>
            </a:pPr>
            <a:r>
              <a:rPr lang="en-GB" dirty="0" smtClean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6392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0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1440160"/>
          </a:xfrm>
        </p:spPr>
        <p:txBody>
          <a:bodyPr/>
          <a:lstStyle/>
          <a:p>
            <a:r>
              <a:rPr lang="en-US" dirty="0" smtClean="0"/>
              <a:t>Analysis of the Polish proposal. GRE2016/18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5867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Transmitted by CLEPA</a:t>
            </a:r>
            <a:endPara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8"/>
          <p:cNvSpPr txBox="1"/>
          <p:nvPr/>
        </p:nvSpPr>
        <p:spPr>
          <a:xfrm>
            <a:off x="5364088" y="11663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GRE-76-21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(76</a:t>
            </a:r>
            <a:r>
              <a:rPr lang="en-US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25-28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2016, agenda item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7(f))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4824" y="908720"/>
            <a:ext cx="8229600" cy="4680520"/>
          </a:xfrm>
        </p:spPr>
        <p:txBody>
          <a:bodyPr/>
          <a:lstStyle/>
          <a:p>
            <a:r>
              <a:rPr lang="en-US" dirty="0" smtClean="0"/>
              <a:t>There are still several pending technical questions. </a:t>
            </a:r>
          </a:p>
          <a:p>
            <a:r>
              <a:rPr lang="en-US" dirty="0" smtClean="0"/>
              <a:t>Evaluation of the impact of the proposal upon the design of the headlamp must be done before.</a:t>
            </a:r>
          </a:p>
          <a:p>
            <a:pPr algn="just"/>
            <a:r>
              <a:rPr lang="en-US" dirty="0" smtClean="0"/>
              <a:t>The proposal should not be included into the current R112 regulation. </a:t>
            </a:r>
          </a:p>
          <a:p>
            <a:pPr algn="just"/>
            <a:r>
              <a:rPr lang="en-US" dirty="0" smtClean="0"/>
              <a:t>This topic has to be taken into account in the Simplification process phase 2.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Polish Proposal 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7640"/>
          </a:xfrm>
        </p:spPr>
        <p:txBody>
          <a:bodyPr/>
          <a:lstStyle/>
          <a:p>
            <a:r>
              <a:rPr lang="fr-FR" dirty="0" err="1" smtClean="0"/>
              <a:t>Isolux</a:t>
            </a:r>
            <a:r>
              <a:rPr lang="fr-FR" dirty="0" smtClean="0"/>
              <a:t> on the road: 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62293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429000"/>
            <a:ext cx="3376985" cy="301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4644009" y="3789040"/>
            <a:ext cx="3384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CLEPA proposal</a:t>
            </a:r>
            <a:r>
              <a:rPr lang="en-US" dirty="0" smtClean="0"/>
              <a:t>: </a:t>
            </a:r>
          </a:p>
          <a:p>
            <a:pPr algn="just"/>
            <a:r>
              <a:rPr lang="en-US" dirty="0" smtClean="0"/>
              <a:t>To replace the points on the road by the corresponding  angular directions in the forward field and to define the luminous intensity in the corresponding directions.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Angle/Luminous intensity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4032448" cy="453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923928" y="112474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 (Cd)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932040" y="4005064"/>
            <a:ext cx="295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Current R112 I&gt; 10,100 cd </a:t>
            </a:r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5004048" y="5013176"/>
            <a:ext cx="295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R112 I&gt; 10,100 </a:t>
            </a:r>
            <a:r>
              <a:rPr lang="en-US" dirty="0" err="1" smtClean="0"/>
              <a:t>cd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3563888" y="4077072"/>
            <a:ext cx="1368152" cy="288032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63888" y="5085184"/>
            <a:ext cx="1368152" cy="288032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in the angular forward field. </a:t>
            </a:r>
            <a:endParaRPr lang="en-US" dirty="0"/>
          </a:p>
        </p:txBody>
      </p:sp>
      <p:pic>
        <p:nvPicPr>
          <p:cNvPr id="5" name="Picture 142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340768"/>
            <a:ext cx="1842768" cy="1154038"/>
          </a:xfrm>
          <a:noFill/>
        </p:spPr>
      </p:pic>
      <p:sp>
        <p:nvSpPr>
          <p:cNvPr id="27" name="Étoile à 5 branches 26"/>
          <p:cNvSpPr/>
          <p:nvPr/>
        </p:nvSpPr>
        <p:spPr>
          <a:xfrm>
            <a:off x="8820472" y="3501008"/>
            <a:ext cx="45719" cy="45719"/>
          </a:xfrm>
          <a:prstGeom prst="star5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6652642" y="3381375"/>
            <a:ext cx="72008" cy="720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 à 5 branches 30"/>
          <p:cNvSpPr/>
          <p:nvPr/>
        </p:nvSpPr>
        <p:spPr>
          <a:xfrm>
            <a:off x="7528942" y="3552825"/>
            <a:ext cx="72008" cy="720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6444208" y="3429000"/>
            <a:ext cx="740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25R2</a:t>
            </a:r>
          </a:p>
          <a:p>
            <a:endParaRPr lang="fr-FR" sz="1000" dirty="0" smtClean="0"/>
          </a:p>
          <a:p>
            <a:r>
              <a:rPr lang="fr-FR" sz="1000" dirty="0" smtClean="0"/>
              <a:t>&gt;1250 Cd</a:t>
            </a:r>
            <a:endParaRPr lang="fr-FR" sz="1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380312" y="3645024"/>
            <a:ext cx="6703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15R</a:t>
            </a:r>
          </a:p>
          <a:p>
            <a:endParaRPr lang="fr-FR" sz="1000" dirty="0" smtClean="0"/>
          </a:p>
          <a:p>
            <a:r>
              <a:rPr lang="fr-FR" sz="1000" dirty="0" smtClean="0"/>
              <a:t>&gt;625 Cd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843808" y="764704"/>
            <a:ext cx="326884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Assessment of the width of the beam pattern:</a:t>
            </a:r>
          </a:p>
          <a:p>
            <a:r>
              <a:rPr lang="en-US" sz="1200" dirty="0" smtClean="0"/>
              <a:t> Measurement points for Xenon HL (R98)</a:t>
            </a:r>
            <a:endParaRPr lang="en-US" sz="1200" dirty="0"/>
          </a:p>
        </p:txBody>
      </p:sp>
      <p:cxnSp>
        <p:nvCxnSpPr>
          <p:cNvPr id="56" name="Connecteur droit avec flèche 55"/>
          <p:cNvCxnSpPr>
            <a:endCxn id="87" idx="1"/>
          </p:cNvCxnSpPr>
          <p:nvPr/>
        </p:nvCxnSpPr>
        <p:spPr>
          <a:xfrm>
            <a:off x="5397426" y="1268760"/>
            <a:ext cx="504056" cy="81959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endCxn id="91" idx="0"/>
          </p:cNvCxnSpPr>
          <p:nvPr/>
        </p:nvCxnSpPr>
        <p:spPr>
          <a:xfrm flipH="1">
            <a:off x="2807804" y="1268760"/>
            <a:ext cx="540060" cy="7920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732240" y="6597352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274" y="3356992"/>
            <a:ext cx="9013726" cy="1105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cteur droit avec flèche 49"/>
          <p:cNvCxnSpPr/>
          <p:nvPr/>
        </p:nvCxnSpPr>
        <p:spPr>
          <a:xfrm flipH="1">
            <a:off x="5364088" y="2924944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5436096" y="2708920"/>
            <a:ext cx="536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F,J,N</a:t>
            </a:r>
            <a:endParaRPr lang="fr-FR" sz="1200" dirty="0"/>
          </a:p>
        </p:txBody>
      </p:sp>
      <p:sp>
        <p:nvSpPr>
          <p:cNvPr id="52" name="Ellipse 51"/>
          <p:cNvSpPr/>
          <p:nvPr/>
        </p:nvSpPr>
        <p:spPr>
          <a:xfrm>
            <a:off x="5220072" y="3573016"/>
            <a:ext cx="14401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8028384" y="407707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</a:t>
            </a:r>
            <a:endParaRPr lang="fr-FR" sz="1200" dirty="0"/>
          </a:p>
        </p:txBody>
      </p:sp>
      <p:sp>
        <p:nvSpPr>
          <p:cNvPr id="58" name="ZoneTexte 57"/>
          <p:cNvSpPr txBox="1"/>
          <p:nvPr/>
        </p:nvSpPr>
        <p:spPr>
          <a:xfrm>
            <a:off x="7020272" y="371703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</a:t>
            </a:r>
            <a:endParaRPr lang="fr-FR" sz="1200" dirty="0"/>
          </a:p>
        </p:txBody>
      </p:sp>
      <p:sp>
        <p:nvSpPr>
          <p:cNvPr id="59" name="ZoneTexte 58"/>
          <p:cNvSpPr txBox="1"/>
          <p:nvPr/>
        </p:nvSpPr>
        <p:spPr>
          <a:xfrm>
            <a:off x="6660232" y="364502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755576" y="407707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B</a:t>
            </a:r>
            <a:endParaRPr lang="fr-FR" sz="12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475656" y="371703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</a:t>
            </a:r>
            <a:endParaRPr lang="fr-FR" sz="1200" dirty="0"/>
          </a:p>
        </p:txBody>
      </p:sp>
      <p:sp>
        <p:nvSpPr>
          <p:cNvPr id="62" name="ZoneTexte 61"/>
          <p:cNvSpPr txBox="1"/>
          <p:nvPr/>
        </p:nvSpPr>
        <p:spPr>
          <a:xfrm>
            <a:off x="1835696" y="364502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H</a:t>
            </a:r>
            <a:endParaRPr lang="fr-FR" sz="1200" dirty="0"/>
          </a:p>
        </p:txBody>
      </p:sp>
      <p:sp>
        <p:nvSpPr>
          <p:cNvPr id="63" name="ZoneTexte 62"/>
          <p:cNvSpPr txBox="1"/>
          <p:nvPr/>
        </p:nvSpPr>
        <p:spPr>
          <a:xfrm>
            <a:off x="2843808" y="357301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L</a:t>
            </a:r>
            <a:endParaRPr lang="fr-FR" sz="1200" dirty="0"/>
          </a:p>
        </p:txBody>
      </p:sp>
      <p:sp>
        <p:nvSpPr>
          <p:cNvPr id="64" name="Ellipse 63"/>
          <p:cNvSpPr/>
          <p:nvPr/>
        </p:nvSpPr>
        <p:spPr>
          <a:xfrm>
            <a:off x="4347592" y="3608834"/>
            <a:ext cx="72008" cy="144016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3779912" y="2780928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M,Q</a:t>
            </a:r>
            <a:endParaRPr lang="fr-FR" sz="1200" dirty="0"/>
          </a:p>
        </p:txBody>
      </p:sp>
      <p:cxnSp>
        <p:nvCxnSpPr>
          <p:cNvPr id="66" name="Connecteur droit avec flèche 65"/>
          <p:cNvCxnSpPr>
            <a:endCxn id="64" idx="1"/>
          </p:cNvCxnSpPr>
          <p:nvPr/>
        </p:nvCxnSpPr>
        <p:spPr>
          <a:xfrm>
            <a:off x="4067944" y="2996952"/>
            <a:ext cx="290193" cy="632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3131840" y="3573016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I</a:t>
            </a:r>
            <a:endParaRPr lang="fr-FR" sz="1200" dirty="0"/>
          </a:p>
        </p:txBody>
      </p:sp>
      <p:sp>
        <p:nvSpPr>
          <p:cNvPr id="72" name="ZoneTexte 71"/>
          <p:cNvSpPr txBox="1"/>
          <p:nvPr/>
        </p:nvSpPr>
        <p:spPr>
          <a:xfrm>
            <a:off x="3419872" y="36450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G</a:t>
            </a:r>
            <a:endParaRPr lang="fr-FR" sz="1200" dirty="0"/>
          </a:p>
        </p:txBody>
      </p:sp>
      <p:cxnSp>
        <p:nvCxnSpPr>
          <p:cNvPr id="73" name="Connecteur droit avec flèche 72"/>
          <p:cNvCxnSpPr>
            <a:stCxn id="78" idx="2"/>
          </p:cNvCxnSpPr>
          <p:nvPr/>
        </p:nvCxnSpPr>
        <p:spPr>
          <a:xfrm flipH="1">
            <a:off x="4476751" y="3129935"/>
            <a:ext cx="22854" cy="546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4355976" y="285293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</a:t>
            </a:r>
            <a:endParaRPr lang="fr-FR" sz="1200" dirty="0"/>
          </a:p>
        </p:txBody>
      </p:sp>
      <p:sp>
        <p:nvSpPr>
          <p:cNvPr id="82" name="ZoneTexte 81"/>
          <p:cNvSpPr txBox="1"/>
          <p:nvPr/>
        </p:nvSpPr>
        <p:spPr>
          <a:xfrm>
            <a:off x="4716016" y="285293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R,S</a:t>
            </a:r>
            <a:endParaRPr lang="fr-FR" sz="1200" dirty="0"/>
          </a:p>
        </p:txBody>
      </p:sp>
      <p:cxnSp>
        <p:nvCxnSpPr>
          <p:cNvPr id="83" name="Connecteur droit avec flèche 82"/>
          <p:cNvCxnSpPr/>
          <p:nvPr/>
        </p:nvCxnSpPr>
        <p:spPr>
          <a:xfrm flipH="1">
            <a:off x="4552950" y="3068960"/>
            <a:ext cx="257928" cy="574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4504755" y="3617119"/>
            <a:ext cx="72008" cy="72008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Étoile à 5 branches 86"/>
          <p:cNvSpPr/>
          <p:nvPr/>
        </p:nvSpPr>
        <p:spPr>
          <a:xfrm>
            <a:off x="5901482" y="2060848"/>
            <a:ext cx="72008" cy="720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Étoile à 5 branches 89"/>
          <p:cNvSpPr/>
          <p:nvPr/>
        </p:nvSpPr>
        <p:spPr>
          <a:xfrm>
            <a:off x="5524897" y="1971278"/>
            <a:ext cx="72008" cy="720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2771800" y="2060848"/>
            <a:ext cx="72008" cy="720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Étoile à 5 branches 91"/>
          <p:cNvSpPr/>
          <p:nvPr/>
        </p:nvSpPr>
        <p:spPr>
          <a:xfrm>
            <a:off x="3148633" y="1971278"/>
            <a:ext cx="72008" cy="7200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7" name="Connecteur droit avec flèche 96"/>
          <p:cNvCxnSpPr>
            <a:endCxn id="92" idx="4"/>
          </p:cNvCxnSpPr>
          <p:nvPr/>
        </p:nvCxnSpPr>
        <p:spPr>
          <a:xfrm flipH="1">
            <a:off x="3220641" y="1268760"/>
            <a:ext cx="415255" cy="73002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>
            <a:off x="5076056" y="1196752"/>
            <a:ext cx="504056" cy="819593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 rot="19426267">
            <a:off x="5763196" y="1112030"/>
            <a:ext cx="27239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Same scale 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683568" y="1124744"/>
            <a:ext cx="16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Current R112: </a:t>
            </a:r>
            <a:endParaRPr lang="en-US"/>
          </a:p>
        </p:txBody>
      </p:sp>
      <p:sp>
        <p:nvSpPr>
          <p:cNvPr id="103" name="ZoneTexte 102"/>
          <p:cNvSpPr txBox="1"/>
          <p:nvPr/>
        </p:nvSpPr>
        <p:spPr>
          <a:xfrm>
            <a:off x="755576" y="2780928"/>
            <a:ext cx="11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R112  B1:</a:t>
            </a:r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467544" y="4653136"/>
            <a:ext cx="78488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Comments: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A, B, C, D, E, H : Too wide.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Relevance of 3 points F,J, and N which are very close each other.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G and F very close to 25L and 25R respectively: to be removed. </a:t>
            </a:r>
          </a:p>
        </p:txBody>
      </p:sp>
      <p:cxnSp>
        <p:nvCxnSpPr>
          <p:cNvPr id="45" name="Connecteur droit 44"/>
          <p:cNvCxnSpPr/>
          <p:nvPr/>
        </p:nvCxnSpPr>
        <p:spPr>
          <a:xfrm>
            <a:off x="323528" y="263691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719380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Zoom on the hot spot area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547664" y="256490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07904" y="2852936"/>
            <a:ext cx="262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 (75R):  I &gt; 10,100 Cd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3501008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K (50R): ):  I &gt; 10,100 Cd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084168" y="1844824"/>
            <a:ext cx="190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S:  I &gt; 11263 Cd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652120" y="2204864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R:  I&gt; 15014 Cd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67544" y="4221088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Comments: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1" dirty="0" smtClean="0"/>
              <a:t>Q</a:t>
            </a:r>
            <a:r>
              <a:rPr lang="en-US" dirty="0" smtClean="0"/>
              <a:t> is exactly on the kink point of the cut-off: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Repeatable measurements are impossible.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1" dirty="0" smtClean="0"/>
              <a:t>M</a:t>
            </a:r>
            <a:r>
              <a:rPr lang="en-US" dirty="0" smtClean="0"/>
              <a:t> is very close to V50 in R112 (d= 0.14°) . Redundancy .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  R &amp; S</a:t>
            </a:r>
            <a:r>
              <a:rPr lang="en-US" dirty="0" smtClean="0"/>
              <a:t> are very close each other, close to the cut-off line. </a:t>
            </a:r>
          </a:p>
          <a:p>
            <a:pPr lvl="1"/>
            <a:r>
              <a:rPr lang="en-US" dirty="0" smtClean="0"/>
              <a:t>The requirement seems to be difficult to achieve. </a:t>
            </a:r>
          </a:p>
          <a:p>
            <a:pPr lvl="1"/>
            <a:r>
              <a:rPr lang="en-US" dirty="0" smtClean="0"/>
              <a:t>Assessment of current HL to be done before a conclusion on these points. </a:t>
            </a:r>
            <a:endParaRPr lang="en-US" dirty="0"/>
          </a:p>
        </p:txBody>
      </p:sp>
      <p:sp>
        <p:nvSpPr>
          <p:cNvPr id="16" name="Losange 15"/>
          <p:cNvSpPr/>
          <p:nvPr/>
        </p:nvSpPr>
        <p:spPr>
          <a:xfrm>
            <a:off x="1403648" y="3429000"/>
            <a:ext cx="144016" cy="14401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207647" y="2751123"/>
            <a:ext cx="129614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1554872" y="1702191"/>
            <a:ext cx="4212882" cy="104939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 rot="20721476">
            <a:off x="2292782" y="1987808"/>
            <a:ext cx="129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Cut-off line</a:t>
            </a:r>
            <a:endParaRPr lang="en-US" dirty="0"/>
          </a:p>
        </p:txBody>
      </p:sp>
      <p:sp>
        <p:nvSpPr>
          <p:cNvPr id="22" name="Ellipse 21"/>
          <p:cNvSpPr/>
          <p:nvPr/>
        </p:nvSpPr>
        <p:spPr>
          <a:xfrm>
            <a:off x="1187624" y="2924944"/>
            <a:ext cx="576064" cy="792088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43608" y="2555902"/>
            <a:ext cx="936104" cy="369042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avec flèche 22"/>
          <p:cNvCxnSpPr>
            <a:endCxn id="17" idx="6"/>
          </p:cNvCxnSpPr>
          <p:nvPr/>
        </p:nvCxnSpPr>
        <p:spPr>
          <a:xfrm flipH="1" flipV="1">
            <a:off x="1979712" y="2740423"/>
            <a:ext cx="3096344" cy="1552673"/>
          </a:xfrm>
          <a:prstGeom prst="straightConnector1">
            <a:avLst/>
          </a:prstGeom>
          <a:ln w="254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5076056" y="4077072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« Q » on the Kink point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664" y="3284984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50V I&gt;5,100 Cd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547664" y="292494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M:  I&gt;5,400 Cd</a:t>
            </a:r>
            <a:endParaRPr lang="fr-FR" dirty="0"/>
          </a:p>
        </p:txBody>
      </p:sp>
      <p:cxnSp>
        <p:nvCxnSpPr>
          <p:cNvPr id="24" name="Connecteur droit avec flèche 23"/>
          <p:cNvCxnSpPr>
            <a:endCxn id="11" idx="1"/>
          </p:cNvCxnSpPr>
          <p:nvPr/>
        </p:nvCxnSpPr>
        <p:spPr>
          <a:xfrm>
            <a:off x="5940152" y="1628800"/>
            <a:ext cx="144016" cy="400690"/>
          </a:xfrm>
          <a:prstGeom prst="straightConnector1">
            <a:avLst/>
          </a:prstGeom>
          <a:ln w="28575">
            <a:solidFill>
              <a:srgbClr val="FF66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12" idx="1"/>
          </p:cNvCxnSpPr>
          <p:nvPr/>
        </p:nvCxnSpPr>
        <p:spPr>
          <a:xfrm>
            <a:off x="5436096" y="1772816"/>
            <a:ext cx="216024" cy="616714"/>
          </a:xfrm>
          <a:prstGeom prst="straightConnector1">
            <a:avLst/>
          </a:prstGeom>
          <a:ln w="28575">
            <a:solidFill>
              <a:srgbClr val="FF66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Measurement of luminous intensity on point Q. 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8640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variation of the luminous intensity in </a:t>
            </a:r>
            <a:r>
              <a:rPr lang="en-US" dirty="0"/>
              <a:t>the </a:t>
            </a:r>
            <a:r>
              <a:rPr lang="en-US" dirty="0" smtClean="0"/>
              <a:t>Neighborhood of « Q » along VV line,  is high: 2000cd/0.1° 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88840"/>
            <a:ext cx="5753075" cy="3673650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 flipV="1">
            <a:off x="3936326" y="4365104"/>
            <a:ext cx="0" cy="10210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067944" y="616530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851920" y="4005064"/>
            <a:ext cx="144016" cy="72008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14" idx="1"/>
          </p:cNvCxnSpPr>
          <p:nvPr/>
        </p:nvCxnSpPr>
        <p:spPr>
          <a:xfrm flipH="1">
            <a:off x="3923928" y="3802107"/>
            <a:ext cx="2736304" cy="490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6660232" y="2924944"/>
            <a:ext cx="2267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of the intensity along VV</a:t>
            </a:r>
          </a:p>
          <a:p>
            <a:r>
              <a:rPr lang="en-US" dirty="0" smtClean="0"/>
              <a:t>2000Cd / 0.1° for an average value of 5,000 </a:t>
            </a:r>
            <a:r>
              <a:rPr lang="en-US" dirty="0" err="1" smtClean="0"/>
              <a:t>Cd</a:t>
            </a:r>
            <a:r>
              <a:rPr lang="en-US" dirty="0" smtClean="0"/>
              <a:t>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Variation of 40%!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Adjustment tolerances. 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3789040"/>
            <a:ext cx="8229600" cy="2016224"/>
          </a:xfrm>
        </p:spPr>
        <p:txBody>
          <a:bodyPr>
            <a:normAutofit/>
          </a:bodyPr>
          <a:lstStyle/>
          <a:p>
            <a:r>
              <a:rPr lang="en-US" dirty="0" smtClean="0"/>
              <a:t>Justification? </a:t>
            </a:r>
          </a:p>
          <a:p>
            <a:r>
              <a:rPr lang="en-US" dirty="0" smtClean="0"/>
              <a:t>This requirement is </a:t>
            </a:r>
            <a:r>
              <a:rPr lang="en-US" dirty="0"/>
              <a:t>too </a:t>
            </a:r>
            <a:r>
              <a:rPr lang="en-US" dirty="0" smtClean="0"/>
              <a:t>binding. 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052736"/>
            <a:ext cx="801523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60848"/>
            <a:ext cx="80826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flipH="1">
            <a:off x="2555776" y="1772816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4824" y="836712"/>
            <a:ext cx="8001632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“At </a:t>
            </a:r>
            <a:r>
              <a:rPr lang="en-US" dirty="0"/>
              <a:t>any point and area, the value of 50 </a:t>
            </a:r>
            <a:r>
              <a:rPr lang="en-US" dirty="0" err="1"/>
              <a:t>lux</a:t>
            </a:r>
            <a:r>
              <a:rPr lang="en-US" dirty="0"/>
              <a:t> shall not be exceeded</a:t>
            </a:r>
            <a:r>
              <a:rPr lang="en-US" dirty="0" smtClean="0"/>
              <a:t>.”</a:t>
            </a:r>
          </a:p>
          <a:p>
            <a:pPr lvl="1" algn="just"/>
            <a:r>
              <a:rPr lang="en-US" dirty="0"/>
              <a:t>Justification? </a:t>
            </a:r>
            <a:endParaRPr lang="en-US" dirty="0" smtClean="0"/>
          </a:p>
          <a:p>
            <a:pPr algn="just"/>
            <a:r>
              <a:rPr lang="en-US" dirty="0" smtClean="0"/>
              <a:t>“the </a:t>
            </a:r>
            <a:r>
              <a:rPr lang="en-US" dirty="0"/>
              <a:t>random procedure may be used for reducing the number of </a:t>
            </a:r>
            <a:r>
              <a:rPr lang="en-US" dirty="0" smtClean="0"/>
              <a:t>measurements”. </a:t>
            </a:r>
          </a:p>
          <a:p>
            <a:pPr lvl="1" algn="just"/>
            <a:r>
              <a:rPr lang="en-US" dirty="0" smtClean="0"/>
              <a:t>What is “random procedure”? </a:t>
            </a:r>
          </a:p>
          <a:p>
            <a:pPr algn="just"/>
            <a:r>
              <a:rPr lang="en-US" dirty="0" smtClean="0"/>
              <a:t>“Any </a:t>
            </a:r>
            <a:r>
              <a:rPr lang="en-US" dirty="0"/>
              <a:t>visible </a:t>
            </a:r>
            <a:r>
              <a:rPr lang="en-US" dirty="0" err="1"/>
              <a:t>inhomogeneity</a:t>
            </a:r>
            <a:r>
              <a:rPr lang="en-US" dirty="0"/>
              <a:t> on the vertical screen illuminated by headlamp should be additionally verified by measurements of the darkest and the brightest visible points and areas as well as for any other </a:t>
            </a:r>
            <a:r>
              <a:rPr lang="en-US" dirty="0" smtClean="0"/>
              <a:t>doubts”.</a:t>
            </a:r>
          </a:p>
          <a:p>
            <a:pPr lvl="1" algn="just"/>
            <a:r>
              <a:rPr lang="en-US" dirty="0" smtClean="0"/>
              <a:t>Homogeneity is not a safety criterion. </a:t>
            </a:r>
          </a:p>
          <a:p>
            <a:pPr lvl="1" algn="just"/>
            <a:r>
              <a:rPr lang="en-US" dirty="0" smtClean="0"/>
              <a:t>How to define what is acceptable or not?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Width of the beam pattern. 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B1 HL as proposed, has a requirement for the width which is</a:t>
            </a:r>
          </a:p>
          <a:p>
            <a:pPr lvl="2" algn="just"/>
            <a:r>
              <a:rPr lang="en-US" b="1" dirty="0" smtClean="0">
                <a:solidFill>
                  <a:srgbClr val="FF0000"/>
                </a:solidFill>
              </a:rPr>
              <a:t>4.5 X</a:t>
            </a:r>
            <a:r>
              <a:rPr lang="en-US" dirty="0" smtClean="0">
                <a:solidFill>
                  <a:schemeClr val="tx1"/>
                </a:solidFill>
              </a:rPr>
              <a:t> the one required by current R112,</a:t>
            </a:r>
          </a:p>
          <a:p>
            <a:pPr lvl="2" algn="just"/>
            <a:r>
              <a:rPr lang="en-US" b="1" dirty="0" smtClean="0">
                <a:solidFill>
                  <a:srgbClr val="FF0000"/>
                </a:solidFill>
              </a:rPr>
              <a:t>2.25 X</a:t>
            </a:r>
            <a:r>
              <a:rPr lang="en-US" dirty="0" smtClean="0">
                <a:solidFill>
                  <a:schemeClr val="tx1"/>
                </a:solidFill>
              </a:rPr>
              <a:t> the one required by current R98 for </a:t>
            </a:r>
            <a:r>
              <a:rPr lang="en-US" b="1" dirty="0" smtClean="0">
                <a:solidFill>
                  <a:schemeClr val="tx1"/>
                </a:solidFill>
              </a:rPr>
              <a:t>xenon headlamps.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Not relevant.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Range of the beam pattern: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Points M, R &amp; S are redundant with the already existing requirement. 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Point Q (on the kink point of the cut-off line) is not measurable. 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The current requirements on 75R</a:t>
            </a:r>
            <a:r>
              <a:rPr lang="en-US" dirty="0">
                <a:solidFill>
                  <a:schemeClr val="tx1"/>
                </a:solidFill>
              </a:rPr>
              <a:t>, V50 and 50R are relevant to assess the visibility distance of the low beam pattern.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Aiming tolerances: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To keep the current existing tolerance as defined in R112 §6.2.2.3 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Several pending questions.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32240" y="6597352"/>
            <a:ext cx="93610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fee17bf33a4cfaef32ec9bcfdeec944540edf0"/>
</p:tagLst>
</file>

<file path=ppt/theme/theme1.xml><?xml version="1.0" encoding="utf-8"?>
<a:theme xmlns:a="http://schemas.openxmlformats.org/drawingml/2006/main" name="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Slide">
  <a:themeElements>
    <a:clrScheme name="CLEPA Colors">
      <a:dk1>
        <a:srgbClr val="67737A"/>
      </a:dk1>
      <a:lt1>
        <a:sysClr val="window" lastClr="FFFFFF"/>
      </a:lt1>
      <a:dk2>
        <a:srgbClr val="67737A"/>
      </a:dk2>
      <a:lt2>
        <a:srgbClr val="EEECE1"/>
      </a:lt2>
      <a:accent1>
        <a:srgbClr val="DBE5F1"/>
      </a:accent1>
      <a:accent2>
        <a:srgbClr val="B8CCE4"/>
      </a:accent2>
      <a:accent3>
        <a:srgbClr val="95B3D7"/>
      </a:accent3>
      <a:accent4>
        <a:srgbClr val="366092"/>
      </a:accent4>
      <a:accent5>
        <a:srgbClr val="244061"/>
      </a:accent5>
      <a:accent6>
        <a:srgbClr val="002060"/>
      </a:accent6>
      <a:hlink>
        <a:srgbClr val="00578E"/>
      </a:hlink>
      <a:folHlink>
        <a:srgbClr val="005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</TotalTime>
  <Words>631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Chapter Slide - Dark</vt:lpstr>
      <vt:lpstr>Default Slide</vt:lpstr>
      <vt:lpstr>Analysis of the Polish proposal. GRE2016/18</vt:lpstr>
      <vt:lpstr>Polish Proposal </vt:lpstr>
      <vt:lpstr>Table Angle/Luminous intensity</vt:lpstr>
      <vt:lpstr>Requirement in the angular forward field. </vt:lpstr>
      <vt:lpstr>Zoom on the hot spot area</vt:lpstr>
      <vt:lpstr>Measurement of luminous intensity on point Q. </vt:lpstr>
      <vt:lpstr>Adjustment tolerances. </vt:lpstr>
      <vt:lpstr>Questions: </vt:lpstr>
      <vt:lpstr>Synthesis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Konstantin Glukhenkiy</cp:lastModifiedBy>
  <cp:revision>172</cp:revision>
  <dcterms:created xsi:type="dcterms:W3CDTF">2013-07-05T14:06:29Z</dcterms:created>
  <dcterms:modified xsi:type="dcterms:W3CDTF">2016-10-25T12:22:56Z</dcterms:modified>
</cp:coreProperties>
</file>