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77" r:id="rId2"/>
    <p:sldMasterId id="2147483684" r:id="rId3"/>
  </p:sldMasterIdLst>
  <p:notesMasterIdLst>
    <p:notesMasterId r:id="rId22"/>
  </p:notesMasterIdLst>
  <p:handoutMasterIdLst>
    <p:handoutMasterId r:id="rId23"/>
  </p:handoutMasterIdLst>
  <p:sldIdLst>
    <p:sldId id="392" r:id="rId4"/>
    <p:sldId id="527" r:id="rId5"/>
    <p:sldId id="528" r:id="rId6"/>
    <p:sldId id="529" r:id="rId7"/>
    <p:sldId id="530" r:id="rId8"/>
    <p:sldId id="538" r:id="rId9"/>
    <p:sldId id="541" r:id="rId10"/>
    <p:sldId id="531" r:id="rId11"/>
    <p:sldId id="540" r:id="rId12"/>
    <p:sldId id="537" r:id="rId13"/>
    <p:sldId id="535" r:id="rId14"/>
    <p:sldId id="536" r:id="rId15"/>
    <p:sldId id="542" r:id="rId16"/>
    <p:sldId id="546" r:id="rId17"/>
    <p:sldId id="539" r:id="rId18"/>
    <p:sldId id="543" r:id="rId19"/>
    <p:sldId id="544" r:id="rId20"/>
    <p:sldId id="545" r:id="rId21"/>
  </p:sldIdLst>
  <p:sldSz cx="9144000" cy="6858000" type="screen4x3"/>
  <p:notesSz cx="6858000" cy="9926638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umimoji="1"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umimoji="1"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umimoji="1"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umimoji="1"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osinan" initials="v" lastIdx="12" clrIdx="0"/>
  <p:cmAuthor id="1" name="Heinz Steven" initials="HS" lastIdx="10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2A9609"/>
    <a:srgbClr val="0D6CF7"/>
    <a:srgbClr val="CC00CC"/>
    <a:srgbClr val="B559C7"/>
    <a:srgbClr val="CC3399"/>
    <a:srgbClr val="8A5A89"/>
    <a:srgbClr val="6F677D"/>
    <a:srgbClr val="645D7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3" autoAdjust="0"/>
    <p:restoredTop sz="94693" autoAdjust="0"/>
  </p:normalViewPr>
  <p:slideViewPr>
    <p:cSldViewPr snapToGrid="0">
      <p:cViewPr>
        <p:scale>
          <a:sx n="118" d="100"/>
          <a:sy n="118" d="100"/>
        </p:scale>
        <p:origin x="-442" y="1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9" d="100"/>
          <a:sy n="79" d="100"/>
        </p:scale>
        <p:origin x="-3984" y="-102"/>
      </p:cViewPr>
      <p:guideLst>
        <p:guide orient="horz" pos="3126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effectLst/>
                <a:latin typeface="Times New Roman" pitchFamily="18" charset="0"/>
              </a:defRPr>
            </a:lvl1pPr>
          </a:lstStyle>
          <a:p>
            <a:endParaRPr lang="el-GR" dirty="0"/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/>
                <a:latin typeface="Times New Roman" pitchFamily="18" charset="0"/>
              </a:defRPr>
            </a:lvl1pPr>
          </a:lstStyle>
          <a:p>
            <a:endParaRPr lang="el-GR" dirty="0"/>
          </a:p>
        </p:txBody>
      </p:sp>
      <p:sp>
        <p:nvSpPr>
          <p:cNvPr id="363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effectLst/>
                <a:latin typeface="Times New Roman" pitchFamily="18" charset="0"/>
              </a:defRPr>
            </a:lvl1pPr>
          </a:lstStyle>
          <a:p>
            <a:endParaRPr lang="el-GR" dirty="0"/>
          </a:p>
        </p:txBody>
      </p:sp>
      <p:sp>
        <p:nvSpPr>
          <p:cNvPr id="363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2" y="9428164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/>
                <a:latin typeface="Times New Roman" pitchFamily="18" charset="0"/>
              </a:defRPr>
            </a:lvl1pPr>
          </a:lstStyle>
          <a:p>
            <a:fld id="{A0633594-5EF8-4381-A96F-FD327251460F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8059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algn="l" defTabSz="931863">
              <a:defRPr kumimoji="0" sz="1200">
                <a:effectLst/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453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>
                <a:effectLst/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508" y="4716464"/>
            <a:ext cx="5028986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algn="l" defTabSz="931863">
              <a:defRPr kumimoji="0" sz="1200">
                <a:effectLst/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453" y="942975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>
                <a:effectLst/>
                <a:latin typeface="Times New Roman" pitchFamily="18" charset="0"/>
              </a:defRPr>
            </a:lvl1pPr>
          </a:lstStyle>
          <a:p>
            <a:fld id="{4609D4FC-06FE-41A5-8433-E2D11C5ED85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0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5958" y="2273300"/>
            <a:ext cx="7640805" cy="2286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1755775" y="3367088"/>
            <a:ext cx="18415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kumimoji="0" lang="el-GR" sz="1100" dirty="0">
                <a:effectLst/>
              </a:rPr>
              <a:t/>
            </a:r>
            <a:br>
              <a:rPr kumimoji="0" lang="el-GR" sz="1100" dirty="0">
                <a:effectLst/>
              </a:rPr>
            </a:br>
            <a:endParaRPr kumimoji="0" lang="el-GR" sz="2400" dirty="0">
              <a:effectLst/>
              <a:latin typeface="Times New Roman" pitchFamily="18" charset="0"/>
            </a:endParaRPr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1143299" y="75198"/>
            <a:ext cx="6352040" cy="723900"/>
            <a:chOff x="1143299" y="980073"/>
            <a:chExt cx="6352040" cy="723900"/>
          </a:xfrm>
        </p:grpSpPr>
        <p:pic>
          <p:nvPicPr>
            <p:cNvPr id="19" name="Picture 18" descr="Lat"/>
            <p:cNvPicPr/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3299" y="1148514"/>
              <a:ext cx="101917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9"/>
            <p:cNvPicPr/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6774" y="980073"/>
              <a:ext cx="1218565" cy="723900"/>
            </a:xfrm>
            <a:prstGeom prst="rect">
              <a:avLst/>
            </a:prstGeom>
          </p:spPr>
        </p:pic>
        <p:pic>
          <p:nvPicPr>
            <p:cNvPr id="18" name="Picture 17"/>
            <p:cNvPicPr/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2353" y="1172577"/>
              <a:ext cx="1238250" cy="409575"/>
            </a:xfrm>
            <a:prstGeom prst="rect">
              <a:avLst/>
            </a:prstGeom>
          </p:spPr>
        </p:pic>
        <p:pic>
          <p:nvPicPr>
            <p:cNvPr id="22" name="Grafik 12"/>
            <p:cNvPicPr/>
            <p:nvPr userDrawn="1"/>
          </p:nvPicPr>
          <p:blipFill rotWithShape="1">
            <a:blip r:embed="rId5" cstate="print"/>
            <a:srcRect l="5002" t="18182" b="21058"/>
            <a:stretch/>
          </p:blipFill>
          <p:spPr bwMode="auto">
            <a:xfrm>
              <a:off x="2517772" y="1180005"/>
              <a:ext cx="1910687" cy="35912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750" y="1379538"/>
            <a:ext cx="4333875" cy="5284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79538"/>
            <a:ext cx="4333875" cy="5284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100" i="0">
                <a:solidFill>
                  <a:schemeClr val="tx1"/>
                </a:solidFill>
                <a:effectLst/>
                <a:latin typeface="Arial Narrow" pitchFamily="34" charset="0"/>
              </a:defRPr>
            </a:lvl1pPr>
          </a:lstStyle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‹#›</a:t>
            </a:fld>
            <a:endParaRPr lang="el-GR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49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5266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100" i="0">
                <a:solidFill>
                  <a:schemeClr val="tx1"/>
                </a:solidFill>
                <a:effectLst/>
                <a:latin typeface="Arial Narrow" pitchFamily="34" charset="0"/>
              </a:defRPr>
            </a:lvl1pPr>
          </a:lstStyle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‹#›</a:t>
            </a:fld>
            <a:endParaRPr lang="el-GR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243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5958" y="2273300"/>
            <a:ext cx="7640805" cy="2286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1755775" y="3367088"/>
            <a:ext cx="18415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kumimoji="0" lang="el-GR" sz="1100" dirty="0">
                <a:solidFill>
                  <a:srgbClr val="2F2B20"/>
                </a:solidFill>
                <a:effectLst/>
              </a:rPr>
              <a:t/>
            </a:r>
            <a:br>
              <a:rPr kumimoji="0" lang="el-GR" sz="1100" dirty="0">
                <a:solidFill>
                  <a:srgbClr val="2F2B20"/>
                </a:solidFill>
                <a:effectLst/>
              </a:rPr>
            </a:br>
            <a:endParaRPr kumimoji="0" lang="el-GR" sz="2400" dirty="0">
              <a:solidFill>
                <a:srgbClr val="2F2B20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9" name="Picture 18" descr="Lat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299" y="1148514"/>
            <a:ext cx="10191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774" y="980073"/>
            <a:ext cx="1218565" cy="723900"/>
          </a:xfrm>
          <a:prstGeom prst="rect">
            <a:avLst/>
          </a:prstGeom>
        </p:spPr>
      </p:pic>
      <p:pic>
        <p:nvPicPr>
          <p:cNvPr id="18" name="Picture 17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353" y="1172577"/>
            <a:ext cx="1238250" cy="409575"/>
          </a:xfrm>
          <a:prstGeom prst="rect">
            <a:avLst/>
          </a:prstGeom>
        </p:spPr>
      </p:pic>
      <p:pic>
        <p:nvPicPr>
          <p:cNvPr id="22" name="Grafik 12"/>
          <p:cNvPicPr/>
          <p:nvPr userDrawn="1"/>
        </p:nvPicPr>
        <p:blipFill rotWithShape="1">
          <a:blip r:embed="rId5" cstate="print"/>
          <a:srcRect l="5002" t="18182" b="21058"/>
          <a:stretch/>
        </p:blipFill>
        <p:spPr bwMode="auto">
          <a:xfrm>
            <a:off x="2517772" y="1180005"/>
            <a:ext cx="1910687" cy="3591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003366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100" i="0">
                <a:solidFill>
                  <a:schemeClr val="tx1"/>
                </a:solidFill>
                <a:effectLst/>
                <a:latin typeface="Arial Narrow" pitchFamily="34" charset="0"/>
              </a:defRPr>
            </a:lvl1pPr>
          </a:lstStyle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‹#›</a:t>
            </a:fld>
            <a:endParaRPr lang="el-GR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86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1452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750" y="1379538"/>
            <a:ext cx="4333875" cy="5284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79538"/>
            <a:ext cx="4333875" cy="5284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100" i="0">
                <a:solidFill>
                  <a:schemeClr val="tx1"/>
                </a:solidFill>
                <a:effectLst/>
                <a:latin typeface="Arial Narrow" pitchFamily="34" charset="0"/>
              </a:defRPr>
            </a:lvl1pPr>
          </a:lstStyle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‹#›</a:t>
            </a:fld>
            <a:endParaRPr lang="el-GR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497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5266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100" i="0">
                <a:solidFill>
                  <a:schemeClr val="tx1"/>
                </a:solidFill>
                <a:effectLst/>
                <a:latin typeface="Arial Narrow" pitchFamily="34" charset="0"/>
              </a:defRPr>
            </a:lvl1pPr>
          </a:lstStyle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‹#›</a:t>
            </a:fld>
            <a:endParaRPr lang="el-GR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24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003366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100" i="0">
                <a:solidFill>
                  <a:schemeClr val="tx1"/>
                </a:solidFill>
                <a:effectLst/>
                <a:latin typeface="Arial Narrow" pitchFamily="34" charset="0"/>
              </a:defRPr>
            </a:lvl1pPr>
          </a:lstStyle>
          <a:p>
            <a:pPr algn="r"/>
            <a:fld id="{55148A08-1D96-457B-BA18-A2BB1B7B3C08}" type="slidenum">
              <a:rPr lang="el-GR" smtClean="0"/>
              <a:pPr algn="r"/>
              <a:t>‹#›</a:t>
            </a:fld>
            <a:endParaRPr lang="el-GR" dirty="0"/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1152824" y="6069012"/>
            <a:ext cx="6352040" cy="723900"/>
            <a:chOff x="1143299" y="980073"/>
            <a:chExt cx="6352040" cy="723900"/>
          </a:xfrm>
        </p:grpSpPr>
        <p:pic>
          <p:nvPicPr>
            <p:cNvPr id="7" name="Picture 18" descr="Lat"/>
            <p:cNvPicPr/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3299" y="1148514"/>
              <a:ext cx="101917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9"/>
            <p:cNvPicPr/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6774" y="980073"/>
              <a:ext cx="1218565" cy="723900"/>
            </a:xfrm>
            <a:prstGeom prst="rect">
              <a:avLst/>
            </a:prstGeom>
          </p:spPr>
        </p:pic>
        <p:pic>
          <p:nvPicPr>
            <p:cNvPr id="9" name="Picture 17"/>
            <p:cNvPicPr/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2353" y="1172577"/>
              <a:ext cx="1238250" cy="409575"/>
            </a:xfrm>
            <a:prstGeom prst="rect">
              <a:avLst/>
            </a:prstGeom>
          </p:spPr>
        </p:pic>
        <p:pic>
          <p:nvPicPr>
            <p:cNvPr id="10" name="Grafik 12"/>
            <p:cNvPicPr/>
            <p:nvPr userDrawn="1"/>
          </p:nvPicPr>
          <p:blipFill rotWithShape="1">
            <a:blip r:embed="rId5" cstate="print"/>
            <a:srcRect l="5002" t="18182" b="21058"/>
            <a:stretch/>
          </p:blipFill>
          <p:spPr bwMode="auto">
            <a:xfrm>
              <a:off x="2517772" y="1180005"/>
              <a:ext cx="1910687" cy="35912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2628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uppieren 3"/>
          <p:cNvGrpSpPr/>
          <p:nvPr userDrawn="1"/>
        </p:nvGrpSpPr>
        <p:grpSpPr>
          <a:xfrm>
            <a:off x="1543349" y="6066423"/>
            <a:ext cx="6352040" cy="723900"/>
            <a:chOff x="1143299" y="980073"/>
            <a:chExt cx="6352040" cy="723900"/>
          </a:xfrm>
        </p:grpSpPr>
        <p:pic>
          <p:nvPicPr>
            <p:cNvPr id="5" name="Picture 18" descr="Lat"/>
            <p:cNvPicPr/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3299" y="1148514"/>
              <a:ext cx="101917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9"/>
            <p:cNvPicPr/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6774" y="980073"/>
              <a:ext cx="1218565" cy="723900"/>
            </a:xfrm>
            <a:prstGeom prst="rect">
              <a:avLst/>
            </a:prstGeom>
          </p:spPr>
        </p:pic>
        <p:pic>
          <p:nvPicPr>
            <p:cNvPr id="7" name="Picture 17"/>
            <p:cNvPicPr/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2353" y="1172577"/>
              <a:ext cx="1238250" cy="409575"/>
            </a:xfrm>
            <a:prstGeom prst="rect">
              <a:avLst/>
            </a:prstGeom>
          </p:spPr>
        </p:pic>
        <p:pic>
          <p:nvPicPr>
            <p:cNvPr id="8" name="Grafik 12"/>
            <p:cNvPicPr/>
            <p:nvPr userDrawn="1"/>
          </p:nvPicPr>
          <p:blipFill rotWithShape="1">
            <a:blip r:embed="rId5" cstate="print"/>
            <a:srcRect l="5002" t="18182" b="21058"/>
            <a:stretch/>
          </p:blipFill>
          <p:spPr bwMode="auto">
            <a:xfrm>
              <a:off x="2517772" y="1180005"/>
              <a:ext cx="1910687" cy="35912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2145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750" y="1379538"/>
            <a:ext cx="4333875" cy="5284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79538"/>
            <a:ext cx="4333875" cy="5284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100" i="0">
                <a:solidFill>
                  <a:schemeClr val="tx1"/>
                </a:solidFill>
                <a:effectLst/>
                <a:latin typeface="Arial Narrow" pitchFamily="34" charset="0"/>
              </a:defRPr>
            </a:lvl1pPr>
          </a:lstStyle>
          <a:p>
            <a:pPr algn="r"/>
            <a:fld id="{55148A08-1D96-457B-BA18-A2BB1B7B3C08}" type="slidenum">
              <a:rPr lang="el-GR" smtClean="0"/>
              <a:pPr algn="r"/>
              <a:t>‹#›</a:t>
            </a:fld>
            <a:endParaRPr lang="el-GR" dirty="0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1469005" y="6037263"/>
            <a:ext cx="6352040" cy="723900"/>
            <a:chOff x="1143299" y="980073"/>
            <a:chExt cx="6352040" cy="723900"/>
          </a:xfrm>
        </p:grpSpPr>
        <p:pic>
          <p:nvPicPr>
            <p:cNvPr id="8" name="Picture 18" descr="Lat"/>
            <p:cNvPicPr/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3299" y="1148514"/>
              <a:ext cx="101917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9"/>
            <p:cNvPicPr/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6774" y="980073"/>
              <a:ext cx="1218565" cy="723900"/>
            </a:xfrm>
            <a:prstGeom prst="rect">
              <a:avLst/>
            </a:prstGeom>
          </p:spPr>
        </p:pic>
        <p:pic>
          <p:nvPicPr>
            <p:cNvPr id="10" name="Picture 17"/>
            <p:cNvPicPr/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2353" y="1172577"/>
              <a:ext cx="1238250" cy="409575"/>
            </a:xfrm>
            <a:prstGeom prst="rect">
              <a:avLst/>
            </a:prstGeom>
          </p:spPr>
        </p:pic>
        <p:pic>
          <p:nvPicPr>
            <p:cNvPr id="11" name="Grafik 12"/>
            <p:cNvPicPr/>
            <p:nvPr userDrawn="1"/>
          </p:nvPicPr>
          <p:blipFill rotWithShape="1">
            <a:blip r:embed="rId5" cstate="print"/>
            <a:srcRect l="5002" t="18182" b="21058"/>
            <a:stretch/>
          </p:blipFill>
          <p:spPr bwMode="auto">
            <a:xfrm>
              <a:off x="2517772" y="1180005"/>
              <a:ext cx="1910687" cy="35912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8049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1395980" y="6042025"/>
            <a:ext cx="6352040" cy="723900"/>
            <a:chOff x="1143299" y="980073"/>
            <a:chExt cx="6352040" cy="723900"/>
          </a:xfrm>
        </p:grpSpPr>
        <p:pic>
          <p:nvPicPr>
            <p:cNvPr id="8" name="Picture 18" descr="Lat"/>
            <p:cNvPicPr/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3299" y="1148514"/>
              <a:ext cx="101917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9"/>
            <p:cNvPicPr/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6774" y="980073"/>
              <a:ext cx="1218565" cy="723900"/>
            </a:xfrm>
            <a:prstGeom prst="rect">
              <a:avLst/>
            </a:prstGeom>
          </p:spPr>
        </p:pic>
        <p:pic>
          <p:nvPicPr>
            <p:cNvPr id="10" name="Picture 17"/>
            <p:cNvPicPr/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2353" y="1172577"/>
              <a:ext cx="1238250" cy="409575"/>
            </a:xfrm>
            <a:prstGeom prst="rect">
              <a:avLst/>
            </a:prstGeom>
          </p:spPr>
        </p:pic>
        <p:pic>
          <p:nvPicPr>
            <p:cNvPr id="11" name="Grafik 12"/>
            <p:cNvPicPr/>
            <p:nvPr userDrawn="1"/>
          </p:nvPicPr>
          <p:blipFill rotWithShape="1">
            <a:blip r:embed="rId5" cstate="print"/>
            <a:srcRect l="5002" t="18182" b="21058"/>
            <a:stretch/>
          </p:blipFill>
          <p:spPr bwMode="auto">
            <a:xfrm>
              <a:off x="2517772" y="1180005"/>
              <a:ext cx="1910687" cy="35912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1526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100" i="0">
                <a:solidFill>
                  <a:schemeClr val="tx1"/>
                </a:solidFill>
                <a:effectLst/>
                <a:latin typeface="Arial Narrow" pitchFamily="34" charset="0"/>
              </a:defRPr>
            </a:lvl1pPr>
          </a:lstStyle>
          <a:p>
            <a:pPr algn="r"/>
            <a:fld id="{55148A08-1D96-457B-BA18-A2BB1B7B3C08}" type="slidenum">
              <a:rPr lang="el-GR" smtClean="0"/>
              <a:pPr algn="r"/>
              <a:t>‹#›</a:t>
            </a:fld>
            <a:endParaRPr lang="el-GR" dirty="0"/>
          </a:p>
        </p:txBody>
      </p:sp>
      <p:grpSp>
        <p:nvGrpSpPr>
          <p:cNvPr id="5" name="Gruppieren 4"/>
          <p:cNvGrpSpPr/>
          <p:nvPr userDrawn="1"/>
        </p:nvGrpSpPr>
        <p:grpSpPr>
          <a:xfrm>
            <a:off x="990899" y="6056898"/>
            <a:ext cx="6352040" cy="723900"/>
            <a:chOff x="1143299" y="980073"/>
            <a:chExt cx="6352040" cy="723900"/>
          </a:xfrm>
        </p:grpSpPr>
        <p:pic>
          <p:nvPicPr>
            <p:cNvPr id="6" name="Picture 18" descr="Lat"/>
            <p:cNvPicPr/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3299" y="1148514"/>
              <a:ext cx="101917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9"/>
            <p:cNvPicPr/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6774" y="980073"/>
              <a:ext cx="1218565" cy="723900"/>
            </a:xfrm>
            <a:prstGeom prst="rect">
              <a:avLst/>
            </a:prstGeom>
          </p:spPr>
        </p:pic>
        <p:pic>
          <p:nvPicPr>
            <p:cNvPr id="8" name="Picture 17"/>
            <p:cNvPicPr/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2353" y="1172577"/>
              <a:ext cx="1238250" cy="409575"/>
            </a:xfrm>
            <a:prstGeom prst="rect">
              <a:avLst/>
            </a:prstGeom>
          </p:spPr>
        </p:pic>
        <p:pic>
          <p:nvPicPr>
            <p:cNvPr id="9" name="Grafik 12"/>
            <p:cNvPicPr/>
            <p:nvPr userDrawn="1"/>
          </p:nvPicPr>
          <p:blipFill rotWithShape="1">
            <a:blip r:embed="rId5" cstate="print"/>
            <a:srcRect l="5002" t="18182" b="21058"/>
            <a:stretch/>
          </p:blipFill>
          <p:spPr bwMode="auto">
            <a:xfrm>
              <a:off x="2517772" y="1180005"/>
              <a:ext cx="1910687" cy="35912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8524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5958" y="2273300"/>
            <a:ext cx="7640805" cy="2286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1755775" y="3367088"/>
            <a:ext cx="18415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kumimoji="0" lang="el-GR" sz="1100" dirty="0">
                <a:solidFill>
                  <a:srgbClr val="2F2B20"/>
                </a:solidFill>
                <a:effectLst/>
              </a:rPr>
              <a:t/>
            </a:r>
            <a:br>
              <a:rPr kumimoji="0" lang="el-GR" sz="1100" dirty="0">
                <a:solidFill>
                  <a:srgbClr val="2F2B20"/>
                </a:solidFill>
                <a:effectLst/>
              </a:rPr>
            </a:br>
            <a:endParaRPr kumimoji="0" lang="el-GR" sz="2400" dirty="0">
              <a:solidFill>
                <a:srgbClr val="2F2B20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9" name="Picture 18" descr="Lat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299" y="1148514"/>
            <a:ext cx="10191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774" y="980073"/>
            <a:ext cx="1218565" cy="723900"/>
          </a:xfrm>
          <a:prstGeom prst="rect">
            <a:avLst/>
          </a:prstGeom>
        </p:spPr>
      </p:pic>
      <p:pic>
        <p:nvPicPr>
          <p:cNvPr id="18" name="Picture 17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353" y="1172577"/>
            <a:ext cx="1238250" cy="409575"/>
          </a:xfrm>
          <a:prstGeom prst="rect">
            <a:avLst/>
          </a:prstGeom>
        </p:spPr>
      </p:pic>
      <p:pic>
        <p:nvPicPr>
          <p:cNvPr id="22" name="Grafik 12"/>
          <p:cNvPicPr/>
          <p:nvPr userDrawn="1"/>
        </p:nvPicPr>
        <p:blipFill rotWithShape="1">
          <a:blip r:embed="rId5" cstate="print"/>
          <a:srcRect l="5002" t="18182" b="21058"/>
          <a:stretch/>
        </p:blipFill>
        <p:spPr bwMode="auto">
          <a:xfrm>
            <a:off x="2517772" y="1180005"/>
            <a:ext cx="1910687" cy="3591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003366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50" y="1379538"/>
            <a:ext cx="8820150" cy="4287837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100" i="0">
                <a:solidFill>
                  <a:schemeClr val="tx1"/>
                </a:solidFill>
                <a:effectLst/>
                <a:latin typeface="Arial Narrow" pitchFamily="34" charset="0"/>
              </a:defRPr>
            </a:lvl1pPr>
          </a:lstStyle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‹#›</a:t>
            </a:fld>
            <a:endParaRPr lang="el-GR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8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145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8750" y="1379538"/>
            <a:ext cx="8820150" cy="528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58750" y="254000"/>
            <a:ext cx="8823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000" tIns="45720" rIns="18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163513" y="993775"/>
            <a:ext cx="8805862" cy="539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2A960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100" i="0">
                <a:solidFill>
                  <a:schemeClr val="tx1"/>
                </a:solidFill>
                <a:effectLst/>
                <a:latin typeface="Arial Narrow" pitchFamily="34" charset="0"/>
              </a:defRPr>
            </a:lvl1pPr>
          </a:lstStyle>
          <a:p>
            <a:pPr algn="r"/>
            <a:fld id="{55148A08-1D96-457B-BA18-A2BB1B7B3C08}" type="slidenum">
              <a:rPr lang="el-GR" smtClean="0"/>
              <a:pPr algn="r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80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w"/>
        <a:defRPr kumimoji="1" sz="2400">
          <a:solidFill>
            <a:srgbClr val="003366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rgbClr val="003366"/>
          </a:solidFill>
          <a:latin typeface="Calibri" pitchFamily="34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buChar char="³"/>
        <a:defRPr kumimoji="1" sz="2000">
          <a:solidFill>
            <a:srgbClr val="003366"/>
          </a:solidFill>
          <a:latin typeface="Calibri" pitchFamily="34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³"/>
        <a:defRPr kumimoji="1" sz="2000">
          <a:solidFill>
            <a:srgbClr val="003366"/>
          </a:solidFill>
          <a:latin typeface="Calibri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³"/>
        <a:defRPr kumimoji="1">
          <a:solidFill>
            <a:srgbClr val="003366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³"/>
        <a:defRPr kumimoji="1">
          <a:solidFill>
            <a:srgbClr val="003366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³"/>
        <a:defRPr kumimoji="1">
          <a:solidFill>
            <a:srgbClr val="003366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³"/>
        <a:defRPr kumimoji="1">
          <a:solidFill>
            <a:srgbClr val="003366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8750" y="1379538"/>
            <a:ext cx="8820150" cy="528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58750" y="254000"/>
            <a:ext cx="8823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000" tIns="45720" rIns="18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163513" y="993775"/>
            <a:ext cx="8805862" cy="539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2A960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>
              <a:solidFill>
                <a:srgbClr val="2F2B2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100" i="0">
                <a:solidFill>
                  <a:schemeClr val="tx1"/>
                </a:solidFill>
                <a:effectLst/>
                <a:latin typeface="Arial Narrow" pitchFamily="34" charset="0"/>
              </a:defRPr>
            </a:lvl1pPr>
          </a:lstStyle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‹#›</a:t>
            </a:fld>
            <a:endParaRPr lang="el-GR" dirty="0">
              <a:solidFill>
                <a:srgbClr val="2F2B2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80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w"/>
        <a:defRPr kumimoji="1" sz="2400">
          <a:solidFill>
            <a:srgbClr val="003366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rgbClr val="003366"/>
          </a:solidFill>
          <a:latin typeface="Calibri" pitchFamily="34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buChar char="³"/>
        <a:defRPr kumimoji="1" sz="2000">
          <a:solidFill>
            <a:srgbClr val="003366"/>
          </a:solidFill>
          <a:latin typeface="Calibri" pitchFamily="34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³"/>
        <a:defRPr kumimoji="1" sz="2000">
          <a:solidFill>
            <a:srgbClr val="003366"/>
          </a:solidFill>
          <a:latin typeface="Calibri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³"/>
        <a:defRPr kumimoji="1">
          <a:solidFill>
            <a:srgbClr val="003366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³"/>
        <a:defRPr kumimoji="1">
          <a:solidFill>
            <a:srgbClr val="003366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³"/>
        <a:defRPr kumimoji="1">
          <a:solidFill>
            <a:srgbClr val="003366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³"/>
        <a:defRPr kumimoji="1">
          <a:solidFill>
            <a:srgbClr val="003366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8750" y="1379538"/>
            <a:ext cx="8820150" cy="528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58750" y="254000"/>
            <a:ext cx="8823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000" tIns="45720" rIns="18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163513" y="993775"/>
            <a:ext cx="8805862" cy="53975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2A960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>
              <a:solidFill>
                <a:srgbClr val="2F2B2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100" i="0">
                <a:solidFill>
                  <a:schemeClr val="tx1"/>
                </a:solidFill>
                <a:effectLst/>
                <a:latin typeface="Arial Narrow" pitchFamily="34" charset="0"/>
              </a:defRPr>
            </a:lvl1pPr>
          </a:lstStyle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‹#›</a:t>
            </a:fld>
            <a:endParaRPr lang="el-GR" dirty="0">
              <a:solidFill>
                <a:srgbClr val="2F2B2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rgbClr val="2E2B35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80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w"/>
        <a:defRPr kumimoji="1" sz="2400">
          <a:solidFill>
            <a:srgbClr val="003366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rgbClr val="003366"/>
          </a:solidFill>
          <a:latin typeface="Calibri" pitchFamily="34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buChar char="³"/>
        <a:defRPr kumimoji="1" sz="2000">
          <a:solidFill>
            <a:srgbClr val="003366"/>
          </a:solidFill>
          <a:latin typeface="Calibri" pitchFamily="34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³"/>
        <a:defRPr kumimoji="1" sz="2000">
          <a:solidFill>
            <a:srgbClr val="003366"/>
          </a:solidFill>
          <a:latin typeface="Calibri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³"/>
        <a:defRPr kumimoji="1">
          <a:solidFill>
            <a:srgbClr val="003366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³"/>
        <a:defRPr kumimoji="1">
          <a:solidFill>
            <a:srgbClr val="003366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³"/>
        <a:defRPr kumimoji="1">
          <a:solidFill>
            <a:srgbClr val="003366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³"/>
        <a:defRPr kumimoji="1">
          <a:solidFill>
            <a:srgbClr val="003366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8276" y="2431080"/>
            <a:ext cx="7645147" cy="2286000"/>
          </a:xfrm>
        </p:spPr>
        <p:txBody>
          <a:bodyPr anchor="t"/>
          <a:lstStyle/>
          <a:p>
            <a:pPr>
              <a:spcAft>
                <a:spcPts val="2400"/>
              </a:spcAft>
            </a:pPr>
            <a:r>
              <a:rPr lang="en-GB" i="1" dirty="0" smtClean="0">
                <a:effectLst/>
              </a:rPr>
              <a:t>Amendment </a:t>
            </a:r>
            <a:r>
              <a:rPr lang="en-GB" i="1" dirty="0">
                <a:effectLst/>
              </a:rPr>
              <a:t>proposals for Regulation Nos 9, 63 and 92</a:t>
            </a:r>
          </a:p>
          <a:p>
            <a:pPr>
              <a:spcAft>
                <a:spcPts val="2400"/>
              </a:spcAft>
            </a:pPr>
            <a:endParaRPr lang="en-GB" i="1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4763" y="5214657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>
                <a:solidFill>
                  <a:srgbClr val="003366"/>
                </a:solidFill>
                <a:effectLst/>
                <a:latin typeface="Arial Narrow" pitchFamily="34" charset="0"/>
              </a:rPr>
              <a:t>On behalf of the European Commission</a:t>
            </a:r>
            <a:endParaRPr lang="el-GR" sz="1600" dirty="0">
              <a:solidFill>
                <a:srgbClr val="003366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1122539"/>
            <a:ext cx="41341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TT" altLang="zh-CN" sz="1200" dirty="0" smtClean="0">
                <a:solidFill>
                  <a:schemeClr val="tx1"/>
                </a:solidFill>
                <a:effectLst/>
              </a:rPr>
              <a:t>Transmitted by the expert from the European Commission </a:t>
            </a:r>
            <a:r>
              <a:rPr lang="en-US" altLang="zh-CN" sz="1200" dirty="0" smtClean="0">
                <a:solidFill>
                  <a:schemeClr val="tx1"/>
                </a:solidFill>
                <a:effectLst/>
              </a:rPr>
              <a:t> </a:t>
            </a:r>
            <a:endParaRPr lang="en-US" altLang="zh-CN" sz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267889" y="937871"/>
            <a:ext cx="26314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altLang="zh-CN" sz="1200" u="sng" dirty="0">
                <a:solidFill>
                  <a:schemeClr val="tx1"/>
                </a:solidFill>
                <a:effectLst/>
              </a:rPr>
              <a:t>Informal document </a:t>
            </a:r>
            <a:r>
              <a:rPr lang="en-US" altLang="zh-CN" sz="1200" b="1" dirty="0" smtClean="0">
                <a:solidFill>
                  <a:schemeClr val="tx1"/>
                </a:solidFill>
                <a:effectLst/>
              </a:rPr>
              <a:t>GRB-64-13</a:t>
            </a:r>
            <a:endParaRPr lang="en-US" altLang="zh-CN" sz="1200" b="1" dirty="0">
              <a:solidFill>
                <a:schemeClr val="tx1"/>
              </a:solidFill>
              <a:effectLst/>
            </a:endParaRPr>
          </a:p>
          <a:p>
            <a:pPr algn="l"/>
            <a:r>
              <a:rPr lang="en-US" altLang="zh-CN" sz="1200" dirty="0">
                <a:solidFill>
                  <a:schemeClr val="tx1"/>
                </a:solidFill>
                <a:effectLst/>
              </a:rPr>
              <a:t>(</a:t>
            </a:r>
            <a:r>
              <a:rPr lang="en-US" altLang="zh-CN" sz="1200" dirty="0" smtClean="0">
                <a:solidFill>
                  <a:schemeClr val="tx1"/>
                </a:solidFill>
                <a:effectLst/>
              </a:rPr>
              <a:t>64th </a:t>
            </a:r>
            <a:r>
              <a:rPr lang="en-US" altLang="zh-CN" sz="1200" dirty="0">
                <a:solidFill>
                  <a:schemeClr val="tx1"/>
                </a:solidFill>
                <a:effectLst/>
              </a:rPr>
              <a:t>GRB, </a:t>
            </a:r>
            <a:r>
              <a:rPr lang="en-US" altLang="zh-CN" sz="1200" dirty="0" smtClean="0">
                <a:solidFill>
                  <a:schemeClr val="tx1"/>
                </a:solidFill>
                <a:effectLst/>
              </a:rPr>
              <a:t>5-7 September 2016</a:t>
            </a:r>
            <a:r>
              <a:rPr lang="en-US" altLang="zh-CN" sz="1200" dirty="0">
                <a:solidFill>
                  <a:schemeClr val="tx1"/>
                </a:solidFill>
                <a:effectLst/>
              </a:rPr>
              <a:t>,</a:t>
            </a:r>
          </a:p>
          <a:p>
            <a:pPr algn="l"/>
            <a:r>
              <a:rPr lang="en-US" altLang="zh-CN" sz="1200">
                <a:solidFill>
                  <a:schemeClr val="tx1"/>
                </a:solidFill>
                <a:effectLst/>
              </a:rPr>
              <a:t>agenda </a:t>
            </a:r>
            <a:r>
              <a:rPr lang="en-US" altLang="zh-CN" sz="1200" smtClean="0">
                <a:solidFill>
                  <a:schemeClr val="tx1"/>
                </a:solidFill>
                <a:effectLst/>
              </a:rPr>
              <a:t>items 6 and 8</a:t>
            </a:r>
            <a:r>
              <a:rPr lang="en-US" altLang="zh-CN" sz="1200" dirty="0" smtClean="0">
                <a:solidFill>
                  <a:schemeClr val="tx1"/>
                </a:solidFill>
                <a:effectLst/>
              </a:rPr>
              <a:t>)</a:t>
            </a:r>
            <a:endParaRPr lang="en-US" altLang="zh-CN" sz="1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6453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10</a:t>
            </a:fld>
            <a:endParaRPr lang="el-GR" dirty="0">
              <a:solidFill>
                <a:srgbClr val="2F2B2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0337" y="164988"/>
            <a:ext cx="8823325" cy="701675"/>
          </a:xfrm>
        </p:spPr>
        <p:txBody>
          <a:bodyPr/>
          <a:lstStyle/>
          <a:p>
            <a:r>
              <a:rPr lang="en-US" dirty="0"/>
              <a:t>Amendments in Annex </a:t>
            </a:r>
            <a:r>
              <a:rPr lang="en-US" dirty="0" smtClean="0"/>
              <a:t>3</a:t>
            </a:r>
            <a:br>
              <a:rPr lang="en-US" dirty="0" smtClean="0"/>
            </a:br>
            <a:r>
              <a:rPr lang="en-US" dirty="0"/>
              <a:t>UN Regulation </a:t>
            </a:r>
            <a:r>
              <a:rPr lang="en-US" dirty="0" err="1"/>
              <a:t>Nos</a:t>
            </a:r>
            <a:r>
              <a:rPr lang="en-US" dirty="0"/>
              <a:t> 9 and 63</a:t>
            </a:r>
            <a:endParaRPr lang="el-G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white">
          <a:xfrm>
            <a:off x="0" y="1112808"/>
            <a:ext cx="9144000" cy="574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8163" lvl="1" indent="-457200" algn="l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Paragraph 3 of annex 3 “Methods of measurement” / “Methods of testing” was restructured and amended:</a:t>
            </a:r>
          </a:p>
          <a:p>
            <a:pPr marL="1431925" lvl="2" indent="-893763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3.1.	Measurement of the sound emission of the vehicle in motion</a:t>
            </a:r>
          </a:p>
          <a:p>
            <a:pPr marL="1431925" lvl="2" indent="-893763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3.1.1.	Test arrangement and microphone positions</a:t>
            </a:r>
          </a:p>
          <a:p>
            <a:pPr marL="1431925" lvl="2" indent="-893763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3.1.2	Acceleration test execution, approach vehicle speed determination and gear use</a:t>
            </a:r>
          </a:p>
          <a:p>
            <a:pPr marL="457200" indent="-457200" algn="l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The two following amendments are proposed according to ECE R 41-04</a:t>
            </a:r>
          </a:p>
          <a:p>
            <a:pPr marL="1431925" lvl="2" indent="-893763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3.1.3	Sound level determination</a:t>
            </a:r>
          </a:p>
          <a:p>
            <a:pPr marL="1431925" lvl="2" indent="-893763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3.1.4	Calculation of the final test result</a:t>
            </a:r>
          </a:p>
          <a:p>
            <a:pPr marL="1431925" lvl="2" indent="-893763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en-US" sz="2800" kern="0" dirty="0">
              <a:solidFill>
                <a:srgbClr val="00336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17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11</a:t>
            </a:fld>
            <a:endParaRPr lang="el-GR" dirty="0">
              <a:solidFill>
                <a:srgbClr val="2F2B2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0337" y="116435"/>
            <a:ext cx="8823325" cy="701675"/>
          </a:xfrm>
        </p:spPr>
        <p:txBody>
          <a:bodyPr/>
          <a:lstStyle/>
          <a:p>
            <a:r>
              <a:rPr lang="en-US" dirty="0"/>
              <a:t>Amendments in Annex </a:t>
            </a:r>
            <a:r>
              <a:rPr lang="en-US" dirty="0" smtClean="0"/>
              <a:t>3</a:t>
            </a:r>
            <a:br>
              <a:rPr lang="en-US" dirty="0" smtClean="0"/>
            </a:br>
            <a:r>
              <a:rPr lang="en-US" dirty="0"/>
              <a:t>UN Regulation </a:t>
            </a:r>
            <a:r>
              <a:rPr lang="en-US" dirty="0" err="1"/>
              <a:t>Nos</a:t>
            </a:r>
            <a:r>
              <a:rPr lang="en-US" dirty="0"/>
              <a:t> 9 and 63</a:t>
            </a:r>
            <a:endParaRPr lang="el-G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white">
          <a:xfrm>
            <a:off x="0" y="1112808"/>
            <a:ext cx="9144000" cy="574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9275" lvl="2" indent="-457200" algn="l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sz="2800" kern="0" dirty="0" smtClean="0">
              <a:solidFill>
                <a:srgbClr val="003366"/>
              </a:solidFill>
              <a:effectLst/>
              <a:latin typeface="Calibri" pitchFamily="34" charset="0"/>
            </a:endParaRPr>
          </a:p>
          <a:p>
            <a:pPr marL="549275" lvl="2" indent="-457200" algn="l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kern="0" dirty="0" smtClean="0">
                <a:solidFill>
                  <a:srgbClr val="003366"/>
                </a:solidFill>
                <a:effectLst/>
                <a:latin typeface="Calibri" pitchFamily="34" charset="0"/>
              </a:rPr>
              <a:t>The </a:t>
            </a: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method in R 41-04, taken over in 3.1.4., is more appropriate than the one in the current versions of UN R9 and R63, where the individual measurement results are reduced by 1 dB and rounded to the nearest integer and then the arithmetic average is calculated as the final result.</a:t>
            </a:r>
          </a:p>
          <a:p>
            <a:pPr marL="1431925" lvl="2" indent="-893763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en-US" sz="2800" kern="0" dirty="0">
              <a:solidFill>
                <a:srgbClr val="00336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34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12</a:t>
            </a:fld>
            <a:endParaRPr lang="el-GR" dirty="0">
              <a:solidFill>
                <a:srgbClr val="2F2B2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0337" y="189264"/>
            <a:ext cx="8823325" cy="701675"/>
          </a:xfrm>
        </p:spPr>
        <p:txBody>
          <a:bodyPr/>
          <a:lstStyle/>
          <a:p>
            <a:r>
              <a:rPr lang="en-US" dirty="0"/>
              <a:t>Amendments in Annex </a:t>
            </a:r>
            <a:r>
              <a:rPr lang="en-US" dirty="0" smtClean="0"/>
              <a:t>3</a:t>
            </a:r>
            <a:br>
              <a:rPr lang="en-US" dirty="0" smtClean="0"/>
            </a:br>
            <a:r>
              <a:rPr lang="en-US" dirty="0"/>
              <a:t>UN Regulation </a:t>
            </a:r>
            <a:r>
              <a:rPr lang="en-US" dirty="0" err="1"/>
              <a:t>Nos</a:t>
            </a:r>
            <a:r>
              <a:rPr lang="en-US" dirty="0"/>
              <a:t> 9 and 63</a:t>
            </a:r>
            <a:endParaRPr lang="el-G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white">
          <a:xfrm>
            <a:off x="0" y="1112808"/>
            <a:ext cx="9144000" cy="574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9275" lvl="2" indent="-457200" algn="l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A new paragraph 4 was added in annex 3 in accordance with R 41-04 as follows:</a:t>
            </a:r>
          </a:p>
          <a:p>
            <a:pPr marL="1052513" lvl="2" indent="-514350" algn="l" eaLnBrk="1" hangingPunct="1">
              <a:spcBef>
                <a:spcPts val="600"/>
              </a:spcBef>
              <a:spcAft>
                <a:spcPts val="600"/>
              </a:spcAft>
              <a:buAutoNum type="arabicPeriod" startAt="4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Sound from the vehicle in motion (data reported to facilitate in motion testing of the vehicle in use).</a:t>
            </a:r>
          </a:p>
          <a:p>
            <a:pPr marL="630238" lvl="2" indent="-514350" algn="l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This annex is intended to provide all necessary information for roadside in-use compliance tests with the vehicle in motion.</a:t>
            </a:r>
          </a:p>
          <a:p>
            <a:pPr marL="630238" lvl="2" indent="-514350" algn="l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Such tests are more effective than the stationary tests</a:t>
            </a:r>
            <a:r>
              <a:rPr lang="en-US" sz="2800" kern="0" dirty="0" smtClean="0">
                <a:solidFill>
                  <a:srgbClr val="003366"/>
                </a:solidFill>
                <a:effectLst/>
                <a:latin typeface="Calibri" pitchFamily="34" charset="0"/>
              </a:rPr>
              <a:t>.</a:t>
            </a:r>
          </a:p>
          <a:p>
            <a:pPr marL="630238" lvl="2" indent="-514350" algn="l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Added to paragraph 5: Approval marking requirements of original silencers containing fibrous absorbing materials</a:t>
            </a:r>
          </a:p>
          <a:p>
            <a:pPr marL="1431925" lvl="2" indent="-893763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en-US" sz="2800" kern="0" dirty="0">
              <a:solidFill>
                <a:srgbClr val="00336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1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13</a:t>
            </a:fld>
            <a:endParaRPr lang="el-GR" dirty="0">
              <a:solidFill>
                <a:srgbClr val="2F2B2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0337" y="173080"/>
            <a:ext cx="8823325" cy="701675"/>
          </a:xfrm>
        </p:spPr>
        <p:txBody>
          <a:bodyPr/>
          <a:lstStyle/>
          <a:p>
            <a:r>
              <a:rPr lang="en-US" dirty="0"/>
              <a:t>New Annex</a:t>
            </a:r>
            <a:br>
              <a:rPr lang="en-US" dirty="0"/>
            </a:br>
            <a:r>
              <a:rPr lang="en-US" dirty="0"/>
              <a:t>UN Regulation </a:t>
            </a:r>
            <a:r>
              <a:rPr lang="en-US" dirty="0" err="1"/>
              <a:t>Nos</a:t>
            </a:r>
            <a:r>
              <a:rPr lang="en-US" dirty="0"/>
              <a:t> 9 and 63</a:t>
            </a:r>
            <a:endParaRPr lang="el-G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white">
          <a:xfrm>
            <a:off x="0" y="1112808"/>
            <a:ext cx="9144000" cy="574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indent="-447675" algn="l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n-US" sz="2800" kern="0" dirty="0" smtClean="0">
              <a:solidFill>
                <a:srgbClr val="003366"/>
              </a:solidFill>
              <a:effectLst/>
              <a:latin typeface="Calibri" pitchFamily="34" charset="0"/>
            </a:endParaRPr>
          </a:p>
          <a:p>
            <a:pPr marL="447675" indent="-447675" algn="l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n-US" sz="2800" kern="0" dirty="0">
              <a:solidFill>
                <a:srgbClr val="003366"/>
              </a:solidFill>
              <a:effectLst/>
              <a:latin typeface="Calibri" pitchFamily="34" charset="0"/>
            </a:endParaRPr>
          </a:p>
          <a:p>
            <a:pPr marL="447675" indent="-447675" algn="l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kern="0" dirty="0" smtClean="0">
                <a:solidFill>
                  <a:srgbClr val="003366"/>
                </a:solidFill>
                <a:effectLst/>
                <a:latin typeface="Calibri" pitchFamily="34" charset="0"/>
              </a:rPr>
              <a:t>A </a:t>
            </a: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new annex 4 dedicated to the sound limits for the different vehicle categories was added in Regulation 9 in order to align it to the other Regulations.</a:t>
            </a:r>
          </a:p>
        </p:txBody>
      </p:sp>
    </p:spTree>
    <p:extLst>
      <p:ext uri="{BB962C8B-B14F-4D97-AF65-F5344CB8AC3E}">
        <p14:creationId xmlns:p14="http://schemas.microsoft.com/office/powerpoint/2010/main" val="29897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14</a:t>
            </a:fld>
            <a:endParaRPr lang="el-GR" dirty="0">
              <a:solidFill>
                <a:srgbClr val="2F2B2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0337" y="173080"/>
            <a:ext cx="8823325" cy="701675"/>
          </a:xfrm>
        </p:spPr>
        <p:txBody>
          <a:bodyPr/>
          <a:lstStyle/>
          <a:p>
            <a:r>
              <a:rPr lang="en-US" dirty="0"/>
              <a:t>Drafting amendment</a:t>
            </a:r>
            <a:br>
              <a:rPr lang="en-US" dirty="0"/>
            </a:br>
            <a:r>
              <a:rPr lang="en-US" dirty="0"/>
              <a:t>UN Regulation </a:t>
            </a:r>
            <a:r>
              <a:rPr lang="en-US" dirty="0" err="1"/>
              <a:t>Nos</a:t>
            </a:r>
            <a:r>
              <a:rPr lang="en-US" dirty="0"/>
              <a:t> 9 and 63</a:t>
            </a:r>
            <a:endParaRPr lang="el-G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white">
          <a:xfrm>
            <a:off x="0" y="1112808"/>
            <a:ext cx="9144000" cy="574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kern="0" dirty="0" smtClean="0">
                <a:solidFill>
                  <a:srgbClr val="003366"/>
                </a:solidFill>
                <a:effectLst/>
                <a:latin typeface="Calibri" pitchFamily="34" charset="0"/>
              </a:rPr>
              <a:t>Drafting amendment </a:t>
            </a:r>
            <a:r>
              <a:rPr lang="en-US" sz="2800" u="sng" kern="0" dirty="0" smtClean="0">
                <a:solidFill>
                  <a:srgbClr val="003366"/>
                </a:solidFill>
                <a:effectLst/>
                <a:latin typeface="Calibri" pitchFamily="34" charset="0"/>
              </a:rPr>
              <a:t>to be done</a:t>
            </a:r>
            <a:r>
              <a:rPr lang="en-US" sz="2800" kern="0" dirty="0" smtClean="0">
                <a:solidFill>
                  <a:srgbClr val="003366"/>
                </a:solidFill>
                <a:effectLst/>
                <a:latin typeface="Calibri" pitchFamily="34" charset="0"/>
              </a:rPr>
              <a:t>:</a:t>
            </a:r>
          </a:p>
          <a:p>
            <a:pPr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en-US" sz="2800" kern="0" dirty="0" smtClean="0">
              <a:solidFill>
                <a:srgbClr val="003366"/>
              </a:solidFill>
              <a:effectLst/>
              <a:latin typeface="Calibri" pitchFamily="34" charset="0"/>
            </a:endParaRPr>
          </a:p>
          <a:p>
            <a:pPr marL="447675" indent="-447675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i</a:t>
            </a:r>
            <a:r>
              <a:rPr lang="en-US" sz="2800" kern="0" dirty="0" smtClean="0">
                <a:solidFill>
                  <a:srgbClr val="003366"/>
                </a:solidFill>
                <a:effectLst/>
                <a:latin typeface="Calibri" pitchFamily="34" charset="0"/>
              </a:rPr>
              <a:t>n R9</a:t>
            </a: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: paragraph </a:t>
            </a:r>
            <a:r>
              <a:rPr lang="en-GB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3.1.2.2.3 in Annex 3, the ref to the definition of maximum vehicle speed has to be corrected to 2.10 instead of 2.8</a:t>
            </a:r>
            <a:endParaRPr lang="en-US" sz="2800" kern="0" dirty="0">
              <a:solidFill>
                <a:srgbClr val="003366"/>
              </a:solidFill>
              <a:effectLst/>
              <a:latin typeface="Calibri" pitchFamily="34" charset="0"/>
            </a:endParaRPr>
          </a:p>
          <a:p>
            <a:pPr marL="447675" indent="-447675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kern="0" dirty="0" smtClean="0">
                <a:solidFill>
                  <a:srgbClr val="003366"/>
                </a:solidFill>
                <a:effectLst/>
                <a:latin typeface="Calibri" pitchFamily="34" charset="0"/>
              </a:rPr>
              <a:t>in R63: paragraph </a:t>
            </a:r>
            <a:r>
              <a:rPr lang="en-GB" sz="2800" kern="0" dirty="0" smtClean="0">
                <a:solidFill>
                  <a:srgbClr val="003366"/>
                </a:solidFill>
                <a:effectLst/>
                <a:latin typeface="Calibri" pitchFamily="34" charset="0"/>
              </a:rPr>
              <a:t>3.1.2.2 in Annex 3, the ref to the definition of maximum vehicle speed has to be corrected to 2.12 instead of 2.8</a:t>
            </a:r>
            <a:endParaRPr lang="en-US" sz="2800" kern="0" dirty="0">
              <a:solidFill>
                <a:srgbClr val="00336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14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15</a:t>
            </a:fld>
            <a:endParaRPr lang="el-GR" dirty="0">
              <a:solidFill>
                <a:srgbClr val="2F2B2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0337" y="189264"/>
            <a:ext cx="8823325" cy="701675"/>
          </a:xfrm>
        </p:spPr>
        <p:txBody>
          <a:bodyPr/>
          <a:lstStyle/>
          <a:p>
            <a:r>
              <a:rPr lang="en-US" dirty="0"/>
              <a:t>Amendments in paragraph 6</a:t>
            </a:r>
            <a:br>
              <a:rPr lang="en-US" dirty="0"/>
            </a:br>
            <a:r>
              <a:rPr lang="en-US" dirty="0"/>
              <a:t>UN Regulation No 92</a:t>
            </a:r>
            <a:endParaRPr lang="el-G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white">
          <a:xfrm>
            <a:off x="0" y="1112808"/>
            <a:ext cx="9144000" cy="574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9275" lvl="2" indent="-457200" algn="l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Additional requirements, paragraph 6.3</a:t>
            </a:r>
          </a:p>
          <a:p>
            <a:pPr marL="92075" lvl="2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6.3.1 </a:t>
            </a:r>
            <a:r>
              <a:rPr lang="en-GB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Tampering protection provisions</a:t>
            </a:r>
          </a:p>
          <a:p>
            <a:pPr marL="92075" lvl="2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en-GB" sz="2800" dirty="0" smtClean="0">
              <a:solidFill>
                <a:srgbClr val="FF0000"/>
              </a:solidFill>
              <a:effectLst/>
            </a:endParaRPr>
          </a:p>
          <a:p>
            <a:pPr marL="92075" lvl="2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6.3.2 Multi-mode NORESS</a:t>
            </a:r>
          </a:p>
          <a:p>
            <a:pPr marL="92075" lvl="2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en-GB" sz="2800" dirty="0" smtClean="0">
              <a:solidFill>
                <a:srgbClr val="FF0000"/>
              </a:solidFill>
              <a:effectLst/>
            </a:endParaRPr>
          </a:p>
          <a:p>
            <a:pPr marL="92075" lvl="2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6.3.3 Prohibition of defeat devices</a:t>
            </a:r>
          </a:p>
          <a:p>
            <a:pPr marL="92075" lvl="2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en-GB" sz="2800" dirty="0" smtClean="0">
              <a:solidFill>
                <a:srgbClr val="FF0000"/>
              </a:solidFill>
              <a:effectLst/>
            </a:endParaRPr>
          </a:p>
          <a:p>
            <a:pPr marL="92075" lvl="2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6.3.4 ASEP for L-category vehicles approved in accordance with UN R41-04</a:t>
            </a:r>
          </a:p>
          <a:p>
            <a:pPr marL="92075" lvl="2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en-US" sz="2800" kern="0" dirty="0">
              <a:solidFill>
                <a:srgbClr val="003366"/>
              </a:solidFill>
              <a:effectLst/>
              <a:latin typeface="Calibri" pitchFamily="34" charset="0"/>
            </a:endParaRPr>
          </a:p>
          <a:p>
            <a:pPr marL="1431925" lvl="2" indent="-893763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en-US" sz="2800" kern="0" dirty="0">
              <a:solidFill>
                <a:srgbClr val="00336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8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16</a:t>
            </a:fld>
            <a:endParaRPr lang="el-GR" dirty="0">
              <a:solidFill>
                <a:srgbClr val="2F2B2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0337" y="189264"/>
            <a:ext cx="8823325" cy="701675"/>
          </a:xfrm>
        </p:spPr>
        <p:txBody>
          <a:bodyPr/>
          <a:lstStyle/>
          <a:p>
            <a:r>
              <a:rPr lang="en-US" dirty="0"/>
              <a:t>Amendments in Annex 1</a:t>
            </a:r>
            <a:br>
              <a:rPr lang="en-US" dirty="0"/>
            </a:br>
            <a:r>
              <a:rPr lang="en-US" dirty="0"/>
              <a:t>UN Regulation No 92</a:t>
            </a:r>
            <a:endParaRPr lang="el-G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white">
          <a:xfrm>
            <a:off x="0" y="1112808"/>
            <a:ext cx="9144000" cy="574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9275" lvl="2" indent="-457200" algn="l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GB" sz="2800" kern="0" dirty="0" smtClean="0"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549275" lvl="2" indent="-457200" algn="l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Two communication forms</a:t>
            </a:r>
          </a:p>
          <a:p>
            <a:pPr marL="549275" lvl="2" indent="-457200" algn="l" eaLnBrk="1" hangingPunct="1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GB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One for NORESS of vehicles approved in accordance with UN R41-04</a:t>
            </a:r>
          </a:p>
          <a:p>
            <a:pPr marL="549275" lvl="2" indent="-457200" algn="l" eaLnBrk="1" hangingPunct="1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GB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One for NORESS of vehicles approved in accordance with UN R9 or 63</a:t>
            </a:r>
          </a:p>
          <a:p>
            <a:pPr marL="92075" lvl="2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to differentiate testing conditions and ASEP</a:t>
            </a:r>
          </a:p>
          <a:p>
            <a:pPr marL="92075" lvl="2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en-US" sz="2800" kern="0" dirty="0">
              <a:solidFill>
                <a:srgbClr val="003366"/>
              </a:solidFill>
              <a:effectLst/>
              <a:latin typeface="Calibri" pitchFamily="34" charset="0"/>
            </a:endParaRPr>
          </a:p>
          <a:p>
            <a:pPr marL="1431925" lvl="2" indent="-893763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en-US" sz="2800" kern="0" dirty="0">
              <a:solidFill>
                <a:srgbClr val="00336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17</a:t>
            </a:fld>
            <a:endParaRPr lang="el-GR" dirty="0">
              <a:solidFill>
                <a:srgbClr val="2F2B2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0337" y="189264"/>
            <a:ext cx="8823325" cy="701675"/>
          </a:xfrm>
        </p:spPr>
        <p:txBody>
          <a:bodyPr/>
          <a:lstStyle/>
          <a:p>
            <a:r>
              <a:rPr lang="en-US" dirty="0"/>
              <a:t>Amendments in Annex 3</a:t>
            </a:r>
            <a:br>
              <a:rPr lang="en-US" dirty="0"/>
            </a:br>
            <a:r>
              <a:rPr lang="en-US" dirty="0"/>
              <a:t>UN Regulation No 92</a:t>
            </a:r>
            <a:endParaRPr lang="el-G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white">
          <a:xfrm>
            <a:off x="0" y="1112808"/>
            <a:ext cx="9144000" cy="574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9275" lvl="2" indent="-457200" algn="l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GB" sz="2800" kern="0" dirty="0" smtClean="0"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549275" lvl="2" indent="-457200" algn="l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GB" sz="2800" dirty="0" smtClean="0">
              <a:solidFill>
                <a:srgbClr val="FF0000"/>
              </a:solidFill>
              <a:effectLst/>
            </a:endParaRPr>
          </a:p>
          <a:p>
            <a:pPr marL="549275" lvl="2" indent="-457200" algn="l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Conditioning methods for fibrous absorbent materials used in NORESS in accordance with the UN Regulation under which the vehicle of NORESS installation is approved</a:t>
            </a:r>
            <a:endParaRPr lang="en-US" sz="2800" kern="0" dirty="0">
              <a:solidFill>
                <a:srgbClr val="003366"/>
              </a:solidFill>
              <a:effectLst/>
              <a:latin typeface="Calibri" pitchFamily="34" charset="0"/>
            </a:endParaRPr>
          </a:p>
          <a:p>
            <a:pPr marL="1431925" lvl="2" indent="-893763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en-US" sz="2800" kern="0" dirty="0">
              <a:solidFill>
                <a:srgbClr val="00336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63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18</a:t>
            </a:fld>
            <a:endParaRPr lang="el-GR" dirty="0">
              <a:solidFill>
                <a:srgbClr val="2F2B2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0337" y="189264"/>
            <a:ext cx="8823325" cy="701675"/>
          </a:xfrm>
        </p:spPr>
        <p:txBody>
          <a:bodyPr/>
          <a:lstStyle/>
          <a:p>
            <a:r>
              <a:rPr lang="en-US" dirty="0"/>
              <a:t>New Annex 4</a:t>
            </a:r>
            <a:br>
              <a:rPr lang="en-US" dirty="0"/>
            </a:br>
            <a:r>
              <a:rPr lang="en-US" dirty="0"/>
              <a:t>UN Regulation No 92</a:t>
            </a:r>
            <a:endParaRPr lang="el-G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white">
          <a:xfrm>
            <a:off x="0" y="1112808"/>
            <a:ext cx="9144000" cy="574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9275" lvl="2" indent="-457200" algn="l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GB" sz="2800" kern="0" dirty="0" smtClean="0"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549275" lvl="2" indent="-457200" algn="l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GB" sz="2800" dirty="0" smtClean="0">
              <a:solidFill>
                <a:srgbClr val="FF0000"/>
              </a:solidFill>
              <a:effectLst/>
            </a:endParaRPr>
          </a:p>
          <a:p>
            <a:pPr marL="549275" lvl="2" indent="-457200" algn="l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Statement of Compliance with ASEP of NORESS installed on vehicles approved in accordance with UN R41-04</a:t>
            </a:r>
            <a:endParaRPr lang="en-US" sz="2800" kern="0" dirty="0">
              <a:solidFill>
                <a:srgbClr val="00336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33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2</a:t>
            </a:fld>
            <a:endParaRPr lang="el-GR" dirty="0">
              <a:solidFill>
                <a:srgbClr val="2F2B2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8823325" cy="701675"/>
          </a:xfrm>
        </p:spPr>
        <p:txBody>
          <a:bodyPr/>
          <a:lstStyle/>
          <a:p>
            <a:r>
              <a:rPr lang="en-US" dirty="0"/>
              <a:t>Overview</a:t>
            </a:r>
            <a:endParaRPr lang="el-GR" dirty="0"/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426720" y="1078302"/>
            <a:ext cx="8341360" cy="5529532"/>
          </a:xfrm>
        </p:spPr>
        <p:txBody>
          <a:bodyPr/>
          <a:lstStyle/>
          <a:p>
            <a:pPr marL="344488" indent="-344488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/>
              <a:t>Editorial amendments,</a:t>
            </a:r>
          </a:p>
          <a:p>
            <a:pPr marL="344488" indent="-344488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/>
              <a:t>Amendments in paragraph 2, Definitions,</a:t>
            </a:r>
          </a:p>
          <a:p>
            <a:pPr marL="344488" indent="-344488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/>
              <a:t>Amendments in paragraph 6, Specifications</a:t>
            </a:r>
            <a:r>
              <a:rPr lang="en-US" b="1" dirty="0" smtClean="0"/>
              <a:t>,</a:t>
            </a:r>
          </a:p>
          <a:p>
            <a:pPr marL="344488" indent="-344488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/>
              <a:t>Amendments in transitional provisions,</a:t>
            </a:r>
            <a:endParaRPr lang="en-US" b="1" dirty="0"/>
          </a:p>
          <a:p>
            <a:pPr marL="344488" indent="-344488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/>
              <a:t>Amendments in annex 1,</a:t>
            </a:r>
          </a:p>
          <a:p>
            <a:pPr marL="344488" indent="-344488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/>
              <a:t>Amendments </a:t>
            </a:r>
            <a:r>
              <a:rPr lang="en-US" b="1" dirty="0"/>
              <a:t>in annex </a:t>
            </a:r>
            <a:r>
              <a:rPr lang="en-US" b="1" dirty="0" smtClean="0"/>
              <a:t>3,</a:t>
            </a:r>
          </a:p>
          <a:p>
            <a:pPr marL="344488" indent="-344488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/>
              <a:t>New annex 4.</a:t>
            </a:r>
          </a:p>
        </p:txBody>
      </p:sp>
    </p:spTree>
    <p:extLst>
      <p:ext uri="{BB962C8B-B14F-4D97-AF65-F5344CB8AC3E}">
        <p14:creationId xmlns:p14="http://schemas.microsoft.com/office/powerpoint/2010/main" val="183113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3</a:t>
            </a:fld>
            <a:endParaRPr lang="el-GR" dirty="0">
              <a:solidFill>
                <a:srgbClr val="2F2B2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0337" y="164988"/>
            <a:ext cx="8823325" cy="701675"/>
          </a:xfrm>
        </p:spPr>
        <p:txBody>
          <a:bodyPr/>
          <a:lstStyle/>
          <a:p>
            <a:r>
              <a:rPr lang="en-US" dirty="0"/>
              <a:t>Editorial </a:t>
            </a:r>
            <a:r>
              <a:rPr lang="en-US" dirty="0" smtClean="0"/>
              <a:t>Amendments</a:t>
            </a:r>
            <a:br>
              <a:rPr lang="en-US" dirty="0" smtClean="0"/>
            </a:br>
            <a:r>
              <a:rPr lang="en-US" dirty="0"/>
              <a:t>UN Regulation </a:t>
            </a:r>
            <a:r>
              <a:rPr lang="en-US" dirty="0" err="1"/>
              <a:t>Nos</a:t>
            </a:r>
            <a:r>
              <a:rPr lang="en-US" dirty="0"/>
              <a:t> 9, 63 and 92</a:t>
            </a:r>
            <a:endParaRPr lang="el-G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white">
          <a:xfrm>
            <a:off x="0" y="1112808"/>
            <a:ext cx="9144000" cy="574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indent="-447675" algn="l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The term “noise” was replaced by “sound” except for background noise.</a:t>
            </a:r>
          </a:p>
          <a:p>
            <a:pPr marL="447675" indent="-447675" algn="l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The words “moped”, “motorcycle” etc. were replaced by “L</a:t>
            </a:r>
            <a:r>
              <a:rPr lang="en-US" sz="2800" kern="0" baseline="-25000" dirty="0">
                <a:solidFill>
                  <a:srgbClr val="003366"/>
                </a:solidFill>
                <a:effectLst/>
                <a:latin typeface="Calibri" pitchFamily="34" charset="0"/>
              </a:rPr>
              <a:t>x</a:t>
            </a: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 category vehicle”, x being 1, 2, 4 or 5 whatever is appropriate.</a:t>
            </a:r>
          </a:p>
          <a:p>
            <a:pPr marL="447675" indent="-447675" algn="l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Whenever the word “speed” is used throughout the regulations, it is specified whether it is engine speed or vehicle speed.</a:t>
            </a:r>
          </a:p>
        </p:txBody>
      </p:sp>
    </p:spTree>
    <p:extLst>
      <p:ext uri="{BB962C8B-B14F-4D97-AF65-F5344CB8AC3E}">
        <p14:creationId xmlns:p14="http://schemas.microsoft.com/office/powerpoint/2010/main" val="183113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4</a:t>
            </a:fld>
            <a:endParaRPr lang="el-GR" dirty="0">
              <a:solidFill>
                <a:srgbClr val="2F2B2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0337" y="164988"/>
            <a:ext cx="8823325" cy="701675"/>
          </a:xfrm>
        </p:spPr>
        <p:txBody>
          <a:bodyPr/>
          <a:lstStyle/>
          <a:p>
            <a:r>
              <a:rPr lang="en-US" dirty="0"/>
              <a:t>Amendments in paragraph 2, </a:t>
            </a:r>
            <a:r>
              <a:rPr lang="en-US" dirty="0" smtClean="0"/>
              <a:t>Definitions</a:t>
            </a:r>
            <a:br>
              <a:rPr lang="en-US" dirty="0" smtClean="0"/>
            </a:br>
            <a:r>
              <a:rPr lang="en-US" dirty="0"/>
              <a:t>UN Regulation </a:t>
            </a:r>
            <a:r>
              <a:rPr lang="en-US" dirty="0" err="1"/>
              <a:t>Nos</a:t>
            </a:r>
            <a:r>
              <a:rPr lang="en-US" dirty="0"/>
              <a:t> 9, 63 and 92</a:t>
            </a:r>
            <a:endParaRPr lang="el-G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white">
          <a:xfrm>
            <a:off x="0" y="1112808"/>
            <a:ext cx="9144000" cy="574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indent="-447675" algn="l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Rated maximum net power and rated engine speed was added, where missing.</a:t>
            </a:r>
          </a:p>
          <a:p>
            <a:pPr marL="447675" indent="-447675" algn="l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“Number and ratio of gears” was replaced by “Drive train, in particular the number and ratios of the gears of the transmission and the final ratio”, which is more precise. </a:t>
            </a:r>
          </a:p>
          <a:p>
            <a:pPr marL="447675" indent="-447675" algn="l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Reference mass and test mass were added.</a:t>
            </a:r>
          </a:p>
          <a:p>
            <a:pPr marL="447675" indent="-447675" algn="l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Maximum vehicle speed was added, where missing</a:t>
            </a:r>
            <a:r>
              <a:rPr lang="en-US" sz="2800" kern="0" dirty="0" smtClean="0">
                <a:solidFill>
                  <a:srgbClr val="003366"/>
                </a:solidFill>
                <a:effectLst/>
                <a:latin typeface="Calibri" pitchFamily="34" charset="0"/>
              </a:rPr>
              <a:t>.</a:t>
            </a:r>
          </a:p>
          <a:p>
            <a:pPr marL="447675" indent="-447675" algn="l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NORESS acronym used for </a:t>
            </a:r>
            <a:r>
              <a:rPr lang="en-GB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the non-original replacement exhaust silencing system (UN R92 only)</a:t>
            </a:r>
            <a:endParaRPr lang="en-US" sz="2800" kern="0" dirty="0">
              <a:solidFill>
                <a:srgbClr val="00336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42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5</a:t>
            </a:fld>
            <a:endParaRPr lang="el-GR" dirty="0">
              <a:solidFill>
                <a:srgbClr val="2F2B2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0337" y="181172"/>
            <a:ext cx="8823325" cy="701675"/>
          </a:xfrm>
        </p:spPr>
        <p:txBody>
          <a:bodyPr/>
          <a:lstStyle/>
          <a:p>
            <a:r>
              <a:rPr lang="en-US" dirty="0"/>
              <a:t>Amendments in paragraph 6, </a:t>
            </a:r>
            <a:r>
              <a:rPr lang="en-US" dirty="0" smtClean="0"/>
              <a:t>Specifications</a:t>
            </a:r>
            <a:br>
              <a:rPr lang="en-US" dirty="0" smtClean="0"/>
            </a:br>
            <a:r>
              <a:rPr lang="en-US" dirty="0"/>
              <a:t>UN Regulation </a:t>
            </a:r>
            <a:r>
              <a:rPr lang="en-US" dirty="0" err="1"/>
              <a:t>Nos</a:t>
            </a:r>
            <a:r>
              <a:rPr lang="en-US" dirty="0"/>
              <a:t> 9 and 63</a:t>
            </a:r>
            <a:endParaRPr lang="el-G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white">
          <a:xfrm>
            <a:off x="0" y="1112808"/>
            <a:ext cx="9144000" cy="574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indent="-447675" algn="l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Paragraph 6.3 “Additional prescriptions related to </a:t>
            </a:r>
            <a:r>
              <a:rPr lang="en-US" sz="2800" kern="0" dirty="0" err="1">
                <a:solidFill>
                  <a:srgbClr val="003366"/>
                </a:solidFill>
                <a:effectLst/>
                <a:latin typeface="Calibri" pitchFamily="34" charset="0"/>
              </a:rPr>
              <a:t>tamperability</a:t>
            </a: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 and manually adjustable multi-mode exhaust or silencing systems” was restructured and complemented as </a:t>
            </a:r>
            <a:r>
              <a:rPr lang="en-US" sz="2800" kern="0" dirty="0" smtClean="0">
                <a:solidFill>
                  <a:srgbClr val="003366"/>
                </a:solidFill>
                <a:effectLst/>
                <a:latin typeface="Calibri" pitchFamily="34" charset="0"/>
              </a:rPr>
              <a:t>follows:</a:t>
            </a:r>
            <a:endParaRPr lang="en-US" sz="2800" kern="0" dirty="0">
              <a:solidFill>
                <a:srgbClr val="003366"/>
              </a:solidFill>
              <a:effectLst/>
              <a:latin typeface="Calibri" pitchFamily="34" charset="0"/>
            </a:endParaRPr>
          </a:p>
          <a:p>
            <a:pPr marL="1260475" lvl="1" indent="-803275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6.3 	Additional requirements,</a:t>
            </a:r>
          </a:p>
          <a:p>
            <a:pPr marL="1260475" lvl="1" indent="-803275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6.3.1 Tampering protection provisions,</a:t>
            </a:r>
          </a:p>
          <a:p>
            <a:pPr marL="1260475" lvl="1" indent="-803275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6.3.2 Manually adjustable multi-mode exhaust or silencing systems,</a:t>
            </a:r>
          </a:p>
          <a:p>
            <a:pPr marL="1260475" lvl="1" indent="-803275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6.3.3 Prohibition of defeat devices</a:t>
            </a:r>
          </a:p>
        </p:txBody>
      </p:sp>
    </p:spTree>
    <p:extLst>
      <p:ext uri="{BB962C8B-B14F-4D97-AF65-F5344CB8AC3E}">
        <p14:creationId xmlns:p14="http://schemas.microsoft.com/office/powerpoint/2010/main" val="428995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6</a:t>
            </a:fld>
            <a:endParaRPr lang="el-GR" dirty="0">
              <a:solidFill>
                <a:srgbClr val="2F2B2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0337" y="173080"/>
            <a:ext cx="8823325" cy="701675"/>
          </a:xfrm>
        </p:spPr>
        <p:txBody>
          <a:bodyPr/>
          <a:lstStyle/>
          <a:p>
            <a:r>
              <a:rPr lang="en-US" dirty="0"/>
              <a:t>Amendments in paragraph 6, </a:t>
            </a:r>
            <a:r>
              <a:rPr lang="en-US" dirty="0" smtClean="0"/>
              <a:t>Specifications</a:t>
            </a:r>
            <a:br>
              <a:rPr lang="en-US" dirty="0" smtClean="0"/>
            </a:br>
            <a:r>
              <a:rPr lang="en-US" dirty="0"/>
              <a:t>UN Regulation No 9</a:t>
            </a:r>
            <a:endParaRPr lang="el-G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white">
          <a:xfrm>
            <a:off x="0" y="1112808"/>
            <a:ext cx="9144000" cy="574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indent="-447675" algn="l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Paragraph 6.2.1.1, under "Methods of measurement" was complemented as follows</a:t>
            </a:r>
            <a:r>
              <a:rPr lang="en-US" sz="2800" kern="0" dirty="0" smtClean="0">
                <a:solidFill>
                  <a:srgbClr val="003366"/>
                </a:solidFill>
                <a:effectLst/>
                <a:latin typeface="Calibri" pitchFamily="34" charset="0"/>
              </a:rPr>
              <a:t>:</a:t>
            </a:r>
            <a:endParaRPr lang="en-US" sz="2800" kern="0" dirty="0">
              <a:solidFill>
                <a:srgbClr val="003366"/>
              </a:solidFill>
              <a:effectLst/>
              <a:latin typeface="Calibri" pitchFamily="34" charset="0"/>
            </a:endParaRPr>
          </a:p>
          <a:p>
            <a:pPr marL="0" lvl="1" indent="-803275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kern="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 </a:t>
            </a:r>
            <a:r>
              <a:rPr lang="en-US" sz="2800" kern="0" dirty="0">
                <a:solidFill>
                  <a:srgbClr val="FF0000"/>
                </a:solidFill>
                <a:effectLst/>
                <a:latin typeface="Calibri" pitchFamily="34" charset="0"/>
              </a:rPr>
              <a:t>	</a:t>
            </a: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- concerning a vehicle that has user selectable software 	programs or modes which affect the sound emission of 	the vehicle: worst case scenario;</a:t>
            </a:r>
          </a:p>
          <a:p>
            <a:pPr marL="0" lvl="1" indent="-803275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kern="0" dirty="0">
                <a:solidFill>
                  <a:srgbClr val="FF0000"/>
                </a:solidFill>
                <a:effectLst/>
                <a:latin typeface="Calibri" pitchFamily="34" charset="0"/>
              </a:rPr>
              <a:t>	</a:t>
            </a: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- concerning the hybrid electric vehicles, the highest of 	the following test results:</a:t>
            </a:r>
          </a:p>
          <a:p>
            <a:pPr marL="914400" lvl="1" indent="-457200" algn="l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Condition A: max charge state of batteries or most electric hybrid mode, if more than one 'hybrid mode'</a:t>
            </a:r>
          </a:p>
          <a:p>
            <a:pPr marL="914400" lvl="1" indent="-457200" algn="l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Condition B: max charge state of batteries or most fuel consuming hybrid mode, if more than one 'hybrid mode'</a:t>
            </a:r>
          </a:p>
          <a:p>
            <a:pPr marL="914400" lvl="1" indent="-457200" algn="l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en-US" sz="2800" kern="0" dirty="0"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55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7</a:t>
            </a:fld>
            <a:endParaRPr lang="el-GR" dirty="0">
              <a:solidFill>
                <a:srgbClr val="2F2B2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0337" y="173080"/>
            <a:ext cx="8823325" cy="701675"/>
          </a:xfrm>
        </p:spPr>
        <p:txBody>
          <a:bodyPr/>
          <a:lstStyle/>
          <a:p>
            <a:r>
              <a:rPr lang="en-US" dirty="0"/>
              <a:t>Amendments in Transitional provisions</a:t>
            </a:r>
            <a:br>
              <a:rPr lang="en-US" dirty="0"/>
            </a:br>
            <a:r>
              <a:rPr lang="en-US" dirty="0"/>
              <a:t>UN Regulation </a:t>
            </a:r>
            <a:r>
              <a:rPr lang="en-US" dirty="0" err="1"/>
              <a:t>Nos</a:t>
            </a:r>
            <a:r>
              <a:rPr lang="en-US" dirty="0"/>
              <a:t> 9 and 63</a:t>
            </a:r>
            <a:endParaRPr lang="el-G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white">
          <a:xfrm>
            <a:off x="0" y="1112808"/>
            <a:ext cx="9144000" cy="574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indent="-447675" algn="l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n-US" sz="2800" kern="0" dirty="0" smtClean="0"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447675" indent="-447675" algn="l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n-US" sz="2800" kern="0" dirty="0" smtClean="0"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447675" indent="-447675" algn="l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Two paragraphs added to provide for a transitional period of 5 years till the full application of the proposed supplements to these UN Regulations</a:t>
            </a:r>
          </a:p>
        </p:txBody>
      </p:sp>
    </p:spTree>
    <p:extLst>
      <p:ext uri="{BB962C8B-B14F-4D97-AF65-F5344CB8AC3E}">
        <p14:creationId xmlns:p14="http://schemas.microsoft.com/office/powerpoint/2010/main" val="5494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8</a:t>
            </a:fld>
            <a:endParaRPr lang="el-GR" dirty="0">
              <a:solidFill>
                <a:srgbClr val="2F2B2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0337" y="148803"/>
            <a:ext cx="8823325" cy="701675"/>
          </a:xfrm>
        </p:spPr>
        <p:txBody>
          <a:bodyPr/>
          <a:lstStyle/>
          <a:p>
            <a:r>
              <a:rPr lang="en-US" dirty="0"/>
              <a:t>Amendments in Annex 1</a:t>
            </a:r>
            <a:br>
              <a:rPr lang="en-US" dirty="0"/>
            </a:br>
            <a:r>
              <a:rPr lang="en-US" dirty="0"/>
              <a:t>UN Regulation </a:t>
            </a:r>
            <a:r>
              <a:rPr lang="en-US" dirty="0" err="1"/>
              <a:t>Nos</a:t>
            </a:r>
            <a:r>
              <a:rPr lang="en-US" dirty="0"/>
              <a:t> 9 and 63</a:t>
            </a:r>
            <a:endParaRPr lang="el-G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white">
          <a:xfrm>
            <a:off x="0" y="1112808"/>
            <a:ext cx="9144000" cy="574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indent="-447675" algn="l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More detailed data for the engine (incl. electric motor, if applicable) and transmission</a:t>
            </a:r>
          </a:p>
          <a:p>
            <a:pPr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en-US" sz="2800" kern="0" dirty="0"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447675" indent="-447675" algn="l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Reference data for in use compliance</a:t>
            </a:r>
          </a:p>
          <a:p>
            <a:pPr marL="538163" lvl="1" indent="-457200" algn="l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sz="2800" kern="0" dirty="0">
              <a:solidFill>
                <a:srgbClr val="00336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83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/>
            <a:fld id="{55148A08-1D96-457B-BA18-A2BB1B7B3C08}" type="slidenum">
              <a:rPr lang="el-GR" smtClean="0">
                <a:solidFill>
                  <a:srgbClr val="2F2B20"/>
                </a:solidFill>
              </a:rPr>
              <a:pPr algn="r"/>
              <a:t>9</a:t>
            </a:fld>
            <a:endParaRPr lang="el-GR" dirty="0">
              <a:solidFill>
                <a:srgbClr val="2F2B2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0337" y="302552"/>
            <a:ext cx="8823325" cy="701675"/>
          </a:xfrm>
        </p:spPr>
        <p:txBody>
          <a:bodyPr/>
          <a:lstStyle/>
          <a:p>
            <a:r>
              <a:rPr lang="en-US" dirty="0"/>
              <a:t>Amendments in Annex </a:t>
            </a:r>
            <a:r>
              <a:rPr lang="en-US" dirty="0" smtClean="0"/>
              <a:t>3</a:t>
            </a:r>
            <a:br>
              <a:rPr lang="en-US" dirty="0" smtClean="0"/>
            </a:br>
            <a:r>
              <a:rPr lang="en-US" dirty="0"/>
              <a:t>UN Regulation </a:t>
            </a:r>
            <a:r>
              <a:rPr lang="en-US" dirty="0" err="1"/>
              <a:t>Nos</a:t>
            </a:r>
            <a:r>
              <a:rPr lang="en-US" dirty="0"/>
              <a:t> 9 and 63</a:t>
            </a:r>
            <a:br>
              <a:rPr lang="en-US" dirty="0"/>
            </a:br>
            <a:endParaRPr lang="el-G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white">
          <a:xfrm>
            <a:off x="0" y="1112808"/>
            <a:ext cx="9144000" cy="574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indent="-447675" algn="l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Paragraph 2 of annex 3 “Conditions of measurement” was restructured and amended as follows:</a:t>
            </a:r>
          </a:p>
          <a:p>
            <a:pPr marL="1076325" lvl="1" indent="-619125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2.1.	Test site, weather conditions and background noise correction.</a:t>
            </a:r>
          </a:p>
          <a:p>
            <a:pPr marL="1076325" lvl="1" indent="-619125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	With respect to the test track surface the transition from ISO 10844:1994 (annex 5) to ISO 10844:2014 was introduced.</a:t>
            </a:r>
          </a:p>
          <a:p>
            <a:pPr marL="1076325" lvl="1" indent="-619125" algn="l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kern="0" dirty="0">
                <a:solidFill>
                  <a:srgbClr val="003366"/>
                </a:solidFill>
                <a:effectLst/>
                <a:latin typeface="Calibri" pitchFamily="34" charset="0"/>
              </a:rPr>
              <a:t>2.2.	Condition of the vehicle.</a:t>
            </a:r>
          </a:p>
          <a:p>
            <a:pPr marL="538163" lvl="1" indent="-457200" algn="l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sz="2800" kern="0" dirty="0">
              <a:solidFill>
                <a:srgbClr val="00336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96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theme/theme1.xml><?xml version="1.0" encoding="utf-8"?>
<a:theme xmlns:a="http://schemas.openxmlformats.org/drawingml/2006/main" name="(EN) LAT_present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(EN) LAT_prese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charset="0"/>
          </a:defRPr>
        </a:defPPr>
      </a:lstStyle>
    </a:lnDef>
  </a:objectDefaults>
  <a:extraClrSchemeLst>
    <a:extraClrScheme>
      <a:clrScheme name="(EN) LAT_present 1">
        <a:dk1>
          <a:srgbClr val="F8F8F8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FF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E7"/>
        </a:accent6>
        <a:hlink>
          <a:srgbClr val="008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(EN) LAT_present 2">
        <a:dk1>
          <a:srgbClr val="360036"/>
        </a:dk1>
        <a:lt1>
          <a:srgbClr val="FFFFFF"/>
        </a:lt1>
        <a:dk2>
          <a:srgbClr val="FFFFCC"/>
        </a:dk2>
        <a:lt2>
          <a:srgbClr val="666633"/>
        </a:lt2>
        <a:accent1>
          <a:srgbClr val="996600"/>
        </a:accent1>
        <a:accent2>
          <a:srgbClr val="CCCC00"/>
        </a:accent2>
        <a:accent3>
          <a:srgbClr val="FFFFFF"/>
        </a:accent3>
        <a:accent4>
          <a:srgbClr val="2D002D"/>
        </a:accent4>
        <a:accent5>
          <a:srgbClr val="CAB8AA"/>
        </a:accent5>
        <a:accent6>
          <a:srgbClr val="B9B900"/>
        </a:accent6>
        <a:hlink>
          <a:srgbClr val="99CC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(EN) LAT_present 3">
        <a:dk1>
          <a:srgbClr val="000000"/>
        </a:dk1>
        <a:lt1>
          <a:srgbClr val="FFFFFF"/>
        </a:lt1>
        <a:dk2>
          <a:srgbClr val="FFFFFF"/>
        </a:dk2>
        <a:lt2>
          <a:srgbClr val="393939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(EN) LAT_present 4">
        <a:dk1>
          <a:srgbClr val="360036"/>
        </a:dk1>
        <a:lt1>
          <a:srgbClr val="FFFFFF"/>
        </a:lt1>
        <a:dk2>
          <a:srgbClr val="FFFFCC"/>
        </a:dk2>
        <a:lt2>
          <a:srgbClr val="660066"/>
        </a:lt2>
        <a:accent1>
          <a:srgbClr val="C3A3C2"/>
        </a:accent1>
        <a:accent2>
          <a:srgbClr val="9999FF"/>
        </a:accent2>
        <a:accent3>
          <a:srgbClr val="FFFFFF"/>
        </a:accent3>
        <a:accent4>
          <a:srgbClr val="2D002D"/>
        </a:accent4>
        <a:accent5>
          <a:srgbClr val="DECEDD"/>
        </a:accent5>
        <a:accent6>
          <a:srgbClr val="8A8AE7"/>
        </a:accent6>
        <a:hlink>
          <a:srgbClr val="0099CC"/>
        </a:hlink>
        <a:folHlink>
          <a:srgbClr val="C99D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(EN) LAT_present 5">
        <a:dk1>
          <a:srgbClr val="000000"/>
        </a:dk1>
        <a:lt1>
          <a:srgbClr val="99CCFF"/>
        </a:lt1>
        <a:dk2>
          <a:srgbClr val="CCECFF"/>
        </a:dk2>
        <a:lt2>
          <a:srgbClr val="002244"/>
        </a:lt2>
        <a:accent1>
          <a:srgbClr val="336699"/>
        </a:accent1>
        <a:accent2>
          <a:srgbClr val="CC99FF"/>
        </a:accent2>
        <a:accent3>
          <a:srgbClr val="CAE2FF"/>
        </a:accent3>
        <a:accent4>
          <a:srgbClr val="000000"/>
        </a:accent4>
        <a:accent5>
          <a:srgbClr val="ADB8CA"/>
        </a:accent5>
        <a:accent6>
          <a:srgbClr val="B98AE7"/>
        </a:accent6>
        <a:hlink>
          <a:srgbClr val="33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(EN) LAT_present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(EN) LAT_prese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charset="0"/>
          </a:defRPr>
        </a:defPPr>
      </a:lstStyle>
    </a:lnDef>
  </a:objectDefaults>
  <a:extraClrSchemeLst>
    <a:extraClrScheme>
      <a:clrScheme name="(EN) LAT_present 1">
        <a:dk1>
          <a:srgbClr val="F8F8F8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FF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E7"/>
        </a:accent6>
        <a:hlink>
          <a:srgbClr val="008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(EN) LAT_present 2">
        <a:dk1>
          <a:srgbClr val="360036"/>
        </a:dk1>
        <a:lt1>
          <a:srgbClr val="FFFFFF"/>
        </a:lt1>
        <a:dk2>
          <a:srgbClr val="FFFFCC"/>
        </a:dk2>
        <a:lt2>
          <a:srgbClr val="666633"/>
        </a:lt2>
        <a:accent1>
          <a:srgbClr val="996600"/>
        </a:accent1>
        <a:accent2>
          <a:srgbClr val="CCCC00"/>
        </a:accent2>
        <a:accent3>
          <a:srgbClr val="FFFFFF"/>
        </a:accent3>
        <a:accent4>
          <a:srgbClr val="2D002D"/>
        </a:accent4>
        <a:accent5>
          <a:srgbClr val="CAB8AA"/>
        </a:accent5>
        <a:accent6>
          <a:srgbClr val="B9B900"/>
        </a:accent6>
        <a:hlink>
          <a:srgbClr val="99CC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(EN) LAT_present 3">
        <a:dk1>
          <a:srgbClr val="000000"/>
        </a:dk1>
        <a:lt1>
          <a:srgbClr val="FFFFFF"/>
        </a:lt1>
        <a:dk2>
          <a:srgbClr val="FFFFFF"/>
        </a:dk2>
        <a:lt2>
          <a:srgbClr val="393939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(EN) LAT_present 4">
        <a:dk1>
          <a:srgbClr val="360036"/>
        </a:dk1>
        <a:lt1>
          <a:srgbClr val="FFFFFF"/>
        </a:lt1>
        <a:dk2>
          <a:srgbClr val="FFFFCC"/>
        </a:dk2>
        <a:lt2>
          <a:srgbClr val="660066"/>
        </a:lt2>
        <a:accent1>
          <a:srgbClr val="C3A3C2"/>
        </a:accent1>
        <a:accent2>
          <a:srgbClr val="9999FF"/>
        </a:accent2>
        <a:accent3>
          <a:srgbClr val="FFFFFF"/>
        </a:accent3>
        <a:accent4>
          <a:srgbClr val="2D002D"/>
        </a:accent4>
        <a:accent5>
          <a:srgbClr val="DECEDD"/>
        </a:accent5>
        <a:accent6>
          <a:srgbClr val="8A8AE7"/>
        </a:accent6>
        <a:hlink>
          <a:srgbClr val="0099CC"/>
        </a:hlink>
        <a:folHlink>
          <a:srgbClr val="C99D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(EN) LAT_present 5">
        <a:dk1>
          <a:srgbClr val="000000"/>
        </a:dk1>
        <a:lt1>
          <a:srgbClr val="99CCFF"/>
        </a:lt1>
        <a:dk2>
          <a:srgbClr val="CCECFF"/>
        </a:dk2>
        <a:lt2>
          <a:srgbClr val="002244"/>
        </a:lt2>
        <a:accent1>
          <a:srgbClr val="336699"/>
        </a:accent1>
        <a:accent2>
          <a:srgbClr val="CC99FF"/>
        </a:accent2>
        <a:accent3>
          <a:srgbClr val="CAE2FF"/>
        </a:accent3>
        <a:accent4>
          <a:srgbClr val="000000"/>
        </a:accent4>
        <a:accent5>
          <a:srgbClr val="ADB8CA"/>
        </a:accent5>
        <a:accent6>
          <a:srgbClr val="B98AE7"/>
        </a:accent6>
        <a:hlink>
          <a:srgbClr val="33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(EN) LAT_present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(EN) LAT_prese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charset="0"/>
          </a:defRPr>
        </a:defPPr>
      </a:lstStyle>
    </a:lnDef>
  </a:objectDefaults>
  <a:extraClrSchemeLst>
    <a:extraClrScheme>
      <a:clrScheme name="(EN) LAT_present 1">
        <a:dk1>
          <a:srgbClr val="F8F8F8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FF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E7"/>
        </a:accent6>
        <a:hlink>
          <a:srgbClr val="008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(EN) LAT_present 2">
        <a:dk1>
          <a:srgbClr val="360036"/>
        </a:dk1>
        <a:lt1>
          <a:srgbClr val="FFFFFF"/>
        </a:lt1>
        <a:dk2>
          <a:srgbClr val="FFFFCC"/>
        </a:dk2>
        <a:lt2>
          <a:srgbClr val="666633"/>
        </a:lt2>
        <a:accent1>
          <a:srgbClr val="996600"/>
        </a:accent1>
        <a:accent2>
          <a:srgbClr val="CCCC00"/>
        </a:accent2>
        <a:accent3>
          <a:srgbClr val="FFFFFF"/>
        </a:accent3>
        <a:accent4>
          <a:srgbClr val="2D002D"/>
        </a:accent4>
        <a:accent5>
          <a:srgbClr val="CAB8AA"/>
        </a:accent5>
        <a:accent6>
          <a:srgbClr val="B9B900"/>
        </a:accent6>
        <a:hlink>
          <a:srgbClr val="99CC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(EN) LAT_present 3">
        <a:dk1>
          <a:srgbClr val="000000"/>
        </a:dk1>
        <a:lt1>
          <a:srgbClr val="FFFFFF"/>
        </a:lt1>
        <a:dk2>
          <a:srgbClr val="FFFFFF"/>
        </a:dk2>
        <a:lt2>
          <a:srgbClr val="393939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(EN) LAT_present 4">
        <a:dk1>
          <a:srgbClr val="360036"/>
        </a:dk1>
        <a:lt1>
          <a:srgbClr val="FFFFFF"/>
        </a:lt1>
        <a:dk2>
          <a:srgbClr val="FFFFCC"/>
        </a:dk2>
        <a:lt2>
          <a:srgbClr val="660066"/>
        </a:lt2>
        <a:accent1>
          <a:srgbClr val="C3A3C2"/>
        </a:accent1>
        <a:accent2>
          <a:srgbClr val="9999FF"/>
        </a:accent2>
        <a:accent3>
          <a:srgbClr val="FFFFFF"/>
        </a:accent3>
        <a:accent4>
          <a:srgbClr val="2D002D"/>
        </a:accent4>
        <a:accent5>
          <a:srgbClr val="DECEDD"/>
        </a:accent5>
        <a:accent6>
          <a:srgbClr val="8A8AE7"/>
        </a:accent6>
        <a:hlink>
          <a:srgbClr val="0099CC"/>
        </a:hlink>
        <a:folHlink>
          <a:srgbClr val="C99D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(EN) LAT_present 5">
        <a:dk1>
          <a:srgbClr val="000000"/>
        </a:dk1>
        <a:lt1>
          <a:srgbClr val="99CCFF"/>
        </a:lt1>
        <a:dk2>
          <a:srgbClr val="CCECFF"/>
        </a:dk2>
        <a:lt2>
          <a:srgbClr val="002244"/>
        </a:lt2>
        <a:accent1>
          <a:srgbClr val="336699"/>
        </a:accent1>
        <a:accent2>
          <a:srgbClr val="CC99FF"/>
        </a:accent2>
        <a:accent3>
          <a:srgbClr val="CAE2FF"/>
        </a:accent3>
        <a:accent4>
          <a:srgbClr val="000000"/>
        </a:accent4>
        <a:accent5>
          <a:srgbClr val="ADB8CA"/>
        </a:accent5>
        <a:accent6>
          <a:srgbClr val="B98AE7"/>
        </a:accent6>
        <a:hlink>
          <a:srgbClr val="33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767</Words>
  <Application>Microsoft Office PowerPoint</Application>
  <PresentationFormat>On-screen Show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(EN) LAT_present</vt:lpstr>
      <vt:lpstr>4_(EN) LAT_present</vt:lpstr>
      <vt:lpstr>1_(EN) LAT_present</vt:lpstr>
      <vt:lpstr>PowerPoint Presentation</vt:lpstr>
      <vt:lpstr>Overview</vt:lpstr>
      <vt:lpstr>Editorial Amendments UN Regulation Nos 9, 63 and 92</vt:lpstr>
      <vt:lpstr>Amendments in paragraph 2, Definitions UN Regulation Nos 9, 63 and 92</vt:lpstr>
      <vt:lpstr>Amendments in paragraph 6, Specifications UN Regulation Nos 9 and 63</vt:lpstr>
      <vt:lpstr>Amendments in paragraph 6, Specifications UN Regulation No 9</vt:lpstr>
      <vt:lpstr>Amendments in Transitional provisions UN Regulation Nos 9 and 63</vt:lpstr>
      <vt:lpstr>Amendments in Annex 1 UN Regulation Nos 9 and 63</vt:lpstr>
      <vt:lpstr>Amendments in Annex 3 UN Regulation Nos 9 and 63 </vt:lpstr>
      <vt:lpstr>Amendments in Annex 3 UN Regulation Nos 9 and 63</vt:lpstr>
      <vt:lpstr>Amendments in Annex 3 UN Regulation Nos 9 and 63</vt:lpstr>
      <vt:lpstr>Amendments in Annex 3 UN Regulation Nos 9 and 63</vt:lpstr>
      <vt:lpstr>New Annex UN Regulation Nos 9 and 63</vt:lpstr>
      <vt:lpstr>Drafting amendment UN Regulation Nos 9 and 63</vt:lpstr>
      <vt:lpstr>Amendments in paragraph 6 UN Regulation No 92</vt:lpstr>
      <vt:lpstr>Amendments in Annex 1 UN Regulation No 92</vt:lpstr>
      <vt:lpstr>Amendments in Annex 3 UN Regulation No 92</vt:lpstr>
      <vt:lpstr>New Annex 4 UN Regulation No 92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Leonidas Ntziachristos  Mech. Eng., PhD, Assist. Prof.</dc:title>
  <dc:creator>Leon</dc:creator>
  <cp:lastModifiedBy>Konstantin Glukhenkiy</cp:lastModifiedBy>
  <cp:revision>720</cp:revision>
  <cp:lastPrinted>2016-08-29T17:33:46Z</cp:lastPrinted>
  <dcterms:created xsi:type="dcterms:W3CDTF">2013-12-12T08:33:00Z</dcterms:created>
  <dcterms:modified xsi:type="dcterms:W3CDTF">2016-09-01T07:45:30Z</dcterms:modified>
</cp:coreProperties>
</file>