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96" r:id="rId1"/>
  </p:sldMasterIdLst>
  <p:notesMasterIdLst>
    <p:notesMasterId r:id="rId20"/>
  </p:notesMasterIdLst>
  <p:sldIdLst>
    <p:sldId id="274" r:id="rId2"/>
    <p:sldId id="286" r:id="rId3"/>
    <p:sldId id="287" r:id="rId4"/>
    <p:sldId id="284" r:id="rId5"/>
    <p:sldId id="288" r:id="rId6"/>
    <p:sldId id="278" r:id="rId7"/>
    <p:sldId id="273" r:id="rId8"/>
    <p:sldId id="285" r:id="rId9"/>
    <p:sldId id="280" r:id="rId10"/>
    <p:sldId id="265" r:id="rId11"/>
    <p:sldId id="281" r:id="rId12"/>
    <p:sldId id="283" r:id="rId13"/>
    <p:sldId id="279" r:id="rId14"/>
    <p:sldId id="289" r:id="rId15"/>
    <p:sldId id="290" r:id="rId16"/>
    <p:sldId id="291" r:id="rId17"/>
    <p:sldId id="292" r:id="rId18"/>
    <p:sldId id="269" r:id="rId19"/>
  </p:sldIdLst>
  <p:sldSz cx="9144000" cy="6858000" type="screen4x3"/>
  <p:notesSz cx="6761163" cy="9942513"/>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5F4F7"/>
    <a:srgbClr val="0066FF"/>
    <a:srgbClr val="350EDC"/>
    <a:srgbClr val="A4E2EE"/>
    <a:srgbClr val="A1E0ED"/>
    <a:srgbClr val="8FE2FF"/>
    <a:srgbClr val="3FCD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75DCB02-9BB8-47FD-8907-85C794F793BA}" styleName="Стиль из темы 1 - акцент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2D5ABB26-0587-4C30-8999-92F81FD0307C}" styleName="Нет стиля, нет сетки">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Стиль из темы 1 - акцент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1020" y="5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29837" cy="497126"/>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idx="1"/>
          </p:nvPr>
        </p:nvSpPr>
        <p:spPr>
          <a:xfrm>
            <a:off x="3829761" y="0"/>
            <a:ext cx="2929837" cy="497126"/>
          </a:xfrm>
          <a:prstGeom prst="rect">
            <a:avLst/>
          </a:prstGeom>
        </p:spPr>
        <p:txBody>
          <a:bodyPr vert="horz" lIns="91440" tIns="45720" rIns="91440" bIns="45720" rtlCol="0"/>
          <a:lstStyle>
            <a:lvl1pPr algn="r">
              <a:defRPr sz="1200"/>
            </a:lvl1pPr>
          </a:lstStyle>
          <a:p>
            <a:fld id="{648F80F1-AA21-4152-B444-3C8154E7DBF4}" type="datetimeFigureOut">
              <a:rPr lang="ru-RU" smtClean="0"/>
              <a:t>03.03.2016</a:t>
            </a:fld>
            <a:endParaRPr lang="ru-RU" dirty="0"/>
          </a:p>
        </p:txBody>
      </p:sp>
      <p:sp>
        <p:nvSpPr>
          <p:cNvPr id="4" name="Образ слайда 3"/>
          <p:cNvSpPr>
            <a:spLocks noGrp="1" noRot="1" noChangeAspect="1"/>
          </p:cNvSpPr>
          <p:nvPr>
            <p:ph type="sldImg" idx="2"/>
          </p:nvPr>
        </p:nvSpPr>
        <p:spPr>
          <a:xfrm>
            <a:off x="896938" y="746125"/>
            <a:ext cx="4967287" cy="3727450"/>
          </a:xfrm>
          <a:prstGeom prst="rect">
            <a:avLst/>
          </a:prstGeom>
          <a:noFill/>
          <a:ln w="12700">
            <a:solidFill>
              <a:prstClr val="black"/>
            </a:solidFill>
          </a:ln>
        </p:spPr>
        <p:txBody>
          <a:bodyPr vert="horz" lIns="91440" tIns="45720" rIns="91440" bIns="45720" rtlCol="0" anchor="ctr"/>
          <a:lstStyle/>
          <a:p>
            <a:endParaRPr lang="ru-RU" dirty="0"/>
          </a:p>
        </p:txBody>
      </p:sp>
      <p:sp>
        <p:nvSpPr>
          <p:cNvPr id="5" name="Заметки 4"/>
          <p:cNvSpPr>
            <a:spLocks noGrp="1"/>
          </p:cNvSpPr>
          <p:nvPr>
            <p:ph type="body" sz="quarter" idx="3"/>
          </p:nvPr>
        </p:nvSpPr>
        <p:spPr>
          <a:xfrm>
            <a:off x="676117" y="4722694"/>
            <a:ext cx="5408930" cy="4474131"/>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443662"/>
            <a:ext cx="2929837" cy="497126"/>
          </a:xfrm>
          <a:prstGeom prst="rect">
            <a:avLst/>
          </a:prstGeom>
        </p:spPr>
        <p:txBody>
          <a:bodyPr vert="horz" lIns="91440" tIns="45720" rIns="91440" bIns="45720" rtlCol="0" anchor="b"/>
          <a:lstStyle>
            <a:lvl1pPr algn="l">
              <a:defRPr sz="1200"/>
            </a:lvl1pPr>
          </a:lstStyle>
          <a:p>
            <a:endParaRPr lang="ru-RU" dirty="0"/>
          </a:p>
        </p:txBody>
      </p:sp>
      <p:sp>
        <p:nvSpPr>
          <p:cNvPr id="7" name="Номер слайда 6"/>
          <p:cNvSpPr>
            <a:spLocks noGrp="1"/>
          </p:cNvSpPr>
          <p:nvPr>
            <p:ph type="sldNum" sz="quarter" idx="5"/>
          </p:nvPr>
        </p:nvSpPr>
        <p:spPr>
          <a:xfrm>
            <a:off x="3829761" y="9443662"/>
            <a:ext cx="2929837" cy="497126"/>
          </a:xfrm>
          <a:prstGeom prst="rect">
            <a:avLst/>
          </a:prstGeom>
        </p:spPr>
        <p:txBody>
          <a:bodyPr vert="horz" lIns="91440" tIns="45720" rIns="91440" bIns="45720" rtlCol="0" anchor="b"/>
          <a:lstStyle>
            <a:lvl1pPr algn="r">
              <a:defRPr sz="1200"/>
            </a:lvl1pPr>
          </a:lstStyle>
          <a:p>
            <a:fld id="{0B1B3C6D-44F1-401E-AFF4-503D7E6E491C}" type="slidenum">
              <a:rPr lang="ru-RU" smtClean="0"/>
              <a:t>‹#›</a:t>
            </a:fld>
            <a:endParaRPr lang="ru-RU" dirty="0"/>
          </a:p>
        </p:txBody>
      </p:sp>
    </p:spTree>
    <p:extLst>
      <p:ext uri="{BB962C8B-B14F-4D97-AF65-F5344CB8AC3E}">
        <p14:creationId xmlns:p14="http://schemas.microsoft.com/office/powerpoint/2010/main" val="29401478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0B1B3C6D-44F1-401E-AFF4-503D7E6E491C}" type="slidenum">
              <a:rPr lang="ru-RU" smtClean="0"/>
              <a:t>1</a:t>
            </a:fld>
            <a:endParaRPr lang="ru-RU" dirty="0"/>
          </a:p>
        </p:txBody>
      </p:sp>
    </p:spTree>
    <p:extLst>
      <p:ext uri="{BB962C8B-B14F-4D97-AF65-F5344CB8AC3E}">
        <p14:creationId xmlns:p14="http://schemas.microsoft.com/office/powerpoint/2010/main" val="311070943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063358AE-879E-4FE7-A7E0-B6944EEFDB8C}" type="datetime1">
              <a:rPr lang="ru-RU" smtClean="0"/>
              <a:t>03.03.2016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24261875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042AB7F1-5784-4B6D-A31C-70C29DC357D2}" type="datetime1">
              <a:rPr lang="ru-RU" smtClean="0"/>
              <a:t>03.03.2016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0681988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C54A66F-EBD0-4247-B939-9BF605D99E99}" type="datetime1">
              <a:rPr lang="ru-RU" smtClean="0"/>
              <a:t>03.03.2016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3022437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E7230D10-DD52-4DF5-B07E-B19B538ED277}" type="datetime1">
              <a:rPr lang="ru-RU" smtClean="0"/>
              <a:t>03.03.2016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28273581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187DB75-CC42-407E-B2AE-649D567FF4F3}" type="datetime1">
              <a:rPr lang="ru-RU" smtClean="0"/>
              <a:t>03.03.2016</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13066081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00A79B4E-45EA-49EC-ACFD-82B1B1207D93}" type="datetime1">
              <a:rPr lang="ru-RU" smtClean="0"/>
              <a:t>03.03.2016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445733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E3FCF19D-288A-4C0A-999A-42458DF6F7E9}" type="datetime1">
              <a:rPr lang="ru-RU" smtClean="0"/>
              <a:t>03.03.2016</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456553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736A58DC-96D8-4A97-B1EC-D6BEDA293CC0}" type="datetime1">
              <a:rPr lang="ru-RU" smtClean="0"/>
              <a:t>03.03.2016</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2021372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8A6AF8-950F-46AF-8567-99959322EDB8}" type="datetime1">
              <a:rPr lang="ru-RU" smtClean="0"/>
              <a:t>03.03.2016</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00969395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82FABF6-772D-4A71-B2A1-0B9A0715A4F6}" type="datetime1">
              <a:rPr lang="ru-RU" smtClean="0"/>
              <a:t>03.03.2016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206963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34AB595-2395-4423-A39E-468DFB8E2AC3}" type="datetime1">
              <a:rPr lang="ru-RU" smtClean="0"/>
              <a:t>03.03.2016</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221CF5D-231D-4A57-8ACA-DDF8F1A0115B}" type="slidenum">
              <a:rPr lang="ru-RU" smtClean="0"/>
              <a:t>‹#›</a:t>
            </a:fld>
            <a:endParaRPr lang="ru-RU" dirty="0"/>
          </a:p>
        </p:txBody>
      </p:sp>
    </p:spTree>
    <p:extLst>
      <p:ext uri="{BB962C8B-B14F-4D97-AF65-F5344CB8AC3E}">
        <p14:creationId xmlns:p14="http://schemas.microsoft.com/office/powerpoint/2010/main" val="36919285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08BD962-1EDD-4844-84D0-D2B88B044CE2}" type="datetime1">
              <a:rPr lang="ru-RU" smtClean="0"/>
              <a:t>03.03.2016</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1CF5D-231D-4A57-8ACA-DDF8F1A0115B}" type="slidenum">
              <a:rPr lang="ru-RU" smtClean="0"/>
              <a:t>‹#›</a:t>
            </a:fld>
            <a:endParaRPr lang="ru-RU" dirty="0"/>
          </a:p>
        </p:txBody>
      </p:sp>
    </p:spTree>
    <p:extLst>
      <p:ext uri="{BB962C8B-B14F-4D97-AF65-F5344CB8AC3E}">
        <p14:creationId xmlns:p14="http://schemas.microsoft.com/office/powerpoint/2010/main" val="395224820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7" descr="1_N1E680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22105"/>
            <a:ext cx="9144000" cy="6165304"/>
          </a:xfrm>
          <a:prstGeom prst="rect">
            <a:avLst/>
          </a:prstGeom>
          <a:noFill/>
          <a:ln>
            <a:noFill/>
          </a:ln>
          <a:effectLst/>
          <a:extLst>
            <a:ext uri="{909E8E84-426E-40DD-AFC4-6F175D3DCCD1}">
              <a14:hiddenFill xmlns:a14="http://schemas.microsoft.com/office/drawing/2010/main">
                <a:solidFill>
                  <a:srgbClr val="E4EBF0">
                    <a:alpha val="79999"/>
                  </a:srgbClr>
                </a:solidFill>
              </a14:hiddenFill>
            </a:ext>
            <a:ext uri="{91240B29-F687-4F45-9708-019B960494DF}">
              <a14:hiddenLine xmlns:a14="http://schemas.microsoft.com/office/drawing/2010/main" w="3175" algn="ctr">
                <a:solidFill>
                  <a:srgbClr val="326EC2">
                    <a:alpha val="79999"/>
                  </a:srgbClr>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Прямоугольник 2"/>
          <p:cNvSpPr/>
          <p:nvPr/>
        </p:nvSpPr>
        <p:spPr>
          <a:xfrm>
            <a:off x="11811" y="6180463"/>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Rectangle 2"/>
          <p:cNvSpPr txBox="1">
            <a:spLocks noChangeArrowheads="1"/>
          </p:cNvSpPr>
          <p:nvPr>
            <p:custDataLst>
              <p:tags r:id="rId1"/>
            </p:custDataLst>
          </p:nvPr>
        </p:nvSpPr>
        <p:spPr bwMode="gray">
          <a:xfrm>
            <a:off x="0" y="2420888"/>
            <a:ext cx="6300192" cy="2259250"/>
          </a:xfrm>
          <a:prstGeom prst="rect">
            <a:avLst/>
          </a:prstGeom>
          <a:solidFill>
            <a:srgbClr val="326EC2">
              <a:alpha val="78038"/>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540000" tIns="72000" rIns="72000" bIns="108000">
            <a:spAutoFit/>
          </a:bodyPr>
          <a:lstStyle>
            <a:lvl1pPr algn="l" rtl="0" eaLnBrk="0" fontAlgn="base" hangingPunct="0">
              <a:spcBef>
                <a:spcPct val="0"/>
              </a:spcBef>
              <a:spcAft>
                <a:spcPct val="0"/>
              </a:spcAft>
              <a:defRPr sz="2400">
                <a:solidFill>
                  <a:schemeClr val="tx2"/>
                </a:solidFill>
                <a:latin typeface="+mj-lt"/>
                <a:ea typeface="+mj-ea"/>
                <a:cs typeface="+mj-cs"/>
              </a:defRPr>
            </a:lvl1pPr>
            <a:lvl2pPr algn="l" rtl="0" eaLnBrk="0" fontAlgn="base" hangingPunct="0">
              <a:spcBef>
                <a:spcPct val="0"/>
              </a:spcBef>
              <a:spcAft>
                <a:spcPct val="0"/>
              </a:spcAft>
              <a:defRPr sz="2400">
                <a:solidFill>
                  <a:schemeClr val="tx2"/>
                </a:solidFill>
                <a:latin typeface="Arial" charset="0"/>
              </a:defRPr>
            </a:lvl2pPr>
            <a:lvl3pPr algn="l" rtl="0" eaLnBrk="0" fontAlgn="base" hangingPunct="0">
              <a:spcBef>
                <a:spcPct val="0"/>
              </a:spcBef>
              <a:spcAft>
                <a:spcPct val="0"/>
              </a:spcAft>
              <a:defRPr sz="2400">
                <a:solidFill>
                  <a:schemeClr val="tx2"/>
                </a:solidFill>
                <a:latin typeface="Arial" charset="0"/>
              </a:defRPr>
            </a:lvl3pPr>
            <a:lvl4pPr algn="l" rtl="0" eaLnBrk="0" fontAlgn="base" hangingPunct="0">
              <a:spcBef>
                <a:spcPct val="0"/>
              </a:spcBef>
              <a:spcAft>
                <a:spcPct val="0"/>
              </a:spcAft>
              <a:defRPr sz="2400">
                <a:solidFill>
                  <a:schemeClr val="tx2"/>
                </a:solidFill>
                <a:latin typeface="Arial" charset="0"/>
              </a:defRPr>
            </a:lvl4pPr>
            <a:lvl5pPr algn="l" rtl="0" eaLnBrk="0" fontAlgn="base" hangingPunct="0">
              <a:spcBef>
                <a:spcPct val="0"/>
              </a:spcBef>
              <a:spcAft>
                <a:spcPct val="0"/>
              </a:spcAft>
              <a:defRPr sz="2400">
                <a:solidFill>
                  <a:schemeClr val="tx2"/>
                </a:solidFill>
                <a:latin typeface="Arial" charset="0"/>
              </a:defRPr>
            </a:lvl5pPr>
            <a:lvl6pPr marL="457200" algn="l" rtl="0" fontAlgn="base">
              <a:spcBef>
                <a:spcPct val="0"/>
              </a:spcBef>
              <a:spcAft>
                <a:spcPct val="0"/>
              </a:spcAft>
              <a:defRPr sz="2400">
                <a:solidFill>
                  <a:schemeClr val="tx2"/>
                </a:solidFill>
                <a:latin typeface="Arial" charset="0"/>
              </a:defRPr>
            </a:lvl6pPr>
            <a:lvl7pPr marL="914400" algn="l" rtl="0" fontAlgn="base">
              <a:spcBef>
                <a:spcPct val="0"/>
              </a:spcBef>
              <a:spcAft>
                <a:spcPct val="0"/>
              </a:spcAft>
              <a:defRPr sz="2400">
                <a:solidFill>
                  <a:schemeClr val="tx2"/>
                </a:solidFill>
                <a:latin typeface="Arial" charset="0"/>
              </a:defRPr>
            </a:lvl7pPr>
            <a:lvl8pPr marL="1371600" algn="l" rtl="0" fontAlgn="base">
              <a:spcBef>
                <a:spcPct val="0"/>
              </a:spcBef>
              <a:spcAft>
                <a:spcPct val="0"/>
              </a:spcAft>
              <a:defRPr sz="2400">
                <a:solidFill>
                  <a:schemeClr val="tx2"/>
                </a:solidFill>
                <a:latin typeface="Arial" charset="0"/>
              </a:defRPr>
            </a:lvl8pPr>
            <a:lvl9pPr marL="1828800" algn="l" rtl="0" fontAlgn="base">
              <a:spcBef>
                <a:spcPct val="0"/>
              </a:spcBef>
              <a:spcAft>
                <a:spcPct val="0"/>
              </a:spcAft>
              <a:defRPr sz="2400">
                <a:solidFill>
                  <a:schemeClr val="tx2"/>
                </a:solidFill>
                <a:latin typeface="Arial" charset="0"/>
              </a:defRPr>
            </a:lvl9pPr>
          </a:lstStyle>
          <a:p>
            <a:pPr algn="ctr">
              <a:spcBef>
                <a:spcPts val="0"/>
              </a:spcBef>
            </a:pPr>
            <a:endParaRPr lang="en-US" sz="1800" b="1" dirty="0">
              <a:solidFill>
                <a:schemeClr val="bg1"/>
              </a:solidFill>
            </a:endParaRPr>
          </a:p>
          <a:p>
            <a:pPr algn="ctr">
              <a:spcBef>
                <a:spcPts val="0"/>
              </a:spcBef>
            </a:pPr>
            <a:r>
              <a:rPr lang="en-US" sz="1800" b="1" dirty="0" smtClean="0">
                <a:solidFill>
                  <a:schemeClr val="bg1"/>
                </a:solidFill>
              </a:rPr>
              <a:t>Agreement </a:t>
            </a:r>
            <a:r>
              <a:rPr lang="en-US" sz="1800" b="1" dirty="0">
                <a:solidFill>
                  <a:schemeClr val="bg1"/>
                </a:solidFill>
              </a:rPr>
              <a:t>c</a:t>
            </a:r>
            <a:r>
              <a:rPr lang="en-US" sz="1800" b="1" dirty="0" smtClean="0">
                <a:solidFill>
                  <a:schemeClr val="bg1"/>
                </a:solidFill>
              </a:rPr>
              <a:t>oncerning </a:t>
            </a:r>
            <a:r>
              <a:rPr lang="ru-RU" sz="1800" b="1" dirty="0" smtClean="0">
                <a:solidFill>
                  <a:schemeClr val="bg1"/>
                </a:solidFill>
              </a:rPr>
              <a:t> </a:t>
            </a:r>
            <a:r>
              <a:rPr lang="en-US" sz="1800" b="1" dirty="0" smtClean="0">
                <a:solidFill>
                  <a:schemeClr val="bg1"/>
                </a:solidFill>
              </a:rPr>
              <a:t>the </a:t>
            </a:r>
            <a:r>
              <a:rPr lang="en-US" sz="1800" b="1" dirty="0">
                <a:solidFill>
                  <a:schemeClr val="bg1"/>
                </a:solidFill>
              </a:rPr>
              <a:t>a</a:t>
            </a:r>
            <a:r>
              <a:rPr lang="en-US" sz="1800" b="1" dirty="0" smtClean="0">
                <a:solidFill>
                  <a:schemeClr val="bg1"/>
                </a:solidFill>
              </a:rPr>
              <a:t>doption of </a:t>
            </a:r>
            <a:r>
              <a:rPr lang="en-US" sz="1800" b="1" dirty="0">
                <a:solidFill>
                  <a:schemeClr val="bg1"/>
                </a:solidFill>
              </a:rPr>
              <a:t>u</a:t>
            </a:r>
            <a:r>
              <a:rPr lang="en-US" sz="1800" b="1" dirty="0" smtClean="0">
                <a:solidFill>
                  <a:schemeClr val="bg1"/>
                </a:solidFill>
              </a:rPr>
              <a:t>niform </a:t>
            </a:r>
            <a:r>
              <a:rPr lang="en-US" sz="1800" b="1" dirty="0">
                <a:solidFill>
                  <a:schemeClr val="bg1"/>
                </a:solidFill>
              </a:rPr>
              <a:t>c</a:t>
            </a:r>
            <a:r>
              <a:rPr lang="en-US" sz="1800" b="1" dirty="0" smtClean="0">
                <a:solidFill>
                  <a:schemeClr val="bg1"/>
                </a:solidFill>
              </a:rPr>
              <a:t>onditions  for </a:t>
            </a:r>
            <a:r>
              <a:rPr lang="en-US" sz="1800" b="1" dirty="0">
                <a:solidFill>
                  <a:schemeClr val="bg1"/>
                </a:solidFill>
              </a:rPr>
              <a:t>p</a:t>
            </a:r>
            <a:r>
              <a:rPr lang="en-US" sz="1800" b="1" dirty="0" smtClean="0">
                <a:solidFill>
                  <a:schemeClr val="bg1"/>
                </a:solidFill>
              </a:rPr>
              <a:t>eriodical </a:t>
            </a:r>
            <a:r>
              <a:rPr lang="en-US" sz="1800" b="1" dirty="0">
                <a:solidFill>
                  <a:schemeClr val="bg1"/>
                </a:solidFill>
              </a:rPr>
              <a:t>t</a:t>
            </a:r>
            <a:r>
              <a:rPr lang="en-US" sz="1800" b="1" dirty="0" smtClean="0">
                <a:solidFill>
                  <a:schemeClr val="bg1"/>
                </a:solidFill>
              </a:rPr>
              <a:t>echnical </a:t>
            </a:r>
            <a:r>
              <a:rPr lang="en-US" sz="1800" b="1" dirty="0">
                <a:solidFill>
                  <a:schemeClr val="bg1"/>
                </a:solidFill>
              </a:rPr>
              <a:t>i</a:t>
            </a:r>
            <a:r>
              <a:rPr lang="en-US" sz="1800" b="1" dirty="0" smtClean="0">
                <a:solidFill>
                  <a:schemeClr val="bg1"/>
                </a:solidFill>
              </a:rPr>
              <a:t>nspections of wheeled </a:t>
            </a:r>
            <a:r>
              <a:rPr lang="en-US" sz="1800" b="1" dirty="0">
                <a:solidFill>
                  <a:schemeClr val="bg1"/>
                </a:solidFill>
              </a:rPr>
              <a:t>v</a:t>
            </a:r>
            <a:r>
              <a:rPr lang="en-US" sz="1800" b="1" dirty="0" smtClean="0">
                <a:solidFill>
                  <a:schemeClr val="bg1"/>
                </a:solidFill>
              </a:rPr>
              <a:t>ehicles and </a:t>
            </a:r>
            <a:r>
              <a:rPr lang="en-US" sz="1800" b="1" dirty="0">
                <a:solidFill>
                  <a:schemeClr val="bg1"/>
                </a:solidFill>
              </a:rPr>
              <a:t>t</a:t>
            </a:r>
            <a:r>
              <a:rPr lang="en-US" sz="1800" b="1" dirty="0" smtClean="0">
                <a:solidFill>
                  <a:schemeClr val="bg1"/>
                </a:solidFill>
              </a:rPr>
              <a:t>he reciprocal </a:t>
            </a:r>
            <a:r>
              <a:rPr lang="en-US" sz="1800" b="1" dirty="0">
                <a:solidFill>
                  <a:schemeClr val="bg1"/>
                </a:solidFill>
              </a:rPr>
              <a:t>r</a:t>
            </a:r>
            <a:r>
              <a:rPr lang="en-US" sz="1800" b="1" dirty="0" smtClean="0">
                <a:solidFill>
                  <a:schemeClr val="bg1"/>
                </a:solidFill>
              </a:rPr>
              <a:t>ecognition </a:t>
            </a:r>
            <a:r>
              <a:rPr lang="ru-RU" sz="1800" b="1" dirty="0" smtClean="0">
                <a:solidFill>
                  <a:schemeClr val="bg1"/>
                </a:solidFill>
              </a:rPr>
              <a:t>           </a:t>
            </a:r>
            <a:endParaRPr lang="en-US" sz="1800" b="1" dirty="0">
              <a:solidFill>
                <a:schemeClr val="bg1"/>
              </a:solidFill>
            </a:endParaRPr>
          </a:p>
          <a:p>
            <a:pPr algn="ctr">
              <a:spcBef>
                <a:spcPts val="0"/>
              </a:spcBef>
            </a:pPr>
            <a:r>
              <a:rPr lang="en-US" sz="1800" b="1" dirty="0">
                <a:solidFill>
                  <a:schemeClr val="bg1"/>
                </a:solidFill>
              </a:rPr>
              <a:t>of </a:t>
            </a:r>
            <a:r>
              <a:rPr lang="en-US" sz="1800" b="1" dirty="0" smtClean="0">
                <a:solidFill>
                  <a:schemeClr val="bg1"/>
                </a:solidFill>
              </a:rPr>
              <a:t>such </a:t>
            </a:r>
            <a:r>
              <a:rPr lang="en-US" sz="1800" b="1" dirty="0">
                <a:solidFill>
                  <a:schemeClr val="bg1"/>
                </a:solidFill>
              </a:rPr>
              <a:t>i</a:t>
            </a:r>
            <a:r>
              <a:rPr lang="en-US" sz="1800" b="1" dirty="0" smtClean="0">
                <a:solidFill>
                  <a:schemeClr val="bg1"/>
                </a:solidFill>
              </a:rPr>
              <a:t>nspections </a:t>
            </a:r>
            <a:r>
              <a:rPr lang="en-US" sz="1800" b="1" dirty="0">
                <a:solidFill>
                  <a:schemeClr val="bg1"/>
                </a:solidFill>
              </a:rPr>
              <a:t>d</a:t>
            </a:r>
            <a:r>
              <a:rPr lang="en-US" sz="1800" b="1" dirty="0" smtClean="0">
                <a:solidFill>
                  <a:schemeClr val="bg1"/>
                </a:solidFill>
              </a:rPr>
              <a:t>one </a:t>
            </a:r>
            <a:r>
              <a:rPr lang="en-US" sz="1800" b="1" dirty="0">
                <a:solidFill>
                  <a:schemeClr val="bg1"/>
                </a:solidFill>
              </a:rPr>
              <a:t>a</a:t>
            </a:r>
            <a:r>
              <a:rPr lang="en-US" sz="1800" b="1" dirty="0" smtClean="0">
                <a:solidFill>
                  <a:schemeClr val="bg1"/>
                </a:solidFill>
              </a:rPr>
              <a:t>t </a:t>
            </a:r>
            <a:r>
              <a:rPr lang="en-US" sz="1800" b="1" dirty="0">
                <a:solidFill>
                  <a:schemeClr val="bg1"/>
                </a:solidFill>
              </a:rPr>
              <a:t>Vienna </a:t>
            </a:r>
            <a:r>
              <a:rPr lang="en-US" sz="1800" b="1" dirty="0" smtClean="0">
                <a:solidFill>
                  <a:schemeClr val="bg1"/>
                </a:solidFill>
              </a:rPr>
              <a:t>on </a:t>
            </a:r>
            <a:r>
              <a:rPr lang="en-US" sz="1800" b="1" dirty="0">
                <a:solidFill>
                  <a:schemeClr val="bg1"/>
                </a:solidFill>
              </a:rPr>
              <a:t>13 November </a:t>
            </a:r>
            <a:r>
              <a:rPr lang="en-US" sz="1800" b="1" dirty="0" smtClean="0">
                <a:solidFill>
                  <a:schemeClr val="bg1"/>
                </a:solidFill>
              </a:rPr>
              <a:t>1997. Possible variants of the development.</a:t>
            </a:r>
            <a:endParaRPr lang="ru-RU" sz="1800" b="1" dirty="0" smtClean="0">
              <a:solidFill>
                <a:schemeClr val="bg1"/>
              </a:solidFill>
            </a:endParaRPr>
          </a:p>
          <a:p>
            <a:pPr algn="ctr">
              <a:lnSpc>
                <a:spcPct val="150000"/>
              </a:lnSpc>
              <a:spcBef>
                <a:spcPts val="0"/>
              </a:spcBef>
            </a:pPr>
            <a:endParaRPr lang="ru-RU" sz="1800" b="1" dirty="0" smtClean="0">
              <a:solidFill>
                <a:schemeClr val="bg1"/>
              </a:solidFill>
            </a:endParaRPr>
          </a:p>
        </p:txBody>
      </p:sp>
      <p:sp>
        <p:nvSpPr>
          <p:cNvPr id="12" name="Номер слайда 11"/>
          <p:cNvSpPr>
            <a:spLocks noGrp="1"/>
          </p:cNvSpPr>
          <p:nvPr>
            <p:ph type="sldNum" sz="quarter" idx="12"/>
          </p:nvPr>
        </p:nvSpPr>
        <p:spPr/>
        <p:txBody>
          <a:bodyPr/>
          <a:lstStyle/>
          <a:p>
            <a:endParaRPr lang="ru-RU" dirty="0"/>
          </a:p>
        </p:txBody>
      </p:sp>
      <p:sp>
        <p:nvSpPr>
          <p:cNvPr id="6" name="Rectangle 5"/>
          <p:cNvSpPr/>
          <p:nvPr/>
        </p:nvSpPr>
        <p:spPr>
          <a:xfrm>
            <a:off x="5331234" y="128817"/>
            <a:ext cx="3761910" cy="738664"/>
          </a:xfrm>
          <a:prstGeom prst="rect">
            <a:avLst/>
          </a:prstGeom>
          <a:solidFill>
            <a:schemeClr val="bg1"/>
          </a:solidFill>
        </p:spPr>
        <p:txBody>
          <a:bodyPr wrap="square">
            <a:spAutoFit/>
          </a:bodyPr>
          <a:lstStyle/>
          <a:p>
            <a:r>
              <a:rPr lang="en-US" sz="1400" u="sng" dirty="0" smtClean="0">
                <a:latin typeface="Calibri" panose="020F0502020204030204" pitchFamily="34" charset="0"/>
              </a:rPr>
              <a:t>WP.29-168 -05</a:t>
            </a:r>
            <a:endParaRPr lang="en-US" sz="1400" b="1" dirty="0">
              <a:latin typeface="Calibri" panose="020F0502020204030204" pitchFamily="34" charset="0"/>
            </a:endParaRPr>
          </a:p>
          <a:p>
            <a:r>
              <a:rPr lang="en-US" sz="1400" dirty="0" smtClean="0">
                <a:latin typeface="Calibri" panose="020F0502020204030204" pitchFamily="34" charset="0"/>
              </a:rPr>
              <a:t>(08 -11 March 2016,</a:t>
            </a:r>
            <a:endParaRPr lang="en-US" sz="1400" dirty="0">
              <a:latin typeface="Calibri" panose="020F0502020204030204" pitchFamily="34" charset="0"/>
            </a:endParaRPr>
          </a:p>
          <a:p>
            <a:r>
              <a:rPr lang="en-US" sz="1400" dirty="0">
                <a:latin typeface="Calibri" panose="020F0502020204030204" pitchFamily="34" charset="0"/>
              </a:rPr>
              <a:t>agenda </a:t>
            </a:r>
            <a:r>
              <a:rPr lang="en-US" sz="1400" dirty="0" smtClean="0">
                <a:latin typeface="Calibri" panose="020F0502020204030204" pitchFamily="34" charset="0"/>
              </a:rPr>
              <a:t>item 7.3 )</a:t>
            </a:r>
            <a:endParaRPr lang="en-US" sz="1400" dirty="0">
              <a:latin typeface="Calibri" panose="020F0502020204030204" pitchFamily="34" charset="0"/>
            </a:endParaRPr>
          </a:p>
        </p:txBody>
      </p:sp>
      <p:sp>
        <p:nvSpPr>
          <p:cNvPr id="7" name="Rectangle 6"/>
          <p:cNvSpPr/>
          <p:nvPr/>
        </p:nvSpPr>
        <p:spPr>
          <a:xfrm>
            <a:off x="70691" y="128817"/>
            <a:ext cx="4340099" cy="523220"/>
          </a:xfrm>
          <a:prstGeom prst="rect">
            <a:avLst/>
          </a:prstGeom>
          <a:solidFill>
            <a:schemeClr val="bg1"/>
          </a:solidFill>
        </p:spPr>
        <p:txBody>
          <a:bodyPr wrap="none">
            <a:spAutoFit/>
          </a:bodyPr>
          <a:lstStyle/>
          <a:p>
            <a:r>
              <a:rPr lang="en-GB" sz="1400" b="1" dirty="0"/>
              <a:t>Transmitted by </a:t>
            </a:r>
            <a:r>
              <a:rPr lang="en-US" sz="1400" b="1" dirty="0" smtClean="0"/>
              <a:t>Co-Chairs of the Informal Working Party </a:t>
            </a:r>
          </a:p>
          <a:p>
            <a:r>
              <a:rPr lang="en-US" sz="1400" b="1" dirty="0" smtClean="0"/>
              <a:t>On Periodical Technical Inspections</a:t>
            </a:r>
          </a:p>
        </p:txBody>
      </p:sp>
    </p:spTree>
    <p:extLst>
      <p:ext uri="{BB962C8B-B14F-4D97-AF65-F5344CB8AC3E}">
        <p14:creationId xmlns:p14="http://schemas.microsoft.com/office/powerpoint/2010/main" val="423643661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
        <p:nvSpPr>
          <p:cNvPr id="5" name="Прямоугольник 4"/>
          <p:cNvSpPr/>
          <p:nvPr/>
        </p:nvSpPr>
        <p:spPr>
          <a:xfrm>
            <a:off x="0" y="6237312"/>
            <a:ext cx="9144000" cy="641228"/>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457200" y="196702"/>
            <a:ext cx="8229600" cy="720080"/>
          </a:xfrm>
        </p:spPr>
        <p:txBody>
          <a:bodyPr>
            <a:noAutofit/>
          </a:bodyPr>
          <a:lstStyle/>
          <a:p>
            <a:r>
              <a:rPr lang="en-US" sz="2800" b="1" dirty="0" smtClean="0">
                <a:solidFill>
                  <a:srgbClr val="0070C0"/>
                </a:solidFill>
              </a:rPr>
              <a:t/>
            </a:r>
            <a:br>
              <a:rPr lang="en-US" sz="2800" b="1" dirty="0" smtClean="0">
                <a:solidFill>
                  <a:srgbClr val="0070C0"/>
                </a:solidFill>
              </a:rPr>
            </a:br>
            <a:r>
              <a:rPr lang="en-US" sz="2800" b="1" dirty="0" smtClean="0">
                <a:solidFill>
                  <a:srgbClr val="002060"/>
                </a:solidFill>
              </a:rPr>
              <a:t>The </a:t>
            </a:r>
            <a:r>
              <a:rPr lang="en-US" sz="2800" b="1" dirty="0">
                <a:solidFill>
                  <a:srgbClr val="002060"/>
                </a:solidFill>
              </a:rPr>
              <a:t>current proposed </a:t>
            </a:r>
            <a:r>
              <a:rPr lang="en-US" sz="2800" b="1" dirty="0" smtClean="0">
                <a:solidFill>
                  <a:srgbClr val="002060"/>
                </a:solidFill>
              </a:rPr>
              <a:t>structure of</a:t>
            </a:r>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2060"/>
                </a:solidFill>
              </a:rPr>
              <a:t>the </a:t>
            </a:r>
            <a:r>
              <a:rPr lang="en-US" sz="2800" b="1" dirty="0">
                <a:solidFill>
                  <a:srgbClr val="002060"/>
                </a:solidFill>
              </a:rPr>
              <a:t>1997 </a:t>
            </a:r>
            <a:r>
              <a:rPr lang="en-US" sz="2800" b="1" dirty="0" smtClean="0">
                <a:solidFill>
                  <a:srgbClr val="002060"/>
                </a:solidFill>
              </a:rPr>
              <a:t>Agreement (Variant I)</a:t>
            </a:r>
            <a:r>
              <a:rPr lang="en-US" sz="2800" b="1" dirty="0" smtClean="0">
                <a:solidFill>
                  <a:srgbClr val="002060"/>
                </a:solidFill>
                <a:effectLst>
                  <a:outerShdw blurRad="38100" dist="38100" dir="2700000" algn="tl">
                    <a:srgbClr val="000000">
                      <a:alpha val="43137"/>
                    </a:srgbClr>
                  </a:outerShdw>
                </a:effectLst>
              </a:rPr>
              <a:t>  </a:t>
            </a:r>
            <a:r>
              <a:rPr lang="en-US" sz="2800" b="1" dirty="0" smtClean="0">
                <a:solidFill>
                  <a:srgbClr val="0070C0"/>
                </a:solidFill>
                <a:effectLst>
                  <a:outerShdw blurRad="38100" dist="38100" dir="2700000" algn="tl">
                    <a:srgbClr val="000000">
                      <a:alpha val="43137"/>
                    </a:srgbClr>
                  </a:outerShdw>
                </a:effectLst>
              </a:rPr>
              <a:t/>
            </a:r>
            <a:br>
              <a:rPr lang="en-US" sz="2800" b="1" dirty="0" smtClean="0">
                <a:solidFill>
                  <a:srgbClr val="0070C0"/>
                </a:solidFill>
                <a:effectLst>
                  <a:outerShdw blurRad="38100" dist="38100" dir="2700000" algn="tl">
                    <a:srgbClr val="000000">
                      <a:alpha val="43137"/>
                    </a:srgbClr>
                  </a:outerShdw>
                </a:effectLst>
              </a:rPr>
            </a:br>
            <a:r>
              <a:rPr lang="en-US" sz="2800" b="1" dirty="0" smtClean="0">
                <a:solidFill>
                  <a:srgbClr val="0070C0"/>
                </a:solidFill>
                <a:effectLst>
                  <a:outerShdw blurRad="38100" dist="38100" dir="2700000" algn="tl">
                    <a:srgbClr val="000000">
                      <a:alpha val="43137"/>
                    </a:srgbClr>
                  </a:outerShdw>
                </a:effectLst>
              </a:rPr>
              <a:t> </a:t>
            </a:r>
            <a:endParaRPr lang="ru-RU" sz="2800" b="1" dirty="0">
              <a:solidFill>
                <a:srgbClr val="0070C0"/>
              </a:solidFill>
              <a:effectLst>
                <a:outerShdw blurRad="38100" dist="38100" dir="2700000" algn="tl">
                  <a:srgbClr val="000000">
                    <a:alpha val="43137"/>
                  </a:srgbClr>
                </a:outerShdw>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421421945"/>
              </p:ext>
            </p:extLst>
          </p:nvPr>
        </p:nvGraphicFramePr>
        <p:xfrm>
          <a:off x="683568" y="1230435"/>
          <a:ext cx="7920879" cy="4944140"/>
        </p:xfrm>
        <a:graphic>
          <a:graphicData uri="http://schemas.openxmlformats.org/drawingml/2006/table">
            <a:tbl>
              <a:tblPr firstRow="1" firstCol="1" bandRow="1">
                <a:effectLst>
                  <a:innerShdw blurRad="114300">
                    <a:prstClr val="black"/>
                  </a:innerShdw>
                </a:effectLst>
              </a:tblPr>
              <a:tblGrid>
                <a:gridCol w="3749112">
                  <a:extLst>
                    <a:ext uri="{9D8B030D-6E8A-4147-A177-3AD203B41FA5}">
                      <a16:colId xmlns:a16="http://schemas.microsoft.com/office/drawing/2014/main" val="20000"/>
                    </a:ext>
                  </a:extLst>
                </a:gridCol>
                <a:gridCol w="296970">
                  <a:extLst>
                    <a:ext uri="{9D8B030D-6E8A-4147-A177-3AD203B41FA5}">
                      <a16:colId xmlns:a16="http://schemas.microsoft.com/office/drawing/2014/main" val="20001"/>
                    </a:ext>
                  </a:extLst>
                </a:gridCol>
                <a:gridCol w="3874797">
                  <a:extLst>
                    <a:ext uri="{9D8B030D-6E8A-4147-A177-3AD203B41FA5}">
                      <a16:colId xmlns:a16="http://schemas.microsoft.com/office/drawing/2014/main" val="20002"/>
                    </a:ext>
                  </a:extLst>
                </a:gridCol>
              </a:tblGrid>
              <a:tr h="253004">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Legal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olSlant"/>
                      <a:lightRig rig="flood" dir="t"/>
                    </a:cell3D>
                    <a:solidFill>
                      <a:srgbClr val="0070C0"/>
                    </a:solidFill>
                  </a:tcPr>
                </a:tc>
                <a:tc>
                  <a:txBody>
                    <a:bodyPr/>
                    <a:lstStyle/>
                    <a:p>
                      <a:pPr>
                        <a:lnSpc>
                          <a:spcPct val="115000"/>
                        </a:lnSpc>
                        <a:spcAft>
                          <a:spcPts val="0"/>
                        </a:spcAft>
                      </a:pPr>
                      <a:r>
                        <a:rPr lang="ru-RU" sz="1400" b="1"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Administrative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rgbClr val="0070C0"/>
                    </a:solidFill>
                  </a:tcPr>
                </a:tc>
                <a:extLst>
                  <a:ext uri="{0D108BD9-81ED-4DB2-BD59-A6C34878D82A}">
                    <a16:rowId xmlns:a16="http://schemas.microsoft.com/office/drawing/2014/main" val="10000"/>
                  </a:ext>
                </a:extLst>
              </a:tr>
              <a:tr h="224893">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124463">
                <a:tc>
                  <a:txBody>
                    <a:bodyPr/>
                    <a:lstStyle/>
                    <a:p>
                      <a:pPr marL="0" indent="84138" algn="ctr">
                        <a:lnSpc>
                          <a:spcPct val="115000"/>
                        </a:lnSpc>
                        <a:spcAft>
                          <a:spcPts val="0"/>
                        </a:spcAft>
                      </a:pPr>
                      <a:r>
                        <a:rPr lang="en-US" sz="1300" b="1" dirty="0" smtClean="0">
                          <a:solidFill>
                            <a:srgbClr val="002060"/>
                          </a:solidFill>
                          <a:effectLst/>
                          <a:latin typeface="Calibri"/>
                          <a:ea typeface="Calibri"/>
                          <a:cs typeface="Times New Roman"/>
                        </a:rPr>
                        <a:t>Definitions</a:t>
                      </a:r>
                      <a:r>
                        <a:rPr lang="ru-RU" sz="1300" b="1" dirty="0" smtClean="0">
                          <a:solidFill>
                            <a:srgbClr val="002060"/>
                          </a:solidFill>
                          <a:effectLst/>
                          <a:latin typeface="Calibri"/>
                          <a:ea typeface="Calibri"/>
                          <a:cs typeface="Times New Roman"/>
                        </a:rPr>
                        <a:t> / </a:t>
                      </a:r>
                      <a:r>
                        <a:rPr lang="en-US" sz="1300" b="1" dirty="0" smtClean="0">
                          <a:solidFill>
                            <a:srgbClr val="002060"/>
                          </a:solidFill>
                          <a:effectLst/>
                          <a:latin typeface="Calibri"/>
                          <a:ea typeface="Calibri"/>
                          <a:cs typeface="Times New Roman"/>
                        </a:rPr>
                        <a:t>Establishment </a:t>
                      </a:r>
                      <a:r>
                        <a:rPr lang="en-US" sz="1300" b="1" dirty="0">
                          <a:solidFill>
                            <a:srgbClr val="002060"/>
                          </a:solidFill>
                          <a:effectLst/>
                          <a:latin typeface="Calibri"/>
                          <a:ea typeface="Calibri"/>
                          <a:cs typeface="Times New Roman"/>
                        </a:rPr>
                        <a:t>of the Rule</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Accession the </a:t>
                      </a:r>
                      <a:r>
                        <a:rPr lang="en-US" sz="1300" b="1" dirty="0" smtClean="0">
                          <a:solidFill>
                            <a:srgbClr val="002060"/>
                          </a:solidFill>
                          <a:effectLst/>
                          <a:latin typeface="Calibri"/>
                          <a:ea typeface="Calibri"/>
                          <a:cs typeface="Times New Roman"/>
                        </a:rPr>
                        <a:t>Rules</a:t>
                      </a:r>
                      <a:r>
                        <a:rPr lang="ru-RU" sz="1300" b="1" dirty="0" smtClean="0">
                          <a:solidFill>
                            <a:srgbClr val="002060"/>
                          </a:solidFill>
                          <a:effectLst/>
                          <a:latin typeface="Calibri"/>
                          <a:ea typeface="Calibri"/>
                          <a:cs typeface="Times New Roman"/>
                        </a:rPr>
                        <a:t> / </a:t>
                      </a:r>
                      <a:r>
                        <a:rPr lang="en-US" sz="1300" b="1" dirty="0" smtClean="0">
                          <a:solidFill>
                            <a:srgbClr val="002060"/>
                          </a:solidFill>
                          <a:effectLst/>
                          <a:latin typeface="Calibri"/>
                          <a:ea typeface="Calibri"/>
                          <a:cs typeface="Times New Roman"/>
                        </a:rPr>
                        <a:t>Amendment </a:t>
                      </a:r>
                      <a:r>
                        <a:rPr lang="en-US" sz="1300" b="1" dirty="0">
                          <a:solidFill>
                            <a:srgbClr val="002060"/>
                          </a:solidFill>
                          <a:effectLst/>
                          <a:latin typeface="Calibri"/>
                          <a:ea typeface="Calibri"/>
                          <a:cs typeface="Times New Roman"/>
                        </a:rPr>
                        <a:t>of the  Rules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Amendment of the  </a:t>
                      </a:r>
                      <a:r>
                        <a:rPr lang="en-US" sz="1300" b="1" dirty="0" smtClean="0">
                          <a:solidFill>
                            <a:srgbClr val="002060"/>
                          </a:solidFill>
                          <a:effectLst/>
                          <a:latin typeface="Calibri"/>
                          <a:ea typeface="Calibri"/>
                          <a:cs typeface="Times New Roman"/>
                        </a:rPr>
                        <a:t>Agreement</a:t>
                      </a:r>
                    </a:p>
                    <a:p>
                      <a:pPr marL="0" indent="84138">
                        <a:lnSpc>
                          <a:spcPct val="115000"/>
                        </a:lnSpc>
                        <a:spcAft>
                          <a:spcPts val="0"/>
                        </a:spcAft>
                      </a:pP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3</a:t>
                      </a:r>
                      <a:endParaRPr lang="ru-RU" sz="900" dirty="0">
                        <a:solidFill>
                          <a:srgbClr val="002060"/>
                        </a:solidFill>
                        <a:effectLst/>
                        <a:latin typeface="Calibri"/>
                        <a:ea typeface="Calibri"/>
                        <a:cs typeface="Times New Roman"/>
                      </a:endParaRPr>
                    </a:p>
                    <a:p>
                      <a:pPr marL="0" indent="84138">
                        <a:lnSpc>
                          <a:spcPct val="115000"/>
                        </a:lnSpc>
                        <a:spcAft>
                          <a:spcPts val="0"/>
                        </a:spcAft>
                      </a:pPr>
                      <a:r>
                        <a:rPr lang="en-US" sz="1300" b="1" dirty="0">
                          <a:solidFill>
                            <a:srgbClr val="002060"/>
                          </a:solidFill>
                          <a:effectLst/>
                          <a:latin typeface="Calibri"/>
                          <a:ea typeface="Calibri"/>
                          <a:cs typeface="Times New Roman"/>
                        </a:rPr>
                        <a:t>Conformity of Periodical Technical  Inspection </a:t>
                      </a:r>
                      <a:r>
                        <a:rPr lang="en-US" sz="1300" b="1" dirty="0" smtClean="0">
                          <a:solidFill>
                            <a:srgbClr val="002060"/>
                          </a:solidFill>
                          <a:effectLst/>
                          <a:latin typeface="Calibri"/>
                          <a:ea typeface="Calibri"/>
                          <a:cs typeface="Times New Roman"/>
                        </a:rPr>
                        <a:t>System</a:t>
                      </a:r>
                      <a:endParaRPr lang="ru-RU" sz="900" b="1" dirty="0">
                        <a:solidFill>
                          <a:srgbClr val="002060"/>
                        </a:solidFill>
                        <a:effectLst/>
                        <a:latin typeface="Calibri"/>
                        <a:ea typeface="Calibri"/>
                        <a:cs typeface="Times New Roman"/>
                      </a:endParaRPr>
                    </a:p>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224893">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124463">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1</a:t>
                      </a:r>
                      <a:endParaRPr lang="ru-RU" sz="900" b="1" dirty="0">
                        <a:solidFill>
                          <a:srgbClr val="002060"/>
                        </a:solidFill>
                        <a:effectLst/>
                        <a:latin typeface="Calibri"/>
                        <a:ea typeface="Calibri"/>
                        <a:cs typeface="Times New Roman"/>
                      </a:endParaRPr>
                    </a:p>
                    <a:p>
                      <a:pPr marL="84138" indent="0" algn="ctr">
                        <a:lnSpc>
                          <a:spcPct val="115000"/>
                        </a:lnSpc>
                        <a:spcAft>
                          <a:spcPts val="0"/>
                        </a:spcAft>
                      </a:pPr>
                      <a:r>
                        <a:rPr lang="en-US" sz="1300" b="1" dirty="0">
                          <a:solidFill>
                            <a:srgbClr val="002060"/>
                          </a:solidFill>
                          <a:effectLst/>
                          <a:latin typeface="Calibri"/>
                          <a:ea typeface="Calibri"/>
                          <a:cs typeface="Times New Roman"/>
                        </a:rPr>
                        <a:t>Composition and Rules of </a:t>
                      </a:r>
                      <a:r>
                        <a:rPr lang="en-US" sz="1300" b="1" dirty="0" smtClean="0">
                          <a:solidFill>
                            <a:srgbClr val="002060"/>
                          </a:solidFill>
                          <a:effectLst/>
                          <a:latin typeface="Calibri"/>
                          <a:ea typeface="Calibri"/>
                          <a:cs typeface="Times New Roman"/>
                        </a:rPr>
                        <a:t>Procedure </a:t>
                      </a:r>
                      <a:r>
                        <a:rPr lang="en-US" sz="1300" b="1" dirty="0">
                          <a:solidFill>
                            <a:srgbClr val="002060"/>
                          </a:solidFill>
                          <a:effectLst/>
                          <a:latin typeface="Calibri"/>
                          <a:ea typeface="Calibri"/>
                          <a:cs typeface="Times New Roman"/>
                        </a:rPr>
                        <a:t>of the Administrative Committee</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4</a:t>
                      </a:r>
                      <a:endParaRPr lang="ru-RU" sz="900" dirty="0">
                        <a:solidFill>
                          <a:srgbClr val="002060"/>
                        </a:solidFill>
                        <a:effectLst/>
                        <a:latin typeface="Calibri"/>
                        <a:ea typeface="Calibri"/>
                        <a:cs typeface="Times New Roman"/>
                      </a:endParaRPr>
                    </a:p>
                    <a:p>
                      <a:pPr marL="84138" indent="0" algn="ctr">
                        <a:lnSpc>
                          <a:spcPct val="115000"/>
                        </a:lnSpc>
                        <a:spcAft>
                          <a:spcPts val="0"/>
                        </a:spcAft>
                      </a:pPr>
                      <a:r>
                        <a:rPr lang="en-US" sz="1300" b="1" dirty="0">
                          <a:solidFill>
                            <a:srgbClr val="002060"/>
                          </a:solidFill>
                          <a:effectLst/>
                          <a:latin typeface="Calibri"/>
                          <a:ea typeface="Calibri"/>
                          <a:cs typeface="Times New Roman"/>
                        </a:rPr>
                        <a:t>Minimum </a:t>
                      </a:r>
                      <a:r>
                        <a:rPr lang="en-US" sz="1300" b="1" dirty="0" smtClean="0">
                          <a:solidFill>
                            <a:srgbClr val="002060"/>
                          </a:solidFill>
                          <a:effectLst/>
                          <a:latin typeface="Calibri"/>
                          <a:ea typeface="Calibri"/>
                          <a:cs typeface="Times New Roman"/>
                        </a:rPr>
                        <a:t>Requirements </a:t>
                      </a:r>
                      <a:r>
                        <a:rPr lang="en-US" sz="1300" b="1" dirty="0">
                          <a:solidFill>
                            <a:srgbClr val="002060"/>
                          </a:solidFill>
                          <a:effectLst/>
                          <a:latin typeface="Calibri"/>
                          <a:ea typeface="Calibri"/>
                          <a:cs typeface="Times New Roman"/>
                        </a:rPr>
                        <a:t>C</a:t>
                      </a:r>
                      <a:r>
                        <a:rPr lang="en-US" sz="1300" b="1" dirty="0" smtClean="0">
                          <a:solidFill>
                            <a:srgbClr val="002060"/>
                          </a:solidFill>
                          <a:effectLst/>
                          <a:latin typeface="Calibri"/>
                          <a:ea typeface="Calibri"/>
                          <a:cs typeface="Times New Roman"/>
                        </a:rPr>
                        <a:t>oncerning </a:t>
                      </a:r>
                      <a:r>
                        <a:rPr lang="en-US" sz="1300" b="1" dirty="0">
                          <a:solidFill>
                            <a:srgbClr val="002060"/>
                          </a:solidFill>
                          <a:effectLst/>
                          <a:latin typeface="Calibri"/>
                          <a:ea typeface="Calibri"/>
                          <a:cs typeface="Times New Roman"/>
                        </a:rPr>
                        <a:t>Technical  </a:t>
                      </a:r>
                      <a:r>
                        <a:rPr lang="en-US" sz="1300" b="1" dirty="0" smtClean="0">
                          <a:solidFill>
                            <a:srgbClr val="002060"/>
                          </a:solidFill>
                          <a:effectLst/>
                          <a:latin typeface="Calibri"/>
                          <a:ea typeface="Calibri"/>
                          <a:cs typeface="Times New Roman"/>
                        </a:rPr>
                        <a:t>Inspection</a:t>
                      </a:r>
                      <a:r>
                        <a:rPr lang="en-US" sz="900" b="1" baseline="0" dirty="0">
                          <a:solidFill>
                            <a:srgbClr val="002060"/>
                          </a:solidFill>
                          <a:effectLst/>
                          <a:latin typeface="Calibri"/>
                          <a:ea typeface="Calibri"/>
                          <a:cs typeface="Times New Roman"/>
                        </a:rPr>
                        <a:t> </a:t>
                      </a:r>
                      <a:r>
                        <a:rPr lang="en-US" sz="1300" b="1" dirty="0" smtClean="0">
                          <a:solidFill>
                            <a:srgbClr val="002060"/>
                          </a:solidFill>
                          <a:effectLst/>
                          <a:latin typeface="Calibri"/>
                          <a:ea typeface="Calibri"/>
                          <a:cs typeface="Times New Roman"/>
                        </a:rPr>
                        <a:t>Facilities  and</a:t>
                      </a:r>
                      <a:r>
                        <a:rPr lang="en-US" sz="900" b="1" baseline="0" dirty="0">
                          <a:solidFill>
                            <a:srgbClr val="002060"/>
                          </a:solidFill>
                          <a:effectLst/>
                          <a:latin typeface="Calibri"/>
                          <a:ea typeface="Calibri"/>
                          <a:cs typeface="Times New Roman"/>
                        </a:rPr>
                        <a:t> </a:t>
                      </a:r>
                      <a:r>
                        <a:rPr lang="en-US" sz="1300" b="1" dirty="0" smtClean="0">
                          <a:solidFill>
                            <a:srgbClr val="002060"/>
                          </a:solidFill>
                          <a:effectLst/>
                          <a:latin typeface="Calibri"/>
                          <a:ea typeface="Calibri"/>
                          <a:cs typeface="Times New Roman"/>
                        </a:rPr>
                        <a:t>Test </a:t>
                      </a:r>
                      <a:r>
                        <a:rPr lang="en-US" sz="1300" b="1" dirty="0">
                          <a:solidFill>
                            <a:srgbClr val="002060"/>
                          </a:solidFill>
                          <a:effectLst/>
                          <a:latin typeface="Calibri"/>
                          <a:ea typeface="Calibri"/>
                          <a:cs typeface="Times New Roman"/>
                        </a:rPr>
                        <a:t>equipment</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224893">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74678">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2</a:t>
                      </a:r>
                      <a:endParaRPr lang="ru-RU" sz="900"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International  Technical  Inspection </a:t>
                      </a:r>
                      <a:r>
                        <a:rPr lang="en-US" sz="1300" b="1" dirty="0" smtClean="0">
                          <a:solidFill>
                            <a:srgbClr val="002060"/>
                          </a:solidFill>
                          <a:effectLst/>
                          <a:latin typeface="Calibri"/>
                          <a:ea typeface="Calibri"/>
                          <a:cs typeface="Times New Roman"/>
                        </a:rPr>
                        <a:t>Certificate</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5</a:t>
                      </a:r>
                      <a:endParaRPr lang="ru-RU" sz="900" dirty="0">
                        <a:solidFill>
                          <a:srgbClr val="002060"/>
                        </a:solidFill>
                        <a:effectLst/>
                        <a:latin typeface="Calibri"/>
                        <a:ea typeface="Calibri"/>
                        <a:cs typeface="Times New Roman"/>
                      </a:endParaRPr>
                    </a:p>
                    <a:p>
                      <a:pPr marL="84138" indent="0" algn="ctr">
                        <a:lnSpc>
                          <a:spcPct val="115000"/>
                        </a:lnSpc>
                        <a:spcAft>
                          <a:spcPts val="600"/>
                        </a:spcAft>
                      </a:pPr>
                      <a:r>
                        <a:rPr lang="en-US" sz="1300" b="1" dirty="0">
                          <a:solidFill>
                            <a:srgbClr val="002060"/>
                          </a:solidFill>
                          <a:effectLst/>
                          <a:latin typeface="Calibri"/>
                          <a:ea typeface="Calibri"/>
                          <a:cs typeface="Times New Roman"/>
                        </a:rPr>
                        <a:t>Minimum </a:t>
                      </a:r>
                      <a:r>
                        <a:rPr lang="en-US" sz="1300" b="1" dirty="0" smtClean="0">
                          <a:solidFill>
                            <a:srgbClr val="002060"/>
                          </a:solidFill>
                          <a:effectLst/>
                          <a:latin typeface="Calibri"/>
                          <a:ea typeface="Calibri"/>
                          <a:cs typeface="Times New Roman"/>
                        </a:rPr>
                        <a:t>Requirements </a:t>
                      </a:r>
                      <a:r>
                        <a:rPr lang="en-US" sz="1300" b="1" dirty="0">
                          <a:solidFill>
                            <a:srgbClr val="002060"/>
                          </a:solidFill>
                          <a:effectLst/>
                          <a:latin typeface="Calibri"/>
                          <a:ea typeface="Calibri"/>
                          <a:cs typeface="Times New Roman"/>
                        </a:rPr>
                        <a:t>C</a:t>
                      </a:r>
                      <a:r>
                        <a:rPr lang="en-US" sz="1300" b="1" dirty="0" smtClean="0">
                          <a:solidFill>
                            <a:srgbClr val="002060"/>
                          </a:solidFill>
                          <a:effectLst/>
                          <a:latin typeface="Calibri"/>
                          <a:ea typeface="Calibri"/>
                          <a:cs typeface="Times New Roman"/>
                        </a:rPr>
                        <a:t>oncerning </a:t>
                      </a:r>
                      <a:r>
                        <a:rPr lang="en-US" sz="1300" b="1" dirty="0">
                          <a:solidFill>
                            <a:srgbClr val="002060"/>
                          </a:solidFill>
                          <a:effectLst/>
                          <a:latin typeface="Calibri"/>
                          <a:ea typeface="Calibri"/>
                          <a:cs typeface="Times New Roman"/>
                        </a:rPr>
                        <a:t>the </a:t>
                      </a:r>
                      <a:r>
                        <a:rPr lang="en-US" sz="1300" b="1" dirty="0" smtClean="0">
                          <a:solidFill>
                            <a:srgbClr val="002060"/>
                          </a:solidFill>
                          <a:effectLst/>
                          <a:latin typeface="Calibri"/>
                          <a:ea typeface="Calibri"/>
                          <a:cs typeface="Times New Roman"/>
                        </a:rPr>
                        <a:t>Competence</a:t>
                      </a:r>
                      <a:r>
                        <a:rPr lang="en-US" sz="1300" b="1" dirty="0">
                          <a:solidFill>
                            <a:srgbClr val="002060"/>
                          </a:solidFill>
                          <a:effectLst/>
                          <a:latin typeface="Calibri"/>
                          <a:ea typeface="Calibri"/>
                          <a:cs typeface="Times New Roman"/>
                        </a:rPr>
                        <a:t>, </a:t>
                      </a:r>
                      <a:r>
                        <a:rPr lang="en-US" sz="1300" b="1" dirty="0" smtClean="0">
                          <a:solidFill>
                            <a:srgbClr val="002060"/>
                          </a:solidFill>
                          <a:effectLst/>
                          <a:latin typeface="Calibri"/>
                          <a:ea typeface="Calibri"/>
                          <a:cs typeface="Times New Roman"/>
                        </a:rPr>
                        <a:t>Training </a:t>
                      </a:r>
                      <a:r>
                        <a:rPr lang="en-US" sz="1300" b="1" dirty="0">
                          <a:solidFill>
                            <a:srgbClr val="002060"/>
                          </a:solidFill>
                          <a:effectLst/>
                          <a:latin typeface="Calibri"/>
                          <a:ea typeface="Calibri"/>
                          <a:cs typeface="Times New Roman"/>
                        </a:rPr>
                        <a:t>and </a:t>
                      </a:r>
                      <a:r>
                        <a:rPr lang="en-US" sz="1300" b="1" dirty="0" smtClean="0">
                          <a:solidFill>
                            <a:srgbClr val="002060"/>
                          </a:solidFill>
                          <a:effectLst/>
                          <a:latin typeface="Calibri"/>
                          <a:ea typeface="Calibri"/>
                          <a:cs typeface="Times New Roman"/>
                        </a:rPr>
                        <a:t>Certification </a:t>
                      </a:r>
                      <a:r>
                        <a:rPr lang="en-US" sz="1300" b="1" dirty="0">
                          <a:solidFill>
                            <a:srgbClr val="002060"/>
                          </a:solidFill>
                          <a:effectLst/>
                          <a:latin typeface="Calibri"/>
                          <a:ea typeface="Calibri"/>
                          <a:cs typeface="Times New Roman"/>
                        </a:rPr>
                        <a:t>of </a:t>
                      </a:r>
                      <a:r>
                        <a:rPr lang="en-US" sz="1300" b="1" dirty="0" smtClean="0">
                          <a:solidFill>
                            <a:srgbClr val="002060"/>
                          </a:solidFill>
                          <a:effectLst/>
                          <a:latin typeface="Calibri"/>
                          <a:ea typeface="Calibri"/>
                          <a:cs typeface="Times New Roman"/>
                        </a:rPr>
                        <a:t>Inspectors</a:t>
                      </a:r>
                    </a:p>
                    <a:p>
                      <a:pPr marL="84138" indent="0">
                        <a:lnSpc>
                          <a:spcPct val="115000"/>
                        </a:lnSpc>
                        <a:spcAft>
                          <a:spcPts val="600"/>
                        </a:spcAft>
                      </a:pP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6"/>
                  </a:ext>
                </a:extLst>
              </a:tr>
              <a:tr h="224893">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93806">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6</a:t>
                      </a:r>
                      <a:endParaRPr lang="ru-RU" sz="900"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smtClean="0">
                          <a:solidFill>
                            <a:srgbClr val="002060"/>
                          </a:solidFill>
                          <a:effectLst/>
                          <a:latin typeface="Calibri"/>
                          <a:ea typeface="Calibri"/>
                          <a:cs typeface="Times New Roman"/>
                        </a:rPr>
                        <a:t>Supervising Bodies</a:t>
                      </a:r>
                    </a:p>
                    <a:p>
                      <a:pPr marL="0" indent="84138">
                        <a:lnSpc>
                          <a:spcPct val="115000"/>
                        </a:lnSpc>
                        <a:spcAft>
                          <a:spcPts val="0"/>
                        </a:spcAft>
                      </a:pP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8"/>
                  </a:ext>
                </a:extLst>
              </a:tr>
            </a:tbl>
          </a:graphicData>
        </a:graphic>
      </p:graphicFrame>
      <p:sp>
        <p:nvSpPr>
          <p:cNvPr id="3" name="Номер слайда 2"/>
          <p:cNvSpPr>
            <a:spLocks noGrp="1"/>
          </p:cNvSpPr>
          <p:nvPr>
            <p:ph type="sldNum" sz="quarter" idx="12"/>
          </p:nvPr>
        </p:nvSpPr>
        <p:spPr/>
        <p:txBody>
          <a:bodyPr/>
          <a:lstStyle/>
          <a:p>
            <a:fld id="{5221CF5D-231D-4A57-8ACA-DDF8F1A0115B}" type="slidenum">
              <a:rPr lang="ru-RU" smtClean="0"/>
              <a:t>10</a:t>
            </a:fld>
            <a:endParaRPr lang="ru-RU" dirty="0"/>
          </a:p>
        </p:txBody>
      </p:sp>
    </p:spTree>
    <p:extLst>
      <p:ext uri="{BB962C8B-B14F-4D97-AF65-F5344CB8AC3E}">
        <p14:creationId xmlns:p14="http://schemas.microsoft.com/office/powerpoint/2010/main" val="25424829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5" name="Прямоугольник 4"/>
          <p:cNvSpPr/>
          <p:nvPr/>
        </p:nvSpPr>
        <p:spPr>
          <a:xfrm>
            <a:off x="0" y="618584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title"/>
          </p:nvPr>
        </p:nvSpPr>
        <p:spPr>
          <a:xfrm>
            <a:off x="539552" y="332656"/>
            <a:ext cx="8229600" cy="720080"/>
          </a:xfrm>
        </p:spPr>
        <p:txBody>
          <a:bodyPr>
            <a:noAutofit/>
          </a:bodyPr>
          <a:lstStyle/>
          <a:p>
            <a:r>
              <a:rPr lang="en-US" sz="2800" b="1" dirty="0" smtClean="0">
                <a:solidFill>
                  <a:srgbClr val="002060"/>
                </a:solidFill>
              </a:rPr>
              <a:t>Alternative proposed </a:t>
            </a:r>
            <a:r>
              <a:rPr lang="en-US" sz="2800" b="1" dirty="0">
                <a:solidFill>
                  <a:srgbClr val="002060"/>
                </a:solidFill>
              </a:rPr>
              <a:t>structure of</a:t>
            </a:r>
            <a:r>
              <a:rPr lang="en-US" sz="2800" b="1" dirty="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
            </a:r>
            <a:br>
              <a:rPr lang="en-US" sz="2800" b="1" dirty="0" smtClean="0">
                <a:solidFill>
                  <a:srgbClr val="002060"/>
                </a:solidFill>
                <a:effectLst>
                  <a:outerShdw blurRad="38100" dist="38100" dir="2700000" algn="tl">
                    <a:srgbClr val="000000">
                      <a:alpha val="43137"/>
                    </a:srgbClr>
                  </a:outerShdw>
                </a:effectLst>
              </a:rPr>
            </a:br>
            <a:r>
              <a:rPr lang="en-US" sz="2800" b="1" dirty="0" smtClean="0">
                <a:solidFill>
                  <a:srgbClr val="002060"/>
                </a:solidFill>
              </a:rPr>
              <a:t>the </a:t>
            </a:r>
            <a:r>
              <a:rPr lang="en-US" sz="2800" b="1" dirty="0">
                <a:solidFill>
                  <a:srgbClr val="002060"/>
                </a:solidFill>
              </a:rPr>
              <a:t>1997 Agreement (Variant </a:t>
            </a:r>
            <a:r>
              <a:rPr lang="en-US" sz="2800" b="1" dirty="0" smtClean="0">
                <a:solidFill>
                  <a:srgbClr val="002060"/>
                </a:solidFill>
              </a:rPr>
              <a:t>II</a:t>
            </a:r>
            <a:r>
              <a:rPr lang="en-US" sz="2800" b="1" dirty="0">
                <a:solidFill>
                  <a:srgbClr val="002060"/>
                </a:solidFill>
              </a:rPr>
              <a:t>)</a:t>
            </a:r>
            <a:r>
              <a:rPr lang="en-US" sz="2800" b="1" dirty="0">
                <a:solidFill>
                  <a:srgbClr val="002060"/>
                </a:solidFill>
                <a:effectLst>
                  <a:outerShdw blurRad="38100" dist="38100" dir="2700000" algn="tl">
                    <a:srgbClr val="000000">
                      <a:alpha val="43137"/>
                    </a:srgbClr>
                  </a:outerShdw>
                </a:effectLst>
              </a:rPr>
              <a:t> </a:t>
            </a:r>
            <a:r>
              <a:rPr lang="en-US" sz="2800" b="1" dirty="0" smtClean="0">
                <a:solidFill>
                  <a:srgbClr val="002060"/>
                </a:solidFill>
                <a:effectLst>
                  <a:outerShdw blurRad="38100" dist="38100" dir="2700000" algn="tl">
                    <a:srgbClr val="000000">
                      <a:alpha val="43137"/>
                    </a:srgbClr>
                  </a:outerShdw>
                </a:effectLst>
              </a:rPr>
              <a:t> </a:t>
            </a:r>
            <a:r>
              <a:rPr lang="en-US" sz="2800" b="1" dirty="0">
                <a:solidFill>
                  <a:srgbClr val="002060"/>
                </a:solidFill>
                <a:effectLst>
                  <a:outerShdw blurRad="38100" dist="38100" dir="2700000" algn="tl">
                    <a:srgbClr val="000000">
                      <a:alpha val="43137"/>
                    </a:srgbClr>
                  </a:outerShdw>
                </a:effectLst>
              </a:rPr>
              <a:t/>
            </a:r>
            <a:br>
              <a:rPr lang="en-US" sz="2800" b="1" dirty="0">
                <a:solidFill>
                  <a:srgbClr val="002060"/>
                </a:solidFill>
                <a:effectLst>
                  <a:outerShdw blurRad="38100" dist="38100" dir="2700000" algn="tl">
                    <a:srgbClr val="000000">
                      <a:alpha val="43137"/>
                    </a:srgbClr>
                  </a:outerShdw>
                </a:effectLst>
              </a:rPr>
            </a:br>
            <a:endParaRPr lang="ru-RU" sz="2800" b="1" dirty="0">
              <a:solidFill>
                <a:srgbClr val="002060"/>
              </a:solidFill>
              <a:effectLst>
                <a:outerShdw blurRad="38100" dist="38100" dir="2700000" algn="tl">
                  <a:srgbClr val="000000">
                    <a:alpha val="43137"/>
                  </a:srgbClr>
                </a:outerShdw>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3743706530"/>
              </p:ext>
            </p:extLst>
          </p:nvPr>
        </p:nvGraphicFramePr>
        <p:xfrm>
          <a:off x="683568" y="1139961"/>
          <a:ext cx="7920879" cy="4928350"/>
        </p:xfrm>
        <a:graphic>
          <a:graphicData uri="http://schemas.openxmlformats.org/drawingml/2006/table">
            <a:tbl>
              <a:tblPr firstRow="1" firstCol="1" bandRow="1">
                <a:effectLst>
                  <a:innerShdw blurRad="114300">
                    <a:prstClr val="black"/>
                  </a:innerShdw>
                </a:effectLst>
              </a:tblPr>
              <a:tblGrid>
                <a:gridCol w="3749112">
                  <a:extLst>
                    <a:ext uri="{9D8B030D-6E8A-4147-A177-3AD203B41FA5}">
                      <a16:colId xmlns:a16="http://schemas.microsoft.com/office/drawing/2014/main" val="20000"/>
                    </a:ext>
                  </a:extLst>
                </a:gridCol>
                <a:gridCol w="296970">
                  <a:extLst>
                    <a:ext uri="{9D8B030D-6E8A-4147-A177-3AD203B41FA5}">
                      <a16:colId xmlns:a16="http://schemas.microsoft.com/office/drawing/2014/main" val="20001"/>
                    </a:ext>
                  </a:extLst>
                </a:gridCol>
                <a:gridCol w="3874797">
                  <a:extLst>
                    <a:ext uri="{9D8B030D-6E8A-4147-A177-3AD203B41FA5}">
                      <a16:colId xmlns:a16="http://schemas.microsoft.com/office/drawing/2014/main" val="20002"/>
                    </a:ext>
                  </a:extLst>
                </a:gridCol>
              </a:tblGrid>
              <a:tr h="295832">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Legal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olSlant"/>
                      <a:lightRig rig="flood" dir="t"/>
                    </a:cell3D>
                    <a:solidFill>
                      <a:schemeClr val="tx2">
                        <a:lumMod val="60000"/>
                        <a:lumOff val="40000"/>
                      </a:schemeClr>
                    </a:solidFill>
                  </a:tcPr>
                </a:tc>
                <a:tc>
                  <a:txBody>
                    <a:bodyPr/>
                    <a:lstStyle/>
                    <a:p>
                      <a:pPr>
                        <a:lnSpc>
                          <a:spcPct val="115000"/>
                        </a:lnSpc>
                        <a:spcAft>
                          <a:spcPts val="0"/>
                        </a:spcAft>
                      </a:pPr>
                      <a:r>
                        <a:rPr lang="ru-RU" sz="1400" b="1"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Administrative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rgbClr val="0070C0"/>
                    </a:solidFill>
                  </a:tcPr>
                </a:tc>
                <a:extLst>
                  <a:ext uri="{0D108BD9-81ED-4DB2-BD59-A6C34878D82A}">
                    <a16:rowId xmlns:a16="http://schemas.microsoft.com/office/drawing/2014/main" val="10000"/>
                  </a:ext>
                </a:extLst>
              </a:tr>
              <a:tr h="266406">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516467">
                <a:tc>
                  <a:txBody>
                    <a:bodyPr/>
                    <a:lstStyle/>
                    <a:p>
                      <a:pPr marL="0" indent="84138" algn="ctr">
                        <a:lnSpc>
                          <a:spcPct val="115000"/>
                        </a:lnSpc>
                        <a:spcAft>
                          <a:spcPts val="0"/>
                        </a:spcAft>
                      </a:pPr>
                      <a:r>
                        <a:rPr lang="en-US" sz="1300" b="1" dirty="0">
                          <a:solidFill>
                            <a:srgbClr val="002060"/>
                          </a:solidFill>
                          <a:effectLst/>
                          <a:latin typeface="Calibri"/>
                          <a:ea typeface="Calibri"/>
                          <a:cs typeface="Times New Roman"/>
                        </a:rPr>
                        <a:t>Definitions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Establishment of the Rule</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Accession the Rules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Amendment of the  Rules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Amendment of the  </a:t>
                      </a:r>
                      <a:r>
                        <a:rPr lang="en-US" sz="1300" b="1" dirty="0" smtClean="0">
                          <a:solidFill>
                            <a:srgbClr val="002060"/>
                          </a:solidFill>
                          <a:effectLst/>
                          <a:latin typeface="Calibri"/>
                          <a:ea typeface="Calibri"/>
                          <a:cs typeface="Times New Roman"/>
                        </a:rPr>
                        <a:t>Agreement</a:t>
                      </a:r>
                    </a:p>
                    <a:p>
                      <a:pPr marL="0" indent="84138">
                        <a:lnSpc>
                          <a:spcPct val="115000"/>
                        </a:lnSpc>
                        <a:spcAft>
                          <a:spcPts val="0"/>
                        </a:spcAft>
                      </a:pP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3</a:t>
                      </a:r>
                      <a:endParaRPr lang="ru-RU" sz="900" dirty="0">
                        <a:solidFill>
                          <a:srgbClr val="002060"/>
                        </a:solidFill>
                        <a:effectLst/>
                        <a:latin typeface="Calibri"/>
                        <a:ea typeface="Calibri"/>
                        <a:cs typeface="Times New Roman"/>
                      </a:endParaRPr>
                    </a:p>
                    <a:p>
                      <a:pPr marL="0" indent="84138">
                        <a:lnSpc>
                          <a:spcPct val="115000"/>
                        </a:lnSpc>
                        <a:spcAft>
                          <a:spcPts val="0"/>
                        </a:spcAft>
                      </a:pPr>
                      <a:r>
                        <a:rPr lang="en-US" sz="1300" b="1" dirty="0">
                          <a:solidFill>
                            <a:srgbClr val="002060"/>
                          </a:solidFill>
                          <a:effectLst/>
                          <a:latin typeface="Calibri"/>
                          <a:ea typeface="Calibri"/>
                          <a:cs typeface="Times New Roman"/>
                        </a:rPr>
                        <a:t>Conformity of Periodical Technical  Inspection </a:t>
                      </a:r>
                      <a:r>
                        <a:rPr lang="en-US" sz="1300" b="1" dirty="0" smtClean="0">
                          <a:solidFill>
                            <a:srgbClr val="002060"/>
                          </a:solidFill>
                          <a:effectLst/>
                          <a:latin typeface="Calibri"/>
                          <a:ea typeface="Calibri"/>
                          <a:cs typeface="Times New Roman"/>
                        </a:rPr>
                        <a:t>System</a:t>
                      </a:r>
                      <a:endParaRPr lang="ru-RU" sz="900" b="1" dirty="0">
                        <a:solidFill>
                          <a:srgbClr val="002060"/>
                        </a:solidFill>
                        <a:effectLst/>
                        <a:latin typeface="Calibri"/>
                        <a:ea typeface="Calibri"/>
                        <a:cs typeface="Times New Roman"/>
                      </a:endParaRPr>
                    </a:p>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266406">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214674">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1</a:t>
                      </a:r>
                      <a:endParaRPr lang="ru-RU" sz="900" b="1" dirty="0">
                        <a:solidFill>
                          <a:srgbClr val="002060"/>
                        </a:solidFill>
                        <a:effectLst/>
                        <a:latin typeface="Calibri"/>
                        <a:ea typeface="Calibri"/>
                        <a:cs typeface="Times New Roman"/>
                      </a:endParaRPr>
                    </a:p>
                    <a:p>
                      <a:pPr marL="84138" indent="0" algn="ctr">
                        <a:lnSpc>
                          <a:spcPct val="115000"/>
                        </a:lnSpc>
                        <a:spcAft>
                          <a:spcPts val="0"/>
                        </a:spcAft>
                      </a:pPr>
                      <a:r>
                        <a:rPr lang="en-US" sz="1300" b="1" dirty="0">
                          <a:solidFill>
                            <a:srgbClr val="002060"/>
                          </a:solidFill>
                          <a:effectLst/>
                          <a:latin typeface="Calibri"/>
                          <a:ea typeface="Calibri"/>
                          <a:cs typeface="Times New Roman"/>
                        </a:rPr>
                        <a:t>Composition and Rules of </a:t>
                      </a:r>
                      <a:r>
                        <a:rPr lang="en-US" sz="1300" b="1" dirty="0" smtClean="0">
                          <a:solidFill>
                            <a:srgbClr val="002060"/>
                          </a:solidFill>
                          <a:effectLst/>
                          <a:latin typeface="Calibri"/>
                          <a:ea typeface="Calibri"/>
                          <a:cs typeface="Times New Roman"/>
                        </a:rPr>
                        <a:t>Procedure </a:t>
                      </a:r>
                      <a:r>
                        <a:rPr lang="en-US" sz="1300" b="1" dirty="0">
                          <a:solidFill>
                            <a:srgbClr val="002060"/>
                          </a:solidFill>
                          <a:effectLst/>
                          <a:latin typeface="Calibri"/>
                          <a:ea typeface="Calibri"/>
                          <a:cs typeface="Times New Roman"/>
                        </a:rPr>
                        <a:t>of the Administrative Committee</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4</a:t>
                      </a:r>
                      <a:endParaRPr lang="ru-RU" sz="900" dirty="0">
                        <a:solidFill>
                          <a:srgbClr val="002060"/>
                        </a:solidFill>
                        <a:effectLst/>
                        <a:latin typeface="Calibri"/>
                        <a:ea typeface="Calibri"/>
                        <a:cs typeface="Times New Roman"/>
                      </a:endParaRPr>
                    </a:p>
                    <a:p>
                      <a:pPr marL="84138" indent="0" algn="ctr">
                        <a:lnSpc>
                          <a:spcPct val="115000"/>
                        </a:lnSpc>
                        <a:spcAft>
                          <a:spcPts val="600"/>
                        </a:spcAft>
                      </a:pPr>
                      <a:r>
                        <a:rPr lang="en-US" sz="1300" b="1" dirty="0" smtClean="0">
                          <a:solidFill>
                            <a:srgbClr val="002060"/>
                          </a:solidFill>
                          <a:effectLst/>
                          <a:latin typeface="Calibri"/>
                          <a:ea typeface="Calibri"/>
                          <a:cs typeface="Times New Roman"/>
                        </a:rPr>
                        <a:t>Minimum Requirements </a:t>
                      </a:r>
                      <a:r>
                        <a:rPr lang="en-US" sz="1300" b="1" dirty="0">
                          <a:solidFill>
                            <a:srgbClr val="002060"/>
                          </a:solidFill>
                          <a:effectLst/>
                          <a:latin typeface="Calibri"/>
                          <a:ea typeface="Calibri"/>
                          <a:cs typeface="Times New Roman"/>
                        </a:rPr>
                        <a:t>C</a:t>
                      </a:r>
                      <a:r>
                        <a:rPr lang="en-US" sz="1300" b="1" dirty="0" smtClean="0">
                          <a:solidFill>
                            <a:srgbClr val="002060"/>
                          </a:solidFill>
                          <a:effectLst/>
                          <a:latin typeface="Calibri"/>
                          <a:ea typeface="Calibri"/>
                          <a:cs typeface="Times New Roman"/>
                        </a:rPr>
                        <a:t>oncerning </a:t>
                      </a:r>
                      <a:r>
                        <a:rPr lang="en-US" sz="1300" b="1" dirty="0">
                          <a:solidFill>
                            <a:srgbClr val="002060"/>
                          </a:solidFill>
                          <a:effectLst/>
                          <a:latin typeface="Calibri"/>
                          <a:ea typeface="Calibri"/>
                          <a:cs typeface="Times New Roman"/>
                        </a:rPr>
                        <a:t>the </a:t>
                      </a:r>
                      <a:r>
                        <a:rPr lang="en-US" sz="1300" b="1" dirty="0" smtClean="0">
                          <a:solidFill>
                            <a:srgbClr val="002060"/>
                          </a:solidFill>
                          <a:effectLst/>
                          <a:latin typeface="Calibri"/>
                          <a:ea typeface="Calibri"/>
                          <a:cs typeface="Times New Roman"/>
                        </a:rPr>
                        <a:t>Competence</a:t>
                      </a:r>
                      <a:r>
                        <a:rPr lang="en-US" sz="1300" b="1" dirty="0">
                          <a:solidFill>
                            <a:srgbClr val="002060"/>
                          </a:solidFill>
                          <a:effectLst/>
                          <a:latin typeface="Calibri"/>
                          <a:ea typeface="Calibri"/>
                          <a:cs typeface="Times New Roman"/>
                        </a:rPr>
                        <a:t>, </a:t>
                      </a:r>
                      <a:r>
                        <a:rPr lang="en-US" sz="1300" b="1" dirty="0" smtClean="0">
                          <a:solidFill>
                            <a:srgbClr val="002060"/>
                          </a:solidFill>
                          <a:effectLst/>
                          <a:latin typeface="Calibri"/>
                          <a:ea typeface="Calibri"/>
                          <a:cs typeface="Times New Roman"/>
                        </a:rPr>
                        <a:t>Training </a:t>
                      </a:r>
                      <a:r>
                        <a:rPr lang="en-US" sz="1300" b="1" dirty="0">
                          <a:solidFill>
                            <a:srgbClr val="002060"/>
                          </a:solidFill>
                          <a:effectLst/>
                          <a:latin typeface="Calibri"/>
                          <a:ea typeface="Calibri"/>
                          <a:cs typeface="Times New Roman"/>
                        </a:rPr>
                        <a:t>and </a:t>
                      </a:r>
                      <a:r>
                        <a:rPr lang="en-US" sz="1300" b="1" dirty="0" smtClean="0">
                          <a:solidFill>
                            <a:srgbClr val="002060"/>
                          </a:solidFill>
                          <a:effectLst/>
                          <a:latin typeface="Calibri"/>
                          <a:ea typeface="Calibri"/>
                          <a:cs typeface="Times New Roman"/>
                        </a:rPr>
                        <a:t>Certification </a:t>
                      </a:r>
                      <a:r>
                        <a:rPr lang="en-US" sz="1300" b="1" dirty="0">
                          <a:solidFill>
                            <a:srgbClr val="002060"/>
                          </a:solidFill>
                          <a:effectLst/>
                          <a:latin typeface="Calibri"/>
                          <a:ea typeface="Calibri"/>
                          <a:cs typeface="Times New Roman"/>
                        </a:rPr>
                        <a:t>of </a:t>
                      </a:r>
                      <a:r>
                        <a:rPr lang="en-US" sz="1300" b="1" dirty="0" smtClean="0">
                          <a:solidFill>
                            <a:srgbClr val="002060"/>
                          </a:solidFill>
                          <a:effectLst/>
                          <a:latin typeface="Calibri"/>
                          <a:ea typeface="Calibri"/>
                          <a:cs typeface="Times New Roman"/>
                        </a:rPr>
                        <a:t>Inspectors</a:t>
                      </a:r>
                    </a:p>
                  </a:txBody>
                  <a:tcPr marL="55001" marR="55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266406">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35753">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p>
                      <a:pPr algn="ctr">
                        <a:lnSpc>
                          <a:spcPct val="115000"/>
                        </a:lnSpc>
                        <a:spcAft>
                          <a:spcPts val="0"/>
                        </a:spcAft>
                      </a:pPr>
                      <a:r>
                        <a:rPr lang="en-US" sz="1300" b="1" dirty="0">
                          <a:solidFill>
                            <a:srgbClr val="002060"/>
                          </a:solidFill>
                          <a:effectLst/>
                          <a:latin typeface="Calibri"/>
                          <a:ea typeface="Calibri"/>
                          <a:cs typeface="Times New Roman"/>
                        </a:rPr>
                        <a:t>Appendix  2</a:t>
                      </a:r>
                      <a:endParaRPr lang="ru-RU" sz="900"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International  Technical  Inspection </a:t>
                      </a:r>
                      <a:r>
                        <a:rPr lang="en-US" sz="1300" b="1" dirty="0" smtClean="0">
                          <a:solidFill>
                            <a:srgbClr val="002060"/>
                          </a:solidFill>
                          <a:effectLst/>
                          <a:latin typeface="Calibri"/>
                          <a:ea typeface="Calibri"/>
                          <a:cs typeface="Times New Roman"/>
                        </a:rPr>
                        <a:t>Certificate</a:t>
                      </a:r>
                      <a:endParaRPr lang="ru-RU" sz="900" b="1" dirty="0">
                        <a:solidFill>
                          <a:srgbClr val="002060"/>
                        </a:solidFill>
                        <a:effectLst/>
                        <a:latin typeface="Calibri"/>
                        <a:ea typeface="Calibri"/>
                        <a:cs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E5F4F7"/>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smtClean="0">
                          <a:solidFill>
                            <a:srgbClr val="002060"/>
                          </a:solidFill>
                          <a:effectLst/>
                          <a:latin typeface="+mn-lt"/>
                          <a:ea typeface="Calibri"/>
                          <a:cs typeface="Times New Roman"/>
                        </a:rPr>
                        <a:t>Appendix 5</a:t>
                      </a:r>
                      <a:endParaRPr lang="ru-RU" sz="900" dirty="0" smtClean="0">
                        <a:solidFill>
                          <a:srgbClr val="002060"/>
                        </a:solidFill>
                        <a:effectLst/>
                        <a:latin typeface="+mn-lt"/>
                        <a:ea typeface="Calibri"/>
                        <a:cs typeface="Times New Roman"/>
                      </a:endParaRPr>
                    </a:p>
                    <a:p>
                      <a:pPr marL="0" indent="84138" algn="ctr">
                        <a:lnSpc>
                          <a:spcPct val="115000"/>
                        </a:lnSpc>
                        <a:spcAft>
                          <a:spcPts val="0"/>
                        </a:spcAft>
                      </a:pPr>
                      <a:r>
                        <a:rPr lang="en-US" sz="1300" b="1" dirty="0" smtClean="0">
                          <a:solidFill>
                            <a:srgbClr val="002060"/>
                          </a:solidFill>
                          <a:effectLst/>
                          <a:latin typeface="+mn-lt"/>
                          <a:ea typeface="Calibri"/>
                          <a:cs typeface="Times New Roman"/>
                        </a:rPr>
                        <a:t>Supervising Bodies</a:t>
                      </a:r>
                    </a:p>
                    <a:p>
                      <a:pPr marL="84138" indent="0" algn="ctr">
                        <a:lnSpc>
                          <a:spcPct val="115000"/>
                        </a:lnSpc>
                        <a:spcAft>
                          <a:spcPts val="600"/>
                        </a:spcAft>
                      </a:pPr>
                      <a:endParaRPr lang="en-US" sz="1300" b="1" dirty="0" smtClean="0">
                        <a:solidFill>
                          <a:srgbClr val="002060"/>
                        </a:solidFill>
                        <a:effectLst/>
                        <a:latin typeface="Calibri"/>
                        <a:ea typeface="Calibri"/>
                        <a:cs typeface="Times New Roman"/>
                      </a:endParaRPr>
                    </a:p>
                  </a:txBody>
                  <a:tcPr marL="55001" marR="55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extLst>
                  <a:ext uri="{0D108BD9-81ED-4DB2-BD59-A6C34878D82A}">
                    <a16:rowId xmlns:a16="http://schemas.microsoft.com/office/drawing/2014/main" val="10006"/>
                  </a:ext>
                </a:extLst>
              </a:tr>
              <a:tr h="266406">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lnTlToBr w="12700" cmpd="sng">
                      <a:noFill/>
                      <a:prstDash val="solid"/>
                    </a:lnTlToBr>
                    <a:lnBlToTr w="12700" cmpd="sng">
                      <a:noFill/>
                      <a:prstDash val="solid"/>
                    </a:lnBlToTr>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3" name="Номер слайда 2"/>
          <p:cNvSpPr>
            <a:spLocks noGrp="1"/>
          </p:cNvSpPr>
          <p:nvPr>
            <p:ph type="sldNum" sz="quarter" idx="12"/>
          </p:nvPr>
        </p:nvSpPr>
        <p:spPr>
          <a:xfrm>
            <a:off x="6588224" y="6349629"/>
            <a:ext cx="2133600" cy="365125"/>
          </a:xfrm>
        </p:spPr>
        <p:txBody>
          <a:bodyPr/>
          <a:lstStyle/>
          <a:p>
            <a:fld id="{5221CF5D-231D-4A57-8ACA-DDF8F1A0115B}" type="slidenum">
              <a:rPr lang="ru-RU" smtClean="0">
                <a:solidFill>
                  <a:prstClr val="black">
                    <a:tint val="75000"/>
                  </a:prstClr>
                </a:solidFill>
              </a:rPr>
              <a:pPr/>
              <a:t>11</a:t>
            </a:fld>
            <a:endParaRPr lang="ru-RU" dirty="0">
              <a:solidFill>
                <a:prstClr val="black">
                  <a:tint val="75000"/>
                </a:prstClr>
              </a:solidFill>
            </a:endParaRPr>
          </a:p>
        </p:txBody>
      </p:sp>
    </p:spTree>
    <p:extLst>
      <p:ext uri="{BB962C8B-B14F-4D97-AF65-F5344CB8AC3E}">
        <p14:creationId xmlns:p14="http://schemas.microsoft.com/office/powerpoint/2010/main" val="3379089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5" name="Прямоугольник 4"/>
          <p:cNvSpPr/>
          <p:nvPr/>
        </p:nvSpPr>
        <p:spPr>
          <a:xfrm>
            <a:off x="0" y="618584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title"/>
          </p:nvPr>
        </p:nvSpPr>
        <p:spPr>
          <a:xfrm>
            <a:off x="611560" y="196702"/>
            <a:ext cx="8229600" cy="720080"/>
          </a:xfrm>
        </p:spPr>
        <p:txBody>
          <a:bodyPr>
            <a:noAutofit/>
          </a:bodyPr>
          <a:lstStyle/>
          <a:p>
            <a:r>
              <a:rPr lang="en-US" sz="2800" b="1" dirty="0" smtClean="0">
                <a:solidFill>
                  <a:srgbClr val="002060"/>
                </a:solidFill>
              </a:rPr>
              <a:t>Structure </a:t>
            </a:r>
            <a:r>
              <a:rPr lang="en-US" sz="2800" b="1" dirty="0">
                <a:solidFill>
                  <a:srgbClr val="002060"/>
                </a:solidFill>
              </a:rPr>
              <a:t>of</a:t>
            </a:r>
            <a:r>
              <a:rPr lang="en-US" sz="2800" b="1" dirty="0">
                <a:solidFill>
                  <a:srgbClr val="002060"/>
                </a:solidFill>
                <a:effectLst>
                  <a:outerShdw blurRad="38100" dist="38100" dir="2700000" algn="tl">
                    <a:srgbClr val="000000">
                      <a:alpha val="43137"/>
                    </a:srgbClr>
                  </a:outerShdw>
                </a:effectLst>
              </a:rPr>
              <a:t> </a:t>
            </a:r>
            <a:r>
              <a:rPr lang="en-US" sz="2800" b="1" dirty="0" smtClean="0">
                <a:solidFill>
                  <a:srgbClr val="002060"/>
                </a:solidFill>
              </a:rPr>
              <a:t>the 1958 Agreement</a:t>
            </a:r>
            <a:r>
              <a:rPr lang="en-US" sz="2800" b="1" dirty="0" smtClean="0">
                <a:solidFill>
                  <a:srgbClr val="002060"/>
                </a:solidFill>
                <a:effectLst>
                  <a:outerShdw blurRad="38100" dist="38100" dir="2700000" algn="tl">
                    <a:srgbClr val="000000">
                      <a:alpha val="43137"/>
                    </a:srgbClr>
                  </a:outerShdw>
                </a:effectLst>
              </a:rPr>
              <a:t> </a:t>
            </a:r>
            <a:endParaRPr lang="ru-RU" sz="2800" b="1" dirty="0">
              <a:solidFill>
                <a:srgbClr val="002060"/>
              </a:solidFill>
              <a:effectLst>
                <a:outerShdw blurRad="38100" dist="38100" dir="2700000" algn="tl">
                  <a:srgbClr val="000000">
                    <a:alpha val="43137"/>
                  </a:srgbClr>
                </a:outerShdw>
              </a:effectLst>
            </a:endParaRPr>
          </a:p>
        </p:txBody>
      </p:sp>
      <p:sp>
        <p:nvSpPr>
          <p:cNvPr id="3" name="Номер слайда 2"/>
          <p:cNvSpPr>
            <a:spLocks noGrp="1"/>
          </p:cNvSpPr>
          <p:nvPr>
            <p:ph type="sldNum" sz="quarter" idx="12"/>
          </p:nvPr>
        </p:nvSpPr>
        <p:spPr/>
        <p:txBody>
          <a:bodyPr/>
          <a:lstStyle/>
          <a:p>
            <a:fld id="{5221CF5D-231D-4A57-8ACA-DDF8F1A0115B}" type="slidenum">
              <a:rPr lang="ru-RU" smtClean="0">
                <a:solidFill>
                  <a:prstClr val="black">
                    <a:tint val="75000"/>
                  </a:prstClr>
                </a:solidFill>
              </a:rPr>
              <a:pPr/>
              <a:t>12</a:t>
            </a:fld>
            <a:endParaRPr lang="ru-RU" dirty="0">
              <a:solidFill>
                <a:prstClr val="black">
                  <a:tint val="75000"/>
                </a:prstClr>
              </a:solidFill>
            </a:endParaRPr>
          </a:p>
        </p:txBody>
      </p:sp>
      <p:graphicFrame>
        <p:nvGraphicFramePr>
          <p:cNvPr id="4" name="Таблица 3"/>
          <p:cNvGraphicFramePr>
            <a:graphicFrameLocks noGrp="1"/>
          </p:cNvGraphicFramePr>
          <p:nvPr>
            <p:extLst>
              <p:ext uri="{D42A27DB-BD31-4B8C-83A1-F6EECF244321}">
                <p14:modId xmlns:p14="http://schemas.microsoft.com/office/powerpoint/2010/main" val="4170993470"/>
              </p:ext>
            </p:extLst>
          </p:nvPr>
        </p:nvGraphicFramePr>
        <p:xfrm>
          <a:off x="179512" y="1412776"/>
          <a:ext cx="8784976" cy="4680520"/>
        </p:xfrm>
        <a:graphic>
          <a:graphicData uri="http://schemas.openxmlformats.org/drawingml/2006/table">
            <a:tbl>
              <a:tblPr firstRow="1" firstCol="1" bandRow="1">
                <a:effectLst>
                  <a:innerShdw blurRad="63500" dist="50800" dir="2700000">
                    <a:prstClr val="black">
                      <a:alpha val="50000"/>
                    </a:prstClr>
                  </a:innerShdw>
                </a:effectLst>
              </a:tblPr>
              <a:tblGrid>
                <a:gridCol w="2160240">
                  <a:extLst>
                    <a:ext uri="{9D8B030D-6E8A-4147-A177-3AD203B41FA5}">
                      <a16:colId xmlns:a16="http://schemas.microsoft.com/office/drawing/2014/main" val="20000"/>
                    </a:ext>
                  </a:extLst>
                </a:gridCol>
                <a:gridCol w="600066">
                  <a:extLst>
                    <a:ext uri="{9D8B030D-6E8A-4147-A177-3AD203B41FA5}">
                      <a16:colId xmlns:a16="http://schemas.microsoft.com/office/drawing/2014/main" val="20001"/>
                    </a:ext>
                  </a:extLst>
                </a:gridCol>
                <a:gridCol w="2834910">
                  <a:extLst>
                    <a:ext uri="{9D8B030D-6E8A-4147-A177-3AD203B41FA5}">
                      <a16:colId xmlns:a16="http://schemas.microsoft.com/office/drawing/2014/main" val="20002"/>
                    </a:ext>
                  </a:extLst>
                </a:gridCol>
                <a:gridCol w="669479">
                  <a:extLst>
                    <a:ext uri="{9D8B030D-6E8A-4147-A177-3AD203B41FA5}">
                      <a16:colId xmlns:a16="http://schemas.microsoft.com/office/drawing/2014/main" val="20003"/>
                    </a:ext>
                  </a:extLst>
                </a:gridCol>
                <a:gridCol w="2520281">
                  <a:extLst>
                    <a:ext uri="{9D8B030D-6E8A-4147-A177-3AD203B41FA5}">
                      <a16:colId xmlns:a16="http://schemas.microsoft.com/office/drawing/2014/main" val="20004"/>
                    </a:ext>
                  </a:extLst>
                </a:gridCol>
              </a:tblGrid>
              <a:tr h="591025">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600" b="1" dirty="0" smtClean="0">
                          <a:solidFill>
                            <a:schemeClr val="bg1"/>
                          </a:solidFill>
                          <a:effectLst/>
                          <a:latin typeface="+mn-lt"/>
                        </a:rPr>
                        <a:t>The </a:t>
                      </a:r>
                      <a:r>
                        <a:rPr lang="ru-RU" sz="1600" b="1" dirty="0" smtClean="0">
                          <a:solidFill>
                            <a:schemeClr val="bg1"/>
                          </a:solidFill>
                          <a:effectLst/>
                          <a:latin typeface="+mn-lt"/>
                        </a:rPr>
                        <a:t>1958 </a:t>
                      </a:r>
                      <a:r>
                        <a:rPr lang="en-US" sz="1600" b="1" dirty="0" smtClean="0">
                          <a:solidFill>
                            <a:schemeClr val="bg1"/>
                          </a:solidFill>
                          <a:effectLst/>
                          <a:latin typeface="+mn-lt"/>
                        </a:rPr>
                        <a:t>Agreement  </a:t>
                      </a:r>
                      <a:endParaRPr lang="ru-RU" sz="1600" b="1" dirty="0">
                        <a:solidFill>
                          <a:schemeClr val="bg1"/>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tx2">
                        <a:lumMod val="60000"/>
                        <a:lumOff val="40000"/>
                      </a:schemeClr>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94531">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ru-RU" sz="1600" b="1" dirty="0" smtClean="0">
                          <a:solidFill>
                            <a:schemeClr val="bg1"/>
                          </a:solidFill>
                          <a:effectLst/>
                          <a:latin typeface="+mn-lt"/>
                        </a:rPr>
                        <a:t> </a:t>
                      </a:r>
                      <a:r>
                        <a:rPr lang="en-US" sz="1600" b="1" dirty="0" smtClean="0">
                          <a:solidFill>
                            <a:schemeClr val="bg1"/>
                          </a:solidFill>
                          <a:effectLst/>
                          <a:latin typeface="+mn-lt"/>
                        </a:rPr>
                        <a:t>UN Regulations</a:t>
                      </a:r>
                      <a:endParaRPr lang="ru-RU" sz="1600" b="1" dirty="0">
                        <a:solidFill>
                          <a:schemeClr val="bg1"/>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cell3D prstMaterial="dkEdge">
                      <a:bevel/>
                      <a:lightRig rig="flood" dir="t"/>
                    </a:cell3D>
                    <a:solidFill>
                      <a:schemeClr val="tx2">
                        <a:lumMod val="60000"/>
                        <a:lumOff val="40000"/>
                      </a:schemeClr>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555069">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ap="flat" cmpd="sng" algn="ctr">
                      <a:no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indent="0" algn="ctr">
                        <a:lnSpc>
                          <a:spcPct val="115000"/>
                        </a:lnSpc>
                        <a:spcAft>
                          <a:spcPts val="0"/>
                        </a:spcAft>
                      </a:pPr>
                      <a:r>
                        <a:rPr lang="en-US"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noFill/>
                      <a:prstDash val="solid"/>
                      <a:round/>
                      <a:headEnd type="none" w="med" len="med"/>
                      <a:tailEnd type="none" w="med" len="me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771949">
                <a:tc>
                  <a:txBody>
                    <a:bodyPr/>
                    <a:lstStyle/>
                    <a:p>
                      <a:pPr algn="ctr">
                        <a:lnSpc>
                          <a:spcPct val="115000"/>
                        </a:lnSpc>
                        <a:spcAft>
                          <a:spcPts val="0"/>
                        </a:spcAft>
                      </a:pPr>
                      <a:r>
                        <a:rPr lang="ru-RU" sz="1300" b="1" dirty="0">
                          <a:solidFill>
                            <a:srgbClr val="002060"/>
                          </a:solidFill>
                          <a:effectLst/>
                          <a:latin typeface="+mn-lt"/>
                        </a:rPr>
                        <a:t> </a:t>
                      </a:r>
                      <a:r>
                        <a:rPr lang="en-US" sz="1300" b="1" dirty="0" smtClean="0">
                          <a:solidFill>
                            <a:srgbClr val="002060"/>
                          </a:solidFill>
                          <a:effectLst/>
                          <a:latin typeface="+mn-lt"/>
                        </a:rPr>
                        <a:t>ECE/TRANS/WP.29/1059</a:t>
                      </a:r>
                    </a:p>
                    <a:p>
                      <a:pPr algn="ctr">
                        <a:lnSpc>
                          <a:spcPct val="115000"/>
                        </a:lnSpc>
                        <a:spcAft>
                          <a:spcPts val="0"/>
                        </a:spcAft>
                      </a:pPr>
                      <a:r>
                        <a:rPr lang="en-US" sz="1300" b="1" dirty="0" smtClean="0">
                          <a:solidFill>
                            <a:srgbClr val="002060"/>
                          </a:solidFill>
                          <a:effectLst/>
                          <a:latin typeface="+mn-lt"/>
                          <a:ea typeface="Calibri"/>
                          <a:cs typeface="Times New Roman"/>
                        </a:rPr>
                        <a:t>30/08/2007</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algn="ctr">
                        <a:lnSpc>
                          <a:spcPct val="115000"/>
                        </a:lnSpc>
                        <a:spcAft>
                          <a:spcPts val="0"/>
                        </a:spcAft>
                      </a:pPr>
                      <a:r>
                        <a:rPr lang="ru-RU" sz="1300" b="1" dirty="0">
                          <a:solidFill>
                            <a:srgbClr val="002060"/>
                          </a:solidFill>
                          <a:effectLst/>
                          <a:latin typeface="+mn-lt"/>
                        </a:rPr>
                        <a:t> </a:t>
                      </a:r>
                      <a:r>
                        <a:rPr lang="en-US" sz="1300" b="1" dirty="0" smtClean="0">
                          <a:solidFill>
                            <a:srgbClr val="002060"/>
                          </a:solidFill>
                          <a:effectLst/>
                          <a:latin typeface="+mn-lt"/>
                        </a:rPr>
                        <a:t>ECE/TRANS/WP.29/1101</a:t>
                      </a:r>
                    </a:p>
                    <a:p>
                      <a:pPr algn="ctr">
                        <a:lnSpc>
                          <a:spcPct val="115000"/>
                        </a:lnSpc>
                        <a:spcAft>
                          <a:spcPts val="0"/>
                        </a:spcAft>
                      </a:pPr>
                      <a:r>
                        <a:rPr lang="en-US" sz="1300" b="1" dirty="0" smtClean="0">
                          <a:solidFill>
                            <a:srgbClr val="002060"/>
                          </a:solidFill>
                          <a:effectLst/>
                          <a:latin typeface="+mn-lt"/>
                          <a:ea typeface="Calibri"/>
                          <a:cs typeface="Times New Roman"/>
                        </a:rPr>
                        <a:t>10.01.2013</a:t>
                      </a:r>
                    </a:p>
                    <a:p>
                      <a:pPr algn="ctr">
                        <a:lnSpc>
                          <a:spcPct val="115000"/>
                        </a:lnSpc>
                        <a:spcAft>
                          <a:spcPts val="0"/>
                        </a:spcAft>
                      </a:pPr>
                      <a:r>
                        <a:rPr lang="en-US" sz="1300" b="1" dirty="0" smtClean="0">
                          <a:solidFill>
                            <a:srgbClr val="002060"/>
                          </a:solidFill>
                          <a:effectLst/>
                          <a:latin typeface="+mn-lt"/>
                          <a:ea typeface="Calibri"/>
                          <a:cs typeface="Times New Roman"/>
                        </a:rPr>
                        <a:t>Mutual Resolution No.</a:t>
                      </a:r>
                      <a:r>
                        <a:rPr lang="ru-RU" sz="1300" b="1" dirty="0" smtClean="0">
                          <a:solidFill>
                            <a:srgbClr val="002060"/>
                          </a:solidFill>
                          <a:effectLst/>
                          <a:latin typeface="+mn-lt"/>
                          <a:ea typeface="Calibri"/>
                          <a:cs typeface="Times New Roman"/>
                        </a:rPr>
                        <a:t>1</a:t>
                      </a:r>
                      <a:r>
                        <a:rPr lang="en-US" sz="1300" b="1" dirty="0" smtClean="0">
                          <a:solidFill>
                            <a:srgbClr val="002060"/>
                          </a:solidFill>
                          <a:effectLst/>
                          <a:latin typeface="+mn-lt"/>
                          <a:ea typeface="Calibri"/>
                          <a:cs typeface="Times New Roman"/>
                        </a:rPr>
                        <a:t> (M.R.1) </a:t>
                      </a:r>
                    </a:p>
                    <a:p>
                      <a:pPr algn="ctr">
                        <a:lnSpc>
                          <a:spcPct val="115000"/>
                        </a:lnSpc>
                        <a:spcAft>
                          <a:spcPts val="0"/>
                        </a:spcAft>
                      </a:pPr>
                      <a:r>
                        <a:rPr lang="en-US" sz="1300" b="1" dirty="0" smtClean="0">
                          <a:solidFill>
                            <a:srgbClr val="002060"/>
                          </a:solidFill>
                          <a:effectLst/>
                          <a:latin typeface="+mn-lt"/>
                          <a:ea typeface="Calibri"/>
                          <a:cs typeface="Times New Roman"/>
                        </a:rPr>
                        <a:t>of the 1958 and </a:t>
                      </a:r>
                    </a:p>
                    <a:p>
                      <a:pPr algn="ctr">
                        <a:lnSpc>
                          <a:spcPct val="115000"/>
                        </a:lnSpc>
                        <a:spcAft>
                          <a:spcPts val="0"/>
                        </a:spcAft>
                      </a:pPr>
                      <a:r>
                        <a:rPr lang="en-US" sz="1300" b="1" dirty="0" smtClean="0">
                          <a:solidFill>
                            <a:srgbClr val="002060"/>
                          </a:solidFill>
                          <a:effectLst/>
                          <a:latin typeface="+mn-lt"/>
                          <a:ea typeface="Calibri"/>
                          <a:cs typeface="Times New Roman"/>
                        </a:rPr>
                        <a:t>the 1998 Agreement</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rowSpan="2">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ru-RU" sz="1300" b="1" dirty="0">
                          <a:solidFill>
                            <a:srgbClr val="002060"/>
                          </a:solidFill>
                          <a:effectLst/>
                          <a:latin typeface="+mn-lt"/>
                        </a:rPr>
                        <a:t> </a:t>
                      </a:r>
                      <a:r>
                        <a:rPr lang="ru-RU" sz="1300" b="1" dirty="0" smtClean="0">
                          <a:solidFill>
                            <a:srgbClr val="002060"/>
                          </a:solidFill>
                          <a:effectLst/>
                          <a:latin typeface="+mn-lt"/>
                        </a:rPr>
                        <a:t> </a:t>
                      </a:r>
                      <a:r>
                        <a:rPr lang="en-US" sz="1300" b="1" dirty="0" smtClean="0">
                          <a:solidFill>
                            <a:srgbClr val="002060"/>
                          </a:solidFill>
                          <a:effectLst/>
                          <a:latin typeface="+mn-lt"/>
                        </a:rPr>
                        <a:t>ECE/TRANS/WP.29/1044/Rev.1</a:t>
                      </a:r>
                    </a:p>
                    <a:p>
                      <a:pPr marL="0" marR="0" indent="0" algn="ctr" defTabSz="914400" rtl="0" eaLnBrk="1" fontAlgn="auto" latinLnBrk="0" hangingPunct="1">
                        <a:lnSpc>
                          <a:spcPct val="115000"/>
                        </a:lnSpc>
                        <a:spcBef>
                          <a:spcPts val="0"/>
                        </a:spcBef>
                        <a:spcAft>
                          <a:spcPts val="0"/>
                        </a:spcAft>
                        <a:buClrTx/>
                        <a:buSzTx/>
                        <a:buFontTx/>
                        <a:buNone/>
                        <a:tabLst/>
                        <a:defRPr/>
                      </a:pPr>
                      <a:r>
                        <a:rPr lang="en-US" sz="1300" b="1" dirty="0" smtClean="0">
                          <a:solidFill>
                            <a:srgbClr val="002060"/>
                          </a:solidFill>
                          <a:effectLst/>
                          <a:latin typeface="+mn-lt"/>
                        </a:rPr>
                        <a:t>20.04.2012</a:t>
                      </a:r>
                    </a:p>
                    <a:p>
                      <a:pPr algn="ctr">
                        <a:lnSpc>
                          <a:spcPct val="115000"/>
                        </a:lnSpc>
                        <a:spcAft>
                          <a:spcPts val="0"/>
                        </a:spcAft>
                      </a:pPr>
                      <a:r>
                        <a:rPr lang="en-US" sz="1300" b="1" dirty="0" smtClean="0">
                          <a:solidFill>
                            <a:srgbClr val="002060"/>
                          </a:solidFill>
                          <a:effectLst/>
                          <a:latin typeface="+mn-lt"/>
                          <a:ea typeface="Calibri"/>
                          <a:cs typeface="Times New Roman"/>
                        </a:rPr>
                        <a:t>General Guidelines for UN regulatory procedures and transitional provisions in UN Regulations</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extLst>
                  <a:ext uri="{0D108BD9-81ED-4DB2-BD59-A6C34878D82A}">
                    <a16:rowId xmlns:a16="http://schemas.microsoft.com/office/drawing/2014/main" val="10003"/>
                  </a:ext>
                </a:extLst>
              </a:tr>
              <a:tr h="771949">
                <a:tc>
                  <a:txBody>
                    <a:bodyPr/>
                    <a:lstStyle/>
                    <a:p>
                      <a:pPr algn="ctr">
                        <a:lnSpc>
                          <a:spcPct val="115000"/>
                        </a:lnSpc>
                        <a:spcAft>
                          <a:spcPts val="0"/>
                        </a:spcAft>
                      </a:pPr>
                      <a:r>
                        <a:rPr lang="en-US"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vMerge="1">
                  <a:txBody>
                    <a:bodyPr/>
                    <a:lstStyle/>
                    <a:p>
                      <a:endParaRPr lang="ru-RU"/>
                    </a:p>
                  </a:txBody>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vMerge="1">
                  <a:txBody>
                    <a:bodyPr/>
                    <a:lstStyle/>
                    <a:p>
                      <a:endParaRPr lang="ru-RU"/>
                    </a:p>
                  </a:txBody>
                  <a:tcPr/>
                </a:tc>
                <a:extLst>
                  <a:ext uri="{0D108BD9-81ED-4DB2-BD59-A6C34878D82A}">
                    <a16:rowId xmlns:a16="http://schemas.microsoft.com/office/drawing/2014/main" val="10004"/>
                  </a:ext>
                </a:extLst>
              </a:tr>
              <a:tr h="398035">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15000"/>
                        </a:lnSpc>
                        <a:spcAft>
                          <a:spcPts val="0"/>
                        </a:spcAft>
                      </a:pPr>
                      <a:r>
                        <a:rPr lang="en-US"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1097962">
                <a:tc>
                  <a:txBody>
                    <a:bodyPr/>
                    <a:lstStyle/>
                    <a:p>
                      <a:pPr algn="ctr">
                        <a:lnSpc>
                          <a:spcPct val="115000"/>
                        </a:lnSpc>
                        <a:spcAft>
                          <a:spcPts val="0"/>
                        </a:spcAft>
                      </a:pPr>
                      <a:r>
                        <a:rPr lang="ru-RU" sz="1300" b="1" dirty="0">
                          <a:solidFill>
                            <a:srgbClr val="002060"/>
                          </a:solidFill>
                          <a:effectLst/>
                          <a:latin typeface="+mn-lt"/>
                        </a:rPr>
                        <a:t> </a:t>
                      </a:r>
                      <a:r>
                        <a:rPr lang="en-US" sz="1300" b="1" dirty="0" smtClean="0">
                          <a:solidFill>
                            <a:srgbClr val="002060"/>
                          </a:solidFill>
                          <a:effectLst/>
                          <a:latin typeface="+mn-lt"/>
                        </a:rPr>
                        <a:t>Requirements</a:t>
                      </a:r>
                      <a:r>
                        <a:rPr lang="en-US" sz="1300" b="1" baseline="0" dirty="0" smtClean="0">
                          <a:solidFill>
                            <a:srgbClr val="002060"/>
                          </a:solidFill>
                          <a:effectLst/>
                          <a:latin typeface="+mn-lt"/>
                        </a:rPr>
                        <a:t>  </a:t>
                      </a:r>
                    </a:p>
                    <a:p>
                      <a:pPr algn="ctr">
                        <a:lnSpc>
                          <a:spcPct val="115000"/>
                        </a:lnSpc>
                        <a:spcAft>
                          <a:spcPts val="0"/>
                        </a:spcAft>
                      </a:pPr>
                      <a:r>
                        <a:rPr lang="en-US" sz="1300" b="1" baseline="0" dirty="0" smtClean="0">
                          <a:solidFill>
                            <a:srgbClr val="002060"/>
                          </a:solidFill>
                          <a:effectLst/>
                          <a:latin typeface="+mn-lt"/>
                        </a:rPr>
                        <a:t>for  the technical services</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300" b="1" dirty="0" smtClean="0">
                          <a:solidFill>
                            <a:srgbClr val="002060"/>
                          </a:solidFill>
                          <a:effectLst/>
                          <a:latin typeface="+mn-lt"/>
                        </a:rPr>
                        <a:t>Description and Performance of test tools and devices necessary for the assessment of complience of wheeled vehicles</a:t>
                      </a:r>
                      <a:r>
                        <a:rPr lang="en-US"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300" b="1" dirty="0">
                          <a:solidFill>
                            <a:srgbClr val="002060"/>
                          </a:solidFill>
                          <a:effectLst/>
                          <a:latin typeface="+mn-lt"/>
                        </a:rPr>
                        <a:t> </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ru-RU" sz="1300" b="1" dirty="0">
                          <a:solidFill>
                            <a:srgbClr val="002060"/>
                          </a:solidFill>
                          <a:effectLst/>
                          <a:latin typeface="+mn-lt"/>
                        </a:rPr>
                        <a:t> </a:t>
                      </a:r>
                      <a:r>
                        <a:rPr lang="en-US" sz="1300" b="1" dirty="0" smtClean="0">
                          <a:solidFill>
                            <a:srgbClr val="002060"/>
                          </a:solidFill>
                          <a:effectLst/>
                          <a:latin typeface="+mn-lt"/>
                        </a:rPr>
                        <a:t>Main principles of the 1958 Agreement / Scope of UN Reg./Administrative provisions e.t.c.</a:t>
                      </a:r>
                      <a:endParaRPr lang="ru-RU" sz="1300" b="1" dirty="0">
                        <a:solidFill>
                          <a:srgbClr val="002060"/>
                        </a:solidFill>
                        <a:effectLst/>
                        <a:latin typeface="+mn-lt"/>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extLst>
                  <a:ext uri="{0D108BD9-81ED-4DB2-BD59-A6C34878D82A}">
                    <a16:rowId xmlns:a16="http://schemas.microsoft.com/office/drawing/2014/main" val="10006"/>
                  </a:ext>
                </a:extLst>
              </a:tr>
            </a:tbl>
          </a:graphicData>
        </a:graphic>
      </p:graphicFrame>
      <p:cxnSp>
        <p:nvCxnSpPr>
          <p:cNvPr id="12" name="Прямая со стрелкой 11"/>
          <p:cNvCxnSpPr/>
          <p:nvPr/>
        </p:nvCxnSpPr>
        <p:spPr>
          <a:xfrm>
            <a:off x="4283968" y="4581128"/>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Прямая со стрелкой 12"/>
          <p:cNvCxnSpPr/>
          <p:nvPr/>
        </p:nvCxnSpPr>
        <p:spPr>
          <a:xfrm>
            <a:off x="7740352" y="4606255"/>
            <a:ext cx="0" cy="43204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1259632" y="3861048"/>
            <a:ext cx="0" cy="115212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6" name="Равнобедренный треугольник 5"/>
          <p:cNvSpPr/>
          <p:nvPr/>
        </p:nvSpPr>
        <p:spPr>
          <a:xfrm>
            <a:off x="3779912" y="2564904"/>
            <a:ext cx="1080120" cy="432048"/>
          </a:xfrm>
          <a:prstGeom prst="triangle">
            <a:avLst/>
          </a:prstGeom>
          <a:solidFill>
            <a:srgbClr val="E5F4F7"/>
          </a:solidFill>
          <a:ln w="9525">
            <a:solidFill>
              <a:schemeClr val="tx1"/>
            </a:solidFill>
          </a:ln>
          <a:scene3d>
            <a:camera prst="orthographicFront">
              <a:rot lat="0" lon="0" rev="10799999"/>
            </a:camera>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extLst>
      <p:ext uri="{BB962C8B-B14F-4D97-AF65-F5344CB8AC3E}">
        <p14:creationId xmlns:p14="http://schemas.microsoft.com/office/powerpoint/2010/main" val="28933557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5" name="Прямоугольник 4"/>
          <p:cNvSpPr/>
          <p:nvPr/>
        </p:nvSpPr>
        <p:spPr>
          <a:xfrm>
            <a:off x="0" y="618584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2" name="Заголовок 1"/>
          <p:cNvSpPr>
            <a:spLocks noGrp="1"/>
          </p:cNvSpPr>
          <p:nvPr>
            <p:ph type="title"/>
          </p:nvPr>
        </p:nvSpPr>
        <p:spPr>
          <a:xfrm>
            <a:off x="539552" y="196702"/>
            <a:ext cx="8229600" cy="720080"/>
          </a:xfrm>
        </p:spPr>
        <p:txBody>
          <a:bodyPr>
            <a:noAutofit/>
          </a:bodyPr>
          <a:lstStyle/>
          <a:p>
            <a:r>
              <a:rPr lang="en-US" sz="2800" b="1" dirty="0" smtClean="0">
                <a:solidFill>
                  <a:srgbClr val="0070C0"/>
                </a:solidFill>
              </a:rPr>
              <a:t/>
            </a:r>
            <a:br>
              <a:rPr lang="en-US" sz="2800" b="1" dirty="0" smtClean="0">
                <a:solidFill>
                  <a:srgbClr val="0070C0"/>
                </a:solidFill>
              </a:rPr>
            </a:br>
            <a:r>
              <a:rPr lang="en-US" sz="2800" b="1" dirty="0">
                <a:solidFill>
                  <a:srgbClr val="0070C0"/>
                </a:solidFill>
              </a:rPr>
              <a:t/>
            </a:r>
            <a:br>
              <a:rPr lang="en-US" sz="2800" b="1" dirty="0">
                <a:solidFill>
                  <a:srgbClr val="0070C0"/>
                </a:solidFill>
              </a:rPr>
            </a:br>
            <a:r>
              <a:rPr lang="en-US" sz="2800" b="1" dirty="0" smtClean="0">
                <a:solidFill>
                  <a:srgbClr val="002060"/>
                </a:solidFill>
              </a:rPr>
              <a:t>Alternative </a:t>
            </a:r>
            <a:r>
              <a:rPr lang="en-US" sz="2800" b="1" dirty="0">
                <a:solidFill>
                  <a:srgbClr val="002060"/>
                </a:solidFill>
              </a:rPr>
              <a:t>proposed structure of</a:t>
            </a:r>
            <a:r>
              <a:rPr lang="en-US" sz="2800" b="1" dirty="0">
                <a:solidFill>
                  <a:srgbClr val="002060"/>
                </a:solidFill>
                <a:effectLst>
                  <a:outerShdw blurRad="38100" dist="38100" dir="2700000" algn="tl">
                    <a:srgbClr val="000000">
                      <a:alpha val="43137"/>
                    </a:srgbClr>
                  </a:outerShdw>
                </a:effectLst>
              </a:rPr>
              <a:t> </a:t>
            </a:r>
            <a:br>
              <a:rPr lang="en-US" sz="2800" b="1" dirty="0">
                <a:solidFill>
                  <a:srgbClr val="002060"/>
                </a:solidFill>
                <a:effectLst>
                  <a:outerShdw blurRad="38100" dist="38100" dir="2700000" algn="tl">
                    <a:srgbClr val="000000">
                      <a:alpha val="43137"/>
                    </a:srgbClr>
                  </a:outerShdw>
                </a:effectLst>
              </a:rPr>
            </a:br>
            <a:r>
              <a:rPr lang="en-US" sz="2800" b="1" dirty="0">
                <a:solidFill>
                  <a:srgbClr val="002060"/>
                </a:solidFill>
              </a:rPr>
              <a:t>the 1997 Agreement (Variant </a:t>
            </a:r>
            <a:r>
              <a:rPr lang="en-US" sz="2800" b="1" dirty="0" smtClean="0">
                <a:solidFill>
                  <a:srgbClr val="002060"/>
                </a:solidFill>
              </a:rPr>
              <a:t>III</a:t>
            </a:r>
            <a:r>
              <a:rPr lang="en-US" sz="2800" b="1" dirty="0">
                <a:solidFill>
                  <a:srgbClr val="002060"/>
                </a:solidFill>
              </a:rPr>
              <a:t>)</a:t>
            </a:r>
            <a:r>
              <a:rPr lang="en-US" sz="2800" b="1" dirty="0">
                <a:solidFill>
                  <a:srgbClr val="002060"/>
                </a:solidFill>
                <a:effectLst>
                  <a:outerShdw blurRad="38100" dist="38100" dir="2700000" algn="tl">
                    <a:srgbClr val="000000">
                      <a:alpha val="43137"/>
                    </a:srgbClr>
                  </a:outerShdw>
                </a:effectLst>
              </a:rPr>
              <a:t>  </a:t>
            </a:r>
            <a:br>
              <a:rPr lang="en-US" sz="2800" b="1" dirty="0">
                <a:solidFill>
                  <a:srgbClr val="002060"/>
                </a:solidFill>
                <a:effectLst>
                  <a:outerShdw blurRad="38100" dist="38100" dir="2700000" algn="tl">
                    <a:srgbClr val="000000">
                      <a:alpha val="43137"/>
                    </a:srgbClr>
                  </a:outerShdw>
                </a:effectLst>
              </a:rPr>
            </a:br>
            <a:r>
              <a:rPr lang="en-US" sz="2800" b="1" dirty="0" smtClean="0">
                <a:solidFill>
                  <a:srgbClr val="0070C0"/>
                </a:solidFill>
                <a:effectLst>
                  <a:outerShdw blurRad="38100" dist="38100" dir="2700000" algn="tl">
                    <a:srgbClr val="000000">
                      <a:alpha val="43137"/>
                    </a:srgbClr>
                  </a:outerShdw>
                </a:effectLst>
              </a:rPr>
              <a:t>  </a:t>
            </a:r>
            <a:r>
              <a:rPr lang="en-US" sz="2800" b="1" dirty="0">
                <a:solidFill>
                  <a:srgbClr val="0070C0"/>
                </a:solidFill>
                <a:effectLst>
                  <a:outerShdw blurRad="38100" dist="38100" dir="2700000" algn="tl">
                    <a:srgbClr val="000000">
                      <a:alpha val="43137"/>
                    </a:srgbClr>
                  </a:outerShdw>
                </a:effectLst>
              </a:rPr>
              <a:t/>
            </a:r>
            <a:br>
              <a:rPr lang="en-US" sz="2800" b="1" dirty="0">
                <a:solidFill>
                  <a:srgbClr val="0070C0"/>
                </a:solidFill>
                <a:effectLst>
                  <a:outerShdw blurRad="38100" dist="38100" dir="2700000" algn="tl">
                    <a:srgbClr val="000000">
                      <a:alpha val="43137"/>
                    </a:srgbClr>
                  </a:outerShdw>
                </a:effectLst>
              </a:rPr>
            </a:br>
            <a:endParaRPr lang="ru-RU" sz="2800" b="1" dirty="0">
              <a:solidFill>
                <a:srgbClr val="0070C0"/>
              </a:solidFill>
              <a:effectLst>
                <a:outerShdw blurRad="38100" dist="38100" dir="2700000" algn="tl">
                  <a:srgbClr val="000000">
                    <a:alpha val="43137"/>
                  </a:srgbClr>
                </a:outerShdw>
              </a:effectLst>
            </a:endParaRPr>
          </a:p>
        </p:txBody>
      </p:sp>
      <p:graphicFrame>
        <p:nvGraphicFramePr>
          <p:cNvPr id="6" name="Таблица 5"/>
          <p:cNvGraphicFramePr>
            <a:graphicFrameLocks noGrp="1"/>
          </p:cNvGraphicFramePr>
          <p:nvPr>
            <p:extLst>
              <p:ext uri="{D42A27DB-BD31-4B8C-83A1-F6EECF244321}">
                <p14:modId xmlns:p14="http://schemas.microsoft.com/office/powerpoint/2010/main" val="1863726969"/>
              </p:ext>
            </p:extLst>
          </p:nvPr>
        </p:nvGraphicFramePr>
        <p:xfrm>
          <a:off x="683568" y="1340768"/>
          <a:ext cx="7920879" cy="4464495"/>
        </p:xfrm>
        <a:graphic>
          <a:graphicData uri="http://schemas.openxmlformats.org/drawingml/2006/table">
            <a:tbl>
              <a:tblPr firstRow="1" firstCol="1" bandRow="1">
                <a:effectLst>
                  <a:innerShdw blurRad="114300">
                    <a:prstClr val="black"/>
                  </a:innerShdw>
                </a:effectLst>
              </a:tblPr>
              <a:tblGrid>
                <a:gridCol w="3749112">
                  <a:extLst>
                    <a:ext uri="{9D8B030D-6E8A-4147-A177-3AD203B41FA5}">
                      <a16:colId xmlns:a16="http://schemas.microsoft.com/office/drawing/2014/main" val="20000"/>
                    </a:ext>
                  </a:extLst>
                </a:gridCol>
                <a:gridCol w="283336">
                  <a:extLst>
                    <a:ext uri="{9D8B030D-6E8A-4147-A177-3AD203B41FA5}">
                      <a16:colId xmlns:a16="http://schemas.microsoft.com/office/drawing/2014/main" val="20001"/>
                    </a:ext>
                  </a:extLst>
                </a:gridCol>
                <a:gridCol w="3888431">
                  <a:extLst>
                    <a:ext uri="{9D8B030D-6E8A-4147-A177-3AD203B41FA5}">
                      <a16:colId xmlns:a16="http://schemas.microsoft.com/office/drawing/2014/main" val="20002"/>
                    </a:ext>
                  </a:extLst>
                </a:gridCol>
              </a:tblGrid>
              <a:tr h="265131">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Legal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prst="coolSlant"/>
                      <a:lightRig rig="flood" dir="t"/>
                    </a:cell3D>
                    <a:solidFill>
                      <a:srgbClr val="0070C0"/>
                    </a:solidFill>
                  </a:tcPr>
                </a:tc>
                <a:tc>
                  <a:txBody>
                    <a:bodyPr/>
                    <a:lstStyle/>
                    <a:p>
                      <a:pPr>
                        <a:lnSpc>
                          <a:spcPct val="115000"/>
                        </a:lnSpc>
                        <a:spcAft>
                          <a:spcPts val="0"/>
                        </a:spcAft>
                      </a:pPr>
                      <a:r>
                        <a:rPr lang="ru-RU" sz="1400" b="1"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400" b="1" dirty="0">
                          <a:solidFill>
                            <a:schemeClr val="bg1"/>
                          </a:solidFill>
                          <a:effectLst>
                            <a:outerShdw blurRad="38100" dist="38100" dir="2700000" algn="tl">
                              <a:srgbClr val="000000">
                                <a:alpha val="43137"/>
                              </a:srgbClr>
                            </a:outerShdw>
                          </a:effectLst>
                          <a:latin typeface="Calibri"/>
                          <a:ea typeface="Calibri"/>
                          <a:cs typeface="Times New Roman"/>
                        </a:rPr>
                        <a:t>Administrative  Provisions</a:t>
                      </a:r>
                      <a:endParaRPr lang="ru-RU" sz="900" dirty="0">
                        <a:solidFill>
                          <a:schemeClr val="bg1"/>
                        </a:solidFill>
                        <a:effectLst>
                          <a:outerShdw blurRad="38100" dist="38100" dir="2700000" algn="tl">
                            <a:srgbClr val="000000">
                              <a:alpha val="43137"/>
                            </a:srgbClr>
                          </a:outerShdw>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cell3D prstMaterial="dkEdge">
                      <a:bevel/>
                      <a:lightRig rig="flood" dir="t"/>
                    </a:cell3D>
                    <a:solidFill>
                      <a:srgbClr val="0070C0"/>
                    </a:solidFill>
                  </a:tcPr>
                </a:tc>
                <a:extLst>
                  <a:ext uri="{0D108BD9-81ED-4DB2-BD59-A6C34878D82A}">
                    <a16:rowId xmlns:a16="http://schemas.microsoft.com/office/drawing/2014/main" val="10000"/>
                  </a:ext>
                </a:extLst>
              </a:tr>
              <a:tr h="238759">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ru-RU"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359090">
                <a:tc>
                  <a:txBody>
                    <a:bodyPr/>
                    <a:lstStyle/>
                    <a:p>
                      <a:pPr marL="0" indent="84138" algn="ctr">
                        <a:lnSpc>
                          <a:spcPct val="115000"/>
                        </a:lnSpc>
                        <a:spcAft>
                          <a:spcPts val="0"/>
                        </a:spcAft>
                      </a:pPr>
                      <a:r>
                        <a:rPr lang="en-US" sz="1300" b="1" dirty="0">
                          <a:solidFill>
                            <a:srgbClr val="002060"/>
                          </a:solidFill>
                          <a:effectLst/>
                          <a:latin typeface="Calibri"/>
                          <a:ea typeface="Calibri"/>
                          <a:cs typeface="Times New Roman"/>
                        </a:rPr>
                        <a:t>Definitions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Establishment of the Rule</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Accession the Rules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Amendment of the  Rules</a:t>
                      </a:r>
                      <a:endParaRPr lang="ru-RU" sz="900" b="1"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Amendment of the  </a:t>
                      </a:r>
                      <a:r>
                        <a:rPr lang="en-US" sz="1300" b="1" dirty="0" smtClean="0">
                          <a:solidFill>
                            <a:srgbClr val="002060"/>
                          </a:solidFill>
                          <a:effectLst/>
                          <a:latin typeface="Calibri"/>
                          <a:ea typeface="Calibri"/>
                          <a:cs typeface="Times New Roman"/>
                        </a:rPr>
                        <a:t>Agreement</a:t>
                      </a:r>
                    </a:p>
                    <a:p>
                      <a:pPr marL="0" indent="84138">
                        <a:lnSpc>
                          <a:spcPct val="115000"/>
                        </a:lnSpc>
                        <a:spcAft>
                          <a:spcPts val="0"/>
                        </a:spcAft>
                      </a:pP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3</a:t>
                      </a:r>
                      <a:endParaRPr lang="ru-RU" sz="900" dirty="0">
                        <a:solidFill>
                          <a:srgbClr val="002060"/>
                        </a:solidFill>
                        <a:effectLst/>
                        <a:latin typeface="Calibri"/>
                        <a:ea typeface="Calibri"/>
                        <a:cs typeface="Times New Roman"/>
                      </a:endParaRPr>
                    </a:p>
                    <a:p>
                      <a:pPr marL="0" indent="84138">
                        <a:lnSpc>
                          <a:spcPct val="115000"/>
                        </a:lnSpc>
                        <a:spcAft>
                          <a:spcPts val="0"/>
                        </a:spcAft>
                      </a:pPr>
                      <a:r>
                        <a:rPr lang="en-US" sz="1300" b="1" dirty="0">
                          <a:solidFill>
                            <a:srgbClr val="002060"/>
                          </a:solidFill>
                          <a:effectLst/>
                          <a:latin typeface="Calibri"/>
                          <a:ea typeface="Calibri"/>
                          <a:cs typeface="Times New Roman"/>
                        </a:rPr>
                        <a:t>Conformity of Periodical Technical  Inspection </a:t>
                      </a:r>
                      <a:r>
                        <a:rPr lang="en-US" sz="1300" b="1" dirty="0" smtClean="0">
                          <a:solidFill>
                            <a:srgbClr val="002060"/>
                          </a:solidFill>
                          <a:effectLst/>
                          <a:latin typeface="Calibri"/>
                          <a:ea typeface="Calibri"/>
                          <a:cs typeface="Times New Roman"/>
                        </a:rPr>
                        <a:t>System</a:t>
                      </a:r>
                      <a:endParaRPr lang="ru-RU" sz="900" b="1" dirty="0">
                        <a:solidFill>
                          <a:srgbClr val="002060"/>
                        </a:solidFill>
                        <a:effectLst/>
                        <a:latin typeface="Calibri"/>
                        <a:ea typeface="Calibri"/>
                        <a:cs typeface="Times New Roman"/>
                      </a:endParaRPr>
                    </a:p>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2"/>
                  </a:ext>
                </a:extLst>
              </a:tr>
              <a:tr h="238759">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3"/>
                  </a:ext>
                </a:extLst>
              </a:tr>
              <a:tr h="1178362">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1</a:t>
                      </a:r>
                      <a:endParaRPr lang="ru-RU" sz="900" b="1" dirty="0">
                        <a:solidFill>
                          <a:srgbClr val="002060"/>
                        </a:solidFill>
                        <a:effectLst/>
                        <a:latin typeface="Calibri"/>
                        <a:ea typeface="Calibri"/>
                        <a:cs typeface="Times New Roman"/>
                      </a:endParaRPr>
                    </a:p>
                    <a:p>
                      <a:pPr marL="84138" indent="0" algn="ctr">
                        <a:lnSpc>
                          <a:spcPct val="115000"/>
                        </a:lnSpc>
                        <a:spcAft>
                          <a:spcPts val="0"/>
                        </a:spcAft>
                      </a:pPr>
                      <a:r>
                        <a:rPr lang="en-US" sz="1300" b="1" dirty="0">
                          <a:solidFill>
                            <a:srgbClr val="002060"/>
                          </a:solidFill>
                          <a:effectLst/>
                          <a:latin typeface="Calibri"/>
                          <a:ea typeface="Calibri"/>
                          <a:cs typeface="Times New Roman"/>
                        </a:rPr>
                        <a:t>Composition and Rules of </a:t>
                      </a:r>
                      <a:r>
                        <a:rPr lang="en-US" sz="1300" b="1" dirty="0" smtClean="0">
                          <a:solidFill>
                            <a:srgbClr val="002060"/>
                          </a:solidFill>
                          <a:effectLst/>
                          <a:latin typeface="Calibri"/>
                          <a:ea typeface="Calibri"/>
                          <a:cs typeface="Times New Roman"/>
                        </a:rPr>
                        <a:t>Procedure </a:t>
                      </a:r>
                      <a:r>
                        <a:rPr lang="en-US" sz="1300" b="1" dirty="0">
                          <a:solidFill>
                            <a:srgbClr val="002060"/>
                          </a:solidFill>
                          <a:effectLst/>
                          <a:latin typeface="Calibri"/>
                          <a:ea typeface="Calibri"/>
                          <a:cs typeface="Times New Roman"/>
                        </a:rPr>
                        <a:t>of the Administrative Committee</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rowSpan="3">
                  <a:txBody>
                    <a:bodyPr/>
                    <a:lstStyle/>
                    <a:p>
                      <a:pPr algn="ctr">
                        <a:lnSpc>
                          <a:spcPct val="115000"/>
                        </a:lnSpc>
                        <a:spcAft>
                          <a:spcPts val="0"/>
                        </a:spcAft>
                      </a:pPr>
                      <a:r>
                        <a:rPr lang="en-US" sz="2000" b="1" dirty="0" smtClean="0">
                          <a:solidFill>
                            <a:srgbClr val="002060"/>
                          </a:solidFill>
                          <a:effectLst/>
                          <a:latin typeface="Calibri"/>
                          <a:ea typeface="Calibri"/>
                          <a:cs typeface="Times New Roman"/>
                        </a:rPr>
                        <a:t>MUTUAL RESOLUTION No. 2</a:t>
                      </a:r>
                    </a:p>
                    <a:p>
                      <a:pPr algn="ctr">
                        <a:lnSpc>
                          <a:spcPct val="115000"/>
                        </a:lnSpc>
                        <a:spcAft>
                          <a:spcPts val="0"/>
                        </a:spcAft>
                      </a:pPr>
                      <a:r>
                        <a:rPr lang="en-US" sz="2000" b="1" dirty="0" smtClean="0">
                          <a:solidFill>
                            <a:srgbClr val="002060"/>
                          </a:solidFill>
                          <a:effectLst/>
                          <a:latin typeface="Calibri"/>
                          <a:ea typeface="Calibri"/>
                          <a:cs typeface="Times New Roman"/>
                        </a:rPr>
                        <a:t> OF</a:t>
                      </a:r>
                      <a:r>
                        <a:rPr lang="en-US" sz="2000" b="1" baseline="0" dirty="0" smtClean="0">
                          <a:solidFill>
                            <a:srgbClr val="002060"/>
                          </a:solidFill>
                          <a:effectLst/>
                          <a:latin typeface="Calibri"/>
                          <a:ea typeface="Calibri"/>
                          <a:cs typeface="Times New Roman"/>
                        </a:rPr>
                        <a:t> THE 1997 AGREEMENT</a:t>
                      </a:r>
                      <a:endParaRPr lang="ru-RU" sz="2000" b="1" dirty="0">
                        <a:solidFill>
                          <a:srgbClr val="002060"/>
                        </a:solidFill>
                        <a:effectLst/>
                        <a:latin typeface="Calibri"/>
                        <a:ea typeface="Calibri"/>
                        <a:cs typeface="Times New Roman"/>
                      </a:endParaRPr>
                    </a:p>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AEEF3"/>
                    </a:solidFill>
                  </a:tcPr>
                </a:tc>
                <a:extLst>
                  <a:ext uri="{0D108BD9-81ED-4DB2-BD59-A6C34878D82A}">
                    <a16:rowId xmlns:a16="http://schemas.microsoft.com/office/drawing/2014/main" val="10004"/>
                  </a:ext>
                </a:extLst>
              </a:tr>
              <a:tr h="238759">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w="12700" cap="flat" cmpd="sng" algn="ctr">
                      <a:solidFill>
                        <a:schemeClr val="tx1"/>
                      </a:solidFill>
                      <a:prstDash val="solid"/>
                      <a:round/>
                      <a:headEnd type="none" w="med" len="med"/>
                      <a:tailEnd type="none" w="med" len="med"/>
                    </a:lnR>
                    <a:lnT>
                      <a:noFill/>
                    </a:lnT>
                    <a:lnB>
                      <a:noFill/>
                    </a:lnB>
                  </a:tcPr>
                </a:tc>
                <a:tc vMerge="1">
                  <a:txBody>
                    <a:bodyPr/>
                    <a:lstStyle/>
                    <a:p>
                      <a:pPr>
                        <a:lnSpc>
                          <a:spcPct val="115000"/>
                        </a:lnSpc>
                        <a:spcAft>
                          <a:spcPts val="0"/>
                        </a:spcAft>
                      </a:pP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706876">
                <a:tc>
                  <a:txBody>
                    <a:bodyPr/>
                    <a:lstStyle/>
                    <a:p>
                      <a:pPr algn="ctr">
                        <a:lnSpc>
                          <a:spcPct val="115000"/>
                        </a:lnSpc>
                        <a:spcAft>
                          <a:spcPts val="0"/>
                        </a:spcAft>
                      </a:pPr>
                      <a:r>
                        <a:rPr lang="en-US" sz="1300" b="1" dirty="0">
                          <a:solidFill>
                            <a:srgbClr val="002060"/>
                          </a:solidFill>
                          <a:effectLst/>
                          <a:latin typeface="Calibri"/>
                          <a:ea typeface="Calibri"/>
                          <a:cs typeface="Times New Roman"/>
                        </a:rPr>
                        <a:t>Appendix  2</a:t>
                      </a:r>
                      <a:endParaRPr lang="ru-RU" sz="900" dirty="0">
                        <a:solidFill>
                          <a:srgbClr val="002060"/>
                        </a:solidFill>
                        <a:effectLst/>
                        <a:latin typeface="Calibri"/>
                        <a:ea typeface="Calibri"/>
                        <a:cs typeface="Times New Roman"/>
                      </a:endParaRPr>
                    </a:p>
                    <a:p>
                      <a:pPr marL="0" indent="84138" algn="ctr">
                        <a:lnSpc>
                          <a:spcPct val="115000"/>
                        </a:lnSpc>
                        <a:spcAft>
                          <a:spcPts val="0"/>
                        </a:spcAft>
                      </a:pPr>
                      <a:r>
                        <a:rPr lang="en-US" sz="1300" b="1" dirty="0">
                          <a:solidFill>
                            <a:srgbClr val="002060"/>
                          </a:solidFill>
                          <a:effectLst/>
                          <a:latin typeface="Calibri"/>
                          <a:ea typeface="Calibri"/>
                          <a:cs typeface="Times New Roman"/>
                        </a:rPr>
                        <a:t>International  Technical  Inspection </a:t>
                      </a:r>
                      <a:r>
                        <a:rPr lang="en-US" sz="1300" b="1" dirty="0" smtClean="0">
                          <a:solidFill>
                            <a:srgbClr val="002060"/>
                          </a:solidFill>
                          <a:effectLst/>
                          <a:latin typeface="Calibri"/>
                          <a:ea typeface="Calibri"/>
                          <a:cs typeface="Times New Roman"/>
                        </a:rPr>
                        <a:t>Certificate</a:t>
                      </a:r>
                      <a:endParaRPr lang="ru-RU" sz="900" b="1" dirty="0">
                        <a:solidFill>
                          <a:srgbClr val="002060"/>
                        </a:solidFill>
                        <a:effectLst/>
                        <a:latin typeface="Calibri"/>
                        <a:ea typeface="Calibri"/>
                        <a:cs typeface="Times New Roman"/>
                      </a:endParaRPr>
                    </a:p>
                  </a:txBody>
                  <a:tcPr marL="55001" marR="550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tcPr>
                </a:tc>
                <a:tc vMerge="1">
                  <a:txBody>
                    <a:bodyPr/>
                    <a:lstStyle/>
                    <a:p>
                      <a:pPr marL="84138" indent="0">
                        <a:lnSpc>
                          <a:spcPct val="115000"/>
                        </a:lnSpc>
                        <a:spcAft>
                          <a:spcPts val="600"/>
                        </a:spcAft>
                      </a:pPr>
                      <a:endParaRPr lang="ru-RU" sz="900" dirty="0">
                        <a:solidFill>
                          <a:srgbClr val="002060"/>
                        </a:solidFill>
                        <a:effectLst/>
                        <a:latin typeface="Calibri"/>
                        <a:ea typeface="Calibri"/>
                        <a:cs typeface="Times New Roman"/>
                      </a:endParaRPr>
                    </a:p>
                  </a:txBody>
                  <a:tcPr marL="55001" marR="550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AEEF3"/>
                    </a:solidFill>
                  </a:tcPr>
                </a:tc>
                <a:extLst>
                  <a:ext uri="{0D108BD9-81ED-4DB2-BD59-A6C34878D82A}">
                    <a16:rowId xmlns:a16="http://schemas.microsoft.com/office/drawing/2014/main" val="10006"/>
                  </a:ext>
                </a:extLst>
              </a:tr>
              <a:tr h="238759">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rgbClr val="000000"/>
                      </a:solidFill>
                      <a:prstDash val="solid"/>
                      <a:round/>
                      <a:headEnd type="none" w="med" len="med"/>
                      <a:tailEnd type="none" w="med" len="med"/>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a:noFill/>
                    </a:lnT>
                    <a:lnB>
                      <a:noFill/>
                    </a:lnB>
                  </a:tcPr>
                </a:tc>
                <a:tc>
                  <a:txBody>
                    <a:bodyPr/>
                    <a:lstStyle/>
                    <a:p>
                      <a:pPr>
                        <a:lnSpc>
                          <a:spcPct val="115000"/>
                        </a:lnSpc>
                        <a:spcAft>
                          <a:spcPts val="0"/>
                        </a:spcAft>
                      </a:pPr>
                      <a:r>
                        <a:rPr lang="en-US" sz="1300" dirty="0">
                          <a:solidFill>
                            <a:srgbClr val="002060"/>
                          </a:solidFill>
                          <a:effectLst/>
                          <a:latin typeface="Calibri"/>
                          <a:ea typeface="Calibri"/>
                          <a:cs typeface="Times New Roman"/>
                        </a:rPr>
                        <a:t> </a:t>
                      </a:r>
                      <a:endParaRPr lang="ru-RU" sz="900" dirty="0">
                        <a:solidFill>
                          <a:srgbClr val="002060"/>
                        </a:solidFill>
                        <a:effectLst/>
                        <a:latin typeface="Calibri"/>
                        <a:ea typeface="Calibri"/>
                        <a:cs typeface="Times New Roman"/>
                      </a:endParaRPr>
                    </a:p>
                  </a:txBody>
                  <a:tcPr marL="55001" marR="55001" marT="0" marB="0">
                    <a:lnL>
                      <a:noFill/>
                    </a:lnL>
                    <a:lnR>
                      <a:noFill/>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7"/>
                  </a:ext>
                </a:extLst>
              </a:tr>
            </a:tbl>
          </a:graphicData>
        </a:graphic>
      </p:graphicFrame>
      <p:sp>
        <p:nvSpPr>
          <p:cNvPr id="3" name="Номер слайда 2"/>
          <p:cNvSpPr>
            <a:spLocks noGrp="1"/>
          </p:cNvSpPr>
          <p:nvPr>
            <p:ph type="sldNum" sz="quarter" idx="12"/>
          </p:nvPr>
        </p:nvSpPr>
        <p:spPr/>
        <p:txBody>
          <a:bodyPr/>
          <a:lstStyle/>
          <a:p>
            <a:fld id="{5221CF5D-231D-4A57-8ACA-DDF8F1A0115B}" type="slidenum">
              <a:rPr lang="ru-RU" smtClean="0">
                <a:solidFill>
                  <a:prstClr val="black">
                    <a:tint val="75000"/>
                  </a:prstClr>
                </a:solidFill>
              </a:rPr>
              <a:pPr/>
              <a:t>13</a:t>
            </a:fld>
            <a:endParaRPr lang="ru-RU" dirty="0">
              <a:solidFill>
                <a:prstClr val="black">
                  <a:tint val="75000"/>
                </a:prstClr>
              </a:solidFill>
            </a:endParaRPr>
          </a:p>
        </p:txBody>
      </p:sp>
    </p:spTree>
    <p:extLst>
      <p:ext uri="{BB962C8B-B14F-4D97-AF65-F5344CB8AC3E}">
        <p14:creationId xmlns:p14="http://schemas.microsoft.com/office/powerpoint/2010/main" val="5282577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pPr>
              <a:lnSpc>
                <a:spcPct val="115000"/>
              </a:lnSpc>
              <a:spcAft>
                <a:spcPts val="0"/>
              </a:spcAft>
            </a:pPr>
            <a:r>
              <a:rPr lang="en-US" sz="2800" b="1" dirty="0" smtClean="0">
                <a:solidFill>
                  <a:srgbClr val="002060"/>
                </a:solidFill>
                <a:ea typeface="Calibri"/>
                <a:cs typeface="Times New Roman"/>
              </a:rPr>
              <a:t>Legal status of Mutual Resolution </a:t>
            </a:r>
            <a:r>
              <a:rPr lang="en-US" sz="2800" b="1" dirty="0">
                <a:solidFill>
                  <a:srgbClr val="002060"/>
                </a:solidFill>
                <a:ea typeface="Calibri"/>
                <a:cs typeface="Times New Roman"/>
              </a:rPr>
              <a:t>No. 2</a:t>
            </a:r>
            <a:br>
              <a:rPr lang="en-US" sz="2800" b="1" dirty="0">
                <a:solidFill>
                  <a:srgbClr val="002060"/>
                </a:solidFill>
                <a:ea typeface="Calibri"/>
                <a:cs typeface="Times New Roman"/>
              </a:rPr>
            </a:br>
            <a:r>
              <a:rPr lang="en-US" sz="2800" b="1" dirty="0">
                <a:solidFill>
                  <a:srgbClr val="002060"/>
                </a:solidFill>
                <a:ea typeface="Calibri"/>
                <a:cs typeface="Times New Roman"/>
              </a:rPr>
              <a:t> </a:t>
            </a:r>
            <a:r>
              <a:rPr lang="en-US" sz="2800" b="1" dirty="0" smtClean="0">
                <a:solidFill>
                  <a:srgbClr val="002060"/>
                </a:solidFill>
                <a:ea typeface="Calibri"/>
                <a:cs typeface="Times New Roman"/>
              </a:rPr>
              <a:t>of the 1997 Agreement</a:t>
            </a:r>
            <a:endParaRPr lang="ru-RU" sz="2800" b="1" dirty="0">
              <a:solidFill>
                <a:srgbClr val="002060"/>
              </a:solidFill>
              <a:ea typeface="Calibri"/>
              <a:cs typeface="Times New Roman"/>
            </a:endParaRPr>
          </a:p>
        </p:txBody>
      </p:sp>
      <p:sp>
        <p:nvSpPr>
          <p:cNvPr id="3" name="Объект 2"/>
          <p:cNvSpPr>
            <a:spLocks noGrp="1"/>
          </p:cNvSpPr>
          <p:nvPr>
            <p:ph idx="1"/>
          </p:nvPr>
        </p:nvSpPr>
        <p:spPr>
          <a:xfrm>
            <a:off x="570384" y="1412776"/>
            <a:ext cx="8003232" cy="4608512"/>
          </a:xfrm>
        </p:spPr>
        <p:txBody>
          <a:bodyPr>
            <a:noAutofit/>
          </a:bodyPr>
          <a:lstStyle/>
          <a:p>
            <a:endParaRPr lang="en-US" sz="2400" b="1" dirty="0" smtClean="0">
              <a:solidFill>
                <a:srgbClr val="0070C0"/>
              </a:solidFill>
            </a:endParaRPr>
          </a:p>
          <a:p>
            <a:pPr algn="just">
              <a:spcBef>
                <a:spcPts val="1200"/>
              </a:spcBef>
            </a:pPr>
            <a:r>
              <a:rPr lang="en-US" sz="2400" b="1" dirty="0" smtClean="0">
                <a:solidFill>
                  <a:srgbClr val="0070C0"/>
                </a:solidFill>
              </a:rPr>
              <a:t>The </a:t>
            </a:r>
            <a:r>
              <a:rPr lang="en-US" sz="2400" b="1" dirty="0">
                <a:solidFill>
                  <a:srgbClr val="0070C0"/>
                </a:solidFill>
              </a:rPr>
              <a:t>Resolution does not hold regulatory status within Contracting Parties</a:t>
            </a:r>
            <a:r>
              <a:rPr lang="en-US" sz="2400" b="1" dirty="0" smtClean="0">
                <a:solidFill>
                  <a:srgbClr val="0070C0"/>
                </a:solidFill>
              </a:rPr>
              <a:t>.</a:t>
            </a:r>
          </a:p>
          <a:p>
            <a:pPr algn="just">
              <a:spcBef>
                <a:spcPts val="1200"/>
              </a:spcBef>
            </a:pPr>
            <a:r>
              <a:rPr lang="en-US" sz="2400" b="1" dirty="0">
                <a:solidFill>
                  <a:srgbClr val="0070C0"/>
                </a:solidFill>
              </a:rPr>
              <a:t>Contracting Parties </a:t>
            </a:r>
            <a:r>
              <a:rPr lang="en-US" sz="2400" b="1" dirty="0" smtClean="0">
                <a:solidFill>
                  <a:srgbClr val="0070C0"/>
                </a:solidFill>
              </a:rPr>
              <a:t>refer </a:t>
            </a:r>
            <a:r>
              <a:rPr lang="en-US" sz="2400" b="1" dirty="0">
                <a:solidFill>
                  <a:srgbClr val="0070C0"/>
                </a:solidFill>
              </a:rPr>
              <a:t>to this Mutual Resolution when establishing the suitability of their </a:t>
            </a:r>
            <a:r>
              <a:rPr lang="en-US" sz="2400" b="1" dirty="0" smtClean="0">
                <a:solidFill>
                  <a:srgbClr val="0070C0"/>
                </a:solidFill>
              </a:rPr>
              <a:t>PTI system for </a:t>
            </a:r>
            <a:r>
              <a:rPr lang="en-US" sz="2400" b="1" dirty="0">
                <a:solidFill>
                  <a:srgbClr val="0070C0"/>
                </a:solidFill>
              </a:rPr>
              <a:t>the assessment of compliance with the prescriptions of Rules </a:t>
            </a:r>
            <a:r>
              <a:rPr lang="en-US" sz="2400" b="1" dirty="0" smtClean="0">
                <a:solidFill>
                  <a:srgbClr val="0070C0"/>
                </a:solidFill>
              </a:rPr>
              <a:t>in the </a:t>
            </a:r>
            <a:r>
              <a:rPr lang="en-US" sz="2400" b="1" dirty="0">
                <a:solidFill>
                  <a:srgbClr val="0070C0"/>
                </a:solidFill>
              </a:rPr>
              <a:t>framework of the 1997 </a:t>
            </a:r>
            <a:r>
              <a:rPr lang="en-US" sz="2400" b="1" dirty="0" smtClean="0">
                <a:solidFill>
                  <a:srgbClr val="0070C0"/>
                </a:solidFill>
              </a:rPr>
              <a:t>Agreement</a:t>
            </a:r>
          </a:p>
          <a:p>
            <a:pPr algn="just">
              <a:spcBef>
                <a:spcPts val="1200"/>
              </a:spcBef>
            </a:pPr>
            <a:r>
              <a:rPr lang="en-US" sz="2400" b="1" dirty="0">
                <a:solidFill>
                  <a:srgbClr val="0070C0"/>
                </a:solidFill>
              </a:rPr>
              <a:t>The added value that would be secured were it to be applicable to Rules annexed to the 1997 Agreement. </a:t>
            </a:r>
            <a:r>
              <a:rPr lang="en-US" sz="2400" dirty="0"/>
              <a:t> </a:t>
            </a:r>
            <a:endParaRPr lang="ru-RU" sz="2400" dirty="0"/>
          </a:p>
          <a:p>
            <a:endParaRPr lang="ru-RU" sz="2400" b="1" dirty="0">
              <a:solidFill>
                <a:srgbClr val="0070C0"/>
              </a:solidFill>
            </a:endParaRPr>
          </a:p>
          <a:p>
            <a:pPr marL="0" indent="0">
              <a:buNone/>
            </a:pP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14</a:t>
            </a:fld>
            <a:endParaRPr lang="ru-RU" dirty="0">
              <a:solidFill>
                <a:prstClr val="black">
                  <a:tint val="75000"/>
                </a:prstClr>
              </a:solidFill>
            </a:endParaRPr>
          </a:p>
        </p:txBody>
      </p:sp>
    </p:spTree>
    <p:extLst>
      <p:ext uri="{BB962C8B-B14F-4D97-AF65-F5344CB8AC3E}">
        <p14:creationId xmlns:p14="http://schemas.microsoft.com/office/powerpoint/2010/main" val="1288263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pPr>
              <a:lnSpc>
                <a:spcPct val="115000"/>
              </a:lnSpc>
              <a:spcAft>
                <a:spcPts val="0"/>
              </a:spcAft>
            </a:pPr>
            <a:r>
              <a:rPr lang="en-US" sz="2800" b="1" dirty="0" smtClean="0">
                <a:solidFill>
                  <a:srgbClr val="002060"/>
                </a:solidFill>
                <a:ea typeface="Calibri"/>
                <a:cs typeface="Times New Roman"/>
              </a:rPr>
              <a:t>Content of Mutual Resolution </a:t>
            </a:r>
            <a:r>
              <a:rPr lang="en-US" sz="2800" b="1" dirty="0">
                <a:solidFill>
                  <a:srgbClr val="002060"/>
                </a:solidFill>
                <a:ea typeface="Calibri"/>
                <a:cs typeface="Times New Roman"/>
              </a:rPr>
              <a:t>No. 2</a:t>
            </a:r>
            <a:br>
              <a:rPr lang="en-US" sz="2800" b="1" dirty="0">
                <a:solidFill>
                  <a:srgbClr val="002060"/>
                </a:solidFill>
                <a:ea typeface="Calibri"/>
                <a:cs typeface="Times New Roman"/>
              </a:rPr>
            </a:br>
            <a:r>
              <a:rPr lang="en-US" sz="2800" b="1" dirty="0">
                <a:solidFill>
                  <a:srgbClr val="002060"/>
                </a:solidFill>
                <a:ea typeface="Calibri"/>
                <a:cs typeface="Times New Roman"/>
              </a:rPr>
              <a:t> </a:t>
            </a:r>
            <a:r>
              <a:rPr lang="en-US" sz="2800" b="1" dirty="0" smtClean="0">
                <a:solidFill>
                  <a:srgbClr val="002060"/>
                </a:solidFill>
                <a:ea typeface="Calibri"/>
                <a:cs typeface="Times New Roman"/>
              </a:rPr>
              <a:t>of the 1997 Agreement</a:t>
            </a:r>
            <a:endParaRPr lang="ru-RU" sz="2800" b="1" dirty="0">
              <a:solidFill>
                <a:srgbClr val="002060"/>
              </a:solidFill>
              <a:ea typeface="Calibri"/>
              <a:cs typeface="Times New Roman"/>
            </a:endParaRPr>
          </a:p>
        </p:txBody>
      </p:sp>
      <p:sp>
        <p:nvSpPr>
          <p:cNvPr id="3" name="Объект 2"/>
          <p:cNvSpPr>
            <a:spLocks noGrp="1"/>
          </p:cNvSpPr>
          <p:nvPr>
            <p:ph idx="1"/>
          </p:nvPr>
        </p:nvSpPr>
        <p:spPr>
          <a:xfrm>
            <a:off x="570384" y="1700808"/>
            <a:ext cx="8003232" cy="4176464"/>
          </a:xfrm>
        </p:spPr>
        <p:txBody>
          <a:bodyPr>
            <a:noAutofit/>
          </a:bodyPr>
          <a:lstStyle/>
          <a:p>
            <a:pPr marL="427038" algn="just">
              <a:lnSpc>
                <a:spcPct val="115000"/>
              </a:lnSpc>
              <a:spcAft>
                <a:spcPts val="0"/>
              </a:spcAft>
            </a:pPr>
            <a:r>
              <a:rPr lang="en-US" sz="2400" b="1" dirty="0" smtClean="0">
                <a:solidFill>
                  <a:srgbClr val="0070C0"/>
                </a:solidFill>
                <a:ea typeface="Calibri"/>
                <a:cs typeface="Times New Roman"/>
              </a:rPr>
              <a:t>Minimum requirements concerning technical  inspection</a:t>
            </a:r>
            <a:r>
              <a:rPr lang="en-US" sz="1200" b="1" dirty="0" smtClean="0">
                <a:solidFill>
                  <a:srgbClr val="0070C0"/>
                </a:solidFill>
                <a:ea typeface="Calibri"/>
                <a:cs typeface="Times New Roman"/>
              </a:rPr>
              <a:t> </a:t>
            </a:r>
            <a:r>
              <a:rPr lang="en-US" sz="2400" b="1" dirty="0" smtClean="0">
                <a:solidFill>
                  <a:srgbClr val="0070C0"/>
                </a:solidFill>
                <a:ea typeface="Calibri"/>
                <a:cs typeface="Times New Roman"/>
              </a:rPr>
              <a:t>facilities  </a:t>
            </a:r>
            <a:r>
              <a:rPr lang="en-US" sz="2400" b="1" dirty="0">
                <a:solidFill>
                  <a:srgbClr val="0070C0"/>
                </a:solidFill>
                <a:ea typeface="Calibri"/>
                <a:cs typeface="Times New Roman"/>
              </a:rPr>
              <a:t>and</a:t>
            </a:r>
            <a:r>
              <a:rPr lang="en-US" sz="1200" b="1" dirty="0">
                <a:solidFill>
                  <a:srgbClr val="0070C0"/>
                </a:solidFill>
                <a:ea typeface="Calibri"/>
                <a:cs typeface="Times New Roman"/>
              </a:rPr>
              <a:t> </a:t>
            </a:r>
            <a:r>
              <a:rPr lang="en-US" sz="2400" b="1" dirty="0" smtClean="0">
                <a:solidFill>
                  <a:srgbClr val="0070C0"/>
                </a:solidFill>
                <a:ea typeface="Calibri"/>
                <a:cs typeface="Times New Roman"/>
              </a:rPr>
              <a:t>test equipment</a:t>
            </a:r>
          </a:p>
          <a:p>
            <a:pPr marL="427038" algn="just">
              <a:lnSpc>
                <a:spcPct val="115000"/>
              </a:lnSpc>
            </a:pPr>
            <a:r>
              <a:rPr lang="en-US" sz="2400" b="1" dirty="0" smtClean="0">
                <a:solidFill>
                  <a:srgbClr val="0070C0"/>
                </a:solidFill>
                <a:latin typeface="+mj-lt"/>
                <a:ea typeface="Calibri"/>
                <a:cs typeface="Times New Roman"/>
              </a:rPr>
              <a:t>Minimum requirements concerning </a:t>
            </a:r>
            <a:r>
              <a:rPr lang="en-US" sz="2400" b="1" dirty="0">
                <a:solidFill>
                  <a:srgbClr val="0070C0"/>
                </a:solidFill>
                <a:latin typeface="+mj-lt"/>
                <a:ea typeface="Calibri"/>
                <a:cs typeface="Times New Roman"/>
              </a:rPr>
              <a:t>the </a:t>
            </a:r>
            <a:r>
              <a:rPr lang="en-US" sz="2400" b="1" dirty="0" smtClean="0">
                <a:solidFill>
                  <a:srgbClr val="0070C0"/>
                </a:solidFill>
                <a:latin typeface="+mj-lt"/>
                <a:ea typeface="Calibri"/>
                <a:cs typeface="Times New Roman"/>
              </a:rPr>
              <a:t>competence</a:t>
            </a:r>
            <a:r>
              <a:rPr lang="en-US" sz="2400" b="1" dirty="0">
                <a:solidFill>
                  <a:srgbClr val="0070C0"/>
                </a:solidFill>
                <a:latin typeface="+mj-lt"/>
                <a:ea typeface="Calibri"/>
                <a:cs typeface="Times New Roman"/>
              </a:rPr>
              <a:t>, </a:t>
            </a:r>
            <a:r>
              <a:rPr lang="en-US" sz="2400" b="1" dirty="0" smtClean="0">
                <a:solidFill>
                  <a:srgbClr val="0070C0"/>
                </a:solidFill>
                <a:latin typeface="+mj-lt"/>
                <a:ea typeface="Calibri"/>
                <a:cs typeface="Times New Roman"/>
              </a:rPr>
              <a:t>training </a:t>
            </a:r>
            <a:r>
              <a:rPr lang="en-US" sz="2400" b="1" dirty="0">
                <a:solidFill>
                  <a:srgbClr val="0070C0"/>
                </a:solidFill>
                <a:latin typeface="+mj-lt"/>
                <a:ea typeface="Calibri"/>
                <a:cs typeface="Times New Roman"/>
              </a:rPr>
              <a:t>and </a:t>
            </a:r>
            <a:r>
              <a:rPr lang="en-US" sz="2400" b="1" dirty="0" smtClean="0">
                <a:solidFill>
                  <a:srgbClr val="0070C0"/>
                </a:solidFill>
                <a:latin typeface="+mj-lt"/>
                <a:ea typeface="Calibri"/>
                <a:cs typeface="Times New Roman"/>
              </a:rPr>
              <a:t>certification </a:t>
            </a:r>
            <a:r>
              <a:rPr lang="en-US" sz="2400" b="1" dirty="0">
                <a:solidFill>
                  <a:srgbClr val="0070C0"/>
                </a:solidFill>
                <a:latin typeface="+mj-lt"/>
                <a:ea typeface="Calibri"/>
                <a:cs typeface="Times New Roman"/>
              </a:rPr>
              <a:t>of </a:t>
            </a:r>
            <a:r>
              <a:rPr lang="en-US" sz="2400" b="1" dirty="0" smtClean="0">
                <a:solidFill>
                  <a:srgbClr val="0070C0"/>
                </a:solidFill>
                <a:latin typeface="+mj-lt"/>
                <a:ea typeface="Calibri"/>
                <a:cs typeface="Times New Roman"/>
              </a:rPr>
              <a:t>inspectors</a:t>
            </a:r>
          </a:p>
          <a:p>
            <a:pPr marL="427038" algn="just">
              <a:lnSpc>
                <a:spcPct val="115000"/>
              </a:lnSpc>
            </a:pPr>
            <a:r>
              <a:rPr lang="en-US" sz="2400" b="1" dirty="0" smtClean="0">
                <a:solidFill>
                  <a:srgbClr val="0070C0"/>
                </a:solidFill>
                <a:ea typeface="Calibri"/>
                <a:cs typeface="Times New Roman"/>
              </a:rPr>
              <a:t>Minimum </a:t>
            </a:r>
            <a:r>
              <a:rPr lang="en-US" sz="2400" b="1" dirty="0">
                <a:solidFill>
                  <a:srgbClr val="0070C0"/>
                </a:solidFill>
                <a:ea typeface="Calibri"/>
                <a:cs typeface="Times New Roman"/>
              </a:rPr>
              <a:t>requirements concerning </a:t>
            </a:r>
            <a:r>
              <a:rPr lang="en-US" sz="2400" b="1" dirty="0" smtClean="0">
                <a:solidFill>
                  <a:srgbClr val="0070C0"/>
                </a:solidFill>
                <a:ea typeface="Calibri"/>
                <a:cs typeface="Times New Roman"/>
              </a:rPr>
              <a:t>the s</a:t>
            </a:r>
            <a:r>
              <a:rPr lang="ru-RU" sz="2400" b="1" dirty="0" smtClean="0">
                <a:solidFill>
                  <a:srgbClr val="0070C0"/>
                </a:solidFill>
              </a:rPr>
              <a:t>urveillance </a:t>
            </a:r>
            <a:r>
              <a:rPr lang="ru-RU" sz="2400" b="1" dirty="0">
                <a:solidFill>
                  <a:srgbClr val="0070C0"/>
                </a:solidFill>
              </a:rPr>
              <a:t>of </a:t>
            </a:r>
            <a:r>
              <a:rPr lang="en-US" sz="2400" b="1" dirty="0" smtClean="0">
                <a:solidFill>
                  <a:srgbClr val="0070C0"/>
                </a:solidFill>
              </a:rPr>
              <a:t>the</a:t>
            </a:r>
            <a:r>
              <a:rPr lang="ru-RU" sz="2400" b="1" dirty="0" smtClean="0">
                <a:solidFill>
                  <a:srgbClr val="0070C0"/>
                </a:solidFill>
              </a:rPr>
              <a:t> </a:t>
            </a:r>
            <a:r>
              <a:rPr lang="ru-RU" sz="2400" b="1" dirty="0">
                <a:solidFill>
                  <a:srgbClr val="0070C0"/>
                </a:solidFill>
              </a:rPr>
              <a:t>designated </a:t>
            </a:r>
            <a:r>
              <a:rPr lang="ru-RU" sz="2400" b="1" dirty="0" smtClean="0">
                <a:solidFill>
                  <a:srgbClr val="0070C0"/>
                </a:solidFill>
              </a:rPr>
              <a:t>Te</a:t>
            </a:r>
            <a:r>
              <a:rPr lang="en-US" sz="2400" b="1" dirty="0" smtClean="0">
                <a:solidFill>
                  <a:srgbClr val="0070C0"/>
                </a:solidFill>
              </a:rPr>
              <a:t>sting Centres</a:t>
            </a:r>
          </a:p>
          <a:p>
            <a:pPr marL="427038" algn="just">
              <a:lnSpc>
                <a:spcPct val="115000"/>
              </a:lnSpc>
            </a:pPr>
            <a:r>
              <a:rPr lang="en-GB" sz="2400" b="1" dirty="0" smtClean="0">
                <a:solidFill>
                  <a:srgbClr val="0070C0"/>
                </a:solidFill>
              </a:rPr>
              <a:t>Interpretation issues</a:t>
            </a:r>
          </a:p>
          <a:p>
            <a:pPr marL="427038" algn="just">
              <a:lnSpc>
                <a:spcPct val="115000"/>
              </a:lnSpc>
            </a:pPr>
            <a:r>
              <a:rPr lang="en-GB" sz="2400" b="1" dirty="0" smtClean="0">
                <a:solidFill>
                  <a:srgbClr val="0070C0"/>
                </a:solidFill>
                <a:ea typeface="Calibri"/>
                <a:cs typeface="Times New Roman"/>
              </a:rPr>
              <a:t>Another issues upon the request to make PTI robust and effective </a:t>
            </a:r>
            <a:endParaRPr lang="ru-RU" sz="2400" b="1" dirty="0">
              <a:solidFill>
                <a:srgbClr val="002060"/>
              </a:solidFill>
              <a:latin typeface="+mj-lt"/>
              <a:ea typeface="Calibri"/>
              <a:cs typeface="Times New Roman"/>
            </a:endParaRPr>
          </a:p>
          <a:p>
            <a:pPr marL="0" indent="0">
              <a:buNone/>
            </a:pP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15</a:t>
            </a:fld>
            <a:endParaRPr lang="ru-RU" dirty="0">
              <a:solidFill>
                <a:prstClr val="black">
                  <a:tint val="75000"/>
                </a:prstClr>
              </a:solidFill>
            </a:endParaRPr>
          </a:p>
        </p:txBody>
      </p:sp>
    </p:spTree>
    <p:extLst>
      <p:ext uri="{BB962C8B-B14F-4D97-AF65-F5344CB8AC3E}">
        <p14:creationId xmlns:p14="http://schemas.microsoft.com/office/powerpoint/2010/main" val="4167295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pPr>
              <a:lnSpc>
                <a:spcPct val="115000"/>
              </a:lnSpc>
              <a:spcAft>
                <a:spcPts val="0"/>
              </a:spcAft>
            </a:pPr>
            <a:r>
              <a:rPr lang="en-US" sz="2800" b="1" dirty="0" smtClean="0">
                <a:solidFill>
                  <a:srgbClr val="002060"/>
                </a:solidFill>
                <a:ea typeface="Calibri"/>
                <a:cs typeface="Times New Roman"/>
              </a:rPr>
              <a:t>Principals and criteria for the development </a:t>
            </a:r>
            <a:br>
              <a:rPr lang="en-US" sz="2800" b="1" dirty="0" smtClean="0">
                <a:solidFill>
                  <a:srgbClr val="002060"/>
                </a:solidFill>
                <a:ea typeface="Calibri"/>
                <a:cs typeface="Times New Roman"/>
              </a:rPr>
            </a:br>
            <a:r>
              <a:rPr lang="en-US" sz="2800" b="1" dirty="0" smtClean="0">
                <a:solidFill>
                  <a:srgbClr val="002060"/>
                </a:solidFill>
                <a:ea typeface="Calibri"/>
                <a:cs typeface="Times New Roman"/>
              </a:rPr>
              <a:t>the 1997 Agreement confirmed by the IWG on PTI </a:t>
            </a:r>
            <a:endParaRPr lang="ru-RU" sz="2800" b="1" dirty="0">
              <a:solidFill>
                <a:srgbClr val="002060"/>
              </a:solidFill>
              <a:ea typeface="Calibri"/>
              <a:cs typeface="Times New Roman"/>
            </a:endParaRPr>
          </a:p>
        </p:txBody>
      </p:sp>
      <p:sp>
        <p:nvSpPr>
          <p:cNvPr id="3" name="Объект 2"/>
          <p:cNvSpPr>
            <a:spLocks noGrp="1"/>
          </p:cNvSpPr>
          <p:nvPr>
            <p:ph idx="1"/>
          </p:nvPr>
        </p:nvSpPr>
        <p:spPr>
          <a:xfrm>
            <a:off x="570384" y="1412776"/>
            <a:ext cx="8003232" cy="4608512"/>
          </a:xfrm>
        </p:spPr>
        <p:txBody>
          <a:bodyPr>
            <a:noAutofit/>
          </a:bodyPr>
          <a:lstStyle/>
          <a:p>
            <a:pPr marL="361950" indent="-361950" algn="just">
              <a:lnSpc>
                <a:spcPct val="115000"/>
              </a:lnSpc>
              <a:spcBef>
                <a:spcPts val="600"/>
              </a:spcBef>
              <a:spcAft>
                <a:spcPts val="600"/>
              </a:spcAft>
            </a:pPr>
            <a:r>
              <a:rPr lang="en-GB" sz="2000" b="1" dirty="0" smtClean="0">
                <a:solidFill>
                  <a:srgbClr val="0070C0"/>
                </a:solidFill>
              </a:rPr>
              <a:t>The </a:t>
            </a:r>
            <a:r>
              <a:rPr lang="en-GB" sz="2000" b="1" dirty="0">
                <a:solidFill>
                  <a:srgbClr val="0070C0"/>
                </a:solidFill>
              </a:rPr>
              <a:t>present </a:t>
            </a:r>
            <a:r>
              <a:rPr lang="en-GB" sz="2000" b="1" dirty="0" smtClean="0">
                <a:solidFill>
                  <a:srgbClr val="0070C0"/>
                </a:solidFill>
              </a:rPr>
              <a:t>PTI systems vary </a:t>
            </a:r>
            <a:r>
              <a:rPr lang="en-GB" sz="2000" b="1" dirty="0">
                <a:solidFill>
                  <a:srgbClr val="0070C0"/>
                </a:solidFill>
              </a:rPr>
              <a:t>from one territory to </a:t>
            </a:r>
            <a:r>
              <a:rPr lang="en-GB" sz="2000" b="1" dirty="0" smtClean="0">
                <a:solidFill>
                  <a:srgbClr val="0070C0"/>
                </a:solidFill>
              </a:rPr>
              <a:t>another</a:t>
            </a:r>
            <a:endParaRPr lang="en-US" sz="2000" b="1" dirty="0">
              <a:solidFill>
                <a:srgbClr val="0070C0"/>
              </a:solidFill>
              <a:ea typeface="Calibri"/>
              <a:cs typeface="Times New Roman"/>
            </a:endParaRPr>
          </a:p>
          <a:p>
            <a:pPr algn="just">
              <a:spcBef>
                <a:spcPts val="600"/>
              </a:spcBef>
              <a:spcAft>
                <a:spcPts val="600"/>
              </a:spcAft>
            </a:pPr>
            <a:r>
              <a:rPr lang="en-US" sz="2000" b="1" dirty="0" smtClean="0">
                <a:solidFill>
                  <a:srgbClr val="0070C0"/>
                </a:solidFill>
                <a:ea typeface="Calibri"/>
                <a:cs typeface="Times New Roman"/>
              </a:rPr>
              <a:t>The 1997 Agreement shall include basical principal long term provisions </a:t>
            </a:r>
            <a:r>
              <a:rPr lang="en-US" sz="2000" b="1" dirty="0" smtClean="0">
                <a:solidFill>
                  <a:srgbClr val="0070C0"/>
                </a:solidFill>
              </a:rPr>
              <a:t>designed to ensure that vehicles are kept in a safe and environmentally acceptable condition during their use </a:t>
            </a:r>
          </a:p>
          <a:p>
            <a:pPr algn="just">
              <a:spcBef>
                <a:spcPts val="600"/>
              </a:spcBef>
              <a:spcAft>
                <a:spcPts val="600"/>
              </a:spcAft>
            </a:pPr>
            <a:r>
              <a:rPr lang="en-US" sz="2000" b="1" dirty="0" smtClean="0">
                <a:solidFill>
                  <a:srgbClr val="0070C0"/>
                </a:solidFill>
              </a:rPr>
              <a:t>The Contracting Parties should </a:t>
            </a:r>
            <a:r>
              <a:rPr lang="en-US" sz="2000" b="1" dirty="0">
                <a:solidFill>
                  <a:srgbClr val="0070C0"/>
                </a:solidFill>
              </a:rPr>
              <a:t>be allowed to set higher test standards than those required by </a:t>
            </a:r>
            <a:r>
              <a:rPr lang="en-US" sz="2000" b="1" dirty="0" smtClean="0">
                <a:solidFill>
                  <a:srgbClr val="0070C0"/>
                </a:solidFill>
              </a:rPr>
              <a:t>the 1997 Agreement </a:t>
            </a:r>
          </a:p>
          <a:p>
            <a:pPr algn="just">
              <a:spcBef>
                <a:spcPts val="600"/>
              </a:spcBef>
              <a:spcAft>
                <a:spcPts val="600"/>
              </a:spcAft>
            </a:pPr>
            <a:r>
              <a:rPr lang="en-US" sz="2000" b="1" dirty="0">
                <a:solidFill>
                  <a:srgbClr val="0070C0"/>
                </a:solidFill>
              </a:rPr>
              <a:t>Roadworthiness testing is a sovereign activity </a:t>
            </a:r>
            <a:r>
              <a:rPr lang="en-US" sz="2000" b="1" dirty="0" smtClean="0">
                <a:solidFill>
                  <a:srgbClr val="0070C0"/>
                </a:solidFill>
              </a:rPr>
              <a:t>of </a:t>
            </a:r>
            <a:r>
              <a:rPr lang="en-US" sz="2000" b="1" dirty="0">
                <a:solidFill>
                  <a:srgbClr val="0070C0"/>
                </a:solidFill>
              </a:rPr>
              <a:t>the </a:t>
            </a:r>
            <a:r>
              <a:rPr lang="en-US" sz="2000" b="1" dirty="0" smtClean="0">
                <a:solidFill>
                  <a:srgbClr val="0070C0"/>
                </a:solidFill>
              </a:rPr>
              <a:t>Contracting Parties implemented according to the national legislation</a:t>
            </a:r>
          </a:p>
          <a:p>
            <a:pPr algn="just">
              <a:spcBef>
                <a:spcPts val="600"/>
              </a:spcBef>
              <a:spcAft>
                <a:spcPts val="600"/>
              </a:spcAft>
            </a:pPr>
            <a:r>
              <a:rPr lang="en-US" sz="2000" b="1" dirty="0">
                <a:solidFill>
                  <a:srgbClr val="0070C0"/>
                </a:solidFill>
              </a:rPr>
              <a:t>The 1997 Agreement shall be open for accession by the majority of member Countries of the United Nations with focus on the ECE area </a:t>
            </a:r>
            <a:endParaRPr lang="en-US" sz="2000" b="1" dirty="0" smtClean="0">
              <a:solidFill>
                <a:srgbClr val="0070C0"/>
              </a:solidFill>
            </a:endParaRPr>
          </a:p>
          <a:p>
            <a:pPr>
              <a:spcBef>
                <a:spcPts val="600"/>
              </a:spcBef>
              <a:spcAft>
                <a:spcPts val="600"/>
              </a:spcAft>
            </a:pPr>
            <a:r>
              <a:rPr lang="en-US" sz="2000" b="1" dirty="0">
                <a:solidFill>
                  <a:srgbClr val="0070C0"/>
                </a:solidFill>
              </a:rPr>
              <a:t>Providing a flexible approach to help Contracting </a:t>
            </a:r>
            <a:r>
              <a:rPr lang="en-US" sz="2000" b="1" dirty="0" smtClean="0">
                <a:solidFill>
                  <a:srgbClr val="0070C0"/>
                </a:solidFill>
              </a:rPr>
              <a:t>Parties developing their </a:t>
            </a:r>
            <a:r>
              <a:rPr lang="en-US" sz="2000" b="1" dirty="0">
                <a:solidFill>
                  <a:srgbClr val="0070C0"/>
                </a:solidFill>
              </a:rPr>
              <a:t>national </a:t>
            </a:r>
            <a:r>
              <a:rPr lang="en-US" sz="2000" b="1" dirty="0" smtClean="0">
                <a:solidFill>
                  <a:srgbClr val="0070C0"/>
                </a:solidFill>
              </a:rPr>
              <a:t>PTI system requirements </a:t>
            </a:r>
            <a:endParaRPr lang="ru-RU" sz="2000" dirty="0"/>
          </a:p>
          <a:p>
            <a:pPr>
              <a:spcAft>
                <a:spcPts val="600"/>
              </a:spcAft>
            </a:pPr>
            <a:endParaRPr lang="ru-RU" sz="2000" dirty="0"/>
          </a:p>
          <a:p>
            <a:pPr>
              <a:spcAft>
                <a:spcPts val="600"/>
              </a:spcAft>
            </a:pPr>
            <a:endParaRPr lang="ru-RU" sz="2000" dirty="0"/>
          </a:p>
          <a:p>
            <a:pPr marL="0" indent="0" algn="just">
              <a:spcAft>
                <a:spcPts val="600"/>
              </a:spcAft>
              <a:buNone/>
            </a:pPr>
            <a:endParaRPr lang="en-US" sz="2000" b="1" dirty="0">
              <a:solidFill>
                <a:srgbClr val="0070C0"/>
              </a:solidFill>
            </a:endParaRPr>
          </a:p>
          <a:p>
            <a:pPr algn="just">
              <a:spcAft>
                <a:spcPts val="600"/>
              </a:spcAft>
            </a:pPr>
            <a:endParaRPr lang="ru-RU" sz="2000" b="1" dirty="0">
              <a:solidFill>
                <a:srgbClr val="0070C0"/>
              </a:solidFill>
            </a:endParaRPr>
          </a:p>
          <a:p>
            <a:pPr>
              <a:spcAft>
                <a:spcPts val="600"/>
              </a:spcAft>
            </a:pPr>
            <a:endParaRPr lang="ru-RU" sz="2400" dirty="0"/>
          </a:p>
          <a:p>
            <a:pPr marL="84138" indent="0" algn="just">
              <a:lnSpc>
                <a:spcPct val="115000"/>
              </a:lnSpc>
              <a:spcAft>
                <a:spcPts val="600"/>
              </a:spcAft>
            </a:pPr>
            <a:endParaRPr lang="ru-RU" sz="2400" b="1" dirty="0">
              <a:solidFill>
                <a:srgbClr val="002060"/>
              </a:solidFill>
              <a:latin typeface="+mj-lt"/>
              <a:ea typeface="Calibri"/>
              <a:cs typeface="Times New Roman"/>
            </a:endParaRPr>
          </a:p>
          <a:p>
            <a:pPr marL="0" indent="0">
              <a:spcAft>
                <a:spcPts val="600"/>
              </a:spcAft>
              <a:buNone/>
            </a:pP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16</a:t>
            </a:fld>
            <a:endParaRPr lang="ru-RU" dirty="0">
              <a:solidFill>
                <a:prstClr val="black">
                  <a:tint val="75000"/>
                </a:prstClr>
              </a:solidFill>
            </a:endParaRPr>
          </a:p>
        </p:txBody>
      </p:sp>
    </p:spTree>
    <p:extLst>
      <p:ext uri="{BB962C8B-B14F-4D97-AF65-F5344CB8AC3E}">
        <p14:creationId xmlns:p14="http://schemas.microsoft.com/office/powerpoint/2010/main" val="31282444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755" y="24805"/>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pPr>
              <a:lnSpc>
                <a:spcPct val="115000"/>
              </a:lnSpc>
              <a:spcAft>
                <a:spcPts val="0"/>
              </a:spcAft>
            </a:pPr>
            <a:r>
              <a:rPr lang="en-US" sz="2800" b="1" dirty="0" smtClean="0">
                <a:solidFill>
                  <a:srgbClr val="002060"/>
                </a:solidFill>
                <a:ea typeface="Calibri"/>
                <a:cs typeface="Times New Roman"/>
              </a:rPr>
              <a:t>Request for guidance from WP.29 </a:t>
            </a:r>
            <a:endParaRPr lang="ru-RU" sz="2800" b="1" dirty="0">
              <a:solidFill>
                <a:srgbClr val="002060"/>
              </a:solidFill>
              <a:ea typeface="Calibri"/>
              <a:cs typeface="Times New Roman"/>
            </a:endParaRPr>
          </a:p>
        </p:txBody>
      </p:sp>
      <p:sp>
        <p:nvSpPr>
          <p:cNvPr id="3" name="Объект 2"/>
          <p:cNvSpPr>
            <a:spLocks noGrp="1"/>
          </p:cNvSpPr>
          <p:nvPr>
            <p:ph idx="1"/>
          </p:nvPr>
        </p:nvSpPr>
        <p:spPr>
          <a:xfrm>
            <a:off x="570384" y="1412776"/>
            <a:ext cx="8003232" cy="4608512"/>
          </a:xfrm>
        </p:spPr>
        <p:txBody>
          <a:bodyPr>
            <a:noAutofit/>
          </a:bodyPr>
          <a:lstStyle/>
          <a:p>
            <a:pPr marL="84138" indent="0" algn="just">
              <a:lnSpc>
                <a:spcPct val="115000"/>
              </a:lnSpc>
              <a:spcAft>
                <a:spcPts val="0"/>
              </a:spcAft>
              <a:buNone/>
            </a:pPr>
            <a:endParaRPr lang="en-US" sz="2400" b="1" dirty="0" smtClean="0">
              <a:solidFill>
                <a:srgbClr val="002060"/>
              </a:solidFill>
              <a:ea typeface="Calibri"/>
              <a:cs typeface="Times New Roman"/>
            </a:endParaRPr>
          </a:p>
          <a:p>
            <a:pPr marL="0" indent="0">
              <a:buNone/>
            </a:pPr>
            <a:endParaRPr lang="ru-RU" sz="2400" dirty="0"/>
          </a:p>
          <a:p>
            <a:pPr algn="just"/>
            <a:r>
              <a:rPr lang="en-US" sz="2400" b="1" dirty="0" smtClean="0">
                <a:solidFill>
                  <a:srgbClr val="0070C0"/>
                </a:solidFill>
                <a:ea typeface="Calibri"/>
                <a:cs typeface="Times New Roman"/>
              </a:rPr>
              <a:t>IWG on PTI would like to invite another countries to take part in the discussion on the </a:t>
            </a:r>
            <a:r>
              <a:rPr lang="en-US" sz="2400" b="1" dirty="0">
                <a:solidFill>
                  <a:srgbClr val="0070C0"/>
                </a:solidFill>
                <a:ea typeface="Calibri"/>
                <a:cs typeface="Times New Roman"/>
              </a:rPr>
              <a:t>approaches </a:t>
            </a:r>
            <a:r>
              <a:rPr lang="en-US" sz="2400" b="1" dirty="0" smtClean="0">
                <a:solidFill>
                  <a:srgbClr val="0070C0"/>
                </a:solidFill>
                <a:ea typeface="Calibri"/>
                <a:cs typeface="Times New Roman"/>
              </a:rPr>
              <a:t>for development of the 1997 Agreement. </a:t>
            </a:r>
          </a:p>
          <a:p>
            <a:pPr algn="just">
              <a:spcBef>
                <a:spcPts val="1200"/>
              </a:spcBef>
            </a:pPr>
            <a:r>
              <a:rPr lang="en-US" sz="2400" b="1" dirty="0" smtClean="0">
                <a:solidFill>
                  <a:srgbClr val="0070C0"/>
                </a:solidFill>
                <a:ea typeface="Calibri"/>
                <a:cs typeface="Times New Roman"/>
              </a:rPr>
              <a:t>As a result IWG </a:t>
            </a:r>
            <a:r>
              <a:rPr lang="en-US" sz="2400" b="1" dirty="0">
                <a:solidFill>
                  <a:srgbClr val="0070C0"/>
                </a:solidFill>
                <a:ea typeface="Calibri"/>
                <a:cs typeface="Times New Roman"/>
              </a:rPr>
              <a:t>on PTI </a:t>
            </a:r>
            <a:r>
              <a:rPr lang="en-US" sz="2400" b="1" dirty="0" smtClean="0">
                <a:solidFill>
                  <a:srgbClr val="0070C0"/>
                </a:solidFill>
                <a:ea typeface="Calibri"/>
                <a:cs typeface="Times New Roman"/>
              </a:rPr>
              <a:t>expects the guidance from WP.29 concerning the most preferable approach and further actions to be undertaken. </a:t>
            </a: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17</a:t>
            </a:fld>
            <a:endParaRPr lang="ru-RU" dirty="0">
              <a:solidFill>
                <a:prstClr val="black">
                  <a:tint val="75000"/>
                </a:prstClr>
              </a:solidFill>
            </a:endParaRPr>
          </a:p>
        </p:txBody>
      </p:sp>
    </p:spTree>
    <p:extLst>
      <p:ext uri="{BB962C8B-B14F-4D97-AF65-F5344CB8AC3E}">
        <p14:creationId xmlns:p14="http://schemas.microsoft.com/office/powerpoint/2010/main" val="38712865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3" descr="schlussbild_final_PP"/>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589" y="-3774"/>
            <a:ext cx="9144000" cy="6861774"/>
          </a:xfrm>
          <a:prstGeom prst="rect">
            <a:avLst/>
          </a:prstGeom>
          <a:ln/>
          <a:extLst/>
        </p:spPr>
        <p:style>
          <a:lnRef idx="3">
            <a:schemeClr val="lt1"/>
          </a:lnRef>
          <a:fillRef idx="1">
            <a:schemeClr val="accent1"/>
          </a:fillRef>
          <a:effectRef idx="1">
            <a:schemeClr val="accent1"/>
          </a:effectRef>
          <a:fontRef idx="minor">
            <a:schemeClr val="lt1"/>
          </a:fontRef>
        </p:style>
      </p:pic>
      <p:sp>
        <p:nvSpPr>
          <p:cNvPr id="2" name="Заголовок 1"/>
          <p:cNvSpPr>
            <a:spLocks noGrp="1"/>
          </p:cNvSpPr>
          <p:nvPr>
            <p:ph type="title"/>
          </p:nvPr>
        </p:nvSpPr>
        <p:spPr/>
        <p:txBody>
          <a:bodyPr>
            <a:normAutofit fontScale="90000"/>
          </a:bodyPr>
          <a:lstStyle/>
          <a:p>
            <a:r>
              <a:rPr lang="en-US" sz="3100" b="1" dirty="0" smtClean="0"/>
              <a:t/>
            </a:r>
            <a:br>
              <a:rPr lang="en-US" sz="3100" b="1" dirty="0" smtClean="0"/>
            </a:br>
            <a:r>
              <a:rPr lang="en-US" sz="3100" b="1" dirty="0"/>
              <a:t/>
            </a:r>
            <a:br>
              <a:rPr lang="en-US" sz="3100" b="1" dirty="0"/>
            </a:br>
            <a:endParaRPr lang="ru-RU" sz="4000" dirty="0"/>
          </a:p>
        </p:txBody>
      </p:sp>
      <p:sp>
        <p:nvSpPr>
          <p:cNvPr id="3" name="TextBox 2"/>
          <p:cNvSpPr txBox="1"/>
          <p:nvPr/>
        </p:nvSpPr>
        <p:spPr>
          <a:xfrm>
            <a:off x="1403648" y="2204864"/>
            <a:ext cx="6624736" cy="861774"/>
          </a:xfrm>
          <a:prstGeom prst="rect">
            <a:avLst/>
          </a:prstGeom>
          <a:noFill/>
        </p:spPr>
        <p:txBody>
          <a:bodyPr wrap="square" rtlCol="0">
            <a:spAutoFit/>
          </a:bodyPr>
          <a:lstStyle/>
          <a:p>
            <a:pPr algn="ctr"/>
            <a:r>
              <a:rPr lang="en-US" sz="3200" b="1" dirty="0">
                <a:solidFill>
                  <a:schemeClr val="bg1"/>
                </a:solidFill>
              </a:rPr>
              <a:t>Thank You For Your Kind Attention</a:t>
            </a:r>
            <a:endParaRPr lang="ru-RU" sz="3200" dirty="0">
              <a:solidFill>
                <a:schemeClr val="bg1"/>
              </a:solidFill>
            </a:endParaRPr>
          </a:p>
          <a:p>
            <a:endParaRPr lang="ru-RU" dirty="0">
              <a:solidFill>
                <a:schemeClr val="accent1">
                  <a:lumMod val="50000"/>
                </a:schemeClr>
              </a:solidFill>
              <a:effectLst>
                <a:outerShdw blurRad="38100" dist="38100" dir="2700000" algn="tl">
                  <a:srgbClr val="000000">
                    <a:alpha val="43137"/>
                  </a:srgbClr>
                </a:outerShdw>
              </a:effectLst>
            </a:endParaRPr>
          </a:p>
        </p:txBody>
      </p:sp>
      <p:sp>
        <p:nvSpPr>
          <p:cNvPr id="7" name="Номер слайда 6"/>
          <p:cNvSpPr>
            <a:spLocks noGrp="1"/>
          </p:cNvSpPr>
          <p:nvPr>
            <p:ph type="sldNum" sz="quarter" idx="12"/>
          </p:nvPr>
        </p:nvSpPr>
        <p:spPr/>
        <p:txBody>
          <a:bodyPr/>
          <a:lstStyle/>
          <a:p>
            <a:fld id="{5221CF5D-231D-4A57-8ACA-DDF8F1A0115B}" type="slidenum">
              <a:rPr lang="ru-RU" smtClean="0"/>
              <a:t>18</a:t>
            </a:fld>
            <a:endParaRPr lang="ru-RU" dirty="0"/>
          </a:p>
        </p:txBody>
      </p:sp>
    </p:spTree>
    <p:extLst>
      <p:ext uri="{BB962C8B-B14F-4D97-AF65-F5344CB8AC3E}">
        <p14:creationId xmlns:p14="http://schemas.microsoft.com/office/powerpoint/2010/main" val="3232008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3200" b="1" dirty="0" smtClean="0">
                <a:solidFill>
                  <a:srgbClr val="002060"/>
                </a:solidFill>
              </a:rPr>
              <a:t>Objective of the 1997 Agreement</a:t>
            </a:r>
            <a:endParaRPr lang="ru-RU" sz="3200" b="1" dirty="0">
              <a:solidFill>
                <a:srgbClr val="002060"/>
              </a:solidFill>
            </a:endParaRPr>
          </a:p>
        </p:txBody>
      </p:sp>
      <p:sp>
        <p:nvSpPr>
          <p:cNvPr id="3" name="Объект 2"/>
          <p:cNvSpPr>
            <a:spLocks noGrp="1"/>
          </p:cNvSpPr>
          <p:nvPr>
            <p:ph idx="1"/>
          </p:nvPr>
        </p:nvSpPr>
        <p:spPr>
          <a:xfrm>
            <a:off x="570384" y="1412776"/>
            <a:ext cx="8003232" cy="4608512"/>
          </a:xfrm>
        </p:spPr>
        <p:txBody>
          <a:bodyPr>
            <a:noAutofit/>
          </a:bodyPr>
          <a:lstStyle/>
          <a:p>
            <a:pPr algn="just"/>
            <a:endParaRPr lang="en-US" sz="2400" b="1" dirty="0" smtClean="0">
              <a:solidFill>
                <a:srgbClr val="0070C0"/>
              </a:solidFill>
            </a:endParaRPr>
          </a:p>
          <a:p>
            <a:pPr algn="just"/>
            <a:r>
              <a:rPr lang="en-US" sz="2400" b="1" dirty="0" smtClean="0">
                <a:solidFill>
                  <a:srgbClr val="0070C0"/>
                </a:solidFill>
              </a:rPr>
              <a:t>Harmoni</a:t>
            </a:r>
            <a:r>
              <a:rPr lang="en-US" sz="2400" b="1" dirty="0">
                <a:solidFill>
                  <a:srgbClr val="0070C0"/>
                </a:solidFill>
              </a:rPr>
              <a:t>z</a:t>
            </a:r>
            <a:r>
              <a:rPr lang="en-US" sz="2400" b="1" dirty="0" smtClean="0">
                <a:solidFill>
                  <a:srgbClr val="0070C0"/>
                </a:solidFill>
              </a:rPr>
              <a:t>ation </a:t>
            </a:r>
            <a:r>
              <a:rPr lang="en-US" sz="2400" b="1" dirty="0">
                <a:solidFill>
                  <a:srgbClr val="0070C0"/>
                </a:solidFill>
              </a:rPr>
              <a:t>of technical prescriptions of Contracting Parties with respect to wheeled vehicles roadworthiness is the declared objective of  the 1997 Agreements.</a:t>
            </a:r>
            <a:endParaRPr lang="ru-RU" sz="2400" b="1" dirty="0">
              <a:solidFill>
                <a:srgbClr val="0070C0"/>
              </a:solidFill>
            </a:endParaRPr>
          </a:p>
          <a:p>
            <a:pPr algn="just"/>
            <a:endParaRPr lang="en-US" sz="2400" b="1" dirty="0" smtClean="0">
              <a:solidFill>
                <a:srgbClr val="0070C0"/>
              </a:solidFill>
            </a:endParaRPr>
          </a:p>
          <a:p>
            <a:pPr algn="just"/>
            <a:r>
              <a:rPr lang="en-US" sz="2400" b="1" dirty="0" smtClean="0">
                <a:solidFill>
                  <a:srgbClr val="0070C0"/>
                </a:solidFill>
              </a:rPr>
              <a:t>An </a:t>
            </a:r>
            <a:r>
              <a:rPr lang="en-US" sz="2400" b="1" dirty="0">
                <a:solidFill>
                  <a:srgbClr val="0070C0"/>
                </a:solidFill>
              </a:rPr>
              <a:t>essential element of this objective is the confidence that the assessment of compliance is robust and not subject to variation depending upon the periodical inspection system used in the assessment process.</a:t>
            </a:r>
            <a:endParaRPr lang="ru-RU" sz="2400" b="1" dirty="0">
              <a:solidFill>
                <a:srgbClr val="0070C0"/>
              </a:solidFill>
            </a:endParaRPr>
          </a:p>
          <a:p>
            <a:pPr marL="0" indent="0" algn="just">
              <a:lnSpc>
                <a:spcPct val="120000"/>
              </a:lnSpc>
              <a:buNone/>
            </a:pPr>
            <a:r>
              <a:rPr lang="en-GB" sz="2000" b="1" dirty="0" smtClean="0">
                <a:solidFill>
                  <a:srgbClr val="002060"/>
                </a:solidFill>
              </a:rPr>
              <a:t>	</a:t>
            </a:r>
            <a:endParaRPr lang="ru-RU" sz="2000" b="1" dirty="0">
              <a:solidFill>
                <a:srgbClr val="FF0000"/>
              </a:solidFill>
            </a:endParaRP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2</a:t>
            </a:fld>
            <a:endParaRPr lang="ru-RU" dirty="0">
              <a:solidFill>
                <a:prstClr val="black">
                  <a:tint val="75000"/>
                </a:prstClr>
              </a:solidFill>
            </a:endParaRPr>
          </a:p>
        </p:txBody>
      </p:sp>
    </p:spTree>
    <p:extLst>
      <p:ext uri="{BB962C8B-B14F-4D97-AF65-F5344CB8AC3E}">
        <p14:creationId xmlns:p14="http://schemas.microsoft.com/office/powerpoint/2010/main" val="1938753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3200" b="1" dirty="0" smtClean="0">
                <a:solidFill>
                  <a:srgbClr val="002060"/>
                </a:solidFill>
              </a:rPr>
              <a:t>Quality the </a:t>
            </a:r>
            <a:r>
              <a:rPr lang="en-US" sz="3200" b="1" dirty="0">
                <a:solidFill>
                  <a:srgbClr val="002060"/>
                </a:solidFill>
              </a:rPr>
              <a:t>assessment of compliance </a:t>
            </a:r>
            <a:endParaRPr lang="ru-RU" sz="3200" b="1" dirty="0">
              <a:solidFill>
                <a:srgbClr val="002060"/>
              </a:solidFill>
            </a:endParaRPr>
          </a:p>
        </p:txBody>
      </p:sp>
      <p:sp>
        <p:nvSpPr>
          <p:cNvPr id="3" name="Объект 2"/>
          <p:cNvSpPr>
            <a:spLocks noGrp="1"/>
          </p:cNvSpPr>
          <p:nvPr>
            <p:ph idx="1"/>
          </p:nvPr>
        </p:nvSpPr>
        <p:spPr>
          <a:xfrm>
            <a:off x="570384" y="1412776"/>
            <a:ext cx="8003232" cy="4608512"/>
          </a:xfrm>
        </p:spPr>
        <p:txBody>
          <a:bodyPr>
            <a:noAutofit/>
          </a:bodyPr>
          <a:lstStyle/>
          <a:p>
            <a:pPr marL="360000" algn="just"/>
            <a:r>
              <a:rPr lang="en-US" sz="2400" b="1" dirty="0" smtClean="0">
                <a:solidFill>
                  <a:srgbClr val="0070C0"/>
                </a:solidFill>
              </a:rPr>
              <a:t>The </a:t>
            </a:r>
            <a:r>
              <a:rPr lang="en-US" sz="2400" b="1" dirty="0">
                <a:solidFill>
                  <a:srgbClr val="0070C0"/>
                </a:solidFill>
              </a:rPr>
              <a:t>assessment of compliance takes place in any of the territories of the Contracting Parties and at a variety of  testing centres within those territories</a:t>
            </a:r>
            <a:r>
              <a:rPr lang="en-US" sz="2400" b="1" dirty="0" smtClean="0">
                <a:solidFill>
                  <a:srgbClr val="0070C0"/>
                </a:solidFill>
              </a:rPr>
              <a:t>.</a:t>
            </a:r>
            <a:endParaRPr lang="ru-RU" sz="2400" b="1" dirty="0">
              <a:solidFill>
                <a:srgbClr val="0070C0"/>
              </a:solidFill>
            </a:endParaRPr>
          </a:p>
          <a:p>
            <a:pPr algn="just"/>
            <a:r>
              <a:rPr lang="en-GB" sz="2400" b="1" dirty="0">
                <a:solidFill>
                  <a:srgbClr val="0070C0"/>
                </a:solidFill>
              </a:rPr>
              <a:t>The quality of the tests and inspections carried out by </a:t>
            </a:r>
            <a:r>
              <a:rPr lang="en-GB" sz="2400" b="1" dirty="0" smtClean="0">
                <a:solidFill>
                  <a:srgbClr val="0070C0"/>
                </a:solidFill>
              </a:rPr>
              <a:t>testing </a:t>
            </a:r>
            <a:r>
              <a:rPr lang="en-GB" sz="2400" b="1" dirty="0">
                <a:solidFill>
                  <a:srgbClr val="0070C0"/>
                </a:solidFill>
              </a:rPr>
              <a:t>c</a:t>
            </a:r>
            <a:r>
              <a:rPr lang="en-GB" sz="2400" b="1" dirty="0" smtClean="0">
                <a:solidFill>
                  <a:srgbClr val="0070C0"/>
                </a:solidFill>
              </a:rPr>
              <a:t>entres </a:t>
            </a:r>
            <a:r>
              <a:rPr lang="en-GB" sz="2400" b="1" dirty="0">
                <a:solidFill>
                  <a:srgbClr val="0070C0"/>
                </a:solidFill>
              </a:rPr>
              <a:t>should correspond with the level of the requirements in the Rule(s) for which they are designated. Therefore it is necessary to provide guidance on the skills of </a:t>
            </a:r>
            <a:r>
              <a:rPr lang="en-GB" sz="2400" b="1" dirty="0" smtClean="0">
                <a:solidFill>
                  <a:srgbClr val="0070C0"/>
                </a:solidFill>
              </a:rPr>
              <a:t>testing </a:t>
            </a:r>
            <a:r>
              <a:rPr lang="en-GB" sz="2400" b="1" dirty="0">
                <a:solidFill>
                  <a:srgbClr val="0070C0"/>
                </a:solidFill>
              </a:rPr>
              <a:t>c</a:t>
            </a:r>
            <a:r>
              <a:rPr lang="en-GB" sz="2400" b="1" dirty="0" smtClean="0">
                <a:solidFill>
                  <a:srgbClr val="0070C0"/>
                </a:solidFill>
              </a:rPr>
              <a:t>entres </a:t>
            </a:r>
            <a:r>
              <a:rPr lang="en-GB" sz="2400" b="1" dirty="0">
                <a:solidFill>
                  <a:srgbClr val="0070C0"/>
                </a:solidFill>
              </a:rPr>
              <a:t>to facilitate the smooth enforcement of the </a:t>
            </a:r>
            <a:r>
              <a:rPr lang="ru-RU" sz="2400" b="1" dirty="0" smtClean="0">
                <a:solidFill>
                  <a:srgbClr val="0070C0"/>
                </a:solidFill>
              </a:rPr>
              <a:t>1997 </a:t>
            </a:r>
            <a:r>
              <a:rPr lang="en-GB" sz="2400" b="1" dirty="0" smtClean="0">
                <a:solidFill>
                  <a:srgbClr val="0070C0"/>
                </a:solidFill>
              </a:rPr>
              <a:t>Agreement</a:t>
            </a:r>
            <a:r>
              <a:rPr lang="en-GB" sz="2400" b="1" dirty="0">
                <a:solidFill>
                  <a:srgbClr val="0070C0"/>
                </a:solidFill>
              </a:rPr>
              <a:t>.  The Approval Authority is responsible for ensuring that the </a:t>
            </a:r>
            <a:r>
              <a:rPr lang="en-GB" sz="2400" b="1" dirty="0" smtClean="0">
                <a:solidFill>
                  <a:srgbClr val="0070C0"/>
                </a:solidFill>
              </a:rPr>
              <a:t>testing </a:t>
            </a:r>
            <a:r>
              <a:rPr lang="en-GB" sz="2400" b="1" dirty="0">
                <a:solidFill>
                  <a:srgbClr val="0070C0"/>
                </a:solidFill>
              </a:rPr>
              <a:t>c</a:t>
            </a:r>
            <a:r>
              <a:rPr lang="en-GB" sz="2400" b="1" dirty="0" smtClean="0">
                <a:solidFill>
                  <a:srgbClr val="0070C0"/>
                </a:solidFill>
              </a:rPr>
              <a:t>entres </a:t>
            </a:r>
            <a:r>
              <a:rPr lang="en-GB" sz="2400" b="1" dirty="0">
                <a:solidFill>
                  <a:srgbClr val="0070C0"/>
                </a:solidFill>
              </a:rPr>
              <a:t>which it designates comply with the requirements of the </a:t>
            </a:r>
            <a:r>
              <a:rPr lang="ru-RU" sz="2400" b="1" dirty="0" smtClean="0">
                <a:solidFill>
                  <a:srgbClr val="0070C0"/>
                </a:solidFill>
              </a:rPr>
              <a:t>1997 </a:t>
            </a:r>
            <a:r>
              <a:rPr lang="en-GB" sz="2400" b="1" dirty="0" smtClean="0">
                <a:solidFill>
                  <a:srgbClr val="0070C0"/>
                </a:solidFill>
              </a:rPr>
              <a:t>Agreement</a:t>
            </a:r>
            <a:r>
              <a:rPr lang="en-GB" sz="2400" b="1" dirty="0">
                <a:solidFill>
                  <a:srgbClr val="0070C0"/>
                </a:solidFill>
              </a:rPr>
              <a:t>.</a:t>
            </a:r>
            <a:endParaRPr lang="ru-RU" sz="2400" b="1" dirty="0">
              <a:solidFill>
                <a:srgbClr val="0070C0"/>
              </a:solidFill>
            </a:endParaRPr>
          </a:p>
          <a:p>
            <a:pPr marL="0" indent="0" algn="just">
              <a:lnSpc>
                <a:spcPct val="120000"/>
              </a:lnSpc>
              <a:buNone/>
            </a:pPr>
            <a:r>
              <a:rPr lang="en-GB" sz="2000" b="1" dirty="0" smtClean="0">
                <a:solidFill>
                  <a:srgbClr val="002060"/>
                </a:solidFill>
              </a:rPr>
              <a:t>	</a:t>
            </a:r>
            <a:endParaRPr lang="ru-RU" sz="2000" b="1" dirty="0">
              <a:solidFill>
                <a:srgbClr val="FF0000"/>
              </a:solidFill>
            </a:endParaRP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3</a:t>
            </a:fld>
            <a:endParaRPr lang="ru-RU" dirty="0">
              <a:solidFill>
                <a:prstClr val="black">
                  <a:tint val="75000"/>
                </a:prstClr>
              </a:solidFill>
            </a:endParaRPr>
          </a:p>
        </p:txBody>
      </p:sp>
    </p:spTree>
    <p:extLst>
      <p:ext uri="{BB962C8B-B14F-4D97-AF65-F5344CB8AC3E}">
        <p14:creationId xmlns:p14="http://schemas.microsoft.com/office/powerpoint/2010/main" val="19387539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Прямоугольник 24"/>
          <p:cNvSpPr/>
          <p:nvPr/>
        </p:nvSpPr>
        <p:spPr>
          <a:xfrm>
            <a:off x="7092280" y="4283223"/>
            <a:ext cx="1728192" cy="576064"/>
          </a:xfrm>
          <a:prstGeom prst="rect">
            <a:avLst/>
          </a:prstGeom>
          <a:solidFill>
            <a:srgbClr val="E5F4F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1" name="Прямоугольник 20"/>
          <p:cNvSpPr/>
          <p:nvPr/>
        </p:nvSpPr>
        <p:spPr>
          <a:xfrm>
            <a:off x="7020272" y="4221088"/>
            <a:ext cx="1728192" cy="576064"/>
          </a:xfrm>
          <a:prstGeom prst="rect">
            <a:avLst/>
          </a:prstGeom>
          <a:solidFill>
            <a:srgbClr val="E5F4F7"/>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graphicFrame>
        <p:nvGraphicFramePr>
          <p:cNvPr id="9" name="Таблица 8"/>
          <p:cNvGraphicFramePr>
            <a:graphicFrameLocks noGrp="1"/>
          </p:cNvGraphicFramePr>
          <p:nvPr>
            <p:extLst>
              <p:ext uri="{D42A27DB-BD31-4B8C-83A1-F6EECF244321}">
                <p14:modId xmlns:p14="http://schemas.microsoft.com/office/powerpoint/2010/main" val="4227763368"/>
              </p:ext>
            </p:extLst>
          </p:nvPr>
        </p:nvGraphicFramePr>
        <p:xfrm>
          <a:off x="421196" y="1484784"/>
          <a:ext cx="8229599" cy="4557043"/>
        </p:xfrm>
        <a:graphic>
          <a:graphicData uri="http://schemas.openxmlformats.org/drawingml/2006/table">
            <a:tbl>
              <a:tblPr firstRow="1" firstCol="1" bandRow="1">
                <a:effectLst>
                  <a:innerShdw blurRad="63500" dist="50800" dir="2700000">
                    <a:prstClr val="black">
                      <a:alpha val="50000"/>
                    </a:prstClr>
                  </a:innerShdw>
                </a:effectLst>
              </a:tblPr>
              <a:tblGrid>
                <a:gridCol w="1761037">
                  <a:extLst>
                    <a:ext uri="{9D8B030D-6E8A-4147-A177-3AD203B41FA5}">
                      <a16:colId xmlns:a16="http://schemas.microsoft.com/office/drawing/2014/main" val="20000"/>
                    </a:ext>
                  </a:extLst>
                </a:gridCol>
                <a:gridCol w="1201635">
                  <a:extLst>
                    <a:ext uri="{9D8B030D-6E8A-4147-A177-3AD203B41FA5}">
                      <a16:colId xmlns:a16="http://schemas.microsoft.com/office/drawing/2014/main" val="20001"/>
                    </a:ext>
                  </a:extLst>
                </a:gridCol>
                <a:gridCol w="2376264">
                  <a:extLst>
                    <a:ext uri="{9D8B030D-6E8A-4147-A177-3AD203B41FA5}">
                      <a16:colId xmlns:a16="http://schemas.microsoft.com/office/drawing/2014/main" val="20002"/>
                    </a:ext>
                  </a:extLst>
                </a:gridCol>
                <a:gridCol w="1129626">
                  <a:extLst>
                    <a:ext uri="{9D8B030D-6E8A-4147-A177-3AD203B41FA5}">
                      <a16:colId xmlns:a16="http://schemas.microsoft.com/office/drawing/2014/main" val="20003"/>
                    </a:ext>
                  </a:extLst>
                </a:gridCol>
                <a:gridCol w="1761037">
                  <a:extLst>
                    <a:ext uri="{9D8B030D-6E8A-4147-A177-3AD203B41FA5}">
                      <a16:colId xmlns:a16="http://schemas.microsoft.com/office/drawing/2014/main" val="20004"/>
                    </a:ext>
                  </a:extLst>
                </a:gridCol>
              </a:tblGrid>
              <a:tr h="889619">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400" b="1" dirty="0">
                          <a:solidFill>
                            <a:srgbClr val="002060"/>
                          </a:solidFill>
                          <a:effectLst/>
                        </a:rPr>
                        <a:t>COMPETENT</a:t>
                      </a:r>
                      <a:endParaRPr lang="ru-RU" sz="1400" b="1" dirty="0">
                        <a:solidFill>
                          <a:srgbClr val="002060"/>
                        </a:solidFill>
                        <a:effectLst/>
                      </a:endParaRPr>
                    </a:p>
                    <a:p>
                      <a:pPr algn="ctr">
                        <a:lnSpc>
                          <a:spcPct val="115000"/>
                        </a:lnSpc>
                        <a:spcAft>
                          <a:spcPts val="0"/>
                        </a:spcAft>
                      </a:pPr>
                      <a:r>
                        <a:rPr lang="en-US" sz="1400" b="1" dirty="0">
                          <a:solidFill>
                            <a:srgbClr val="002060"/>
                          </a:solidFill>
                          <a:effectLst/>
                        </a:rPr>
                        <a:t>AUTHORITY</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444810">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889619">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400" b="1" dirty="0">
                          <a:solidFill>
                            <a:srgbClr val="002060"/>
                          </a:solidFill>
                          <a:effectLst/>
                        </a:rPr>
                        <a:t>TESTING</a:t>
                      </a:r>
                      <a:endParaRPr lang="ru-RU" sz="1400" b="1" dirty="0">
                        <a:solidFill>
                          <a:srgbClr val="002060"/>
                        </a:solidFill>
                        <a:effectLst/>
                      </a:endParaRPr>
                    </a:p>
                    <a:p>
                      <a:pPr algn="ctr">
                        <a:lnSpc>
                          <a:spcPct val="115000"/>
                        </a:lnSpc>
                        <a:spcAft>
                          <a:spcPts val="0"/>
                        </a:spcAft>
                      </a:pPr>
                      <a:r>
                        <a:rPr lang="en-US" sz="1400" b="1" dirty="0">
                          <a:solidFill>
                            <a:srgbClr val="002060"/>
                          </a:solidFill>
                          <a:effectLst/>
                        </a:rPr>
                        <a:t>CENTRE</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400" b="1" dirty="0">
                          <a:solidFill>
                            <a:srgbClr val="002060"/>
                          </a:solidFill>
                          <a:effectLst/>
                        </a:rPr>
                        <a:t>ITIC</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extLst>
                  <a:ext uri="{0D108BD9-81ED-4DB2-BD59-A6C34878D82A}">
                    <a16:rowId xmlns:a16="http://schemas.microsoft.com/office/drawing/2014/main" val="10002"/>
                  </a:ext>
                </a:extLst>
              </a:tr>
              <a:tr h="444810">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553756">
                <a:tc>
                  <a:txBody>
                    <a:bodyPr/>
                    <a:lstStyle/>
                    <a:p>
                      <a:pPr algn="ctr">
                        <a:lnSpc>
                          <a:spcPct val="115000"/>
                        </a:lnSpc>
                        <a:spcAft>
                          <a:spcPts val="0"/>
                        </a:spcAft>
                      </a:pPr>
                      <a:r>
                        <a:rPr lang="en-US" sz="1400" b="1" dirty="0">
                          <a:solidFill>
                            <a:srgbClr val="002060"/>
                          </a:solidFill>
                          <a:effectLst/>
                        </a:rPr>
                        <a:t>RULES</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400" b="1" dirty="0">
                          <a:solidFill>
                            <a:srgbClr val="002060"/>
                          </a:solidFill>
                          <a:effectLst/>
                        </a:rPr>
                        <a:t>VERIFICATION</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marL="0" indent="0" algn="ctr">
                        <a:lnSpc>
                          <a:spcPct val="115000"/>
                        </a:lnSpc>
                        <a:spcAft>
                          <a:spcPts val="0"/>
                        </a:spcAft>
                      </a:pPr>
                      <a:r>
                        <a:rPr lang="en-US" sz="1400" b="1" dirty="0">
                          <a:solidFill>
                            <a:srgbClr val="002060"/>
                          </a:solidFill>
                          <a:effectLst/>
                        </a:rPr>
                        <a:t>THE CONTRACNING PARTIES</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extLst>
                  <a:ext uri="{0D108BD9-81ED-4DB2-BD59-A6C34878D82A}">
                    <a16:rowId xmlns:a16="http://schemas.microsoft.com/office/drawing/2014/main" val="10004"/>
                  </a:ext>
                </a:extLst>
              </a:tr>
              <a:tr h="444810">
                <a:tc>
                  <a:txBody>
                    <a:bodyPr/>
                    <a:lstStyle/>
                    <a:p>
                      <a:pPr>
                        <a:lnSpc>
                          <a:spcPct val="115000"/>
                        </a:lnSpc>
                        <a:spcAft>
                          <a:spcPts val="120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no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ap="flat" cmpd="sng" algn="ctr">
                      <a:solidFill>
                        <a:schemeClr val="tx1"/>
                      </a:solidFill>
                      <a:prstDash val="solid"/>
                      <a:round/>
                      <a:headEnd type="none" w="med" len="med"/>
                      <a:tailEnd type="none" w="med" len="me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889619">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ap="flat" cmpd="sng" algn="ctr">
                      <a:solidFill>
                        <a:schemeClr val="tx1"/>
                      </a:solidFill>
                      <a:prstDash val="solid"/>
                      <a:round/>
                      <a:headEnd type="none" w="med" len="med"/>
                      <a:tailEnd type="none" w="med" len="me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gn="ctr">
                        <a:lnSpc>
                          <a:spcPct val="115000"/>
                        </a:lnSpc>
                        <a:spcAft>
                          <a:spcPts val="0"/>
                        </a:spcAft>
                      </a:pPr>
                      <a:r>
                        <a:rPr lang="en-US" sz="1400" b="1" dirty="0">
                          <a:solidFill>
                            <a:srgbClr val="002060"/>
                          </a:solidFill>
                          <a:effectLst/>
                        </a:rPr>
                        <a:t>CONFORMITY</a:t>
                      </a:r>
                      <a:endParaRPr lang="ru-RU" sz="1400" b="1" dirty="0">
                        <a:solidFill>
                          <a:srgbClr val="002060"/>
                        </a:solidFill>
                        <a:effectLst/>
                      </a:endParaRPr>
                    </a:p>
                    <a:p>
                      <a:pPr algn="ctr">
                        <a:lnSpc>
                          <a:spcPct val="115000"/>
                        </a:lnSpc>
                        <a:spcAft>
                          <a:spcPts val="0"/>
                        </a:spcAft>
                      </a:pPr>
                      <a:r>
                        <a:rPr lang="en-US" sz="1400" b="1" dirty="0">
                          <a:solidFill>
                            <a:srgbClr val="002060"/>
                          </a:solidFill>
                          <a:effectLst/>
                        </a:rPr>
                        <a:t>OF PTI Process</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E5F4F7"/>
                    </a:solidFill>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ap="flat" cmpd="sng" algn="ctr">
                      <a:solidFill>
                        <a:schemeClr val="tx1"/>
                      </a:solidFill>
                      <a:prstDash val="solid"/>
                      <a:round/>
                      <a:headEnd type="none" w="med" len="med"/>
                      <a:tailEnd type="none" w="med" len="me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tc>
                  <a:txBody>
                    <a:bodyPr/>
                    <a:lstStyle/>
                    <a:p>
                      <a:pPr>
                        <a:lnSpc>
                          <a:spcPct val="115000"/>
                        </a:lnSpc>
                        <a:spcAft>
                          <a:spcPts val="0"/>
                        </a:spcAft>
                      </a:pPr>
                      <a:r>
                        <a:rPr lang="ru-RU" sz="1400" b="1" dirty="0">
                          <a:solidFill>
                            <a:srgbClr val="002060"/>
                          </a:solidFill>
                          <a:effectLst/>
                        </a:rPr>
                        <a:t> </a:t>
                      </a:r>
                      <a:endParaRPr lang="ru-RU" sz="1400" b="1" dirty="0">
                        <a:solidFill>
                          <a:srgbClr val="002060"/>
                        </a:solidFill>
                        <a:effectLst/>
                        <a:latin typeface="Calibri"/>
                        <a:ea typeface="Calibri"/>
                        <a:cs typeface="Times New Roman"/>
                      </a:endParaRPr>
                    </a:p>
                  </a:txBody>
                  <a:tcPr marL="58481" marR="58481" marT="0" marB="0" anchor="ctr">
                    <a:lnL w="12700" cmpd="sng">
                      <a:noFill/>
                      <a:prstDash val="solid"/>
                    </a:lnL>
                    <a:lnR w="12700" cmpd="sng">
                      <a:noFill/>
                      <a:prstDash val="solid"/>
                    </a:lnR>
                    <a:lnT w="12700" cmpd="sng">
                      <a:noFill/>
                      <a:prstDash val="solid"/>
                    </a:lnT>
                    <a:lnB w="12700" cmpd="sng">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6"/>
                  </a:ext>
                </a:extLst>
              </a:tr>
            </a:tbl>
          </a:graphicData>
        </a:graphic>
      </p:graphicFrame>
      <p:sp>
        <p:nvSpPr>
          <p:cNvPr id="7" name="Прямоугольник 6"/>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
        <p:nvSpPr>
          <p:cNvPr id="5" name="Прямоугольник 4"/>
          <p:cNvSpPr/>
          <p:nvPr/>
        </p:nvSpPr>
        <p:spPr>
          <a:xfrm>
            <a:off x="0" y="618584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2" name="Заголовок 1"/>
          <p:cNvSpPr>
            <a:spLocks noGrp="1"/>
          </p:cNvSpPr>
          <p:nvPr>
            <p:ph type="title"/>
          </p:nvPr>
        </p:nvSpPr>
        <p:spPr>
          <a:xfrm>
            <a:off x="539552" y="332656"/>
            <a:ext cx="8229600" cy="720080"/>
          </a:xfrm>
        </p:spPr>
        <p:txBody>
          <a:bodyPr>
            <a:noAutofit/>
          </a:bodyPr>
          <a:lstStyle/>
          <a:p>
            <a:r>
              <a:rPr lang="en-US" sz="2800" b="1" dirty="0" smtClean="0">
                <a:solidFill>
                  <a:srgbClr val="002060"/>
                </a:solidFill>
              </a:rPr>
              <a:t>Confirmation of the compliance  </a:t>
            </a:r>
            <a:br>
              <a:rPr lang="en-US" sz="2800" b="1" dirty="0" smtClean="0">
                <a:solidFill>
                  <a:srgbClr val="002060"/>
                </a:solidFill>
              </a:rPr>
            </a:br>
            <a:r>
              <a:rPr lang="en-US" sz="2800" b="1" dirty="0" smtClean="0">
                <a:solidFill>
                  <a:srgbClr val="002060"/>
                </a:solidFill>
              </a:rPr>
              <a:t>with the Rules</a:t>
            </a:r>
            <a:endParaRPr lang="ru-RU" sz="2800" b="1" dirty="0">
              <a:solidFill>
                <a:srgbClr val="002060"/>
              </a:solidFill>
            </a:endParaRPr>
          </a:p>
        </p:txBody>
      </p:sp>
      <p:sp>
        <p:nvSpPr>
          <p:cNvPr id="3" name="Номер слайда 2"/>
          <p:cNvSpPr>
            <a:spLocks noGrp="1"/>
          </p:cNvSpPr>
          <p:nvPr>
            <p:ph type="sldNum" sz="quarter" idx="12"/>
          </p:nvPr>
        </p:nvSpPr>
        <p:spPr/>
        <p:txBody>
          <a:bodyPr/>
          <a:lstStyle/>
          <a:p>
            <a:fld id="{5221CF5D-231D-4A57-8ACA-DDF8F1A0115B}" type="slidenum">
              <a:rPr lang="ru-RU" smtClean="0"/>
              <a:t>4</a:t>
            </a:fld>
            <a:endParaRPr lang="ru-RU" dirty="0"/>
          </a:p>
        </p:txBody>
      </p:sp>
      <p:sp>
        <p:nvSpPr>
          <p:cNvPr id="10" name="Прямоугольник 9"/>
          <p:cNvSpPr/>
          <p:nvPr/>
        </p:nvSpPr>
        <p:spPr>
          <a:xfrm>
            <a:off x="2915816" y="1340767"/>
            <a:ext cx="3240360" cy="3692153"/>
          </a:xfrm>
          <a:prstGeom prst="rect">
            <a:avLst/>
          </a:prstGeom>
          <a:noFill/>
          <a:ln w="19050">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cxnSp>
        <p:nvCxnSpPr>
          <p:cNvPr id="14" name="Прямая со стрелкой 13"/>
          <p:cNvCxnSpPr/>
          <p:nvPr/>
        </p:nvCxnSpPr>
        <p:spPr>
          <a:xfrm flipV="1">
            <a:off x="4535996" y="4869160"/>
            <a:ext cx="0"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p:cNvCxnSpPr/>
          <p:nvPr/>
        </p:nvCxnSpPr>
        <p:spPr>
          <a:xfrm>
            <a:off x="2195736" y="4365104"/>
            <a:ext cx="1224136"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p:cNvCxnSpPr/>
          <p:nvPr/>
        </p:nvCxnSpPr>
        <p:spPr>
          <a:xfrm>
            <a:off x="5724128" y="3284984"/>
            <a:ext cx="1152128" cy="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p:cNvCxnSpPr/>
          <p:nvPr/>
        </p:nvCxnSpPr>
        <p:spPr>
          <a:xfrm>
            <a:off x="7812360" y="3645024"/>
            <a:ext cx="0" cy="5040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Прямая соединительная линия 26"/>
          <p:cNvCxnSpPr/>
          <p:nvPr/>
        </p:nvCxnSpPr>
        <p:spPr>
          <a:xfrm>
            <a:off x="4553155" y="3661888"/>
            <a:ext cx="0" cy="5592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2" name="Прямая со стрелкой 31"/>
          <p:cNvCxnSpPr/>
          <p:nvPr/>
        </p:nvCxnSpPr>
        <p:spPr>
          <a:xfrm>
            <a:off x="4572000" y="2348880"/>
            <a:ext cx="0" cy="432048"/>
          </a:xfrm>
          <a:prstGeom prst="straightConnector1">
            <a:avLst/>
          </a:prstGeom>
          <a:ln w="127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2260340" y="4571255"/>
            <a:ext cx="1080120" cy="307777"/>
          </a:xfrm>
          <a:prstGeom prst="rect">
            <a:avLst/>
          </a:prstGeom>
          <a:solidFill>
            <a:schemeClr val="bg1"/>
          </a:solidFill>
          <a:ln>
            <a:noFill/>
          </a:ln>
        </p:spPr>
        <p:txBody>
          <a:bodyPr wrap="square" rtlCol="0">
            <a:spAutoFit/>
          </a:bodyPr>
          <a:lstStyle/>
          <a:p>
            <a:pPr algn="ctr"/>
            <a:r>
              <a:rPr lang="en-US" sz="1400" b="1" dirty="0" smtClean="0">
                <a:solidFill>
                  <a:srgbClr val="002060"/>
                </a:solidFill>
              </a:rPr>
              <a:t>METHODS</a:t>
            </a:r>
            <a:endParaRPr lang="ru-RU" sz="1400" b="1" dirty="0">
              <a:solidFill>
                <a:srgbClr val="002060"/>
              </a:solidFill>
            </a:endParaRPr>
          </a:p>
        </p:txBody>
      </p:sp>
    </p:spTree>
    <p:extLst>
      <p:ext uri="{BB962C8B-B14F-4D97-AF65-F5344CB8AC3E}">
        <p14:creationId xmlns:p14="http://schemas.microsoft.com/office/powerpoint/2010/main" val="37933460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3200" b="1" dirty="0" smtClean="0">
                <a:solidFill>
                  <a:srgbClr val="002060"/>
                </a:solidFill>
              </a:rPr>
              <a:t>Facilitation of </a:t>
            </a:r>
            <a:r>
              <a:rPr lang="en-US" sz="3200" b="1" dirty="0">
                <a:solidFill>
                  <a:srgbClr val="002060"/>
                </a:solidFill>
              </a:rPr>
              <a:t>the application of the 1997 Agreement </a:t>
            </a:r>
            <a:r>
              <a:rPr lang="en-US" sz="3200" b="1" dirty="0" smtClean="0">
                <a:solidFill>
                  <a:srgbClr val="002060"/>
                </a:solidFill>
              </a:rPr>
              <a:t> </a:t>
            </a:r>
            <a:endParaRPr lang="ru-RU" sz="3200" b="1" dirty="0">
              <a:solidFill>
                <a:srgbClr val="002060"/>
              </a:solidFill>
            </a:endParaRPr>
          </a:p>
        </p:txBody>
      </p:sp>
      <p:sp>
        <p:nvSpPr>
          <p:cNvPr id="3" name="Объект 2"/>
          <p:cNvSpPr>
            <a:spLocks noGrp="1"/>
          </p:cNvSpPr>
          <p:nvPr>
            <p:ph idx="1"/>
          </p:nvPr>
        </p:nvSpPr>
        <p:spPr>
          <a:xfrm>
            <a:off x="570384" y="1556792"/>
            <a:ext cx="8003232" cy="4608512"/>
          </a:xfrm>
        </p:spPr>
        <p:txBody>
          <a:bodyPr>
            <a:noAutofit/>
          </a:bodyPr>
          <a:lstStyle/>
          <a:p>
            <a:pPr marL="0" indent="0" algn="just">
              <a:spcBef>
                <a:spcPts val="1200"/>
              </a:spcBef>
              <a:buNone/>
            </a:pPr>
            <a:r>
              <a:rPr lang="en-US" sz="2400" b="1" dirty="0" smtClean="0">
                <a:solidFill>
                  <a:srgbClr val="0070C0"/>
                </a:solidFill>
              </a:rPr>
              <a:t>To </a:t>
            </a:r>
            <a:r>
              <a:rPr lang="en-US" sz="2400" b="1" dirty="0">
                <a:solidFill>
                  <a:srgbClr val="0070C0"/>
                </a:solidFill>
              </a:rPr>
              <a:t>facilitate the application of the </a:t>
            </a:r>
            <a:r>
              <a:rPr lang="en-US" sz="2400" b="1" dirty="0" smtClean="0">
                <a:solidFill>
                  <a:srgbClr val="0070C0"/>
                </a:solidFill>
              </a:rPr>
              <a:t>1997 Agreement, </a:t>
            </a:r>
            <a:r>
              <a:rPr lang="en-US" sz="2400" b="1" dirty="0">
                <a:solidFill>
                  <a:srgbClr val="0070C0"/>
                </a:solidFill>
              </a:rPr>
              <a:t>ITC and WP.29 had decided that </a:t>
            </a:r>
            <a:endParaRPr lang="ru-RU" sz="2400" b="1" dirty="0">
              <a:solidFill>
                <a:srgbClr val="0070C0"/>
              </a:solidFill>
            </a:endParaRPr>
          </a:p>
          <a:p>
            <a:pPr marL="542925" indent="352425" algn="just"/>
            <a:r>
              <a:rPr lang="en-US" sz="2400" b="1" dirty="0">
                <a:solidFill>
                  <a:srgbClr val="0070C0"/>
                </a:solidFill>
              </a:rPr>
              <a:t>technical  inspection facilities  and test equipment,</a:t>
            </a:r>
            <a:endParaRPr lang="ru-RU" sz="2400" b="1" dirty="0">
              <a:solidFill>
                <a:srgbClr val="0070C0"/>
              </a:solidFill>
            </a:endParaRPr>
          </a:p>
          <a:p>
            <a:pPr marL="542925" indent="352425" algn="just"/>
            <a:r>
              <a:rPr lang="en-US" sz="2400" b="1" dirty="0" smtClean="0">
                <a:solidFill>
                  <a:srgbClr val="0070C0"/>
                </a:solidFill>
              </a:rPr>
              <a:t>Inspectors’ authorization system,</a:t>
            </a:r>
            <a:endParaRPr lang="ru-RU" sz="2400" b="1" dirty="0">
              <a:solidFill>
                <a:srgbClr val="0070C0"/>
              </a:solidFill>
            </a:endParaRPr>
          </a:p>
          <a:p>
            <a:pPr marL="542925" indent="352425" algn="just"/>
            <a:r>
              <a:rPr lang="en-US" sz="2400" b="1" dirty="0">
                <a:solidFill>
                  <a:srgbClr val="0070C0"/>
                </a:solidFill>
              </a:rPr>
              <a:t>supervision of the testing centres</a:t>
            </a:r>
            <a:endParaRPr lang="ru-RU" sz="2400" b="1" dirty="0">
              <a:solidFill>
                <a:srgbClr val="0070C0"/>
              </a:solidFill>
            </a:endParaRPr>
          </a:p>
          <a:p>
            <a:pPr marL="0" indent="0" algn="just">
              <a:spcBef>
                <a:spcPts val="1200"/>
              </a:spcBef>
              <a:buNone/>
            </a:pPr>
            <a:r>
              <a:rPr lang="en-US" sz="2400" b="1" dirty="0" smtClean="0">
                <a:solidFill>
                  <a:srgbClr val="0070C0"/>
                </a:solidFill>
              </a:rPr>
              <a:t>should </a:t>
            </a:r>
            <a:r>
              <a:rPr lang="en-US" sz="2400" b="1" dirty="0">
                <a:solidFill>
                  <a:srgbClr val="0070C0"/>
                </a:solidFill>
              </a:rPr>
              <a:t>be defined in UN documents. Contracting Parties could refer to this documents  when establishing the suitability of their PTI system for the assessment of compliance with the prescriptions of Rules in the framework of the 1997 Agreement.</a:t>
            </a:r>
            <a:endParaRPr lang="ru-RU" sz="2400" b="1" dirty="0">
              <a:solidFill>
                <a:srgbClr val="0070C0"/>
              </a:solidFill>
            </a:endParaRP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5</a:t>
            </a:fld>
            <a:endParaRPr lang="ru-RU" dirty="0">
              <a:solidFill>
                <a:prstClr val="black">
                  <a:tint val="75000"/>
                </a:prstClr>
              </a:solidFill>
            </a:endParaRPr>
          </a:p>
        </p:txBody>
      </p:sp>
    </p:spTree>
    <p:extLst>
      <p:ext uri="{BB962C8B-B14F-4D97-AF65-F5344CB8AC3E}">
        <p14:creationId xmlns:p14="http://schemas.microsoft.com/office/powerpoint/2010/main" val="101948419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0" y="0"/>
            <a:ext cx="9108504" cy="1143000"/>
          </a:xfrm>
          <a:ln>
            <a:noFill/>
          </a:ln>
        </p:spPr>
        <p:txBody>
          <a:bodyPr>
            <a:normAutofit/>
          </a:bodyPr>
          <a:lstStyle/>
          <a:p>
            <a:r>
              <a:rPr lang="en-US" sz="3200" b="1" dirty="0" smtClean="0">
                <a:solidFill>
                  <a:srgbClr val="002060"/>
                </a:solidFill>
              </a:rPr>
              <a:t>What are “the Rules”?</a:t>
            </a:r>
            <a:endParaRPr lang="ru-RU" sz="3200" b="1" dirty="0">
              <a:solidFill>
                <a:srgbClr val="002060"/>
              </a:solidFill>
            </a:endParaRPr>
          </a:p>
        </p:txBody>
      </p:sp>
      <p:sp>
        <p:nvSpPr>
          <p:cNvPr id="3" name="Объект 2"/>
          <p:cNvSpPr>
            <a:spLocks noGrp="1"/>
          </p:cNvSpPr>
          <p:nvPr>
            <p:ph idx="1"/>
          </p:nvPr>
        </p:nvSpPr>
        <p:spPr>
          <a:xfrm>
            <a:off x="570384" y="1412776"/>
            <a:ext cx="8003232" cy="4608512"/>
          </a:xfrm>
        </p:spPr>
        <p:txBody>
          <a:bodyPr>
            <a:noAutofit/>
          </a:bodyPr>
          <a:lstStyle/>
          <a:p>
            <a:pPr marL="0" indent="0" algn="just">
              <a:spcAft>
                <a:spcPts val="1200"/>
              </a:spcAft>
              <a:buNone/>
            </a:pPr>
            <a:r>
              <a:rPr lang="en-GB" sz="2400" b="1" u="sng" dirty="0">
                <a:solidFill>
                  <a:srgbClr val="0070C0"/>
                </a:solidFill>
              </a:rPr>
              <a:t>Article </a:t>
            </a:r>
            <a:r>
              <a:rPr lang="en-GB" sz="2400" b="1" u="sng" dirty="0" smtClean="0">
                <a:solidFill>
                  <a:srgbClr val="0070C0"/>
                </a:solidFill>
              </a:rPr>
              <a:t>1 of the 1997 Agreement</a:t>
            </a:r>
            <a:endParaRPr lang="ru-RU" sz="2400" b="1" u="sng" dirty="0">
              <a:solidFill>
                <a:srgbClr val="0070C0"/>
              </a:solidFill>
            </a:endParaRPr>
          </a:p>
          <a:p>
            <a:pPr marL="0" indent="0" algn="just">
              <a:lnSpc>
                <a:spcPct val="120000"/>
              </a:lnSpc>
              <a:buNone/>
            </a:pPr>
            <a:r>
              <a:rPr lang="en-GB" sz="2400" b="1" dirty="0" smtClean="0">
                <a:solidFill>
                  <a:srgbClr val="0070C0"/>
                </a:solidFill>
              </a:rPr>
              <a:t>"</a:t>
            </a:r>
            <a:r>
              <a:rPr lang="en-GB" sz="2400" b="1" dirty="0">
                <a:solidFill>
                  <a:srgbClr val="0070C0"/>
                </a:solidFill>
              </a:rPr>
              <a:t>rules for periodical technical inspections of wheeled vehicles" shall include provisions for the proof of the periodical administrative uniform procedure by which the competent authorities of a Contracting Party declare, after the required verifications have been carried out, that the wheeled vehicle conforms to the requirements of the given Rules. As proof shall serve a technical inspection certificate the model of which is reproduced in Appendix 2 to this Agreement</a:t>
            </a:r>
            <a:r>
              <a:rPr lang="en-GB" sz="2400" b="1" dirty="0" smtClean="0">
                <a:solidFill>
                  <a:srgbClr val="0070C0"/>
                </a:solidFill>
              </a:rPr>
              <a:t>.</a:t>
            </a:r>
          </a:p>
          <a:p>
            <a:pPr marL="0" indent="0" algn="just">
              <a:lnSpc>
                <a:spcPct val="120000"/>
              </a:lnSpc>
              <a:buNone/>
            </a:pPr>
            <a:r>
              <a:rPr lang="en-GB" sz="2000" b="1" dirty="0" smtClean="0">
                <a:solidFill>
                  <a:srgbClr val="002060"/>
                </a:solidFill>
              </a:rPr>
              <a:t>	</a:t>
            </a:r>
            <a:endParaRPr lang="ru-RU" sz="2000" b="1" dirty="0">
              <a:solidFill>
                <a:srgbClr val="FF0000"/>
              </a:solidFill>
            </a:endParaRP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6</a:t>
            </a:fld>
            <a:endParaRPr lang="ru-RU" dirty="0">
              <a:solidFill>
                <a:prstClr val="black">
                  <a:tint val="75000"/>
                </a:prstClr>
              </a:solidFill>
            </a:endParaRPr>
          </a:p>
        </p:txBody>
      </p:sp>
    </p:spTree>
    <p:extLst>
      <p:ext uri="{BB962C8B-B14F-4D97-AF65-F5344CB8AC3E}">
        <p14:creationId xmlns:p14="http://schemas.microsoft.com/office/powerpoint/2010/main" val="8360771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2800" b="1" dirty="0" smtClean="0">
                <a:solidFill>
                  <a:srgbClr val="002060"/>
                </a:solidFill>
              </a:rPr>
              <a:t>Content of the Rules</a:t>
            </a:r>
            <a:endParaRPr lang="ru-RU" sz="2800" b="1" dirty="0">
              <a:solidFill>
                <a:srgbClr val="002060"/>
              </a:solidFill>
            </a:endParaRPr>
          </a:p>
        </p:txBody>
      </p:sp>
      <p:sp>
        <p:nvSpPr>
          <p:cNvPr id="3" name="Объект 2"/>
          <p:cNvSpPr>
            <a:spLocks noGrp="1"/>
          </p:cNvSpPr>
          <p:nvPr>
            <p:ph idx="1"/>
          </p:nvPr>
        </p:nvSpPr>
        <p:spPr>
          <a:xfrm>
            <a:off x="570384" y="1484784"/>
            <a:ext cx="8003232" cy="4320480"/>
          </a:xfrm>
        </p:spPr>
        <p:txBody>
          <a:bodyPr>
            <a:noAutofit/>
          </a:bodyPr>
          <a:lstStyle/>
          <a:p>
            <a:pPr marL="0" indent="446088">
              <a:buNone/>
            </a:pPr>
            <a:r>
              <a:rPr lang="en-GB" sz="2400" b="1" dirty="0" smtClean="0">
                <a:solidFill>
                  <a:srgbClr val="0070C0"/>
                </a:solidFill>
              </a:rPr>
              <a:t>Article 2, paragraph 1 of The 1997 Agreement</a:t>
            </a:r>
            <a:r>
              <a:rPr lang="en-GB" sz="2400" b="1" dirty="0">
                <a:solidFill>
                  <a:srgbClr val="0070C0"/>
                </a:solidFill>
              </a:rPr>
              <a:t>	 </a:t>
            </a:r>
            <a:endParaRPr lang="ru-RU" sz="2400" b="1" dirty="0">
              <a:solidFill>
                <a:srgbClr val="0070C0"/>
              </a:solidFill>
            </a:endParaRPr>
          </a:p>
          <a:p>
            <a:pPr marL="0" indent="446088">
              <a:buNone/>
            </a:pPr>
            <a:r>
              <a:rPr lang="en-GB" sz="2400" b="1" dirty="0" smtClean="0">
                <a:solidFill>
                  <a:srgbClr val="0070C0"/>
                </a:solidFill>
              </a:rPr>
              <a:t>“The </a:t>
            </a:r>
            <a:r>
              <a:rPr lang="en-GB" sz="2400" b="1" dirty="0">
                <a:solidFill>
                  <a:srgbClr val="0070C0"/>
                </a:solidFill>
              </a:rPr>
              <a:t>Rule shall cover the following</a:t>
            </a:r>
            <a:r>
              <a:rPr lang="en-GB" sz="2400" b="1" dirty="0" smtClean="0">
                <a:solidFill>
                  <a:srgbClr val="0070C0"/>
                </a:solidFill>
              </a:rPr>
              <a:t>:</a:t>
            </a:r>
            <a:endParaRPr lang="ru-RU" sz="2400" b="1" dirty="0">
              <a:solidFill>
                <a:srgbClr val="0070C0"/>
              </a:solidFill>
            </a:endParaRPr>
          </a:p>
          <a:p>
            <a:pPr marL="895350" indent="-449263">
              <a:spcBef>
                <a:spcPts val="1200"/>
              </a:spcBef>
              <a:buNone/>
            </a:pPr>
            <a:r>
              <a:rPr lang="en-GB" sz="2400" b="1" dirty="0" smtClean="0">
                <a:solidFill>
                  <a:srgbClr val="0070C0"/>
                </a:solidFill>
              </a:rPr>
              <a:t>(a)</a:t>
            </a:r>
            <a:r>
              <a:rPr lang="ru-RU" sz="2400" b="1" dirty="0" smtClean="0">
                <a:solidFill>
                  <a:srgbClr val="0070C0"/>
                </a:solidFill>
              </a:rPr>
              <a:t> </a:t>
            </a:r>
            <a:r>
              <a:rPr lang="en-US" sz="2400" b="1" dirty="0" smtClean="0">
                <a:solidFill>
                  <a:srgbClr val="0070C0"/>
                </a:solidFill>
              </a:rPr>
              <a:t>T</a:t>
            </a:r>
            <a:r>
              <a:rPr lang="en-GB" sz="2400" b="1" dirty="0">
                <a:solidFill>
                  <a:srgbClr val="0070C0"/>
                </a:solidFill>
              </a:rPr>
              <a:t>he categories of wheeled vehicles concerned and the frequency of its inspection</a:t>
            </a:r>
            <a:r>
              <a:rPr lang="en-GB" sz="2400" b="1" dirty="0" smtClean="0">
                <a:solidFill>
                  <a:srgbClr val="0070C0"/>
                </a:solidFill>
              </a:rPr>
              <a:t>;</a:t>
            </a:r>
            <a:r>
              <a:rPr lang="en-GB" sz="2400" b="1" dirty="0">
                <a:solidFill>
                  <a:srgbClr val="0070C0"/>
                </a:solidFill>
              </a:rPr>
              <a:t> </a:t>
            </a:r>
            <a:endParaRPr lang="ru-RU" sz="2400" b="1" dirty="0">
              <a:solidFill>
                <a:srgbClr val="0070C0"/>
              </a:solidFill>
            </a:endParaRPr>
          </a:p>
          <a:p>
            <a:pPr marL="895350" indent="-449263">
              <a:spcBef>
                <a:spcPts val="1200"/>
              </a:spcBef>
              <a:buNone/>
            </a:pPr>
            <a:r>
              <a:rPr lang="en-GB" sz="2400" b="1" dirty="0" smtClean="0">
                <a:solidFill>
                  <a:srgbClr val="0070C0"/>
                </a:solidFill>
              </a:rPr>
              <a:t>(</a:t>
            </a:r>
            <a:r>
              <a:rPr lang="en-GB" sz="2400" b="1" dirty="0">
                <a:solidFill>
                  <a:srgbClr val="0070C0"/>
                </a:solidFill>
              </a:rPr>
              <a:t>b</a:t>
            </a:r>
            <a:r>
              <a:rPr lang="en-GB" sz="2400" b="1" dirty="0" smtClean="0">
                <a:solidFill>
                  <a:srgbClr val="0070C0"/>
                </a:solidFill>
              </a:rPr>
              <a:t>)</a:t>
            </a:r>
            <a:r>
              <a:rPr lang="ru-RU" sz="2400" b="1" dirty="0" smtClean="0">
                <a:solidFill>
                  <a:srgbClr val="0070C0"/>
                </a:solidFill>
              </a:rPr>
              <a:t> </a:t>
            </a:r>
            <a:r>
              <a:rPr lang="en-GB" sz="2400" b="1" dirty="0" smtClean="0">
                <a:solidFill>
                  <a:srgbClr val="0070C0"/>
                </a:solidFill>
              </a:rPr>
              <a:t>The </a:t>
            </a:r>
            <a:r>
              <a:rPr lang="en-GB" sz="2400" b="1" dirty="0">
                <a:solidFill>
                  <a:srgbClr val="0070C0"/>
                </a:solidFill>
              </a:rPr>
              <a:t>equipment and/or parts to be inspected</a:t>
            </a:r>
            <a:r>
              <a:rPr lang="en-GB" sz="2400" b="1" dirty="0" smtClean="0">
                <a:solidFill>
                  <a:srgbClr val="0070C0"/>
                </a:solidFill>
              </a:rPr>
              <a:t>;</a:t>
            </a:r>
            <a:endParaRPr lang="ru-RU" sz="2400" b="1" dirty="0">
              <a:solidFill>
                <a:srgbClr val="0070C0"/>
              </a:solidFill>
            </a:endParaRPr>
          </a:p>
          <a:p>
            <a:pPr marL="895350" indent="-449263">
              <a:spcBef>
                <a:spcPts val="1200"/>
              </a:spcBef>
              <a:buNone/>
            </a:pPr>
            <a:r>
              <a:rPr lang="en-GB" sz="2400" b="1" dirty="0" smtClean="0">
                <a:solidFill>
                  <a:srgbClr val="0070C0"/>
                </a:solidFill>
              </a:rPr>
              <a:t>(</a:t>
            </a:r>
            <a:r>
              <a:rPr lang="en-GB" sz="2400" b="1" dirty="0">
                <a:solidFill>
                  <a:srgbClr val="0070C0"/>
                </a:solidFill>
              </a:rPr>
              <a:t>c</a:t>
            </a:r>
            <a:r>
              <a:rPr lang="en-GB" sz="2400" b="1" dirty="0" smtClean="0">
                <a:solidFill>
                  <a:srgbClr val="0070C0"/>
                </a:solidFill>
              </a:rPr>
              <a:t>)</a:t>
            </a:r>
            <a:r>
              <a:rPr lang="ru-RU" sz="2400" b="1" dirty="0" smtClean="0">
                <a:solidFill>
                  <a:srgbClr val="0070C0"/>
                </a:solidFill>
              </a:rPr>
              <a:t> </a:t>
            </a:r>
            <a:r>
              <a:rPr lang="en-GB" sz="2400" b="1" dirty="0" smtClean="0">
                <a:solidFill>
                  <a:srgbClr val="0070C0"/>
                </a:solidFill>
              </a:rPr>
              <a:t>Test </a:t>
            </a:r>
            <a:r>
              <a:rPr lang="en-GB" sz="2400" b="1" dirty="0">
                <a:solidFill>
                  <a:srgbClr val="0070C0"/>
                </a:solidFill>
              </a:rPr>
              <a:t>methods by which any performance requirements are to be demonstrated</a:t>
            </a:r>
            <a:r>
              <a:rPr lang="en-GB" sz="2400" b="1" dirty="0" smtClean="0">
                <a:solidFill>
                  <a:srgbClr val="0070C0"/>
                </a:solidFill>
              </a:rPr>
              <a:t>;</a:t>
            </a:r>
            <a:endParaRPr lang="ru-RU" sz="2400" b="1" dirty="0" smtClean="0">
              <a:solidFill>
                <a:srgbClr val="0070C0"/>
              </a:solidFill>
            </a:endParaRPr>
          </a:p>
          <a:p>
            <a:pPr marL="895350" indent="-449263">
              <a:spcBef>
                <a:spcPts val="1200"/>
              </a:spcBef>
              <a:buNone/>
            </a:pPr>
            <a:r>
              <a:rPr lang="en-GB" sz="2400" b="1" dirty="0" smtClean="0">
                <a:solidFill>
                  <a:srgbClr val="0070C0"/>
                </a:solidFill>
              </a:rPr>
              <a:t>(</a:t>
            </a:r>
            <a:r>
              <a:rPr lang="en-GB" sz="2400" b="1" dirty="0">
                <a:solidFill>
                  <a:srgbClr val="0070C0"/>
                </a:solidFill>
              </a:rPr>
              <a:t>d</a:t>
            </a:r>
            <a:r>
              <a:rPr lang="en-GB" sz="2400" b="1" dirty="0" smtClean="0">
                <a:solidFill>
                  <a:srgbClr val="0070C0"/>
                </a:solidFill>
              </a:rPr>
              <a:t>)</a:t>
            </a:r>
            <a:r>
              <a:rPr lang="ru-RU" sz="2400" b="1" dirty="0" smtClean="0">
                <a:solidFill>
                  <a:srgbClr val="0070C0"/>
                </a:solidFill>
              </a:rPr>
              <a:t> </a:t>
            </a:r>
            <a:r>
              <a:rPr lang="en-GB" sz="2400" b="1" dirty="0" smtClean="0">
                <a:solidFill>
                  <a:srgbClr val="0070C0"/>
                </a:solidFill>
              </a:rPr>
              <a:t>Conditions </a:t>
            </a:r>
            <a:r>
              <a:rPr lang="en-GB" sz="2400" b="1" dirty="0">
                <a:solidFill>
                  <a:srgbClr val="0070C0"/>
                </a:solidFill>
              </a:rPr>
              <a:t>for granting inspection certificate; </a:t>
            </a:r>
            <a:endParaRPr lang="ru-RU" sz="2400" b="1" dirty="0">
              <a:solidFill>
                <a:srgbClr val="0070C0"/>
              </a:solidFill>
            </a:endParaRPr>
          </a:p>
          <a:p>
            <a:pPr marL="895350" indent="-449263">
              <a:spcBef>
                <a:spcPts val="1200"/>
              </a:spcBef>
              <a:buNone/>
            </a:pPr>
            <a:r>
              <a:rPr lang="en-GB" sz="2400" b="1" dirty="0" smtClean="0">
                <a:solidFill>
                  <a:srgbClr val="0070C0"/>
                </a:solidFill>
              </a:rPr>
              <a:t>(</a:t>
            </a:r>
            <a:r>
              <a:rPr lang="en-GB" sz="2400" b="1" dirty="0">
                <a:solidFill>
                  <a:srgbClr val="0070C0"/>
                </a:solidFill>
              </a:rPr>
              <a:t>e</a:t>
            </a:r>
            <a:r>
              <a:rPr lang="en-GB" sz="2400" b="1" dirty="0" smtClean="0">
                <a:solidFill>
                  <a:srgbClr val="0070C0"/>
                </a:solidFill>
              </a:rPr>
              <a:t>)</a:t>
            </a:r>
            <a:r>
              <a:rPr lang="ru-RU" sz="2400" b="1" dirty="0" smtClean="0">
                <a:solidFill>
                  <a:srgbClr val="0070C0"/>
                </a:solidFill>
              </a:rPr>
              <a:t> </a:t>
            </a:r>
            <a:r>
              <a:rPr lang="en-GB" sz="2400" b="1" dirty="0" smtClean="0">
                <a:solidFill>
                  <a:srgbClr val="0070C0"/>
                </a:solidFill>
              </a:rPr>
              <a:t>The </a:t>
            </a:r>
            <a:r>
              <a:rPr lang="en-GB" sz="2400" b="1" dirty="0">
                <a:solidFill>
                  <a:srgbClr val="0070C0"/>
                </a:solidFill>
              </a:rPr>
              <a:t>date(s) on which the Rule enters into force</a:t>
            </a:r>
            <a:r>
              <a:rPr lang="en-GB" sz="2400" b="1" dirty="0" smtClean="0">
                <a:solidFill>
                  <a:srgbClr val="0070C0"/>
                </a:solidFill>
              </a:rPr>
              <a:t>.”</a:t>
            </a:r>
            <a:endParaRPr lang="ru-RU" sz="2400" b="1" dirty="0" smtClean="0">
              <a:solidFill>
                <a:srgbClr val="0070C0"/>
              </a:solidFill>
            </a:endParaRPr>
          </a:p>
          <a:p>
            <a:pPr marL="0" indent="0">
              <a:buNone/>
            </a:pP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7" name="Номер слайда 6"/>
          <p:cNvSpPr>
            <a:spLocks noGrp="1"/>
          </p:cNvSpPr>
          <p:nvPr>
            <p:ph type="sldNum" sz="quarter" idx="12"/>
          </p:nvPr>
        </p:nvSpPr>
        <p:spPr/>
        <p:txBody>
          <a:bodyPr/>
          <a:lstStyle/>
          <a:p>
            <a:fld id="{5221CF5D-231D-4A57-8ACA-DDF8F1A0115B}" type="slidenum">
              <a:rPr lang="ru-RU" smtClean="0"/>
              <a:t>7</a:t>
            </a:fld>
            <a:endParaRPr lang="ru-RU" dirty="0"/>
          </a:p>
        </p:txBody>
      </p:sp>
    </p:spTree>
    <p:extLst>
      <p:ext uri="{BB962C8B-B14F-4D97-AF65-F5344CB8AC3E}">
        <p14:creationId xmlns:p14="http://schemas.microsoft.com/office/powerpoint/2010/main" val="27265730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ffectLst>
                <a:outerShdw blurRad="38100" dist="38100" dir="2700000" algn="tl">
                  <a:srgbClr val="000000">
                    <a:alpha val="43137"/>
                  </a:srgbClr>
                </a:outerShdw>
              </a:effectLst>
            </a:endParaRPr>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3200" b="1" dirty="0">
                <a:solidFill>
                  <a:srgbClr val="002060"/>
                </a:solidFill>
              </a:rPr>
              <a:t>What </a:t>
            </a:r>
            <a:r>
              <a:rPr lang="en-US" sz="3200" b="1" dirty="0" smtClean="0">
                <a:solidFill>
                  <a:srgbClr val="002060"/>
                </a:solidFill>
              </a:rPr>
              <a:t>kind of UN documents can </a:t>
            </a:r>
            <a:r>
              <a:rPr lang="en-US" sz="3200" b="1" dirty="0">
                <a:solidFill>
                  <a:srgbClr val="002060"/>
                </a:solidFill>
              </a:rPr>
              <a:t>define </a:t>
            </a:r>
            <a:r>
              <a:rPr lang="en-US" sz="3200" b="1" dirty="0" smtClean="0">
                <a:solidFill>
                  <a:srgbClr val="002060"/>
                </a:solidFill>
              </a:rPr>
              <a:t/>
            </a:r>
            <a:br>
              <a:rPr lang="en-US" sz="3200" b="1" dirty="0" smtClean="0">
                <a:solidFill>
                  <a:srgbClr val="002060"/>
                </a:solidFill>
              </a:rPr>
            </a:br>
            <a:r>
              <a:rPr lang="en-US" sz="3200" b="1" dirty="0" smtClean="0">
                <a:solidFill>
                  <a:srgbClr val="002060"/>
                </a:solidFill>
              </a:rPr>
              <a:t>requirements for PTI system?</a:t>
            </a:r>
            <a:endParaRPr lang="ru-RU" sz="3200" b="1" dirty="0">
              <a:solidFill>
                <a:srgbClr val="002060"/>
              </a:solidFill>
            </a:endParaRPr>
          </a:p>
        </p:txBody>
      </p:sp>
      <p:sp>
        <p:nvSpPr>
          <p:cNvPr id="3" name="Объект 2"/>
          <p:cNvSpPr>
            <a:spLocks noGrp="1"/>
          </p:cNvSpPr>
          <p:nvPr>
            <p:ph idx="1"/>
          </p:nvPr>
        </p:nvSpPr>
        <p:spPr>
          <a:xfrm>
            <a:off x="570384" y="1412776"/>
            <a:ext cx="8003232" cy="4608512"/>
          </a:xfrm>
        </p:spPr>
        <p:txBody>
          <a:bodyPr>
            <a:noAutofit/>
          </a:bodyPr>
          <a:lstStyle/>
          <a:p>
            <a:pPr marL="0" indent="0" algn="ctr">
              <a:lnSpc>
                <a:spcPct val="120000"/>
              </a:lnSpc>
              <a:buNone/>
            </a:pPr>
            <a:r>
              <a:rPr lang="en-GB" sz="2000" b="1" dirty="0" smtClean="0">
                <a:solidFill>
                  <a:srgbClr val="0070C0"/>
                </a:solidFill>
              </a:rPr>
              <a:t>RESULTS:</a:t>
            </a:r>
          </a:p>
          <a:p>
            <a:pPr marL="0" indent="0">
              <a:lnSpc>
                <a:spcPct val="120000"/>
              </a:lnSpc>
              <a:buNone/>
            </a:pPr>
            <a:r>
              <a:rPr lang="en-GB" sz="2400" b="1" dirty="0" err="1" smtClean="0">
                <a:solidFill>
                  <a:srgbClr val="0070C0"/>
                </a:solidFill>
              </a:rPr>
              <a:t>i</a:t>
            </a:r>
            <a:r>
              <a:rPr lang="en-GB" sz="2400" b="1" dirty="0" smtClean="0">
                <a:solidFill>
                  <a:srgbClr val="0070C0"/>
                </a:solidFill>
              </a:rPr>
              <a:t>) </a:t>
            </a:r>
            <a:r>
              <a:rPr lang="ru-RU" sz="2400" b="1" dirty="0" smtClean="0">
                <a:solidFill>
                  <a:srgbClr val="0070C0"/>
                </a:solidFill>
              </a:rPr>
              <a:t>  </a:t>
            </a:r>
            <a:r>
              <a:rPr lang="en-GB" sz="2400" b="1" dirty="0" smtClean="0">
                <a:solidFill>
                  <a:srgbClr val="0070C0"/>
                </a:solidFill>
              </a:rPr>
              <a:t>ITIC is provided for  vehicles. </a:t>
            </a:r>
          </a:p>
          <a:p>
            <a:pPr marL="447675" indent="-447675" algn="just">
              <a:lnSpc>
                <a:spcPct val="120000"/>
              </a:lnSpc>
              <a:buNone/>
            </a:pPr>
            <a:r>
              <a:rPr lang="en-GB" sz="2400" b="1" dirty="0" smtClean="0">
                <a:solidFill>
                  <a:srgbClr val="0070C0"/>
                </a:solidFill>
              </a:rPr>
              <a:t>ii)</a:t>
            </a:r>
            <a:r>
              <a:rPr lang="ru-RU" sz="2400" b="1" dirty="0" smtClean="0">
                <a:solidFill>
                  <a:srgbClr val="0070C0"/>
                </a:solidFill>
              </a:rPr>
              <a:t> </a:t>
            </a:r>
            <a:r>
              <a:rPr lang="en-GB" sz="2400" b="1" dirty="0" smtClean="0">
                <a:solidFill>
                  <a:srgbClr val="0070C0"/>
                </a:solidFill>
              </a:rPr>
              <a:t>ITIC can not be issued for testing centres, inspector’s authorisation and supervising system. </a:t>
            </a:r>
          </a:p>
          <a:p>
            <a:pPr marL="0" indent="0" algn="ctr">
              <a:lnSpc>
                <a:spcPct val="120000"/>
              </a:lnSpc>
              <a:spcBef>
                <a:spcPts val="1800"/>
              </a:spcBef>
              <a:buNone/>
            </a:pPr>
            <a:r>
              <a:rPr lang="en-GB" sz="2400" b="1" dirty="0">
                <a:solidFill>
                  <a:srgbClr val="0070C0"/>
                </a:solidFill>
              </a:rPr>
              <a:t>CONCLUSION: </a:t>
            </a:r>
            <a:endParaRPr lang="en-GB" sz="2400" b="1" dirty="0" smtClean="0">
              <a:solidFill>
                <a:srgbClr val="0070C0"/>
              </a:solidFill>
            </a:endParaRPr>
          </a:p>
          <a:p>
            <a:pPr marL="0" indent="0" algn="just">
              <a:lnSpc>
                <a:spcPct val="120000"/>
              </a:lnSpc>
              <a:buNone/>
            </a:pPr>
            <a:r>
              <a:rPr lang="en-GB" sz="2400" b="1" dirty="0" smtClean="0">
                <a:solidFill>
                  <a:srgbClr val="0070C0"/>
                </a:solidFill>
              </a:rPr>
              <a:t>Therefore requirements for </a:t>
            </a:r>
            <a:r>
              <a:rPr lang="en-GB" sz="2400" b="1" dirty="0">
                <a:solidFill>
                  <a:srgbClr val="0070C0"/>
                </a:solidFill>
              </a:rPr>
              <a:t>testing centres, inspector’s authorisation and supervising system </a:t>
            </a:r>
            <a:r>
              <a:rPr lang="en-GB" sz="2400" b="1" dirty="0" smtClean="0">
                <a:solidFill>
                  <a:srgbClr val="0070C0"/>
                </a:solidFill>
              </a:rPr>
              <a:t>can not be prescribed  by the Rules. They may be provided by the 1997 Agreement or another UN documents.  </a:t>
            </a:r>
            <a:endParaRPr lang="ru-RU" sz="2400" b="1" dirty="0">
              <a:solidFill>
                <a:srgbClr val="0070C0"/>
              </a:solidFill>
            </a:endParaRP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8</a:t>
            </a:fld>
            <a:endParaRPr lang="ru-RU" dirty="0">
              <a:solidFill>
                <a:prstClr val="black">
                  <a:tint val="75000"/>
                </a:prstClr>
              </a:solidFill>
            </a:endParaRPr>
          </a:p>
        </p:txBody>
      </p:sp>
    </p:spTree>
    <p:extLst>
      <p:ext uri="{BB962C8B-B14F-4D97-AF65-F5344CB8AC3E}">
        <p14:creationId xmlns:p14="http://schemas.microsoft.com/office/powerpoint/2010/main" val="1764846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0" y="0"/>
            <a:ext cx="9144000" cy="1113485"/>
          </a:xfrm>
          <a:prstGeom prst="rect">
            <a:avLst/>
          </a:prstGeom>
          <a:gradFill flip="none" rotWithShape="1">
            <a:gsLst>
              <a:gs pos="0">
                <a:srgbClr val="A4E2EE"/>
              </a:gs>
              <a:gs pos="8000">
                <a:srgbClr val="8FE2FF"/>
              </a:gs>
              <a:gs pos="100000">
                <a:schemeClr val="accent1">
                  <a:tint val="23500"/>
                  <a:satMod val="160000"/>
                </a:schemeClr>
              </a:gs>
            </a:gsLst>
            <a:path path="circle">
              <a:fillToRect l="100000" t="100000"/>
            </a:path>
            <a:tileRect r="-100000" b="-100000"/>
          </a:gra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ru-RU" dirty="0">
              <a:solidFill>
                <a:prstClr val="white"/>
              </a:solidFill>
            </a:endParaRPr>
          </a:p>
        </p:txBody>
      </p:sp>
      <p:sp>
        <p:nvSpPr>
          <p:cNvPr id="2" name="Заголовок 1"/>
          <p:cNvSpPr>
            <a:spLocks noGrp="1"/>
          </p:cNvSpPr>
          <p:nvPr>
            <p:ph type="title"/>
          </p:nvPr>
        </p:nvSpPr>
        <p:spPr>
          <a:xfrm>
            <a:off x="457200" y="0"/>
            <a:ext cx="8229600" cy="1143000"/>
          </a:xfrm>
          <a:ln>
            <a:noFill/>
          </a:ln>
        </p:spPr>
        <p:txBody>
          <a:bodyPr>
            <a:normAutofit/>
          </a:bodyPr>
          <a:lstStyle/>
          <a:p>
            <a:r>
              <a:rPr lang="en-US" sz="3200" b="1" dirty="0" smtClean="0">
                <a:solidFill>
                  <a:srgbClr val="002060"/>
                </a:solidFill>
              </a:rPr>
              <a:t>Requirements </a:t>
            </a:r>
            <a:r>
              <a:rPr lang="en-US" sz="3200" b="1" dirty="0">
                <a:solidFill>
                  <a:srgbClr val="002060"/>
                </a:solidFill>
              </a:rPr>
              <a:t>for </a:t>
            </a:r>
            <a:r>
              <a:rPr lang="en-US" sz="3200" b="1" dirty="0" smtClean="0">
                <a:solidFill>
                  <a:srgbClr val="002060"/>
                </a:solidFill>
              </a:rPr>
              <a:t>test tools, </a:t>
            </a:r>
            <a:br>
              <a:rPr lang="en-US" sz="3200" b="1" dirty="0" smtClean="0">
                <a:solidFill>
                  <a:srgbClr val="002060"/>
                </a:solidFill>
              </a:rPr>
            </a:br>
            <a:r>
              <a:rPr lang="en-US" sz="3200" b="1" dirty="0" smtClean="0">
                <a:solidFill>
                  <a:srgbClr val="002060"/>
                </a:solidFill>
              </a:rPr>
              <a:t>devices and equipment</a:t>
            </a:r>
            <a:endParaRPr lang="ru-RU" sz="3200" b="1" dirty="0">
              <a:solidFill>
                <a:srgbClr val="002060"/>
              </a:solidFill>
            </a:endParaRPr>
          </a:p>
        </p:txBody>
      </p:sp>
      <p:sp>
        <p:nvSpPr>
          <p:cNvPr id="3" name="Объект 2"/>
          <p:cNvSpPr>
            <a:spLocks noGrp="1"/>
          </p:cNvSpPr>
          <p:nvPr>
            <p:ph idx="1"/>
          </p:nvPr>
        </p:nvSpPr>
        <p:spPr>
          <a:xfrm>
            <a:off x="570384" y="1412776"/>
            <a:ext cx="8003232" cy="4608512"/>
          </a:xfrm>
        </p:spPr>
        <p:txBody>
          <a:bodyPr>
            <a:noAutofit/>
          </a:bodyPr>
          <a:lstStyle/>
          <a:p>
            <a:pPr marL="447675" indent="-85725">
              <a:spcBef>
                <a:spcPts val="0"/>
              </a:spcBef>
              <a:spcAft>
                <a:spcPts val="600"/>
              </a:spcAft>
              <a:buNone/>
            </a:pPr>
            <a:r>
              <a:rPr lang="en-GB" sz="2000" b="1" dirty="0" smtClean="0">
                <a:solidFill>
                  <a:srgbClr val="0070C0"/>
                </a:solidFill>
              </a:rPr>
              <a:t>Article 2, paragraph 1 of The Agreement</a:t>
            </a:r>
            <a:r>
              <a:rPr lang="ru-RU" sz="2000" b="1" dirty="0" smtClean="0">
                <a:solidFill>
                  <a:srgbClr val="0070C0"/>
                </a:solidFill>
              </a:rPr>
              <a:t> </a:t>
            </a:r>
          </a:p>
          <a:p>
            <a:pPr marL="447675" indent="-85725">
              <a:spcBef>
                <a:spcPts val="0"/>
              </a:spcBef>
              <a:spcAft>
                <a:spcPts val="600"/>
              </a:spcAft>
              <a:buNone/>
            </a:pPr>
            <a:r>
              <a:rPr lang="en-GB" sz="2000" b="1" dirty="0" smtClean="0">
                <a:solidFill>
                  <a:srgbClr val="0070C0"/>
                </a:solidFill>
              </a:rPr>
              <a:t>“The </a:t>
            </a:r>
            <a:r>
              <a:rPr lang="en-GB" sz="2000" b="1" dirty="0">
                <a:solidFill>
                  <a:srgbClr val="0070C0"/>
                </a:solidFill>
              </a:rPr>
              <a:t>Rule shall cover the following</a:t>
            </a:r>
            <a:r>
              <a:rPr lang="en-GB" sz="2000" b="1" dirty="0" smtClean="0">
                <a:solidFill>
                  <a:srgbClr val="0070C0"/>
                </a:solidFill>
              </a:rPr>
              <a:t>:</a:t>
            </a:r>
            <a:endParaRPr lang="ru-RU" sz="2000" b="1" dirty="0">
              <a:solidFill>
                <a:srgbClr val="0070C0"/>
              </a:solidFill>
            </a:endParaRPr>
          </a:p>
          <a:p>
            <a:pPr marL="447675" indent="-447675">
              <a:spcBef>
                <a:spcPts val="600"/>
              </a:spcBef>
              <a:buNone/>
            </a:pPr>
            <a:r>
              <a:rPr lang="en-GB" sz="2000" b="1" dirty="0" smtClean="0">
                <a:solidFill>
                  <a:srgbClr val="0070C0"/>
                </a:solidFill>
              </a:rPr>
              <a:t>(a)</a:t>
            </a:r>
            <a:r>
              <a:rPr lang="ru-RU" sz="2000" b="1" dirty="0" smtClean="0">
                <a:solidFill>
                  <a:srgbClr val="0070C0"/>
                </a:solidFill>
              </a:rPr>
              <a:t>  </a:t>
            </a:r>
            <a:r>
              <a:rPr lang="en-US" sz="2000" b="1" dirty="0" smtClean="0">
                <a:solidFill>
                  <a:srgbClr val="0070C0"/>
                </a:solidFill>
              </a:rPr>
              <a:t>T</a:t>
            </a:r>
            <a:r>
              <a:rPr lang="en-GB" sz="2000" b="1" dirty="0">
                <a:solidFill>
                  <a:srgbClr val="0070C0"/>
                </a:solidFill>
              </a:rPr>
              <a:t>he categories of wheeled vehicles concerned and the frequency of its inspection</a:t>
            </a:r>
            <a:r>
              <a:rPr lang="en-GB" sz="2000" b="1" dirty="0" smtClean="0">
                <a:solidFill>
                  <a:srgbClr val="0070C0"/>
                </a:solidFill>
              </a:rPr>
              <a:t>;</a:t>
            </a:r>
            <a:r>
              <a:rPr lang="en-GB" sz="2000" b="1" dirty="0">
                <a:solidFill>
                  <a:srgbClr val="0070C0"/>
                </a:solidFill>
              </a:rPr>
              <a:t> </a:t>
            </a:r>
            <a:endParaRPr lang="ru-RU" sz="2000" b="1" dirty="0">
              <a:solidFill>
                <a:srgbClr val="0070C0"/>
              </a:solidFill>
            </a:endParaRPr>
          </a:p>
          <a:p>
            <a:pPr marL="447675" indent="-447675">
              <a:spcBef>
                <a:spcPts val="600"/>
              </a:spcBef>
              <a:buNone/>
            </a:pPr>
            <a:r>
              <a:rPr lang="en-GB" sz="2000" b="1" dirty="0" smtClean="0">
                <a:solidFill>
                  <a:srgbClr val="0070C0"/>
                </a:solidFill>
              </a:rPr>
              <a:t>(</a:t>
            </a:r>
            <a:r>
              <a:rPr lang="en-GB" sz="2000" b="1" dirty="0">
                <a:solidFill>
                  <a:srgbClr val="0070C0"/>
                </a:solidFill>
              </a:rPr>
              <a:t>b</a:t>
            </a:r>
            <a:r>
              <a:rPr lang="en-GB" sz="2000" b="1" dirty="0" smtClean="0">
                <a:solidFill>
                  <a:srgbClr val="0070C0"/>
                </a:solidFill>
              </a:rPr>
              <a:t>)</a:t>
            </a:r>
            <a:r>
              <a:rPr lang="ru-RU" sz="2000" b="1" dirty="0" smtClean="0">
                <a:solidFill>
                  <a:srgbClr val="0070C0"/>
                </a:solidFill>
              </a:rPr>
              <a:t>  </a:t>
            </a:r>
            <a:r>
              <a:rPr lang="en-GB" sz="2000" b="1" dirty="0" smtClean="0">
                <a:solidFill>
                  <a:srgbClr val="0070C0"/>
                </a:solidFill>
              </a:rPr>
              <a:t>The </a:t>
            </a:r>
            <a:r>
              <a:rPr lang="en-GB" sz="2000" b="1" dirty="0">
                <a:solidFill>
                  <a:srgbClr val="0070C0"/>
                </a:solidFill>
              </a:rPr>
              <a:t>equipment and/or parts to be inspected</a:t>
            </a:r>
            <a:r>
              <a:rPr lang="en-GB" sz="2000" b="1" dirty="0" smtClean="0">
                <a:solidFill>
                  <a:srgbClr val="0070C0"/>
                </a:solidFill>
              </a:rPr>
              <a:t>;</a:t>
            </a:r>
            <a:r>
              <a:rPr lang="en-GB" sz="2000" b="1" dirty="0">
                <a:solidFill>
                  <a:srgbClr val="0070C0"/>
                </a:solidFill>
              </a:rPr>
              <a:t> </a:t>
            </a:r>
            <a:endParaRPr lang="ru-RU" sz="2000" b="1" dirty="0">
              <a:solidFill>
                <a:srgbClr val="0070C0"/>
              </a:solidFill>
            </a:endParaRPr>
          </a:p>
          <a:p>
            <a:pPr marL="447675" indent="-447675">
              <a:spcBef>
                <a:spcPts val="600"/>
              </a:spcBef>
              <a:buNone/>
            </a:pPr>
            <a:r>
              <a:rPr lang="en-GB" sz="2000" b="1" dirty="0" smtClean="0">
                <a:solidFill>
                  <a:srgbClr val="0070C0"/>
                </a:solidFill>
              </a:rPr>
              <a:t>(</a:t>
            </a:r>
            <a:r>
              <a:rPr lang="en-GB" sz="2000" b="1" dirty="0">
                <a:solidFill>
                  <a:srgbClr val="0070C0"/>
                </a:solidFill>
              </a:rPr>
              <a:t>c</a:t>
            </a:r>
            <a:r>
              <a:rPr lang="en-GB" sz="2000" b="1" dirty="0" smtClean="0">
                <a:solidFill>
                  <a:srgbClr val="0070C0"/>
                </a:solidFill>
              </a:rPr>
              <a:t>)</a:t>
            </a:r>
            <a:r>
              <a:rPr lang="ru-RU" sz="2000" b="1" dirty="0" smtClean="0">
                <a:solidFill>
                  <a:srgbClr val="0070C0"/>
                </a:solidFill>
              </a:rPr>
              <a:t>  </a:t>
            </a:r>
            <a:r>
              <a:rPr lang="en-GB" sz="2000" b="1" dirty="0" smtClean="0">
                <a:solidFill>
                  <a:srgbClr val="0070C0"/>
                </a:solidFill>
              </a:rPr>
              <a:t>Test methods, </a:t>
            </a:r>
            <a:r>
              <a:rPr lang="en-GB" sz="2000" b="1" dirty="0" smtClean="0">
                <a:solidFill>
                  <a:srgbClr val="FF0000"/>
                </a:solidFill>
              </a:rPr>
              <a:t>[test tools, devices and equipment] </a:t>
            </a:r>
            <a:r>
              <a:rPr lang="en-GB" sz="2000" b="1" dirty="0" smtClean="0">
                <a:solidFill>
                  <a:srgbClr val="0070C0"/>
                </a:solidFill>
              </a:rPr>
              <a:t>by </a:t>
            </a:r>
            <a:r>
              <a:rPr lang="en-GB" sz="2000" b="1" dirty="0">
                <a:solidFill>
                  <a:srgbClr val="0070C0"/>
                </a:solidFill>
              </a:rPr>
              <a:t>which any performance requirements </a:t>
            </a:r>
            <a:r>
              <a:rPr lang="en-GB" sz="2000" b="1" dirty="0" smtClean="0">
                <a:solidFill>
                  <a:srgbClr val="0070C0"/>
                </a:solidFill>
              </a:rPr>
              <a:t> are </a:t>
            </a:r>
            <a:r>
              <a:rPr lang="en-GB" sz="2000" b="1" dirty="0">
                <a:solidFill>
                  <a:srgbClr val="0070C0"/>
                </a:solidFill>
              </a:rPr>
              <a:t>to be demonstrated</a:t>
            </a:r>
            <a:r>
              <a:rPr lang="en-GB" sz="2000" b="1" dirty="0" smtClean="0">
                <a:solidFill>
                  <a:srgbClr val="0070C0"/>
                </a:solidFill>
              </a:rPr>
              <a:t>;</a:t>
            </a:r>
            <a:endParaRPr lang="ru-RU" sz="2000" b="1" dirty="0" smtClean="0">
              <a:solidFill>
                <a:srgbClr val="0070C0"/>
              </a:solidFill>
            </a:endParaRPr>
          </a:p>
          <a:p>
            <a:pPr marL="447675" indent="-447675">
              <a:spcBef>
                <a:spcPts val="600"/>
              </a:spcBef>
              <a:buNone/>
            </a:pPr>
            <a:r>
              <a:rPr lang="en-GB" sz="2000" b="1" dirty="0" smtClean="0">
                <a:solidFill>
                  <a:srgbClr val="0070C0"/>
                </a:solidFill>
              </a:rPr>
              <a:t>(</a:t>
            </a:r>
            <a:r>
              <a:rPr lang="en-GB" sz="2000" b="1" dirty="0">
                <a:solidFill>
                  <a:srgbClr val="0070C0"/>
                </a:solidFill>
              </a:rPr>
              <a:t>d</a:t>
            </a:r>
            <a:r>
              <a:rPr lang="en-GB" sz="2000" b="1" dirty="0" smtClean="0">
                <a:solidFill>
                  <a:srgbClr val="0070C0"/>
                </a:solidFill>
              </a:rPr>
              <a:t>)</a:t>
            </a:r>
            <a:r>
              <a:rPr lang="ru-RU" sz="2000" b="1" dirty="0" smtClean="0">
                <a:solidFill>
                  <a:srgbClr val="0070C0"/>
                </a:solidFill>
              </a:rPr>
              <a:t>  </a:t>
            </a:r>
            <a:r>
              <a:rPr lang="en-GB" sz="2000" b="1" dirty="0" smtClean="0">
                <a:solidFill>
                  <a:srgbClr val="0070C0"/>
                </a:solidFill>
              </a:rPr>
              <a:t>Conditions </a:t>
            </a:r>
            <a:r>
              <a:rPr lang="en-GB" sz="2000" b="1" dirty="0">
                <a:solidFill>
                  <a:srgbClr val="0070C0"/>
                </a:solidFill>
              </a:rPr>
              <a:t>for granting inspection certificate; </a:t>
            </a:r>
            <a:endParaRPr lang="ru-RU" sz="2000" b="1" dirty="0">
              <a:solidFill>
                <a:srgbClr val="0070C0"/>
              </a:solidFill>
            </a:endParaRPr>
          </a:p>
          <a:p>
            <a:pPr marL="447675" indent="-447675">
              <a:spcBef>
                <a:spcPts val="600"/>
              </a:spcBef>
              <a:buNone/>
            </a:pPr>
            <a:r>
              <a:rPr lang="en-GB" sz="2000" b="1" dirty="0" smtClean="0">
                <a:solidFill>
                  <a:srgbClr val="0070C0"/>
                </a:solidFill>
              </a:rPr>
              <a:t>(</a:t>
            </a:r>
            <a:r>
              <a:rPr lang="en-GB" sz="2000" b="1" dirty="0">
                <a:solidFill>
                  <a:srgbClr val="0070C0"/>
                </a:solidFill>
              </a:rPr>
              <a:t>e</a:t>
            </a:r>
            <a:r>
              <a:rPr lang="en-GB" sz="2000" b="1" dirty="0" smtClean="0">
                <a:solidFill>
                  <a:srgbClr val="0070C0"/>
                </a:solidFill>
              </a:rPr>
              <a:t>)</a:t>
            </a:r>
            <a:r>
              <a:rPr lang="ru-RU" sz="2000" b="1" dirty="0" smtClean="0">
                <a:solidFill>
                  <a:srgbClr val="0070C0"/>
                </a:solidFill>
              </a:rPr>
              <a:t>  </a:t>
            </a:r>
            <a:r>
              <a:rPr lang="en-GB" sz="2000" b="1" dirty="0" smtClean="0">
                <a:solidFill>
                  <a:srgbClr val="0070C0"/>
                </a:solidFill>
              </a:rPr>
              <a:t>The </a:t>
            </a:r>
            <a:r>
              <a:rPr lang="en-GB" sz="2000" b="1" dirty="0">
                <a:solidFill>
                  <a:srgbClr val="0070C0"/>
                </a:solidFill>
              </a:rPr>
              <a:t>date(s) on which the Rule enters into force</a:t>
            </a:r>
            <a:r>
              <a:rPr lang="en-GB" sz="2000" b="1" dirty="0" smtClean="0">
                <a:solidFill>
                  <a:srgbClr val="0070C0"/>
                </a:solidFill>
              </a:rPr>
              <a:t>.”</a:t>
            </a:r>
          </a:p>
          <a:p>
            <a:pPr marL="0" indent="446088" algn="ctr">
              <a:spcBef>
                <a:spcPts val="1200"/>
              </a:spcBef>
              <a:buNone/>
            </a:pPr>
            <a:r>
              <a:rPr lang="en-GB" sz="2400" b="1" dirty="0" smtClean="0">
                <a:solidFill>
                  <a:srgbClr val="0070C0"/>
                </a:solidFill>
              </a:rPr>
              <a:t>CONCLUSION: REQUIREMENTS FOR THE FACILITIES ANYWAY SHALL BE PRESCRIBED IN THE AGREEMENT OR ANOTHER  UN DOCUMENTS.</a:t>
            </a:r>
            <a:endParaRPr lang="ru-RU" sz="2400" b="1" dirty="0" smtClean="0">
              <a:solidFill>
                <a:srgbClr val="0070C0"/>
              </a:solidFill>
            </a:endParaRPr>
          </a:p>
          <a:p>
            <a:pPr marL="0" indent="0">
              <a:buNone/>
            </a:pPr>
            <a:r>
              <a:rPr lang="en-US" sz="1600" b="1" dirty="0" smtClean="0">
                <a:solidFill>
                  <a:schemeClr val="accent1">
                    <a:lumMod val="75000"/>
                  </a:schemeClr>
                </a:solidFill>
              </a:rPr>
              <a:t>	</a:t>
            </a:r>
          </a:p>
        </p:txBody>
      </p:sp>
      <p:sp>
        <p:nvSpPr>
          <p:cNvPr id="5" name="Прямоугольник 4"/>
          <p:cNvSpPr/>
          <p:nvPr/>
        </p:nvSpPr>
        <p:spPr>
          <a:xfrm>
            <a:off x="0" y="6165304"/>
            <a:ext cx="9144000" cy="692696"/>
          </a:xfrm>
          <a:prstGeom prst="rect">
            <a:avLst/>
          </a:prstGeom>
          <a:gradFill flip="none" rotWithShape="1">
            <a:gsLst>
              <a:gs pos="0">
                <a:srgbClr val="A4E2EE"/>
              </a:gs>
              <a:gs pos="8000">
                <a:srgbClr val="8FE2FF"/>
              </a:gs>
              <a:gs pos="100000">
                <a:schemeClr val="accent1">
                  <a:tint val="23500"/>
                  <a:satMod val="160000"/>
                </a:schemeClr>
              </a:gs>
            </a:gsLst>
            <a:path path="circle">
              <a:fillToRect r="100000" b="100000"/>
            </a:path>
            <a:tileRect l="-100000" t="-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solidFill>
                <a:prstClr val="white"/>
              </a:solidFill>
            </a:endParaRPr>
          </a:p>
        </p:txBody>
      </p:sp>
      <p:sp>
        <p:nvSpPr>
          <p:cNvPr id="7" name="Номер слайда 6"/>
          <p:cNvSpPr>
            <a:spLocks noGrp="1"/>
          </p:cNvSpPr>
          <p:nvPr>
            <p:ph type="sldNum" sz="quarter" idx="12"/>
          </p:nvPr>
        </p:nvSpPr>
        <p:spPr/>
        <p:txBody>
          <a:bodyPr/>
          <a:lstStyle/>
          <a:p>
            <a:fld id="{5221CF5D-231D-4A57-8ACA-DDF8F1A0115B}" type="slidenum">
              <a:rPr lang="ru-RU" smtClean="0">
                <a:solidFill>
                  <a:prstClr val="black">
                    <a:tint val="75000"/>
                  </a:prstClr>
                </a:solidFill>
              </a:rPr>
              <a:pPr/>
              <a:t>9</a:t>
            </a:fld>
            <a:endParaRPr lang="ru-RU" dirty="0">
              <a:solidFill>
                <a:prstClr val="black">
                  <a:tint val="75000"/>
                </a:prstClr>
              </a:solidFill>
            </a:endParaRPr>
          </a:p>
        </p:txBody>
      </p:sp>
    </p:spTree>
    <p:extLst>
      <p:ext uri="{BB962C8B-B14F-4D97-AF65-F5344CB8AC3E}">
        <p14:creationId xmlns:p14="http://schemas.microsoft.com/office/powerpoint/2010/main" val="3441039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pHpi0umBxhEKcPT.jyFyAcg"/>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Konzept_PTI_PS_Mintrans</Template>
  <TotalTime>2097</TotalTime>
  <Words>1064</Words>
  <Application>Microsoft Office PowerPoint</Application>
  <PresentationFormat>On-screen Show (4:3)</PresentationFormat>
  <Paragraphs>294</Paragraphs>
  <Slides>18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Times New Roman</vt:lpstr>
      <vt:lpstr>Тема Office</vt:lpstr>
      <vt:lpstr>PowerPoint Presentation</vt:lpstr>
      <vt:lpstr>Objective of the 1997 Agreement</vt:lpstr>
      <vt:lpstr>Quality the assessment of compliance </vt:lpstr>
      <vt:lpstr>Confirmation of the compliance   with the Rules</vt:lpstr>
      <vt:lpstr>Facilitation of the application of the 1997 Agreement  </vt:lpstr>
      <vt:lpstr>What are “the Rules”?</vt:lpstr>
      <vt:lpstr>Content of the Rules</vt:lpstr>
      <vt:lpstr>What kind of UN documents can define  requirements for PTI system?</vt:lpstr>
      <vt:lpstr>Requirements for test tools,  devices and equipment</vt:lpstr>
      <vt:lpstr> The current proposed structure of the 1997 Agreement (Variant I)    </vt:lpstr>
      <vt:lpstr>Alternative proposed structure of  the 1997 Agreement (Variant II)   </vt:lpstr>
      <vt:lpstr>Structure of the 1958 Agreement </vt:lpstr>
      <vt:lpstr>  Alternative proposed structure of  the 1997 Agreement (Variant III)      </vt:lpstr>
      <vt:lpstr>Legal status of Mutual Resolution No. 2  of the 1997 Agreement</vt:lpstr>
      <vt:lpstr>Content of Mutual Resolution No. 2  of the 1997 Agreement</vt:lpstr>
      <vt:lpstr>Principals and criteria for the development  the 1997 Agreement confirmed by the IWG on PTI </vt:lpstr>
      <vt:lpstr>Request for guidance from WP.29 </vt:lpstr>
      <vt:lpstr>  </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Нина</dc:creator>
  <cp:lastModifiedBy>Lucille Caillot</cp:lastModifiedBy>
  <cp:revision>254</cp:revision>
  <cp:lastPrinted>2015-11-02T09:28:00Z</cp:lastPrinted>
  <dcterms:created xsi:type="dcterms:W3CDTF">2015-10-27T07:40:41Z</dcterms:created>
  <dcterms:modified xsi:type="dcterms:W3CDTF">2016-03-03T13:37:53Z</dcterms:modified>
</cp:coreProperties>
</file>