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0" r:id="rId3"/>
    <p:sldId id="356" r:id="rId4"/>
    <p:sldId id="357" r:id="rId5"/>
    <p:sldId id="353" r:id="rId6"/>
    <p:sldId id="358" r:id="rId7"/>
    <p:sldId id="355" r:id="rId8"/>
    <p:sldId id="296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3" autoAdjust="0"/>
    <p:restoredTop sz="94660"/>
  </p:normalViewPr>
  <p:slideViewPr>
    <p:cSldViewPr>
      <p:cViewPr varScale="1">
        <p:scale>
          <a:sx n="84" d="100"/>
          <a:sy n="84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02"/>
    </p:cViewPr>
  </p:sorterViewPr>
  <p:notesViewPr>
    <p:cSldViewPr>
      <p:cViewPr varScale="1">
        <p:scale>
          <a:sx n="47" d="100"/>
          <a:sy n="47" d="100"/>
        </p:scale>
        <p:origin x="-308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F4BBE-BE08-4CBD-872A-F13EB54A67B7}" type="datetimeFigureOut">
              <a:rPr lang="el-GR" smtClean="0"/>
              <a:pPr/>
              <a:t>19/11/16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E7F6-C0A3-4516-835C-C0A74BDA2D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49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CD8A-A7CF-4C33-BAE9-922A1C37D34E}" type="datetimeFigureOut">
              <a:rPr lang="fr-FR" smtClean="0"/>
              <a:pPr/>
              <a:t>19/11/16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696D-B747-4072-8CD2-D3053C4919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3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696D-B747-4072-8CD2-D3053C4919D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696D-B747-4072-8CD2-D3053C4919D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696D-B747-4072-8CD2-D3053C4919D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7696D-B747-4072-8CD2-D3053C4919D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9B33-7610-4472-810A-D4C26F1E101D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59A-5E94-4346-8CA7-1C10D3512255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4A60-2054-4EAF-8FAF-9DEE3E946FA8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CB94-3F1F-4122-A9EF-2F39D91DA97C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F28F-CDD4-451E-BAE6-E83556F548C6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F151-1723-44D1-8FD8-3DD5AE4EBCC2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E9395-F36D-440D-AC34-1C769BEC9591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2A0D-D844-433E-BD92-764490B51C69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1CA7-079B-4912-96CD-4BB3BD8B12DF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273D-B739-46F8-ABA0-22305A38D193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666B0-3840-4E46-9424-08802E0CBC54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C0CF-2532-4770-BFAD-0147221B3BCC}" type="datetime1">
              <a:rPr lang="fr-FR" smtClean="0"/>
              <a:pPr/>
              <a:t>19/11/16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74C0-3945-4546-A2DD-3E290C93AD8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cid:image007.jpg@01CC463A.6E40CDD0" TargetMode="External"/><Relationship Id="rId20" Type="http://schemas.openxmlformats.org/officeDocument/2006/relationships/image" Target="../media/image17.gif"/><Relationship Id="rId21" Type="http://schemas.openxmlformats.org/officeDocument/2006/relationships/image" Target="../media/image18.gif"/><Relationship Id="rId22" Type="http://schemas.openxmlformats.org/officeDocument/2006/relationships/image" Target="../media/image19.gif"/><Relationship Id="rId10" Type="http://schemas.openxmlformats.org/officeDocument/2006/relationships/image" Target="../media/image8.jpeg"/><Relationship Id="rId11" Type="http://schemas.openxmlformats.org/officeDocument/2006/relationships/image" Target="http://ltrc.gov.jo/images/AR/logo.jpg" TargetMode="External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gif"/><Relationship Id="rId15" Type="http://schemas.openxmlformats.org/officeDocument/2006/relationships/image" Target="../media/image12.gif"/><Relationship Id="rId16" Type="http://schemas.openxmlformats.org/officeDocument/2006/relationships/image" Target="../media/image13.gif"/><Relationship Id="rId17" Type="http://schemas.openxmlformats.org/officeDocument/2006/relationships/image" Target="../media/image14.gif"/><Relationship Id="rId18" Type="http://schemas.openxmlformats.org/officeDocument/2006/relationships/image" Target="../media/image15.gif"/><Relationship Id="rId19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cid:image001.jpg@01CC456A.CB3DD9E0" TargetMode="External"/><Relationship Id="rId5" Type="http://schemas.openxmlformats.org/officeDocument/2006/relationships/image" Target="../media/image4.wmf"/><Relationship Id="rId6" Type="http://schemas.openxmlformats.org/officeDocument/2006/relationships/image" Target="../media/image5.emf"/><Relationship Id="rId7" Type="http://schemas.openxmlformats.org/officeDocument/2006/relationships/image" Target="../media/image6.tiff"/><Relationship Id="rId8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tif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888432"/>
          </a:xfrm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3200" b="1" dirty="0">
                <a:solidFill>
                  <a:srgbClr val="000000"/>
                </a:solidFill>
                <a:latin typeface="Corbel"/>
                <a:cs typeface="Tunga" pitchFamily="2"/>
              </a:rPr>
              <a:t>T</a:t>
            </a:r>
            <a:r>
              <a:rPr lang="fr-FR" sz="3200" b="1" dirty="0" smtClean="0">
                <a:solidFill>
                  <a:srgbClr val="000000"/>
                </a:solidFill>
                <a:latin typeface="Corbel"/>
                <a:cs typeface="Tunga" pitchFamily="2"/>
              </a:rPr>
              <a:t>he </a:t>
            </a:r>
            <a:r>
              <a:rPr lang="fr-FR" sz="3200" b="1" dirty="0" err="1" smtClean="0">
                <a:solidFill>
                  <a:srgbClr val="000000"/>
                </a:solidFill>
                <a:latin typeface="Corbel"/>
                <a:cs typeface="Tunga" pitchFamily="2"/>
              </a:rPr>
              <a:t>Euromed</a:t>
            </a:r>
            <a:r>
              <a:rPr lang="fr-FR" sz="3200" b="1" dirty="0" smtClean="0">
                <a:solidFill>
                  <a:srgbClr val="000000"/>
                </a:solidFill>
                <a:latin typeface="Corbel"/>
                <a:cs typeface="Tunga" pitchFamily="2"/>
              </a:rPr>
              <a:t> RRU  </a:t>
            </a:r>
            <a:r>
              <a:rPr lang="fr-FR" sz="3200" b="1" dirty="0" err="1" smtClean="0">
                <a:solidFill>
                  <a:srgbClr val="000000"/>
                </a:solidFill>
                <a:latin typeface="Corbel"/>
                <a:cs typeface="Tunga" pitchFamily="2"/>
              </a:rPr>
              <a:t>project</a:t>
            </a:r>
            <a:r>
              <a:rPr lang="fr-FR" sz="3200" b="1" dirty="0" smtClean="0">
                <a:solidFill>
                  <a:srgbClr val="000000"/>
                </a:solidFill>
                <a:latin typeface="Corbel"/>
                <a:cs typeface="Tunga" pitchFamily="2"/>
              </a:rPr>
              <a:t/>
            </a:r>
            <a:br>
              <a:rPr lang="fr-FR" sz="3200" b="1" dirty="0" smtClean="0">
                <a:solidFill>
                  <a:srgbClr val="000000"/>
                </a:solidFill>
                <a:latin typeface="Corbel"/>
                <a:cs typeface="Tunga" pitchFamily="2"/>
              </a:rPr>
            </a:br>
            <a:r>
              <a:rPr lang="fr-FR" sz="3200" b="1" dirty="0">
                <a:solidFill>
                  <a:srgbClr val="000000"/>
                </a:solidFill>
                <a:latin typeface="Corbel"/>
                <a:cs typeface="Tunga" pitchFamily="2"/>
              </a:rPr>
              <a:t/>
            </a:r>
            <a:br>
              <a:rPr lang="fr-FR" sz="3200" b="1" dirty="0">
                <a:solidFill>
                  <a:srgbClr val="000000"/>
                </a:solidFill>
                <a:latin typeface="Corbel"/>
                <a:cs typeface="Tunga" pitchFamily="2"/>
              </a:rPr>
            </a:br>
            <a:r>
              <a:rPr lang="fr-FR" sz="2200" b="1" dirty="0" smtClean="0">
                <a:solidFill>
                  <a:schemeClr val="tx2"/>
                </a:solidFill>
              </a:rPr>
              <a:t>George </a:t>
            </a:r>
            <a:r>
              <a:rPr lang="fr-FR" sz="2200" b="1" dirty="0" smtClean="0">
                <a:solidFill>
                  <a:schemeClr val="tx2"/>
                </a:solidFill>
              </a:rPr>
              <a:t>Emmanoulopoulos</a:t>
            </a:r>
            <a:br>
              <a:rPr lang="fr-FR" sz="2200" b="1" dirty="0" smtClean="0">
                <a:solidFill>
                  <a:schemeClr val="tx2"/>
                </a:solidFill>
              </a:rPr>
            </a:br>
            <a:r>
              <a:rPr lang="fr-FR" sz="2200" b="1" dirty="0" smtClean="0">
                <a:solidFill>
                  <a:schemeClr val="tx2"/>
                </a:solidFill>
              </a:rPr>
              <a:t>Key Expert  </a:t>
            </a:r>
            <a:r>
              <a:rPr lang="fr-FR" sz="2200" b="1" dirty="0">
                <a:solidFill>
                  <a:schemeClr val="tx2"/>
                </a:solidFill>
              </a:rPr>
              <a:t>« </a:t>
            </a:r>
            <a:r>
              <a:rPr lang="fr-FR" sz="2200" b="1" dirty="0" err="1">
                <a:solidFill>
                  <a:schemeClr val="tx2"/>
                </a:solidFill>
              </a:rPr>
              <a:t>Railways</a:t>
            </a:r>
            <a:r>
              <a:rPr lang="fr-FR" sz="2200" b="1" dirty="0">
                <a:solidFill>
                  <a:schemeClr val="tx2"/>
                </a:solidFill>
              </a:rPr>
              <a:t> </a:t>
            </a:r>
            <a:r>
              <a:rPr lang="fr-FR" sz="2200" b="1" dirty="0" smtClean="0">
                <a:solidFill>
                  <a:schemeClr val="tx2"/>
                </a:solidFill>
              </a:rPr>
              <a:t>transport»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589240"/>
            <a:ext cx="8964488" cy="576064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Geneva, </a:t>
            </a:r>
            <a:r>
              <a:rPr lang="fr-FR" sz="22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November</a:t>
            </a:r>
            <a:r>
              <a:rPr lang="fr-FR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22, </a:t>
            </a:r>
            <a:r>
              <a:rPr lang="fr-FR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2016</a:t>
            </a:r>
          </a:p>
        </p:txBody>
      </p:sp>
      <p:pic>
        <p:nvPicPr>
          <p:cNvPr id="11" name="Picture 10" descr="Drapeau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720" y="332656"/>
            <a:ext cx="1435329" cy="9752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8395" y="260648"/>
            <a:ext cx="3139549" cy="1080120"/>
            <a:chOff x="928395" y="260648"/>
            <a:chExt cx="3139549" cy="1080120"/>
          </a:xfrm>
        </p:grpSpPr>
        <p:pic>
          <p:nvPicPr>
            <p:cNvPr id="10" name="Picture 9" descr="LOGO-EUROME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395" y="260648"/>
              <a:ext cx="3139549" cy="10801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34364" y="1086986"/>
              <a:ext cx="241604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b="1" dirty="0">
                  <a:solidFill>
                    <a:schemeClr val="tx2">
                      <a:lumMod val="75000"/>
                    </a:schemeClr>
                  </a:solidFill>
                  <a:latin typeface="Arial Black" pitchFamily="34" charset="0"/>
                </a:rPr>
                <a:t>ROAD – RAIL – URBAN TRANSPORT</a:t>
              </a:r>
              <a:endParaRPr lang="fr-FR" sz="9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23528" y="1412776"/>
            <a:ext cx="8496944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err="1" smtClean="0">
                <a:solidFill>
                  <a:schemeClr val="tx2"/>
                </a:solidFill>
              </a:rPr>
              <a:t>EuroMed</a:t>
            </a:r>
            <a:r>
              <a:rPr lang="fr-FR" sz="3200" b="1" dirty="0" smtClean="0">
                <a:solidFill>
                  <a:schemeClr val="tx2"/>
                </a:solidFill>
              </a:rPr>
              <a:t> </a:t>
            </a:r>
            <a:r>
              <a:rPr lang="fr-FR" sz="3200" b="1" dirty="0" err="1" smtClean="0">
                <a:solidFill>
                  <a:schemeClr val="tx2"/>
                </a:solidFill>
              </a:rPr>
              <a:t>Regional</a:t>
            </a:r>
            <a:r>
              <a:rPr lang="fr-FR" sz="3200" b="1" dirty="0" smtClean="0">
                <a:solidFill>
                  <a:schemeClr val="tx2"/>
                </a:solidFill>
              </a:rPr>
              <a:t> Transport Project</a:t>
            </a:r>
            <a:br>
              <a:rPr lang="fr-FR" sz="3200" b="1" dirty="0" smtClean="0">
                <a:solidFill>
                  <a:schemeClr val="tx2"/>
                </a:solidFill>
              </a:rPr>
            </a:br>
            <a:r>
              <a:rPr lang="fr-FR" sz="3200" b="1" dirty="0" smtClean="0">
                <a:solidFill>
                  <a:schemeClr val="tx2"/>
                </a:solidFill>
              </a:rPr>
              <a:t>‘Road, Rail and Urban Transport’ </a:t>
            </a:r>
            <a:r>
              <a:rPr lang="fr-FR" sz="3200" dirty="0" smtClean="0">
                <a:solidFill>
                  <a:schemeClr val="tx2"/>
                </a:solidFill>
              </a:rPr>
              <a:t>in </a:t>
            </a:r>
            <a:r>
              <a:rPr lang="fr-FR" sz="3200" dirty="0" err="1" smtClean="0">
                <a:solidFill>
                  <a:schemeClr val="tx2"/>
                </a:solidFill>
              </a:rPr>
              <a:t>brief</a:t>
            </a:r>
            <a:endParaRPr lang="fr-FR" sz="3200" dirty="0">
              <a:solidFill>
                <a:schemeClr val="tx2"/>
              </a:solidFill>
            </a:endParaRPr>
          </a:p>
        </p:txBody>
      </p:sp>
      <p:pic>
        <p:nvPicPr>
          <p:cNvPr id="5" name="Image 2" descr="cid:image001.jpg@01CC456A.CB3DD9E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196081" y="1549313"/>
            <a:ext cx="816259" cy="9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3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8209" y="1549313"/>
            <a:ext cx="906550" cy="94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345" y="1765337"/>
            <a:ext cx="1174683" cy="489301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8" name="Image 40" descr="logotif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8529" y="1765337"/>
            <a:ext cx="1303911" cy="69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38" descr="Description: Description: cid:image001.jpg@01CBADAF.798C9710"/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619672" y="2780928"/>
            <a:ext cx="1703583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39" descr="http://ltrc.gov.jo/images/AR/logo.jpg"/>
          <p:cNvPicPr/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779912" y="2708920"/>
            <a:ext cx="1809750" cy="71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156176" y="2708920"/>
            <a:ext cx="1224136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LEEGO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LOGO SAFEGE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1785" y="1621321"/>
            <a:ext cx="1584176" cy="681608"/>
          </a:xfrm>
          <a:prstGeom prst="rect">
            <a:avLst/>
          </a:prstGeom>
        </p:spPr>
      </p:pic>
      <p:pic>
        <p:nvPicPr>
          <p:cNvPr id="14" name="Picture 13" descr="LOGO SUEZ environnement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43953" y="2049049"/>
            <a:ext cx="648072" cy="3643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528" y="3789040"/>
            <a:ext cx="8424936" cy="1728192"/>
          </a:xfrm>
        </p:spPr>
        <p:txBody>
          <a:bodyPr>
            <a:noAutofit/>
          </a:bodyPr>
          <a:lstStyle/>
          <a:p>
            <a:pPr lvl="0"/>
            <a:r>
              <a:rPr lang="fr-FR" sz="2000" b="1" dirty="0" smtClean="0"/>
              <a:t>Duration</a:t>
            </a:r>
            <a:r>
              <a:rPr lang="fr-FR" sz="2000" dirty="0" smtClean="0"/>
              <a:t>: 		</a:t>
            </a:r>
            <a:r>
              <a:rPr lang="fr-FR" sz="2000" dirty="0" err="1" smtClean="0"/>
              <a:t>started</a:t>
            </a:r>
            <a:r>
              <a:rPr lang="fr-FR" sz="2000" dirty="0" smtClean="0"/>
              <a:t>: 20</a:t>
            </a:r>
            <a:r>
              <a:rPr lang="fr-FR" sz="2000" dirty="0" smtClean="0"/>
              <a:t>/12/2011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smtClean="0">
                <a:sym typeface="Wingdings" pitchFamily="2" charset="2"/>
              </a:rPr>
              <a:t>ends: 31</a:t>
            </a:r>
            <a:r>
              <a:rPr lang="fr-FR" sz="2000" dirty="0" smtClean="0">
                <a:sym typeface="Wingdings" pitchFamily="2" charset="2"/>
              </a:rPr>
              <a:t>/12/2016</a:t>
            </a:r>
          </a:p>
          <a:p>
            <a:pPr lvl="0"/>
            <a:r>
              <a:rPr lang="fr-FR" sz="2000" b="1" dirty="0" smtClean="0">
                <a:sym typeface="Wingdings" pitchFamily="2" charset="2"/>
              </a:rPr>
              <a:t>Project office</a:t>
            </a:r>
            <a:r>
              <a:rPr lang="fr-FR" sz="2000" dirty="0" smtClean="0">
                <a:sym typeface="Wingdings" pitchFamily="2" charset="2"/>
              </a:rPr>
              <a:t>: 	Tunis</a:t>
            </a:r>
          </a:p>
          <a:p>
            <a:pPr lvl="0"/>
            <a:r>
              <a:rPr lang="fr-FR" sz="2000" b="1" dirty="0" smtClean="0">
                <a:sym typeface="Wingdings" pitchFamily="2" charset="2"/>
              </a:rPr>
              <a:t>Key experts</a:t>
            </a:r>
            <a:r>
              <a:rPr lang="fr-FR" sz="2000" dirty="0">
                <a:sym typeface="Wingdings" pitchFamily="2" charset="2"/>
              </a:rPr>
              <a:t>:    </a:t>
            </a:r>
            <a:r>
              <a:rPr lang="fr-FR" sz="2000" dirty="0" smtClean="0">
                <a:sym typeface="Wingdings" pitchFamily="2" charset="2"/>
              </a:rPr>
              <a:t>Michalis </a:t>
            </a:r>
            <a:r>
              <a:rPr lang="fr-FR" sz="2000" dirty="0" err="1">
                <a:sym typeface="Wingdings" pitchFamily="2" charset="2"/>
              </a:rPr>
              <a:t>Adamandiadis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smtClean="0">
                <a:sym typeface="Wingdings" pitchFamily="2" charset="2"/>
              </a:rPr>
              <a:t>(TL &amp; Road Tr.)</a:t>
            </a:r>
            <a:br>
              <a:rPr lang="fr-FR" sz="2000" dirty="0" smtClean="0">
                <a:sym typeface="Wingdings" pitchFamily="2" charset="2"/>
              </a:rPr>
            </a:br>
            <a:r>
              <a:rPr lang="fr-FR" sz="2000" dirty="0" smtClean="0">
                <a:sym typeface="Wingdings" pitchFamily="2" charset="2"/>
              </a:rPr>
              <a:t>		George Emmanoulopoulos (Rail)</a:t>
            </a:r>
            <a:br>
              <a:rPr lang="fr-FR" sz="2000" dirty="0" smtClean="0">
                <a:sym typeface="Wingdings" pitchFamily="2" charset="2"/>
              </a:rPr>
            </a:br>
            <a:r>
              <a:rPr lang="fr-FR" sz="2000" dirty="0" smtClean="0">
                <a:sym typeface="Wingdings" pitchFamily="2" charset="2"/>
              </a:rPr>
              <a:t>		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en-US" sz="2000" dirty="0" smtClean="0"/>
              <a:t>David </a:t>
            </a:r>
            <a:r>
              <a:rPr lang="en-US" sz="2000" dirty="0" err="1"/>
              <a:t>Moncholí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Badillo</a:t>
            </a:r>
            <a:r>
              <a:rPr lang="fr-FR" sz="2000" dirty="0" smtClean="0">
                <a:sym typeface="Wingdings" pitchFamily="2" charset="2"/>
              </a:rPr>
              <a:t>    (</a:t>
            </a:r>
            <a:r>
              <a:rPr lang="fr-FR" sz="2000" dirty="0" err="1">
                <a:sym typeface="Wingdings" pitchFamily="2" charset="2"/>
              </a:rPr>
              <a:t>Urban</a:t>
            </a:r>
            <a:r>
              <a:rPr lang="fr-FR" sz="2000" dirty="0">
                <a:sym typeface="Wingdings" pitchFamily="2" charset="2"/>
              </a:rPr>
              <a:t>)</a:t>
            </a:r>
            <a:endParaRPr lang="fr-FR" sz="2000" i="1" dirty="0" smtClean="0"/>
          </a:p>
          <a:p>
            <a:pPr>
              <a:buNone/>
            </a:pPr>
            <a:r>
              <a:rPr lang="fr-FR" sz="2400" b="1" dirty="0" smtClean="0"/>
              <a:t>Partner countries</a:t>
            </a:r>
            <a:endParaRPr lang="fr-FR" sz="24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1520" y="5949280"/>
            <a:ext cx="8435280" cy="9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900113" marR="0" lvl="0" indent="-900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310063" algn="l"/>
              </a:tabLst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00113" marR="0" lvl="0" indent="-900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4310063" algn="l"/>
              </a:tabLst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00113" lvl="0" indent="-900113">
              <a:spcBef>
                <a:spcPct val="20000"/>
              </a:spcBef>
              <a:tabLst>
                <a:tab pos="4310063" algn="l"/>
              </a:tabLst>
            </a:pPr>
            <a:r>
              <a:rPr lang="fr-FR" sz="1700" dirty="0" smtClean="0">
                <a:sym typeface="Wingdings" pitchFamily="2" charset="2"/>
              </a:rPr>
              <a:t>   Jordan            </a:t>
            </a:r>
            <a:r>
              <a:rPr lang="fr-FR" sz="1700" dirty="0" err="1" smtClean="0">
                <a:sym typeface="Wingdings" pitchFamily="2" charset="2"/>
              </a:rPr>
              <a:t>Egypt</a:t>
            </a:r>
            <a:r>
              <a:rPr lang="fr-FR" sz="1700" dirty="0" smtClean="0">
                <a:sym typeface="Wingdings" pitchFamily="2" charset="2"/>
              </a:rPr>
              <a:t>       Lebanon         </a:t>
            </a:r>
            <a:r>
              <a:rPr lang="fr-FR" sz="1700" dirty="0" err="1" smtClean="0">
                <a:sym typeface="Wingdings" pitchFamily="2" charset="2"/>
              </a:rPr>
              <a:t>Algeria</a:t>
            </a:r>
            <a:r>
              <a:rPr lang="fr-FR" sz="1700" dirty="0" smtClean="0">
                <a:sym typeface="Wingdings" pitchFamily="2" charset="2"/>
              </a:rPr>
              <a:t>         </a:t>
            </a:r>
            <a:r>
              <a:rPr lang="fr-FR" sz="1700" dirty="0" err="1" smtClean="0">
                <a:sym typeface="Wingdings" pitchFamily="2" charset="2"/>
              </a:rPr>
              <a:t>Morocco</a:t>
            </a:r>
            <a:r>
              <a:rPr lang="fr-FR" sz="1700" dirty="0" smtClean="0">
                <a:sym typeface="Wingdings" pitchFamily="2" charset="2"/>
              </a:rPr>
              <a:t>      </a:t>
            </a:r>
            <a:r>
              <a:rPr lang="fr-FR" sz="1700" dirty="0" err="1" smtClean="0">
                <a:sym typeface="Wingdings" pitchFamily="2" charset="2"/>
              </a:rPr>
              <a:t>Tunisia</a:t>
            </a:r>
            <a:r>
              <a:rPr lang="fr-FR" sz="1700" dirty="0" smtClean="0">
                <a:sym typeface="Wingdings" pitchFamily="2" charset="2"/>
              </a:rPr>
              <a:t>           </a:t>
            </a:r>
            <a:r>
              <a:rPr lang="fr-FR" sz="1700" dirty="0" err="1" smtClean="0">
                <a:sym typeface="Wingdings" pitchFamily="2" charset="2"/>
              </a:rPr>
              <a:t>Israel</a:t>
            </a:r>
            <a:r>
              <a:rPr lang="fr-FR" sz="1700" dirty="0" smtClean="0">
                <a:sym typeface="Wingdings" pitchFamily="2" charset="2"/>
              </a:rPr>
              <a:t>                       Palestine</a:t>
            </a:r>
            <a:r>
              <a:rPr lang="fr-FR" sz="1600" dirty="0" smtClean="0">
                <a:sym typeface="Wingdings" pitchFamily="2" charset="2"/>
              </a:rPr>
              <a:t>              </a:t>
            </a:r>
            <a:r>
              <a:rPr lang="fr-FR" sz="1600" dirty="0" err="1" smtClean="0">
                <a:sym typeface="Wingdings" pitchFamily="2" charset="2"/>
              </a:rPr>
              <a:t>Libya</a:t>
            </a:r>
            <a:r>
              <a:rPr lang="fr-FR" sz="1700" dirty="0" smtClean="0">
                <a:sym typeface="Wingdings" pitchFamily="2" charset="2"/>
              </a:rPr>
              <a:t> </a:t>
            </a:r>
            <a:endParaRPr kumimoji="0" 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00113" marR="0" lvl="0" indent="-900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310063" algn="l"/>
              </a:tabLst>
              <a:defRPr/>
            </a:pPr>
            <a:endParaRPr lang="fr-FR" sz="190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2" descr="http://www.flags.net/images/smallflags/TUNS0001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22304" y="6193903"/>
            <a:ext cx="523634" cy="360000"/>
          </a:xfrm>
          <a:prstGeom prst="rect">
            <a:avLst/>
          </a:prstGeom>
          <a:noFill/>
        </p:spPr>
      </p:pic>
      <p:pic>
        <p:nvPicPr>
          <p:cNvPr id="30" name="Picture 29" descr="http://www.flags.net/images/smallflags/JORD0001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5879" y="6193903"/>
            <a:ext cx="523634" cy="360000"/>
          </a:xfrm>
          <a:prstGeom prst="rect">
            <a:avLst/>
          </a:prstGeom>
          <a:noFill/>
        </p:spPr>
      </p:pic>
      <p:pic>
        <p:nvPicPr>
          <p:cNvPr id="31" name="Picture 8" descr="http://www.flags.net/images/smallflags/ISRA0001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2384" y="6193903"/>
            <a:ext cx="527999" cy="396000"/>
          </a:xfrm>
          <a:prstGeom prst="rect">
            <a:avLst/>
          </a:prstGeom>
          <a:noFill/>
        </p:spPr>
      </p:pic>
      <p:pic>
        <p:nvPicPr>
          <p:cNvPr id="32" name="Picture 10" descr="http://www.flags.net/images/smallflags/WEBA0001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4512" y="6193903"/>
            <a:ext cx="540001" cy="360000"/>
          </a:xfrm>
          <a:prstGeom prst="rect">
            <a:avLst/>
          </a:prstGeom>
          <a:noFill/>
        </p:spPr>
      </p:pic>
      <p:pic>
        <p:nvPicPr>
          <p:cNvPr id="33" name="Picture 12" descr="http://www.flags.net/images/smallflags/EGYP0001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97968" y="6193903"/>
            <a:ext cx="523634" cy="360000"/>
          </a:xfrm>
          <a:prstGeom prst="rect">
            <a:avLst/>
          </a:prstGeom>
          <a:noFill/>
        </p:spPr>
      </p:pic>
      <p:pic>
        <p:nvPicPr>
          <p:cNvPr id="34" name="Picture 14" descr="http://www.flags.net/images/smallflags/LEBA0001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918048" y="6193903"/>
            <a:ext cx="523634" cy="360000"/>
          </a:xfrm>
          <a:prstGeom prst="rect">
            <a:avLst/>
          </a:prstGeom>
          <a:noFill/>
        </p:spPr>
      </p:pic>
      <p:pic>
        <p:nvPicPr>
          <p:cNvPr id="35" name="Picture 16" descr="http://www.flags.net/images/smallflags/MORC0001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2224" y="6193903"/>
            <a:ext cx="523634" cy="360000"/>
          </a:xfrm>
          <a:prstGeom prst="rect">
            <a:avLst/>
          </a:prstGeom>
          <a:noFill/>
        </p:spPr>
      </p:pic>
      <p:pic>
        <p:nvPicPr>
          <p:cNvPr id="36" name="Picture 18" descr="http://www.flags.net/images/smallflags/ALGE0001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10136" y="6193903"/>
            <a:ext cx="523634" cy="360000"/>
          </a:xfrm>
          <a:prstGeom prst="rect">
            <a:avLst/>
          </a:prstGeom>
          <a:noFill/>
        </p:spPr>
      </p:pic>
      <p:pic>
        <p:nvPicPr>
          <p:cNvPr id="37" name="Picture 20" descr="http://www.flags.net/images/smallflags/LBYA0001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30616" y="6193903"/>
            <a:ext cx="539998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0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i="1" dirty="0" smtClean="0">
                <a:solidFill>
                  <a:schemeClr val="bg1"/>
                </a:solidFill>
              </a:rPr>
              <a:t>Objectives of the </a:t>
            </a:r>
            <a:r>
              <a:rPr lang="fr-FR" sz="2800" i="1" dirty="0" err="1" smtClean="0">
                <a:solidFill>
                  <a:schemeClr val="bg1"/>
                </a:solidFill>
              </a:rPr>
              <a:t>EuroMed</a:t>
            </a:r>
            <a:r>
              <a:rPr lang="fr-FR" sz="2800" i="1" dirty="0" smtClean="0">
                <a:solidFill>
                  <a:schemeClr val="bg1"/>
                </a:solidFill>
              </a:rPr>
              <a:t> RRU </a:t>
            </a:r>
            <a:r>
              <a:rPr lang="fr-FR" sz="2800" i="1" dirty="0" err="1" smtClean="0">
                <a:solidFill>
                  <a:schemeClr val="bg1"/>
                </a:solidFill>
              </a:rPr>
              <a:t>project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2600" dirty="0" smtClean="0"/>
              <a:t>It is about </a:t>
            </a:r>
            <a:r>
              <a:rPr lang="en-GB" sz="2600" b="1" dirty="0" smtClean="0"/>
              <a:t>Land</a:t>
            </a:r>
            <a:r>
              <a:rPr lang="en-GB" sz="2600" dirty="0" smtClean="0"/>
              <a:t> transport(Road , Rail, Urban Transport)</a:t>
            </a:r>
          </a:p>
          <a:p>
            <a:pPr lvl="0"/>
            <a:r>
              <a:rPr lang="en-GB" sz="2600" b="1" dirty="0" smtClean="0"/>
              <a:t>Focuses</a:t>
            </a:r>
            <a:r>
              <a:rPr lang="en-GB" sz="2600" dirty="0" smtClean="0"/>
              <a:t>  to:</a:t>
            </a:r>
          </a:p>
          <a:p>
            <a:pPr lvl="1"/>
            <a:r>
              <a:rPr lang="en-GB" sz="2600" dirty="0" smtClean="0"/>
              <a:t>Regulatory </a:t>
            </a:r>
            <a:r>
              <a:rPr lang="en-GB" sz="2600" dirty="0"/>
              <a:t>reform and </a:t>
            </a:r>
            <a:r>
              <a:rPr lang="en-GB" sz="2600" dirty="0" smtClean="0"/>
              <a:t>adaptation</a:t>
            </a:r>
            <a:endParaRPr lang="fr-FR" sz="2600" dirty="0"/>
          </a:p>
          <a:p>
            <a:pPr lvl="1"/>
            <a:r>
              <a:rPr lang="en-GB" sz="2600" dirty="0" smtClean="0"/>
              <a:t>Operational conditions, </a:t>
            </a:r>
            <a:r>
              <a:rPr lang="en-GB" sz="2600" dirty="0"/>
              <a:t>to facilitate </a:t>
            </a:r>
            <a:r>
              <a:rPr lang="en-GB" sz="2600" dirty="0" smtClean="0"/>
              <a:t>international transport </a:t>
            </a:r>
            <a:endParaRPr lang="fr-FR" sz="2600" dirty="0"/>
          </a:p>
          <a:p>
            <a:pPr lvl="1"/>
            <a:r>
              <a:rPr lang="en-GB" sz="2600" dirty="0" smtClean="0"/>
              <a:t>Interoperability &amp; Safety </a:t>
            </a:r>
            <a:r>
              <a:rPr lang="en-US" sz="2600" dirty="0" smtClean="0"/>
              <a:t> </a:t>
            </a:r>
            <a:endParaRPr lang="fr-FR" sz="2600" dirty="0"/>
          </a:p>
          <a:p>
            <a:pPr lvl="0"/>
            <a:r>
              <a:rPr lang="en-GB" sz="2600" b="1" dirty="0" smtClean="0"/>
              <a:t>Provides</a:t>
            </a:r>
            <a:r>
              <a:rPr lang="en-GB" sz="2600" dirty="0" smtClean="0"/>
              <a:t> </a:t>
            </a:r>
            <a:r>
              <a:rPr lang="en-GB" sz="2600" b="1" dirty="0" smtClean="0"/>
              <a:t>TA </a:t>
            </a:r>
            <a:r>
              <a:rPr lang="en-GB" sz="2600" dirty="0" smtClean="0"/>
              <a:t>for sustainable </a:t>
            </a:r>
            <a:r>
              <a:rPr lang="en-GB" sz="2600" dirty="0"/>
              <a:t>and efficient transport </a:t>
            </a:r>
            <a:r>
              <a:rPr lang="en-GB" sz="2600" dirty="0" smtClean="0"/>
              <a:t> and  for </a:t>
            </a:r>
            <a:r>
              <a:rPr lang="en-GB" sz="2600" b="1" dirty="0" smtClean="0"/>
              <a:t>Learning</a:t>
            </a:r>
            <a:r>
              <a:rPr lang="en-GB" sz="2600" dirty="0" smtClean="0"/>
              <a:t> </a:t>
            </a:r>
            <a:r>
              <a:rPr lang="en-GB" sz="2600" dirty="0"/>
              <a:t>from experience in the </a:t>
            </a:r>
            <a:r>
              <a:rPr lang="en-GB" sz="2600" dirty="0" smtClean="0"/>
              <a:t>EU and the wider </a:t>
            </a:r>
            <a:r>
              <a:rPr lang="en-GB" sz="2600" dirty="0"/>
              <a:t>Mediterranean </a:t>
            </a:r>
            <a:r>
              <a:rPr lang="en-GB" sz="2600" dirty="0" smtClean="0"/>
              <a:t>region </a:t>
            </a:r>
          </a:p>
          <a:p>
            <a:pPr algn="just"/>
            <a:r>
              <a:rPr lang="fr-FR" sz="2600" b="1" dirty="0" err="1" smtClean="0"/>
              <a:t>Implements</a:t>
            </a:r>
            <a:r>
              <a:rPr lang="fr-FR" sz="2600" dirty="0" smtClean="0"/>
              <a:t> actions of RTAP 2014-</a:t>
            </a:r>
            <a:r>
              <a:rPr lang="fr-FR" sz="2600" dirty="0" smtClean="0"/>
              <a:t>2020 (</a:t>
            </a:r>
            <a:r>
              <a:rPr lang="en-GB" sz="2600" b="1" i="1" dirty="0" smtClean="0"/>
              <a:t>Action </a:t>
            </a:r>
            <a:r>
              <a:rPr lang="en-GB" sz="2600" b="1" i="1" dirty="0"/>
              <a:t>12</a:t>
            </a:r>
            <a:r>
              <a:rPr lang="en-GB" sz="2600" i="1" dirty="0"/>
              <a:t>:   Safety and interoperability in the railway </a:t>
            </a:r>
            <a:r>
              <a:rPr lang="en-GB" sz="2600" i="1" dirty="0" smtClean="0"/>
              <a:t>sector, </a:t>
            </a:r>
            <a:r>
              <a:rPr lang="en-GB" sz="2600" b="1" i="1" dirty="0"/>
              <a:t>Action 8</a:t>
            </a:r>
            <a:r>
              <a:rPr lang="en-GB" sz="2600" i="1" dirty="0"/>
              <a:t>: Harmonisation of the international land transport haulage, Accession to and participation in all relevant international transport (road and rail) conventions and organisations should be encouraged, in particular OTIF, CIT, </a:t>
            </a:r>
            <a:r>
              <a:rPr lang="en-GB" sz="2600" i="1" dirty="0" smtClean="0"/>
              <a:t>UNECE</a:t>
            </a:r>
            <a:r>
              <a:rPr lang="en-GB" sz="2600" i="1" dirty="0" smtClean="0"/>
              <a:t>) 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0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EuroMed RRU </a:t>
            </a:r>
            <a:r>
              <a:rPr lang="fr-FR" sz="3200" dirty="0" err="1">
                <a:solidFill>
                  <a:schemeClr val="bg1"/>
                </a:solidFill>
              </a:rPr>
              <a:t>Implemented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activities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Rail Transport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936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GB" sz="1800" dirty="0" smtClean="0"/>
              <a:t>Cooperation activities with </a:t>
            </a:r>
            <a:r>
              <a:rPr lang="en-GB" sz="1800" b="1" dirty="0" smtClean="0"/>
              <a:t>ERA,UIC, CIT, OTIF, UNECE, SNCF</a:t>
            </a:r>
            <a:r>
              <a:rPr lang="en-GB" sz="1800" dirty="0"/>
              <a:t>,</a:t>
            </a:r>
            <a:r>
              <a:rPr lang="en-GB" sz="1800" b="1" dirty="0" smtClean="0"/>
              <a:t>ETCR, IPEMED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GB" sz="1800" b="1" dirty="0" smtClean="0"/>
              <a:t>TA </a:t>
            </a:r>
            <a:r>
              <a:rPr lang="en-GB" sz="1800" dirty="0" smtClean="0"/>
              <a:t>to Tunisia, Israel, Jordan, Algeria, Egypt  on rail safety 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1800" b="1" dirty="0"/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1800" b="1" dirty="0" smtClean="0"/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2000" b="1" dirty="0"/>
          </a:p>
          <a:p>
            <a:pPr>
              <a:lnSpc>
                <a:spcPct val="90000"/>
              </a:lnSpc>
              <a:spcAft>
                <a:spcPct val="35000"/>
              </a:spcAft>
              <a:buNone/>
            </a:pPr>
            <a:endParaRPr lang="en-GB" sz="2000" dirty="0" smtClean="0"/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7504" y="2351029"/>
            <a:ext cx="6480720" cy="42473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All: Officers from Partner countries trained on railway safety issues(Brussels Nov’12)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Tunisia: Surveys for rail passenger satisfaction, focus groups, </a:t>
            </a:r>
            <a:r>
              <a:rPr lang="en-GB" dirty="0" smtClean="0">
                <a:solidFill>
                  <a:schemeClr val="bg1"/>
                </a:solidFill>
              </a:rPr>
              <a:t>Quality </a:t>
            </a:r>
            <a:r>
              <a:rPr lang="en-GB" dirty="0">
                <a:solidFill>
                  <a:schemeClr val="bg1"/>
                </a:solidFill>
              </a:rPr>
              <a:t>manual for rail passenger </a:t>
            </a:r>
            <a:r>
              <a:rPr lang="en-GB" dirty="0" smtClean="0">
                <a:solidFill>
                  <a:schemeClr val="bg1"/>
                </a:solidFill>
              </a:rPr>
              <a:t>transport, on the basis of EN13816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Jordan: </a:t>
            </a:r>
            <a:r>
              <a:rPr lang="en-US" dirty="0">
                <a:solidFill>
                  <a:srgbClr val="FFFFFF"/>
                </a:solidFill>
              </a:rPr>
              <a:t>Training seminar on rail safety </a:t>
            </a:r>
            <a:r>
              <a:rPr lang="el-GR" dirty="0">
                <a:solidFill>
                  <a:srgbClr val="FFFFFF"/>
                </a:solidFill>
              </a:rPr>
              <a:t>&amp; </a:t>
            </a:r>
            <a:r>
              <a:rPr lang="en-US" dirty="0">
                <a:solidFill>
                  <a:srgbClr val="FFFFFF"/>
                </a:solidFill>
              </a:rPr>
              <a:t>interoperability standards and regulations and </a:t>
            </a:r>
            <a:r>
              <a:rPr lang="el-GR" dirty="0">
                <a:solidFill>
                  <a:srgbClr val="FFFFFF"/>
                </a:solidFill>
              </a:rPr>
              <a:t>ο</a:t>
            </a:r>
            <a:r>
              <a:rPr lang="en-US" dirty="0">
                <a:solidFill>
                  <a:srgbClr val="FFFFFF"/>
                </a:solidFill>
              </a:rPr>
              <a:t>n railways restructuring practices,  in Amman , Sept’2013, with the cooperation of </a:t>
            </a:r>
            <a:r>
              <a:rPr lang="en-US" dirty="0" smtClean="0">
                <a:solidFill>
                  <a:srgbClr val="FFFFFF"/>
                </a:solidFill>
              </a:rPr>
              <a:t>UIC, </a:t>
            </a:r>
            <a:r>
              <a:rPr lang="en-GB" dirty="0" smtClean="0">
                <a:solidFill>
                  <a:schemeClr val="bg1"/>
                </a:solidFill>
              </a:rPr>
              <a:t>Guidelines </a:t>
            </a:r>
            <a:r>
              <a:rPr lang="en-GB" dirty="0">
                <a:solidFill>
                  <a:schemeClr val="bg1"/>
                </a:solidFill>
              </a:rPr>
              <a:t>for </a:t>
            </a:r>
            <a:r>
              <a:rPr lang="en-GB" dirty="0" smtClean="0">
                <a:solidFill>
                  <a:schemeClr val="bg1"/>
                </a:solidFill>
              </a:rPr>
              <a:t>accidents investigation and recommendations on the management </a:t>
            </a:r>
            <a:r>
              <a:rPr lang="en-GB" dirty="0">
                <a:solidFill>
                  <a:schemeClr val="bg1"/>
                </a:solidFill>
              </a:rPr>
              <a:t>and improvement of rail level </a:t>
            </a:r>
            <a:r>
              <a:rPr lang="en-GB" dirty="0" smtClean="0">
                <a:solidFill>
                  <a:schemeClr val="bg1"/>
                </a:solidFill>
              </a:rPr>
              <a:t>crossings,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Recommendations on how to organize Accident Investigation Body, </a:t>
            </a:r>
            <a:r>
              <a:rPr lang="en-US" dirty="0" smtClean="0">
                <a:solidFill>
                  <a:srgbClr val="FFFFFF"/>
                </a:solidFill>
              </a:rPr>
              <a:t>2014 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Israel</a:t>
            </a:r>
            <a:r>
              <a:rPr lang="en-GB" dirty="0" smtClean="0">
                <a:solidFill>
                  <a:schemeClr val="bg1"/>
                </a:solidFill>
              </a:rPr>
              <a:t>: Safety regulations for electrification were  drafted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Morocco, Tunisia: Awareness raising workshops about the benefits of  CIM with cooperation of </a:t>
            </a:r>
            <a:r>
              <a:rPr lang="en-GB" dirty="0" smtClean="0">
                <a:solidFill>
                  <a:schemeClr val="bg1"/>
                </a:solidFill>
              </a:rPr>
              <a:t>CIT</a:t>
            </a:r>
            <a:endParaRPr lang="en-GB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://aktumag.com/wp-content/uploads/2012/04/Train_Electrique-tunisie-banlieu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390" y="1980285"/>
            <a:ext cx="2028732" cy="136815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028384" y="174900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22" y="4896637"/>
            <a:ext cx="2032000" cy="134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98" y="3382161"/>
            <a:ext cx="2016224" cy="153583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315" y="6134399"/>
            <a:ext cx="825935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922114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RRU </a:t>
            </a:r>
            <a:r>
              <a:rPr lang="fr-FR" sz="3200" b="1" dirty="0" err="1">
                <a:solidFill>
                  <a:schemeClr val="bg1"/>
                </a:solidFill>
              </a:rPr>
              <a:t>Railway</a:t>
            </a:r>
            <a:r>
              <a:rPr lang="fr-FR" sz="3200" b="1" dirty="0">
                <a:solidFill>
                  <a:schemeClr val="bg1"/>
                </a:solidFill>
              </a:rPr>
              <a:t> </a:t>
            </a:r>
            <a:r>
              <a:rPr lang="fr-FR" sz="3200" b="1" dirty="0" err="1">
                <a:solidFill>
                  <a:schemeClr val="bg1"/>
                </a:solidFill>
              </a:rPr>
              <a:t>highlights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07504" y="1556793"/>
            <a:ext cx="8928992" cy="2880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1800" b="1" dirty="0" smtClean="0"/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2000" b="1" dirty="0"/>
          </a:p>
          <a:p>
            <a:pPr>
              <a:lnSpc>
                <a:spcPct val="90000"/>
              </a:lnSpc>
              <a:spcAft>
                <a:spcPct val="35000"/>
              </a:spcAft>
              <a:buNone/>
            </a:pPr>
            <a:endParaRPr lang="en-GB" sz="2000" dirty="0" smtClean="0"/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23528" y="1412776"/>
            <a:ext cx="6552728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Various: Study tours from partner countries(Tunisia, Israel, Jordan) for rail safety   ( to France SNCF, Finland FTA &amp; </a:t>
            </a:r>
            <a:r>
              <a:rPr lang="en-GB" sz="1600" dirty="0" smtClean="0">
                <a:solidFill>
                  <a:schemeClr val="bg1"/>
                </a:solidFill>
              </a:rPr>
              <a:t>VR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FFFF"/>
                </a:solidFill>
              </a:rPr>
              <a:t>Algeria</a:t>
            </a:r>
            <a:r>
              <a:rPr lang="en-US" sz="1600" b="1" dirty="0" smtClean="0">
                <a:solidFill>
                  <a:srgbClr val="FFFFFF"/>
                </a:solidFill>
              </a:rPr>
              <a:t>: </a:t>
            </a:r>
            <a:r>
              <a:rPr lang="en-US" sz="1600" dirty="0" smtClean="0">
                <a:solidFill>
                  <a:srgbClr val="FFFFFF"/>
                </a:solidFill>
              </a:rPr>
              <a:t>Diagnostic </a:t>
            </a:r>
            <a:r>
              <a:rPr lang="en-US" sz="1600" dirty="0">
                <a:solidFill>
                  <a:srgbClr val="FFFFFF"/>
                </a:solidFill>
              </a:rPr>
              <a:t>report and action plan for TA on rail safety </a:t>
            </a:r>
            <a:r>
              <a:rPr lang="en-US" sz="1600" dirty="0" smtClean="0">
                <a:solidFill>
                  <a:srgbClr val="FFFFFF"/>
                </a:solidFill>
              </a:rPr>
              <a:t>rules, 2014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FFFF"/>
                </a:solidFill>
              </a:rPr>
              <a:t>UNECE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WG SC2 </a:t>
            </a:r>
            <a:r>
              <a:rPr lang="en-US" sz="1600" dirty="0">
                <a:solidFill>
                  <a:srgbClr val="FFFFFF"/>
                </a:solidFill>
              </a:rPr>
              <a:t>for railways, </a:t>
            </a:r>
            <a:r>
              <a:rPr lang="en-US" sz="1600" dirty="0" smtClean="0">
                <a:solidFill>
                  <a:srgbClr val="FFFFFF"/>
                </a:solidFill>
              </a:rPr>
              <a:t>Geneva, </a:t>
            </a:r>
            <a:r>
              <a:rPr lang="en-US" sz="1600" dirty="0">
                <a:solidFill>
                  <a:srgbClr val="FFFFFF"/>
                </a:solidFill>
              </a:rPr>
              <a:t>participation of delegates from </a:t>
            </a:r>
            <a:r>
              <a:rPr lang="en-US" sz="1600" dirty="0" smtClean="0">
                <a:solidFill>
                  <a:srgbClr val="FFFFFF"/>
                </a:solidFill>
              </a:rPr>
              <a:t>partner countries</a:t>
            </a:r>
            <a:r>
              <a:rPr lang="en-US" sz="1600" dirty="0">
                <a:solidFill>
                  <a:srgbClr val="FFFFFF"/>
                </a:solidFill>
              </a:rPr>
              <a:t>, Nov’</a:t>
            </a:r>
            <a:r>
              <a:rPr lang="en-US" sz="1600" dirty="0" smtClean="0">
                <a:solidFill>
                  <a:srgbClr val="FFFFFF"/>
                </a:solidFill>
              </a:rPr>
              <a:t>2014, Nov</a:t>
            </a:r>
            <a:r>
              <a:rPr lang="en-US" sz="1600" dirty="0">
                <a:solidFill>
                  <a:srgbClr val="FFFFFF"/>
                </a:solidFill>
              </a:rPr>
              <a:t>’2015 </a:t>
            </a:r>
            <a:r>
              <a:rPr lang="en-US" sz="1600" dirty="0" smtClean="0">
                <a:solidFill>
                  <a:srgbClr val="FFFFFF"/>
                </a:solidFill>
              </a:rPr>
              <a:t>, Nov’2016 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FFFF"/>
                </a:solidFill>
              </a:rPr>
              <a:t>ETCR</a:t>
            </a:r>
            <a:r>
              <a:rPr lang="en-US" sz="1600" dirty="0" smtClean="0">
                <a:solidFill>
                  <a:srgbClr val="FFFFFF"/>
                </a:solidFill>
              </a:rPr>
              <a:t>, College of Europe, </a:t>
            </a:r>
            <a:r>
              <a:rPr lang="en-US" sz="1600" dirty="0">
                <a:solidFill>
                  <a:srgbClr val="FFFFFF"/>
                </a:solidFill>
              </a:rPr>
              <a:t>two week seminar, in Bruges, July 2013, </a:t>
            </a:r>
            <a:r>
              <a:rPr lang="en-US" sz="1600" dirty="0" smtClean="0">
                <a:solidFill>
                  <a:srgbClr val="FFFFFF"/>
                </a:solidFill>
              </a:rPr>
              <a:t>   </a:t>
            </a:r>
            <a:r>
              <a:rPr lang="en-US" sz="1600" dirty="0">
                <a:solidFill>
                  <a:srgbClr val="FFFFFF"/>
                </a:solidFill>
              </a:rPr>
              <a:t>July </a:t>
            </a:r>
            <a:r>
              <a:rPr lang="en-US" sz="1600" dirty="0" smtClean="0">
                <a:solidFill>
                  <a:srgbClr val="FFFFFF"/>
                </a:solidFill>
              </a:rPr>
              <a:t>2014 participants </a:t>
            </a:r>
            <a:r>
              <a:rPr lang="en-US" sz="1600" dirty="0">
                <a:solidFill>
                  <a:srgbClr val="FFFFFF"/>
                </a:solidFill>
              </a:rPr>
              <a:t>from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partner </a:t>
            </a:r>
            <a:r>
              <a:rPr lang="en-US" sz="1600" dirty="0" smtClean="0">
                <a:solidFill>
                  <a:srgbClr val="FFFFFF"/>
                </a:solidFill>
              </a:rPr>
              <a:t>countries,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FFFF"/>
                </a:solidFill>
              </a:rPr>
              <a:t>Egypt: </a:t>
            </a:r>
            <a:r>
              <a:rPr lang="en-US" sz="1600" dirty="0" smtClean="0">
                <a:solidFill>
                  <a:srgbClr val="FFFFFF"/>
                </a:solidFill>
              </a:rPr>
              <a:t>International seminar on LXs in cooperation to UIC and UNECE, </a:t>
            </a:r>
            <a:r>
              <a:rPr lang="en-US" sz="1600" dirty="0" err="1" smtClean="0">
                <a:solidFill>
                  <a:srgbClr val="FFFFFF"/>
                </a:solidFill>
              </a:rPr>
              <a:t>Cairo,March</a:t>
            </a:r>
            <a:r>
              <a:rPr lang="en-US" sz="1600" dirty="0" smtClean="0">
                <a:solidFill>
                  <a:srgbClr val="FFFFFF"/>
                </a:solidFill>
              </a:rPr>
              <a:t> 2016 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FFFFFF"/>
                </a:solidFill>
              </a:rPr>
              <a:t>Tunisia: </a:t>
            </a:r>
            <a:r>
              <a:rPr lang="en-US" sz="1600" dirty="0" smtClean="0">
                <a:solidFill>
                  <a:srgbClr val="FFFFFF"/>
                </a:solidFill>
              </a:rPr>
              <a:t>IPEMED </a:t>
            </a:r>
            <a:r>
              <a:rPr lang="en-US" sz="1600" dirty="0">
                <a:solidFill>
                  <a:srgbClr val="FFFFFF"/>
                </a:solidFill>
              </a:rPr>
              <a:t>conference in Tunis, in cooperation with SNCFT, </a:t>
            </a:r>
            <a:r>
              <a:rPr lang="en-US" sz="1600" dirty="0" err="1" smtClean="0">
                <a:solidFill>
                  <a:srgbClr val="FFFFFF"/>
                </a:solidFill>
              </a:rPr>
              <a:t>MoT</a:t>
            </a:r>
            <a:r>
              <a:rPr lang="en-US" sz="1600" dirty="0" smtClean="0">
                <a:solidFill>
                  <a:srgbClr val="FFFFFF"/>
                </a:solidFill>
              </a:rPr>
              <a:t>, SNCF, Nov</a:t>
            </a:r>
            <a:r>
              <a:rPr lang="en-US" sz="1600" dirty="0">
                <a:solidFill>
                  <a:srgbClr val="FFFFFF"/>
                </a:solidFill>
              </a:rPr>
              <a:t>’ 2014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8384" y="1749003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CH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315" y="6134399"/>
            <a:ext cx="825935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158417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007917"/>
            <a:ext cx="3582964" cy="18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5013176"/>
            <a:ext cx="2745543" cy="17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139"/>
            <a:ext cx="7992888" cy="8685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RRU </a:t>
            </a:r>
            <a:r>
              <a:rPr lang="fr-FR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Railway</a:t>
            </a:r>
            <a:r>
              <a:rPr lang="fr-F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highlights</a:t>
            </a:r>
            <a:endParaRPr lang="en-GB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5213" y="6263114"/>
            <a:ext cx="81679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08721"/>
            <a:ext cx="6552728" cy="34778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400" dirty="0" smtClean="0"/>
              <a:t>Tunisia</a:t>
            </a:r>
            <a:r>
              <a:rPr lang="en-US" sz="1400" dirty="0" smtClean="0"/>
              <a:t>: TA &amp;</a:t>
            </a:r>
            <a:r>
              <a:rPr lang="el-GR" sz="1400" dirty="0" smtClean="0"/>
              <a:t> </a:t>
            </a:r>
            <a:r>
              <a:rPr lang="en-US" sz="1400" dirty="0"/>
              <a:t>Training workshops in Tunis, Sep’2014,  on the  implementation </a:t>
            </a:r>
            <a:r>
              <a:rPr lang="en-US" sz="1400" dirty="0" smtClean="0"/>
              <a:t>  </a:t>
            </a:r>
            <a:r>
              <a:rPr lang="en-US" sz="1400" dirty="0"/>
              <a:t>RID for transport of dangerous freight  by  rail, with the cooperation of UIC, OTIF, </a:t>
            </a:r>
            <a:r>
              <a:rPr lang="en-US" sz="1400" dirty="0" smtClean="0"/>
              <a:t>UNECE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Egypt</a:t>
            </a:r>
            <a:r>
              <a:rPr lang="en-US" sz="1400" dirty="0" smtClean="0">
                <a:solidFill>
                  <a:schemeClr val="bg1"/>
                </a:solidFill>
              </a:rPr>
              <a:t>:  </a:t>
            </a:r>
            <a:r>
              <a:rPr lang="en-US" sz="1400" dirty="0">
                <a:solidFill>
                  <a:schemeClr val="bg1"/>
                </a:solidFill>
              </a:rPr>
              <a:t>TA on rail </a:t>
            </a:r>
            <a:r>
              <a:rPr lang="el-GR" sz="1400" dirty="0">
                <a:solidFill>
                  <a:schemeClr val="bg1"/>
                </a:solidFill>
              </a:rPr>
              <a:t>Safety standards, AIB, verification/validation/accredidation of rolling stock, regulation EIS, level </a:t>
            </a:r>
            <a:r>
              <a:rPr lang="el-GR" sz="1400" dirty="0" smtClean="0">
                <a:solidFill>
                  <a:schemeClr val="bg1"/>
                </a:solidFill>
              </a:rPr>
              <a:t>crossings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Tunisia: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trategy </a:t>
            </a:r>
            <a:r>
              <a:rPr lang="en-US" sz="1400" dirty="0">
                <a:solidFill>
                  <a:schemeClr val="bg1"/>
                </a:solidFill>
              </a:rPr>
              <a:t>to shift freight to </a:t>
            </a:r>
            <a:r>
              <a:rPr lang="en-US" sz="1400" dirty="0" smtClean="0">
                <a:solidFill>
                  <a:schemeClr val="bg1"/>
                </a:solidFill>
              </a:rPr>
              <a:t>rail, 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Tunisia:T</a:t>
            </a:r>
            <a:r>
              <a:rPr lang="en-US" sz="1400" dirty="0" smtClean="0">
                <a:solidFill>
                  <a:schemeClr val="bg1"/>
                </a:solidFill>
              </a:rPr>
              <a:t> A for setting </a:t>
            </a:r>
            <a:r>
              <a:rPr lang="en-US" sz="1400" dirty="0">
                <a:solidFill>
                  <a:schemeClr val="bg1"/>
                </a:solidFill>
              </a:rPr>
              <a:t>up a SMS for SNCFT and for </a:t>
            </a:r>
            <a:r>
              <a:rPr lang="en-US" sz="1400" dirty="0" smtClean="0">
                <a:solidFill>
                  <a:schemeClr val="bg1"/>
                </a:solidFill>
              </a:rPr>
              <a:t> rail </a:t>
            </a:r>
            <a:r>
              <a:rPr lang="en-US" sz="1400" dirty="0">
                <a:solidFill>
                  <a:schemeClr val="bg1"/>
                </a:solidFill>
              </a:rPr>
              <a:t>safety regulations to </a:t>
            </a:r>
            <a:r>
              <a:rPr lang="en-US" sz="1400" dirty="0" err="1" smtClean="0">
                <a:solidFill>
                  <a:schemeClr val="bg1"/>
                </a:solidFill>
              </a:rPr>
              <a:t>MoT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Egypt and Israel: ERA awareness days  </a:t>
            </a:r>
            <a:r>
              <a:rPr lang="en-US" sz="1400" dirty="0">
                <a:solidFill>
                  <a:schemeClr val="bg1"/>
                </a:solidFill>
              </a:rPr>
              <a:t>on rail </a:t>
            </a:r>
            <a:r>
              <a:rPr lang="en-US" sz="1400" dirty="0" smtClean="0">
                <a:solidFill>
                  <a:schemeClr val="bg1"/>
                </a:solidFill>
              </a:rPr>
              <a:t>safety standards and regulations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Israel</a:t>
            </a:r>
            <a:r>
              <a:rPr lang="en-US" sz="1400" dirty="0" smtClean="0">
                <a:solidFill>
                  <a:schemeClr val="bg1"/>
                </a:solidFill>
              </a:rPr>
              <a:t>: Jerusalem Light rail LXs </a:t>
            </a:r>
          </a:p>
          <a:p>
            <a:pPr lvl="0"/>
            <a:r>
              <a:rPr lang="en-US" sz="1400" dirty="0" smtClean="0"/>
              <a:t>Israel: TA  on</a:t>
            </a:r>
            <a:r>
              <a:rPr lang="en-US" sz="1400" dirty="0"/>
              <a:t> the </a:t>
            </a:r>
            <a:r>
              <a:rPr lang="en-US" sz="1400" dirty="0" smtClean="0"/>
              <a:t> SMS,  </a:t>
            </a:r>
            <a:r>
              <a:rPr lang="en-US" sz="1400" dirty="0"/>
              <a:t>on Rolling stock condition monitoring and track </a:t>
            </a:r>
            <a:r>
              <a:rPr lang="en-US" sz="1400" dirty="0" smtClean="0"/>
              <a:t>measurement, to </a:t>
            </a:r>
            <a:r>
              <a:rPr lang="en-US" sz="1400" dirty="0"/>
              <a:t>assess </a:t>
            </a:r>
            <a:r>
              <a:rPr lang="en-US" sz="1400" dirty="0" smtClean="0"/>
              <a:t>bottlenecks </a:t>
            </a:r>
            <a:r>
              <a:rPr lang="en-US" sz="1400" dirty="0"/>
              <a:t>in the application of </a:t>
            </a:r>
            <a:r>
              <a:rPr lang="en-US" sz="1400" dirty="0" smtClean="0"/>
              <a:t>  </a:t>
            </a:r>
            <a:r>
              <a:rPr lang="en-US" sz="1400" dirty="0"/>
              <a:t>TSIs </a:t>
            </a:r>
            <a:r>
              <a:rPr lang="en-US" sz="1400" dirty="0" smtClean="0"/>
              <a:t>(</a:t>
            </a:r>
            <a:r>
              <a:rPr lang="en-US" sz="1400" dirty="0" err="1"/>
              <a:t>e.g</a:t>
            </a:r>
            <a:r>
              <a:rPr lang="en-US" sz="1400" dirty="0"/>
              <a:t> Safety in Railway Tunnels, Energy) </a:t>
            </a:r>
          </a:p>
          <a:p>
            <a:endParaRPr lang="el-GR" sz="1200" dirty="0">
              <a:solidFill>
                <a:schemeClr val="bg1"/>
              </a:solidFill>
            </a:endParaRPr>
          </a:p>
          <a:p>
            <a:endParaRPr lang="en-US" sz="12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268760"/>
            <a:ext cx="176368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50" b="33806"/>
          <a:stretch/>
        </p:blipFill>
        <p:spPr bwMode="auto">
          <a:xfrm>
            <a:off x="7343800" y="4221088"/>
            <a:ext cx="1800200" cy="1296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fficeArt object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21236" y="2780928"/>
            <a:ext cx="1728192" cy="12241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9" name="Image 0" descr="visuel ipemed (2)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65527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2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>
                <a:ea typeface="Times New Roman"/>
                <a:cs typeface="Helvetica"/>
              </a:rPr>
              <a:t>In the EU</a:t>
            </a:r>
            <a:r>
              <a:rPr lang="en-GB" dirty="0" smtClean="0">
                <a:ea typeface="Times New Roman"/>
                <a:cs typeface="Helvetica"/>
              </a:rPr>
              <a:t>, the </a:t>
            </a:r>
            <a:r>
              <a:rPr lang="en-US" dirty="0" smtClean="0"/>
              <a:t>European </a:t>
            </a:r>
            <a:r>
              <a:rPr lang="en-US" dirty="0"/>
              <a:t>Union Agency </a:t>
            </a:r>
            <a:r>
              <a:rPr lang="en-US" dirty="0" smtClean="0"/>
              <a:t>for </a:t>
            </a:r>
            <a:r>
              <a:rPr lang="en-US" dirty="0" smtClean="0"/>
              <a:t>Railways (</a:t>
            </a:r>
            <a:r>
              <a:rPr lang="en-US" dirty="0"/>
              <a:t>ERA</a:t>
            </a:r>
            <a:r>
              <a:rPr lang="en-US" dirty="0" smtClean="0"/>
              <a:t>), is responsible for the </a:t>
            </a:r>
            <a:r>
              <a:rPr lang="en-US" dirty="0" smtClean="0"/>
              <a:t>standards and regulations </a:t>
            </a:r>
            <a:r>
              <a:rPr lang="en-US" dirty="0" smtClean="0"/>
              <a:t>related </a:t>
            </a:r>
            <a:r>
              <a:rPr lang="en-US" smtClean="0"/>
              <a:t>to </a:t>
            </a:r>
            <a:r>
              <a:rPr lang="en-US" smtClean="0"/>
              <a:t>railway </a:t>
            </a:r>
            <a:r>
              <a:rPr lang="en-US" dirty="0" smtClean="0"/>
              <a:t>safety and </a:t>
            </a:r>
            <a:r>
              <a:rPr lang="en-US" dirty="0" smtClean="0"/>
              <a:t>interoperability</a:t>
            </a:r>
          </a:p>
          <a:p>
            <a:pPr algn="just"/>
            <a:r>
              <a:rPr lang="en-US" dirty="0" smtClean="0"/>
              <a:t>After the end of </a:t>
            </a:r>
            <a:r>
              <a:rPr lang="en-US" dirty="0" err="1" smtClean="0"/>
              <a:t>Euromed</a:t>
            </a:r>
            <a:r>
              <a:rPr lang="en-US" dirty="0" smtClean="0"/>
              <a:t> RRU project, </a:t>
            </a:r>
            <a:r>
              <a:rPr lang="en-US" dirty="0" smtClean="0"/>
              <a:t>it </a:t>
            </a:r>
            <a:r>
              <a:rPr lang="en-US" dirty="0" smtClean="0"/>
              <a:t>is the </a:t>
            </a:r>
            <a:r>
              <a:rPr lang="en-US" dirty="0" smtClean="0"/>
              <a:t>Agency, </a:t>
            </a:r>
            <a:r>
              <a:rPr lang="en-US" dirty="0" smtClean="0"/>
              <a:t>which will </a:t>
            </a:r>
            <a:r>
              <a:rPr lang="en-US" dirty="0" smtClean="0"/>
              <a:t>most probably undertake </a:t>
            </a:r>
            <a:r>
              <a:rPr lang="en-US" dirty="0" smtClean="0"/>
              <a:t>to offer TA in the coming </a:t>
            </a:r>
            <a:r>
              <a:rPr lang="en-US" dirty="0" smtClean="0"/>
              <a:t>years, </a:t>
            </a:r>
            <a:r>
              <a:rPr lang="en-US" dirty="0" smtClean="0"/>
              <a:t>to the </a:t>
            </a:r>
            <a:r>
              <a:rPr lang="en-US" dirty="0" err="1" smtClean="0"/>
              <a:t>Euromed</a:t>
            </a:r>
            <a:r>
              <a:rPr lang="en-US" dirty="0" smtClean="0"/>
              <a:t> partner countries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>
                <a:ea typeface="Times New Roman"/>
                <a:cs typeface="Times New Roman"/>
              </a:rPr>
              <a:t>Discussions about this are under way between ERA and the EC. </a:t>
            </a:r>
            <a:endParaRPr lang="en-GB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188640"/>
            <a:ext cx="8712968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</a:pPr>
            <a:endParaRPr lang="fr-FR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fr-FR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fr-FR" sz="7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7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ontinuation</a:t>
            </a:r>
            <a:r>
              <a:rPr lang="en-US" sz="7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Technical </a:t>
            </a:r>
            <a:r>
              <a:rPr lang="en-US" sz="7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7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ssistance </a:t>
            </a:r>
            <a:endParaRPr lang="en-US" sz="7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sz="43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GB" sz="43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94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645353"/>
            <a:ext cx="8229600" cy="209601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b="1" dirty="0"/>
          </a:p>
          <a:p>
            <a:pPr algn="ctr">
              <a:buNone/>
            </a:pPr>
            <a:r>
              <a:rPr lang="fr-FR" sz="2800" b="1" dirty="0"/>
              <a:t>Tel/Fax : +216 71 234 098</a:t>
            </a:r>
          </a:p>
          <a:p>
            <a:pPr algn="ctr">
              <a:buNone/>
            </a:pPr>
            <a:r>
              <a:rPr lang="fr-FR" sz="2800" b="1" dirty="0"/>
              <a:t>Email : euromedrru@gmail.com</a:t>
            </a:r>
          </a:p>
          <a:p>
            <a:pPr algn="ctr">
              <a:buNone/>
            </a:pP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74C0-3945-4546-A2DD-3E290C93AD82}" type="slidenum">
              <a:rPr lang="fr-FR" smtClean="0"/>
              <a:pPr/>
              <a:t>8</a:t>
            </a:fld>
            <a:endParaRPr lang="fr-FR"/>
          </a:p>
        </p:txBody>
      </p:sp>
      <p:grpSp>
        <p:nvGrpSpPr>
          <p:cNvPr id="2" name="Group 5"/>
          <p:cNvGrpSpPr/>
          <p:nvPr/>
        </p:nvGrpSpPr>
        <p:grpSpPr>
          <a:xfrm>
            <a:off x="2944619" y="3861048"/>
            <a:ext cx="3139549" cy="1080120"/>
            <a:chOff x="928395" y="260648"/>
            <a:chExt cx="3139549" cy="1080120"/>
          </a:xfrm>
        </p:grpSpPr>
        <p:pic>
          <p:nvPicPr>
            <p:cNvPr id="7" name="Picture 6" descr="LOGO-EUROME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395" y="260648"/>
              <a:ext cx="3139549" cy="10801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34364" y="1086986"/>
              <a:ext cx="241604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0" b="1" dirty="0">
                  <a:solidFill>
                    <a:schemeClr val="tx2">
                      <a:lumMod val="75000"/>
                    </a:schemeClr>
                  </a:solidFill>
                  <a:latin typeface="Arial Black" pitchFamily="34" charset="0"/>
                </a:rPr>
                <a:t>ROAD – RAIL – URBAN TRANSPORT</a:t>
              </a:r>
              <a:endParaRPr lang="fr-FR" sz="9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98072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kind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RU-Tunis 050612 -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</TotalTime>
  <Words>643</Words>
  <Application>Microsoft Macintosh PowerPoint</Application>
  <PresentationFormat>On-screen Show (4:3)</PresentationFormat>
  <Paragraphs>80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RRU-Tunis 050612 -ENG</vt:lpstr>
      <vt:lpstr> The Euromed RRU  project  George Emmanoulopoulos Key Expert  « Railways transport» </vt:lpstr>
      <vt:lpstr>EuroMed Regional Transport Project ‘Road, Rail and Urban Transport’ in brief</vt:lpstr>
      <vt:lpstr>Objectives of the EuroMed RRU project</vt:lpstr>
      <vt:lpstr>EuroMed RRU Implemented activities Rail Transport</vt:lpstr>
      <vt:lpstr>RRU Railway highlights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EuroMed Regional Transport Project ‘Road, Rail and Urban Transport’  George Emmanoulopoulos Rail Transport Expert</dc:title>
  <dc:creator>Valued Acer Customer</dc:creator>
  <cp:lastModifiedBy>georgios emmanoulopoulos</cp:lastModifiedBy>
  <cp:revision>263</cp:revision>
  <dcterms:created xsi:type="dcterms:W3CDTF">2012-10-16T06:33:33Z</dcterms:created>
  <dcterms:modified xsi:type="dcterms:W3CDTF">2016-11-21T11:43:02Z</dcterms:modified>
</cp:coreProperties>
</file>