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316" r:id="rId2"/>
    <p:sldId id="289" r:id="rId3"/>
    <p:sldId id="348" r:id="rId4"/>
    <p:sldId id="351" r:id="rId5"/>
    <p:sldId id="352" r:id="rId6"/>
    <p:sldId id="360" r:id="rId7"/>
    <p:sldId id="361" r:id="rId8"/>
    <p:sldId id="347" r:id="rId9"/>
    <p:sldId id="353" r:id="rId10"/>
    <p:sldId id="354" r:id="rId11"/>
    <p:sldId id="356" r:id="rId12"/>
    <p:sldId id="357" r:id="rId13"/>
    <p:sldId id="358" r:id="rId14"/>
    <p:sldId id="359" r:id="rId15"/>
    <p:sldId id="331" r:id="rId16"/>
    <p:sldId id="350" r:id="rId17"/>
    <p:sldId id="345" r:id="rId18"/>
    <p:sldId id="343" r:id="rId19"/>
  </p:sldIdLst>
  <p:sldSz cx="9144000" cy="6858000" type="screen4x3"/>
  <p:notesSz cx="6797675" cy="9856788"/>
  <p:defaultTextStyle>
    <a:defPPr>
      <a:defRPr lang="nl-NL"/>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0000"/>
    <a:srgbClr val="0A2F60"/>
    <a:srgbClr val="002663"/>
    <a:srgbClr val="E9EDF6"/>
    <a:srgbClr val="8AA2C3"/>
    <a:srgbClr val="95774C"/>
    <a:srgbClr val="5A5B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8" autoAdjust="0"/>
    <p:restoredTop sz="89088" autoAdjust="0"/>
  </p:normalViewPr>
  <p:slideViewPr>
    <p:cSldViewPr snapToObjects="1">
      <p:cViewPr>
        <p:scale>
          <a:sx n="80" d="100"/>
          <a:sy n="80" d="100"/>
        </p:scale>
        <p:origin x="-2514" y="-6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21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17E44DC-7399-441F-B9D5-5BEAA521897B}" type="datetimeFigureOut">
              <a:rPr lang="en-GB"/>
              <a:pPr>
                <a:defRPr/>
              </a:pPr>
              <a:t>04/05/2015</a:t>
            </a:fld>
            <a:endParaRPr lang="en-GB"/>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681538"/>
            <a:ext cx="5438775" cy="44354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61488"/>
            <a:ext cx="2946400" cy="4937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361488"/>
            <a:ext cx="2946400" cy="49371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241705F-00A3-4885-95B1-1DEAB2E071D1}" type="slidenum">
              <a:rPr lang="en-GB"/>
              <a:pPr>
                <a:defRPr/>
              </a:pPr>
              <a:t>‹#›</a:t>
            </a:fld>
            <a:endParaRPr lang="en-GB"/>
          </a:p>
        </p:txBody>
      </p:sp>
    </p:spTree>
    <p:extLst>
      <p:ext uri="{BB962C8B-B14F-4D97-AF65-F5344CB8AC3E}">
        <p14:creationId xmlns:p14="http://schemas.microsoft.com/office/powerpoint/2010/main" val="35423686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lIns="91431" tIns="45716" rIns="91431" bIns="45716" numCol="1" anchor="t" anchorCtr="0" compatLnSpc="1">
            <a:prstTxWarp prst="textNoShape">
              <a:avLst/>
            </a:prstTxWarp>
          </a:bodyPr>
          <a:lstStyle/>
          <a:p>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0BB1AA8E-FAFE-47F9-ADDA-99982EBCB10C}" type="slidenum">
              <a:rPr lang="de-DE" sz="1200">
                <a:solidFill>
                  <a:srgbClr val="000000"/>
                </a:solidFill>
                <a:latin typeface="+mn-lt"/>
              </a:rPr>
              <a:pPr algn="r" defTabSz="914400">
                <a:defRPr/>
              </a:pPr>
              <a:t>12</a:t>
            </a:fld>
            <a:endParaRPr lang="de-DE" sz="1200">
              <a:solidFill>
                <a:srgbClr val="000000"/>
              </a:solidFill>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ACB5D7EC-49EE-4902-BC95-DB9F6EBD8BDD}" type="slidenum">
              <a:rPr lang="de-DE" sz="1200">
                <a:solidFill>
                  <a:srgbClr val="000000"/>
                </a:solidFill>
                <a:latin typeface="+mn-lt"/>
              </a:rPr>
              <a:pPr algn="r" defTabSz="914400">
                <a:defRPr/>
              </a:pPr>
              <a:t>13</a:t>
            </a:fld>
            <a:endParaRPr lang="de-DE" sz="1200">
              <a:solidFill>
                <a:srgbClr val="000000"/>
              </a:solidFill>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B9D31639-58B6-432D-B6A3-ECEB61684B79}" type="slidenum">
              <a:rPr lang="de-DE" sz="1200">
                <a:solidFill>
                  <a:srgbClr val="000000"/>
                </a:solidFill>
                <a:latin typeface="+mn-lt"/>
              </a:rPr>
              <a:pPr algn="r" defTabSz="914400">
                <a:defRPr/>
              </a:pPr>
              <a:t>14</a:t>
            </a:fld>
            <a:endParaRPr lang="de-DE" sz="1200">
              <a:solidFill>
                <a:srgbClr val="000000"/>
              </a:solidFill>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lIns="91431" tIns="45716" rIns="91431" bIns="45716" numCol="1" anchor="t" anchorCtr="0" compatLnSpc="1">
            <a:prstTxWarp prst="textNoShape">
              <a:avLst/>
            </a:prstTxWarp>
          </a:bodyPr>
          <a:lstStyle/>
          <a:p>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lIns="91431" tIns="45716" rIns="91431" bIns="45716" numCol="1" anchor="t" anchorCtr="0" compatLnSpc="1">
            <a:prstTxWarp prst="textNoShape">
              <a:avLst/>
            </a:prstTxWarp>
          </a:bodyPr>
          <a:lstStyle/>
          <a:p>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headEnd/>
            <a:tailEnd/>
          </a:ln>
        </p:spPr>
      </p:sp>
      <p:sp>
        <p:nvSpPr>
          <p:cNvPr id="47106" name="Rectangle 3"/>
          <p:cNvSpPr>
            <a:spLocks noGrp="1"/>
          </p:cNvSpPr>
          <p:nvPr>
            <p:ph type="body" idx="1"/>
          </p:nvPr>
        </p:nvSpPr>
        <p:spPr bwMode="auto">
          <a:noFill/>
        </p:spPr>
        <p:txBody>
          <a:bodyPr wrap="square" lIns="91431" tIns="45716" rIns="91431" bIns="45716" numCol="1" anchor="t" anchorCtr="0" compatLnSpc="1">
            <a:prstTxWarp prst="textNoShape">
              <a:avLst/>
            </a:prstTxWarp>
          </a:bodyPr>
          <a:lstStyle/>
          <a:p>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bwMode="auto">
          <a:noFill/>
        </p:spPr>
        <p:txBody>
          <a:bodyPr wrap="square" lIns="91431" tIns="45716" rIns="91431" bIns="45716" numCol="1" anchor="t" anchorCtr="0" compatLnSpc="1">
            <a:prstTxWarp prst="textNoShape">
              <a:avLst/>
            </a:prstTxWarp>
          </a:bodyP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060EE031-A2C2-49BA-B65F-8366F967701F}" type="slidenum">
              <a:rPr lang="de-DE" sz="1200">
                <a:solidFill>
                  <a:srgbClr val="000000"/>
                </a:solidFill>
                <a:latin typeface="+mn-lt"/>
              </a:rPr>
              <a:pPr algn="r" defTabSz="914400">
                <a:defRPr/>
              </a:pPr>
              <a:t>4</a:t>
            </a:fld>
            <a:endParaRPr lang="de-DE" sz="1200">
              <a:solidFill>
                <a:srgbClr val="000000"/>
              </a:solidFill>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E32F4D86-2624-4A1A-B8E9-BD7721C734D5}" type="slidenum">
              <a:rPr lang="de-DE" sz="1200">
                <a:solidFill>
                  <a:srgbClr val="000000"/>
                </a:solidFill>
                <a:latin typeface="+mn-lt"/>
              </a:rPr>
              <a:pPr algn="r" defTabSz="914400">
                <a:defRPr/>
              </a:pPr>
              <a:t>5</a:t>
            </a:fld>
            <a:endParaRPr lang="de-DE" sz="1200">
              <a:solidFill>
                <a:srgbClr val="000000"/>
              </a:solidFill>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79F1B873-4C90-48D5-B71B-D0D74ABAC266}" type="slidenum">
              <a:rPr lang="de-DE" sz="1200">
                <a:solidFill>
                  <a:srgbClr val="000000"/>
                </a:solidFill>
                <a:latin typeface="+mn-lt"/>
              </a:rPr>
              <a:pPr algn="r" defTabSz="914400">
                <a:defRPr/>
              </a:pPr>
              <a:t>6</a:t>
            </a:fld>
            <a:endParaRPr lang="de-DE" sz="1200">
              <a:solidFill>
                <a:srgbClr val="000000"/>
              </a:solidFill>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951B9630-5E72-43D6-88FC-0C825A64D33E}" type="slidenum">
              <a:rPr lang="de-DE" sz="1200">
                <a:solidFill>
                  <a:srgbClr val="000000"/>
                </a:solidFill>
                <a:latin typeface="+mn-lt"/>
              </a:rPr>
              <a:pPr algn="r" defTabSz="914400">
                <a:defRPr/>
              </a:pPr>
              <a:t>7</a:t>
            </a:fld>
            <a:endParaRPr lang="de-DE" sz="1200">
              <a:solidFill>
                <a:srgbClr val="000000"/>
              </a:solidFill>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8FF40B83-44B4-47DC-BB90-C6DEAF5F0EE2}" type="slidenum">
              <a:rPr lang="de-DE" sz="1200">
                <a:solidFill>
                  <a:srgbClr val="000000"/>
                </a:solidFill>
                <a:latin typeface="+mn-lt"/>
              </a:rPr>
              <a:pPr algn="r" defTabSz="914400">
                <a:defRPr/>
              </a:pPr>
              <a:t>8</a:t>
            </a:fld>
            <a:endParaRPr lang="de-DE" sz="1200">
              <a:solidFill>
                <a:srgbClr val="000000"/>
              </a:solidFill>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FD497009-3CA2-4472-B130-BE2128D0E055}" type="slidenum">
              <a:rPr lang="de-DE" sz="1200">
                <a:solidFill>
                  <a:srgbClr val="000000"/>
                </a:solidFill>
                <a:latin typeface="+mn-lt"/>
              </a:rPr>
              <a:pPr algn="r" defTabSz="914400">
                <a:defRPr/>
              </a:pPr>
              <a:t>9</a:t>
            </a:fld>
            <a:endParaRPr lang="de-DE" sz="1200">
              <a:solidFill>
                <a:srgbClr val="000000"/>
              </a:solidFill>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B95B5CF4-26F6-4E09-AFB4-5AF5822AB8C1}" type="slidenum">
              <a:rPr lang="de-DE" sz="1200">
                <a:solidFill>
                  <a:srgbClr val="000000"/>
                </a:solidFill>
                <a:latin typeface="+mn-lt"/>
              </a:rPr>
              <a:pPr algn="r" defTabSz="914400">
                <a:defRPr/>
              </a:pPr>
              <a:t>10</a:t>
            </a:fld>
            <a:endParaRPr lang="de-DE" sz="1200">
              <a:solidFill>
                <a:srgbClr val="000000"/>
              </a:solidFill>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txBox="1">
            <a:spLocks noGrp="1"/>
          </p:cNvSpPr>
          <p:nvPr/>
        </p:nvSpPr>
        <p:spPr bwMode="auto">
          <a:xfrm>
            <a:off x="3849688" y="9361488"/>
            <a:ext cx="2946400" cy="493712"/>
          </a:xfrm>
          <a:prstGeom prst="rect">
            <a:avLst/>
          </a:prstGeom>
          <a:noFill/>
          <a:ln>
            <a:miter lim="800000"/>
            <a:headEnd/>
            <a:tailEnd/>
          </a:ln>
        </p:spPr>
        <p:txBody>
          <a:bodyPr anchor="b"/>
          <a:lstStyle/>
          <a:p>
            <a:pPr algn="r" defTabSz="914400">
              <a:defRPr/>
            </a:pPr>
            <a:fld id="{012592CE-8687-439E-A7D7-22AB7165B935}" type="slidenum">
              <a:rPr lang="de-DE" sz="1200">
                <a:solidFill>
                  <a:srgbClr val="000000"/>
                </a:solidFill>
                <a:latin typeface="+mn-lt"/>
              </a:rPr>
              <a:pPr algn="r" defTabSz="914400">
                <a:defRPr/>
              </a:pPr>
              <a:t>11</a:t>
            </a:fld>
            <a:endParaRPr lang="de-DE" sz="1200">
              <a:solidFill>
                <a:srgbClr val="000000"/>
              </a:solidFill>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eldia">
    <p:spTree>
      <p:nvGrpSpPr>
        <p:cNvPr id="1" name=""/>
        <p:cNvGrpSpPr/>
        <p:nvPr/>
      </p:nvGrpSpPr>
      <p:grpSpPr>
        <a:xfrm>
          <a:off x="0" y="0"/>
          <a:ext cx="0" cy="0"/>
          <a:chOff x="0" y="0"/>
          <a:chExt cx="0" cy="0"/>
        </a:xfrm>
      </p:grpSpPr>
      <p:pic>
        <p:nvPicPr>
          <p:cNvPr id="4" name="Afbeelding 6" descr="ppt-FIA-start-4_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p:cNvPicPr>
            <a:picLocks noChangeAspect="1"/>
          </p:cNvPicPr>
          <p:nvPr userDrawn="1"/>
        </p:nvPicPr>
        <p:blipFill>
          <a:blip r:embed="rId3"/>
          <a:srcRect/>
          <a:stretch>
            <a:fillRect/>
          </a:stretch>
        </p:blipFill>
        <p:spPr bwMode="auto">
          <a:xfrm>
            <a:off x="-76200" y="0"/>
            <a:ext cx="9285288" cy="1851025"/>
          </a:xfrm>
          <a:prstGeom prst="rect">
            <a:avLst/>
          </a:prstGeom>
          <a:noFill/>
          <a:ln w="9525">
            <a:noFill/>
            <a:miter lim="800000"/>
            <a:headEnd/>
            <a:tailEnd/>
          </a:ln>
        </p:spPr>
      </p:pic>
      <p:sp>
        <p:nvSpPr>
          <p:cNvPr id="2" name="Titel 1"/>
          <p:cNvSpPr>
            <a:spLocks noGrp="1"/>
          </p:cNvSpPr>
          <p:nvPr>
            <p:ph type="ctrTitle"/>
          </p:nvPr>
        </p:nvSpPr>
        <p:spPr>
          <a:xfrm>
            <a:off x="609600" y="2895600"/>
            <a:ext cx="7924800" cy="1470025"/>
          </a:xfrm>
        </p:spPr>
        <p:txBody>
          <a:bodyPr anchor="b">
            <a:normAutofit/>
          </a:bodyPr>
          <a:lstStyle>
            <a:lvl1pPr algn="ctr">
              <a:defRPr sz="4000" b="1" cap="all">
                <a:solidFill>
                  <a:schemeClr val="bg1"/>
                </a:solidFill>
              </a:defRPr>
            </a:lvl1pPr>
          </a:lstStyle>
          <a:p>
            <a:r>
              <a:rPr lang="nl-BE" dirty="0" smtClean="0"/>
              <a:t>Titelstijl van model bewerken</a:t>
            </a:r>
            <a:endParaRPr lang="nl-NL" dirty="0"/>
          </a:p>
        </p:txBody>
      </p:sp>
      <p:sp>
        <p:nvSpPr>
          <p:cNvPr id="3" name="Subtitel 2"/>
          <p:cNvSpPr>
            <a:spLocks noGrp="1"/>
          </p:cNvSpPr>
          <p:nvPr>
            <p:ph type="subTitle" idx="1"/>
          </p:nvPr>
        </p:nvSpPr>
        <p:spPr>
          <a:xfrm>
            <a:off x="838200" y="4441825"/>
            <a:ext cx="7467600" cy="1371600"/>
          </a:xfrm>
        </p:spPr>
        <p:txBody>
          <a:bodyPr>
            <a:normAutofit/>
          </a:bodyPr>
          <a:lstStyle>
            <a:lvl1pPr marL="0" indent="0" algn="ctr">
              <a:buNone/>
              <a:defRPr sz="2400">
                <a:solidFill>
                  <a:srgbClr val="8AA2C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smtClean="0"/>
              <a:t>Klik om de titelstijl van het model te bewerken</a:t>
            </a:r>
            <a:endParaRPr lang="nl-N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BE"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35B46222-75BC-483C-8500-F18289382D84}" type="datetimeFigureOut">
              <a:rPr lang="nl-NL"/>
              <a:pPr>
                <a:defRPr/>
              </a:pPr>
              <a:t>4-5-2015</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5296BCC2-BFF4-4615-BB0B-8FFA2DD295E7}"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BE"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6FC8F6EB-8D29-4106-9B3D-B3A24F5BDC93}" type="datetimeFigureOut">
              <a:rPr lang="nl-NL"/>
              <a:pPr>
                <a:defRPr/>
              </a:pPr>
              <a:t>4-5-2015</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B9BF7492-E890-44CA-A444-933DB1CCD689}" type="slidenum">
              <a:rPr lang="nl-NL"/>
              <a:pPr>
                <a:defRPr/>
              </a:pPr>
              <a:t>‹#›</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B813951-5070-4C83-98AC-D2AADA71CB3F}" type="datetimeFigureOut">
              <a:rPr lang="nl-NL"/>
              <a:pPr>
                <a:defRPr/>
              </a:pPr>
              <a:t>4-5-2015</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E6D93B62-8020-4245-8D09-87F7B43B33A5}"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0"/>
            <a:ext cx="7772400" cy="1362075"/>
          </a:xfrm>
        </p:spPr>
        <p:txBody>
          <a:bodyPr anchor="b">
            <a:normAutofit/>
          </a:bodyPr>
          <a:lstStyle>
            <a:lvl1pPr algn="l">
              <a:defRPr sz="3600" b="1" cap="none">
                <a:solidFill>
                  <a:srgbClr val="95774C"/>
                </a:solidFill>
              </a:defRPr>
            </a:lvl1pPr>
          </a:lstStyle>
          <a:p>
            <a:r>
              <a:rPr lang="nl-BE" dirty="0" smtClean="0"/>
              <a:t>Titelstijl van model bewerken</a:t>
            </a:r>
            <a:endParaRPr lang="nl-NL" dirty="0"/>
          </a:p>
        </p:txBody>
      </p:sp>
      <p:sp>
        <p:nvSpPr>
          <p:cNvPr id="3" name="Tijdelijke aanduiding voor tekst 2"/>
          <p:cNvSpPr>
            <a:spLocks noGrp="1"/>
          </p:cNvSpPr>
          <p:nvPr>
            <p:ph type="body" idx="1"/>
          </p:nvPr>
        </p:nvSpPr>
        <p:spPr>
          <a:xfrm>
            <a:off x="722313" y="1360800"/>
            <a:ext cx="7772400" cy="1079500"/>
          </a:xfrm>
        </p:spPr>
        <p:txBody>
          <a:bodyPr>
            <a:normAutofit/>
          </a:bodyPr>
          <a:lstStyle>
            <a:lvl1pPr marL="0" indent="0">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dirty="0" smtClean="0"/>
              <a:t>Klik om de tekststijl van het model te bewerken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5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28600" y="396000"/>
            <a:ext cx="8763000" cy="823200"/>
          </a:xfrm>
        </p:spPr>
        <p:txBody>
          <a:bodyPr anchor="t">
            <a:normAutofit/>
          </a:bodyPr>
          <a:lstStyle>
            <a:lvl1pPr marL="0" algn="l">
              <a:spcBef>
                <a:spcPts val="0"/>
              </a:spcBef>
              <a:spcAft>
                <a:spcPts val="0"/>
              </a:spcAft>
              <a:defRPr sz="2800" b="0">
                <a:solidFill>
                  <a:srgbClr val="95774C"/>
                </a:solidFill>
              </a:defRPr>
            </a:lvl1pPr>
          </a:lstStyle>
          <a:p>
            <a:r>
              <a:rPr lang="de-DE" dirty="0" smtClean="0"/>
              <a:t>Titelmasterformat durch Klicken bearbeiten</a:t>
            </a:r>
            <a:endParaRPr lang="nl-NL" dirty="0"/>
          </a:p>
        </p:txBody>
      </p:sp>
      <p:sp>
        <p:nvSpPr>
          <p:cNvPr id="3" name="Tijdelijke aanduiding voor inhoud 2"/>
          <p:cNvSpPr>
            <a:spLocks noGrp="1"/>
          </p:cNvSpPr>
          <p:nvPr>
            <p:ph idx="1"/>
          </p:nvPr>
        </p:nvSpPr>
        <p:spPr>
          <a:xfrm>
            <a:off x="228600" y="1600200"/>
            <a:ext cx="8763000" cy="4191000"/>
          </a:xfrm>
        </p:spPr>
        <p:txBody>
          <a:bodyPr/>
          <a:lstStyle>
            <a:lvl1pPr>
              <a:buClr>
                <a:srgbClr val="95774C"/>
              </a:buClr>
              <a:buFont typeface="Lucida Grande"/>
              <a:buChar char="●"/>
              <a:defRPr sz="2400">
                <a:solidFill>
                  <a:schemeClr val="tx1">
                    <a:lumMod val="75000"/>
                    <a:lumOff val="25000"/>
                  </a:schemeClr>
                </a:solidFill>
              </a:defRPr>
            </a:lvl1pPr>
            <a:lvl2pPr>
              <a:buFont typeface="Lucida Grande"/>
              <a:buChar char="●"/>
              <a:defRPr sz="2000">
                <a:solidFill>
                  <a:schemeClr val="tx1">
                    <a:lumMod val="75000"/>
                    <a:lumOff val="25000"/>
                  </a:schemeClr>
                </a:solidFill>
              </a:defRPr>
            </a:lvl2pPr>
            <a:lvl3pPr>
              <a:buFont typeface="Lucida Grande"/>
              <a:buChar char="●"/>
              <a:defRPr sz="1800">
                <a:solidFill>
                  <a:schemeClr val="tx1">
                    <a:lumMod val="75000"/>
                    <a:lumOff val="25000"/>
                  </a:schemeClr>
                </a:solidFill>
              </a:defRPr>
            </a:lvl3pPr>
            <a:lvl4pPr>
              <a:buFont typeface="Lucida Grande"/>
              <a:buChar char="●"/>
              <a:defRPr sz="1200">
                <a:solidFill>
                  <a:schemeClr val="tx1">
                    <a:lumMod val="75000"/>
                    <a:lumOff val="25000"/>
                  </a:schemeClr>
                </a:solidFill>
              </a:defRPr>
            </a:lvl4pPr>
            <a:lvl5pPr>
              <a:buFont typeface="Lucida Grande"/>
              <a:buChar char="●"/>
              <a:defRPr sz="1000">
                <a:solidFill>
                  <a:schemeClr val="tx1">
                    <a:lumMod val="75000"/>
                    <a:lumOff val="25000"/>
                  </a:schemeClr>
                </a:solidFill>
              </a:defRPr>
            </a:lvl5pPr>
          </a:lstStyle>
          <a:p>
            <a:pPr lvl="0"/>
            <a:r>
              <a:rPr lang="nl-BE" dirty="0" smtClean="0"/>
              <a:t>Klik om de tekststijl van het model te bewerken</a:t>
            </a:r>
          </a:p>
          <a:p>
            <a:pPr lvl="1"/>
            <a:r>
              <a:rPr lang="nl-BE" dirty="0" smtClean="0"/>
              <a:t>Tweede niveau</a:t>
            </a:r>
          </a:p>
          <a:p>
            <a:pPr lvl="2"/>
            <a:r>
              <a:rPr lang="nl-BE" dirty="0" smtClean="0"/>
              <a:t>Derde niveau</a:t>
            </a:r>
          </a:p>
          <a:p>
            <a:pPr lvl="3"/>
            <a:r>
              <a:rPr lang="nl-BE" dirty="0" smtClean="0"/>
              <a:t>Vierde niveau</a:t>
            </a:r>
          </a:p>
          <a:p>
            <a:pPr lvl="4"/>
            <a:r>
              <a:rPr lang="nl-BE" dirty="0" smtClean="0"/>
              <a:t>Vijfde niveau</a:t>
            </a:r>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1_Titel en object">
    <p:spTree>
      <p:nvGrpSpPr>
        <p:cNvPr id="1" name=""/>
        <p:cNvGrpSpPr/>
        <p:nvPr/>
      </p:nvGrpSpPr>
      <p:grpSpPr>
        <a:xfrm>
          <a:off x="0" y="0"/>
          <a:ext cx="0" cy="0"/>
          <a:chOff x="0" y="0"/>
          <a:chExt cx="0" cy="0"/>
        </a:xfrm>
      </p:grpSpPr>
      <p:pic>
        <p:nvPicPr>
          <p:cNvPr id="4" name="Picture 2" descr="X:\Communication\Visual Identity\graphic elements\graphic elements\icon-privacyPolicy.png"/>
          <p:cNvPicPr>
            <a:picLocks noChangeAspect="1" noChangeArrowheads="1"/>
          </p:cNvPicPr>
          <p:nvPr userDrawn="1"/>
        </p:nvPicPr>
        <p:blipFill>
          <a:blip r:embed="rId2"/>
          <a:srcRect/>
          <a:stretch>
            <a:fillRect/>
          </a:stretch>
        </p:blipFill>
        <p:spPr bwMode="auto">
          <a:xfrm>
            <a:off x="228600" y="390525"/>
            <a:ext cx="3076575" cy="657225"/>
          </a:xfrm>
          <a:prstGeom prst="rect">
            <a:avLst/>
          </a:prstGeom>
          <a:noFill/>
          <a:ln w="9525">
            <a:noFill/>
            <a:miter lim="800000"/>
            <a:headEnd/>
            <a:tailEnd/>
          </a:ln>
        </p:spPr>
      </p:pic>
      <p:sp>
        <p:nvSpPr>
          <p:cNvPr id="3" name="Tijdelijke aanduiding voor inhoud 2"/>
          <p:cNvSpPr>
            <a:spLocks noGrp="1"/>
          </p:cNvSpPr>
          <p:nvPr>
            <p:ph idx="1"/>
          </p:nvPr>
        </p:nvSpPr>
        <p:spPr>
          <a:xfrm>
            <a:off x="228600" y="1600200"/>
            <a:ext cx="8763000" cy="4191000"/>
          </a:xfrm>
        </p:spPr>
        <p:txBody>
          <a:bodyPr/>
          <a:lstStyle>
            <a:lvl1pPr>
              <a:buClr>
                <a:srgbClr val="95774C"/>
              </a:buClr>
              <a:buFont typeface="Lucida Grande"/>
              <a:buChar char="●"/>
              <a:defRPr sz="2400">
                <a:solidFill>
                  <a:schemeClr val="tx1">
                    <a:lumMod val="75000"/>
                    <a:lumOff val="25000"/>
                  </a:schemeClr>
                </a:solidFill>
              </a:defRPr>
            </a:lvl1pPr>
            <a:lvl2pPr>
              <a:buFont typeface="Lucida Grande"/>
              <a:buChar char="●"/>
              <a:defRPr sz="2000">
                <a:solidFill>
                  <a:schemeClr val="tx1">
                    <a:lumMod val="75000"/>
                    <a:lumOff val="25000"/>
                  </a:schemeClr>
                </a:solidFill>
              </a:defRPr>
            </a:lvl2pPr>
            <a:lvl3pPr>
              <a:buFont typeface="Lucida Grande"/>
              <a:buChar char="●"/>
              <a:defRPr sz="1800">
                <a:solidFill>
                  <a:schemeClr val="tx1">
                    <a:lumMod val="75000"/>
                    <a:lumOff val="25000"/>
                  </a:schemeClr>
                </a:solidFill>
              </a:defRPr>
            </a:lvl3pPr>
            <a:lvl4pPr>
              <a:buFont typeface="Lucida Grande"/>
              <a:buChar char="●"/>
              <a:defRPr sz="1200">
                <a:solidFill>
                  <a:schemeClr val="tx1">
                    <a:lumMod val="75000"/>
                    <a:lumOff val="25000"/>
                  </a:schemeClr>
                </a:solidFill>
              </a:defRPr>
            </a:lvl4pPr>
            <a:lvl5pPr>
              <a:buFont typeface="Lucida Grande"/>
              <a:buChar char="●"/>
              <a:defRPr sz="1000">
                <a:solidFill>
                  <a:schemeClr val="tx1">
                    <a:lumMod val="75000"/>
                    <a:lumOff val="25000"/>
                  </a:schemeClr>
                </a:solidFill>
              </a:defRPr>
            </a:lvl5pPr>
          </a:lstStyle>
          <a:p>
            <a:pPr lvl="0"/>
            <a:r>
              <a:rPr lang="nl-BE" dirty="0" smtClean="0"/>
              <a:t>Klik om de tekststijl van het model te bewerken</a:t>
            </a:r>
          </a:p>
          <a:p>
            <a:pPr lvl="1"/>
            <a:r>
              <a:rPr lang="nl-BE" dirty="0" smtClean="0"/>
              <a:t>Tweede niveau</a:t>
            </a:r>
          </a:p>
          <a:p>
            <a:pPr lvl="2"/>
            <a:r>
              <a:rPr lang="nl-BE" dirty="0" smtClean="0"/>
              <a:t>Derde niveau</a:t>
            </a:r>
          </a:p>
          <a:p>
            <a:pPr lvl="3"/>
            <a:r>
              <a:rPr lang="nl-BE" dirty="0" smtClean="0"/>
              <a:t>Vierde niveau</a:t>
            </a:r>
          </a:p>
          <a:p>
            <a:pPr lvl="4"/>
            <a:r>
              <a:rPr lang="nl-BE" dirty="0" smtClean="0"/>
              <a:t>Vijfde niveau</a:t>
            </a:r>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5_Titel en object">
    <p:spTree>
      <p:nvGrpSpPr>
        <p:cNvPr id="1" name=""/>
        <p:cNvGrpSpPr/>
        <p:nvPr/>
      </p:nvGrpSpPr>
      <p:grpSpPr>
        <a:xfrm>
          <a:off x="0" y="0"/>
          <a:ext cx="0" cy="0"/>
          <a:chOff x="0" y="0"/>
          <a:chExt cx="0" cy="0"/>
        </a:xfrm>
      </p:grpSpPr>
      <p:pic>
        <p:nvPicPr>
          <p:cNvPr id="4" name="Picture 2" descr="X:\Communication\Visual Identity\graphic elements\graphic elements\icon-memberEvents.png"/>
          <p:cNvPicPr>
            <a:picLocks noChangeAspect="1" noChangeArrowheads="1"/>
          </p:cNvPicPr>
          <p:nvPr userDrawn="1"/>
        </p:nvPicPr>
        <p:blipFill>
          <a:blip r:embed="rId2"/>
          <a:srcRect/>
          <a:stretch>
            <a:fillRect/>
          </a:stretch>
        </p:blipFill>
        <p:spPr bwMode="auto">
          <a:xfrm>
            <a:off x="200025" y="407988"/>
            <a:ext cx="2924175" cy="657225"/>
          </a:xfrm>
          <a:prstGeom prst="rect">
            <a:avLst/>
          </a:prstGeom>
          <a:noFill/>
          <a:ln w="9525">
            <a:noFill/>
            <a:miter lim="800000"/>
            <a:headEnd/>
            <a:tailEnd/>
          </a:ln>
        </p:spPr>
      </p:pic>
      <p:sp>
        <p:nvSpPr>
          <p:cNvPr id="3" name="Tijdelijke aanduiding voor inhoud 2"/>
          <p:cNvSpPr>
            <a:spLocks noGrp="1"/>
          </p:cNvSpPr>
          <p:nvPr>
            <p:ph idx="1"/>
          </p:nvPr>
        </p:nvSpPr>
        <p:spPr>
          <a:xfrm>
            <a:off x="228600" y="1600200"/>
            <a:ext cx="8763000" cy="4191000"/>
          </a:xfrm>
        </p:spPr>
        <p:txBody>
          <a:bodyPr/>
          <a:lstStyle>
            <a:lvl1pPr>
              <a:buClr>
                <a:srgbClr val="95774C"/>
              </a:buClr>
              <a:buFont typeface="Lucida Grande"/>
              <a:buChar char="●"/>
              <a:defRPr sz="2400">
                <a:solidFill>
                  <a:schemeClr val="tx1">
                    <a:lumMod val="75000"/>
                    <a:lumOff val="25000"/>
                  </a:schemeClr>
                </a:solidFill>
              </a:defRPr>
            </a:lvl1pPr>
            <a:lvl2pPr>
              <a:buFont typeface="Lucida Grande"/>
              <a:buChar char="●"/>
              <a:defRPr sz="2000">
                <a:solidFill>
                  <a:schemeClr val="tx1">
                    <a:lumMod val="75000"/>
                    <a:lumOff val="25000"/>
                  </a:schemeClr>
                </a:solidFill>
              </a:defRPr>
            </a:lvl2pPr>
            <a:lvl3pPr>
              <a:buFont typeface="Lucida Grande"/>
              <a:buChar char="●"/>
              <a:defRPr sz="1800">
                <a:solidFill>
                  <a:schemeClr val="tx1">
                    <a:lumMod val="75000"/>
                    <a:lumOff val="25000"/>
                  </a:schemeClr>
                </a:solidFill>
              </a:defRPr>
            </a:lvl3pPr>
            <a:lvl4pPr>
              <a:buFont typeface="Lucida Grande"/>
              <a:buChar char="●"/>
              <a:defRPr sz="1200">
                <a:solidFill>
                  <a:schemeClr val="tx1">
                    <a:lumMod val="75000"/>
                    <a:lumOff val="25000"/>
                  </a:schemeClr>
                </a:solidFill>
              </a:defRPr>
            </a:lvl4pPr>
            <a:lvl5pPr>
              <a:buFont typeface="Lucida Grande"/>
              <a:buChar char="●"/>
              <a:defRPr sz="1000">
                <a:solidFill>
                  <a:schemeClr val="tx1">
                    <a:lumMod val="75000"/>
                    <a:lumOff val="25000"/>
                  </a:schemeClr>
                </a:solidFill>
              </a:defRPr>
            </a:lvl5pPr>
          </a:lstStyle>
          <a:p>
            <a:pPr lvl="0"/>
            <a:r>
              <a:rPr lang="nl-BE" dirty="0" smtClean="0"/>
              <a:t>Klik om de tekststijl van het model te bewerken</a:t>
            </a:r>
          </a:p>
          <a:p>
            <a:pPr lvl="1"/>
            <a:r>
              <a:rPr lang="nl-BE" dirty="0" smtClean="0"/>
              <a:t>Tweede niveau</a:t>
            </a:r>
          </a:p>
          <a:p>
            <a:pPr lvl="2"/>
            <a:r>
              <a:rPr lang="nl-BE" dirty="0" smtClean="0"/>
              <a:t>Derde niveau</a:t>
            </a:r>
          </a:p>
          <a:p>
            <a:pPr lvl="3"/>
            <a:r>
              <a:rPr lang="nl-BE" dirty="0" smtClean="0"/>
              <a:t>Vierde niveau</a:t>
            </a:r>
          </a:p>
          <a:p>
            <a:pPr lvl="4"/>
            <a:r>
              <a:rPr lang="nl-BE" dirty="0" smtClean="0"/>
              <a:t>Vijfde niveau</a:t>
            </a:r>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4_Titel en object">
    <p:spTree>
      <p:nvGrpSpPr>
        <p:cNvPr id="1" name=""/>
        <p:cNvGrpSpPr/>
        <p:nvPr/>
      </p:nvGrpSpPr>
      <p:grpSpPr>
        <a:xfrm>
          <a:off x="0" y="0"/>
          <a:ext cx="0" cy="0"/>
          <a:chOff x="0" y="0"/>
          <a:chExt cx="0" cy="0"/>
        </a:xfrm>
      </p:grpSpPr>
      <p:pic>
        <p:nvPicPr>
          <p:cNvPr id="4" name="Picture 2" descr="X:\Communication\Visual Identity\graphic elements\graphic elements\icon-researchProjects.png"/>
          <p:cNvPicPr>
            <a:picLocks noChangeAspect="1" noChangeArrowheads="1"/>
          </p:cNvPicPr>
          <p:nvPr userDrawn="1"/>
        </p:nvPicPr>
        <p:blipFill>
          <a:blip r:embed="rId2"/>
          <a:srcRect/>
          <a:stretch>
            <a:fillRect/>
          </a:stretch>
        </p:blipFill>
        <p:spPr bwMode="auto">
          <a:xfrm>
            <a:off x="228600" y="390525"/>
            <a:ext cx="3409950" cy="657225"/>
          </a:xfrm>
          <a:prstGeom prst="rect">
            <a:avLst/>
          </a:prstGeom>
          <a:noFill/>
          <a:ln w="9525">
            <a:noFill/>
            <a:miter lim="800000"/>
            <a:headEnd/>
            <a:tailEnd/>
          </a:ln>
        </p:spPr>
      </p:pic>
      <p:sp>
        <p:nvSpPr>
          <p:cNvPr id="3" name="Tijdelijke aanduiding voor inhoud 2"/>
          <p:cNvSpPr>
            <a:spLocks noGrp="1"/>
          </p:cNvSpPr>
          <p:nvPr>
            <p:ph idx="1"/>
          </p:nvPr>
        </p:nvSpPr>
        <p:spPr>
          <a:xfrm>
            <a:off x="228600" y="1600200"/>
            <a:ext cx="8763000" cy="4191000"/>
          </a:xfrm>
        </p:spPr>
        <p:txBody>
          <a:bodyPr/>
          <a:lstStyle>
            <a:lvl1pPr>
              <a:buClr>
                <a:srgbClr val="95774C"/>
              </a:buClr>
              <a:buFont typeface="Lucida Grande"/>
              <a:buChar char="●"/>
              <a:defRPr sz="2400">
                <a:solidFill>
                  <a:schemeClr val="tx1">
                    <a:lumMod val="75000"/>
                    <a:lumOff val="25000"/>
                  </a:schemeClr>
                </a:solidFill>
              </a:defRPr>
            </a:lvl1pPr>
            <a:lvl2pPr>
              <a:buFont typeface="Lucida Grande"/>
              <a:buChar char="●"/>
              <a:defRPr sz="2000">
                <a:solidFill>
                  <a:schemeClr val="tx1">
                    <a:lumMod val="75000"/>
                    <a:lumOff val="25000"/>
                  </a:schemeClr>
                </a:solidFill>
              </a:defRPr>
            </a:lvl2pPr>
            <a:lvl3pPr>
              <a:buFont typeface="Lucida Grande"/>
              <a:buChar char="●"/>
              <a:defRPr sz="1800">
                <a:solidFill>
                  <a:schemeClr val="tx1">
                    <a:lumMod val="75000"/>
                    <a:lumOff val="25000"/>
                  </a:schemeClr>
                </a:solidFill>
              </a:defRPr>
            </a:lvl3pPr>
            <a:lvl4pPr>
              <a:buFont typeface="Lucida Grande"/>
              <a:buChar char="●"/>
              <a:defRPr sz="1200">
                <a:solidFill>
                  <a:schemeClr val="tx1">
                    <a:lumMod val="75000"/>
                    <a:lumOff val="25000"/>
                  </a:schemeClr>
                </a:solidFill>
              </a:defRPr>
            </a:lvl4pPr>
            <a:lvl5pPr>
              <a:buFont typeface="Lucida Grande"/>
              <a:buChar char="●"/>
              <a:defRPr sz="1000">
                <a:solidFill>
                  <a:schemeClr val="tx1">
                    <a:lumMod val="75000"/>
                    <a:lumOff val="25000"/>
                  </a:schemeClr>
                </a:solidFill>
              </a:defRPr>
            </a:lvl5pPr>
          </a:lstStyle>
          <a:p>
            <a:pPr lvl="0"/>
            <a:r>
              <a:rPr lang="nl-BE" dirty="0" smtClean="0"/>
              <a:t>Klik om de tekststijl van het model te bewerken</a:t>
            </a:r>
          </a:p>
          <a:p>
            <a:pPr lvl="1"/>
            <a:r>
              <a:rPr lang="nl-BE" dirty="0" smtClean="0"/>
              <a:t>Tweede niveau</a:t>
            </a:r>
          </a:p>
          <a:p>
            <a:pPr lvl="2"/>
            <a:r>
              <a:rPr lang="nl-BE" dirty="0" smtClean="0"/>
              <a:t>Derde niveau</a:t>
            </a:r>
          </a:p>
          <a:p>
            <a:pPr lvl="3"/>
            <a:r>
              <a:rPr lang="nl-BE" dirty="0" smtClean="0"/>
              <a:t>Vierde niveau</a:t>
            </a:r>
          </a:p>
          <a:p>
            <a:pPr lvl="4"/>
            <a:r>
              <a:rPr lang="nl-BE" dirty="0" smtClean="0"/>
              <a:t>Vijfde niveau</a:t>
            </a:r>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2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28600" y="396000"/>
            <a:ext cx="8763000" cy="823200"/>
          </a:xfrm>
        </p:spPr>
        <p:txBody>
          <a:bodyPr anchor="t">
            <a:normAutofit/>
          </a:bodyPr>
          <a:lstStyle>
            <a:lvl1pPr marL="0" algn="l">
              <a:spcBef>
                <a:spcPts val="0"/>
              </a:spcBef>
              <a:spcAft>
                <a:spcPts val="0"/>
              </a:spcAft>
              <a:defRPr sz="2800" b="0">
                <a:solidFill>
                  <a:srgbClr val="95774C"/>
                </a:solidFill>
              </a:defRPr>
            </a:lvl1pPr>
          </a:lstStyle>
          <a:p>
            <a:r>
              <a:rPr lang="de-DE" dirty="0" smtClean="0"/>
              <a:t>Titelmasterformat durch Klicken bearbeiten</a:t>
            </a:r>
            <a:endParaRPr lang="nl-NL" dirty="0"/>
          </a:p>
        </p:txBody>
      </p:sp>
      <p:sp>
        <p:nvSpPr>
          <p:cNvPr id="3" name="Tijdelijke aanduiding voor inhoud 2"/>
          <p:cNvSpPr>
            <a:spLocks noGrp="1"/>
          </p:cNvSpPr>
          <p:nvPr>
            <p:ph idx="1"/>
          </p:nvPr>
        </p:nvSpPr>
        <p:spPr>
          <a:xfrm>
            <a:off x="228600" y="1600200"/>
            <a:ext cx="8763000" cy="4191000"/>
          </a:xfrm>
        </p:spPr>
        <p:txBody>
          <a:bodyPr/>
          <a:lstStyle>
            <a:lvl1pPr>
              <a:buClr>
                <a:srgbClr val="95774C"/>
              </a:buClr>
              <a:buFont typeface="Lucida Grande"/>
              <a:buChar char="●"/>
              <a:defRPr sz="2400">
                <a:solidFill>
                  <a:schemeClr val="tx1">
                    <a:lumMod val="75000"/>
                    <a:lumOff val="25000"/>
                  </a:schemeClr>
                </a:solidFill>
              </a:defRPr>
            </a:lvl1pPr>
            <a:lvl2pPr>
              <a:buFont typeface="Lucida Grande"/>
              <a:buChar char="●"/>
              <a:defRPr sz="2000">
                <a:solidFill>
                  <a:schemeClr val="tx1">
                    <a:lumMod val="75000"/>
                    <a:lumOff val="25000"/>
                  </a:schemeClr>
                </a:solidFill>
              </a:defRPr>
            </a:lvl2pPr>
            <a:lvl3pPr>
              <a:buFont typeface="Lucida Grande"/>
              <a:buChar char="●"/>
              <a:defRPr sz="1800">
                <a:solidFill>
                  <a:schemeClr val="tx1">
                    <a:lumMod val="75000"/>
                    <a:lumOff val="25000"/>
                  </a:schemeClr>
                </a:solidFill>
              </a:defRPr>
            </a:lvl3pPr>
            <a:lvl4pPr>
              <a:buFont typeface="Lucida Grande"/>
              <a:buChar char="●"/>
              <a:defRPr sz="1200">
                <a:solidFill>
                  <a:schemeClr val="tx1">
                    <a:lumMod val="75000"/>
                    <a:lumOff val="25000"/>
                  </a:schemeClr>
                </a:solidFill>
              </a:defRPr>
            </a:lvl4pPr>
            <a:lvl5pPr>
              <a:buFont typeface="Lucida Grande"/>
              <a:buChar char="●"/>
              <a:defRPr sz="1000">
                <a:solidFill>
                  <a:schemeClr val="tx1">
                    <a:lumMod val="75000"/>
                    <a:lumOff val="25000"/>
                  </a:schemeClr>
                </a:solidFill>
              </a:defRPr>
            </a:lvl5pPr>
          </a:lstStyle>
          <a:p>
            <a:pPr lvl="0"/>
            <a:r>
              <a:rPr lang="nl-BE" dirty="0" smtClean="0"/>
              <a:t>Klik om de tekststijl van het model te bewerken</a:t>
            </a:r>
          </a:p>
          <a:p>
            <a:pPr lvl="1"/>
            <a:r>
              <a:rPr lang="nl-BE" dirty="0" smtClean="0"/>
              <a:t>Tweede niveau</a:t>
            </a:r>
          </a:p>
          <a:p>
            <a:pPr lvl="2"/>
            <a:r>
              <a:rPr lang="nl-BE" dirty="0" smtClean="0"/>
              <a:t>Derde niveau</a:t>
            </a:r>
          </a:p>
          <a:p>
            <a:pPr lvl="3"/>
            <a:r>
              <a:rPr lang="nl-BE" dirty="0" smtClean="0"/>
              <a:t>Vierde niveau</a:t>
            </a:r>
          </a:p>
          <a:p>
            <a:pPr lvl="4"/>
            <a:r>
              <a:rPr lang="nl-BE" dirty="0" smtClean="0"/>
              <a:t>Vijfde niveau</a:t>
            </a:r>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051C8306-9018-42F6-8453-AA122F67C90C}" type="datetimeFigureOut">
              <a:rPr lang="nl-NL"/>
              <a:pPr>
                <a:defRPr/>
              </a:pPr>
              <a:t>4-5-2015</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BD5E3920-345F-4ECD-AE4A-6D1410DFE130}"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F03C814B-313C-4DA4-9D3F-B4C76238303F}" type="datetimeFigureOut">
              <a:rPr lang="nl-NL"/>
              <a:pPr>
                <a:defRPr/>
              </a:pPr>
              <a:t>4-5-2015</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76FF91D6-8C75-4DFF-894A-CEC02CDE4FBE}" type="slidenum">
              <a:rPr lang="nl-NL"/>
              <a:pPr>
                <a:defRPr/>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BE" smtClean="0"/>
              <a:t>Titelstijl van model bewerken</a:t>
            </a:r>
            <a:endParaRPr lang="nl-NL" smtClean="0"/>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8D75650-B40E-446F-AEE8-77A60BC42F40}" type="datetimeFigureOut">
              <a:rPr lang="nl-NL"/>
              <a:pPr>
                <a:defRPr/>
              </a:pPr>
              <a:t>4-5-2015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BEE04DE-5F04-4E1D-BD1E-FBEC2DBE634B}" type="slidenum">
              <a:rPr lang="nl-NL"/>
              <a:pPr>
                <a:defRPr/>
              </a:pPr>
              <a:t>‹#›</a:t>
            </a:fld>
            <a:endParaRPr lang="nl-NL"/>
          </a:p>
        </p:txBody>
      </p:sp>
      <p:pic>
        <p:nvPicPr>
          <p:cNvPr id="1031" name="Picture 6"/>
          <p:cNvPicPr>
            <a:picLocks noChangeAspect="1"/>
          </p:cNvPicPr>
          <p:nvPr userDrawn="1"/>
        </p:nvPicPr>
        <p:blipFill>
          <a:blip r:embed="rId15"/>
          <a:srcRect/>
          <a:stretch>
            <a:fillRect/>
          </a:stretch>
        </p:blipFill>
        <p:spPr bwMode="auto">
          <a:xfrm>
            <a:off x="8526463" y="6356350"/>
            <a:ext cx="603250" cy="492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0" r:id="rId8"/>
    <p:sldLayoutId id="2147483659" r:id="rId9"/>
    <p:sldLayoutId id="2147483658" r:id="rId10"/>
    <p:sldLayoutId id="2147483657" r:id="rId11"/>
    <p:sldLayoutId id="2147483656" r:id="rId12"/>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mmoncriteriaportal.org/c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3"/>
          <p:cNvSpPr>
            <a:spLocks noGrp="1"/>
          </p:cNvSpPr>
          <p:nvPr>
            <p:ph type="ctrTitle"/>
          </p:nvPr>
        </p:nvSpPr>
        <p:spPr/>
        <p:txBody>
          <a:bodyPr>
            <a:normAutofit fontScale="90000"/>
          </a:bodyPr>
          <a:lstStyle/>
          <a:p>
            <a:pPr eaLnBrk="1" hangingPunct="1">
              <a:defRPr/>
            </a:pPr>
            <a:r>
              <a:rPr lang="de-DE" cap="none" smtClean="0"/>
              <a:t>FIA</a:t>
            </a:r>
            <a:br>
              <a:rPr lang="de-DE" cap="none" smtClean="0"/>
            </a:br>
            <a:r>
              <a:rPr lang="de-DE" cap="none" smtClean="0"/>
              <a:t>Protection Against Mileage Fraud by Common Criteria</a:t>
            </a:r>
            <a:endParaRPr lang="nl-NL" cap="none" smtClean="0"/>
          </a:p>
        </p:txBody>
      </p:sp>
      <p:sp>
        <p:nvSpPr>
          <p:cNvPr id="15362" name="Subtitel 4"/>
          <p:cNvSpPr>
            <a:spLocks noGrp="1"/>
          </p:cNvSpPr>
          <p:nvPr>
            <p:ph type="subTitle" idx="1"/>
          </p:nvPr>
        </p:nvSpPr>
        <p:spPr/>
        <p:txBody>
          <a:bodyPr/>
          <a:lstStyle/>
          <a:p>
            <a:pPr eaLnBrk="1" hangingPunct="1"/>
            <a:r>
              <a:rPr lang="nl-NL" smtClean="0">
                <a:solidFill>
                  <a:schemeClr val="bg1"/>
                </a:solidFill>
              </a:rPr>
              <a:t>UNECE 2015-05-05</a:t>
            </a:r>
          </a:p>
        </p:txBody>
      </p:sp>
      <p:sp>
        <p:nvSpPr>
          <p:cNvPr id="4" name="Text Box 4"/>
          <p:cNvSpPr txBox="1">
            <a:spLocks noChangeArrowheads="1"/>
          </p:cNvSpPr>
          <p:nvPr/>
        </p:nvSpPr>
        <p:spPr bwMode="auto">
          <a:xfrm>
            <a:off x="4191000" y="0"/>
            <a:ext cx="4876800" cy="811367"/>
          </a:xfrm>
          <a:prstGeom prst="rect">
            <a:avLst/>
          </a:prstGeom>
          <a:noFill/>
          <a:ln w="12700">
            <a:noFill/>
            <a:miter lim="800000"/>
            <a:headEnd/>
            <a:tailEnd/>
          </a:ln>
        </p:spPr>
        <p:txBody>
          <a:bodyPr wrap="square" lIns="18000" tIns="36000" rIns="18000" bIns="3600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eaLnBrk="0" hangingPunct="0"/>
            <a:r>
              <a:rPr kumimoji="0" lang="en-GB" altLang="ja-JP" sz="1600" u="sng" dirty="0"/>
              <a:t>Informal document</a:t>
            </a:r>
            <a:r>
              <a:rPr kumimoji="0" lang="en-GB" altLang="ja-JP" sz="1600" dirty="0"/>
              <a:t> </a:t>
            </a:r>
            <a:r>
              <a:rPr kumimoji="0" lang="en-US" altLang="ja-JP" sz="1600" b="1" dirty="0" smtClean="0"/>
              <a:t>GRSG</a:t>
            </a:r>
            <a:r>
              <a:rPr kumimoji="0" lang="en-GB" altLang="ja-JP" sz="1600" b="1" dirty="0" smtClean="0"/>
              <a:t>-</a:t>
            </a:r>
            <a:r>
              <a:rPr kumimoji="0" lang="en-US" altLang="ja-JP" sz="1600" b="1" dirty="0" smtClean="0"/>
              <a:t>108</a:t>
            </a:r>
            <a:r>
              <a:rPr kumimoji="0" lang="en-GB" altLang="ja-JP" sz="1600" b="1" dirty="0" smtClean="0"/>
              <a:t>-37</a:t>
            </a:r>
            <a:endParaRPr kumimoji="0" lang="en-GB" altLang="ja-JP" sz="1600" b="1" dirty="0"/>
          </a:p>
          <a:p>
            <a:pPr algn="r" eaLnBrk="0" hangingPunct="0"/>
            <a:r>
              <a:rPr kumimoji="0" lang="en-GB" altLang="ja-JP" sz="1600" dirty="0" smtClean="0"/>
              <a:t>(</a:t>
            </a:r>
            <a:r>
              <a:rPr kumimoji="0" lang="en-US" altLang="ja-JP" sz="1600" dirty="0" smtClean="0"/>
              <a:t>108</a:t>
            </a:r>
            <a:r>
              <a:rPr kumimoji="0" lang="en-GB" altLang="ja-JP" sz="1600" dirty="0" err="1" smtClean="0"/>
              <a:t>th</a:t>
            </a:r>
            <a:r>
              <a:rPr kumimoji="0" lang="en-GB" altLang="ja-JP" sz="1600" dirty="0" smtClean="0"/>
              <a:t> </a:t>
            </a:r>
            <a:r>
              <a:rPr kumimoji="0" lang="en-GB" altLang="ja-JP" sz="1600" dirty="0" smtClean="0"/>
              <a:t>GR</a:t>
            </a:r>
            <a:r>
              <a:rPr kumimoji="0" lang="en-US" altLang="ja-JP" sz="1600" dirty="0" smtClean="0"/>
              <a:t>SG</a:t>
            </a:r>
            <a:r>
              <a:rPr kumimoji="0" lang="en-GB" altLang="ja-JP" sz="1600" dirty="0" smtClean="0"/>
              <a:t>, </a:t>
            </a:r>
            <a:r>
              <a:rPr kumimoji="0" lang="en-GB" altLang="ja-JP" sz="1600" dirty="0" smtClean="0"/>
              <a:t>4</a:t>
            </a:r>
            <a:r>
              <a:rPr kumimoji="0" lang="en-US" altLang="ja-JP" sz="1600" dirty="0" smtClean="0"/>
              <a:t>-8</a:t>
            </a:r>
            <a:r>
              <a:rPr kumimoji="0" lang="en-GB" altLang="ja-JP" sz="1600" dirty="0" smtClean="0"/>
              <a:t> </a:t>
            </a:r>
            <a:r>
              <a:rPr kumimoji="0" lang="en-GB" altLang="ja-JP" sz="1600" dirty="0" smtClean="0"/>
              <a:t>May </a:t>
            </a:r>
            <a:r>
              <a:rPr kumimoji="0" lang="en-GB" altLang="ja-JP" sz="1600" dirty="0" smtClean="0"/>
              <a:t>2015, agenda </a:t>
            </a:r>
            <a:r>
              <a:rPr kumimoji="0" lang="en-GB" altLang="ja-JP" sz="1600" dirty="0" smtClean="0"/>
              <a:t>item 3</a:t>
            </a:r>
            <a:r>
              <a:rPr kumimoji="0" lang="en-US" altLang="ja-JP" sz="1600" dirty="0" smtClean="0"/>
              <a:t>)</a:t>
            </a:r>
          </a:p>
          <a:p>
            <a:pPr algn="r" eaLnBrk="0" hangingPunct="0"/>
            <a:r>
              <a:rPr kumimoji="0" lang="ja-JP" altLang="en-US" sz="1600" dirty="0" smtClean="0">
                <a:solidFill>
                  <a:schemeClr val="tx1"/>
                </a:solidFill>
              </a:rPr>
              <a:t>　</a:t>
            </a:r>
            <a:endParaRPr kumimoji="0" lang="en-GB" altLang="ja-JP" sz="1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5" descr="Target of Evaluation"/>
          <p:cNvPicPr>
            <a:picLocks noChangeAspect="1" noChangeArrowheads="1"/>
          </p:cNvPicPr>
          <p:nvPr/>
        </p:nvPicPr>
        <p:blipFill>
          <a:blip r:embed="rId3"/>
          <a:srcRect/>
          <a:stretch>
            <a:fillRect/>
          </a:stretch>
        </p:blipFill>
        <p:spPr bwMode="auto">
          <a:xfrm>
            <a:off x="0" y="1447800"/>
            <a:ext cx="7696200" cy="4641850"/>
          </a:xfrm>
          <a:prstGeom prst="rect">
            <a:avLst/>
          </a:prstGeom>
          <a:noFill/>
          <a:ln w="9525">
            <a:noFill/>
            <a:miter lim="800000"/>
            <a:headEnd/>
            <a:tailEnd/>
          </a:ln>
        </p:spPr>
      </p:pic>
      <p:sp>
        <p:nvSpPr>
          <p:cNvPr id="31746"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GB" sz="3000" b="1">
                <a:solidFill>
                  <a:srgbClr val="FFFFFF"/>
                </a:solidFill>
                <a:latin typeface="Calibri" pitchFamily="34" charset="0"/>
              </a:rPr>
              <a:t>C-ITS Forum Structure</a:t>
            </a:r>
          </a:p>
        </p:txBody>
      </p:sp>
      <p:sp>
        <p:nvSpPr>
          <p:cNvPr id="31747"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31748" name="Rectangle 7"/>
          <p:cNvSpPr>
            <a:spLocks noChangeArrowheads="1"/>
          </p:cNvSpPr>
          <p:nvPr/>
        </p:nvSpPr>
        <p:spPr bwMode="auto">
          <a:xfrm>
            <a:off x="0" y="719138"/>
            <a:ext cx="5076825"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Target of Evaluation (TOE, Annex 5, 2)</a:t>
            </a:r>
          </a:p>
        </p:txBody>
      </p:sp>
      <p:sp>
        <p:nvSpPr>
          <p:cNvPr id="31749" name="Rectangle 6"/>
          <p:cNvSpPr>
            <a:spLocks noChangeArrowheads="1"/>
          </p:cNvSpPr>
          <p:nvPr/>
        </p:nvSpPr>
        <p:spPr bwMode="auto">
          <a:xfrm>
            <a:off x="7543800" y="1447800"/>
            <a:ext cx="304800" cy="4641850"/>
          </a:xfrm>
          <a:prstGeom prst="rect">
            <a:avLst/>
          </a:prstGeom>
          <a:solidFill>
            <a:schemeClr val="bg1"/>
          </a:solidFill>
          <a:ln w="9525">
            <a:noFill/>
            <a:miter lim="800000"/>
            <a:headEnd/>
            <a:tailEnd/>
          </a:ln>
        </p:spPr>
        <p:txBody>
          <a:bodyPr wrap="none" anchor="ctr"/>
          <a:lstStyle/>
          <a:p>
            <a:endParaRPr lang="de-DE"/>
          </a:p>
        </p:txBody>
      </p:sp>
      <p:sp>
        <p:nvSpPr>
          <p:cNvPr id="31750" name="AutoShape 7"/>
          <p:cNvSpPr>
            <a:spLocks noChangeArrowheads="1"/>
          </p:cNvSpPr>
          <p:nvPr/>
        </p:nvSpPr>
        <p:spPr bwMode="auto">
          <a:xfrm>
            <a:off x="2943225" y="4343400"/>
            <a:ext cx="2133600" cy="762000"/>
          </a:xfrm>
          <a:prstGeom prst="wedgeRectCallout">
            <a:avLst>
              <a:gd name="adj1" fmla="val -141069"/>
              <a:gd name="adj2" fmla="val -16667"/>
            </a:avLst>
          </a:prstGeom>
          <a:solidFill>
            <a:schemeClr val="bg1"/>
          </a:solidFill>
          <a:ln w="28575">
            <a:solidFill>
              <a:srgbClr val="33CC33"/>
            </a:solidFill>
            <a:miter lim="800000"/>
            <a:headEnd/>
            <a:tailEnd/>
          </a:ln>
        </p:spPr>
        <p:txBody>
          <a:bodyPr/>
          <a:lstStyle/>
          <a:p>
            <a:pPr algn="ctr"/>
            <a:r>
              <a:rPr lang="de-DE" sz="1400">
                <a:latin typeface="Calibri" pitchFamily="34" charset="0"/>
              </a:rPr>
              <a:t>2.4 The communication channel system transfers data</a:t>
            </a:r>
          </a:p>
        </p:txBody>
      </p:sp>
      <p:sp>
        <p:nvSpPr>
          <p:cNvPr id="31751" name="AutoShape 8"/>
          <p:cNvSpPr>
            <a:spLocks noChangeArrowheads="1"/>
          </p:cNvSpPr>
          <p:nvPr/>
        </p:nvSpPr>
        <p:spPr bwMode="auto">
          <a:xfrm>
            <a:off x="762000" y="5638800"/>
            <a:ext cx="2809875" cy="1066800"/>
          </a:xfrm>
          <a:prstGeom prst="cloudCallout">
            <a:avLst>
              <a:gd name="adj1" fmla="val -43898"/>
              <a:gd name="adj2" fmla="val -140028"/>
            </a:avLst>
          </a:prstGeom>
          <a:solidFill>
            <a:schemeClr val="bg1"/>
          </a:solidFill>
          <a:ln w="38100">
            <a:solidFill>
              <a:srgbClr val="FF0000"/>
            </a:solidFill>
            <a:round/>
            <a:headEnd/>
            <a:tailEnd/>
          </a:ln>
        </p:spPr>
        <p:txBody>
          <a:bodyPr/>
          <a:lstStyle/>
          <a:p>
            <a:pPr algn="ctr"/>
            <a:r>
              <a:rPr lang="de-DE" sz="1400" b="1">
                <a:latin typeface="Calibri" pitchFamily="34" charset="0"/>
              </a:rPr>
              <a:t>„Man in the Middle attacks like resitors falsify the transferred data</a:t>
            </a:r>
          </a:p>
        </p:txBody>
      </p:sp>
      <p:sp>
        <p:nvSpPr>
          <p:cNvPr id="31752" name="TextBox 8"/>
          <p:cNvSpPr txBox="1">
            <a:spLocks noChangeArrowheads="1"/>
          </p:cNvSpPr>
          <p:nvPr/>
        </p:nvSpPr>
        <p:spPr bwMode="auto">
          <a:xfrm>
            <a:off x="2871788" y="2133600"/>
            <a:ext cx="1952625" cy="738188"/>
          </a:xfrm>
          <a:prstGeom prst="rect">
            <a:avLst/>
          </a:prstGeom>
          <a:solidFill>
            <a:schemeClr val="bg1"/>
          </a:solidFill>
          <a:ln w="9525">
            <a:noFill/>
            <a:miter lim="800000"/>
            <a:headEnd/>
            <a:tailEnd/>
          </a:ln>
        </p:spPr>
        <p:txBody>
          <a:bodyPr>
            <a:spAutoFit/>
          </a:bodyPr>
          <a:lstStyle/>
          <a:p>
            <a:r>
              <a:rPr lang="de-DE" sz="1400">
                <a:solidFill>
                  <a:srgbClr val="FF0000"/>
                </a:solidFill>
              </a:rPr>
              <a:t>Most manipulations done via „OBD port“ in about 1 minute</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5" descr="Target of Evaluation"/>
          <p:cNvPicPr>
            <a:picLocks noChangeAspect="1" noChangeArrowheads="1"/>
          </p:cNvPicPr>
          <p:nvPr/>
        </p:nvPicPr>
        <p:blipFill>
          <a:blip r:embed="rId3"/>
          <a:srcRect/>
          <a:stretch>
            <a:fillRect/>
          </a:stretch>
        </p:blipFill>
        <p:spPr bwMode="auto">
          <a:xfrm>
            <a:off x="0" y="1447800"/>
            <a:ext cx="7696200" cy="4641850"/>
          </a:xfrm>
          <a:prstGeom prst="rect">
            <a:avLst/>
          </a:prstGeom>
          <a:noFill/>
          <a:ln w="9525">
            <a:noFill/>
            <a:miter lim="800000"/>
            <a:headEnd/>
            <a:tailEnd/>
          </a:ln>
        </p:spPr>
      </p:pic>
      <p:sp>
        <p:nvSpPr>
          <p:cNvPr id="33794"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GB" sz="3000" b="1">
                <a:solidFill>
                  <a:srgbClr val="FFFFFF"/>
                </a:solidFill>
                <a:latin typeface="Calibri" pitchFamily="34" charset="0"/>
              </a:rPr>
              <a:t>C-ITS Forum Structure</a:t>
            </a:r>
          </a:p>
        </p:txBody>
      </p:sp>
      <p:sp>
        <p:nvSpPr>
          <p:cNvPr id="33795"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33796" name="Rectangle 7"/>
          <p:cNvSpPr>
            <a:spLocks noChangeArrowheads="1"/>
          </p:cNvSpPr>
          <p:nvPr/>
        </p:nvSpPr>
        <p:spPr bwMode="auto">
          <a:xfrm>
            <a:off x="0" y="719138"/>
            <a:ext cx="5076825"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Target of Evaluation (TOE, Annex 5, 2)</a:t>
            </a:r>
          </a:p>
        </p:txBody>
      </p:sp>
      <p:sp>
        <p:nvSpPr>
          <p:cNvPr id="33797" name="Rectangle 6"/>
          <p:cNvSpPr>
            <a:spLocks noChangeArrowheads="1"/>
          </p:cNvSpPr>
          <p:nvPr/>
        </p:nvSpPr>
        <p:spPr bwMode="auto">
          <a:xfrm>
            <a:off x="7543800" y="1447800"/>
            <a:ext cx="304800" cy="4641850"/>
          </a:xfrm>
          <a:prstGeom prst="rect">
            <a:avLst/>
          </a:prstGeom>
          <a:solidFill>
            <a:schemeClr val="bg1"/>
          </a:solidFill>
          <a:ln w="9525">
            <a:noFill/>
            <a:miter lim="800000"/>
            <a:headEnd/>
            <a:tailEnd/>
          </a:ln>
        </p:spPr>
        <p:txBody>
          <a:bodyPr wrap="none" anchor="ctr"/>
          <a:lstStyle/>
          <a:p>
            <a:endParaRPr lang="de-DE"/>
          </a:p>
        </p:txBody>
      </p:sp>
      <p:sp>
        <p:nvSpPr>
          <p:cNvPr id="33798" name="AutoShape 7"/>
          <p:cNvSpPr>
            <a:spLocks noChangeArrowheads="1"/>
          </p:cNvSpPr>
          <p:nvPr/>
        </p:nvSpPr>
        <p:spPr bwMode="auto">
          <a:xfrm>
            <a:off x="2943225" y="4343400"/>
            <a:ext cx="2133600" cy="762000"/>
          </a:xfrm>
          <a:prstGeom prst="wedgeRectCallout">
            <a:avLst>
              <a:gd name="adj1" fmla="val -141963"/>
              <a:gd name="adj2" fmla="val -234167"/>
            </a:avLst>
          </a:prstGeom>
          <a:solidFill>
            <a:schemeClr val="bg1"/>
          </a:solidFill>
          <a:ln w="28575">
            <a:solidFill>
              <a:srgbClr val="33CC33"/>
            </a:solidFill>
            <a:miter lim="800000"/>
            <a:headEnd/>
            <a:tailEnd/>
          </a:ln>
        </p:spPr>
        <p:txBody>
          <a:bodyPr/>
          <a:lstStyle/>
          <a:p>
            <a:pPr algn="ctr"/>
            <a:r>
              <a:rPr lang="de-DE" sz="1400">
                <a:latin typeface="Calibri" pitchFamily="34" charset="0"/>
              </a:rPr>
              <a:t>2.4 The communication channel system transfers data</a:t>
            </a:r>
          </a:p>
        </p:txBody>
      </p:sp>
      <p:sp>
        <p:nvSpPr>
          <p:cNvPr id="33799" name="AutoShape 8"/>
          <p:cNvSpPr>
            <a:spLocks noChangeArrowheads="1"/>
          </p:cNvSpPr>
          <p:nvPr/>
        </p:nvSpPr>
        <p:spPr bwMode="auto">
          <a:xfrm>
            <a:off x="762000" y="5638800"/>
            <a:ext cx="2809875" cy="1066800"/>
          </a:xfrm>
          <a:prstGeom prst="cloudCallout">
            <a:avLst>
              <a:gd name="adj1" fmla="val -44917"/>
              <a:gd name="adj2" fmla="val -306102"/>
            </a:avLst>
          </a:prstGeom>
          <a:solidFill>
            <a:schemeClr val="bg1"/>
          </a:solidFill>
          <a:ln w="38100">
            <a:solidFill>
              <a:srgbClr val="FF0000"/>
            </a:solidFill>
            <a:round/>
            <a:headEnd/>
            <a:tailEnd/>
          </a:ln>
        </p:spPr>
        <p:txBody>
          <a:bodyPr/>
          <a:lstStyle/>
          <a:p>
            <a:pPr algn="ctr"/>
            <a:r>
              <a:rPr lang="de-DE" sz="1400" b="1">
                <a:latin typeface="Calibri" pitchFamily="34" charset="0"/>
              </a:rPr>
              <a:t>„Man in the Middle attacks like resitors falsify the transferred data</a:t>
            </a:r>
          </a:p>
        </p:txBody>
      </p:sp>
      <p:sp>
        <p:nvSpPr>
          <p:cNvPr id="33800" name="TextBox 8"/>
          <p:cNvSpPr txBox="1">
            <a:spLocks noChangeArrowheads="1"/>
          </p:cNvSpPr>
          <p:nvPr/>
        </p:nvSpPr>
        <p:spPr bwMode="auto">
          <a:xfrm>
            <a:off x="2871788" y="2133600"/>
            <a:ext cx="1952625" cy="738188"/>
          </a:xfrm>
          <a:prstGeom prst="rect">
            <a:avLst/>
          </a:prstGeom>
          <a:solidFill>
            <a:schemeClr val="bg1"/>
          </a:solidFill>
          <a:ln w="9525">
            <a:noFill/>
            <a:miter lim="800000"/>
            <a:headEnd/>
            <a:tailEnd/>
          </a:ln>
        </p:spPr>
        <p:txBody>
          <a:bodyPr>
            <a:spAutoFit/>
          </a:bodyPr>
          <a:lstStyle/>
          <a:p>
            <a:r>
              <a:rPr lang="de-DE" sz="1400">
                <a:solidFill>
                  <a:srgbClr val="FF0000"/>
                </a:solidFill>
              </a:rPr>
              <a:t>Most manipulations done via „OBD port“ in about 1 minute</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5" descr="Target of Evaluation"/>
          <p:cNvPicPr>
            <a:picLocks noChangeAspect="1" noChangeArrowheads="1"/>
          </p:cNvPicPr>
          <p:nvPr/>
        </p:nvPicPr>
        <p:blipFill>
          <a:blip r:embed="rId3"/>
          <a:srcRect/>
          <a:stretch>
            <a:fillRect/>
          </a:stretch>
        </p:blipFill>
        <p:spPr bwMode="auto">
          <a:xfrm>
            <a:off x="0" y="1447800"/>
            <a:ext cx="7696200" cy="4641850"/>
          </a:xfrm>
          <a:prstGeom prst="rect">
            <a:avLst/>
          </a:prstGeom>
          <a:noFill/>
          <a:ln w="9525">
            <a:noFill/>
            <a:miter lim="800000"/>
            <a:headEnd/>
            <a:tailEnd/>
          </a:ln>
        </p:spPr>
      </p:pic>
      <p:sp>
        <p:nvSpPr>
          <p:cNvPr id="35842"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GB" sz="3000" b="1">
                <a:solidFill>
                  <a:srgbClr val="FFFFFF"/>
                </a:solidFill>
                <a:latin typeface="Calibri" pitchFamily="34" charset="0"/>
              </a:rPr>
              <a:t>C-ITS Forum Structure</a:t>
            </a:r>
          </a:p>
        </p:txBody>
      </p:sp>
      <p:sp>
        <p:nvSpPr>
          <p:cNvPr id="35843"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35844" name="Rectangle 7"/>
          <p:cNvSpPr>
            <a:spLocks noChangeArrowheads="1"/>
          </p:cNvSpPr>
          <p:nvPr/>
        </p:nvSpPr>
        <p:spPr bwMode="auto">
          <a:xfrm>
            <a:off x="0" y="719138"/>
            <a:ext cx="5076825"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Target of Evaluation (TOE, Annex 5, 2)</a:t>
            </a:r>
          </a:p>
        </p:txBody>
      </p:sp>
      <p:sp>
        <p:nvSpPr>
          <p:cNvPr id="35845" name="Rectangle 6"/>
          <p:cNvSpPr>
            <a:spLocks noChangeArrowheads="1"/>
          </p:cNvSpPr>
          <p:nvPr/>
        </p:nvSpPr>
        <p:spPr bwMode="auto">
          <a:xfrm>
            <a:off x="7543800" y="1447800"/>
            <a:ext cx="304800" cy="4641850"/>
          </a:xfrm>
          <a:prstGeom prst="rect">
            <a:avLst/>
          </a:prstGeom>
          <a:solidFill>
            <a:schemeClr val="bg1"/>
          </a:solidFill>
          <a:ln w="9525">
            <a:noFill/>
            <a:miter lim="800000"/>
            <a:headEnd/>
            <a:tailEnd/>
          </a:ln>
        </p:spPr>
        <p:txBody>
          <a:bodyPr wrap="none" anchor="ctr"/>
          <a:lstStyle/>
          <a:p>
            <a:endParaRPr lang="de-DE"/>
          </a:p>
        </p:txBody>
      </p:sp>
      <p:sp>
        <p:nvSpPr>
          <p:cNvPr id="35846" name="AutoShape 7"/>
          <p:cNvSpPr>
            <a:spLocks noChangeArrowheads="1"/>
          </p:cNvSpPr>
          <p:nvPr/>
        </p:nvSpPr>
        <p:spPr bwMode="auto">
          <a:xfrm>
            <a:off x="2943225" y="4114800"/>
            <a:ext cx="2133600" cy="1143000"/>
          </a:xfrm>
          <a:prstGeom prst="wedgeRectCallout">
            <a:avLst>
              <a:gd name="adj1" fmla="val -139731"/>
              <a:gd name="adj2" fmla="val 48889"/>
            </a:avLst>
          </a:prstGeom>
          <a:solidFill>
            <a:schemeClr val="bg1"/>
          </a:solidFill>
          <a:ln w="28575">
            <a:solidFill>
              <a:srgbClr val="33CC33"/>
            </a:solidFill>
            <a:miter lim="800000"/>
            <a:headEnd/>
            <a:tailEnd/>
          </a:ln>
        </p:spPr>
        <p:txBody>
          <a:bodyPr/>
          <a:lstStyle/>
          <a:p>
            <a:pPr algn="ctr"/>
            <a:r>
              <a:rPr lang="de-DE" sz="1400">
                <a:latin typeface="Calibri" pitchFamily="34" charset="0"/>
              </a:rPr>
              <a:t>2.1/2.2 The computation and storage subsystem computes the data from the ABS sensor to mileage numbers and stores it</a:t>
            </a:r>
          </a:p>
        </p:txBody>
      </p:sp>
      <p:sp>
        <p:nvSpPr>
          <p:cNvPr id="35847" name="AutoShape 8"/>
          <p:cNvSpPr>
            <a:spLocks noChangeArrowheads="1"/>
          </p:cNvSpPr>
          <p:nvPr/>
        </p:nvSpPr>
        <p:spPr bwMode="auto">
          <a:xfrm>
            <a:off x="1219200" y="5562600"/>
            <a:ext cx="2809875" cy="1295400"/>
          </a:xfrm>
          <a:prstGeom prst="cloudCallout">
            <a:avLst>
              <a:gd name="adj1" fmla="val -60171"/>
              <a:gd name="adj2" fmla="val -57968"/>
            </a:avLst>
          </a:prstGeom>
          <a:solidFill>
            <a:schemeClr val="bg1"/>
          </a:solidFill>
          <a:ln w="38100">
            <a:solidFill>
              <a:srgbClr val="FF0000"/>
            </a:solidFill>
            <a:round/>
            <a:headEnd/>
            <a:tailEnd/>
          </a:ln>
        </p:spPr>
        <p:txBody>
          <a:bodyPr/>
          <a:lstStyle/>
          <a:p>
            <a:pPr algn="ctr"/>
            <a:r>
              <a:rPr lang="de-DE" sz="1400" b="1">
                <a:latin typeface="Calibri" pitchFamily="34" charset="0"/>
              </a:rPr>
              <a:t>Unprotected data in ECUs can be overwritten via the OBD port</a:t>
            </a:r>
          </a:p>
        </p:txBody>
      </p:sp>
      <p:sp>
        <p:nvSpPr>
          <p:cNvPr id="35848" name="TextBox 8"/>
          <p:cNvSpPr txBox="1">
            <a:spLocks noChangeArrowheads="1"/>
          </p:cNvSpPr>
          <p:nvPr/>
        </p:nvSpPr>
        <p:spPr bwMode="auto">
          <a:xfrm>
            <a:off x="2871788" y="2133600"/>
            <a:ext cx="1952625" cy="738188"/>
          </a:xfrm>
          <a:prstGeom prst="rect">
            <a:avLst/>
          </a:prstGeom>
          <a:solidFill>
            <a:schemeClr val="bg1"/>
          </a:solidFill>
          <a:ln w="9525">
            <a:noFill/>
            <a:miter lim="800000"/>
            <a:headEnd/>
            <a:tailEnd/>
          </a:ln>
        </p:spPr>
        <p:txBody>
          <a:bodyPr>
            <a:spAutoFit/>
          </a:bodyPr>
          <a:lstStyle/>
          <a:p>
            <a:r>
              <a:rPr lang="de-DE" sz="1400">
                <a:solidFill>
                  <a:srgbClr val="FF0000"/>
                </a:solidFill>
              </a:rPr>
              <a:t>Most manipulations done via „OBD port“ in about 1 minute</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5" descr="Target of Evaluation"/>
          <p:cNvPicPr>
            <a:picLocks noChangeAspect="1" noChangeArrowheads="1"/>
          </p:cNvPicPr>
          <p:nvPr/>
        </p:nvPicPr>
        <p:blipFill>
          <a:blip r:embed="rId3"/>
          <a:srcRect/>
          <a:stretch>
            <a:fillRect/>
          </a:stretch>
        </p:blipFill>
        <p:spPr bwMode="auto">
          <a:xfrm>
            <a:off x="0" y="1447800"/>
            <a:ext cx="7696200" cy="4641850"/>
          </a:xfrm>
          <a:prstGeom prst="rect">
            <a:avLst/>
          </a:prstGeom>
          <a:noFill/>
          <a:ln w="9525">
            <a:noFill/>
            <a:miter lim="800000"/>
            <a:headEnd/>
            <a:tailEnd/>
          </a:ln>
        </p:spPr>
      </p:pic>
      <p:sp>
        <p:nvSpPr>
          <p:cNvPr id="37890"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GB" sz="3000" b="1">
                <a:solidFill>
                  <a:srgbClr val="FFFFFF"/>
                </a:solidFill>
                <a:latin typeface="Calibri" pitchFamily="34" charset="0"/>
              </a:rPr>
              <a:t>C-ITS Forum Structure</a:t>
            </a:r>
          </a:p>
        </p:txBody>
      </p:sp>
      <p:sp>
        <p:nvSpPr>
          <p:cNvPr id="37891"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37892" name="Rectangle 7"/>
          <p:cNvSpPr>
            <a:spLocks noChangeArrowheads="1"/>
          </p:cNvSpPr>
          <p:nvPr/>
        </p:nvSpPr>
        <p:spPr bwMode="auto">
          <a:xfrm>
            <a:off x="0" y="719138"/>
            <a:ext cx="5076825"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Target of Evaluation (TOE, Annex 5, 2)</a:t>
            </a:r>
          </a:p>
        </p:txBody>
      </p:sp>
      <p:sp>
        <p:nvSpPr>
          <p:cNvPr id="37893" name="Rectangle 6"/>
          <p:cNvSpPr>
            <a:spLocks noChangeArrowheads="1"/>
          </p:cNvSpPr>
          <p:nvPr/>
        </p:nvSpPr>
        <p:spPr bwMode="auto">
          <a:xfrm>
            <a:off x="7543800" y="1447800"/>
            <a:ext cx="304800" cy="4641850"/>
          </a:xfrm>
          <a:prstGeom prst="rect">
            <a:avLst/>
          </a:prstGeom>
          <a:solidFill>
            <a:schemeClr val="bg1"/>
          </a:solidFill>
          <a:ln w="9525">
            <a:noFill/>
            <a:miter lim="800000"/>
            <a:headEnd/>
            <a:tailEnd/>
          </a:ln>
        </p:spPr>
        <p:txBody>
          <a:bodyPr wrap="none" anchor="ctr"/>
          <a:lstStyle/>
          <a:p>
            <a:endParaRPr lang="de-DE"/>
          </a:p>
        </p:txBody>
      </p:sp>
      <p:sp>
        <p:nvSpPr>
          <p:cNvPr id="37894" name="AutoShape 7"/>
          <p:cNvSpPr>
            <a:spLocks noChangeArrowheads="1"/>
          </p:cNvSpPr>
          <p:nvPr/>
        </p:nvSpPr>
        <p:spPr bwMode="auto">
          <a:xfrm>
            <a:off x="2943225" y="4114800"/>
            <a:ext cx="2133600" cy="1143000"/>
          </a:xfrm>
          <a:prstGeom prst="wedgeRectCallout">
            <a:avLst>
              <a:gd name="adj1" fmla="val -139731"/>
              <a:gd name="adj2" fmla="val -106111"/>
            </a:avLst>
          </a:prstGeom>
          <a:solidFill>
            <a:schemeClr val="bg1"/>
          </a:solidFill>
          <a:ln w="28575">
            <a:solidFill>
              <a:srgbClr val="33CC33"/>
            </a:solidFill>
            <a:miter lim="800000"/>
            <a:headEnd/>
            <a:tailEnd/>
          </a:ln>
        </p:spPr>
        <p:txBody>
          <a:bodyPr/>
          <a:lstStyle/>
          <a:p>
            <a:pPr algn="ctr"/>
            <a:r>
              <a:rPr lang="de-DE" sz="1400">
                <a:latin typeface="Calibri" pitchFamily="34" charset="0"/>
              </a:rPr>
              <a:t>2.1/2.2 The computation and storage subsystem computes the data from the ABS sensor to mileage numbers and stores it</a:t>
            </a:r>
          </a:p>
        </p:txBody>
      </p:sp>
      <p:sp>
        <p:nvSpPr>
          <p:cNvPr id="37895" name="AutoShape 8"/>
          <p:cNvSpPr>
            <a:spLocks noChangeArrowheads="1"/>
          </p:cNvSpPr>
          <p:nvPr/>
        </p:nvSpPr>
        <p:spPr bwMode="auto">
          <a:xfrm>
            <a:off x="1219200" y="5441950"/>
            <a:ext cx="2809875" cy="1295400"/>
          </a:xfrm>
          <a:prstGeom prst="cloudCallout">
            <a:avLst>
              <a:gd name="adj1" fmla="val -59829"/>
              <a:gd name="adj2" fmla="val -201593"/>
            </a:avLst>
          </a:prstGeom>
          <a:solidFill>
            <a:schemeClr val="bg1"/>
          </a:solidFill>
          <a:ln w="38100">
            <a:solidFill>
              <a:srgbClr val="FF0000"/>
            </a:solidFill>
            <a:round/>
            <a:headEnd/>
            <a:tailEnd/>
          </a:ln>
        </p:spPr>
        <p:txBody>
          <a:bodyPr/>
          <a:lstStyle/>
          <a:p>
            <a:pPr algn="ctr"/>
            <a:r>
              <a:rPr lang="de-DE" sz="1400" b="1">
                <a:latin typeface="Calibri" pitchFamily="34" charset="0"/>
              </a:rPr>
              <a:t>Unprotected data in ECUs can be overwritten via the OBD port</a:t>
            </a:r>
          </a:p>
        </p:txBody>
      </p:sp>
      <p:sp>
        <p:nvSpPr>
          <p:cNvPr id="37896" name="TextBox 8"/>
          <p:cNvSpPr txBox="1">
            <a:spLocks noChangeArrowheads="1"/>
          </p:cNvSpPr>
          <p:nvPr/>
        </p:nvSpPr>
        <p:spPr bwMode="auto">
          <a:xfrm>
            <a:off x="2871788" y="2133600"/>
            <a:ext cx="1952625" cy="738188"/>
          </a:xfrm>
          <a:prstGeom prst="rect">
            <a:avLst/>
          </a:prstGeom>
          <a:solidFill>
            <a:schemeClr val="bg1"/>
          </a:solidFill>
          <a:ln w="9525">
            <a:noFill/>
            <a:miter lim="800000"/>
            <a:headEnd/>
            <a:tailEnd/>
          </a:ln>
        </p:spPr>
        <p:txBody>
          <a:bodyPr>
            <a:spAutoFit/>
          </a:bodyPr>
          <a:lstStyle/>
          <a:p>
            <a:r>
              <a:rPr lang="de-DE" sz="1400">
                <a:solidFill>
                  <a:srgbClr val="FF0000"/>
                </a:solidFill>
              </a:rPr>
              <a:t>Most manipulations done via „OBD port“ in about 1 minute</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5" descr="Target of Evaluation"/>
          <p:cNvPicPr>
            <a:picLocks noChangeAspect="1" noChangeArrowheads="1"/>
          </p:cNvPicPr>
          <p:nvPr/>
        </p:nvPicPr>
        <p:blipFill>
          <a:blip r:embed="rId3"/>
          <a:srcRect/>
          <a:stretch>
            <a:fillRect/>
          </a:stretch>
        </p:blipFill>
        <p:spPr bwMode="auto">
          <a:xfrm>
            <a:off x="0" y="1447800"/>
            <a:ext cx="7696200" cy="4641850"/>
          </a:xfrm>
          <a:prstGeom prst="rect">
            <a:avLst/>
          </a:prstGeom>
          <a:noFill/>
          <a:ln w="9525">
            <a:noFill/>
            <a:miter lim="800000"/>
            <a:headEnd/>
            <a:tailEnd/>
          </a:ln>
        </p:spPr>
      </p:pic>
      <p:sp>
        <p:nvSpPr>
          <p:cNvPr id="39938"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GB" sz="3000" b="1">
                <a:solidFill>
                  <a:srgbClr val="FFFFFF"/>
                </a:solidFill>
                <a:latin typeface="Calibri" pitchFamily="34" charset="0"/>
              </a:rPr>
              <a:t>C-ITS Forum Structure</a:t>
            </a:r>
          </a:p>
        </p:txBody>
      </p:sp>
      <p:sp>
        <p:nvSpPr>
          <p:cNvPr id="39939"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39940" name="Rectangle 7"/>
          <p:cNvSpPr>
            <a:spLocks noChangeArrowheads="1"/>
          </p:cNvSpPr>
          <p:nvPr/>
        </p:nvSpPr>
        <p:spPr bwMode="auto">
          <a:xfrm>
            <a:off x="0" y="719138"/>
            <a:ext cx="5076825"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Target of Evaluation (TOE, Annex 5, 2)</a:t>
            </a:r>
          </a:p>
        </p:txBody>
      </p:sp>
      <p:sp>
        <p:nvSpPr>
          <p:cNvPr id="39941" name="Rectangle 6"/>
          <p:cNvSpPr>
            <a:spLocks noChangeArrowheads="1"/>
          </p:cNvSpPr>
          <p:nvPr/>
        </p:nvSpPr>
        <p:spPr bwMode="auto">
          <a:xfrm>
            <a:off x="7543800" y="1447800"/>
            <a:ext cx="304800" cy="4641850"/>
          </a:xfrm>
          <a:prstGeom prst="rect">
            <a:avLst/>
          </a:prstGeom>
          <a:solidFill>
            <a:schemeClr val="bg1"/>
          </a:solidFill>
          <a:ln w="9525">
            <a:noFill/>
            <a:miter lim="800000"/>
            <a:headEnd/>
            <a:tailEnd/>
          </a:ln>
        </p:spPr>
        <p:txBody>
          <a:bodyPr wrap="none" anchor="ctr"/>
          <a:lstStyle/>
          <a:p>
            <a:endParaRPr lang="de-DE"/>
          </a:p>
        </p:txBody>
      </p:sp>
      <p:sp>
        <p:nvSpPr>
          <p:cNvPr id="39942" name="TextBox 8"/>
          <p:cNvSpPr txBox="1">
            <a:spLocks noChangeArrowheads="1"/>
          </p:cNvSpPr>
          <p:nvPr/>
        </p:nvSpPr>
        <p:spPr bwMode="auto">
          <a:xfrm>
            <a:off x="2871788" y="2133600"/>
            <a:ext cx="1952625" cy="738188"/>
          </a:xfrm>
          <a:prstGeom prst="rect">
            <a:avLst/>
          </a:prstGeom>
          <a:solidFill>
            <a:schemeClr val="bg1"/>
          </a:solidFill>
          <a:ln w="9525">
            <a:noFill/>
            <a:miter lim="800000"/>
            <a:headEnd/>
            <a:tailEnd/>
          </a:ln>
        </p:spPr>
        <p:txBody>
          <a:bodyPr>
            <a:spAutoFit/>
          </a:bodyPr>
          <a:lstStyle/>
          <a:p>
            <a:r>
              <a:rPr lang="de-DE" sz="1400">
                <a:solidFill>
                  <a:srgbClr val="FF0000"/>
                </a:solidFill>
              </a:rPr>
              <a:t>Most manipulations done via „OBD port“ in about 1 minute</a:t>
            </a:r>
          </a:p>
        </p:txBody>
      </p:sp>
      <p:sp>
        <p:nvSpPr>
          <p:cNvPr id="39943" name="AutoShape 7"/>
          <p:cNvSpPr>
            <a:spLocks noChangeArrowheads="1"/>
          </p:cNvSpPr>
          <p:nvPr/>
        </p:nvSpPr>
        <p:spPr bwMode="auto">
          <a:xfrm>
            <a:off x="4343400" y="2438400"/>
            <a:ext cx="2133600" cy="1143000"/>
          </a:xfrm>
          <a:prstGeom prst="wedgeRectCallout">
            <a:avLst>
              <a:gd name="adj1" fmla="val -224556"/>
              <a:gd name="adj2" fmla="val -90278"/>
            </a:avLst>
          </a:prstGeom>
          <a:solidFill>
            <a:schemeClr val="bg1"/>
          </a:solidFill>
          <a:ln w="28575">
            <a:solidFill>
              <a:srgbClr val="33CC33"/>
            </a:solidFill>
            <a:miter lim="800000"/>
            <a:headEnd/>
            <a:tailEnd/>
          </a:ln>
        </p:spPr>
        <p:txBody>
          <a:bodyPr/>
          <a:lstStyle/>
          <a:p>
            <a:pPr algn="ctr"/>
            <a:r>
              <a:rPr lang="de-DE" sz="1400">
                <a:latin typeface="Calibri" pitchFamily="34" charset="0"/>
              </a:rPr>
              <a:t>2.3 The mileage display subsystem transfers computed data to readable numbers and displays them</a:t>
            </a:r>
          </a:p>
        </p:txBody>
      </p:sp>
      <p:sp>
        <p:nvSpPr>
          <p:cNvPr id="39944" name="AutoShape 8"/>
          <p:cNvSpPr>
            <a:spLocks noChangeArrowheads="1"/>
          </p:cNvSpPr>
          <p:nvPr/>
        </p:nvSpPr>
        <p:spPr bwMode="auto">
          <a:xfrm>
            <a:off x="1219200" y="2933700"/>
            <a:ext cx="2809875" cy="1295400"/>
          </a:xfrm>
          <a:prstGeom prst="cloudCallout">
            <a:avLst>
              <a:gd name="adj1" fmla="val -73727"/>
              <a:gd name="adj2" fmla="val -119241"/>
            </a:avLst>
          </a:prstGeom>
          <a:solidFill>
            <a:schemeClr val="bg1"/>
          </a:solidFill>
          <a:ln w="38100">
            <a:solidFill>
              <a:srgbClr val="FF0000"/>
            </a:solidFill>
            <a:round/>
            <a:headEnd/>
            <a:tailEnd/>
          </a:ln>
        </p:spPr>
        <p:txBody>
          <a:bodyPr/>
          <a:lstStyle/>
          <a:p>
            <a:pPr algn="ctr"/>
            <a:r>
              <a:rPr lang="de-DE" sz="1400" b="1">
                <a:latin typeface="Calibri" pitchFamily="34" charset="0"/>
              </a:rPr>
              <a:t>Manipulations via resistors or OBD port lead to false displayed data</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5" descr="Target of Evaluation"/>
          <p:cNvPicPr>
            <a:picLocks noChangeAspect="1" noChangeArrowheads="1"/>
          </p:cNvPicPr>
          <p:nvPr/>
        </p:nvPicPr>
        <p:blipFill>
          <a:blip r:embed="rId3"/>
          <a:srcRect/>
          <a:stretch>
            <a:fillRect/>
          </a:stretch>
        </p:blipFill>
        <p:spPr bwMode="auto">
          <a:xfrm>
            <a:off x="0" y="1905000"/>
            <a:ext cx="7696200" cy="4641850"/>
          </a:xfrm>
          <a:prstGeom prst="rect">
            <a:avLst/>
          </a:prstGeom>
          <a:noFill/>
          <a:ln w="9525">
            <a:noFill/>
            <a:miter lim="800000"/>
            <a:headEnd/>
            <a:tailEnd/>
          </a:ln>
        </p:spPr>
      </p:pic>
      <p:sp>
        <p:nvSpPr>
          <p:cNvPr id="41986" name="Rectangle 7"/>
          <p:cNvSpPr>
            <a:spLocks noChangeArrowheads="1"/>
          </p:cNvSpPr>
          <p:nvPr/>
        </p:nvSpPr>
        <p:spPr bwMode="auto">
          <a:xfrm>
            <a:off x="0" y="719138"/>
            <a:ext cx="8532813" cy="396875"/>
          </a:xfrm>
          <a:prstGeom prst="rect">
            <a:avLst/>
          </a:prstGeom>
          <a:noFill/>
          <a:ln w="9525">
            <a:noFill/>
            <a:miter lim="800000"/>
            <a:headEnd/>
            <a:tailEnd/>
          </a:ln>
        </p:spPr>
        <p:txBody>
          <a:bodyPr>
            <a:spAutoFit/>
          </a:bodyPr>
          <a:lstStyle/>
          <a:p>
            <a:pPr defTabSz="914400"/>
            <a:r>
              <a:rPr lang="en-GB" sz="2000" b="1" dirty="0">
                <a:solidFill>
                  <a:srgbClr val="404040"/>
                </a:solidFill>
                <a:latin typeface="Calibri" pitchFamily="34" charset="0"/>
              </a:rPr>
              <a:t>Protection Profile / Security Target (§2.6, &amp; </a:t>
            </a:r>
            <a:r>
              <a:rPr lang="en-GB" sz="2000" b="1" dirty="0" smtClean="0">
                <a:solidFill>
                  <a:srgbClr val="404040"/>
                </a:solidFill>
                <a:latin typeface="Calibri" pitchFamily="34" charset="0"/>
              </a:rPr>
              <a:t>5.5.2, </a:t>
            </a:r>
            <a:r>
              <a:rPr lang="en-GB" sz="2000" b="1" dirty="0">
                <a:solidFill>
                  <a:srgbClr val="404040"/>
                </a:solidFill>
                <a:latin typeface="Calibri" pitchFamily="34" charset="0"/>
              </a:rPr>
              <a:t>Annex 5)</a:t>
            </a:r>
            <a:endParaRPr lang="en-US" sz="2000" b="1" dirty="0">
              <a:solidFill>
                <a:srgbClr val="404040"/>
              </a:solidFill>
              <a:latin typeface="Calibri" pitchFamily="34" charset="0"/>
            </a:endParaRPr>
          </a:p>
        </p:txBody>
      </p:sp>
      <p:sp>
        <p:nvSpPr>
          <p:cNvPr id="41987"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a:t>
            </a:r>
            <a:endParaRPr lang="de-DE" sz="2800" b="1">
              <a:solidFill>
                <a:srgbClr val="95774C"/>
              </a:solidFill>
              <a:latin typeface="Calibri" pitchFamily="34" charset="0"/>
            </a:endParaRPr>
          </a:p>
        </p:txBody>
      </p:sp>
      <p:sp>
        <p:nvSpPr>
          <p:cNvPr id="23555" name="Rectangle 12"/>
          <p:cNvSpPr>
            <a:spLocks noChangeArrowheads="1"/>
          </p:cNvSpPr>
          <p:nvPr/>
        </p:nvSpPr>
        <p:spPr bwMode="auto">
          <a:xfrm>
            <a:off x="0" y="1017588"/>
            <a:ext cx="8991600" cy="922337"/>
          </a:xfrm>
          <a:prstGeom prst="rect">
            <a:avLst/>
          </a:prstGeom>
          <a:noFill/>
          <a:ln w="9525">
            <a:noFill/>
            <a:miter lim="800000"/>
            <a:headEnd/>
            <a:tailEnd/>
          </a:ln>
        </p:spPr>
        <p:txBody>
          <a:bodyPr anchor="ctr">
            <a:spAutoFit/>
          </a:bodyPr>
          <a:lstStyle/>
          <a:p>
            <a:pPr marL="266700" indent="-266700">
              <a:tabLst>
                <a:tab pos="457200" algn="l"/>
              </a:tabLst>
            </a:pPr>
            <a:r>
              <a:rPr lang="en-GB" b="1">
                <a:solidFill>
                  <a:srgbClr val="33CC33"/>
                </a:solidFill>
              </a:rPr>
              <a:t>Security Target: 1000€ (higher sales price for tampered vehicle)</a:t>
            </a:r>
          </a:p>
          <a:p>
            <a:pPr marL="266700" indent="-266700">
              <a:tabLst>
                <a:tab pos="457200" algn="l"/>
              </a:tabLst>
            </a:pPr>
            <a:r>
              <a:rPr lang="en-GB" b="1">
                <a:solidFill>
                  <a:srgbClr val="33CC33"/>
                </a:solidFill>
              </a:rPr>
              <a:t>Target of Evaluation: Gateway ECU</a:t>
            </a:r>
          </a:p>
          <a:p>
            <a:pPr marL="266700" indent="-266700">
              <a:tabLst>
                <a:tab pos="457200" algn="l"/>
              </a:tabLst>
            </a:pPr>
            <a:r>
              <a:rPr lang="en-GB" b="1">
                <a:solidFill>
                  <a:srgbClr val="33CC33"/>
                </a:solidFill>
              </a:rPr>
              <a:t>Solution: Secured Data Storage behind a Firewall in the Gateway ECU</a:t>
            </a:r>
            <a:endParaRPr lang="de-DE" b="1">
              <a:solidFill>
                <a:srgbClr val="33CC33"/>
              </a:solidFill>
            </a:endParaRPr>
          </a:p>
        </p:txBody>
      </p:sp>
      <p:sp>
        <p:nvSpPr>
          <p:cNvPr id="21510" name="Rectangle 6"/>
          <p:cNvSpPr>
            <a:spLocks noChangeArrowheads="1"/>
          </p:cNvSpPr>
          <p:nvPr/>
        </p:nvSpPr>
        <p:spPr bwMode="auto">
          <a:xfrm>
            <a:off x="228600" y="3581400"/>
            <a:ext cx="1219200" cy="838200"/>
          </a:xfrm>
          <a:prstGeom prst="rect">
            <a:avLst/>
          </a:prstGeom>
          <a:noFill/>
          <a:ln w="76200">
            <a:solidFill>
              <a:srgbClr val="33CC33"/>
            </a:solidFill>
            <a:miter lim="800000"/>
            <a:headEnd/>
            <a:tailEnd/>
          </a:ln>
        </p:spPr>
        <p:txBody>
          <a:bodyPr wrap="none" anchor="ctr"/>
          <a:lstStyle/>
          <a:p>
            <a:endParaRPr lang="de-DE"/>
          </a:p>
        </p:txBody>
      </p:sp>
      <p:sp>
        <p:nvSpPr>
          <p:cNvPr id="41990" name="Rectangle 8"/>
          <p:cNvSpPr>
            <a:spLocks noChangeArrowheads="1"/>
          </p:cNvSpPr>
          <p:nvPr/>
        </p:nvSpPr>
        <p:spPr bwMode="auto">
          <a:xfrm>
            <a:off x="7543800" y="1905000"/>
            <a:ext cx="304800" cy="4184650"/>
          </a:xfrm>
          <a:prstGeom prst="rect">
            <a:avLst/>
          </a:prstGeom>
          <a:solidFill>
            <a:schemeClr val="bg1"/>
          </a:solidFill>
          <a:ln w="9525">
            <a:noFill/>
            <a:miter lim="800000"/>
            <a:headEnd/>
            <a:tailEnd/>
          </a:ln>
        </p:spPr>
        <p:txBody>
          <a:bodyPr wrap="none" anchor="ctr"/>
          <a:lstStyle/>
          <a:p>
            <a:endParaRPr lang="de-DE"/>
          </a:p>
        </p:txBody>
      </p:sp>
      <p:sp>
        <p:nvSpPr>
          <p:cNvPr id="41991" name="TextBox 7"/>
          <p:cNvSpPr txBox="1">
            <a:spLocks noChangeArrowheads="1"/>
          </p:cNvSpPr>
          <p:nvPr/>
        </p:nvSpPr>
        <p:spPr bwMode="auto">
          <a:xfrm>
            <a:off x="2871788" y="2538413"/>
            <a:ext cx="1952625" cy="738187"/>
          </a:xfrm>
          <a:prstGeom prst="rect">
            <a:avLst/>
          </a:prstGeom>
          <a:solidFill>
            <a:schemeClr val="bg1"/>
          </a:solidFill>
          <a:ln w="9525">
            <a:noFill/>
            <a:miter lim="800000"/>
            <a:headEnd/>
            <a:tailEnd/>
          </a:ln>
        </p:spPr>
        <p:txBody>
          <a:bodyPr>
            <a:spAutoFit/>
          </a:bodyPr>
          <a:lstStyle/>
          <a:p>
            <a:r>
              <a:rPr lang="de-DE" sz="1400">
                <a:solidFill>
                  <a:srgbClr val="FF0000"/>
                </a:solidFill>
              </a:rPr>
              <a:t>Most manipulations done via „OBD port“ in about 1 minute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2000" fill="hold"/>
                                        <p:tgtEl>
                                          <p:spTgt spid="23555"/>
                                        </p:tgtEl>
                                        <p:attrNameLst>
                                          <p:attrName>ppt_x</p:attrName>
                                        </p:attrNameLst>
                                      </p:cBhvr>
                                      <p:tavLst>
                                        <p:tav tm="0">
                                          <p:val>
                                            <p:strVal val="#ppt_x"/>
                                          </p:val>
                                        </p:tav>
                                        <p:tav tm="100000">
                                          <p:val>
                                            <p:strVal val="#ppt_x"/>
                                          </p:val>
                                        </p:tav>
                                      </p:tavLst>
                                    </p:anim>
                                    <p:anim calcmode="lin" valueType="num">
                                      <p:cBhvr additive="base">
                                        <p:cTn id="8" dur="2000" fill="hold"/>
                                        <p:tgtEl>
                                          <p:spTgt spid="235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10"/>
                                        </p:tgtEl>
                                        <p:attrNameLst>
                                          <p:attrName>style.visibility</p:attrName>
                                        </p:attrNameLst>
                                      </p:cBhvr>
                                      <p:to>
                                        <p:strVal val="visible"/>
                                      </p:to>
                                    </p:set>
                                    <p:anim calcmode="lin" valueType="num">
                                      <p:cBhvr additive="base">
                                        <p:cTn id="13" dur="1000" fill="hold"/>
                                        <p:tgtEl>
                                          <p:spTgt spid="21510"/>
                                        </p:tgtEl>
                                        <p:attrNameLst>
                                          <p:attrName>ppt_x</p:attrName>
                                        </p:attrNameLst>
                                      </p:cBhvr>
                                      <p:tavLst>
                                        <p:tav tm="0">
                                          <p:val>
                                            <p:strVal val="#ppt_x"/>
                                          </p:val>
                                        </p:tav>
                                        <p:tav tm="100000">
                                          <p:val>
                                            <p:strVal val="#ppt_x"/>
                                          </p:val>
                                        </p:tav>
                                      </p:tavLst>
                                    </p:anim>
                                    <p:anim calcmode="lin" valueType="num">
                                      <p:cBhvr additive="base">
                                        <p:cTn id="14" dur="1000" fill="hold"/>
                                        <p:tgtEl>
                                          <p:spTgt spid="215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15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ChangeArrowheads="1"/>
          </p:cNvSpPr>
          <p:nvPr/>
        </p:nvSpPr>
        <p:spPr bwMode="auto">
          <a:xfrm>
            <a:off x="0" y="719138"/>
            <a:ext cx="8532813" cy="400110"/>
          </a:xfrm>
          <a:prstGeom prst="rect">
            <a:avLst/>
          </a:prstGeom>
          <a:noFill/>
          <a:ln w="9525">
            <a:noFill/>
            <a:miter lim="800000"/>
            <a:headEnd/>
            <a:tailEnd/>
          </a:ln>
        </p:spPr>
        <p:txBody>
          <a:bodyPr>
            <a:spAutoFit/>
          </a:bodyPr>
          <a:lstStyle/>
          <a:p>
            <a:pPr defTabSz="914400"/>
            <a:r>
              <a:rPr lang="en-GB" b="1" dirty="0">
                <a:solidFill>
                  <a:srgbClr val="404040"/>
                </a:solidFill>
              </a:rPr>
              <a:t>Protection Profile / Security Target (§2.6, &amp; </a:t>
            </a:r>
            <a:r>
              <a:rPr lang="en-GB" b="1" dirty="0" smtClean="0">
                <a:solidFill>
                  <a:srgbClr val="404040"/>
                </a:solidFill>
              </a:rPr>
              <a:t>5.5.2, </a:t>
            </a:r>
            <a:r>
              <a:rPr lang="en-GB" b="1" dirty="0">
                <a:solidFill>
                  <a:srgbClr val="404040"/>
                </a:solidFill>
              </a:rPr>
              <a:t>Annex 5)</a:t>
            </a:r>
            <a:endParaRPr lang="en-US" sz="2000" b="1" dirty="0">
              <a:solidFill>
                <a:srgbClr val="404040"/>
              </a:solidFill>
              <a:latin typeface="Calibri" pitchFamily="34" charset="0"/>
            </a:endParaRPr>
          </a:p>
        </p:txBody>
      </p:sp>
      <p:sp>
        <p:nvSpPr>
          <p:cNvPr id="44034"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a:t>
            </a:r>
            <a:endParaRPr lang="de-DE" sz="2800" b="1">
              <a:solidFill>
                <a:srgbClr val="95774C"/>
              </a:solidFill>
              <a:latin typeface="Calibri" pitchFamily="34" charset="0"/>
            </a:endParaRPr>
          </a:p>
        </p:txBody>
      </p:sp>
      <p:pic>
        <p:nvPicPr>
          <p:cNvPr id="44035" name="Picture 5" descr="Target of Evaluation"/>
          <p:cNvPicPr>
            <a:picLocks noChangeAspect="1" noChangeArrowheads="1"/>
          </p:cNvPicPr>
          <p:nvPr/>
        </p:nvPicPr>
        <p:blipFill>
          <a:blip r:embed="rId3"/>
          <a:srcRect/>
          <a:stretch>
            <a:fillRect/>
          </a:stretch>
        </p:blipFill>
        <p:spPr bwMode="auto">
          <a:xfrm>
            <a:off x="0" y="1905000"/>
            <a:ext cx="7696200" cy="4641850"/>
          </a:xfrm>
          <a:prstGeom prst="rect">
            <a:avLst/>
          </a:prstGeom>
          <a:noFill/>
          <a:ln w="9525">
            <a:noFill/>
            <a:miter lim="800000"/>
            <a:headEnd/>
            <a:tailEnd/>
          </a:ln>
        </p:spPr>
      </p:pic>
      <p:sp>
        <p:nvSpPr>
          <p:cNvPr id="40967" name="Rectangle 7"/>
          <p:cNvSpPr>
            <a:spLocks noChangeArrowheads="1"/>
          </p:cNvSpPr>
          <p:nvPr/>
        </p:nvSpPr>
        <p:spPr bwMode="auto">
          <a:xfrm>
            <a:off x="0" y="1020763"/>
            <a:ext cx="8083550" cy="923925"/>
          </a:xfrm>
          <a:prstGeom prst="rect">
            <a:avLst/>
          </a:prstGeom>
          <a:noFill/>
          <a:ln w="9525">
            <a:noFill/>
            <a:miter lim="800000"/>
            <a:headEnd/>
            <a:tailEnd/>
          </a:ln>
        </p:spPr>
        <p:txBody>
          <a:bodyPr>
            <a:spAutoFit/>
          </a:bodyPr>
          <a:lstStyle/>
          <a:p>
            <a:r>
              <a:rPr lang="en-GB" b="1">
                <a:solidFill>
                  <a:srgbClr val="33CC33"/>
                </a:solidFill>
              </a:rPr>
              <a:t>Security Target 6000€ (higher sales price for tampered vehicle)</a:t>
            </a:r>
            <a:br>
              <a:rPr lang="en-GB" b="1">
                <a:solidFill>
                  <a:srgbClr val="33CC33"/>
                </a:solidFill>
              </a:rPr>
            </a:br>
            <a:r>
              <a:rPr lang="en-GB" b="1">
                <a:solidFill>
                  <a:srgbClr val="33CC33"/>
                </a:solidFill>
              </a:rPr>
              <a:t>Target of Evaluation: Whole Odometer System </a:t>
            </a:r>
          </a:p>
          <a:p>
            <a:r>
              <a:rPr lang="en-GB" b="1">
                <a:solidFill>
                  <a:srgbClr val="33CC33"/>
                </a:solidFill>
              </a:rPr>
              <a:t>Solution: Encrypted Data Transfer and Storage of Data behind Firewall</a:t>
            </a:r>
            <a:endParaRPr lang="de-DE" b="1">
              <a:solidFill>
                <a:srgbClr val="33CC33"/>
              </a:solidFill>
            </a:endParaRPr>
          </a:p>
        </p:txBody>
      </p:sp>
      <p:grpSp>
        <p:nvGrpSpPr>
          <p:cNvPr id="40976" name="Group 16"/>
          <p:cNvGrpSpPr>
            <a:grpSpLocks/>
          </p:cNvGrpSpPr>
          <p:nvPr/>
        </p:nvGrpSpPr>
        <p:grpSpPr bwMode="auto">
          <a:xfrm>
            <a:off x="304800" y="1951038"/>
            <a:ext cx="6553200" cy="4595812"/>
            <a:chOff x="144" y="1229"/>
            <a:chExt cx="4128" cy="2895"/>
          </a:xfrm>
        </p:grpSpPr>
        <p:sp>
          <p:nvSpPr>
            <p:cNvPr id="44040" name="Line 10"/>
            <p:cNvSpPr>
              <a:spLocks noChangeShapeType="1"/>
            </p:cNvSpPr>
            <p:nvPr/>
          </p:nvSpPr>
          <p:spPr bwMode="auto">
            <a:xfrm>
              <a:off x="4272" y="3360"/>
              <a:ext cx="0" cy="764"/>
            </a:xfrm>
            <a:prstGeom prst="line">
              <a:avLst/>
            </a:prstGeom>
            <a:noFill/>
            <a:ln w="57150">
              <a:solidFill>
                <a:srgbClr val="33CC33"/>
              </a:solidFill>
              <a:round/>
              <a:headEnd/>
              <a:tailEnd/>
            </a:ln>
          </p:spPr>
          <p:txBody>
            <a:bodyPr/>
            <a:lstStyle/>
            <a:p>
              <a:endParaRPr lang="de-DE"/>
            </a:p>
          </p:txBody>
        </p:sp>
        <p:sp>
          <p:nvSpPr>
            <p:cNvPr id="44041" name="Line 11"/>
            <p:cNvSpPr>
              <a:spLocks noChangeShapeType="1"/>
            </p:cNvSpPr>
            <p:nvPr/>
          </p:nvSpPr>
          <p:spPr bwMode="auto">
            <a:xfrm flipH="1">
              <a:off x="144" y="4124"/>
              <a:ext cx="4128" cy="0"/>
            </a:xfrm>
            <a:prstGeom prst="line">
              <a:avLst/>
            </a:prstGeom>
            <a:noFill/>
            <a:ln w="57150">
              <a:solidFill>
                <a:srgbClr val="33CC33"/>
              </a:solidFill>
              <a:round/>
              <a:headEnd/>
              <a:tailEnd/>
            </a:ln>
          </p:spPr>
          <p:txBody>
            <a:bodyPr/>
            <a:lstStyle/>
            <a:p>
              <a:endParaRPr lang="de-DE"/>
            </a:p>
          </p:txBody>
        </p:sp>
        <p:sp>
          <p:nvSpPr>
            <p:cNvPr id="44042" name="Line 12"/>
            <p:cNvSpPr>
              <a:spLocks noChangeShapeType="1"/>
            </p:cNvSpPr>
            <p:nvPr/>
          </p:nvSpPr>
          <p:spPr bwMode="auto">
            <a:xfrm flipV="1">
              <a:off x="144" y="1229"/>
              <a:ext cx="0" cy="2895"/>
            </a:xfrm>
            <a:prstGeom prst="line">
              <a:avLst/>
            </a:prstGeom>
            <a:noFill/>
            <a:ln w="57150">
              <a:solidFill>
                <a:srgbClr val="33CC33"/>
              </a:solidFill>
              <a:round/>
              <a:headEnd/>
              <a:tailEnd/>
            </a:ln>
          </p:spPr>
          <p:txBody>
            <a:bodyPr/>
            <a:lstStyle/>
            <a:p>
              <a:endParaRPr lang="de-DE"/>
            </a:p>
          </p:txBody>
        </p:sp>
        <p:sp>
          <p:nvSpPr>
            <p:cNvPr id="44043" name="Line 13"/>
            <p:cNvSpPr>
              <a:spLocks noChangeShapeType="1"/>
            </p:cNvSpPr>
            <p:nvPr/>
          </p:nvSpPr>
          <p:spPr bwMode="auto">
            <a:xfrm>
              <a:off x="144" y="1229"/>
              <a:ext cx="768" cy="0"/>
            </a:xfrm>
            <a:prstGeom prst="line">
              <a:avLst/>
            </a:prstGeom>
            <a:noFill/>
            <a:ln w="57150">
              <a:solidFill>
                <a:srgbClr val="33CC33"/>
              </a:solidFill>
              <a:round/>
              <a:headEnd/>
              <a:tailEnd/>
            </a:ln>
          </p:spPr>
          <p:txBody>
            <a:bodyPr/>
            <a:lstStyle/>
            <a:p>
              <a:endParaRPr lang="de-DE"/>
            </a:p>
          </p:txBody>
        </p:sp>
        <p:sp>
          <p:nvSpPr>
            <p:cNvPr id="44044" name="Line 14"/>
            <p:cNvSpPr>
              <a:spLocks noChangeShapeType="1"/>
            </p:cNvSpPr>
            <p:nvPr/>
          </p:nvSpPr>
          <p:spPr bwMode="auto">
            <a:xfrm>
              <a:off x="912" y="1229"/>
              <a:ext cx="0" cy="2131"/>
            </a:xfrm>
            <a:prstGeom prst="line">
              <a:avLst/>
            </a:prstGeom>
            <a:noFill/>
            <a:ln w="57150">
              <a:solidFill>
                <a:srgbClr val="33CC33"/>
              </a:solidFill>
              <a:round/>
              <a:headEnd/>
              <a:tailEnd/>
            </a:ln>
          </p:spPr>
          <p:txBody>
            <a:bodyPr/>
            <a:lstStyle/>
            <a:p>
              <a:endParaRPr lang="de-DE"/>
            </a:p>
          </p:txBody>
        </p:sp>
        <p:sp>
          <p:nvSpPr>
            <p:cNvPr id="44045" name="Line 15"/>
            <p:cNvSpPr>
              <a:spLocks noChangeShapeType="1"/>
            </p:cNvSpPr>
            <p:nvPr/>
          </p:nvSpPr>
          <p:spPr bwMode="auto">
            <a:xfrm>
              <a:off x="912" y="3360"/>
              <a:ext cx="3360" cy="0"/>
            </a:xfrm>
            <a:prstGeom prst="line">
              <a:avLst/>
            </a:prstGeom>
            <a:noFill/>
            <a:ln w="57150">
              <a:solidFill>
                <a:srgbClr val="33CC33"/>
              </a:solidFill>
              <a:round/>
              <a:headEnd/>
              <a:tailEnd/>
            </a:ln>
          </p:spPr>
          <p:txBody>
            <a:bodyPr/>
            <a:lstStyle/>
            <a:p>
              <a:endParaRPr lang="de-DE"/>
            </a:p>
          </p:txBody>
        </p:sp>
      </p:grpSp>
      <p:sp>
        <p:nvSpPr>
          <p:cNvPr id="44038" name="Rectangle 14"/>
          <p:cNvSpPr>
            <a:spLocks noChangeArrowheads="1"/>
          </p:cNvSpPr>
          <p:nvPr/>
        </p:nvSpPr>
        <p:spPr bwMode="auto">
          <a:xfrm>
            <a:off x="7467600" y="1905000"/>
            <a:ext cx="304800" cy="4343400"/>
          </a:xfrm>
          <a:prstGeom prst="rect">
            <a:avLst/>
          </a:prstGeom>
          <a:solidFill>
            <a:schemeClr val="bg1"/>
          </a:solidFill>
          <a:ln w="9525">
            <a:noFill/>
            <a:miter lim="800000"/>
            <a:headEnd/>
            <a:tailEnd/>
          </a:ln>
        </p:spPr>
        <p:txBody>
          <a:bodyPr wrap="none" anchor="ctr"/>
          <a:lstStyle/>
          <a:p>
            <a:endParaRPr lang="de-DE"/>
          </a:p>
        </p:txBody>
      </p:sp>
      <p:sp>
        <p:nvSpPr>
          <p:cNvPr id="44039" name="TextBox 13"/>
          <p:cNvSpPr txBox="1">
            <a:spLocks noChangeArrowheads="1"/>
          </p:cNvSpPr>
          <p:nvPr/>
        </p:nvSpPr>
        <p:spPr bwMode="auto">
          <a:xfrm>
            <a:off x="2871788" y="2538413"/>
            <a:ext cx="1952625" cy="738187"/>
          </a:xfrm>
          <a:prstGeom prst="rect">
            <a:avLst/>
          </a:prstGeom>
          <a:solidFill>
            <a:schemeClr val="bg1"/>
          </a:solidFill>
          <a:ln w="9525">
            <a:noFill/>
            <a:miter lim="800000"/>
            <a:headEnd/>
            <a:tailEnd/>
          </a:ln>
        </p:spPr>
        <p:txBody>
          <a:bodyPr>
            <a:spAutoFit/>
          </a:bodyPr>
          <a:lstStyle/>
          <a:p>
            <a:r>
              <a:rPr lang="de-DE" sz="1400">
                <a:solidFill>
                  <a:srgbClr val="FF0000"/>
                </a:solidFill>
              </a:rPr>
              <a:t>Most manipulations done via „OBD port“ in about 1 minute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7"/>
                                        </p:tgtEl>
                                        <p:attrNameLst>
                                          <p:attrName>style.visibility</p:attrName>
                                        </p:attrNameLst>
                                      </p:cBhvr>
                                      <p:to>
                                        <p:strVal val="visible"/>
                                      </p:to>
                                    </p:set>
                                    <p:anim calcmode="lin" valueType="num">
                                      <p:cBhvr additive="base">
                                        <p:cTn id="7" dur="2000" fill="hold"/>
                                        <p:tgtEl>
                                          <p:spTgt spid="40967"/>
                                        </p:tgtEl>
                                        <p:attrNameLst>
                                          <p:attrName>ppt_x</p:attrName>
                                        </p:attrNameLst>
                                      </p:cBhvr>
                                      <p:tavLst>
                                        <p:tav tm="0">
                                          <p:val>
                                            <p:strVal val="#ppt_x"/>
                                          </p:val>
                                        </p:tav>
                                        <p:tav tm="100000">
                                          <p:val>
                                            <p:strVal val="#ppt_x"/>
                                          </p:val>
                                        </p:tav>
                                      </p:tavLst>
                                    </p:anim>
                                    <p:anim calcmode="lin" valueType="num">
                                      <p:cBhvr additive="base">
                                        <p:cTn id="8" dur="2000" fill="hold"/>
                                        <p:tgtEl>
                                          <p:spTgt spid="409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76"/>
                                        </p:tgtEl>
                                        <p:attrNameLst>
                                          <p:attrName>style.visibility</p:attrName>
                                        </p:attrNameLst>
                                      </p:cBhvr>
                                      <p:to>
                                        <p:strVal val="visible"/>
                                      </p:to>
                                    </p:set>
                                    <p:anim calcmode="lin" valueType="num">
                                      <p:cBhvr additive="base">
                                        <p:cTn id="13" dur="2000" fill="hold"/>
                                        <p:tgtEl>
                                          <p:spTgt spid="40976"/>
                                        </p:tgtEl>
                                        <p:attrNameLst>
                                          <p:attrName>ppt_x</p:attrName>
                                        </p:attrNameLst>
                                      </p:cBhvr>
                                      <p:tavLst>
                                        <p:tav tm="0">
                                          <p:val>
                                            <p:strVal val="#ppt_x"/>
                                          </p:val>
                                        </p:tav>
                                        <p:tav tm="100000">
                                          <p:val>
                                            <p:strVal val="#ppt_x"/>
                                          </p:val>
                                        </p:tav>
                                      </p:tavLst>
                                    </p:anim>
                                    <p:anim calcmode="lin" valueType="num">
                                      <p:cBhvr additive="base">
                                        <p:cTn id="14" dur="2000" fill="hold"/>
                                        <p:tgtEl>
                                          <p:spTgt spid="409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ChangeArrowheads="1"/>
          </p:cNvSpPr>
          <p:nvPr/>
        </p:nvSpPr>
        <p:spPr bwMode="auto">
          <a:xfrm>
            <a:off x="0" y="719138"/>
            <a:ext cx="9144000"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Next steps</a:t>
            </a:r>
          </a:p>
        </p:txBody>
      </p:sp>
      <p:sp>
        <p:nvSpPr>
          <p:cNvPr id="46082"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173066" name="Text Box 8"/>
          <p:cNvSpPr txBox="1">
            <a:spLocks noChangeArrowheads="1"/>
          </p:cNvSpPr>
          <p:nvPr/>
        </p:nvSpPr>
        <p:spPr bwMode="auto">
          <a:xfrm>
            <a:off x="0" y="1628775"/>
            <a:ext cx="7848600" cy="396875"/>
          </a:xfrm>
          <a:prstGeom prst="rect">
            <a:avLst/>
          </a:prstGeom>
          <a:noFill/>
          <a:ln w="9525">
            <a:noFill/>
            <a:miter lim="800000"/>
            <a:headEnd/>
            <a:tailEnd/>
          </a:ln>
        </p:spPr>
        <p:txBody>
          <a:bodyPr>
            <a:spAutoFit/>
          </a:bodyPr>
          <a:lstStyle/>
          <a:p>
            <a:pPr marL="261938" indent="-261938" defTabSz="914400">
              <a:spcBef>
                <a:spcPct val="50000"/>
              </a:spcBef>
              <a:buClr>
                <a:srgbClr val="CC9900"/>
              </a:buClr>
              <a:buFont typeface="Arial" charset="0"/>
              <a:buChar char="●"/>
            </a:pPr>
            <a:r>
              <a:rPr lang="en-US" sz="2000">
                <a:latin typeface="Calibri" pitchFamily="34" charset="0"/>
              </a:rPr>
              <a:t>Find support in UNECE WP 29 for the FIA proposal</a:t>
            </a:r>
          </a:p>
        </p:txBody>
      </p:sp>
      <p:sp>
        <p:nvSpPr>
          <p:cNvPr id="2" name="Text Box 8"/>
          <p:cNvSpPr txBox="1">
            <a:spLocks noChangeArrowheads="1"/>
          </p:cNvSpPr>
          <p:nvPr/>
        </p:nvSpPr>
        <p:spPr bwMode="auto">
          <a:xfrm>
            <a:off x="0" y="2265363"/>
            <a:ext cx="7848600" cy="701675"/>
          </a:xfrm>
          <a:prstGeom prst="rect">
            <a:avLst/>
          </a:prstGeom>
          <a:noFill/>
          <a:ln w="9525">
            <a:noFill/>
            <a:miter lim="800000"/>
            <a:headEnd/>
            <a:tailEnd/>
          </a:ln>
        </p:spPr>
        <p:txBody>
          <a:bodyPr>
            <a:spAutoFit/>
          </a:bodyPr>
          <a:lstStyle/>
          <a:p>
            <a:pPr marL="261938" indent="-261938" defTabSz="914400">
              <a:spcBef>
                <a:spcPct val="50000"/>
              </a:spcBef>
              <a:buClr>
                <a:srgbClr val="CC9900"/>
              </a:buClr>
              <a:buFont typeface="Arial" charset="0"/>
              <a:buChar char="●"/>
            </a:pPr>
            <a:r>
              <a:rPr lang="en-US" sz="2000">
                <a:latin typeface="Calibri" pitchFamily="34" charset="0"/>
              </a:rPr>
              <a:t>Setup an informal working group with all stakeholders to work out the protection profile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3066"/>
                                        </p:tgtEl>
                                        <p:attrNameLst>
                                          <p:attrName>style.visibility</p:attrName>
                                        </p:attrNameLst>
                                      </p:cBhvr>
                                      <p:to>
                                        <p:strVal val="visible"/>
                                      </p:to>
                                    </p:set>
                                    <p:anim calcmode="lin" valueType="num">
                                      <p:cBhvr additive="base">
                                        <p:cTn id="7" dur="2000" fill="hold"/>
                                        <p:tgtEl>
                                          <p:spTgt spid="173066"/>
                                        </p:tgtEl>
                                        <p:attrNameLst>
                                          <p:attrName>ppt_x</p:attrName>
                                        </p:attrNameLst>
                                      </p:cBhvr>
                                      <p:tavLst>
                                        <p:tav tm="0">
                                          <p:val>
                                            <p:strVal val="#ppt_x"/>
                                          </p:val>
                                        </p:tav>
                                        <p:tav tm="100000">
                                          <p:val>
                                            <p:strVal val="#ppt_x"/>
                                          </p:val>
                                        </p:tav>
                                      </p:tavLst>
                                    </p:anim>
                                    <p:anim calcmode="lin" valueType="num">
                                      <p:cBhvr additive="base">
                                        <p:cTn id="8" dur="2000" fill="hold"/>
                                        <p:tgtEl>
                                          <p:spTgt spid="1730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ppt_x"/>
                                          </p:val>
                                        </p:tav>
                                        <p:tav tm="100000">
                                          <p:val>
                                            <p:strVal val="#ppt_x"/>
                                          </p:val>
                                        </p:tav>
                                      </p:tavLst>
                                    </p:anim>
                                    <p:anim calcmode="lin" valueType="num">
                                      <p:cBhvr additive="base">
                                        <p:cTn id="14"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6"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el 3"/>
          <p:cNvSpPr txBox="1">
            <a:spLocks/>
          </p:cNvSpPr>
          <p:nvPr/>
        </p:nvSpPr>
        <p:spPr bwMode="auto">
          <a:xfrm>
            <a:off x="4191000" y="449263"/>
            <a:ext cx="4800600" cy="1395412"/>
          </a:xfrm>
          <a:prstGeom prst="rect">
            <a:avLst/>
          </a:prstGeom>
          <a:noFill/>
          <a:ln w="9525">
            <a:noFill/>
            <a:miter lim="800000"/>
            <a:headEnd/>
            <a:tailEnd/>
          </a:ln>
        </p:spPr>
        <p:txBody>
          <a:bodyPr/>
          <a:lstStyle/>
          <a:p>
            <a:endParaRPr lang="de-DE" sz="2000" b="1">
              <a:solidFill>
                <a:schemeClr val="bg1"/>
              </a:solidFill>
              <a:latin typeface="Calibri" pitchFamily="34" charset="0"/>
            </a:endParaRPr>
          </a:p>
        </p:txBody>
      </p:sp>
      <p:sp>
        <p:nvSpPr>
          <p:cNvPr id="48130" name="Rectangle 7"/>
          <p:cNvSpPr>
            <a:spLocks noChangeArrowheads="1"/>
          </p:cNvSpPr>
          <p:nvPr/>
        </p:nvSpPr>
        <p:spPr bwMode="auto">
          <a:xfrm>
            <a:off x="755650" y="2997200"/>
            <a:ext cx="7920038" cy="701675"/>
          </a:xfrm>
          <a:prstGeom prst="rect">
            <a:avLst/>
          </a:prstGeom>
          <a:noFill/>
          <a:ln w="9525">
            <a:noFill/>
            <a:miter lim="800000"/>
            <a:headEnd/>
            <a:tailEnd/>
          </a:ln>
        </p:spPr>
        <p:txBody>
          <a:bodyPr>
            <a:spAutoFit/>
          </a:bodyPr>
          <a:lstStyle/>
          <a:p>
            <a:pPr algn="ctr" defTabSz="914400"/>
            <a:r>
              <a:rPr lang="en-US" sz="2000" b="1">
                <a:solidFill>
                  <a:srgbClr val="404040"/>
                </a:solidFill>
                <a:latin typeface="Calibri" pitchFamily="34" charset="0"/>
              </a:rPr>
              <a:t>Thank You</a:t>
            </a:r>
          </a:p>
          <a:p>
            <a:pPr algn="ctr" defTabSz="914400"/>
            <a:r>
              <a:rPr lang="en-US" sz="2000" b="1">
                <a:solidFill>
                  <a:srgbClr val="404040"/>
                </a:solidFill>
                <a:latin typeface="Calibri" pitchFamily="34" charset="0"/>
              </a:rPr>
              <a:t>For Your Attention</a:t>
            </a:r>
          </a:p>
        </p:txBody>
      </p:sp>
      <p:sp>
        <p:nvSpPr>
          <p:cNvPr id="48131"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16386" name="Content Placeholder 1"/>
          <p:cNvSpPr>
            <a:spLocks noGrp="1"/>
          </p:cNvSpPr>
          <p:nvPr>
            <p:ph type="body" idx="4294967295"/>
          </p:nvPr>
        </p:nvSpPr>
        <p:spPr>
          <a:xfrm>
            <a:off x="0" y="533400"/>
            <a:ext cx="7772400" cy="3200400"/>
          </a:xfrm>
        </p:spPr>
        <p:txBody>
          <a:bodyPr/>
          <a:lstStyle/>
          <a:p>
            <a:pPr marL="0" indent="0" eaLnBrk="1" hangingPunct="1">
              <a:buFont typeface="Arial" charset="0"/>
              <a:buNone/>
            </a:pPr>
            <a:endParaRPr lang="en-GB" sz="2600" smtClean="0">
              <a:solidFill>
                <a:srgbClr val="404040"/>
              </a:solidFill>
            </a:endParaRPr>
          </a:p>
          <a:p>
            <a:pPr marL="0" indent="0" eaLnBrk="1" hangingPunct="1">
              <a:buFont typeface="Arial" charset="0"/>
              <a:buNone/>
            </a:pPr>
            <a:endParaRPr lang="en-GB" sz="3400" b="1" smtClean="0">
              <a:solidFill>
                <a:srgbClr val="404040"/>
              </a:solidFill>
            </a:endParaRPr>
          </a:p>
          <a:p>
            <a:pPr marL="0" indent="0" eaLnBrk="1" hangingPunct="1">
              <a:buFont typeface="Arial" charset="0"/>
              <a:buNone/>
            </a:pPr>
            <a:r>
              <a:rPr lang="en-US" sz="3400" b="1" smtClean="0">
                <a:solidFill>
                  <a:srgbClr val="404040"/>
                </a:solidFill>
              </a:rPr>
              <a:t> </a:t>
            </a:r>
            <a:endParaRPr lang="en-GB" sz="2600" smtClean="0">
              <a:solidFill>
                <a:srgbClr val="404040"/>
              </a:solidFill>
            </a:endParaRPr>
          </a:p>
        </p:txBody>
      </p:sp>
      <p:sp>
        <p:nvSpPr>
          <p:cNvPr id="16387" name="Content Placeholder 1"/>
          <p:cNvSpPr>
            <a:spLocks noGrp="1"/>
          </p:cNvSpPr>
          <p:nvPr>
            <p:ph type="body" idx="1"/>
          </p:nvPr>
        </p:nvSpPr>
        <p:spPr>
          <a:xfrm>
            <a:off x="76200" y="533400"/>
            <a:ext cx="9067800" cy="3200400"/>
          </a:xfrm>
        </p:spPr>
        <p:txBody>
          <a:bodyPr>
            <a:normAutofit fontScale="62500" lnSpcReduction="20000"/>
          </a:bodyPr>
          <a:lstStyle/>
          <a:p>
            <a:pPr eaLnBrk="1" hangingPunct="1"/>
            <a:endParaRPr lang="en-GB" dirty="0" smtClean="0">
              <a:solidFill>
                <a:srgbClr val="404040"/>
              </a:solidFill>
            </a:endParaRPr>
          </a:p>
          <a:p>
            <a:pPr eaLnBrk="1" hangingPunct="1"/>
            <a:endParaRPr lang="en-GB" sz="2400" b="1" dirty="0" smtClean="0">
              <a:solidFill>
                <a:srgbClr val="404040"/>
              </a:solidFill>
            </a:endParaRPr>
          </a:p>
          <a:p>
            <a:pPr eaLnBrk="1" hangingPunct="1"/>
            <a:r>
              <a:rPr lang="en-US" sz="2400" b="1" dirty="0" smtClean="0">
                <a:solidFill>
                  <a:srgbClr val="404040"/>
                </a:solidFill>
              </a:rPr>
              <a:t>Why does the FIA propose a protection against mileage fraud</a:t>
            </a:r>
          </a:p>
          <a:p>
            <a:pPr eaLnBrk="1" hangingPunct="1"/>
            <a:endParaRPr lang="en-GB" sz="2400" b="1" dirty="0" smtClean="0">
              <a:solidFill>
                <a:srgbClr val="404040"/>
              </a:solidFill>
            </a:endParaRPr>
          </a:p>
          <a:p>
            <a:pPr eaLnBrk="1" hangingPunct="1"/>
            <a:r>
              <a:rPr lang="en-GB" sz="2400" b="1" dirty="0" smtClean="0">
                <a:solidFill>
                  <a:srgbClr val="404040"/>
                </a:solidFill>
              </a:rPr>
              <a:t>Summary</a:t>
            </a:r>
          </a:p>
          <a:p>
            <a:pPr eaLnBrk="1" hangingPunct="1"/>
            <a:endParaRPr lang="en-GB" sz="2400" b="1" dirty="0" smtClean="0">
              <a:solidFill>
                <a:srgbClr val="404040"/>
              </a:solidFill>
            </a:endParaRPr>
          </a:p>
          <a:p>
            <a:pPr eaLnBrk="1" hangingPunct="1"/>
            <a:r>
              <a:rPr lang="en-GB" sz="2400" b="1" dirty="0" smtClean="0">
                <a:solidFill>
                  <a:srgbClr val="404040"/>
                </a:solidFill>
              </a:rPr>
              <a:t>Common Criteria</a:t>
            </a:r>
          </a:p>
          <a:p>
            <a:pPr eaLnBrk="1" hangingPunct="1"/>
            <a:endParaRPr lang="en-GB" sz="2400" b="1" dirty="0" smtClean="0">
              <a:solidFill>
                <a:srgbClr val="404040"/>
              </a:solidFill>
            </a:endParaRPr>
          </a:p>
          <a:p>
            <a:pPr eaLnBrk="1" hangingPunct="1"/>
            <a:r>
              <a:rPr lang="en-GB" sz="2400" b="1" dirty="0" smtClean="0">
                <a:solidFill>
                  <a:srgbClr val="404040"/>
                </a:solidFill>
              </a:rPr>
              <a:t>Target of Evaluation (Annex 5,2)</a:t>
            </a:r>
          </a:p>
          <a:p>
            <a:pPr eaLnBrk="1" hangingPunct="1"/>
            <a:endParaRPr lang="en-GB" sz="2400" b="1" dirty="0" smtClean="0">
              <a:solidFill>
                <a:srgbClr val="404040"/>
              </a:solidFill>
            </a:endParaRPr>
          </a:p>
          <a:p>
            <a:pPr eaLnBrk="1" hangingPunct="1"/>
            <a:r>
              <a:rPr lang="en-GB" sz="2400" b="1" dirty="0" smtClean="0">
                <a:solidFill>
                  <a:srgbClr val="404040"/>
                </a:solidFill>
              </a:rPr>
              <a:t>Protection Profile / Security Target (§2.6, §5.5.2, Annex 5)</a:t>
            </a:r>
          </a:p>
          <a:p>
            <a:pPr eaLnBrk="1" hangingPunct="1"/>
            <a:endParaRPr lang="en-GB" sz="2400" b="1" dirty="0" smtClean="0">
              <a:solidFill>
                <a:srgbClr val="404040"/>
              </a:solidFill>
            </a:endParaRPr>
          </a:p>
          <a:p>
            <a:pPr eaLnBrk="1" hangingPunct="1"/>
            <a:r>
              <a:rPr lang="en-GB" sz="2400" b="1" dirty="0" smtClean="0">
                <a:solidFill>
                  <a:srgbClr val="404040"/>
                </a:solidFill>
              </a:rPr>
              <a:t>Next Steps</a:t>
            </a:r>
          </a:p>
          <a:p>
            <a:pPr eaLnBrk="1" hangingPunct="1"/>
            <a:endParaRPr lang="en-GB" dirty="0" smtClean="0">
              <a:solidFill>
                <a:srgbClr val="40404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7"/>
          <p:cNvSpPr>
            <a:spLocks noChangeArrowheads="1"/>
          </p:cNvSpPr>
          <p:nvPr/>
        </p:nvSpPr>
        <p:spPr bwMode="auto">
          <a:xfrm>
            <a:off x="0" y="719138"/>
            <a:ext cx="8532813" cy="396875"/>
          </a:xfrm>
          <a:prstGeom prst="rect">
            <a:avLst/>
          </a:prstGeom>
          <a:noFill/>
          <a:ln w="9525">
            <a:noFill/>
            <a:miter lim="800000"/>
            <a:headEnd/>
            <a:tailEnd/>
          </a:ln>
        </p:spPr>
        <p:txBody>
          <a:bodyPr>
            <a:spAutoFit/>
          </a:bodyPr>
          <a:lstStyle/>
          <a:p>
            <a:pPr defTabSz="914400"/>
            <a:r>
              <a:rPr lang="en-GB" sz="2000" b="1">
                <a:solidFill>
                  <a:srgbClr val="404040"/>
                </a:solidFill>
                <a:latin typeface="Calibri" pitchFamily="34" charset="0"/>
              </a:rPr>
              <a:t>Why does the FIA propose a protection against mileage fraud</a:t>
            </a:r>
            <a:endParaRPr lang="en-US" sz="2000" b="1">
              <a:solidFill>
                <a:srgbClr val="404040"/>
              </a:solidFill>
              <a:latin typeface="Calibri" pitchFamily="34" charset="0"/>
            </a:endParaRPr>
          </a:p>
        </p:txBody>
      </p:sp>
      <p:sp>
        <p:nvSpPr>
          <p:cNvPr id="17410"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a:t>
            </a:r>
            <a:endParaRPr lang="de-DE" sz="2800" b="1">
              <a:solidFill>
                <a:srgbClr val="95774C"/>
              </a:solidFill>
              <a:latin typeface="Calibri" pitchFamily="34" charset="0"/>
            </a:endParaRPr>
          </a:p>
        </p:txBody>
      </p:sp>
      <p:sp>
        <p:nvSpPr>
          <p:cNvPr id="17411" name="Rectangle 4"/>
          <p:cNvSpPr>
            <a:spLocks noChangeArrowheads="1"/>
          </p:cNvSpPr>
          <p:nvPr/>
        </p:nvSpPr>
        <p:spPr bwMode="auto">
          <a:xfrm>
            <a:off x="0" y="1295400"/>
            <a:ext cx="9144000" cy="701675"/>
          </a:xfrm>
          <a:prstGeom prst="rect">
            <a:avLst/>
          </a:prstGeom>
          <a:noFill/>
          <a:ln w="9525">
            <a:noFill/>
            <a:miter lim="800000"/>
            <a:headEnd/>
            <a:tailEnd/>
          </a:ln>
        </p:spPr>
        <p:txBody>
          <a:bodyPr anchor="ctr">
            <a:spAutoFit/>
          </a:bodyPr>
          <a:lstStyle/>
          <a:p>
            <a:pPr marL="457200" indent="-457200">
              <a:buClr>
                <a:srgbClr val="95774C"/>
              </a:buClr>
              <a:buFont typeface="Arial" charset="0"/>
              <a:buChar char="●"/>
              <a:tabLst>
                <a:tab pos="628650" algn="l"/>
              </a:tabLst>
            </a:pPr>
            <a:r>
              <a:rPr lang="en-GB" sz="2000">
                <a:latin typeface="Calibri" pitchFamily="34" charset="0"/>
              </a:rPr>
              <a:t>Mileage Fraud is a safety risk, it causes unexpected faults and leads to breakdowns</a:t>
            </a:r>
            <a:endParaRPr lang="de-DE" sz="2000">
              <a:latin typeface="Calibri" pitchFamily="34" charset="0"/>
            </a:endParaRPr>
          </a:p>
        </p:txBody>
      </p:sp>
      <p:sp>
        <p:nvSpPr>
          <p:cNvPr id="17413" name="Rectangle 5"/>
          <p:cNvSpPr>
            <a:spLocks noChangeArrowheads="1"/>
          </p:cNvSpPr>
          <p:nvPr/>
        </p:nvSpPr>
        <p:spPr bwMode="auto">
          <a:xfrm>
            <a:off x="0" y="2286000"/>
            <a:ext cx="9144000" cy="701675"/>
          </a:xfrm>
          <a:prstGeom prst="rect">
            <a:avLst/>
          </a:prstGeom>
          <a:noFill/>
          <a:ln w="9525">
            <a:noFill/>
            <a:miter lim="800000"/>
            <a:headEnd/>
            <a:tailEnd/>
          </a:ln>
        </p:spPr>
        <p:txBody>
          <a:bodyPr>
            <a:spAutoFit/>
          </a:bodyPr>
          <a:lstStyle/>
          <a:p>
            <a:pPr marL="457200" indent="-457200">
              <a:buClr>
                <a:srgbClr val="95774C"/>
              </a:buClr>
              <a:buFont typeface="Arial" charset="0"/>
              <a:buChar char="●"/>
              <a:tabLst>
                <a:tab pos="628650" algn="l"/>
              </a:tabLst>
            </a:pPr>
            <a:r>
              <a:rPr lang="en-GB" sz="2000">
                <a:latin typeface="Calibri" pitchFamily="34" charset="0"/>
              </a:rPr>
              <a:t>Mileage Fraud undermines legal requirements on the durability of environmental relevant components</a:t>
            </a:r>
          </a:p>
        </p:txBody>
      </p:sp>
      <p:sp>
        <p:nvSpPr>
          <p:cNvPr id="17414" name="Rectangle 6"/>
          <p:cNvSpPr>
            <a:spLocks noChangeArrowheads="1"/>
          </p:cNvSpPr>
          <p:nvPr/>
        </p:nvSpPr>
        <p:spPr bwMode="auto">
          <a:xfrm>
            <a:off x="0" y="3276600"/>
            <a:ext cx="9144000" cy="701675"/>
          </a:xfrm>
          <a:prstGeom prst="rect">
            <a:avLst/>
          </a:prstGeom>
          <a:noFill/>
          <a:ln w="9525">
            <a:noFill/>
            <a:miter lim="800000"/>
            <a:headEnd/>
            <a:tailEnd/>
          </a:ln>
        </p:spPr>
        <p:txBody>
          <a:bodyPr>
            <a:spAutoFit/>
          </a:bodyPr>
          <a:lstStyle/>
          <a:p>
            <a:pPr marL="457200" indent="-457200">
              <a:buClr>
                <a:srgbClr val="95774C"/>
              </a:buClr>
              <a:buFont typeface="Arial" charset="0"/>
              <a:buChar char="●"/>
              <a:tabLst>
                <a:tab pos="628650" algn="l"/>
              </a:tabLst>
            </a:pPr>
            <a:r>
              <a:rPr lang="en-GB" sz="2000">
                <a:latin typeface="Calibri" pitchFamily="34" charset="0"/>
              </a:rPr>
              <a:t>Mileage Fraud leads to an annual loss of €5.6 - €9.6 billion for consumers</a:t>
            </a:r>
          </a:p>
          <a:p>
            <a:pPr marL="457200" indent="-457200">
              <a:buClr>
                <a:srgbClr val="95774C"/>
              </a:buClr>
              <a:buFont typeface="Arial" charset="0"/>
              <a:buChar char="●"/>
              <a:tabLst>
                <a:tab pos="628650" algn="l"/>
              </a:tabLst>
            </a:pPr>
            <a:endParaRPr lang="en-GB" sz="2000">
              <a:latin typeface="Calibri" pitchFamily="34" charset="0"/>
            </a:endParaRPr>
          </a:p>
        </p:txBody>
      </p:sp>
      <p:sp>
        <p:nvSpPr>
          <p:cNvPr id="17415" name="Rectangle 7"/>
          <p:cNvSpPr>
            <a:spLocks noChangeArrowheads="1"/>
          </p:cNvSpPr>
          <p:nvPr/>
        </p:nvSpPr>
        <p:spPr bwMode="auto">
          <a:xfrm>
            <a:off x="0" y="4267200"/>
            <a:ext cx="9144000" cy="701675"/>
          </a:xfrm>
          <a:prstGeom prst="rect">
            <a:avLst/>
          </a:prstGeom>
          <a:noFill/>
          <a:ln w="9525" algn="ctr">
            <a:noFill/>
            <a:miter lim="800000"/>
            <a:headEnd/>
            <a:tailEnd/>
          </a:ln>
        </p:spPr>
        <p:txBody>
          <a:bodyPr>
            <a:spAutoFit/>
          </a:bodyPr>
          <a:lstStyle/>
          <a:p>
            <a:pPr marL="457200" indent="-457200">
              <a:buClr>
                <a:srgbClr val="95774C"/>
              </a:buClr>
              <a:buFont typeface="Arial" charset="0"/>
              <a:buChar char="●"/>
              <a:tabLst>
                <a:tab pos="628650" algn="l"/>
              </a:tabLst>
            </a:pPr>
            <a:r>
              <a:rPr lang="en-GB" sz="2000">
                <a:latin typeface="Calibri" pitchFamily="34" charset="0"/>
              </a:rPr>
              <a:t>Mileage Fraud affects 8% – 12% of used car sales, rising to 30% - 50% for cross border transactions</a:t>
            </a:r>
          </a:p>
        </p:txBody>
      </p:sp>
      <p:sp>
        <p:nvSpPr>
          <p:cNvPr id="17416" name="Rectangle 8"/>
          <p:cNvSpPr>
            <a:spLocks noChangeArrowheads="1"/>
          </p:cNvSpPr>
          <p:nvPr/>
        </p:nvSpPr>
        <p:spPr bwMode="auto">
          <a:xfrm>
            <a:off x="0" y="5486400"/>
            <a:ext cx="9144000" cy="701675"/>
          </a:xfrm>
          <a:prstGeom prst="rect">
            <a:avLst/>
          </a:prstGeom>
          <a:noFill/>
          <a:ln w="9525" algn="ctr">
            <a:noFill/>
            <a:miter lim="800000"/>
            <a:headEnd/>
            <a:tailEnd/>
          </a:ln>
        </p:spPr>
        <p:txBody>
          <a:bodyPr>
            <a:spAutoFit/>
          </a:bodyPr>
          <a:lstStyle/>
          <a:p>
            <a:pPr marL="457200" indent="-457200">
              <a:buClr>
                <a:srgbClr val="95774C"/>
              </a:buClr>
              <a:buFont typeface="Arial" charset="0"/>
              <a:buChar char="●"/>
              <a:tabLst>
                <a:tab pos="628650" algn="l"/>
              </a:tabLst>
            </a:pPr>
            <a:r>
              <a:rPr lang="en-US" sz="2000">
                <a:latin typeface="Calibri" pitchFamily="34" charset="0"/>
              </a:rPr>
              <a:t>Mileage Fraud can be done for many vehicles in about one minute via the OBD port. The frauding tools are available from 150,-€ </a:t>
            </a:r>
            <a:endParaRPr lang="en-GB" sz="20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2000" fill="hold"/>
                                        <p:tgtEl>
                                          <p:spTgt spid="17411"/>
                                        </p:tgtEl>
                                        <p:attrNameLst>
                                          <p:attrName>ppt_x</p:attrName>
                                        </p:attrNameLst>
                                      </p:cBhvr>
                                      <p:tavLst>
                                        <p:tav tm="0">
                                          <p:val>
                                            <p:strVal val="#ppt_x"/>
                                          </p:val>
                                        </p:tav>
                                        <p:tav tm="100000">
                                          <p:val>
                                            <p:strVal val="#ppt_x"/>
                                          </p:val>
                                        </p:tav>
                                      </p:tavLst>
                                    </p:anim>
                                    <p:anim calcmode="lin" valueType="num">
                                      <p:cBhvr additive="base">
                                        <p:cTn id="8" dur="2000" fill="hold"/>
                                        <p:tgtEl>
                                          <p:spTgt spid="174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3"/>
                                        </p:tgtEl>
                                        <p:attrNameLst>
                                          <p:attrName>style.visibility</p:attrName>
                                        </p:attrNameLst>
                                      </p:cBhvr>
                                      <p:to>
                                        <p:strVal val="visible"/>
                                      </p:to>
                                    </p:set>
                                    <p:anim calcmode="lin" valueType="num">
                                      <p:cBhvr additive="base">
                                        <p:cTn id="13" dur="2000" fill="hold"/>
                                        <p:tgtEl>
                                          <p:spTgt spid="17413"/>
                                        </p:tgtEl>
                                        <p:attrNameLst>
                                          <p:attrName>ppt_x</p:attrName>
                                        </p:attrNameLst>
                                      </p:cBhvr>
                                      <p:tavLst>
                                        <p:tav tm="0">
                                          <p:val>
                                            <p:strVal val="#ppt_x"/>
                                          </p:val>
                                        </p:tav>
                                        <p:tav tm="100000">
                                          <p:val>
                                            <p:strVal val="#ppt_x"/>
                                          </p:val>
                                        </p:tav>
                                      </p:tavLst>
                                    </p:anim>
                                    <p:anim calcmode="lin" valueType="num">
                                      <p:cBhvr additive="base">
                                        <p:cTn id="14" dur="20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4"/>
                                        </p:tgtEl>
                                        <p:attrNameLst>
                                          <p:attrName>style.visibility</p:attrName>
                                        </p:attrNameLst>
                                      </p:cBhvr>
                                      <p:to>
                                        <p:strVal val="visible"/>
                                      </p:to>
                                    </p:set>
                                    <p:anim calcmode="lin" valueType="num">
                                      <p:cBhvr additive="base">
                                        <p:cTn id="19" dur="2000" fill="hold"/>
                                        <p:tgtEl>
                                          <p:spTgt spid="17414"/>
                                        </p:tgtEl>
                                        <p:attrNameLst>
                                          <p:attrName>ppt_x</p:attrName>
                                        </p:attrNameLst>
                                      </p:cBhvr>
                                      <p:tavLst>
                                        <p:tav tm="0">
                                          <p:val>
                                            <p:strVal val="#ppt_x"/>
                                          </p:val>
                                        </p:tav>
                                        <p:tav tm="100000">
                                          <p:val>
                                            <p:strVal val="#ppt_x"/>
                                          </p:val>
                                        </p:tav>
                                      </p:tavLst>
                                    </p:anim>
                                    <p:anim calcmode="lin" valueType="num">
                                      <p:cBhvr additive="base">
                                        <p:cTn id="20" dur="2000" fill="hold"/>
                                        <p:tgtEl>
                                          <p:spTgt spid="174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5"/>
                                        </p:tgtEl>
                                        <p:attrNameLst>
                                          <p:attrName>style.visibility</p:attrName>
                                        </p:attrNameLst>
                                      </p:cBhvr>
                                      <p:to>
                                        <p:strVal val="visible"/>
                                      </p:to>
                                    </p:set>
                                    <p:anim calcmode="lin" valueType="num">
                                      <p:cBhvr additive="base">
                                        <p:cTn id="25" dur="2000" fill="hold"/>
                                        <p:tgtEl>
                                          <p:spTgt spid="17415"/>
                                        </p:tgtEl>
                                        <p:attrNameLst>
                                          <p:attrName>ppt_x</p:attrName>
                                        </p:attrNameLst>
                                      </p:cBhvr>
                                      <p:tavLst>
                                        <p:tav tm="0">
                                          <p:val>
                                            <p:strVal val="#ppt_x"/>
                                          </p:val>
                                        </p:tav>
                                        <p:tav tm="100000">
                                          <p:val>
                                            <p:strVal val="#ppt_x"/>
                                          </p:val>
                                        </p:tav>
                                      </p:tavLst>
                                    </p:anim>
                                    <p:anim calcmode="lin" valueType="num">
                                      <p:cBhvr additive="base">
                                        <p:cTn id="26" dur="2000" fill="hold"/>
                                        <p:tgtEl>
                                          <p:spTgt spid="174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6"/>
                                        </p:tgtEl>
                                        <p:attrNameLst>
                                          <p:attrName>style.visibility</p:attrName>
                                        </p:attrNameLst>
                                      </p:cBhvr>
                                      <p:to>
                                        <p:strVal val="visible"/>
                                      </p:to>
                                    </p:set>
                                    <p:anim calcmode="lin" valueType="num">
                                      <p:cBhvr additive="base">
                                        <p:cTn id="31" dur="2000" fill="hold"/>
                                        <p:tgtEl>
                                          <p:spTgt spid="17416"/>
                                        </p:tgtEl>
                                        <p:attrNameLst>
                                          <p:attrName>ppt_x</p:attrName>
                                        </p:attrNameLst>
                                      </p:cBhvr>
                                      <p:tavLst>
                                        <p:tav tm="0">
                                          <p:val>
                                            <p:strVal val="#ppt_x"/>
                                          </p:val>
                                        </p:tav>
                                        <p:tav tm="100000">
                                          <p:val>
                                            <p:strVal val="#ppt_x"/>
                                          </p:val>
                                        </p:tav>
                                      </p:tavLst>
                                    </p:anim>
                                    <p:anim calcmode="lin" valueType="num">
                                      <p:cBhvr additive="base">
                                        <p:cTn id="32" dur="2000" fill="hold"/>
                                        <p:tgtEl>
                                          <p:spTgt spid="174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3" grpId="0"/>
      <p:bldP spid="17414" grpId="0"/>
      <p:bldP spid="17415" grpId="0"/>
      <p:bldP spid="174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GB" sz="3000" b="1">
                <a:solidFill>
                  <a:srgbClr val="FFFFFF"/>
                </a:solidFill>
                <a:latin typeface="Calibri" pitchFamily="34" charset="0"/>
              </a:rPr>
              <a:t>C-ITS Forum Structure</a:t>
            </a:r>
          </a:p>
        </p:txBody>
      </p:sp>
      <p:sp>
        <p:nvSpPr>
          <p:cNvPr id="19458"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19459" name="Rectangle 7"/>
          <p:cNvSpPr>
            <a:spLocks noChangeArrowheads="1"/>
          </p:cNvSpPr>
          <p:nvPr/>
        </p:nvSpPr>
        <p:spPr bwMode="auto">
          <a:xfrm>
            <a:off x="0" y="719138"/>
            <a:ext cx="5076825"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Summary</a:t>
            </a:r>
          </a:p>
        </p:txBody>
      </p:sp>
      <p:sp>
        <p:nvSpPr>
          <p:cNvPr id="19460" name="Text Box 9"/>
          <p:cNvSpPr txBox="1">
            <a:spLocks noChangeArrowheads="1"/>
          </p:cNvSpPr>
          <p:nvPr/>
        </p:nvSpPr>
        <p:spPr bwMode="auto">
          <a:xfrm>
            <a:off x="0" y="1281113"/>
            <a:ext cx="9144000" cy="1006475"/>
          </a:xfrm>
          <a:prstGeom prst="rect">
            <a:avLst/>
          </a:prstGeom>
          <a:noFill/>
          <a:ln w="9525">
            <a:noFill/>
            <a:miter lim="800000"/>
            <a:headEnd/>
            <a:tailEnd/>
          </a:ln>
        </p:spPr>
        <p:txBody>
          <a:bodyPr>
            <a:spAutoFit/>
          </a:bodyPr>
          <a:lstStyle/>
          <a:p>
            <a:pPr marL="261938" indent="-261938" defTabSz="914400">
              <a:buClr>
                <a:srgbClr val="95774C"/>
              </a:buClr>
              <a:buFont typeface="Arial" charset="0"/>
              <a:buChar char="●"/>
            </a:pPr>
            <a:r>
              <a:rPr lang="en-US" sz="2000">
                <a:latin typeface="Calibri" pitchFamily="34" charset="0"/>
              </a:rPr>
              <a:t>The FIA proposes to develop and verify the protection against mileage fraud with the methodology of common criteria according to ISO/IEC 15408 and ISO/IEC 18045.</a:t>
            </a:r>
          </a:p>
        </p:txBody>
      </p:sp>
      <p:sp>
        <p:nvSpPr>
          <p:cNvPr id="19462" name="Rectangle 6"/>
          <p:cNvSpPr>
            <a:spLocks noChangeArrowheads="1"/>
          </p:cNvSpPr>
          <p:nvPr/>
        </p:nvSpPr>
        <p:spPr bwMode="auto">
          <a:xfrm>
            <a:off x="0" y="2371725"/>
            <a:ext cx="9144000" cy="1311275"/>
          </a:xfrm>
          <a:prstGeom prst="rect">
            <a:avLst/>
          </a:prstGeom>
          <a:noFill/>
          <a:ln w="9525" algn="ctr">
            <a:noFill/>
            <a:miter lim="800000"/>
            <a:headEnd/>
            <a:tailEnd/>
          </a:ln>
        </p:spPr>
        <p:txBody>
          <a:bodyPr>
            <a:spAutoFit/>
          </a:bodyPr>
          <a:lstStyle/>
          <a:p>
            <a:pPr marL="261938" indent="-261938" defTabSz="914400">
              <a:buClr>
                <a:srgbClr val="95774C"/>
              </a:buClr>
              <a:buFont typeface="Arial" charset="0"/>
              <a:buChar char="●"/>
            </a:pPr>
            <a:r>
              <a:rPr lang="en-US" sz="2000">
                <a:latin typeface="Calibri" pitchFamily="34" charset="0"/>
              </a:rPr>
              <a:t>Protection level: Manipulations must be so time effort and cost intensive that they are no longer cost-efficient compared to the higher sales price, risk of mortal danger or environmental perils that can be achieved during the complete lifetime of the vehicle. </a:t>
            </a:r>
          </a:p>
        </p:txBody>
      </p:sp>
      <p:sp>
        <p:nvSpPr>
          <p:cNvPr id="19463" name="Rectangle 7"/>
          <p:cNvSpPr>
            <a:spLocks noChangeArrowheads="1"/>
          </p:cNvSpPr>
          <p:nvPr/>
        </p:nvSpPr>
        <p:spPr bwMode="auto">
          <a:xfrm>
            <a:off x="0" y="3886200"/>
            <a:ext cx="9144000" cy="1311275"/>
          </a:xfrm>
          <a:prstGeom prst="rect">
            <a:avLst/>
          </a:prstGeom>
          <a:noFill/>
          <a:ln w="9525" algn="ctr">
            <a:noFill/>
            <a:miter lim="800000"/>
            <a:headEnd/>
            <a:tailEnd/>
          </a:ln>
        </p:spPr>
        <p:txBody>
          <a:bodyPr>
            <a:spAutoFit/>
          </a:bodyPr>
          <a:lstStyle/>
          <a:p>
            <a:pPr marL="261938" indent="-261938" defTabSz="914400">
              <a:buClr>
                <a:srgbClr val="95774C"/>
              </a:buClr>
              <a:buFont typeface="Arial" charset="0"/>
              <a:buChar char="●"/>
            </a:pPr>
            <a:r>
              <a:rPr lang="en-US" sz="2000">
                <a:latin typeface="Calibri" pitchFamily="34" charset="0"/>
              </a:rPr>
              <a:t>While the Protection Profile is unique and the method of common criteria is standardized, the Vehicle Manufacturer can still individually decide, what measures he takes to meet his specific Security Tag. It will be stated in the VM-specific Security Target.</a:t>
            </a:r>
          </a:p>
        </p:txBody>
      </p:sp>
      <p:sp>
        <p:nvSpPr>
          <p:cNvPr id="19464" name="Rectangle 8"/>
          <p:cNvSpPr>
            <a:spLocks noChangeArrowheads="1"/>
          </p:cNvSpPr>
          <p:nvPr/>
        </p:nvSpPr>
        <p:spPr bwMode="auto">
          <a:xfrm>
            <a:off x="0" y="5486400"/>
            <a:ext cx="9144000" cy="701675"/>
          </a:xfrm>
          <a:prstGeom prst="rect">
            <a:avLst/>
          </a:prstGeom>
          <a:noFill/>
          <a:ln w="9525" algn="ctr">
            <a:noFill/>
            <a:miter lim="800000"/>
            <a:headEnd/>
            <a:tailEnd/>
          </a:ln>
        </p:spPr>
        <p:txBody>
          <a:bodyPr>
            <a:spAutoFit/>
          </a:bodyPr>
          <a:lstStyle/>
          <a:p>
            <a:pPr marL="261938" indent="-261938" defTabSz="914400">
              <a:buClr>
                <a:srgbClr val="95774C"/>
              </a:buClr>
              <a:buFont typeface="Arial" charset="0"/>
              <a:buChar char="●"/>
            </a:pPr>
            <a:r>
              <a:rPr lang="en-US" sz="2000">
                <a:latin typeface="Calibri" pitchFamily="34" charset="0"/>
              </a:rPr>
              <a:t>The type approval authority must only check the successful evaluation result for VM specific solution.</a:t>
            </a:r>
            <a:endParaRPr lang="de-DE" sz="2000">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2000" fill="hold"/>
                                        <p:tgtEl>
                                          <p:spTgt spid="19460"/>
                                        </p:tgtEl>
                                        <p:attrNameLst>
                                          <p:attrName>ppt_x</p:attrName>
                                        </p:attrNameLst>
                                      </p:cBhvr>
                                      <p:tavLst>
                                        <p:tav tm="0">
                                          <p:val>
                                            <p:strVal val="#ppt_x"/>
                                          </p:val>
                                        </p:tav>
                                        <p:tav tm="100000">
                                          <p:val>
                                            <p:strVal val="#ppt_x"/>
                                          </p:val>
                                        </p:tav>
                                      </p:tavLst>
                                    </p:anim>
                                    <p:anim calcmode="lin" valueType="num">
                                      <p:cBhvr additive="base">
                                        <p:cTn id="8" dur="2000" fill="hold"/>
                                        <p:tgtEl>
                                          <p:spTgt spid="194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62"/>
                                        </p:tgtEl>
                                        <p:attrNameLst>
                                          <p:attrName>style.visibility</p:attrName>
                                        </p:attrNameLst>
                                      </p:cBhvr>
                                      <p:to>
                                        <p:strVal val="visible"/>
                                      </p:to>
                                    </p:set>
                                    <p:anim calcmode="lin" valueType="num">
                                      <p:cBhvr additive="base">
                                        <p:cTn id="13" dur="2000" fill="hold"/>
                                        <p:tgtEl>
                                          <p:spTgt spid="19462"/>
                                        </p:tgtEl>
                                        <p:attrNameLst>
                                          <p:attrName>ppt_x</p:attrName>
                                        </p:attrNameLst>
                                      </p:cBhvr>
                                      <p:tavLst>
                                        <p:tav tm="0">
                                          <p:val>
                                            <p:strVal val="#ppt_x"/>
                                          </p:val>
                                        </p:tav>
                                        <p:tav tm="100000">
                                          <p:val>
                                            <p:strVal val="#ppt_x"/>
                                          </p:val>
                                        </p:tav>
                                      </p:tavLst>
                                    </p:anim>
                                    <p:anim calcmode="lin" valueType="num">
                                      <p:cBhvr additive="base">
                                        <p:cTn id="14" dur="20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63"/>
                                        </p:tgtEl>
                                        <p:attrNameLst>
                                          <p:attrName>style.visibility</p:attrName>
                                        </p:attrNameLst>
                                      </p:cBhvr>
                                      <p:to>
                                        <p:strVal val="visible"/>
                                      </p:to>
                                    </p:set>
                                    <p:anim calcmode="lin" valueType="num">
                                      <p:cBhvr additive="base">
                                        <p:cTn id="19" dur="2000" fill="hold"/>
                                        <p:tgtEl>
                                          <p:spTgt spid="19463"/>
                                        </p:tgtEl>
                                        <p:attrNameLst>
                                          <p:attrName>ppt_x</p:attrName>
                                        </p:attrNameLst>
                                      </p:cBhvr>
                                      <p:tavLst>
                                        <p:tav tm="0">
                                          <p:val>
                                            <p:strVal val="#ppt_x"/>
                                          </p:val>
                                        </p:tav>
                                        <p:tav tm="100000">
                                          <p:val>
                                            <p:strVal val="#ppt_x"/>
                                          </p:val>
                                        </p:tav>
                                      </p:tavLst>
                                    </p:anim>
                                    <p:anim calcmode="lin" valueType="num">
                                      <p:cBhvr additive="base">
                                        <p:cTn id="20" dur="2000" fill="hold"/>
                                        <p:tgtEl>
                                          <p:spTgt spid="194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64"/>
                                        </p:tgtEl>
                                        <p:attrNameLst>
                                          <p:attrName>style.visibility</p:attrName>
                                        </p:attrNameLst>
                                      </p:cBhvr>
                                      <p:to>
                                        <p:strVal val="visible"/>
                                      </p:to>
                                    </p:set>
                                    <p:anim calcmode="lin" valueType="num">
                                      <p:cBhvr additive="base">
                                        <p:cTn id="25" dur="2000" fill="hold"/>
                                        <p:tgtEl>
                                          <p:spTgt spid="19464"/>
                                        </p:tgtEl>
                                        <p:attrNameLst>
                                          <p:attrName>ppt_x</p:attrName>
                                        </p:attrNameLst>
                                      </p:cBhvr>
                                      <p:tavLst>
                                        <p:tav tm="0">
                                          <p:val>
                                            <p:strVal val="#ppt_x"/>
                                          </p:val>
                                        </p:tav>
                                        <p:tav tm="100000">
                                          <p:val>
                                            <p:strVal val="#ppt_x"/>
                                          </p:val>
                                        </p:tav>
                                      </p:tavLst>
                                    </p:anim>
                                    <p:anim calcmode="lin" valueType="num">
                                      <p:cBhvr additive="base">
                                        <p:cTn id="26" dur="2000" fill="hold"/>
                                        <p:tgtEl>
                                          <p:spTgt spid="194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2" grpId="0"/>
      <p:bldP spid="19463" grpId="0"/>
      <p:bldP spid="194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US" sz="3000" b="1">
                <a:solidFill>
                  <a:srgbClr val="FFFFFF"/>
                </a:solidFill>
                <a:latin typeface="Calibri" pitchFamily="34" charset="0"/>
              </a:rPr>
              <a:t>C-ITS Forum Structure</a:t>
            </a:r>
          </a:p>
        </p:txBody>
      </p:sp>
      <p:sp>
        <p:nvSpPr>
          <p:cNvPr id="21506"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p>
        </p:txBody>
      </p:sp>
      <p:sp>
        <p:nvSpPr>
          <p:cNvPr id="21507" name="Rectangle 7"/>
          <p:cNvSpPr>
            <a:spLocks noChangeArrowheads="1"/>
          </p:cNvSpPr>
          <p:nvPr/>
        </p:nvSpPr>
        <p:spPr bwMode="auto">
          <a:xfrm>
            <a:off x="0" y="719138"/>
            <a:ext cx="5076825"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Common Criteria</a:t>
            </a:r>
          </a:p>
        </p:txBody>
      </p:sp>
      <p:sp>
        <p:nvSpPr>
          <p:cNvPr id="21508" name="Text Box 9"/>
          <p:cNvSpPr txBox="1">
            <a:spLocks noChangeArrowheads="1"/>
          </p:cNvSpPr>
          <p:nvPr/>
        </p:nvSpPr>
        <p:spPr bwMode="auto">
          <a:xfrm>
            <a:off x="0" y="1279525"/>
            <a:ext cx="9144000" cy="1006475"/>
          </a:xfrm>
          <a:prstGeom prst="rect">
            <a:avLst/>
          </a:prstGeom>
          <a:noFill/>
          <a:ln w="9525">
            <a:noFill/>
            <a:miter lim="800000"/>
            <a:headEnd/>
            <a:tailEnd/>
          </a:ln>
        </p:spPr>
        <p:txBody>
          <a:bodyPr>
            <a:spAutoFit/>
          </a:bodyPr>
          <a:lstStyle/>
          <a:p>
            <a:pPr marL="261938" indent="-261938" defTabSz="914400">
              <a:buClr>
                <a:srgbClr val="95774C"/>
              </a:buClr>
              <a:buFont typeface="Arial" charset="0"/>
              <a:buChar char="●"/>
            </a:pPr>
            <a:r>
              <a:rPr lang="en-US" sz="2000">
                <a:latin typeface="Calibri" pitchFamily="34" charset="0"/>
              </a:rPr>
              <a:t>FIA proposes the </a:t>
            </a:r>
            <a:r>
              <a:rPr lang="en-US" sz="2000" b="1">
                <a:latin typeface="Calibri" pitchFamily="34" charset="0"/>
              </a:rPr>
              <a:t>standardized methodology</a:t>
            </a:r>
            <a:r>
              <a:rPr lang="en-US" sz="2000">
                <a:latin typeface="Calibri" pitchFamily="34" charset="0"/>
              </a:rPr>
              <a:t> of „Common Criteria“ to ease the development for vehicle manufacturers and the approval for authorities of the protected mileage data.</a:t>
            </a:r>
          </a:p>
        </p:txBody>
      </p:sp>
      <p:sp>
        <p:nvSpPr>
          <p:cNvPr id="21509" name="Rectangle 9"/>
          <p:cNvSpPr>
            <a:spLocks noChangeArrowheads="1"/>
          </p:cNvSpPr>
          <p:nvPr/>
        </p:nvSpPr>
        <p:spPr bwMode="auto">
          <a:xfrm>
            <a:off x="0" y="2665413"/>
            <a:ext cx="8521700" cy="1006475"/>
          </a:xfrm>
          <a:prstGeom prst="rect">
            <a:avLst/>
          </a:prstGeom>
          <a:noFill/>
          <a:ln w="9525" algn="ctr">
            <a:noFill/>
            <a:miter lim="800000"/>
            <a:headEnd/>
            <a:tailEnd/>
          </a:ln>
        </p:spPr>
        <p:txBody>
          <a:bodyPr>
            <a:spAutoFit/>
          </a:bodyPr>
          <a:lstStyle/>
          <a:p>
            <a:pPr marL="261938" indent="-261938" defTabSz="914400">
              <a:buClr>
                <a:srgbClr val="95774C"/>
              </a:buClr>
              <a:buFont typeface="Arial" charset="0"/>
              <a:buChar char="●"/>
            </a:pPr>
            <a:r>
              <a:rPr lang="en-US" sz="2000">
                <a:latin typeface="Calibri" pitchFamily="34" charset="0"/>
              </a:rPr>
              <a:t>The approach is </a:t>
            </a:r>
            <a:r>
              <a:rPr lang="en-US" sz="2000" b="1">
                <a:latin typeface="Calibri" pitchFamily="34" charset="0"/>
              </a:rPr>
              <a:t>technology neutral</a:t>
            </a:r>
            <a:r>
              <a:rPr lang="en-US" sz="2000">
                <a:latin typeface="Calibri" pitchFamily="34" charset="0"/>
              </a:rPr>
              <a:t>, as it defines a single Protection Profile, but leaves it up the manufacturer how to realize the solution by his individual Security Target.</a:t>
            </a:r>
          </a:p>
        </p:txBody>
      </p:sp>
      <p:sp>
        <p:nvSpPr>
          <p:cNvPr id="21510" name="Rectangle 10"/>
          <p:cNvSpPr>
            <a:spLocks noChangeArrowheads="1"/>
          </p:cNvSpPr>
          <p:nvPr/>
        </p:nvSpPr>
        <p:spPr bwMode="auto">
          <a:xfrm>
            <a:off x="0" y="3886200"/>
            <a:ext cx="8521700" cy="1006475"/>
          </a:xfrm>
          <a:prstGeom prst="rect">
            <a:avLst/>
          </a:prstGeom>
          <a:noFill/>
          <a:ln w="9525" algn="ctr">
            <a:noFill/>
            <a:miter lim="800000"/>
            <a:headEnd/>
            <a:tailEnd/>
          </a:ln>
        </p:spPr>
        <p:txBody>
          <a:bodyPr>
            <a:spAutoFit/>
          </a:bodyPr>
          <a:lstStyle/>
          <a:p>
            <a:pPr marL="261938" indent="-261938" defTabSz="914400">
              <a:buClr>
                <a:srgbClr val="95774C"/>
              </a:buClr>
              <a:buFont typeface="Arial" charset="0"/>
              <a:buChar char="●"/>
            </a:pPr>
            <a:r>
              <a:rPr lang="en-US" sz="2000">
                <a:latin typeface="Calibri" pitchFamily="34" charset="0"/>
              </a:rPr>
              <a:t>The methodology of Common Criteria is an approved IT process, </a:t>
            </a:r>
            <a:r>
              <a:rPr lang="en-US" sz="2000" b="1">
                <a:latin typeface="Calibri" pitchFamily="34" charset="0"/>
              </a:rPr>
              <a:t>accepted in 27 countries</a:t>
            </a:r>
            <a:r>
              <a:rPr lang="en-US" sz="2000">
                <a:latin typeface="Calibri" pitchFamily="34" charset="0"/>
              </a:rPr>
              <a:t> around the world and under constant development to stay state of the art.  </a:t>
            </a:r>
          </a:p>
        </p:txBody>
      </p:sp>
      <p:sp>
        <p:nvSpPr>
          <p:cNvPr id="21511" name="Rechteck 7"/>
          <p:cNvSpPr>
            <a:spLocks noChangeArrowheads="1"/>
          </p:cNvSpPr>
          <p:nvPr/>
        </p:nvSpPr>
        <p:spPr bwMode="auto">
          <a:xfrm>
            <a:off x="0" y="5029200"/>
            <a:ext cx="8521700" cy="708025"/>
          </a:xfrm>
          <a:prstGeom prst="rect">
            <a:avLst/>
          </a:prstGeom>
          <a:noFill/>
          <a:ln w="9525">
            <a:noFill/>
            <a:miter lim="800000"/>
            <a:headEnd/>
            <a:tailEnd/>
          </a:ln>
        </p:spPr>
        <p:txBody>
          <a:bodyPr>
            <a:spAutoFit/>
          </a:bodyPr>
          <a:lstStyle/>
          <a:p>
            <a:pPr marL="261938" indent="-261938" defTabSz="914400">
              <a:buClr>
                <a:srgbClr val="95774C"/>
              </a:buClr>
              <a:buFont typeface="Arial" charset="0"/>
              <a:buChar char="●"/>
            </a:pPr>
            <a:r>
              <a:rPr lang="en-US" sz="2000">
                <a:latin typeface="Calibri" pitchFamily="34" charset="0"/>
              </a:rPr>
              <a:t>The base for ISO/IEC 15408 and ISO/IEC 18045 is given publically under </a:t>
            </a:r>
            <a:r>
              <a:rPr lang="en-US" sz="2000">
                <a:latin typeface="Calibri" pitchFamily="34" charset="0"/>
                <a:hlinkClick r:id="rId3"/>
              </a:rPr>
              <a:t>http://www.commoncriteriaportal.org/cc/</a:t>
            </a:r>
            <a:r>
              <a:rPr lang="en-US" sz="2000">
                <a:latin typeface="Calibri" pitchFamily="34" charset="0"/>
              </a:rPr>
              <a:t> (CC and CEM).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2000" fill="hold"/>
                                        <p:tgtEl>
                                          <p:spTgt spid="21508"/>
                                        </p:tgtEl>
                                        <p:attrNameLst>
                                          <p:attrName>ppt_x</p:attrName>
                                        </p:attrNameLst>
                                      </p:cBhvr>
                                      <p:tavLst>
                                        <p:tav tm="0">
                                          <p:val>
                                            <p:strVal val="#ppt_x"/>
                                          </p:val>
                                        </p:tav>
                                        <p:tav tm="100000">
                                          <p:val>
                                            <p:strVal val="#ppt_x"/>
                                          </p:val>
                                        </p:tav>
                                      </p:tavLst>
                                    </p:anim>
                                    <p:anim calcmode="lin" valueType="num">
                                      <p:cBhvr additive="base">
                                        <p:cTn id="8" dur="2000" fill="hold"/>
                                        <p:tgtEl>
                                          <p:spTgt spid="2150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9"/>
                                        </p:tgtEl>
                                        <p:attrNameLst>
                                          <p:attrName>style.visibility</p:attrName>
                                        </p:attrNameLst>
                                      </p:cBhvr>
                                      <p:to>
                                        <p:strVal val="visible"/>
                                      </p:to>
                                    </p:set>
                                    <p:anim calcmode="lin" valueType="num">
                                      <p:cBhvr additive="base">
                                        <p:cTn id="13" dur="2000" fill="hold"/>
                                        <p:tgtEl>
                                          <p:spTgt spid="21509"/>
                                        </p:tgtEl>
                                        <p:attrNameLst>
                                          <p:attrName>ppt_x</p:attrName>
                                        </p:attrNameLst>
                                      </p:cBhvr>
                                      <p:tavLst>
                                        <p:tav tm="0">
                                          <p:val>
                                            <p:strVal val="#ppt_x"/>
                                          </p:val>
                                        </p:tav>
                                        <p:tav tm="100000">
                                          <p:val>
                                            <p:strVal val="#ppt_x"/>
                                          </p:val>
                                        </p:tav>
                                      </p:tavLst>
                                    </p:anim>
                                    <p:anim calcmode="lin" valueType="num">
                                      <p:cBhvr additive="base">
                                        <p:cTn id="14" dur="2000" fill="hold"/>
                                        <p:tgtEl>
                                          <p:spTgt spid="2150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10"/>
                                        </p:tgtEl>
                                        <p:attrNameLst>
                                          <p:attrName>style.visibility</p:attrName>
                                        </p:attrNameLst>
                                      </p:cBhvr>
                                      <p:to>
                                        <p:strVal val="visible"/>
                                      </p:to>
                                    </p:set>
                                    <p:anim calcmode="lin" valueType="num">
                                      <p:cBhvr additive="base">
                                        <p:cTn id="19" dur="3000" fill="hold"/>
                                        <p:tgtEl>
                                          <p:spTgt spid="21510"/>
                                        </p:tgtEl>
                                        <p:attrNameLst>
                                          <p:attrName>ppt_x</p:attrName>
                                        </p:attrNameLst>
                                      </p:cBhvr>
                                      <p:tavLst>
                                        <p:tav tm="0">
                                          <p:val>
                                            <p:strVal val="#ppt_x"/>
                                          </p:val>
                                        </p:tav>
                                        <p:tav tm="100000">
                                          <p:val>
                                            <p:strVal val="#ppt_x"/>
                                          </p:val>
                                        </p:tav>
                                      </p:tavLst>
                                    </p:anim>
                                    <p:anim calcmode="lin" valueType="num">
                                      <p:cBhvr additive="base">
                                        <p:cTn id="20" dur="30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11"/>
                                        </p:tgtEl>
                                        <p:attrNameLst>
                                          <p:attrName>style.visibility</p:attrName>
                                        </p:attrNameLst>
                                      </p:cBhvr>
                                      <p:to>
                                        <p:strVal val="visible"/>
                                      </p:to>
                                    </p:set>
                                    <p:anim calcmode="lin" valueType="num">
                                      <p:cBhvr additive="base">
                                        <p:cTn id="25" dur="2000" fill="hold"/>
                                        <p:tgtEl>
                                          <p:spTgt spid="21511"/>
                                        </p:tgtEl>
                                        <p:attrNameLst>
                                          <p:attrName>ppt_x</p:attrName>
                                        </p:attrNameLst>
                                      </p:cBhvr>
                                      <p:tavLst>
                                        <p:tav tm="0">
                                          <p:val>
                                            <p:strVal val="#ppt_x"/>
                                          </p:val>
                                        </p:tav>
                                        <p:tav tm="100000">
                                          <p:val>
                                            <p:strVal val="#ppt_x"/>
                                          </p:val>
                                        </p:tav>
                                      </p:tavLst>
                                    </p:anim>
                                    <p:anim calcmode="lin" valueType="num">
                                      <p:cBhvr additive="base">
                                        <p:cTn id="26" dur="2000" fill="hold"/>
                                        <p:tgtEl>
                                          <p:spTgt spid="215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p:bldP spid="21510" grpId="0"/>
      <p:bldP spid="215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GB" sz="3000" b="1">
                <a:solidFill>
                  <a:srgbClr val="FFFFFF"/>
                </a:solidFill>
                <a:latin typeface="Calibri" pitchFamily="34" charset="0"/>
              </a:rPr>
              <a:t>C-ITS Forum Structure</a:t>
            </a:r>
          </a:p>
        </p:txBody>
      </p:sp>
      <p:sp>
        <p:nvSpPr>
          <p:cNvPr id="23554"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23555" name="Rectangle 7"/>
          <p:cNvSpPr>
            <a:spLocks noChangeArrowheads="1"/>
          </p:cNvSpPr>
          <p:nvPr/>
        </p:nvSpPr>
        <p:spPr bwMode="auto">
          <a:xfrm>
            <a:off x="0" y="719138"/>
            <a:ext cx="7391400"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Common Criteria used for protection against Mileage Fraud</a:t>
            </a:r>
          </a:p>
        </p:txBody>
      </p:sp>
      <p:sp>
        <p:nvSpPr>
          <p:cNvPr id="23556" name="Text Box 9"/>
          <p:cNvSpPr txBox="1">
            <a:spLocks noChangeArrowheads="1"/>
          </p:cNvSpPr>
          <p:nvPr/>
        </p:nvSpPr>
        <p:spPr bwMode="auto">
          <a:xfrm>
            <a:off x="0" y="1281113"/>
            <a:ext cx="9144000" cy="1311275"/>
          </a:xfrm>
          <a:prstGeom prst="rect">
            <a:avLst/>
          </a:prstGeom>
          <a:noFill/>
          <a:ln w="9525">
            <a:noFill/>
            <a:miter lim="800000"/>
            <a:headEnd/>
            <a:tailEnd/>
          </a:ln>
        </p:spPr>
        <p:txBody>
          <a:bodyPr>
            <a:spAutoFit/>
          </a:bodyPr>
          <a:lstStyle/>
          <a:p>
            <a:pPr marL="261938" indent="-261938" defTabSz="914400">
              <a:spcBef>
                <a:spcPct val="50000"/>
              </a:spcBef>
              <a:buClr>
                <a:srgbClr val="95774C"/>
              </a:buClr>
              <a:buFont typeface="Arial" charset="0"/>
              <a:buChar char="●"/>
            </a:pPr>
            <a:r>
              <a:rPr lang="en-US" sz="2000">
                <a:latin typeface="Calibri" pitchFamily="34" charset="0"/>
              </a:rPr>
              <a:t>A </a:t>
            </a:r>
            <a:r>
              <a:rPr lang="en-US" sz="2000" b="1">
                <a:latin typeface="Calibri" pitchFamily="34" charset="0"/>
              </a:rPr>
              <a:t>Protection Profile</a:t>
            </a:r>
            <a:r>
              <a:rPr lang="en-US" sz="2000">
                <a:latin typeface="Calibri" pitchFamily="34" charset="0"/>
              </a:rPr>
              <a:t> (PP) document for the mileage data must be deployed. It state the assets to be protected, the required protection level and can be understood as a kind of “catalogue” for threats and protection mechanisms. This single document will be used as general base for all VMs</a:t>
            </a:r>
          </a:p>
        </p:txBody>
      </p:sp>
      <p:sp>
        <p:nvSpPr>
          <p:cNvPr id="23558" name="Rectangle 6"/>
          <p:cNvSpPr>
            <a:spLocks noChangeArrowheads="1"/>
          </p:cNvSpPr>
          <p:nvPr/>
        </p:nvSpPr>
        <p:spPr bwMode="auto">
          <a:xfrm>
            <a:off x="0" y="2895600"/>
            <a:ext cx="9144000" cy="1311275"/>
          </a:xfrm>
          <a:prstGeom prst="rect">
            <a:avLst/>
          </a:prstGeom>
          <a:noFill/>
          <a:ln w="9525" algn="ctr">
            <a:noFill/>
            <a:miter lim="800000"/>
            <a:headEnd/>
            <a:tailEnd/>
          </a:ln>
        </p:spPr>
        <p:txBody>
          <a:bodyPr>
            <a:spAutoFit/>
          </a:bodyPr>
          <a:lstStyle/>
          <a:p>
            <a:pPr marL="261938" indent="-261938" defTabSz="914400">
              <a:spcBef>
                <a:spcPct val="50000"/>
              </a:spcBef>
              <a:buClr>
                <a:srgbClr val="95774C"/>
              </a:buClr>
              <a:buFont typeface="Arial" charset="0"/>
              <a:buChar char="●"/>
            </a:pPr>
            <a:r>
              <a:rPr lang="en-US" sz="2000">
                <a:latin typeface="Calibri" pitchFamily="34" charset="0"/>
              </a:rPr>
              <a:t>A </a:t>
            </a:r>
            <a:r>
              <a:rPr lang="en-US" sz="2000" b="1">
                <a:latin typeface="Calibri" pitchFamily="34" charset="0"/>
              </a:rPr>
              <a:t>Security Target (ST)</a:t>
            </a:r>
            <a:r>
              <a:rPr lang="en-US" sz="2000">
                <a:latin typeface="Calibri" pitchFamily="34" charset="0"/>
              </a:rPr>
              <a:t> document will map the Protection Profile to the individual realization in a system. Thereby, items from the “catalogue” PP will be selected and it will be described, how they act to reach the protection level. This allows a VM-specific implementation</a:t>
            </a:r>
          </a:p>
        </p:txBody>
      </p:sp>
      <p:sp>
        <p:nvSpPr>
          <p:cNvPr id="23559" name="Rectangle 7"/>
          <p:cNvSpPr>
            <a:spLocks noChangeArrowheads="1"/>
          </p:cNvSpPr>
          <p:nvPr/>
        </p:nvSpPr>
        <p:spPr bwMode="auto">
          <a:xfrm>
            <a:off x="0" y="4343400"/>
            <a:ext cx="9144000" cy="1006475"/>
          </a:xfrm>
          <a:prstGeom prst="rect">
            <a:avLst/>
          </a:prstGeom>
          <a:noFill/>
          <a:ln w="9525" algn="ctr">
            <a:noFill/>
            <a:miter lim="800000"/>
            <a:headEnd/>
            <a:tailEnd/>
          </a:ln>
        </p:spPr>
        <p:txBody>
          <a:bodyPr>
            <a:spAutoFit/>
          </a:bodyPr>
          <a:lstStyle/>
          <a:p>
            <a:pPr marL="261938" indent="-261938" defTabSz="914400">
              <a:spcBef>
                <a:spcPct val="50000"/>
              </a:spcBef>
              <a:buClr>
                <a:srgbClr val="95774C"/>
              </a:buClr>
              <a:buFont typeface="Arial" charset="0"/>
              <a:buChar char="●"/>
            </a:pPr>
            <a:r>
              <a:rPr lang="en-US" sz="2000">
                <a:latin typeface="Calibri" pitchFamily="34" charset="0"/>
              </a:rPr>
              <a:t>An Evaluation will be performed by independent, accredited labs on the </a:t>
            </a:r>
            <a:r>
              <a:rPr lang="en-US" sz="2000" b="1">
                <a:latin typeface="Calibri" pitchFamily="34" charset="0"/>
              </a:rPr>
              <a:t>Target of Evaluation</a:t>
            </a:r>
            <a:r>
              <a:rPr lang="en-US" sz="2000">
                <a:latin typeface="Calibri" pitchFamily="34" charset="0"/>
              </a:rPr>
              <a:t> (TOE = implementation at the VM) under consideration of PP and ST in order to verify that the required Protection Level is met</a:t>
            </a:r>
          </a:p>
        </p:txBody>
      </p:sp>
      <p:sp>
        <p:nvSpPr>
          <p:cNvPr id="23560" name="Rectangle 8"/>
          <p:cNvSpPr>
            <a:spLocks noChangeArrowheads="1"/>
          </p:cNvSpPr>
          <p:nvPr/>
        </p:nvSpPr>
        <p:spPr bwMode="auto">
          <a:xfrm>
            <a:off x="0" y="5775325"/>
            <a:ext cx="9144000" cy="1006475"/>
          </a:xfrm>
          <a:prstGeom prst="rect">
            <a:avLst/>
          </a:prstGeom>
          <a:noFill/>
          <a:ln w="9525" algn="ctr">
            <a:noFill/>
            <a:miter lim="800000"/>
            <a:headEnd/>
            <a:tailEnd/>
          </a:ln>
        </p:spPr>
        <p:txBody>
          <a:bodyPr>
            <a:spAutoFit/>
          </a:bodyPr>
          <a:lstStyle/>
          <a:p>
            <a:pPr marL="261938" indent="-261938" defTabSz="914400">
              <a:spcBef>
                <a:spcPct val="50000"/>
              </a:spcBef>
              <a:buClr>
                <a:srgbClr val="95774C"/>
              </a:buClr>
              <a:buFont typeface="Arial" charset="0"/>
              <a:buChar char="●"/>
            </a:pPr>
            <a:r>
              <a:rPr lang="en-US" sz="2000">
                <a:latin typeface="Calibri" pitchFamily="34" charset="0"/>
              </a:rPr>
              <a:t>The </a:t>
            </a:r>
            <a:r>
              <a:rPr lang="en-US" sz="2000" b="1">
                <a:latin typeface="Calibri" pitchFamily="34" charset="0"/>
              </a:rPr>
              <a:t>Evaluation Test Report</a:t>
            </a:r>
            <a:r>
              <a:rPr lang="en-US" sz="2000">
                <a:latin typeface="Calibri" pitchFamily="34" charset="0"/>
              </a:rPr>
              <a:t> (ETR) of the lab will reveal areas of improvements</a:t>
            </a:r>
            <a:br>
              <a:rPr lang="en-US" sz="2000">
                <a:latin typeface="Calibri" pitchFamily="34" charset="0"/>
              </a:rPr>
            </a:br>
            <a:r>
              <a:rPr lang="en-US" sz="2000">
                <a:latin typeface="Calibri" pitchFamily="34" charset="0"/>
              </a:rPr>
              <a:t>to VM and deliver a successful confirmation for usage towards the</a:t>
            </a:r>
            <a:br>
              <a:rPr lang="en-US" sz="2000">
                <a:latin typeface="Calibri" pitchFamily="34" charset="0"/>
              </a:rPr>
            </a:br>
            <a:r>
              <a:rPr lang="en-US" sz="2000">
                <a:latin typeface="Calibri" pitchFamily="34" charset="0"/>
              </a:rPr>
              <a:t>type approval authority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2000" fill="hold"/>
                                        <p:tgtEl>
                                          <p:spTgt spid="23556"/>
                                        </p:tgtEl>
                                        <p:attrNameLst>
                                          <p:attrName>ppt_x</p:attrName>
                                        </p:attrNameLst>
                                      </p:cBhvr>
                                      <p:tavLst>
                                        <p:tav tm="0">
                                          <p:val>
                                            <p:strVal val="#ppt_x"/>
                                          </p:val>
                                        </p:tav>
                                        <p:tav tm="100000">
                                          <p:val>
                                            <p:strVal val="#ppt_x"/>
                                          </p:val>
                                        </p:tav>
                                      </p:tavLst>
                                    </p:anim>
                                    <p:anim calcmode="lin" valueType="num">
                                      <p:cBhvr additive="base">
                                        <p:cTn id="8" dur="2000" fill="hold"/>
                                        <p:tgtEl>
                                          <p:spTgt spid="2355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8"/>
                                        </p:tgtEl>
                                        <p:attrNameLst>
                                          <p:attrName>style.visibility</p:attrName>
                                        </p:attrNameLst>
                                      </p:cBhvr>
                                      <p:to>
                                        <p:strVal val="visible"/>
                                      </p:to>
                                    </p:set>
                                    <p:anim calcmode="lin" valueType="num">
                                      <p:cBhvr additive="base">
                                        <p:cTn id="13" dur="2000" fill="hold"/>
                                        <p:tgtEl>
                                          <p:spTgt spid="23558"/>
                                        </p:tgtEl>
                                        <p:attrNameLst>
                                          <p:attrName>ppt_x</p:attrName>
                                        </p:attrNameLst>
                                      </p:cBhvr>
                                      <p:tavLst>
                                        <p:tav tm="0">
                                          <p:val>
                                            <p:strVal val="#ppt_x"/>
                                          </p:val>
                                        </p:tav>
                                        <p:tav tm="100000">
                                          <p:val>
                                            <p:strVal val="#ppt_x"/>
                                          </p:val>
                                        </p:tav>
                                      </p:tavLst>
                                    </p:anim>
                                    <p:anim calcmode="lin" valueType="num">
                                      <p:cBhvr additive="base">
                                        <p:cTn id="14" dur="2000" fill="hold"/>
                                        <p:tgtEl>
                                          <p:spTgt spid="2355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9"/>
                                        </p:tgtEl>
                                        <p:attrNameLst>
                                          <p:attrName>style.visibility</p:attrName>
                                        </p:attrNameLst>
                                      </p:cBhvr>
                                      <p:to>
                                        <p:strVal val="visible"/>
                                      </p:to>
                                    </p:set>
                                    <p:anim calcmode="lin" valueType="num">
                                      <p:cBhvr additive="base">
                                        <p:cTn id="19" dur="2000" fill="hold"/>
                                        <p:tgtEl>
                                          <p:spTgt spid="23559"/>
                                        </p:tgtEl>
                                        <p:attrNameLst>
                                          <p:attrName>ppt_x</p:attrName>
                                        </p:attrNameLst>
                                      </p:cBhvr>
                                      <p:tavLst>
                                        <p:tav tm="0">
                                          <p:val>
                                            <p:strVal val="#ppt_x"/>
                                          </p:val>
                                        </p:tav>
                                        <p:tav tm="100000">
                                          <p:val>
                                            <p:strVal val="#ppt_x"/>
                                          </p:val>
                                        </p:tav>
                                      </p:tavLst>
                                    </p:anim>
                                    <p:anim calcmode="lin" valueType="num">
                                      <p:cBhvr additive="base">
                                        <p:cTn id="20" dur="2000" fill="hold"/>
                                        <p:tgtEl>
                                          <p:spTgt spid="2355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60"/>
                                        </p:tgtEl>
                                        <p:attrNameLst>
                                          <p:attrName>style.visibility</p:attrName>
                                        </p:attrNameLst>
                                      </p:cBhvr>
                                      <p:to>
                                        <p:strVal val="visible"/>
                                      </p:to>
                                    </p:set>
                                    <p:anim calcmode="lin" valueType="num">
                                      <p:cBhvr additive="base">
                                        <p:cTn id="25" dur="2000" fill="hold"/>
                                        <p:tgtEl>
                                          <p:spTgt spid="23560"/>
                                        </p:tgtEl>
                                        <p:attrNameLst>
                                          <p:attrName>ppt_x</p:attrName>
                                        </p:attrNameLst>
                                      </p:cBhvr>
                                      <p:tavLst>
                                        <p:tav tm="0">
                                          <p:val>
                                            <p:strVal val="#ppt_x"/>
                                          </p:val>
                                        </p:tav>
                                        <p:tav tm="100000">
                                          <p:val>
                                            <p:strVal val="#ppt_x"/>
                                          </p:val>
                                        </p:tav>
                                      </p:tavLst>
                                    </p:anim>
                                    <p:anim calcmode="lin" valueType="num">
                                      <p:cBhvr additive="base">
                                        <p:cTn id="26" dur="2000" fill="hold"/>
                                        <p:tgtEl>
                                          <p:spTgt spid="235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8" grpId="0"/>
      <p:bldP spid="23559" grpId="0"/>
      <p:bldP spid="2356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US" sz="3000" b="1">
                <a:solidFill>
                  <a:srgbClr val="FFFFFF"/>
                </a:solidFill>
                <a:latin typeface="Calibri" pitchFamily="34" charset="0"/>
              </a:rPr>
              <a:t>C-ITS Forum Structure</a:t>
            </a:r>
          </a:p>
        </p:txBody>
      </p:sp>
      <p:sp>
        <p:nvSpPr>
          <p:cNvPr id="25602"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p>
        </p:txBody>
      </p:sp>
      <p:sp>
        <p:nvSpPr>
          <p:cNvPr id="25603" name="Rectangle 7"/>
          <p:cNvSpPr>
            <a:spLocks noChangeArrowheads="1"/>
          </p:cNvSpPr>
          <p:nvPr/>
        </p:nvSpPr>
        <p:spPr bwMode="auto">
          <a:xfrm>
            <a:off x="0" y="719138"/>
            <a:ext cx="8763000"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Common Criteria used for protection against Mileage Fraud</a:t>
            </a:r>
          </a:p>
        </p:txBody>
      </p:sp>
      <p:sp>
        <p:nvSpPr>
          <p:cNvPr id="6" name="Rechteck 5"/>
          <p:cNvSpPr/>
          <p:nvPr/>
        </p:nvSpPr>
        <p:spPr>
          <a:xfrm>
            <a:off x="1371600" y="1295400"/>
            <a:ext cx="6019800" cy="47244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Rechteck 6"/>
          <p:cNvSpPr/>
          <p:nvPr/>
        </p:nvSpPr>
        <p:spPr>
          <a:xfrm>
            <a:off x="1943100" y="2246313"/>
            <a:ext cx="5219700" cy="3505200"/>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Rechteck 7"/>
          <p:cNvSpPr/>
          <p:nvPr/>
        </p:nvSpPr>
        <p:spPr>
          <a:xfrm>
            <a:off x="2514600" y="3200400"/>
            <a:ext cx="4343400" cy="2286000"/>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Rechteck 8"/>
          <p:cNvSpPr/>
          <p:nvPr/>
        </p:nvSpPr>
        <p:spPr>
          <a:xfrm>
            <a:off x="3086100" y="4191000"/>
            <a:ext cx="3543300" cy="102711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5608" name="Textfeld 9"/>
          <p:cNvSpPr txBox="1">
            <a:spLocks noChangeArrowheads="1"/>
          </p:cNvSpPr>
          <p:nvPr/>
        </p:nvSpPr>
        <p:spPr bwMode="auto">
          <a:xfrm>
            <a:off x="1524000" y="1524000"/>
            <a:ext cx="4724400" cy="646113"/>
          </a:xfrm>
          <a:prstGeom prst="rect">
            <a:avLst/>
          </a:prstGeom>
          <a:noFill/>
          <a:ln w="9525">
            <a:noFill/>
            <a:miter lim="800000"/>
            <a:headEnd/>
            <a:tailEnd/>
          </a:ln>
        </p:spPr>
        <p:txBody>
          <a:bodyPr>
            <a:spAutoFit/>
          </a:bodyPr>
          <a:lstStyle/>
          <a:p>
            <a:r>
              <a:rPr lang="en-US">
                <a:solidFill>
                  <a:schemeClr val="bg1"/>
                </a:solidFill>
              </a:rPr>
              <a:t>Framework Common Criteria </a:t>
            </a:r>
          </a:p>
          <a:p>
            <a:r>
              <a:rPr lang="en-US">
                <a:solidFill>
                  <a:schemeClr val="bg1"/>
                </a:solidFill>
              </a:rPr>
              <a:t>(ISO/IEC 15408 and ISO/IEC 18045)</a:t>
            </a:r>
          </a:p>
        </p:txBody>
      </p:sp>
      <p:sp>
        <p:nvSpPr>
          <p:cNvPr id="25609" name="Textfeld 10"/>
          <p:cNvSpPr txBox="1">
            <a:spLocks noChangeArrowheads="1"/>
          </p:cNvSpPr>
          <p:nvPr/>
        </p:nvSpPr>
        <p:spPr bwMode="auto">
          <a:xfrm>
            <a:off x="2286000" y="2362200"/>
            <a:ext cx="4876800" cy="646113"/>
          </a:xfrm>
          <a:prstGeom prst="rect">
            <a:avLst/>
          </a:prstGeom>
          <a:noFill/>
          <a:ln w="9525">
            <a:noFill/>
            <a:miter lim="800000"/>
            <a:headEnd/>
            <a:tailEnd/>
          </a:ln>
        </p:spPr>
        <p:txBody>
          <a:bodyPr>
            <a:spAutoFit/>
          </a:bodyPr>
          <a:lstStyle/>
          <a:p>
            <a:r>
              <a:rPr lang="en-US">
                <a:solidFill>
                  <a:schemeClr val="bg1"/>
                </a:solidFill>
              </a:rPr>
              <a:t>Protection Profile for </a:t>
            </a:r>
          </a:p>
          <a:p>
            <a:r>
              <a:rPr lang="en-US">
                <a:solidFill>
                  <a:schemeClr val="bg1"/>
                </a:solidFill>
              </a:rPr>
              <a:t>Mileage Fraud Protection</a:t>
            </a:r>
          </a:p>
        </p:txBody>
      </p:sp>
      <p:sp>
        <p:nvSpPr>
          <p:cNvPr id="25610" name="Textfeld 11"/>
          <p:cNvSpPr txBox="1">
            <a:spLocks noChangeArrowheads="1"/>
          </p:cNvSpPr>
          <p:nvPr/>
        </p:nvSpPr>
        <p:spPr bwMode="auto">
          <a:xfrm>
            <a:off x="2819400" y="3352800"/>
            <a:ext cx="4191000" cy="646113"/>
          </a:xfrm>
          <a:prstGeom prst="rect">
            <a:avLst/>
          </a:prstGeom>
          <a:noFill/>
          <a:ln w="9525">
            <a:noFill/>
            <a:miter lim="800000"/>
            <a:headEnd/>
            <a:tailEnd/>
          </a:ln>
        </p:spPr>
        <p:txBody>
          <a:bodyPr>
            <a:spAutoFit/>
          </a:bodyPr>
          <a:lstStyle/>
          <a:p>
            <a:r>
              <a:rPr lang="en-US">
                <a:solidFill>
                  <a:schemeClr val="bg1"/>
                </a:solidFill>
              </a:rPr>
              <a:t>Security Target for </a:t>
            </a:r>
          </a:p>
          <a:p>
            <a:r>
              <a:rPr lang="en-US">
                <a:solidFill>
                  <a:schemeClr val="bg1"/>
                </a:solidFill>
              </a:rPr>
              <a:t>VM individual realization</a:t>
            </a:r>
          </a:p>
        </p:txBody>
      </p:sp>
      <p:sp>
        <p:nvSpPr>
          <p:cNvPr id="25611" name="Textfeld 12"/>
          <p:cNvSpPr txBox="1">
            <a:spLocks noChangeArrowheads="1"/>
          </p:cNvSpPr>
          <p:nvPr/>
        </p:nvSpPr>
        <p:spPr bwMode="auto">
          <a:xfrm>
            <a:off x="3200400" y="4343400"/>
            <a:ext cx="3048000" cy="646113"/>
          </a:xfrm>
          <a:prstGeom prst="rect">
            <a:avLst/>
          </a:prstGeom>
          <a:noFill/>
          <a:ln w="9525">
            <a:noFill/>
            <a:miter lim="800000"/>
            <a:headEnd/>
            <a:tailEnd/>
          </a:ln>
        </p:spPr>
        <p:txBody>
          <a:bodyPr>
            <a:spAutoFit/>
          </a:bodyPr>
          <a:lstStyle/>
          <a:p>
            <a:r>
              <a:rPr lang="en-US">
                <a:solidFill>
                  <a:schemeClr val="bg1"/>
                </a:solidFill>
              </a:rPr>
              <a:t>Evaluation Test Report for </a:t>
            </a:r>
            <a:br>
              <a:rPr lang="en-US">
                <a:solidFill>
                  <a:schemeClr val="bg1"/>
                </a:solidFill>
              </a:rPr>
            </a:br>
            <a:r>
              <a:rPr lang="en-US">
                <a:solidFill>
                  <a:schemeClr val="bg1"/>
                </a:solidFill>
              </a:rPr>
              <a:t>Target of Evaluation</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5" descr="Target of Evaluation"/>
          <p:cNvPicPr>
            <a:picLocks noChangeAspect="1" noChangeArrowheads="1"/>
          </p:cNvPicPr>
          <p:nvPr/>
        </p:nvPicPr>
        <p:blipFill>
          <a:blip r:embed="rId3"/>
          <a:srcRect/>
          <a:stretch>
            <a:fillRect/>
          </a:stretch>
        </p:blipFill>
        <p:spPr bwMode="auto">
          <a:xfrm>
            <a:off x="0" y="1447800"/>
            <a:ext cx="7696200" cy="4641850"/>
          </a:xfrm>
          <a:prstGeom prst="rect">
            <a:avLst/>
          </a:prstGeom>
          <a:noFill/>
          <a:ln w="9525">
            <a:noFill/>
            <a:miter lim="800000"/>
            <a:headEnd/>
            <a:tailEnd/>
          </a:ln>
        </p:spPr>
      </p:pic>
      <p:sp>
        <p:nvSpPr>
          <p:cNvPr id="27650"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GB" sz="3000" b="1">
                <a:solidFill>
                  <a:srgbClr val="FFFFFF"/>
                </a:solidFill>
                <a:latin typeface="Calibri" pitchFamily="34" charset="0"/>
              </a:rPr>
              <a:t>C-ITS Forum Structure</a:t>
            </a:r>
          </a:p>
        </p:txBody>
      </p:sp>
      <p:sp>
        <p:nvSpPr>
          <p:cNvPr id="27651"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27652" name="Rectangle 7"/>
          <p:cNvSpPr>
            <a:spLocks noChangeArrowheads="1"/>
          </p:cNvSpPr>
          <p:nvPr/>
        </p:nvSpPr>
        <p:spPr bwMode="auto">
          <a:xfrm>
            <a:off x="0" y="719138"/>
            <a:ext cx="5076825"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Target of Evaluation (TOE, Annex 5, 2)</a:t>
            </a:r>
          </a:p>
        </p:txBody>
      </p:sp>
      <p:sp>
        <p:nvSpPr>
          <p:cNvPr id="27653" name="Rectangle 10"/>
          <p:cNvSpPr>
            <a:spLocks noChangeArrowheads="1"/>
          </p:cNvSpPr>
          <p:nvPr/>
        </p:nvSpPr>
        <p:spPr bwMode="auto">
          <a:xfrm>
            <a:off x="7543800" y="1447800"/>
            <a:ext cx="304800" cy="4641850"/>
          </a:xfrm>
          <a:prstGeom prst="rect">
            <a:avLst/>
          </a:prstGeom>
          <a:solidFill>
            <a:schemeClr val="bg1"/>
          </a:solidFill>
          <a:ln w="9525">
            <a:noFill/>
            <a:miter lim="800000"/>
            <a:headEnd/>
            <a:tailEnd/>
          </a:ln>
        </p:spPr>
        <p:txBody>
          <a:bodyPr wrap="none" anchor="ctr"/>
          <a:lstStyle/>
          <a:p>
            <a:endParaRPr lang="de-DE"/>
          </a:p>
        </p:txBody>
      </p:sp>
      <p:sp>
        <p:nvSpPr>
          <p:cNvPr id="27654" name="AutoShape 9"/>
          <p:cNvSpPr>
            <a:spLocks noChangeArrowheads="1"/>
          </p:cNvSpPr>
          <p:nvPr/>
        </p:nvSpPr>
        <p:spPr bwMode="auto">
          <a:xfrm>
            <a:off x="6172200" y="4191000"/>
            <a:ext cx="2133600" cy="1066800"/>
          </a:xfrm>
          <a:prstGeom prst="wedgeRectCallout">
            <a:avLst>
              <a:gd name="adj1" fmla="val -59819"/>
              <a:gd name="adj2" fmla="val 76486"/>
            </a:avLst>
          </a:prstGeom>
          <a:noFill/>
          <a:ln w="28575">
            <a:solidFill>
              <a:srgbClr val="33CC33"/>
            </a:solidFill>
            <a:miter lim="800000"/>
            <a:headEnd/>
            <a:tailEnd/>
          </a:ln>
        </p:spPr>
        <p:txBody>
          <a:bodyPr/>
          <a:lstStyle/>
          <a:p>
            <a:pPr algn="ctr" defTabSz="914400"/>
            <a:r>
              <a:rPr lang="de-DE" sz="1400">
                <a:latin typeface="Calibri" pitchFamily="34" charset="0"/>
              </a:rPr>
              <a:t>2.4 The ABS Sensor counts the tours of the wheel. It is the initial data of the mileage</a:t>
            </a:r>
          </a:p>
        </p:txBody>
      </p:sp>
      <p:sp>
        <p:nvSpPr>
          <p:cNvPr id="27655" name="AutoShape 12"/>
          <p:cNvSpPr>
            <a:spLocks noChangeArrowheads="1"/>
          </p:cNvSpPr>
          <p:nvPr/>
        </p:nvSpPr>
        <p:spPr bwMode="auto">
          <a:xfrm>
            <a:off x="5791200" y="5867400"/>
            <a:ext cx="2809875" cy="838200"/>
          </a:xfrm>
          <a:prstGeom prst="cloudCallout">
            <a:avLst>
              <a:gd name="adj1" fmla="val -51356"/>
              <a:gd name="adj2" fmla="val -72917"/>
            </a:avLst>
          </a:prstGeom>
          <a:solidFill>
            <a:schemeClr val="bg1"/>
          </a:solidFill>
          <a:ln w="38100">
            <a:solidFill>
              <a:srgbClr val="FF0000"/>
            </a:solidFill>
            <a:round/>
            <a:headEnd/>
            <a:tailEnd/>
          </a:ln>
        </p:spPr>
        <p:txBody>
          <a:bodyPr/>
          <a:lstStyle/>
          <a:p>
            <a:pPr algn="ctr" defTabSz="914400"/>
            <a:r>
              <a:rPr lang="de-DE" sz="1400" b="1">
                <a:latin typeface="Calibri" pitchFamily="34" charset="0"/>
              </a:rPr>
              <a:t>Manipulating the sensor leads to wrong mileage data</a:t>
            </a:r>
          </a:p>
        </p:txBody>
      </p:sp>
      <p:sp>
        <p:nvSpPr>
          <p:cNvPr id="27656" name="TextBox 1"/>
          <p:cNvSpPr txBox="1">
            <a:spLocks noChangeArrowheads="1"/>
          </p:cNvSpPr>
          <p:nvPr/>
        </p:nvSpPr>
        <p:spPr bwMode="auto">
          <a:xfrm>
            <a:off x="2871788" y="2133600"/>
            <a:ext cx="1952625" cy="738188"/>
          </a:xfrm>
          <a:prstGeom prst="rect">
            <a:avLst/>
          </a:prstGeom>
          <a:solidFill>
            <a:schemeClr val="bg1"/>
          </a:solidFill>
          <a:ln w="9525">
            <a:noFill/>
            <a:miter lim="800000"/>
            <a:headEnd/>
            <a:tailEnd/>
          </a:ln>
        </p:spPr>
        <p:txBody>
          <a:bodyPr>
            <a:spAutoFit/>
          </a:bodyPr>
          <a:lstStyle/>
          <a:p>
            <a:r>
              <a:rPr lang="de-DE" sz="1400">
                <a:solidFill>
                  <a:srgbClr val="FF0000"/>
                </a:solidFill>
              </a:rPr>
              <a:t>Most manipulations done via „OBD port“ in about 1 minute</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5" descr="Target of Evaluation"/>
          <p:cNvPicPr>
            <a:picLocks noChangeAspect="1" noChangeArrowheads="1"/>
          </p:cNvPicPr>
          <p:nvPr/>
        </p:nvPicPr>
        <p:blipFill>
          <a:blip r:embed="rId3"/>
          <a:srcRect/>
          <a:stretch>
            <a:fillRect/>
          </a:stretch>
        </p:blipFill>
        <p:spPr bwMode="auto">
          <a:xfrm>
            <a:off x="0" y="1447800"/>
            <a:ext cx="7696200" cy="4641850"/>
          </a:xfrm>
          <a:prstGeom prst="rect">
            <a:avLst/>
          </a:prstGeom>
          <a:noFill/>
          <a:ln w="9525">
            <a:noFill/>
            <a:miter lim="800000"/>
            <a:headEnd/>
            <a:tailEnd/>
          </a:ln>
        </p:spPr>
      </p:pic>
      <p:sp>
        <p:nvSpPr>
          <p:cNvPr id="29698" name="TextBox 23"/>
          <p:cNvSpPr txBox="1">
            <a:spLocks noChangeArrowheads="1"/>
          </p:cNvSpPr>
          <p:nvPr/>
        </p:nvSpPr>
        <p:spPr bwMode="auto">
          <a:xfrm>
            <a:off x="0" y="44450"/>
            <a:ext cx="9144000" cy="554038"/>
          </a:xfrm>
          <a:prstGeom prst="rect">
            <a:avLst/>
          </a:prstGeom>
          <a:noFill/>
          <a:ln w="9525">
            <a:noFill/>
            <a:miter lim="800000"/>
            <a:headEnd/>
            <a:tailEnd/>
          </a:ln>
        </p:spPr>
        <p:txBody>
          <a:bodyPr>
            <a:spAutoFit/>
          </a:bodyPr>
          <a:lstStyle/>
          <a:p>
            <a:pPr algn="ctr" defTabSz="914400"/>
            <a:r>
              <a:rPr lang="en-GB" sz="3000" b="1">
                <a:solidFill>
                  <a:srgbClr val="FFFFFF"/>
                </a:solidFill>
                <a:latin typeface="Calibri" pitchFamily="34" charset="0"/>
              </a:rPr>
              <a:t>C-ITS Forum Structure</a:t>
            </a:r>
          </a:p>
        </p:txBody>
      </p:sp>
      <p:sp>
        <p:nvSpPr>
          <p:cNvPr id="29699" name="Title 2"/>
          <p:cNvSpPr>
            <a:spLocks/>
          </p:cNvSpPr>
          <p:nvPr/>
        </p:nvSpPr>
        <p:spPr bwMode="auto">
          <a:xfrm>
            <a:off x="0" y="0"/>
            <a:ext cx="8763000" cy="823913"/>
          </a:xfrm>
          <a:prstGeom prst="rect">
            <a:avLst/>
          </a:prstGeom>
          <a:noFill/>
          <a:ln w="9525">
            <a:noFill/>
            <a:miter lim="800000"/>
            <a:headEnd/>
            <a:tailEnd/>
          </a:ln>
        </p:spPr>
        <p:txBody>
          <a:bodyPr/>
          <a:lstStyle/>
          <a:p>
            <a:r>
              <a:rPr lang="en-US" sz="2800" b="1">
                <a:solidFill>
                  <a:srgbClr val="95774C"/>
                </a:solidFill>
                <a:latin typeface="Calibri" pitchFamily="34" charset="0"/>
              </a:rPr>
              <a:t>FIA Protection against Mileage Fraud by Common Criteria </a:t>
            </a:r>
            <a:endParaRPr lang="de-DE" sz="2800" b="1">
              <a:solidFill>
                <a:srgbClr val="95774C"/>
              </a:solidFill>
              <a:latin typeface="Calibri" pitchFamily="34" charset="0"/>
            </a:endParaRPr>
          </a:p>
        </p:txBody>
      </p:sp>
      <p:sp>
        <p:nvSpPr>
          <p:cNvPr id="29700" name="Rectangle 7"/>
          <p:cNvSpPr>
            <a:spLocks noChangeArrowheads="1"/>
          </p:cNvSpPr>
          <p:nvPr/>
        </p:nvSpPr>
        <p:spPr bwMode="auto">
          <a:xfrm>
            <a:off x="0" y="719138"/>
            <a:ext cx="5076825" cy="396875"/>
          </a:xfrm>
          <a:prstGeom prst="rect">
            <a:avLst/>
          </a:prstGeom>
          <a:noFill/>
          <a:ln w="9525">
            <a:noFill/>
            <a:miter lim="800000"/>
            <a:headEnd/>
            <a:tailEnd/>
          </a:ln>
        </p:spPr>
        <p:txBody>
          <a:bodyPr>
            <a:spAutoFit/>
          </a:bodyPr>
          <a:lstStyle/>
          <a:p>
            <a:pPr defTabSz="914400"/>
            <a:r>
              <a:rPr lang="en-US" sz="2000" b="1">
                <a:solidFill>
                  <a:srgbClr val="404040"/>
                </a:solidFill>
                <a:latin typeface="Calibri" pitchFamily="34" charset="0"/>
              </a:rPr>
              <a:t>Target of Evaluation (TOE, Annex 5, 2)</a:t>
            </a:r>
          </a:p>
        </p:txBody>
      </p:sp>
      <p:sp>
        <p:nvSpPr>
          <p:cNvPr id="29701" name="Rectangle 6"/>
          <p:cNvSpPr>
            <a:spLocks noChangeArrowheads="1"/>
          </p:cNvSpPr>
          <p:nvPr/>
        </p:nvSpPr>
        <p:spPr bwMode="auto">
          <a:xfrm>
            <a:off x="7543800" y="1447800"/>
            <a:ext cx="304800" cy="4641850"/>
          </a:xfrm>
          <a:prstGeom prst="rect">
            <a:avLst/>
          </a:prstGeom>
          <a:solidFill>
            <a:schemeClr val="bg1"/>
          </a:solidFill>
          <a:ln w="9525">
            <a:noFill/>
            <a:miter lim="800000"/>
            <a:headEnd/>
            <a:tailEnd/>
          </a:ln>
        </p:spPr>
        <p:txBody>
          <a:bodyPr wrap="none" anchor="ctr"/>
          <a:lstStyle/>
          <a:p>
            <a:endParaRPr lang="de-DE"/>
          </a:p>
        </p:txBody>
      </p:sp>
      <p:sp>
        <p:nvSpPr>
          <p:cNvPr id="29702" name="AutoShape 7"/>
          <p:cNvSpPr>
            <a:spLocks noChangeArrowheads="1"/>
          </p:cNvSpPr>
          <p:nvPr/>
        </p:nvSpPr>
        <p:spPr bwMode="auto">
          <a:xfrm>
            <a:off x="2943225" y="4343400"/>
            <a:ext cx="2133600" cy="762000"/>
          </a:xfrm>
          <a:prstGeom prst="wedgeRectCallout">
            <a:avLst>
              <a:gd name="adj1" fmla="val -59819"/>
              <a:gd name="adj2" fmla="val 87083"/>
            </a:avLst>
          </a:prstGeom>
          <a:solidFill>
            <a:schemeClr val="bg1"/>
          </a:solidFill>
          <a:ln w="28575">
            <a:solidFill>
              <a:srgbClr val="33CC33"/>
            </a:solidFill>
            <a:miter lim="800000"/>
            <a:headEnd/>
            <a:tailEnd/>
          </a:ln>
        </p:spPr>
        <p:txBody>
          <a:bodyPr/>
          <a:lstStyle/>
          <a:p>
            <a:pPr algn="ctr"/>
            <a:r>
              <a:rPr lang="de-DE" sz="1400">
                <a:latin typeface="Calibri" pitchFamily="34" charset="0"/>
              </a:rPr>
              <a:t>2.4 The communication channel system transfers data</a:t>
            </a:r>
          </a:p>
        </p:txBody>
      </p:sp>
      <p:sp>
        <p:nvSpPr>
          <p:cNvPr id="29703" name="AutoShape 8"/>
          <p:cNvSpPr>
            <a:spLocks noChangeArrowheads="1"/>
          </p:cNvSpPr>
          <p:nvPr/>
        </p:nvSpPr>
        <p:spPr bwMode="auto">
          <a:xfrm>
            <a:off x="762000" y="5638800"/>
            <a:ext cx="2809875" cy="1066800"/>
          </a:xfrm>
          <a:prstGeom prst="cloudCallout">
            <a:avLst>
              <a:gd name="adj1" fmla="val 18815"/>
              <a:gd name="adj2" fmla="val -70389"/>
            </a:avLst>
          </a:prstGeom>
          <a:solidFill>
            <a:schemeClr val="bg1"/>
          </a:solidFill>
          <a:ln w="38100">
            <a:solidFill>
              <a:srgbClr val="FF0000"/>
            </a:solidFill>
            <a:round/>
            <a:headEnd/>
            <a:tailEnd/>
          </a:ln>
        </p:spPr>
        <p:txBody>
          <a:bodyPr/>
          <a:lstStyle/>
          <a:p>
            <a:pPr algn="ctr"/>
            <a:r>
              <a:rPr lang="de-DE" sz="1400" b="1">
                <a:latin typeface="Calibri" pitchFamily="34" charset="0"/>
              </a:rPr>
              <a:t>„Man in the Middle attacks like resitors falsify the transferred data</a:t>
            </a:r>
          </a:p>
        </p:txBody>
      </p:sp>
      <p:sp>
        <p:nvSpPr>
          <p:cNvPr id="29704" name="TextBox 8"/>
          <p:cNvSpPr txBox="1">
            <a:spLocks noChangeArrowheads="1"/>
          </p:cNvSpPr>
          <p:nvPr/>
        </p:nvSpPr>
        <p:spPr bwMode="auto">
          <a:xfrm>
            <a:off x="2871788" y="2133600"/>
            <a:ext cx="1952625" cy="738188"/>
          </a:xfrm>
          <a:prstGeom prst="rect">
            <a:avLst/>
          </a:prstGeom>
          <a:solidFill>
            <a:schemeClr val="bg1"/>
          </a:solidFill>
          <a:ln w="9525">
            <a:noFill/>
            <a:miter lim="800000"/>
            <a:headEnd/>
            <a:tailEnd/>
          </a:ln>
        </p:spPr>
        <p:txBody>
          <a:bodyPr>
            <a:spAutoFit/>
          </a:bodyPr>
          <a:lstStyle/>
          <a:p>
            <a:r>
              <a:rPr lang="de-DE" sz="1400">
                <a:solidFill>
                  <a:srgbClr val="FF0000"/>
                </a:solidFill>
              </a:rPr>
              <a:t>Most manipulations done via „OBD port“ in about 1 minute</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1247</Words>
  <Application>Microsoft Office PowerPoint</Application>
  <PresentationFormat>On-screen Show (4:3)</PresentationFormat>
  <Paragraphs>131</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Office-thema</vt:lpstr>
      <vt:lpstr>FIA Protection Against Mileage Fraud by Common Criteria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tcs digital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FIA Region I</dc:creator>
  <cp:lastModifiedBy>Hubert Romain</cp:lastModifiedBy>
  <cp:revision>193</cp:revision>
  <cp:lastPrinted>2015-01-27T11:16:10Z</cp:lastPrinted>
  <dcterms:created xsi:type="dcterms:W3CDTF">2013-05-31T11:13:58Z</dcterms:created>
  <dcterms:modified xsi:type="dcterms:W3CDTF">2015-05-04T16:01:50Z</dcterms:modified>
</cp:coreProperties>
</file>