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56" r:id="rId3"/>
    <p:sldId id="257" r:id="rId4"/>
    <p:sldId id="275" r:id="rId5"/>
    <p:sldId id="278" r:id="rId6"/>
    <p:sldId id="259" r:id="rId7"/>
    <p:sldId id="260" r:id="rId8"/>
    <p:sldId id="266" r:id="rId9"/>
    <p:sldId id="279" r:id="rId10"/>
    <p:sldId id="267" r:id="rId11"/>
    <p:sldId id="280" r:id="rId12"/>
    <p:sldId id="281" r:id="rId13"/>
    <p:sldId id="264" r:id="rId14"/>
    <p:sldId id="282"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er FONTAINE" initials="OF"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テーマ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テーマ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p:scale>
          <a:sx n="72" d="100"/>
          <a:sy n="72" d="100"/>
        </p:scale>
        <p:origin x="-7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2542573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99605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3867210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3783545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3785619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2832470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143146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1064404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3858989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54846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2A62EFB-5316-4584-AF16-95DAD2F93E40}" type="datetimeFigureOut">
              <a:rPr kumimoji="1" lang="ja-JP" altLang="en-US" smtClean="0"/>
              <a:t>2015/2/16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72133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A62EFB-5316-4584-AF16-95DAD2F93E40}" type="datetimeFigureOut">
              <a:rPr kumimoji="1" lang="ja-JP" altLang="en-US" smtClean="0"/>
              <a:t>2015/2/16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9FB2F-2DB8-44C5-AB38-B4F009618EBB}" type="slidenum">
              <a:rPr kumimoji="1" lang="ja-JP" altLang="en-US" smtClean="0"/>
              <a:t>‹#›</a:t>
            </a:fld>
            <a:endParaRPr kumimoji="1" lang="ja-JP" altLang="en-US"/>
          </a:p>
        </p:txBody>
      </p:sp>
    </p:spTree>
    <p:extLst>
      <p:ext uri="{BB962C8B-B14F-4D97-AF65-F5344CB8AC3E}">
        <p14:creationId xmlns:p14="http://schemas.microsoft.com/office/powerpoint/2010/main" val="1263917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23257" y="2595592"/>
            <a:ext cx="10303111" cy="1325563"/>
          </a:xfrm>
        </p:spPr>
        <p:txBody>
          <a:bodyPr>
            <a:normAutofit/>
          </a:bodyPr>
          <a:lstStyle/>
          <a:p>
            <a:r>
              <a:rPr lang="en-US" altLang="ja-JP" dirty="0" smtClean="0"/>
              <a:t>Proposal of Automated Driving from Ad-hoc group on LKAS/RCP</a:t>
            </a:r>
            <a:endParaRPr kumimoji="1" lang="ja-JP" altLang="en-US" dirty="0"/>
          </a:p>
        </p:txBody>
      </p:sp>
      <p:sp>
        <p:nvSpPr>
          <p:cNvPr id="3" name="Underrubrik 2"/>
          <p:cNvSpPr txBox="1">
            <a:spLocks/>
          </p:cNvSpPr>
          <p:nvPr/>
        </p:nvSpPr>
        <p:spPr>
          <a:xfrm>
            <a:off x="160553" y="255103"/>
            <a:ext cx="5183644" cy="154429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None/>
            </a:pPr>
            <a:r>
              <a:rPr lang="en-GB" sz="1800" dirty="0">
                <a:cs typeface="Times New Roman" panose="02020603050405020304" pitchFamily="18" charset="0"/>
              </a:rPr>
              <a:t>Submitted by the Chair of the Special Interest Group on Lane Keeping Assist Systems (LKAS) </a:t>
            </a:r>
          </a:p>
        </p:txBody>
      </p:sp>
      <p:sp>
        <p:nvSpPr>
          <p:cNvPr id="4" name="Underrubrik 2"/>
          <p:cNvSpPr txBox="1">
            <a:spLocks/>
          </p:cNvSpPr>
          <p:nvPr/>
        </p:nvSpPr>
        <p:spPr>
          <a:xfrm>
            <a:off x="6332547" y="221582"/>
            <a:ext cx="5859453" cy="128739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384175" algn="l">
              <a:lnSpc>
                <a:spcPct val="150000"/>
              </a:lnSpc>
              <a:spcAft>
                <a:spcPts val="0"/>
              </a:spcAft>
            </a:pPr>
            <a:r>
              <a:rPr lang="en-GB" sz="1800" u="sng" dirty="0">
                <a:solidFill>
                  <a:schemeClr val="tx1"/>
                </a:solidFill>
                <a:cs typeface="Times New Roman" panose="02020603050405020304" pitchFamily="18" charset="0"/>
              </a:rPr>
              <a:t>Informal document</a:t>
            </a:r>
            <a:r>
              <a:rPr lang="en-GB" sz="1800" dirty="0">
                <a:solidFill>
                  <a:schemeClr val="tx1"/>
                </a:solidFill>
                <a:cs typeface="Times New Roman" panose="02020603050405020304" pitchFamily="18" charset="0"/>
              </a:rPr>
              <a:t> </a:t>
            </a:r>
            <a:r>
              <a:rPr lang="en-US" sz="1800" b="1" dirty="0" smtClean="0">
                <a:solidFill>
                  <a:schemeClr val="tx1"/>
                </a:solidFill>
                <a:cs typeface="Times New Roman" panose="02020603050405020304" pitchFamily="18" charset="0"/>
              </a:rPr>
              <a:t>GRRF-79-29</a:t>
            </a:r>
            <a:endParaRPr lang="en-US" altLang="ja-JP" sz="1800" b="1" dirty="0" smtClean="0">
              <a:solidFill>
                <a:schemeClr val="tx1"/>
              </a:solidFill>
              <a:cs typeface="Times New Roman" panose="02020603050405020304" pitchFamily="18" charset="0"/>
            </a:endParaRPr>
          </a:p>
          <a:p>
            <a:pPr marL="384175" algn="l">
              <a:lnSpc>
                <a:spcPct val="150000"/>
              </a:lnSpc>
              <a:spcAft>
                <a:spcPts val="0"/>
              </a:spcAft>
            </a:pPr>
            <a:r>
              <a:rPr lang="en-US" sz="1800" dirty="0" smtClean="0">
                <a:solidFill>
                  <a:schemeClr val="tx1"/>
                </a:solidFill>
                <a:cs typeface="Times New Roman" panose="02020603050405020304" pitchFamily="18" charset="0"/>
              </a:rPr>
              <a:t>(</a:t>
            </a:r>
            <a:r>
              <a:rPr lang="en-US" sz="1800" dirty="0">
                <a:solidFill>
                  <a:schemeClr val="tx1"/>
                </a:solidFill>
                <a:cs typeface="Times New Roman" panose="02020603050405020304" pitchFamily="18" charset="0"/>
              </a:rPr>
              <a:t>79</a:t>
            </a:r>
            <a:r>
              <a:rPr lang="en-US" sz="1800" baseline="30000" dirty="0">
                <a:solidFill>
                  <a:schemeClr val="tx1"/>
                </a:solidFill>
                <a:cs typeface="Times New Roman" panose="02020603050405020304" pitchFamily="18" charset="0"/>
              </a:rPr>
              <a:t>th</a:t>
            </a:r>
            <a:r>
              <a:rPr lang="en-US" sz="1800" dirty="0">
                <a:solidFill>
                  <a:schemeClr val="tx1"/>
                </a:solidFill>
                <a:cs typeface="Times New Roman" panose="02020603050405020304" pitchFamily="18" charset="0"/>
              </a:rPr>
              <a:t> GRRF, 16 – 20 February 2015</a:t>
            </a:r>
            <a:r>
              <a:rPr lang="en-US" sz="1800" dirty="0" smtClean="0">
                <a:solidFill>
                  <a:schemeClr val="tx1"/>
                </a:solidFill>
                <a:cs typeface="Times New Roman" panose="02020603050405020304" pitchFamily="18" charset="0"/>
              </a:rPr>
              <a:t>,</a:t>
            </a:r>
            <a:r>
              <a:rPr lang="en-US" sz="1800" dirty="0">
                <a:solidFill>
                  <a:schemeClr val="tx1"/>
                </a:solidFill>
                <a:cs typeface="Times New Roman" panose="02020603050405020304" pitchFamily="18" charset="0"/>
              </a:rPr>
              <a:t> </a:t>
            </a:r>
            <a:r>
              <a:rPr lang="en-US" sz="1800" dirty="0" smtClean="0">
                <a:solidFill>
                  <a:schemeClr val="tx1"/>
                </a:solidFill>
                <a:cs typeface="Times New Roman" panose="02020603050405020304" pitchFamily="18" charset="0"/>
              </a:rPr>
              <a:t/>
            </a:r>
            <a:br>
              <a:rPr lang="en-US" sz="1800" dirty="0" smtClean="0">
                <a:solidFill>
                  <a:schemeClr val="tx1"/>
                </a:solidFill>
                <a:cs typeface="Times New Roman" panose="02020603050405020304" pitchFamily="18" charset="0"/>
              </a:rPr>
            </a:br>
            <a:r>
              <a:rPr lang="en-US" sz="1800" dirty="0" smtClean="0">
                <a:solidFill>
                  <a:schemeClr val="tx1"/>
                </a:solidFill>
                <a:cs typeface="Times New Roman" panose="02020603050405020304" pitchFamily="18" charset="0"/>
              </a:rPr>
              <a:t> </a:t>
            </a:r>
            <a:r>
              <a:rPr lang="en-GB" sz="1800" dirty="0" smtClean="0">
                <a:solidFill>
                  <a:schemeClr val="tx1"/>
                </a:solidFill>
                <a:cs typeface="Times New Roman" panose="02020603050405020304" pitchFamily="18" charset="0"/>
              </a:rPr>
              <a:t>agenda </a:t>
            </a:r>
            <a:r>
              <a:rPr lang="en-GB" sz="1800" dirty="0">
                <a:solidFill>
                  <a:schemeClr val="tx1"/>
                </a:solidFill>
                <a:cs typeface="Times New Roman" panose="02020603050405020304" pitchFamily="18" charset="0"/>
              </a:rPr>
              <a:t>item </a:t>
            </a:r>
            <a:r>
              <a:rPr lang="en-GB" sz="1800" dirty="0" smtClean="0">
                <a:solidFill>
                  <a:schemeClr val="tx1"/>
                </a:solidFill>
                <a:cs typeface="Times New Roman" panose="02020603050405020304" pitchFamily="18" charset="0"/>
              </a:rPr>
              <a:t>9(b))</a:t>
            </a:r>
            <a:endParaRPr lang="en-GB" sz="1800" dirty="0">
              <a:solidFill>
                <a:schemeClr val="tx1"/>
              </a:solidFill>
              <a:cs typeface="Times New Roman" panose="02020603050405020304" pitchFamily="18" charset="0"/>
            </a:endParaRPr>
          </a:p>
        </p:txBody>
      </p:sp>
    </p:spTree>
    <p:extLst>
      <p:ext uri="{BB962C8B-B14F-4D97-AF65-F5344CB8AC3E}">
        <p14:creationId xmlns:p14="http://schemas.microsoft.com/office/powerpoint/2010/main" val="4034096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8553"/>
            <a:ext cx="10515600" cy="886733"/>
          </a:xfrm>
        </p:spPr>
        <p:txBody>
          <a:bodyPr>
            <a:normAutofit/>
          </a:bodyPr>
          <a:lstStyle/>
          <a:p>
            <a:r>
              <a:rPr lang="en-US" altLang="ja-JP" sz="3600" dirty="0" smtClean="0"/>
              <a:t>5-</a:t>
            </a:r>
            <a:r>
              <a:rPr lang="en-US" altLang="ja-JP" sz="3600" dirty="0"/>
              <a:t>1.LKAS</a:t>
            </a:r>
            <a:endParaRPr kumimoji="1" lang="ja-JP" altLang="en-US" sz="3600" dirty="0"/>
          </a:p>
        </p:txBody>
      </p:sp>
      <p:sp>
        <p:nvSpPr>
          <p:cNvPr id="4" name="Text Box 7"/>
          <p:cNvSpPr txBox="1">
            <a:spLocks noChangeArrowheads="1"/>
          </p:cNvSpPr>
          <p:nvPr/>
        </p:nvSpPr>
        <p:spPr bwMode="auto">
          <a:xfrm>
            <a:off x="362305" y="1174101"/>
            <a:ext cx="10904846" cy="3924151"/>
          </a:xfrm>
          <a:prstGeom prst="rect">
            <a:avLst/>
          </a:prstGeom>
          <a:noFill/>
          <a:ln w="9525">
            <a:noFill/>
            <a:miter lim="800000"/>
            <a:headEnd/>
            <a:tailEnd/>
          </a:ln>
        </p:spPr>
        <p:txBody>
          <a:bodyPr wrap="square">
            <a:spAutoFit/>
          </a:bodyPr>
          <a:lstStyle/>
          <a:p>
            <a:pPr marL="88900">
              <a:spcBef>
                <a:spcPct val="50000"/>
              </a:spcBef>
              <a:tabLst>
                <a:tab pos="177800" algn="l"/>
              </a:tabLst>
            </a:pPr>
            <a:r>
              <a:rPr lang="en-US" altLang="ja-JP" sz="2400" b="1" dirty="0" smtClean="0">
                <a:solidFill>
                  <a:srgbClr val="000000"/>
                </a:solidFill>
                <a:latin typeface="Tahoma" pitchFamily="34" charset="0"/>
              </a:rPr>
              <a:t>7. Driver inattention detection </a:t>
            </a:r>
            <a:r>
              <a:rPr lang="en-US" altLang="ja-JP" sz="2400" b="1" dirty="0">
                <a:solidFill>
                  <a:srgbClr val="000000"/>
                </a:solidFill>
                <a:latin typeface="Tahoma" pitchFamily="34" charset="0"/>
              </a:rPr>
              <a:t>and warning strategies</a:t>
            </a:r>
            <a:endParaRPr lang="en-US" altLang="ja-JP" sz="2400" b="1" dirty="0" smtClean="0">
              <a:solidFill>
                <a:srgbClr val="000000"/>
              </a:solidFill>
              <a:latin typeface="Tahoma" pitchFamily="34" charset="0"/>
            </a:endParaRPr>
          </a:p>
          <a:p>
            <a:pPr marL="88900">
              <a:spcBef>
                <a:spcPct val="50000"/>
              </a:spcBef>
              <a:tabLst>
                <a:tab pos="177800" algn="l"/>
              </a:tabLst>
            </a:pPr>
            <a:endParaRPr lang="en-GB" altLang="ja-JP" dirty="0" smtClean="0">
              <a:solidFill>
                <a:srgbClr val="000000"/>
              </a:solidFill>
              <a:latin typeface="Times New Roman" panose="02020603050405020304" pitchFamily="18" charset="0"/>
              <a:cs typeface="Times New Roman" panose="02020603050405020304" pitchFamily="18" charset="0"/>
            </a:endParaRPr>
          </a:p>
          <a:p>
            <a:pPr marL="1793875" indent="-1071563"/>
            <a:r>
              <a:rPr lang="en-GB" altLang="ja-JP" dirty="0" smtClean="0">
                <a:solidFill>
                  <a:srgbClr val="000000"/>
                </a:solidFill>
                <a:latin typeface="Times New Roman" panose="02020603050405020304" pitchFamily="18" charset="0"/>
                <a:cs typeface="Times New Roman" panose="02020603050405020304" pitchFamily="18" charset="0"/>
              </a:rPr>
              <a:t>5.1.6.6.</a:t>
            </a:r>
            <a:r>
              <a:rPr lang="en-GB" altLang="ja-JP" dirty="0">
                <a:solidFill>
                  <a:srgbClr val="000000"/>
                </a:solidFill>
                <a:latin typeface="Times New Roman" panose="02020603050405020304" pitchFamily="18" charset="0"/>
                <a:cs typeface="Times New Roman" panose="02020603050405020304" pitchFamily="18" charset="0"/>
              </a:rPr>
              <a:t>	When the LKAS is available (i.e. ready to intervene or intervening), it shall provide a means of detecting that the driver is in control of the vehicle. In the event that the LKAS has detected that the driver is likely to be no longer in control of the vehicle, distinctive warning shall be provided until the driver is detected to be in control of the vehicle again (e.g. via input on the steering wheel, brake pedal actuation) or until the LKAS is deactivated, either automatically or manually. When the LKAS is automatically deactivated, the system shall clearly inform the driver about the system status.</a:t>
            </a:r>
          </a:p>
          <a:p>
            <a:pPr marL="1793875" indent="-1071563"/>
            <a:r>
              <a:rPr lang="en-GB" altLang="ja-JP" dirty="0" smtClean="0">
                <a:solidFill>
                  <a:srgbClr val="000000"/>
                </a:solidFill>
                <a:latin typeface="Times New Roman" panose="02020603050405020304" pitchFamily="18" charset="0"/>
                <a:cs typeface="Times New Roman" panose="02020603050405020304" pitchFamily="18" charset="0"/>
              </a:rPr>
              <a:t>	The </a:t>
            </a:r>
            <a:r>
              <a:rPr lang="en-GB" altLang="ja-JP" dirty="0">
                <a:solidFill>
                  <a:srgbClr val="000000"/>
                </a:solidFill>
                <a:latin typeface="Times New Roman" panose="02020603050405020304" pitchFamily="18" charset="0"/>
                <a:cs typeface="Times New Roman" panose="02020603050405020304" pitchFamily="18" charset="0"/>
              </a:rPr>
              <a:t>LKAS warning shall be provided by at least two means out of optical, acoustic and haptic given simultaneously or in a cascade.</a:t>
            </a:r>
          </a:p>
          <a:p>
            <a:pPr marL="266700" eaLnBrk="1" hangingPunct="1">
              <a:spcBef>
                <a:spcPct val="50000"/>
              </a:spcBef>
              <a:tabLst>
                <a:tab pos="177800" algn="l"/>
              </a:tabLst>
            </a:pPr>
            <a:endParaRPr lang="en-US" altLang="ja-JP" sz="2400" dirty="0" smtClean="0">
              <a:solidFill>
                <a:srgbClr val="000000"/>
              </a:solidFill>
              <a:latin typeface="+mj-ea"/>
            </a:endParaRPr>
          </a:p>
        </p:txBody>
      </p:sp>
    </p:spTree>
    <p:extLst>
      <p:ext uri="{BB962C8B-B14F-4D97-AF65-F5344CB8AC3E}">
        <p14:creationId xmlns:p14="http://schemas.microsoft.com/office/powerpoint/2010/main" val="3457990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838200" y="38553"/>
            <a:ext cx="10515600" cy="886733"/>
          </a:xfrm>
        </p:spPr>
        <p:txBody>
          <a:bodyPr>
            <a:normAutofit/>
          </a:bodyPr>
          <a:lstStyle/>
          <a:p>
            <a:r>
              <a:rPr lang="en-US" altLang="ja-JP" sz="3600" dirty="0" smtClean="0"/>
              <a:t>5-</a:t>
            </a:r>
            <a:r>
              <a:rPr lang="en-US" altLang="ja-JP" sz="3600" dirty="0"/>
              <a:t>1.LKAS</a:t>
            </a:r>
            <a:endParaRPr kumimoji="1" lang="ja-JP" altLang="en-US" sz="3600" dirty="0"/>
          </a:p>
        </p:txBody>
      </p:sp>
      <p:sp>
        <p:nvSpPr>
          <p:cNvPr id="5" name="正方形/長方形 4"/>
          <p:cNvSpPr/>
          <p:nvPr/>
        </p:nvSpPr>
        <p:spPr>
          <a:xfrm>
            <a:off x="507938" y="840917"/>
            <a:ext cx="11271885" cy="5539978"/>
          </a:xfrm>
          <a:prstGeom prst="rect">
            <a:avLst/>
          </a:prstGeom>
        </p:spPr>
        <p:txBody>
          <a:bodyPr wrap="square">
            <a:spAutoFit/>
          </a:bodyPr>
          <a:lstStyle/>
          <a:p>
            <a:pPr marL="444500" indent="-444500"/>
            <a:r>
              <a:rPr lang="en-US" altLang="ja-JP" sz="2400" b="1" dirty="0">
                <a:solidFill>
                  <a:srgbClr val="000000"/>
                </a:solidFill>
                <a:latin typeface="Tahoma" pitchFamily="34" charset="0"/>
              </a:rPr>
              <a:t>7</a:t>
            </a:r>
            <a:r>
              <a:rPr lang="en-US" altLang="ja-JP" sz="2400" b="1" dirty="0" smtClean="0">
                <a:solidFill>
                  <a:srgbClr val="000000"/>
                </a:solidFill>
                <a:latin typeface="Tahoma" pitchFamily="34" charset="0"/>
              </a:rPr>
              <a:t>. Transitional provisions: text in [] reflects lack of consensus at adhoc group.</a:t>
            </a:r>
            <a:endParaRPr lang="en-US" altLang="ja-JP" sz="2400" b="1" dirty="0">
              <a:solidFill>
                <a:srgbClr val="000000"/>
              </a:solidFill>
              <a:latin typeface="Tahoma" pitchFamily="34" charset="0"/>
            </a:endParaRPr>
          </a:p>
          <a:p>
            <a:endParaRPr lang="en-US" altLang="ja-JP" dirty="0" smtClean="0">
              <a:solidFill>
                <a:srgbClr val="000000"/>
              </a:solidFill>
              <a:latin typeface="Times New Roman"/>
              <a:cs typeface="Times New Roman"/>
            </a:endParaRPr>
          </a:p>
          <a:p>
            <a:pPr marL="1619250" indent="-1257300" defTabSz="704850"/>
            <a:r>
              <a:rPr lang="en-US" altLang="ja-JP" dirty="0" smtClean="0">
                <a:solidFill>
                  <a:srgbClr val="000000"/>
                </a:solidFill>
                <a:latin typeface="Times New Roman"/>
                <a:cs typeface="Times New Roman"/>
              </a:rPr>
              <a:t>12.1</a:t>
            </a:r>
            <a:r>
              <a:rPr lang="en-US" altLang="ja-JP" dirty="0">
                <a:solidFill>
                  <a:srgbClr val="000000"/>
                </a:solidFill>
                <a:latin typeface="Times New Roman"/>
                <a:cs typeface="Times New Roman"/>
              </a:rPr>
              <a:t>.	As from the official date of entry into force of the 02 series of amendments, no Contracting Party applying this UN Regulation shall refuse to grant or refuse to accept UN type approvals under this UN Regulation as amended by the 02 series of amendments</a:t>
            </a:r>
            <a:r>
              <a:rPr lang="en-US" altLang="ja-JP" dirty="0" smtClean="0">
                <a:solidFill>
                  <a:srgbClr val="000000"/>
                </a:solidFill>
                <a:latin typeface="Times New Roman"/>
                <a:cs typeface="Times New Roman"/>
              </a:rPr>
              <a:t>.</a:t>
            </a:r>
          </a:p>
          <a:p>
            <a:pPr marL="1619250" indent="-1257300" defTabSz="704850"/>
            <a:endParaRPr lang="en-US" altLang="ja-JP" dirty="0">
              <a:solidFill>
                <a:srgbClr val="000000"/>
              </a:solidFill>
              <a:latin typeface="Times New Roman"/>
              <a:cs typeface="Times New Roman"/>
            </a:endParaRPr>
          </a:p>
          <a:p>
            <a:pPr marL="1619250" indent="-1257300"/>
            <a:r>
              <a:rPr lang="en-US" altLang="ja-JP" dirty="0">
                <a:solidFill>
                  <a:srgbClr val="000000"/>
                </a:solidFill>
                <a:latin typeface="Times New Roman"/>
                <a:cs typeface="Times New Roman"/>
              </a:rPr>
              <a:t>12.2.	For vehicles of categories M1 and N1, as from [1 September 2016/2017/2018/2019 (00/12/24/36 months)], Contracting Parties applying this UN Regulation shall grant UN type approvals only if the vehicle type to be approved meets the requirements of this UN Regulation as amended by the 02 series of amendments</a:t>
            </a:r>
            <a:r>
              <a:rPr lang="en-US" altLang="ja-JP" dirty="0" smtClean="0">
                <a:solidFill>
                  <a:srgbClr val="000000"/>
                </a:solidFill>
                <a:latin typeface="Times New Roman"/>
                <a:cs typeface="Times New Roman"/>
              </a:rPr>
              <a:t>.</a:t>
            </a:r>
          </a:p>
          <a:p>
            <a:pPr marL="1619250" indent="-1257300"/>
            <a:endParaRPr lang="en-US" altLang="ja-JP" dirty="0">
              <a:solidFill>
                <a:srgbClr val="000000"/>
              </a:solidFill>
              <a:latin typeface="Times New Roman"/>
              <a:cs typeface="Times New Roman"/>
            </a:endParaRPr>
          </a:p>
          <a:p>
            <a:pPr marL="1619250" indent="-1257300"/>
            <a:r>
              <a:rPr lang="en-US" altLang="ja-JP" dirty="0">
                <a:solidFill>
                  <a:srgbClr val="000000"/>
                </a:solidFill>
                <a:latin typeface="Times New Roman"/>
                <a:cs typeface="Times New Roman"/>
              </a:rPr>
              <a:t>12.3.	For vehicles of categories M2, M3, N2 and N3, as from 1 September 2020 (48 months), Contracting Parties applying this UN Regulation shall grant UN type approvals only if the vehicle type to be approved meets the requirements of this UN Regulation as amended by the 02 series of amendments</a:t>
            </a:r>
            <a:r>
              <a:rPr lang="en-US" altLang="ja-JP" dirty="0" smtClean="0">
                <a:solidFill>
                  <a:srgbClr val="000000"/>
                </a:solidFill>
                <a:latin typeface="Times New Roman"/>
                <a:cs typeface="Times New Roman"/>
              </a:rPr>
              <a:t>.</a:t>
            </a:r>
          </a:p>
          <a:p>
            <a:pPr marL="1619250" indent="-1257300"/>
            <a:endParaRPr lang="en-US" altLang="ja-JP" dirty="0">
              <a:solidFill>
                <a:srgbClr val="000000"/>
              </a:solidFill>
              <a:latin typeface="Times New Roman"/>
              <a:cs typeface="Times New Roman"/>
            </a:endParaRPr>
          </a:p>
          <a:p>
            <a:pPr marL="1619250" indent="-1257300"/>
            <a:r>
              <a:rPr lang="en-US" altLang="ja-JP" dirty="0">
                <a:solidFill>
                  <a:srgbClr val="000000"/>
                </a:solidFill>
                <a:latin typeface="Times New Roman"/>
                <a:cs typeface="Times New Roman"/>
              </a:rPr>
              <a:t>12.4.	For vehicles of categories M1 and N1, as from [1 September 2019/2021 (36/60 months)], Contracting Parties applying this Regulation shall not be obliged to accept, for the purpose of national or regional type approval, a vehicle type approved to the preceding (01) series of amendments to this Regulation</a:t>
            </a:r>
            <a:r>
              <a:rPr lang="en-US" altLang="ja-JP" dirty="0" smtClean="0">
                <a:solidFill>
                  <a:srgbClr val="000000"/>
                </a:solidFill>
                <a:latin typeface="Times New Roman"/>
                <a:cs typeface="Times New Roman"/>
              </a:rPr>
              <a:t>.</a:t>
            </a:r>
            <a:endParaRPr lang="en-US" altLang="ja-JP" dirty="0">
              <a:solidFill>
                <a:srgbClr val="000000"/>
              </a:solidFill>
              <a:latin typeface="Times New Roman"/>
              <a:cs typeface="Times New Roman"/>
            </a:endParaRPr>
          </a:p>
        </p:txBody>
      </p:sp>
    </p:spTree>
    <p:extLst>
      <p:ext uri="{BB962C8B-B14F-4D97-AF65-F5344CB8AC3E}">
        <p14:creationId xmlns:p14="http://schemas.microsoft.com/office/powerpoint/2010/main" val="941157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99099" y="988146"/>
            <a:ext cx="10964207" cy="3231654"/>
          </a:xfrm>
          <a:prstGeom prst="rect">
            <a:avLst/>
          </a:prstGeom>
        </p:spPr>
        <p:txBody>
          <a:bodyPr wrap="square">
            <a:spAutoFit/>
          </a:bodyPr>
          <a:lstStyle/>
          <a:p>
            <a:pPr marL="1619250" indent="-1619250"/>
            <a:r>
              <a:rPr lang="en-US" altLang="ja-JP" sz="2400" b="1" dirty="0">
                <a:solidFill>
                  <a:srgbClr val="000000"/>
                </a:solidFill>
                <a:latin typeface="Tahoma" pitchFamily="34" charset="0"/>
              </a:rPr>
              <a:t>7. Transitional </a:t>
            </a:r>
            <a:r>
              <a:rPr lang="en-US" altLang="ja-JP" sz="2400" b="1" dirty="0" smtClean="0">
                <a:solidFill>
                  <a:srgbClr val="000000"/>
                </a:solidFill>
                <a:latin typeface="Tahoma" pitchFamily="34" charset="0"/>
              </a:rPr>
              <a:t>provisions (continued)</a:t>
            </a:r>
            <a:endParaRPr lang="en-US" altLang="ja-JP" sz="2400" b="1" dirty="0">
              <a:solidFill>
                <a:srgbClr val="000000"/>
              </a:solidFill>
              <a:latin typeface="Tahoma" pitchFamily="34" charset="0"/>
            </a:endParaRPr>
          </a:p>
          <a:p>
            <a:pPr marL="1619250" indent="-1257300"/>
            <a:endParaRPr lang="en-US" altLang="ja-JP" dirty="0">
              <a:solidFill>
                <a:srgbClr val="000000"/>
              </a:solidFill>
              <a:latin typeface="Times New Roman"/>
              <a:cs typeface="Times New Roman"/>
            </a:endParaRPr>
          </a:p>
          <a:p>
            <a:pPr marL="1619250" indent="-1257300"/>
            <a:endParaRPr lang="en-US" altLang="ja-JP" dirty="0">
              <a:solidFill>
                <a:srgbClr val="000000"/>
              </a:solidFill>
              <a:latin typeface="Times New Roman"/>
              <a:cs typeface="Times New Roman"/>
            </a:endParaRPr>
          </a:p>
          <a:p>
            <a:pPr marL="1619250" indent="-1257300"/>
            <a:r>
              <a:rPr lang="en-US" altLang="ja-JP" dirty="0" smtClean="0">
                <a:solidFill>
                  <a:srgbClr val="000000"/>
                </a:solidFill>
                <a:latin typeface="Times New Roman"/>
                <a:cs typeface="Times New Roman"/>
              </a:rPr>
              <a:t>12.5</a:t>
            </a:r>
            <a:r>
              <a:rPr lang="en-US" altLang="ja-JP" dirty="0">
                <a:solidFill>
                  <a:srgbClr val="000000"/>
                </a:solidFill>
                <a:latin typeface="Times New Roman"/>
                <a:cs typeface="Times New Roman"/>
              </a:rPr>
              <a:t>.	For vehicles of categories M2, M3, N2 and N3, As from [1 September 2021 (60 months)], Contracting Parties applying this Regulation shall not be obliged to accept, for the purpose of national or regional type approval, a vehicle type approved to the preceding (01) series of amendments to this Regulation</a:t>
            </a:r>
            <a:r>
              <a:rPr lang="en-US" altLang="ja-JP" dirty="0" smtClean="0">
                <a:solidFill>
                  <a:srgbClr val="000000"/>
                </a:solidFill>
                <a:latin typeface="Times New Roman"/>
                <a:cs typeface="Times New Roman"/>
              </a:rPr>
              <a:t>.</a:t>
            </a:r>
          </a:p>
          <a:p>
            <a:pPr marL="1619250" indent="-1257300"/>
            <a:endParaRPr lang="en-US" altLang="ja-JP" dirty="0">
              <a:solidFill>
                <a:srgbClr val="000000"/>
              </a:solidFill>
              <a:latin typeface="Times New Roman"/>
              <a:cs typeface="Times New Roman"/>
            </a:endParaRPr>
          </a:p>
          <a:p>
            <a:pPr marL="1619250" indent="-1257300"/>
            <a:r>
              <a:rPr lang="en-US" altLang="ja-JP" dirty="0">
                <a:solidFill>
                  <a:srgbClr val="000000"/>
                </a:solidFill>
                <a:latin typeface="Times New Roman"/>
                <a:cs typeface="Times New Roman"/>
              </a:rPr>
              <a:t>12.6	Contracting Parties applying this UN Regulation shall not refuse to grant extensions of UN type approvals for existing types which have been granted according to the preceding series of amendments to this UN Regulation.</a:t>
            </a:r>
          </a:p>
        </p:txBody>
      </p:sp>
      <p:sp>
        <p:nvSpPr>
          <p:cNvPr id="5" name="タイトル 1"/>
          <p:cNvSpPr>
            <a:spLocks noGrp="1"/>
          </p:cNvSpPr>
          <p:nvPr>
            <p:ph type="title"/>
          </p:nvPr>
        </p:nvSpPr>
        <p:spPr>
          <a:xfrm>
            <a:off x="838200" y="38553"/>
            <a:ext cx="10515600" cy="886733"/>
          </a:xfrm>
        </p:spPr>
        <p:txBody>
          <a:bodyPr>
            <a:normAutofit/>
          </a:bodyPr>
          <a:lstStyle/>
          <a:p>
            <a:r>
              <a:rPr lang="en-US" altLang="ja-JP" sz="3600" dirty="0" smtClean="0"/>
              <a:t>5-</a:t>
            </a:r>
            <a:r>
              <a:rPr lang="en-US" altLang="ja-JP" sz="3600" dirty="0"/>
              <a:t>1.LKAS</a:t>
            </a:r>
            <a:endParaRPr kumimoji="1" lang="ja-JP" altLang="en-US" sz="3600" dirty="0"/>
          </a:p>
        </p:txBody>
      </p:sp>
    </p:spTree>
    <p:extLst>
      <p:ext uri="{BB962C8B-B14F-4D97-AF65-F5344CB8AC3E}">
        <p14:creationId xmlns:p14="http://schemas.microsoft.com/office/powerpoint/2010/main" val="1809018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4689" y="243536"/>
            <a:ext cx="10515600" cy="833755"/>
          </a:xfrm>
        </p:spPr>
        <p:txBody>
          <a:bodyPr>
            <a:normAutofit/>
          </a:bodyPr>
          <a:lstStyle/>
          <a:p>
            <a:r>
              <a:rPr kumimoji="1" lang="en-US" altLang="ja-JP" sz="3600" b="1" dirty="0" smtClean="0">
                <a:solidFill>
                  <a:srgbClr val="000000"/>
                </a:solidFill>
              </a:rPr>
              <a:t>5-2. RCP (J – D joint proposal for amendments to RE.3)</a:t>
            </a:r>
            <a:endParaRPr kumimoji="1" lang="ja-JP" altLang="en-US" sz="3600" b="1" dirty="0">
              <a:solidFill>
                <a:srgbClr val="000000"/>
              </a:solidFill>
            </a:endParaRPr>
          </a:p>
        </p:txBody>
      </p:sp>
      <p:sp>
        <p:nvSpPr>
          <p:cNvPr id="3" name="コンテンツ プレースホルダー 2"/>
          <p:cNvSpPr>
            <a:spLocks noGrp="1"/>
          </p:cNvSpPr>
          <p:nvPr>
            <p:ph idx="1"/>
          </p:nvPr>
        </p:nvSpPr>
        <p:spPr>
          <a:xfrm>
            <a:off x="919639" y="1167609"/>
            <a:ext cx="10515600" cy="4344459"/>
          </a:xfrm>
        </p:spPr>
        <p:txBody>
          <a:bodyPr>
            <a:noAutofit/>
          </a:bodyPr>
          <a:lstStyle/>
          <a:p>
            <a:pPr marL="0" indent="0">
              <a:buNone/>
            </a:pPr>
            <a:r>
              <a:rPr lang="en-US" altLang="ja-JP" sz="3200" dirty="0" smtClean="0">
                <a:latin typeface="Times New Roman"/>
                <a:cs typeface="Times New Roman"/>
              </a:rPr>
              <a:t>The </a:t>
            </a:r>
            <a:r>
              <a:rPr lang="en-US" altLang="ja-JP" sz="3200" dirty="0">
                <a:latin typeface="Times New Roman"/>
                <a:cs typeface="Times New Roman"/>
              </a:rPr>
              <a:t>drivers close proximity to the vehicle and a continuous activation of a remote control device by the driver during the parking maneuver has to be ensured by technical means. If the activation-button is released, the vehicle shall stop safely and immediately.  </a:t>
            </a:r>
          </a:p>
          <a:p>
            <a:pPr marL="0" indent="0">
              <a:buNone/>
            </a:pPr>
            <a:r>
              <a:rPr lang="en-US" altLang="ja-JP" sz="3200" dirty="0" smtClean="0">
                <a:latin typeface="Times New Roman"/>
                <a:cs typeface="Times New Roman"/>
              </a:rPr>
              <a:t>System </a:t>
            </a:r>
            <a:r>
              <a:rPr lang="en-US" altLang="ja-JP" sz="3200" dirty="0">
                <a:latin typeface="Times New Roman"/>
                <a:cs typeface="Times New Roman"/>
              </a:rPr>
              <a:t>design shall prevent the activation and operation of the RCP system or interventions into the RCP system by unauthorized remote control devices.</a:t>
            </a:r>
          </a:p>
          <a:p>
            <a:endParaRPr kumimoji="1" lang="ja-JP" altLang="en-US" sz="2400" dirty="0">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720798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838200" y="365125"/>
            <a:ext cx="10515600" cy="833755"/>
          </a:xfrm>
        </p:spPr>
        <p:txBody>
          <a:bodyPr>
            <a:normAutofit/>
          </a:bodyPr>
          <a:lstStyle/>
          <a:p>
            <a:r>
              <a:rPr kumimoji="1" lang="en-US" altLang="ja-JP" sz="3600" b="1" dirty="0" smtClean="0">
                <a:solidFill>
                  <a:srgbClr val="000000"/>
                </a:solidFill>
              </a:rPr>
              <a:t>5-2 RCP </a:t>
            </a:r>
            <a:r>
              <a:rPr lang="en-US" altLang="ja-JP" sz="3600" b="1" dirty="0">
                <a:solidFill>
                  <a:srgbClr val="000000"/>
                </a:solidFill>
              </a:rPr>
              <a:t>(J – D joint proposal for amendments to RE.3)</a:t>
            </a:r>
            <a:endParaRPr kumimoji="1" lang="ja-JP" altLang="en-US" sz="3600" b="1" dirty="0">
              <a:solidFill>
                <a:srgbClr val="000000"/>
              </a:solidFill>
            </a:endParaRPr>
          </a:p>
        </p:txBody>
      </p:sp>
      <p:sp>
        <p:nvSpPr>
          <p:cNvPr id="6" name="正方形/長方形 5"/>
          <p:cNvSpPr/>
          <p:nvPr/>
        </p:nvSpPr>
        <p:spPr>
          <a:xfrm>
            <a:off x="591629" y="1063309"/>
            <a:ext cx="10230692" cy="5016757"/>
          </a:xfrm>
          <a:prstGeom prst="rect">
            <a:avLst/>
          </a:prstGeom>
        </p:spPr>
        <p:txBody>
          <a:bodyPr wrap="square">
            <a:spAutoFit/>
          </a:bodyPr>
          <a:lstStyle/>
          <a:p>
            <a:endParaRPr lang="en-US" altLang="ja-JP" sz="3200" dirty="0">
              <a:latin typeface="Times New Roman"/>
              <a:cs typeface="Times New Roman"/>
            </a:endParaRPr>
          </a:p>
          <a:p>
            <a:pPr marL="1793875" indent="-1793875"/>
            <a:r>
              <a:rPr lang="en-US" altLang="ja-JP" sz="3200" dirty="0">
                <a:latin typeface="Times New Roman"/>
                <a:cs typeface="Times New Roman"/>
              </a:rPr>
              <a:t>Explanation: The driver has to push the activation-button of the remote control device continuously in order to ensure that he is attentive and the parking maneuver can be aborted immediately in case of unforeseen circumstances without undue delay. It is necessary to ensure that the driver is always in close proximity to the vehicle, so that he is able to monitor the parking maneuver and the vehicle`s surroundings by his own immediate perception.</a:t>
            </a:r>
          </a:p>
        </p:txBody>
      </p:sp>
    </p:spTree>
    <p:extLst>
      <p:ext uri="{BB962C8B-B14F-4D97-AF65-F5344CB8AC3E}">
        <p14:creationId xmlns:p14="http://schemas.microsoft.com/office/powerpoint/2010/main" val="1750567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6977" y="21770"/>
            <a:ext cx="9144000" cy="648790"/>
          </a:xfrm>
        </p:spPr>
        <p:txBody>
          <a:bodyPr>
            <a:normAutofit/>
          </a:bodyPr>
          <a:lstStyle/>
          <a:p>
            <a:pPr algn="l"/>
            <a:r>
              <a:rPr lang="en-US" altLang="ja-JP" sz="3600" b="1" dirty="0" smtClean="0"/>
              <a:t>1. Intention of proposal</a:t>
            </a:r>
            <a:endParaRPr kumimoji="1" lang="ja-JP" altLang="en-US" sz="3600" b="1" dirty="0"/>
          </a:p>
        </p:txBody>
      </p:sp>
      <p:sp>
        <p:nvSpPr>
          <p:cNvPr id="3" name="サブタイトル 2"/>
          <p:cNvSpPr>
            <a:spLocks noGrp="1"/>
          </p:cNvSpPr>
          <p:nvPr>
            <p:ph type="subTitle" idx="1"/>
          </p:nvPr>
        </p:nvSpPr>
        <p:spPr>
          <a:xfrm>
            <a:off x="598715" y="771748"/>
            <a:ext cx="10755084" cy="6042705"/>
          </a:xfrm>
        </p:spPr>
        <p:txBody>
          <a:bodyPr>
            <a:noAutofit/>
          </a:bodyPr>
          <a:lstStyle/>
          <a:p>
            <a:pPr marL="457200" indent="-457200" algn="l">
              <a:lnSpc>
                <a:spcPct val="100000"/>
              </a:lnSpc>
              <a:buFont typeface="Wingdings" charset="2"/>
              <a:buChar char="Ø"/>
            </a:pPr>
            <a:r>
              <a:rPr lang="en-US" altLang="ja-JP" sz="2800" dirty="0" smtClean="0">
                <a:solidFill>
                  <a:srgbClr val="000000"/>
                </a:solidFill>
              </a:rPr>
              <a:t>Recent progress in driver assistance systems (AEBS, LKAS, etc.) are remarkable. While current driver assistance systems show no danger and benefit of design flexibility due to the lack of regulatory requirements, some parties found necessary to guarantee a certain level of safety via regulation</a:t>
            </a:r>
          </a:p>
          <a:p>
            <a:pPr marL="901700" algn="l">
              <a:lnSpc>
                <a:spcPct val="100000"/>
              </a:lnSpc>
            </a:pPr>
            <a:r>
              <a:rPr lang="en-US" altLang="ja-JP" sz="2800" dirty="0" smtClean="0">
                <a:solidFill>
                  <a:srgbClr val="000000"/>
                </a:solidFill>
              </a:rPr>
              <a:t>Necessity to guarantee a minimum level of safety without preventing progress of technology.</a:t>
            </a:r>
          </a:p>
          <a:p>
            <a:pPr marL="901700" algn="l">
              <a:lnSpc>
                <a:spcPct val="100000"/>
              </a:lnSpc>
            </a:pPr>
            <a:endParaRPr lang="en-US" altLang="ja-JP" sz="2800" dirty="0" smtClean="0">
              <a:solidFill>
                <a:srgbClr val="000000"/>
              </a:solidFill>
            </a:endParaRPr>
          </a:p>
          <a:p>
            <a:pPr marL="457200" indent="-457200" algn="l">
              <a:lnSpc>
                <a:spcPct val="100000"/>
              </a:lnSpc>
              <a:buFont typeface="Wingdings" charset="2"/>
              <a:buChar char="Ø"/>
            </a:pPr>
            <a:r>
              <a:rPr lang="en-US" altLang="ja-JP" sz="2800" dirty="0" smtClean="0">
                <a:solidFill>
                  <a:srgbClr val="000000"/>
                </a:solidFill>
              </a:rPr>
              <a:t>In case of remote control operation (e.g. RCP), necessity to clarify that the system relies on the driver for what regards safety</a:t>
            </a:r>
          </a:p>
          <a:p>
            <a:pPr marL="892175" algn="l">
              <a:lnSpc>
                <a:spcPct val="100000"/>
              </a:lnSpc>
            </a:pPr>
            <a:r>
              <a:rPr lang="en-US" altLang="ja-JP" sz="2800" dirty="0" smtClean="0">
                <a:solidFill>
                  <a:srgbClr val="000000"/>
                </a:solidFill>
              </a:rPr>
              <a:t>Necessity to </a:t>
            </a:r>
            <a:r>
              <a:rPr lang="en-US" altLang="ja-JP" sz="2800" dirty="0">
                <a:solidFill>
                  <a:srgbClr val="000000"/>
                </a:solidFill>
              </a:rPr>
              <a:t>prescribe </a:t>
            </a:r>
            <a:r>
              <a:rPr lang="en-US" altLang="ja-JP" sz="2800" dirty="0" smtClean="0">
                <a:solidFill>
                  <a:srgbClr val="000000"/>
                </a:solidFill>
              </a:rPr>
              <a:t>basic guidelines for these systems without jeopardizing their good introduction in the market.</a:t>
            </a:r>
            <a:endParaRPr lang="en-US" altLang="ja-JP" sz="2800" dirty="0">
              <a:solidFill>
                <a:srgbClr val="000000"/>
              </a:solidFill>
            </a:endParaRPr>
          </a:p>
        </p:txBody>
      </p:sp>
      <p:sp>
        <p:nvSpPr>
          <p:cNvPr id="4" name="右矢印 3"/>
          <p:cNvSpPr/>
          <p:nvPr/>
        </p:nvSpPr>
        <p:spPr>
          <a:xfrm>
            <a:off x="932814" y="3142911"/>
            <a:ext cx="522218" cy="43919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右矢印 4"/>
          <p:cNvSpPr/>
          <p:nvPr/>
        </p:nvSpPr>
        <p:spPr>
          <a:xfrm>
            <a:off x="932814" y="5582572"/>
            <a:ext cx="522218" cy="43919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0584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11270" y="121175"/>
            <a:ext cx="10515600" cy="854075"/>
          </a:xfrm>
        </p:spPr>
        <p:txBody>
          <a:bodyPr>
            <a:normAutofit/>
          </a:bodyPr>
          <a:lstStyle/>
          <a:p>
            <a:r>
              <a:rPr lang="en-US" altLang="ja-JP" sz="3600" b="1" dirty="0" smtClean="0"/>
              <a:t>2. Summary of the proposal</a:t>
            </a:r>
            <a:endParaRPr kumimoji="1" lang="ja-JP" altLang="en-US" sz="3600" b="1" dirty="0"/>
          </a:p>
        </p:txBody>
      </p:sp>
      <p:sp>
        <p:nvSpPr>
          <p:cNvPr id="3" name="コンテンツ プレースホルダー 2"/>
          <p:cNvSpPr>
            <a:spLocks noGrp="1"/>
          </p:cNvSpPr>
          <p:nvPr>
            <p:ph idx="1"/>
          </p:nvPr>
        </p:nvSpPr>
        <p:spPr>
          <a:xfrm>
            <a:off x="838200" y="1101408"/>
            <a:ext cx="10678886" cy="5279072"/>
          </a:xfrm>
        </p:spPr>
        <p:txBody>
          <a:bodyPr>
            <a:noAutofit/>
          </a:bodyPr>
          <a:lstStyle/>
          <a:p>
            <a:pPr marL="0" indent="0">
              <a:buNone/>
            </a:pPr>
            <a:r>
              <a:rPr kumimoji="1" lang="en-US" altLang="ja-JP" dirty="0" smtClean="0">
                <a:solidFill>
                  <a:srgbClr val="000000"/>
                </a:solidFill>
              </a:rPr>
              <a:t>(1) LKAS</a:t>
            </a:r>
          </a:p>
          <a:p>
            <a:pPr marL="365125" indent="0">
              <a:buNone/>
            </a:pPr>
            <a:r>
              <a:rPr lang="en-US" altLang="ja-JP" dirty="0">
                <a:solidFill>
                  <a:srgbClr val="000000"/>
                </a:solidFill>
              </a:rPr>
              <a:t>Although LKAS </a:t>
            </a:r>
            <a:r>
              <a:rPr lang="en-US" altLang="ja-JP" dirty="0" smtClean="0">
                <a:solidFill>
                  <a:srgbClr val="000000"/>
                </a:solidFill>
              </a:rPr>
              <a:t>is already present in </a:t>
            </a:r>
            <a:r>
              <a:rPr lang="en-US" altLang="ja-JP" dirty="0">
                <a:solidFill>
                  <a:srgbClr val="000000"/>
                </a:solidFill>
              </a:rPr>
              <a:t>the market, there are </a:t>
            </a:r>
            <a:r>
              <a:rPr lang="en-US" altLang="ja-JP" dirty="0" smtClean="0">
                <a:solidFill>
                  <a:srgbClr val="000000"/>
                </a:solidFill>
              </a:rPr>
              <a:t>currently no requirements </a:t>
            </a:r>
            <a:r>
              <a:rPr lang="en-US" altLang="ja-JP" dirty="0">
                <a:solidFill>
                  <a:srgbClr val="000000"/>
                </a:solidFill>
              </a:rPr>
              <a:t>which cover </a:t>
            </a:r>
            <a:r>
              <a:rPr lang="en-US" altLang="ja-JP" dirty="0" smtClean="0">
                <a:solidFill>
                  <a:srgbClr val="000000"/>
                </a:solidFill>
              </a:rPr>
              <a:t>safety (as for AEBS </a:t>
            </a:r>
            <a:r>
              <a:rPr lang="en-US" altLang="ja-JP" dirty="0">
                <a:solidFill>
                  <a:srgbClr val="000000"/>
                </a:solidFill>
              </a:rPr>
              <a:t>and </a:t>
            </a:r>
            <a:r>
              <a:rPr lang="en-US" altLang="ja-JP" dirty="0" smtClean="0">
                <a:solidFill>
                  <a:srgbClr val="000000"/>
                </a:solidFill>
              </a:rPr>
              <a:t>LDWS), some parties were keen to guarantee that:  </a:t>
            </a:r>
          </a:p>
          <a:p>
            <a:pPr marL="812800" indent="-447675">
              <a:buNone/>
            </a:pPr>
            <a:r>
              <a:rPr lang="ja-JP" altLang="en-US" dirty="0" smtClean="0">
                <a:solidFill>
                  <a:srgbClr val="000000"/>
                </a:solidFill>
              </a:rPr>
              <a:t>⇒</a:t>
            </a:r>
            <a:r>
              <a:rPr lang="en-US" altLang="ja-JP" dirty="0">
                <a:solidFill>
                  <a:srgbClr val="000000"/>
                </a:solidFill>
              </a:rPr>
              <a:t> </a:t>
            </a:r>
            <a:r>
              <a:rPr lang="en-US" altLang="ja-JP" dirty="0" smtClean="0">
                <a:solidFill>
                  <a:srgbClr val="000000"/>
                </a:solidFill>
              </a:rPr>
              <a:t>the </a:t>
            </a:r>
            <a:r>
              <a:rPr lang="en-GB" altLang="ja-JP" dirty="0" smtClean="0">
                <a:solidFill>
                  <a:srgbClr val="000000"/>
                </a:solidFill>
              </a:rPr>
              <a:t>drivers are not confused by the variety of system behaviours offered on the market</a:t>
            </a:r>
            <a:r>
              <a:rPr lang="en-US" altLang="ja-JP" dirty="0" smtClean="0">
                <a:solidFill>
                  <a:srgbClr val="000000"/>
                </a:solidFill>
              </a:rPr>
              <a:t>. </a:t>
            </a:r>
          </a:p>
          <a:p>
            <a:pPr marL="812800" indent="-447675">
              <a:buNone/>
            </a:pPr>
            <a:r>
              <a:rPr lang="en-US" altLang="ja-JP" dirty="0">
                <a:solidFill>
                  <a:srgbClr val="000000"/>
                </a:solidFill>
              </a:rPr>
              <a:t>⇒ the </a:t>
            </a:r>
            <a:r>
              <a:rPr lang="en-GB" altLang="ja-JP">
                <a:solidFill>
                  <a:srgbClr val="000000"/>
                </a:solidFill>
              </a:rPr>
              <a:t>principles of the Vienna Convention are respected </a:t>
            </a:r>
            <a:endParaRPr lang="en-US" altLang="ja-JP" dirty="0" smtClean="0">
              <a:solidFill>
                <a:srgbClr val="000000"/>
              </a:solidFill>
            </a:endParaRPr>
          </a:p>
        </p:txBody>
      </p:sp>
    </p:spTree>
    <p:extLst>
      <p:ext uri="{BB962C8B-B14F-4D97-AF65-F5344CB8AC3E}">
        <p14:creationId xmlns:p14="http://schemas.microsoft.com/office/powerpoint/2010/main" val="105073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230205" y="107665"/>
            <a:ext cx="10515600" cy="854075"/>
          </a:xfrm>
        </p:spPr>
        <p:txBody>
          <a:bodyPr>
            <a:normAutofit/>
          </a:bodyPr>
          <a:lstStyle/>
          <a:p>
            <a:r>
              <a:rPr lang="en-US" altLang="ja-JP" sz="3600" b="1" dirty="0" smtClean="0"/>
              <a:t>2. Summary of the proposal</a:t>
            </a:r>
            <a:endParaRPr kumimoji="1" lang="ja-JP" altLang="en-US" sz="3600" b="1" dirty="0"/>
          </a:p>
        </p:txBody>
      </p:sp>
      <p:sp>
        <p:nvSpPr>
          <p:cNvPr id="5" name="コンテンツ プレースホルダー 2"/>
          <p:cNvSpPr>
            <a:spLocks noGrp="1"/>
          </p:cNvSpPr>
          <p:nvPr>
            <p:ph idx="1"/>
          </p:nvPr>
        </p:nvSpPr>
        <p:spPr>
          <a:xfrm>
            <a:off x="838200" y="1101408"/>
            <a:ext cx="10678886" cy="3599186"/>
          </a:xfrm>
        </p:spPr>
        <p:txBody>
          <a:bodyPr>
            <a:noAutofit/>
          </a:bodyPr>
          <a:lstStyle/>
          <a:p>
            <a:pPr marL="0" indent="0">
              <a:buNone/>
            </a:pPr>
            <a:r>
              <a:rPr kumimoji="1" lang="en-US" altLang="ja-JP" dirty="0" smtClean="0">
                <a:solidFill>
                  <a:srgbClr val="000000"/>
                </a:solidFill>
                <a:latin typeface="Arial"/>
                <a:cs typeface="Arial"/>
              </a:rPr>
              <a:t>(2) RCP</a:t>
            </a:r>
          </a:p>
          <a:p>
            <a:pPr marL="1163638" indent="-808038">
              <a:buFont typeface="Wingdings" charset="2"/>
              <a:buChar char="Ø"/>
            </a:pPr>
            <a:r>
              <a:rPr kumimoji="1" lang="en-US" altLang="ja-JP" dirty="0" smtClean="0">
                <a:solidFill>
                  <a:srgbClr val="000000"/>
                </a:solidFill>
                <a:latin typeface="Arial"/>
                <a:cs typeface="Arial"/>
              </a:rPr>
              <a:t>The operator of </a:t>
            </a:r>
            <a:r>
              <a:rPr lang="en-US" altLang="ja-JP" dirty="0">
                <a:solidFill>
                  <a:srgbClr val="000000"/>
                </a:solidFill>
                <a:latin typeface="Arial"/>
                <a:cs typeface="Arial"/>
              </a:rPr>
              <a:t>a remote control device </a:t>
            </a:r>
            <a:r>
              <a:rPr lang="en-US" altLang="ja-JP" dirty="0" smtClean="0">
                <a:solidFill>
                  <a:srgbClr val="000000"/>
                </a:solidFill>
                <a:latin typeface="Arial"/>
                <a:cs typeface="Arial"/>
              </a:rPr>
              <a:t>has the obligation of safe driving.</a:t>
            </a:r>
          </a:p>
          <a:p>
            <a:pPr marL="1163638" indent="-808038">
              <a:buFont typeface="Wingdings" charset="2"/>
              <a:buChar char="Ø"/>
            </a:pPr>
            <a:r>
              <a:rPr lang="en-US" altLang="ja-JP" dirty="0" smtClean="0">
                <a:solidFill>
                  <a:srgbClr val="000000"/>
                </a:solidFill>
                <a:latin typeface="Arial"/>
                <a:cs typeface="Arial"/>
              </a:rPr>
              <a:t>Some regulatory act must describe the requirements ensuring safe remote control driving.</a:t>
            </a:r>
          </a:p>
          <a:p>
            <a:pPr marL="0" indent="0">
              <a:buNone/>
            </a:pPr>
            <a:r>
              <a:rPr lang="en-US" altLang="ja-JP" dirty="0" smtClean="0">
                <a:solidFill>
                  <a:srgbClr val="000000"/>
                </a:solidFill>
                <a:latin typeface="Arial"/>
                <a:cs typeface="Arial"/>
              </a:rPr>
              <a:t> </a:t>
            </a:r>
            <a:r>
              <a:rPr lang="ja-JP" altLang="en-US" dirty="0" smtClean="0">
                <a:solidFill>
                  <a:srgbClr val="000000"/>
                </a:solidFill>
                <a:latin typeface="Arial"/>
                <a:cs typeface="Arial"/>
              </a:rPr>
              <a:t>　</a:t>
            </a:r>
            <a:endParaRPr lang="en-US" altLang="ja-JP" dirty="0" smtClean="0">
              <a:solidFill>
                <a:srgbClr val="000000"/>
              </a:solidFill>
              <a:latin typeface="Arial"/>
              <a:cs typeface="Arial"/>
            </a:endParaRPr>
          </a:p>
          <a:p>
            <a:pPr marL="1163638" indent="0">
              <a:buNone/>
            </a:pPr>
            <a:r>
              <a:rPr lang="en-US" altLang="ja-JP" sz="3200" dirty="0" smtClean="0">
                <a:solidFill>
                  <a:srgbClr val="000000"/>
                </a:solidFill>
                <a:latin typeface="Arial"/>
                <a:cs typeface="Arial"/>
              </a:rPr>
              <a:t>Legislation supports RCP .</a:t>
            </a:r>
          </a:p>
        </p:txBody>
      </p:sp>
      <p:sp>
        <p:nvSpPr>
          <p:cNvPr id="7" name="右矢印 6"/>
          <p:cNvSpPr/>
          <p:nvPr/>
        </p:nvSpPr>
        <p:spPr>
          <a:xfrm>
            <a:off x="1376756" y="3964642"/>
            <a:ext cx="522218" cy="439197"/>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75249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a:spLocks noGrp="1"/>
          </p:cNvSpPr>
          <p:nvPr>
            <p:ph type="title"/>
          </p:nvPr>
        </p:nvSpPr>
        <p:spPr>
          <a:xfrm>
            <a:off x="338293" y="40530"/>
            <a:ext cx="10515600" cy="854075"/>
          </a:xfrm>
        </p:spPr>
        <p:txBody>
          <a:bodyPr>
            <a:normAutofit/>
          </a:bodyPr>
          <a:lstStyle/>
          <a:p>
            <a:r>
              <a:rPr lang="en-US" altLang="ja-JP" sz="3600" b="1" dirty="0" smtClean="0"/>
              <a:t>3. Discussion of meeting</a:t>
            </a:r>
            <a:endParaRPr kumimoji="1" lang="ja-JP" altLang="en-US" sz="3600" b="1" dirty="0"/>
          </a:p>
        </p:txBody>
      </p:sp>
      <p:sp>
        <p:nvSpPr>
          <p:cNvPr id="7" name="テキスト ボックス 6"/>
          <p:cNvSpPr txBox="1"/>
          <p:nvPr/>
        </p:nvSpPr>
        <p:spPr>
          <a:xfrm>
            <a:off x="722403" y="5778837"/>
            <a:ext cx="10824387" cy="954107"/>
          </a:xfrm>
          <a:prstGeom prst="rect">
            <a:avLst/>
          </a:prstGeom>
          <a:noFill/>
        </p:spPr>
        <p:txBody>
          <a:bodyPr wrap="square" rtlCol="0">
            <a:spAutoFit/>
          </a:bodyPr>
          <a:lstStyle/>
          <a:p>
            <a:r>
              <a:rPr kumimoji="1" lang="en-US" altLang="ja-JP" sz="2800" dirty="0" smtClean="0"/>
              <a:t>Attendance</a:t>
            </a:r>
            <a:r>
              <a:rPr lang="en-US" altLang="ja-JP" sz="2800" dirty="0"/>
              <a:t> </a:t>
            </a:r>
            <a:r>
              <a:rPr lang="en-US" altLang="ja-JP" sz="2800" dirty="0" smtClean="0"/>
              <a:t>list</a:t>
            </a:r>
            <a:r>
              <a:rPr kumimoji="1" lang="ja-JP" altLang="en-US" sz="2800" dirty="0" smtClean="0"/>
              <a:t>：</a:t>
            </a:r>
            <a:endParaRPr kumimoji="1" lang="en-US" altLang="ja-JP" sz="2800" dirty="0" smtClean="0"/>
          </a:p>
          <a:p>
            <a:r>
              <a:rPr lang="en-US" altLang="ja-JP" sz="2800" dirty="0" smtClean="0"/>
              <a:t>     CLEPA, EC</a:t>
            </a:r>
            <a:r>
              <a:rPr lang="en-US" altLang="ja-JP" sz="2800" dirty="0"/>
              <a:t>, </a:t>
            </a:r>
            <a:r>
              <a:rPr lang="en-US" altLang="ja-JP" sz="2800" dirty="0" smtClean="0"/>
              <a:t>France, Germany, </a:t>
            </a:r>
            <a:r>
              <a:rPr lang="en-US" altLang="ja-JP" sz="2800" dirty="0"/>
              <a:t>Japan, Korea, </a:t>
            </a:r>
            <a:r>
              <a:rPr lang="en-US" altLang="ja-JP" sz="2800" dirty="0" smtClean="0"/>
              <a:t>Netherland, </a:t>
            </a:r>
            <a:r>
              <a:rPr lang="en-US" altLang="ja-JP" sz="2800" dirty="0"/>
              <a:t>OICA, </a:t>
            </a:r>
            <a:r>
              <a:rPr lang="en-US" altLang="ja-JP" sz="2800" dirty="0" smtClean="0"/>
              <a:t>Sweden</a:t>
            </a:r>
            <a:endParaRPr kumimoji="1" lang="ja-JP" altLang="en-US" sz="2800" dirty="0"/>
          </a:p>
        </p:txBody>
      </p:sp>
      <p:graphicFrame>
        <p:nvGraphicFramePr>
          <p:cNvPr id="2" name="表 1"/>
          <p:cNvGraphicFramePr>
            <a:graphicFrameLocks noGrp="1"/>
          </p:cNvGraphicFramePr>
          <p:nvPr>
            <p:extLst>
              <p:ext uri="{D42A27DB-BD31-4B8C-83A1-F6EECF244321}">
                <p14:modId xmlns:p14="http://schemas.microsoft.com/office/powerpoint/2010/main" val="3118078557"/>
              </p:ext>
            </p:extLst>
          </p:nvPr>
        </p:nvGraphicFramePr>
        <p:xfrm>
          <a:off x="1099868" y="1174044"/>
          <a:ext cx="9701215" cy="4546536"/>
        </p:xfrm>
        <a:graphic>
          <a:graphicData uri="http://schemas.openxmlformats.org/drawingml/2006/table">
            <a:tbl>
              <a:tblPr firstRow="1" bandRow="1">
                <a:tableStyleId>{5C22544A-7EE6-4342-B048-85BDC9FD1C3A}</a:tableStyleId>
              </a:tblPr>
              <a:tblGrid>
                <a:gridCol w="1910224"/>
                <a:gridCol w="2665610"/>
                <a:gridCol w="5125381"/>
              </a:tblGrid>
              <a:tr h="568317">
                <a:tc>
                  <a:txBody>
                    <a:bodyPr/>
                    <a:lstStyle/>
                    <a:p>
                      <a:pPr algn="ctr"/>
                      <a:r>
                        <a:rPr kumimoji="1" lang="en-US" altLang="ja-JP" sz="2800" dirty="0" smtClean="0"/>
                        <a:t>Year</a:t>
                      </a:r>
                      <a:endParaRPr kumimoji="1" lang="ja-JP" altLang="en-US" sz="2800" dirty="0"/>
                    </a:p>
                  </a:txBody>
                  <a:tcPr/>
                </a:tc>
                <a:tc>
                  <a:txBody>
                    <a:bodyPr/>
                    <a:lstStyle/>
                    <a:p>
                      <a:pPr algn="ctr"/>
                      <a:r>
                        <a:rPr kumimoji="1" lang="en-US" altLang="ja-JP" sz="2800" dirty="0" smtClean="0"/>
                        <a:t>Month</a:t>
                      </a:r>
                      <a:endParaRPr kumimoji="1" lang="ja-JP" altLang="en-US" sz="2800" dirty="0"/>
                    </a:p>
                  </a:txBody>
                  <a:tcPr/>
                </a:tc>
                <a:tc>
                  <a:txBody>
                    <a:bodyPr/>
                    <a:lstStyle/>
                    <a:p>
                      <a:pPr algn="ctr"/>
                      <a:r>
                        <a:rPr kumimoji="1" lang="en-US" altLang="ja-JP" sz="2800" dirty="0" smtClean="0"/>
                        <a:t>Meeting</a:t>
                      </a:r>
                      <a:endParaRPr kumimoji="1" lang="ja-JP" altLang="en-US" sz="2800" dirty="0"/>
                    </a:p>
                  </a:txBody>
                  <a:tcPr/>
                </a:tc>
              </a:tr>
              <a:tr h="568317">
                <a:tc rowSpan="2">
                  <a:txBody>
                    <a:bodyPr/>
                    <a:lstStyle/>
                    <a:p>
                      <a:pPr algn="ctr"/>
                      <a:r>
                        <a:rPr lang="en-US" altLang="ja-JP" sz="2800" dirty="0" smtClean="0"/>
                        <a:t>2013</a:t>
                      </a:r>
                      <a:endParaRPr lang="ja-JP" altLang="en-US" sz="2800" dirty="0"/>
                    </a:p>
                  </a:txBody>
                  <a:tcPr anchor="ctr"/>
                </a:tc>
                <a:tc>
                  <a:txBody>
                    <a:bodyPr/>
                    <a:lstStyle/>
                    <a:p>
                      <a:pPr algn="ctr"/>
                      <a:r>
                        <a:rPr lang="en-US" altLang="ja-JP" sz="2800" dirty="0" smtClean="0"/>
                        <a:t>September</a:t>
                      </a:r>
                      <a:endParaRPr lang="ja-JP" altLang="en-US" sz="2800" dirty="0"/>
                    </a:p>
                  </a:txBody>
                  <a:tcPr/>
                </a:tc>
                <a:tc>
                  <a:txBody>
                    <a:bodyPr/>
                    <a:lstStyle/>
                    <a:p>
                      <a:pPr algn="ctr"/>
                      <a:r>
                        <a:rPr lang="en-US" altLang="ja-JP" sz="2800" dirty="0" smtClean="0"/>
                        <a:t>75</a:t>
                      </a:r>
                      <a:r>
                        <a:rPr lang="en-US" altLang="ja-JP" sz="2800" baseline="30000" dirty="0" smtClean="0"/>
                        <a:t>th</a:t>
                      </a:r>
                      <a:r>
                        <a:rPr lang="en-US" altLang="ja-JP" sz="2800" dirty="0" smtClean="0"/>
                        <a:t> GRRF</a:t>
                      </a:r>
                      <a:endParaRPr lang="ja-JP" altLang="en-US" sz="2800" dirty="0"/>
                    </a:p>
                  </a:txBody>
                  <a:tcPr/>
                </a:tc>
              </a:tr>
              <a:tr h="568317">
                <a:tc vMerge="1">
                  <a:txBody>
                    <a:bodyPr/>
                    <a:lstStyle/>
                    <a:p>
                      <a:endParaRPr kumimoji="1" lang="ja-JP" altLang="en-US" sz="2800" dirty="0"/>
                    </a:p>
                  </a:txBody>
                  <a:tcPr/>
                </a:tc>
                <a:tc>
                  <a:txBody>
                    <a:bodyPr/>
                    <a:lstStyle/>
                    <a:p>
                      <a:pPr algn="ctr"/>
                      <a:r>
                        <a:rPr kumimoji="1" lang="en-US" altLang="ja-JP" sz="2800" dirty="0" smtClean="0"/>
                        <a:t>November</a:t>
                      </a:r>
                      <a:endParaRPr kumimoji="1" lang="ja-JP" altLang="en-US" sz="2800" dirty="0"/>
                    </a:p>
                  </a:txBody>
                  <a:tcPr/>
                </a:tc>
                <a:tc>
                  <a:txBody>
                    <a:bodyPr/>
                    <a:lstStyle/>
                    <a:p>
                      <a:pPr algn="ctr"/>
                      <a:r>
                        <a:rPr kumimoji="1" lang="en-US" altLang="ja-JP" sz="2800" dirty="0" smtClean="0"/>
                        <a:t>1</a:t>
                      </a:r>
                      <a:r>
                        <a:rPr kumimoji="1" lang="en-US" altLang="ja-JP" sz="2800" baseline="30000" dirty="0" smtClean="0"/>
                        <a:t>st</a:t>
                      </a:r>
                      <a:r>
                        <a:rPr kumimoji="1" lang="en-US" altLang="ja-JP" sz="2800" dirty="0" smtClean="0"/>
                        <a:t> Ad-hoc</a:t>
                      </a:r>
                      <a:r>
                        <a:rPr kumimoji="1" lang="en-US" altLang="ja-JP" sz="2800" baseline="0" dirty="0" smtClean="0"/>
                        <a:t> meeting</a:t>
                      </a:r>
                      <a:endParaRPr kumimoji="1" lang="ja-JP" altLang="en-US" sz="2800" dirty="0"/>
                    </a:p>
                  </a:txBody>
                  <a:tcPr/>
                </a:tc>
              </a:tr>
              <a:tr h="568317">
                <a:tc rowSpan="5">
                  <a:txBody>
                    <a:bodyPr/>
                    <a:lstStyle/>
                    <a:p>
                      <a:pPr algn="ctr"/>
                      <a:r>
                        <a:rPr lang="en-US" altLang="ja-JP" sz="2800" dirty="0" smtClean="0"/>
                        <a:t>2014</a:t>
                      </a:r>
                      <a:endParaRPr lang="ja-JP" altLang="en-US" sz="2800" dirty="0"/>
                    </a:p>
                  </a:txBody>
                  <a:tcPr anchor="ctr"/>
                </a:tc>
                <a:tc>
                  <a:txBody>
                    <a:bodyPr/>
                    <a:lstStyle/>
                    <a:p>
                      <a:pPr algn="ctr"/>
                      <a:r>
                        <a:rPr lang="en-US" altLang="ja-JP" sz="2800" dirty="0" smtClean="0"/>
                        <a:t>February</a:t>
                      </a:r>
                      <a:endParaRPr lang="ja-JP" altLang="en-US" sz="2800" dirty="0"/>
                    </a:p>
                  </a:txBody>
                  <a:tcPr/>
                </a:tc>
                <a:tc>
                  <a:txBody>
                    <a:bodyPr/>
                    <a:lstStyle/>
                    <a:p>
                      <a:pPr algn="ctr"/>
                      <a:r>
                        <a:rPr lang="en-US" altLang="ja-JP" sz="2800" dirty="0" smtClean="0"/>
                        <a:t>76</a:t>
                      </a:r>
                      <a:r>
                        <a:rPr lang="en-US" altLang="ja-JP" sz="2800" baseline="30000" dirty="0" smtClean="0"/>
                        <a:t>th</a:t>
                      </a:r>
                      <a:r>
                        <a:rPr lang="en-US" altLang="ja-JP" sz="2800" dirty="0" smtClean="0"/>
                        <a:t> GRRF</a:t>
                      </a:r>
                      <a:endParaRPr lang="ja-JP" altLang="en-US" sz="2800" dirty="0"/>
                    </a:p>
                  </a:txBody>
                  <a:tcPr/>
                </a:tc>
              </a:tr>
              <a:tr h="568317">
                <a:tc vMerge="1">
                  <a:txBody>
                    <a:bodyPr/>
                    <a:lstStyle/>
                    <a:p>
                      <a:endParaRPr kumimoji="1" lang="ja-JP" altLang="en-US" sz="2800" dirty="0"/>
                    </a:p>
                  </a:txBody>
                  <a:tcPr/>
                </a:tc>
                <a:tc>
                  <a:txBody>
                    <a:bodyPr/>
                    <a:lstStyle/>
                    <a:p>
                      <a:pPr algn="ctr"/>
                      <a:r>
                        <a:rPr kumimoji="1" lang="en-US" altLang="ja-JP" sz="2800" dirty="0" smtClean="0"/>
                        <a:t>May</a:t>
                      </a:r>
                      <a:endParaRPr kumimoji="1" lang="ja-JP" altLang="en-US" sz="2800" dirty="0"/>
                    </a:p>
                  </a:txBody>
                  <a:tcPr/>
                </a:tc>
                <a:tc>
                  <a:txBody>
                    <a:bodyPr/>
                    <a:lstStyle/>
                    <a:p>
                      <a:pPr algn="ctr"/>
                      <a:r>
                        <a:rPr kumimoji="1" lang="en-US" altLang="ja-JP" sz="2800" dirty="0" smtClean="0"/>
                        <a:t>Small Drafting meeting</a:t>
                      </a:r>
                      <a:endParaRPr kumimoji="1" lang="ja-JP" altLang="en-US" sz="2800" dirty="0"/>
                    </a:p>
                  </a:txBody>
                  <a:tcPr/>
                </a:tc>
              </a:tr>
              <a:tr h="568317">
                <a:tc vMerge="1">
                  <a:txBody>
                    <a:bodyPr/>
                    <a:lstStyle/>
                    <a:p>
                      <a:endParaRPr kumimoji="1" lang="ja-JP" altLang="en-US" sz="2800" dirty="0"/>
                    </a:p>
                  </a:txBody>
                  <a:tcPr/>
                </a:tc>
                <a:tc>
                  <a:txBody>
                    <a:bodyPr/>
                    <a:lstStyle/>
                    <a:p>
                      <a:pPr algn="ctr"/>
                      <a:r>
                        <a:rPr kumimoji="1" lang="en-US" altLang="ja-JP" sz="2800" dirty="0" smtClean="0"/>
                        <a:t>September</a:t>
                      </a:r>
                      <a:endParaRPr kumimoji="1" lang="ja-JP" altLang="en-US" sz="2800" dirty="0"/>
                    </a:p>
                  </a:txBody>
                  <a:tcPr/>
                </a:tc>
                <a:tc>
                  <a:txBody>
                    <a:bodyPr/>
                    <a:lstStyle/>
                    <a:p>
                      <a:pPr algn="ctr"/>
                      <a:r>
                        <a:rPr kumimoji="1" lang="en-US" altLang="ja-JP" sz="2800" dirty="0" smtClean="0"/>
                        <a:t>78</a:t>
                      </a:r>
                      <a:r>
                        <a:rPr kumimoji="1" lang="en-US" altLang="ja-JP" sz="2800" baseline="30000" dirty="0" smtClean="0"/>
                        <a:t>th</a:t>
                      </a:r>
                      <a:r>
                        <a:rPr kumimoji="1" lang="en-US" altLang="ja-JP" sz="2800" dirty="0" smtClean="0"/>
                        <a:t> GRRF</a:t>
                      </a:r>
                      <a:endParaRPr kumimoji="1" lang="ja-JP" altLang="en-US" sz="2800" dirty="0"/>
                    </a:p>
                  </a:txBody>
                  <a:tcPr/>
                </a:tc>
              </a:tr>
              <a:tr h="568317">
                <a:tc vMerge="1">
                  <a:txBody>
                    <a:bodyPr/>
                    <a:lstStyle/>
                    <a:p>
                      <a:endParaRPr kumimoji="1" lang="ja-JP" altLang="en-US" sz="2800" dirty="0"/>
                    </a:p>
                  </a:txBody>
                  <a:tcPr/>
                </a:tc>
                <a:tc>
                  <a:txBody>
                    <a:bodyPr/>
                    <a:lstStyle/>
                    <a:p>
                      <a:pPr algn="ctr"/>
                      <a:r>
                        <a:rPr kumimoji="1" lang="en-US" altLang="ja-JP" sz="2800" dirty="0" smtClean="0"/>
                        <a:t>October</a:t>
                      </a:r>
                      <a:endParaRPr kumimoji="1" lang="ja-JP" altLang="en-US" sz="2800" dirty="0"/>
                    </a:p>
                  </a:txBody>
                  <a:tcPr/>
                </a:tc>
                <a:tc>
                  <a:txBody>
                    <a:bodyPr/>
                    <a:lstStyle/>
                    <a:p>
                      <a:pPr algn="ctr"/>
                      <a:r>
                        <a:rPr kumimoji="1" lang="en-US" altLang="ja-JP" sz="2800" dirty="0" smtClean="0"/>
                        <a:t>2</a:t>
                      </a:r>
                      <a:r>
                        <a:rPr kumimoji="1" lang="en-US" altLang="ja-JP" sz="2800" baseline="30000" dirty="0" smtClean="0"/>
                        <a:t>nd</a:t>
                      </a:r>
                      <a:r>
                        <a:rPr kumimoji="1" lang="en-US" altLang="ja-JP" sz="2800" baseline="0" dirty="0" smtClean="0"/>
                        <a:t> Ad-hoc meeting</a:t>
                      </a:r>
                      <a:endParaRPr kumimoji="1" lang="ja-JP" altLang="en-US" sz="2800" dirty="0"/>
                    </a:p>
                  </a:txBody>
                  <a:tcPr/>
                </a:tc>
              </a:tr>
              <a:tr h="568317">
                <a:tc vMerge="1">
                  <a:txBody>
                    <a:bodyPr/>
                    <a:lstStyle/>
                    <a:p>
                      <a:endParaRPr kumimoji="1" lang="ja-JP" altLang="en-US" sz="2800" dirty="0"/>
                    </a:p>
                  </a:txBody>
                  <a:tcPr/>
                </a:tc>
                <a:tc>
                  <a:txBody>
                    <a:bodyPr/>
                    <a:lstStyle/>
                    <a:p>
                      <a:pPr algn="ctr"/>
                      <a:r>
                        <a:rPr kumimoji="1" lang="en-US" altLang="ja-JP" sz="2800" dirty="0" smtClean="0"/>
                        <a:t>December</a:t>
                      </a:r>
                      <a:endParaRPr kumimoji="1" lang="ja-JP" altLang="en-US" sz="2800" dirty="0"/>
                    </a:p>
                  </a:txBody>
                  <a:tcPr/>
                </a:tc>
                <a:tc>
                  <a:txBody>
                    <a:bodyPr/>
                    <a:lstStyle/>
                    <a:p>
                      <a:pPr algn="ctr"/>
                      <a:r>
                        <a:rPr kumimoji="1" lang="en-US" altLang="ja-JP" sz="2800" dirty="0" smtClean="0"/>
                        <a:t>3</a:t>
                      </a:r>
                      <a:r>
                        <a:rPr kumimoji="1" lang="en-US" altLang="ja-JP" sz="2800" baseline="30000" dirty="0" smtClean="0"/>
                        <a:t>rd</a:t>
                      </a:r>
                      <a:r>
                        <a:rPr kumimoji="1" lang="en-US" altLang="ja-JP" sz="2800" dirty="0" smtClean="0"/>
                        <a:t> Ad-hoc meeting</a:t>
                      </a:r>
                      <a:endParaRPr kumimoji="1" lang="ja-JP" altLang="en-US" sz="2800" dirty="0"/>
                    </a:p>
                  </a:txBody>
                  <a:tcPr/>
                </a:tc>
              </a:tr>
            </a:tbl>
          </a:graphicData>
        </a:graphic>
      </p:graphicFrame>
    </p:spTree>
    <p:extLst>
      <p:ext uri="{BB962C8B-B14F-4D97-AF65-F5344CB8AC3E}">
        <p14:creationId xmlns:p14="http://schemas.microsoft.com/office/powerpoint/2010/main" val="627140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4469" y="481116"/>
            <a:ext cx="10515600" cy="854075"/>
          </a:xfrm>
        </p:spPr>
        <p:txBody>
          <a:bodyPr>
            <a:normAutofit/>
          </a:bodyPr>
          <a:lstStyle/>
          <a:p>
            <a:r>
              <a:rPr kumimoji="1" lang="en-US" altLang="ja-JP" sz="3600" b="1" dirty="0" smtClean="0"/>
              <a:t>4. Proposal items</a:t>
            </a:r>
            <a:endParaRPr kumimoji="1" lang="ja-JP" altLang="en-US" sz="3600" b="1" dirty="0"/>
          </a:p>
        </p:txBody>
      </p:sp>
      <p:sp>
        <p:nvSpPr>
          <p:cNvPr id="3" name="コンテンツ プレースホルダー 2"/>
          <p:cNvSpPr>
            <a:spLocks noGrp="1"/>
          </p:cNvSpPr>
          <p:nvPr>
            <p:ph idx="1"/>
          </p:nvPr>
        </p:nvSpPr>
        <p:spPr>
          <a:xfrm>
            <a:off x="914400" y="1514344"/>
            <a:ext cx="11277600" cy="4737735"/>
          </a:xfrm>
        </p:spPr>
        <p:txBody>
          <a:bodyPr>
            <a:normAutofit/>
          </a:bodyPr>
          <a:lstStyle/>
          <a:p>
            <a:pPr marL="447675" indent="-447675">
              <a:buNone/>
            </a:pPr>
            <a:r>
              <a:rPr lang="en-US" altLang="ja-JP" dirty="0" smtClean="0">
                <a:solidFill>
                  <a:srgbClr val="000000"/>
                </a:solidFill>
              </a:rPr>
              <a:t>(1)Prescribing minimum </a:t>
            </a:r>
            <a:r>
              <a:rPr lang="en-US" altLang="ja-JP" dirty="0">
                <a:solidFill>
                  <a:srgbClr val="000000"/>
                </a:solidFill>
              </a:rPr>
              <a:t>requirement of LKAS (prevent the design restriction</a:t>
            </a:r>
            <a:r>
              <a:rPr lang="en-US" altLang="ja-JP" dirty="0" smtClean="0">
                <a:solidFill>
                  <a:srgbClr val="000000"/>
                </a:solidFill>
              </a:rPr>
              <a:t>)</a:t>
            </a:r>
          </a:p>
          <a:p>
            <a:pPr marL="0" indent="0">
              <a:buNone/>
            </a:pPr>
            <a:r>
              <a:rPr lang="ja-JP" altLang="en-US" dirty="0">
                <a:solidFill>
                  <a:srgbClr val="000000"/>
                </a:solidFill>
              </a:rPr>
              <a:t>　</a:t>
            </a:r>
            <a:r>
              <a:rPr lang="ja-JP" altLang="en-US" dirty="0" smtClean="0">
                <a:solidFill>
                  <a:srgbClr val="000000"/>
                </a:solidFill>
              </a:rPr>
              <a:t>　→</a:t>
            </a:r>
            <a:r>
              <a:rPr lang="en-US" altLang="ja-JP" dirty="0" smtClean="0">
                <a:solidFill>
                  <a:srgbClr val="000000"/>
                </a:solidFill>
              </a:rPr>
              <a:t>Documents GRRF/2015/02 and GRRF-79-04</a:t>
            </a:r>
          </a:p>
          <a:p>
            <a:pPr marL="0" indent="0">
              <a:buNone/>
            </a:pPr>
            <a:endParaRPr lang="en-US" altLang="ja-JP" dirty="0" smtClean="0">
              <a:solidFill>
                <a:srgbClr val="000000"/>
              </a:solidFill>
            </a:endParaRPr>
          </a:p>
          <a:p>
            <a:pPr marL="365125" indent="-365125">
              <a:buNone/>
            </a:pPr>
            <a:r>
              <a:rPr lang="en-US" altLang="ja-JP" dirty="0" smtClean="0">
                <a:solidFill>
                  <a:srgbClr val="000000"/>
                </a:solidFill>
              </a:rPr>
              <a:t>(</a:t>
            </a:r>
            <a:r>
              <a:rPr lang="en-US" altLang="ja-JP" dirty="0">
                <a:solidFill>
                  <a:srgbClr val="000000"/>
                </a:solidFill>
              </a:rPr>
              <a:t>2</a:t>
            </a:r>
            <a:r>
              <a:rPr lang="en-US" altLang="ja-JP" dirty="0" smtClean="0">
                <a:solidFill>
                  <a:srgbClr val="000000"/>
                </a:solidFill>
              </a:rPr>
              <a:t>)Prescribing technical guidelines assuring safe remote-controlled systems.</a:t>
            </a:r>
          </a:p>
          <a:p>
            <a:pPr marL="0" indent="0">
              <a:buNone/>
            </a:pPr>
            <a:r>
              <a:rPr lang="ja-JP" altLang="en-US" dirty="0">
                <a:solidFill>
                  <a:srgbClr val="000000"/>
                </a:solidFill>
              </a:rPr>
              <a:t>　</a:t>
            </a:r>
            <a:r>
              <a:rPr lang="ja-JP" altLang="en-US" dirty="0" smtClean="0">
                <a:solidFill>
                  <a:srgbClr val="000000"/>
                </a:solidFill>
              </a:rPr>
              <a:t>　→</a:t>
            </a:r>
            <a:r>
              <a:rPr lang="en-US" altLang="ja-JP" dirty="0">
                <a:solidFill>
                  <a:srgbClr val="000000"/>
                </a:solidFill>
              </a:rPr>
              <a:t> </a:t>
            </a:r>
            <a:r>
              <a:rPr lang="en-US" altLang="ja-JP" dirty="0" smtClean="0">
                <a:solidFill>
                  <a:srgbClr val="000000"/>
                </a:solidFill>
              </a:rPr>
              <a:t>Document GRRF-79-15 (Germany and Japan)*</a:t>
            </a:r>
          </a:p>
          <a:p>
            <a:pPr marL="0" indent="0">
              <a:buNone/>
            </a:pPr>
            <a:endParaRPr kumimoji="1" lang="en-US" altLang="ja-JP" dirty="0" smtClean="0">
              <a:solidFill>
                <a:srgbClr val="000000"/>
              </a:solidFill>
            </a:endParaRPr>
          </a:p>
          <a:p>
            <a:pPr marL="0" indent="0">
              <a:buNone/>
            </a:pPr>
            <a:r>
              <a:rPr lang="en-US" altLang="ja-JP" dirty="0" smtClean="0">
                <a:solidFill>
                  <a:srgbClr val="000000"/>
                </a:solidFill>
              </a:rPr>
              <a:t>*:RCP was discussed in the 3</a:t>
            </a:r>
            <a:r>
              <a:rPr lang="en-US" altLang="ja-JP" baseline="30000" dirty="0" smtClean="0">
                <a:solidFill>
                  <a:srgbClr val="000000"/>
                </a:solidFill>
              </a:rPr>
              <a:t>rd</a:t>
            </a:r>
            <a:r>
              <a:rPr lang="en-US" altLang="ja-JP" dirty="0" smtClean="0">
                <a:solidFill>
                  <a:srgbClr val="000000"/>
                </a:solidFill>
              </a:rPr>
              <a:t> LKAS ad-hoc meeting, where Germany and Japan committed to provide a new proposal at 79</a:t>
            </a:r>
            <a:r>
              <a:rPr lang="en-US" altLang="ja-JP" baseline="30000" dirty="0" smtClean="0">
                <a:solidFill>
                  <a:srgbClr val="000000"/>
                </a:solidFill>
              </a:rPr>
              <a:t>th </a:t>
            </a:r>
            <a:r>
              <a:rPr lang="en-US" altLang="ja-JP" dirty="0" smtClean="0">
                <a:solidFill>
                  <a:srgbClr val="000000"/>
                </a:solidFill>
              </a:rPr>
              <a:t>GRRF.</a:t>
            </a:r>
            <a:endParaRPr kumimoji="1" lang="ja-JP" altLang="en-US" dirty="0">
              <a:solidFill>
                <a:srgbClr val="000000"/>
              </a:solidFill>
            </a:endParaRPr>
          </a:p>
        </p:txBody>
      </p:sp>
    </p:spTree>
    <p:extLst>
      <p:ext uri="{BB962C8B-B14F-4D97-AF65-F5344CB8AC3E}">
        <p14:creationId xmlns:p14="http://schemas.microsoft.com/office/powerpoint/2010/main" val="900904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8553"/>
            <a:ext cx="10515600" cy="1260375"/>
          </a:xfrm>
        </p:spPr>
        <p:txBody>
          <a:bodyPr/>
          <a:lstStyle/>
          <a:p>
            <a:r>
              <a:rPr lang="en-US" altLang="ja-JP" sz="3600" b="1" dirty="0"/>
              <a:t>5</a:t>
            </a:r>
            <a:r>
              <a:rPr lang="en-US" altLang="ja-JP" sz="3600" b="1" dirty="0" smtClean="0"/>
              <a:t>. </a:t>
            </a:r>
            <a:r>
              <a:rPr kumimoji="1" lang="en-US" altLang="ja-JP" sz="3600" b="1" dirty="0" smtClean="0"/>
              <a:t>Contents of each proposal</a:t>
            </a:r>
            <a:r>
              <a:rPr kumimoji="1" lang="en-US" altLang="ja-JP" b="1" dirty="0" smtClean="0"/>
              <a:t/>
            </a:r>
            <a:br>
              <a:rPr kumimoji="1" lang="en-US" altLang="ja-JP" b="1" dirty="0" smtClean="0"/>
            </a:br>
            <a:r>
              <a:rPr lang="en-US" altLang="ja-JP" sz="3600" b="1" dirty="0"/>
              <a:t>5</a:t>
            </a:r>
            <a:r>
              <a:rPr lang="en-US" altLang="ja-JP" sz="3600" b="1" dirty="0" smtClean="0"/>
              <a:t>-1.LKAS</a:t>
            </a:r>
            <a:endParaRPr kumimoji="1" lang="ja-JP" altLang="en-US" sz="3600" b="1" dirty="0"/>
          </a:p>
        </p:txBody>
      </p:sp>
      <p:sp>
        <p:nvSpPr>
          <p:cNvPr id="4" name="Text Box 7"/>
          <p:cNvSpPr txBox="1">
            <a:spLocks noChangeArrowheads="1"/>
          </p:cNvSpPr>
          <p:nvPr/>
        </p:nvSpPr>
        <p:spPr bwMode="auto">
          <a:xfrm>
            <a:off x="554871" y="1403510"/>
            <a:ext cx="10968615" cy="1292662"/>
          </a:xfrm>
          <a:prstGeom prst="rect">
            <a:avLst/>
          </a:prstGeom>
          <a:noFill/>
          <a:ln w="9525">
            <a:noFill/>
            <a:miter lim="800000"/>
            <a:headEnd/>
            <a:tailEnd/>
          </a:ln>
        </p:spPr>
        <p:txBody>
          <a:bodyPr wrap="square">
            <a:spAutoFit/>
          </a:bodyPr>
          <a:lstStyle/>
          <a:p>
            <a:pPr marL="88900" eaLnBrk="1" hangingPunct="1">
              <a:spcBef>
                <a:spcPct val="50000"/>
              </a:spcBef>
              <a:tabLst>
                <a:tab pos="177800" algn="l"/>
              </a:tabLst>
            </a:pPr>
            <a:r>
              <a:rPr lang="en-US" altLang="ja-JP" sz="2400" b="1" dirty="0" smtClean="0">
                <a:latin typeface="Tahoma" pitchFamily="34" charset="0"/>
              </a:rPr>
              <a:t>1. Definition of LKAS</a:t>
            </a:r>
          </a:p>
          <a:p>
            <a:pPr marL="1793875" indent="-1704975">
              <a:spcBef>
                <a:spcPct val="50000"/>
              </a:spcBef>
              <a:tabLst>
                <a:tab pos="177800" algn="l"/>
              </a:tabLst>
            </a:pPr>
            <a:r>
              <a:rPr lang="ja-JP" altLang="en-US" sz="2400" b="1" dirty="0" smtClean="0">
                <a:latin typeface="ＭＳ Ｐゴシック" panose="020B0600070205080204" pitchFamily="50" charset="-128"/>
              </a:rPr>
              <a:t>　</a:t>
            </a:r>
            <a:r>
              <a:rPr lang="en-US" altLang="ja-JP" dirty="0" smtClean="0">
                <a:latin typeface="Times New Roman" panose="02020603050405020304" pitchFamily="18" charset="0"/>
                <a:cs typeface="Times New Roman" panose="02020603050405020304" pitchFamily="18" charset="0"/>
              </a:rPr>
              <a:t>2.3.4.2.1.	"Lane Keeping Assistance System (LKAS)" means a system which assists the driver in keeping the vehicle within the chosen lane, by influencing the lateral movement of the vehicle.</a:t>
            </a:r>
          </a:p>
        </p:txBody>
      </p:sp>
      <p:sp>
        <p:nvSpPr>
          <p:cNvPr id="5" name="Text Box 7"/>
          <p:cNvSpPr txBox="1">
            <a:spLocks noChangeArrowheads="1"/>
          </p:cNvSpPr>
          <p:nvPr/>
        </p:nvSpPr>
        <p:spPr bwMode="auto">
          <a:xfrm>
            <a:off x="481415" y="3293382"/>
            <a:ext cx="10855646" cy="2769989"/>
          </a:xfrm>
          <a:prstGeom prst="rect">
            <a:avLst/>
          </a:prstGeom>
          <a:noFill/>
          <a:ln w="9525">
            <a:noFill/>
            <a:miter lim="800000"/>
            <a:headEnd/>
            <a:tailEnd/>
          </a:ln>
        </p:spPr>
        <p:txBody>
          <a:bodyPr wrap="square">
            <a:spAutoFit/>
          </a:bodyPr>
          <a:lstStyle/>
          <a:p>
            <a:pPr marL="447675" indent="-358775">
              <a:spcBef>
                <a:spcPct val="50000"/>
              </a:spcBef>
              <a:tabLst>
                <a:tab pos="177800" algn="l"/>
              </a:tabLst>
            </a:pPr>
            <a:r>
              <a:rPr lang="en-US" altLang="ja-JP" sz="2400" b="1" dirty="0" smtClean="0">
                <a:solidFill>
                  <a:srgbClr val="000000"/>
                </a:solidFill>
                <a:latin typeface="Tahoma" pitchFamily="34" charset="0"/>
              </a:rPr>
              <a:t>2. Requirements preventing driver's </a:t>
            </a:r>
            <a:r>
              <a:rPr lang="en-US" altLang="ja-JP" sz="2400" b="1" dirty="0">
                <a:solidFill>
                  <a:srgbClr val="000000"/>
                </a:solidFill>
                <a:latin typeface="Tahoma" pitchFamily="34" charset="0"/>
              </a:rPr>
              <a:t>confusion by abrupt steering control and </a:t>
            </a:r>
            <a:r>
              <a:rPr lang="en-US" altLang="ja-JP" sz="2400" b="1" dirty="0" smtClean="0">
                <a:solidFill>
                  <a:srgbClr val="000000"/>
                </a:solidFill>
                <a:latin typeface="Tahoma" pitchFamily="34" charset="0"/>
              </a:rPr>
              <a:t>termination of steering </a:t>
            </a:r>
            <a:r>
              <a:rPr lang="en-US" altLang="ja-JP" sz="2400" b="1" dirty="0">
                <a:solidFill>
                  <a:srgbClr val="000000"/>
                </a:solidFill>
                <a:latin typeface="Tahoma" pitchFamily="34" charset="0"/>
              </a:rPr>
              <a:t>control </a:t>
            </a:r>
            <a:r>
              <a:rPr lang="en-US" altLang="ja-JP" sz="2400" b="1" dirty="0" smtClean="0">
                <a:solidFill>
                  <a:srgbClr val="000000"/>
                </a:solidFill>
                <a:latin typeface="Tahoma" pitchFamily="34" charset="0"/>
              </a:rPr>
              <a:t>remain unchanged</a:t>
            </a:r>
          </a:p>
          <a:p>
            <a:pPr marL="1795463" indent="-1795463"/>
            <a:endParaRPr lang="en-GB" altLang="ja-JP" dirty="0" smtClean="0">
              <a:solidFill>
                <a:srgbClr val="000000"/>
              </a:solidFill>
              <a:latin typeface="Times New Roman" panose="02020603050405020304" pitchFamily="18" charset="0"/>
              <a:cs typeface="Times New Roman" panose="02020603050405020304" pitchFamily="18" charset="0"/>
            </a:endParaRPr>
          </a:p>
          <a:p>
            <a:pPr marL="1795463" indent="-1795463"/>
            <a:r>
              <a:rPr lang="en-GB" altLang="ja-JP" dirty="0" smtClean="0">
                <a:solidFill>
                  <a:srgbClr val="000000"/>
                </a:solidFill>
                <a:latin typeface="Times New Roman" panose="02020603050405020304" pitchFamily="18" charset="0"/>
                <a:cs typeface="Times New Roman" panose="02020603050405020304" pitchFamily="18" charset="0"/>
              </a:rPr>
              <a:t>       5.1.6.1</a:t>
            </a:r>
            <a:r>
              <a:rPr lang="en-GB" altLang="ja-JP" dirty="0">
                <a:solidFill>
                  <a:srgbClr val="000000"/>
                </a:solidFill>
                <a:latin typeface="Times New Roman" panose="02020603050405020304" pitchFamily="18" charset="0"/>
                <a:cs typeface="Times New Roman" panose="02020603050405020304" pitchFamily="18" charset="0"/>
              </a:rPr>
              <a:t>.	Whenever the Automatically Commanded Steering function becomes operational, this shall be indicated to the driver and the control action shall be automatically disabled if the vehicle speed exceeds the set limit of 10 km/h by more than 20 per cent or the signals to be evaluated are no longer being received.  Any termination of control shall produce a short but distinctive driver warning by a visual signal and either an acoustic signal or by imposing a </a:t>
            </a:r>
            <a:r>
              <a:rPr lang="en-GB" altLang="ja-JP" strike="sngStrike" dirty="0">
                <a:solidFill>
                  <a:srgbClr val="000000"/>
                </a:solidFill>
                <a:latin typeface="Times New Roman" panose="02020603050405020304" pitchFamily="18" charset="0"/>
                <a:cs typeface="Times New Roman" panose="02020603050405020304" pitchFamily="18" charset="0"/>
              </a:rPr>
              <a:t>tactile</a:t>
            </a:r>
            <a:r>
              <a:rPr lang="en-GB" altLang="ja-JP" dirty="0">
                <a:solidFill>
                  <a:srgbClr val="000000"/>
                </a:solidFill>
                <a:latin typeface="Times New Roman" panose="02020603050405020304" pitchFamily="18" charset="0"/>
                <a:cs typeface="Times New Roman" panose="02020603050405020304" pitchFamily="18" charset="0"/>
              </a:rPr>
              <a:t> haptic warning signal on the steering control</a:t>
            </a:r>
            <a:r>
              <a:rPr lang="en-GB" altLang="ja-JP" dirty="0" smtClean="0">
                <a:solidFill>
                  <a:srgbClr val="000000"/>
                </a:solidFill>
                <a:latin typeface="Times New Roman" panose="02020603050405020304" pitchFamily="18" charset="0"/>
                <a:cs typeface="Times New Roman" panose="02020603050405020304" pitchFamily="18" charset="0"/>
              </a:rPr>
              <a:t>.</a:t>
            </a:r>
            <a:endParaRPr lang="en-US" altLang="ja-JP" b="1"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584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8553"/>
            <a:ext cx="10515600" cy="712561"/>
          </a:xfrm>
        </p:spPr>
        <p:txBody>
          <a:bodyPr>
            <a:normAutofit/>
          </a:bodyPr>
          <a:lstStyle/>
          <a:p>
            <a:r>
              <a:rPr lang="en-US" altLang="ja-JP" sz="3600" dirty="0"/>
              <a:t>5</a:t>
            </a:r>
            <a:r>
              <a:rPr lang="en-US" altLang="ja-JP" sz="3600" dirty="0" smtClean="0"/>
              <a:t>-</a:t>
            </a:r>
            <a:r>
              <a:rPr lang="en-US" altLang="ja-JP" sz="3600" dirty="0"/>
              <a:t>1.LKAS</a:t>
            </a:r>
            <a:endParaRPr kumimoji="1" lang="ja-JP" altLang="en-US" sz="3600" dirty="0"/>
          </a:p>
        </p:txBody>
      </p:sp>
      <p:sp>
        <p:nvSpPr>
          <p:cNvPr id="4" name="Text Box 7"/>
          <p:cNvSpPr txBox="1">
            <a:spLocks noChangeArrowheads="1"/>
          </p:cNvSpPr>
          <p:nvPr/>
        </p:nvSpPr>
        <p:spPr bwMode="auto">
          <a:xfrm>
            <a:off x="269966" y="2542246"/>
            <a:ext cx="11652068" cy="4016484"/>
          </a:xfrm>
          <a:prstGeom prst="rect">
            <a:avLst/>
          </a:prstGeom>
          <a:noFill/>
          <a:ln w="9525">
            <a:noFill/>
            <a:miter lim="800000"/>
            <a:headEnd/>
            <a:tailEnd/>
          </a:ln>
        </p:spPr>
        <p:txBody>
          <a:bodyPr wrap="square">
            <a:spAutoFit/>
          </a:bodyPr>
          <a:lstStyle/>
          <a:p>
            <a:pPr marL="444500" indent="-355600">
              <a:spcBef>
                <a:spcPct val="50000"/>
              </a:spcBef>
              <a:tabLst>
                <a:tab pos="177800" algn="l"/>
              </a:tabLst>
            </a:pPr>
            <a:r>
              <a:rPr lang="en-US" altLang="ja-JP" sz="2400" b="1" dirty="0" smtClean="0">
                <a:solidFill>
                  <a:srgbClr val="000000"/>
                </a:solidFill>
                <a:latin typeface="Tahoma" pitchFamily="34" charset="0"/>
              </a:rPr>
              <a:t>4. Requirements for </a:t>
            </a:r>
            <a:r>
              <a:rPr lang="en-GB" altLang="ja-JP" sz="2400" b="1" dirty="0">
                <a:solidFill>
                  <a:srgbClr val="000000"/>
                </a:solidFill>
                <a:latin typeface="Tahoma" pitchFamily="34" charset="0"/>
              </a:rPr>
              <a:t>easy and safe </a:t>
            </a:r>
            <a:r>
              <a:rPr lang="en-GB" altLang="ja-JP" sz="2400" b="1" dirty="0" smtClean="0">
                <a:solidFill>
                  <a:srgbClr val="000000"/>
                </a:solidFill>
                <a:latin typeface="Tahoma" pitchFamily="34" charset="0"/>
              </a:rPr>
              <a:t>handling, </a:t>
            </a:r>
            <a:r>
              <a:rPr lang="en-GB" altLang="ja-JP" sz="2400" b="1" dirty="0">
                <a:solidFill>
                  <a:srgbClr val="000000"/>
                </a:solidFill>
                <a:latin typeface="Tahoma" pitchFamily="34" charset="0"/>
              </a:rPr>
              <a:t>and smooth fade out of assistance effort </a:t>
            </a:r>
            <a:endParaRPr lang="en-US" altLang="ja-JP" sz="2400" b="1" dirty="0">
              <a:solidFill>
                <a:srgbClr val="000000"/>
              </a:solidFill>
              <a:latin typeface="Tahoma" pitchFamily="34" charset="0"/>
            </a:endParaRPr>
          </a:p>
          <a:p>
            <a:pPr marL="1789113" indent="-1606550">
              <a:spcBef>
                <a:spcPct val="50000"/>
              </a:spcBef>
              <a:tabLst>
                <a:tab pos="177800" algn="l"/>
              </a:tabLst>
            </a:pPr>
            <a:r>
              <a:rPr lang="ja-JP" altLang="en-US" sz="2400" dirty="0" smtClean="0">
                <a:solidFill>
                  <a:srgbClr val="000000"/>
                </a:solidFill>
                <a:latin typeface="Tahoma" pitchFamily="34" charset="0"/>
              </a:rPr>
              <a:t>　</a:t>
            </a:r>
            <a:r>
              <a:rPr lang="en-GB" altLang="ja-JP" dirty="0" smtClean="0">
                <a:solidFill>
                  <a:srgbClr val="000000"/>
                </a:solidFill>
                <a:latin typeface="Times New Roman" panose="02020603050405020304" pitchFamily="18" charset="0"/>
                <a:cs typeface="Times New Roman" panose="02020603050405020304" pitchFamily="18" charset="0"/>
              </a:rPr>
              <a:t>5.1.6.3. 	The LKAS shall be designed so that excessive intervention of steering control (e.g. an excessive steering torque) is suppressed to ensure the steering operability by the driver and to avoid unexpected vehicle behaviour, during its operation.</a:t>
            </a:r>
          </a:p>
          <a:p>
            <a:pPr marL="1795463" indent="-1528763">
              <a:spcBef>
                <a:spcPct val="50000"/>
              </a:spcBef>
              <a:tabLst>
                <a:tab pos="177800" algn="l"/>
              </a:tabLst>
            </a:pPr>
            <a:r>
              <a:rPr lang="en-GB" altLang="ja-JP" dirty="0" smtClean="0">
                <a:solidFill>
                  <a:srgbClr val="000000"/>
                </a:solidFill>
                <a:latin typeface="Times New Roman" panose="02020603050405020304" pitchFamily="18" charset="0"/>
                <a:cs typeface="Times New Roman" panose="02020603050405020304" pitchFamily="18" charset="0"/>
              </a:rPr>
              <a:t>	The </a:t>
            </a:r>
            <a:r>
              <a:rPr lang="en-GB" altLang="ja-JP" dirty="0">
                <a:solidFill>
                  <a:srgbClr val="000000"/>
                </a:solidFill>
                <a:latin typeface="Times New Roman" panose="02020603050405020304" pitchFamily="18" charset="0"/>
                <a:cs typeface="Times New Roman" panose="02020603050405020304" pitchFamily="18" charset="0"/>
              </a:rPr>
              <a:t>end of the intervention shall be such that the LKAS reduces its directional control to zero in a progressive manner, to ensure easy and safe handling of the vehicle, as defined in paragraph 5.1.1. The directional control fade-out strategy shall be at the discretion of the vehicle manufacturer.</a:t>
            </a:r>
          </a:p>
          <a:p>
            <a:pPr marL="1795463" indent="-1528763">
              <a:spcBef>
                <a:spcPct val="50000"/>
              </a:spcBef>
              <a:tabLst>
                <a:tab pos="177800" algn="l"/>
              </a:tabLst>
            </a:pPr>
            <a:r>
              <a:rPr lang="en-GB" altLang="ja-JP" dirty="0" smtClean="0">
                <a:solidFill>
                  <a:srgbClr val="000000"/>
                </a:solidFill>
                <a:latin typeface="Times New Roman" panose="02020603050405020304" pitchFamily="18" charset="0"/>
                <a:cs typeface="Times New Roman" panose="02020603050405020304" pitchFamily="18" charset="0"/>
              </a:rPr>
              <a:t>	The </a:t>
            </a:r>
            <a:r>
              <a:rPr lang="en-GB" altLang="ja-JP" dirty="0">
                <a:solidFill>
                  <a:srgbClr val="000000"/>
                </a:solidFill>
                <a:latin typeface="Times New Roman" panose="02020603050405020304" pitchFamily="18" charset="0"/>
                <a:cs typeface="Times New Roman" panose="02020603050405020304" pitchFamily="18" charset="0"/>
              </a:rPr>
              <a:t>steering control effort necessary to override the directional control provided by the LKAS shall not exceed the value specified in paragraph 6.2.4.2. for an intact steering equipment.</a:t>
            </a:r>
          </a:p>
          <a:p>
            <a:pPr marL="1795463" indent="-1528763">
              <a:spcBef>
                <a:spcPct val="50000"/>
              </a:spcBef>
              <a:tabLst>
                <a:tab pos="177800" algn="l"/>
              </a:tabLst>
            </a:pPr>
            <a:endParaRPr lang="ja-JP" altLang="ja-JP" dirty="0">
              <a:solidFill>
                <a:srgbClr val="000000"/>
              </a:solidFill>
              <a:latin typeface="Times New Roman" panose="02020603050405020304" pitchFamily="18" charset="0"/>
              <a:cs typeface="Times New Roman" panose="02020603050405020304" pitchFamily="18" charset="0"/>
            </a:endParaRPr>
          </a:p>
        </p:txBody>
      </p:sp>
      <p:sp>
        <p:nvSpPr>
          <p:cNvPr id="3" name="正方形/長方形 2"/>
          <p:cNvSpPr/>
          <p:nvPr/>
        </p:nvSpPr>
        <p:spPr>
          <a:xfrm>
            <a:off x="300446" y="998336"/>
            <a:ext cx="11700758" cy="1292662"/>
          </a:xfrm>
          <a:prstGeom prst="rect">
            <a:avLst/>
          </a:prstGeom>
        </p:spPr>
        <p:txBody>
          <a:bodyPr wrap="square">
            <a:spAutoFit/>
          </a:bodyPr>
          <a:lstStyle/>
          <a:p>
            <a:pPr marL="1525588" indent="-1525588"/>
            <a:r>
              <a:rPr lang="en-US" altLang="ja-JP" sz="2400" b="1" dirty="0">
                <a:solidFill>
                  <a:srgbClr val="000000"/>
                </a:solidFill>
                <a:latin typeface="Tahoma" pitchFamily="34" charset="0"/>
              </a:rPr>
              <a:t>3. </a:t>
            </a:r>
            <a:r>
              <a:rPr lang="en-US" altLang="ja-JP" sz="2400" b="1" dirty="0" smtClean="0">
                <a:solidFill>
                  <a:srgbClr val="000000"/>
                </a:solidFill>
                <a:latin typeface="Tahoma" pitchFamily="34" charset="0"/>
              </a:rPr>
              <a:t>LKAS as “if fitted” system</a:t>
            </a:r>
          </a:p>
          <a:p>
            <a:pPr marL="1525588" indent="-1525588"/>
            <a:endParaRPr lang="en-US" altLang="ja-JP" dirty="0" smtClean="0">
              <a:solidFill>
                <a:srgbClr val="000000"/>
              </a:solidFill>
              <a:latin typeface="Times New Roman"/>
              <a:cs typeface="Times New Roman"/>
            </a:endParaRPr>
          </a:p>
          <a:p>
            <a:pPr marL="1619250" indent="-1266825"/>
            <a:r>
              <a:rPr lang="en-US" altLang="ja-JP" dirty="0" smtClean="0">
                <a:solidFill>
                  <a:srgbClr val="000000"/>
                </a:solidFill>
                <a:latin typeface="Times New Roman"/>
                <a:cs typeface="Times New Roman"/>
              </a:rPr>
              <a:t>5.1.6.2.	If </a:t>
            </a:r>
            <a:r>
              <a:rPr lang="en-US" altLang="ja-JP" dirty="0">
                <a:solidFill>
                  <a:srgbClr val="000000"/>
                </a:solidFill>
                <a:latin typeface="Times New Roman"/>
                <a:cs typeface="Times New Roman"/>
              </a:rPr>
              <a:t>an LKAS is fitted on the vehicle, then the LKAS shall meet the requirements contained in paragraphs 5.1.6.3. to 5.1.6.6. of this Regulation.</a:t>
            </a:r>
            <a:endParaRPr lang="ja-JP" altLang="en-US" dirty="0">
              <a:solidFill>
                <a:srgbClr val="000000"/>
              </a:solidFill>
              <a:latin typeface="Times New Roman"/>
              <a:cs typeface="Times New Roman"/>
            </a:endParaRPr>
          </a:p>
        </p:txBody>
      </p:sp>
    </p:spTree>
    <p:extLst>
      <p:ext uri="{BB962C8B-B14F-4D97-AF65-F5344CB8AC3E}">
        <p14:creationId xmlns:p14="http://schemas.microsoft.com/office/powerpoint/2010/main" val="1960240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8553"/>
            <a:ext cx="10515600" cy="712561"/>
          </a:xfrm>
        </p:spPr>
        <p:txBody>
          <a:bodyPr>
            <a:normAutofit/>
          </a:bodyPr>
          <a:lstStyle/>
          <a:p>
            <a:r>
              <a:rPr lang="en-US" altLang="ja-JP" sz="3600" dirty="0" smtClean="0"/>
              <a:t>5-</a:t>
            </a:r>
            <a:r>
              <a:rPr lang="en-US" altLang="ja-JP" sz="3600" dirty="0"/>
              <a:t>1.LKAS</a:t>
            </a:r>
            <a:endParaRPr kumimoji="1" lang="ja-JP" altLang="en-US" sz="3600" dirty="0"/>
          </a:p>
        </p:txBody>
      </p:sp>
      <p:sp>
        <p:nvSpPr>
          <p:cNvPr id="4" name="Text Box 7"/>
          <p:cNvSpPr txBox="1">
            <a:spLocks noChangeArrowheads="1"/>
          </p:cNvSpPr>
          <p:nvPr/>
        </p:nvSpPr>
        <p:spPr bwMode="auto">
          <a:xfrm>
            <a:off x="183527" y="1543868"/>
            <a:ext cx="11654554" cy="3600986"/>
          </a:xfrm>
          <a:prstGeom prst="rect">
            <a:avLst/>
          </a:prstGeom>
          <a:noFill/>
          <a:ln w="9525">
            <a:noFill/>
            <a:miter lim="800000"/>
            <a:headEnd/>
            <a:tailEnd/>
          </a:ln>
        </p:spPr>
        <p:txBody>
          <a:bodyPr wrap="square">
            <a:spAutoFit/>
          </a:bodyPr>
          <a:lstStyle/>
          <a:p>
            <a:pPr marL="365125" indent="-276225" eaLnBrk="1" hangingPunct="1">
              <a:spcBef>
                <a:spcPct val="50000"/>
              </a:spcBef>
              <a:tabLst>
                <a:tab pos="177800" algn="l"/>
              </a:tabLst>
            </a:pPr>
            <a:r>
              <a:rPr lang="en-US" altLang="ja-JP" sz="2400" b="1" dirty="0" smtClean="0">
                <a:solidFill>
                  <a:srgbClr val="000000"/>
                </a:solidFill>
                <a:latin typeface="Tahoma" pitchFamily="34" charset="0"/>
              </a:rPr>
              <a:t>5. Warning requirements in case of functional limitation (ex. Bad weather condition)</a:t>
            </a:r>
          </a:p>
          <a:p>
            <a:pPr marL="1793875" indent="-1527175">
              <a:spcBef>
                <a:spcPct val="50000"/>
              </a:spcBef>
              <a:tabLst>
                <a:tab pos="1793875" algn="l"/>
              </a:tabLst>
            </a:pPr>
            <a:r>
              <a:rPr lang="ja-JP" altLang="en-US" sz="2400" dirty="0" smtClean="0">
                <a:solidFill>
                  <a:srgbClr val="000000"/>
                </a:solidFill>
                <a:latin typeface="Tahoma" pitchFamily="34" charset="0"/>
              </a:rPr>
              <a:t>　</a:t>
            </a:r>
            <a:r>
              <a:rPr lang="en-US" altLang="ja-JP" sz="2400" dirty="0">
                <a:solidFill>
                  <a:srgbClr val="000000"/>
                </a:solidFill>
                <a:latin typeface="Tahoma" pitchFamily="34" charset="0"/>
              </a:rPr>
              <a:t> </a:t>
            </a:r>
            <a:r>
              <a:rPr lang="en-GB" altLang="ja-JP" dirty="0" smtClean="0">
                <a:solidFill>
                  <a:srgbClr val="000000"/>
                </a:solidFill>
                <a:latin typeface="Times New Roman" panose="02020603050405020304" pitchFamily="18" charset="0"/>
                <a:cs typeface="Times New Roman" panose="02020603050405020304" pitchFamily="18" charset="0"/>
              </a:rPr>
              <a:t>5.1.6.4. </a:t>
            </a:r>
            <a:r>
              <a:rPr lang="en-GB" altLang="ja-JP" dirty="0">
                <a:solidFill>
                  <a:srgbClr val="000000"/>
                </a:solidFill>
                <a:latin typeface="Times New Roman" panose="02020603050405020304" pitchFamily="18" charset="0"/>
                <a:cs typeface="Times New Roman" panose="02020603050405020304" pitchFamily="18" charset="0"/>
              </a:rPr>
              <a:t>	When the LKAS is temporarily not available, for example due to inclement weather conditions, the system shall clearly inform the driver about the system status, except if the system is in the OFF mode, e.g. switched off. This exception does not affect the required warning in the case of a system malfunction</a:t>
            </a:r>
            <a:r>
              <a:rPr lang="en-GB" altLang="ja-JP" dirty="0" smtClean="0">
                <a:solidFill>
                  <a:srgbClr val="000000"/>
                </a:solidFill>
                <a:latin typeface="Times New Roman" panose="02020603050405020304" pitchFamily="18" charset="0"/>
                <a:cs typeface="Times New Roman" panose="02020603050405020304" pitchFamily="18" charset="0"/>
              </a:rPr>
              <a:t>.</a:t>
            </a:r>
          </a:p>
          <a:p>
            <a:pPr marL="1795463" indent="-1528763">
              <a:spcBef>
                <a:spcPct val="50000"/>
              </a:spcBef>
              <a:tabLst>
                <a:tab pos="177800" algn="l"/>
              </a:tabLst>
            </a:pPr>
            <a:endParaRPr lang="en-US" altLang="ja-JP" sz="2400" dirty="0">
              <a:solidFill>
                <a:srgbClr val="000000"/>
              </a:solidFill>
              <a:latin typeface="Tahoma" pitchFamily="34" charset="0"/>
            </a:endParaRPr>
          </a:p>
          <a:p>
            <a:pPr marL="88900" eaLnBrk="1" hangingPunct="1">
              <a:spcBef>
                <a:spcPct val="50000"/>
              </a:spcBef>
              <a:tabLst>
                <a:tab pos="177800" algn="l"/>
              </a:tabLst>
            </a:pPr>
            <a:r>
              <a:rPr lang="en-US" altLang="ja-JP" sz="2400" b="1" dirty="0" smtClean="0">
                <a:solidFill>
                  <a:srgbClr val="000000"/>
                </a:solidFill>
                <a:latin typeface="Tahoma" pitchFamily="34" charset="0"/>
              </a:rPr>
              <a:t>6. ON/OFF manual control</a:t>
            </a:r>
          </a:p>
          <a:p>
            <a:pPr marL="263525" indent="273050">
              <a:spcBef>
                <a:spcPct val="50000"/>
              </a:spcBef>
              <a:tabLst>
                <a:tab pos="1793875" algn="l"/>
              </a:tabLst>
            </a:pPr>
            <a:r>
              <a:rPr lang="ja-JP" altLang="en-US" sz="2400" dirty="0" smtClean="0">
                <a:solidFill>
                  <a:srgbClr val="000000"/>
                </a:solidFill>
                <a:latin typeface="Tahoma" pitchFamily="34" charset="0"/>
              </a:rPr>
              <a:t>　</a:t>
            </a:r>
            <a:r>
              <a:rPr lang="en-GB" altLang="ja-JP" dirty="0" smtClean="0">
                <a:solidFill>
                  <a:srgbClr val="000000"/>
                </a:solidFill>
                <a:latin typeface="Times New Roman" panose="02020603050405020304" pitchFamily="18" charset="0"/>
                <a:cs typeface="Times New Roman" panose="02020603050405020304" pitchFamily="18" charset="0"/>
              </a:rPr>
              <a:t>5.1.6.5. </a:t>
            </a:r>
            <a:r>
              <a:rPr lang="en-GB" altLang="ja-JP" dirty="0">
                <a:solidFill>
                  <a:srgbClr val="000000"/>
                </a:solidFill>
                <a:latin typeface="Times New Roman" panose="02020603050405020304" pitchFamily="18" charset="0"/>
                <a:cs typeface="Times New Roman" panose="02020603050405020304" pitchFamily="18" charset="0"/>
              </a:rPr>
              <a:t>	The vehicle may be equipped with a means for the driver to activate or deactivate the LKAS.</a:t>
            </a:r>
            <a:endParaRPr lang="ja-JP" altLang="ja-JP"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53031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4123</TotalTime>
  <Words>617</Words>
  <Application>Microsoft Office PowerPoint</Application>
  <PresentationFormat>Custom</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テーマ</vt:lpstr>
      <vt:lpstr>Proposal of Automated Driving from Ad-hoc group on LKAS/RCP</vt:lpstr>
      <vt:lpstr>1. Intention of proposal</vt:lpstr>
      <vt:lpstr>2. Summary of the proposal</vt:lpstr>
      <vt:lpstr>2. Summary of the proposal</vt:lpstr>
      <vt:lpstr>3. Discussion of meeting</vt:lpstr>
      <vt:lpstr>4. Proposal items</vt:lpstr>
      <vt:lpstr>5. Contents of each proposal 5-1.LKAS</vt:lpstr>
      <vt:lpstr>5-1.LKAS</vt:lpstr>
      <vt:lpstr>5-1.LKAS</vt:lpstr>
      <vt:lpstr>5-1.LKAS</vt:lpstr>
      <vt:lpstr>5-1.LKAS</vt:lpstr>
      <vt:lpstr>5-1.LKAS</vt:lpstr>
      <vt:lpstr>5-2. RCP (J – D joint proposal for amendments to RE.3)</vt:lpstr>
      <vt:lpstr>5-2 RCP (J – D joint proposal for amendments to RE.3)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自動運転（automated driving）に関するad-hocからの提案について</dc:title>
  <dc:creator>児島亨</dc:creator>
  <cp:lastModifiedBy>Francois E. Guichard</cp:lastModifiedBy>
  <cp:revision>91</cp:revision>
  <dcterms:created xsi:type="dcterms:W3CDTF">2014-11-04T01:08:15Z</dcterms:created>
  <dcterms:modified xsi:type="dcterms:W3CDTF">2015-02-16T17:50:24Z</dcterms:modified>
</cp:coreProperties>
</file>