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90" r:id="rId4"/>
    <p:sldId id="294" r:id="rId5"/>
    <p:sldId id="276" r:id="rId6"/>
    <p:sldId id="283" r:id="rId7"/>
    <p:sldId id="280" r:id="rId8"/>
    <p:sldId id="275" r:id="rId9"/>
    <p:sldId id="282" r:id="rId10"/>
    <p:sldId id="285" r:id="rId11"/>
    <p:sldId id="286" r:id="rId12"/>
    <p:sldId id="287" r:id="rId13"/>
    <p:sldId id="295" r:id="rId14"/>
    <p:sldId id="288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FFCCFF"/>
    <a:srgbClr val="FFFF99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89727" autoAdjust="0"/>
  </p:normalViewPr>
  <p:slideViewPr>
    <p:cSldViewPr>
      <p:cViewPr>
        <p:scale>
          <a:sx n="100" d="100"/>
          <a:sy n="100" d="100"/>
        </p:scale>
        <p:origin x="-21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92450739074964E-2"/>
          <c:y val="3.0088129227748971E-2"/>
          <c:w val="0.85661765274430746"/>
          <c:h val="0.90202121076328901"/>
        </c:manualLayout>
      </c:layout>
      <c:barChart>
        <c:barDir val="col"/>
        <c:grouping val="clustered"/>
        <c:varyColors val="0"/>
        <c:ser>
          <c:idx val="2"/>
          <c:order val="2"/>
          <c:tx>
            <c:v>Accidents</c:v>
          </c:tx>
          <c:spPr>
            <a:solidFill>
              <a:srgbClr val="92D050"/>
            </a:solidFill>
            <a:ln>
              <a:solidFill>
                <a:srgbClr val="008000"/>
              </a:solidFill>
            </a:ln>
          </c:spPr>
          <c:invertIfNegative val="0"/>
          <c:cat>
            <c:numRef>
              <c:f>事故発生状況!$A$24:$A$72</c:f>
              <c:numCache>
                <c:formatCode>General</c:formatCode>
                <c:ptCount val="49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</c:numCache>
            </c:numRef>
          </c:cat>
          <c:val>
            <c:numRef>
              <c:f>事故発生状況!$C$24:$C$72</c:f>
              <c:numCache>
                <c:formatCode>#,##0_);[Red]\(#,##0\)</c:formatCode>
                <c:ptCount val="49"/>
                <c:pt idx="0">
                  <c:v>42.5944</c:v>
                </c:pt>
                <c:pt idx="1">
                  <c:v>52.148099999999999</c:v>
                </c:pt>
                <c:pt idx="2">
                  <c:v>63.505600000000001</c:v>
                </c:pt>
                <c:pt idx="3">
                  <c:v>72.087999999999994</c:v>
                </c:pt>
                <c:pt idx="4">
                  <c:v>71.808000000000007</c:v>
                </c:pt>
                <c:pt idx="5">
                  <c:v>70.028999999999996</c:v>
                </c:pt>
                <c:pt idx="6">
                  <c:v>65.928299999999993</c:v>
                </c:pt>
                <c:pt idx="7">
                  <c:v>58.671300000000002</c:v>
                </c:pt>
                <c:pt idx="8">
                  <c:v>49.045200000000001</c:v>
                </c:pt>
                <c:pt idx="9">
                  <c:v>47.293799999999997</c:v>
                </c:pt>
                <c:pt idx="10">
                  <c:v>47.104100000000003</c:v>
                </c:pt>
                <c:pt idx="11">
                  <c:v>46.064900000000002</c:v>
                </c:pt>
                <c:pt idx="12">
                  <c:v>46.403700000000001</c:v>
                </c:pt>
                <c:pt idx="13">
                  <c:v>47.157299999999999</c:v>
                </c:pt>
                <c:pt idx="14">
                  <c:v>47.667700000000004</c:v>
                </c:pt>
                <c:pt idx="15">
                  <c:v>48.5578</c:v>
                </c:pt>
                <c:pt idx="16">
                  <c:v>50.226100000000002</c:v>
                </c:pt>
                <c:pt idx="17">
                  <c:v>52.636200000000002</c:v>
                </c:pt>
                <c:pt idx="18">
                  <c:v>51.864199999999997</c:v>
                </c:pt>
                <c:pt idx="19">
                  <c:v>55.278799999999997</c:v>
                </c:pt>
                <c:pt idx="20">
                  <c:v>57.918999999999997</c:v>
                </c:pt>
                <c:pt idx="21">
                  <c:v>59.072299999999998</c:v>
                </c:pt>
                <c:pt idx="22">
                  <c:v>61.448099999999997</c:v>
                </c:pt>
                <c:pt idx="23">
                  <c:v>66.136300000000006</c:v>
                </c:pt>
                <c:pt idx="24">
                  <c:v>64.309700000000007</c:v>
                </c:pt>
                <c:pt idx="25">
                  <c:v>66.239199999999997</c:v>
                </c:pt>
                <c:pt idx="26">
                  <c:v>69.534599999999998</c:v>
                </c:pt>
                <c:pt idx="27">
                  <c:v>72.467799999999997</c:v>
                </c:pt>
                <c:pt idx="28">
                  <c:v>72.946100000000001</c:v>
                </c:pt>
                <c:pt idx="29">
                  <c:v>76.179400000000001</c:v>
                </c:pt>
                <c:pt idx="30">
                  <c:v>77.108500000000006</c:v>
                </c:pt>
                <c:pt idx="31">
                  <c:v>78.040099999999995</c:v>
                </c:pt>
                <c:pt idx="32">
                  <c:v>80.388199999999998</c:v>
                </c:pt>
                <c:pt idx="33">
                  <c:v>85.037099999999995</c:v>
                </c:pt>
                <c:pt idx="34">
                  <c:v>93.194999999999993</c:v>
                </c:pt>
                <c:pt idx="35">
                  <c:v>94.725300000000004</c:v>
                </c:pt>
                <c:pt idx="36">
                  <c:v>93.694999999999993</c:v>
                </c:pt>
                <c:pt idx="37">
                  <c:v>94.828100000000006</c:v>
                </c:pt>
                <c:pt idx="38">
                  <c:v>95.270899999999997</c:v>
                </c:pt>
                <c:pt idx="39">
                  <c:v>93.433899999999994</c:v>
                </c:pt>
                <c:pt idx="40">
                  <c:v>88.725700000000003</c:v>
                </c:pt>
                <c:pt idx="41">
                  <c:v>83.269099999999995</c:v>
                </c:pt>
                <c:pt idx="42">
                  <c:v>76.638199999999998</c:v>
                </c:pt>
                <c:pt idx="43">
                  <c:v>73.762799999999999</c:v>
                </c:pt>
                <c:pt idx="44">
                  <c:v>72.590299999999999</c:v>
                </c:pt>
                <c:pt idx="45">
                  <c:v>69.205600000000004</c:v>
                </c:pt>
                <c:pt idx="46">
                  <c:v>66.513800000000003</c:v>
                </c:pt>
                <c:pt idx="47">
                  <c:v>62.902099999999997</c:v>
                </c:pt>
                <c:pt idx="48">
                  <c:v>57.346499999999999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176"/>
        <c:axId val="71350464"/>
      </c:barChart>
      <c:lineChart>
        <c:grouping val="standard"/>
        <c:varyColors val="0"/>
        <c:ser>
          <c:idx val="0"/>
          <c:order val="0"/>
          <c:tx>
            <c:v>Fatalities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事故発生状況!$A$24:$A$72</c:f>
              <c:numCache>
                <c:formatCode>General</c:formatCode>
                <c:ptCount val="49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</c:numCache>
            </c:numRef>
          </c:cat>
          <c:val>
            <c:numRef>
              <c:f>事故発生状況!$D$24:$D$72</c:f>
              <c:numCache>
                <c:formatCode>#,##0_);[Red]\(#,##0\)</c:formatCode>
                <c:ptCount val="49"/>
                <c:pt idx="0">
                  <c:v>13904</c:v>
                </c:pt>
                <c:pt idx="1">
                  <c:v>13618</c:v>
                </c:pt>
                <c:pt idx="2">
                  <c:v>14256</c:v>
                </c:pt>
                <c:pt idx="3">
                  <c:v>16257</c:v>
                </c:pt>
                <c:pt idx="4">
                  <c:v>16765</c:v>
                </c:pt>
                <c:pt idx="5">
                  <c:v>16278</c:v>
                </c:pt>
                <c:pt idx="6">
                  <c:v>15918</c:v>
                </c:pt>
                <c:pt idx="7">
                  <c:v>14574</c:v>
                </c:pt>
                <c:pt idx="8">
                  <c:v>11432</c:v>
                </c:pt>
                <c:pt idx="9">
                  <c:v>10792</c:v>
                </c:pt>
                <c:pt idx="10">
                  <c:v>9734</c:v>
                </c:pt>
                <c:pt idx="11">
                  <c:v>8945</c:v>
                </c:pt>
                <c:pt idx="12">
                  <c:v>8783</c:v>
                </c:pt>
                <c:pt idx="13">
                  <c:v>8466</c:v>
                </c:pt>
                <c:pt idx="14">
                  <c:v>8760</c:v>
                </c:pt>
                <c:pt idx="15">
                  <c:v>8719</c:v>
                </c:pt>
                <c:pt idx="16">
                  <c:v>9073</c:v>
                </c:pt>
                <c:pt idx="17">
                  <c:v>9520</c:v>
                </c:pt>
                <c:pt idx="18">
                  <c:v>9262</c:v>
                </c:pt>
                <c:pt idx="19">
                  <c:v>9261</c:v>
                </c:pt>
                <c:pt idx="20">
                  <c:v>9317</c:v>
                </c:pt>
                <c:pt idx="21">
                  <c:v>9347</c:v>
                </c:pt>
                <c:pt idx="22">
                  <c:v>10344</c:v>
                </c:pt>
                <c:pt idx="23">
                  <c:v>11086</c:v>
                </c:pt>
                <c:pt idx="24">
                  <c:v>11227</c:v>
                </c:pt>
                <c:pt idx="25">
                  <c:v>11109</c:v>
                </c:pt>
                <c:pt idx="26">
                  <c:v>11452</c:v>
                </c:pt>
                <c:pt idx="27">
                  <c:v>10945</c:v>
                </c:pt>
                <c:pt idx="28">
                  <c:v>10653</c:v>
                </c:pt>
                <c:pt idx="29">
                  <c:v>10684</c:v>
                </c:pt>
                <c:pt idx="30">
                  <c:v>9943</c:v>
                </c:pt>
                <c:pt idx="31">
                  <c:v>9642</c:v>
                </c:pt>
                <c:pt idx="32">
                  <c:v>9214</c:v>
                </c:pt>
                <c:pt idx="33">
                  <c:v>9012</c:v>
                </c:pt>
                <c:pt idx="34">
                  <c:v>9073</c:v>
                </c:pt>
                <c:pt idx="35">
                  <c:v>8757</c:v>
                </c:pt>
                <c:pt idx="36">
                  <c:v>8396</c:v>
                </c:pt>
                <c:pt idx="37">
                  <c:v>7768</c:v>
                </c:pt>
                <c:pt idx="38">
                  <c:v>7425</c:v>
                </c:pt>
                <c:pt idx="39">
                  <c:v>6927</c:v>
                </c:pt>
                <c:pt idx="40">
                  <c:v>6403</c:v>
                </c:pt>
                <c:pt idx="41">
                  <c:v>5782</c:v>
                </c:pt>
                <c:pt idx="42">
                  <c:v>5197</c:v>
                </c:pt>
                <c:pt idx="43">
                  <c:v>4968</c:v>
                </c:pt>
                <c:pt idx="44">
                  <c:v>4922</c:v>
                </c:pt>
                <c:pt idx="45">
                  <c:v>4663</c:v>
                </c:pt>
                <c:pt idx="46">
                  <c:v>4411</c:v>
                </c:pt>
                <c:pt idx="47">
                  <c:v>4373</c:v>
                </c:pt>
                <c:pt idx="48">
                  <c:v>4113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2640"/>
        <c:axId val="71349888"/>
      </c:lineChart>
      <c:lineChart>
        <c:grouping val="standard"/>
        <c:varyColors val="0"/>
        <c:ser>
          <c:idx val="1"/>
          <c:order val="1"/>
          <c:tx>
            <c:v>Injuries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事故発生状況!$A$24:$A$70</c:f>
              <c:numCache>
                <c:formatCode>General</c:formatCode>
                <c:ptCount val="47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</c:numCache>
            </c:numRef>
          </c:cat>
          <c:val>
            <c:numRef>
              <c:f>事故発生状況!$F$24:$F$72</c:f>
              <c:numCache>
                <c:formatCode>#,##0_);[Red]\(#,##0\)</c:formatCode>
                <c:ptCount val="49"/>
                <c:pt idx="0">
                  <c:v>51.777500000000003</c:v>
                </c:pt>
                <c:pt idx="1">
                  <c:v>65.537700000000001</c:v>
                </c:pt>
                <c:pt idx="2">
                  <c:v>82.807100000000005</c:v>
                </c:pt>
                <c:pt idx="3">
                  <c:v>96.7</c:v>
                </c:pt>
                <c:pt idx="4">
                  <c:v>98.1096</c:v>
                </c:pt>
                <c:pt idx="5">
                  <c:v>94.968900000000005</c:v>
                </c:pt>
                <c:pt idx="6">
                  <c:v>88.919799999999995</c:v>
                </c:pt>
                <c:pt idx="7">
                  <c:v>78.994799999999998</c:v>
                </c:pt>
                <c:pt idx="8">
                  <c:v>65.141999999999996</c:v>
                </c:pt>
                <c:pt idx="9">
                  <c:v>62.246699999999997</c:v>
                </c:pt>
                <c:pt idx="10">
                  <c:v>61.395699999999998</c:v>
                </c:pt>
                <c:pt idx="11">
                  <c:v>59.321100000000001</c:v>
                </c:pt>
                <c:pt idx="12">
                  <c:v>59.4116</c:v>
                </c:pt>
                <c:pt idx="13">
                  <c:v>59.6282</c:v>
                </c:pt>
                <c:pt idx="14">
                  <c:v>59.871899999999997</c:v>
                </c:pt>
                <c:pt idx="15">
                  <c:v>60.7346</c:v>
                </c:pt>
                <c:pt idx="16">
                  <c:v>62.619199999999999</c:v>
                </c:pt>
                <c:pt idx="17">
                  <c:v>65.482200000000006</c:v>
                </c:pt>
                <c:pt idx="18">
                  <c:v>64.432100000000005</c:v>
                </c:pt>
                <c:pt idx="19">
                  <c:v>68.134600000000006</c:v>
                </c:pt>
                <c:pt idx="20">
                  <c:v>71.233000000000004</c:v>
                </c:pt>
                <c:pt idx="21">
                  <c:v>72.2179</c:v>
                </c:pt>
                <c:pt idx="22">
                  <c:v>75.284499999999994</c:v>
                </c:pt>
                <c:pt idx="23">
                  <c:v>81.483199999999997</c:v>
                </c:pt>
                <c:pt idx="24">
                  <c:v>79.029499999999999</c:v>
                </c:pt>
                <c:pt idx="25">
                  <c:v>81.024500000000003</c:v>
                </c:pt>
                <c:pt idx="26">
                  <c:v>84.400300000000001</c:v>
                </c:pt>
                <c:pt idx="27">
                  <c:v>87.863299999999995</c:v>
                </c:pt>
                <c:pt idx="28">
                  <c:v>88.172300000000007</c:v>
                </c:pt>
                <c:pt idx="29">
                  <c:v>92.267700000000005</c:v>
                </c:pt>
                <c:pt idx="30">
                  <c:v>94.220399999999998</c:v>
                </c:pt>
                <c:pt idx="31">
                  <c:v>95.892499999999998</c:v>
                </c:pt>
                <c:pt idx="32">
                  <c:v>99.067599999999999</c:v>
                </c:pt>
                <c:pt idx="33">
                  <c:v>105.0399</c:v>
                </c:pt>
                <c:pt idx="34">
                  <c:v>115.5707</c:v>
                </c:pt>
                <c:pt idx="35">
                  <c:v>118.1039</c:v>
                </c:pt>
                <c:pt idx="36">
                  <c:v>116.80289999999999</c:v>
                </c:pt>
                <c:pt idx="37">
                  <c:v>118.1681</c:v>
                </c:pt>
                <c:pt idx="38">
                  <c:v>118.3616</c:v>
                </c:pt>
                <c:pt idx="39">
                  <c:v>115.7115</c:v>
                </c:pt>
                <c:pt idx="40">
                  <c:v>109.8566</c:v>
                </c:pt>
                <c:pt idx="41">
                  <c:v>103.4653</c:v>
                </c:pt>
                <c:pt idx="42">
                  <c:v>94.570300000000003</c:v>
                </c:pt>
                <c:pt idx="43">
                  <c:v>91.121499999999997</c:v>
                </c:pt>
                <c:pt idx="44">
                  <c:v>89.629400000000004</c:v>
                </c:pt>
                <c:pt idx="45">
                  <c:v>85.460999999999999</c:v>
                </c:pt>
                <c:pt idx="46">
                  <c:v>82.539599999999993</c:v>
                </c:pt>
                <c:pt idx="47">
                  <c:v>78.1494</c:v>
                </c:pt>
                <c:pt idx="48">
                  <c:v>70.998900000000006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4176"/>
        <c:axId val="71350464"/>
      </c:lineChart>
      <c:catAx>
        <c:axId val="235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ja-JP" sz="800"/>
            </a:pPr>
            <a:endParaRPr lang="en-US"/>
          </a:p>
        </c:txPr>
        <c:crossAx val="71349888"/>
        <c:crosses val="autoZero"/>
        <c:auto val="1"/>
        <c:lblAlgn val="ctr"/>
        <c:lblOffset val="100"/>
        <c:noMultiLvlLbl val="0"/>
      </c:catAx>
      <c:valAx>
        <c:axId val="7134988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_);[Red]\(#,##0\)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ja-JP"/>
            </a:pPr>
            <a:endParaRPr lang="en-US"/>
          </a:p>
        </c:txPr>
        <c:crossAx val="2352640"/>
        <c:crosses val="autoZero"/>
        <c:crossBetween val="between"/>
      </c:valAx>
      <c:catAx>
        <c:axId val="2354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350464"/>
        <c:crosses val="autoZero"/>
        <c:auto val="1"/>
        <c:lblAlgn val="ctr"/>
        <c:lblOffset val="100"/>
        <c:noMultiLvlLbl val="0"/>
      </c:catAx>
      <c:valAx>
        <c:axId val="71350464"/>
        <c:scaling>
          <c:orientation val="minMax"/>
          <c:max val="180"/>
        </c:scaling>
        <c:delete val="0"/>
        <c:axPos val="r"/>
        <c:numFmt formatCode="#,##0_);[Red]\(#,##0\)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ja-JP"/>
            </a:pPr>
            <a:endParaRPr lang="en-US"/>
          </a:p>
        </c:txPr>
        <c:crossAx val="2354176"/>
        <c:crosses val="max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31711488908983554"/>
          <c:y val="1.3315160281482316E-2"/>
          <c:w val="0.57297122712207904"/>
          <c:h val="0.1470842578592888"/>
        </c:manualLayout>
      </c:layout>
      <c:overlay val="0"/>
      <c:spPr>
        <a:noFill/>
      </c:spPr>
      <c:txPr>
        <a:bodyPr/>
        <a:lstStyle/>
        <a:p>
          <a:pPr>
            <a:defRPr lang="ja-JP"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86" cy="493862"/>
          </a:xfrm>
          <a:prstGeom prst="rect">
            <a:avLst/>
          </a:prstGeom>
        </p:spPr>
        <p:txBody>
          <a:bodyPr vert="horz" lIns="69330" tIns="34665" rIns="69330" bIns="34665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188" y="0"/>
            <a:ext cx="2919386" cy="493862"/>
          </a:xfrm>
          <a:prstGeom prst="rect">
            <a:avLst/>
          </a:prstGeom>
        </p:spPr>
        <p:txBody>
          <a:bodyPr vert="horz" lIns="69330" tIns="34665" rIns="69330" bIns="34665" rtlCol="0"/>
          <a:lstStyle>
            <a:lvl1pPr algn="r">
              <a:defRPr sz="900"/>
            </a:lvl1pPr>
          </a:lstStyle>
          <a:p>
            <a:fld id="{DFF58540-BEED-4351-9D2E-993F795C66D0}" type="datetimeFigureOut">
              <a:rPr kumimoji="1" lang="ja-JP" altLang="en-US" smtClean="0"/>
              <a:pPr/>
              <a:t>2015/2/11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330" tIns="34665" rIns="69330" bIns="3466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339" y="4686226"/>
            <a:ext cx="5389086" cy="4439902"/>
          </a:xfrm>
          <a:prstGeom prst="rect">
            <a:avLst/>
          </a:prstGeom>
        </p:spPr>
        <p:txBody>
          <a:bodyPr vert="horz" lIns="69330" tIns="34665" rIns="69330" bIns="3466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38"/>
            <a:ext cx="2919386" cy="493861"/>
          </a:xfrm>
          <a:prstGeom prst="rect">
            <a:avLst/>
          </a:prstGeom>
        </p:spPr>
        <p:txBody>
          <a:bodyPr vert="horz" lIns="69330" tIns="34665" rIns="69330" bIns="34665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188" y="9371238"/>
            <a:ext cx="2919386" cy="493861"/>
          </a:xfrm>
          <a:prstGeom prst="rect">
            <a:avLst/>
          </a:prstGeom>
        </p:spPr>
        <p:txBody>
          <a:bodyPr vert="horz" lIns="69330" tIns="34665" rIns="69330" bIns="34665" rtlCol="0" anchor="b"/>
          <a:lstStyle>
            <a:lvl1pPr algn="r">
              <a:defRPr sz="900"/>
            </a:lvl1pPr>
          </a:lstStyle>
          <a:p>
            <a:fld id="{38AD72AC-D21A-4234-9E06-E9E5D20A2E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4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437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15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9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81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94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27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69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20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21566-1BD8-48A0-A2D3-55B35C50DA5A}" type="slidenum">
              <a:rPr lang="en-US" altLang="ja-JP" smtClean="0">
                <a:latin typeface="Arial" pitchFamily="34" charset="0"/>
              </a:rPr>
              <a:pPr/>
              <a:t>4</a:t>
            </a:fld>
            <a:endParaRPr lang="en-US" altLang="ja-JP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541338"/>
            <a:ext cx="5461000" cy="409733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988222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541338"/>
            <a:ext cx="5461000" cy="409733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543" indent="-228543"/>
            <a:endParaRPr lang="en-US" altLang="ja-JP" dirty="0" smtClean="0">
              <a:latin typeface="Arial" pitchFamily="34" charset="0"/>
            </a:endParaRPr>
          </a:p>
        </p:txBody>
      </p:sp>
      <p:sp>
        <p:nvSpPr>
          <p:cNvPr id="27652" name="日付プレースホルダ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92A304F-EBA1-4B1B-9A94-ED1744EA9E19}" type="datetime1">
              <a:rPr lang="ja-JP" altLang="en-US" smtClean="0">
                <a:latin typeface="Arial" pitchFamily="34" charset="0"/>
              </a:rPr>
              <a:pPr/>
              <a:t>2015/2/11</a:t>
            </a:fld>
            <a:endParaRPr lang="ja-JP" altLang="en-US" smtClean="0">
              <a:latin typeface="Arial" pitchFamily="34" charset="0"/>
            </a:endParaRPr>
          </a:p>
        </p:txBody>
      </p:sp>
      <p:sp>
        <p:nvSpPr>
          <p:cNvPr id="27653" name="スライド番号プレースホルダ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F7D6C-D77B-4CB8-A552-8CC7A40EA3D4}" type="slidenum">
              <a:rPr lang="ja-JP" altLang="en-US" smtClean="0">
                <a:latin typeface="Arial" pitchFamily="34" charset="0"/>
              </a:rPr>
              <a:pPr/>
              <a:t>5</a:t>
            </a:fld>
            <a:endParaRPr lang="ja-JP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37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55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5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40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1200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D72AC-D21A-4234-9E06-E9E5D20A2E2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0010A9-240B-40F7-8CF7-91E911C36EF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4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5F98D-0CD9-4DFE-A68B-4EAC98AC2E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B1CBF-0210-491D-A62F-4EA989F781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E1B6F-C818-453B-B9F6-1D25E50B91B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95609-EF52-4A48-9705-E743155384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7B3ED-47DF-4A26-8468-26376E653E3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5168A-3CEE-485F-9E95-D96A933EF2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F996E-63DF-44EB-ADBE-496F6E90ED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D1E00-0B84-4204-A804-629CD0449F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5AC65-D719-41CD-8020-307F7F8046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8265-DF8D-4232-9E83-2610118CB9E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0E8FCF-1CC1-4BC1-A7DF-C6F9447C824E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104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1041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 t="3670"/>
          <a:stretch>
            <a:fillRect/>
          </a:stretch>
        </p:blipFill>
        <p:spPr bwMode="auto">
          <a:xfrm>
            <a:off x="7593013" y="0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1916832"/>
            <a:ext cx="8712398" cy="1470025"/>
          </a:xfrm>
        </p:spPr>
        <p:txBody>
          <a:bodyPr/>
          <a:lstStyle/>
          <a:p>
            <a:pPr algn="ctr"/>
            <a:r>
              <a:rPr lang="en-US" altLang="ja-JP" dirty="0" smtClean="0"/>
              <a:t>Information on mandatory fitting of</a:t>
            </a:r>
            <a:br>
              <a:rPr lang="en-US" altLang="ja-JP" dirty="0" smtClean="0"/>
            </a:br>
            <a:r>
              <a:rPr lang="en-US" altLang="ja-JP" dirty="0" smtClean="0"/>
              <a:t>advanced safety systems in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</a:t>
            </a:r>
            <a:endParaRPr lang="ja-JP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en-US" altLang="ja-JP" sz="2400" dirty="0" smtClean="0">
                <a:latin typeface="ＭＳ Ｐゴシック" pitchFamily="50" charset="-128"/>
              </a:rPr>
              <a:t>Engineering Policy Division</a:t>
            </a:r>
          </a:p>
          <a:p>
            <a:r>
              <a:rPr lang="en-US" altLang="ja-JP" sz="2400" dirty="0" smtClean="0">
                <a:latin typeface="ＭＳ Ｐゴシック" pitchFamily="50" charset="-128"/>
              </a:rPr>
              <a:t>Road Transport Bureau</a:t>
            </a:r>
            <a:endParaRPr lang="en-US" altLang="ja-JP" sz="2400" dirty="0">
              <a:latin typeface="ＭＳ Ｐゴシック" pitchFamily="50" charset="-128"/>
            </a:endParaRPr>
          </a:p>
          <a:p>
            <a:r>
              <a:rPr lang="en-US" altLang="ja-JP" sz="2400" dirty="0" smtClean="0">
                <a:latin typeface="ＭＳ Ｐゴシック" pitchFamily="50" charset="-128"/>
              </a:rPr>
              <a:t>MLIT Japan</a:t>
            </a:r>
            <a:endParaRPr lang="ja-JP" altLang="en-US" sz="2400" dirty="0">
              <a:latin typeface="ＭＳ Ｐゴシック" pitchFamily="50" charset="-128"/>
            </a:endParaRPr>
          </a:p>
          <a:p>
            <a:r>
              <a:rPr lang="en-US" altLang="ja-JP" sz="2400" dirty="0" smtClean="0">
                <a:latin typeface="ＭＳ Ｐゴシック" pitchFamily="50" charset="-128"/>
              </a:rPr>
              <a:t>GRRF Meeting February 2015</a:t>
            </a:r>
            <a:endParaRPr lang="ja-JP" altLang="en-US" sz="2400" dirty="0">
              <a:latin typeface="ＭＳ Ｐゴシック" pitchFamily="50" charset="-128"/>
            </a:endParaRPr>
          </a:p>
        </p:txBody>
      </p:sp>
      <p:pic>
        <p:nvPicPr>
          <p:cNvPr id="6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53844"/>
            <a:ext cx="5581650" cy="571500"/>
          </a:xfrm>
          <a:prstGeom prst="rect">
            <a:avLst/>
          </a:prstGeom>
          <a:noFill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B50010A9-240B-40F7-8CF7-91E911C36EF2}" type="slidenum">
              <a:rPr lang="en-US" altLang="ja-JP" sz="2000" smtClean="0"/>
              <a:pPr/>
              <a:t>1</a:t>
            </a:fld>
            <a:endParaRPr lang="en-US" altLang="ja-JP" sz="2000" dirty="0"/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5292080" y="271880"/>
            <a:ext cx="3456384" cy="924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algn="l">
              <a:lnSpc>
                <a:spcPts val="1200"/>
              </a:lnSpc>
              <a:spcAft>
                <a:spcPts val="0"/>
              </a:spcAft>
            </a:pPr>
            <a:r>
              <a:rPr lang="en-GB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GRRF-79-14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175" algn="l"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(79th GRRF, 16 – 20 February 2015,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175" algn="l"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 </a:t>
            </a:r>
            <a:r>
              <a:rPr lang="en-GB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nderrubrik 2"/>
          <p:cNvSpPr txBox="1">
            <a:spLocks/>
          </p:cNvSpPr>
          <p:nvPr/>
        </p:nvSpPr>
        <p:spPr bwMode="auto">
          <a:xfrm>
            <a:off x="323528" y="304942"/>
            <a:ext cx="316835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6200" algn="l">
              <a:lnSpc>
                <a:spcPts val="1200"/>
              </a:lnSpc>
              <a:spcAft>
                <a:spcPts val="0"/>
              </a:spcAft>
            </a:pPr>
            <a:r>
              <a:rPr lang="en-GB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from </a:t>
            </a:r>
            <a:r>
              <a:rPr lang="en-US" sz="1400" kern="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</a:t>
            </a:r>
            <a:endParaRPr lang="sv-SE" sz="14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4000" dirty="0" smtClean="0">
                <a:solidFill>
                  <a:srgbClr val="0070C0"/>
                </a:solidFill>
              </a:rPr>
              <a:t>Mandatory fitting of Lane Departure Warning Systems for heavy duty vehicles</a:t>
            </a:r>
          </a:p>
          <a:p>
            <a:endParaRPr lang="en-US" altLang="ja-JP" sz="40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10</a:t>
            </a:fld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Heavy vehicles –Scope and Requirements-</a:t>
            </a:r>
          </a:p>
        </p:txBody>
      </p:sp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464496"/>
          </a:xfrm>
        </p:spPr>
        <p:txBody>
          <a:bodyPr/>
          <a:lstStyle/>
          <a:p>
            <a:r>
              <a:rPr kumimoji="1" lang="en-US" altLang="ja-JP" dirty="0" smtClean="0"/>
              <a:t>Scope</a:t>
            </a:r>
          </a:p>
          <a:p>
            <a:pPr lvl="1"/>
            <a:r>
              <a:rPr lang="en-US" altLang="ja-JP" dirty="0" smtClean="0"/>
              <a:t>M2*, M3*, N2, N3</a:t>
            </a:r>
            <a:endParaRPr kumimoji="1" lang="en-US" altLang="ja-JP" dirty="0" smtClean="0"/>
          </a:p>
          <a:p>
            <a:pPr lvl="1" indent="-203200">
              <a:buNone/>
            </a:pPr>
            <a:r>
              <a:rPr lang="en-US" altLang="ja-JP" dirty="0" smtClean="0"/>
              <a:t>*Coach only.</a:t>
            </a:r>
          </a:p>
          <a:p>
            <a:endParaRPr lang="en-US" altLang="ja-JP" dirty="0" smtClean="0"/>
          </a:p>
          <a:p>
            <a:pPr lvl="0">
              <a:defRPr/>
            </a:pPr>
            <a:r>
              <a:rPr lang="en-US" altLang="ja-JP" dirty="0" smtClean="0"/>
              <a:t>Requirements</a:t>
            </a:r>
          </a:p>
          <a:p>
            <a:pPr lvl="1">
              <a:defRPr/>
            </a:pPr>
            <a:r>
              <a:rPr lang="en-US" altLang="ja-JP" dirty="0" smtClean="0"/>
              <a:t>Vehicles shall be equipped with Lane Departure Warning Systems (LDWS) in accordance with UN regulation No. 130.</a:t>
            </a:r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11</a:t>
            </a:fld>
            <a:endParaRPr lang="en-US" altLang="ja-JP" sz="2000" dirty="0"/>
          </a:p>
        </p:txBody>
      </p:sp>
      <p:pic>
        <p:nvPicPr>
          <p:cNvPr id="15363" name="Picture 3" descr="C:\Users\kasai-a2d9\Desktop\img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052736"/>
            <a:ext cx="1474116" cy="646261"/>
          </a:xfrm>
          <a:prstGeom prst="rect">
            <a:avLst/>
          </a:prstGeom>
          <a:noFill/>
        </p:spPr>
      </p:pic>
      <p:pic>
        <p:nvPicPr>
          <p:cNvPr id="15365" name="Picture 5" descr="C:\Users\kasai-a2d9\Desktop\img_f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67959" y="980728"/>
            <a:ext cx="1304441" cy="692094"/>
          </a:xfrm>
          <a:prstGeom prst="rect">
            <a:avLst/>
          </a:prstGeom>
          <a:noFill/>
        </p:spPr>
      </p:pic>
      <p:sp>
        <p:nvSpPr>
          <p:cNvPr id="17" name="コンテンツ プレースホルダ 2"/>
          <p:cNvSpPr txBox="1">
            <a:spLocks/>
          </p:cNvSpPr>
          <p:nvPr/>
        </p:nvSpPr>
        <p:spPr bwMode="auto">
          <a:xfrm>
            <a:off x="971600" y="5940251"/>
            <a:ext cx="7848872" cy="4410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000" kern="0" dirty="0" smtClean="0"/>
              <a:t>125 people at most can be saved annually if all vehicles fit LDWS.</a:t>
            </a:r>
          </a:p>
        </p:txBody>
      </p:sp>
      <p:sp>
        <p:nvSpPr>
          <p:cNvPr id="18" name="コンテンツ プレースホルダ 2"/>
          <p:cNvSpPr txBox="1">
            <a:spLocks/>
          </p:cNvSpPr>
          <p:nvPr/>
        </p:nvSpPr>
        <p:spPr bwMode="auto">
          <a:xfrm>
            <a:off x="467544" y="5308336"/>
            <a:ext cx="72728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Estimation </a:t>
            </a:r>
            <a:r>
              <a:rPr lang="en-US" altLang="ja-JP" kern="0" dirty="0"/>
              <a:t>by </a:t>
            </a:r>
            <a:r>
              <a:rPr lang="en-US" altLang="ja-JP" kern="0" dirty="0" smtClean="0"/>
              <a:t>Government </a:t>
            </a:r>
            <a:r>
              <a:rPr lang="en-US" altLang="ja-JP" kern="0" dirty="0"/>
              <a:t>of </a:t>
            </a:r>
            <a:r>
              <a:rPr lang="en-US" altLang="ja-JP" kern="0" dirty="0" smtClean="0"/>
              <a:t>Japan</a:t>
            </a:r>
            <a:endParaRPr lang="en-US" altLang="ja-JP" kern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Heavy vehicles –Effective dates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(1)-</a:t>
            </a:r>
          </a:p>
        </p:txBody>
      </p:sp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620688"/>
            <a:ext cx="8229600" cy="576064"/>
          </a:xfrm>
        </p:spPr>
        <p:txBody>
          <a:bodyPr/>
          <a:lstStyle/>
          <a:p>
            <a:r>
              <a:rPr lang="en-US" altLang="ja-JP" dirty="0" smtClean="0"/>
              <a:t>Effective dates*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6095037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US" altLang="ja-JP" dirty="0" smtClean="0"/>
              <a:t>*On the same dates, mandatory fitting of Advanced Emergency Brake Systems (AEBS) 01 series will be come into force in Japan.</a:t>
            </a:r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12</a:t>
            </a:fld>
            <a:endParaRPr lang="en-US" altLang="ja-JP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22504" y="74728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(Issued: </a:t>
            </a:r>
            <a:r>
              <a:rPr lang="en-US" altLang="ja-JP" dirty="0"/>
              <a:t>January 22 2015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pic>
        <p:nvPicPr>
          <p:cNvPr id="13" name="図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95" y="1196752"/>
            <a:ext cx="542161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Heavy vehicles –Effective dates (2)-</a:t>
            </a:r>
          </a:p>
        </p:txBody>
      </p:sp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7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13</a:t>
            </a:fld>
            <a:endParaRPr lang="en-US" altLang="ja-JP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517714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US" altLang="ja-JP" sz="1400" dirty="0" smtClean="0"/>
              <a:t>* Vehicles without </a:t>
            </a:r>
            <a:r>
              <a:rPr lang="en-US" altLang="ja-JP" sz="1400" dirty="0"/>
              <a:t>air </a:t>
            </a:r>
            <a:r>
              <a:rPr lang="en-US" altLang="ja-JP" sz="1400" dirty="0" smtClean="0"/>
              <a:t>suspension in Europe: (New types) Nov. 2016, (All new vehicle) Nov. 2018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9955" y="5390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6096" y="9714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*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9178603" cy="607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1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79208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4000" dirty="0" smtClean="0">
                <a:solidFill>
                  <a:srgbClr val="0070C0"/>
                </a:solidFill>
              </a:rPr>
              <a:t>Thank you for your attention!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72" y="4797152"/>
            <a:ext cx="3456384" cy="18466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More Information?</a:t>
            </a:r>
          </a:p>
          <a:p>
            <a:pPr lvl="1" indent="-284163"/>
            <a:r>
              <a:rPr lang="en-US" altLang="ja-JP" sz="1600" dirty="0" smtClean="0"/>
              <a:t>Atsushi KASAI</a:t>
            </a:r>
          </a:p>
          <a:p>
            <a:pPr lvl="1" indent="-284163"/>
            <a:r>
              <a:rPr lang="en-US" altLang="ja-JP" sz="1600" dirty="0" smtClean="0"/>
              <a:t>Engineering Policy Division</a:t>
            </a:r>
          </a:p>
          <a:p>
            <a:pPr lvl="1" indent="-284163"/>
            <a:r>
              <a:rPr lang="en-US" altLang="ja-JP" sz="1600" dirty="0" smtClean="0"/>
              <a:t>Road Transport Bureau</a:t>
            </a:r>
          </a:p>
          <a:p>
            <a:pPr lvl="1" indent="-284163"/>
            <a:r>
              <a:rPr kumimoji="1" lang="en-US" altLang="ja-JP" sz="1600" dirty="0" smtClean="0"/>
              <a:t>MLIT Japan</a:t>
            </a:r>
          </a:p>
          <a:p>
            <a:pPr lvl="1" indent="-95250"/>
            <a:r>
              <a:rPr lang="en-US" altLang="ja-JP" sz="1600" dirty="0" smtClean="0"/>
              <a:t>Phone: +81-3-5253-8591</a:t>
            </a:r>
          </a:p>
          <a:p>
            <a:pPr lvl="1" indent="-95250"/>
            <a:r>
              <a:rPr kumimoji="1" lang="en-US" altLang="ja-JP" sz="1600" dirty="0" smtClean="0"/>
              <a:t>E-mail: kasai-a2d9@mlit.go.jp</a:t>
            </a:r>
            <a:endParaRPr kumimoji="1" lang="ja-JP" altLang="en-US" sz="1600" dirty="0"/>
          </a:p>
        </p:txBody>
      </p:sp>
      <p:sp>
        <p:nvSpPr>
          <p:cNvPr id="9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14</a:t>
            </a:fld>
            <a:endParaRPr lang="en-US" altLang="ja-JP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 smtClean="0"/>
              <a:t>Introduction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Mandatory fitting of advanced brake systems for motorcycles</a:t>
            </a:r>
          </a:p>
          <a:p>
            <a:r>
              <a:rPr lang="en-US" altLang="ja-JP" sz="4000" dirty="0" smtClean="0"/>
              <a:t>Mandatory fitting of Lane Departure Warning Systems for heavy duty vehicles</a:t>
            </a:r>
          </a:p>
        </p:txBody>
      </p:sp>
      <p:pic>
        <p:nvPicPr>
          <p:cNvPr id="4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2</a:t>
            </a:fld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4000" dirty="0" smtClean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3</a:t>
            </a:fld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17" name="タイトル 1"/>
          <p:cNvSpPr txBox="1">
            <a:spLocks/>
          </p:cNvSpPr>
          <p:nvPr/>
        </p:nvSpPr>
        <p:spPr bwMode="auto">
          <a:xfrm>
            <a:off x="0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87C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–</a:t>
            </a:r>
            <a:r>
              <a:rPr lang="en-US" altLang="ja-JP" sz="2400" kern="0" noProof="0" dirty="0" smtClean="0">
                <a:solidFill>
                  <a:srgbClr val="4087C8"/>
                </a:solidFill>
                <a:latin typeface="+mj-lt"/>
                <a:ea typeface="+mj-ea"/>
                <a:cs typeface="+mj-cs"/>
              </a:rPr>
              <a:t>The meaning of this presentation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87C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</a:p>
        </p:txBody>
      </p:sp>
      <p:sp>
        <p:nvSpPr>
          <p:cNvPr id="15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4</a:t>
            </a:fld>
            <a:endParaRPr lang="en-US" altLang="ja-JP" sz="2000" dirty="0"/>
          </a:p>
        </p:txBody>
      </p:sp>
      <p:sp>
        <p:nvSpPr>
          <p:cNvPr id="19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328592"/>
          </a:xfrm>
        </p:spPr>
        <p:txBody>
          <a:bodyPr/>
          <a:lstStyle/>
          <a:p>
            <a:r>
              <a:rPr lang="en-US" altLang="ja-JP" sz="2000" dirty="0"/>
              <a:t>In Japan, the number of traffic accident fatalities is 4,113 in </a:t>
            </a:r>
            <a:r>
              <a:rPr lang="en-US" altLang="ja-JP" sz="2000" dirty="0" smtClean="0"/>
              <a:t>2014.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It </a:t>
            </a:r>
            <a:r>
              <a:rPr lang="en-US" altLang="ja-JP" sz="2000" dirty="0"/>
              <a:t>is difficult to </a:t>
            </a:r>
            <a:r>
              <a:rPr lang="en-US" altLang="ja-JP" sz="2000" dirty="0" smtClean="0"/>
              <a:t>achieve </a:t>
            </a:r>
            <a:r>
              <a:rPr lang="en-US" altLang="ja-JP" sz="2000" dirty="0"/>
              <a:t>the target of our government </a:t>
            </a:r>
            <a:r>
              <a:rPr lang="en-US" altLang="ja-JP" sz="2000" dirty="0" smtClean="0"/>
              <a:t>“Reduce </a:t>
            </a:r>
            <a:r>
              <a:rPr lang="en-US" altLang="ja-JP" sz="2000" dirty="0"/>
              <a:t>the fatalities </a:t>
            </a:r>
            <a:r>
              <a:rPr lang="en-US" altLang="ja-JP" sz="2000" dirty="0" smtClean="0"/>
              <a:t>by traffic accidents to less than </a:t>
            </a:r>
            <a:r>
              <a:rPr lang="en-US" altLang="ja-JP" sz="2000" dirty="0"/>
              <a:t>2,500 by the year 2018".</a:t>
            </a:r>
          </a:p>
          <a:p>
            <a:r>
              <a:rPr lang="en-US" altLang="ja-JP" sz="2000" dirty="0"/>
              <a:t>Therefore additional </a:t>
            </a:r>
            <a:r>
              <a:rPr lang="en-US" altLang="ja-JP" sz="2000" dirty="0" smtClean="0"/>
              <a:t>vehicle safety measures are </a:t>
            </a:r>
            <a:r>
              <a:rPr lang="en-US" altLang="ja-JP" sz="2000" dirty="0"/>
              <a:t>needed. </a:t>
            </a:r>
            <a:endParaRPr lang="en-US" altLang="ja-JP" sz="2000" dirty="0" smtClean="0"/>
          </a:p>
          <a:p>
            <a:r>
              <a:rPr lang="en-US" altLang="ja-JP" sz="2000" dirty="0" smtClean="0"/>
              <a:t>Specifically, </a:t>
            </a:r>
          </a:p>
          <a:p>
            <a:pPr lvl="1"/>
            <a:r>
              <a:rPr lang="en-US" altLang="ja-JP" sz="2000" dirty="0" smtClean="0"/>
              <a:t>Motorcycles: In </a:t>
            </a:r>
            <a:r>
              <a:rPr lang="en-US" altLang="ja-JP" sz="2000" dirty="0"/>
              <a:t>Japan, w</a:t>
            </a:r>
            <a:r>
              <a:rPr lang="en-US" altLang="ja-JP" sz="2000" dirty="0" smtClean="0"/>
              <a:t>hile the number of fatalities </a:t>
            </a:r>
            <a:r>
              <a:rPr lang="en-US" altLang="ja-JP" sz="2000" dirty="0"/>
              <a:t>on four-wheel vehicles </a:t>
            </a:r>
            <a:r>
              <a:rPr lang="en-US" altLang="ja-JP" sz="2000" dirty="0" smtClean="0"/>
              <a:t>has </a:t>
            </a:r>
            <a:r>
              <a:rPr lang="en-US" altLang="ja-JP" sz="2000" dirty="0"/>
              <a:t>decreased </a:t>
            </a:r>
            <a:r>
              <a:rPr lang="en-US" altLang="ja-JP" sz="2000" dirty="0" smtClean="0"/>
              <a:t>by 52% from </a:t>
            </a:r>
            <a:r>
              <a:rPr lang="en-US" altLang="ja-JP" sz="2000" dirty="0"/>
              <a:t>10 years </a:t>
            </a:r>
            <a:r>
              <a:rPr lang="en-US" altLang="ja-JP" sz="2000" dirty="0" smtClean="0"/>
              <a:t>ago, the number of fatalities </a:t>
            </a:r>
            <a:r>
              <a:rPr lang="en-US" altLang="ja-JP" sz="2000" dirty="0"/>
              <a:t>on two-wheel vehicles* </a:t>
            </a:r>
            <a:r>
              <a:rPr lang="en-US" altLang="ja-JP" sz="2000" dirty="0" smtClean="0"/>
              <a:t>has </a:t>
            </a:r>
            <a:r>
              <a:rPr lang="en-US" altLang="ja-JP" sz="2000" dirty="0"/>
              <a:t>decreased </a:t>
            </a:r>
            <a:r>
              <a:rPr lang="en-US" altLang="ja-JP" sz="2000" dirty="0" smtClean="0"/>
              <a:t>by only 38%. Furthermore the number of fatalities per two-wheel vehicles is 4.7 times that of per four-wheel vehicles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in 2013.</a:t>
            </a:r>
          </a:p>
          <a:p>
            <a:pPr lvl="1"/>
            <a:r>
              <a:rPr lang="en-US" altLang="ja-JP" sz="2000" dirty="0" smtClean="0"/>
              <a:t>Heavy duty vehicles: Many </a:t>
            </a:r>
            <a:r>
              <a:rPr lang="en-US" altLang="ja-JP" sz="2000" dirty="0"/>
              <a:t>heavy duty vehicles </a:t>
            </a:r>
            <a:r>
              <a:rPr lang="en-US" altLang="ja-JP" sz="2000" dirty="0" smtClean="0"/>
              <a:t>cause critical accidents on highways. The damages of accidents caused by heavy duty vehicles are more serious than others.</a:t>
            </a:r>
          </a:p>
          <a:p>
            <a:r>
              <a:rPr lang="en-US" altLang="ja-JP" sz="2000" dirty="0" smtClean="0"/>
              <a:t>In terms of the above mentioned, MLIT published new national regulations for mandatory fitting of ABS/CBS for motorcycles and LDWS for heavy duty vehicles, in line with the technical requirements in UN regulations.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6300028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ja-JP" sz="1600" dirty="0" smtClean="0"/>
              <a:t>*Moped (type 1) are </a:t>
            </a:r>
            <a:r>
              <a:rPr lang="en-US" altLang="ja-JP" sz="1600" dirty="0"/>
              <a:t>excluded</a:t>
            </a:r>
            <a:r>
              <a:rPr lang="en-US" altLang="ja-JP" sz="1600" dirty="0" smtClean="0"/>
              <a:t>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2065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027719"/>
              </p:ext>
            </p:extLst>
          </p:nvPr>
        </p:nvGraphicFramePr>
        <p:xfrm>
          <a:off x="150294" y="855588"/>
          <a:ext cx="8820472" cy="566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5" name="Text Box 44"/>
          <p:cNvSpPr txBox="1">
            <a:spLocks noChangeArrowheads="1"/>
          </p:cNvSpPr>
          <p:nvPr/>
        </p:nvSpPr>
        <p:spPr bwMode="auto">
          <a:xfrm>
            <a:off x="2091067" y="1556792"/>
            <a:ext cx="237534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  <a:t>Fatalities in 1970:</a:t>
            </a:r>
            <a:b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</a:br>
            <a: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  <a:t>16,765 </a:t>
            </a:r>
            <a:endParaRPr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246" name="Text Box 44"/>
          <p:cNvSpPr txBox="1">
            <a:spLocks noChangeArrowheads="1"/>
          </p:cNvSpPr>
          <p:nvPr/>
        </p:nvSpPr>
        <p:spPr bwMode="auto">
          <a:xfrm>
            <a:off x="5500067" y="5246022"/>
            <a:ext cx="2168277" cy="6155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  <a:t>Fatalities in </a:t>
            </a:r>
            <a:r>
              <a:rPr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2014:</a:t>
            </a:r>
            <a: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</a:br>
            <a:r>
              <a:rPr lang="en-US" altLang="ja-JP" sz="2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4,113</a:t>
            </a:r>
            <a:endParaRPr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247" name="Text Box 45"/>
          <p:cNvSpPr txBox="1">
            <a:spLocks noChangeArrowheads="1"/>
          </p:cNvSpPr>
          <p:nvPr/>
        </p:nvSpPr>
        <p:spPr bwMode="auto">
          <a:xfrm>
            <a:off x="2357130" y="2637334"/>
            <a:ext cx="208823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ja-JP" sz="2000" b="1" dirty="0">
                <a:solidFill>
                  <a:srgbClr val="0000FF"/>
                </a:solidFill>
                <a:cs typeface="Arial" pitchFamily="34" charset="0"/>
              </a:rPr>
              <a:t>Injuries in 1970:</a:t>
            </a:r>
            <a:br>
              <a:rPr lang="en-US" altLang="ja-JP" sz="2000" b="1" dirty="0">
                <a:solidFill>
                  <a:srgbClr val="0000FF"/>
                </a:solidFill>
                <a:cs typeface="Arial" pitchFamily="34" charset="0"/>
              </a:rPr>
            </a:br>
            <a:r>
              <a:rPr lang="en-US" altLang="ja-JP" sz="2000" b="1" dirty="0">
                <a:solidFill>
                  <a:srgbClr val="0000FF"/>
                </a:solidFill>
                <a:cs typeface="Arial" pitchFamily="34" charset="0"/>
              </a:rPr>
              <a:t>  </a:t>
            </a:r>
            <a:r>
              <a:rPr lang="en-US" altLang="ja-JP" sz="2000" b="1" dirty="0" smtClean="0">
                <a:solidFill>
                  <a:srgbClr val="0000FF"/>
                </a:solidFill>
                <a:cs typeface="Arial" pitchFamily="34" charset="0"/>
              </a:rPr>
              <a:t>    981,096</a:t>
            </a:r>
            <a:endParaRPr lang="ja-JP" altLang="en-US" sz="2000" b="1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10248" name="Line 48"/>
          <p:cNvSpPr>
            <a:spLocks noChangeShapeType="1"/>
          </p:cNvSpPr>
          <p:nvPr/>
        </p:nvSpPr>
        <p:spPr bwMode="auto">
          <a:xfrm flipH="1">
            <a:off x="1432629" y="3025284"/>
            <a:ext cx="958231" cy="28694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>
              <a:cs typeface="Arial" pitchFamily="34" charset="0"/>
            </a:endParaRPr>
          </a:p>
        </p:txBody>
      </p:sp>
      <p:cxnSp>
        <p:nvCxnSpPr>
          <p:cNvPr id="10251" name="直線矢印コネクタ 24"/>
          <p:cNvCxnSpPr>
            <a:cxnSpLocks noChangeShapeType="1"/>
          </p:cNvCxnSpPr>
          <p:nvPr/>
        </p:nvCxnSpPr>
        <p:spPr bwMode="auto">
          <a:xfrm flipV="1">
            <a:off x="7706955" y="4955682"/>
            <a:ext cx="609461" cy="59811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252" name="直線矢印コネクタ 24"/>
          <p:cNvCxnSpPr>
            <a:cxnSpLocks noChangeShapeType="1"/>
          </p:cNvCxnSpPr>
          <p:nvPr/>
        </p:nvCxnSpPr>
        <p:spPr bwMode="auto">
          <a:xfrm>
            <a:off x="7647200" y="2697668"/>
            <a:ext cx="597208" cy="1409252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0253" name="Text Box 45"/>
          <p:cNvSpPr txBox="1">
            <a:spLocks noChangeArrowheads="1"/>
          </p:cNvSpPr>
          <p:nvPr/>
        </p:nvSpPr>
        <p:spPr bwMode="auto">
          <a:xfrm>
            <a:off x="6228184" y="1998343"/>
            <a:ext cx="21399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2000" b="1" dirty="0">
                <a:solidFill>
                  <a:srgbClr val="0000FF"/>
                </a:solidFill>
                <a:cs typeface="Arial" pitchFamily="34" charset="0"/>
              </a:rPr>
              <a:t>Injuries in </a:t>
            </a:r>
            <a:r>
              <a:rPr lang="en-US" altLang="ja-JP" sz="2000" b="1" dirty="0" smtClean="0">
                <a:solidFill>
                  <a:srgbClr val="0000FF"/>
                </a:solidFill>
                <a:cs typeface="Arial" pitchFamily="34" charset="0"/>
              </a:rPr>
              <a:t>2014:</a:t>
            </a:r>
            <a:br>
              <a:rPr lang="en-US" altLang="ja-JP" sz="2000" b="1" dirty="0" smtClean="0">
                <a:solidFill>
                  <a:srgbClr val="0000FF"/>
                </a:solidFill>
                <a:cs typeface="Arial" pitchFamily="34" charset="0"/>
              </a:rPr>
            </a:br>
            <a:r>
              <a:rPr lang="en-US" altLang="ja-JP" sz="2000" b="1" dirty="0" smtClean="0">
                <a:solidFill>
                  <a:srgbClr val="0000FF"/>
                </a:solidFill>
                <a:cs typeface="Arial" pitchFamily="34" charset="0"/>
              </a:rPr>
              <a:t>      709,989</a:t>
            </a:r>
            <a:endParaRPr lang="ja-JP" altLang="en-US" sz="2000" b="1" dirty="0">
              <a:solidFill>
                <a:srgbClr val="0000FF"/>
              </a:solidFill>
              <a:cs typeface="Arial" pitchFamily="34" charset="0"/>
            </a:endParaRPr>
          </a:p>
        </p:txBody>
      </p:sp>
      <p:cxnSp>
        <p:nvCxnSpPr>
          <p:cNvPr id="10254" name="直線矢印コネクタ 24"/>
          <p:cNvCxnSpPr>
            <a:cxnSpLocks noChangeShapeType="1"/>
          </p:cNvCxnSpPr>
          <p:nvPr/>
        </p:nvCxnSpPr>
        <p:spPr bwMode="auto">
          <a:xfrm flipH="1" flipV="1">
            <a:off x="1475656" y="1340768"/>
            <a:ext cx="576064" cy="21602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3" name="テキスト ボックス 42"/>
          <p:cNvSpPr txBox="1"/>
          <p:nvPr/>
        </p:nvSpPr>
        <p:spPr>
          <a:xfrm rot="16200000">
            <a:off x="6102969" y="3419574"/>
            <a:ext cx="5616625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kumimoji="1" lang="en-US" altLang="ja-JP" sz="2000" dirty="0" smtClean="0">
                <a:cs typeface="Arial" pitchFamily="34" charset="0"/>
              </a:rPr>
              <a:t>Number of traffic accidents / </a:t>
            </a:r>
            <a:r>
              <a:rPr lang="en-US" altLang="ja-JP" sz="2000" dirty="0" smtClean="0">
                <a:cs typeface="Arial" pitchFamily="34" charset="0"/>
              </a:rPr>
              <a:t>fatalities</a:t>
            </a:r>
            <a:r>
              <a:rPr kumimoji="1" lang="en-US" altLang="ja-JP" sz="2000" dirty="0" smtClean="0">
                <a:cs typeface="Arial" pitchFamily="34" charset="0"/>
              </a:rPr>
              <a:t> / </a:t>
            </a:r>
            <a:r>
              <a:rPr lang="en-US" altLang="ja-JP" sz="2000" dirty="0" smtClean="0">
                <a:cs typeface="Arial" pitchFamily="34" charset="0"/>
              </a:rPr>
              <a:t>injuries</a:t>
            </a:r>
            <a:endParaRPr kumimoji="1" lang="ja-JP" altLang="en-US" sz="2000" dirty="0"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5004048" y="6435163"/>
            <a:ext cx="37415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altLang="ja-JP" sz="1600" dirty="0" smtClean="0">
                <a:cs typeface="Arial" pitchFamily="34" charset="0"/>
              </a:rPr>
              <a:t>(</a:t>
            </a:r>
            <a:r>
              <a:rPr lang="en-US" altLang="ja-JP" sz="1600" dirty="0">
                <a:cs typeface="Arial" pitchFamily="34" charset="0"/>
              </a:rPr>
              <a:t>National Police Agency </a:t>
            </a:r>
            <a:r>
              <a:rPr lang="en-US" altLang="ja-JP" sz="1600" dirty="0" smtClean="0">
                <a:cs typeface="Arial" pitchFamily="34" charset="0"/>
              </a:rPr>
              <a:t>of Japan)</a:t>
            </a:r>
            <a:endParaRPr lang="en-US" altLang="ja-JP" sz="1600" dirty="0">
              <a:cs typeface="Arial" pitchFamily="34" charset="0"/>
            </a:endParaRPr>
          </a:p>
        </p:txBody>
      </p:sp>
      <p:pic>
        <p:nvPicPr>
          <p:cNvPr id="15" name="Picture 41" descr="C:\Users\kasai-a2d9\Desktop\MLI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r>
              <a:rPr lang="en-US" altLang="ja-JP" sz="2400" dirty="0" smtClean="0"/>
              <a:t>Introduction –Traffic accidents in Japan-</a:t>
            </a:r>
          </a:p>
        </p:txBody>
      </p:sp>
      <p:sp>
        <p:nvSpPr>
          <p:cNvPr id="16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5</a:t>
            </a:fld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924944"/>
            <a:ext cx="8748464" cy="194421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4000" dirty="0">
                <a:solidFill>
                  <a:srgbClr val="0070C0"/>
                </a:solidFill>
              </a:rPr>
              <a:t>Mandatory fitting of advanced brake </a:t>
            </a:r>
            <a:r>
              <a:rPr lang="en-US" altLang="ja-JP" sz="4000" dirty="0" smtClean="0">
                <a:solidFill>
                  <a:srgbClr val="0070C0"/>
                </a:solidFill>
              </a:rPr>
              <a:t>systems*</a:t>
            </a:r>
            <a:r>
              <a:rPr lang="ja-JP" altLang="en-US" sz="4000" dirty="0" smtClean="0">
                <a:solidFill>
                  <a:srgbClr val="0070C0"/>
                </a:solidFill>
              </a:rPr>
              <a:t> </a:t>
            </a:r>
            <a:r>
              <a:rPr lang="en-US" altLang="ja-JP" sz="4000" dirty="0" smtClean="0">
                <a:solidFill>
                  <a:srgbClr val="0070C0"/>
                </a:solidFill>
              </a:rPr>
              <a:t>for </a:t>
            </a:r>
            <a:r>
              <a:rPr lang="en-US" altLang="ja-JP" sz="4000" dirty="0">
                <a:solidFill>
                  <a:srgbClr val="0070C0"/>
                </a:solidFill>
              </a:rPr>
              <a:t>motorcycles</a:t>
            </a:r>
            <a:endParaRPr lang="en-US" altLang="ja-JP" sz="40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6</a:t>
            </a:fld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6" y="451665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78125" indent="-2778125"/>
            <a:r>
              <a:rPr lang="en-US" altLang="ja-JP" dirty="0" smtClean="0"/>
              <a:t>*Advanced brake systems: Anti-lock Brake Systems (ABS) and Combined Brake Systems (CBS)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Motorcycles –Scope and Effective dates-</a:t>
            </a:r>
          </a:p>
        </p:txBody>
      </p:sp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974"/>
          </a:xfrm>
        </p:spPr>
        <p:txBody>
          <a:bodyPr/>
          <a:lstStyle/>
          <a:p>
            <a:r>
              <a:rPr kumimoji="1" lang="en-US" altLang="ja-JP" dirty="0" smtClean="0"/>
              <a:t>Scope</a:t>
            </a:r>
          </a:p>
          <a:p>
            <a:pPr lvl="1"/>
            <a:r>
              <a:rPr lang="en-US" altLang="ja-JP" dirty="0" smtClean="0"/>
              <a:t>Motorcycles* (125cm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</a:t>
            </a:r>
            <a:r>
              <a:rPr lang="en-US" altLang="ja-JP" dirty="0"/>
              <a:t>&lt; engine capacity )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Mopeds (type 2) (50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3</a:t>
            </a:r>
            <a:r>
              <a:rPr kumimoji="1" lang="en-US" altLang="ja-JP" dirty="0" smtClean="0"/>
              <a:t> &lt; engine </a:t>
            </a:r>
            <a:r>
              <a:rPr lang="en-US" altLang="ja-JP" dirty="0"/>
              <a:t>capacity ≤ 125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3</a:t>
            </a:r>
            <a:r>
              <a:rPr kumimoji="1" lang="en-US" altLang="ja-JP" dirty="0" smtClean="0"/>
              <a:t>)</a:t>
            </a:r>
          </a:p>
          <a:p>
            <a:pPr lvl="1" indent="-203200">
              <a:buNone/>
            </a:pPr>
            <a:r>
              <a:rPr lang="en-US" altLang="ja-JP" dirty="0" smtClean="0"/>
              <a:t>*</a:t>
            </a:r>
            <a:r>
              <a:rPr lang="en-US" altLang="ja-JP" dirty="0" err="1" smtClean="0"/>
              <a:t>Enduro</a:t>
            </a:r>
            <a:r>
              <a:rPr lang="en-US" altLang="ja-JP" dirty="0" smtClean="0"/>
              <a:t> and Trial motorcycles are excluded.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Effective dates</a:t>
            </a:r>
          </a:p>
          <a:p>
            <a:pPr lvl="1"/>
            <a:r>
              <a:rPr lang="en-US" altLang="ja-JP" dirty="0" smtClean="0"/>
              <a:t>New types: October 2018</a:t>
            </a:r>
          </a:p>
          <a:p>
            <a:pPr lvl="1"/>
            <a:r>
              <a:rPr lang="en-US" altLang="ja-JP" dirty="0" smtClean="0"/>
              <a:t>All new vehicles: October 2021</a:t>
            </a:r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7</a:t>
            </a:fld>
            <a:endParaRPr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95192" y="61970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(Issued: </a:t>
            </a:r>
            <a:r>
              <a:rPr lang="en-US" altLang="ja-JP" dirty="0"/>
              <a:t>January 22 2015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67893"/>
              </p:ext>
            </p:extLst>
          </p:nvPr>
        </p:nvGraphicFramePr>
        <p:xfrm>
          <a:off x="323528" y="764704"/>
          <a:ext cx="8527500" cy="583264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21250"/>
                <a:gridCol w="1387062"/>
                <a:gridCol w="2376264"/>
                <a:gridCol w="1080120"/>
                <a:gridCol w="1152128"/>
                <a:gridCol w="1110676"/>
              </a:tblGrid>
              <a:tr h="755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smtClean="0"/>
                        <a:t>Engine Capacity: c[cm</a:t>
                      </a:r>
                      <a:r>
                        <a:rPr lang="en-US" altLang="ja-JP" sz="1400" baseline="30000" dirty="0" smtClean="0"/>
                        <a:t>3</a:t>
                      </a:r>
                      <a:r>
                        <a:rPr lang="en-US" altLang="ja-JP" sz="1400" dirty="0" smtClean="0"/>
                        <a:t>]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Technical inspection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Highway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License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Motorcycle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(normal)</a:t>
                      </a:r>
                      <a:endParaRPr kumimoji="1" lang="ja-JP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400&lt;</a:t>
                      </a:r>
                      <a:r>
                        <a:rPr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Large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250&lt;c</a:t>
                      </a:r>
                      <a:r>
                        <a:rPr lang="en-US" altLang="ja-JP" dirty="0" smtClean="0"/>
                        <a:t>≤</a:t>
                      </a:r>
                      <a:r>
                        <a:rPr kumimoji="1" lang="en-US" altLang="ja-JP" dirty="0" smtClean="0"/>
                        <a:t>400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Normal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Motorcycle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(light)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125&lt;c</a:t>
                      </a:r>
                      <a:r>
                        <a:rPr lang="en-US" altLang="ja-JP" dirty="0" smtClean="0"/>
                        <a:t>≤</a:t>
                      </a:r>
                      <a:r>
                        <a:rPr kumimoji="1" lang="en-US" altLang="ja-JP" dirty="0" smtClean="0"/>
                        <a:t>250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155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Moped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(type 2)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50&lt;c</a:t>
                      </a:r>
                      <a:r>
                        <a:rPr lang="en-US" altLang="ja-JP" dirty="0" smtClean="0"/>
                        <a:t>≤</a:t>
                      </a:r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Moped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(type 1)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r>
                        <a:rPr lang="en-US" altLang="ja-JP" dirty="0" smtClean="0"/>
                        <a:t>≤</a:t>
                      </a:r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Moped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087C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Motorcycles –Category in Japan-</a:t>
            </a:r>
          </a:p>
        </p:txBody>
      </p:sp>
      <p:pic>
        <p:nvPicPr>
          <p:cNvPr id="15362" name="Picture 2" descr="C:\Users\kasai-a2d9\Desktop\aj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531806" cy="936104"/>
          </a:xfrm>
          <a:prstGeom prst="rect">
            <a:avLst/>
          </a:prstGeom>
          <a:noFill/>
        </p:spPr>
      </p:pic>
      <p:pic>
        <p:nvPicPr>
          <p:cNvPr id="15363" name="Picture 3" descr="C:\Users\kasai-a2d9\Desktop\pic-color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564904"/>
            <a:ext cx="1584176" cy="937382"/>
          </a:xfrm>
          <a:prstGeom prst="rect">
            <a:avLst/>
          </a:prstGeom>
          <a:noFill/>
        </p:spPr>
      </p:pic>
      <p:pic>
        <p:nvPicPr>
          <p:cNvPr id="15364" name="Picture 4" descr="C:\Users\kasai-a2d9\Desktop\img_01-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623995"/>
            <a:ext cx="1250239" cy="885125"/>
          </a:xfrm>
          <a:prstGeom prst="rect">
            <a:avLst/>
          </a:prstGeom>
          <a:noFill/>
        </p:spPr>
      </p:pic>
      <p:pic>
        <p:nvPicPr>
          <p:cNvPr id="15365" name="Picture 5" descr="C:\Users\kasai-a2d9\Desktop\exterior01_0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637824"/>
            <a:ext cx="1224136" cy="879408"/>
          </a:xfrm>
          <a:prstGeom prst="rect">
            <a:avLst/>
          </a:prstGeom>
          <a:noFill/>
        </p:spPr>
      </p:pic>
      <p:pic>
        <p:nvPicPr>
          <p:cNvPr id="15366" name="Picture 6" descr="C:\Users\kasai-a2d9\Desktop\photo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5661247"/>
            <a:ext cx="1080120" cy="864097"/>
          </a:xfrm>
          <a:prstGeom prst="rect">
            <a:avLst/>
          </a:prstGeom>
          <a:noFill/>
        </p:spPr>
      </p:pic>
      <p:sp>
        <p:nvSpPr>
          <p:cNvPr id="10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8</a:t>
            </a:fld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9" name="Picture 41" descr="C:\Users\kasai-a2d9\Desktop\ML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"/>
            <a:ext cx="3275856" cy="335412"/>
          </a:xfrm>
          <a:prstGeom prst="rect">
            <a:avLst/>
          </a:prstGeom>
          <a:noFill/>
        </p:spPr>
      </p:pic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555808"/>
            <a:ext cx="8820472" cy="648072"/>
          </a:xfrm>
        </p:spPr>
        <p:txBody>
          <a:bodyPr/>
          <a:lstStyle/>
          <a:p>
            <a:r>
              <a:rPr lang="en-US" altLang="ja-JP" dirty="0" smtClean="0"/>
              <a:t>Requirements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r>
              <a:rPr lang="en-US" altLang="ja-JP" sz="2400" dirty="0" smtClean="0"/>
              <a:t>Motorcycles –Requirements and Estimated effect-</a:t>
            </a:r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B50010A9-240B-40F7-8CF7-91E911C36EF2}" type="slidenum">
              <a:rPr lang="en-US" altLang="ja-JP" sz="2000" smtClean="0"/>
              <a:pPr algn="r"/>
              <a:t>9</a:t>
            </a:fld>
            <a:endParaRPr lang="en-US" altLang="ja-JP" sz="20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810017"/>
              </p:ext>
            </p:extLst>
          </p:nvPr>
        </p:nvGraphicFramePr>
        <p:xfrm>
          <a:off x="648072" y="1151158"/>
          <a:ext cx="7812360" cy="324889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923839"/>
                <a:gridCol w="4888521"/>
              </a:tblGrid>
              <a:tr h="4447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Mandatory</a:t>
                      </a:r>
                      <a:r>
                        <a:rPr kumimoji="1" lang="en-US" altLang="ja-JP" sz="2000" baseline="0" dirty="0" smtClean="0"/>
                        <a:t> fitting</a:t>
                      </a:r>
                      <a:endParaRPr kumimoji="1" lang="en-US" altLang="ja-JP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/>
                        <a:t>Motorcycle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/>
                        <a:t>(normal)</a:t>
                      </a:r>
                      <a:endParaRPr kumimoji="1" lang="ja-JP" alt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0" dirty="0" smtClean="0"/>
                        <a:t>ABS*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Motorcycle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(light)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Moped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(type 2)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/>
                        <a:t>ABS*</a:t>
                      </a:r>
                      <a:r>
                        <a:rPr kumimoji="1" lang="en-US" altLang="ja-JP" sz="2000" baseline="0" dirty="0" smtClean="0"/>
                        <a:t> o</a:t>
                      </a:r>
                      <a:r>
                        <a:rPr kumimoji="1" lang="en-US" altLang="ja-JP" sz="2000" dirty="0" smtClean="0"/>
                        <a:t>r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CBS*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Moped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(type 1)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-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コンテンツ プレースホルダ 2"/>
          <p:cNvSpPr txBox="1">
            <a:spLocks/>
          </p:cNvSpPr>
          <p:nvPr/>
        </p:nvSpPr>
        <p:spPr bwMode="auto">
          <a:xfrm>
            <a:off x="611560" y="4444240"/>
            <a:ext cx="78488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-190500">
              <a:buNone/>
            </a:pPr>
            <a:r>
              <a:rPr lang="en-US" altLang="ja-JP" sz="2000" kern="0" dirty="0" smtClean="0"/>
              <a:t>* ABS and CBS shall meet performance requirements in UN regulation No. 78.</a:t>
            </a: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 bwMode="auto">
          <a:xfrm>
            <a:off x="611560" y="5891108"/>
            <a:ext cx="7848872" cy="7782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000" kern="0" dirty="0" smtClean="0"/>
              <a:t>194 people at most can be saved annually by mandatory fitting of advanced brake systems for</a:t>
            </a:r>
            <a:r>
              <a:rPr lang="ja-JP" altLang="en-US" sz="2000" kern="0" dirty="0"/>
              <a:t> </a:t>
            </a:r>
            <a:r>
              <a:rPr lang="en-US" altLang="ja-JP" sz="2000" kern="0" dirty="0" smtClean="0"/>
              <a:t>motorcycles.</a:t>
            </a:r>
          </a:p>
        </p:txBody>
      </p:sp>
      <p:sp>
        <p:nvSpPr>
          <p:cNvPr id="22" name="コンテンツ プレースホルダ 2"/>
          <p:cNvSpPr txBox="1">
            <a:spLocks/>
          </p:cNvSpPr>
          <p:nvPr/>
        </p:nvSpPr>
        <p:spPr bwMode="auto">
          <a:xfrm>
            <a:off x="107504" y="5308336"/>
            <a:ext cx="72728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Estimation </a:t>
            </a:r>
            <a:r>
              <a:rPr lang="en-US" altLang="ja-JP" kern="0" dirty="0"/>
              <a:t>by </a:t>
            </a:r>
            <a:r>
              <a:rPr lang="en-US" altLang="ja-JP" kern="0" dirty="0" smtClean="0"/>
              <a:t>Government </a:t>
            </a:r>
            <a:r>
              <a:rPr lang="en-US" altLang="ja-JP" kern="0" dirty="0"/>
              <a:t>of </a:t>
            </a:r>
            <a:r>
              <a:rPr lang="en-US" altLang="ja-JP" kern="0" dirty="0" smtClean="0"/>
              <a:t>Japan</a:t>
            </a:r>
            <a:endParaRPr lang="en-US" altLang="ja-JP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702</Words>
  <Application>Microsoft Office PowerPoint</Application>
  <PresentationFormat>On-screen Show (4:3)</PresentationFormat>
  <Paragraphs>142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標準デザイン</vt:lpstr>
      <vt:lpstr>Information on mandatory fitting of advanced safety systems in Japan</vt:lpstr>
      <vt:lpstr>Contents</vt:lpstr>
      <vt:lpstr>PowerPoint Presentation</vt:lpstr>
      <vt:lpstr>PowerPoint Presentation</vt:lpstr>
      <vt:lpstr>Introduction –Traffic accidents in Japan-</vt:lpstr>
      <vt:lpstr>PowerPoint Presentation</vt:lpstr>
      <vt:lpstr>Motorcycles –Scope and Effective dates-</vt:lpstr>
      <vt:lpstr>PowerPoint Presentation</vt:lpstr>
      <vt:lpstr>Motorcycles –Requirements and Estimated effect-</vt:lpstr>
      <vt:lpstr>PowerPoint Presentation</vt:lpstr>
      <vt:lpstr>Heavy vehicles –Scope and Requirements-</vt:lpstr>
      <vt:lpstr>Heavy vehicles –Effective dates (1)-</vt:lpstr>
      <vt:lpstr>Heavy vehicles –Effective dates (2)-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Francois E. Guichard</cp:lastModifiedBy>
  <cp:revision>289</cp:revision>
  <cp:lastPrinted>2015-02-10T06:31:43Z</cp:lastPrinted>
  <dcterms:created xsi:type="dcterms:W3CDTF">2007-11-06T12:19:33Z</dcterms:created>
  <dcterms:modified xsi:type="dcterms:W3CDTF">2015-02-11T08:00:17Z</dcterms:modified>
</cp:coreProperties>
</file>