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1" r:id="rId1"/>
  </p:sldMasterIdLst>
  <p:notesMasterIdLst>
    <p:notesMasterId r:id="rId6"/>
  </p:notesMasterIdLst>
  <p:handoutMasterIdLst>
    <p:handoutMasterId r:id="rId7"/>
  </p:handoutMasterIdLst>
  <p:sldIdLst>
    <p:sldId id="265" r:id="rId2"/>
    <p:sldId id="259" r:id="rId3"/>
    <p:sldId id="268" r:id="rId4"/>
    <p:sldId id="261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36" autoAdjust="0"/>
    <p:restoredTop sz="90922" autoAdjust="0"/>
  </p:normalViewPr>
  <p:slideViewPr>
    <p:cSldViewPr>
      <p:cViewPr>
        <p:scale>
          <a:sx n="106" d="100"/>
          <a:sy n="106" d="100"/>
        </p:scale>
        <p:origin x="-186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2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E654CA9-241A-4B58-8DE5-12DE630DED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2722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31B5D63-4203-4E26-B6C6-46B4954A23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9215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6245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6E22B0-3A17-45B7-AF4B-28357ACE90C3}" type="slidenum">
              <a:rPr lang="ja-JP" altLang="fr-FR"/>
              <a:pPr/>
              <a:t>‹#›</a:t>
            </a:fld>
            <a:endParaRPr lang="fr-FR" altLang="ja-JP"/>
          </a:p>
        </p:txBody>
      </p:sp>
    </p:spTree>
    <p:extLst>
      <p:ext uri="{BB962C8B-B14F-4D97-AF65-F5344CB8AC3E}">
        <p14:creationId xmlns:p14="http://schemas.microsoft.com/office/powerpoint/2010/main" val="2132087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4D32B0-8A42-44E7-9B4D-3C2296BFBD2E}" type="slidenum">
              <a:rPr lang="ja-JP" altLang="fr-FR"/>
              <a:pPr/>
              <a:t>‹#›</a:t>
            </a:fld>
            <a:endParaRPr lang="fr-FR" altLang="ja-JP"/>
          </a:p>
        </p:txBody>
      </p:sp>
    </p:spTree>
    <p:extLst>
      <p:ext uri="{BB962C8B-B14F-4D97-AF65-F5344CB8AC3E}">
        <p14:creationId xmlns:p14="http://schemas.microsoft.com/office/powerpoint/2010/main" val="3796980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14464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7F56F4-53F4-4744-8FEF-840AE151320B}" type="slidenum">
              <a:rPr lang="ja-JP" altLang="fr-FR"/>
              <a:pPr/>
              <a:t>‹#›</a:t>
            </a:fld>
            <a:endParaRPr lang="fr-FR" altLang="ja-JP"/>
          </a:p>
        </p:txBody>
      </p:sp>
    </p:spTree>
    <p:extLst>
      <p:ext uri="{BB962C8B-B14F-4D97-AF65-F5344CB8AC3E}">
        <p14:creationId xmlns:p14="http://schemas.microsoft.com/office/powerpoint/2010/main" val="2031401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DCAE38-802C-4BCD-8E23-F653FABC34F1}" type="slidenum">
              <a:rPr lang="ja-JP" altLang="fr-FR"/>
              <a:pPr/>
              <a:t>‹#›</a:t>
            </a:fld>
            <a:endParaRPr lang="fr-FR" altLang="ja-JP"/>
          </a:p>
        </p:txBody>
      </p:sp>
    </p:spTree>
    <p:extLst>
      <p:ext uri="{BB962C8B-B14F-4D97-AF65-F5344CB8AC3E}">
        <p14:creationId xmlns:p14="http://schemas.microsoft.com/office/powerpoint/2010/main" val="3638835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CF7609-A126-430D-864C-5251E8DC0566}" type="slidenum">
              <a:rPr lang="ja-JP" altLang="fr-FR"/>
              <a:pPr/>
              <a:t>‹#›</a:t>
            </a:fld>
            <a:endParaRPr lang="fr-FR" altLang="ja-JP"/>
          </a:p>
        </p:txBody>
      </p:sp>
    </p:spTree>
    <p:extLst>
      <p:ext uri="{BB962C8B-B14F-4D97-AF65-F5344CB8AC3E}">
        <p14:creationId xmlns:p14="http://schemas.microsoft.com/office/powerpoint/2010/main" val="1692350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C2F580-C48E-4C14-8111-BE255E1134ED}" type="slidenum">
              <a:rPr lang="ja-JP" altLang="fr-FR"/>
              <a:pPr/>
              <a:t>‹#›</a:t>
            </a:fld>
            <a:endParaRPr lang="fr-FR" altLang="ja-JP"/>
          </a:p>
        </p:txBody>
      </p:sp>
    </p:spTree>
    <p:extLst>
      <p:ext uri="{BB962C8B-B14F-4D97-AF65-F5344CB8AC3E}">
        <p14:creationId xmlns:p14="http://schemas.microsoft.com/office/powerpoint/2010/main" val="1606871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9A974D-1DC4-4C29-960C-4F23E42A2DA2}" type="slidenum">
              <a:rPr lang="ja-JP" altLang="fr-FR"/>
              <a:pPr/>
              <a:t>‹#›</a:t>
            </a:fld>
            <a:endParaRPr lang="fr-FR" altLang="ja-JP"/>
          </a:p>
        </p:txBody>
      </p:sp>
    </p:spTree>
    <p:extLst>
      <p:ext uri="{BB962C8B-B14F-4D97-AF65-F5344CB8AC3E}">
        <p14:creationId xmlns:p14="http://schemas.microsoft.com/office/powerpoint/2010/main" val="948280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050A2B-ED20-46DB-805A-96BB748EB760}" type="slidenum">
              <a:rPr lang="ja-JP" altLang="fr-FR"/>
              <a:pPr/>
              <a:t>‹#›</a:t>
            </a:fld>
            <a:endParaRPr lang="fr-FR" altLang="ja-JP"/>
          </a:p>
        </p:txBody>
      </p:sp>
    </p:spTree>
    <p:extLst>
      <p:ext uri="{BB962C8B-B14F-4D97-AF65-F5344CB8AC3E}">
        <p14:creationId xmlns:p14="http://schemas.microsoft.com/office/powerpoint/2010/main" val="1475208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F7C1A6-5432-4A88-9199-948E52B80477}" type="slidenum">
              <a:rPr lang="ja-JP" altLang="fr-FR"/>
              <a:pPr/>
              <a:t>‹#›</a:t>
            </a:fld>
            <a:endParaRPr lang="fr-FR" altLang="ja-JP"/>
          </a:p>
        </p:txBody>
      </p:sp>
    </p:spTree>
    <p:extLst>
      <p:ext uri="{BB962C8B-B14F-4D97-AF65-F5344CB8AC3E}">
        <p14:creationId xmlns:p14="http://schemas.microsoft.com/office/powerpoint/2010/main" val="4131259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chemeClr val="accent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ja-JP" dirty="0" smtClean="0"/>
              <a:t>Cliquez pour modifier les styles du texte du masque</a:t>
            </a:r>
          </a:p>
          <a:p>
            <a:pPr lvl="1"/>
            <a:r>
              <a:rPr lang="fr-FR" altLang="ja-JP" dirty="0" smtClean="0"/>
              <a:t>Deuxième niveau</a:t>
            </a:r>
          </a:p>
          <a:p>
            <a:pPr lvl="2"/>
            <a:r>
              <a:rPr lang="fr-FR" altLang="ja-JP" dirty="0" smtClean="0"/>
              <a:t>Troisième niveau</a:t>
            </a:r>
          </a:p>
          <a:p>
            <a:pPr lvl="3"/>
            <a:r>
              <a:rPr lang="fr-FR" altLang="ja-JP" dirty="0" smtClean="0"/>
              <a:t>Quatrième niveau</a:t>
            </a:r>
          </a:p>
          <a:p>
            <a:pPr lvl="4"/>
            <a:r>
              <a:rPr lang="fr-FR" altLang="ja-JP" dirty="0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34" charset="-128"/>
              </a:defRPr>
            </a:lvl1pPr>
          </a:lstStyle>
          <a:p>
            <a:endParaRPr lang="fr-FR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34" charset="-128"/>
              </a:defRPr>
            </a:lvl1pPr>
          </a:lstStyle>
          <a:p>
            <a:r>
              <a:rPr lang="ja-JP" altLang="fr-FR"/>
              <a:t>YvdS - 28 May 06</a:t>
            </a:r>
            <a:endParaRPr lang="fr-FR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34" charset="-128"/>
              </a:defRPr>
            </a:lvl1pPr>
          </a:lstStyle>
          <a:p>
            <a:fld id="{841ADF96-E6CA-4184-9617-4AA0842E2F41}" type="slidenum">
              <a:rPr lang="ja-JP" altLang="fr-FR"/>
              <a:pPr/>
              <a:t>‹#›</a:t>
            </a:fld>
            <a:endParaRPr lang="fr-FR" altLang="ja-JP"/>
          </a:p>
        </p:txBody>
      </p:sp>
      <p:pic>
        <p:nvPicPr>
          <p:cNvPr id="8" name="Image 7" descr="oica_logolarge.jpg"/>
          <p:cNvPicPr>
            <a:picLocks noChangeAspect="1"/>
          </p:cNvPicPr>
          <p:nvPr/>
        </p:nvPicPr>
        <p:blipFill>
          <a:blip r:embed="rId13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28600" y="381000"/>
            <a:ext cx="1447800" cy="780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604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v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56792"/>
            <a:ext cx="7990656" cy="4104456"/>
          </a:xfrm>
        </p:spPr>
        <p:txBody>
          <a:bodyPr/>
          <a:lstStyle/>
          <a:p>
            <a:pPr marL="180975" algn="l"/>
            <a:r>
              <a:rPr lang="en-GB" sz="2800" b="1" dirty="0" smtClean="0"/>
              <a:t>Background of the</a:t>
            </a:r>
            <a:br>
              <a:rPr lang="en-GB" sz="2800" b="1" dirty="0" smtClean="0"/>
            </a:br>
            <a:r>
              <a:rPr lang="en-GB" sz="3600" b="1" dirty="0"/>
              <a:t/>
            </a:r>
            <a:br>
              <a:rPr lang="en-GB" sz="3600" b="1" dirty="0"/>
            </a:br>
            <a:r>
              <a:rPr lang="en-GB" sz="3600" b="1" dirty="0"/>
              <a:t>Proposals for amending R49 </a:t>
            </a:r>
            <a:r>
              <a:rPr lang="en-GB" sz="3600" b="1" dirty="0" smtClean="0"/>
              <a:t>Rev 6</a:t>
            </a:r>
            <a:br>
              <a:rPr lang="en-GB" sz="3600" b="1" dirty="0" smtClean="0"/>
            </a:br>
            <a:r>
              <a:rPr lang="en-GB" sz="3600" b="1"/>
              <a:t/>
            </a:r>
            <a:br>
              <a:rPr lang="en-GB" sz="3600" b="1"/>
            </a:br>
            <a:r>
              <a:rPr lang="en-GB" sz="2800" b="1" smtClean="0"/>
              <a:t>(ECE</a:t>
            </a:r>
            <a:r>
              <a:rPr lang="en-GB" sz="2800" b="1" dirty="0" smtClean="0"/>
              <a:t>/ TRANS/WP.29/GRPE/2015/03</a:t>
            </a:r>
            <a:r>
              <a:rPr lang="en-GB" sz="2800" b="1" dirty="0" smtClean="0"/>
              <a:t/>
            </a:r>
            <a:br>
              <a:rPr lang="en-GB" sz="2800" b="1" dirty="0" smtClean="0"/>
            </a:br>
            <a:r>
              <a:rPr lang="en-GB" sz="2800" b="1" dirty="0" smtClean="0"/>
              <a:t>	GRPE-70-06 and GRPE-70-07)</a:t>
            </a:r>
            <a:endParaRPr lang="en-GB" sz="2800" b="1" dirty="0"/>
          </a:p>
        </p:txBody>
      </p:sp>
      <p:sp>
        <p:nvSpPr>
          <p:cNvPr id="4" name="ZoneTexte 3"/>
          <p:cNvSpPr txBox="1"/>
          <p:nvPr/>
        </p:nvSpPr>
        <p:spPr>
          <a:xfrm>
            <a:off x="5004048" y="620688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5" name="Textfeld 12"/>
          <p:cNvSpPr txBox="1">
            <a:spLocks noChangeArrowheads="1"/>
          </p:cNvSpPr>
          <p:nvPr/>
        </p:nvSpPr>
        <p:spPr bwMode="auto">
          <a:xfrm>
            <a:off x="4860032" y="436241"/>
            <a:ext cx="32448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0000" b="1" kern="1200">
                <a:solidFill>
                  <a:srgbClr val="FFD624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0000" b="1" kern="1200">
                <a:solidFill>
                  <a:srgbClr val="FFD624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0000" b="1" kern="1200">
                <a:solidFill>
                  <a:srgbClr val="FFD624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0000" b="1" kern="1200">
                <a:solidFill>
                  <a:srgbClr val="FFD624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0000" b="1" kern="1200">
                <a:solidFill>
                  <a:srgbClr val="FFD624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0000" b="1" kern="1200">
                <a:solidFill>
                  <a:srgbClr val="FFD624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0000" b="1" kern="1200">
                <a:solidFill>
                  <a:srgbClr val="FFD624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0000" b="1" kern="1200">
                <a:solidFill>
                  <a:srgbClr val="FFD624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0000" b="1" kern="1200">
                <a:solidFill>
                  <a:srgbClr val="FFD624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altLang="en-US" sz="12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Informal document </a:t>
            </a:r>
            <a:r>
              <a:rPr lang="en-US" alt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GRPE-70-24</a:t>
            </a:r>
            <a:endParaRPr lang="en-US" altLang="en-US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eaLnBrk="1" hangingPunct="1"/>
            <a:r>
              <a:rPr lang="en-US" altLang="en-US" sz="1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(70</a:t>
            </a:r>
            <a:r>
              <a:rPr lang="en-US" altLang="en-US" sz="1200" b="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altLang="en-US" sz="1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2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GRPE, </a:t>
            </a:r>
            <a:r>
              <a:rPr lang="en-US" altLang="en-US" sz="1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15-16 January 2015</a:t>
            </a:r>
          </a:p>
          <a:p>
            <a:pPr algn="r" eaLnBrk="1" hangingPunct="1"/>
            <a:r>
              <a:rPr lang="en-US" altLang="en-US" sz="1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agenda </a:t>
            </a:r>
            <a:r>
              <a:rPr lang="en-US" altLang="en-US" sz="12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item </a:t>
            </a:r>
            <a:r>
              <a:rPr lang="en-US" altLang="en-US" sz="1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4(a))</a:t>
            </a:r>
            <a:endParaRPr lang="en-US" altLang="en-US" sz="12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eaLnBrk="1" hangingPunct="1"/>
            <a:endParaRPr lang="de-DE" altLang="en-US" sz="12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4305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476672"/>
            <a:ext cx="8229600" cy="936104"/>
          </a:xfrm>
        </p:spPr>
        <p:txBody>
          <a:bodyPr/>
          <a:lstStyle/>
          <a:p>
            <a:r>
              <a:rPr lang="en-GB" sz="2800" b="1" dirty="0" smtClean="0">
                <a:solidFill>
                  <a:srgbClr val="000000"/>
                </a:solidFill>
                <a:ea typeface="+mn-ea"/>
                <a:cs typeface="+mn-cs"/>
              </a:rPr>
              <a:t>History</a:t>
            </a:r>
            <a:endParaRPr lang="en-GB" sz="2800" b="1" dirty="0">
              <a:solidFill>
                <a:srgbClr val="000000"/>
              </a:solidFill>
              <a:ea typeface="+mn-ea"/>
              <a:cs typeface="+mn-cs"/>
            </a:endParaRPr>
          </a:p>
        </p:txBody>
      </p:sp>
      <p:sp>
        <p:nvSpPr>
          <p:cNvPr id="6149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700808"/>
            <a:ext cx="8229600" cy="4320480"/>
          </a:xfrm>
        </p:spPr>
        <p:txBody>
          <a:bodyPr>
            <a:normAutofit fontScale="85000" lnSpcReduction="10000"/>
          </a:bodyPr>
          <a:lstStyle/>
          <a:p>
            <a:pPr marL="400050" indent="-400050">
              <a:lnSpc>
                <a:spcPct val="90000"/>
              </a:lnSpc>
              <a:spcAft>
                <a:spcPts val="600"/>
              </a:spcAft>
            </a:pPr>
            <a:r>
              <a:rPr lang="en-GB" sz="2800" dirty="0" smtClean="0"/>
              <a:t>GRPE adopted in June 2014 a series of amendments to R49 rev.6</a:t>
            </a:r>
            <a:endParaRPr lang="en-GB" sz="2800" dirty="0"/>
          </a:p>
          <a:p>
            <a:pPr marL="400050" indent="-400050">
              <a:lnSpc>
                <a:spcPct val="90000"/>
              </a:lnSpc>
              <a:spcAft>
                <a:spcPts val="600"/>
              </a:spcAft>
            </a:pPr>
            <a:r>
              <a:rPr lang="en-GB" sz="2800" dirty="0" smtClean="0">
                <a:solidFill>
                  <a:schemeClr val="tx1"/>
                </a:solidFill>
                <a:effectLst/>
              </a:rPr>
              <a:t>These amendments included </a:t>
            </a:r>
            <a:r>
              <a:rPr lang="en-GB" sz="2800" dirty="0" smtClean="0"/>
              <a:t>a </a:t>
            </a:r>
            <a:r>
              <a:rPr lang="en-GB" sz="2800" dirty="0"/>
              <a:t>complete deletion of the urea consumption </a:t>
            </a:r>
            <a:r>
              <a:rPr lang="en-GB" sz="2800" dirty="0" smtClean="0"/>
              <a:t>monitoring. This possible deletion was based on the </a:t>
            </a:r>
            <a:r>
              <a:rPr lang="en-GB" sz="2800" dirty="0"/>
              <a:t>general existence of close-loop systems in Heavy-Duty engines and vehicles. </a:t>
            </a:r>
            <a:endParaRPr lang="en-GB" sz="2800" dirty="0" smtClean="0"/>
          </a:p>
          <a:p>
            <a:pPr marL="400050" indent="-400050">
              <a:lnSpc>
                <a:spcPct val="90000"/>
              </a:lnSpc>
              <a:spcAft>
                <a:spcPts val="600"/>
              </a:spcAft>
            </a:pPr>
            <a:r>
              <a:rPr lang="en-GB" sz="2800" dirty="0" smtClean="0"/>
              <a:t>In </a:t>
            </a:r>
            <a:r>
              <a:rPr lang="en-GB" sz="2800" dirty="0"/>
              <a:t>the meantime, it appeared that some Light Commercial vehicles were not equipped with such system, thereby creating a possible loop-hole in the Regulation. </a:t>
            </a:r>
            <a:endParaRPr lang="en-GB" sz="2800" dirty="0" smtClean="0">
              <a:solidFill>
                <a:schemeClr val="tx1"/>
              </a:solidFill>
              <a:effectLst/>
            </a:endParaRPr>
          </a:p>
          <a:p>
            <a:pPr marL="400050" indent="-400050" eaLnBrk="1" hangingPunct="1">
              <a:lnSpc>
                <a:spcPct val="90000"/>
              </a:lnSpc>
              <a:spcAft>
                <a:spcPts val="600"/>
              </a:spcAft>
            </a:pPr>
            <a:r>
              <a:rPr lang="en-GB" sz="2800" noProof="0" dirty="0" smtClean="0"/>
              <a:t>The present proposals aim at introducing an alternative to the deletion of the urea consumption monitoring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fld id="{30717CE3-B6AB-4421-ABDF-63A0497C13B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38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1196752"/>
            <a:ext cx="8229600" cy="936104"/>
          </a:xfrm>
        </p:spPr>
        <p:txBody>
          <a:bodyPr/>
          <a:lstStyle/>
          <a:p>
            <a:r>
              <a:rPr lang="en-GB" sz="2800" b="1" dirty="0">
                <a:solidFill>
                  <a:srgbClr val="000000"/>
                </a:solidFill>
                <a:ea typeface="+mn-ea"/>
                <a:cs typeface="+mn-cs"/>
              </a:rPr>
              <a:t>List of the </a:t>
            </a:r>
            <a:r>
              <a:rPr lang="en-GB" sz="2800" b="1" dirty="0" smtClean="0">
                <a:solidFill>
                  <a:srgbClr val="000000"/>
                </a:solidFill>
                <a:ea typeface="+mn-ea"/>
                <a:cs typeface="+mn-cs"/>
              </a:rPr>
              <a:t>amendments already proposed</a:t>
            </a:r>
            <a:br>
              <a:rPr lang="en-GB" sz="2800" b="1" dirty="0" smtClean="0">
                <a:solidFill>
                  <a:srgbClr val="000000"/>
                </a:solidFill>
                <a:ea typeface="+mn-ea"/>
                <a:cs typeface="+mn-cs"/>
              </a:rPr>
            </a:br>
            <a:r>
              <a:rPr lang="en-GB" sz="2800" b="1" dirty="0" smtClean="0">
                <a:solidFill>
                  <a:srgbClr val="000000"/>
                </a:solidFill>
                <a:ea typeface="+mn-ea"/>
                <a:cs typeface="+mn-cs"/>
              </a:rPr>
              <a:t>and adopted by GRPE in June 2014 </a:t>
            </a:r>
            <a:endParaRPr lang="en-GB" sz="2800" b="1" dirty="0">
              <a:solidFill>
                <a:srgbClr val="000000"/>
              </a:solidFill>
              <a:ea typeface="+mn-ea"/>
              <a:cs typeface="+mn-cs"/>
            </a:endParaRPr>
          </a:p>
        </p:txBody>
      </p:sp>
      <p:sp>
        <p:nvSpPr>
          <p:cNvPr id="6149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2636913"/>
            <a:ext cx="8229600" cy="3024335"/>
          </a:xfrm>
        </p:spPr>
        <p:txBody>
          <a:bodyPr>
            <a:normAutofit/>
          </a:bodyPr>
          <a:lstStyle/>
          <a:p>
            <a:pPr marL="400050" indent="-400050">
              <a:lnSpc>
                <a:spcPct val="90000"/>
              </a:lnSpc>
              <a:spcAft>
                <a:spcPts val="600"/>
              </a:spcAft>
            </a:pPr>
            <a:r>
              <a:rPr lang="en-GB" sz="2800" dirty="0"/>
              <a:t>Transposing the latest EU OTLs and </a:t>
            </a:r>
            <a:br>
              <a:rPr lang="en-GB" sz="2800" dirty="0"/>
            </a:br>
            <a:r>
              <a:rPr lang="en-GB" sz="2800" dirty="0"/>
              <a:t>their date of application</a:t>
            </a:r>
          </a:p>
          <a:p>
            <a:pPr marL="400050" indent="-400050" eaLnBrk="1" hangingPunct="1">
              <a:lnSpc>
                <a:spcPct val="90000"/>
              </a:lnSpc>
              <a:spcAft>
                <a:spcPts val="600"/>
              </a:spcAft>
            </a:pPr>
            <a:r>
              <a:rPr lang="en-GB" sz="2800" dirty="0" smtClean="0">
                <a:solidFill>
                  <a:schemeClr val="tx1"/>
                </a:solidFill>
                <a:effectLst/>
              </a:rPr>
              <a:t>Improvement of the definition of </a:t>
            </a:r>
            <a:r>
              <a:rPr lang="en-GB" sz="2800" dirty="0" err="1" smtClean="0">
                <a:solidFill>
                  <a:schemeClr val="tx1"/>
                </a:solidFill>
                <a:effectLst/>
              </a:rPr>
              <a:t>CDmin</a:t>
            </a:r>
            <a:endParaRPr lang="en-GB" sz="2800" dirty="0" smtClean="0">
              <a:solidFill>
                <a:schemeClr val="tx1"/>
              </a:solidFill>
              <a:effectLst/>
            </a:endParaRPr>
          </a:p>
          <a:p>
            <a:pPr marL="400050" indent="-400050" eaLnBrk="1" hangingPunct="1">
              <a:lnSpc>
                <a:spcPct val="90000"/>
              </a:lnSpc>
              <a:spcAft>
                <a:spcPts val="600"/>
              </a:spcAft>
            </a:pPr>
            <a:r>
              <a:rPr lang="en-GB" sz="2800" dirty="0" smtClean="0">
                <a:solidFill>
                  <a:schemeClr val="tx1"/>
                </a:solidFill>
                <a:effectLst/>
              </a:rPr>
              <a:t>Stop-start and hybrid vehicles – OBD changes</a:t>
            </a:r>
          </a:p>
          <a:p>
            <a:pPr marL="400050" indent="-400050" eaLnBrk="1" hangingPunct="1">
              <a:lnSpc>
                <a:spcPct val="90000"/>
              </a:lnSpc>
              <a:spcAft>
                <a:spcPts val="600"/>
              </a:spcAft>
            </a:pPr>
            <a:r>
              <a:rPr lang="en-GB" sz="2800" dirty="0"/>
              <a:t>A</a:t>
            </a:r>
            <a:r>
              <a:rPr lang="en-GB" sz="2800" dirty="0" smtClean="0">
                <a:solidFill>
                  <a:schemeClr val="tx1"/>
                </a:solidFill>
                <a:effectLst/>
              </a:rPr>
              <a:t>lternative service mode for LNG dual-fuel vehicles</a:t>
            </a:r>
            <a:endParaRPr lang="en-GB" sz="2800" noProof="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fld id="{30717CE3-B6AB-4421-ABDF-63A0497C13B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24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620688"/>
            <a:ext cx="7162800" cy="1224136"/>
          </a:xfrm>
        </p:spPr>
        <p:txBody>
          <a:bodyPr>
            <a:normAutofit/>
          </a:bodyPr>
          <a:lstStyle/>
          <a:p>
            <a:r>
              <a:rPr lang="en-GB" sz="2800" b="1" dirty="0" smtClean="0"/>
              <a:t>New Amendments proposed to GRPE</a:t>
            </a:r>
            <a:endParaRPr lang="en-GB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772816"/>
            <a:ext cx="8077200" cy="4789512"/>
          </a:xfrm>
        </p:spPr>
        <p:txBody>
          <a:bodyPr>
            <a:normAutofit/>
          </a:bodyPr>
          <a:lstStyle/>
          <a:p>
            <a:r>
              <a:rPr lang="en-GB" sz="2000" dirty="0"/>
              <a:t>It is proposed to keep at stage C the fifty per cent threshold value required </a:t>
            </a:r>
            <a:r>
              <a:rPr lang="en-GB" sz="2000" dirty="0" smtClean="0"/>
              <a:t>for </a:t>
            </a:r>
            <a:r>
              <a:rPr lang="en-GB" sz="2000" dirty="0"/>
              <a:t>reagent consumption </a:t>
            </a:r>
            <a:r>
              <a:rPr lang="en-GB" sz="2000" dirty="0" smtClean="0"/>
              <a:t>monitoring in </a:t>
            </a:r>
            <a:r>
              <a:rPr lang="en-GB" sz="2000" dirty="0"/>
              <a:t>stage A </a:t>
            </a:r>
          </a:p>
          <a:p>
            <a:pPr lvl="1"/>
            <a:r>
              <a:rPr lang="en-GB" sz="1600" dirty="0" smtClean="0"/>
              <a:t>Rationale: with the </a:t>
            </a:r>
            <a:r>
              <a:rPr lang="en-GB" sz="1600" dirty="0"/>
              <a:t>currently available sensor technology </a:t>
            </a:r>
            <a:r>
              <a:rPr lang="en-GB" sz="1600" dirty="0" smtClean="0"/>
              <a:t>an effective </a:t>
            </a:r>
            <a:r>
              <a:rPr lang="en-GB" sz="1600" dirty="0"/>
              <a:t>inducement </a:t>
            </a:r>
            <a:r>
              <a:rPr lang="en-GB" sz="1600" dirty="0" smtClean="0"/>
              <a:t>is already observed </a:t>
            </a:r>
            <a:r>
              <a:rPr lang="en-GB" sz="1600" dirty="0"/>
              <a:t>in the field by enforcing the stage A </a:t>
            </a:r>
            <a:r>
              <a:rPr lang="en-GB" sz="1600" dirty="0" smtClean="0"/>
              <a:t>measures</a:t>
            </a:r>
            <a:br>
              <a:rPr lang="en-GB" sz="1600" dirty="0" smtClean="0"/>
            </a:br>
            <a:r>
              <a:rPr lang="en-GB" sz="1200" dirty="0" smtClean="0"/>
              <a:t>.</a:t>
            </a:r>
            <a:endParaRPr lang="en-GB" sz="1200" dirty="0"/>
          </a:p>
          <a:p>
            <a:pPr lvl="0"/>
            <a:r>
              <a:rPr lang="en-GB" sz="2000" dirty="0" smtClean="0"/>
              <a:t>It is proposed at </a:t>
            </a:r>
            <a:r>
              <a:rPr lang="en-GB" sz="2000" dirty="0"/>
              <a:t>improving the neutrality of the requirements as regards the technology that may be used for monitoring the reagent consumption </a:t>
            </a:r>
            <a:endParaRPr lang="en-GB" sz="2000" dirty="0" smtClean="0"/>
          </a:p>
          <a:p>
            <a:pPr lvl="1"/>
            <a:r>
              <a:rPr lang="en-GB" sz="1600" dirty="0"/>
              <a:t>Rationale: The monitoring time requirement that is considered as necessary was not achievable with the two monitors currently </a:t>
            </a:r>
            <a:r>
              <a:rPr lang="en-GB" sz="1600" dirty="0" smtClean="0"/>
              <a:t>specified. It is achievable with other technologies.</a:t>
            </a:r>
            <a:endParaRPr lang="en-GB" sz="1600" dirty="0"/>
          </a:p>
          <a:p>
            <a:r>
              <a:rPr lang="en-GB" sz="2000" dirty="0" smtClean="0"/>
              <a:t>It is proposed to align </a:t>
            </a:r>
            <a:r>
              <a:rPr lang="en-GB" sz="2000" dirty="0"/>
              <a:t>the transitional provision </a:t>
            </a:r>
            <a:r>
              <a:rPr lang="en-GB" sz="2000" dirty="0" smtClean="0"/>
              <a:t>with </a:t>
            </a:r>
            <a:r>
              <a:rPr lang="en-GB" sz="2000" dirty="0"/>
              <a:t>the one contained in </a:t>
            </a:r>
            <a:r>
              <a:rPr lang="en-GB" sz="2000"/>
              <a:t>the </a:t>
            </a:r>
            <a:r>
              <a:rPr lang="en-GB" sz="2000" smtClean="0"/>
              <a:t>“General </a:t>
            </a:r>
            <a:r>
              <a:rPr lang="en-GB" sz="2000" dirty="0"/>
              <a:t>Guidelines for UN regulatory procedures and transitional provisions in </a:t>
            </a:r>
            <a:r>
              <a:rPr lang="en-GB" sz="2000"/>
              <a:t>UN </a:t>
            </a:r>
            <a:r>
              <a:rPr lang="en-GB" sz="2000" smtClean="0"/>
              <a:t>Regulations” </a:t>
            </a:r>
            <a:r>
              <a:rPr lang="en-GB" sz="2000" dirty="0" smtClean="0"/>
              <a:t>(document </a:t>
            </a:r>
            <a:r>
              <a:rPr lang="en-GB" sz="2000" smtClean="0"/>
              <a:t>ECE-TRANS-WP29-1044r1e)</a:t>
            </a:r>
            <a:endParaRPr lang="en-GB" sz="2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fld id="{30717CE3-B6AB-4421-ABDF-63A0497C13B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733381"/>
      </p:ext>
    </p:extLst>
  </p:cSld>
  <p:clrMapOvr>
    <a:masterClrMapping/>
  </p:clrMapOvr>
</p:sld>
</file>

<file path=ppt/theme/theme1.xml><?xml version="1.0" encoding="utf-8"?>
<a:theme xmlns:a="http://schemas.openxmlformats.org/drawingml/2006/main" name="Masque Présentation OICA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</TotalTime>
  <Words>168</Words>
  <Application>Microsoft Office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Masque Présentation OICA</vt:lpstr>
      <vt:lpstr>Background of the  Proposals for amending R49 Rev 6  (ECE/ TRANS/WP.29/GRPE/2015/03  GRPE-70-06 and GRPE-70-07)</vt:lpstr>
      <vt:lpstr>History</vt:lpstr>
      <vt:lpstr>List of the amendments already proposed and adopted by GRPE in June 2014 </vt:lpstr>
      <vt:lpstr>New Amendments proposed to GRPE</vt:lpstr>
    </vt:vector>
  </TitlesOfParts>
  <Company>Volvo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JFR</dc:creator>
  <cp:lastModifiedBy>onu</cp:lastModifiedBy>
  <cp:revision>38</cp:revision>
  <dcterms:created xsi:type="dcterms:W3CDTF">2014-05-06T06:59:33Z</dcterms:created>
  <dcterms:modified xsi:type="dcterms:W3CDTF">2015-01-15T13:06:57Z</dcterms:modified>
</cp:coreProperties>
</file>