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docProps/custom.xml" ContentType="application/vnd.openxmlformats-officedocument.custom-properties+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removePersonalInfoOnSave="1" saveSubsetFonts="1">
  <p:sldMasterIdLst>
    <p:sldMasterId id="2147483659" r:id="rId1"/>
  </p:sldMasterIdLst>
  <p:notesMasterIdLst>
    <p:notesMasterId r:id="rId15"/>
  </p:notesMasterIdLst>
  <p:sldIdLst>
    <p:sldId id="277" r:id="rId2"/>
    <p:sldId id="264" r:id="rId3"/>
    <p:sldId id="263" r:id="rId4"/>
    <p:sldId id="265" r:id="rId5"/>
    <p:sldId id="275" r:id="rId6"/>
    <p:sldId id="266" r:id="rId7"/>
    <p:sldId id="267" r:id="rId8"/>
    <p:sldId id="276" r:id="rId9"/>
    <p:sldId id="268" r:id="rId10"/>
    <p:sldId id="269" r:id="rId11"/>
    <p:sldId id="270" r:id="rId12"/>
    <p:sldId id="272" r:id="rId13"/>
    <p:sldId id="278" r:id="rId14"/>
  </p:sldIdLst>
  <p:sldSz cx="9906000" cy="6858000" type="A4"/>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FFD100"/>
    <a:srgbClr val="C82D20"/>
    <a:srgbClr val="51AE30"/>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389" autoAdjust="0"/>
    <p:restoredTop sz="94787" autoAdjust="0"/>
  </p:normalViewPr>
  <p:slideViewPr>
    <p:cSldViewPr snapToGrid="0">
      <p:cViewPr>
        <p:scale>
          <a:sx n="70" d="100"/>
          <a:sy n="70" d="100"/>
        </p:scale>
        <p:origin x="-1792" y="-872"/>
      </p:cViewPr>
      <p:guideLst>
        <p:guide orient="horz" pos="142"/>
        <p:guide orient="horz" pos="795"/>
        <p:guide orient="horz" pos="719"/>
        <p:guide orient="horz" pos="1088"/>
        <p:guide orient="horz" pos="3974"/>
        <p:guide orient="horz" pos="4178"/>
        <p:guide pos="5660"/>
        <p:guide pos="389"/>
        <p:guide pos="5844"/>
        <p:guide pos="652"/>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34A03-512B-4175-A05C-244CAC0C2483}" type="datetimeFigureOut">
              <a:rPr lang="de-DE" smtClean="0"/>
              <a:pPr/>
              <a:t>1/12/15</a:t>
            </a:fld>
            <a:endParaRPr lang="de-DE"/>
          </a:p>
        </p:txBody>
      </p:sp>
      <p:sp>
        <p:nvSpPr>
          <p:cNvPr id="4" name="Folienbildplatzhalt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26462-A666-4A36-A2AC-732EB029069A}" type="slidenum">
              <a:rPr lang="de-DE" smtClean="0"/>
              <a:pPr/>
              <a:t>‹#›</a:t>
            </a:fld>
            <a:endParaRPr lang="de-DE"/>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70277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28"/>
            <a:ext cx="8420100" cy="1470025"/>
          </a:xfrm>
          <a:prstGeom prst="rect">
            <a:avLst/>
          </a:prstGeom>
        </p:spPr>
        <p:txBody>
          <a:bodyPr/>
          <a:lstStyle/>
          <a:p>
            <a:r>
              <a:rPr lang="fr-FR" smtClean="0"/>
              <a:t>Modifiez le style du titre</a:t>
            </a:r>
            <a:endParaRPr lang="fr-FR"/>
          </a:p>
        </p:txBody>
      </p:sp>
      <p:sp>
        <p:nvSpPr>
          <p:cNvPr id="3" name="Sous-titr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4683997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a:solidFill>
                <a:srgbClr val="000000"/>
              </a:solidFill>
            </a:endParaRPr>
          </a:p>
        </p:txBody>
      </p:sp>
      <p:sp>
        <p:nvSpPr>
          <p:cNvPr id="5" name="Espace réservé du pied de page 4"/>
          <p:cNvSpPr>
            <a:spLocks noGrp="1"/>
          </p:cNvSpPr>
          <p:nvPr>
            <p:ph type="ftr" sz="quarter" idx="11"/>
          </p:nvPr>
        </p:nvSpPr>
        <p:spPr/>
        <p:txBody>
          <a:bodyPr/>
          <a:lstStyle>
            <a:lvl1pPr>
              <a:defRPr/>
            </a:lvl1pPr>
          </a:lstStyle>
          <a:p>
            <a:endParaRPr lang="fr-FR" altLang="ja-JP" dirty="0">
              <a:solidFill>
                <a:srgbClr val="000000"/>
              </a:solidFill>
            </a:endParaRPr>
          </a:p>
        </p:txBody>
      </p:sp>
      <p:sp>
        <p:nvSpPr>
          <p:cNvPr id="6" name="Espace réservé du numéro de diapositive 5"/>
          <p:cNvSpPr>
            <a:spLocks noGrp="1"/>
          </p:cNvSpPr>
          <p:nvPr>
            <p:ph type="sldNum" sz="quarter" idx="12"/>
          </p:nvPr>
        </p:nvSpPr>
        <p:spPr/>
        <p:txBody>
          <a:bodyPr/>
          <a:lstStyle>
            <a:lvl1pPr>
              <a:defRPr/>
            </a:lvl1pPr>
          </a:lstStyle>
          <a:p>
            <a:fld id="{876E22B0-3A17-45B7-AF4B-28357ACE90C3}" type="slidenum">
              <a:rPr lang="ja-JP" altLang="fr-FR">
                <a:solidFill>
                  <a:srgbClr val="000000"/>
                </a:solidFill>
              </a:rPr>
              <a:pPr/>
              <a:t>‹#›</a:t>
            </a:fld>
            <a:endParaRPr lang="fr-FR" altLang="ja-JP">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66583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181850" y="274641"/>
            <a:ext cx="2228850" cy="5851525"/>
          </a:xfrm>
          <a:prstGeom prst="rect">
            <a:avLst/>
          </a:prstGeo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95300" y="274641"/>
            <a:ext cx="652145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a:solidFill>
                <a:srgbClr val="000000"/>
              </a:solidFill>
            </a:endParaRPr>
          </a:p>
        </p:txBody>
      </p:sp>
      <p:sp>
        <p:nvSpPr>
          <p:cNvPr id="5" name="Espace réservé du pied de page 4"/>
          <p:cNvSpPr>
            <a:spLocks noGrp="1"/>
          </p:cNvSpPr>
          <p:nvPr>
            <p:ph type="ftr" sz="quarter" idx="11"/>
          </p:nvPr>
        </p:nvSpPr>
        <p:spPr/>
        <p:txBody>
          <a:bodyPr/>
          <a:lstStyle>
            <a:lvl1pPr>
              <a:defRPr/>
            </a:lvl1pPr>
          </a:lstStyle>
          <a:p>
            <a:endParaRPr lang="fr-FR" altLang="ja-JP" dirty="0">
              <a:solidFill>
                <a:srgbClr val="000000"/>
              </a:solidFill>
            </a:endParaRPr>
          </a:p>
        </p:txBody>
      </p:sp>
      <p:sp>
        <p:nvSpPr>
          <p:cNvPr id="6" name="Espace réservé du numéro de diapositive 5"/>
          <p:cNvSpPr>
            <a:spLocks noGrp="1"/>
          </p:cNvSpPr>
          <p:nvPr>
            <p:ph type="sldNum" sz="quarter" idx="12"/>
          </p:nvPr>
        </p:nvSpPr>
        <p:spPr/>
        <p:txBody>
          <a:bodyPr/>
          <a:lstStyle>
            <a:lvl1pPr>
              <a:defRPr/>
            </a:lvl1pPr>
          </a:lstStyle>
          <a:p>
            <a:fld id="{D04D32B0-8A42-44E7-9B4D-3C2296BFBD2E}" type="slidenum">
              <a:rPr lang="ja-JP" altLang="fr-FR">
                <a:solidFill>
                  <a:srgbClr val="000000"/>
                </a:solidFill>
              </a:rPr>
              <a:pPr/>
              <a:t>‹#›</a:t>
            </a:fld>
            <a:endParaRPr lang="fr-FR" altLang="ja-JP">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49606432"/>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95300" y="225426"/>
            <a:ext cx="8915400" cy="915988"/>
          </a:xfrm>
          <a:prstGeom prst="rect">
            <a:avLst/>
          </a:prstGeom>
        </p:spPr>
        <p:txBody>
          <a:bodyPr/>
          <a:lstStyle/>
          <a:p>
            <a:r>
              <a:rPr lang="fr-FR" smtClean="0"/>
              <a:t>Modifiez le style du titre</a:t>
            </a:r>
            <a:endParaRPr lang="fr-FR" dirty="0"/>
          </a:p>
        </p:txBody>
      </p:sp>
      <p:sp>
        <p:nvSpPr>
          <p:cNvPr id="3" name="Espace réservé du contenu 2"/>
          <p:cNvSpPr>
            <a:spLocks noGrp="1"/>
          </p:cNvSpPr>
          <p:nvPr>
            <p:ph idx="1"/>
          </p:nvPr>
        </p:nvSpPr>
        <p:spPr>
          <a:xfrm>
            <a:off x="617538" y="1262063"/>
            <a:ext cx="8659812" cy="5046662"/>
          </a:xfrm>
        </p:spPr>
        <p:txBody>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60425647"/>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506" y="4406903"/>
            <a:ext cx="8420100" cy="1362075"/>
          </a:xfrm>
          <a:prstGeom prst="rect">
            <a:avLst/>
          </a:prstGeo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endParaRPr lang="fr-FR" altLang="ja-JP">
              <a:solidFill>
                <a:srgbClr val="000000"/>
              </a:solidFill>
            </a:endParaRPr>
          </a:p>
        </p:txBody>
      </p:sp>
      <p:sp>
        <p:nvSpPr>
          <p:cNvPr id="5" name="Espace réservé du pied de page 4"/>
          <p:cNvSpPr>
            <a:spLocks noGrp="1"/>
          </p:cNvSpPr>
          <p:nvPr>
            <p:ph type="ftr" sz="quarter" idx="11"/>
          </p:nvPr>
        </p:nvSpPr>
        <p:spPr/>
        <p:txBody>
          <a:bodyPr/>
          <a:lstStyle>
            <a:lvl1pPr>
              <a:defRPr/>
            </a:lvl1pPr>
          </a:lstStyle>
          <a:p>
            <a:endParaRPr lang="fr-FR" altLang="ja-JP" dirty="0">
              <a:solidFill>
                <a:srgbClr val="000000"/>
              </a:solidFill>
            </a:endParaRPr>
          </a:p>
        </p:txBody>
      </p:sp>
      <p:sp>
        <p:nvSpPr>
          <p:cNvPr id="6" name="Espace réservé du numéro de diapositive 5"/>
          <p:cNvSpPr>
            <a:spLocks noGrp="1"/>
          </p:cNvSpPr>
          <p:nvPr>
            <p:ph type="sldNum" sz="quarter" idx="12"/>
          </p:nvPr>
        </p:nvSpPr>
        <p:spPr/>
        <p:txBody>
          <a:bodyPr/>
          <a:lstStyle>
            <a:lvl1pPr>
              <a:defRPr/>
            </a:lvl1pPr>
          </a:lstStyle>
          <a:p>
            <a:fld id="{FD7F56F4-53F4-4744-8FEF-840AE151320B}" type="slidenum">
              <a:rPr lang="ja-JP" altLang="fr-FR">
                <a:solidFill>
                  <a:srgbClr val="000000"/>
                </a:solidFill>
              </a:rPr>
              <a:pPr/>
              <a:t>‹#›</a:t>
            </a:fld>
            <a:endParaRPr lang="fr-FR" altLang="ja-JP">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64658719"/>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Modifiez le style du titre</a:t>
            </a:r>
            <a:endParaRPr lang="fr-FR"/>
          </a:p>
        </p:txBody>
      </p:sp>
      <p:sp>
        <p:nvSpPr>
          <p:cNvPr id="3" name="Espace réservé du contenu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ltLang="ja-JP">
              <a:solidFill>
                <a:srgbClr val="000000"/>
              </a:solidFill>
            </a:endParaRPr>
          </a:p>
        </p:txBody>
      </p:sp>
      <p:sp>
        <p:nvSpPr>
          <p:cNvPr id="6" name="Espace réservé du pied de page 5"/>
          <p:cNvSpPr>
            <a:spLocks noGrp="1"/>
          </p:cNvSpPr>
          <p:nvPr>
            <p:ph type="ftr" sz="quarter" idx="11"/>
          </p:nvPr>
        </p:nvSpPr>
        <p:spPr/>
        <p:txBody>
          <a:bodyPr/>
          <a:lstStyle>
            <a:lvl1pPr>
              <a:defRPr/>
            </a:lvl1pPr>
          </a:lstStyle>
          <a:p>
            <a:endParaRPr lang="fr-FR" altLang="ja-JP" dirty="0">
              <a:solidFill>
                <a:srgbClr val="000000"/>
              </a:solidFill>
            </a:endParaRPr>
          </a:p>
        </p:txBody>
      </p:sp>
      <p:sp>
        <p:nvSpPr>
          <p:cNvPr id="7" name="Espace réservé du numéro de diapositive 6"/>
          <p:cNvSpPr>
            <a:spLocks noGrp="1"/>
          </p:cNvSpPr>
          <p:nvPr>
            <p:ph type="sldNum" sz="quarter" idx="12"/>
          </p:nvPr>
        </p:nvSpPr>
        <p:spPr/>
        <p:txBody>
          <a:bodyPr/>
          <a:lstStyle>
            <a:lvl1pPr>
              <a:defRPr/>
            </a:lvl1pPr>
          </a:lstStyle>
          <a:p>
            <a:fld id="{3ADCAE38-802C-4BCD-8E23-F653FABC34F1}" type="slidenum">
              <a:rPr lang="ja-JP" altLang="fr-FR">
                <a:solidFill>
                  <a:srgbClr val="000000"/>
                </a:solidFill>
              </a:rPr>
              <a:pPr/>
              <a:t>‹#›</a:t>
            </a:fld>
            <a:endParaRPr lang="fr-FR" altLang="ja-JP">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1052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ltLang="ja-JP">
              <a:solidFill>
                <a:srgbClr val="000000"/>
              </a:solidFill>
            </a:endParaRPr>
          </a:p>
        </p:txBody>
      </p:sp>
      <p:sp>
        <p:nvSpPr>
          <p:cNvPr id="8" name="Espace réservé du pied de page 7"/>
          <p:cNvSpPr>
            <a:spLocks noGrp="1"/>
          </p:cNvSpPr>
          <p:nvPr>
            <p:ph type="ftr" sz="quarter" idx="11"/>
          </p:nvPr>
        </p:nvSpPr>
        <p:spPr/>
        <p:txBody>
          <a:bodyPr/>
          <a:lstStyle>
            <a:lvl1pPr>
              <a:defRPr/>
            </a:lvl1pPr>
          </a:lstStyle>
          <a:p>
            <a:endParaRPr lang="fr-FR" altLang="ja-JP" dirty="0">
              <a:solidFill>
                <a:srgbClr val="000000"/>
              </a:solidFill>
            </a:endParaRPr>
          </a:p>
        </p:txBody>
      </p:sp>
      <p:sp>
        <p:nvSpPr>
          <p:cNvPr id="9" name="Espace réservé du numéro de diapositive 8"/>
          <p:cNvSpPr>
            <a:spLocks noGrp="1"/>
          </p:cNvSpPr>
          <p:nvPr>
            <p:ph type="sldNum" sz="quarter" idx="12"/>
          </p:nvPr>
        </p:nvSpPr>
        <p:spPr/>
        <p:txBody>
          <a:bodyPr/>
          <a:lstStyle>
            <a:lvl1pPr>
              <a:defRPr/>
            </a:lvl1pPr>
          </a:lstStyle>
          <a:p>
            <a:fld id="{36CF7609-A126-430D-864C-5251E8DC0566}" type="slidenum">
              <a:rPr lang="ja-JP" altLang="fr-FR">
                <a:solidFill>
                  <a:srgbClr val="000000"/>
                </a:solidFill>
              </a:rPr>
              <a:pPr/>
              <a:t>‹#›</a:t>
            </a:fld>
            <a:endParaRPr lang="fr-FR" altLang="ja-JP">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77035785"/>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ltLang="ja-JP">
              <a:solidFill>
                <a:srgbClr val="000000"/>
              </a:solidFill>
            </a:endParaRPr>
          </a:p>
        </p:txBody>
      </p:sp>
      <p:sp>
        <p:nvSpPr>
          <p:cNvPr id="4" name="Espace réservé du pied de page 3"/>
          <p:cNvSpPr>
            <a:spLocks noGrp="1"/>
          </p:cNvSpPr>
          <p:nvPr>
            <p:ph type="ftr" sz="quarter" idx="11"/>
          </p:nvPr>
        </p:nvSpPr>
        <p:spPr/>
        <p:txBody>
          <a:bodyPr/>
          <a:lstStyle>
            <a:lvl1pPr>
              <a:defRPr/>
            </a:lvl1pPr>
          </a:lstStyle>
          <a:p>
            <a:endParaRPr lang="fr-FR" altLang="ja-JP" dirty="0">
              <a:solidFill>
                <a:srgbClr val="000000"/>
              </a:solidFill>
            </a:endParaRPr>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solidFill>
                  <a:srgbClr val="000000"/>
                </a:solidFill>
              </a:rPr>
              <a:pPr/>
              <a:t>‹#›</a:t>
            </a:fld>
            <a:endParaRPr lang="fr-FR" altLang="ja-JP">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75245254"/>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ja-JP">
              <a:solidFill>
                <a:srgbClr val="000000"/>
              </a:solidFill>
            </a:endParaRPr>
          </a:p>
        </p:txBody>
      </p:sp>
      <p:sp>
        <p:nvSpPr>
          <p:cNvPr id="3" name="Espace réservé du pied de page 2"/>
          <p:cNvSpPr>
            <a:spLocks noGrp="1"/>
          </p:cNvSpPr>
          <p:nvPr>
            <p:ph type="ftr" sz="quarter" idx="11"/>
          </p:nvPr>
        </p:nvSpPr>
        <p:spPr/>
        <p:txBody>
          <a:bodyPr/>
          <a:lstStyle>
            <a:lvl1pPr>
              <a:defRPr/>
            </a:lvl1pPr>
          </a:lstStyle>
          <a:p>
            <a:endParaRPr lang="fr-FR" altLang="ja-JP" dirty="0">
              <a:solidFill>
                <a:srgbClr val="000000"/>
              </a:solidFill>
            </a:endParaRPr>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solidFill>
                  <a:srgbClr val="000000"/>
                </a:solidFill>
              </a:rPr>
              <a:pPr/>
              <a:t>‹#›</a:t>
            </a:fld>
            <a:endParaRPr lang="fr-FR" altLang="ja-JP">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25837567"/>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006" cy="1162050"/>
          </a:xfrm>
          <a:prstGeom prst="rect">
            <a:avLst/>
          </a:prstGeo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solidFill>
                <a:srgbClr val="000000"/>
              </a:solidFill>
            </a:endParaRPr>
          </a:p>
        </p:txBody>
      </p:sp>
      <p:sp>
        <p:nvSpPr>
          <p:cNvPr id="6" name="Espace réservé du pied de page 5"/>
          <p:cNvSpPr>
            <a:spLocks noGrp="1"/>
          </p:cNvSpPr>
          <p:nvPr>
            <p:ph type="ftr" sz="quarter" idx="11"/>
          </p:nvPr>
        </p:nvSpPr>
        <p:spPr/>
        <p:txBody>
          <a:bodyPr/>
          <a:lstStyle>
            <a:lvl1pPr>
              <a:defRPr/>
            </a:lvl1pPr>
          </a:lstStyle>
          <a:p>
            <a:endParaRPr lang="fr-FR" altLang="ja-JP" dirty="0">
              <a:solidFill>
                <a:srgbClr val="000000"/>
              </a:solidFill>
            </a:endParaRPr>
          </a:p>
        </p:txBody>
      </p:sp>
      <p:sp>
        <p:nvSpPr>
          <p:cNvPr id="7" name="Espace réservé du numéro de diapositive 6"/>
          <p:cNvSpPr>
            <a:spLocks noGrp="1"/>
          </p:cNvSpPr>
          <p:nvPr>
            <p:ph type="sldNum" sz="quarter" idx="12"/>
          </p:nvPr>
        </p:nvSpPr>
        <p:spPr/>
        <p:txBody>
          <a:bodyPr/>
          <a:lstStyle>
            <a:lvl1pPr>
              <a:defRPr/>
            </a:lvl1pPr>
          </a:lstStyle>
          <a:p>
            <a:fld id="{A4050A2B-ED20-46DB-805A-96BB748EB760}" type="slidenum">
              <a:rPr lang="ja-JP" altLang="fr-FR">
                <a:solidFill>
                  <a:srgbClr val="000000"/>
                </a:solidFill>
              </a:rPr>
              <a:pPr/>
              <a:t>‹#›</a:t>
            </a:fld>
            <a:endParaRPr lang="fr-FR" altLang="ja-JP">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9736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645" y="4800600"/>
            <a:ext cx="5943600" cy="566738"/>
          </a:xfrm>
          <a:prstGeom prst="rect">
            <a:avLst/>
          </a:prstGeo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solidFill>
                <a:srgbClr val="000000"/>
              </a:solidFill>
            </a:endParaRPr>
          </a:p>
        </p:txBody>
      </p:sp>
      <p:sp>
        <p:nvSpPr>
          <p:cNvPr id="6" name="Espace réservé du pied de page 5"/>
          <p:cNvSpPr>
            <a:spLocks noGrp="1"/>
          </p:cNvSpPr>
          <p:nvPr>
            <p:ph type="ftr" sz="quarter" idx="11"/>
          </p:nvPr>
        </p:nvSpPr>
        <p:spPr/>
        <p:txBody>
          <a:bodyPr/>
          <a:lstStyle>
            <a:lvl1pPr>
              <a:defRPr/>
            </a:lvl1pPr>
          </a:lstStyle>
          <a:p>
            <a:endParaRPr lang="fr-FR" altLang="ja-JP" dirty="0">
              <a:solidFill>
                <a:srgbClr val="000000"/>
              </a:solidFill>
            </a:endParaRPr>
          </a:p>
        </p:txBody>
      </p:sp>
      <p:sp>
        <p:nvSpPr>
          <p:cNvPr id="7" name="Espace réservé du numéro de diapositive 6"/>
          <p:cNvSpPr>
            <a:spLocks noGrp="1"/>
          </p:cNvSpPr>
          <p:nvPr>
            <p:ph type="sldNum" sz="quarter" idx="12"/>
          </p:nvPr>
        </p:nvSpPr>
        <p:spPr/>
        <p:txBody>
          <a:bodyPr/>
          <a:lstStyle>
            <a:lvl1pPr>
              <a:defRPr/>
            </a:lvl1pPr>
          </a:lstStyle>
          <a:p>
            <a:fld id="{67F7C1A6-5432-4A88-9199-948E52B80477}" type="slidenum">
              <a:rPr lang="ja-JP" altLang="fr-FR">
                <a:solidFill>
                  <a:srgbClr val="000000"/>
                </a:solidFill>
              </a:rPr>
              <a:pPr/>
              <a:t>‹#›</a:t>
            </a:fld>
            <a:endParaRPr lang="fr-FR" altLang="ja-JP">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127317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300" y="1600201"/>
            <a:ext cx="89154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smtClean="0"/>
              <a:t>Cliquez pour modifier les styles du texte du masque</a:t>
            </a:r>
          </a:p>
          <a:p>
            <a:pPr lvl="1"/>
            <a:r>
              <a:rPr lang="fr-FR" altLang="ja-JP" dirty="0" smtClean="0"/>
              <a:t>Deuxième niveau</a:t>
            </a:r>
          </a:p>
          <a:p>
            <a:pPr lvl="2"/>
            <a:r>
              <a:rPr lang="fr-FR" altLang="ja-JP" dirty="0" smtClean="0"/>
              <a:t>Troisième niveau</a:t>
            </a:r>
          </a:p>
          <a:p>
            <a:pPr lvl="3"/>
            <a:r>
              <a:rPr lang="fr-FR" altLang="ja-JP" dirty="0" smtClean="0"/>
              <a:t>Quatrième niveau</a:t>
            </a:r>
          </a:p>
          <a:p>
            <a:pPr lvl="4"/>
            <a:r>
              <a:rPr lang="fr-FR" altLang="ja-JP" dirty="0" smtClean="0"/>
              <a:t>Cinquième niveau</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pPr eaLnBrk="0" fontAlgn="base" hangingPunct="0">
              <a:spcBef>
                <a:spcPct val="0"/>
              </a:spcBef>
              <a:spcAft>
                <a:spcPct val="0"/>
              </a:spcAft>
            </a:pPr>
            <a:endParaRPr lang="fr-FR" altLang="ja-JP">
              <a:solidFill>
                <a:srgbClr val="000000"/>
              </a:solidFill>
              <a:latin typeface="Times New Roman" charset="0"/>
            </a:endParaRPr>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pPr eaLnBrk="0" fontAlgn="base" hangingPunct="0">
              <a:spcBef>
                <a:spcPct val="0"/>
              </a:spcBef>
              <a:spcAft>
                <a:spcPct val="0"/>
              </a:spcAft>
            </a:pPr>
            <a:r>
              <a:rPr lang="ja-JP" altLang="fr-FR">
                <a:solidFill>
                  <a:srgbClr val="000000"/>
                </a:solidFill>
                <a:latin typeface="Times New Roman" charset="0"/>
              </a:rPr>
              <a:t>YvdS - 28 May 06</a:t>
            </a:r>
            <a:endParaRPr lang="fr-FR" altLang="ja-JP">
              <a:solidFill>
                <a:srgbClr val="000000"/>
              </a:solidFill>
              <a:latin typeface="Times New Roman" charset="0"/>
            </a:endParaRPr>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pPr eaLnBrk="0" fontAlgn="base" hangingPunct="0">
              <a:spcBef>
                <a:spcPct val="0"/>
              </a:spcBef>
              <a:spcAft>
                <a:spcPct val="0"/>
              </a:spcAft>
            </a:pPr>
            <a:fld id="{841ADF96-E6CA-4184-9617-4AA0842E2F41}" type="slidenum">
              <a:rPr lang="ja-JP" altLang="fr-FR">
                <a:solidFill>
                  <a:srgbClr val="000000"/>
                </a:solidFill>
                <a:latin typeface="Times New Roman" charset="0"/>
              </a:rPr>
              <a:pPr eaLnBrk="0" fontAlgn="base" hangingPunct="0">
                <a:spcBef>
                  <a:spcPct val="0"/>
                </a:spcBef>
                <a:spcAft>
                  <a:spcPct val="0"/>
                </a:spcAft>
              </a:pPr>
              <a:t>‹#›</a:t>
            </a:fld>
            <a:endParaRPr lang="fr-FR" altLang="ja-JP">
              <a:solidFill>
                <a:srgbClr val="000000"/>
              </a:solidFill>
              <a:latin typeface="Times New Roman" charset="0"/>
            </a:endParaRPr>
          </a:p>
        </p:txBody>
      </p:sp>
      <p:pic>
        <p:nvPicPr>
          <p:cNvPr id="8" name="Image 7" descr="oica_logolarge.jpg"/>
          <p:cNvPicPr>
            <a:picLocks noChangeAspect="1"/>
          </p:cNvPicPr>
          <p:nvPr/>
        </p:nvPicPr>
        <p:blipFill>
          <a:blip r:embed="rId13" cstate="print">
            <a:clrChange>
              <a:clrFrom>
                <a:srgbClr val="FFFFFE"/>
              </a:clrFrom>
              <a:clrTo>
                <a:srgbClr val="FFFFFE">
                  <a:alpha val="0"/>
                </a:srgbClr>
              </a:clrTo>
            </a:clrChange>
          </a:blip>
          <a:stretch>
            <a:fillRect/>
          </a:stretch>
        </p:blipFill>
        <p:spPr>
          <a:xfrm>
            <a:off x="247650" y="381001"/>
            <a:ext cx="1568450" cy="780623"/>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71251546"/>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800">
          <a:solidFill>
            <a:schemeClr val="tx1"/>
          </a:solidFill>
          <a:latin typeface="+mn-lt"/>
        </a:defRPr>
      </a:lvl2pPr>
      <a:lvl3pPr marL="1143000" indent="-228600" algn="l" rtl="0" eaLnBrk="1" fontAlgn="base" hangingPunct="1">
        <a:spcBef>
          <a:spcPct val="20000"/>
        </a:spcBef>
        <a:spcAft>
          <a:spcPct val="0"/>
        </a:spcAft>
        <a:buFont typeface="Wingdings" pitchFamily="2" charset="2"/>
        <a:buChar char="v"/>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txBox="1">
            <a:spLocks/>
          </p:cNvSpPr>
          <p:nvPr/>
        </p:nvSpPr>
        <p:spPr>
          <a:xfrm>
            <a:off x="685800" y="1556791"/>
            <a:ext cx="7772400" cy="4434433"/>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2800" b="1" kern="0" dirty="0" smtClean="0"/>
              <a:t>Background</a:t>
            </a:r>
            <a:br>
              <a:rPr lang="en-GB" sz="2800" b="1" kern="0" dirty="0" smtClean="0"/>
            </a:br>
            <a:r>
              <a:rPr lang="en-GB" sz="2800" b="1" kern="0" dirty="0" smtClean="0"/>
              <a:t>of the</a:t>
            </a:r>
            <a:br>
              <a:rPr lang="en-GB" sz="2800" b="1" kern="0" dirty="0" smtClean="0"/>
            </a:br>
            <a:r>
              <a:rPr lang="en-GB" sz="3600" b="1" kern="0" dirty="0" smtClean="0"/>
              <a:t/>
            </a:r>
            <a:br>
              <a:rPr lang="en-GB" sz="3600" b="1" kern="0" dirty="0" smtClean="0"/>
            </a:br>
            <a:r>
              <a:rPr lang="en-GB" sz="3600" b="1" kern="0" dirty="0" smtClean="0"/>
              <a:t>Proposals for amending R83 (Series 06 and 07)</a:t>
            </a:r>
            <a:br>
              <a:rPr lang="en-GB" sz="3600" b="1" kern="0" dirty="0" smtClean="0"/>
            </a:br>
            <a:r>
              <a:rPr lang="en-GB" sz="3600" b="1" kern="0" dirty="0" smtClean="0"/>
              <a:t/>
            </a:r>
            <a:br>
              <a:rPr lang="en-GB" sz="3600" b="1" kern="0" dirty="0" smtClean="0"/>
            </a:br>
            <a:r>
              <a:rPr lang="en-GB" sz="2800" b="1" kern="0" dirty="0" smtClean="0"/>
              <a:t>GRPE</a:t>
            </a:r>
            <a:r>
              <a:rPr lang="en-GB" sz="2800" b="1" kern="0" dirty="0"/>
              <a:t>/2015/4 (OICA) Reg. 83-06 </a:t>
            </a:r>
          </a:p>
          <a:p>
            <a:r>
              <a:rPr lang="en-GB" sz="2800" b="1" kern="0" dirty="0"/>
              <a:t>GRPE/2015/5 (OICA) Reg. </a:t>
            </a:r>
            <a:r>
              <a:rPr lang="en-GB" sz="2800" b="1" kern="0" dirty="0" smtClean="0"/>
              <a:t>83-07</a:t>
            </a:r>
            <a:endParaRPr lang="en-GB" sz="2800" b="1" kern="0" dirty="0"/>
          </a:p>
        </p:txBody>
      </p:sp>
      <p:sp>
        <p:nvSpPr>
          <p:cNvPr id="5" name="Textfeld 12"/>
          <p:cNvSpPr txBox="1">
            <a:spLocks noChangeArrowheads="1"/>
          </p:cNvSpPr>
          <p:nvPr/>
        </p:nvSpPr>
        <p:spPr bwMode="auto">
          <a:xfrm>
            <a:off x="4860032" y="436241"/>
            <a:ext cx="3244850" cy="830997"/>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defPPr>
              <a:defRPr lang="en-GB"/>
            </a:defPPr>
            <a:lvl1pPr algn="l" rtl="0" eaLnBrk="0" fontAlgn="base" hangingPunct="0">
              <a:spcBef>
                <a:spcPct val="0"/>
              </a:spcBef>
              <a:spcAft>
                <a:spcPct val="0"/>
              </a:spcAft>
              <a:defRPr sz="10000" b="1" kern="1200">
                <a:solidFill>
                  <a:srgbClr val="FFD624"/>
                </a:solidFill>
                <a:latin typeface="Verdana" pitchFamily="34" charset="0"/>
                <a:ea typeface="+mn-ea"/>
                <a:cs typeface="+mn-cs"/>
              </a:defRPr>
            </a:lvl1pPr>
            <a:lvl2pPr marL="457200" algn="l" rtl="0" eaLnBrk="0" fontAlgn="base" hangingPunct="0">
              <a:spcBef>
                <a:spcPct val="0"/>
              </a:spcBef>
              <a:spcAft>
                <a:spcPct val="0"/>
              </a:spcAft>
              <a:defRPr sz="10000" b="1" kern="1200">
                <a:solidFill>
                  <a:srgbClr val="FFD624"/>
                </a:solidFill>
                <a:latin typeface="Verdana" pitchFamily="34" charset="0"/>
                <a:ea typeface="+mn-ea"/>
                <a:cs typeface="+mn-cs"/>
              </a:defRPr>
            </a:lvl2pPr>
            <a:lvl3pPr marL="914400" algn="l" rtl="0" eaLnBrk="0" fontAlgn="base" hangingPunct="0">
              <a:spcBef>
                <a:spcPct val="0"/>
              </a:spcBef>
              <a:spcAft>
                <a:spcPct val="0"/>
              </a:spcAft>
              <a:defRPr sz="10000" b="1" kern="1200">
                <a:solidFill>
                  <a:srgbClr val="FFD624"/>
                </a:solidFill>
                <a:latin typeface="Verdana" pitchFamily="34" charset="0"/>
                <a:ea typeface="+mn-ea"/>
                <a:cs typeface="+mn-cs"/>
              </a:defRPr>
            </a:lvl3pPr>
            <a:lvl4pPr marL="1371600" algn="l" rtl="0" eaLnBrk="0" fontAlgn="base" hangingPunct="0">
              <a:spcBef>
                <a:spcPct val="0"/>
              </a:spcBef>
              <a:spcAft>
                <a:spcPct val="0"/>
              </a:spcAft>
              <a:defRPr sz="10000" b="1" kern="1200">
                <a:solidFill>
                  <a:srgbClr val="FFD624"/>
                </a:solidFill>
                <a:latin typeface="Verdana" pitchFamily="34" charset="0"/>
                <a:ea typeface="+mn-ea"/>
                <a:cs typeface="+mn-cs"/>
              </a:defRPr>
            </a:lvl4pPr>
            <a:lvl5pPr marL="1828800" algn="l" rtl="0" eaLnBrk="0" fontAlgn="base" hangingPunct="0">
              <a:spcBef>
                <a:spcPct val="0"/>
              </a:spcBef>
              <a:spcAft>
                <a:spcPct val="0"/>
              </a:spcAft>
              <a:defRPr sz="10000" b="1" kern="1200">
                <a:solidFill>
                  <a:srgbClr val="FFD624"/>
                </a:solidFill>
                <a:latin typeface="Verdana" pitchFamily="34" charset="0"/>
                <a:ea typeface="+mn-ea"/>
                <a:cs typeface="+mn-cs"/>
              </a:defRPr>
            </a:lvl5pPr>
            <a:lvl6pPr marL="2286000" algn="l" defTabSz="914400" rtl="0" eaLnBrk="1" latinLnBrk="0" hangingPunct="1">
              <a:defRPr sz="10000" b="1" kern="1200">
                <a:solidFill>
                  <a:srgbClr val="FFD624"/>
                </a:solidFill>
                <a:latin typeface="Verdana" pitchFamily="34" charset="0"/>
                <a:ea typeface="+mn-ea"/>
                <a:cs typeface="+mn-cs"/>
              </a:defRPr>
            </a:lvl6pPr>
            <a:lvl7pPr marL="2743200" algn="l" defTabSz="914400" rtl="0" eaLnBrk="1" latinLnBrk="0" hangingPunct="1">
              <a:defRPr sz="10000" b="1" kern="1200">
                <a:solidFill>
                  <a:srgbClr val="FFD624"/>
                </a:solidFill>
                <a:latin typeface="Verdana" pitchFamily="34" charset="0"/>
                <a:ea typeface="+mn-ea"/>
                <a:cs typeface="+mn-cs"/>
              </a:defRPr>
            </a:lvl7pPr>
            <a:lvl8pPr marL="3200400" algn="l" defTabSz="914400" rtl="0" eaLnBrk="1" latinLnBrk="0" hangingPunct="1">
              <a:defRPr sz="10000" b="1" kern="1200">
                <a:solidFill>
                  <a:srgbClr val="FFD624"/>
                </a:solidFill>
                <a:latin typeface="Verdana" pitchFamily="34" charset="0"/>
                <a:ea typeface="+mn-ea"/>
                <a:cs typeface="+mn-cs"/>
              </a:defRPr>
            </a:lvl8pPr>
            <a:lvl9pPr marL="3657600" algn="l" defTabSz="914400" rtl="0" eaLnBrk="1" latinLnBrk="0" hangingPunct="1">
              <a:defRPr sz="10000" b="1" kern="1200">
                <a:solidFill>
                  <a:srgbClr val="FFD624"/>
                </a:solidFill>
                <a:latin typeface="Verdana" pitchFamily="34" charset="0"/>
                <a:ea typeface="+mn-ea"/>
                <a:cs typeface="+mn-cs"/>
              </a:defRPr>
            </a:lvl9pPr>
          </a:lstStyle>
          <a:p>
            <a:pPr algn="r" eaLnBrk="1" hangingPunct="1"/>
            <a:r>
              <a:rPr lang="en-US" altLang="en-US" sz="1200" b="0" dirty="0">
                <a:solidFill>
                  <a:schemeClr val="tx1"/>
                </a:solidFill>
                <a:latin typeface="Times New Roman" pitchFamily="18" charset="0"/>
                <a:cs typeface="Times New Roman" pitchFamily="18" charset="0"/>
              </a:rPr>
              <a:t>Informal document</a:t>
            </a:r>
            <a:r>
              <a:rPr lang="en-US" altLang="en-US" sz="1200" b="0" dirty="0" smtClean="0">
                <a:solidFill>
                  <a:schemeClr val="tx1"/>
                </a:solidFill>
                <a:latin typeface="Times New Roman" pitchFamily="18" charset="0"/>
                <a:cs typeface="Times New Roman" pitchFamily="18" charset="0"/>
              </a:rPr>
              <a:t> </a:t>
            </a:r>
            <a:r>
              <a:rPr lang="en-US" altLang="en-US" sz="1200" dirty="0" smtClean="0">
                <a:solidFill>
                  <a:schemeClr val="tx1"/>
                </a:solidFill>
                <a:latin typeface="Times New Roman" pitchFamily="18" charset="0"/>
                <a:cs typeface="Times New Roman" pitchFamily="18" charset="0"/>
              </a:rPr>
              <a:t>GRPE-70-14</a:t>
            </a:r>
            <a:endParaRPr lang="en-US" altLang="en-US" sz="1200" dirty="0" smtClean="0">
              <a:solidFill>
                <a:schemeClr val="tx1"/>
              </a:solidFill>
              <a:latin typeface="Times New Roman" pitchFamily="18" charset="0"/>
              <a:cs typeface="Times New Roman" pitchFamily="18" charset="0"/>
            </a:endParaRPr>
          </a:p>
          <a:p>
            <a:pPr algn="r" eaLnBrk="1" hangingPunct="1"/>
            <a:r>
              <a:rPr lang="en-US" altLang="en-US" sz="1200" b="0" dirty="0" smtClean="0">
                <a:solidFill>
                  <a:schemeClr val="tx1"/>
                </a:solidFill>
                <a:latin typeface="Times New Roman" pitchFamily="18" charset="0"/>
                <a:cs typeface="Times New Roman" pitchFamily="18" charset="0"/>
              </a:rPr>
              <a:t>(70</a:t>
            </a:r>
            <a:r>
              <a:rPr lang="en-US" altLang="en-US" sz="1200" b="0" baseline="30000" dirty="0" smtClean="0">
                <a:solidFill>
                  <a:schemeClr val="tx1"/>
                </a:solidFill>
                <a:latin typeface="Times New Roman" pitchFamily="18" charset="0"/>
                <a:cs typeface="Times New Roman" pitchFamily="18" charset="0"/>
              </a:rPr>
              <a:t>th</a:t>
            </a:r>
            <a:r>
              <a:rPr lang="en-US" altLang="en-US" sz="1200" b="0" dirty="0" smtClean="0">
                <a:solidFill>
                  <a:schemeClr val="tx1"/>
                </a:solidFill>
                <a:latin typeface="Times New Roman" pitchFamily="18" charset="0"/>
                <a:cs typeface="Times New Roman" pitchFamily="18" charset="0"/>
              </a:rPr>
              <a:t> </a:t>
            </a:r>
            <a:r>
              <a:rPr lang="en-US" altLang="en-US" sz="1200" b="0" dirty="0">
                <a:solidFill>
                  <a:schemeClr val="tx1"/>
                </a:solidFill>
                <a:latin typeface="Times New Roman" pitchFamily="18" charset="0"/>
                <a:cs typeface="Times New Roman" pitchFamily="18" charset="0"/>
              </a:rPr>
              <a:t>GRPE, </a:t>
            </a:r>
            <a:r>
              <a:rPr lang="en-US" altLang="en-US" sz="1200" b="0" dirty="0" smtClean="0">
                <a:solidFill>
                  <a:schemeClr val="tx1"/>
                </a:solidFill>
                <a:latin typeface="Times New Roman" pitchFamily="18" charset="0"/>
                <a:cs typeface="Times New Roman" pitchFamily="18" charset="0"/>
              </a:rPr>
              <a:t>12 - 16 January 2015</a:t>
            </a:r>
          </a:p>
          <a:p>
            <a:pPr algn="r" eaLnBrk="1" hangingPunct="1"/>
            <a:r>
              <a:rPr lang="en-US" altLang="en-US" sz="1200" b="0" dirty="0" smtClean="0">
                <a:solidFill>
                  <a:schemeClr val="tx1"/>
                </a:solidFill>
                <a:latin typeface="Times New Roman" pitchFamily="18" charset="0"/>
                <a:cs typeface="Times New Roman" pitchFamily="18" charset="0"/>
              </a:rPr>
              <a:t>agenda </a:t>
            </a:r>
            <a:r>
              <a:rPr lang="en-US" altLang="en-US" sz="1200" b="0" dirty="0">
                <a:solidFill>
                  <a:schemeClr val="tx1"/>
                </a:solidFill>
                <a:latin typeface="Times New Roman" pitchFamily="18" charset="0"/>
                <a:cs typeface="Times New Roman" pitchFamily="18" charset="0"/>
              </a:rPr>
              <a:t>item </a:t>
            </a:r>
            <a:r>
              <a:rPr lang="en-US" altLang="en-US" sz="1200" b="0" dirty="0" smtClean="0">
                <a:solidFill>
                  <a:schemeClr val="tx1"/>
                </a:solidFill>
                <a:latin typeface="Times New Roman" pitchFamily="18" charset="0"/>
                <a:cs typeface="Times New Roman" pitchFamily="18" charset="0"/>
              </a:rPr>
              <a:t>3a)</a:t>
            </a:r>
            <a:endParaRPr lang="en-US" altLang="en-US" sz="1200" b="0" dirty="0">
              <a:solidFill>
                <a:schemeClr val="tx1"/>
              </a:solidFill>
              <a:latin typeface="Times New Roman" pitchFamily="18" charset="0"/>
              <a:cs typeface="Times New Roman" pitchFamily="18" charset="0"/>
            </a:endParaRPr>
          </a:p>
          <a:p>
            <a:pPr algn="r" eaLnBrk="1" hangingPunct="1"/>
            <a:endParaRPr lang="de-DE" altLang="en-US" sz="1200" b="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046662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z="3200" dirty="0"/>
              <a:t>Updated OBD related standards</a:t>
            </a:r>
          </a:p>
        </p:txBody>
      </p:sp>
      <p:sp>
        <p:nvSpPr>
          <p:cNvPr id="3" name="Inhaltsplatzhalter 2"/>
          <p:cNvSpPr>
            <a:spLocks noGrp="1"/>
          </p:cNvSpPr>
          <p:nvPr>
            <p:ph idx="1"/>
          </p:nvPr>
        </p:nvSpPr>
        <p:spPr/>
        <p:txBody>
          <a:bodyPr/>
          <a:lstStyle/>
          <a:p>
            <a:pPr marL="0" indent="0">
              <a:spcBef>
                <a:spcPts val="1200"/>
              </a:spcBef>
              <a:buNone/>
            </a:pPr>
            <a:r>
              <a:rPr lang="en-US" sz="2200" dirty="0"/>
              <a:t>Update of communication standards</a:t>
            </a:r>
          </a:p>
          <a:p>
            <a:pPr marL="0" indent="0">
              <a:spcBef>
                <a:spcPts val="1200"/>
              </a:spcBef>
              <a:buNone/>
            </a:pPr>
            <a:r>
              <a:rPr lang="en-US" sz="2200" dirty="0"/>
              <a:t>The communication standards referenced throughout the regulation are outdated. With the standards currently referenced it would be impossible to fulfil other requirements in Regulation No. 83, i.e. reporting of IUPR information. </a:t>
            </a:r>
          </a:p>
          <a:p>
            <a:pPr marL="0" indent="0">
              <a:spcBef>
                <a:spcPts val="1200"/>
              </a:spcBef>
              <a:buNone/>
            </a:pPr>
            <a:r>
              <a:rPr lang="en-US" sz="2200" dirty="0"/>
              <a:t>Furthermore some standards are referenced several times throughout the document, which may result in future inconsistencies. Therefore all references to communication standard are moved into a separate paragraph.</a:t>
            </a:r>
          </a:p>
          <a:p>
            <a:pPr marL="0" indent="0">
              <a:spcBef>
                <a:spcPts val="1200"/>
              </a:spcBef>
              <a:buNone/>
            </a:pPr>
            <a:r>
              <a:rPr lang="en-US" sz="2200" dirty="0"/>
              <a:t>Two new standards for communication to external test equipment are introduced into the regulation. ISO 27145 (WWH OBD), which is already used in Heavy Duty vehicles and ISO 14229, which forms the basis for WWH OBD.</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8854853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mp:transition xmlns:mp="http://schemas.microsoft.com/office/mac/powerpoint/2008/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z="3200" dirty="0" smtClean="0"/>
              <a:t>Modifications to reflect changes in vehicle technology</a:t>
            </a:r>
            <a:endParaRPr lang="en-GB" sz="3200" dirty="0"/>
          </a:p>
        </p:txBody>
      </p:sp>
      <p:sp>
        <p:nvSpPr>
          <p:cNvPr id="3" name="Inhaltsplatzhalter 2"/>
          <p:cNvSpPr>
            <a:spLocks noGrp="1"/>
          </p:cNvSpPr>
          <p:nvPr>
            <p:ph idx="1"/>
          </p:nvPr>
        </p:nvSpPr>
        <p:spPr/>
        <p:txBody>
          <a:bodyPr/>
          <a:lstStyle/>
          <a:p>
            <a:pPr marL="714375" indent="-714375">
              <a:spcBef>
                <a:spcPts val="1200"/>
              </a:spcBef>
              <a:buNone/>
              <a:tabLst>
                <a:tab pos="714375" algn="l"/>
              </a:tabLst>
            </a:pPr>
            <a:r>
              <a:rPr lang="en-US" sz="2000" b="1" dirty="0"/>
              <a:t>Driving Cycle</a:t>
            </a:r>
          </a:p>
          <a:p>
            <a:pPr marL="714375" indent="-714375">
              <a:spcBef>
                <a:spcPts val="1200"/>
              </a:spcBef>
              <a:buNone/>
              <a:tabLst>
                <a:tab pos="714375" algn="l"/>
              </a:tabLst>
            </a:pPr>
            <a:r>
              <a:rPr lang="en-US" sz="2000" dirty="0"/>
              <a:t>2.10.	A "driving cycle" consists of engine </a:t>
            </a:r>
            <a:r>
              <a:rPr lang="en-US" sz="2000" strike="sngStrike" dirty="0"/>
              <a:t>start-up</a:t>
            </a:r>
            <a:r>
              <a:rPr lang="en-US" sz="2000" dirty="0"/>
              <a:t> </a:t>
            </a:r>
            <a:r>
              <a:rPr lang="en-US" sz="2000" b="1" dirty="0"/>
              <a:t>key-on</a:t>
            </a:r>
            <a:r>
              <a:rPr lang="en-US" sz="2000" dirty="0"/>
              <a:t>, a driving mode where a malfunction would be detected if present, and engine </a:t>
            </a:r>
            <a:r>
              <a:rPr lang="en-US" sz="2000" strike="sngStrike" dirty="0"/>
              <a:t>shut-off</a:t>
            </a:r>
            <a:r>
              <a:rPr lang="en-US" sz="2000" dirty="0"/>
              <a:t> </a:t>
            </a:r>
            <a:r>
              <a:rPr lang="en-US" sz="2000" b="1" dirty="0"/>
              <a:t>key-off</a:t>
            </a:r>
            <a:r>
              <a:rPr lang="en-US" sz="2000" dirty="0"/>
              <a:t>.</a:t>
            </a:r>
          </a:p>
          <a:p>
            <a:pPr marL="714375" indent="-714375">
              <a:spcBef>
                <a:spcPts val="1200"/>
              </a:spcBef>
              <a:buNone/>
              <a:tabLst>
                <a:tab pos="714375" algn="l"/>
              </a:tabLst>
            </a:pPr>
            <a:r>
              <a:rPr lang="en-US" sz="2000" b="1" dirty="0"/>
              <a:t>Erasure of fault codes</a:t>
            </a:r>
          </a:p>
          <a:p>
            <a:pPr marL="714375" indent="-714375">
              <a:spcBef>
                <a:spcPts val="1200"/>
              </a:spcBef>
              <a:buNone/>
              <a:tabLst>
                <a:tab pos="714375" algn="l"/>
              </a:tabLst>
            </a:pPr>
            <a:r>
              <a:rPr lang="en-US" sz="2000" dirty="0"/>
              <a:t>3.8.1.	The OBD system may erase a fault code and the distance travelled and freeze-frame information if the same fault is not re-registered in at least 40 engine warm-up cycles </a:t>
            </a:r>
            <a:r>
              <a:rPr lang="en-US" sz="2000" b="1" dirty="0"/>
              <a:t>or 40 driving cycles with vehicle operation in which the criteria specified in sections 7.5.1 (a) – (c) of Annex 11, Appendix 1 are met.</a:t>
            </a:r>
            <a:endParaRPr lang="en-US" sz="2000" dirty="0"/>
          </a:p>
          <a:p>
            <a:pPr marL="0" indent="0">
              <a:spcBef>
                <a:spcPts val="1200"/>
              </a:spcBef>
              <a:buNone/>
            </a:pPr>
            <a:r>
              <a:rPr lang="en-US" sz="2000" dirty="0"/>
              <a:t>Update of the definition of “driving cycle” to reflect changes in vehicle technology (e.g. hybrid electric vehicles), that do not need a start of the internal combustion engine for operation or warm up much slower than a conventional </a:t>
            </a:r>
            <a:r>
              <a:rPr lang="en-US" sz="2000" dirty="0" smtClean="0"/>
              <a:t>vehicle</a:t>
            </a:r>
            <a:endParaRPr lang="de-DE"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0149863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mp:transition xmlns:mp="http://schemas.microsoft.com/office/mac/powerpoint/2008/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3200" dirty="0"/>
              <a:t>Electrical </a:t>
            </a:r>
            <a:r>
              <a:rPr lang="en-US" sz="3200" dirty="0" smtClean="0"/>
              <a:t>failures</a:t>
            </a:r>
            <a:endParaRPr lang="de-DE" sz="3200" dirty="0"/>
          </a:p>
        </p:txBody>
      </p:sp>
      <p:sp>
        <p:nvSpPr>
          <p:cNvPr id="3" name="Inhaltsplatzhalter 2"/>
          <p:cNvSpPr>
            <a:spLocks noGrp="1"/>
          </p:cNvSpPr>
          <p:nvPr>
            <p:ph idx="1"/>
          </p:nvPr>
        </p:nvSpPr>
        <p:spPr/>
        <p:txBody>
          <a:bodyPr/>
          <a:lstStyle/>
          <a:p>
            <a:pPr marL="0" indent="0">
              <a:spcBef>
                <a:spcPts val="1200"/>
              </a:spcBef>
              <a:buNone/>
            </a:pPr>
            <a:r>
              <a:rPr lang="en-US" sz="1600" dirty="0"/>
              <a:t>[…] When measured over the Type I Test cycle, such defective components or devices shall not cause the vehicle emissions to exceed the limits of paragraph 3.3.2 by more than 20 per cent. </a:t>
            </a:r>
            <a:r>
              <a:rPr lang="en-US" sz="1600" b="1" dirty="0"/>
              <a:t>For electrical failures (short/open circuit), the emissions may exceed the limits of paragraph 3.3.2. by more than 20 per cent.</a:t>
            </a:r>
          </a:p>
          <a:p>
            <a:pPr marL="628650" indent="-628650">
              <a:spcBef>
                <a:spcPts val="1200"/>
              </a:spcBef>
              <a:buNone/>
              <a:tabLst>
                <a:tab pos="628650" algn="l"/>
              </a:tabLst>
            </a:pPr>
            <a:r>
              <a:rPr lang="en-US" sz="1600" b="1" dirty="0"/>
              <a:t>6.1.1. 	The Type I Test need not be performed for the demonstration of electrical failures (short/open circuit). The manufacturer may demonstrate these failure modes using driving conditions in which the component is used and the monitoring conditions are encountered. These conditions shall be documented in the type approval documentation.</a:t>
            </a:r>
            <a:endParaRPr lang="en-US" sz="1600" dirty="0"/>
          </a:p>
          <a:p>
            <a:pPr marL="0" indent="0">
              <a:spcBef>
                <a:spcPts val="1200"/>
              </a:spcBef>
              <a:buNone/>
            </a:pPr>
            <a:r>
              <a:rPr lang="en-US" sz="1600" dirty="0"/>
              <a:t>Electrical failures (disconnection, short to battery and short to ground) have only one of two states, present or not present. There is no such thing as a partial failure therefore the concept of threshold monitoring is inappropriate.</a:t>
            </a:r>
          </a:p>
          <a:p>
            <a:pPr marL="0" indent="0">
              <a:spcBef>
                <a:spcPts val="1200"/>
              </a:spcBef>
              <a:buNone/>
            </a:pPr>
            <a:r>
              <a:rPr lang="en-US" sz="1600" dirty="0"/>
              <a:t>Demonstrating these types failures in a type 1 test is often inappropriate or wasteful. The demonstration of the monitor working properly should therefore be possible in a driving cycle defined by the manufacturer, in which the component (sensor/actuator) is used. This is true also for the electronic evaporative control device. </a:t>
            </a:r>
          </a:p>
          <a:p>
            <a:pPr marL="0" indent="0">
              <a:spcBef>
                <a:spcPts val="1200"/>
              </a:spcBef>
              <a:buNone/>
            </a:pPr>
            <a:r>
              <a:rPr lang="en-US" sz="1600" dirty="0"/>
              <a:t>The proposed changes do not alter the requirements of monitoring the electrical failures, but intend to clarify the situation during the OBD system test</a:t>
            </a:r>
            <a:r>
              <a:rPr lang="en-US" sz="1600" dirty="0" smtClean="0"/>
              <a:t>.</a:t>
            </a:r>
            <a:endParaRPr lang="en-US" sz="1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8781106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mp:transition xmlns:mp="http://schemas.microsoft.com/office/mac/powerpoint/2008/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IUPR</a:t>
            </a:r>
            <a:endParaRPr lang="de-DE" dirty="0"/>
          </a:p>
        </p:txBody>
      </p:sp>
      <p:sp>
        <p:nvSpPr>
          <p:cNvPr id="3" name="Inhaltsplatzhalter 2"/>
          <p:cNvSpPr>
            <a:spLocks noGrp="1"/>
          </p:cNvSpPr>
          <p:nvPr>
            <p:ph idx="1"/>
          </p:nvPr>
        </p:nvSpPr>
        <p:spPr/>
        <p:txBody>
          <a:bodyPr/>
          <a:lstStyle/>
          <a:p>
            <a:pPr marL="628650" indent="-628650">
              <a:spcBef>
                <a:spcPts val="1200"/>
              </a:spcBef>
              <a:buNone/>
              <a:tabLst>
                <a:tab pos="628650" algn="l"/>
              </a:tabLst>
            </a:pPr>
            <a:r>
              <a:rPr lang="en-US" sz="1460" dirty="0" smtClean="0"/>
              <a:t>7.6.2.1</a:t>
            </a:r>
            <a:r>
              <a:rPr lang="en-US" sz="1460" dirty="0"/>
              <a:t>.	Numerators and denominators for specific monitors of components or systems, that are monitoring continuously for short circuit or open circuit failures are exempted from reporting</a:t>
            </a:r>
            <a:r>
              <a:rPr lang="en-US" sz="1460" dirty="0" smtClean="0"/>
              <a:t>.</a:t>
            </a:r>
            <a:br>
              <a:rPr lang="en-US" sz="1460" dirty="0" smtClean="0"/>
            </a:br>
            <a:r>
              <a:rPr lang="en-US" sz="1460" dirty="0" smtClean="0"/>
              <a:t/>
            </a:r>
            <a:br>
              <a:rPr lang="en-US" sz="1460" dirty="0" smtClean="0"/>
            </a:br>
            <a:r>
              <a:rPr lang="en-US" sz="1460" dirty="0" smtClean="0"/>
              <a:t>“</a:t>
            </a:r>
            <a:r>
              <a:rPr lang="en-US" sz="1460" dirty="0"/>
              <a:t>Continuously,” if used in this context means monitoring is always enabled and sampling of the signal used for monitoring occurs at a rate no less than two samples per second and the presence or the absence of the failure relevant to that monitor has to be concluded within 15 seconds</a:t>
            </a:r>
            <a:r>
              <a:rPr lang="en-US" sz="1460" dirty="0" smtClean="0"/>
              <a:t>.</a:t>
            </a:r>
            <a:br>
              <a:rPr lang="en-US" sz="1460" dirty="0" smtClean="0"/>
            </a:br>
            <a:r>
              <a:rPr lang="en-US" sz="1460" dirty="0" smtClean="0"/>
              <a:t/>
            </a:r>
            <a:br>
              <a:rPr lang="en-US" sz="1460" dirty="0" smtClean="0"/>
            </a:br>
            <a:r>
              <a:rPr lang="en-US" sz="1460" dirty="0" smtClean="0"/>
              <a:t>If </a:t>
            </a:r>
            <a:r>
              <a:rPr lang="en-US" sz="1460" dirty="0"/>
              <a:t>for control purposes, a computer input component is sampled less frequently, the signal of the component may instead be evaluated each time sampling occurs. </a:t>
            </a:r>
            <a:r>
              <a:rPr lang="en-US" sz="1460" dirty="0" smtClean="0"/>
              <a:t/>
            </a:r>
            <a:br>
              <a:rPr lang="en-US" sz="1460" dirty="0" smtClean="0"/>
            </a:br>
            <a:r>
              <a:rPr lang="en-US" sz="1460" dirty="0" smtClean="0"/>
              <a:t>It </a:t>
            </a:r>
            <a:r>
              <a:rPr lang="en-US" sz="1460" dirty="0"/>
              <a:t>is not required to activate an output component/system for the sole purpose of monitoring that output component/system</a:t>
            </a:r>
            <a:r>
              <a:rPr lang="en-US" sz="1460" dirty="0" smtClean="0"/>
              <a:t>.</a:t>
            </a:r>
            <a:endParaRPr lang="en-US" sz="1460" dirty="0"/>
          </a:p>
          <a:p>
            <a:pPr marL="0" indent="0">
              <a:spcBef>
                <a:spcPts val="1200"/>
              </a:spcBef>
              <a:buNone/>
            </a:pPr>
            <a:r>
              <a:rPr lang="en-US" sz="1460" dirty="0" smtClean="0"/>
              <a:t>The </a:t>
            </a:r>
            <a:r>
              <a:rPr lang="en-US" sz="1460" dirty="0"/>
              <a:t>intention of the text of paragraph 7.6.2. in Appendix 1 to Annex 11 saying "... except those monitoring for short circuit or open circuit failures ..." was to exempt the ratios of monitors for electrical failures from being reported. This wording could however give the impression that electrical failures are exempted from being reported only for systems with multiple monitors but are requested for systems consisting of only one electrical monitor.</a:t>
            </a:r>
          </a:p>
          <a:p>
            <a:pPr marL="0" indent="0">
              <a:spcBef>
                <a:spcPts val="1200"/>
              </a:spcBef>
              <a:buNone/>
            </a:pPr>
            <a:r>
              <a:rPr lang="en-US" sz="1460" dirty="0" smtClean="0"/>
              <a:t>Ratios </a:t>
            </a:r>
            <a:r>
              <a:rPr lang="en-US" sz="1460" dirty="0"/>
              <a:t>for continuously monitored components or systems need not be reported, because their ratio is per definition above the minimum required ratio for any system or component.</a:t>
            </a:r>
          </a:p>
          <a:p>
            <a:pPr marL="0" indent="0">
              <a:spcBef>
                <a:spcPts val="1200"/>
              </a:spcBef>
              <a:buNone/>
            </a:pPr>
            <a:r>
              <a:rPr lang="en-US" sz="1460" dirty="0" smtClean="0"/>
              <a:t>A </a:t>
            </a:r>
            <a:r>
              <a:rPr lang="en-US" sz="1460" dirty="0"/>
              <a:t>definition of “continuously”, aligned with the provisions of the heavy duty OBD requirements is added.</a:t>
            </a:r>
          </a:p>
          <a:p>
            <a:pPr marL="0" indent="0">
              <a:buNone/>
            </a:pPr>
            <a:endParaRPr lang="en-US" sz="1200" dirty="0"/>
          </a:p>
          <a:p>
            <a:pPr marL="0" indent="0">
              <a:buNone/>
            </a:pPr>
            <a:endParaRPr lang="de-DE" sz="12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57352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Background</a:t>
            </a:r>
            <a:endParaRPr lang="de-DE" sz="3200" dirty="0"/>
          </a:p>
        </p:txBody>
      </p:sp>
      <p:sp>
        <p:nvSpPr>
          <p:cNvPr id="3" name="Inhaltsplatzhalter 2"/>
          <p:cNvSpPr>
            <a:spLocks noGrp="1"/>
          </p:cNvSpPr>
          <p:nvPr>
            <p:ph idx="1"/>
          </p:nvPr>
        </p:nvSpPr>
        <p:spPr/>
        <p:txBody>
          <a:bodyPr/>
          <a:lstStyle/>
          <a:p>
            <a:pPr marL="0" indent="0">
              <a:spcBef>
                <a:spcPts val="1200"/>
              </a:spcBef>
              <a:buNone/>
            </a:pPr>
            <a:r>
              <a:rPr lang="en-US" sz="2400" b="1" dirty="0" smtClean="0"/>
              <a:t>GRPE/2015/4</a:t>
            </a:r>
            <a:r>
              <a:rPr lang="en-US" sz="2400" dirty="0"/>
              <a:t>: To update the on-board diagnostics (OBD) requirements to the state of the art.  Re-work of GRPE/2014/14 Part A presented at Jan and June 2014.</a:t>
            </a:r>
          </a:p>
          <a:p>
            <a:pPr marL="0" indent="0">
              <a:spcBef>
                <a:spcPts val="1200"/>
              </a:spcBef>
              <a:buNone/>
            </a:pPr>
            <a:r>
              <a:rPr lang="en-US" sz="2400" b="1" dirty="0" smtClean="0"/>
              <a:t>GRPE/2015/5</a:t>
            </a:r>
            <a:r>
              <a:rPr lang="en-US" sz="2400" dirty="0"/>
              <a:t>: To update the on-board diagnostics (OBD) requirements to the state of the art.  Re-work of GRPE/2014/14 Part B presented at Jan and June 2014.</a:t>
            </a:r>
          </a:p>
          <a:p>
            <a:pPr>
              <a:spcBef>
                <a:spcPts val="1200"/>
              </a:spcBef>
            </a:pPr>
            <a:endParaRPr lang="en-GB" sz="2400" dirty="0" smtClean="0"/>
          </a:p>
          <a:p>
            <a:pPr marL="0" indent="0">
              <a:spcBef>
                <a:spcPts val="1200"/>
              </a:spcBef>
              <a:buNone/>
            </a:pPr>
            <a:r>
              <a:rPr lang="en-GB" sz="2400" dirty="0" smtClean="0"/>
              <a:t>Main purpose of the proposed amendments</a:t>
            </a:r>
          </a:p>
          <a:p>
            <a:pPr marL="342900" indent="-342900">
              <a:spcBef>
                <a:spcPts val="1200"/>
              </a:spcBef>
              <a:buFont typeface="Arial" panose="020B0604020202020204" pitchFamily="34" charset="0"/>
              <a:buChar char="•"/>
            </a:pPr>
            <a:r>
              <a:rPr lang="en-GB" sz="2400" dirty="0" smtClean="0"/>
              <a:t>Clarification of requirements which led to different interpretations</a:t>
            </a:r>
          </a:p>
          <a:p>
            <a:pPr marL="342900" indent="-342900">
              <a:spcBef>
                <a:spcPts val="1200"/>
              </a:spcBef>
              <a:buFont typeface="Arial" panose="020B0604020202020204" pitchFamily="34" charset="0"/>
              <a:buChar char="•"/>
            </a:pPr>
            <a:r>
              <a:rPr lang="en-GB" sz="2400" dirty="0" smtClean="0"/>
              <a:t>Update requirements to current technologies</a:t>
            </a:r>
          </a:p>
          <a:p>
            <a:endParaRPr lang="en-GB"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9036634"/>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mp:transition xmlns:mp="http://schemas.microsoft.com/office/mac/powerpoint/2008/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z="3200" dirty="0" smtClean="0"/>
              <a:t>OBD Working Group meetings in 2014</a:t>
            </a:r>
            <a:endParaRPr lang="de-DE" sz="3200" dirty="0"/>
          </a:p>
        </p:txBody>
      </p:sp>
      <p:sp>
        <p:nvSpPr>
          <p:cNvPr id="3" name="Inhaltsplatzhalter 2"/>
          <p:cNvSpPr>
            <a:spLocks noGrp="1"/>
          </p:cNvSpPr>
          <p:nvPr>
            <p:ph idx="1"/>
          </p:nvPr>
        </p:nvSpPr>
        <p:spPr/>
        <p:txBody>
          <a:bodyPr/>
          <a:lstStyle/>
          <a:p>
            <a:pPr marL="0" indent="0">
              <a:buNone/>
            </a:pPr>
            <a:endParaRPr lang="en-GB" sz="2800" dirty="0" smtClean="0"/>
          </a:p>
          <a:p>
            <a:pPr marL="0" indent="0">
              <a:buNone/>
            </a:pPr>
            <a:r>
              <a:rPr lang="en-GB" sz="2800" dirty="0" smtClean="0"/>
              <a:t>OBD Working Group by EU Commission</a:t>
            </a:r>
          </a:p>
          <a:p>
            <a:pPr marL="0" indent="0">
              <a:buNone/>
            </a:pPr>
            <a:r>
              <a:rPr lang="en-GB" sz="2800" dirty="0" smtClean="0"/>
              <a:t>Meetings on</a:t>
            </a:r>
          </a:p>
          <a:p>
            <a:pPr marL="542925" indent="-180975">
              <a:buFont typeface="Arial" panose="020B0604020202020204" pitchFamily="34" charset="0"/>
              <a:buChar char="•"/>
            </a:pPr>
            <a:r>
              <a:rPr lang="en-GB" sz="2800" dirty="0" smtClean="0"/>
              <a:t>13.02.2014</a:t>
            </a:r>
          </a:p>
          <a:p>
            <a:pPr marL="542925" indent="-180975">
              <a:buFont typeface="Arial" panose="020B0604020202020204" pitchFamily="34" charset="0"/>
              <a:buChar char="•"/>
            </a:pPr>
            <a:r>
              <a:rPr lang="en-GB" sz="2800" dirty="0" smtClean="0"/>
              <a:t>30.04.2014</a:t>
            </a:r>
          </a:p>
          <a:p>
            <a:pPr marL="542925" indent="-180975">
              <a:buFont typeface="Arial" panose="020B0604020202020204" pitchFamily="34" charset="0"/>
              <a:buChar char="•"/>
            </a:pPr>
            <a:r>
              <a:rPr lang="en-GB" sz="2800" dirty="0" smtClean="0"/>
              <a:t>25.07.2014</a:t>
            </a:r>
          </a:p>
          <a:p>
            <a:pPr marL="542925" indent="-180975">
              <a:buFont typeface="Arial" panose="020B0604020202020204" pitchFamily="34" charset="0"/>
              <a:buChar char="•"/>
            </a:pPr>
            <a:r>
              <a:rPr lang="en-GB" sz="2800" dirty="0" smtClean="0"/>
              <a:t>17.09.2014</a:t>
            </a:r>
          </a:p>
          <a:p>
            <a:pPr marL="0" indent="0">
              <a:buNone/>
            </a:pPr>
            <a:r>
              <a:rPr lang="en-GB" sz="2800" dirty="0" smtClean="0"/>
              <a:t>in Brussels to discuss the proposed amendments to UN Regulation 83 (series 06 and series 07).</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36162314"/>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mp:transition xmlns:mp="http://schemas.microsoft.com/office/mac/powerpoint/2008/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z="3200" dirty="0" smtClean="0"/>
              <a:t>Changes</a:t>
            </a:r>
            <a:endParaRPr lang="en-GB" sz="3200" dirty="0"/>
          </a:p>
        </p:txBody>
      </p:sp>
      <p:sp>
        <p:nvSpPr>
          <p:cNvPr id="3" name="Inhaltsplatzhalter 2"/>
          <p:cNvSpPr>
            <a:spLocks noGrp="1"/>
          </p:cNvSpPr>
          <p:nvPr>
            <p:ph idx="1"/>
          </p:nvPr>
        </p:nvSpPr>
        <p:spPr/>
        <p:txBody>
          <a:bodyPr/>
          <a:lstStyle/>
          <a:p>
            <a:pPr marL="0" indent="0">
              <a:spcBef>
                <a:spcPts val="1200"/>
              </a:spcBef>
              <a:buNone/>
            </a:pPr>
            <a:r>
              <a:rPr lang="en-GB" sz="2400" dirty="0" smtClean="0"/>
              <a:t>Modifications to reflect </a:t>
            </a:r>
            <a:r>
              <a:rPr lang="en-GB" sz="2400" b="1" dirty="0" smtClean="0"/>
              <a:t>hybrid vehicles</a:t>
            </a:r>
            <a:r>
              <a:rPr lang="en-GB" sz="2400" dirty="0" smtClean="0"/>
              <a:t> and </a:t>
            </a:r>
            <a:r>
              <a:rPr lang="en-GB" sz="2400" b="1" dirty="0" smtClean="0"/>
              <a:t>vehicles </a:t>
            </a:r>
            <a:r>
              <a:rPr lang="en-US" sz="2400" b="1" dirty="0"/>
              <a:t>employing engine shut - off strategies</a:t>
            </a:r>
            <a:r>
              <a:rPr lang="en-GB" sz="2400" dirty="0" smtClean="0"/>
              <a:t>.</a:t>
            </a:r>
          </a:p>
          <a:p>
            <a:pPr marL="342900" indent="-342900">
              <a:spcBef>
                <a:spcPts val="1200"/>
              </a:spcBef>
              <a:buFont typeface="Arial" panose="020B0604020202020204" pitchFamily="34" charset="0"/>
              <a:buChar char="•"/>
            </a:pPr>
            <a:r>
              <a:rPr lang="en-GB" sz="2400" dirty="0" smtClean="0"/>
              <a:t>New definition of driving cycle</a:t>
            </a:r>
          </a:p>
          <a:p>
            <a:pPr marL="342900" indent="-342900">
              <a:spcBef>
                <a:spcPts val="1200"/>
              </a:spcBef>
              <a:buFont typeface="Arial" panose="020B0604020202020204" pitchFamily="34" charset="0"/>
              <a:buChar char="•"/>
            </a:pPr>
            <a:r>
              <a:rPr lang="en-GB" sz="2400" dirty="0" smtClean="0"/>
              <a:t>Changes in erasure of fault codes</a:t>
            </a:r>
          </a:p>
          <a:p>
            <a:pPr marL="0" indent="0">
              <a:spcBef>
                <a:spcPts val="1200"/>
              </a:spcBef>
              <a:buNone/>
            </a:pPr>
            <a:r>
              <a:rPr lang="en-GB" sz="2400" dirty="0" smtClean="0"/>
              <a:t>Requirements were linked to engine start, which is not necessarily present in a hybrid vehicle.</a:t>
            </a:r>
          </a:p>
          <a:p>
            <a:pPr marL="0" indent="0">
              <a:spcBef>
                <a:spcPts val="1200"/>
              </a:spcBef>
              <a:buNone/>
            </a:pPr>
            <a:r>
              <a:rPr lang="en-GB" sz="2400" dirty="0" smtClean="0"/>
              <a:t>Requirements for vehicles using engine shut-off was not defined at all.</a:t>
            </a:r>
          </a:p>
          <a:p>
            <a:pPr marL="0" indent="0">
              <a:spcBef>
                <a:spcPts val="1200"/>
              </a:spcBef>
              <a:buNone/>
            </a:pPr>
            <a:r>
              <a:rPr lang="en-GB" sz="2400" dirty="0" smtClean="0"/>
              <a:t>Equivalent behaviour of all types of vehicles targeted.</a:t>
            </a:r>
          </a:p>
          <a:p>
            <a:endParaRPr lang="en-GB"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9968681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mp:transition xmlns:mp="http://schemas.microsoft.com/office/mac/powerpoint/2008/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z="3200" dirty="0" smtClean="0"/>
              <a:t>Changes</a:t>
            </a:r>
            <a:endParaRPr lang="en-GB" sz="3200" dirty="0"/>
          </a:p>
        </p:txBody>
      </p:sp>
      <p:sp>
        <p:nvSpPr>
          <p:cNvPr id="3" name="Inhaltsplatzhalter 2"/>
          <p:cNvSpPr>
            <a:spLocks noGrp="1"/>
          </p:cNvSpPr>
          <p:nvPr>
            <p:ph idx="1"/>
          </p:nvPr>
        </p:nvSpPr>
        <p:spPr/>
        <p:txBody>
          <a:bodyPr/>
          <a:lstStyle/>
          <a:p>
            <a:pPr marL="0" indent="0">
              <a:spcBef>
                <a:spcPts val="1200"/>
              </a:spcBef>
              <a:buNone/>
            </a:pPr>
            <a:r>
              <a:rPr lang="en-GB" sz="2400" dirty="0" smtClean="0"/>
              <a:t>Monitoring against an emission threshold is not appropriate for an electrical failure. A type 1 test is therefore not necessary.</a:t>
            </a:r>
          </a:p>
          <a:p>
            <a:pPr marL="0" indent="0">
              <a:spcBef>
                <a:spcPts val="1200"/>
              </a:spcBef>
              <a:buNone/>
            </a:pPr>
            <a:r>
              <a:rPr lang="en-GB" sz="2400" dirty="0" smtClean="0"/>
              <a:t>The requirements of the OBD system test (demonstration) are modified accordingly.</a:t>
            </a:r>
          </a:p>
          <a:p>
            <a:pPr marL="342900" indent="-342900">
              <a:spcBef>
                <a:spcPts val="1200"/>
              </a:spcBef>
              <a:buFont typeface="Arial" panose="020B0604020202020204" pitchFamily="34" charset="0"/>
              <a:buChar char="•"/>
            </a:pPr>
            <a:r>
              <a:rPr lang="en-GB" sz="2400" dirty="0" smtClean="0"/>
              <a:t>Electrical failures are approved, even if emissions are above the OBD threshold. </a:t>
            </a:r>
          </a:p>
          <a:p>
            <a:pPr marL="342900" indent="-342900">
              <a:spcBef>
                <a:spcPts val="1200"/>
              </a:spcBef>
              <a:buFont typeface="Arial" panose="020B0604020202020204" pitchFamily="34" charset="0"/>
              <a:buChar char="•"/>
            </a:pPr>
            <a:r>
              <a:rPr lang="en-GB" sz="2400" dirty="0" smtClean="0"/>
              <a:t>For electrical failures a type 1 test is not necessary</a:t>
            </a:r>
          </a:p>
          <a:p>
            <a:pPr marL="342900" indent="-342900">
              <a:buFont typeface="Arial" panose="020B0604020202020204" pitchFamily="34" charset="0"/>
              <a:buChar char="•"/>
            </a:pPr>
            <a:endParaRPr lang="en-GB"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37817424"/>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mp:transition xmlns:mp="http://schemas.microsoft.com/office/mac/powerpoint/2008/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z="3200" dirty="0" smtClean="0"/>
              <a:t>Changes</a:t>
            </a:r>
            <a:endParaRPr lang="en-GB" sz="3200" dirty="0"/>
          </a:p>
        </p:txBody>
      </p:sp>
      <p:sp>
        <p:nvSpPr>
          <p:cNvPr id="3" name="Inhaltsplatzhalter 2"/>
          <p:cNvSpPr>
            <a:spLocks noGrp="1"/>
          </p:cNvSpPr>
          <p:nvPr>
            <p:ph idx="1"/>
          </p:nvPr>
        </p:nvSpPr>
        <p:spPr/>
        <p:txBody>
          <a:bodyPr/>
          <a:lstStyle/>
          <a:p>
            <a:pPr marL="0" indent="0">
              <a:buNone/>
            </a:pPr>
            <a:r>
              <a:rPr lang="en-GB" sz="2400" b="1" dirty="0"/>
              <a:t>IUPR requirements</a:t>
            </a:r>
          </a:p>
          <a:p>
            <a:pPr marL="0" indent="0">
              <a:buNone/>
            </a:pPr>
            <a:r>
              <a:rPr lang="en-GB" sz="2400" dirty="0"/>
              <a:t>Clarification for IUPR track and report requirements for monitors </a:t>
            </a:r>
            <a:r>
              <a:rPr lang="en-US" sz="2400" dirty="0"/>
              <a:t>that are monitoring continuously for short circuit or open circuit failures</a:t>
            </a:r>
            <a:r>
              <a:rPr lang="en-GB" sz="2400" dirty="0"/>
              <a:t>.</a:t>
            </a:r>
          </a:p>
          <a:p>
            <a:pPr marL="0" indent="0">
              <a:buNone/>
            </a:pPr>
            <a:r>
              <a:rPr lang="en-GB" sz="2400" dirty="0"/>
              <a:t>These monitors are exempted from reporting of IUPR values. </a:t>
            </a:r>
          </a:p>
          <a:p>
            <a:pPr marL="0" indent="0">
              <a:buNone/>
            </a:pPr>
            <a:r>
              <a:rPr lang="en-GB" sz="2400" dirty="0"/>
              <a:t>A definition of „continuous“ therefore was necessary</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45090135"/>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mp:transition xmlns:mp="http://schemas.microsoft.com/office/mac/powerpoint/2008/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de-DE" dirty="0" smtClean="0"/>
              <a:t>OBD</a:t>
            </a:r>
            <a:r>
              <a:rPr lang="de-DE" dirty="0" smtClean="0"/>
              <a:t> Standards</a:t>
            </a:r>
            <a:endParaRPr lang="de-DE" dirty="0"/>
          </a:p>
        </p:txBody>
      </p:sp>
      <p:sp>
        <p:nvSpPr>
          <p:cNvPr id="3" name="Inhaltsplatzhalter 2"/>
          <p:cNvSpPr>
            <a:spLocks noGrp="1"/>
          </p:cNvSpPr>
          <p:nvPr>
            <p:ph idx="1"/>
          </p:nvPr>
        </p:nvSpPr>
        <p:spPr/>
        <p:txBody>
          <a:bodyPr/>
          <a:lstStyle/>
          <a:p>
            <a:pPr marL="0" indent="0">
              <a:spcBef>
                <a:spcPts val="1200"/>
              </a:spcBef>
              <a:buNone/>
            </a:pPr>
            <a:r>
              <a:rPr lang="en-GB" sz="2400" dirty="0"/>
              <a:t>Standards referenced in Regulation 83 (series 07 only)</a:t>
            </a:r>
          </a:p>
          <a:p>
            <a:pPr>
              <a:spcBef>
                <a:spcPts val="1200"/>
              </a:spcBef>
              <a:buFont typeface="Arial" panose="020B0604020202020204" pitchFamily="34" charset="0"/>
              <a:buChar char="•"/>
            </a:pPr>
            <a:r>
              <a:rPr lang="en-GB" sz="2400" dirty="0"/>
              <a:t>to avoid inconsistencies, all standards are moved into one paragraph, which is referenced from within Regulation 83</a:t>
            </a:r>
          </a:p>
          <a:p>
            <a:pPr>
              <a:spcBef>
                <a:spcPts val="1200"/>
              </a:spcBef>
              <a:buFont typeface="Arial" panose="020B0604020202020204" pitchFamily="34" charset="0"/>
              <a:buChar char="•"/>
            </a:pPr>
            <a:r>
              <a:rPr lang="en-GB" sz="2400" dirty="0"/>
              <a:t>all OBD related standards are updated accordingly</a:t>
            </a:r>
          </a:p>
          <a:p>
            <a:pPr>
              <a:spcBef>
                <a:spcPts val="1200"/>
              </a:spcBef>
              <a:buFont typeface="Arial" panose="020B0604020202020204" pitchFamily="34" charset="0"/>
              <a:buChar char="•"/>
            </a:pPr>
            <a:r>
              <a:rPr lang="en-GB" sz="2400" dirty="0"/>
              <a:t>Two new standards </a:t>
            </a:r>
          </a:p>
          <a:p>
            <a:pPr lvl="1" indent="-342900">
              <a:spcBef>
                <a:spcPts val="1200"/>
              </a:spcBef>
              <a:buFont typeface="Arial" panose="020B0604020202020204" pitchFamily="34" charset="0"/>
              <a:buChar char="•"/>
            </a:pPr>
            <a:r>
              <a:rPr lang="en-GB" sz="2000" dirty="0"/>
              <a:t>ISO 14229 (UDS) </a:t>
            </a:r>
          </a:p>
          <a:p>
            <a:pPr lvl="1" indent="-342900">
              <a:spcBef>
                <a:spcPts val="1200"/>
              </a:spcBef>
              <a:buFont typeface="Arial" panose="020B0604020202020204" pitchFamily="34" charset="0"/>
              <a:buChar char="•"/>
            </a:pPr>
            <a:r>
              <a:rPr lang="en-GB" sz="2000" dirty="0"/>
              <a:t>ISO 27145 (WWH OBD), which is already used for heavy duty vehicles) </a:t>
            </a:r>
          </a:p>
          <a:p>
            <a:pPr marL="361950" indent="0">
              <a:spcBef>
                <a:spcPts val="1200"/>
              </a:spcBef>
              <a:buNone/>
            </a:pPr>
            <a:r>
              <a:rPr lang="en-GB" sz="2400" dirty="0"/>
              <a:t>are introduced starting 2019.</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48467905"/>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mp:transition xmlns:mp="http://schemas.microsoft.com/office/mac/powerpoint/2008/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de-DE"/>
          </a:p>
        </p:txBody>
      </p:sp>
      <p:sp>
        <p:nvSpPr>
          <p:cNvPr id="3" name="Inhaltsplatzhalter 2"/>
          <p:cNvSpPr>
            <a:spLocks noGrp="1"/>
          </p:cNvSpPr>
          <p:nvPr>
            <p:ph idx="1"/>
          </p:nvPr>
        </p:nvSpPr>
        <p:spPr/>
        <p:txBody>
          <a:bodyPr anchor="ctr" anchorCtr="0"/>
          <a:lstStyle/>
          <a:p>
            <a:pPr marL="0" indent="0" algn="ctr">
              <a:buNone/>
            </a:pPr>
            <a:r>
              <a:rPr lang="de-DE" sz="4400" dirty="0" smtClean="0"/>
              <a:t>Details</a:t>
            </a:r>
            <a:endParaRPr lang="de-DE"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78326027"/>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mp:transition xmlns:mp="http://schemas.microsoft.com/office/mac/powerpoint/2008/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z="3200" dirty="0"/>
              <a:t>Updated OBD related standards</a:t>
            </a:r>
          </a:p>
        </p:txBody>
      </p:sp>
      <p:sp>
        <p:nvSpPr>
          <p:cNvPr id="3" name="Inhaltsplatzhalter 2"/>
          <p:cNvSpPr>
            <a:spLocks noGrp="1"/>
          </p:cNvSpPr>
          <p:nvPr>
            <p:ph idx="1"/>
          </p:nvPr>
        </p:nvSpPr>
        <p:spPr/>
        <p:txBody>
          <a:bodyPr/>
          <a:lstStyle/>
          <a:p>
            <a:pPr marL="0" indent="0">
              <a:spcBef>
                <a:spcPts val="600"/>
              </a:spcBef>
              <a:buNone/>
            </a:pPr>
            <a:r>
              <a:rPr lang="en-US" sz="1550" dirty="0"/>
              <a:t>Standards used for the transmission of OBD relevant information:</a:t>
            </a:r>
          </a:p>
          <a:p>
            <a:pPr marL="361950" indent="-361950">
              <a:spcBef>
                <a:spcPts val="600"/>
              </a:spcBef>
              <a:buNone/>
              <a:tabLst>
                <a:tab pos="361950" algn="l"/>
              </a:tabLst>
            </a:pPr>
            <a:r>
              <a:rPr lang="en-US" sz="1550" dirty="0"/>
              <a:t>(a)	ISO 15031-5 "Road vehicles - communication between vehicles and external test equipment for emissions-related diagnostics – Part 5: Emissions-related diagnostic services", dated 1 April 2011 or SAE J1979 dated 23 February 2012; </a:t>
            </a:r>
          </a:p>
          <a:p>
            <a:pPr marL="361950" indent="-361950">
              <a:spcBef>
                <a:spcPts val="600"/>
              </a:spcBef>
              <a:buNone/>
              <a:tabLst>
                <a:tab pos="361950" algn="l"/>
              </a:tabLst>
            </a:pPr>
            <a:r>
              <a:rPr lang="en-US" sz="1550" dirty="0"/>
              <a:t>(b)	ISO 15031-4 "Road vehicles – Communication between vehicle and external test equipment for emissions related diagnostics – Part 4: External test equipment", dated 1 June 2005 or SAE J1978 dated 30 April 2002;</a:t>
            </a:r>
          </a:p>
          <a:p>
            <a:pPr marL="361950" indent="-361950">
              <a:spcBef>
                <a:spcPts val="600"/>
              </a:spcBef>
              <a:buNone/>
              <a:tabLst>
                <a:tab pos="361950" algn="l"/>
              </a:tabLst>
            </a:pPr>
            <a:r>
              <a:rPr lang="en-US" sz="1550" dirty="0"/>
              <a:t>(c)	ISO 15031-3 "Road vehicles – Communication between vehicle and external test equipment for emissions related diagnostics Part 3: Diagnostic connector and related electrical circuits: specification and use", dated 1 July 2004 or SAE J 1962 dated 26 July 2012;</a:t>
            </a:r>
          </a:p>
          <a:p>
            <a:pPr marL="361950" indent="-361950">
              <a:spcBef>
                <a:spcPts val="600"/>
              </a:spcBef>
              <a:buNone/>
              <a:tabLst>
                <a:tab pos="361950" algn="l"/>
              </a:tabLst>
            </a:pPr>
            <a:r>
              <a:rPr lang="en-US" sz="1550" dirty="0"/>
              <a:t>(d)	ISO 15031-6 "Road vehicles – Communication between vehicle and external test equipment for emissions related diagnostics – Part 6: Diagnostic trouble code definitions", dated 13 August 2010 or SAE J2012 dated 07 March 2013;</a:t>
            </a:r>
          </a:p>
          <a:p>
            <a:pPr marL="361950" indent="-361950">
              <a:spcBef>
                <a:spcPts val="600"/>
              </a:spcBef>
              <a:buNone/>
              <a:tabLst>
                <a:tab pos="361950" algn="l"/>
              </a:tabLst>
            </a:pPr>
            <a:r>
              <a:rPr lang="en-US" sz="1550" dirty="0"/>
              <a:t>(e)	ISO 27145 "Road vehicles -Implementation of World-Wide Harmonized On-Board Diagnostics (WWH-OBD)" dated 2012-08-15 with the restriction, that only 6.5.3.1 (a) may be used as a data link;</a:t>
            </a:r>
          </a:p>
          <a:p>
            <a:pPr marL="361950" indent="-361950">
              <a:spcBef>
                <a:spcPts val="600"/>
              </a:spcBef>
              <a:buNone/>
              <a:tabLst>
                <a:tab pos="361950" algn="l"/>
              </a:tabLst>
            </a:pPr>
            <a:r>
              <a:rPr lang="en-US" sz="1550" dirty="0"/>
              <a:t>(f)	ISO 14229:2013 "Road vehicles — Unified diagnostic services (UDS) with the restriction, that only 6.5.3.1 (a) may be used as a data link".</a:t>
            </a:r>
          </a:p>
          <a:p>
            <a:pPr marL="0" indent="0">
              <a:spcBef>
                <a:spcPts val="600"/>
              </a:spcBef>
              <a:buNone/>
            </a:pPr>
            <a:r>
              <a:rPr lang="en-US" sz="1550" dirty="0"/>
              <a:t>The standards (e) and (f) may be used as an option instead of (a) not earlier than 01.01.2019.</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5917613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mp:transition xmlns:mp="http://schemas.microsoft.com/office/mac/powerpoint/2008/main" spd="slow"/>
    </mc:Fallback>
  </mc:AlternateContent>
  <p:timing>
    <p:tnLst>
      <p:par>
        <p:cTn id="1" dur="indefinite" restart="never" nodeType="tmRoot"/>
      </p:par>
    </p:tnLst>
  </p:timing>
</p:sld>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1561</Words>
  <Application>Microsoft Macintosh PowerPoint</Application>
  <PresentationFormat>A4 Paper (210x297 mm)</PresentationFormat>
  <Paragraphs>78</Paragraphs>
  <Slides>13</Slides>
  <Notes>0</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Masque Présentation OICA</vt:lpstr>
      <vt:lpstr>Slide 1</vt:lpstr>
      <vt:lpstr>Background</vt:lpstr>
      <vt:lpstr>OBD Working Group meetings in 2014</vt:lpstr>
      <vt:lpstr>Changes</vt:lpstr>
      <vt:lpstr>Changes</vt:lpstr>
      <vt:lpstr>Changes</vt:lpstr>
      <vt:lpstr>OBD Standards</vt:lpstr>
      <vt:lpstr>Slide 8</vt:lpstr>
      <vt:lpstr>Updated OBD related standards</vt:lpstr>
      <vt:lpstr>Updated OBD related standards</vt:lpstr>
      <vt:lpstr>Modifications to reflect changes in vehicle technology</vt:lpstr>
      <vt:lpstr>Electrical failures</vt:lpstr>
      <vt:lpstr>IUPR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cp:lastPrinted>2015-01-12T22:26:42Z</cp:lastPrinted>
  <dcterms:created xsi:type="dcterms:W3CDTF">2015-01-12T22:22:37Z</dcterms:created>
  <dcterms:modified xsi:type="dcterms:W3CDTF">2015-01-12T22:30:22Z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