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7" r:id="rId1"/>
  </p:sldMasterIdLst>
  <p:notesMasterIdLst>
    <p:notesMasterId r:id="rId9"/>
  </p:notesMasterIdLst>
  <p:handoutMasterIdLst>
    <p:handoutMasterId r:id="rId10"/>
  </p:handoutMasterIdLst>
  <p:sldIdLst>
    <p:sldId id="259" r:id="rId2"/>
    <p:sldId id="330" r:id="rId3"/>
    <p:sldId id="316" r:id="rId4"/>
    <p:sldId id="320" r:id="rId5"/>
    <p:sldId id="325" r:id="rId6"/>
    <p:sldId id="322" r:id="rId7"/>
    <p:sldId id="332" r:id="rId8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Kindt" initials="PK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FF"/>
    <a:srgbClr val="0033CC"/>
    <a:srgbClr val="E7F3F4"/>
    <a:srgbClr val="BBE0E3"/>
    <a:srgbClr val="F3F9FA"/>
    <a:srgbClr val="CC3300"/>
    <a:srgbClr val="FFFF66"/>
    <a:srgbClr val="FF99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5" autoAdjust="0"/>
    <p:restoredTop sz="94660"/>
  </p:normalViewPr>
  <p:slideViewPr>
    <p:cSldViewPr>
      <p:cViewPr varScale="1">
        <p:scale>
          <a:sx n="80" d="100"/>
          <a:sy n="80" d="100"/>
        </p:scale>
        <p:origin x="-1046" y="-8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6" y="-90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04258F-927F-42E8-921B-2AECC1E9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52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72B2CD-E452-44A5-97E2-24DF7C845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52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logoEtrto300dp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684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2117685" y="1853826"/>
            <a:ext cx="7020780" cy="220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3600" b="1" dirty="0" smtClean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ETRTO comments on NL GRB-61-03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NL proposal for amending </a:t>
            </a:r>
            <a:r>
              <a:rPr lang="en-US" sz="2000" b="1" dirty="0" err="1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tyre</a:t>
            </a: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noise limits 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in UN Reg. 117.03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2220221" y="6391903"/>
            <a:ext cx="544560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8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European Tyre and Rim Technical Organisation - ETRTO</a:t>
            </a:r>
            <a:endParaRPr lang="en-US" sz="1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190684" y="4644135"/>
            <a:ext cx="89559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References: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GRB-60-08, GRB-60-012,</a:t>
            </a:r>
            <a:r>
              <a:rPr lang="en-US" sz="1600" baseline="0" dirty="0" smtClean="0"/>
              <a:t> </a:t>
            </a:r>
            <a:r>
              <a:rPr lang="en-US" sz="1600" dirty="0" smtClean="0"/>
              <a:t>GRB-60-14-rev1 presented by The Netherlands and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GRB-61-18 presented</a:t>
            </a:r>
            <a:r>
              <a:rPr lang="en-US" sz="1600" baseline="0" dirty="0" smtClean="0"/>
              <a:t> by </a:t>
            </a:r>
            <a:r>
              <a:rPr lang="en-US" sz="1600" dirty="0" smtClean="0"/>
              <a:t>ETRTO</a:t>
            </a:r>
            <a:endParaRPr lang="en-US" sz="160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25334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416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228600"/>
            <a:ext cx="7181850" cy="457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809162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926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14"/>
          <p:cNvSpPr>
            <a:spLocks noChangeShapeType="1"/>
          </p:cNvSpPr>
          <p:nvPr userDrawn="1"/>
        </p:nvSpPr>
        <p:spPr bwMode="auto">
          <a:xfrm>
            <a:off x="0" y="838200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2" name="Line 15"/>
          <p:cNvSpPr>
            <a:spLocks noChangeShapeType="1"/>
          </p:cNvSpPr>
          <p:nvPr userDrawn="1"/>
        </p:nvSpPr>
        <p:spPr bwMode="auto">
          <a:xfrm>
            <a:off x="0" y="64611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 bwMode="auto">
          <a:xfrm>
            <a:off x="7743825" y="6534150"/>
            <a:ext cx="16637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algn="r">
              <a:defRPr/>
            </a:pPr>
            <a:fld id="{15DBBFF0-0C15-4D83-AFFE-760827764D6E}" type="slidenum">
              <a:rPr lang="en-US" sz="1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pPr algn="r">
                <a:defRPr/>
              </a:pPr>
              <a:t>‹#›</a:t>
            </a:fld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/5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Line 15"/>
          <p:cNvSpPr>
            <a:spLocks noChangeShapeType="1"/>
          </p:cNvSpPr>
          <p:nvPr userDrawn="1"/>
        </p:nvSpPr>
        <p:spPr bwMode="auto">
          <a:xfrm>
            <a:off x="0" y="6461125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 txBox="1">
            <a:spLocks noChangeArrowheads="1"/>
          </p:cNvSpPr>
          <p:nvPr userDrawn="1"/>
        </p:nvSpPr>
        <p:spPr bwMode="auto">
          <a:xfrm>
            <a:off x="2427288" y="6534150"/>
            <a:ext cx="5051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European Tyre and Rim Technical Organisation - ETRTO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152400" y="6534150"/>
            <a:ext cx="26543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August 28, 2015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" name="Picture 15" descr="logoEtrto300dpi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7555" cy="832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857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397605" y="221952"/>
            <a:ext cx="3886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eaLnBrk="1" hangingPunct="1"/>
            <a:r>
              <a:rPr lang="en-TT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Transmitted by the expert from </a:t>
            </a:r>
            <a:r>
              <a:rPr lang="en-TT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ETRTO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48155" y="122147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altLang="de-DE" sz="1600" u="sng" dirty="0">
                <a:latin typeface="Arial" panose="020B0604020202020204" pitchFamily="34" charset="0"/>
                <a:cs typeface="Arial" panose="020B0604020202020204" pitchFamily="34" charset="0"/>
              </a:rPr>
              <a:t>Informal document</a:t>
            </a:r>
            <a:r>
              <a:rPr lang="en-TT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TT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GRB-</a:t>
            </a:r>
            <a:r>
              <a:rPr lang="en-TT" altLang="zh-CN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  <a:r>
              <a:rPr lang="en-TT" alt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-17</a:t>
            </a:r>
            <a:endParaRPr lang="en-US" altLang="zh-CN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TT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(62nd GRB, 1-3 September 2015,</a:t>
            </a:r>
          </a:p>
          <a:p>
            <a:r>
              <a:rPr lang="en-TT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 agenda item </a:t>
            </a:r>
            <a:r>
              <a:rPr lang="en-TT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7)</a:t>
            </a:r>
            <a:r>
              <a:rPr lang="en-US" altLang="zh-CN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655" y="188640"/>
            <a:ext cx="7181850" cy="457200"/>
          </a:xfrm>
        </p:spPr>
        <p:txBody>
          <a:bodyPr/>
          <a:lstStyle/>
          <a:p>
            <a:r>
              <a:rPr lang="en-US" sz="2800" kern="12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Key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555" y="1403775"/>
            <a:ext cx="8091620" cy="5029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GB" dirty="0">
                <a:solidFill>
                  <a:srgbClr val="000000"/>
                </a:solidFill>
                <a:ea typeface="Calibri"/>
                <a:cs typeface="Times New Roman"/>
              </a:rPr>
              <a:t>The subset of C1 &amp; C2 tyres </a:t>
            </a:r>
            <a:r>
              <a:rPr lang="en-GB" dirty="0" smtClean="0">
                <a:solidFill>
                  <a:srgbClr val="000000"/>
                </a:solidFill>
                <a:ea typeface="Calibri"/>
                <a:cs typeface="Times New Roman"/>
              </a:rPr>
              <a:t>used in the studies presented by The Netherlands </a:t>
            </a:r>
            <a:r>
              <a:rPr lang="en-GB" b="1" dirty="0" smtClean="0">
                <a:solidFill>
                  <a:srgbClr val="000000"/>
                </a:solidFill>
                <a:ea typeface="Calibri"/>
                <a:cs typeface="Times New Roman"/>
              </a:rPr>
              <a:t>does not represent the European tyre market </a:t>
            </a:r>
            <a:r>
              <a:rPr lang="en-GB" dirty="0" smtClean="0">
                <a:solidFill>
                  <a:srgbClr val="000000"/>
                </a:solidFill>
                <a:ea typeface="Calibri"/>
                <a:cs typeface="Times New Roman"/>
              </a:rPr>
              <a:t>and is </a:t>
            </a:r>
            <a:r>
              <a:rPr lang="en-GB" dirty="0">
                <a:solidFill>
                  <a:srgbClr val="000000"/>
                </a:solidFill>
                <a:ea typeface="Calibri"/>
                <a:cs typeface="Times New Roman"/>
              </a:rPr>
              <a:t>biased towards low </a:t>
            </a:r>
            <a:r>
              <a:rPr lang="en-GB" dirty="0" smtClean="0">
                <a:solidFill>
                  <a:srgbClr val="000000"/>
                </a:solidFill>
                <a:ea typeface="Calibri"/>
                <a:cs typeface="Times New Roman"/>
              </a:rPr>
              <a:t>noise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The database </a:t>
            </a:r>
            <a:r>
              <a:rPr lang="en-GB" dirty="0">
                <a:solidFill>
                  <a:srgbClr val="000000"/>
                </a:solidFill>
                <a:ea typeface="Calibri"/>
                <a:cs typeface="Times New Roman"/>
              </a:rPr>
              <a:t>used in the studies presented by The Netherlands </a:t>
            </a:r>
            <a:r>
              <a:rPr lang="en-GB" b="1" dirty="0" smtClean="0">
                <a:solidFill>
                  <a:srgbClr val="000000"/>
                </a:solidFill>
                <a:ea typeface="Calibri"/>
                <a:cs typeface="Times New Roman"/>
              </a:rPr>
              <a:t>do not identify which tyres are traction marked</a:t>
            </a:r>
            <a:r>
              <a:rPr lang="en-GB" dirty="0" smtClean="0">
                <a:solidFill>
                  <a:srgbClr val="000000"/>
                </a:solidFill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The </a:t>
            </a:r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definition</a:t>
            </a:r>
            <a:r>
              <a:rPr lang="en-GB" b="1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GB" b="1" dirty="0" smtClean="0">
                <a:solidFill>
                  <a:srgbClr val="000000"/>
                </a:solidFill>
                <a:ea typeface="Calibri"/>
                <a:cs typeface="Times New Roman"/>
              </a:rPr>
              <a:t>of C3 traction tyres </a:t>
            </a:r>
            <a:r>
              <a:rPr lang="en-GB" dirty="0" smtClean="0">
                <a:solidFill>
                  <a:srgbClr val="000000"/>
                </a:solidFill>
                <a:ea typeface="Calibri"/>
                <a:cs typeface="Times New Roman"/>
              </a:rPr>
              <a:t>used in the studies </a:t>
            </a:r>
            <a:r>
              <a:rPr lang="en-GB" dirty="0">
                <a:solidFill>
                  <a:srgbClr val="000000"/>
                </a:solidFill>
                <a:ea typeface="Calibri"/>
                <a:cs typeface="Times New Roman"/>
              </a:rPr>
              <a:t>presented by The Netherlands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is not according to </a:t>
            </a:r>
            <a:r>
              <a:rPr lang="fr-BE" b="1" dirty="0">
                <a:solidFill>
                  <a:srgbClr val="000000"/>
                </a:solidFill>
                <a:ea typeface="Calibri"/>
                <a:cs typeface="Times New Roman"/>
              </a:rPr>
              <a:t>UN Reg. </a:t>
            </a:r>
            <a:r>
              <a:rPr lang="fr-BE" b="1" dirty="0" smtClean="0">
                <a:solidFill>
                  <a:srgbClr val="000000"/>
                </a:solidFill>
                <a:ea typeface="Calibri"/>
                <a:cs typeface="Times New Roman"/>
              </a:rPr>
              <a:t>117.02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ETRTO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cannot</a:t>
            </a: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 enter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into</a:t>
            </a: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details</a:t>
            </a:r>
            <a:r>
              <a:rPr lang="fr-BE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on the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tyre</a:t>
            </a: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market</a:t>
            </a:r>
            <a:r>
              <a:rPr lang="fr-BE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fr-BE" dirty="0" err="1" smtClean="0">
                <a:solidFill>
                  <a:srgbClr val="000000"/>
                </a:solidFill>
                <a:ea typeface="Calibri"/>
                <a:cs typeface="Times New Roman"/>
              </a:rPr>
              <a:t>pricing</a:t>
            </a:r>
            <a:r>
              <a:rPr lang="fr-BE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endParaRPr lang="fr-BE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Any assessment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in terms of future potential for improvement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can only be done as long as all </a:t>
            </a:r>
            <a:r>
              <a:rPr lang="en-US" dirty="0" err="1">
                <a:solidFill>
                  <a:srgbClr val="000000"/>
                </a:solidFill>
                <a:ea typeface="Calibri"/>
                <a:cs typeface="Times New Roman"/>
              </a:rPr>
              <a:t>tyres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 complying to all UN Reg. 117.02 requirements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are on the market.</a:t>
            </a:r>
            <a:endParaRPr lang="fr-BE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endParaRPr lang="en-GB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1496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082571" y="0"/>
            <a:ext cx="8823430" cy="838200"/>
          </a:xfrm>
          <a:prstGeom prst="rect">
            <a:avLst/>
          </a:prstGeom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Evaluation of tyre noise limits based on sold tyres in The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Netherlands – C1 &amp; C2 tyres </a:t>
            </a:r>
            <a:endParaRPr lang="en-US" sz="2800" b="1" kern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420" y="885481"/>
            <a:ext cx="9001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ETRTO considered the database from which NL extracted a subset for their studies and, in our view,: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20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VACO database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is representative for the tyres on sale in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Europe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2000" dirty="0">
              <a:latin typeface="Calibri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subset of C1 &amp; C2 tyres derived from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extraction of the 2013’s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VACO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database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is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biased towards low noise and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is not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representative for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current VACO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database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.</a:t>
            </a:r>
            <a:endParaRPr lang="en-GB" sz="2000" strike="sngStrike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0"/>
              </a:spcAft>
            </a:pPr>
            <a:endParaRPr lang="en-GB" sz="2000" dirty="0">
              <a:effectLst/>
              <a:latin typeface="Calibri"/>
              <a:ea typeface="Calibri"/>
              <a:cs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87420" y="4464115"/>
            <a:ext cx="8955232" cy="1783305"/>
            <a:chOff x="427459" y="5250256"/>
            <a:chExt cx="8955232" cy="1783305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495560" y="5250256"/>
              <a:ext cx="6887131" cy="1783305"/>
              <a:chOff x="685800" y="1131232"/>
              <a:chExt cx="7695754" cy="3135968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685800" y="1131232"/>
                <a:ext cx="7543362" cy="3135968"/>
              </a:xfrm>
              <a:prstGeom prst="roundRect">
                <a:avLst>
                  <a:gd name="adj" fmla="val 36305"/>
                </a:avLst>
              </a:prstGeom>
              <a:noFill/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38191" y="1289518"/>
                <a:ext cx="5736860" cy="2825286"/>
              </a:xfrm>
              <a:prstGeom prst="roundRect">
                <a:avLst>
                  <a:gd name="adj" fmla="val 36305"/>
                </a:avLst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1371559" y="3188923"/>
                <a:ext cx="1024070" cy="653148"/>
              </a:xfrm>
              <a:prstGeom prst="roundRect">
                <a:avLst>
                  <a:gd name="adj" fmla="val 31024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200" dirty="0"/>
              </a:p>
            </p:txBody>
          </p:sp>
          <p:sp>
            <p:nvSpPr>
              <p:cNvPr id="17" name="TextBox 8"/>
              <p:cNvSpPr txBox="1">
                <a:spLocks noChangeArrowheads="1"/>
              </p:cNvSpPr>
              <p:nvPr/>
            </p:nvSpPr>
            <p:spPr bwMode="auto">
              <a:xfrm>
                <a:off x="4054269" y="1484201"/>
                <a:ext cx="2004152" cy="9200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i="1" dirty="0" smtClean="0">
                    <a:solidFill>
                      <a:schemeClr val="accent2"/>
                    </a:solidFill>
                  </a:rPr>
                  <a:t>VACO C1 </a:t>
                </a:r>
                <a:r>
                  <a:rPr lang="en-US" altLang="en-US" sz="1400" b="1" i="1" dirty="0">
                    <a:solidFill>
                      <a:schemeClr val="accent2"/>
                    </a:solidFill>
                  </a:rPr>
                  <a:t>database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i="1" dirty="0">
                    <a:solidFill>
                      <a:schemeClr val="accent2"/>
                    </a:solidFill>
                  </a:rPr>
                  <a:t>(19569 labels)</a:t>
                </a:r>
              </a:p>
            </p:txBody>
          </p:sp>
          <p:sp>
            <p:nvSpPr>
              <p:cNvPr id="18" name="TextBox 9"/>
              <p:cNvSpPr txBox="1">
                <a:spLocks noChangeArrowheads="1"/>
              </p:cNvSpPr>
              <p:nvPr/>
            </p:nvSpPr>
            <p:spPr bwMode="auto">
              <a:xfrm>
                <a:off x="6575053" y="1596764"/>
                <a:ext cx="1806501" cy="1677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i="1" dirty="0" smtClean="0">
                    <a:solidFill>
                      <a:srgbClr val="008000"/>
                    </a:solidFill>
                  </a:rPr>
                  <a:t>database of C1 </a:t>
                </a:r>
                <a:r>
                  <a:rPr lang="en-US" altLang="en-US" sz="1400" b="1" i="1" dirty="0" err="1" smtClean="0">
                    <a:solidFill>
                      <a:srgbClr val="008000"/>
                    </a:solidFill>
                  </a:rPr>
                  <a:t>tyres</a:t>
                </a:r>
                <a:r>
                  <a:rPr lang="en-US" altLang="en-US" sz="1400" b="1" i="1" dirty="0" smtClean="0">
                    <a:solidFill>
                      <a:srgbClr val="008000"/>
                    </a:solidFill>
                  </a:rPr>
                  <a:t> on sale in Europe</a:t>
                </a:r>
                <a:endParaRPr lang="en-US" altLang="en-US" sz="1400" b="1" i="1" dirty="0">
                  <a:solidFill>
                    <a:srgbClr val="008000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400" i="1" dirty="0">
                    <a:solidFill>
                      <a:srgbClr val="008000"/>
                    </a:solidFill>
                  </a:rPr>
                  <a:t>(30820 labels)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427459" y="6420386"/>
              <a:ext cx="17080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 smtClean="0">
                  <a:solidFill>
                    <a:srgbClr val="FF0000"/>
                  </a:solidFill>
                </a:rPr>
                <a:t>4 %</a:t>
              </a:r>
              <a:r>
                <a:rPr lang="en-US" sz="1600" dirty="0" smtClean="0">
                  <a:solidFill>
                    <a:srgbClr val="FF0000"/>
                  </a:solidFill>
                </a:rPr>
                <a:t> of VACO database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1785028" y="6551191"/>
              <a:ext cx="1324236" cy="240615"/>
            </a:xfrm>
            <a:prstGeom prst="straightConnector1">
              <a:avLst/>
            </a:prstGeom>
            <a:ln>
              <a:solidFill>
                <a:srgbClr val="FF0000"/>
              </a:solidFill>
              <a:prstDash val="lg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913491" y="5468676"/>
              <a:ext cx="250248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1400" b="1" i="1" dirty="0">
                  <a:solidFill>
                    <a:srgbClr val="FF0000"/>
                  </a:solidFill>
                </a:rPr>
                <a:t>C1 subset </a:t>
              </a:r>
              <a:r>
                <a:rPr lang="en-US" altLang="en-US" sz="1400" b="1" i="1" dirty="0" smtClean="0">
                  <a:solidFill>
                    <a:srgbClr val="FF0000"/>
                  </a:solidFill>
                </a:rPr>
                <a:t>of VACO database used in </a:t>
              </a:r>
              <a:r>
                <a:rPr lang="en-US" altLang="en-US" sz="1400" b="1" i="1" dirty="0">
                  <a:solidFill>
                    <a:srgbClr val="FF0000"/>
                  </a:solidFill>
                </a:rPr>
                <a:t>M+P &amp; TNO study</a:t>
              </a:r>
            </a:p>
            <a:p>
              <a:r>
                <a:rPr lang="en-US" altLang="en-US" sz="1400" i="1" dirty="0">
                  <a:solidFill>
                    <a:srgbClr val="FF0000"/>
                  </a:solidFill>
                </a:rPr>
                <a:t>(760 labels)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7420" y="4497869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for C1: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2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082571" y="0"/>
            <a:ext cx="8823430" cy="838200"/>
          </a:xfrm>
          <a:prstGeom prst="rect">
            <a:avLst/>
          </a:prstGeom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Evaluation of tyre noise limits based on sold tyres in The </a:t>
            </a:r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Netherlands – C3 tyres</a:t>
            </a:r>
            <a:endParaRPr lang="en-US" sz="2800" kern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5850" y="1538790"/>
            <a:ext cx="9001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ETRTO considered the database from which NL extracted a subset in their studies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and, in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our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view,: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20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subset of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C3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tyres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the M+P and TNO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study seems to have a similar distribution compared to the distribution of the C3 VACO database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GB" sz="20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Wingdings"/>
              <a:buChar char=""/>
            </a:pPr>
            <a:r>
              <a:rPr lang="fr-BE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Traction </a:t>
            </a:r>
            <a:r>
              <a:rPr lang="fr-BE" sz="2000" b="1" dirty="0" err="1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tyres</a:t>
            </a:r>
            <a:endParaRPr lang="fr-BE" sz="2000" b="1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In the VACO database the “Traction” marked tyres according to </a:t>
            </a:r>
            <a:r>
              <a:rPr lang="fr-BE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UN Reg. 117.02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cannot be identified.</a:t>
            </a:r>
          </a:p>
          <a:p>
            <a:pPr marL="0" lvl="1">
              <a:lnSpc>
                <a:spcPct val="115000"/>
              </a:lnSpc>
              <a:spcAft>
                <a:spcPts val="0"/>
              </a:spcAft>
            </a:pPr>
            <a:r>
              <a:rPr lang="en-US" sz="2000" b="1" dirty="0" smtClean="0">
                <a:latin typeface="Arial"/>
                <a:ea typeface="Calibri"/>
                <a:cs typeface="Times New Roman"/>
              </a:rPr>
              <a:t>However, the </a:t>
            </a:r>
            <a:r>
              <a:rPr lang="en-US" sz="2000" b="1" dirty="0">
                <a:latin typeface="Arial"/>
                <a:ea typeface="Calibri"/>
                <a:cs typeface="Times New Roman"/>
              </a:rPr>
              <a:t>assumption in the M+P &amp; TNO study that C3 traction </a:t>
            </a:r>
            <a:r>
              <a:rPr lang="en-US" sz="2000" b="1" dirty="0" err="1">
                <a:latin typeface="Arial"/>
                <a:ea typeface="Calibri"/>
                <a:cs typeface="Times New Roman"/>
              </a:rPr>
              <a:t>tyres</a:t>
            </a:r>
            <a:r>
              <a:rPr lang="en-US" sz="2000" b="1" dirty="0">
                <a:latin typeface="Arial"/>
                <a:ea typeface="Calibri"/>
                <a:cs typeface="Times New Roman"/>
              </a:rPr>
              <a:t> are all </a:t>
            </a:r>
            <a:r>
              <a:rPr lang="en-US" sz="2000" b="1" dirty="0" err="1">
                <a:latin typeface="Arial"/>
                <a:ea typeface="Calibri"/>
                <a:cs typeface="Times New Roman"/>
              </a:rPr>
              <a:t>tyres</a:t>
            </a:r>
            <a:r>
              <a:rPr lang="en-US" sz="2000" b="1" dirty="0">
                <a:latin typeface="Arial"/>
                <a:ea typeface="Calibri"/>
                <a:cs typeface="Times New Roman"/>
              </a:rPr>
              <a:t> fitted on the drive axle is incorrect</a:t>
            </a:r>
            <a:r>
              <a:rPr lang="en-US" sz="2000" dirty="0" smtClean="0">
                <a:latin typeface="Arial"/>
                <a:ea typeface="Calibri"/>
                <a:cs typeface="Times New Roman"/>
              </a:rPr>
              <a:t>. </a:t>
            </a:r>
            <a:r>
              <a:rPr lang="en-GB" sz="2000" dirty="0">
                <a:solidFill>
                  <a:srgbClr val="000000"/>
                </a:solidFill>
                <a:latin typeface="Arial"/>
                <a:ea typeface="Calibri"/>
              </a:rPr>
              <a:t>Consequently, the 2 dB(A) allowance is assumed for a too high number of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ea typeface="Calibri"/>
              </a:rPr>
              <a:t>C3 tyres.</a:t>
            </a:r>
            <a:endParaRPr lang="en-GB" sz="20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37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1082571" y="0"/>
            <a:ext cx="8823430" cy="838200"/>
          </a:xfrm>
          <a:prstGeom prst="rect">
            <a:avLst/>
          </a:prstGeom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28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Cost-Benefit Analyses of the use of better tyres</a:t>
            </a:r>
            <a:endParaRPr lang="en-US" sz="2800" kern="12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181" y="1863118"/>
            <a:ext cx="4877630" cy="3780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97504" y="942111"/>
            <a:ext cx="86409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dirty="0" err="1" smtClean="0"/>
              <a:t>Ref</a:t>
            </a:r>
            <a:r>
              <a:rPr lang="fr-BE" sz="1600" dirty="0" smtClean="0"/>
              <a:t>. GRB-61-03: </a:t>
            </a:r>
            <a:r>
              <a:rPr lang="en-US" sz="1600" dirty="0"/>
              <a:t>Figure 3. Aspects of the </a:t>
            </a:r>
            <a:r>
              <a:rPr lang="en-US" sz="1600" dirty="0" err="1"/>
              <a:t>tyre</a:t>
            </a:r>
            <a:r>
              <a:rPr lang="en-US" sz="1600" dirty="0"/>
              <a:t> label versus the advice sale prices of car </a:t>
            </a:r>
            <a:r>
              <a:rPr lang="en-US" sz="1600" dirty="0" err="1"/>
              <a:t>tyres</a:t>
            </a:r>
            <a:r>
              <a:rPr lang="en-US" sz="1600" dirty="0"/>
              <a:t> in the Netherlands. Internet sales the Netherlands, 472 </a:t>
            </a:r>
            <a:r>
              <a:rPr lang="en-US" sz="1600" dirty="0" err="1"/>
              <a:t>tyres</a:t>
            </a:r>
            <a:r>
              <a:rPr lang="en-US" sz="1600" dirty="0"/>
              <a:t> size 205/55R16, http://www.autobandenmarkt.nl/index.html. 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928" y="5630713"/>
            <a:ext cx="9296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ETRTO comment: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link between the 4 graphs is not considered and thus the conclusions are not valid</a:t>
            </a:r>
          </a:p>
        </p:txBody>
      </p:sp>
    </p:spTree>
    <p:extLst>
      <p:ext uri="{BB962C8B-B14F-4D97-AF65-F5344CB8AC3E}">
        <p14:creationId xmlns:p14="http://schemas.microsoft.com/office/powerpoint/2010/main" val="22982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497505" y="728700"/>
            <a:ext cx="8595307" cy="4838649"/>
            <a:chOff x="280538" y="692151"/>
            <a:chExt cx="9460363" cy="5851525"/>
          </a:xfrm>
        </p:grpSpPr>
        <p:sp>
          <p:nvSpPr>
            <p:cNvPr id="2" name="Rectangle 1"/>
            <p:cNvSpPr/>
            <p:nvPr/>
          </p:nvSpPr>
          <p:spPr>
            <a:xfrm>
              <a:off x="4430184" y="692151"/>
              <a:ext cx="92869" cy="5851525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BE"/>
            </a:p>
          </p:txBody>
        </p:sp>
        <p:sp>
          <p:nvSpPr>
            <p:cNvPr id="13315" name="AutoShape 4"/>
            <p:cNvSpPr>
              <a:spLocks noChangeArrowheads="1"/>
            </p:cNvSpPr>
            <p:nvPr/>
          </p:nvSpPr>
          <p:spPr bwMode="auto">
            <a:xfrm>
              <a:off x="722313" y="5372100"/>
              <a:ext cx="8953235" cy="469900"/>
            </a:xfrm>
            <a:prstGeom prst="homePlate">
              <a:avLst>
                <a:gd name="adj" fmla="val 1718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en-US" altLang="fr-FR" sz="1800">
                <a:latin typeface="Arial" pitchFamily="34" charset="0"/>
              </a:endParaRPr>
            </a:p>
          </p:txBody>
        </p:sp>
        <p:sp>
          <p:nvSpPr>
            <p:cNvPr id="13316" name="AutoShape 5"/>
            <p:cNvSpPr>
              <a:spLocks noChangeArrowheads="1"/>
            </p:cNvSpPr>
            <p:nvPr/>
          </p:nvSpPr>
          <p:spPr bwMode="auto">
            <a:xfrm>
              <a:off x="746390" y="3617913"/>
              <a:ext cx="8953235" cy="469900"/>
            </a:xfrm>
            <a:prstGeom prst="homePlate">
              <a:avLst>
                <a:gd name="adj" fmla="val 17181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en-US" altLang="fr-FR" sz="1800">
                <a:latin typeface="Arial" pitchFamily="34" charset="0"/>
              </a:endParaRPr>
            </a:p>
          </p:txBody>
        </p:sp>
        <p:sp>
          <p:nvSpPr>
            <p:cNvPr id="13317" name="AutoShape 6"/>
            <p:cNvSpPr>
              <a:spLocks noChangeArrowheads="1"/>
            </p:cNvSpPr>
            <p:nvPr/>
          </p:nvSpPr>
          <p:spPr bwMode="auto">
            <a:xfrm>
              <a:off x="746390" y="1831975"/>
              <a:ext cx="8953235" cy="471488"/>
            </a:xfrm>
            <a:prstGeom prst="homePlate">
              <a:avLst>
                <a:gd name="adj" fmla="val 1712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0"/>
                </a:spcBef>
                <a:buFontTx/>
                <a:buNone/>
              </a:pPr>
              <a:endParaRPr lang="en-US" altLang="fr-FR" sz="1800">
                <a:latin typeface="Arial" pitchFamily="34" charset="0"/>
              </a:endParaRPr>
            </a:p>
          </p:txBody>
        </p:sp>
        <p:sp>
          <p:nvSpPr>
            <p:cNvPr id="13318" name="AutoShape 7"/>
            <p:cNvSpPr>
              <a:spLocks noChangeArrowheads="1"/>
            </p:cNvSpPr>
            <p:nvPr/>
          </p:nvSpPr>
          <p:spPr bwMode="auto">
            <a:xfrm>
              <a:off x="1828140" y="4879975"/>
              <a:ext cx="7912761" cy="1447800"/>
            </a:xfrm>
            <a:prstGeom prst="homePlate">
              <a:avLst>
                <a:gd name="adj" fmla="val 16980"/>
              </a:avLst>
            </a:prstGeom>
            <a:noFill/>
            <a:ln w="28575" algn="ctr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fr-FR" sz="1800">
                <a:latin typeface="Arial" pitchFamily="34" charset="0"/>
              </a:endParaRPr>
            </a:p>
          </p:txBody>
        </p:sp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639763" y="1355726"/>
              <a:ext cx="110926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Tyre Types</a:t>
              </a:r>
            </a:p>
          </p:txBody>
        </p:sp>
        <p:sp>
          <p:nvSpPr>
            <p:cNvPr id="13320" name="Text Box 9"/>
            <p:cNvSpPr txBox="1">
              <a:spLocks noChangeArrowheads="1"/>
            </p:cNvSpPr>
            <p:nvPr/>
          </p:nvSpPr>
          <p:spPr bwMode="auto">
            <a:xfrm>
              <a:off x="670719" y="2325688"/>
              <a:ext cx="10731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Existing Tyre Types</a:t>
              </a:r>
            </a:p>
          </p:txBody>
        </p:sp>
        <p:sp>
          <p:nvSpPr>
            <p:cNvPr id="13321" name="AutoShape 10"/>
            <p:cNvSpPr>
              <a:spLocks noChangeArrowheads="1"/>
            </p:cNvSpPr>
            <p:nvPr/>
          </p:nvSpPr>
          <p:spPr bwMode="auto">
            <a:xfrm>
              <a:off x="1828140" y="3125789"/>
              <a:ext cx="7912761" cy="1449387"/>
            </a:xfrm>
            <a:prstGeom prst="homePlate">
              <a:avLst>
                <a:gd name="adj" fmla="val 16961"/>
              </a:avLst>
            </a:prstGeom>
            <a:noFill/>
            <a:ln w="28575" algn="ctr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fr-FR" sz="1800">
                <a:latin typeface="Arial" pitchFamily="34" charset="0"/>
              </a:endParaRPr>
            </a:p>
          </p:txBody>
        </p:sp>
        <p:sp>
          <p:nvSpPr>
            <p:cNvPr id="13322" name="Text Box 11"/>
            <p:cNvSpPr txBox="1">
              <a:spLocks noChangeArrowheads="1"/>
            </p:cNvSpPr>
            <p:nvPr/>
          </p:nvSpPr>
          <p:spPr bwMode="auto">
            <a:xfrm>
              <a:off x="1852216" y="3163888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23" name="Text Box 12"/>
            <p:cNvSpPr txBox="1">
              <a:spLocks noChangeArrowheads="1"/>
            </p:cNvSpPr>
            <p:nvPr/>
          </p:nvSpPr>
          <p:spPr bwMode="auto">
            <a:xfrm>
              <a:off x="5185172" y="3238500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24" name="Text Box 13"/>
            <p:cNvSpPr txBox="1">
              <a:spLocks noChangeArrowheads="1"/>
            </p:cNvSpPr>
            <p:nvPr/>
          </p:nvSpPr>
          <p:spPr bwMode="auto">
            <a:xfrm>
              <a:off x="5193771" y="5873751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25" name="Text Box 14"/>
            <p:cNvSpPr txBox="1">
              <a:spLocks noChangeArrowheads="1"/>
            </p:cNvSpPr>
            <p:nvPr/>
          </p:nvSpPr>
          <p:spPr bwMode="auto">
            <a:xfrm>
              <a:off x="8525008" y="5943600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26" name="Text Box 15"/>
            <p:cNvSpPr txBox="1">
              <a:spLocks noChangeArrowheads="1"/>
            </p:cNvSpPr>
            <p:nvPr/>
          </p:nvSpPr>
          <p:spPr bwMode="auto">
            <a:xfrm>
              <a:off x="1850496" y="1330326"/>
              <a:ext cx="952505" cy="563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27" name="Rectangle 16"/>
            <p:cNvSpPr>
              <a:spLocks noChangeArrowheads="1"/>
            </p:cNvSpPr>
            <p:nvPr/>
          </p:nvSpPr>
          <p:spPr bwMode="auto">
            <a:xfrm>
              <a:off x="5257404" y="1504951"/>
              <a:ext cx="952505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</p:txBody>
        </p:sp>
        <p:sp>
          <p:nvSpPr>
            <p:cNvPr id="13328" name="Text Box 17"/>
            <p:cNvSpPr txBox="1">
              <a:spLocks noChangeArrowheads="1"/>
            </p:cNvSpPr>
            <p:nvPr/>
          </p:nvSpPr>
          <p:spPr bwMode="auto">
            <a:xfrm>
              <a:off x="1852216" y="4937126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29" name="Rectangle 18"/>
            <p:cNvSpPr>
              <a:spLocks noChangeArrowheads="1"/>
            </p:cNvSpPr>
            <p:nvPr/>
          </p:nvSpPr>
          <p:spPr bwMode="auto">
            <a:xfrm>
              <a:off x="5288360" y="5019675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30" name="Text Box 19"/>
            <p:cNvSpPr txBox="1">
              <a:spLocks noChangeArrowheads="1"/>
            </p:cNvSpPr>
            <p:nvPr/>
          </p:nvSpPr>
          <p:spPr bwMode="auto">
            <a:xfrm rot="-5400000">
              <a:off x="-231709" y="1844160"/>
              <a:ext cx="13938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50000"/>
                </a:spcBef>
                <a:buFontTx/>
                <a:buNone/>
              </a:pPr>
              <a:r>
                <a:rPr lang="en-GB" altLang="fr-FR" sz="1800" b="1">
                  <a:latin typeface="Arial" pitchFamily="34" charset="0"/>
                </a:rPr>
                <a:t>C1</a:t>
              </a:r>
            </a:p>
          </p:txBody>
        </p:sp>
        <p:sp>
          <p:nvSpPr>
            <p:cNvPr id="13331" name="Text Box 20"/>
            <p:cNvSpPr txBox="1">
              <a:spLocks noChangeArrowheads="1"/>
            </p:cNvSpPr>
            <p:nvPr/>
          </p:nvSpPr>
          <p:spPr bwMode="auto">
            <a:xfrm rot="-5400000">
              <a:off x="-286477" y="3613428"/>
              <a:ext cx="15033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50000"/>
                </a:spcBef>
                <a:buFontTx/>
                <a:buNone/>
              </a:pPr>
              <a:r>
                <a:rPr lang="en-GB" altLang="fr-FR" sz="1800" b="1">
                  <a:latin typeface="Arial" pitchFamily="34" charset="0"/>
                </a:rPr>
                <a:t>C2</a:t>
              </a:r>
            </a:p>
          </p:txBody>
        </p:sp>
        <p:sp>
          <p:nvSpPr>
            <p:cNvPr id="13332" name="Text Box 21"/>
            <p:cNvSpPr txBox="1">
              <a:spLocks noChangeArrowheads="1"/>
            </p:cNvSpPr>
            <p:nvPr/>
          </p:nvSpPr>
          <p:spPr bwMode="auto">
            <a:xfrm rot="-5400000">
              <a:off x="-328546" y="5412859"/>
              <a:ext cx="15875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spcBef>
                  <a:spcPct val="50000"/>
                </a:spcBef>
                <a:buFontTx/>
                <a:buNone/>
              </a:pPr>
              <a:r>
                <a:rPr lang="en-GB" altLang="fr-FR" sz="1800" b="1">
                  <a:latin typeface="Arial" pitchFamily="34" charset="0"/>
                </a:rPr>
                <a:t>C3</a:t>
              </a:r>
            </a:p>
          </p:txBody>
        </p:sp>
        <p:sp>
          <p:nvSpPr>
            <p:cNvPr id="13333" name="Line 22"/>
            <p:cNvSpPr>
              <a:spLocks noChangeShapeType="1"/>
            </p:cNvSpPr>
            <p:nvPr/>
          </p:nvSpPr>
          <p:spPr bwMode="auto">
            <a:xfrm>
              <a:off x="4017434" y="1358901"/>
              <a:ext cx="1720" cy="323056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Line 23"/>
            <p:cNvSpPr>
              <a:spLocks noChangeShapeType="1"/>
            </p:cNvSpPr>
            <p:nvPr/>
          </p:nvSpPr>
          <p:spPr bwMode="auto">
            <a:xfrm>
              <a:off x="3191934" y="1395413"/>
              <a:ext cx="1720" cy="494665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Text Box 24"/>
            <p:cNvSpPr txBox="1">
              <a:spLocks noChangeArrowheads="1"/>
            </p:cNvSpPr>
            <p:nvPr/>
          </p:nvSpPr>
          <p:spPr bwMode="auto">
            <a:xfrm>
              <a:off x="828864" y="3609976"/>
              <a:ext cx="9167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Vehicle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Models</a:t>
              </a:r>
            </a:p>
          </p:txBody>
        </p:sp>
        <p:sp>
          <p:nvSpPr>
            <p:cNvPr id="13336" name="Text Box 25"/>
            <p:cNvSpPr txBox="1">
              <a:spLocks noChangeArrowheads="1"/>
            </p:cNvSpPr>
            <p:nvPr/>
          </p:nvSpPr>
          <p:spPr bwMode="auto">
            <a:xfrm>
              <a:off x="2700073" y="1779588"/>
              <a:ext cx="952505" cy="563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37" name="Text Box 27"/>
            <p:cNvSpPr txBox="1">
              <a:spLocks noChangeArrowheads="1"/>
            </p:cNvSpPr>
            <p:nvPr/>
          </p:nvSpPr>
          <p:spPr bwMode="auto">
            <a:xfrm>
              <a:off x="2731029" y="3629025"/>
              <a:ext cx="952505" cy="406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38" name="Text Box 28"/>
            <p:cNvSpPr txBox="1">
              <a:spLocks noChangeArrowheads="1"/>
            </p:cNvSpPr>
            <p:nvPr/>
          </p:nvSpPr>
          <p:spPr bwMode="auto">
            <a:xfrm>
              <a:off x="2717271" y="5375275"/>
              <a:ext cx="952505" cy="406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39" name="Rectangle 29"/>
            <p:cNvSpPr>
              <a:spLocks noChangeArrowheads="1"/>
            </p:cNvSpPr>
            <p:nvPr/>
          </p:nvSpPr>
          <p:spPr bwMode="auto">
            <a:xfrm>
              <a:off x="6192970" y="5461000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40" name="Text Box 30"/>
            <p:cNvSpPr txBox="1">
              <a:spLocks noChangeArrowheads="1"/>
            </p:cNvSpPr>
            <p:nvPr/>
          </p:nvSpPr>
          <p:spPr bwMode="auto">
            <a:xfrm>
              <a:off x="6079464" y="3694113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41" name="Rectangle 31"/>
            <p:cNvSpPr>
              <a:spLocks noChangeArrowheads="1"/>
            </p:cNvSpPr>
            <p:nvPr/>
          </p:nvSpPr>
          <p:spPr bwMode="auto">
            <a:xfrm>
              <a:off x="6122458" y="1906588"/>
              <a:ext cx="952505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tabLst>
                  <a:tab pos="168275" algn="l"/>
                </a:tabLst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68275" algn="l"/>
                </a:tabLst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</p:txBody>
        </p:sp>
        <p:sp>
          <p:nvSpPr>
            <p:cNvPr id="13342" name="AutoShape 32"/>
            <p:cNvSpPr>
              <a:spLocks noChangeArrowheads="1"/>
            </p:cNvSpPr>
            <p:nvPr/>
          </p:nvSpPr>
          <p:spPr bwMode="auto">
            <a:xfrm>
              <a:off x="1828140" y="1358900"/>
              <a:ext cx="7912761" cy="1447800"/>
            </a:xfrm>
            <a:prstGeom prst="homePlate">
              <a:avLst>
                <a:gd name="adj" fmla="val 16980"/>
              </a:avLst>
            </a:prstGeom>
            <a:noFill/>
            <a:ln w="28575" algn="ctr">
              <a:solidFill>
                <a:srgbClr val="0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fontAlgn="ctr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endParaRPr lang="en-US" altLang="fr-FR" sz="1200" b="1">
                <a:latin typeface="Arial" pitchFamily="34" charset="0"/>
              </a:endParaRPr>
            </a:p>
          </p:txBody>
        </p:sp>
        <p:sp>
          <p:nvSpPr>
            <p:cNvPr id="13343" name="Text Box 33"/>
            <p:cNvSpPr txBox="1">
              <a:spLocks noChangeArrowheads="1"/>
            </p:cNvSpPr>
            <p:nvPr/>
          </p:nvSpPr>
          <p:spPr bwMode="auto">
            <a:xfrm>
              <a:off x="6858529" y="2425701"/>
              <a:ext cx="952505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</p:txBody>
        </p:sp>
        <p:sp>
          <p:nvSpPr>
            <p:cNvPr id="13344" name="Line 34"/>
            <p:cNvSpPr>
              <a:spLocks noChangeShapeType="1"/>
            </p:cNvSpPr>
            <p:nvPr/>
          </p:nvSpPr>
          <p:spPr bwMode="auto">
            <a:xfrm flipH="1">
              <a:off x="7367588" y="1377951"/>
              <a:ext cx="13758" cy="321151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Text Box 35"/>
            <p:cNvSpPr txBox="1">
              <a:spLocks noChangeArrowheads="1"/>
            </p:cNvSpPr>
            <p:nvPr/>
          </p:nvSpPr>
          <p:spPr bwMode="auto">
            <a:xfrm>
              <a:off x="3529013" y="4184651"/>
              <a:ext cx="952505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</p:txBody>
        </p:sp>
        <p:sp>
          <p:nvSpPr>
            <p:cNvPr id="13346" name="Text Box 36"/>
            <p:cNvSpPr txBox="1">
              <a:spLocks noChangeArrowheads="1"/>
            </p:cNvSpPr>
            <p:nvPr/>
          </p:nvSpPr>
          <p:spPr bwMode="auto">
            <a:xfrm>
              <a:off x="5420783" y="4179888"/>
              <a:ext cx="60305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47" name="Text Box 37"/>
            <p:cNvSpPr txBox="1">
              <a:spLocks noChangeArrowheads="1"/>
            </p:cNvSpPr>
            <p:nvPr/>
          </p:nvSpPr>
          <p:spPr bwMode="auto">
            <a:xfrm>
              <a:off x="6889485" y="4168775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Stage2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</p:txBody>
        </p:sp>
        <p:sp>
          <p:nvSpPr>
            <p:cNvPr id="13348" name="Line 38"/>
            <p:cNvSpPr>
              <a:spLocks noChangeShapeType="1"/>
            </p:cNvSpPr>
            <p:nvPr/>
          </p:nvSpPr>
          <p:spPr bwMode="auto">
            <a:xfrm flipH="1">
              <a:off x="6600561" y="1374775"/>
              <a:ext cx="13758" cy="496728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Line 39"/>
            <p:cNvSpPr>
              <a:spLocks noChangeShapeType="1"/>
            </p:cNvSpPr>
            <p:nvPr/>
          </p:nvSpPr>
          <p:spPr bwMode="auto">
            <a:xfrm>
              <a:off x="9054704" y="1377951"/>
              <a:ext cx="1719" cy="496411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Line 40"/>
            <p:cNvSpPr>
              <a:spLocks noChangeShapeType="1"/>
            </p:cNvSpPr>
            <p:nvPr/>
          </p:nvSpPr>
          <p:spPr bwMode="auto">
            <a:xfrm>
              <a:off x="5785379" y="1377951"/>
              <a:ext cx="1720" cy="496411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Text Box 41"/>
            <p:cNvSpPr txBox="1">
              <a:spLocks noChangeArrowheads="1"/>
            </p:cNvSpPr>
            <p:nvPr/>
          </p:nvSpPr>
          <p:spPr bwMode="auto">
            <a:xfrm>
              <a:off x="3498056" y="2343150"/>
              <a:ext cx="952505" cy="4247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Wet Grip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RR Stage1</a:t>
              </a:r>
            </a:p>
          </p:txBody>
        </p:sp>
        <p:sp>
          <p:nvSpPr>
            <p:cNvPr id="13352" name="Text Box 42"/>
            <p:cNvSpPr txBox="1">
              <a:spLocks noChangeArrowheads="1"/>
            </p:cNvSpPr>
            <p:nvPr/>
          </p:nvSpPr>
          <p:spPr bwMode="auto">
            <a:xfrm>
              <a:off x="639763" y="3114676"/>
              <a:ext cx="110926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Tyre Types</a:t>
              </a:r>
            </a:p>
          </p:txBody>
        </p:sp>
        <p:sp>
          <p:nvSpPr>
            <p:cNvPr id="13353" name="Text Box 43"/>
            <p:cNvSpPr txBox="1">
              <a:spLocks noChangeArrowheads="1"/>
            </p:cNvSpPr>
            <p:nvPr/>
          </p:nvSpPr>
          <p:spPr bwMode="auto">
            <a:xfrm>
              <a:off x="639763" y="4806951"/>
              <a:ext cx="1109266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Tyre Types</a:t>
              </a:r>
            </a:p>
          </p:txBody>
        </p:sp>
        <p:sp>
          <p:nvSpPr>
            <p:cNvPr id="13354" name="Text Box 44"/>
            <p:cNvSpPr txBox="1">
              <a:spLocks noChangeArrowheads="1"/>
            </p:cNvSpPr>
            <p:nvPr/>
          </p:nvSpPr>
          <p:spPr bwMode="auto">
            <a:xfrm>
              <a:off x="5391547" y="2465388"/>
              <a:ext cx="603050" cy="258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Univers"/>
                  <a:ea typeface="ＭＳ Ｐゴシック" pitchFamily="34" charset="-128"/>
                </a:rPr>
                <a:t>Noise</a:t>
              </a:r>
            </a:p>
          </p:txBody>
        </p:sp>
        <p:sp>
          <p:nvSpPr>
            <p:cNvPr id="13355" name="Text Box 45"/>
            <p:cNvSpPr txBox="1">
              <a:spLocks noChangeArrowheads="1"/>
            </p:cNvSpPr>
            <p:nvPr/>
          </p:nvSpPr>
          <p:spPr bwMode="auto">
            <a:xfrm>
              <a:off x="1860815" y="868363"/>
              <a:ext cx="8255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 dirty="0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 dirty="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 dirty="0">
                  <a:latin typeface="Univers"/>
                  <a:ea typeface="ＭＳ Ｐゴシック" pitchFamily="34" charset="-128"/>
                </a:rPr>
                <a:t>/Nov</a:t>
              </a:r>
              <a:r>
                <a:rPr lang="en-GB" altLang="fr-FR" sz="1200" b="1" dirty="0">
                  <a:latin typeface="Univers"/>
                  <a:ea typeface="ＭＳ Ｐゴシック" pitchFamily="34" charset="-128"/>
                </a:rPr>
                <a:t> 2012</a:t>
              </a:r>
            </a:p>
          </p:txBody>
        </p:sp>
        <p:sp>
          <p:nvSpPr>
            <p:cNvPr id="13356" name="Text Box 46"/>
            <p:cNvSpPr txBox="1">
              <a:spLocks noChangeArrowheads="1"/>
            </p:cNvSpPr>
            <p:nvPr/>
          </p:nvSpPr>
          <p:spPr bwMode="auto">
            <a:xfrm>
              <a:off x="3625321" y="868363"/>
              <a:ext cx="8255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 2014</a:t>
              </a:r>
            </a:p>
          </p:txBody>
        </p:sp>
        <p:sp>
          <p:nvSpPr>
            <p:cNvPr id="13357" name="Text Box 47"/>
            <p:cNvSpPr txBox="1">
              <a:spLocks noChangeArrowheads="1"/>
            </p:cNvSpPr>
            <p:nvPr/>
          </p:nvSpPr>
          <p:spPr bwMode="auto">
            <a:xfrm>
              <a:off x="5365750" y="868363"/>
              <a:ext cx="8255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2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016</a:t>
              </a:r>
            </a:p>
          </p:txBody>
        </p:sp>
        <p:sp>
          <p:nvSpPr>
            <p:cNvPr id="13358" name="Text Box 48"/>
            <p:cNvSpPr txBox="1">
              <a:spLocks noChangeArrowheads="1"/>
            </p:cNvSpPr>
            <p:nvPr/>
          </p:nvSpPr>
          <p:spPr bwMode="auto">
            <a:xfrm>
              <a:off x="7015031" y="855663"/>
              <a:ext cx="82378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 2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018</a:t>
              </a:r>
            </a:p>
          </p:txBody>
        </p:sp>
        <p:sp>
          <p:nvSpPr>
            <p:cNvPr id="13359" name="Text Box 49"/>
            <p:cNvSpPr txBox="1">
              <a:spLocks noChangeArrowheads="1"/>
            </p:cNvSpPr>
            <p:nvPr/>
          </p:nvSpPr>
          <p:spPr bwMode="auto">
            <a:xfrm>
              <a:off x="8598959" y="868363"/>
              <a:ext cx="823781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 2020</a:t>
              </a:r>
            </a:p>
          </p:txBody>
        </p:sp>
        <p:sp>
          <p:nvSpPr>
            <p:cNvPr id="13360" name="Text Box 50"/>
            <p:cNvSpPr txBox="1">
              <a:spLocks noChangeArrowheads="1"/>
            </p:cNvSpPr>
            <p:nvPr/>
          </p:nvSpPr>
          <p:spPr bwMode="auto">
            <a:xfrm>
              <a:off x="2815299" y="868363"/>
              <a:ext cx="82378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 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2013</a:t>
              </a:r>
            </a:p>
          </p:txBody>
        </p:sp>
        <p:sp>
          <p:nvSpPr>
            <p:cNvPr id="13361" name="Text Box 51"/>
            <p:cNvSpPr txBox="1">
              <a:spLocks noChangeArrowheads="1"/>
            </p:cNvSpPr>
            <p:nvPr/>
          </p:nvSpPr>
          <p:spPr bwMode="auto">
            <a:xfrm>
              <a:off x="6211888" y="868363"/>
              <a:ext cx="823781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ja-JP" sz="1200" b="1">
                  <a:latin typeface="Univers"/>
                  <a:ea typeface="ＭＳ Ｐゴシック" pitchFamily="34" charset="-128"/>
                </a:rPr>
                <a:t>1</a:t>
              </a:r>
              <a:r>
                <a:rPr lang="en-GB" altLang="ja-JP" sz="1200" b="1" baseline="30000">
                  <a:latin typeface="Univers"/>
                  <a:ea typeface="ＭＳ Ｐゴシック" pitchFamily="34" charset="-128"/>
                </a:rPr>
                <a:t>st</a:t>
              </a:r>
              <a:r>
                <a:rPr lang="en-GB" altLang="ja-JP" sz="1200" b="1">
                  <a:latin typeface="Univers"/>
                  <a:ea typeface="ＭＳ Ｐゴシック" pitchFamily="34" charset="-128"/>
                </a:rPr>
                <a:t>/Nov</a:t>
              </a:r>
              <a:r>
                <a:rPr lang="en-GB" altLang="fr-FR" sz="1200" b="1">
                  <a:latin typeface="Univers"/>
                  <a:ea typeface="ＭＳ Ｐゴシック" pitchFamily="34" charset="-128"/>
                </a:rPr>
                <a:t> 2017</a:t>
              </a:r>
            </a:p>
          </p:txBody>
        </p:sp>
        <p:sp>
          <p:nvSpPr>
            <p:cNvPr id="13362" name="Text Box 52"/>
            <p:cNvSpPr txBox="1">
              <a:spLocks noChangeArrowheads="1"/>
            </p:cNvSpPr>
            <p:nvPr/>
          </p:nvSpPr>
          <p:spPr bwMode="auto">
            <a:xfrm>
              <a:off x="813386" y="1819276"/>
              <a:ext cx="9167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Vehicle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Types</a:t>
              </a:r>
            </a:p>
          </p:txBody>
        </p:sp>
        <p:sp>
          <p:nvSpPr>
            <p:cNvPr id="13363" name="Text Box 53"/>
            <p:cNvSpPr txBox="1">
              <a:spLocks noChangeArrowheads="1"/>
            </p:cNvSpPr>
            <p:nvPr/>
          </p:nvSpPr>
          <p:spPr bwMode="auto">
            <a:xfrm>
              <a:off x="768671" y="5372101"/>
              <a:ext cx="9167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New Vehicle</a:t>
              </a: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Models</a:t>
              </a:r>
            </a:p>
          </p:txBody>
        </p:sp>
        <p:sp>
          <p:nvSpPr>
            <p:cNvPr id="13364" name="Line 54"/>
            <p:cNvSpPr>
              <a:spLocks noChangeShapeType="1"/>
            </p:cNvSpPr>
            <p:nvPr/>
          </p:nvSpPr>
          <p:spPr bwMode="auto">
            <a:xfrm>
              <a:off x="2314840" y="1395413"/>
              <a:ext cx="1720" cy="494665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Text Box 55"/>
            <p:cNvSpPr txBox="1">
              <a:spLocks noChangeArrowheads="1"/>
            </p:cNvSpPr>
            <p:nvPr/>
          </p:nvSpPr>
          <p:spPr bwMode="auto">
            <a:xfrm>
              <a:off x="696516" y="4105276"/>
              <a:ext cx="10731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Existing Tyre Types</a:t>
              </a:r>
            </a:p>
          </p:txBody>
        </p:sp>
        <p:sp>
          <p:nvSpPr>
            <p:cNvPr id="13366" name="Text Box 56"/>
            <p:cNvSpPr txBox="1">
              <a:spLocks noChangeArrowheads="1"/>
            </p:cNvSpPr>
            <p:nvPr/>
          </p:nvSpPr>
          <p:spPr bwMode="auto">
            <a:xfrm>
              <a:off x="696516" y="5846764"/>
              <a:ext cx="10731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fr-FR" sz="1200" b="1">
                  <a:latin typeface="Arial Narrow" pitchFamily="34" charset="0"/>
                  <a:ea typeface="ＭＳ Ｐゴシック" pitchFamily="34" charset="-128"/>
                </a:rPr>
                <a:t>Existing Tyre Types</a:t>
              </a:r>
            </a:p>
          </p:txBody>
        </p:sp>
      </p:grpSp>
      <p:sp>
        <p:nvSpPr>
          <p:cNvPr id="13368" name="Rectangle 2"/>
          <p:cNvSpPr>
            <a:spLocks noChangeArrowheads="1"/>
          </p:cNvSpPr>
          <p:nvPr/>
        </p:nvSpPr>
        <p:spPr bwMode="auto">
          <a:xfrm>
            <a:off x="170261" y="57150"/>
            <a:ext cx="8705585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fr-FR" sz="1800" b="1" dirty="0">
                <a:solidFill>
                  <a:schemeClr val="tx2"/>
                </a:solidFill>
                <a:latin typeface="Tahoma" pitchFamily="34" charset="0"/>
              </a:rPr>
              <a:t>UN Regulation 117 IMPLEMENTATION STEPS </a:t>
            </a:r>
            <a:endParaRPr lang="en-US" altLang="fr-FR" sz="1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468" y="5587040"/>
            <a:ext cx="9893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 realistic State of Art and its assessment in terms of future potential for improvement can only be done when all the </a:t>
            </a:r>
            <a:r>
              <a:rPr lang="en-US" b="1" dirty="0" err="1"/>
              <a:t>tyres</a:t>
            </a:r>
            <a:r>
              <a:rPr lang="en-US" b="1" dirty="0"/>
              <a:t> complying to all UN Reg. 117.02 requirements are on the market.</a:t>
            </a:r>
          </a:p>
        </p:txBody>
      </p:sp>
    </p:spTree>
    <p:extLst>
      <p:ext uri="{BB962C8B-B14F-4D97-AF65-F5344CB8AC3E}">
        <p14:creationId xmlns:p14="http://schemas.microsoft.com/office/powerpoint/2010/main" val="14250844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3"/>
          <p:cNvSpPr txBox="1">
            <a:spLocks noChangeArrowheads="1"/>
          </p:cNvSpPr>
          <p:nvPr/>
        </p:nvSpPr>
        <p:spPr bwMode="auto">
          <a:xfrm>
            <a:off x="5394658" y="2847035"/>
            <a:ext cx="38242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3200" b="1" dirty="0"/>
              <a:t>Thank you!</a:t>
            </a:r>
          </a:p>
        </p:txBody>
      </p:sp>
      <p:pic>
        <p:nvPicPr>
          <p:cNvPr id="4" name="Picture 15" descr="logoEtrto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4470" y="2726125"/>
            <a:ext cx="15684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4167520" y="3627825"/>
            <a:ext cx="5051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European Tyre and Rim Technical Organisation</a:t>
            </a:r>
            <a:endParaRPr lang="en-US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" y="0"/>
            <a:ext cx="9906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5777880"/>
            <a:ext cx="9906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1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prstDash val="lgDash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3274</TotalTime>
  <Words>603</Words>
  <Application>Microsoft Office PowerPoint</Application>
  <PresentationFormat>A4 Paper (210x297 mm)</PresentationFormat>
  <Paragraphs>99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1_Default Design</vt:lpstr>
      <vt:lpstr>PowerPoint Presentation</vt:lpstr>
      <vt:lpstr>Key Comments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Jean-Claude Noirhomme</dc:creator>
  <cp:lastModifiedBy>Konstantin Glukhenkiy</cp:lastModifiedBy>
  <cp:revision>569</cp:revision>
  <cp:lastPrinted>2014-10-21T13:34:42Z</cp:lastPrinted>
  <dcterms:created xsi:type="dcterms:W3CDTF">1601-01-01T00:00:00Z</dcterms:created>
  <dcterms:modified xsi:type="dcterms:W3CDTF">2015-08-31T07:26:13Z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