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1" autoAdjust="0"/>
  </p:normalViewPr>
  <p:slideViewPr>
    <p:cSldViewPr>
      <p:cViewPr>
        <p:scale>
          <a:sx n="83" d="100"/>
          <a:sy n="83" d="100"/>
        </p:scale>
        <p:origin x="-810" y="-162"/>
      </p:cViewPr>
      <p:guideLst>
        <p:guide orient="horz" pos="2160"/>
        <p:guide pos="2880"/>
      </p:guideLst>
    </p:cSldViewPr>
  </p:slideViewPr>
  <p:outlineViewPr>
    <p:cViewPr>
      <p:scale>
        <a:sx n="33" d="100"/>
        <a:sy n="33" d="100"/>
      </p:scale>
      <p:origin x="0" y="337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159702-F850-4FA0-B8F1-944020363AA8}" type="datetimeFigureOut">
              <a:rPr lang="en-US" smtClean="0"/>
              <a:pPr/>
              <a:t>11/9/2015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1B875C-1528-4590-BFF5-0DF58CC5ACE0}" type="slidenum">
              <a:rPr lang="en-US" smtClean="0"/>
              <a:pPr/>
              <a:t>‹#›</a:t>
            </a:fld>
            <a:endParaRPr lang="en-US"/>
          </a:p>
        </p:txBody>
      </p:sp>
    </p:spTree>
    <p:extLst>
      <p:ext uri="{BB962C8B-B14F-4D97-AF65-F5344CB8AC3E}">
        <p14:creationId xmlns:p14="http://schemas.microsoft.com/office/powerpoint/2010/main" val="2888330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7F277B-CAFE-473B-A582-D969D23B1289}" type="datetimeFigureOut">
              <a:rPr lang="en-US" smtClean="0"/>
              <a:pPr/>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F26F9-F65B-4561-84C2-A00FA95EFA21}" type="slidenum">
              <a:rPr lang="en-US" smtClean="0"/>
              <a:pPr/>
              <a:t>‹#›</a:t>
            </a:fld>
            <a:endParaRPr lang="en-US"/>
          </a:p>
        </p:txBody>
      </p:sp>
    </p:spTree>
    <p:extLst>
      <p:ext uri="{BB962C8B-B14F-4D97-AF65-F5344CB8AC3E}">
        <p14:creationId xmlns:p14="http://schemas.microsoft.com/office/powerpoint/2010/main" val="3366509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9F26F9-F65B-4561-84C2-A00FA95EFA21}"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9704D-F415-4847-A4E8-4529512E759E}"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9704D-F415-4847-A4E8-4529512E759E}"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9704D-F415-4847-A4E8-4529512E759E}"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9704D-F415-4847-A4E8-4529512E759E}"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9704D-F415-4847-A4E8-4529512E759E}"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9704D-F415-4847-A4E8-4529512E759E}"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9704D-F415-4847-A4E8-4529512E759E}"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9704D-F415-4847-A4E8-4529512E759E}"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9704D-F415-4847-A4E8-4529512E759E}"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9704D-F415-4847-A4E8-4529512E759E}"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9704D-F415-4847-A4E8-4529512E759E}"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9704D-F415-4847-A4E8-4529512E759E}" type="datetimeFigureOut">
              <a:rPr lang="en-US" smtClean="0"/>
              <a:pPr/>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AE654-2F7D-4DA4-A0CB-3D4F65CF28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E:\Presentation\8%20Eric-Maria%2010.M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E:\Presentation\8%20Eric-Maria%2020.M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file:///E:\Presentation\3.1%20AVAS%20prototype%20Car_Engine_1.wav"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Quiet Car Research</a:t>
            </a:r>
            <a:endParaRPr lang="en-US" b="1" dirty="0"/>
          </a:p>
        </p:txBody>
      </p:sp>
      <p:sp>
        <p:nvSpPr>
          <p:cNvPr id="3" name="Subtitle 2"/>
          <p:cNvSpPr>
            <a:spLocks noGrp="1"/>
          </p:cNvSpPr>
          <p:nvPr>
            <p:ph type="subTitle" idx="1"/>
          </p:nvPr>
        </p:nvSpPr>
        <p:spPr>
          <a:xfrm>
            <a:off x="1143000" y="3886200"/>
            <a:ext cx="6858000" cy="2133600"/>
          </a:xfrm>
        </p:spPr>
        <p:txBody>
          <a:bodyPr>
            <a:normAutofit fontScale="70000" lnSpcReduction="20000"/>
          </a:bodyPr>
          <a:lstStyle/>
          <a:p>
            <a:r>
              <a:rPr lang="en-US" b="1" dirty="0" smtClean="0">
                <a:solidFill>
                  <a:schemeClr val="tx1"/>
                </a:solidFill>
              </a:rPr>
              <a:t>Dr. Edward C. Bell</a:t>
            </a:r>
          </a:p>
          <a:p>
            <a:r>
              <a:rPr lang="en-US" dirty="0" smtClean="0">
                <a:solidFill>
                  <a:schemeClr val="tx1"/>
                </a:solidFill>
              </a:rPr>
              <a:t>Professional Development and Research Institute on Blindness</a:t>
            </a:r>
          </a:p>
          <a:p>
            <a:r>
              <a:rPr lang="en-US" dirty="0" smtClean="0">
                <a:solidFill>
                  <a:schemeClr val="tx1"/>
                </a:solidFill>
              </a:rPr>
              <a:t>Louisiana Tech University</a:t>
            </a:r>
          </a:p>
          <a:p>
            <a:r>
              <a:rPr lang="en-US" dirty="0" smtClean="0">
                <a:solidFill>
                  <a:schemeClr val="tx1"/>
                </a:solidFill>
              </a:rPr>
              <a:t>Ruston, Louisiana</a:t>
            </a:r>
          </a:p>
          <a:p>
            <a:r>
              <a:rPr lang="en-US" dirty="0" smtClean="0">
                <a:solidFill>
                  <a:schemeClr val="tx1"/>
                </a:solidFill>
              </a:rPr>
              <a:t>United States</a:t>
            </a:r>
          </a:p>
        </p:txBody>
      </p:sp>
      <p:sp>
        <p:nvSpPr>
          <p:cNvPr id="4" name="Rectangle 3"/>
          <p:cNvSpPr/>
          <p:nvPr/>
        </p:nvSpPr>
        <p:spPr>
          <a:xfrm>
            <a:off x="7239000" y="228600"/>
            <a:ext cx="1642501" cy="369332"/>
          </a:xfrm>
          <a:prstGeom prst="rect">
            <a:avLst/>
          </a:prstGeom>
        </p:spPr>
        <p:txBody>
          <a:bodyPr wrap="none">
            <a:spAutoFit/>
          </a:bodyPr>
          <a:lstStyle/>
          <a:p>
            <a:pPr>
              <a:spcBef>
                <a:spcPct val="50000"/>
              </a:spcBef>
            </a:pPr>
            <a:r>
              <a:rPr lang="en-US" altLang="ja-JP" dirty="0" smtClean="0">
                <a:latin typeface="Arial" charset="0"/>
              </a:rPr>
              <a:t>WP.29-167-23</a:t>
            </a:r>
            <a:endParaRPr lang="en-US" altLang="ja-JP" dirty="0">
              <a:latin typeface="Arial" charset="0"/>
            </a:endParaRPr>
          </a:p>
        </p:txBody>
      </p:sp>
      <p:sp>
        <p:nvSpPr>
          <p:cNvPr id="5" name="Text Box 4"/>
          <p:cNvSpPr txBox="1">
            <a:spLocks noChangeArrowheads="1"/>
          </p:cNvSpPr>
          <p:nvPr/>
        </p:nvSpPr>
        <p:spPr bwMode="auto">
          <a:xfrm>
            <a:off x="452439" y="498475"/>
            <a:ext cx="3814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ＭＳ Ｐゴシック" pitchFamily="50" charset="-128"/>
                <a:sym typeface="Calibri" pitchFamily="34" charset="0"/>
              </a:defRPr>
            </a:lvl1pPr>
            <a:lvl2pPr>
              <a:defRPr sz="2800">
                <a:solidFill>
                  <a:schemeClr val="tx1"/>
                </a:solidFill>
                <a:latin typeface="Calibri" pitchFamily="34" charset="0"/>
                <a:ea typeface="ＭＳ Ｐゴシック" pitchFamily="50" charset="-128"/>
                <a:sym typeface="Calibri" pitchFamily="34" charset="0"/>
              </a:defRPr>
            </a:lvl2pPr>
            <a:lvl3pPr>
              <a:defRPr sz="2400">
                <a:solidFill>
                  <a:schemeClr val="tx1"/>
                </a:solidFill>
                <a:latin typeface="Calibri" pitchFamily="34" charset="0"/>
                <a:ea typeface="ＭＳ Ｐゴシック" pitchFamily="50" charset="-128"/>
                <a:sym typeface="Calibri" pitchFamily="34" charset="0"/>
              </a:defRPr>
            </a:lvl3pPr>
            <a:lvl4pPr>
              <a:defRPr sz="2000">
                <a:solidFill>
                  <a:schemeClr val="tx1"/>
                </a:solidFill>
                <a:latin typeface="Calibri" pitchFamily="34" charset="0"/>
                <a:ea typeface="ＭＳ Ｐゴシック" pitchFamily="50" charset="-128"/>
                <a:sym typeface="Calibri" pitchFamily="34" charset="0"/>
              </a:defRPr>
            </a:lvl4pPr>
            <a:lvl5pPr>
              <a:defRPr sz="2000">
                <a:solidFill>
                  <a:schemeClr val="tx1"/>
                </a:solidFill>
                <a:latin typeface="Calibri" pitchFamily="34" charset="0"/>
                <a:ea typeface="ＭＳ Ｐゴシック" pitchFamily="50" charset="-128"/>
                <a:sym typeface="Calibri" pitchFamily="34" charset="0"/>
              </a:defRPr>
            </a:lvl5pPr>
            <a:lvl6pPr>
              <a:buFont typeface="Arial" charset="0"/>
              <a:defRPr sz="2000">
                <a:solidFill>
                  <a:schemeClr val="tx1"/>
                </a:solidFill>
                <a:latin typeface="Calibri" pitchFamily="34" charset="0"/>
                <a:ea typeface="ＭＳ Ｐゴシック" pitchFamily="50" charset="-128"/>
                <a:sym typeface="Calibri" pitchFamily="34" charset="0"/>
              </a:defRPr>
            </a:lvl6pPr>
            <a:lvl7pPr>
              <a:buFont typeface="Arial" charset="0"/>
              <a:defRPr sz="2000">
                <a:solidFill>
                  <a:schemeClr val="tx1"/>
                </a:solidFill>
                <a:latin typeface="Calibri" pitchFamily="34" charset="0"/>
                <a:ea typeface="ＭＳ Ｐゴシック" pitchFamily="50" charset="-128"/>
                <a:sym typeface="Calibri" pitchFamily="34" charset="0"/>
              </a:defRPr>
            </a:lvl7pPr>
            <a:lvl8pPr>
              <a:buFont typeface="Arial" charset="0"/>
              <a:defRPr sz="2000">
                <a:solidFill>
                  <a:schemeClr val="tx1"/>
                </a:solidFill>
                <a:latin typeface="Calibri" pitchFamily="34" charset="0"/>
                <a:ea typeface="ＭＳ Ｐゴシック" pitchFamily="50" charset="-128"/>
                <a:sym typeface="Calibri" pitchFamily="34" charset="0"/>
              </a:defRPr>
            </a:lvl8pPr>
            <a:lvl9pPr>
              <a:buFont typeface="Arial" charset="0"/>
              <a:defRPr sz="2000">
                <a:solidFill>
                  <a:schemeClr val="tx1"/>
                </a:solidFill>
                <a:latin typeface="Calibri" pitchFamily="34" charset="0"/>
                <a:ea typeface="ＭＳ Ｐゴシック" pitchFamily="50" charset="-128"/>
                <a:sym typeface="Calibri" pitchFamily="34" charset="0"/>
              </a:defRPr>
            </a:lvl9pPr>
          </a:lstStyle>
          <a:p>
            <a:pPr>
              <a:spcBef>
                <a:spcPct val="50000"/>
              </a:spcBef>
            </a:pPr>
            <a:r>
              <a:rPr lang="en-US" altLang="ja-JP" sz="1600" b="0" dirty="0">
                <a:solidFill>
                  <a:srgbClr val="000000"/>
                </a:solidFill>
                <a:latin typeface="Arial" charset="0"/>
                <a:cs typeface="Arial" charset="0"/>
              </a:rPr>
              <a:t>Transmitted by </a:t>
            </a:r>
            <a:r>
              <a:rPr lang="en-US" altLang="ja-JP" sz="1600" b="0" dirty="0">
                <a:latin typeface="Arial" charset="0"/>
                <a:cs typeface="Arial" charset="0"/>
              </a:rPr>
              <a:t>the </a:t>
            </a:r>
            <a:r>
              <a:rPr lang="en-US" altLang="ja-JP" sz="1600" b="0" dirty="0" smtClean="0">
                <a:latin typeface="Arial" charset="0"/>
                <a:cs typeface="Arial" charset="0"/>
              </a:rPr>
              <a:t>World Blind Union</a:t>
            </a:r>
            <a:endParaRPr lang="en-US" altLang="ja-JP" sz="1600" b="0" dirty="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Human Trials Cont.</a:t>
            </a:r>
            <a:endParaRPr lang="en-US" b="1" dirty="0"/>
          </a:p>
        </p:txBody>
      </p:sp>
      <p:sp>
        <p:nvSpPr>
          <p:cNvPr id="3" name="Content Placeholder 2"/>
          <p:cNvSpPr>
            <a:spLocks noGrp="1"/>
          </p:cNvSpPr>
          <p:nvPr>
            <p:ph idx="1"/>
          </p:nvPr>
        </p:nvSpPr>
        <p:spPr>
          <a:xfrm>
            <a:off x="0" y="1524000"/>
            <a:ext cx="9144000" cy="4525963"/>
          </a:xfrm>
        </p:spPr>
        <p:txBody>
          <a:bodyPr>
            <a:normAutofit fontScale="70000" lnSpcReduction="20000"/>
          </a:bodyPr>
          <a:lstStyle/>
          <a:p>
            <a:pPr algn="ctr">
              <a:buNone/>
            </a:pPr>
            <a:r>
              <a:rPr lang="en-US" b="1" dirty="0"/>
              <a:t>Professional Development and Research Institute on </a:t>
            </a:r>
            <a:r>
              <a:rPr lang="en-US" b="1" dirty="0" smtClean="0"/>
              <a:t>Blindness, </a:t>
            </a:r>
          </a:p>
          <a:p>
            <a:pPr algn="ctr">
              <a:buNone/>
            </a:pPr>
            <a:r>
              <a:rPr lang="en-US" b="1" dirty="0" smtClean="0"/>
              <a:t>Louisiana </a:t>
            </a:r>
            <a:r>
              <a:rPr lang="en-US" b="1" dirty="0"/>
              <a:t>Tech University </a:t>
            </a:r>
          </a:p>
          <a:p>
            <a:pPr>
              <a:buNone/>
            </a:pPr>
            <a:endParaRPr lang="en-US" dirty="0"/>
          </a:p>
          <a:p>
            <a:r>
              <a:rPr lang="en-US" b="1" dirty="0"/>
              <a:t>Real-World Trials</a:t>
            </a:r>
            <a:r>
              <a:rPr lang="en-US" dirty="0"/>
              <a:t>: Modern city, San Francisco, light, moderate, and heavy traffic. </a:t>
            </a:r>
          </a:p>
          <a:p>
            <a:pPr>
              <a:buNone/>
            </a:pPr>
            <a:endParaRPr lang="en-US" dirty="0"/>
          </a:p>
          <a:p>
            <a:r>
              <a:rPr lang="en-US" b="1" dirty="0"/>
              <a:t>Adhere to UN Standards</a:t>
            </a:r>
            <a:r>
              <a:rPr lang="en-US" dirty="0"/>
              <a:t>: Measure AVAS </a:t>
            </a:r>
            <a:r>
              <a:rPr lang="en-US" dirty="0" err="1"/>
              <a:t>detectability</a:t>
            </a:r>
            <a:r>
              <a:rPr lang="en-US" dirty="0"/>
              <a:t> in ideal situation. </a:t>
            </a:r>
          </a:p>
          <a:p>
            <a:pPr>
              <a:buNone/>
            </a:pPr>
            <a:endParaRPr lang="en-US" dirty="0"/>
          </a:p>
          <a:p>
            <a:r>
              <a:rPr lang="en-US" b="1" dirty="0"/>
              <a:t>Approach</a:t>
            </a:r>
            <a:r>
              <a:rPr lang="en-US" dirty="0"/>
              <a:t>: Measure how well AVAS performs in comparison to “average” Internal Combustion Engine (ICE),  and quiet (electric) car which does not have AVAS, under conditions as close as possible to </a:t>
            </a:r>
            <a:r>
              <a:rPr lang="en-US" dirty="0" smtClean="0"/>
              <a:t>the </a:t>
            </a:r>
            <a:r>
              <a:rPr lang="en-US" dirty="0"/>
              <a:t>laboratory testing standards as can be achieved in the “real-world” environment. </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Testing Conditions</a:t>
            </a:r>
            <a:endParaRPr lang="en-US" b="1" dirty="0"/>
          </a:p>
        </p:txBody>
      </p:sp>
      <p:sp>
        <p:nvSpPr>
          <p:cNvPr id="4" name="Text Placeholder 3"/>
          <p:cNvSpPr>
            <a:spLocks noGrp="1"/>
          </p:cNvSpPr>
          <p:nvPr>
            <p:ph type="body" idx="1"/>
          </p:nvPr>
        </p:nvSpPr>
        <p:spPr>
          <a:xfrm>
            <a:off x="457200" y="1447800"/>
            <a:ext cx="4040188" cy="639762"/>
          </a:xfrm>
        </p:spPr>
        <p:txBody>
          <a:bodyPr>
            <a:normAutofit/>
          </a:bodyPr>
          <a:lstStyle/>
          <a:p>
            <a:r>
              <a:rPr lang="en-US" dirty="0" smtClean="0"/>
              <a:t>2.1.2	Outdoor testing</a:t>
            </a:r>
          </a:p>
        </p:txBody>
      </p:sp>
      <p:sp>
        <p:nvSpPr>
          <p:cNvPr id="3" name="Content Placeholder 2"/>
          <p:cNvSpPr>
            <a:spLocks noGrp="1"/>
          </p:cNvSpPr>
          <p:nvPr>
            <p:ph sz="half" idx="2"/>
          </p:nvPr>
        </p:nvSpPr>
        <p:spPr>
          <a:xfrm>
            <a:off x="457200" y="2174874"/>
            <a:ext cx="7924800" cy="4149725"/>
          </a:xfrm>
        </p:spPr>
        <p:txBody>
          <a:bodyPr>
            <a:normAutofit fontScale="77500" lnSpcReduction="20000"/>
          </a:bodyPr>
          <a:lstStyle/>
          <a:p>
            <a:pPr lvl="0"/>
            <a:r>
              <a:rPr lang="en-US" dirty="0" smtClean="0"/>
              <a:t>The </a:t>
            </a:r>
            <a:r>
              <a:rPr lang="en-US" dirty="0"/>
              <a:t>test site shall be substantially level. </a:t>
            </a:r>
          </a:p>
          <a:p>
            <a:pPr lvl="0"/>
            <a:r>
              <a:rPr lang="en-US" dirty="0"/>
              <a:t>The test track construction and surface shall meet the requirements of ISO 10844:2014. </a:t>
            </a:r>
          </a:p>
          <a:p>
            <a:pPr lvl="0"/>
            <a:r>
              <a:rPr lang="en-US" dirty="0"/>
              <a:t>Within a radius of 50 m around the center of the track, the space shall be free of large reflecting objects such as fences, rocks, bridges or buildings. </a:t>
            </a:r>
          </a:p>
          <a:p>
            <a:pPr lvl="0"/>
            <a:r>
              <a:rPr lang="en-US" dirty="0"/>
              <a:t>The test track and the surface of the site shall be dry and free from absorbing materials such as powdery snow, or loose debris. </a:t>
            </a:r>
          </a:p>
          <a:p>
            <a:pPr lvl="0"/>
            <a:r>
              <a:rPr lang="en-US" dirty="0"/>
              <a:t>In the vicinity of the microphones, there shall be no obstacle that could influence the acoustic field and no person shall remain between the microphone and the noise source. </a:t>
            </a:r>
          </a:p>
          <a:p>
            <a:pPr lvl="0"/>
            <a:r>
              <a:rPr lang="en-US" dirty="0"/>
              <a:t>The meter observer shall be positioned so as not to influence the meter reading. Microphones shall be located as specified in figures. </a:t>
            </a:r>
          </a:p>
          <a:p>
            <a:pPr lvl="0"/>
            <a:r>
              <a:rPr lang="en-US" dirty="0"/>
              <a:t>2.2 Metrological conditions are specified to provide a range of normal operating temperatures and to prevent abnormal readings due to extreme environmental conditions … The measurements shall be made when the ambient air temperature is within the range from 5 °C to 40 °C</a:t>
            </a:r>
            <a:r>
              <a:rPr lang="en-US" dirty="0" smtClean="0"/>
              <a:t>.</a:t>
            </a:r>
          </a:p>
          <a:p>
            <a:pPr lvl="0">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Testing Conditions Cont.</a:t>
            </a:r>
            <a:endParaRPr lang="en-US" b="1" dirty="0"/>
          </a:p>
        </p:txBody>
      </p:sp>
      <p:sp>
        <p:nvSpPr>
          <p:cNvPr id="3" name="Text Placeholder 2"/>
          <p:cNvSpPr>
            <a:spLocks noGrp="1"/>
          </p:cNvSpPr>
          <p:nvPr>
            <p:ph type="body" idx="1"/>
          </p:nvPr>
        </p:nvSpPr>
        <p:spPr/>
        <p:txBody>
          <a:bodyPr>
            <a:normAutofit/>
          </a:bodyPr>
          <a:lstStyle/>
          <a:p>
            <a:r>
              <a:rPr lang="en-US" dirty="0" smtClean="0"/>
              <a:t>2.3 Background noise</a:t>
            </a:r>
            <a:endParaRPr lang="en-US" dirty="0"/>
          </a:p>
        </p:txBody>
      </p:sp>
      <p:sp>
        <p:nvSpPr>
          <p:cNvPr id="4" name="Content Placeholder 3"/>
          <p:cNvSpPr>
            <a:spLocks noGrp="1"/>
          </p:cNvSpPr>
          <p:nvPr>
            <p:ph sz="half" idx="2"/>
          </p:nvPr>
        </p:nvSpPr>
        <p:spPr>
          <a:xfrm>
            <a:off x="304800" y="2895600"/>
            <a:ext cx="8305800" cy="3311525"/>
          </a:xfrm>
        </p:spPr>
        <p:txBody>
          <a:bodyPr>
            <a:normAutofit/>
          </a:bodyPr>
          <a:lstStyle/>
          <a:p>
            <a:pPr>
              <a:buNone/>
            </a:pPr>
            <a:r>
              <a:rPr lang="en-US" dirty="0" smtClean="0"/>
              <a:t>	The </a:t>
            </a:r>
            <a:r>
              <a:rPr lang="en-US" dirty="0"/>
              <a:t>background, or ambient noise, shall be measured for a duration of at least 10 seconds. A 10 second sample taken from these measurements shall be used to calculate the reported background noise, ensuring the 10 seconds sample selected is representative of the background noise in absence of any transient disturbance. The measurements shall be made with the same microphones and microphone locations used during the test</a:t>
            </a:r>
          </a:p>
          <a:p>
            <a:pPr>
              <a:buNone/>
            </a:pPr>
            <a:endParaRPr lang="en-US" dirty="0"/>
          </a:p>
        </p:txBody>
      </p:sp>
      <p:sp>
        <p:nvSpPr>
          <p:cNvPr id="5" name="Text Placeholder 4"/>
          <p:cNvSpPr>
            <a:spLocks noGrp="1"/>
          </p:cNvSpPr>
          <p:nvPr>
            <p:ph type="body" sz="quarter" idx="3"/>
          </p:nvPr>
        </p:nvSpPr>
        <p:spPr>
          <a:xfrm>
            <a:off x="457200" y="2133600"/>
            <a:ext cx="8153400" cy="639762"/>
          </a:xfrm>
        </p:spPr>
        <p:txBody>
          <a:bodyPr>
            <a:normAutofit fontScale="92500"/>
          </a:bodyPr>
          <a:lstStyle/>
          <a:p>
            <a:r>
              <a:rPr lang="en-US" dirty="0" smtClean="0"/>
              <a:t>2.3.1 Measurement criteria for A-weighted sound pressure level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Ruston, Louisiana</a:t>
            </a:r>
            <a:endParaRPr lang="en-US" b="1" dirty="0"/>
          </a:p>
        </p:txBody>
      </p:sp>
      <p:sp>
        <p:nvSpPr>
          <p:cNvPr id="4" name="Content Placeholder 3"/>
          <p:cNvSpPr>
            <a:spLocks noGrp="1"/>
          </p:cNvSpPr>
          <p:nvPr>
            <p:ph idx="1"/>
          </p:nvPr>
        </p:nvSpPr>
        <p:spPr>
          <a:xfrm>
            <a:off x="457200" y="1600200"/>
            <a:ext cx="8458200" cy="4525963"/>
          </a:xfrm>
        </p:spPr>
        <p:txBody>
          <a:bodyPr>
            <a:normAutofit fontScale="92500" lnSpcReduction="20000"/>
          </a:bodyPr>
          <a:lstStyle/>
          <a:p>
            <a:pPr>
              <a:buNone/>
            </a:pPr>
            <a:r>
              <a:rPr lang="en-US" dirty="0" smtClean="0"/>
              <a:t>	Ruston</a:t>
            </a:r>
            <a:r>
              <a:rPr lang="en-US" dirty="0"/>
              <a:t>, Louisiana was chosen to conduct these human trials because it is the home for Louisiana Tech University and because it is situated in a small, rural environment that has the greatest likelihood of containing a test track that can approximate those in the proposed testing standards. </a:t>
            </a:r>
          </a:p>
          <a:p>
            <a:pPr>
              <a:buNone/>
            </a:pPr>
            <a:endParaRPr lang="en-US" dirty="0"/>
          </a:p>
          <a:p>
            <a:pPr>
              <a:buNone/>
            </a:pPr>
            <a:r>
              <a:rPr lang="en-US" dirty="0" smtClean="0"/>
              <a:t>	In </a:t>
            </a:r>
            <a:r>
              <a:rPr lang="en-US" dirty="0"/>
              <a:t>reality, adhering to the outdoor testing standards as outlined does not seem completely possible in the real, lived world. </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990600"/>
          </a:xfrm>
        </p:spPr>
        <p:txBody>
          <a:bodyPr/>
          <a:lstStyle/>
          <a:p>
            <a:r>
              <a:rPr lang="en-US" b="1" dirty="0" smtClean="0"/>
              <a:t>Ruston Regional Airport</a:t>
            </a:r>
            <a:endParaRPr lang="en-US" b="1" dirty="0"/>
          </a:p>
        </p:txBody>
      </p:sp>
      <p:sp>
        <p:nvSpPr>
          <p:cNvPr id="5" name="Content Placeholder 4"/>
          <p:cNvSpPr>
            <a:spLocks noGrp="1"/>
          </p:cNvSpPr>
          <p:nvPr>
            <p:ph sz="half" idx="1"/>
          </p:nvPr>
        </p:nvSpPr>
        <p:spPr>
          <a:xfrm>
            <a:off x="533400" y="4084637"/>
            <a:ext cx="8001000" cy="2773363"/>
          </a:xfrm>
        </p:spPr>
        <p:txBody>
          <a:bodyPr>
            <a:normAutofit fontScale="70000" lnSpcReduction="20000"/>
          </a:bodyPr>
          <a:lstStyle/>
          <a:p>
            <a:pPr lvl="0"/>
            <a:r>
              <a:rPr lang="en-US" dirty="0" smtClean="0"/>
              <a:t>Aviation Blvd, </a:t>
            </a:r>
            <a:r>
              <a:rPr lang="en-US" dirty="0"/>
              <a:t>straight, 300 meters.</a:t>
            </a:r>
          </a:p>
          <a:p>
            <a:pPr lvl="0"/>
            <a:r>
              <a:rPr lang="en-US" dirty="0"/>
              <a:t>Good pavement, free from major cracks, bumps, or debris.</a:t>
            </a:r>
          </a:p>
          <a:p>
            <a:pPr lvl="0"/>
            <a:r>
              <a:rPr lang="en-US" dirty="0"/>
              <a:t>Ambient background measured at 40.6 DBA duration of one minute.</a:t>
            </a:r>
          </a:p>
          <a:p>
            <a:pPr lvl="0"/>
            <a:r>
              <a:rPr lang="en-US" dirty="0"/>
              <a:t>Birds chirping loudest sound (when planes not flying).</a:t>
            </a:r>
          </a:p>
          <a:p>
            <a:pPr lvl="0"/>
            <a:r>
              <a:rPr lang="en-US" dirty="0"/>
              <a:t>Terrain flat and smooth. </a:t>
            </a:r>
          </a:p>
          <a:p>
            <a:pPr lvl="0"/>
            <a:r>
              <a:rPr lang="en-US" dirty="0"/>
              <a:t>No obstacles that would block sound within 50 meters of line of traffic.</a:t>
            </a:r>
          </a:p>
          <a:p>
            <a:pPr lvl="0"/>
            <a:r>
              <a:rPr lang="en-US" dirty="0"/>
              <a:t>Weather conditions clear, warm, moderate humidity.</a:t>
            </a:r>
          </a:p>
          <a:p>
            <a:pPr lvl="0"/>
            <a:r>
              <a:rPr lang="en-US" dirty="0"/>
              <a:t>Testing times between 11:00 a.m. – 2:00 p.m. and 9:00 a.m. – 11:30 a.m., April 22, 23, respectively</a:t>
            </a:r>
            <a:r>
              <a:rPr lang="en-US" dirty="0" smtClean="0"/>
              <a:t>.</a:t>
            </a:r>
          </a:p>
          <a:p>
            <a:pPr lvl="0">
              <a:buNone/>
            </a:pPr>
            <a:endParaRPr lang="en-US" dirty="0"/>
          </a:p>
        </p:txBody>
      </p:sp>
      <p:pic>
        <p:nvPicPr>
          <p:cNvPr id="7" name="Content Placeholder 6" descr="Aviation Blvd.jpg"/>
          <p:cNvPicPr>
            <a:picLocks noGrp="1" noChangeAspect="1"/>
          </p:cNvPicPr>
          <p:nvPr>
            <p:ph sz="half" idx="2"/>
          </p:nvPr>
        </p:nvPicPr>
        <p:blipFill>
          <a:blip r:embed="rId2" cstate="print"/>
          <a:stretch>
            <a:fillRect/>
          </a:stretch>
        </p:blipFill>
        <p:spPr>
          <a:xfrm>
            <a:off x="1676400" y="838200"/>
            <a:ext cx="5781825" cy="324330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t>Test Vehicles</a:t>
            </a:r>
            <a:endParaRPr lang="en-US" b="1" dirty="0"/>
          </a:p>
        </p:txBody>
      </p:sp>
      <p:sp>
        <p:nvSpPr>
          <p:cNvPr id="5" name="Text Placeholder 4"/>
          <p:cNvSpPr>
            <a:spLocks noGrp="1"/>
          </p:cNvSpPr>
          <p:nvPr>
            <p:ph type="body" idx="1"/>
          </p:nvPr>
        </p:nvSpPr>
        <p:spPr>
          <a:xfrm>
            <a:off x="228600" y="1295400"/>
            <a:ext cx="4419600" cy="639762"/>
          </a:xfrm>
        </p:spPr>
        <p:txBody>
          <a:bodyPr>
            <a:noAutofit/>
          </a:bodyPr>
          <a:lstStyle/>
          <a:p>
            <a:r>
              <a:rPr lang="en-US" dirty="0"/>
              <a:t>Internal Combustion Engine (</a:t>
            </a:r>
            <a:r>
              <a:rPr lang="en-US" dirty="0" smtClean="0"/>
              <a:t>ICE)</a:t>
            </a:r>
            <a:endParaRPr lang="en-US" dirty="0"/>
          </a:p>
        </p:txBody>
      </p:sp>
      <p:sp>
        <p:nvSpPr>
          <p:cNvPr id="3" name="Content Placeholder 2"/>
          <p:cNvSpPr>
            <a:spLocks noGrp="1"/>
          </p:cNvSpPr>
          <p:nvPr>
            <p:ph sz="half" idx="2"/>
          </p:nvPr>
        </p:nvSpPr>
        <p:spPr>
          <a:xfrm>
            <a:off x="0" y="1905000"/>
            <a:ext cx="4572000" cy="1524000"/>
          </a:xfrm>
        </p:spPr>
        <p:txBody>
          <a:bodyPr>
            <a:normAutofit/>
          </a:bodyPr>
          <a:lstStyle/>
          <a:p>
            <a:r>
              <a:rPr lang="en-US" dirty="0" smtClean="0"/>
              <a:t>BMW Mini Cooper, Model 2008</a:t>
            </a:r>
          </a:p>
          <a:p>
            <a:pPr lvl="1"/>
            <a:r>
              <a:rPr lang="en-US" dirty="0" smtClean="0"/>
              <a:t>Calibrated </a:t>
            </a:r>
            <a:r>
              <a:rPr lang="en-US" dirty="0"/>
              <a:t>at 60 DBA at testing site. </a:t>
            </a:r>
          </a:p>
          <a:p>
            <a:pPr>
              <a:buNone/>
            </a:pPr>
            <a:endParaRPr lang="en-US" dirty="0" smtClean="0"/>
          </a:p>
        </p:txBody>
      </p:sp>
      <p:sp>
        <p:nvSpPr>
          <p:cNvPr id="7" name="Content Placeholder 6"/>
          <p:cNvSpPr>
            <a:spLocks noGrp="1"/>
          </p:cNvSpPr>
          <p:nvPr>
            <p:ph sz="quarter" idx="4"/>
          </p:nvPr>
        </p:nvSpPr>
        <p:spPr>
          <a:xfrm>
            <a:off x="0" y="4354512"/>
            <a:ext cx="8915401" cy="2503488"/>
          </a:xfrm>
        </p:spPr>
        <p:txBody>
          <a:bodyPr>
            <a:normAutofit/>
          </a:bodyPr>
          <a:lstStyle/>
          <a:p>
            <a:pPr rtl="0" eaLnBrk="1" latinLnBrk="0" hangingPunct="1">
              <a:buNone/>
            </a:pPr>
            <a:r>
              <a:rPr lang="en-US" sz="2400" b="1" kern="1200" dirty="0" smtClean="0">
                <a:solidFill>
                  <a:schemeClr val="tx1"/>
                </a:solidFill>
                <a:latin typeface="+mn-lt"/>
                <a:ea typeface="+mn-ea"/>
                <a:cs typeface="+mn-cs"/>
              </a:rPr>
              <a:t> Internal Combustion Engine Vehicles</a:t>
            </a:r>
            <a:r>
              <a:rPr lang="en-US" sz="2400" kern="1200" dirty="0" smtClean="0">
                <a:solidFill>
                  <a:schemeClr val="tx1"/>
                </a:solidFill>
                <a:latin typeface="+mn-lt"/>
                <a:ea typeface="+mn-ea"/>
                <a:cs typeface="+mn-cs"/>
              </a:rPr>
              <a:t> </a:t>
            </a:r>
            <a:endParaRPr lang="en-US" dirty="0" smtClean="0"/>
          </a:p>
          <a:p>
            <a:pPr rtl="0" eaLnBrk="1" latinLnBrk="0" hangingPunct="1"/>
            <a:r>
              <a:rPr lang="en-US" sz="2200" kern="1200" dirty="0" smtClean="0">
                <a:solidFill>
                  <a:schemeClr val="tx1"/>
                </a:solidFill>
                <a:latin typeface="+mn-lt"/>
                <a:ea typeface="+mn-ea"/>
                <a:cs typeface="+mn-cs"/>
              </a:rPr>
              <a:t>Average of 43 random vehicles measured in Ruston, Louisiana. </a:t>
            </a:r>
            <a:endParaRPr lang="en-US" sz="2200" dirty="0" smtClean="0"/>
          </a:p>
          <a:p>
            <a:pPr rtl="0" eaLnBrk="1" latinLnBrk="0" hangingPunct="1"/>
            <a:r>
              <a:rPr lang="en-US" sz="2200" kern="1200" dirty="0" smtClean="0">
                <a:solidFill>
                  <a:schemeClr val="tx1"/>
                </a:solidFill>
                <a:latin typeface="+mn-lt"/>
                <a:ea typeface="+mn-ea"/>
                <a:cs typeface="+mn-cs"/>
              </a:rPr>
              <a:t>Total of 43 vehicles, ranging in makes and models, spanning years of 1991—2015. </a:t>
            </a:r>
            <a:endParaRPr lang="en-US" sz="2200" dirty="0" smtClean="0"/>
          </a:p>
          <a:p>
            <a:pPr rtl="0" eaLnBrk="1" latinLnBrk="0" hangingPunct="1"/>
            <a:r>
              <a:rPr lang="en-US" sz="2200" kern="1200" dirty="0" smtClean="0">
                <a:solidFill>
                  <a:schemeClr val="tx1"/>
                </a:solidFill>
                <a:latin typeface="+mn-lt"/>
                <a:ea typeface="+mn-ea"/>
                <a:cs typeface="+mn-cs"/>
              </a:rPr>
              <a:t>Average minimum DBA was 61.39; Max average DBA 63.58. </a:t>
            </a:r>
            <a:endParaRPr lang="en-US" sz="2200" dirty="0" smtClean="0"/>
          </a:p>
          <a:p>
            <a:pPr rtl="0" eaLnBrk="1" latinLnBrk="0" hangingPunct="1"/>
            <a:r>
              <a:rPr lang="en-US" sz="2200" kern="1200" dirty="0" smtClean="0">
                <a:solidFill>
                  <a:schemeClr val="tx1"/>
                </a:solidFill>
                <a:latin typeface="+mn-lt"/>
                <a:ea typeface="+mn-ea"/>
                <a:cs typeface="+mn-cs"/>
              </a:rPr>
              <a:t>Range of DBA was 52.3—79.8. </a:t>
            </a:r>
            <a:endParaRPr lang="en-US" sz="2400" kern="1200" dirty="0">
              <a:solidFill>
                <a:schemeClr val="tx1"/>
              </a:solidFill>
              <a:latin typeface="+mn-lt"/>
              <a:ea typeface="+mn-ea"/>
              <a:cs typeface="+mn-cs"/>
            </a:endParaRPr>
          </a:p>
          <a:p>
            <a:pPr rtl="0" eaLnBrk="1" latinLnBrk="0" hangingPunct="1">
              <a:buNone/>
            </a:pPr>
            <a:endParaRPr lang="en-US" sz="2200" dirty="0" smtClean="0"/>
          </a:p>
        </p:txBody>
      </p:sp>
      <p:pic>
        <p:nvPicPr>
          <p:cNvPr id="8" name="Picture 7" descr="mini cooper.jpg"/>
          <p:cNvPicPr>
            <a:picLocks noChangeAspect="1"/>
          </p:cNvPicPr>
          <p:nvPr/>
        </p:nvPicPr>
        <p:blipFill>
          <a:blip r:embed="rId2" cstate="print"/>
          <a:stretch>
            <a:fillRect/>
          </a:stretch>
        </p:blipFill>
        <p:spPr>
          <a:xfrm>
            <a:off x="4800600" y="1143000"/>
            <a:ext cx="3962400" cy="2971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1143000"/>
          </a:xfrm>
        </p:spPr>
        <p:txBody>
          <a:bodyPr/>
          <a:lstStyle/>
          <a:p>
            <a:r>
              <a:rPr lang="en-US" b="1" dirty="0" smtClean="0"/>
              <a:t>Test Vehicles</a:t>
            </a:r>
            <a:endParaRPr lang="en-US" b="1" dirty="0"/>
          </a:p>
        </p:txBody>
      </p:sp>
      <p:sp>
        <p:nvSpPr>
          <p:cNvPr id="5" name="Text Placeholder 4"/>
          <p:cNvSpPr>
            <a:spLocks noGrp="1"/>
          </p:cNvSpPr>
          <p:nvPr>
            <p:ph type="body" idx="1"/>
          </p:nvPr>
        </p:nvSpPr>
        <p:spPr>
          <a:xfrm>
            <a:off x="152400" y="1143000"/>
            <a:ext cx="4572000" cy="838200"/>
          </a:xfrm>
        </p:spPr>
        <p:txBody>
          <a:bodyPr>
            <a:normAutofit/>
          </a:bodyPr>
          <a:lstStyle/>
          <a:p>
            <a:r>
              <a:rPr lang="en-US" dirty="0" smtClean="0"/>
              <a:t>Two Hybrid Electronic Vehicles</a:t>
            </a:r>
            <a:r>
              <a:rPr lang="en-US" sz="2600" dirty="0" smtClean="0"/>
              <a:t> </a:t>
            </a:r>
          </a:p>
        </p:txBody>
      </p:sp>
      <p:sp>
        <p:nvSpPr>
          <p:cNvPr id="6" name="Content Placeholder 5"/>
          <p:cNvSpPr>
            <a:spLocks noGrp="1"/>
          </p:cNvSpPr>
          <p:nvPr>
            <p:ph sz="half" idx="2"/>
          </p:nvPr>
        </p:nvSpPr>
        <p:spPr>
          <a:xfrm>
            <a:off x="152400" y="2209800"/>
            <a:ext cx="4648200" cy="3951288"/>
          </a:xfrm>
        </p:spPr>
        <p:txBody>
          <a:bodyPr>
            <a:normAutofit/>
          </a:bodyPr>
          <a:lstStyle/>
          <a:p>
            <a:pPr>
              <a:buNone/>
            </a:pPr>
            <a:r>
              <a:rPr lang="en-US" sz="1800" dirty="0" smtClean="0"/>
              <a:t>(both fitted with an AVAS prototype device.) </a:t>
            </a:r>
          </a:p>
          <a:p>
            <a:r>
              <a:rPr lang="en-US" dirty="0" smtClean="0"/>
              <a:t>Toyota Camry XLE Hybrid, Model 2012</a:t>
            </a:r>
          </a:p>
          <a:p>
            <a:pPr lvl="1">
              <a:buFont typeface="Wingdings" pitchFamily="2" charset="2"/>
              <a:buChar char="§"/>
            </a:pPr>
            <a:r>
              <a:rPr lang="en-US" dirty="0" smtClean="0"/>
              <a:t>AVAS mounted front bumper, </a:t>
            </a:r>
            <a:r>
              <a:rPr lang="en-US" dirty="0" err="1" smtClean="0"/>
              <a:t>CenterPoint</a:t>
            </a:r>
            <a:r>
              <a:rPr lang="en-US" dirty="0" smtClean="0"/>
              <a:t>, calibrated levels at 50 and 56 DBA. </a:t>
            </a:r>
          </a:p>
          <a:p>
            <a:pPr lvl="1">
              <a:buNone/>
            </a:pPr>
            <a:endParaRPr lang="en-US" dirty="0" smtClean="0"/>
          </a:p>
          <a:p>
            <a:r>
              <a:rPr lang="en-US" dirty="0" smtClean="0"/>
              <a:t>Chevy Volt, Model 2012 </a:t>
            </a:r>
          </a:p>
          <a:p>
            <a:pPr lvl="1">
              <a:buFont typeface="Wingdings" pitchFamily="2" charset="2"/>
              <a:buChar char="§"/>
            </a:pPr>
            <a:r>
              <a:rPr lang="en-US" dirty="0" smtClean="0"/>
              <a:t>AVAS mounted under front bumper, calibrated levels at 50 and 56 DBA. </a:t>
            </a:r>
          </a:p>
          <a:p>
            <a:pPr>
              <a:buNone/>
            </a:pPr>
            <a:endParaRPr lang="en-US" dirty="0"/>
          </a:p>
        </p:txBody>
      </p:sp>
      <p:pic>
        <p:nvPicPr>
          <p:cNvPr id="9" name="Content Placeholder 8" descr="camry.png"/>
          <p:cNvPicPr>
            <a:picLocks noGrp="1" noChangeAspect="1"/>
          </p:cNvPicPr>
          <p:nvPr>
            <p:ph sz="quarter" idx="4"/>
          </p:nvPr>
        </p:nvPicPr>
        <p:blipFill>
          <a:blip r:embed="rId2" cstate="print"/>
          <a:stretch>
            <a:fillRect/>
          </a:stretch>
        </p:blipFill>
        <p:spPr>
          <a:xfrm>
            <a:off x="4876800" y="2133600"/>
            <a:ext cx="4041775" cy="1943161"/>
          </a:xfrm>
        </p:spPr>
      </p:pic>
      <p:pic>
        <p:nvPicPr>
          <p:cNvPr id="10" name="Picture 9" descr="volt.png"/>
          <p:cNvPicPr>
            <a:picLocks noChangeAspect="1"/>
          </p:cNvPicPr>
          <p:nvPr/>
        </p:nvPicPr>
        <p:blipFill>
          <a:blip r:embed="rId3" cstate="print"/>
          <a:stretch>
            <a:fillRect/>
          </a:stretch>
        </p:blipFill>
        <p:spPr>
          <a:xfrm>
            <a:off x="4724400" y="4648200"/>
            <a:ext cx="4229100" cy="163812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The Humans</a:t>
            </a:r>
            <a:endParaRPr lang="en-US" b="1" dirty="0"/>
          </a:p>
        </p:txBody>
      </p:sp>
      <p:sp>
        <p:nvSpPr>
          <p:cNvPr id="8" name="Content Placeholder 7"/>
          <p:cNvSpPr>
            <a:spLocks noGrp="1"/>
          </p:cNvSpPr>
          <p:nvPr>
            <p:ph idx="1"/>
          </p:nvPr>
        </p:nvSpPr>
        <p:spPr/>
        <p:txBody>
          <a:bodyPr>
            <a:normAutofit fontScale="77500" lnSpcReduction="20000"/>
          </a:bodyPr>
          <a:lstStyle/>
          <a:p>
            <a:pPr lvl="0"/>
            <a:r>
              <a:rPr lang="en-US" dirty="0" smtClean="0"/>
              <a:t>Identify </a:t>
            </a:r>
            <a:r>
              <a:rPr lang="en-US" dirty="0"/>
              <a:t>between 20-30 adults between the ages of 18-65</a:t>
            </a:r>
          </a:p>
          <a:p>
            <a:pPr lvl="0"/>
            <a:r>
              <a:rPr lang="en-US" dirty="0"/>
              <a:t>Who are totally blind, legally blind, or willing to be blindfolded. </a:t>
            </a:r>
          </a:p>
          <a:p>
            <a:pPr lvl="0"/>
            <a:r>
              <a:rPr lang="en-US" dirty="0"/>
              <a:t>Have no diagnosis of hearing impairment. </a:t>
            </a:r>
          </a:p>
          <a:p>
            <a:pPr lvl="0"/>
            <a:r>
              <a:rPr lang="en-US" dirty="0"/>
              <a:t>Have no reason to suspect that a hearing impairment exists.</a:t>
            </a:r>
          </a:p>
          <a:p>
            <a:pPr lvl="0"/>
            <a:r>
              <a:rPr lang="en-US" dirty="0"/>
              <a:t>Be able to understand spoken instructions and comply with research protocol.  </a:t>
            </a:r>
          </a:p>
          <a:p>
            <a:pPr lvl="0"/>
            <a:r>
              <a:rPr lang="en-US" dirty="0"/>
              <a:t>Be willing to sign a consent form to participate. </a:t>
            </a:r>
          </a:p>
          <a:p>
            <a:pPr lvl="0"/>
            <a:r>
              <a:rPr lang="en-US" dirty="0"/>
              <a:t>Be willing to stand on a street corner and indicate the approach of a vehicle by sound. </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781800" cy="838200"/>
          </a:xfrm>
        </p:spPr>
        <p:txBody>
          <a:bodyPr/>
          <a:lstStyle/>
          <a:p>
            <a:r>
              <a:rPr lang="en-US" b="1" dirty="0" smtClean="0"/>
              <a:t>Research Protocol</a:t>
            </a:r>
            <a:endParaRPr lang="en-US" b="1" dirty="0"/>
          </a:p>
        </p:txBody>
      </p:sp>
      <p:sp>
        <p:nvSpPr>
          <p:cNvPr id="3" name="Content Placeholder 2"/>
          <p:cNvSpPr>
            <a:spLocks noGrp="1"/>
          </p:cNvSpPr>
          <p:nvPr>
            <p:ph idx="1"/>
          </p:nvPr>
        </p:nvSpPr>
        <p:spPr>
          <a:xfrm>
            <a:off x="381000" y="3276600"/>
            <a:ext cx="8458200" cy="2362200"/>
          </a:xfrm>
        </p:spPr>
        <p:txBody>
          <a:bodyPr>
            <a:noAutofit/>
          </a:bodyPr>
          <a:lstStyle/>
          <a:p>
            <a:pPr>
              <a:buNone/>
            </a:pPr>
            <a:r>
              <a:rPr lang="en-US" sz="2400" b="1" dirty="0" smtClean="0"/>
              <a:t>Method</a:t>
            </a:r>
          </a:p>
          <a:p>
            <a:pPr>
              <a:buNone/>
            </a:pPr>
            <a:r>
              <a:rPr lang="en-US" sz="2000" b="1" dirty="0" smtClean="0"/>
              <a:t>Present vehicles under three conditions</a:t>
            </a:r>
          </a:p>
          <a:p>
            <a:pPr marL="457200" indent="-457200">
              <a:buFont typeface="+mj-lt"/>
              <a:buAutoNum type="arabicPeriod"/>
            </a:pPr>
            <a:r>
              <a:rPr lang="en-US" sz="2000" dirty="0" smtClean="0"/>
              <a:t>Internal Combustion Engine (ICE) traveling at 10 KPH and again at 20 KPH. </a:t>
            </a:r>
          </a:p>
          <a:p>
            <a:pPr marL="457200" indent="-457200">
              <a:buFont typeface="+mj-lt"/>
              <a:buAutoNum type="arabicPeriod"/>
            </a:pPr>
            <a:r>
              <a:rPr lang="en-US" sz="2000" dirty="0" smtClean="0"/>
              <a:t>Present Quiet Car (i.e., hybrid vehicle traveling in full electric mode), at the two testing speeds. </a:t>
            </a:r>
          </a:p>
          <a:p>
            <a:pPr marL="457200" indent="-457200">
              <a:buFont typeface="+mj-lt"/>
              <a:buAutoNum type="arabicPeriod"/>
            </a:pPr>
            <a:r>
              <a:rPr lang="en-US" sz="2000" dirty="0" smtClean="0"/>
              <a:t>Present quiet car using AVAS prototype and calibrated at 50 and 56 DBA for the two testing speeds. </a:t>
            </a:r>
          </a:p>
          <a:p>
            <a:pPr>
              <a:buNone/>
            </a:pPr>
            <a:endParaRPr lang="en-US" sz="2000" dirty="0"/>
          </a:p>
        </p:txBody>
      </p:sp>
      <p:sp>
        <p:nvSpPr>
          <p:cNvPr id="4" name="TextBox 3"/>
          <p:cNvSpPr txBox="1"/>
          <p:nvPr/>
        </p:nvSpPr>
        <p:spPr>
          <a:xfrm>
            <a:off x="609600" y="1524000"/>
            <a:ext cx="8001000" cy="1569660"/>
          </a:xfrm>
          <a:prstGeom prst="rect">
            <a:avLst/>
          </a:prstGeom>
          <a:noFill/>
        </p:spPr>
        <p:txBody>
          <a:bodyPr wrap="square" rtlCol="0">
            <a:spAutoFit/>
          </a:bodyPr>
          <a:lstStyle/>
          <a:p>
            <a:r>
              <a:rPr lang="en-US" sz="2400" b="1" dirty="0" smtClean="0"/>
              <a:t>Research Question</a:t>
            </a:r>
            <a:r>
              <a:rPr lang="en-US" sz="2400" dirty="0" smtClean="0"/>
              <a:t>: Can the average person hear the AVAS prototype emitting sound at the proposed levels at a sufficient distance to provide greater identification of electric or hybrid vehicles?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Research Protocol Cont.</a:t>
            </a:r>
            <a:endParaRPr lang="en-US" b="1" dirty="0"/>
          </a:p>
        </p:txBody>
      </p:sp>
      <p:sp>
        <p:nvSpPr>
          <p:cNvPr id="3" name="Content Placeholder 2"/>
          <p:cNvSpPr>
            <a:spLocks noGrp="1"/>
          </p:cNvSpPr>
          <p:nvPr>
            <p:ph sz="half" idx="1"/>
          </p:nvPr>
        </p:nvSpPr>
        <p:spPr>
          <a:xfrm>
            <a:off x="0" y="1143000"/>
            <a:ext cx="5029200" cy="4525963"/>
          </a:xfrm>
        </p:spPr>
        <p:txBody>
          <a:bodyPr>
            <a:noAutofit/>
          </a:bodyPr>
          <a:lstStyle/>
          <a:p>
            <a:pPr>
              <a:buNone/>
            </a:pPr>
            <a:r>
              <a:rPr lang="en-US" dirty="0" smtClean="0"/>
              <a:t> </a:t>
            </a:r>
            <a:r>
              <a:rPr lang="en-US" b="1" dirty="0" smtClean="0"/>
              <a:t>Procedure:</a:t>
            </a:r>
          </a:p>
          <a:p>
            <a:pPr lvl="0"/>
            <a:r>
              <a:rPr lang="en-US" sz="1800" dirty="0" smtClean="0"/>
              <a:t>Have vehicles travel at 10 and 20 KPH in front of participants. </a:t>
            </a:r>
          </a:p>
          <a:p>
            <a:pPr lvl="0"/>
            <a:r>
              <a:rPr lang="en-US" sz="1800" dirty="0" smtClean="0"/>
              <a:t>Ask participants to raise their hand at the moment they first hear a vehicle approaching.</a:t>
            </a:r>
          </a:p>
          <a:p>
            <a:pPr lvl="0"/>
            <a:r>
              <a:rPr lang="en-US" sz="1800" dirty="0" smtClean="0"/>
              <a:t>Research confederate stands behind the participant with stopwatch and clipboard to measure “Time to Detection.” </a:t>
            </a:r>
          </a:p>
          <a:p>
            <a:pPr lvl="0"/>
            <a:r>
              <a:rPr lang="en-US" sz="1800" dirty="0" smtClean="0"/>
              <a:t>Vehicle will always be approaching from the participant’s left side </a:t>
            </a:r>
          </a:p>
          <a:p>
            <a:pPr lvl="0"/>
            <a:r>
              <a:rPr lang="en-US" sz="1800" dirty="0" smtClean="0"/>
              <a:t>Vehicles always presented in same order (1) ICE, (2) QC, and (3) AVAS. </a:t>
            </a:r>
          </a:p>
          <a:p>
            <a:pPr lvl="0"/>
            <a:r>
              <a:rPr lang="en-US" sz="1800" dirty="0" smtClean="0"/>
              <a:t>Vehicle will always be traveling first at 10 KPH and then again at 20 KPH. </a:t>
            </a:r>
          </a:p>
          <a:p>
            <a:pPr lvl="0"/>
            <a:r>
              <a:rPr lang="en-US" sz="1800" dirty="0" smtClean="0"/>
              <a:t>Participants are not told which order vehicles are being presented, nor which has active AVAS.</a:t>
            </a:r>
          </a:p>
          <a:p>
            <a:pPr lvl="0"/>
            <a:r>
              <a:rPr lang="en-US" sz="1800" dirty="0" smtClean="0"/>
              <a:t>Vehicles spaced apart far enough that sound of one has no impact on the other. </a:t>
            </a:r>
          </a:p>
          <a:p>
            <a:pPr>
              <a:buNone/>
            </a:pPr>
            <a:endParaRPr lang="en-US" sz="1800" dirty="0"/>
          </a:p>
        </p:txBody>
      </p:sp>
      <p:sp>
        <p:nvSpPr>
          <p:cNvPr id="4" name="Content Placeholder 3"/>
          <p:cNvSpPr>
            <a:spLocks noGrp="1"/>
          </p:cNvSpPr>
          <p:nvPr>
            <p:ph sz="half" idx="2"/>
          </p:nvPr>
        </p:nvSpPr>
        <p:spPr>
          <a:xfrm>
            <a:off x="5105400" y="1143000"/>
            <a:ext cx="4038600" cy="4525963"/>
          </a:xfrm>
        </p:spPr>
        <p:txBody>
          <a:bodyPr>
            <a:noAutofit/>
          </a:bodyPr>
          <a:lstStyle/>
          <a:p>
            <a:pPr>
              <a:buNone/>
            </a:pPr>
            <a:r>
              <a:rPr lang="en-US" sz="2600" b="1" dirty="0" smtClean="0"/>
              <a:t>Control Variables: </a:t>
            </a:r>
          </a:p>
          <a:p>
            <a:pPr marL="457200" indent="-457200">
              <a:buFont typeface="+mj-lt"/>
              <a:buAutoNum type="arabicPeriod"/>
            </a:pPr>
            <a:r>
              <a:rPr lang="en-US" sz="2000" dirty="0" smtClean="0"/>
              <a:t>Instructions are provided, repeated, and questioned to be sure. </a:t>
            </a:r>
          </a:p>
          <a:p>
            <a:pPr marL="457200" indent="-457200">
              <a:buFont typeface="+mj-lt"/>
              <a:buAutoNum type="arabicPeriod"/>
            </a:pPr>
            <a:r>
              <a:rPr lang="en-US" sz="2000" dirty="0" smtClean="0"/>
              <a:t>Principal Investigator (PI) monitors background noise to ensure maximum quiet. </a:t>
            </a:r>
          </a:p>
          <a:p>
            <a:pPr marL="457200" indent="-457200">
              <a:buFont typeface="+mj-lt"/>
              <a:buAutoNum type="arabicPeriod"/>
            </a:pPr>
            <a:r>
              <a:rPr lang="en-US" sz="2000" dirty="0" smtClean="0"/>
              <a:t>PI controls presentation of vehicles</a:t>
            </a:r>
          </a:p>
          <a:p>
            <a:pPr marL="457200" indent="-457200">
              <a:buFont typeface="+mj-lt"/>
              <a:buAutoNum type="arabicPeriod"/>
            </a:pPr>
            <a:r>
              <a:rPr lang="en-US" sz="2000" dirty="0" smtClean="0"/>
              <a:t>Sound expert calibrates AVAS device before each round of testing, and helps ensure background noise remains low.</a:t>
            </a:r>
          </a:p>
          <a:p>
            <a:pPr marL="457200" indent="-457200">
              <a:buFont typeface="+mj-lt"/>
              <a:buAutoNum type="arabicPeriod"/>
            </a:pPr>
            <a:r>
              <a:rPr lang="en-US" sz="2000" dirty="0" smtClean="0"/>
              <a:t>All trials are videotaped for further analysis and verification.  </a:t>
            </a:r>
          </a:p>
          <a:p>
            <a:pPr>
              <a:buNone/>
            </a:pPr>
            <a:endParaRPr 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 Statement</a:t>
            </a:r>
            <a:endParaRPr lang="en-US" b="1" dirty="0"/>
          </a:p>
        </p:txBody>
      </p:sp>
      <p:sp>
        <p:nvSpPr>
          <p:cNvPr id="3" name="Content Placeholder 2"/>
          <p:cNvSpPr>
            <a:spLocks noGrp="1"/>
          </p:cNvSpPr>
          <p:nvPr>
            <p:ph idx="1"/>
          </p:nvPr>
        </p:nvSpPr>
        <p:spPr>
          <a:xfrm>
            <a:off x="0" y="1600200"/>
            <a:ext cx="9144000" cy="5029200"/>
          </a:xfrm>
        </p:spPr>
        <p:txBody>
          <a:bodyPr>
            <a:normAutofit/>
          </a:bodyPr>
          <a:lstStyle/>
          <a:p>
            <a:r>
              <a:rPr lang="en-US" sz="1600" b="1" dirty="0" smtClean="0"/>
              <a:t>Problem</a:t>
            </a:r>
            <a:r>
              <a:rPr lang="en-US" sz="1600" dirty="0" smtClean="0"/>
              <a:t>: </a:t>
            </a:r>
            <a:r>
              <a:rPr lang="en-US" sz="1600" dirty="0"/>
              <a:t>Electric drive vehicles such as hybrid electric vehicles (HEVs), plug-in hybrid electric vehicles (PHEVs), and all-electric vehicles (EVs), travelling at low speeds are essentially silent.</a:t>
            </a:r>
          </a:p>
          <a:p>
            <a:pPr>
              <a:buNone/>
            </a:pPr>
            <a:r>
              <a:rPr lang="en-US" sz="1600" dirty="0"/>
              <a:t> </a:t>
            </a:r>
            <a:endParaRPr lang="en-US" sz="1600" dirty="0" smtClean="0"/>
          </a:p>
          <a:p>
            <a:r>
              <a:rPr lang="en-US" sz="1600" b="1" dirty="0" smtClean="0"/>
              <a:t>Solution</a:t>
            </a:r>
            <a:r>
              <a:rPr lang="en-US" sz="1600" dirty="0"/>
              <a:t>: the United Nations is developing an international minimum sound standard for electric and hybrid electric vehicles. The standard would require electric and hybrid electric vehicles to be equipped with a sound generating device known as an: “Acoustic Vehicle Alerting System (AVAS).” </a:t>
            </a:r>
          </a:p>
          <a:p>
            <a:pPr>
              <a:buNone/>
            </a:pPr>
            <a:endParaRPr lang="en-US" sz="1600" dirty="0"/>
          </a:p>
          <a:p>
            <a:r>
              <a:rPr lang="en-US" sz="1600" b="1" dirty="0"/>
              <a:t>Standard</a:t>
            </a:r>
            <a:r>
              <a:rPr lang="en-US" sz="1600" dirty="0"/>
              <a:t>: The draft AVAS regulation includes a requirement that the device emit an overall sound level of 50 DBA when the vehicle is traveling at a speed of 10 KPH and 56 DBA when traveling at 20 KPH. </a:t>
            </a:r>
          </a:p>
          <a:p>
            <a:pPr>
              <a:buNone/>
            </a:pPr>
            <a:endParaRPr lang="en-US" sz="1600" dirty="0"/>
          </a:p>
          <a:p>
            <a:r>
              <a:rPr lang="en-US" sz="1600" b="1" dirty="0"/>
              <a:t>Concern</a:t>
            </a:r>
            <a:r>
              <a:rPr lang="en-US" sz="1600" dirty="0"/>
              <a:t>: The WBU and NFB are concerned that the minimum overall sound level requirements for the AVAS delineated in the draft regulation have not been tested in a real-world environment.</a:t>
            </a:r>
          </a:p>
          <a:p>
            <a:pPr>
              <a:buNone/>
            </a:pPr>
            <a:endParaRPr lang="en-US" sz="1600" dirty="0"/>
          </a:p>
          <a:p>
            <a:r>
              <a:rPr lang="en-US" sz="1600" b="1" dirty="0"/>
              <a:t>Recommendation #1:</a:t>
            </a:r>
            <a:r>
              <a:rPr lang="en-US" sz="1600" dirty="0"/>
              <a:t> the WBU/NFB would like to create a prototype AVAS that meets the sound specifications included in the draft regulation. </a:t>
            </a:r>
          </a:p>
          <a:p>
            <a:pPr>
              <a:buNone/>
            </a:pPr>
            <a:endParaRPr lang="en-US" sz="1600" dirty="0"/>
          </a:p>
          <a:p>
            <a:r>
              <a:rPr lang="en-US" sz="1600" b="1" dirty="0"/>
              <a:t>Recommendation #2</a:t>
            </a:r>
            <a:r>
              <a:rPr lang="en-US" sz="1600" dirty="0"/>
              <a:t>: Once the prototype AVAS has been built, the WBU/NFB would like to test its efficacy in a number of typical real-world settings.</a:t>
            </a:r>
          </a:p>
          <a:p>
            <a:pPr>
              <a:buNone/>
            </a:pP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Design</a:t>
            </a:r>
            <a:endParaRPr lang="en-US" b="1" dirty="0"/>
          </a:p>
        </p:txBody>
      </p:sp>
      <p:sp>
        <p:nvSpPr>
          <p:cNvPr id="3" name="Content Placeholder 2"/>
          <p:cNvSpPr>
            <a:spLocks noGrp="1"/>
          </p:cNvSpPr>
          <p:nvPr>
            <p:ph idx="1"/>
          </p:nvPr>
        </p:nvSpPr>
        <p:spPr>
          <a:xfrm>
            <a:off x="152400" y="1600200"/>
            <a:ext cx="8991600" cy="4724400"/>
          </a:xfrm>
        </p:spPr>
        <p:txBody>
          <a:bodyPr>
            <a:normAutofit fontScale="77500" lnSpcReduction="20000"/>
          </a:bodyPr>
          <a:lstStyle/>
          <a:p>
            <a:pPr>
              <a:buNone/>
            </a:pPr>
            <a:endParaRPr lang="en-US" dirty="0"/>
          </a:p>
          <a:p>
            <a:pPr lvl="0">
              <a:buNone/>
            </a:pPr>
            <a:r>
              <a:rPr lang="en-US" b="1" dirty="0"/>
              <a:t>Independent Variable </a:t>
            </a:r>
            <a:r>
              <a:rPr lang="en-US" dirty="0"/>
              <a:t>(IV): three types of vehicles (ICE, QC, AVAS). </a:t>
            </a:r>
          </a:p>
          <a:p>
            <a:pPr>
              <a:buNone/>
            </a:pPr>
            <a:endParaRPr lang="en-US" dirty="0"/>
          </a:p>
          <a:p>
            <a:pPr>
              <a:buNone/>
            </a:pPr>
            <a:r>
              <a:rPr lang="en-US" b="1" dirty="0"/>
              <a:t>Dependent Variable </a:t>
            </a:r>
            <a:r>
              <a:rPr lang="en-US" dirty="0"/>
              <a:t>(DV): </a:t>
            </a:r>
            <a:r>
              <a:rPr lang="en-US" dirty="0" smtClean="0"/>
              <a:t>                                                                                      Time </a:t>
            </a:r>
            <a:r>
              <a:rPr lang="en-US" dirty="0"/>
              <a:t>to Detection. </a:t>
            </a:r>
            <a:r>
              <a:rPr lang="en-US" dirty="0" smtClean="0"/>
              <a:t>This </a:t>
            </a:r>
            <a:r>
              <a:rPr lang="en-US" dirty="0"/>
              <a:t>is the number of </a:t>
            </a:r>
            <a:r>
              <a:rPr lang="en-US" dirty="0" smtClean="0"/>
              <a:t>seconds</a:t>
            </a:r>
            <a:r>
              <a:rPr lang="en-US" dirty="0"/>
              <a:t>, to the tenth place, from when the </a:t>
            </a:r>
            <a:r>
              <a:rPr lang="en-US" dirty="0" smtClean="0"/>
              <a:t>approaching </a:t>
            </a:r>
            <a:r>
              <a:rPr lang="en-US" dirty="0"/>
              <a:t>vehicle is first detected by the participant until the </a:t>
            </a:r>
            <a:r>
              <a:rPr lang="en-US" dirty="0" smtClean="0"/>
              <a:t>CenterPoint </a:t>
            </a:r>
            <a:r>
              <a:rPr lang="en-US" dirty="0"/>
              <a:t>of the vehicle crosses the mid-point of the participant. </a:t>
            </a:r>
          </a:p>
          <a:p>
            <a:pPr>
              <a:buNone/>
            </a:pPr>
            <a:endParaRPr lang="en-US" dirty="0"/>
          </a:p>
          <a:p>
            <a:pPr lvl="0">
              <a:buNone/>
            </a:pPr>
            <a:r>
              <a:rPr lang="en-US" b="1" dirty="0"/>
              <a:t>Trials</a:t>
            </a:r>
            <a:r>
              <a:rPr lang="en-US" dirty="0"/>
              <a:t>: Two </a:t>
            </a:r>
            <a:r>
              <a:rPr lang="en-US" dirty="0" smtClean="0"/>
              <a:t>trials</a:t>
            </a:r>
          </a:p>
          <a:p>
            <a:pPr lvl="1"/>
            <a:r>
              <a:rPr lang="en-US" dirty="0" smtClean="0"/>
              <a:t>Trial </a:t>
            </a:r>
            <a:r>
              <a:rPr lang="en-US" dirty="0"/>
              <a:t>1: all three vehicles traveling at 10 KPH, spaced apart, </a:t>
            </a:r>
            <a:r>
              <a:rPr lang="en-US" dirty="0" smtClean="0"/>
              <a:t>and</a:t>
            </a:r>
          </a:p>
          <a:p>
            <a:pPr lvl="1"/>
            <a:r>
              <a:rPr lang="en-US" dirty="0" smtClean="0"/>
              <a:t>Trial </a:t>
            </a:r>
            <a:r>
              <a:rPr lang="en-US" dirty="0"/>
              <a:t>2: all three vehicles traveling at 20 KPH, spaced apart. </a:t>
            </a:r>
          </a:p>
          <a:p>
            <a:pPr>
              <a:buNone/>
            </a:pPr>
            <a:endParaRPr lang="en-US" dirty="0"/>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Findings: Demographics</a:t>
            </a:r>
            <a:endParaRPr lang="en-US" b="1" dirty="0"/>
          </a:p>
        </p:txBody>
      </p:sp>
      <p:sp>
        <p:nvSpPr>
          <p:cNvPr id="3" name="Content Placeholder 2"/>
          <p:cNvSpPr>
            <a:spLocks noGrp="1"/>
          </p:cNvSpPr>
          <p:nvPr>
            <p:ph idx="1"/>
          </p:nvPr>
        </p:nvSpPr>
        <p:spPr>
          <a:xfrm>
            <a:off x="152400" y="1600200"/>
            <a:ext cx="8991600" cy="4525963"/>
          </a:xfrm>
        </p:spPr>
        <p:txBody>
          <a:bodyPr>
            <a:normAutofit/>
          </a:bodyPr>
          <a:lstStyle/>
          <a:p>
            <a:pPr>
              <a:buNone/>
            </a:pPr>
            <a:r>
              <a:rPr lang="en-US" sz="2850" dirty="0" smtClean="0"/>
              <a:t>A </a:t>
            </a:r>
            <a:r>
              <a:rPr lang="en-US" sz="2850" dirty="0"/>
              <a:t>total of 24 individuals completed all trials for </a:t>
            </a:r>
            <a:r>
              <a:rPr lang="en-US" sz="2850" dirty="0" smtClean="0"/>
              <a:t>this study. </a:t>
            </a:r>
          </a:p>
          <a:p>
            <a:pPr>
              <a:buNone/>
            </a:pPr>
            <a:r>
              <a:rPr lang="en-US" sz="2400" dirty="0" smtClean="0"/>
              <a:t>	</a:t>
            </a:r>
            <a:r>
              <a:rPr lang="en-US" sz="2400" u="sng" dirty="0" smtClean="0"/>
              <a:t>They </a:t>
            </a:r>
            <a:r>
              <a:rPr lang="en-US" sz="2400" u="sng" dirty="0"/>
              <a:t>included: </a:t>
            </a:r>
          </a:p>
          <a:p>
            <a:pPr lvl="1">
              <a:buFont typeface="Arial" pitchFamily="34" charset="0"/>
              <a:buChar char="•"/>
            </a:pPr>
            <a:r>
              <a:rPr lang="en-US" sz="2600" dirty="0"/>
              <a:t>Adults were an average of 31 years old (Range: 18-58)</a:t>
            </a:r>
          </a:p>
          <a:p>
            <a:pPr lvl="1">
              <a:buFont typeface="Arial" pitchFamily="34" charset="0"/>
              <a:buChar char="•"/>
            </a:pPr>
            <a:r>
              <a:rPr lang="en-US" sz="2600" dirty="0"/>
              <a:t>Participants were 16 females (66%) and eight males (33%); </a:t>
            </a:r>
          </a:p>
          <a:p>
            <a:pPr lvl="1">
              <a:buFont typeface="Arial" pitchFamily="34" charset="0"/>
              <a:buChar char="•"/>
            </a:pPr>
            <a:r>
              <a:rPr lang="en-US" sz="2600" dirty="0"/>
              <a:t>Mostly </a:t>
            </a:r>
            <a:r>
              <a:rPr lang="en-US" sz="2600" dirty="0" smtClean="0"/>
              <a:t>Caucasian </a:t>
            </a:r>
            <a:r>
              <a:rPr lang="en-US" sz="2600" dirty="0"/>
              <a:t>16 (66%), 1 Black, 1 Asian, 2 Native American, 4 Hispanic;</a:t>
            </a:r>
          </a:p>
          <a:p>
            <a:pPr lvl="1">
              <a:buFont typeface="Arial" pitchFamily="34" charset="0"/>
              <a:buChar char="•"/>
            </a:pPr>
            <a:r>
              <a:rPr lang="en-US" sz="2600" dirty="0"/>
              <a:t>Had no diagnosed hearing impairments. </a:t>
            </a:r>
          </a:p>
          <a:p>
            <a:pPr>
              <a:buNone/>
            </a:pP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t>What did the trial look like</a:t>
            </a:r>
            <a:r>
              <a:rPr lang="en-US" b="1" dirty="0" smtClean="0"/>
              <a:t>?</a:t>
            </a:r>
            <a:endParaRPr lang="en-US" b="1" dirty="0"/>
          </a:p>
        </p:txBody>
      </p:sp>
      <p:pic>
        <p:nvPicPr>
          <p:cNvPr id="4" name="8 Eric-Maria 10.MOV">
            <a:hlinkClick r:id="" action="ppaction://media"/>
          </p:cNvPr>
          <p:cNvPicPr>
            <a:picLocks noGrp="1" noRot="1" noChangeAspect="1"/>
          </p:cNvPicPr>
          <p:nvPr>
            <p:ph idx="1"/>
            <a:videoFile r:link="rId1"/>
          </p:nvPr>
        </p:nvPicPr>
        <p:blipFill>
          <a:blip r:embed="rId3" cstate="print"/>
          <a:stretch>
            <a:fillRect/>
          </a:stretch>
        </p:blipFill>
        <p:spPr>
          <a:xfrm>
            <a:off x="762000" y="1143000"/>
            <a:ext cx="7391399" cy="55435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did we find?</a:t>
            </a:r>
            <a:endParaRPr lang="en-US" b="1" dirty="0"/>
          </a:p>
        </p:txBody>
      </p:sp>
      <p:sp>
        <p:nvSpPr>
          <p:cNvPr id="3" name="Content Placeholder 2"/>
          <p:cNvSpPr>
            <a:spLocks noGrp="1"/>
          </p:cNvSpPr>
          <p:nvPr>
            <p:ph sz="half" idx="1"/>
          </p:nvPr>
        </p:nvSpPr>
        <p:spPr>
          <a:xfrm>
            <a:off x="152400" y="1371600"/>
            <a:ext cx="8991600" cy="2362200"/>
          </a:xfrm>
        </p:spPr>
        <p:txBody>
          <a:bodyPr>
            <a:normAutofit fontScale="92500"/>
          </a:bodyPr>
          <a:lstStyle/>
          <a:p>
            <a:pPr>
              <a:buNone/>
            </a:pPr>
            <a:r>
              <a:rPr lang="en-US" b="1" dirty="0" smtClean="0"/>
              <a:t>Trial </a:t>
            </a:r>
            <a:r>
              <a:rPr lang="en-US" b="1" dirty="0"/>
              <a:t>1</a:t>
            </a:r>
            <a:r>
              <a:rPr lang="en-US" dirty="0"/>
              <a:t>: All Vehicles traveling at 10 KPH, AVAS calibrated at 50 DBA</a:t>
            </a:r>
          </a:p>
          <a:p>
            <a:pPr>
              <a:buNone/>
            </a:pPr>
            <a:endParaRPr lang="en-US" dirty="0" smtClean="0"/>
          </a:p>
          <a:p>
            <a:pPr>
              <a:buNone/>
            </a:pPr>
            <a:r>
              <a:rPr lang="en-US" b="1" dirty="0" smtClean="0"/>
              <a:t>Mean</a:t>
            </a:r>
            <a:r>
              <a:rPr lang="en-US" dirty="0"/>
              <a:t>: This is “Time to Detection” or the number of seconds from </a:t>
            </a:r>
            <a:r>
              <a:rPr lang="en-US" dirty="0" smtClean="0"/>
              <a:t>	the </a:t>
            </a:r>
            <a:r>
              <a:rPr lang="en-US" dirty="0"/>
              <a:t>point at which the vehicle was first heard by the </a:t>
            </a:r>
            <a:r>
              <a:rPr lang="en-US" dirty="0" smtClean="0"/>
              <a:t>	participant </a:t>
            </a:r>
            <a:r>
              <a:rPr lang="en-US" dirty="0"/>
              <a:t>until it crosses his/her mid-point. </a:t>
            </a:r>
          </a:p>
          <a:p>
            <a:pPr>
              <a:buNone/>
            </a:pPr>
            <a:endParaRPr lang="en-US" dirty="0"/>
          </a:p>
        </p:txBody>
      </p:sp>
      <p:graphicFrame>
        <p:nvGraphicFramePr>
          <p:cNvPr id="5" name="Content Placeholder 4"/>
          <p:cNvGraphicFramePr>
            <a:graphicFrameLocks noGrp="1"/>
          </p:cNvGraphicFramePr>
          <p:nvPr>
            <p:ph sz="half" idx="2"/>
          </p:nvPr>
        </p:nvGraphicFramePr>
        <p:xfrm>
          <a:off x="685800" y="3657600"/>
          <a:ext cx="7620000" cy="2896749"/>
        </p:xfrm>
        <a:graphic>
          <a:graphicData uri="http://schemas.openxmlformats.org/drawingml/2006/table">
            <a:tbl>
              <a:tblPr firstRow="1" bandRow="1">
                <a:tableStyleId>{5C22544A-7EE6-4342-B048-85BDC9FD1C3A}</a:tableStyleId>
              </a:tblPr>
              <a:tblGrid>
                <a:gridCol w="1270000"/>
                <a:gridCol w="939800"/>
                <a:gridCol w="1295400"/>
                <a:gridCol w="1371600"/>
                <a:gridCol w="1295400"/>
                <a:gridCol w="1447800"/>
              </a:tblGrid>
              <a:tr h="728976">
                <a:tc>
                  <a:txBody>
                    <a:bodyPr/>
                    <a:lstStyle/>
                    <a:p>
                      <a:pPr marL="0" marR="0" algn="ctr">
                        <a:lnSpc>
                          <a:spcPct val="107000"/>
                        </a:lnSpc>
                        <a:spcBef>
                          <a:spcPts val="0"/>
                        </a:spcBef>
                        <a:spcAft>
                          <a:spcPts val="0"/>
                        </a:spcAft>
                      </a:pPr>
                      <a:r>
                        <a:rPr lang="en-US" sz="2000" b="1" dirty="0">
                          <a:solidFill>
                            <a:srgbClr val="000000"/>
                          </a:solidFill>
                          <a:latin typeface="Arial"/>
                          <a:ea typeface="Times New Roman"/>
                          <a:cs typeface="Times New Roman"/>
                        </a:rPr>
                        <a:t>Variable</a:t>
                      </a:r>
                      <a:endParaRPr lang="en-US" sz="20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dirty="0">
                          <a:solidFill>
                            <a:srgbClr val="000000"/>
                          </a:solidFill>
                          <a:latin typeface="Arial"/>
                          <a:ea typeface="Times New Roman"/>
                          <a:cs typeface="Times New Roman"/>
                        </a:rPr>
                        <a:t>N</a:t>
                      </a:r>
                      <a:endParaRPr lang="en-US" sz="20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a:solidFill>
                            <a:srgbClr val="000000"/>
                          </a:solidFill>
                          <a:latin typeface="Arial"/>
                          <a:ea typeface="Times New Roman"/>
                          <a:cs typeface="Times New Roman"/>
                        </a:rPr>
                        <a:t>Mean</a:t>
                      </a:r>
                      <a:endParaRPr lang="en-US" sz="20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a:solidFill>
                            <a:srgbClr val="000000"/>
                          </a:solidFill>
                          <a:latin typeface="Arial"/>
                          <a:ea typeface="Times New Roman"/>
                          <a:cs typeface="Times New Roman"/>
                        </a:rPr>
                        <a:t>Std Dev</a:t>
                      </a:r>
                      <a:endParaRPr lang="en-US" sz="20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dirty="0">
                          <a:solidFill>
                            <a:srgbClr val="000000"/>
                          </a:solidFill>
                          <a:latin typeface="Arial"/>
                          <a:ea typeface="Times New Roman"/>
                          <a:cs typeface="Times New Roman"/>
                        </a:rPr>
                        <a:t>Minimum</a:t>
                      </a:r>
                      <a:endParaRPr lang="en-US" sz="20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a:solidFill>
                            <a:srgbClr val="000000"/>
                          </a:solidFill>
                          <a:latin typeface="Arial"/>
                          <a:ea typeface="Times New Roman"/>
                          <a:cs typeface="Times New Roman"/>
                        </a:rPr>
                        <a:t>Maximum</a:t>
                      </a:r>
                      <a:endParaRPr lang="en-US" sz="2000">
                        <a:latin typeface="Calibri"/>
                        <a:ea typeface="Calibri"/>
                        <a:cs typeface="Times New Roman"/>
                      </a:endParaRPr>
                    </a:p>
                  </a:txBody>
                  <a:tcPr marL="68580" marR="68580" marT="0" marB="0"/>
                </a:tc>
              </a:tr>
              <a:tr h="722591">
                <a:tc>
                  <a:txBody>
                    <a:bodyPr/>
                    <a:lstStyle/>
                    <a:p>
                      <a:pPr marL="0" marR="0" algn="ctr">
                        <a:lnSpc>
                          <a:spcPct val="107000"/>
                        </a:lnSpc>
                        <a:spcBef>
                          <a:spcPts val="0"/>
                        </a:spcBef>
                        <a:spcAft>
                          <a:spcPts val="0"/>
                        </a:spcAft>
                      </a:pPr>
                      <a:r>
                        <a:rPr lang="en-US" sz="2000" b="1">
                          <a:solidFill>
                            <a:srgbClr val="000000"/>
                          </a:solidFill>
                          <a:latin typeface="Calibri"/>
                          <a:ea typeface="Times New Roman"/>
                          <a:cs typeface="Times New Roman"/>
                        </a:rPr>
                        <a:t>ICE10</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dirty="0">
                          <a:solidFill>
                            <a:srgbClr val="000000"/>
                          </a:solidFill>
                          <a:latin typeface="Calibri"/>
                          <a:ea typeface="Times New Roman"/>
                          <a:cs typeface="Times New Roman"/>
                        </a:rPr>
                        <a:t>24</a:t>
                      </a:r>
                      <a:endParaRPr lang="en-US" sz="2000" dirty="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dirty="0">
                          <a:solidFill>
                            <a:srgbClr val="000000"/>
                          </a:solidFill>
                          <a:latin typeface="Calibri"/>
                          <a:ea typeface="Times New Roman"/>
                          <a:cs typeface="Times New Roman"/>
                        </a:rPr>
                        <a:t>22.84</a:t>
                      </a:r>
                      <a:endParaRPr lang="en-US" sz="2000" dirty="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dirty="0">
                          <a:solidFill>
                            <a:srgbClr val="000000"/>
                          </a:solidFill>
                          <a:latin typeface="Calibri"/>
                          <a:ea typeface="Times New Roman"/>
                          <a:cs typeface="Times New Roman"/>
                        </a:rPr>
                        <a:t>5.85</a:t>
                      </a:r>
                      <a:endParaRPr lang="en-US" sz="2000" dirty="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12.91</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32.56</a:t>
                      </a:r>
                      <a:endParaRPr lang="en-US" sz="2000">
                        <a:latin typeface="Calibri"/>
                        <a:ea typeface="Calibri"/>
                        <a:cs typeface="Times New Roman"/>
                      </a:endParaRPr>
                    </a:p>
                  </a:txBody>
                  <a:tcPr marL="68580" marR="68580" marT="0" marB="0"/>
                </a:tc>
              </a:tr>
              <a:tr h="722591">
                <a:tc>
                  <a:txBody>
                    <a:bodyPr/>
                    <a:lstStyle/>
                    <a:p>
                      <a:pPr marL="0" marR="0" algn="ctr">
                        <a:lnSpc>
                          <a:spcPct val="107000"/>
                        </a:lnSpc>
                        <a:spcBef>
                          <a:spcPts val="0"/>
                        </a:spcBef>
                        <a:spcAft>
                          <a:spcPts val="0"/>
                        </a:spcAft>
                      </a:pPr>
                      <a:r>
                        <a:rPr lang="en-US" sz="2000" b="1">
                          <a:solidFill>
                            <a:srgbClr val="000000"/>
                          </a:solidFill>
                          <a:latin typeface="Calibri"/>
                          <a:ea typeface="Times New Roman"/>
                          <a:cs typeface="Times New Roman"/>
                        </a:rPr>
                        <a:t>QC10</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24</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7.48</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dirty="0">
                          <a:solidFill>
                            <a:srgbClr val="000000"/>
                          </a:solidFill>
                          <a:latin typeface="Calibri"/>
                          <a:ea typeface="Times New Roman"/>
                          <a:cs typeface="Times New Roman"/>
                        </a:rPr>
                        <a:t>4.83</a:t>
                      </a:r>
                      <a:endParaRPr lang="en-US" sz="2000" dirty="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dirty="0">
                          <a:solidFill>
                            <a:srgbClr val="000000"/>
                          </a:solidFill>
                          <a:latin typeface="Calibri"/>
                          <a:ea typeface="Times New Roman"/>
                          <a:cs typeface="Times New Roman"/>
                        </a:rPr>
                        <a:t>0</a:t>
                      </a:r>
                      <a:endParaRPr lang="en-US" sz="2000" dirty="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dirty="0">
                          <a:solidFill>
                            <a:srgbClr val="000000"/>
                          </a:solidFill>
                          <a:latin typeface="Calibri"/>
                          <a:ea typeface="Times New Roman"/>
                          <a:cs typeface="Times New Roman"/>
                        </a:rPr>
                        <a:t>16.72</a:t>
                      </a:r>
                      <a:endParaRPr lang="en-US" sz="2000" dirty="0">
                        <a:latin typeface="Calibri"/>
                        <a:ea typeface="Calibri"/>
                        <a:cs typeface="Times New Roman"/>
                      </a:endParaRPr>
                    </a:p>
                  </a:txBody>
                  <a:tcPr marL="68580" marR="68580" marT="0" marB="0"/>
                </a:tc>
              </a:tr>
              <a:tr h="722591">
                <a:tc>
                  <a:txBody>
                    <a:bodyPr/>
                    <a:lstStyle/>
                    <a:p>
                      <a:pPr marL="0" marR="0" algn="ctr">
                        <a:lnSpc>
                          <a:spcPct val="107000"/>
                        </a:lnSpc>
                        <a:spcBef>
                          <a:spcPts val="0"/>
                        </a:spcBef>
                        <a:spcAft>
                          <a:spcPts val="0"/>
                        </a:spcAft>
                      </a:pPr>
                      <a:r>
                        <a:rPr lang="en-US" sz="2000" b="1">
                          <a:solidFill>
                            <a:srgbClr val="000000"/>
                          </a:solidFill>
                          <a:latin typeface="Calibri"/>
                          <a:ea typeface="Times New Roman"/>
                          <a:cs typeface="Times New Roman"/>
                        </a:rPr>
                        <a:t>AVAS10</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dirty="0">
                          <a:solidFill>
                            <a:srgbClr val="000000"/>
                          </a:solidFill>
                          <a:latin typeface="Calibri"/>
                          <a:ea typeface="Times New Roman"/>
                          <a:cs typeface="Times New Roman"/>
                        </a:rPr>
                        <a:t>24</a:t>
                      </a:r>
                      <a:endParaRPr lang="en-US" sz="2000" dirty="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8.96</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4.05</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1.91</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dirty="0">
                          <a:solidFill>
                            <a:srgbClr val="000000"/>
                          </a:solidFill>
                          <a:latin typeface="Calibri"/>
                          <a:ea typeface="Times New Roman"/>
                          <a:cs typeface="Times New Roman"/>
                        </a:rPr>
                        <a:t>19.28</a:t>
                      </a:r>
                      <a:endParaRPr lang="en-US" sz="20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this mean?</a:t>
            </a:r>
            <a:endParaRPr lang="en-US" b="1" dirty="0"/>
          </a:p>
        </p:txBody>
      </p:sp>
      <p:sp>
        <p:nvSpPr>
          <p:cNvPr id="3" name="Content Placeholder 2"/>
          <p:cNvSpPr>
            <a:spLocks noGrp="1"/>
          </p:cNvSpPr>
          <p:nvPr>
            <p:ph sz="half" idx="1"/>
          </p:nvPr>
        </p:nvSpPr>
        <p:spPr>
          <a:xfrm>
            <a:off x="381000" y="1295400"/>
            <a:ext cx="8229600" cy="1066799"/>
          </a:xfrm>
        </p:spPr>
        <p:txBody>
          <a:bodyPr>
            <a:noAutofit/>
          </a:bodyPr>
          <a:lstStyle/>
          <a:p>
            <a:pPr>
              <a:buNone/>
            </a:pPr>
            <a:r>
              <a:rPr lang="en-US" sz="2000" b="1" dirty="0" smtClean="0"/>
              <a:t>Trial </a:t>
            </a:r>
            <a:r>
              <a:rPr lang="en-US" sz="2000" b="1" dirty="0"/>
              <a:t>1: Analysis of Variance. </a:t>
            </a:r>
          </a:p>
          <a:p>
            <a:pPr>
              <a:buNone/>
            </a:pPr>
            <a:r>
              <a:rPr lang="en-US" sz="2000" dirty="0" smtClean="0"/>
              <a:t>	Are </a:t>
            </a:r>
            <a:r>
              <a:rPr lang="en-US" sz="2000" dirty="0"/>
              <a:t>the mean-difference in “time to detection” important</a:t>
            </a:r>
            <a:r>
              <a:rPr lang="en-US" sz="2000" dirty="0" smtClean="0"/>
              <a:t>?</a:t>
            </a:r>
          </a:p>
          <a:p>
            <a:pPr>
              <a:buNone/>
            </a:pPr>
            <a:endParaRPr lang="en-US" sz="2000" dirty="0" smtClean="0"/>
          </a:p>
          <a:p>
            <a:pPr>
              <a:buNone/>
            </a:pPr>
            <a:endParaRPr lang="en-US" sz="2000" dirty="0"/>
          </a:p>
          <a:p>
            <a:pPr>
              <a:buNone/>
            </a:pPr>
            <a:endParaRPr lang="en-US" sz="2000" dirty="0" smtClean="0"/>
          </a:p>
          <a:p>
            <a:pPr>
              <a:buNone/>
            </a:pPr>
            <a:endParaRPr lang="en-US" sz="2000" dirty="0"/>
          </a:p>
          <a:p>
            <a:pPr>
              <a:buNone/>
            </a:pPr>
            <a:endParaRPr lang="en-US" sz="2000" dirty="0" smtClean="0"/>
          </a:p>
          <a:p>
            <a:pPr>
              <a:buNone/>
            </a:pPr>
            <a:endParaRPr lang="en-US" sz="2000" dirty="0"/>
          </a:p>
          <a:p>
            <a:pPr>
              <a:buNone/>
            </a:pPr>
            <a:r>
              <a:rPr lang="en-US" sz="2000" b="1" dirty="0" smtClean="0"/>
              <a:t>Yes</a:t>
            </a:r>
            <a:endParaRPr lang="en-US" sz="2000" dirty="0"/>
          </a:p>
          <a:p>
            <a:r>
              <a:rPr lang="en-US" sz="2000" dirty="0" smtClean="0"/>
              <a:t> Significant beyond one in 1,000 probability that the time to detection is significantly different. R-Square = 0.669. </a:t>
            </a:r>
          </a:p>
          <a:p>
            <a:pPr lvl="0"/>
            <a:r>
              <a:rPr lang="en-US" sz="2000" dirty="0" smtClean="0"/>
              <a:t>This means that the ICE vehicle is detected significantly sooner than either the quiet car or the AVAS prototype.</a:t>
            </a:r>
          </a:p>
          <a:p>
            <a:pPr lvl="0"/>
            <a:r>
              <a:rPr lang="en-US" sz="2000" dirty="0" smtClean="0"/>
              <a:t>Furthermore, there is no statistical difference between the quiet car or the quiet car using the AVAS device at 10 KPH. </a:t>
            </a:r>
          </a:p>
          <a:p>
            <a:pPr>
              <a:buNone/>
            </a:pPr>
            <a:endParaRPr lang="en-US" sz="2000" dirty="0" smtClean="0"/>
          </a:p>
        </p:txBody>
      </p:sp>
      <p:graphicFrame>
        <p:nvGraphicFramePr>
          <p:cNvPr id="5" name="Content Placeholder 4"/>
          <p:cNvGraphicFramePr>
            <a:graphicFrameLocks noGrp="1"/>
          </p:cNvGraphicFramePr>
          <p:nvPr>
            <p:ph sz="half" idx="2"/>
          </p:nvPr>
        </p:nvGraphicFramePr>
        <p:xfrm>
          <a:off x="1219200" y="2209800"/>
          <a:ext cx="6324600" cy="2064020"/>
        </p:xfrm>
        <a:graphic>
          <a:graphicData uri="http://schemas.openxmlformats.org/drawingml/2006/table">
            <a:tbl>
              <a:tblPr firstRow="1" bandRow="1">
                <a:tableStyleId>{5C22544A-7EE6-4342-B048-85BDC9FD1C3A}</a:tableStyleId>
              </a:tblPr>
              <a:tblGrid>
                <a:gridCol w="1219200"/>
                <a:gridCol w="889000"/>
                <a:gridCol w="1054100"/>
                <a:gridCol w="1054100"/>
                <a:gridCol w="1054100"/>
                <a:gridCol w="1054100"/>
              </a:tblGrid>
              <a:tr h="621076">
                <a:tc>
                  <a:txBody>
                    <a:bodyPr/>
                    <a:lstStyle/>
                    <a:p>
                      <a:pPr marL="0" marR="0" algn="ctr">
                        <a:lnSpc>
                          <a:spcPct val="107000"/>
                        </a:lnSpc>
                        <a:spcBef>
                          <a:spcPts val="0"/>
                        </a:spcBef>
                        <a:spcAft>
                          <a:spcPts val="0"/>
                        </a:spcAft>
                      </a:pPr>
                      <a:r>
                        <a:rPr lang="en-US" sz="1800" b="1" dirty="0">
                          <a:solidFill>
                            <a:srgbClr val="000000"/>
                          </a:solidFill>
                          <a:latin typeface="Arial"/>
                          <a:ea typeface="Times New Roman"/>
                          <a:cs typeface="Times New Roman"/>
                        </a:rPr>
                        <a:t>Source</a:t>
                      </a:r>
                      <a:endParaRPr lang="en-US" sz="18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dirty="0">
                          <a:solidFill>
                            <a:srgbClr val="000000"/>
                          </a:solidFill>
                          <a:latin typeface="Arial"/>
                          <a:ea typeface="Times New Roman"/>
                          <a:cs typeface="Times New Roman"/>
                        </a:rPr>
                        <a:t>DF</a:t>
                      </a:r>
                      <a:endParaRPr lang="en-US" sz="18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Sum of Squares</a:t>
                      </a:r>
                      <a:endParaRPr lang="en-US" sz="18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Mean Square</a:t>
                      </a:r>
                      <a:endParaRPr lang="en-US" sz="18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dirty="0">
                          <a:solidFill>
                            <a:srgbClr val="000000"/>
                          </a:solidFill>
                          <a:latin typeface="Arial"/>
                          <a:ea typeface="Times New Roman"/>
                          <a:cs typeface="Times New Roman"/>
                        </a:rPr>
                        <a:t>F Value</a:t>
                      </a:r>
                      <a:endParaRPr lang="en-US" sz="18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dirty="0">
                          <a:solidFill>
                            <a:srgbClr val="000000"/>
                          </a:solidFill>
                          <a:latin typeface="Arial"/>
                          <a:ea typeface="Times New Roman"/>
                          <a:cs typeface="Times New Roman"/>
                        </a:rPr>
                        <a:t>Pr &gt; F</a:t>
                      </a:r>
                      <a:endParaRPr lang="en-US" sz="1800" dirty="0">
                        <a:latin typeface="Calibri"/>
                        <a:ea typeface="Calibri"/>
                        <a:cs typeface="Times New Roman"/>
                      </a:endParaRPr>
                    </a:p>
                  </a:txBody>
                  <a:tcPr marL="68580" marR="68580" marT="0" marB="0"/>
                </a:tc>
              </a:tr>
              <a:tr h="427975">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Model</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2</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3447.05</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dirty="0">
                          <a:solidFill>
                            <a:srgbClr val="000000"/>
                          </a:solidFill>
                          <a:latin typeface="Arial"/>
                          <a:ea typeface="Times New Roman"/>
                          <a:cs typeface="Times New Roman"/>
                        </a:rPr>
                        <a:t>1723.53</a:t>
                      </a:r>
                      <a:endParaRPr lang="en-US" sz="1800" dirty="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69.98</a:t>
                      </a:r>
                      <a:endParaRPr lang="en-US" sz="18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a:solidFill>
                            <a:srgbClr val="000000"/>
                          </a:solidFill>
                          <a:latin typeface="Arial"/>
                          <a:ea typeface="Times New Roman"/>
                          <a:cs typeface="Times New Roman"/>
                        </a:rPr>
                        <a:t>&lt;.0001</a:t>
                      </a:r>
                      <a:endParaRPr lang="en-US" sz="1800">
                        <a:latin typeface="Calibri"/>
                        <a:ea typeface="Calibri"/>
                        <a:cs typeface="Times New Roman"/>
                      </a:endParaRPr>
                    </a:p>
                  </a:txBody>
                  <a:tcPr marL="68580" marR="68580" marT="0" marB="0"/>
                </a:tc>
              </a:tr>
              <a:tr h="427975">
                <a:tc>
                  <a:txBody>
                    <a:bodyPr/>
                    <a:lstStyle/>
                    <a:p>
                      <a:pPr marL="0" marR="0" algn="ctr">
                        <a:lnSpc>
                          <a:spcPct val="107000"/>
                        </a:lnSpc>
                        <a:spcBef>
                          <a:spcPts val="0"/>
                        </a:spcBef>
                        <a:spcAft>
                          <a:spcPts val="0"/>
                        </a:spcAft>
                      </a:pPr>
                      <a:r>
                        <a:rPr lang="en-US" sz="1800" b="1" dirty="0">
                          <a:solidFill>
                            <a:srgbClr val="000000"/>
                          </a:solidFill>
                          <a:latin typeface="Arial"/>
                          <a:ea typeface="Times New Roman"/>
                          <a:cs typeface="Times New Roman"/>
                        </a:rPr>
                        <a:t>Error</a:t>
                      </a:r>
                      <a:endParaRPr lang="en-US" sz="1800" dirty="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69</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1699.32</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24.6279</a:t>
                      </a:r>
                      <a:endParaRPr lang="en-US" sz="1800">
                        <a:latin typeface="Calibri"/>
                        <a:ea typeface="Calibri"/>
                        <a:cs typeface="Times New Roman"/>
                      </a:endParaRPr>
                    </a:p>
                  </a:txBody>
                  <a:tcPr marL="68580" marR="68580" marT="0" marB="0"/>
                </a:tc>
                <a:tc>
                  <a:txBody>
                    <a:bodyPr/>
                    <a:lstStyle/>
                    <a:p>
                      <a:pPr>
                        <a:lnSpc>
                          <a:spcPct val="107000"/>
                        </a:lnSpc>
                      </a:pPr>
                      <a:endParaRPr lang="en-US" sz="1800">
                        <a:latin typeface="Calibri"/>
                      </a:endParaRPr>
                    </a:p>
                  </a:txBody>
                  <a:tcPr marL="68580" marR="68580" marT="0" marB="0"/>
                </a:tc>
                <a:tc>
                  <a:txBody>
                    <a:bodyPr/>
                    <a:lstStyle/>
                    <a:p>
                      <a:pPr>
                        <a:lnSpc>
                          <a:spcPct val="107000"/>
                        </a:lnSpc>
                      </a:pPr>
                      <a:endParaRPr lang="en-US" sz="1800">
                        <a:latin typeface="Calibri"/>
                      </a:endParaRPr>
                    </a:p>
                  </a:txBody>
                  <a:tcPr marL="68580" marR="68580" marT="0" marB="0"/>
                </a:tc>
              </a:tr>
              <a:tr h="427975">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Corrected Total</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71</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5146.37</a:t>
                      </a:r>
                      <a:endParaRPr lang="en-US" sz="1800">
                        <a:latin typeface="Calibri"/>
                        <a:ea typeface="Calibri"/>
                        <a:cs typeface="Times New Roman"/>
                      </a:endParaRPr>
                    </a:p>
                  </a:txBody>
                  <a:tcPr marL="68580" marR="68580" marT="0" marB="0"/>
                </a:tc>
                <a:tc>
                  <a:txBody>
                    <a:bodyPr/>
                    <a:lstStyle/>
                    <a:p>
                      <a:pPr>
                        <a:lnSpc>
                          <a:spcPct val="107000"/>
                        </a:lnSpc>
                      </a:pPr>
                      <a:endParaRPr lang="en-US" sz="1800">
                        <a:latin typeface="Calibri"/>
                      </a:endParaRPr>
                    </a:p>
                  </a:txBody>
                  <a:tcPr marL="68580" marR="68580" marT="0" marB="0"/>
                </a:tc>
                <a:tc>
                  <a:txBody>
                    <a:bodyPr/>
                    <a:lstStyle/>
                    <a:p>
                      <a:pPr>
                        <a:lnSpc>
                          <a:spcPct val="107000"/>
                        </a:lnSpc>
                      </a:pPr>
                      <a:endParaRPr lang="en-US" sz="1800">
                        <a:latin typeface="Calibri"/>
                      </a:endParaRPr>
                    </a:p>
                  </a:txBody>
                  <a:tcPr marL="68580" marR="68580" marT="0" marB="0"/>
                </a:tc>
                <a:tc>
                  <a:txBody>
                    <a:bodyPr/>
                    <a:lstStyle/>
                    <a:p>
                      <a:pPr>
                        <a:lnSpc>
                          <a:spcPct val="107000"/>
                        </a:lnSpc>
                      </a:pPr>
                      <a:endParaRPr lang="en-US" sz="1800" dirty="0">
                        <a:latin typeface="Calibri"/>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b="1" dirty="0"/>
              <a:t>Trial 2: 20 </a:t>
            </a:r>
            <a:r>
              <a:rPr lang="en-US" b="1" dirty="0" smtClean="0"/>
              <a:t>KPH</a:t>
            </a:r>
            <a:endParaRPr lang="en-US" b="1" dirty="0"/>
          </a:p>
        </p:txBody>
      </p:sp>
      <p:pic>
        <p:nvPicPr>
          <p:cNvPr id="6" name="8 Eric-Maria 20.MOV">
            <a:hlinkClick r:id="" action="ppaction://media"/>
          </p:cNvPr>
          <p:cNvPicPr>
            <a:picLocks noGrp="1" noRot="1" noChangeAspect="1"/>
          </p:cNvPicPr>
          <p:nvPr>
            <p:ph idx="1"/>
            <a:videoFile r:link="rId1"/>
          </p:nvPr>
        </p:nvPicPr>
        <p:blipFill>
          <a:blip r:embed="rId3" cstate="print"/>
          <a:stretch>
            <a:fillRect/>
          </a:stretch>
        </p:blipFill>
        <p:spPr>
          <a:xfrm>
            <a:off x="762000" y="1143000"/>
            <a:ext cx="7334250" cy="55006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smtClean="0"/>
              <a:t>Trail 2: 20 KPH</a:t>
            </a:r>
            <a:endParaRPr lang="en-US" b="1" dirty="0"/>
          </a:p>
        </p:txBody>
      </p:sp>
      <p:sp>
        <p:nvSpPr>
          <p:cNvPr id="10" name="Content Placeholder 9"/>
          <p:cNvSpPr>
            <a:spLocks noGrp="1"/>
          </p:cNvSpPr>
          <p:nvPr>
            <p:ph sz="half" idx="1"/>
          </p:nvPr>
        </p:nvSpPr>
        <p:spPr>
          <a:xfrm>
            <a:off x="228600" y="1447800"/>
            <a:ext cx="8915400" cy="2057400"/>
          </a:xfrm>
        </p:spPr>
        <p:txBody>
          <a:bodyPr>
            <a:normAutofit fontScale="85000" lnSpcReduction="10000"/>
          </a:bodyPr>
          <a:lstStyle/>
          <a:p>
            <a:pPr>
              <a:buNone/>
            </a:pPr>
            <a:r>
              <a:rPr lang="en-US" b="1" dirty="0"/>
              <a:t>Trial 2</a:t>
            </a:r>
            <a:r>
              <a:rPr lang="en-US" dirty="0"/>
              <a:t>: All vehicles traveling at 20 KPH, AVAS calibrated at 56 DBA. </a:t>
            </a:r>
          </a:p>
          <a:p>
            <a:pPr>
              <a:buNone/>
            </a:pPr>
            <a:endParaRPr lang="en-US" dirty="0"/>
          </a:p>
          <a:p>
            <a:pPr>
              <a:buNone/>
            </a:pPr>
            <a:r>
              <a:rPr lang="en-US" b="1" dirty="0" smtClean="0"/>
              <a:t>Mean</a:t>
            </a:r>
            <a:r>
              <a:rPr lang="en-US" dirty="0" smtClean="0"/>
              <a:t>: This is “Time to Detection” or the number of seconds from the 	point at which the vehicle was first heard by the participant 	until it crosses his/her mid-point. </a:t>
            </a:r>
          </a:p>
          <a:p>
            <a:pPr>
              <a:buNone/>
            </a:pPr>
            <a:endParaRPr lang="en-US" dirty="0"/>
          </a:p>
        </p:txBody>
      </p:sp>
      <p:graphicFrame>
        <p:nvGraphicFramePr>
          <p:cNvPr id="12" name="Content Placeholder 11"/>
          <p:cNvGraphicFramePr>
            <a:graphicFrameLocks noGrp="1"/>
          </p:cNvGraphicFramePr>
          <p:nvPr>
            <p:ph sz="half" idx="2"/>
          </p:nvPr>
        </p:nvGraphicFramePr>
        <p:xfrm>
          <a:off x="609600" y="3810000"/>
          <a:ext cx="7848600" cy="2092960"/>
        </p:xfrm>
        <a:graphic>
          <a:graphicData uri="http://schemas.openxmlformats.org/drawingml/2006/table">
            <a:tbl>
              <a:tblPr firstRow="1" bandRow="1">
                <a:tableStyleId>{5C22544A-7EE6-4342-B048-85BDC9FD1C3A}</a:tableStyleId>
              </a:tblPr>
              <a:tblGrid>
                <a:gridCol w="1308100"/>
                <a:gridCol w="1308100"/>
                <a:gridCol w="1308100"/>
                <a:gridCol w="1308100"/>
                <a:gridCol w="1308100"/>
                <a:gridCol w="1308100"/>
              </a:tblGrid>
              <a:tr h="523240">
                <a:tc>
                  <a:txBody>
                    <a:bodyPr/>
                    <a:lstStyle/>
                    <a:p>
                      <a:pPr marL="0" marR="0" algn="ctr">
                        <a:lnSpc>
                          <a:spcPct val="107000"/>
                        </a:lnSpc>
                        <a:spcBef>
                          <a:spcPts val="0"/>
                        </a:spcBef>
                        <a:spcAft>
                          <a:spcPts val="0"/>
                        </a:spcAft>
                      </a:pPr>
                      <a:r>
                        <a:rPr lang="en-US" sz="2000" b="1" dirty="0">
                          <a:solidFill>
                            <a:srgbClr val="000000"/>
                          </a:solidFill>
                          <a:latin typeface="Arial"/>
                          <a:ea typeface="Times New Roman"/>
                          <a:cs typeface="Times New Roman"/>
                        </a:rPr>
                        <a:t>Variable</a:t>
                      </a:r>
                      <a:endParaRPr lang="en-US" sz="20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dirty="0">
                          <a:solidFill>
                            <a:srgbClr val="000000"/>
                          </a:solidFill>
                          <a:latin typeface="Arial"/>
                          <a:ea typeface="Times New Roman"/>
                          <a:cs typeface="Times New Roman"/>
                        </a:rPr>
                        <a:t>N</a:t>
                      </a:r>
                      <a:endParaRPr lang="en-US" sz="20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dirty="0">
                          <a:solidFill>
                            <a:srgbClr val="000000"/>
                          </a:solidFill>
                          <a:latin typeface="Arial"/>
                          <a:ea typeface="Times New Roman"/>
                          <a:cs typeface="Times New Roman"/>
                        </a:rPr>
                        <a:t>Mean</a:t>
                      </a:r>
                      <a:endParaRPr lang="en-US" sz="20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a:solidFill>
                            <a:srgbClr val="000000"/>
                          </a:solidFill>
                          <a:latin typeface="Arial"/>
                          <a:ea typeface="Times New Roman"/>
                          <a:cs typeface="Times New Roman"/>
                        </a:rPr>
                        <a:t>Std Dev</a:t>
                      </a:r>
                      <a:endParaRPr lang="en-US" sz="20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a:solidFill>
                            <a:srgbClr val="000000"/>
                          </a:solidFill>
                          <a:latin typeface="Arial"/>
                          <a:ea typeface="Times New Roman"/>
                          <a:cs typeface="Times New Roman"/>
                        </a:rPr>
                        <a:t>Minimum</a:t>
                      </a:r>
                      <a:endParaRPr lang="en-US" sz="20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a:solidFill>
                            <a:srgbClr val="000000"/>
                          </a:solidFill>
                          <a:latin typeface="Arial"/>
                          <a:ea typeface="Times New Roman"/>
                          <a:cs typeface="Times New Roman"/>
                        </a:rPr>
                        <a:t>Maximum</a:t>
                      </a:r>
                      <a:endParaRPr lang="en-US" sz="2000">
                        <a:latin typeface="Calibri"/>
                        <a:ea typeface="Calibri"/>
                        <a:cs typeface="Times New Roman"/>
                      </a:endParaRPr>
                    </a:p>
                  </a:txBody>
                  <a:tcPr marL="68580" marR="68580" marT="0" marB="0"/>
                </a:tc>
              </a:tr>
              <a:tr h="523240">
                <a:tc>
                  <a:txBody>
                    <a:bodyPr/>
                    <a:lstStyle/>
                    <a:p>
                      <a:pPr marL="0" marR="0" algn="ctr">
                        <a:lnSpc>
                          <a:spcPct val="107000"/>
                        </a:lnSpc>
                        <a:spcBef>
                          <a:spcPts val="0"/>
                        </a:spcBef>
                        <a:spcAft>
                          <a:spcPts val="0"/>
                        </a:spcAft>
                      </a:pPr>
                      <a:r>
                        <a:rPr lang="en-US" sz="2000" b="1">
                          <a:solidFill>
                            <a:srgbClr val="000000"/>
                          </a:solidFill>
                          <a:latin typeface="Calibri"/>
                          <a:ea typeface="Times New Roman"/>
                          <a:cs typeface="Times New Roman"/>
                        </a:rPr>
                        <a:t>ICE20</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24</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13.53</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3.52</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2.25</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18.59</a:t>
                      </a:r>
                      <a:endParaRPr lang="en-US" sz="2000">
                        <a:latin typeface="Calibri"/>
                        <a:ea typeface="Calibri"/>
                        <a:cs typeface="Times New Roman"/>
                      </a:endParaRPr>
                    </a:p>
                  </a:txBody>
                  <a:tcPr marL="68580" marR="68580" marT="0" marB="0"/>
                </a:tc>
              </a:tr>
              <a:tr h="523240">
                <a:tc>
                  <a:txBody>
                    <a:bodyPr/>
                    <a:lstStyle/>
                    <a:p>
                      <a:pPr marL="0" marR="0" algn="ctr">
                        <a:lnSpc>
                          <a:spcPct val="107000"/>
                        </a:lnSpc>
                        <a:spcBef>
                          <a:spcPts val="0"/>
                        </a:spcBef>
                        <a:spcAft>
                          <a:spcPts val="0"/>
                        </a:spcAft>
                      </a:pPr>
                      <a:r>
                        <a:rPr lang="en-US" sz="2000" b="1">
                          <a:solidFill>
                            <a:srgbClr val="000000"/>
                          </a:solidFill>
                          <a:latin typeface="Calibri"/>
                          <a:ea typeface="Times New Roman"/>
                          <a:cs typeface="Times New Roman"/>
                        </a:rPr>
                        <a:t>QC20</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24</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6.29</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3.19</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0</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12.66</a:t>
                      </a:r>
                      <a:endParaRPr lang="en-US" sz="2000">
                        <a:latin typeface="Calibri"/>
                        <a:ea typeface="Calibri"/>
                        <a:cs typeface="Times New Roman"/>
                      </a:endParaRPr>
                    </a:p>
                  </a:txBody>
                  <a:tcPr marL="68580" marR="68580" marT="0" marB="0"/>
                </a:tc>
              </a:tr>
              <a:tr h="523240">
                <a:tc>
                  <a:txBody>
                    <a:bodyPr/>
                    <a:lstStyle/>
                    <a:p>
                      <a:pPr marL="0" marR="0" algn="ctr">
                        <a:lnSpc>
                          <a:spcPct val="107000"/>
                        </a:lnSpc>
                        <a:spcBef>
                          <a:spcPts val="0"/>
                        </a:spcBef>
                        <a:spcAft>
                          <a:spcPts val="0"/>
                        </a:spcAft>
                      </a:pPr>
                      <a:r>
                        <a:rPr lang="en-US" sz="2000" b="1">
                          <a:solidFill>
                            <a:srgbClr val="000000"/>
                          </a:solidFill>
                          <a:latin typeface="Calibri"/>
                          <a:ea typeface="Times New Roman"/>
                          <a:cs typeface="Times New Roman"/>
                        </a:rPr>
                        <a:t>AVAS20</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24</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7.47</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2.65</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3.75</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dirty="0">
                          <a:solidFill>
                            <a:srgbClr val="000000"/>
                          </a:solidFill>
                          <a:latin typeface="Calibri"/>
                          <a:ea typeface="Times New Roman"/>
                          <a:cs typeface="Times New Roman"/>
                        </a:rPr>
                        <a:t>14.62</a:t>
                      </a:r>
                      <a:endParaRPr lang="en-US" sz="20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this mean?</a:t>
            </a:r>
            <a:endParaRPr lang="en-US" b="1" dirty="0"/>
          </a:p>
        </p:txBody>
      </p:sp>
      <p:sp>
        <p:nvSpPr>
          <p:cNvPr id="3" name="Content Placeholder 2"/>
          <p:cNvSpPr>
            <a:spLocks noGrp="1"/>
          </p:cNvSpPr>
          <p:nvPr>
            <p:ph sz="half" idx="1"/>
          </p:nvPr>
        </p:nvSpPr>
        <p:spPr>
          <a:xfrm>
            <a:off x="381000" y="1295400"/>
            <a:ext cx="8229600" cy="1066799"/>
          </a:xfrm>
        </p:spPr>
        <p:txBody>
          <a:bodyPr>
            <a:noAutofit/>
          </a:bodyPr>
          <a:lstStyle/>
          <a:p>
            <a:pPr>
              <a:buNone/>
            </a:pPr>
            <a:r>
              <a:rPr lang="en-US" sz="2000" b="1" dirty="0" smtClean="0"/>
              <a:t>Trial 2: </a:t>
            </a:r>
            <a:r>
              <a:rPr lang="en-US" sz="2000" b="1" dirty="0"/>
              <a:t>Analysis of Variance. </a:t>
            </a:r>
          </a:p>
          <a:p>
            <a:pPr>
              <a:buNone/>
            </a:pPr>
            <a:r>
              <a:rPr lang="en-US" sz="2000" dirty="0" smtClean="0"/>
              <a:t>	Are </a:t>
            </a:r>
            <a:r>
              <a:rPr lang="en-US" sz="2000" dirty="0"/>
              <a:t>the mean-difference in “time to detection” important</a:t>
            </a:r>
            <a:r>
              <a:rPr lang="en-US" sz="2000" dirty="0" smtClean="0"/>
              <a:t>?</a:t>
            </a:r>
          </a:p>
          <a:p>
            <a:pPr>
              <a:buNone/>
            </a:pPr>
            <a:endParaRPr lang="en-US" sz="2000" dirty="0" smtClean="0"/>
          </a:p>
          <a:p>
            <a:pPr>
              <a:buNone/>
            </a:pPr>
            <a:endParaRPr lang="en-US" sz="2000" dirty="0"/>
          </a:p>
          <a:p>
            <a:pPr>
              <a:buNone/>
            </a:pPr>
            <a:endParaRPr lang="en-US" sz="2000" dirty="0" smtClean="0"/>
          </a:p>
          <a:p>
            <a:pPr>
              <a:buNone/>
            </a:pPr>
            <a:endParaRPr lang="en-US" sz="2000" dirty="0"/>
          </a:p>
          <a:p>
            <a:pPr>
              <a:buNone/>
            </a:pPr>
            <a:endParaRPr lang="en-US" sz="2000" dirty="0" smtClean="0"/>
          </a:p>
          <a:p>
            <a:pPr>
              <a:buNone/>
            </a:pPr>
            <a:endParaRPr lang="en-US" sz="2000" dirty="0"/>
          </a:p>
          <a:p>
            <a:pPr>
              <a:buNone/>
            </a:pPr>
            <a:r>
              <a:rPr lang="en-US" sz="2000" b="1" dirty="0" smtClean="0"/>
              <a:t>Yes</a:t>
            </a:r>
            <a:endParaRPr lang="en-US" sz="2000" dirty="0"/>
          </a:p>
          <a:p>
            <a:r>
              <a:rPr lang="en-US" sz="2000" dirty="0" smtClean="0"/>
              <a:t> Significant beyond one in 1,000 probability that the time to detection is significantly different. R-Square = 0.51. </a:t>
            </a:r>
          </a:p>
          <a:p>
            <a:pPr lvl="0"/>
            <a:r>
              <a:rPr lang="en-US" sz="2000" dirty="0" smtClean="0"/>
              <a:t>This means that the ICE vehicle is detected significantly sooner than either the quiet car or the AVAS prototype.</a:t>
            </a:r>
          </a:p>
          <a:p>
            <a:pPr lvl="0"/>
            <a:r>
              <a:rPr lang="en-US" sz="2000" dirty="0" smtClean="0"/>
              <a:t>Furthermore, there is no statistical difference between the quiet car or the quiet car using the AVAS device at 20 KPH. </a:t>
            </a:r>
          </a:p>
          <a:p>
            <a:pPr>
              <a:buNone/>
            </a:pPr>
            <a:endParaRPr lang="en-US" sz="2000" dirty="0" smtClean="0"/>
          </a:p>
        </p:txBody>
      </p:sp>
      <p:graphicFrame>
        <p:nvGraphicFramePr>
          <p:cNvPr id="5" name="Content Placeholder 4"/>
          <p:cNvGraphicFramePr>
            <a:graphicFrameLocks noGrp="1"/>
          </p:cNvGraphicFramePr>
          <p:nvPr>
            <p:ph sz="half" idx="2"/>
          </p:nvPr>
        </p:nvGraphicFramePr>
        <p:xfrm>
          <a:off x="1219200" y="2209800"/>
          <a:ext cx="6324600" cy="2064020"/>
        </p:xfrm>
        <a:graphic>
          <a:graphicData uri="http://schemas.openxmlformats.org/drawingml/2006/table">
            <a:tbl>
              <a:tblPr firstRow="1" bandRow="1">
                <a:tableStyleId>{5C22544A-7EE6-4342-B048-85BDC9FD1C3A}</a:tableStyleId>
              </a:tblPr>
              <a:tblGrid>
                <a:gridCol w="1219200"/>
                <a:gridCol w="889000"/>
                <a:gridCol w="1054100"/>
                <a:gridCol w="1054100"/>
                <a:gridCol w="1054100"/>
                <a:gridCol w="1054100"/>
              </a:tblGrid>
              <a:tr h="621076">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Source</a:t>
                      </a:r>
                      <a:endParaRPr lang="en-US" sz="18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DF</a:t>
                      </a:r>
                      <a:endParaRPr lang="en-US" sz="18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Sum of Squares</a:t>
                      </a:r>
                      <a:endParaRPr lang="en-US" sz="18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Mean Square</a:t>
                      </a:r>
                      <a:endParaRPr lang="en-US" sz="18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F Value</a:t>
                      </a:r>
                      <a:endParaRPr lang="en-US" sz="18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Pr &gt; F</a:t>
                      </a:r>
                      <a:endParaRPr lang="en-US" sz="1800">
                        <a:latin typeface="Calibri"/>
                        <a:ea typeface="Calibri"/>
                        <a:cs typeface="Times New Roman"/>
                      </a:endParaRPr>
                    </a:p>
                  </a:txBody>
                  <a:tcPr marL="68580" marR="68580" marT="0" marB="0"/>
                </a:tc>
              </a:tr>
              <a:tr h="427975">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Model</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2</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724.231</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362.115</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36.67</a:t>
                      </a:r>
                      <a:endParaRPr lang="en-US" sz="18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a:solidFill>
                            <a:srgbClr val="000000"/>
                          </a:solidFill>
                          <a:latin typeface="Arial"/>
                          <a:ea typeface="Times New Roman"/>
                          <a:cs typeface="Times New Roman"/>
                        </a:rPr>
                        <a:t>&lt;.0001</a:t>
                      </a:r>
                      <a:endParaRPr lang="en-US" sz="1800">
                        <a:latin typeface="Calibri"/>
                        <a:ea typeface="Calibri"/>
                        <a:cs typeface="Times New Roman"/>
                      </a:endParaRPr>
                    </a:p>
                  </a:txBody>
                  <a:tcPr marL="68580" marR="68580" marT="0" marB="0"/>
                </a:tc>
              </a:tr>
              <a:tr h="427975">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Error</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69</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681.323</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9.87424</a:t>
                      </a:r>
                      <a:endParaRPr lang="en-US" sz="1800">
                        <a:latin typeface="Calibri"/>
                        <a:ea typeface="Calibri"/>
                        <a:cs typeface="Times New Roman"/>
                      </a:endParaRPr>
                    </a:p>
                  </a:txBody>
                  <a:tcPr marL="68580" marR="68580" marT="0" marB="0"/>
                </a:tc>
                <a:tc>
                  <a:txBody>
                    <a:bodyPr/>
                    <a:lstStyle/>
                    <a:p>
                      <a:pPr>
                        <a:lnSpc>
                          <a:spcPct val="107000"/>
                        </a:lnSpc>
                      </a:pPr>
                      <a:endParaRPr lang="en-US" sz="1800">
                        <a:latin typeface="Calibri"/>
                      </a:endParaRPr>
                    </a:p>
                  </a:txBody>
                  <a:tcPr marL="68580" marR="68580" marT="0" marB="0"/>
                </a:tc>
                <a:tc>
                  <a:txBody>
                    <a:bodyPr/>
                    <a:lstStyle/>
                    <a:p>
                      <a:pPr>
                        <a:lnSpc>
                          <a:spcPct val="107000"/>
                        </a:lnSpc>
                      </a:pPr>
                      <a:endParaRPr lang="en-US" sz="1800">
                        <a:latin typeface="Calibri"/>
                      </a:endParaRPr>
                    </a:p>
                  </a:txBody>
                  <a:tcPr marL="68580" marR="68580" marT="0" marB="0"/>
                </a:tc>
              </a:tr>
              <a:tr h="427975">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Corrected Total</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71</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1405.55</a:t>
                      </a:r>
                      <a:endParaRPr lang="en-US" sz="1800">
                        <a:latin typeface="Calibri"/>
                        <a:ea typeface="Calibri"/>
                        <a:cs typeface="Times New Roman"/>
                      </a:endParaRPr>
                    </a:p>
                  </a:txBody>
                  <a:tcPr marL="68580" marR="68580" marT="0" marB="0"/>
                </a:tc>
                <a:tc>
                  <a:txBody>
                    <a:bodyPr/>
                    <a:lstStyle/>
                    <a:p>
                      <a:pPr>
                        <a:lnSpc>
                          <a:spcPct val="107000"/>
                        </a:lnSpc>
                      </a:pPr>
                      <a:endParaRPr lang="en-US" sz="1800">
                        <a:latin typeface="Calibri"/>
                      </a:endParaRPr>
                    </a:p>
                  </a:txBody>
                  <a:tcPr marL="68580" marR="68580" marT="0" marB="0"/>
                </a:tc>
                <a:tc>
                  <a:txBody>
                    <a:bodyPr/>
                    <a:lstStyle/>
                    <a:p>
                      <a:pPr>
                        <a:lnSpc>
                          <a:spcPct val="107000"/>
                        </a:lnSpc>
                      </a:pPr>
                      <a:endParaRPr lang="en-US" sz="1800">
                        <a:latin typeface="Calibri"/>
                      </a:endParaRPr>
                    </a:p>
                  </a:txBody>
                  <a:tcPr marL="68580" marR="68580" marT="0" marB="0"/>
                </a:tc>
                <a:tc>
                  <a:txBody>
                    <a:bodyPr/>
                    <a:lstStyle/>
                    <a:p>
                      <a:pPr>
                        <a:lnSpc>
                          <a:spcPct val="107000"/>
                        </a:lnSpc>
                      </a:pPr>
                      <a:endParaRPr lang="en-US" sz="1800" dirty="0">
                        <a:latin typeface="Calibri"/>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Take Away Message</a:t>
            </a:r>
            <a:endParaRPr lang="en-US" b="1" dirty="0"/>
          </a:p>
        </p:txBody>
      </p:sp>
      <p:sp>
        <p:nvSpPr>
          <p:cNvPr id="9" name="Content Placeholder 8"/>
          <p:cNvSpPr>
            <a:spLocks noGrp="1"/>
          </p:cNvSpPr>
          <p:nvPr>
            <p:ph idx="1"/>
          </p:nvPr>
        </p:nvSpPr>
        <p:spPr/>
        <p:txBody>
          <a:bodyPr>
            <a:normAutofit fontScale="92500" lnSpcReduction="20000"/>
          </a:bodyPr>
          <a:lstStyle/>
          <a:p>
            <a:r>
              <a:rPr lang="en-US" dirty="0" smtClean="0"/>
              <a:t>The </a:t>
            </a:r>
            <a:r>
              <a:rPr lang="en-US" dirty="0"/>
              <a:t>proposed AVAS standard does not appear to add sufficient sound level to existing electric or hybrid vehicles to make them more detectable to the average blind person than is an electronic vehicle on the road today without the AVAS system. </a:t>
            </a:r>
          </a:p>
          <a:p>
            <a:pPr>
              <a:buNone/>
            </a:pPr>
            <a:endParaRPr lang="en-US" dirty="0"/>
          </a:p>
          <a:p>
            <a:r>
              <a:rPr lang="en-US" dirty="0"/>
              <a:t>More study needs to be done to determine what is a minimal noise level that satisfies the desire to reduce noise emissions while remaining safe for pedestrians. </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Partners</a:t>
            </a:r>
            <a:endParaRPr lang="en-US" b="1" dirty="0"/>
          </a:p>
        </p:txBody>
      </p:sp>
      <p:sp>
        <p:nvSpPr>
          <p:cNvPr id="3" name="Content Placeholder 2"/>
          <p:cNvSpPr>
            <a:spLocks noGrp="1"/>
          </p:cNvSpPr>
          <p:nvPr>
            <p:ph idx="1"/>
          </p:nvPr>
        </p:nvSpPr>
        <p:spPr>
          <a:xfrm>
            <a:off x="152400" y="914400"/>
            <a:ext cx="8991600" cy="5943600"/>
          </a:xfrm>
        </p:spPr>
        <p:txBody>
          <a:bodyPr>
            <a:normAutofit fontScale="62500" lnSpcReduction="20000"/>
          </a:bodyPr>
          <a:lstStyle/>
          <a:p>
            <a:pPr>
              <a:buNone/>
            </a:pPr>
            <a:endParaRPr lang="en-US" dirty="0"/>
          </a:p>
          <a:p>
            <a:pPr>
              <a:buNone/>
            </a:pPr>
            <a:r>
              <a:rPr lang="en-US" dirty="0" smtClean="0"/>
              <a:t>	In </a:t>
            </a:r>
            <a:r>
              <a:rPr lang="en-US" dirty="0"/>
              <a:t>consultation with the WBU, </a:t>
            </a:r>
          </a:p>
          <a:p>
            <a:pPr>
              <a:buNone/>
            </a:pPr>
            <a:r>
              <a:rPr lang="en-US" b="1" dirty="0" smtClean="0"/>
              <a:t>	</a:t>
            </a:r>
            <a:r>
              <a:rPr lang="en-US" dirty="0" smtClean="0"/>
              <a:t>the</a:t>
            </a:r>
            <a:r>
              <a:rPr lang="en-US" b="1" dirty="0" smtClean="0"/>
              <a:t> National Federation of the Blind</a:t>
            </a:r>
          </a:p>
          <a:p>
            <a:pPr>
              <a:buNone/>
            </a:pPr>
            <a:r>
              <a:rPr lang="en-US" b="1" dirty="0" smtClean="0"/>
              <a:t> 	</a:t>
            </a:r>
            <a:r>
              <a:rPr lang="en-US" dirty="0" smtClean="0"/>
              <a:t>reached </a:t>
            </a:r>
            <a:r>
              <a:rPr lang="en-US" dirty="0"/>
              <a:t>out to partners </a:t>
            </a:r>
            <a:endParaRPr lang="en-US" dirty="0" smtClean="0"/>
          </a:p>
          <a:p>
            <a:pPr>
              <a:buNone/>
            </a:pPr>
            <a:r>
              <a:rPr lang="en-US" dirty="0"/>
              <a:t>	</a:t>
            </a:r>
            <a:r>
              <a:rPr lang="en-US" dirty="0" smtClean="0"/>
              <a:t>in </a:t>
            </a:r>
            <a:r>
              <a:rPr lang="en-US" dirty="0"/>
              <a:t>the United States for help. </a:t>
            </a:r>
          </a:p>
          <a:p>
            <a:pPr>
              <a:buNone/>
            </a:pPr>
            <a:endParaRPr lang="en-US" dirty="0"/>
          </a:p>
          <a:p>
            <a:r>
              <a:rPr lang="en-US" b="1" dirty="0"/>
              <a:t>San Francisco </a:t>
            </a:r>
            <a:endParaRPr lang="en-US" b="1" dirty="0" smtClean="0"/>
          </a:p>
          <a:p>
            <a:pPr>
              <a:buNone/>
            </a:pPr>
            <a:r>
              <a:rPr lang="en-US" b="1" dirty="0" smtClean="0"/>
              <a:t>	Lighthouse </a:t>
            </a:r>
            <a:r>
              <a:rPr lang="en-US" b="1" dirty="0"/>
              <a:t>for the </a:t>
            </a:r>
            <a:r>
              <a:rPr lang="en-US" b="1" dirty="0" smtClean="0"/>
              <a:t>Blind</a:t>
            </a:r>
          </a:p>
          <a:p>
            <a:pPr lvl="1"/>
            <a:r>
              <a:rPr lang="en-US" dirty="0" smtClean="0"/>
              <a:t>Will </a:t>
            </a:r>
            <a:r>
              <a:rPr lang="en-US" dirty="0"/>
              <a:t>spearhead efforts to develop a prototype AVAS system for testing. </a:t>
            </a:r>
          </a:p>
          <a:p>
            <a:pPr>
              <a:buNone/>
            </a:pPr>
            <a:endParaRPr lang="en-US" dirty="0"/>
          </a:p>
          <a:p>
            <a:r>
              <a:rPr lang="en-US" b="1" dirty="0"/>
              <a:t>Arup</a:t>
            </a:r>
            <a:r>
              <a:rPr lang="en-US" dirty="0"/>
              <a:t> | A global firm of </a:t>
            </a:r>
            <a:r>
              <a:rPr lang="en-US" dirty="0" smtClean="0"/>
              <a:t>consulting</a:t>
            </a:r>
          </a:p>
          <a:p>
            <a:pPr>
              <a:buNone/>
            </a:pPr>
            <a:r>
              <a:rPr lang="en-US" dirty="0"/>
              <a:t>	</a:t>
            </a:r>
            <a:r>
              <a:rPr lang="en-US" dirty="0" smtClean="0"/>
              <a:t>engineers</a:t>
            </a:r>
            <a:r>
              <a:rPr lang="en-US" dirty="0"/>
              <a:t>, designers, planners and project managers</a:t>
            </a:r>
          </a:p>
          <a:p>
            <a:pPr lvl="1"/>
            <a:r>
              <a:rPr lang="en-US" dirty="0"/>
              <a:t>Will develop the AVAS and consult on acoustic design and measure</a:t>
            </a:r>
          </a:p>
          <a:p>
            <a:pPr>
              <a:buNone/>
            </a:pPr>
            <a:endParaRPr lang="en-US" dirty="0"/>
          </a:p>
          <a:p>
            <a:r>
              <a:rPr lang="en-US" b="1" dirty="0"/>
              <a:t>Professional Development </a:t>
            </a:r>
            <a:r>
              <a:rPr lang="en-US" b="1" dirty="0" smtClean="0"/>
              <a:t>and</a:t>
            </a:r>
          </a:p>
          <a:p>
            <a:pPr>
              <a:buNone/>
            </a:pPr>
            <a:r>
              <a:rPr lang="en-US" b="1" dirty="0" smtClean="0"/>
              <a:t>	Research </a:t>
            </a:r>
            <a:r>
              <a:rPr lang="en-US" b="1" dirty="0"/>
              <a:t>Institute on </a:t>
            </a:r>
            <a:r>
              <a:rPr lang="en-US" b="1" dirty="0" smtClean="0"/>
              <a:t>Blindness</a:t>
            </a:r>
            <a:r>
              <a:rPr lang="en-US" dirty="0" smtClean="0"/>
              <a:t>, </a:t>
            </a:r>
          </a:p>
          <a:p>
            <a:pPr>
              <a:buNone/>
            </a:pPr>
            <a:r>
              <a:rPr lang="en-US" dirty="0" smtClean="0"/>
              <a:t>	Louisiana </a:t>
            </a:r>
            <a:r>
              <a:rPr lang="en-US" dirty="0"/>
              <a:t>Tech University</a:t>
            </a:r>
          </a:p>
          <a:p>
            <a:pPr lvl="1"/>
            <a:r>
              <a:rPr lang="en-US" dirty="0"/>
              <a:t>Will conduct human trials on the efficacy of the AVAS prototype</a:t>
            </a:r>
          </a:p>
          <a:p>
            <a:pPr>
              <a:buNone/>
            </a:pPr>
            <a:endParaRPr lang="en-US" dirty="0"/>
          </a:p>
        </p:txBody>
      </p:sp>
      <p:pic>
        <p:nvPicPr>
          <p:cNvPr id="4" name="Picture 3" descr="lighthouselogo.png"/>
          <p:cNvPicPr>
            <a:picLocks noChangeAspect="1"/>
          </p:cNvPicPr>
          <p:nvPr/>
        </p:nvPicPr>
        <p:blipFill>
          <a:blip r:embed="rId3" cstate="print"/>
          <a:stretch>
            <a:fillRect/>
          </a:stretch>
        </p:blipFill>
        <p:spPr>
          <a:xfrm>
            <a:off x="3505200" y="2743200"/>
            <a:ext cx="3442484" cy="635145"/>
          </a:xfrm>
          <a:prstGeom prst="rect">
            <a:avLst/>
          </a:prstGeom>
        </p:spPr>
      </p:pic>
      <p:pic>
        <p:nvPicPr>
          <p:cNvPr id="5" name="Picture 4" descr="pdrib logo.png"/>
          <p:cNvPicPr>
            <a:picLocks noChangeAspect="1"/>
          </p:cNvPicPr>
          <p:nvPr/>
        </p:nvPicPr>
        <p:blipFill>
          <a:blip r:embed="rId4" cstate="print"/>
          <a:stretch>
            <a:fillRect/>
          </a:stretch>
        </p:blipFill>
        <p:spPr>
          <a:xfrm>
            <a:off x="4419600" y="5029200"/>
            <a:ext cx="2667000" cy="943207"/>
          </a:xfrm>
          <a:prstGeom prst="rect">
            <a:avLst/>
          </a:prstGeom>
        </p:spPr>
      </p:pic>
      <p:pic>
        <p:nvPicPr>
          <p:cNvPr id="6" name="Picture 5" descr="aruplogo.png"/>
          <p:cNvPicPr>
            <a:picLocks noChangeAspect="1"/>
          </p:cNvPicPr>
          <p:nvPr/>
        </p:nvPicPr>
        <p:blipFill>
          <a:blip r:embed="rId5" cstate="print"/>
          <a:stretch>
            <a:fillRect/>
          </a:stretch>
        </p:blipFill>
        <p:spPr>
          <a:xfrm>
            <a:off x="6324600" y="3810000"/>
            <a:ext cx="1600200" cy="569563"/>
          </a:xfrm>
          <a:prstGeom prst="rect">
            <a:avLst/>
          </a:prstGeom>
        </p:spPr>
      </p:pic>
      <p:pic>
        <p:nvPicPr>
          <p:cNvPr id="7" name="Picture 6" descr="nfblogo.png"/>
          <p:cNvPicPr>
            <a:picLocks noChangeAspect="1"/>
          </p:cNvPicPr>
          <p:nvPr/>
        </p:nvPicPr>
        <p:blipFill>
          <a:blip r:embed="rId6" cstate="print"/>
          <a:stretch>
            <a:fillRect/>
          </a:stretch>
        </p:blipFill>
        <p:spPr>
          <a:xfrm>
            <a:off x="4876800" y="1066800"/>
            <a:ext cx="2838450" cy="15430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3500" b="1" dirty="0" smtClean="0"/>
              <a:t>Recommendation #1: Create an AVAS Prototype </a:t>
            </a:r>
            <a:endParaRPr lang="en-US" sz="3500" b="1" dirty="0"/>
          </a:p>
        </p:txBody>
      </p:sp>
      <p:sp>
        <p:nvSpPr>
          <p:cNvPr id="6" name="Text Placeholder 5"/>
          <p:cNvSpPr>
            <a:spLocks noGrp="1"/>
          </p:cNvSpPr>
          <p:nvPr>
            <p:ph type="body" idx="1"/>
          </p:nvPr>
        </p:nvSpPr>
        <p:spPr>
          <a:xfrm>
            <a:off x="5257800" y="1752600"/>
            <a:ext cx="1527175" cy="639762"/>
          </a:xfrm>
        </p:spPr>
        <p:txBody>
          <a:bodyPr>
            <a:normAutofit/>
          </a:bodyPr>
          <a:lstStyle/>
          <a:p>
            <a:r>
              <a:rPr lang="en-US" dirty="0" smtClean="0"/>
              <a:t>Solution</a:t>
            </a:r>
            <a:endParaRPr lang="en-US" dirty="0"/>
          </a:p>
        </p:txBody>
      </p:sp>
      <p:sp>
        <p:nvSpPr>
          <p:cNvPr id="3" name="Content Placeholder 2"/>
          <p:cNvSpPr>
            <a:spLocks noGrp="1"/>
          </p:cNvSpPr>
          <p:nvPr>
            <p:ph sz="half" idx="2"/>
          </p:nvPr>
        </p:nvSpPr>
        <p:spPr>
          <a:xfrm>
            <a:off x="0" y="1905000"/>
            <a:ext cx="4800600" cy="3916362"/>
          </a:xfrm>
        </p:spPr>
        <p:txBody>
          <a:bodyPr>
            <a:noAutofit/>
          </a:bodyPr>
          <a:lstStyle/>
          <a:p>
            <a:pPr>
              <a:buNone/>
            </a:pPr>
            <a:r>
              <a:rPr lang="en-US" b="1" dirty="0" smtClean="0"/>
              <a:t>	AVAS Standard Requirements for </a:t>
            </a:r>
            <a:r>
              <a:rPr lang="en-US" b="1" dirty="0"/>
              <a:t>development of a prototype: </a:t>
            </a:r>
          </a:p>
          <a:p>
            <a:pPr lvl="0"/>
            <a:r>
              <a:rPr lang="en-US" sz="1700" dirty="0"/>
              <a:t>Must contain a sound recognizable as a vehicle or motor</a:t>
            </a:r>
          </a:p>
          <a:p>
            <a:pPr lvl="0"/>
            <a:r>
              <a:rPr lang="en-US" sz="1700" dirty="0"/>
              <a:t>Must conform to standards 6.2.1 – 6.2.9</a:t>
            </a:r>
            <a:r>
              <a:rPr lang="en-US" sz="1700" dirty="0" smtClean="0"/>
              <a:t>.</a:t>
            </a:r>
            <a:endParaRPr lang="en-US" sz="1700" dirty="0"/>
          </a:p>
          <a:p>
            <a:pPr lvl="0"/>
            <a:r>
              <a:rPr lang="en-US" sz="1700" dirty="0"/>
              <a:t>Must emit sound in front and at the </a:t>
            </a:r>
            <a:r>
              <a:rPr lang="en-US" sz="1700" dirty="0" err="1"/>
              <a:t>CenterPoint</a:t>
            </a:r>
            <a:r>
              <a:rPr lang="en-US" sz="1700" dirty="0"/>
              <a:t> of the vehicle. </a:t>
            </a:r>
          </a:p>
          <a:p>
            <a:pPr lvl="0"/>
            <a:r>
              <a:rPr lang="en-US" sz="1700" dirty="0"/>
              <a:t>Must be able to be calibrated at 50 and 56 DBA, as measured at the 2 meter standard. </a:t>
            </a:r>
          </a:p>
          <a:p>
            <a:pPr lvl="0"/>
            <a:r>
              <a:rPr lang="en-US" sz="1700" dirty="0"/>
              <a:t>Must emit continuously while vehicle in motion 50 DBA at 10 KPH and 56 DBA at 20 </a:t>
            </a:r>
            <a:r>
              <a:rPr lang="en-US" sz="1700" dirty="0" smtClean="0"/>
              <a:t>KPH</a:t>
            </a:r>
            <a:endParaRPr lang="en-US" sz="1700" dirty="0"/>
          </a:p>
        </p:txBody>
      </p:sp>
      <p:sp>
        <p:nvSpPr>
          <p:cNvPr id="7" name="Content Placeholder 6"/>
          <p:cNvSpPr>
            <a:spLocks noGrp="1"/>
          </p:cNvSpPr>
          <p:nvPr>
            <p:ph sz="quarter" idx="4"/>
          </p:nvPr>
        </p:nvSpPr>
        <p:spPr>
          <a:xfrm>
            <a:off x="4876800" y="2438400"/>
            <a:ext cx="3889375" cy="3611562"/>
          </a:xfrm>
        </p:spPr>
        <p:txBody>
          <a:bodyPr>
            <a:normAutofit fontScale="70000" lnSpcReduction="20000"/>
          </a:bodyPr>
          <a:lstStyle/>
          <a:p>
            <a:pPr lvl="0"/>
            <a:r>
              <a:rPr lang="en-US" dirty="0" smtClean="0"/>
              <a:t>Create WAV file that has vehicle engine noise, easily recognizable as such. </a:t>
            </a:r>
          </a:p>
          <a:p>
            <a:pPr lvl="0"/>
            <a:r>
              <a:rPr lang="en-US" dirty="0" smtClean="0"/>
              <a:t>Standard device that can play the AVAS WAV file. </a:t>
            </a:r>
          </a:p>
          <a:p>
            <a:pPr lvl="0"/>
            <a:r>
              <a:rPr lang="en-US" dirty="0" smtClean="0"/>
              <a:t>Loud speaker that can emit the AVAS sound at the desired levels. </a:t>
            </a:r>
          </a:p>
          <a:p>
            <a:pPr lvl="0"/>
            <a:r>
              <a:rPr lang="en-US" dirty="0" smtClean="0"/>
              <a:t>Sound meter to calibrate the sound level at 50 and 56 DBA. </a:t>
            </a:r>
          </a:p>
          <a:p>
            <a:pPr lvl="0"/>
            <a:r>
              <a:rPr lang="en-US" dirty="0" smtClean="0"/>
              <a:t>Tape measure to standardize distance from speaker of 2 meter from </a:t>
            </a:r>
            <a:r>
              <a:rPr lang="en-US" dirty="0" err="1" smtClean="0"/>
              <a:t>CenterPoint</a:t>
            </a:r>
            <a:endParaRPr lang="en-US" dirty="0" smtClean="0"/>
          </a:p>
          <a:p>
            <a:pPr lvl="0"/>
            <a:r>
              <a:rPr lang="en-US" dirty="0" smtClean="0"/>
              <a:t>Measure vertical distance of 1.2 meter from ground. </a:t>
            </a:r>
          </a:p>
          <a:p>
            <a:pPr>
              <a:buNone/>
            </a:pPr>
            <a:endParaRPr lang="en-US" dirty="0"/>
          </a:p>
        </p:txBody>
      </p:sp>
      <p:sp>
        <p:nvSpPr>
          <p:cNvPr id="8" name="TextBox 7"/>
          <p:cNvSpPr txBox="1"/>
          <p:nvPr/>
        </p:nvSpPr>
        <p:spPr>
          <a:xfrm>
            <a:off x="2057400" y="6019800"/>
            <a:ext cx="5029200" cy="646331"/>
          </a:xfrm>
          <a:prstGeom prst="rect">
            <a:avLst/>
          </a:prstGeom>
          <a:noFill/>
        </p:spPr>
        <p:txBody>
          <a:bodyPr wrap="square" rtlCol="0">
            <a:spAutoFit/>
          </a:bodyPr>
          <a:lstStyle/>
          <a:p>
            <a:r>
              <a:rPr lang="en-US" b="1" dirty="0" smtClean="0"/>
              <a:t>Note1</a:t>
            </a:r>
            <a:r>
              <a:rPr lang="en-US" dirty="0" smtClean="0"/>
              <a:t>: Did not address frequency or speed shift.</a:t>
            </a:r>
          </a:p>
          <a:p>
            <a:r>
              <a:rPr lang="en-US" b="1" dirty="0" smtClean="0"/>
              <a:t>Note2</a:t>
            </a:r>
            <a:r>
              <a:rPr lang="en-US" dirty="0" smtClean="0"/>
              <a:t>: Did not consider vehicle traveling in reverse. </a:t>
            </a:r>
            <a:endParaRPr lang="en-US" dirty="0"/>
          </a:p>
        </p:txBody>
      </p:sp>
      <p:sp>
        <p:nvSpPr>
          <p:cNvPr id="10" name="TextBox 9"/>
          <p:cNvSpPr txBox="1"/>
          <p:nvPr/>
        </p:nvSpPr>
        <p:spPr>
          <a:xfrm>
            <a:off x="0" y="1066800"/>
            <a:ext cx="9144000" cy="584775"/>
          </a:xfrm>
          <a:prstGeom prst="rect">
            <a:avLst/>
          </a:prstGeom>
          <a:noFill/>
        </p:spPr>
        <p:txBody>
          <a:bodyPr wrap="square" rtlCol="0">
            <a:spAutoFit/>
          </a:bodyPr>
          <a:lstStyle/>
          <a:p>
            <a:r>
              <a:rPr lang="en-US" sz="1600" dirty="0" smtClean="0"/>
              <a:t>2.2  “</a:t>
            </a:r>
            <a:r>
              <a:rPr lang="en-US" sz="1600" b="1" dirty="0" smtClean="0"/>
              <a:t>Acoustic Vehicle Alerting System</a:t>
            </a:r>
            <a:r>
              <a:rPr lang="en-US" sz="1600" dirty="0" smtClean="0"/>
              <a:t>” (AVAS) means a component or set of components installed to vehicles with the primary purpose to fulfill the requirements of this Regulation</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The AVAS prototype</a:t>
            </a:r>
            <a:endParaRPr lang="en-US" b="1" dirty="0"/>
          </a:p>
        </p:txBody>
      </p:sp>
      <p:sp>
        <p:nvSpPr>
          <p:cNvPr id="8" name="Content Placeholder 7"/>
          <p:cNvSpPr>
            <a:spLocks noGrp="1"/>
          </p:cNvSpPr>
          <p:nvPr>
            <p:ph sz="half" idx="1"/>
          </p:nvPr>
        </p:nvSpPr>
        <p:spPr/>
        <p:txBody>
          <a:bodyPr>
            <a:normAutofit fontScale="85000" lnSpcReduction="20000"/>
          </a:bodyPr>
          <a:lstStyle/>
          <a:p>
            <a:pPr>
              <a:buNone/>
            </a:pPr>
            <a:r>
              <a:rPr lang="en-US" b="1" dirty="0" smtClean="0"/>
              <a:t>What </a:t>
            </a:r>
            <a:r>
              <a:rPr lang="en-US" b="1" dirty="0"/>
              <a:t>is it </a:t>
            </a:r>
            <a:r>
              <a:rPr lang="en-US" b="1" dirty="0" smtClean="0"/>
              <a:t>exactly?</a:t>
            </a:r>
            <a:endParaRPr lang="en-US" b="1" dirty="0"/>
          </a:p>
          <a:p>
            <a:pPr>
              <a:buNone/>
            </a:pPr>
            <a:r>
              <a:rPr lang="en-US" dirty="0" smtClean="0"/>
              <a:t>	A </a:t>
            </a:r>
            <a:r>
              <a:rPr lang="en-US" dirty="0"/>
              <a:t>recorded sound of an actual automobile engine running at idle. The sound is played on a Victor Stream (Audio player used by blind persons) that is connected to a standard 2” speaker, capable of emitting sound greater than the minimum DBA standard.</a:t>
            </a:r>
          </a:p>
          <a:p>
            <a:pPr>
              <a:buNone/>
            </a:pPr>
            <a:endParaRPr lang="en-US" dirty="0"/>
          </a:p>
          <a:p>
            <a:pPr>
              <a:buNone/>
            </a:pPr>
            <a:r>
              <a:rPr lang="en-US" b="1" dirty="0"/>
              <a:t>What does it sound like?</a:t>
            </a:r>
          </a:p>
          <a:p>
            <a:pPr>
              <a:buNone/>
            </a:pPr>
            <a:endParaRPr lang="en-US" dirty="0"/>
          </a:p>
        </p:txBody>
      </p:sp>
      <p:pic>
        <p:nvPicPr>
          <p:cNvPr id="11" name="Content Placeholder 10" descr="Pic of AVAS delivery system.jpg"/>
          <p:cNvPicPr>
            <a:picLocks noGrp="1" noChangeAspect="1"/>
          </p:cNvPicPr>
          <p:nvPr>
            <p:ph sz="half" idx="2"/>
          </p:nvPr>
        </p:nvPicPr>
        <p:blipFill>
          <a:blip r:embed="rId2" cstate="print"/>
          <a:stretch>
            <a:fillRect/>
          </a:stretch>
        </p:blipFill>
        <p:spPr>
          <a:xfrm>
            <a:off x="4495800" y="1600200"/>
            <a:ext cx="4421508" cy="388474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The AVAS </a:t>
            </a:r>
            <a:r>
              <a:rPr lang="en-US" b="1" dirty="0" smtClean="0"/>
              <a:t>Sound</a:t>
            </a:r>
            <a:endParaRPr lang="en-US" b="1" dirty="0"/>
          </a:p>
        </p:txBody>
      </p:sp>
      <p:pic>
        <p:nvPicPr>
          <p:cNvPr id="7" name="3.1 AVAS prototype Car_Engine_1.wav">
            <a:hlinkClick r:id="" action="ppaction://media"/>
          </p:cNvPr>
          <p:cNvPicPr>
            <a:picLocks noGrp="1" noRot="1" noChangeAspect="1"/>
          </p:cNvPicPr>
          <p:nvPr>
            <p:ph idx="1"/>
            <a:audioFile r:link="rId1"/>
          </p:nvPr>
        </p:nvPicPr>
        <p:blipFill>
          <a:blip r:embed="rId3" cstate="print"/>
          <a:stretch>
            <a:fillRect/>
          </a:stretch>
        </p:blipFill>
        <p:spPr>
          <a:xfrm>
            <a:off x="4191000" y="3276600"/>
            <a:ext cx="304800" cy="304800"/>
          </a:xfrm>
          <a:prstGeom prst="rect">
            <a:avLst/>
          </a:prstGeom>
        </p:spPr>
      </p:pic>
      <p:pic>
        <p:nvPicPr>
          <p:cNvPr id="8" name="Picture 7" descr="Pic of AVAS delivery system.jpg"/>
          <p:cNvPicPr>
            <a:picLocks noChangeAspect="1"/>
          </p:cNvPicPr>
          <p:nvPr/>
        </p:nvPicPr>
        <p:blipFill>
          <a:blip r:embed="rId4" cstate="print"/>
          <a:stretch>
            <a:fillRect/>
          </a:stretch>
        </p:blipFill>
        <p:spPr>
          <a:xfrm>
            <a:off x="1146048" y="1295400"/>
            <a:ext cx="6781800" cy="5272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3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dirty="0" smtClean="0"/>
              <a:t>AVAS Calibration</a:t>
            </a:r>
            <a:endParaRPr lang="en-US" b="1" dirty="0"/>
          </a:p>
        </p:txBody>
      </p:sp>
      <p:sp>
        <p:nvSpPr>
          <p:cNvPr id="5" name="Text Placeholder 4"/>
          <p:cNvSpPr>
            <a:spLocks noGrp="1"/>
          </p:cNvSpPr>
          <p:nvPr>
            <p:ph type="body" idx="1"/>
          </p:nvPr>
        </p:nvSpPr>
        <p:spPr/>
        <p:txBody>
          <a:bodyPr>
            <a:noAutofit/>
          </a:bodyPr>
          <a:lstStyle/>
          <a:p>
            <a:r>
              <a:rPr lang="en-US" dirty="0" smtClean="0"/>
              <a:t>Arup Acoustics Specialist</a:t>
            </a:r>
          </a:p>
          <a:p>
            <a:r>
              <a:rPr lang="en-US" dirty="0"/>
              <a:t> </a:t>
            </a:r>
            <a:r>
              <a:rPr lang="en-US" dirty="0" smtClean="0"/>
              <a:t>   Shane A. </a:t>
            </a:r>
            <a:r>
              <a:rPr lang="en-US" dirty="0" err="1" smtClean="0"/>
              <a:t>Myrbeck</a:t>
            </a:r>
            <a:endParaRPr lang="en-US" dirty="0"/>
          </a:p>
        </p:txBody>
      </p:sp>
      <p:sp>
        <p:nvSpPr>
          <p:cNvPr id="6" name="Content Placeholder 5"/>
          <p:cNvSpPr>
            <a:spLocks noGrp="1"/>
          </p:cNvSpPr>
          <p:nvPr>
            <p:ph sz="half" idx="2"/>
          </p:nvPr>
        </p:nvSpPr>
        <p:spPr>
          <a:xfrm>
            <a:off x="304800" y="2209800"/>
            <a:ext cx="4040188" cy="3951288"/>
          </a:xfrm>
        </p:spPr>
        <p:txBody>
          <a:bodyPr>
            <a:normAutofit fontScale="92500" lnSpcReduction="10000"/>
          </a:bodyPr>
          <a:lstStyle/>
          <a:p>
            <a:pPr lvl="0"/>
            <a:r>
              <a:rPr lang="en-US" dirty="0" smtClean="0"/>
              <a:t>Read </a:t>
            </a:r>
            <a:r>
              <a:rPr lang="en-US" dirty="0"/>
              <a:t>and studied the proposed guidelines for the AVAS specifications. </a:t>
            </a:r>
          </a:p>
          <a:p>
            <a:pPr lvl="0"/>
            <a:r>
              <a:rPr lang="en-US" dirty="0"/>
              <a:t>Created the sound file that generated the AVAS noise at the specified frequencies. </a:t>
            </a:r>
          </a:p>
          <a:p>
            <a:pPr lvl="0"/>
            <a:r>
              <a:rPr lang="en-US" dirty="0"/>
              <a:t>Worked with the team to identify the playback machine and speaker set up. </a:t>
            </a:r>
          </a:p>
          <a:p>
            <a:pPr lvl="0"/>
            <a:r>
              <a:rPr lang="en-US" dirty="0"/>
              <a:t>Consulted on the placement and configuration of the prototype set up. </a:t>
            </a:r>
          </a:p>
        </p:txBody>
      </p:sp>
      <p:sp>
        <p:nvSpPr>
          <p:cNvPr id="7" name="Text Placeholder 6"/>
          <p:cNvSpPr>
            <a:spLocks noGrp="1"/>
          </p:cNvSpPr>
          <p:nvPr>
            <p:ph type="body" sz="quarter" idx="3"/>
          </p:nvPr>
        </p:nvSpPr>
        <p:spPr/>
        <p:txBody>
          <a:bodyPr>
            <a:noAutofit/>
          </a:bodyPr>
          <a:lstStyle/>
          <a:p>
            <a:r>
              <a:rPr lang="en-US" dirty="0" smtClean="0"/>
              <a:t>Arup Acoustics Specialist</a:t>
            </a:r>
          </a:p>
          <a:p>
            <a:r>
              <a:rPr lang="en-US" dirty="0" smtClean="0"/>
              <a:t>    Devin Bean</a:t>
            </a:r>
          </a:p>
        </p:txBody>
      </p:sp>
      <p:sp>
        <p:nvSpPr>
          <p:cNvPr id="8" name="Content Placeholder 7"/>
          <p:cNvSpPr>
            <a:spLocks noGrp="1"/>
          </p:cNvSpPr>
          <p:nvPr>
            <p:ph sz="quarter" idx="4"/>
          </p:nvPr>
        </p:nvSpPr>
        <p:spPr>
          <a:xfrm>
            <a:off x="4572000" y="2209800"/>
            <a:ext cx="4114800" cy="4267200"/>
          </a:xfrm>
        </p:spPr>
        <p:txBody>
          <a:bodyPr>
            <a:normAutofit fontScale="92500" lnSpcReduction="20000"/>
          </a:bodyPr>
          <a:lstStyle/>
          <a:p>
            <a:pPr lvl="0"/>
            <a:r>
              <a:rPr lang="en-US" dirty="0" smtClean="0"/>
              <a:t>Traveled to Ruston, Louisiana during the human trials for on-site calibrations.</a:t>
            </a:r>
          </a:p>
          <a:p>
            <a:pPr lvl="0"/>
            <a:r>
              <a:rPr lang="en-US" dirty="0" smtClean="0"/>
              <a:t>Measured the background noise of the testing sites. </a:t>
            </a:r>
          </a:p>
          <a:p>
            <a:pPr lvl="0"/>
            <a:r>
              <a:rPr lang="en-US" dirty="0" smtClean="0"/>
              <a:t>Calibrated the AVAS prototype at 50 and 56 DBA, respectively. </a:t>
            </a:r>
          </a:p>
          <a:p>
            <a:pPr lvl="0"/>
            <a:r>
              <a:rPr lang="en-US" dirty="0" smtClean="0"/>
              <a:t>Conducted calibration at the testing site, using the standards for 2 meter horizontal and 1.2 meter vertical distance. </a:t>
            </a:r>
          </a:p>
          <a:p>
            <a:pPr lvl="0"/>
            <a:r>
              <a:rPr lang="en-US" dirty="0" smtClean="0"/>
              <a:t>Monitored the DBA output of the AVAS and ambient noises throughout the human trials. </a:t>
            </a:r>
          </a:p>
          <a:p>
            <a:pPr lvl="0">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57200"/>
            <a:ext cx="9144000" cy="1143000"/>
          </a:xfrm>
        </p:spPr>
        <p:txBody>
          <a:bodyPr>
            <a:normAutofit fontScale="90000"/>
          </a:bodyPr>
          <a:lstStyle/>
          <a:p>
            <a:r>
              <a:rPr lang="en-US" b="1" dirty="0" smtClean="0"/>
              <a:t>Recommendation #2: Conduct </a:t>
            </a:r>
            <a:br>
              <a:rPr lang="en-US" b="1" dirty="0" smtClean="0"/>
            </a:br>
            <a:r>
              <a:rPr lang="en-US" b="1" dirty="0" smtClean="0"/>
              <a:t>Real-World Trials of the AVAS standard</a:t>
            </a:r>
            <a:br>
              <a:rPr lang="en-US" b="1" dirty="0" smtClean="0"/>
            </a:br>
            <a:endParaRPr lang="en-US" b="1" dirty="0"/>
          </a:p>
        </p:txBody>
      </p:sp>
      <p:sp>
        <p:nvSpPr>
          <p:cNvPr id="8" name="Content Placeholder 7"/>
          <p:cNvSpPr>
            <a:spLocks noGrp="1"/>
          </p:cNvSpPr>
          <p:nvPr>
            <p:ph idx="1"/>
          </p:nvPr>
        </p:nvSpPr>
        <p:spPr/>
        <p:txBody>
          <a:bodyPr>
            <a:normAutofit fontScale="92500" lnSpcReduction="20000"/>
          </a:bodyPr>
          <a:lstStyle/>
          <a:p>
            <a:pPr>
              <a:buNone/>
            </a:pPr>
            <a:r>
              <a:rPr lang="en-US" dirty="0"/>
              <a:t> </a:t>
            </a:r>
          </a:p>
          <a:p>
            <a:pPr>
              <a:buNone/>
            </a:pPr>
            <a:r>
              <a:rPr lang="en-US" b="1" dirty="0"/>
              <a:t>Research Question: </a:t>
            </a:r>
            <a:endParaRPr lang="en-US" b="1" dirty="0" smtClean="0"/>
          </a:p>
          <a:p>
            <a:r>
              <a:rPr lang="en-US" dirty="0" smtClean="0"/>
              <a:t>Is </a:t>
            </a:r>
            <a:r>
              <a:rPr lang="en-US" dirty="0"/>
              <a:t>the proposed standard for the AVAS device to emit a constant sound at 50 DBA while the vehicle is traveling at 10 KPH and for that sound to level out at 56 DBA when the vehicle reaches 20 KPH sufficient for blind (and sighted) pedestrians to effectively hear and respond to an approaching vehicle</a:t>
            </a:r>
            <a:r>
              <a:rPr lang="en-US" dirty="0" smtClean="0"/>
              <a:t>?</a:t>
            </a:r>
          </a:p>
          <a:p>
            <a:pPr>
              <a:buNone/>
            </a:pPr>
            <a:endParaRPr lang="en-US" dirty="0"/>
          </a:p>
          <a:p>
            <a:pPr>
              <a:buNone/>
            </a:pPr>
            <a:r>
              <a:rPr lang="en-US" b="1" dirty="0" smtClean="0"/>
              <a:t>How </a:t>
            </a:r>
            <a:r>
              <a:rPr lang="en-US" b="1" dirty="0"/>
              <a:t>do we test this in the real world</a:t>
            </a:r>
            <a:r>
              <a:rPr lang="en-US" b="1" dirty="0" smtClean="0"/>
              <a:t>?</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Human Trials</a:t>
            </a:r>
            <a:endParaRPr lang="en-US" b="1" dirty="0"/>
          </a:p>
        </p:txBody>
      </p:sp>
      <p:sp>
        <p:nvSpPr>
          <p:cNvPr id="4" name="Text Placeholder 3"/>
          <p:cNvSpPr>
            <a:spLocks noGrp="1"/>
          </p:cNvSpPr>
          <p:nvPr>
            <p:ph type="body" idx="1"/>
          </p:nvPr>
        </p:nvSpPr>
        <p:spPr>
          <a:xfrm>
            <a:off x="457200" y="1295400"/>
            <a:ext cx="4040188" cy="639762"/>
          </a:xfrm>
        </p:spPr>
        <p:txBody>
          <a:bodyPr>
            <a:normAutofit/>
          </a:bodyPr>
          <a:lstStyle/>
          <a:p>
            <a:r>
              <a:rPr lang="en-US" sz="2800" dirty="0"/>
              <a:t>Test </a:t>
            </a:r>
            <a:r>
              <a:rPr lang="en-US" sz="2800" dirty="0" smtClean="0"/>
              <a:t>Protocol</a:t>
            </a:r>
            <a:endParaRPr lang="en-US" sz="2800" dirty="0"/>
          </a:p>
        </p:txBody>
      </p:sp>
      <p:sp>
        <p:nvSpPr>
          <p:cNvPr id="3" name="Content Placeholder 2"/>
          <p:cNvSpPr>
            <a:spLocks noGrp="1"/>
          </p:cNvSpPr>
          <p:nvPr>
            <p:ph sz="half" idx="2"/>
          </p:nvPr>
        </p:nvSpPr>
        <p:spPr>
          <a:xfrm>
            <a:off x="381000" y="1981200"/>
            <a:ext cx="7924800" cy="3997325"/>
          </a:xfrm>
        </p:spPr>
        <p:txBody>
          <a:bodyPr>
            <a:normAutofit fontScale="85000" lnSpcReduction="20000"/>
          </a:bodyPr>
          <a:lstStyle/>
          <a:p>
            <a:pPr lvl="0"/>
            <a:r>
              <a:rPr lang="en-US" dirty="0" smtClean="0"/>
              <a:t>The </a:t>
            </a:r>
            <a:r>
              <a:rPr lang="en-US" dirty="0"/>
              <a:t>test protocol must be intuitively reasonable. </a:t>
            </a:r>
          </a:p>
          <a:p>
            <a:pPr lvl="0"/>
            <a:r>
              <a:rPr lang="en-US" dirty="0"/>
              <a:t>The participants must be individuals who represent average blind pedestrians. </a:t>
            </a:r>
          </a:p>
          <a:p>
            <a:pPr lvl="0"/>
            <a:r>
              <a:rPr lang="en-US" dirty="0"/>
              <a:t>They must be neither very young nor very old. </a:t>
            </a:r>
          </a:p>
          <a:p>
            <a:pPr lvl="0"/>
            <a:r>
              <a:rPr lang="en-US" dirty="0"/>
              <a:t>They must have normal hearing (i.e., they must not be individuals with known or significant hearing loss). </a:t>
            </a:r>
          </a:p>
          <a:p>
            <a:pPr lvl="0"/>
            <a:r>
              <a:rPr lang="en-US" dirty="0"/>
              <a:t>The same is true for the test conditions. They must represent normal acoustic environments, not atypical noisy conditions such as construction sites with heavy equipment or jackhammers creating excessive noise. </a:t>
            </a:r>
          </a:p>
          <a:p>
            <a:pPr lvl="0"/>
            <a:r>
              <a:rPr lang="en-US" dirty="0"/>
              <a:t>The intent is to get a snapshot of how the AVAS works in real-world environments, not to address all the potential questions about its performance in every conceivable acoustic condition nor with subjects who represent the nearly infinite variety of human characteristics.</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1642</Words>
  <Application>Microsoft Office PowerPoint</Application>
  <PresentationFormat>On-screen Show (4:3)</PresentationFormat>
  <Paragraphs>316</Paragraphs>
  <Slides>28</Slides>
  <Notes>1</Notes>
  <HiddenSlides>0</HiddenSlides>
  <MMClips>3</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Quiet Car Research</vt:lpstr>
      <vt:lpstr>Problem Statement</vt:lpstr>
      <vt:lpstr>Partners</vt:lpstr>
      <vt:lpstr>Recommendation #1: Create an AVAS Prototype </vt:lpstr>
      <vt:lpstr>The AVAS prototype</vt:lpstr>
      <vt:lpstr>The AVAS Sound</vt:lpstr>
      <vt:lpstr>AVAS Calibration</vt:lpstr>
      <vt:lpstr>Recommendation #2: Conduct  Real-World Trials of the AVAS standard </vt:lpstr>
      <vt:lpstr>Human Trials</vt:lpstr>
      <vt:lpstr>Human Trials Cont.</vt:lpstr>
      <vt:lpstr>Testing Conditions</vt:lpstr>
      <vt:lpstr>Testing Conditions Cont.</vt:lpstr>
      <vt:lpstr>Ruston, Louisiana</vt:lpstr>
      <vt:lpstr>Ruston Regional Airport</vt:lpstr>
      <vt:lpstr>Test Vehicles</vt:lpstr>
      <vt:lpstr>Test Vehicles</vt:lpstr>
      <vt:lpstr>The Humans</vt:lpstr>
      <vt:lpstr>Research Protocol</vt:lpstr>
      <vt:lpstr>Research Protocol Cont.</vt:lpstr>
      <vt:lpstr>Research Design</vt:lpstr>
      <vt:lpstr>Findings: Demographics</vt:lpstr>
      <vt:lpstr>What did the trial look like?</vt:lpstr>
      <vt:lpstr>What did we find?</vt:lpstr>
      <vt:lpstr>What does this mean?</vt:lpstr>
      <vt:lpstr>Trial 2: 20 KPH</vt:lpstr>
      <vt:lpstr>Trail 2: 20 KPH</vt:lpstr>
      <vt:lpstr>What does this mean?</vt:lpstr>
      <vt:lpstr>Take Away Message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PDRIB</dc:creator>
  <cp:lastModifiedBy>UNECE</cp:lastModifiedBy>
  <cp:revision>38</cp:revision>
  <dcterms:created xsi:type="dcterms:W3CDTF">2015-05-06T14:41:43Z</dcterms:created>
  <dcterms:modified xsi:type="dcterms:W3CDTF">2015-11-09T06:44:14Z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