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9" r:id="rId10"/>
    <p:sldId id="271" r:id="rId11"/>
    <p:sldId id="275" r:id="rId12"/>
    <p:sldId id="27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90" r:id="rId22"/>
    <p:sldId id="293" r:id="rId23"/>
    <p:sldId id="294" r:id="rId24"/>
    <p:sldId id="295" r:id="rId25"/>
    <p:sldId id="296" r:id="rId26"/>
    <p:sldId id="305" r:id="rId27"/>
    <p:sldId id="306" r:id="rId28"/>
    <p:sldId id="307" r:id="rId29"/>
    <p:sldId id="317" r:id="rId30"/>
    <p:sldId id="318" r:id="rId31"/>
    <p:sldId id="299" r:id="rId32"/>
    <p:sldId id="300" r:id="rId33"/>
    <p:sldId id="301" r:id="rId34"/>
    <p:sldId id="303" r:id="rId35"/>
    <p:sldId id="304" r:id="rId3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qbal" initials="AH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9900"/>
    <a:srgbClr val="000099"/>
    <a:srgbClr val="003399"/>
    <a:srgbClr val="003366"/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5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BFCD-3462-4ACA-A18C-3479D052EAFD}" type="datetimeFigureOut">
              <a:rPr lang="en-MY" smtClean="0"/>
              <a:t>11/3/2015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C1318-8A81-4388-B6A4-5231F72802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47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C1318-8A81-4388-B6A4-5231F72802C6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05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C1318-8A81-4388-B6A4-5231F72802C6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955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C1318-8A81-4388-B6A4-5231F72802C6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06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C1318-8A81-4388-B6A4-5231F72802C6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172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mailto:aseancap@gmail.com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aseancap@gmail.com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aseancap@gmail.com" TargetMode="Externa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aseancap@gmail.com" TargetMode="Externa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aseancap@gmail.com" TargetMode="Externa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aseancap@gmail.com" TargetMode="Externa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aseancap@gmail.com" TargetMode="Externa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aseancap@gmail.com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mailto:aseancap@gmail.com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mailto:aseancap@gmail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84000">
                <a:srgbClr val="003366"/>
              </a:gs>
              <a:gs pos="100000">
                <a:srgbClr val="0066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/>
          <p:cNvSpPr/>
          <p:nvPr userDrawn="1"/>
        </p:nvSpPr>
        <p:spPr>
          <a:xfrm>
            <a:off x="-1" y="6709248"/>
            <a:ext cx="9144000" cy="14401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2" y="2996952"/>
            <a:ext cx="6768753" cy="1504551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5583"/>
            <a:ext cx="6400800" cy="1050033"/>
          </a:xfrm>
        </p:spPr>
        <p:txBody>
          <a:bodyPr>
            <a:normAutofit/>
          </a:bodyPr>
          <a:lstStyle>
            <a:lvl1pPr marL="0" indent="0" algn="ctr">
              <a:buNone/>
              <a:defRPr sz="16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0E0-7DC9-451C-94FD-63608DD1AB11}" type="datetime1">
              <a:rPr lang="en-MY" smtClean="0"/>
              <a:t>11/3/2015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03748" y="242088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Safer Cars for ASEAN Region</a:t>
            </a:r>
            <a:endParaRPr lang="en-MY" sz="1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8" name="Picture 4" descr="C:\Users\aqbal.MIROS\Desktop\ASEAN NCAP - Final -ve (w Gradient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13" y="836712"/>
            <a:ext cx="3616375" cy="14941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187623" y="4575380"/>
            <a:ext cx="6768752" cy="0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816240" y="5805264"/>
            <a:ext cx="7480452" cy="792000"/>
            <a:chOff x="816240" y="5661336"/>
            <a:chExt cx="7480452" cy="792000"/>
          </a:xfrm>
        </p:grpSpPr>
        <p:pic>
          <p:nvPicPr>
            <p:cNvPr id="1030" name="Picture 6" descr="C:\Users\aqbal.MIROS\Desktop\MIROS LOG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482" y="5949336"/>
              <a:ext cx="819123" cy="216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aqbal.MIROS\Desktop\FIA Foundation - 2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594" y="5913336"/>
              <a:ext cx="1686940" cy="288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aqbal.MIROS\Desktop\AAM - 2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40" y="5931336"/>
              <a:ext cx="463453" cy="25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aqbal.MIROS\Desktop\AAP - 2.pn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151" y="5895336"/>
              <a:ext cx="639955" cy="32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C:\Users\aqbal.MIROS\Desktop\AAS - 2.pn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773" y="5850336"/>
              <a:ext cx="513245" cy="41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aqbal.MIROS\Desktop\Global NCAP - 2.png"/>
            <p:cNvPicPr>
              <a:picLocks noChangeAspect="1" noChangeArrowheads="1"/>
            </p:cNvPicPr>
            <p:nvPr userDrawn="1"/>
          </p:nvPicPr>
          <p:blipFill>
            <a:blip r:embed="rId8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724" y="5661336"/>
              <a:ext cx="1483222" cy="79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0" cstate="print">
              <a:clrChange>
                <a:clrFrom>
                  <a:srgbClr val="5B5B5B"/>
                </a:clrFrom>
                <a:clrTo>
                  <a:srgbClr val="5B5B5B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122" y="5877336"/>
              <a:ext cx="692308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446" y="5846798"/>
              <a:ext cx="217246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210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CB9C-26D8-472D-8B81-4312DFECF567}" type="datetime1">
              <a:rPr lang="en-MY" smtClean="0"/>
              <a:t>11/3/2015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2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27404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0C3-2483-400F-96CF-8CAE01435B23}" type="datetime1">
              <a:rPr lang="en-MY" smtClean="0"/>
              <a:t>11/3/2015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2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121363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qbal.MIROS\Desktop\Target Mark - B&amp;W&amp;G - 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00374"/>
            <a:ext cx="3851921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84000">
                <a:srgbClr val="003366"/>
              </a:gs>
              <a:gs pos="100000">
                <a:srgbClr val="0066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8752" cy="1008112"/>
          </a:xfrm>
        </p:spPr>
        <p:txBody>
          <a:bodyPr>
            <a:noAutofit/>
          </a:bodyPr>
          <a:lstStyle>
            <a:lvl1pPr>
              <a:defRPr sz="32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cens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0">
                <a:effectLst/>
                <a:latin typeface="+mn-lt"/>
              </a:defRPr>
            </a:lvl1pPr>
            <a:lvl2pPr>
              <a:defRPr sz="2800" b="0">
                <a:effectLst/>
                <a:latin typeface="+mn-lt"/>
              </a:defRPr>
            </a:lvl2pPr>
            <a:lvl3pPr>
              <a:defRPr sz="2400" b="0">
                <a:effectLst/>
                <a:latin typeface="+mn-lt"/>
              </a:defRPr>
            </a:lvl3pPr>
            <a:lvl4pPr>
              <a:defRPr sz="2000" b="0">
                <a:effectLst/>
                <a:latin typeface="+mn-lt"/>
              </a:defRPr>
            </a:lvl4pPr>
            <a:lvl5pPr>
              <a:defRPr sz="2000" b="0">
                <a:effectLst/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29B9-E846-4820-9C8B-C524DE3375FD}" type="datetime1">
              <a:rPr lang="en-MY" smtClean="0"/>
              <a:t>11/3/2015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Rectangle 13"/>
          <p:cNvSpPr/>
          <p:nvPr userDrawn="1"/>
        </p:nvSpPr>
        <p:spPr>
          <a:xfrm>
            <a:off x="0" y="1268760"/>
            <a:ext cx="9144000" cy="108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 userDrawn="1"/>
        </p:nvSpPr>
        <p:spPr>
          <a:xfrm>
            <a:off x="64931" y="980728"/>
            <a:ext cx="2202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Safer Cars for ASEAN Region</a:t>
            </a:r>
            <a:endParaRPr lang="en-MY" sz="9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" name="Picture 2" descr="C:\Users\aqbal.MIROS\Desktop\ASEAN NCAP - Final -ve (w Gradient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7" y="202026"/>
            <a:ext cx="1842773" cy="7613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5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40717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84000">
                <a:srgbClr val="003366"/>
              </a:gs>
              <a:gs pos="100000">
                <a:srgbClr val="0066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" name="Picture 2" descr="C:\Users\aqbal.MIROS\Desktop\Target Mark - B&amp;W&amp;G - 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00374"/>
            <a:ext cx="3851921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906713"/>
            <a:ext cx="7772400" cy="1500187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spc="6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4E12-4743-4687-9644-A9821C1379A7}" type="datetime1">
              <a:rPr lang="en-MY" smtClean="0"/>
              <a:t>11/3/2015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/>
          <p:cNvSpPr/>
          <p:nvPr userDrawn="1"/>
        </p:nvSpPr>
        <p:spPr>
          <a:xfrm>
            <a:off x="0" y="1268760"/>
            <a:ext cx="9144000" cy="108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2" descr="C:\Users\aqbal.MIROS\Desktop\ASEAN NCAP - Final -ve (w Gradient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7" y="202026"/>
            <a:ext cx="1842773" cy="7613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66682" y="4437112"/>
            <a:ext cx="7810636" cy="1152128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 spc="300">
                <a:solidFill>
                  <a:schemeClr val="tx1"/>
                </a:solidFill>
                <a:effectLst/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4931" y="980728"/>
            <a:ext cx="2202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Safer Cars for ASEAN Region</a:t>
            </a:r>
            <a:endParaRPr lang="en-MY" sz="9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5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22046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qbal.MIROS\Desktop\Target Mark - B&amp;W&amp;G - 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00374"/>
            <a:ext cx="3851921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84000">
                <a:srgbClr val="003366"/>
              </a:gs>
              <a:gs pos="100000">
                <a:srgbClr val="0066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C58-97E9-4675-B2FE-6A286E1F8E0F}" type="datetime1">
              <a:rPr lang="en-MY" smtClean="0"/>
              <a:t>11/3/2015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12" name="Rectangle 11"/>
          <p:cNvSpPr/>
          <p:nvPr userDrawn="1"/>
        </p:nvSpPr>
        <p:spPr>
          <a:xfrm>
            <a:off x="0" y="1268760"/>
            <a:ext cx="9144000" cy="108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2" descr="C:\Users\aqbal.MIROS\Desktop\ASEAN NCAP - Final -ve (w Gradient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7" y="202026"/>
            <a:ext cx="1842773" cy="7613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8752" cy="1008112"/>
          </a:xfrm>
        </p:spPr>
        <p:txBody>
          <a:bodyPr>
            <a:noAutofit/>
          </a:bodyPr>
          <a:lstStyle>
            <a:lvl1pPr>
              <a:defRPr sz="32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cens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4931" y="980728"/>
            <a:ext cx="2202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Safer Cars for ASEAN Region</a:t>
            </a:r>
            <a:endParaRPr lang="en-MY" sz="9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5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39656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qbal.MIROS\Desktop\Target Mark - B&amp;W&amp;G - 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00374"/>
            <a:ext cx="3851921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84000">
                <a:srgbClr val="003366"/>
              </a:gs>
              <a:gs pos="100000">
                <a:srgbClr val="0066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1797-8C5C-4147-B802-209FC05C81D4}" type="datetime1">
              <a:rPr lang="en-MY" smtClean="0"/>
              <a:t>11/3/2015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8752" cy="1008112"/>
          </a:xfrm>
        </p:spPr>
        <p:txBody>
          <a:bodyPr>
            <a:noAutofit/>
          </a:bodyPr>
          <a:lstStyle>
            <a:lvl1pPr>
              <a:defRPr sz="32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cens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pic>
        <p:nvPicPr>
          <p:cNvPr id="15" name="Picture 2" descr="C:\Users\aqbal.MIROS\Desktop\ASEAN NCAP - Final -ve (w Gradient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7" y="202026"/>
            <a:ext cx="1842773" cy="7613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1268760"/>
            <a:ext cx="9144000" cy="108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4931" y="980728"/>
            <a:ext cx="2202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Safer Cars for ASEAN Region</a:t>
            </a:r>
            <a:endParaRPr lang="en-MY" sz="9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5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41154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qbal.MIROS\Desktop\Target Mark - B&amp;W&amp;G - 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00374"/>
            <a:ext cx="3851921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84000">
                <a:srgbClr val="003366"/>
              </a:gs>
              <a:gs pos="100000">
                <a:srgbClr val="0066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1966-138B-422F-A31A-E979ABB40AAA}" type="datetime1">
              <a:rPr lang="en-MY" smtClean="0"/>
              <a:t>11/3/2015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Rectangle 9"/>
          <p:cNvSpPr/>
          <p:nvPr userDrawn="1"/>
        </p:nvSpPr>
        <p:spPr>
          <a:xfrm>
            <a:off x="0" y="1268760"/>
            <a:ext cx="9144000" cy="108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8752" cy="1008112"/>
          </a:xfrm>
        </p:spPr>
        <p:txBody>
          <a:bodyPr>
            <a:noAutofit/>
          </a:bodyPr>
          <a:lstStyle>
            <a:lvl1pPr>
              <a:defRPr sz="32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cens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pic>
        <p:nvPicPr>
          <p:cNvPr id="12" name="Picture 2" descr="C:\Users\aqbal.MIROS\Desktop\ASEAN NCAP - Final -ve (w Gradient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7" y="202026"/>
            <a:ext cx="1842773" cy="7613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4931" y="980728"/>
            <a:ext cx="2202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Safer Cars for ASEAN Region</a:t>
            </a:r>
            <a:endParaRPr lang="en-MY" sz="9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5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22908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6C0-194F-4A59-987C-42375AB742B7}" type="datetime1">
              <a:rPr lang="en-MY" smtClean="0"/>
              <a:t>11/3/2015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2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249774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B00-A293-4B08-AE3F-854D9D562F18}" type="datetime1">
              <a:rPr lang="en-MY" smtClean="0"/>
              <a:t>11/3/2015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2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394464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336E-42EB-4C0E-80BC-2E48F2EF4A3D}" type="datetime1">
              <a:rPr lang="en-MY" smtClean="0"/>
              <a:t>11/3/2015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209545" y="5466130"/>
            <a:ext cx="259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pc="0" dirty="0" smtClean="0"/>
              <a:t>General inquiries:</a:t>
            </a:r>
            <a:r>
              <a:rPr lang="en-US" sz="1000" spc="0" baseline="0" dirty="0" smtClean="0"/>
              <a:t> </a:t>
            </a:r>
            <a:r>
              <a:rPr lang="en-US" sz="1000" spc="0" baseline="0" dirty="0" smtClean="0">
                <a:hlinkClick r:id="rId2"/>
              </a:rPr>
              <a:t>aseancap@gmail.com</a:t>
            </a:r>
            <a:endParaRPr lang="en-MY" sz="1000" spc="0" dirty="0"/>
          </a:p>
        </p:txBody>
      </p:sp>
    </p:spTree>
    <p:extLst>
      <p:ext uri="{BB962C8B-B14F-4D97-AF65-F5344CB8AC3E}">
        <p14:creationId xmlns:p14="http://schemas.microsoft.com/office/powerpoint/2010/main" val="3790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2362D9F4-53C0-4B29-A8B6-CEAE8C139008}" type="datetime1">
              <a:rPr lang="en-MY" smtClean="0"/>
              <a:t>11/3/2015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fld id="{161A26D8-308C-4F3B-8C6E-BDA85C428C7B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6042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 spc="300">
          <a:solidFill>
            <a:schemeClr val="bg1"/>
          </a:solidFill>
          <a:latin typeface="Acens" pitchFamily="2" charset="0"/>
          <a:ea typeface="+mj-ea"/>
          <a:cs typeface="Acens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7776864" cy="1504551"/>
          </a:xfrm>
        </p:spPr>
        <p:txBody>
          <a:bodyPr>
            <a:normAutofit/>
          </a:bodyPr>
          <a:lstStyle/>
          <a:p>
            <a:r>
              <a:rPr lang="en-MY" dirty="0" smtClean="0"/>
              <a:t>New </a:t>
            </a:r>
            <a:r>
              <a:rPr lang="en-MY" dirty="0"/>
              <a:t>Car Assessment Programme </a:t>
            </a:r>
            <a:r>
              <a:rPr lang="en-MY" dirty="0" smtClean="0"/>
              <a:t>For Southeast Asia</a:t>
            </a:r>
            <a:r>
              <a:rPr lang="en-MY" dirty="0"/>
              <a:t> </a:t>
            </a:r>
            <a:r>
              <a:rPr lang="en-MY" dirty="0" smtClean="0"/>
              <a:t>(ASEAN NCAP)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5583"/>
            <a:ext cx="6400800" cy="1201689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MY" sz="2300" dirty="0"/>
              <a:t>Professor </a:t>
            </a:r>
            <a:r>
              <a:rPr lang="en-MY" sz="2300" dirty="0" smtClean="0"/>
              <a:t>Dr. </a:t>
            </a:r>
            <a:r>
              <a:rPr lang="en-MY" sz="2300" dirty="0"/>
              <a:t>Wong Shaw Voon</a:t>
            </a:r>
            <a:br>
              <a:rPr lang="en-MY" sz="2300" dirty="0"/>
            </a:br>
            <a:r>
              <a:rPr lang="en-MY" sz="2300" dirty="0" smtClean="0"/>
              <a:t>Chairman, ASEAN NCAP</a:t>
            </a:r>
            <a:endParaRPr lang="en-US" sz="2300" dirty="0"/>
          </a:p>
          <a:p>
            <a:endParaRPr lang="en-US" dirty="0" smtClean="0"/>
          </a:p>
          <a:p>
            <a:r>
              <a:rPr lang="en-US" dirty="0" smtClean="0"/>
              <a:t>165</a:t>
            </a:r>
            <a:r>
              <a:rPr lang="en-US" baseline="30000" dirty="0" smtClean="0"/>
              <a:t>th</a:t>
            </a:r>
            <a:r>
              <a:rPr lang="en-US" dirty="0" smtClean="0"/>
              <a:t> World </a:t>
            </a:r>
            <a:r>
              <a:rPr lang="en-US" dirty="0"/>
              <a:t>Forum for Harmonization of Vehicle Regulations </a:t>
            </a:r>
            <a:r>
              <a:rPr lang="en-US" dirty="0" smtClean="0"/>
              <a:t>Geneva, 10 - 13 March 2015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32040" y="0"/>
            <a:ext cx="4139952" cy="9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altLang="en-US" u="sng" dirty="0">
                <a:solidFill>
                  <a:schemeClr val="bg1"/>
                </a:solidFill>
              </a:rPr>
              <a:t>Informal document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WP.29-165-13-Rev.1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(165</a:t>
            </a:r>
            <a:r>
              <a:rPr lang="en-US" altLang="en-US" baseline="30000" dirty="0">
                <a:solidFill>
                  <a:schemeClr val="bg1"/>
                </a:solidFill>
              </a:rPr>
              <a:t>th</a:t>
            </a:r>
            <a:r>
              <a:rPr lang="en-US" altLang="en-US" dirty="0">
                <a:solidFill>
                  <a:schemeClr val="bg1"/>
                </a:solidFill>
              </a:rPr>
              <a:t> WP.29, 10-13 March 2015,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agenda item 6)</a:t>
            </a:r>
            <a:endParaRPr lang="en-GB" altLang="en-US" sz="24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 Light" panose="020F0302020204030204" pitchFamily="34" charset="0"/>
              </a:rPr>
              <a:t>For ASEAN NCAP to achieve its target, several strategic approaches have been addressed for immediate execution;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 Light" panose="020F0302020204030204" pitchFamily="34" charset="0"/>
              </a:rPr>
              <a:t>Reliable database</a:t>
            </a:r>
            <a:r>
              <a:rPr lang="en-GB" sz="1800" dirty="0" smtClean="0">
                <a:latin typeface="Calibri Light" panose="020F0302020204030204" pitchFamily="34" charset="0"/>
              </a:rPr>
              <a:t> of road fatalities and accidents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 Light" panose="020F0302020204030204" pitchFamily="34" charset="0"/>
              </a:rPr>
              <a:t>Effective communication with consumer and stakeholders.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 Light" panose="020F0302020204030204" pitchFamily="34" charset="0"/>
              </a:rPr>
              <a:t>Encouragement of crash avoidance technology fitment especially related to collision with motorcycle.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Calibri Light" panose="020F0302020204030204" pitchFamily="34" charset="0"/>
              </a:rPr>
              <a:t>Supporting motorcyclist PPE and active safety devices i.e. ABS for Motorcycle.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 Light" panose="020F0302020204030204" pitchFamily="34" charset="0"/>
              </a:rPr>
              <a:t>Promoting safer cars.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 Light" panose="020F0302020204030204" pitchFamily="34" charset="0"/>
              </a:rPr>
              <a:t>Removal of non safer cars from the system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Calibri Light" panose="020F0302020204030204" pitchFamily="34" charset="0"/>
              </a:rPr>
              <a:t>Highlights on the aged car and after-</a:t>
            </a:r>
            <a:r>
              <a:rPr lang="en-US" sz="1800" dirty="0">
                <a:latin typeface="Calibri Light" panose="020F0302020204030204" pitchFamily="34" charset="0"/>
              </a:rPr>
              <a:t>repaired </a:t>
            </a:r>
            <a:r>
              <a:rPr lang="en-US" sz="1800" dirty="0" smtClean="0">
                <a:latin typeface="Calibri Light" panose="020F0302020204030204" pitchFamily="34" charset="0"/>
              </a:rPr>
              <a:t>issues - crashworthy and roadworthy.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 Light" panose="020F0302020204030204" pitchFamily="34" charset="0"/>
              </a:rPr>
              <a:t>Improving safety beyond rating (Research Test i.e. braking and pedestrian).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10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592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867400" cy="325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8229600" cy="792162"/>
          </a:xfrm>
        </p:spPr>
        <p:txBody>
          <a:bodyPr/>
          <a:lstStyle/>
          <a:p>
            <a:r>
              <a:rPr lang="en-US" sz="2800" dirty="0" smtClean="0"/>
              <a:t>Communications Main Platform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5410200" cy="213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Website – </a:t>
            </a:r>
            <a:r>
              <a:rPr lang="en-US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aseancap.org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Calibri Light" panose="020F0302020204030204" pitchFamily="34" charset="0"/>
              </a:rPr>
              <a:t>Crash test results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Calibri Light" panose="020F0302020204030204" pitchFamily="34" charset="0"/>
              </a:rPr>
              <a:t>News &amp; press release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Calibri Light" panose="020F0302020204030204" pitchFamily="34" charset="0"/>
              </a:rPr>
              <a:t>Link to other media/social media</a:t>
            </a:r>
            <a:endParaRPr lang="en-US" sz="2500" dirty="0">
              <a:latin typeface="Calibri Light" panose="020F0302020204030204" pitchFamily="34" charset="0"/>
            </a:endParaRPr>
          </a:p>
        </p:txBody>
      </p:sp>
      <p:pic>
        <p:nvPicPr>
          <p:cNvPr id="1028" name="Picture 4" descr="http://www.aseancap.org/wp-content/uploads/2013/11/qr-hom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71" y="1628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1153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Communications Platforms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9768"/>
            <a:ext cx="6248400" cy="5181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Social/Electronic Media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Facebook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Twitter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Flickr (photos)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Youtube Channel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Wikipedia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Exhibitions 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Relationship with media and OEMs’ media reps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Press release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Bloggers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OEMs’ ads mentioning ASEAN NCAP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ASEAN Community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Universities/Higher Education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Automobile Associations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 descr="http://rack.1.mshcdn.com/media/ZgkyMDE0LzA1LzAxL2JhL3lvdXR1YmUuN2E0NWUuanBnCnAJdGh1bWIJOTUweDUzNCMKZQlqcGc/08a7d885/0a1/you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25" y="1806593"/>
            <a:ext cx="230455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w0NDQ0ODA8QEAwNDA0NDQ0NDhANDQ0MFREXFhQRFRQYHCggGBolGxQULT0iJikuLi4wFx8zODMsOCgvLjcBCgoKDg0OGg8PGiscHB0yLywsLCsvLiwsKywsNy0vLCwsLCstLCwsLCwsLCwsLCwtLCssLCwsLCwsKywsLC4sK//AABEIAOEA4QMBEQACEQEDEQH/xAAcAAEAAQUBAQAAAAAAAAAAAAAAAgEDBgcIBAX/xABNEAACAQEDARIJCgQGAwAAAAAAAQIDBAURBwYSExchMjVBUVJUYXJzkZSx0jFTcXSSobK00RQiIyUzNIGTs8EVQmOiJERigsLDFkOD/8QAGQEBAQADAQAAAAAAAAAAAAAAAAEDBAUC/8QALBEBAAEDAwQBAwQCAwAAAAAAAAECAxExMlEEExQzEiGBkUFScdFhsSIjQv/aAAwDAQACEQMRAD8A3iAAAAAAAAAAAAAAAAAAAAAAAAAAAAAAAAAACza7VToU51a04wpU4uU5zeEYxW2yxEzOIJnDV1/ZV6jk4XbRiqaeCr2lOU5rdjTTWd/FvyI3KOlj/wBSwVXuGPvKPfPCILiVCj3TJ49vh47tRpjXzwiPV6PdHj2+Du1GmNfPCI9Xo90ePb4O7UaY188Ij1ej3R49vg7tRpjXzwiPV6PdHj2+Du1GmNfPCI9Xo90ePb4O7UaY188Ij1ej3R49vg7tRpjXzwiPV6PdHj2+Du1GmNfPCI9Xo90ePb4O7UaY188Ij1ej3R49vg7tRpjXzwiPV6PdHj2+Du1GmNfPCI9Xo90ePb4O7UaY188Ij1ej3R49vg7tRpjXzwiPV6PdHj2+Du1GmNfPCI9Xo90ePb4O7UaY188Ij1ej3R49vg7tRpjXzwiPV6PdHj2+Du1GmNfPCI9Xo90ePb4O7UaY188Ij1ej3R49vg7tRpjXzwiPV6PdHj2+Du1GmNfPCI9Xo90ePb4O7UaY188Ij1ej3R49vg7tT6d05VbdTkla6VKvS23BOjWXGni4vyYLyo81dLTO36PUXp/VtO4r6s14UFXss89BvOyi9SdOe3Ccdp6vY1iniaddE0TiWemqKozD6J4UAAakyxX5OdenYIPClSjGtXSevrS1kXxRWr/uW4je6Wj6fJr3qvrhrc2mEAAAAAAAArgBXABgBXABgAwApgBTACsIOUlGKcpy1sYpyk/Il4Qr7FlzJ3pWWNOxWjDdqU3Rx9PAxzdojWViiqf0e2OT++n/AJNry2izL/sJ37fP+17dXCksn99L/JSfkr2Z/wDYO/b5/wBnbq4eS0Zkb1pLGdhtH/zp6N7GJYu0T+p8KuHyrVZatHUr0qlJ7lanKk/7kj3ExOn1eZjGqyVADJ8nd+SsN40dV6Bapws9eO0888IT8sZNau45bphv0fKj+GS3ViW/DmtoAAaAyjvG+rfj4yivw+T0zp2PXDUubpY2ZXgAAAAACqQEkgK4BFcAK4AMAGADAorCm5NRinKUmoxjFOUpSbwSSXhbe0QbKzK5MM9GNa9W1jg1ZKcs60v6k12R6do07nU/pR+Weiz+tTY123XZrJHOWWjTpR21TgouXG34W+NmrVVNWs5Z4iI0ew8qAAAFJRTWDSafhT1UwNHZVqdGF6uFGnCmo2Wjn1ThGClVbnJyeC1Xg46vEjo9Nn4fVrXdzDjOxLlmeFSm14VUg0+PPIk6LDp85DdAAHP+UbZq385R/QpnTseuGpc3SxwyvAAAAAJJASSCJJASSKK50CudAYAM6EMANs5McykaFKFvtEcbRWjjZ4yX2NBrUlypLb2k0tTFmh1F3M/CNG1aoxHylsA1WYAAAAAABz7lAtGi3xb5bSrRp/l04wfrizp2YxbhqXN0seMrwuUNfDlw7USdFh0+chugADn/ACjbNW/nKP6FM6dj1w1Lm6WOGV4AAFUBJICSQRJIomkBXAIlgBXABnQGdA+lmbu1Wy3WWzvW1ayz63aUU5zXoxkeLlXxpmp6oj5VRDoJJJJLUS1El4Ejkt5UAAAAAAADma9bRo1ptNZaqrWmvVT4p1JS/c69MYiIaU6vKVFyhr4cuHaiTosOnzkN0AAc/wCUbZq385R/QpnTseuGpc3SxwyvABUCSQEkgiaRRNIIkkBJIIrgBXAorgAwAyzJhBO9abf8tCu1xPBLsbNfqfWy2dzcpzW4AAAHx80WaWyXbBStM3n546HRprPVamHhwXgS420jJbtVV6PNVcU6sMr5Wop/R2GUluztKpvoUGbEdJzLFN/iCjlbp/8AtsM4r+naI1H64xE9JP6SRf8A8PfpoXdUpVdSvSq6HPOKpSUlKpnXnVjByw1cNV4Hjxq4nl671LS8VgktxJG+1lQLlDXw5cO1EnRYdPnIboAA5/yjbNW/nKP6FM6dj1w1Lm6WOGV4AJJATSCJpFE0giaQEkgiSRRJRCK4AVwAYAZXkwX1pHzet+xr9V62axvbiOa3AAAA0Pm8tE6t62xzeOcq6FHcjTgkklubb8rZ1LEYtw0rk/8AKWPNGV4QaCoNEEWgqIFyhr4cuHaiTosOnzkN0AAc/wCUbZq385R/QpnTseuGpc3SxwyvCqAmkEXEiiaQRNICaRUSSAmkESSArgBXAIYAZVkzX1nHzet+xr9V62axvbfOa3QAAA0Hmw2Tt3nVTtOrZ2Q0bm6XxWjI8oNBVtoCDRFRYE6Gvhy4dqJOiw6fOQ3QABz/AJRtmrfzlH9CmdOx64alzdLHDK8JpATiiouRQE0gi4kVE0giaQE0gKpBEs6UVzoDOgZTk1X1nHmK37Gt1XrZrG9tw5rdAAADQeazZK3ed1vaZ1rWyGjc3S+O0e3hBoKtyQVBoggwqVDXw5cO1EnRYdPnIboAA5/yjbNW/nKP6FM6dj1w1Lm6WOoyvCaCLkUUXEgicUEXEiiaQRcSCJJFE0giSRRm9yZg4Wuy0bQ7TKDqwz2cVJSUdVrDHHiNO51U01TTjRs0WIqpicvbpaU+Fy/Jj3jx5k8PXjRy+nmdzFwsFpVoVeVRqE4Zx01FfOw1cceIx3eomun44e7dn4TnLKzWZgAAAwe9MnNG02itXdpqRdarOq4qnFqLk8cEbVPVTTERjRhqsxM5y8jyV0eF1PyofEvlzwnYjlF5KaPDKn5UfiPLng7EcrFryW0qdOpU+WTwhCc3jRj4Esd9xFjqpmdDsxy1cbrXQZFVoa+HLj2ok6LDp85DdAAGgMo2zVv5yj7vTOnY9cNS5uljqRleE4hFyJRcQRcRUXIoIuRQE0iomkETSKiaQG5cxy+rbHzP7s5N/wBkuja2Q+yYWQAAAAAAAAAfMzT1c5d1vmvDGxWmS8qpSwPduM1xH+XmucUy52aOs0kGiCVCPz4cuPaiTosOnTkN4AAaByjbNW/nKPu9M6dj1w1Lm6WPJGVjSSKLkQLkQi5EqLkQi4gi5FFFxIqLkUHlNIqNxZkF9XWTmV2s5HUeyp07OyH2DCyAAAAAAAAAD4ebieduq3vds04el839zLZ9kPFzbLQTR1Gmg0BWivnw5ce1EnRYdNnHbwAA0FlF2at/OUfd6Z07HrhqXN0seSMrGmkUTSCJJATiwi7GZUXYyQRdiVFyJUXYoqLiRXluHMmvq+yczE4/Ueyp1LPrh9YwsgAAAAAAAAAxjKVPO3Pa91uzx6a8MfViZ+n9kMd3ZLR7R0mmg0FVo6+HLj2ok6EOmTjt8AAaDyi7NW/nKPu9M6dj1w07m+WPozPCaQEkETSCJJFE0giSQE0gJqbW2VFyNaXF0DKYhcjaHuIuU+K4rW9z1l+SfFR2p7n9wyfFlGTaq5Xjg+DVX4f9UDV6uf8Ar+7Y6eP+bahzG8AAAHPl5/eLR5xW9tnYp2w51WsvIz0iLxIqDAgwqLQCivnw5ce0k6LDpg47fAAGhMomzNv5dH3emdOx64adzfLH0ZnhNBE0BJFRNICaQRJICaCJJFEkgiqQFcCiuAGV5Ml9YvzSr7cDV6v1/dn6fe2sc1ugAABz9ea/xFo84re2zsU7Yc6rWXkaPSINAQYVFkEGFVpa+HLj2knRYdLHHb4AA0LlE2Zt/Lo+70zp2PXDTub5Y+jM8JoImgiaKJpBEkgJoIkkUTSCJJFEkgiuAFcAjK8ma+sJeaVfbpmt1fr+7Y6bf9m0zmN4AAAOf7y+8Wjn63ts7NO2HNq1l5WiiDQEGFQZBBhVaWvhy49pJ0WHSpx2+AANDZQ9mbfy6Pu9M6dj1w07m+WPozMaaAmgiaKJoImgJIqJpBE0iiaQRJIqK4AVwCMryaL6wn5pV/Upmr1nr+/9tjpt/wBm0DmN8AAANAXivp6/P1fbZ2adsObVrLysqIMKgwIMKgyKrS18OXHtJOixq6UOO3wABobKHszb+XR93pnTseuGnc3y+AjMxpoCaKicQiaAmgiaKJoImkVE0iokkETSKiuAGV5NV/j6nmdX9SmanWev7/22el3/AG/psw5jfAAADQV4/b1+fq+2zs07Yc2rWXkZUQYVBgQYVBkClr4cuPaSdFh0ocd0AABofKHszbuco+70zp2PXDTub5Y+jMxr9noTqPCnGUnt51N4eXcA9ium0+KfTH4hElddp8U+mPxBhNXZaPFy9XxGUwkrur+Ll6i5MJK76/i5eoZTEpKw1vFy6C5MSkrFW8XLoGYTEpqx1d5LoLmE+MpKy1d5LoLmE+MpKy1N5LoGYT4yr8mqbyXQy5hPjPDKcnNGUbdUcotL5JUWLTWrolM1OsmO3H8/22elifn9eGxzmN8AAAND2+zVXWrfRz1a1V6yW/fEdmnbDmzH1l5XZqvi5+hL4FRB2ar4ufoS+AVB2ar4ufoS+AHnmmng1g9x6jCoMgUtfDlx7STosOkzjugAAND5Q9mbdy6Pu9M6dj1w07m+XguW7vlE3nsVShg5teFvaijMxsvo0owiowioxXgSWCIqYAAAAAAAAAAAAZBmJ+9VPN5e3A1uq2R/LLZ3M1NBtAAABq60/aVOcn7TOvTpDRnVbKgAAtWiz06qztSKkuPwryPaAxS9rudnmsNWnLHOSfh5L4yo8NLXw5ce1EnQh0mcd0AABofKHszb+co+70zp2PXDTub5fQzO0lGywa8M3Ob8ueaXqSMrw+mAAAAAAAAAAAAADIMxP3mp5vL24mt1WyP5ZbO5mpoNoAAANXWn7Spzk/aZ16dIaM6rZUAAADwX3RU7NUx8MFoi4nHV7MekDEKWvhy49olIdJnHdAAAaGyh7M2/l0fd6Z07Hrhp3N8vq3F91o8mXtMyvD3gAAAAAAAAAAAAAyHMT95qcw/bia3VbYZrO5mhoNkAAANW2j7Spy59rOvTpDRnVAqAAAB5rz+71+ZqeywMJpa+HLj2idEh0ocd0AABobKHszb+XR93pnTseuGnc3y+pcP3SjyZe0zK8PoAAAAAAAAAAAAAAyLMR94q8z/yRq9Vthms6szNFsgAABq20faT5c+1nXp0hozqgVAAAA8t5/d6/M1PZYGFUtfDlx7ROhDpQ47fAAGhcomzNv5dH3emdOx64adzfL3Zma6nZlH+alKUWuJtyT9b6DK8PrgAAAAAAAAAAAAAyLMR9vV5n/kjV6rbDNY1lmZotkAAANW2j7SfLn2s69OkNCdUCgAAAeG+qqhZquP80c4uNy1Pj0AYbS18OXHtE6EaulTjt8AAaVyr3dKjebrYfR2ulCpGW1okIqnOP4KMH/uOj01WaMcNW9GKs8sZuy3Ts9RTjqp6k4vwSj8eM2GJmFivGjXSzklntuEtSa/Db/Ag9eADABgAAAAAAAAAAZHmI+2rc0vaNXqtsM1jWWZGi2QAAA1bX18+XLtOvGjQnVAoAALdarCnFynJRituTwQGJ31efyiSUcVShrU/DJ75lRTM1d8rXb7LQisc/XhKfFSi89N+in6jxcq+NEy9URmqIdDHJbwAA+RmnuCjedmlQrfNknn6NVLGVKrhqSS21urbT2vCZLdyaJzDzVTFUYlpS/Mytvu+UlXoylSWOFopJ1KEo7rktb5JYHRou016S1KqJp1fGVSO6ulGTDxldjX/ANf9wwZTVoe/fpFwmUlaHv36QwZTVpe/fpsYTKatL8Y/TYwZTVql4x+m/iMJlJWqXjH6b+JcGUlapeMl6b+IwZVVrl4yXpv4jCZV+Vy8ZL038Rgyr8sn4yXpv4jBlco3nXptunaKsG1g3CtODa/BkmmJ1hYqmNJXf47bOGWnrVXvE7dP7Y/C/Ormfyp/Hrbw209ard4nbp/bH4PnVzP5Ud/23htq63W7w7VH7Y/B86uZ/Kn/AJBbeG2nrdbvDt0/tj8L86uZ/Lyu8avjp4v+pL4nrCZR/iNXx0/zH8Rgyi7zreOn+Yxhcou9K3j5+mxgy81a0ubxnNye7KWefrJgy9V13RarbJRslGdXF4Z6Mfo48qb+avxZ5qrpp3Th6ppmrRuDMNmQhdkJVKrjUtlWKjUnHWU4eHQ4Y6uGOGL28FuHPvXvnOI0bdu38f5ZUYGQAAAAEHTi/DFY+RANChvY9CGQ0KG9j0IZDQob2PQhkNCjvY9CGQ0KO9j0IZDQo72PQhkNCjvY9CGQ0KO9j0IZDQo71dCGQ0KO9XQhkNCjvV0IZDQo71dCGQ0KO9XQhkNCjvY9CGQ0KO9j0IZDQo72PQhkNCjvY9CGQ0KO9j0IZDQob2PQhkNChvY9CGQ0KG9j0IZEw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72" y="3178193"/>
            <a:ext cx="1492827" cy="14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scm-l3.technorati.com/13/02/19/75101/Twitter.png?t=201302191041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86152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Encouragement of Crash Avoidance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Focus to avoid collision with motorcycle.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The recent technology of AEB must work for avoiding or mitigating collision with m/c, otherwise the great potential impact of AEB is not unlocked to the region.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Lane watch and BSI that work to prevent collision with m/c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Although ASEAN NCAP highly promoted the fitment of latest crash avoidance technology in our market, the focus should be on how we can save </a:t>
            </a:r>
            <a:r>
              <a:rPr lang="en-US" sz="2500" b="1" u="sng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motorcyclist</a:t>
            </a:r>
            <a:r>
              <a:rPr lang="en-US" sz="2500" b="1" dirty="0" smtClean="0">
                <a:latin typeface="Calibri Light" panose="020F0302020204030204" pitchFamily="34" charset="0"/>
              </a:rPr>
              <a:t>.</a:t>
            </a: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5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64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Encouragement of Crash Avoidance Technology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415844" cy="30243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14</a:t>
            </a:fld>
            <a:endParaRPr lang="en-MY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Simple yet effective solution would be able to reduce motorcyclist casualty.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5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Safer Cars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ASEAN NCAP focus on Top 30 of ASEAN volumes with minimum of 4-star rating.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However, it is very dynamic and keep changing position year by year.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To maintain the exclusivity of Top 30, ASEAN NCAP reconsidering to further looks into Top 50 for ensuring the safety quality of Top 30 cars.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Manufacturer is encouraged to launch the new vehicle with rating.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37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Safer Cars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16</a:t>
            </a:fld>
            <a:endParaRPr lang="en-MY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ASEAN NCAP also need to consider </a:t>
            </a:r>
            <a:r>
              <a:rPr lang="en-US" sz="2500" dirty="0" smtClean="0">
                <a:latin typeface="Calibri Light" panose="020F0302020204030204" pitchFamily="34" charset="0"/>
              </a:rPr>
              <a:t>other people movers </a:t>
            </a:r>
            <a:r>
              <a:rPr lang="en-US" sz="2500" dirty="0">
                <a:latin typeface="Calibri Light" panose="020F0302020204030204" pitchFamily="34" charset="0"/>
              </a:rPr>
              <a:t>such as </a:t>
            </a:r>
            <a:r>
              <a:rPr lang="en-US" sz="2500" dirty="0" smtClean="0">
                <a:latin typeface="Calibri Light" panose="020F0302020204030204" pitchFamily="34" charset="0"/>
              </a:rPr>
              <a:t>Van, </a:t>
            </a:r>
            <a:r>
              <a:rPr lang="en-US" sz="2500" dirty="0">
                <a:latin typeface="Calibri Light" panose="020F0302020204030204" pitchFamily="34" charset="0"/>
              </a:rPr>
              <a:t>because it is also among top 30 vehicle i.e. Daihatsu Granmax, Suzuki Futura, Mitsubishi L300</a:t>
            </a:r>
            <a:r>
              <a:rPr lang="en-US" sz="2500" dirty="0" smtClean="0">
                <a:latin typeface="Calibri Light" panose="020F0302020204030204" pitchFamily="34" charset="0"/>
              </a:rPr>
              <a:t>).</a:t>
            </a:r>
          </a:p>
          <a:p>
            <a:pPr marL="0" indent="0">
              <a:buNone/>
            </a:pPr>
            <a:endParaRPr lang="en-US" sz="25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A </a:t>
            </a:r>
            <a:r>
              <a:rPr lang="en-US" sz="2500" u="sng" dirty="0">
                <a:latin typeface="Calibri Light" panose="020F0302020204030204" pitchFamily="34" charset="0"/>
              </a:rPr>
              <a:t>special edition </a:t>
            </a:r>
            <a:r>
              <a:rPr lang="en-US" sz="2500" dirty="0">
                <a:latin typeface="Calibri Light" panose="020F0302020204030204" pitchFamily="34" charset="0"/>
              </a:rPr>
              <a:t>of ASEAN NCAP </a:t>
            </a:r>
            <a:r>
              <a:rPr lang="en-US" sz="2500" dirty="0" smtClean="0">
                <a:latin typeface="Calibri Light" panose="020F0302020204030204" pitchFamily="34" charset="0"/>
              </a:rPr>
              <a:t>may be </a:t>
            </a:r>
            <a:r>
              <a:rPr lang="en-US" sz="2500" dirty="0">
                <a:latin typeface="Calibri Light" panose="020F0302020204030204" pitchFamily="34" charset="0"/>
              </a:rPr>
              <a:t>introduced in special phase to cover this type of vehicle</a:t>
            </a:r>
            <a:r>
              <a:rPr lang="en-US" sz="2500" dirty="0" smtClean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5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21086"/>
            <a:ext cx="2808312" cy="216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Safer Cars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ASEAN NCAP fully support the </a:t>
            </a:r>
            <a:r>
              <a:rPr lang="en-US" sz="2500" b="1" dirty="0">
                <a:solidFill>
                  <a:srgbClr val="0070C0"/>
                </a:solidFill>
                <a:latin typeface="Calibri Light" panose="020F0302020204030204" pitchFamily="34" charset="0"/>
              </a:rPr>
              <a:t>Global NCAP Fleet Safety Guide and Safer Car Purchasing Policy 2014-2015</a:t>
            </a:r>
            <a:r>
              <a:rPr lang="en-US" sz="2500" dirty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5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Although ASEAN NCAP mainly about passenger cars, there should be a synergize activity to level up motorcycle </a:t>
            </a:r>
            <a:r>
              <a:rPr lang="en-US" sz="2500" dirty="0" smtClean="0">
                <a:latin typeface="Calibri Light" panose="020F0302020204030204" pitchFamily="34" charset="0"/>
              </a:rPr>
              <a:t>safety. ABS system, passive safety of car for motorcyclist </a:t>
            </a:r>
            <a:endParaRPr lang="en-US" sz="25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5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ASEAN NCAP </a:t>
            </a:r>
            <a:r>
              <a:rPr lang="en-US" sz="2500" dirty="0" smtClean="0">
                <a:latin typeface="Calibri Light" panose="020F0302020204030204" pitchFamily="34" charset="0"/>
              </a:rPr>
              <a:t>would </a:t>
            </a:r>
            <a:r>
              <a:rPr lang="en-US" sz="2500" dirty="0">
                <a:latin typeface="Calibri Light" panose="020F0302020204030204" pitchFamily="34" charset="0"/>
              </a:rPr>
              <a:t>play a major role in encouraging partnership with Motorcycle industry.</a:t>
            </a:r>
          </a:p>
          <a:p>
            <a:endParaRPr lang="en-GB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43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Safety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2" y="4695921"/>
            <a:ext cx="2777229" cy="16779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18</a:t>
            </a:fld>
            <a:endParaRPr lang="en-MY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During the starting of ASEAN NCAP, many have commented that “safety = expensive”, now we finally can enjoy 4-star car with affordable price.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b="1" u="sng" dirty="0" smtClean="0">
                <a:latin typeface="Calibri Light" panose="020F0302020204030204" pitchFamily="34" charset="0"/>
              </a:rPr>
              <a:t>RM24,900 / THB 250K / IDR 92M /SGD 9800 / USD 8000 / EU 6000 / YEN 800K</a:t>
            </a:r>
          </a:p>
          <a:p>
            <a:endParaRPr lang="en-US" dirty="0" smtClean="0"/>
          </a:p>
        </p:txBody>
      </p:sp>
      <p:pic>
        <p:nvPicPr>
          <p:cNvPr id="1026" name="Picture 2" descr="C:\Users\KA\Downloads\ACT0037FO - Perodua Axia - Rating Plate - Draft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8" y="4077072"/>
            <a:ext cx="2605116" cy="22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4" y="3863181"/>
            <a:ext cx="2555776" cy="16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Assessed by ASEAN NCAP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933995"/>
              </p:ext>
            </p:extLst>
          </p:nvPr>
        </p:nvGraphicFramePr>
        <p:xfrm>
          <a:off x="395536" y="1484785"/>
          <a:ext cx="8496944" cy="5270431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966477"/>
                <a:gridCol w="1751739"/>
                <a:gridCol w="2154438"/>
                <a:gridCol w="1812145"/>
                <a:gridCol w="1812145"/>
              </a:tblGrid>
              <a:tr h="2629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</a:rPr>
                        <a:t>Type</a:t>
                      </a:r>
                      <a:endParaRPr lang="en-GB" sz="1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>
                          <a:effectLst/>
                        </a:rPr>
                        <a:t>Phase 1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</a:rPr>
                        <a:t>Phase 2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</a:rPr>
                        <a:t>Phase 3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Phase 3+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4355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Pick Up</a:t>
                      </a:r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Chevrolet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Colorado [5,4]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262941">
                <a:tc>
                  <a:txBody>
                    <a:bodyPr/>
                    <a:lstStyle/>
                    <a:p>
                      <a:pPr algn="ctr" fontAlgn="b"/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Isuzu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DMax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2629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Sedan</a:t>
                      </a:r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Ford </a:t>
                      </a:r>
                      <a:r>
                        <a:rPr lang="en-GB" sz="1400" u="none" strike="noStrike" dirty="0" smtClean="0">
                          <a:effectLst/>
                        </a:rPr>
                        <a:t>Fiesta [5]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Nissan </a:t>
                      </a:r>
                      <a:r>
                        <a:rPr lang="en-GB" sz="1400" u="none" strike="noStrike" dirty="0" smtClean="0">
                          <a:effectLst/>
                        </a:rPr>
                        <a:t>Almera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Proton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Preve’ [5]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New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400" u="none" strike="noStrike" dirty="0" smtClean="0">
                          <a:effectLst/>
                        </a:rPr>
                        <a:t>Honda City [5,4]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435505">
                <a:tc>
                  <a:txBody>
                    <a:bodyPr/>
                    <a:lstStyle/>
                    <a:p>
                      <a:pPr algn="ctr" fontAlgn="b"/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Honda </a:t>
                      </a:r>
                      <a:r>
                        <a:rPr lang="en-GB" sz="1400" u="none" strike="noStrike" dirty="0" smtClean="0">
                          <a:effectLst/>
                        </a:rPr>
                        <a:t>City [5]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Mazda </a:t>
                      </a:r>
                      <a:r>
                        <a:rPr lang="en-GB" sz="1400" u="none" strike="noStrike" dirty="0" smtClean="0">
                          <a:effectLst/>
                        </a:rPr>
                        <a:t>2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Toyota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Corolla Altis [5,4]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Nissan Teana [5]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262941">
                <a:tc>
                  <a:txBody>
                    <a:bodyPr/>
                    <a:lstStyle/>
                    <a:p>
                      <a:pPr algn="ctr" fontAlgn="b"/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Toyota </a:t>
                      </a:r>
                      <a:r>
                        <a:rPr lang="en-GB" sz="1400" u="none" strike="noStrike" dirty="0" smtClean="0">
                          <a:effectLst/>
                        </a:rPr>
                        <a:t>Vios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Honda </a:t>
                      </a:r>
                      <a:r>
                        <a:rPr lang="en-GB" sz="1400" u="none" strike="noStrike" dirty="0" smtClean="0">
                          <a:effectLst/>
                        </a:rPr>
                        <a:t>Civic [5,4]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VW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Polo Sedan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435505">
                <a:tc>
                  <a:txBody>
                    <a:bodyPr/>
                    <a:lstStyle/>
                    <a:p>
                      <a:pPr algn="ctr" fontAlgn="b"/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Proton </a:t>
                      </a:r>
                      <a:r>
                        <a:rPr lang="en-GB" sz="1400" u="none" strike="noStrike" dirty="0" smtClean="0">
                          <a:effectLst/>
                        </a:rPr>
                        <a:t>Saga [3]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r>
                        <a:rPr lang="en-GB" sz="1400" u="none" strike="noStrike" dirty="0" smtClean="0">
                          <a:effectLst/>
                        </a:rPr>
                        <a:t>Toyota Prius [5]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Chevrolet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Sonic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5151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Small Car</a:t>
                      </a:r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Nissan </a:t>
                      </a:r>
                      <a:r>
                        <a:rPr lang="en-GB" sz="1400" u="none" strike="noStrike" dirty="0" smtClean="0">
                          <a:effectLst/>
                        </a:rPr>
                        <a:t>March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Mitsubishi </a:t>
                      </a:r>
                      <a:r>
                        <a:rPr lang="en-GB" sz="1400" u="none" strike="noStrike" dirty="0" smtClean="0">
                          <a:effectLst/>
                        </a:rPr>
                        <a:t>Mirage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Peugeot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208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New Jazz [5,4]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262941">
                <a:tc>
                  <a:txBody>
                    <a:bodyPr/>
                    <a:lstStyle/>
                    <a:p>
                      <a:pPr algn="ctr" fontAlgn="b"/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Hyundai </a:t>
                      </a:r>
                      <a:r>
                        <a:rPr lang="en-GB" sz="1400" u="none" strike="noStrike" dirty="0" smtClean="0">
                          <a:effectLst/>
                        </a:rPr>
                        <a:t>i10 [2]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r>
                        <a:rPr lang="en-GB" sz="1400" u="none" strike="noStrike" dirty="0" smtClean="0">
                          <a:effectLst/>
                        </a:rPr>
                        <a:t>Suzuki Swift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Kia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Picanto [4,0]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Perodua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AXIA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262941">
                <a:tc>
                  <a:txBody>
                    <a:bodyPr/>
                    <a:lstStyle/>
                    <a:p>
                      <a:pPr algn="ctr" fontAlgn="b"/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Perodua </a:t>
                      </a:r>
                      <a:r>
                        <a:rPr lang="en-GB" sz="1400" u="none" strike="noStrike" dirty="0" smtClean="0">
                          <a:effectLst/>
                        </a:rPr>
                        <a:t>MyVi [3]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New Proton [5]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262941">
                <a:tc>
                  <a:txBody>
                    <a:bodyPr/>
                    <a:lstStyle/>
                    <a:p>
                      <a:pPr algn="ctr" fontAlgn="b"/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Tata Vista [3]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2629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MPV</a:t>
                      </a:r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Toyota </a:t>
                      </a:r>
                      <a:r>
                        <a:rPr lang="en-GB" sz="1400" u="none" strike="noStrike" dirty="0" smtClean="0">
                          <a:effectLst/>
                        </a:rPr>
                        <a:t>Avanza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New MyVi [4]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262941">
                <a:tc>
                  <a:txBody>
                    <a:bodyPr/>
                    <a:lstStyle/>
                    <a:p>
                      <a:pPr algn="ctr" fontAlgn="b"/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Daihatsu </a:t>
                      </a:r>
                      <a:r>
                        <a:rPr lang="en-GB" sz="1400" u="none" strike="noStrike" dirty="0" smtClean="0">
                          <a:effectLst/>
                        </a:rPr>
                        <a:t>Xenia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262941">
                <a:tc>
                  <a:txBody>
                    <a:bodyPr/>
                    <a:lstStyle/>
                    <a:p>
                      <a:pPr algn="ctr" fontAlgn="b"/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Perodua </a:t>
                      </a:r>
                      <a:r>
                        <a:rPr lang="en-GB" sz="1400" u="none" strike="noStrike" dirty="0" smtClean="0">
                          <a:effectLst/>
                        </a:rPr>
                        <a:t>Alza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4355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SUV</a:t>
                      </a:r>
                      <a:endParaRPr lang="en-GB" sz="14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Mitsubishi Pajero </a:t>
                      </a:r>
                      <a:r>
                        <a:rPr lang="en-GB" sz="1400" u="none" strike="noStrike" dirty="0" smtClean="0">
                          <a:effectLst/>
                        </a:rPr>
                        <a:t>Sport [4]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effectLst/>
                        </a:rPr>
                        <a:t>Honda CR-V [5,4]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  <a:tr h="344910">
                <a:tc>
                  <a:txBody>
                    <a:bodyPr/>
                    <a:lstStyle/>
                    <a:p>
                      <a:pPr algn="ctr" fontAlgn="b"/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Subaru XV [5]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3" marR="12323" marT="12323" marB="0" anchor="b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10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New Car Assessment Program for Southeast Asia region (ASEAN NCAP) has been established since 8</a:t>
            </a:r>
            <a:r>
              <a:rPr lang="en-US" sz="2500" baseline="30000" dirty="0">
                <a:latin typeface="Calibri Light" panose="020F0302020204030204" pitchFamily="34" charset="0"/>
              </a:rPr>
              <a:t>th</a:t>
            </a:r>
            <a:r>
              <a:rPr lang="en-US" sz="2500" dirty="0">
                <a:latin typeface="Calibri Light" panose="020F0302020204030204" pitchFamily="34" charset="0"/>
              </a:rPr>
              <a:t> December </a:t>
            </a:r>
            <a:r>
              <a:rPr lang="en-US" sz="2500" dirty="0" smtClean="0">
                <a:latin typeface="Calibri Light" panose="020F0302020204030204" pitchFamily="34" charset="0"/>
              </a:rPr>
              <a:t>2011.</a:t>
            </a:r>
            <a:endParaRPr lang="en-US" sz="25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Ever since, we have assessed </a:t>
            </a:r>
            <a:r>
              <a:rPr lang="en-US" sz="2500" dirty="0" smtClean="0">
                <a:latin typeface="Calibri Light" panose="020F0302020204030204" pitchFamily="34" charset="0"/>
              </a:rPr>
              <a:t>34 </a:t>
            </a:r>
            <a:r>
              <a:rPr lang="en-US" sz="2500" dirty="0">
                <a:latin typeface="Calibri Light" panose="020F0302020204030204" pitchFamily="34" charset="0"/>
              </a:rPr>
              <a:t>models from 18 car manufacturers all over the world.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We have </a:t>
            </a:r>
            <a:r>
              <a:rPr lang="en-US" sz="2500" dirty="0" smtClean="0">
                <a:latin typeface="Calibri Light" panose="020F0302020204030204" pitchFamily="34" charset="0"/>
              </a:rPr>
              <a:t>tested </a:t>
            </a:r>
            <a:r>
              <a:rPr lang="en-US" sz="2500" dirty="0">
                <a:latin typeface="Calibri Light" panose="020F0302020204030204" pitchFamily="34" charset="0"/>
              </a:rPr>
              <a:t>17 from Top 20 Manufacturers of ASEAN countries.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We covered minimum of 50% from the TIV of ASEAN </a:t>
            </a:r>
            <a:r>
              <a:rPr lang="en-US" sz="2500" dirty="0" smtClean="0">
                <a:latin typeface="Calibri Light" panose="020F0302020204030204" pitchFamily="34" charset="0"/>
              </a:rPr>
              <a:t>Markets.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ASEAN NCAP (4-star) widely accepted as reference ‘standard’ for countries without crash regulation.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5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33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non safer car in the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Pre-ASEAN vehicles on the road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Some old cars are not crashworthiness and roadworthiness – mainly for mobility needs.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ASEAN NCAP is exploring for methods to discourage the usage of such.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20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177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Compatibility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Pick Up is the most selling vehicle in the region.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Thus crash compatibility between Pick Up versus another vehicle has to be explored.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21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110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current to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To stabilize the rating and maturing the development of new vehicle, ASEAN NCAP will maintained its current protocol until end of 2016 except for Side Impact R95 requirements.</a:t>
            </a:r>
          </a:p>
          <a:p>
            <a:pPr marL="0" indent="0">
              <a:buNone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Starting 2015, Side Impact R95 is mandatory for 3-star car and above.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For option test with launching, R95 certificate is acceptable.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 Light" panose="020F0302020204030204" pitchFamily="34" charset="0"/>
              </a:rPr>
              <a:t>Other than above, test need to be conducted at ASEAN NCAP official laboratory.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4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current to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To ensure the repeatability and quality, ASEAN NCAP </a:t>
            </a:r>
            <a:r>
              <a:rPr lang="en-US" sz="2500" dirty="0" smtClean="0">
                <a:latin typeface="Calibri Light" panose="020F0302020204030204" pitchFamily="34" charset="0"/>
              </a:rPr>
              <a:t>is undertaking reassessment </a:t>
            </a:r>
            <a:r>
              <a:rPr lang="en-US" sz="2500" dirty="0">
                <a:latin typeface="Calibri Light" panose="020F0302020204030204" pitchFamily="34" charset="0"/>
              </a:rPr>
              <a:t>or audit test </a:t>
            </a:r>
            <a:r>
              <a:rPr lang="en-US" sz="2500" dirty="0" smtClean="0">
                <a:latin typeface="Calibri Light" panose="020F0302020204030204" pitchFamily="34" charset="0"/>
              </a:rPr>
              <a:t>at the moment.</a:t>
            </a:r>
            <a:endParaRPr lang="en-US" sz="25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Calibri Light" panose="020F0302020204030204" pitchFamily="34" charset="0"/>
              </a:rPr>
              <a:t>Priority to the car that has extended their ratings for example MIRAGE to ATTRAGE.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Calibri Light" panose="020F0302020204030204" pitchFamily="34" charset="0"/>
              </a:rPr>
              <a:t>Deviation of safety items for example the introduction of new variant without top tether where else it was tested with it before.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Working on New Rating and possible testing protocol. Technical </a:t>
            </a:r>
            <a:r>
              <a:rPr lang="en-US" sz="2500" dirty="0">
                <a:latin typeface="Calibri Light" panose="020F0302020204030204" pitchFamily="34" charset="0"/>
              </a:rPr>
              <a:t>Committee will </a:t>
            </a:r>
            <a:r>
              <a:rPr lang="en-US" sz="2500" dirty="0" smtClean="0">
                <a:latin typeface="Calibri Light" panose="020F0302020204030204" pitchFamily="34" charset="0"/>
              </a:rPr>
              <a:t>announce by </a:t>
            </a:r>
            <a:r>
              <a:rPr lang="en-US" sz="2500" dirty="0">
                <a:latin typeface="Calibri Light" panose="020F0302020204030204" pitchFamily="34" charset="0"/>
              </a:rPr>
              <a:t>January 2016.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5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41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new testing regime 2016 ~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ASEAN NCAP wish to focus on developing new testing regime as below;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Calibri Light" panose="020F0302020204030204" pitchFamily="34" charset="0"/>
              </a:rPr>
              <a:t>New combined rating system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Calibri Light" panose="020F0302020204030204" pitchFamily="34" charset="0"/>
              </a:rPr>
              <a:t>Frontal Occupant Protection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Calibri Light" panose="020F0302020204030204" pitchFamily="34" charset="0"/>
              </a:rPr>
              <a:t>Lateral Occupant Protection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Calibri Light" panose="020F0302020204030204" pitchFamily="34" charset="0"/>
              </a:rPr>
              <a:t>Child Occupant Protection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Calibri Light" panose="020F0302020204030204" pitchFamily="34" charset="0"/>
              </a:rPr>
              <a:t>Safety Assist Technology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5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24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734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Plate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48" y="1600200"/>
            <a:ext cx="513350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27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Although 5-star+ is not introduced; the new rating will separate higher </a:t>
            </a:r>
            <a:r>
              <a:rPr lang="en-US" sz="2800" dirty="0">
                <a:latin typeface="Calibri Light" panose="020F0302020204030204" pitchFamily="34" charset="0"/>
              </a:rPr>
              <a:t>achievers from the ordinary 5-</a:t>
            </a:r>
            <a:r>
              <a:rPr lang="en-US" sz="2800" dirty="0" smtClean="0">
                <a:latin typeface="Calibri Light" panose="020F0302020204030204" pitchFamily="34" charset="0"/>
              </a:rPr>
              <a:t>star.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Also to ensure the proper distribution of weightage for each star ratings. 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Previously, difference between 5 &amp; 4-star is by ESC &amp; SBR. 4-star doesn’t need to have any SBR, ESC or even ABS.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59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ASEAN NCAP has witnessed many miss use of dual ratings.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Usually display higher variant.</a:t>
            </a:r>
            <a:endParaRPr lang="en-GB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This is not effective for ASEAN as a region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4-star label may be display in country where only 0-star variant is available. </a:t>
            </a: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ASEAN NCAP notes of the recent development of Euro NCAP – from single to dual star rating.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ASEAN NCAP understands the move is to promote more safety assist technology in a </a:t>
            </a:r>
            <a:r>
              <a:rPr lang="en-US" u="sng" dirty="0" smtClean="0">
                <a:latin typeface="Calibri Light" panose="020F0302020204030204" pitchFamily="34" charset="0"/>
              </a:rPr>
              <a:t>mature market</a:t>
            </a:r>
            <a:r>
              <a:rPr lang="en-US" dirty="0" smtClean="0">
                <a:latin typeface="Calibri Light" panose="020F0302020204030204" pitchFamily="34" charset="0"/>
              </a:rPr>
              <a:t>.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Hence, for ASEAN NCAP foresee that single rating is more effective for the region to promote safer vehicle.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78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New Rating would be separated in 3 categories;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Adult Occupant Protection (AOP)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Child Occupant Protection (COP)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Safety Assist Technology (SAT)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The new rating may be as the followings: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AOP (50%) </a:t>
            </a:r>
            <a:r>
              <a:rPr lang="en-US" dirty="0">
                <a:latin typeface="Calibri Light" panose="020F0302020204030204" pitchFamily="34" charset="0"/>
              </a:rPr>
              <a:t>[</a:t>
            </a:r>
            <a:r>
              <a:rPr lang="en-US" dirty="0" smtClean="0">
                <a:latin typeface="Calibri Light" panose="020F0302020204030204" pitchFamily="34" charset="0"/>
              </a:rPr>
              <a:t> current ] 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COP &amp; SAT (25%+25%=50%) </a:t>
            </a:r>
            <a:r>
              <a:rPr lang="en-US" dirty="0">
                <a:latin typeface="Calibri Light" panose="020F0302020204030204" pitchFamily="34" charset="0"/>
              </a:rPr>
              <a:t>[</a:t>
            </a:r>
            <a:r>
              <a:rPr lang="en-US" dirty="0" smtClean="0">
                <a:latin typeface="Calibri Light" panose="020F0302020204030204" pitchFamily="34" charset="0"/>
              </a:rPr>
              <a:t>future]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592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Combined Rating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29</a:t>
            </a:fld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2" y="2388830"/>
            <a:ext cx="8604448" cy="2840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5938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fornian FB" panose="0207040306080B030204" pitchFamily="18" charset="0"/>
              </a:rPr>
              <a:t>ASEAN NCAP: Safer cars for today and future</a:t>
            </a:r>
            <a:endParaRPr lang="en-GB" i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ASEAN NCAP understood that new technology has been developed rapidly in the area of driving assist. </a:t>
            </a:r>
            <a:r>
              <a:rPr lang="en-GB" sz="2500" dirty="0" smtClean="0">
                <a:latin typeface="Calibri Light" panose="020F0302020204030204" pitchFamily="34" charset="0"/>
              </a:rPr>
              <a:t>ASEAN NCAP encouraged manufacturer to develop and equip the latest vehicle with the system with </a:t>
            </a:r>
            <a:r>
              <a:rPr lang="en-GB" sz="2500" b="1" dirty="0" smtClean="0">
                <a:latin typeface="Calibri Light" panose="020F0302020204030204" pitchFamily="34" charset="0"/>
              </a:rPr>
              <a:t>priority</a:t>
            </a:r>
            <a:r>
              <a:rPr lang="en-GB" sz="2500" dirty="0" smtClean="0">
                <a:latin typeface="Calibri Light" panose="020F0302020204030204" pitchFamily="34" charset="0"/>
              </a:rPr>
              <a:t> </a:t>
            </a:r>
            <a:r>
              <a:rPr lang="en-GB" sz="2500" u="sng" dirty="0" smtClean="0">
                <a:latin typeface="Calibri Light" panose="020F0302020204030204" pitchFamily="34" charset="0"/>
              </a:rPr>
              <a:t>to be given to a system which able to help to reduce motorcyclist incidents and fatalities</a:t>
            </a:r>
            <a:r>
              <a:rPr lang="en-GB" sz="2500" dirty="0" smtClean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The roadmap has been produced through open and close consultation with car manufacturer, NCAPs colleagues and ASEAN NCAP Stakeholders.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03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Occupant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Development of new test protocols i.e. full frontal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Minimum points for 5-star, will current 14 points good enough or too stringent.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W</a:t>
            </a:r>
            <a:r>
              <a:rPr lang="en-US" sz="2500" dirty="0" smtClean="0">
                <a:latin typeface="Calibri Light" panose="020F0302020204030204" pitchFamily="34" charset="0"/>
              </a:rPr>
              <a:t>ill further analyze by considering compatibility study, pre-NCAP vehicle real world crashworthiness study.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The main debate will be portion of frontal in combined rating, thus detail study need to be done.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Additional test protocols will be explored. ASEAN NCAP will also refer to the Euro NCAP latest plan on </a:t>
            </a:r>
            <a:r>
              <a:rPr lang="en-US" sz="2500" dirty="0">
                <a:latin typeface="Calibri Light" panose="020F0302020204030204" pitchFamily="34" charset="0"/>
              </a:rPr>
              <a:t>offset front impact </a:t>
            </a:r>
            <a:r>
              <a:rPr lang="en-US" sz="2500" dirty="0" smtClean="0">
                <a:latin typeface="Calibri Light" panose="020F0302020204030204" pitchFamily="34" charset="0"/>
              </a:rPr>
              <a:t>protection (to </a:t>
            </a:r>
            <a:r>
              <a:rPr lang="en-US" sz="2500" dirty="0">
                <a:latin typeface="Calibri Light" panose="020F0302020204030204" pitchFamily="34" charset="0"/>
              </a:rPr>
              <a:t>improve structural engagement for a broad range of </a:t>
            </a:r>
            <a:r>
              <a:rPr lang="en-US" sz="2500" dirty="0" smtClean="0">
                <a:latin typeface="Calibri Light" panose="020F0302020204030204" pitchFamily="34" charset="0"/>
              </a:rPr>
              <a:t>vehicles)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12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Occupant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Portion of combined ratings need to be developed based on real world crash study.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New NCAP side impact test will be considered together with Q1.5 &amp; Q3 dummy.</a:t>
            </a:r>
          </a:p>
          <a:p>
            <a:pPr marL="0" indent="0">
              <a:buNone/>
            </a:pPr>
            <a:endParaRPr lang="en-US" sz="2500" b="1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Development of Curtain Airbag Evaluation to replace pole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67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Occupant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Q1.5 &amp; Q3 expected to be delivered to MIROS PC3 by End of 2015.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Development test will start by 2016.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New point system will be introduced.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Why not having our own </a:t>
            </a:r>
            <a:r>
              <a:rPr lang="en-US" sz="2500" b="1" u="sng" dirty="0" smtClean="0">
                <a:latin typeface="Calibri Light" panose="020F0302020204030204" pitchFamily="34" charset="0"/>
              </a:rPr>
              <a:t>ASEAN NCAP Child Seat?</a:t>
            </a:r>
            <a:r>
              <a:rPr lang="en-US" sz="2500" dirty="0" smtClean="0">
                <a:latin typeface="Calibri Light" panose="020F0302020204030204" pitchFamily="34" charset="0"/>
              </a:rPr>
              <a:t> Possible solution for safer, affordable and practical CRS.</a:t>
            </a:r>
            <a:endParaRPr lang="en-US" sz="2500" b="1" u="sng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5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81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Assist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Protocols for SBR and ESC need to be developed within 2015.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W</a:t>
            </a:r>
            <a:r>
              <a:rPr lang="en-US" sz="2500" dirty="0" smtClean="0">
                <a:latin typeface="Calibri Light" panose="020F0302020204030204" pitchFamily="34" charset="0"/>
              </a:rPr>
              <a:t>ill be follow closely the Euro NCAP case study on PTW 2017/2018, especially on AEB </a:t>
            </a:r>
            <a:r>
              <a:rPr lang="en-US" sz="2500" dirty="0">
                <a:latin typeface="Calibri Light" panose="020F0302020204030204" pitchFamily="34" charset="0"/>
              </a:rPr>
              <a:t>development for Motorcycle </a:t>
            </a:r>
            <a:endParaRPr lang="en-US" sz="25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Shall prioritize on SATs that suitable to save motorcyclist in ASEAN region.</a:t>
            </a:r>
          </a:p>
          <a:p>
            <a:pPr marL="0" indent="0">
              <a:buNone/>
            </a:pPr>
            <a:endParaRPr lang="en-US" sz="25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Suitability of the system/device in the region has to be explored together with OEM.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5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33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84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34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56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Statement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35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719572" y="3103800"/>
            <a:ext cx="7704856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the intellectual property of </a:t>
            </a:r>
            <a:r>
              <a:rPr lang="en-US" dirty="0" smtClean="0"/>
              <a:t>ASEAN NCAP. Permission </a:t>
            </a:r>
            <a:r>
              <a:rPr lang="en-US" dirty="0"/>
              <a:t>is granted for this material to be shared for non-commercial, educational purposes, provided that this copyright statement appears on the reproduced materials and notice is given that the copying is by permission of </a:t>
            </a:r>
            <a:r>
              <a:rPr lang="en-US" dirty="0" smtClean="0"/>
              <a:t>ASEAN NCAP</a:t>
            </a:r>
            <a:r>
              <a:rPr lang="en-US" dirty="0"/>
              <a:t>. To disseminate otherwise or to republish requires written permission from </a:t>
            </a:r>
            <a:r>
              <a:rPr lang="en-US" dirty="0" smtClean="0"/>
              <a:t>ASEAN NCAP.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Traffic Injury Problem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88307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4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467544" y="616530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R</a:t>
            </a:r>
            <a:r>
              <a:rPr lang="en-US" dirty="0" smtClean="0">
                <a:latin typeface="Calibri Light" panose="020F0302020204030204" pitchFamily="34" charset="0"/>
              </a:rPr>
              <a:t>oad safety death rate (per 100,000 population)</a:t>
            </a:r>
          </a:p>
          <a:p>
            <a:r>
              <a:rPr lang="en-US" dirty="0" smtClean="0"/>
              <a:t>Global </a:t>
            </a:r>
            <a:r>
              <a:rPr lang="en-US" dirty="0"/>
              <a:t>status report on road safety 2013</a:t>
            </a:r>
            <a:endParaRPr lang="en-GB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20862"/>
              </p:ext>
            </p:extLst>
          </p:nvPr>
        </p:nvGraphicFramePr>
        <p:xfrm>
          <a:off x="4572000" y="1628800"/>
          <a:ext cx="388843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Singapore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Brunei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Philippines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Myanmar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Cambodia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Malaysia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Traffic Injury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In order to achieve desirable result in future, priority need to be given based on road user.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Distribution of road safety deaths by road user type as follows;</a:t>
            </a:r>
            <a:endParaRPr lang="en-US" sz="25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5</a:t>
            </a:fld>
            <a:endParaRPr lang="en-MY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41529"/>
              </p:ext>
            </p:extLst>
          </p:nvPr>
        </p:nvGraphicFramePr>
        <p:xfrm>
          <a:off x="1619672" y="3645024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wheels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2/3 wheels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Cyclist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Pedestrian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Indonesia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35.7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1.7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21.1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35.4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Laos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14.6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74.4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3.4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Malaysia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58.7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9.1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3.4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Myanmar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26.2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22.9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8.6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26.5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15.9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Singapore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8.8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46.1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8.3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28.5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8.3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Thailand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13.3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73.5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3.0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7.8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2.5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Cambodia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11.8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66.6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12.0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5.7</a:t>
                      </a:r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9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Traffic Injury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 Light" panose="020F0302020204030204" pitchFamily="34" charset="0"/>
              </a:rPr>
              <a:t>The developing country will require a convenience mobility. Motorcycle will be efficient non safe mobility.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 Light" panose="020F0302020204030204" pitchFamily="34" charset="0"/>
              </a:rPr>
              <a:t>Tata has introduced the “0 Star” Tata NANO in Myanmar.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 Light" panose="020F0302020204030204" pitchFamily="34" charset="0"/>
              </a:rPr>
              <a:t>In Cambodia, dumping grounds for second hand car from developed countries?. ASEAN NCAP hopes that the </a:t>
            </a:r>
            <a:r>
              <a:rPr lang="en-US" dirty="0">
                <a:latin typeface="Calibri Light" panose="020F0302020204030204" pitchFamily="34" charset="0"/>
              </a:rPr>
              <a:t>imported second </a:t>
            </a:r>
            <a:r>
              <a:rPr lang="en-US" dirty="0" smtClean="0">
                <a:latin typeface="Calibri Light" panose="020F0302020204030204" pitchFamily="34" charset="0"/>
              </a:rPr>
              <a:t>hand car will satisfy minimum safety level to reduce mishaps.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 Light" panose="020F0302020204030204" pitchFamily="34" charset="0"/>
              </a:rPr>
              <a:t>It will be ASEAN NCAP responsibility to drive manufacturer to provide a safer car to be offered for the region.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safety</a:t>
            </a:r>
            <a:r>
              <a:rPr lang="en-US" dirty="0" smtClean="0">
                <a:latin typeface="Calibri Light" panose="020F0302020204030204" pitchFamily="34" charset="0"/>
              </a:rPr>
              <a:t> can and must be affordable.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Safety</a:t>
            </a:r>
            <a:r>
              <a:rPr lang="en-US" dirty="0" smtClean="0">
                <a:latin typeface="Calibri Light" panose="020F0302020204030204" pitchFamily="34" charset="0"/>
              </a:rPr>
              <a:t>  is not a privilege of the rich, but the right for all.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6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396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Traffic Injury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Our outcome depends on what we focus.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There is a need to understand 15-29 years old group socio demographic in ASEAN for better implementation of strategy.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Calibri Light" panose="020F0302020204030204" pitchFamily="34" charset="0"/>
              </a:rPr>
              <a:t>M</a:t>
            </a:r>
            <a:r>
              <a:rPr lang="en-US" sz="2500" dirty="0" smtClean="0">
                <a:latin typeface="Calibri Light" panose="020F0302020204030204" pitchFamily="34" charset="0"/>
              </a:rPr>
              <a:t>inimize their exposure to non safe mobility by providing safe and affordable alternatives.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Producing </a:t>
            </a:r>
            <a:r>
              <a:rPr lang="en-US" sz="2400" dirty="0">
                <a:latin typeface="Calibri Light" panose="020F0302020204030204" pitchFamily="34" charset="0"/>
              </a:rPr>
              <a:t>safer and affordable vehicle. ASEAN NCAP encourage and challenge manufacturer to produce safer and safer vehicle.</a:t>
            </a:r>
            <a:endParaRPr lang="en-US" sz="20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5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82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Traffic Injury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168"/>
            <a:ext cx="8229600" cy="51411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Calibri Light" panose="020F0302020204030204" pitchFamily="34" charset="0"/>
              </a:rPr>
              <a:t>As a conclusion, producing safer mobility is not rhetoric. Understanding industry situation and consistently negotiate to produce the utmost result is the best way to handle NCAP program in the region.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Calibri Light" panose="020F0302020204030204" pitchFamily="34" charset="0"/>
              </a:rPr>
              <a:t>Definitely, producing affordable safer vehicle will be one of the road safety solution, but not the total solution.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Calibri Light" panose="020F0302020204030204" pitchFamily="34" charset="0"/>
              </a:rPr>
              <a:t>There is </a:t>
            </a:r>
            <a:r>
              <a:rPr lang="en-US" sz="23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millions on non-safe </a:t>
            </a:r>
            <a:r>
              <a:rPr lang="en-US" sz="2300" dirty="0" smtClean="0">
                <a:latin typeface="Calibri Light" panose="020F0302020204030204" pitchFamily="34" charset="0"/>
              </a:rPr>
              <a:t>vehicle running on ASEAN streets, its unfinished business of vehicle safety fighters.</a:t>
            </a:r>
            <a:endParaRPr lang="en-GB" sz="23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67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Traffic Injury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ASEAN Top 3 Vehicle Production Statistics 2014</a:t>
            </a:r>
            <a:endParaRPr lang="en-GB" sz="25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26D8-308C-4F3B-8C6E-BDA85C428C7B}" type="slidenum">
              <a:rPr lang="en-MY" smtClean="0"/>
              <a:t>9</a:t>
            </a:fld>
            <a:endParaRPr lang="en-MY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67167"/>
              </p:ext>
            </p:extLst>
          </p:nvPr>
        </p:nvGraphicFramePr>
        <p:xfrm>
          <a:off x="539554" y="2492896"/>
          <a:ext cx="835292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4"/>
                <a:gridCol w="1392154"/>
                <a:gridCol w="1392154"/>
                <a:gridCol w="1392154"/>
                <a:gridCol w="1392154"/>
                <a:gridCol w="13921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World Ranking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Country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Passenger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Commercial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Total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Percentage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Thailand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1,122,780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1,409,797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2,379,806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2.73%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15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Indonesia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925,111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283,100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1,208,211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1.38%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22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Malaysia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540,200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55,970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596,170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0.68%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4869160"/>
            <a:ext cx="30963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vehicles </a:t>
            </a:r>
            <a:r>
              <a:rPr lang="en-US" sz="2400" dirty="0" smtClean="0"/>
              <a:t>registered</a:t>
            </a:r>
          </a:p>
          <a:p>
            <a:r>
              <a:rPr lang="en-US" sz="2400" dirty="0" smtClean="0"/>
              <a:t>2013 – 3.4 million</a:t>
            </a:r>
          </a:p>
          <a:p>
            <a:r>
              <a:rPr lang="en-US" sz="2400" dirty="0" smtClean="0"/>
              <a:t>2014 – 3.1 million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2124</Words>
  <Application>Microsoft Office PowerPoint</Application>
  <PresentationFormat>On-screen Show (4:3)</PresentationFormat>
  <Paragraphs>380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New Car Assessment Programme For Southeast Asia (ASEAN NCAP)</vt:lpstr>
      <vt:lpstr>Executive Summary</vt:lpstr>
      <vt:lpstr>Executive Summary</vt:lpstr>
      <vt:lpstr>The Road Traffic Injury Problem</vt:lpstr>
      <vt:lpstr>The Road Traffic Injury Problem</vt:lpstr>
      <vt:lpstr>The Road Traffic Injury Problem</vt:lpstr>
      <vt:lpstr>The Road Traffic Injury Problem</vt:lpstr>
      <vt:lpstr>The Road Traffic Injury Problem</vt:lpstr>
      <vt:lpstr>The Road Traffic Injury Problem</vt:lpstr>
      <vt:lpstr>Strategic Approaches</vt:lpstr>
      <vt:lpstr>Communications Main Platform</vt:lpstr>
      <vt:lpstr>Other Communications Platforms</vt:lpstr>
      <vt:lpstr>Encouragement of Crash Avoidance Technology</vt:lpstr>
      <vt:lpstr>Encouragement of Crash Avoidance Technology</vt:lpstr>
      <vt:lpstr>Promoting Safer Cars</vt:lpstr>
      <vt:lpstr>Promoting Safer Cars</vt:lpstr>
      <vt:lpstr>Promoting Safer Cars</vt:lpstr>
      <vt:lpstr>Affordable Safety</vt:lpstr>
      <vt:lpstr>Assessed by ASEAN NCAP</vt:lpstr>
      <vt:lpstr>Removal of non safer car in the system</vt:lpstr>
      <vt:lpstr>Crash Compatibility</vt:lpstr>
      <vt:lpstr>From current to 2016</vt:lpstr>
      <vt:lpstr>From current to 2016</vt:lpstr>
      <vt:lpstr>Development of new testing regime 2016 ~ 2020</vt:lpstr>
      <vt:lpstr>Current Plate</vt:lpstr>
      <vt:lpstr>New Rating</vt:lpstr>
      <vt:lpstr>New Rating</vt:lpstr>
      <vt:lpstr>New Rating</vt:lpstr>
      <vt:lpstr>Draft Combined Rating</vt:lpstr>
      <vt:lpstr>Frontal Occupant Protection</vt:lpstr>
      <vt:lpstr>Lateral Occupant Protection</vt:lpstr>
      <vt:lpstr>Child Occupant Protection</vt:lpstr>
      <vt:lpstr>Safety Assist Technology</vt:lpstr>
      <vt:lpstr>PowerPoint Presentation</vt:lpstr>
      <vt:lpstr>Copyright Statement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aqbal</dc:creator>
  <cp:lastModifiedBy>onu</cp:lastModifiedBy>
  <cp:revision>583</cp:revision>
  <cp:lastPrinted>2015-03-05T01:54:23Z</cp:lastPrinted>
  <dcterms:created xsi:type="dcterms:W3CDTF">2013-03-14T05:19:48Z</dcterms:created>
  <dcterms:modified xsi:type="dcterms:W3CDTF">2015-03-11T10:30:19Z</dcterms:modified>
</cp:coreProperties>
</file>