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3">
  <p:sldMasterIdLst>
    <p:sldMasterId id="2147483648" r:id="rId1"/>
  </p:sldMasterIdLst>
  <p:notesMasterIdLst>
    <p:notesMasterId r:id="rId19"/>
  </p:notesMasterIdLst>
  <p:sldIdLst>
    <p:sldId id="623" r:id="rId2"/>
    <p:sldId id="649" r:id="rId3"/>
    <p:sldId id="650" r:id="rId4"/>
    <p:sldId id="651" r:id="rId5"/>
    <p:sldId id="652" r:id="rId6"/>
    <p:sldId id="653" r:id="rId7"/>
    <p:sldId id="659" r:id="rId8"/>
    <p:sldId id="627" r:id="rId9"/>
    <p:sldId id="655" r:id="rId10"/>
    <p:sldId id="654" r:id="rId11"/>
    <p:sldId id="648" r:id="rId12"/>
    <p:sldId id="660" r:id="rId13"/>
    <p:sldId id="656" r:id="rId14"/>
    <p:sldId id="657" r:id="rId15"/>
    <p:sldId id="628" r:id="rId16"/>
    <p:sldId id="621" r:id="rId17"/>
    <p:sldId id="622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55">
          <p15:clr>
            <a:srgbClr val="A4A3A4"/>
          </p15:clr>
        </p15:guide>
        <p15:guide id="2" orient="horz" pos="3839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2806" autoAdjust="0"/>
  </p:normalViewPr>
  <p:slideViewPr>
    <p:cSldViewPr snapToObjects="1" showGuides="1">
      <p:cViewPr>
        <p:scale>
          <a:sx n="90" d="100"/>
          <a:sy n="90" d="100"/>
        </p:scale>
        <p:origin x="-1242" y="-72"/>
      </p:cViewPr>
      <p:guideLst>
        <p:guide orient="horz" pos="755"/>
        <p:guide orient="horz" pos="3839"/>
        <p:guide pos="340"/>
        <p:guide pos="5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BB96-5CC4-4FBA-B6DA-4C0FA69C8B55}" type="datetimeFigureOut">
              <a:rPr lang="nl-NL" smtClean="0"/>
              <a:t>29-11-2015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9E7CB-B55B-433F-ACF3-9EACF2CD0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68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08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No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positive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disposition</a:t>
            </a:r>
            <a:r>
              <a:rPr lang="nl-BE" baseline="0" dirty="0" smtClean="0"/>
              <a:t> = </a:t>
            </a:r>
            <a:r>
              <a:rPr lang="nl-BE" baseline="0" dirty="0" err="1" smtClean="0"/>
              <a:t>innovation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adapted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07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BENEFITS/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SEEN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 WILLINGNESS TO PAY LOW</a:t>
            </a:r>
          </a:p>
          <a:p>
            <a:endParaRPr lang="en-GB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Regulation, technology, language (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edifact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?) </a:t>
            </a:r>
            <a:r>
              <a:rPr lang="en-GB" sz="1200" b="1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analysis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6263" indent="-263947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789" indent="-211158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8105" indent="-211158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00420" indent="-211158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2736" indent="-2111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5052" indent="-2111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7367" indent="-2111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9683" indent="-2111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397F3E-2FDA-44D1-8C18-C18028326E50}" type="slidenum">
              <a:rPr altLang="zh-TW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816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nl-BE" dirty="0">
                <a:latin typeface="Arial Narrow" pitchFamily="34" charset="0"/>
              </a:rPr>
              <a:t>BNP Paribas Fortis Leerstoel Transport, Logistiek en Havens </a:t>
            </a:r>
            <a:endParaRPr lang="en-US" dirty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80345-6C91-4820-94A2-0871024444A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13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314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BE" altLang="en-US" dirty="0" smtClean="0"/>
              <a:t>Expediteur</a:t>
            </a:r>
          </a:p>
          <a:p>
            <a:pPr eaLnBrk="1" hangingPunct="1"/>
            <a:r>
              <a:rPr lang="nl-BE" altLang="en-US" dirty="0" smtClean="0"/>
              <a:t>Scheepsagent</a:t>
            </a:r>
          </a:p>
          <a:p>
            <a:pPr eaLnBrk="1" hangingPunct="1"/>
            <a:r>
              <a:rPr lang="nl-BE" altLang="en-US" dirty="0" smtClean="0"/>
              <a:t>Bevrachtingsmakelaar</a:t>
            </a:r>
          </a:p>
          <a:p>
            <a:pPr eaLnBrk="1" hangingPunct="1"/>
            <a:r>
              <a:rPr lang="nl-BE" altLang="en-US" dirty="0" smtClean="0"/>
              <a:t>scheepsmakelaar</a:t>
            </a:r>
            <a:endParaRPr lang="nl-NL" alt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8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https://www.bcgperspectives.com/content/articles/innovation_growth_digital_economy_innovation_in_2014/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751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/>
              <a:t>International Transport Forum (2010) has shown the transport sector to score less than the average for the economy as a whole when it comes to innovation</a:t>
            </a:r>
          </a:p>
          <a:p>
            <a:pPr marL="158357" indent="-158357">
              <a:buFont typeface="Wingdings"/>
              <a:buChar char="à"/>
            </a:pPr>
            <a:r>
              <a:rPr lang="nl-BE" altLang="en-US" dirty="0" err="1" smtClean="0">
                <a:sym typeface="Wingdings" panose="05000000000000000000" pitchFamily="2" charset="2"/>
              </a:rPr>
              <a:t>perception</a:t>
            </a:r>
            <a:r>
              <a:rPr lang="nl-BE" altLang="en-US" dirty="0" smtClean="0">
                <a:sym typeface="Wingdings" panose="05000000000000000000" pitchFamily="2" charset="2"/>
              </a:rPr>
              <a:t>:</a:t>
            </a:r>
            <a:r>
              <a:rPr lang="nl-BE" altLang="en-US" baseline="0" dirty="0" smtClean="0">
                <a:sym typeface="Wingdings" panose="05000000000000000000" pitchFamily="2" charset="2"/>
              </a:rPr>
              <a:t> </a:t>
            </a:r>
            <a:r>
              <a:rPr lang="nl-BE" altLang="en-US" baseline="0" dirty="0" err="1" smtClean="0">
                <a:sym typeface="Wingdings" panose="05000000000000000000" pitchFamily="2" charset="2"/>
              </a:rPr>
              <a:t>maritime</a:t>
            </a:r>
            <a:r>
              <a:rPr lang="nl-BE" altLang="en-US" baseline="0" dirty="0" smtClean="0">
                <a:sym typeface="Wingdings" panose="05000000000000000000" pitchFamily="2" charset="2"/>
              </a:rPr>
              <a:t> and port sector: </a:t>
            </a:r>
            <a:r>
              <a:rPr lang="nl-BE" altLang="en-US" baseline="0" dirty="0" err="1" smtClean="0">
                <a:sym typeface="Wingdings" panose="05000000000000000000" pitchFamily="2" charset="2"/>
              </a:rPr>
              <a:t>poor</a:t>
            </a:r>
            <a:r>
              <a:rPr lang="nl-BE" altLang="en-US" baseline="0" dirty="0" smtClean="0">
                <a:sym typeface="Wingdings" panose="05000000000000000000" pitchFamily="2" charset="2"/>
              </a:rPr>
              <a:t> </a:t>
            </a:r>
            <a:r>
              <a:rPr lang="nl-BE" altLang="en-US" baseline="0" dirty="0" err="1" smtClean="0">
                <a:sym typeface="Wingdings" panose="05000000000000000000" pitchFamily="2" charset="2"/>
              </a:rPr>
              <a:t>innovative</a:t>
            </a:r>
            <a:r>
              <a:rPr lang="nl-BE" altLang="en-US" baseline="0" dirty="0" smtClean="0">
                <a:sym typeface="Wingdings" panose="05000000000000000000" pitchFamily="2" charset="2"/>
              </a:rPr>
              <a:t> </a:t>
            </a:r>
            <a:r>
              <a:rPr lang="nl-BE" altLang="en-US" baseline="0" dirty="0" err="1" smtClean="0">
                <a:sym typeface="Wingdings" panose="05000000000000000000" pitchFamily="2" charset="2"/>
              </a:rPr>
              <a:t>strenght</a:t>
            </a:r>
            <a:endParaRPr lang="nl-BE" altLang="en-US" baseline="0" dirty="0" smtClean="0">
              <a:sym typeface="Wingdings" panose="05000000000000000000" pitchFamily="2" charset="2"/>
            </a:endParaRPr>
          </a:p>
          <a:p>
            <a:r>
              <a:rPr lang="nl-BE" altLang="en-US" dirty="0" smtClean="0"/>
              <a:t>The </a:t>
            </a:r>
            <a:r>
              <a:rPr lang="nl-BE" altLang="en-US" dirty="0" err="1" smtClean="0"/>
              <a:t>following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collection</a:t>
            </a:r>
            <a:r>
              <a:rPr lang="nl-BE" altLang="en-US" baseline="0" dirty="0" smtClean="0"/>
              <a:t> of </a:t>
            </a:r>
            <a:r>
              <a:rPr lang="nl-BE" altLang="en-US" baseline="0" dirty="0" err="1" smtClean="0"/>
              <a:t>innovation</a:t>
            </a:r>
            <a:r>
              <a:rPr lang="nl-BE" altLang="en-US" baseline="0" dirty="0" smtClean="0"/>
              <a:t> </a:t>
            </a:r>
            <a:r>
              <a:rPr lang="nl-BE" altLang="en-US" baseline="0" dirty="0" err="1" smtClean="0"/>
              <a:t>initiatives</a:t>
            </a:r>
            <a:r>
              <a:rPr lang="nl-BE" altLang="en-US" baseline="0" dirty="0" smtClean="0"/>
              <a:t> in the </a:t>
            </a:r>
            <a:r>
              <a:rPr lang="nl-BE" altLang="en-US" baseline="0" dirty="0" err="1" smtClean="0"/>
              <a:t>maritime</a:t>
            </a:r>
            <a:r>
              <a:rPr lang="nl-BE" altLang="en-US" baseline="0" dirty="0" smtClean="0"/>
              <a:t> and port sector: </a:t>
            </a:r>
            <a:r>
              <a:rPr lang="nl-BE" altLang="en-US" baseline="0" dirty="0" err="1" smtClean="0"/>
              <a:t>proof</a:t>
            </a:r>
            <a:r>
              <a:rPr lang="nl-BE" altLang="en-US" baseline="0" dirty="0" smtClean="0"/>
              <a:t> </a:t>
            </a:r>
            <a:r>
              <a:rPr lang="nl-BE" altLang="en-US" baseline="0" dirty="0" err="1" smtClean="0"/>
              <a:t>otherwise</a:t>
            </a:r>
            <a:endParaRPr lang="nl-BE" altLang="en-US" baseline="0" dirty="0" smtClean="0"/>
          </a:p>
          <a:p>
            <a:r>
              <a:rPr lang="nl-BE" altLang="en-US" baseline="0" dirty="0" err="1" smtClean="0"/>
              <a:t>However</a:t>
            </a:r>
            <a:r>
              <a:rPr lang="nl-BE" altLang="en-US" baseline="0" dirty="0" smtClean="0"/>
              <a:t>: </a:t>
            </a:r>
            <a:r>
              <a:rPr lang="nl-BE" altLang="en-US" baseline="0" dirty="0" err="1" smtClean="0"/>
              <a:t>failed</a:t>
            </a:r>
            <a:endParaRPr lang="nl-BE" altLang="en-US" dirty="0" smtClean="0"/>
          </a:p>
          <a:p>
            <a:endParaRPr lang="nl-BE" altLang="en-US" dirty="0" smtClean="0"/>
          </a:p>
          <a:p>
            <a:r>
              <a:rPr lang="nl-BE" altLang="en-US" dirty="0" smtClean="0"/>
              <a:t>Technology: </a:t>
            </a:r>
          </a:p>
          <a:p>
            <a:r>
              <a:rPr lang="nl-BE" altLang="en-US" dirty="0" smtClean="0"/>
              <a:t>-</a:t>
            </a:r>
            <a:r>
              <a:rPr lang="nl-BE" altLang="en-US" dirty="0" err="1" smtClean="0"/>
              <a:t>inland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ship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with</a:t>
            </a:r>
            <a:r>
              <a:rPr lang="nl-BE" altLang="en-US" dirty="0" smtClean="0"/>
              <a:t> double deck 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 transport</a:t>
            </a:r>
            <a:r>
              <a:rPr lang="nl-BE" altLang="en-US" baseline="0" dirty="0" smtClean="0"/>
              <a:t> of </a:t>
            </a:r>
            <a:r>
              <a:rPr lang="nl-BE" altLang="en-US" baseline="0" dirty="0" err="1" smtClean="0"/>
              <a:t>cars</a:t>
            </a:r>
            <a:r>
              <a:rPr lang="nl-BE" altLang="en-US" baseline="0" dirty="0" smtClean="0"/>
              <a:t> (in the </a:t>
            </a:r>
            <a:r>
              <a:rPr lang="nl-BE" altLang="en-US" baseline="0" dirty="0" err="1" smtClean="0"/>
              <a:t>meantime</a:t>
            </a:r>
            <a:r>
              <a:rPr lang="nl-BE" altLang="en-US" baseline="0" dirty="0" smtClean="0"/>
              <a:t>: </a:t>
            </a:r>
            <a:r>
              <a:rPr lang="nl-BE" altLang="en-US" baseline="0" dirty="0" err="1" smtClean="0"/>
              <a:t>other</a:t>
            </a:r>
            <a:r>
              <a:rPr lang="nl-BE" altLang="en-US" baseline="0" dirty="0" smtClean="0"/>
              <a:t> </a:t>
            </a:r>
            <a:r>
              <a:rPr lang="nl-BE" altLang="en-US" baseline="0" dirty="0" err="1" smtClean="0"/>
              <a:t>destination</a:t>
            </a:r>
            <a:r>
              <a:rPr lang="nl-BE" altLang="en-US" baseline="0" dirty="0" smtClean="0"/>
              <a:t>)</a:t>
            </a:r>
          </a:p>
          <a:p>
            <a:r>
              <a:rPr lang="en-US" dirty="0"/>
              <a:t>-Indented Berth, allowing (un)loading operations on both sides of the ship, at the Ceres Paragon Terminal in Amsterdam was not successful</a:t>
            </a:r>
          </a:p>
          <a:p>
            <a:r>
              <a:rPr lang="nl-BE" dirty="0"/>
              <a:t>-First prototypes of the </a:t>
            </a:r>
            <a:r>
              <a:rPr lang="nl-BE" altLang="en-US" dirty="0" err="1" smtClean="0"/>
              <a:t>foldable</a:t>
            </a:r>
            <a:r>
              <a:rPr lang="nl-BE" altLang="en-US" dirty="0" smtClean="0"/>
              <a:t> container</a:t>
            </a:r>
          </a:p>
          <a:p>
            <a:endParaRPr lang="nl-BE" dirty="0"/>
          </a:p>
          <a:p>
            <a:r>
              <a:rPr lang="nl-BE" dirty="0"/>
              <a:t>Managerial, </a:t>
            </a:r>
            <a:r>
              <a:rPr lang="nl-BE" dirty="0" err="1"/>
              <a:t>orangisational</a:t>
            </a:r>
            <a:r>
              <a:rPr lang="nl-BE" dirty="0"/>
              <a:t>, </a:t>
            </a:r>
            <a:r>
              <a:rPr lang="nl-BE" dirty="0" err="1"/>
              <a:t>cultural</a:t>
            </a:r>
            <a:endParaRPr lang="nl-BE" dirty="0"/>
          </a:p>
          <a:p>
            <a:pPr marL="158357" indent="-158357">
              <a:buFontTx/>
              <a:buChar char="-"/>
            </a:pPr>
            <a:r>
              <a:rPr lang="en-US" dirty="0"/>
              <a:t>the innovative airline-style online box-booking ‘youship.com’ of Maersk Line failed</a:t>
            </a:r>
          </a:p>
          <a:p>
            <a:pPr marL="158357" indent="-158357">
              <a:buFontTx/>
              <a:buChar char="-"/>
            </a:pPr>
            <a:r>
              <a:rPr lang="nl-BE" altLang="en-US" dirty="0" smtClean="0"/>
              <a:t>P3</a:t>
            </a:r>
          </a:p>
          <a:p>
            <a:pPr marL="158357" indent="-158357">
              <a:buFontTx/>
              <a:buChar char="-"/>
            </a:pPr>
            <a:r>
              <a:rPr lang="nl-BE" altLang="en-US" dirty="0" smtClean="0"/>
              <a:t>Daily </a:t>
            </a:r>
            <a:r>
              <a:rPr lang="nl-BE" altLang="en-US" dirty="0" err="1" smtClean="0"/>
              <a:t>maersk</a:t>
            </a:r>
            <a:endParaRPr lang="nl-BE" altLang="en-US" dirty="0" smtClean="0"/>
          </a:p>
          <a:p>
            <a:r>
              <a:rPr lang="nl-BE" altLang="en-US" dirty="0" smtClean="0"/>
              <a:t>Technology, managerial, </a:t>
            </a:r>
            <a:r>
              <a:rPr lang="nl-BE" altLang="en-US" dirty="0" err="1" smtClean="0"/>
              <a:t>organisation</a:t>
            </a:r>
            <a:r>
              <a:rPr lang="nl-BE" altLang="en-US" dirty="0" smtClean="0"/>
              <a:t>, </a:t>
            </a:r>
            <a:r>
              <a:rPr lang="nl-BE" altLang="en-US" dirty="0" err="1" smtClean="0"/>
              <a:t>cultural</a:t>
            </a:r>
            <a:endParaRPr lang="nl-BE" altLang="en-US" dirty="0" smtClean="0"/>
          </a:p>
          <a:p>
            <a:pPr marL="158357" indent="-158357">
              <a:buFontTx/>
              <a:buChar char="-"/>
            </a:pPr>
            <a:r>
              <a:rPr lang="nl-BE" altLang="en-US" dirty="0" err="1" smtClean="0"/>
              <a:t>Floating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distribution</a:t>
            </a:r>
            <a:r>
              <a:rPr lang="nl-BE" altLang="en-US" dirty="0" smtClean="0"/>
              <a:t> center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Policy </a:t>
            </a:r>
            <a:r>
              <a:rPr lang="nl-BE" altLang="en-US" dirty="0" err="1" smtClean="0"/>
              <a:t>initiatives</a:t>
            </a:r>
            <a:endParaRPr lang="nl-BE" altLang="en-US" dirty="0" smtClean="0"/>
          </a:p>
          <a:p>
            <a:pPr marL="158357" indent="-158357">
              <a:buFontTx/>
              <a:buChar char="-"/>
            </a:pPr>
            <a:r>
              <a:rPr lang="nl-BE" altLang="en-US" dirty="0" err="1" smtClean="0"/>
              <a:t>Harmonization</a:t>
            </a:r>
            <a:r>
              <a:rPr lang="nl-BE" altLang="en-US" dirty="0" smtClean="0"/>
              <a:t> of </a:t>
            </a:r>
            <a:r>
              <a:rPr lang="nl-BE" altLang="en-US" dirty="0" err="1" smtClean="0"/>
              <a:t>intermodal</a:t>
            </a:r>
            <a:r>
              <a:rPr lang="nl-BE" altLang="en-US" baseline="0" dirty="0" smtClean="0"/>
              <a:t> containers</a:t>
            </a:r>
          </a:p>
          <a:p>
            <a:pPr marL="158357" indent="-158357">
              <a:buFontTx/>
              <a:buChar char="-"/>
            </a:pPr>
            <a:r>
              <a:rPr lang="nl-BE" altLang="en-US" baseline="0" dirty="0" err="1" smtClean="0"/>
              <a:t>Internalisation</a:t>
            </a:r>
            <a:r>
              <a:rPr lang="nl-BE" altLang="en-US" baseline="0" dirty="0" smtClean="0"/>
              <a:t> of </a:t>
            </a:r>
            <a:r>
              <a:rPr lang="nl-BE" altLang="en-US" baseline="0" dirty="0" err="1" smtClean="0"/>
              <a:t>external</a:t>
            </a:r>
            <a:r>
              <a:rPr lang="nl-BE" altLang="en-US" baseline="0" dirty="0" smtClean="0"/>
              <a:t> </a:t>
            </a:r>
            <a:r>
              <a:rPr lang="nl-BE" altLang="en-US" baseline="0" dirty="0" err="1" smtClean="0"/>
              <a:t>costs</a:t>
            </a:r>
            <a:endParaRPr lang="nl-BE" altLang="en-US" baseline="0" dirty="0" smtClean="0"/>
          </a:p>
          <a:p>
            <a:pPr marL="158357" indent="-158357">
              <a:buFontTx/>
              <a:buChar char="-"/>
            </a:pPr>
            <a:r>
              <a:rPr lang="nl-BE" altLang="en-US" baseline="0" dirty="0" smtClean="0"/>
              <a:t>Small </a:t>
            </a:r>
            <a:r>
              <a:rPr lang="nl-BE" altLang="en-US" baseline="0" dirty="0" err="1" smtClean="0"/>
              <a:t>barges</a:t>
            </a:r>
            <a:endParaRPr lang="nl-BE" altLang="en-US" baseline="0" dirty="0" smtClean="0"/>
          </a:p>
          <a:p>
            <a:r>
              <a:rPr lang="nl-BE" altLang="en-US" dirty="0" smtClean="0"/>
              <a:t>-</a:t>
            </a:r>
            <a:r>
              <a:rPr lang="nl-BE" altLang="en-US" baseline="0" dirty="0" smtClean="0"/>
              <a:t> </a:t>
            </a:r>
            <a:r>
              <a:rPr lang="nl-BE" altLang="en-US" dirty="0" err="1" smtClean="0"/>
              <a:t>Cold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ironing</a:t>
            </a:r>
            <a:endParaRPr lang="nl-BE" altLang="en-US" dirty="0" smtClean="0"/>
          </a:p>
          <a:p>
            <a:endParaRPr lang="nl-BE" altLang="en-US" dirty="0" smtClean="0"/>
          </a:p>
          <a:p>
            <a:r>
              <a:rPr lang="nl-BE" altLang="en-US" dirty="0" err="1" smtClean="0"/>
              <a:t>Failed</a:t>
            </a:r>
            <a:r>
              <a:rPr lang="nl-BE" altLang="en-US" dirty="0" smtClean="0"/>
              <a:t> or </a:t>
            </a:r>
            <a:r>
              <a:rPr lang="nl-BE" altLang="en-US" dirty="0" err="1" smtClean="0"/>
              <a:t>not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yet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success</a:t>
            </a:r>
            <a:r>
              <a:rPr lang="nl-BE" altLang="en-US" dirty="0" smtClean="0"/>
              <a:t>(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now</a:t>
            </a:r>
            <a:r>
              <a:rPr lang="nl-BE" altLang="en-US" dirty="0" smtClean="0"/>
              <a:t>): </a:t>
            </a:r>
            <a:r>
              <a:rPr lang="nl-BE" altLang="en-US" dirty="0" err="1" smtClean="0"/>
              <a:t>why</a:t>
            </a:r>
            <a:r>
              <a:rPr lang="nl-BE" altLang="en-US" dirty="0" smtClean="0"/>
              <a:t>?</a:t>
            </a:r>
            <a:endParaRPr lang="en-US" alt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6218" indent="-263930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719" indent="-211144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8006" indent="-211144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00295" indent="-211144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2582" indent="-21114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4869" indent="-21114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7158" indent="-21114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9445" indent="-21114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2BEFB9-BC72-4BDF-9A91-417CBCA2370E}" type="slidenum">
              <a:rPr altLang="zh-TW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BE" altLang="en-US" dirty="0" smtClean="0"/>
              <a:t>Expediteur</a:t>
            </a:r>
          </a:p>
          <a:p>
            <a:pPr eaLnBrk="1" hangingPunct="1"/>
            <a:r>
              <a:rPr lang="nl-BE" altLang="en-US" dirty="0" smtClean="0"/>
              <a:t>Scheepsagent</a:t>
            </a:r>
          </a:p>
          <a:p>
            <a:pPr eaLnBrk="1" hangingPunct="1"/>
            <a:r>
              <a:rPr lang="nl-BE" altLang="en-US" dirty="0" smtClean="0"/>
              <a:t>Bevrachtingsmakelaar</a:t>
            </a:r>
          </a:p>
          <a:p>
            <a:pPr eaLnBrk="1" hangingPunct="1"/>
            <a:r>
              <a:rPr lang="nl-BE" altLang="en-US" dirty="0" smtClean="0"/>
              <a:t>scheepsmakelaar</a:t>
            </a:r>
            <a:endParaRPr lang="nl-NL" alt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8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75 </a:t>
            </a:r>
            <a:r>
              <a:rPr lang="nl-BE" dirty="0" err="1" smtClean="0"/>
              <a:t>innovation</a:t>
            </a:r>
            <a:r>
              <a:rPr lang="nl-BE" dirty="0" smtClean="0"/>
              <a:t> cases </a:t>
            </a:r>
            <a:r>
              <a:rPr lang="nl-BE" dirty="0" err="1" smtClean="0"/>
              <a:t>collected</a:t>
            </a:r>
            <a:r>
              <a:rPr lang="nl-BE" baseline="0" dirty="0" smtClean="0"/>
              <a:t> over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period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autumn</a:t>
            </a:r>
            <a:r>
              <a:rPr lang="nl-BE" baseline="0" dirty="0" smtClean="0"/>
              <a:t> 2013-spring2015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30 private port operators located in 10 different countries </a:t>
            </a:r>
            <a:endParaRPr lang="nl-BE" sz="1200" dirty="0" smtClean="0"/>
          </a:p>
          <a:p>
            <a:r>
              <a:rPr lang="nl-BE" dirty="0" smtClean="0"/>
              <a:t>7 </a:t>
            </a:r>
            <a:r>
              <a:rPr lang="nl-BE" dirty="0" err="1" smtClean="0"/>
              <a:t>universties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55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dirty="0"/>
              <a:t>The use of multiple methods and sources of data collection (</a:t>
            </a:r>
            <a:r>
              <a:rPr lang="en-US" sz="1100" dirty="0" err="1"/>
              <a:t>indepth</a:t>
            </a:r>
            <a:r>
              <a:rPr lang="en-US" sz="1100" dirty="0"/>
              <a:t> and focus (group) interview) allow  to answer </a:t>
            </a:r>
            <a:r>
              <a:rPr lang="en-US" i="1" cap="small" dirty="0" smtClean="0"/>
              <a:t>How innovation enables to RESPOND the main challenges of the port industry</a:t>
            </a:r>
          </a:p>
          <a:p>
            <a:pPr marL="158368" indent="-158368">
              <a:buFontTx/>
              <a:buChar char="-"/>
            </a:pPr>
            <a:r>
              <a:rPr lang="nl-BE" altLang="nl-BE" i="1" cap="small" dirty="0" smtClean="0"/>
              <a:t>Profit</a:t>
            </a:r>
          </a:p>
          <a:p>
            <a:pPr marL="158368" indent="-158368">
              <a:buFontTx/>
              <a:buChar char="-"/>
            </a:pPr>
            <a:r>
              <a:rPr lang="nl-BE" altLang="nl-BE" i="1" cap="small" dirty="0" err="1" smtClean="0"/>
              <a:t>Incidental</a:t>
            </a:r>
            <a:r>
              <a:rPr lang="nl-BE" altLang="nl-BE" i="1" cap="small" baseline="0" dirty="0" smtClean="0"/>
              <a:t> </a:t>
            </a:r>
            <a:r>
              <a:rPr lang="nl-BE" altLang="nl-BE" i="1" cap="small" baseline="0" dirty="0" err="1" smtClean="0"/>
              <a:t>challenges</a:t>
            </a:r>
            <a:r>
              <a:rPr lang="nl-BE" altLang="nl-BE" i="1" cap="small" baseline="0" dirty="0" smtClean="0"/>
              <a:t> </a:t>
            </a:r>
            <a:r>
              <a:rPr lang="nl-BE" altLang="nl-BE" i="1" cap="small" baseline="0" dirty="0" err="1" smtClean="0"/>
              <a:t>planet</a:t>
            </a:r>
            <a:r>
              <a:rPr lang="nl-BE" altLang="nl-BE" i="1" cap="small" baseline="0" dirty="0" smtClean="0"/>
              <a:t>/</a:t>
            </a:r>
            <a:r>
              <a:rPr lang="nl-BE" altLang="nl-BE" i="1" cap="small" baseline="0" dirty="0" err="1" smtClean="0"/>
              <a:t>people</a:t>
            </a:r>
            <a:endParaRPr lang="nl-BE" altLang="nl-BE" i="1" cap="small" baseline="0" dirty="0" smtClean="0"/>
          </a:p>
          <a:p>
            <a:pPr marL="158368" indent="-158368">
              <a:buFontTx/>
              <a:buChar char="-"/>
            </a:pPr>
            <a:endParaRPr lang="nl-BE" altLang="nl-BE" i="1" cap="small" baseline="0" dirty="0" smtClean="0"/>
          </a:p>
          <a:p>
            <a:pPr marL="158368" indent="-158368">
              <a:buFontTx/>
              <a:buChar char="-"/>
            </a:pPr>
            <a:endParaRPr lang="nl-BE" altLang="nl-BE" i="1" cap="small" baseline="0" dirty="0" smtClean="0"/>
          </a:p>
          <a:p>
            <a:pPr lvl="1"/>
            <a:r>
              <a:rPr lang="en-US" sz="2600" dirty="0"/>
              <a:t>Alternative approach</a:t>
            </a:r>
          </a:p>
          <a:p>
            <a:pPr lvl="2"/>
            <a:r>
              <a:rPr lang="en-US" dirty="0" smtClean="0"/>
              <a:t>Opting for the real option approach is however advisable</a:t>
            </a:r>
          </a:p>
          <a:p>
            <a:pPr lvl="2"/>
            <a:r>
              <a:rPr lang="en-US" dirty="0" smtClean="0"/>
              <a:t>Wait for new technology (cloud application)</a:t>
            </a:r>
          </a:p>
          <a:p>
            <a:pPr lvl="2"/>
            <a:r>
              <a:rPr lang="en-US" dirty="0" smtClean="0"/>
              <a:t>Legislation/intervention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role for Government</a:t>
            </a:r>
          </a:p>
          <a:p>
            <a:pPr marL="158368" indent="-158368">
              <a:buFontTx/>
              <a:buChar char="-"/>
            </a:pPr>
            <a:endParaRPr lang="en-US" altLang="nl-BE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6792" indent="-271280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9516" indent="-217023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5029" indent="-217023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0542" indent="-217023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82858" indent="-2170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05173" indent="-2170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27489" indent="-2170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49805" indent="-2170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45875C-BCF2-44F0-8B18-7EBC2A08194C}" type="slidenum">
              <a:rPr altLang="zh-TW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Light</a:t>
            </a:r>
            <a:r>
              <a:rPr lang="nl-BE" baseline="0" dirty="0" smtClean="0"/>
              <a:t> blue: </a:t>
            </a:r>
            <a:r>
              <a:rPr lang="en-US" b="1" dirty="0" smtClean="0"/>
              <a:t>Strategic</a:t>
            </a:r>
            <a:r>
              <a:rPr lang="en-US" b="0" dirty="0" smtClean="0"/>
              <a:t> internal decision, external incentives or disincentives, </a:t>
            </a:r>
            <a:r>
              <a:rPr lang="en-US" b="1" dirty="0" smtClean="0"/>
              <a:t>no public subsidies or regulation</a:t>
            </a:r>
            <a:endParaRPr lang="nl-BE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68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this set of cases, the development and implementation stages turn out to be crucial, and in particular the infrastructure alignment of both terminals and shipping companies.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2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" y="5191997"/>
            <a:ext cx="9154800" cy="1667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7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9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7693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29-11-2015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8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9C03-3D12-4CEF-B48A-0BFA09CB6C9F}" type="datetime1">
              <a:rPr lang="nl-NL" smtClean="0"/>
              <a:t>29-11-2015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8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5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29-11-2015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40000" y="360001"/>
            <a:ext cx="3960000" cy="9361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540000" y="1440000"/>
            <a:ext cx="3960242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8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29-11-2015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1"/>
            <a:ext cx="3960000" cy="9361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4860000" y="1440000"/>
            <a:ext cx="3960242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30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53246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Voer hier het bestand ‘</a:t>
            </a:r>
            <a:r>
              <a:rPr lang="nl-BE" dirty="0" err="1" smtClean="0"/>
              <a:t>UA_pp_footer_groot</a:t>
            </a:r>
            <a:r>
              <a:rPr lang="nl-BE" dirty="0" smtClean="0"/>
              <a:t>’ in.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38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61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Copy the large, bleu </a:t>
            </a:r>
            <a:r>
              <a:rPr lang="nl-BE" dirty="0" err="1" smtClean="0"/>
              <a:t>curved</a:t>
            </a:r>
            <a:r>
              <a:rPr lang="nl-BE" dirty="0" smtClean="0"/>
              <a:t> logo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2730293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39750" y="3645025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82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7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3591-0879-46AD-9582-0D174F07BD07}" type="datetime1">
              <a:rPr lang="nl-NL" smtClean="0"/>
              <a:t>29-11-2015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7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1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46D-1F25-4C30-8500-32DDE63D39AA}" type="datetime1">
              <a:rPr lang="nl-NL" smtClean="0"/>
              <a:t>29-11-2015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7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7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38163" indent="-228600">
              <a:defRPr sz="2000"/>
            </a:lvl3pPr>
            <a:lvl4pPr marL="804863" indent="-228600">
              <a:defRPr sz="1800"/>
            </a:lvl4pPr>
            <a:lvl5pPr marL="1084263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7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38163" indent="-228600">
              <a:defRPr sz="2000"/>
            </a:lvl3pPr>
            <a:lvl4pPr marL="804863" indent="-228600">
              <a:defRPr sz="1800"/>
            </a:lvl4pPr>
            <a:lvl5pPr marL="1084263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A1FB-674A-4817-9225-B8C94CE5BF52}" type="datetime1">
              <a:rPr lang="nl-NL" smtClean="0"/>
              <a:t>29-11-2015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39552" y="1196977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9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196977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060849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F3B-B7AE-4DB5-9A74-D9CE43F9D19A}" type="datetime1">
              <a:rPr lang="nl-NL" smtClean="0"/>
              <a:t>29-11-2015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E53C-CBC2-4D0D-BE79-AC7B9332A2E4}" type="datetime1">
              <a:rPr lang="nl-NL" smtClean="0"/>
              <a:t>29-11-2015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4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9162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236E-6308-42DA-9521-065242E67706}" type="datetime1">
              <a:rPr lang="nl-NL" smtClean="0"/>
              <a:t>29-11-2015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6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7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DA56-D034-4608-9254-05EC00C23D20}" type="datetime1">
              <a:rPr lang="nl-NL" smtClean="0"/>
              <a:t>29-11-2015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1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on the pictogram to insert an illustration, a graph, a table or a movie</a:t>
            </a:r>
          </a:p>
        </p:txBody>
      </p:sp>
    </p:spTree>
    <p:extLst>
      <p:ext uri="{BB962C8B-B14F-4D97-AF65-F5344CB8AC3E}">
        <p14:creationId xmlns:p14="http://schemas.microsoft.com/office/powerpoint/2010/main" val="10020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1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 dirty="0" smtClean="0"/>
              <a:t>Click to edit Master text style</a:t>
            </a:r>
            <a:r>
              <a:rPr lang="en-GB" noProof="0" dirty="0" smtClean="0"/>
              <a:t>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1387B45-9DD3-490C-941E-7E9FB03FF3E2}" type="datetime1">
              <a:rPr lang="nl-NL" smtClean="0"/>
              <a:t>29-11-2015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9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presentation sample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2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89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4" r:id="rId10"/>
    <p:sldLayoutId id="2147483660" r:id="rId11"/>
    <p:sldLayoutId id="2147483662" r:id="rId12"/>
    <p:sldLayoutId id="2147483663" r:id="rId13"/>
    <p:sldLayoutId id="2147483665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84263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433513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9705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5" Type="http://schemas.openxmlformats.org/officeDocument/2006/relationships/image" Target="../media/image31.jpeg"/><Relationship Id="rId10" Type="http://schemas.openxmlformats.org/officeDocument/2006/relationships/hyperlink" Target="http://bctn.nl/nl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emf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hyperlink" Target="http://www.google.be/url?sa=i&amp;source=imgres&amp;cd=&amp;cad=rja&amp;uact=8&amp;ved=0CAkQjRwwAGoVChMI29OQ-o6QyQIVxC4PCh3zFAog&amp;url=https://newsroom.bnpparibasfortis.com/multimedia/photogallery/bnp-paribas-fortis-logo&amp;psig=AFQjCNE9Toj2qudfaAC_UZnF-UYxx0xp6g&amp;ust=1447597472290370" TargetMode="Externa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750" y="1629025"/>
            <a:ext cx="8064500" cy="2160017"/>
          </a:xfrm>
        </p:spPr>
        <p:txBody>
          <a:bodyPr/>
          <a:lstStyle/>
          <a:p>
            <a:pPr algn="ctr"/>
            <a:r>
              <a:rPr lang="en-US" sz="4000" i="1" cap="small" dirty="0">
                <a:solidFill>
                  <a:srgbClr val="00B050"/>
                </a:solidFill>
              </a:rPr>
              <a:t>How innovation enables to answer the main challenges of the port </a:t>
            </a:r>
            <a:r>
              <a:rPr lang="en-US" sz="4000" i="1" cap="small" dirty="0" smtClean="0">
                <a:solidFill>
                  <a:srgbClr val="00B050"/>
                </a:solidFill>
              </a:rPr>
              <a:t>industry</a:t>
            </a:r>
            <a:r>
              <a:rPr lang="en-US" i="1" cap="small" dirty="0" smtClean="0">
                <a:solidFill>
                  <a:srgbClr val="00B050"/>
                </a:solidFill>
              </a:rPr>
              <a:t/>
            </a:r>
            <a:br>
              <a:rPr lang="en-US" i="1" cap="small" dirty="0" smtClean="0">
                <a:solidFill>
                  <a:srgbClr val="00B050"/>
                </a:solidFill>
              </a:rPr>
            </a:br>
            <a:r>
              <a:rPr lang="en-US" sz="2800" i="1" cap="small" dirty="0" smtClean="0">
                <a:solidFill>
                  <a:srgbClr val="00B050"/>
                </a:solidFill>
              </a:rPr>
              <a:t>- Focus on </a:t>
            </a:r>
            <a:r>
              <a:rPr lang="en-US" sz="2800" i="1" cap="small" dirty="0" err="1" smtClean="0">
                <a:solidFill>
                  <a:srgbClr val="00B050"/>
                </a:solidFill>
              </a:rPr>
              <a:t>intermodality</a:t>
            </a:r>
            <a:r>
              <a:rPr lang="en-US" sz="2800" i="1" cap="small" dirty="0" smtClean="0">
                <a:solidFill>
                  <a:srgbClr val="00B050"/>
                </a:solidFill>
              </a:rPr>
              <a:t> -</a:t>
            </a:r>
            <a:endParaRPr lang="nl-NL" sz="2800" dirty="0">
              <a:solidFill>
                <a:srgbClr val="00B050"/>
              </a:solidFill>
            </a:endParaRPr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>
          <a:xfrm>
            <a:off x="539750" y="4077072"/>
            <a:ext cx="8064500" cy="1656184"/>
          </a:xfrm>
        </p:spPr>
        <p:txBody>
          <a:bodyPr>
            <a:norm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900" kern="0" cap="small" dirty="0" err="1" smtClean="0">
                <a:solidFill>
                  <a:schemeClr val="accent4">
                    <a:lumMod val="50000"/>
                  </a:schemeClr>
                </a:solidFill>
              </a:rPr>
              <a:t>Dr.</a:t>
            </a:r>
            <a:r>
              <a:rPr lang="en-GB" altLang="en-US" sz="2900" kern="0" cap="small" dirty="0" smtClean="0">
                <a:solidFill>
                  <a:schemeClr val="accent4">
                    <a:lumMod val="50000"/>
                  </a:schemeClr>
                </a:solidFill>
              </a:rPr>
              <a:t> Christa Sys</a:t>
            </a:r>
            <a:endParaRPr lang="pt-PT" sz="2800" kern="0" cap="small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ctr">
              <a:lnSpc>
                <a:spcPct val="150000"/>
              </a:lnSpc>
              <a:defRPr/>
            </a:pPr>
            <a:endParaRPr lang="pt-PT" sz="2800" kern="0" cap="smal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AutoShape 2" descr="Afbeeldingsresultaat voor BNPPF"/>
          <p:cNvSpPr>
            <a:spLocks noChangeAspect="1" noChangeArrowheads="1"/>
          </p:cNvSpPr>
          <p:nvPr/>
        </p:nvSpPr>
        <p:spPr bwMode="auto">
          <a:xfrm>
            <a:off x="0" y="-136525"/>
            <a:ext cx="14382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5927"/>
            <a:ext cx="2809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8" y="112474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(WP.24) Workshop on "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Intermodality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leads to sustainability"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7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nl-BE" dirty="0" smtClean="0"/>
              <a:t>OBSERVATIONS </a:t>
            </a:r>
            <a:r>
              <a:rPr lang="nl-BE" dirty="0"/>
              <a:t>FROM THE SET OF INNOVATION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>
              <a:buSzTx/>
              <a:buNone/>
            </a:pPr>
            <a:r>
              <a:rPr lang="nl-BE" sz="2800" dirty="0" smtClean="0"/>
              <a:t>Innovation </a:t>
            </a:r>
            <a:r>
              <a:rPr lang="nl-BE" sz="2800" dirty="0" err="1" smtClean="0"/>
              <a:t>initiatives</a:t>
            </a:r>
            <a:r>
              <a:rPr lang="nl-BE" sz="2800" dirty="0" smtClean="0"/>
              <a:t> </a:t>
            </a:r>
            <a:r>
              <a:rPr lang="nl-BE" sz="2800" dirty="0" err="1" smtClean="0"/>
              <a:t>allow</a:t>
            </a:r>
            <a:r>
              <a:rPr lang="nl-BE" sz="2800" dirty="0" smtClean="0"/>
              <a:t> </a:t>
            </a:r>
            <a:r>
              <a:rPr lang="nl-BE" sz="2800" dirty="0" err="1" smtClean="0"/>
              <a:t>responding</a:t>
            </a:r>
            <a:r>
              <a:rPr lang="nl-BE" sz="2800" dirty="0" smtClean="0"/>
              <a:t> </a:t>
            </a:r>
            <a:r>
              <a:rPr lang="nl-BE" sz="2800" dirty="0" err="1" smtClean="0"/>
              <a:t>to</a:t>
            </a:r>
            <a:r>
              <a:rPr lang="nl-BE" sz="2800" dirty="0" smtClean="0"/>
              <a:t> </a:t>
            </a:r>
          </a:p>
          <a:p>
            <a:pPr marL="0" lvl="1" indent="0">
              <a:buSzTx/>
              <a:buNone/>
            </a:pPr>
            <a:r>
              <a:rPr lang="nl-BE" sz="2800" b="1" dirty="0" smtClean="0">
                <a:solidFill>
                  <a:srgbClr val="00B050"/>
                </a:solidFill>
              </a:rPr>
              <a:t>Economic </a:t>
            </a:r>
            <a:r>
              <a:rPr lang="nl-BE" sz="2800" b="1" dirty="0" err="1" smtClean="0">
                <a:solidFill>
                  <a:srgbClr val="00B050"/>
                </a:solidFill>
              </a:rPr>
              <a:t>challenges</a:t>
            </a:r>
            <a:endParaRPr lang="nl-BE" sz="2800" b="1" dirty="0" smtClean="0">
              <a:solidFill>
                <a:srgbClr val="00B050"/>
              </a:solidFill>
            </a:endParaRPr>
          </a:p>
          <a:p>
            <a:pPr lvl="1">
              <a:buSzTx/>
              <a:buFontTx/>
              <a:buChar char="-"/>
            </a:pPr>
            <a:r>
              <a:rPr lang="en-US" sz="2800" dirty="0"/>
              <a:t>Innovations are profit-driven</a:t>
            </a:r>
          </a:p>
          <a:p>
            <a:pPr lvl="1">
              <a:buSzTx/>
              <a:buFontTx/>
              <a:buChar char="-"/>
            </a:pPr>
            <a:r>
              <a:rPr lang="nl-BE" sz="2800" dirty="0" err="1" smtClean="0"/>
              <a:t>Innovation</a:t>
            </a:r>
            <a:r>
              <a:rPr lang="nl-BE" sz="2800" dirty="0" smtClean="0"/>
              <a:t> </a:t>
            </a:r>
            <a:r>
              <a:rPr lang="nl-BE" sz="2800" dirty="0"/>
              <a:t>is </a:t>
            </a:r>
            <a:r>
              <a:rPr lang="en-US" sz="2800" dirty="0"/>
              <a:t>a tool that can improve the competitive advantage of port-related stakeholders</a:t>
            </a:r>
          </a:p>
          <a:p>
            <a:pPr lvl="1">
              <a:buSzTx/>
              <a:buFontTx/>
              <a:buChar char="-"/>
            </a:pPr>
            <a:r>
              <a:rPr lang="en-US" sz="2800" dirty="0"/>
              <a:t>A</a:t>
            </a:r>
            <a:r>
              <a:rPr lang="en-US" sz="2800" dirty="0" smtClean="0"/>
              <a:t>ctor </a:t>
            </a:r>
            <a:r>
              <a:rPr lang="en-US" sz="2800" dirty="0"/>
              <a:t>co-operation also seems an important </a:t>
            </a:r>
            <a:r>
              <a:rPr lang="en-US" sz="2800" dirty="0" smtClean="0"/>
              <a:t>trend</a:t>
            </a:r>
          </a:p>
          <a:p>
            <a:pPr lvl="2">
              <a:buSzTx/>
              <a:buFontTx/>
              <a:buChar char="-"/>
            </a:pPr>
            <a:r>
              <a:rPr lang="en-US" dirty="0" smtClean="0"/>
              <a:t>Note: </a:t>
            </a:r>
            <a:r>
              <a:rPr lang="nl-BE" dirty="0" smtClean="0"/>
              <a:t>sample = </a:t>
            </a:r>
            <a:r>
              <a:rPr lang="nl-BE" dirty="0"/>
              <a:t>large </a:t>
            </a:r>
            <a:r>
              <a:rPr lang="nl-BE" dirty="0" smtClean="0"/>
              <a:t>companies </a:t>
            </a:r>
            <a:r>
              <a:rPr lang="nl-BE" dirty="0" err="1" smtClean="0"/>
              <a:t>with</a:t>
            </a:r>
            <a:r>
              <a:rPr lang="nl-BE" dirty="0" smtClean="0"/>
              <a:t> resources (fin./</a:t>
            </a:r>
            <a:r>
              <a:rPr lang="nl-BE" dirty="0" err="1" smtClean="0"/>
              <a:t>people</a:t>
            </a:r>
            <a:r>
              <a:rPr lang="nl-BE" dirty="0" smtClean="0"/>
              <a:t>) </a:t>
            </a:r>
            <a:endParaRPr lang="nl-BE" dirty="0"/>
          </a:p>
          <a:p>
            <a:pPr marL="0" lvl="1" indent="0">
              <a:buSzTx/>
              <a:buNone/>
            </a:pPr>
            <a:r>
              <a:rPr lang="nl-BE" sz="2800" b="1" dirty="0" err="1">
                <a:solidFill>
                  <a:srgbClr val="00B050"/>
                </a:solidFill>
              </a:rPr>
              <a:t>Environmental</a:t>
            </a:r>
            <a:r>
              <a:rPr lang="nl-BE" sz="2800" b="1" dirty="0">
                <a:solidFill>
                  <a:srgbClr val="00B050"/>
                </a:solidFill>
              </a:rPr>
              <a:t> and </a:t>
            </a:r>
            <a:r>
              <a:rPr lang="nl-BE" sz="2800" b="1" dirty="0" err="1">
                <a:solidFill>
                  <a:srgbClr val="00B050"/>
                </a:solidFill>
              </a:rPr>
              <a:t>social</a:t>
            </a:r>
            <a:r>
              <a:rPr lang="nl-BE" sz="2800" b="1" dirty="0">
                <a:solidFill>
                  <a:srgbClr val="00B050"/>
                </a:solidFill>
              </a:rPr>
              <a:t> </a:t>
            </a:r>
            <a:r>
              <a:rPr lang="nl-BE" sz="2800" b="1" dirty="0" err="1">
                <a:solidFill>
                  <a:srgbClr val="00B050"/>
                </a:solidFill>
              </a:rPr>
              <a:t>challenges</a:t>
            </a:r>
            <a:endParaRPr lang="nl-BE" sz="2800" b="1" dirty="0">
              <a:solidFill>
                <a:srgbClr val="00B050"/>
              </a:solidFill>
            </a:endParaRPr>
          </a:p>
          <a:p>
            <a:pPr lvl="1">
              <a:buSzTx/>
              <a:buFontTx/>
              <a:buChar char="-"/>
            </a:pPr>
            <a:r>
              <a:rPr lang="en-US" sz="2800" dirty="0"/>
              <a:t>If a company is involved in many innovation cases, CO2-emissions reductions are obtained more incidentally </a:t>
            </a:r>
          </a:p>
          <a:p>
            <a:pPr lvl="1">
              <a:buSzTx/>
              <a:buFontTx/>
              <a:buChar char="-"/>
            </a:pPr>
            <a:r>
              <a:rPr lang="en-US" sz="2800" dirty="0"/>
              <a:t>All innovations </a:t>
            </a:r>
            <a:r>
              <a:rPr lang="en-GB" sz="2800" dirty="0"/>
              <a:t>comply with social and labour regulations</a:t>
            </a:r>
            <a:endParaRPr lang="en-US" sz="2800" dirty="0"/>
          </a:p>
          <a:p>
            <a:pPr lvl="1">
              <a:buSzTx/>
              <a:buFontTx/>
              <a:buChar char="-"/>
            </a:pPr>
            <a:endParaRPr lang="nl-BE" sz="2800" dirty="0"/>
          </a:p>
          <a:p>
            <a:pPr lvl="1">
              <a:buSzTx/>
            </a:pPr>
            <a:endParaRPr lang="nl-BE" sz="2800" dirty="0"/>
          </a:p>
          <a:p>
            <a:pPr lvl="1">
              <a:buSzTx/>
              <a:buFontTx/>
              <a:buChar char="-"/>
            </a:pPr>
            <a:endParaRPr lang="nl-BE" sz="2800" dirty="0" smtClean="0"/>
          </a:p>
          <a:p>
            <a:endParaRPr lang="en-US" sz="36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EXAMPLE OF THE INNOVATION MONITOR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11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0728"/>
            <a:ext cx="8524834" cy="539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1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3957836" cy="791865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nl-BE" b="1" dirty="0" smtClean="0"/>
              <a:t>Case 1: 10’6” container</a:t>
            </a:r>
          </a:p>
          <a:p>
            <a:r>
              <a:rPr lang="en-US" sz="1400" dirty="0"/>
              <a:t>Technological, Managerial, </a:t>
            </a:r>
            <a:r>
              <a:rPr lang="en-US" sz="1400" dirty="0" err="1"/>
              <a:t>Organisational</a:t>
            </a:r>
            <a:r>
              <a:rPr lang="en-US" sz="1400" dirty="0"/>
              <a:t>, Cultural – Business Change </a:t>
            </a:r>
            <a:endParaRPr lang="nl-BE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927895"/>
            <a:ext cx="3957836" cy="40319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715" y="136030"/>
            <a:ext cx="3959225" cy="791865"/>
          </a:xfrm>
        </p:spPr>
        <p:txBody>
          <a:bodyPr/>
          <a:lstStyle/>
          <a:p>
            <a:r>
              <a:rPr lang="nl-BE" b="1" dirty="0" smtClean="0"/>
              <a:t>Case 2: SEA45</a:t>
            </a:r>
          </a:p>
          <a:p>
            <a:r>
              <a:rPr lang="en-US" sz="1400" dirty="0"/>
              <a:t>Technological, Managerial, </a:t>
            </a:r>
            <a:r>
              <a:rPr lang="en-US" sz="1400" dirty="0" err="1"/>
              <a:t>Organisational</a:t>
            </a:r>
            <a:r>
              <a:rPr lang="en-US" sz="1400" dirty="0"/>
              <a:t>, Cultural – Business Change </a:t>
            </a:r>
            <a:endParaRPr lang="nl-BE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66" y="1052736"/>
            <a:ext cx="3959225" cy="40319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12</a:t>
            </a:fld>
            <a:endParaRPr lang="nl-NL"/>
          </a:p>
        </p:txBody>
      </p:sp>
      <p:pic>
        <p:nvPicPr>
          <p:cNvPr id="8" name="Picture 5" descr="goede foto ctr op chas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940947"/>
            <a:ext cx="2160239" cy="144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1970284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sorry, no p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0871" y="976769"/>
            <a:ext cx="2389401" cy="1792416"/>
          </a:xfrm>
          <a:prstGeom prst="rect">
            <a:avLst/>
          </a:prstGeom>
          <a:noFill/>
        </p:spPr>
      </p:pic>
      <p:pic>
        <p:nvPicPr>
          <p:cNvPr id="11" name="Picture 17" descr="container-horizontaal-700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2692" y="2296637"/>
            <a:ext cx="2340347" cy="1323855"/>
          </a:xfrm>
          <a:prstGeom prst="rect">
            <a:avLst/>
          </a:prstGeom>
          <a:noFill/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107504" y="3683749"/>
            <a:ext cx="3957836" cy="791865"/>
          </a:xfrm>
          <a:prstGeom prst="rect">
            <a:avLst/>
          </a:prstGeom>
          <a:solidFill>
            <a:schemeClr val="accent4"/>
          </a:solidFill>
        </p:spPr>
        <p:txBody>
          <a:bodyPr vert="horz" lIns="72000" tIns="36000" rIns="72000" bIns="3600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 dirty="0" smtClean="0"/>
              <a:t>Case 3: </a:t>
            </a:r>
            <a:r>
              <a:rPr lang="nl-BE" b="1" dirty="0" err="1" smtClean="0"/>
              <a:t>Modal</a:t>
            </a:r>
            <a:r>
              <a:rPr lang="nl-BE" b="1" dirty="0" smtClean="0"/>
              <a:t> shift</a:t>
            </a:r>
          </a:p>
          <a:p>
            <a:r>
              <a:rPr lang="en-US" sz="1400" dirty="0"/>
              <a:t>Managerial, </a:t>
            </a:r>
            <a:r>
              <a:rPr lang="en-US" sz="1400" dirty="0" err="1"/>
              <a:t>Organisation</a:t>
            </a:r>
            <a:r>
              <a:rPr lang="en-US" sz="1400" dirty="0"/>
              <a:t>, Cultural - Market Change 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646612" y="3717255"/>
            <a:ext cx="3957836" cy="791865"/>
          </a:xfrm>
          <a:prstGeom prst="rect">
            <a:avLst/>
          </a:prstGeom>
          <a:solidFill>
            <a:schemeClr val="accent4"/>
          </a:solidFill>
        </p:spPr>
        <p:txBody>
          <a:bodyPr vert="horz" lIns="72000" tIns="36000" rIns="72000" bIns="3600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 dirty="0" smtClean="0"/>
              <a:t>Case 4: </a:t>
            </a:r>
            <a:r>
              <a:rPr lang="nl-BE" b="1" dirty="0" err="1" smtClean="0"/>
              <a:t>Foldable</a:t>
            </a:r>
            <a:r>
              <a:rPr lang="nl-BE" b="1" dirty="0" smtClean="0"/>
              <a:t> container</a:t>
            </a:r>
          </a:p>
          <a:p>
            <a:r>
              <a:rPr lang="en-US" sz="1400" dirty="0" smtClean="0"/>
              <a:t>Technological – </a:t>
            </a:r>
            <a:r>
              <a:rPr lang="en-US" sz="1400" dirty="0"/>
              <a:t>Business Change </a:t>
            </a:r>
            <a:endParaRPr lang="nl-BE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348" y="4504818"/>
            <a:ext cx="3939588" cy="2314531"/>
            <a:chOff x="179511" y="1124744"/>
            <a:chExt cx="5455413" cy="3456384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79511" y="1124744"/>
              <a:ext cx="5455413" cy="3456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890037" y="2790483"/>
              <a:ext cx="811197" cy="12241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7" name="Straight Connector 16"/>
            <p:cNvCxnSpPr/>
            <p:nvPr/>
          </p:nvCxnSpPr>
          <p:spPr bwMode="auto">
            <a:xfrm flipV="1">
              <a:off x="683568" y="2348880"/>
              <a:ext cx="1368152" cy="6480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1907704" y="2348880"/>
              <a:ext cx="144016" cy="6480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1907704" y="2348880"/>
              <a:ext cx="144016" cy="14401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9" descr="MetalloLogo_gif.jpg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75856" y="1124744"/>
              <a:ext cx="936104" cy="7200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21" name="Straight Connector 20"/>
            <p:cNvCxnSpPr/>
            <p:nvPr/>
          </p:nvCxnSpPr>
          <p:spPr bwMode="auto">
            <a:xfrm flipH="1" flipV="1">
              <a:off x="2483768" y="1700808"/>
              <a:ext cx="7920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2483768" y="1124744"/>
              <a:ext cx="792088" cy="57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endCxn id="20" idx="1"/>
            </p:cNvCxnSpPr>
            <p:nvPr/>
          </p:nvCxnSpPr>
          <p:spPr bwMode="auto">
            <a:xfrm flipV="1">
              <a:off x="2483768" y="1484784"/>
              <a:ext cx="792088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4" name="Picture 2" descr="Home">
              <a:hlinkClick r:id="rId10" tooltip="Home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87824" y="2978273"/>
              <a:ext cx="1143000" cy="6667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25" name="Straight Connector 24"/>
            <p:cNvCxnSpPr/>
            <p:nvPr/>
          </p:nvCxnSpPr>
          <p:spPr bwMode="auto">
            <a:xfrm>
              <a:off x="2843808" y="2636912"/>
              <a:ext cx="144016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2843808" y="2636912"/>
              <a:ext cx="1296144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2843808" y="2636912"/>
              <a:ext cx="144016" cy="1008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84" y="4509120"/>
            <a:ext cx="387225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5187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 UNIQUE RECIPE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Substantial </a:t>
            </a:r>
            <a:r>
              <a:rPr lang="en-US" sz="2800" dirty="0"/>
              <a:t>misalignments exist between company strategies and degrees of </a:t>
            </a:r>
            <a:r>
              <a:rPr lang="en-US" sz="2800" dirty="0" smtClean="0"/>
              <a:t>success</a:t>
            </a:r>
          </a:p>
          <a:p>
            <a:pPr lvl="1" indent="0">
              <a:buNone/>
            </a:pPr>
            <a:endParaRPr lang="en-GB" dirty="0" smtClean="0"/>
          </a:p>
          <a:p>
            <a:pPr marL="0" lvl="1" indent="0">
              <a:buNone/>
            </a:pPr>
            <a:r>
              <a:rPr lang="en-GB" sz="2800" dirty="0" smtClean="0"/>
              <a:t>C</a:t>
            </a:r>
            <a:r>
              <a:rPr lang="en-US" sz="2800" dirty="0" err="1" smtClean="0"/>
              <a:t>ombinations</a:t>
            </a:r>
            <a:r>
              <a:rPr lang="en-US" sz="2800" dirty="0" smtClean="0"/>
              <a:t> </a:t>
            </a:r>
            <a:r>
              <a:rPr lang="en-US" sz="2800" dirty="0"/>
              <a:t>of variables increasing the likelihood of </a:t>
            </a:r>
            <a:r>
              <a:rPr lang="en-US" sz="2800" dirty="0" smtClean="0"/>
              <a:t>success: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Terminal </a:t>
            </a:r>
            <a:r>
              <a:rPr lang="en-US" b="1" dirty="0"/>
              <a:t>operator</a:t>
            </a:r>
            <a:r>
              <a:rPr lang="en-US" dirty="0"/>
              <a:t> alignment with </a:t>
            </a:r>
            <a:r>
              <a:rPr lang="en-US" b="1" dirty="0"/>
              <a:t>infrastructure needs</a:t>
            </a:r>
            <a:r>
              <a:rPr lang="en-US" dirty="0"/>
              <a:t> in </a:t>
            </a:r>
            <a:r>
              <a:rPr lang="en-US" b="1" dirty="0"/>
              <a:t>initiation, </a:t>
            </a:r>
            <a:r>
              <a:rPr lang="en-US" b="1" u="sng" dirty="0"/>
              <a:t>development</a:t>
            </a:r>
            <a:r>
              <a:rPr lang="en-US" b="1" dirty="0"/>
              <a:t> and </a:t>
            </a:r>
            <a:r>
              <a:rPr lang="en-US" b="1" u="sng" dirty="0"/>
              <a:t>implementation</a:t>
            </a:r>
            <a:r>
              <a:rPr lang="en-US" b="1" dirty="0"/>
              <a:t> </a:t>
            </a:r>
            <a:r>
              <a:rPr lang="en-US" dirty="0"/>
              <a:t>phases</a:t>
            </a:r>
            <a:r>
              <a:rPr lang="en-US" b="1" dirty="0"/>
              <a:t>.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Shipping line</a:t>
            </a:r>
            <a:r>
              <a:rPr lang="en-US" dirty="0"/>
              <a:t> </a:t>
            </a:r>
            <a:r>
              <a:rPr lang="en-US" dirty="0" smtClean="0"/>
              <a:t>alignment </a:t>
            </a:r>
            <a:r>
              <a:rPr lang="en-US" dirty="0"/>
              <a:t>with </a:t>
            </a:r>
            <a:r>
              <a:rPr lang="en-US" b="1" dirty="0"/>
              <a:t>infrastructure</a:t>
            </a:r>
            <a:r>
              <a:rPr lang="en-US" dirty="0"/>
              <a:t>, both in </a:t>
            </a:r>
            <a:r>
              <a:rPr lang="en-US" b="1" u="sng" dirty="0"/>
              <a:t>development</a:t>
            </a:r>
            <a:r>
              <a:rPr lang="en-US" b="1" dirty="0"/>
              <a:t> and </a:t>
            </a:r>
            <a:r>
              <a:rPr lang="en-US" b="1" u="sng" dirty="0"/>
              <a:t>implementation</a:t>
            </a:r>
            <a:r>
              <a:rPr lang="en-US" b="1" dirty="0"/>
              <a:t> </a:t>
            </a:r>
            <a:r>
              <a:rPr lang="en-US" dirty="0"/>
              <a:t>stages</a:t>
            </a:r>
            <a:r>
              <a:rPr lang="en-US" dirty="0" smtClean="0"/>
              <a:t>.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en-US" dirty="0"/>
              <a:t>	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3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MISSING ELEMENTS TOWARDS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Innovation </a:t>
            </a:r>
            <a:r>
              <a:rPr lang="en-US" dirty="0"/>
              <a:t>could benefit from </a:t>
            </a:r>
            <a:r>
              <a:rPr lang="en-US" b="1" dirty="0"/>
              <a:t>stronger market demand</a:t>
            </a:r>
            <a:r>
              <a:rPr lang="en-US" dirty="0"/>
              <a:t>. </a:t>
            </a:r>
            <a:endParaRPr lang="en-US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 </a:t>
            </a:r>
            <a:r>
              <a:rPr lang="en-US" dirty="0"/>
              <a:t>all actors of the innovation network </a:t>
            </a:r>
            <a:r>
              <a:rPr lang="en-US" dirty="0" smtClean="0"/>
              <a:t>hold a </a:t>
            </a:r>
            <a:r>
              <a:rPr lang="en-US" b="1" dirty="0"/>
              <a:t>positive </a:t>
            </a:r>
            <a:r>
              <a:rPr lang="en-US" b="1" dirty="0" smtClean="0"/>
              <a:t>attitude.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The strength of the Innovation champion had to over-ride </a:t>
            </a:r>
            <a:r>
              <a:rPr lang="en-US" b="1" dirty="0"/>
              <a:t>internal opposition</a:t>
            </a:r>
            <a:r>
              <a:rPr lang="en-US" b="1" dirty="0" smtClean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nl-BE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nl-BE" b="1" dirty="0" smtClean="0"/>
          </a:p>
          <a:p>
            <a:r>
              <a:rPr lang="en-US" dirty="0"/>
              <a:t>HIGHLIGHTS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Market push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Collaboration of all actors in the supply chain </a:t>
            </a:r>
            <a:r>
              <a:rPr lang="en-US" dirty="0" smtClean="0"/>
              <a:t>(e.g. ICT)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5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WHAT </a:t>
            </a:r>
            <a:r>
              <a:rPr lang="nl-BE" dirty="0"/>
              <a:t>ARE THE </a:t>
            </a:r>
            <a:r>
              <a:rPr lang="nl-BE" dirty="0" smtClean="0"/>
              <a:t>BOTTLENECKS?</a:t>
            </a:r>
            <a:endParaRPr lang="nl-BE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511234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/>
              <a:t>B</a:t>
            </a:r>
            <a:r>
              <a:rPr lang="nl-BE" sz="3200" dirty="0" smtClean="0"/>
              <a:t>alance </a:t>
            </a:r>
            <a:r>
              <a:rPr lang="nl-BE" sz="3200" dirty="0" err="1" smtClean="0"/>
              <a:t>between</a:t>
            </a:r>
            <a:r>
              <a:rPr lang="nl-BE" sz="3200" dirty="0" smtClean="0"/>
              <a:t> </a:t>
            </a:r>
            <a:r>
              <a:rPr lang="nl-BE" sz="3200" b="1" dirty="0" smtClean="0"/>
              <a:t>benefits</a:t>
            </a:r>
            <a:r>
              <a:rPr lang="nl-BE" sz="3200" dirty="0" smtClean="0"/>
              <a:t> and </a:t>
            </a:r>
            <a:r>
              <a:rPr lang="nl-BE" sz="3200" b="1" dirty="0" err="1" smtClean="0"/>
              <a:t>costs</a:t>
            </a:r>
            <a:endParaRPr lang="nl-BE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err="1"/>
              <a:t>S</a:t>
            </a:r>
            <a:r>
              <a:rPr lang="nl-BE" sz="3200" dirty="0" err="1" smtClean="0"/>
              <a:t>haring</a:t>
            </a:r>
            <a:r>
              <a:rPr lang="nl-BE" sz="3200" dirty="0" smtClean="0"/>
              <a:t> </a:t>
            </a:r>
            <a:r>
              <a:rPr lang="nl-BE" sz="3200" dirty="0" err="1" smtClean="0"/>
              <a:t>logistical</a:t>
            </a:r>
            <a:r>
              <a:rPr lang="nl-BE" sz="3200" dirty="0" smtClean="0"/>
              <a:t> </a:t>
            </a:r>
            <a:r>
              <a:rPr lang="nl-BE" sz="3200" b="1" dirty="0" smtClean="0"/>
              <a:t>data</a:t>
            </a:r>
            <a:r>
              <a:rPr lang="nl-BE" sz="3200" dirty="0" smtClean="0"/>
              <a:t> (volumes, container availability, e-</a:t>
            </a:r>
            <a:r>
              <a:rPr lang="nl-BE" sz="3200" dirty="0" err="1" smtClean="0"/>
              <a:t>documents</a:t>
            </a:r>
            <a:r>
              <a:rPr lang="nl-BE" sz="3200" dirty="0" smtClean="0"/>
              <a:t>, etc.) – </a:t>
            </a:r>
            <a:r>
              <a:rPr lang="nl-BE" sz="3200" dirty="0" err="1" smtClean="0"/>
              <a:t>phased</a:t>
            </a:r>
            <a:r>
              <a:rPr lang="nl-BE" sz="3200" dirty="0" smtClean="0"/>
              <a:t>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b="1" dirty="0" smtClean="0"/>
              <a:t>Container free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Updating of </a:t>
            </a:r>
            <a:r>
              <a:rPr lang="nl-BE" sz="3200" b="1" dirty="0" err="1" smtClean="0"/>
              <a:t>customs</a:t>
            </a:r>
            <a:r>
              <a:rPr lang="en-US" sz="3200" dirty="0" smtClean="0"/>
              <a:t> legislation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63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-1251520"/>
            <a:ext cx="8064500" cy="2160017"/>
          </a:xfrm>
        </p:spPr>
        <p:txBody>
          <a:bodyPr/>
          <a:lstStyle/>
          <a:p>
            <a:r>
              <a:rPr lang="nl-BE" dirty="0" err="1" smtClean="0"/>
              <a:t>Thank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attention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1196529"/>
            <a:ext cx="8064500" cy="1656184"/>
          </a:xfrm>
        </p:spPr>
        <p:txBody>
          <a:bodyPr/>
          <a:lstStyle/>
          <a:p>
            <a:r>
              <a:rPr lang="nl-BE" sz="2400" dirty="0" smtClean="0"/>
              <a:t>Dr. Christa Sys</a:t>
            </a:r>
          </a:p>
          <a:p>
            <a:r>
              <a:rPr lang="nl-BE" altLang="en-US" sz="2000" dirty="0" smtClean="0"/>
              <a:t>BNP Paribas Fortis Chair </a:t>
            </a:r>
            <a:r>
              <a:rPr lang="en-US" sz="2000" dirty="0"/>
              <a:t>Transport, Logistics and Ports</a:t>
            </a:r>
            <a:endParaRPr lang="nl-BE" altLang="en-US" sz="2000" dirty="0" smtClean="0"/>
          </a:p>
          <a:p>
            <a:r>
              <a:rPr lang="nl-BE" altLang="en-US" sz="2000" dirty="0" smtClean="0"/>
              <a:t>Prinsstraat </a:t>
            </a:r>
            <a:r>
              <a:rPr lang="nl-BE" altLang="en-US" sz="2000" dirty="0"/>
              <a:t>13, 2000 Antwerpen</a:t>
            </a:r>
          </a:p>
          <a:p>
            <a:r>
              <a:rPr lang="nl-BE" altLang="en-US" sz="2000" dirty="0"/>
              <a:t>@ </a:t>
            </a:r>
            <a:r>
              <a:rPr lang="nl-BE" altLang="en-US" sz="2000" dirty="0" smtClean="0"/>
              <a:t>www.uantwerpen.be/tpr  &gt; BNP Paribas Chair &gt; BNPPF </a:t>
            </a:r>
            <a:r>
              <a:rPr lang="nl-BE" altLang="en-US" sz="2000" dirty="0" err="1" smtClean="0"/>
              <a:t>innovation</a:t>
            </a:r>
            <a:r>
              <a:rPr lang="nl-BE" altLang="en-US" sz="2000" dirty="0" smtClean="0"/>
              <a:t> event</a:t>
            </a:r>
            <a:endParaRPr lang="nl-BE" altLang="en-US" sz="2000" dirty="0"/>
          </a:p>
          <a:p>
            <a:r>
              <a:rPr lang="nl-BE" altLang="en-US" sz="2000" dirty="0">
                <a:sym typeface="Wingdings" pitchFamily="2" charset="2"/>
              </a:rPr>
              <a:t> christa.sys@uantwerpen.be</a:t>
            </a:r>
            <a:endParaRPr lang="en-US" altLang="en-US" sz="2000" dirty="0"/>
          </a:p>
          <a:p>
            <a:endParaRPr lang="en-US" sz="2400" dirty="0"/>
          </a:p>
        </p:txBody>
      </p:sp>
      <p:pic>
        <p:nvPicPr>
          <p:cNvPr id="4" name="Picture 4" descr="http://c621460.r60.cf3.rackcdn.com/FORTIS_BL_rgb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28" y="1461350"/>
            <a:ext cx="2068959" cy="6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43" y="2784752"/>
            <a:ext cx="1983681" cy="261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6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r="358"/>
          <a:stretch/>
        </p:blipFill>
        <p:spPr/>
      </p:pic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5197559"/>
            <a:ext cx="9130183" cy="1662617"/>
          </a:xfrm>
        </p:spPr>
      </p:pic>
      <p:pic>
        <p:nvPicPr>
          <p:cNvPr id="28" name="Afbeelding 27" descr="logo_UA_U_wit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33" r="-1"/>
          <a:stretch/>
        </p:blipFill>
        <p:spPr>
          <a:xfrm>
            <a:off x="3229004" y="823913"/>
            <a:ext cx="2685991" cy="180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r="358"/>
          <a:stretch/>
        </p:blipFill>
        <p:spPr/>
      </p:pic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5197559"/>
            <a:ext cx="9130183" cy="1662617"/>
          </a:xfr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476557" y="2348880"/>
            <a:ext cx="8064500" cy="688256"/>
          </a:xfrm>
        </p:spPr>
        <p:txBody>
          <a:bodyPr/>
          <a:lstStyle/>
          <a:p>
            <a:pPr algn="ctr"/>
            <a:r>
              <a:rPr lang="nl-BE" sz="4000" dirty="0" smtClean="0"/>
              <a:t>CONTEXT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40804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-252536" y="6237312"/>
            <a:ext cx="4537699" cy="4320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000" dirty="0">
                <a:latin typeface="Times New Roman" pitchFamily="18" charset="0"/>
              </a:rPr>
              <a:t>Source: own compilation based </a:t>
            </a:r>
            <a:r>
              <a:rPr lang="en-US" altLang="en-US" sz="1000" dirty="0" smtClean="0">
                <a:latin typeface="Verdana" pitchFamily="34" charset="0"/>
              </a:rPr>
              <a:t>on </a:t>
            </a:r>
            <a:r>
              <a:rPr lang="en-US" altLang="en-US" sz="1000" dirty="0" smtClean="0">
                <a:latin typeface="Times New Roman" pitchFamily="18" charset="0"/>
              </a:rPr>
              <a:t>Collins Family Foundation</a:t>
            </a:r>
          </a:p>
        </p:txBody>
      </p:sp>
      <p:sp>
        <p:nvSpPr>
          <p:cNvPr id="26638" name="Rectangle 1037"/>
          <p:cNvSpPr>
            <a:spLocks noChangeArrowheads="1"/>
          </p:cNvSpPr>
          <p:nvPr/>
        </p:nvSpPr>
        <p:spPr bwMode="auto">
          <a:xfrm>
            <a:off x="107504" y="381000"/>
            <a:ext cx="91422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accent4">
                    <a:lumMod val="50000"/>
                  </a:schemeClr>
                </a:solidFill>
              </a:rPr>
              <a:t>Innovation,</a:t>
            </a:r>
            <a:r>
              <a:rPr lang="nl-BE" sz="4000" dirty="0" smtClean="0">
                <a:solidFill>
                  <a:schemeClr val="accent4">
                    <a:lumMod val="50000"/>
                  </a:schemeClr>
                </a:solidFill>
              </a:rPr>
              <a:t> a driver of </a:t>
            </a:r>
            <a:r>
              <a:rPr lang="nl-BE" sz="4000" dirty="0" err="1" smtClean="0">
                <a:solidFill>
                  <a:schemeClr val="accent4">
                    <a:lumMod val="50000"/>
                  </a:schemeClr>
                </a:solidFill>
              </a:rPr>
              <a:t>economic</a:t>
            </a:r>
            <a:r>
              <a:rPr lang="nl-BE" sz="4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4">
                    <a:lumMod val="50000"/>
                  </a:schemeClr>
                </a:solidFill>
              </a:rPr>
              <a:t>growth</a:t>
            </a:r>
            <a:endParaRPr lang="en-US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2325" y="2193925"/>
            <a:ext cx="8214171" cy="4038600"/>
            <a:chOff x="822325" y="2193925"/>
            <a:chExt cx="8214171" cy="4038601"/>
          </a:xfrm>
        </p:grpSpPr>
        <p:sp>
          <p:nvSpPr>
            <p:cNvPr id="26627" name="Rectangle 1026"/>
            <p:cNvSpPr>
              <a:spLocks noChangeArrowheads="1"/>
            </p:cNvSpPr>
            <p:nvPr/>
          </p:nvSpPr>
          <p:spPr bwMode="auto">
            <a:xfrm>
              <a:off x="1127125" y="2193925"/>
              <a:ext cx="749301" cy="396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2000" b="1" dirty="0"/>
                <a:t>Cost</a:t>
              </a:r>
            </a:p>
          </p:txBody>
        </p:sp>
        <p:sp>
          <p:nvSpPr>
            <p:cNvPr id="26628" name="Rectangle 1027"/>
            <p:cNvSpPr>
              <a:spLocks noChangeArrowheads="1"/>
            </p:cNvSpPr>
            <p:nvPr/>
          </p:nvSpPr>
          <p:spPr bwMode="auto">
            <a:xfrm>
              <a:off x="2699792" y="2996953"/>
              <a:ext cx="1171575" cy="396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2000" b="1" dirty="0"/>
                <a:t>Delivery</a:t>
              </a:r>
            </a:p>
          </p:txBody>
        </p:sp>
        <p:sp>
          <p:nvSpPr>
            <p:cNvPr id="26629" name="Rectangle 1028"/>
            <p:cNvSpPr>
              <a:spLocks noChangeArrowheads="1"/>
            </p:cNvSpPr>
            <p:nvPr/>
          </p:nvSpPr>
          <p:spPr bwMode="auto">
            <a:xfrm>
              <a:off x="3695700" y="3409973"/>
              <a:ext cx="3171825" cy="396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2000" b="1"/>
                <a:t>Flexibility/Customization</a:t>
              </a:r>
            </a:p>
          </p:txBody>
        </p:sp>
        <p:sp>
          <p:nvSpPr>
            <p:cNvPr id="26630" name="Rectangle 1029"/>
            <p:cNvSpPr>
              <a:spLocks noChangeArrowheads="1"/>
            </p:cNvSpPr>
            <p:nvPr/>
          </p:nvSpPr>
          <p:spPr bwMode="auto">
            <a:xfrm>
              <a:off x="5140746" y="4077072"/>
              <a:ext cx="1087439" cy="396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2000" b="1" dirty="0"/>
                <a:t>Service</a:t>
              </a:r>
            </a:p>
          </p:txBody>
        </p:sp>
        <p:sp>
          <p:nvSpPr>
            <p:cNvPr id="26631" name="Line 1030"/>
            <p:cNvSpPr>
              <a:spLocks noChangeShapeType="1"/>
            </p:cNvSpPr>
            <p:nvPr/>
          </p:nvSpPr>
          <p:spPr bwMode="auto">
            <a:xfrm>
              <a:off x="1066800" y="5562599"/>
              <a:ext cx="7315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Rectangle 1031"/>
            <p:cNvSpPr>
              <a:spLocks noChangeArrowheads="1"/>
            </p:cNvSpPr>
            <p:nvPr/>
          </p:nvSpPr>
          <p:spPr bwMode="auto">
            <a:xfrm>
              <a:off x="822325" y="5775325"/>
              <a:ext cx="10334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2400" b="1"/>
                <a:t>1950s</a:t>
              </a:r>
            </a:p>
          </p:txBody>
        </p:sp>
        <p:sp>
          <p:nvSpPr>
            <p:cNvPr id="26633" name="Rectangle 1032"/>
            <p:cNvSpPr>
              <a:spLocks noChangeArrowheads="1"/>
            </p:cNvSpPr>
            <p:nvPr/>
          </p:nvSpPr>
          <p:spPr bwMode="auto">
            <a:xfrm>
              <a:off x="4910138" y="5775325"/>
              <a:ext cx="10334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2400" b="1" dirty="0"/>
                <a:t>1990s</a:t>
              </a:r>
            </a:p>
          </p:txBody>
        </p:sp>
        <p:sp>
          <p:nvSpPr>
            <p:cNvPr id="26634" name="Line 1033"/>
            <p:cNvSpPr>
              <a:spLocks noChangeShapeType="1"/>
            </p:cNvSpPr>
            <p:nvPr/>
          </p:nvSpPr>
          <p:spPr bwMode="auto">
            <a:xfrm>
              <a:off x="914399" y="2667000"/>
              <a:ext cx="6656585" cy="28955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Rectangle 1034"/>
            <p:cNvSpPr>
              <a:spLocks noChangeArrowheads="1"/>
            </p:cNvSpPr>
            <p:nvPr/>
          </p:nvSpPr>
          <p:spPr bwMode="auto">
            <a:xfrm>
              <a:off x="1835697" y="2564904"/>
              <a:ext cx="1042987" cy="396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2000" b="1" dirty="0"/>
                <a:t>Quality</a:t>
              </a:r>
            </a:p>
          </p:txBody>
        </p:sp>
        <p:sp>
          <p:nvSpPr>
            <p:cNvPr id="26636" name="Rectangle 1035"/>
            <p:cNvSpPr>
              <a:spLocks noChangeArrowheads="1"/>
            </p:cNvSpPr>
            <p:nvPr/>
          </p:nvSpPr>
          <p:spPr bwMode="auto">
            <a:xfrm>
              <a:off x="6012160" y="5775325"/>
              <a:ext cx="10334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2400" b="1" dirty="0"/>
                <a:t>2000s</a:t>
              </a:r>
            </a:p>
          </p:txBody>
        </p:sp>
        <p:sp>
          <p:nvSpPr>
            <p:cNvPr id="26637" name="Text Box 1036"/>
            <p:cNvSpPr txBox="1">
              <a:spLocks noChangeArrowheads="1"/>
            </p:cNvSpPr>
            <p:nvPr/>
          </p:nvSpPr>
          <p:spPr bwMode="auto">
            <a:xfrm>
              <a:off x="6300191" y="4472284"/>
              <a:ext cx="1905001" cy="396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 dirty="0"/>
                <a:t>Sustainability</a:t>
              </a:r>
            </a:p>
          </p:txBody>
        </p:sp>
        <p:sp>
          <p:nvSpPr>
            <p:cNvPr id="15" name="Rectangle 1035"/>
            <p:cNvSpPr>
              <a:spLocks noChangeArrowheads="1"/>
            </p:cNvSpPr>
            <p:nvPr/>
          </p:nvSpPr>
          <p:spPr bwMode="auto">
            <a:xfrm>
              <a:off x="7570985" y="5733256"/>
              <a:ext cx="872033" cy="46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2400" b="1" dirty="0" smtClean="0"/>
                <a:t>2015</a:t>
              </a:r>
              <a:endParaRPr lang="en-US" altLang="en-US" sz="2400" b="1" dirty="0"/>
            </a:p>
          </p:txBody>
        </p:sp>
        <p:sp>
          <p:nvSpPr>
            <p:cNvPr id="16" name="Text Box 1036"/>
            <p:cNvSpPr txBox="1">
              <a:spLocks noChangeArrowheads="1"/>
            </p:cNvSpPr>
            <p:nvPr/>
          </p:nvSpPr>
          <p:spPr bwMode="auto">
            <a:xfrm>
              <a:off x="7131495" y="4889824"/>
              <a:ext cx="1905001" cy="396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 dirty="0" smtClean="0">
                  <a:solidFill>
                    <a:srgbClr val="008000"/>
                  </a:solidFill>
                </a:rPr>
                <a:t>INNOVATION</a:t>
              </a:r>
              <a:endParaRPr lang="en-US" altLang="en-US" sz="20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36512" y="953433"/>
            <a:ext cx="9073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1"/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technological or organizational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(including cultural as a separate sub-set) change to 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the product (or service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) or production process that either lowers the </a:t>
            </a:r>
            <a:r>
              <a:rPr lang="en-US" alt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cost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 of product (or service) or production process or increases the </a:t>
            </a:r>
            <a:r>
              <a:rPr lang="en-US" alt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quality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 of the product (or service) to the consumer.” (Arduino et al., 2013)</a:t>
            </a:r>
            <a:endParaRPr lang="en-US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1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1" y="116633"/>
            <a:ext cx="9092891" cy="936105"/>
          </a:xfrm>
        </p:spPr>
        <p:txBody>
          <a:bodyPr>
            <a:noAutofit/>
          </a:bodyPr>
          <a:lstStyle/>
          <a:p>
            <a:r>
              <a:rPr lang="nl-B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BCG </a:t>
            </a:r>
            <a:r>
              <a:rPr lang="nl-B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nl-B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l-B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nl-B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in 2014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</a:t>
            </a:fld>
            <a:endParaRPr lang="nl-NL"/>
          </a:p>
        </p:txBody>
      </p:sp>
      <p:pic>
        <p:nvPicPr>
          <p:cNvPr id="17412" name="Picture 4" descr="https://www.bcgperspectives.com/Images/Most-Innovative-Companies-NEW-ex2_large_tcm80-1751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" y="1373088"/>
            <a:ext cx="71437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41" y="1373088"/>
            <a:ext cx="21240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0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</a:t>
            </a:fld>
            <a:endParaRPr lang="nl-N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750" y="1196977"/>
            <a:ext cx="8064500" cy="2160017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“</a:t>
            </a:r>
            <a:r>
              <a:rPr lang="en-GB" smtClean="0"/>
              <a:t>the transport sector generally displays poor innovative strength”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9552" y="3068960"/>
            <a:ext cx="8064500" cy="16561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28575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4263" indent="-2286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3513" indent="-2286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7050" indent="-2286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International forum on Transport (2010). Transport and Innovation: Unleashing the Potential. Paris: OECD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14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36" y="585659"/>
            <a:ext cx="3693964" cy="179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4509120"/>
            <a:ext cx="16097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918965" y="5851947"/>
            <a:ext cx="24526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915A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915A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915A"/>
              </a:buClr>
              <a:buFont typeface="Arial" charset="0"/>
              <a:buChar char="–"/>
              <a:defRPr sz="1300">
                <a:solidFill>
                  <a:srgbClr val="00915A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–"/>
              <a:defRPr sz="1300">
                <a:solidFill>
                  <a:srgbClr val="00915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00915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00915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00915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00915A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600" b="1" dirty="0">
                <a:solidFill>
                  <a:schemeClr val="accent5">
                    <a:lumMod val="75000"/>
                  </a:schemeClr>
                </a:solidFill>
              </a:rPr>
              <a:t>Maersk Line cancels Daily Maersk</a:t>
            </a:r>
          </a:p>
          <a:p>
            <a:pPr algn="ctr" eaLnBrk="1" hangingPunct="1">
              <a:spcBef>
                <a:spcPct val="0"/>
              </a:spcBef>
            </a:pPr>
            <a:r>
              <a:rPr lang="nl-BE" altLang="en-US" sz="16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nl-BE" altLang="en-US" sz="1600" b="1" dirty="0" err="1">
                <a:solidFill>
                  <a:schemeClr val="accent5">
                    <a:lumMod val="75000"/>
                  </a:schemeClr>
                </a:solidFill>
              </a:rPr>
              <a:t>March</a:t>
            </a:r>
            <a:r>
              <a:rPr lang="nl-BE" altLang="en-US" sz="1600" b="1" dirty="0">
                <a:solidFill>
                  <a:schemeClr val="accent5">
                    <a:lumMod val="75000"/>
                  </a:schemeClr>
                </a:solidFill>
              </a:rPr>
              <a:t>, 10</a:t>
            </a:r>
            <a:r>
              <a:rPr lang="nl-BE" altLang="en-US" sz="1600" b="1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nl-BE" altLang="en-US" sz="1600" b="1" dirty="0">
                <a:solidFill>
                  <a:schemeClr val="accent5">
                    <a:lumMod val="75000"/>
                  </a:schemeClr>
                </a:solidFill>
              </a:rPr>
              <a:t>, 2015)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33350" y="6669484"/>
            <a:ext cx="1768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915A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915A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915A"/>
              </a:buClr>
              <a:buFont typeface="Arial" charset="0"/>
              <a:buChar char="–"/>
              <a:defRPr sz="1300">
                <a:solidFill>
                  <a:srgbClr val="00915A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–"/>
              <a:defRPr sz="1300">
                <a:solidFill>
                  <a:srgbClr val="00915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00915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00915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00915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00915A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nn-NO" altLang="en-US" sz="800" dirty="0"/>
              <a:t>Alphaliner Newsletter no 42 - 2009</a:t>
            </a:r>
            <a:endParaRPr lang="en-US" altLang="en-US" sz="800" dirty="0"/>
          </a:p>
        </p:txBody>
      </p:sp>
      <p:pic>
        <p:nvPicPr>
          <p:cNvPr id="24581" name="Picture 4" descr="http://www.portstrategy.com/__data/assets/image/0004/276718/varieties/carous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41" y="564332"/>
            <a:ext cx="244633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4691063"/>
            <a:ext cx="24225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DSC016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2269"/>
            <a:ext cx="24225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7051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http://www.truthstudio.com/images/summit_2_internaliz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2913063"/>
            <a:ext cx="2424112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4" descr="http://gcaptain.com/wp-content/uploads/2013/06/container-shipper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57" y="4636716"/>
            <a:ext cx="20558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327525"/>
            <a:ext cx="22621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6" descr="http://www.poferrymasters.com/media/resource/po-ferrymasters-intermodal-containers-being-stacke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970213"/>
            <a:ext cx="182721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163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Technology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27273" y="4149080"/>
            <a:ext cx="362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altLang="en-US" b="1" dirty="0"/>
              <a:t>Managerial, </a:t>
            </a:r>
            <a:r>
              <a:rPr lang="nl-BE" altLang="en-US" b="1" dirty="0" err="1"/>
              <a:t>organizational</a:t>
            </a:r>
            <a:r>
              <a:rPr lang="nl-BE" altLang="en-US" b="1" dirty="0"/>
              <a:t>, </a:t>
            </a:r>
            <a:r>
              <a:rPr lang="nl-BE" altLang="en-US" b="1" dirty="0" err="1"/>
              <a:t>cultural</a:t>
            </a:r>
            <a:r>
              <a:rPr lang="nl-BE" altLang="en-US" b="1" dirty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19576" y="24644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nl-BE" b="1" dirty="0"/>
              <a:t>Policy </a:t>
            </a:r>
            <a:r>
              <a:rPr lang="nl-BE" b="1" dirty="0" err="1" smtClean="0"/>
              <a:t>initiatives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256643" y="2420888"/>
            <a:ext cx="4709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BE" altLang="en-US" b="1" dirty="0" smtClean="0"/>
              <a:t>Technology, managerial</a:t>
            </a:r>
            <a:r>
              <a:rPr lang="nl-BE" altLang="en-US" b="1" dirty="0"/>
              <a:t>, </a:t>
            </a:r>
            <a:r>
              <a:rPr lang="nl-BE" altLang="en-US" b="1" dirty="0" err="1"/>
              <a:t>organizational</a:t>
            </a:r>
            <a:r>
              <a:rPr lang="nl-BE" altLang="en-US" b="1" dirty="0"/>
              <a:t>, </a:t>
            </a:r>
            <a:r>
              <a:rPr lang="nl-BE" altLang="en-US" b="1" dirty="0" smtClean="0"/>
              <a:t/>
            </a:r>
            <a:br>
              <a:rPr lang="nl-BE" altLang="en-US" b="1" dirty="0" smtClean="0"/>
            </a:br>
            <a:r>
              <a:rPr lang="nl-BE" altLang="en-US" b="1" dirty="0" err="1" smtClean="0"/>
              <a:t>cultural</a:t>
            </a:r>
            <a:r>
              <a:rPr lang="nl-BE" altLang="en-US" b="1" dirty="0" smtClean="0"/>
              <a:t> – market change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95736" y="-27384"/>
            <a:ext cx="4153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l-BE" altLang="en-US" b="1" dirty="0" smtClean="0"/>
              <a:t>Technology, managerial</a:t>
            </a:r>
            <a:r>
              <a:rPr lang="nl-BE" altLang="en-US" b="1" dirty="0"/>
              <a:t>, </a:t>
            </a:r>
            <a:r>
              <a:rPr lang="nl-BE" altLang="en-US" b="1" dirty="0" smtClean="0"/>
              <a:t/>
            </a:r>
            <a:br>
              <a:rPr lang="nl-BE" altLang="en-US" b="1" dirty="0" smtClean="0"/>
            </a:br>
            <a:r>
              <a:rPr lang="nl-BE" altLang="en-US" b="1" dirty="0" err="1" smtClean="0"/>
              <a:t>organizational</a:t>
            </a:r>
            <a:r>
              <a:rPr lang="nl-BE" altLang="en-US" b="1" dirty="0"/>
              <a:t>, </a:t>
            </a:r>
            <a:r>
              <a:rPr lang="nl-BE" altLang="en-US" b="1" dirty="0" err="1"/>
              <a:t>cultural</a:t>
            </a:r>
            <a:r>
              <a:rPr lang="nl-BE" altLang="en-US" b="1" dirty="0"/>
              <a:t> </a:t>
            </a:r>
            <a:r>
              <a:rPr lang="nl-BE" altLang="en-US" b="1" dirty="0" smtClean="0"/>
              <a:t> - business change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9538610">
            <a:off x="-1170740" y="2844433"/>
            <a:ext cx="11537229" cy="115942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200" dirty="0" smtClean="0"/>
              <a:t>(</a:t>
            </a:r>
            <a:r>
              <a:rPr lang="nl-BE" sz="7200" dirty="0" err="1" smtClean="0"/>
              <a:t>yet</a:t>
            </a:r>
            <a:r>
              <a:rPr lang="nl-BE" sz="7200" dirty="0" smtClean="0"/>
              <a:t>) FAILED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35045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7</a:t>
            </a:fld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60648"/>
            <a:ext cx="635148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599" y="6165304"/>
            <a:ext cx="2448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Aronietis, et al.,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92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r="358"/>
          <a:stretch/>
        </p:blipFill>
        <p:spPr/>
      </p:pic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5197559"/>
            <a:ext cx="9130183" cy="1662617"/>
          </a:xfr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11956" y="1902777"/>
            <a:ext cx="8064500" cy="2750359"/>
          </a:xfrm>
        </p:spPr>
        <p:txBody>
          <a:bodyPr/>
          <a:lstStyle/>
          <a:p>
            <a:pPr algn="ctr"/>
            <a:r>
              <a:rPr lang="nl-BE" sz="4000" dirty="0" smtClean="0"/>
              <a:t>SUCCESS &amp; FAILURE</a:t>
            </a:r>
            <a:br>
              <a:rPr lang="nl-BE" sz="4000" dirty="0" smtClean="0"/>
            </a:br>
            <a:r>
              <a:rPr lang="nl-BE" sz="4000" dirty="0" smtClean="0"/>
              <a:t/>
            </a:r>
            <a:br>
              <a:rPr lang="nl-BE" sz="4000" dirty="0" smtClean="0"/>
            </a:br>
            <a:r>
              <a:rPr lang="en-GB" altLang="en-US" sz="1800" dirty="0"/>
              <a:t>Joint international research with Thierry Vanelslander, Valentin Carlan, Athena Roumboutsos, Michele Acciaro, Claudio Ferrari, Alessio Tei, Genevieve Giuliano, Geraldine Knatz, Rosário Macário, Vasco Reis and Jasmine Siu Lee Lam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nl-NL" sz="4000" b="0" dirty="0"/>
          </a:p>
        </p:txBody>
      </p:sp>
      <p:pic>
        <p:nvPicPr>
          <p:cNvPr id="9" name="Picture 4" descr="http://c621460.r60.cf3.rackcdn.com/FORTIS_BL_rgb_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77" y="4046716"/>
            <a:ext cx="2068959" cy="6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4763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93" y="0"/>
            <a:ext cx="3316719" cy="2420888"/>
          </a:xfr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97" y="2379150"/>
            <a:ext cx="3476855" cy="256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7851" cy="24208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9</a:t>
            </a:fld>
            <a:endParaRPr lang="nl-NL"/>
          </a:p>
        </p:txBody>
      </p:sp>
      <p:pic>
        <p:nvPicPr>
          <p:cNvPr id="6146" name="Picture 2" descr="http://www.cargomeasurement.com/wp-content/uploads/_d_improd_/Lorry_on_Transporter_in_Bay_f_improf_480x2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150"/>
            <a:ext cx="3840425" cy="29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argomeasurement.com/wp-content/uploads/_d_improd_/ANR3195380ANR3195381_f_improf_336x17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" y="5373216"/>
            <a:ext cx="3865325" cy="14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Kantasatam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966" y="8572"/>
            <a:ext cx="3336925" cy="2370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ynfpublishers.com/wp-content/uploads/2015/02/small-liebherr-lhm-600-mobile-harbour-cranes-heavy-duty-tandem-lift-katoen-nat...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52" y="2420888"/>
            <a:ext cx="2410460" cy="4437112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12" name="Picture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34" y="4947752"/>
            <a:ext cx="2943917" cy="19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50986" y="1700808"/>
            <a:ext cx="5040560" cy="367240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 smtClean="0"/>
              <a:t>RESEARCH</a:t>
            </a:r>
          </a:p>
          <a:p>
            <a:r>
              <a:rPr lang="nl-BE" sz="2800" dirty="0" smtClean="0"/>
              <a:t>75 | 30 | 10 | 7 |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85%, a </a:t>
            </a:r>
            <a:r>
              <a:rPr lang="en-US" sz="2000" dirty="0"/>
              <a:t>mix of </a:t>
            </a:r>
            <a:r>
              <a:rPr lang="en-US" sz="2000" b="1" dirty="0"/>
              <a:t>technological, administrative, organizational and cultural </a:t>
            </a:r>
            <a:r>
              <a:rPr lang="en-US" sz="2000" b="1" dirty="0" smtClean="0"/>
              <a:t>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innovation that relates to the </a:t>
            </a:r>
            <a:r>
              <a:rPr lang="en-US" b="1" dirty="0"/>
              <a:t>cargo flow and ICT </a:t>
            </a:r>
            <a:r>
              <a:rPr lang="en-US" dirty="0" smtClean="0"/>
              <a:t>are high </a:t>
            </a:r>
            <a:r>
              <a:rPr lang="en-US" dirty="0"/>
              <a:t>on the agenda.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majority of initiatives </a:t>
            </a:r>
            <a:r>
              <a:rPr lang="en-US" dirty="0" smtClean="0"/>
              <a:t> are </a:t>
            </a:r>
            <a:r>
              <a:rPr lang="en-US" dirty="0"/>
              <a:t>instances of </a:t>
            </a:r>
            <a:r>
              <a:rPr lang="en-US" b="1" dirty="0"/>
              <a:t>private </a:t>
            </a:r>
            <a:r>
              <a:rPr lang="en-US" dirty="0"/>
              <a:t>commercial innovations.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mainstream of the cases are examples of ‘</a:t>
            </a:r>
            <a:r>
              <a:rPr lang="en-US" b="1" dirty="0"/>
              <a:t>incremental</a:t>
            </a:r>
            <a:r>
              <a:rPr lang="en-US" dirty="0"/>
              <a:t>’ innovations </a:t>
            </a:r>
          </a:p>
        </p:txBody>
      </p:sp>
    </p:spTree>
    <p:extLst>
      <p:ext uri="{BB962C8B-B14F-4D97-AF65-F5344CB8AC3E}">
        <p14:creationId xmlns:p14="http://schemas.microsoft.com/office/powerpoint/2010/main" val="3745976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UA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Microsoft Office PowerPoint</Application>
  <PresentationFormat>On-screen Show (4:3)</PresentationFormat>
  <Paragraphs>163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Kantoorthema</vt:lpstr>
      <vt:lpstr>How innovation enables to answer the main challenges of the port industry - Focus on intermodality -</vt:lpstr>
      <vt:lpstr>CONTEXT</vt:lpstr>
      <vt:lpstr>PowerPoint Presentation</vt:lpstr>
      <vt:lpstr>BCG perspectives – Innovation in 2014</vt:lpstr>
      <vt:lpstr>PowerPoint Presentation</vt:lpstr>
      <vt:lpstr>PowerPoint Presentation</vt:lpstr>
      <vt:lpstr>PowerPoint Presentation</vt:lpstr>
      <vt:lpstr>SUCCESS &amp; FAILURE  Joint international research with Thierry Vanelslander, Valentin Carlan, Athena Roumboutsos, Michele Acciaro, Claudio Ferrari, Alessio Tei, Genevieve Giuliano, Geraldine Knatz, Rosário Macário, Vasco Reis and Jasmine Siu Lee Lam </vt:lpstr>
      <vt:lpstr>PowerPoint Presentation</vt:lpstr>
      <vt:lpstr>OBSERVATIONS FROM THE SET OF INNOVATION CASES</vt:lpstr>
      <vt:lpstr>EXAMPLE OF THE INNOVATION MONITOR</vt:lpstr>
      <vt:lpstr>PowerPoint Presentation</vt:lpstr>
      <vt:lpstr>NO UNIQUE RECIPE</vt:lpstr>
      <vt:lpstr>MISSING ELEMENTS TOWARDS SUCCESS</vt:lpstr>
      <vt:lpstr>WHAT ARE THE BOTTLENECKS?</vt:lpstr>
      <vt:lpstr>Thank you for your attention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2013-10-11T12:12:31Z</dcterms:created>
  <dcterms:modified xsi:type="dcterms:W3CDTF">2015-11-29T13:34:30Z</dcterms:modified>
</cp:coreProperties>
</file>