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theme/themeOverride5.xml" ContentType="application/vnd.openxmlformats-officedocument.themeOverride+xml"/>
  <Override PartName="/ppt/notesSlides/notesSlide4.xml" ContentType="application/vnd.openxmlformats-officedocument.presentationml.notesSl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5" r:id="rId3"/>
    <p:sldMasterId id="2147483698" r:id="rId4"/>
  </p:sldMasterIdLst>
  <p:notesMasterIdLst>
    <p:notesMasterId r:id="rId17"/>
  </p:notesMasterIdLst>
  <p:sldIdLst>
    <p:sldId id="257" r:id="rId5"/>
    <p:sldId id="258" r:id="rId6"/>
    <p:sldId id="280" r:id="rId7"/>
    <p:sldId id="282" r:id="rId8"/>
    <p:sldId id="259" r:id="rId9"/>
    <p:sldId id="275" r:id="rId10"/>
    <p:sldId id="269" r:id="rId11"/>
    <p:sldId id="284" r:id="rId12"/>
    <p:sldId id="283" r:id="rId13"/>
    <p:sldId id="267" r:id="rId14"/>
    <p:sldId id="276" r:id="rId15"/>
    <p:sldId id="28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4713"/>
    <a:srgbClr val="154A02"/>
    <a:srgbClr val="2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9" autoAdjust="0"/>
  </p:normalViewPr>
  <p:slideViewPr>
    <p:cSldViewPr>
      <p:cViewPr>
        <p:scale>
          <a:sx n="66" d="100"/>
          <a:sy n="66" d="100"/>
        </p:scale>
        <p:origin x="-72" y="-2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12BF8C-1341-44C8-BEEC-45643085885C}" type="datetimeFigureOut">
              <a:rPr lang="en-GB" smtClean="0"/>
              <a:t>30/11/2015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217DE3-9D9A-4C50-95A8-B8F14CCBFC71}" type="slidenum">
              <a:rPr lang="en-GB" smtClean="0"/>
              <a:t>‹#›</a:t>
            </a:fld>
            <a:endParaRPr lang="en-GB"/>
          </a:p>
        </p:txBody>
      </p:sp>
    </p:spTree>
    <p:extLst>
      <p:ext uri="{BB962C8B-B14F-4D97-AF65-F5344CB8AC3E}">
        <p14:creationId xmlns:p14="http://schemas.microsoft.com/office/powerpoint/2010/main" val="1958723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buClr>
                <a:srgbClr val="0000FF"/>
              </a:buClr>
            </a:pPr>
            <a:fld id="{B951DF29-E88D-B24B-B0D5-A69193FFE339}" type="slidenum">
              <a:rPr lang="en-US" smtClean="0">
                <a:solidFill>
                  <a:prstClr val="white"/>
                </a:solidFill>
                <a:effectDag name="">
                  <a:cont type="tree" name="">
                    <a:effect ref="fillLine"/>
                    <a:outerShdw dist="38100" dir="13500000" algn="br">
                      <a:prstClr val="white">
                        <a:lumMod val="200000"/>
                        <a:satMod val="200000"/>
                      </a:prstClr>
                    </a:outerShdw>
                  </a:cont>
                  <a:cont type="tree" name="">
                    <a:effect ref="fillLine"/>
                    <a:outerShdw dist="38100" dir="2700000" algn="tl">
                      <a:prstClr val="white">
                        <a:lumMod val="60000"/>
                        <a:satMod val="60000"/>
                      </a:prstClr>
                    </a:outerShdw>
                  </a:cont>
                  <a:effect ref="fillLine"/>
                </a:effectDag>
              </a:rPr>
              <a:pPr>
                <a:buClr>
                  <a:srgbClr val="0000FF"/>
                </a:buClr>
              </a:pPr>
              <a:t>1</a:t>
            </a:fld>
            <a:endParaRPr lang="en-US">
              <a:solidFill>
                <a:prstClr val="white"/>
              </a:solidFill>
              <a:effectDag name="">
                <a:cont type="tree" name="">
                  <a:effect ref="fillLine"/>
                  <a:outerShdw dist="38100" dir="13500000" algn="br">
                    <a:prstClr val="white">
                      <a:lumMod val="200000"/>
                      <a:satMod val="200000"/>
                    </a:prstClr>
                  </a:outerShdw>
                </a:cont>
                <a:cont type="tree" name="">
                  <a:effect ref="fillLine"/>
                  <a:outerShdw dist="38100" dir="2700000" algn="tl">
                    <a:prstClr val="white">
                      <a:lumMod val="60000"/>
                      <a:satMod val="60000"/>
                    </a:prstClr>
                  </a:outerShdw>
                </a:cont>
                <a:effect ref="fillLine"/>
              </a:effectDag>
            </a:endParaRPr>
          </a:p>
        </p:txBody>
      </p:sp>
    </p:spTree>
    <p:extLst>
      <p:ext uri="{BB962C8B-B14F-4D97-AF65-F5344CB8AC3E}">
        <p14:creationId xmlns:p14="http://schemas.microsoft.com/office/powerpoint/2010/main" val="617987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buClr>
                <a:srgbClr val="0000FF"/>
              </a:buClr>
            </a:pPr>
            <a:fld id="{B951DF29-E88D-B24B-B0D5-A69193FFE339}" type="slidenum">
              <a:rPr lang="en-US" smtClean="0">
                <a:solidFill>
                  <a:prstClr val="white"/>
                </a:solidFill>
                <a:effectDag name="">
                  <a:cont type="tree" name="">
                    <a:effect ref="fillLine"/>
                    <a:outerShdw dist="38100" dir="13500000" algn="br">
                      <a:prstClr val="white">
                        <a:lumMod val="200000"/>
                        <a:satMod val="200000"/>
                      </a:prstClr>
                    </a:outerShdw>
                  </a:cont>
                  <a:cont type="tree" name="">
                    <a:effect ref="fillLine"/>
                    <a:outerShdw dist="38100" dir="2700000" algn="tl">
                      <a:prstClr val="white">
                        <a:lumMod val="60000"/>
                        <a:satMod val="60000"/>
                      </a:prstClr>
                    </a:outerShdw>
                  </a:cont>
                  <a:effect ref="fillLine"/>
                </a:effectDag>
              </a:rPr>
              <a:pPr>
                <a:buClr>
                  <a:srgbClr val="0000FF"/>
                </a:buClr>
              </a:pPr>
              <a:t>2</a:t>
            </a:fld>
            <a:endParaRPr lang="en-US">
              <a:solidFill>
                <a:prstClr val="white"/>
              </a:solidFill>
              <a:effectDag name="">
                <a:cont type="tree" name="">
                  <a:effect ref="fillLine"/>
                  <a:outerShdw dist="38100" dir="13500000" algn="br">
                    <a:prstClr val="white">
                      <a:lumMod val="200000"/>
                      <a:satMod val="200000"/>
                    </a:prstClr>
                  </a:outerShdw>
                </a:cont>
                <a:cont type="tree" name="">
                  <a:effect ref="fillLine"/>
                  <a:outerShdw dist="38100" dir="2700000" algn="tl">
                    <a:prstClr val="white">
                      <a:lumMod val="60000"/>
                      <a:satMod val="60000"/>
                    </a:prstClr>
                  </a:outerShdw>
                </a:cont>
                <a:effect ref="fillLine"/>
              </a:effectDag>
            </a:endParaRPr>
          </a:p>
        </p:txBody>
      </p:sp>
    </p:spTree>
    <p:extLst>
      <p:ext uri="{BB962C8B-B14F-4D97-AF65-F5344CB8AC3E}">
        <p14:creationId xmlns:p14="http://schemas.microsoft.com/office/powerpoint/2010/main" val="3068449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buClr>
                <a:srgbClr val="0000FF"/>
              </a:buClr>
            </a:pPr>
            <a:fld id="{B951DF29-E88D-B24B-B0D5-A69193FFE339}" type="slidenum">
              <a:rPr lang="en-US" smtClean="0">
                <a:solidFill>
                  <a:prstClr val="white"/>
                </a:solidFill>
                <a:effectDag name="">
                  <a:cont type="tree" name="">
                    <a:effect ref="fillLine"/>
                    <a:outerShdw dist="38100" dir="13500000" algn="br">
                      <a:prstClr val="white">
                        <a:lumMod val="200000"/>
                        <a:satMod val="200000"/>
                      </a:prstClr>
                    </a:outerShdw>
                  </a:cont>
                  <a:cont type="tree" name="">
                    <a:effect ref="fillLine"/>
                    <a:outerShdw dist="38100" dir="2700000" algn="tl">
                      <a:prstClr val="white">
                        <a:lumMod val="60000"/>
                        <a:satMod val="60000"/>
                      </a:prstClr>
                    </a:outerShdw>
                  </a:cont>
                  <a:effect ref="fillLine"/>
                </a:effectDag>
              </a:rPr>
              <a:pPr>
                <a:buClr>
                  <a:srgbClr val="0000FF"/>
                </a:buClr>
              </a:pPr>
              <a:t>3</a:t>
            </a:fld>
            <a:endParaRPr lang="en-US">
              <a:solidFill>
                <a:prstClr val="white"/>
              </a:solidFill>
              <a:effectDag name="">
                <a:cont type="tree" name="">
                  <a:effect ref="fillLine"/>
                  <a:outerShdw dist="38100" dir="13500000" algn="br">
                    <a:prstClr val="white">
                      <a:lumMod val="200000"/>
                      <a:satMod val="200000"/>
                    </a:prstClr>
                  </a:outerShdw>
                </a:cont>
                <a:cont type="tree" name="">
                  <a:effect ref="fillLine"/>
                  <a:outerShdw dist="38100" dir="2700000" algn="tl">
                    <a:prstClr val="white">
                      <a:lumMod val="60000"/>
                      <a:satMod val="60000"/>
                    </a:prstClr>
                  </a:outerShdw>
                </a:cont>
                <a:effect ref="fillLine"/>
              </a:effectDag>
            </a:endParaRPr>
          </a:p>
        </p:txBody>
      </p:sp>
    </p:spTree>
    <p:extLst>
      <p:ext uri="{BB962C8B-B14F-4D97-AF65-F5344CB8AC3E}">
        <p14:creationId xmlns:p14="http://schemas.microsoft.com/office/powerpoint/2010/main" val="325534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buClr>
                <a:srgbClr val="0000FF"/>
              </a:buClr>
            </a:pPr>
            <a:fld id="{B951DF29-E88D-B24B-B0D5-A69193FFE339}" type="slidenum">
              <a:rPr lang="en-US" smtClean="0">
                <a:solidFill>
                  <a:prstClr val="white"/>
                </a:solidFill>
                <a:effectDag name="">
                  <a:cont type="tree" name="">
                    <a:effect ref="fillLine"/>
                    <a:outerShdw dist="38100" dir="13500000" algn="br">
                      <a:prstClr val="white">
                        <a:lumMod val="200000"/>
                        <a:satMod val="200000"/>
                      </a:prstClr>
                    </a:outerShdw>
                  </a:cont>
                  <a:cont type="tree" name="">
                    <a:effect ref="fillLine"/>
                    <a:outerShdw dist="38100" dir="2700000" algn="tl">
                      <a:prstClr val="white">
                        <a:lumMod val="60000"/>
                        <a:satMod val="60000"/>
                      </a:prstClr>
                    </a:outerShdw>
                  </a:cont>
                  <a:effect ref="fillLine"/>
                </a:effectDag>
              </a:rPr>
              <a:pPr>
                <a:buClr>
                  <a:srgbClr val="0000FF"/>
                </a:buClr>
              </a:pPr>
              <a:t>5</a:t>
            </a:fld>
            <a:endParaRPr lang="en-US">
              <a:solidFill>
                <a:prstClr val="white"/>
              </a:solidFill>
              <a:effectDag name="">
                <a:cont type="tree" name="">
                  <a:effect ref="fillLine"/>
                  <a:outerShdw dist="38100" dir="13500000" algn="br">
                    <a:prstClr val="white">
                      <a:lumMod val="200000"/>
                      <a:satMod val="200000"/>
                    </a:prstClr>
                  </a:outerShdw>
                </a:cont>
                <a:cont type="tree" name="">
                  <a:effect ref="fillLine"/>
                  <a:outerShdw dist="38100" dir="2700000" algn="tl">
                    <a:prstClr val="white">
                      <a:lumMod val="60000"/>
                      <a:satMod val="60000"/>
                    </a:prstClr>
                  </a:outerShdw>
                </a:cont>
                <a:effect ref="fillLine"/>
              </a:effectDag>
            </a:endParaRPr>
          </a:p>
        </p:txBody>
      </p:sp>
    </p:spTree>
    <p:extLst>
      <p:ext uri="{BB962C8B-B14F-4D97-AF65-F5344CB8AC3E}">
        <p14:creationId xmlns:p14="http://schemas.microsoft.com/office/powerpoint/2010/main" val="325534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pPr>
              <a:defRPr/>
            </a:pPr>
            <a:fld id="{819669BB-7035-4C46-BDB9-A44679F78FFC}" type="datetimeFigureOut">
              <a:rPr lang="en-US">
                <a:solidFill>
                  <a:prstClr val="black">
                    <a:tint val="75000"/>
                  </a:prstClr>
                </a:solidFill>
              </a:rPr>
              <a:pPr>
                <a:defRPr/>
              </a:pPr>
              <a:t>11/30/2015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76682AA-706E-4943-9F56-865D33A7771A}"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1641435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6E874C0F-A306-4D1F-B3AF-A9D86DA49F05}" type="datetimeFigureOut">
              <a:rPr lang="en-US">
                <a:solidFill>
                  <a:prstClr val="black">
                    <a:tint val="75000"/>
                  </a:prstClr>
                </a:solidFill>
              </a:rPr>
              <a:pPr>
                <a:defRPr/>
              </a:pPr>
              <a:t>11/30/2015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C51D83A-79D0-42ED-8A35-C02EEBADDCA5}"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1777712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8656EEAF-9696-4F0E-B5F8-F5D6FA2497AD}" type="datetimeFigureOut">
              <a:rPr lang="en-US">
                <a:solidFill>
                  <a:prstClr val="black">
                    <a:tint val="75000"/>
                  </a:prstClr>
                </a:solidFill>
              </a:rPr>
              <a:pPr>
                <a:defRPr/>
              </a:pPr>
              <a:t>11/30/2015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295038E-394F-4CF9-98B0-7DC6D368AB3F}"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416243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ounded Rectangle 3"/>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9"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useBgFill="1">
          <p:nvSpPr>
            <p:cNvPr id="10" name="Freeform 1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Date Placeholder 3"/>
          <p:cNvSpPr>
            <a:spLocks noGrp="1"/>
          </p:cNvSpPr>
          <p:nvPr>
            <p:ph type="dt" sz="half" idx="10"/>
          </p:nvPr>
        </p:nvSpPr>
        <p:spPr/>
        <p:txBody>
          <a:bodyPr/>
          <a:lstStyle>
            <a:lvl1pPr>
              <a:defRPr/>
            </a:lvl1pPr>
          </a:lstStyle>
          <a:p>
            <a:pPr>
              <a:defRPr/>
            </a:pPr>
            <a:fld id="{819669BB-7035-4C46-BDB9-A44679F78FFC}" type="datetimeFigureOut">
              <a:rPr lang="en-US" smtClean="0">
                <a:solidFill>
                  <a:prstClr val="black">
                    <a:tint val="75000"/>
                  </a:prstClr>
                </a:solidFill>
              </a:rPr>
              <a:pPr>
                <a:defRPr/>
              </a:pPr>
              <a:t>11/30/2015</a:t>
            </a:fld>
            <a:endParaRPr lang="en-CA">
              <a:solidFill>
                <a:prstClr val="black">
                  <a:tint val="75000"/>
                </a:prstClr>
              </a:solidFill>
            </a:endParaRPr>
          </a:p>
        </p:txBody>
      </p:sp>
      <p:sp>
        <p:nvSpPr>
          <p:cNvPr id="12"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13" name="Slide Number Placeholder 5"/>
          <p:cNvSpPr>
            <a:spLocks noGrp="1"/>
          </p:cNvSpPr>
          <p:nvPr>
            <p:ph type="sldNum" sz="quarter" idx="12"/>
          </p:nvPr>
        </p:nvSpPr>
        <p:spPr/>
        <p:txBody>
          <a:bodyPr/>
          <a:lstStyle>
            <a:lvl1pPr>
              <a:defRPr/>
            </a:lvl1pPr>
          </a:lstStyle>
          <a:p>
            <a:pPr>
              <a:defRPr/>
            </a:pPr>
            <a:fld id="{B76682AA-706E-4943-9F56-865D33A7771A}"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6034076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fld id="{7E1724C4-867F-4A67-A3F3-65841B679DA6}" type="datetimeFigureOut">
              <a:rPr lang="en-US" smtClean="0">
                <a:solidFill>
                  <a:prstClr val="black">
                    <a:tint val="75000"/>
                  </a:prstClr>
                </a:solidFill>
              </a:rPr>
              <a:pPr>
                <a:defRPr/>
              </a:pPr>
              <a:t>11/30/2015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6D1AB90-D48B-4EBE-BDF8-E1FB791882F5}"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403476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14"/>
          <p:cNvSpPr>
            <a:spLocks/>
          </p:cNvSpPr>
          <p:nvPr/>
        </p:nvSpPr>
        <p:spPr bwMode="hidden">
          <a:xfrm>
            <a:off x="6046788" y="4203700"/>
            <a:ext cx="2876550" cy="714375"/>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Freeform 18"/>
          <p:cNvSpPr>
            <a:spLocks/>
          </p:cNvSpPr>
          <p:nvPr/>
        </p:nvSpPr>
        <p:spPr bwMode="hidden">
          <a:xfrm>
            <a:off x="2619375" y="4075113"/>
            <a:ext cx="5545138" cy="850900"/>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 name="Freeform 22"/>
          <p:cNvSpPr>
            <a:spLocks/>
          </p:cNvSpPr>
          <p:nvPr/>
        </p:nvSpPr>
        <p:spPr bwMode="hidden">
          <a:xfrm>
            <a:off x="2828925" y="4087813"/>
            <a:ext cx="5467350" cy="77470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8" name="Freeform 26"/>
          <p:cNvSpPr>
            <a:spLocks/>
          </p:cNvSpPr>
          <p:nvPr/>
        </p:nvSpPr>
        <p:spPr bwMode="hidden">
          <a:xfrm>
            <a:off x="5610225" y="4073525"/>
            <a:ext cx="3306763" cy="652463"/>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useBgFill="1">
        <p:nvSpPr>
          <p:cNvPr id="9" name="Freeform 10"/>
          <p:cNvSpPr>
            <a:spLocks/>
          </p:cNvSpPr>
          <p:nvPr/>
        </p:nvSpPr>
        <p:spPr bwMode="hidden">
          <a:xfrm>
            <a:off x="211138" y="4059238"/>
            <a:ext cx="8723312" cy="1328737"/>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6439A8A9-A0F2-4C1A-BE7E-8CC3F0E7B73F}" type="datetimeFigureOut">
              <a:rPr lang="en-US" smtClean="0">
                <a:solidFill>
                  <a:prstClr val="black">
                    <a:tint val="75000"/>
                  </a:prstClr>
                </a:solidFill>
              </a:rPr>
              <a:pPr>
                <a:defRPr/>
              </a:pPr>
              <a:t>11/30/2015</a:t>
            </a:fld>
            <a:endParaRPr lang="en-CA">
              <a:solidFill>
                <a:prstClr val="black">
                  <a:tint val="75000"/>
                </a:prstClr>
              </a:solidFill>
            </a:endParaRPr>
          </a:p>
        </p:txBody>
      </p:sp>
      <p:sp>
        <p:nvSpPr>
          <p:cNvPr id="11"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12" name="Slide Number Placeholder 5"/>
          <p:cNvSpPr>
            <a:spLocks noGrp="1"/>
          </p:cNvSpPr>
          <p:nvPr>
            <p:ph type="sldNum" sz="quarter" idx="12"/>
          </p:nvPr>
        </p:nvSpPr>
        <p:spPr/>
        <p:txBody>
          <a:bodyPr/>
          <a:lstStyle>
            <a:lvl1pPr>
              <a:defRPr/>
            </a:lvl1pPr>
          </a:lstStyle>
          <a:p>
            <a:pPr>
              <a:defRPr/>
            </a:pPr>
            <a:fld id="{6F76CD17-47A3-4543-82C2-F927A6EC8B88}"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54476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ED51EB76-1723-4E9F-A7AD-74ADE9F531D8}" type="datetimeFigureOut">
              <a:rPr lang="en-US" smtClean="0">
                <a:solidFill>
                  <a:prstClr val="black">
                    <a:tint val="75000"/>
                  </a:prstClr>
                </a:solidFill>
              </a:rPr>
              <a:pPr>
                <a:defRPr/>
              </a:pPr>
              <a:t>11/30/2015</a:t>
            </a:fld>
            <a:endParaRPr lang="en-CA">
              <a:solidFill>
                <a:prstClr val="black">
                  <a:tint val="75000"/>
                </a:prstClr>
              </a:solidFill>
            </a:endParaRPr>
          </a:p>
        </p:txBody>
      </p:sp>
      <p:sp>
        <p:nvSpPr>
          <p:cNvPr id="6" name="Footer Placeholder 4"/>
          <p:cNvSpPr>
            <a:spLocks noGrp="1"/>
          </p:cNvSpPr>
          <p:nvPr>
            <p:ph type="ftr" sz="quarter" idx="16"/>
          </p:nvPr>
        </p:nvSpPr>
        <p:spPr/>
        <p:txBody>
          <a:bodyPr/>
          <a:lstStyle>
            <a:lvl1pPr>
              <a:defRPr/>
            </a:lvl1pPr>
          </a:lstStyle>
          <a:p>
            <a:pPr>
              <a:defRPr/>
            </a:pPr>
            <a:endParaRPr lang="en-CA">
              <a:solidFill>
                <a:prstClr val="black">
                  <a:tint val="75000"/>
                </a:prstClr>
              </a:solidFill>
            </a:endParaRPr>
          </a:p>
        </p:txBody>
      </p:sp>
      <p:sp>
        <p:nvSpPr>
          <p:cNvPr id="7" name="Slide Number Placeholder 5"/>
          <p:cNvSpPr>
            <a:spLocks noGrp="1"/>
          </p:cNvSpPr>
          <p:nvPr>
            <p:ph type="sldNum" sz="quarter" idx="17"/>
          </p:nvPr>
        </p:nvSpPr>
        <p:spPr/>
        <p:txBody>
          <a:bodyPr/>
          <a:lstStyle>
            <a:lvl1pPr>
              <a:defRPr/>
            </a:lvl1pPr>
          </a:lstStyle>
          <a:p>
            <a:pPr>
              <a:defRPr/>
            </a:pPr>
            <a:fld id="{3322E1E7-E08F-4D50-A577-EE5E267F1296}"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6488658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ED9C8379-D7D2-4395-9779-AB44D12D65E6}" type="datetimeFigureOut">
              <a:rPr lang="en-US" smtClean="0">
                <a:solidFill>
                  <a:prstClr val="black">
                    <a:tint val="75000"/>
                  </a:prstClr>
                </a:solidFill>
              </a:rPr>
              <a:pPr>
                <a:defRPr/>
              </a:pPr>
              <a:t>11/30/2015</a:t>
            </a:fld>
            <a:endParaRPr lang="en-CA">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DB550ABE-540D-46D2-B2BA-EDD65A66E6EE}"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422716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1752DC9-C60A-4B1C-911D-6D83F2A5C3E1}" type="datetimeFigureOut">
              <a:rPr lang="en-US" smtClean="0">
                <a:solidFill>
                  <a:prstClr val="black">
                    <a:tint val="75000"/>
                  </a:prstClr>
                </a:solidFill>
              </a:rPr>
              <a:pPr>
                <a:defRPr/>
              </a:pPr>
              <a:t>11/30/2015</a:t>
            </a:fld>
            <a:endParaRPr lang="en-CA">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9A283EC7-84CA-4F18-B929-B4936C8C3BE7}"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2745082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ounded Rectangle 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 name="Group 1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useBgFill="1">
          <p:nvSpPr>
            <p:cNvPr id="8" name="Freeform 25"/>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9" name="Date Placeholder 1"/>
          <p:cNvSpPr>
            <a:spLocks noGrp="1"/>
          </p:cNvSpPr>
          <p:nvPr>
            <p:ph type="dt" sz="half" idx="10"/>
          </p:nvPr>
        </p:nvSpPr>
        <p:spPr/>
        <p:txBody>
          <a:bodyPr/>
          <a:lstStyle>
            <a:lvl1pPr>
              <a:defRPr/>
            </a:lvl1pPr>
          </a:lstStyle>
          <a:p>
            <a:pPr>
              <a:defRPr/>
            </a:pPr>
            <a:fld id="{43FC0932-78B0-4983-BAAE-0E0E83B06CAF}" type="datetimeFigureOut">
              <a:rPr lang="en-US" smtClean="0">
                <a:solidFill>
                  <a:prstClr val="black">
                    <a:tint val="75000"/>
                  </a:prstClr>
                </a:solidFill>
              </a:rPr>
              <a:pPr>
                <a:defRPr/>
              </a:pPr>
              <a:t>11/30/2015</a:t>
            </a:fld>
            <a:endParaRPr lang="en-CA">
              <a:solidFill>
                <a:prstClr val="black">
                  <a:tint val="75000"/>
                </a:prstClr>
              </a:solidFill>
            </a:endParaRPr>
          </a:p>
        </p:txBody>
      </p:sp>
      <p:sp>
        <p:nvSpPr>
          <p:cNvPr id="10" name="Footer Placeholder 2"/>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11" name="Slide Number Placeholder 3"/>
          <p:cNvSpPr>
            <a:spLocks noGrp="1"/>
          </p:cNvSpPr>
          <p:nvPr>
            <p:ph type="sldNum" sz="quarter" idx="12"/>
          </p:nvPr>
        </p:nvSpPr>
        <p:spPr/>
        <p:txBody>
          <a:bodyPr/>
          <a:lstStyle>
            <a:lvl1pPr>
              <a:defRPr/>
            </a:lvl1pPr>
          </a:lstStyle>
          <a:p>
            <a:pPr>
              <a:defRPr/>
            </a:pPr>
            <a:fld id="{3A91ECF7-A02C-4B6B-9AE0-99AB1BDA9350}"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2513618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useBgFill="1">
          <p:nvSpPr>
            <p:cNvPr id="11" name="Freeform 25"/>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4"/>
          <p:cNvSpPr>
            <a:spLocks noGrp="1"/>
          </p:cNvSpPr>
          <p:nvPr>
            <p:ph type="dt" sz="half" idx="10"/>
          </p:nvPr>
        </p:nvSpPr>
        <p:spPr/>
        <p:txBody>
          <a:bodyPr/>
          <a:lstStyle>
            <a:lvl1pPr>
              <a:defRPr/>
            </a:lvl1pPr>
          </a:lstStyle>
          <a:p>
            <a:pPr>
              <a:defRPr/>
            </a:pPr>
            <a:fld id="{9D3E8C96-3903-4864-9838-8086AE497EFC}" type="datetimeFigureOut">
              <a:rPr lang="en-US" smtClean="0">
                <a:solidFill>
                  <a:prstClr val="black">
                    <a:tint val="75000"/>
                  </a:prstClr>
                </a:solidFill>
              </a:rPr>
              <a:pPr>
                <a:defRPr/>
              </a:pPr>
              <a:t>11/30/2015</a:t>
            </a:fld>
            <a:endParaRPr lang="en-CA">
              <a:solidFill>
                <a:prstClr val="black">
                  <a:tint val="75000"/>
                </a:prstClr>
              </a:solidFill>
            </a:endParaRPr>
          </a:p>
        </p:txBody>
      </p:sp>
      <p:sp>
        <p:nvSpPr>
          <p:cNvPr id="13" name="Footer Placeholder 5"/>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14" name="Slide Number Placeholder 6"/>
          <p:cNvSpPr>
            <a:spLocks noGrp="1"/>
          </p:cNvSpPr>
          <p:nvPr>
            <p:ph type="sldNum" sz="quarter" idx="12"/>
          </p:nvPr>
        </p:nvSpPr>
        <p:spPr/>
        <p:txBody>
          <a:bodyPr/>
          <a:lstStyle>
            <a:lvl1pPr>
              <a:defRPr/>
            </a:lvl1pPr>
          </a:lstStyle>
          <a:p>
            <a:pPr>
              <a:defRPr/>
            </a:pPr>
            <a:fld id="{35B80FC8-A68B-4C82-9169-014AB7315E53}"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3062320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7E1724C4-867F-4A67-A3F3-65841B679DA6}" type="datetimeFigureOut">
              <a:rPr lang="en-US">
                <a:solidFill>
                  <a:prstClr val="black">
                    <a:tint val="75000"/>
                  </a:prstClr>
                </a:solidFill>
              </a:rPr>
              <a:pPr>
                <a:defRPr/>
              </a:pPr>
              <a:t>11/30/2015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6D1AB90-D48B-4EBE-BDF8-E1FB791882F5}"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41122404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15"/>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useBgFill="1">
          <p:nvSpPr>
            <p:cNvPr id="11" name="Freeform 2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12" name="Date Placeholder 4"/>
          <p:cNvSpPr>
            <a:spLocks noGrp="1"/>
          </p:cNvSpPr>
          <p:nvPr>
            <p:ph type="dt" sz="half" idx="10"/>
          </p:nvPr>
        </p:nvSpPr>
        <p:spPr/>
        <p:txBody>
          <a:bodyPr/>
          <a:lstStyle>
            <a:lvl1pPr>
              <a:defRPr/>
            </a:lvl1pPr>
          </a:lstStyle>
          <a:p>
            <a:pPr>
              <a:defRPr/>
            </a:pPr>
            <a:fld id="{26670B2C-2D57-4918-AC9C-E42E826165D6}" type="datetimeFigureOut">
              <a:rPr lang="en-US" smtClean="0">
                <a:solidFill>
                  <a:prstClr val="black">
                    <a:tint val="75000"/>
                  </a:prstClr>
                </a:solidFill>
              </a:rPr>
              <a:pPr>
                <a:defRPr/>
              </a:pPr>
              <a:t>11/30/2015</a:t>
            </a:fld>
            <a:endParaRPr lang="en-CA">
              <a:solidFill>
                <a:prstClr val="black">
                  <a:tint val="75000"/>
                </a:prstClr>
              </a:solidFill>
            </a:endParaRPr>
          </a:p>
        </p:txBody>
      </p:sp>
      <p:sp>
        <p:nvSpPr>
          <p:cNvPr id="13" name="Footer Placeholder 5"/>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14" name="Slide Number Placeholder 6"/>
          <p:cNvSpPr>
            <a:spLocks noGrp="1"/>
          </p:cNvSpPr>
          <p:nvPr>
            <p:ph type="sldNum" sz="quarter" idx="12"/>
          </p:nvPr>
        </p:nvSpPr>
        <p:spPr/>
        <p:txBody>
          <a:bodyPr/>
          <a:lstStyle>
            <a:lvl1pPr>
              <a:defRPr/>
            </a:lvl1pPr>
          </a:lstStyle>
          <a:p>
            <a:pPr>
              <a:defRPr/>
            </a:pPr>
            <a:fld id="{7F909286-E940-4D36-BEA6-64F4D782B6A4}"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33760932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E874C0F-A306-4D1F-B3AF-A9D86DA49F05}" type="datetimeFigureOut">
              <a:rPr lang="en-US" smtClean="0">
                <a:solidFill>
                  <a:prstClr val="black">
                    <a:tint val="75000"/>
                  </a:prstClr>
                </a:solidFill>
              </a:rPr>
              <a:pPr>
                <a:defRPr/>
              </a:pPr>
              <a:t>11/30/2015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C51D83A-79D0-42ED-8A35-C02EEBADDCA5}"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6788450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ounded Rectangle 3"/>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15"/>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9"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useBgFill="1">
          <p:nvSpPr>
            <p:cNvPr id="10" name="Freeform 25"/>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3"/>
          <p:cNvSpPr>
            <a:spLocks noGrp="1"/>
          </p:cNvSpPr>
          <p:nvPr>
            <p:ph type="dt" sz="half" idx="10"/>
          </p:nvPr>
        </p:nvSpPr>
        <p:spPr/>
        <p:txBody>
          <a:bodyPr/>
          <a:lstStyle>
            <a:lvl1pPr>
              <a:defRPr/>
            </a:lvl1pPr>
          </a:lstStyle>
          <a:p>
            <a:pPr>
              <a:defRPr/>
            </a:pPr>
            <a:fld id="{8656EEAF-9696-4F0E-B5F8-F5D6FA2497AD}" type="datetimeFigureOut">
              <a:rPr lang="en-US" smtClean="0">
                <a:solidFill>
                  <a:prstClr val="black">
                    <a:tint val="75000"/>
                  </a:prstClr>
                </a:solidFill>
              </a:rPr>
              <a:pPr>
                <a:defRPr/>
              </a:pPr>
              <a:t>11/30/2015</a:t>
            </a:fld>
            <a:endParaRPr lang="en-CA">
              <a:solidFill>
                <a:prstClr val="black">
                  <a:tint val="75000"/>
                </a:prstClr>
              </a:solidFill>
            </a:endParaRPr>
          </a:p>
        </p:txBody>
      </p:sp>
      <p:sp>
        <p:nvSpPr>
          <p:cNvPr id="12"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13" name="Slide Number Placeholder 5"/>
          <p:cNvSpPr>
            <a:spLocks noGrp="1"/>
          </p:cNvSpPr>
          <p:nvPr>
            <p:ph type="sldNum" sz="quarter" idx="12"/>
          </p:nvPr>
        </p:nvSpPr>
        <p:spPr/>
        <p:txBody>
          <a:bodyPr/>
          <a:lstStyle>
            <a:lvl1pPr>
              <a:defRPr/>
            </a:lvl1pPr>
          </a:lstStyle>
          <a:p>
            <a:pPr>
              <a:defRPr/>
            </a:pPr>
            <a:fld id="{F295038E-394F-4CF9-98B0-7DC6D368AB3F}"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3153434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fontAlgn="base">
              <a:spcAft>
                <a:spcPct val="0"/>
              </a:spcAft>
              <a:defRPr/>
            </a:pPr>
            <a:fld id="{215B5CC9-D590-4F62-812E-AFE5FB7D00E9}" type="datetimeFigureOut">
              <a:rPr lang="en-US" smtClean="0">
                <a:solidFill>
                  <a:prstClr val="black">
                    <a:tint val="75000"/>
                  </a:prstClr>
                </a:solidFill>
              </a:rPr>
              <a:pPr fontAlgn="base">
                <a:spcAft>
                  <a:spcPct val="0"/>
                </a:spcAft>
                <a:defRPr/>
              </a:pPr>
              <a:t>11/30/2015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pPr fontAlgn="base">
              <a:spcAft>
                <a:spcPct val="0"/>
              </a:spcAft>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pPr fontAlgn="base">
              <a:spcAft>
                <a:spcPct val="0"/>
              </a:spcAft>
              <a:defRPr/>
            </a:pPr>
            <a:fld id="{385884D7-AC54-4F8A-9282-A0691320D779}" type="slidenum">
              <a:rPr lang="en-CA" smtClean="0">
                <a:solidFill>
                  <a:prstClr val="black">
                    <a:tint val="75000"/>
                  </a:prstClr>
                </a:solidFill>
              </a:rPr>
              <a:pPr fontAlgn="base">
                <a:spcAft>
                  <a:spcPct val="0"/>
                </a:spcAft>
                <a:defRPr/>
              </a:pPr>
              <a:t>‹#›</a:t>
            </a:fld>
            <a:endParaRPr lang="en-CA">
              <a:solidFill>
                <a:prstClr val="black">
                  <a:tint val="75000"/>
                </a:prstClr>
              </a:solidFill>
            </a:endParaRPr>
          </a:p>
        </p:txBody>
      </p:sp>
    </p:spTree>
    <p:extLst>
      <p:ext uri="{BB962C8B-B14F-4D97-AF65-F5344CB8AC3E}">
        <p14:creationId xmlns:p14="http://schemas.microsoft.com/office/powerpoint/2010/main" val="14576977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ounded Rectangle 3"/>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9"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useBgFill="1">
          <p:nvSpPr>
            <p:cNvPr id="10" name="Freeform 1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Date Placeholder 3"/>
          <p:cNvSpPr>
            <a:spLocks noGrp="1"/>
          </p:cNvSpPr>
          <p:nvPr>
            <p:ph type="dt" sz="half" idx="10"/>
          </p:nvPr>
        </p:nvSpPr>
        <p:spPr/>
        <p:txBody>
          <a:bodyPr/>
          <a:lstStyle>
            <a:lvl1pPr>
              <a:defRPr/>
            </a:lvl1pPr>
          </a:lstStyle>
          <a:p>
            <a:pPr>
              <a:defRPr/>
            </a:pPr>
            <a:fld id="{819669BB-7035-4C46-BDB9-A44679F78FFC}" type="datetimeFigureOut">
              <a:rPr lang="en-US" smtClean="0">
                <a:solidFill>
                  <a:prstClr val="black">
                    <a:tint val="75000"/>
                  </a:prstClr>
                </a:solidFill>
              </a:rPr>
              <a:pPr>
                <a:defRPr/>
              </a:pPr>
              <a:t>11/30/2015</a:t>
            </a:fld>
            <a:endParaRPr lang="en-CA">
              <a:solidFill>
                <a:prstClr val="black">
                  <a:tint val="75000"/>
                </a:prstClr>
              </a:solidFill>
            </a:endParaRPr>
          </a:p>
        </p:txBody>
      </p:sp>
      <p:sp>
        <p:nvSpPr>
          <p:cNvPr id="12"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13" name="Slide Number Placeholder 5"/>
          <p:cNvSpPr>
            <a:spLocks noGrp="1"/>
          </p:cNvSpPr>
          <p:nvPr>
            <p:ph type="sldNum" sz="quarter" idx="12"/>
          </p:nvPr>
        </p:nvSpPr>
        <p:spPr/>
        <p:txBody>
          <a:bodyPr/>
          <a:lstStyle>
            <a:lvl1pPr>
              <a:defRPr/>
            </a:lvl1pPr>
          </a:lstStyle>
          <a:p>
            <a:pPr>
              <a:defRPr/>
            </a:pPr>
            <a:fld id="{B76682AA-706E-4943-9F56-865D33A7771A}"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6034076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fld id="{7E1724C4-867F-4A67-A3F3-65841B679DA6}" type="datetimeFigureOut">
              <a:rPr lang="en-US" smtClean="0">
                <a:solidFill>
                  <a:prstClr val="black">
                    <a:tint val="75000"/>
                  </a:prstClr>
                </a:solidFill>
              </a:rPr>
              <a:pPr>
                <a:defRPr/>
              </a:pPr>
              <a:t>11/30/2015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6D1AB90-D48B-4EBE-BDF8-E1FB791882F5}"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4034768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14"/>
          <p:cNvSpPr>
            <a:spLocks/>
          </p:cNvSpPr>
          <p:nvPr/>
        </p:nvSpPr>
        <p:spPr bwMode="hidden">
          <a:xfrm>
            <a:off x="6046788" y="4203700"/>
            <a:ext cx="2876550" cy="714375"/>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Freeform 18"/>
          <p:cNvSpPr>
            <a:spLocks/>
          </p:cNvSpPr>
          <p:nvPr/>
        </p:nvSpPr>
        <p:spPr bwMode="hidden">
          <a:xfrm>
            <a:off x="2619375" y="4075113"/>
            <a:ext cx="5545138" cy="850900"/>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 name="Freeform 22"/>
          <p:cNvSpPr>
            <a:spLocks/>
          </p:cNvSpPr>
          <p:nvPr/>
        </p:nvSpPr>
        <p:spPr bwMode="hidden">
          <a:xfrm>
            <a:off x="2828925" y="4087813"/>
            <a:ext cx="5467350" cy="77470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8" name="Freeform 26"/>
          <p:cNvSpPr>
            <a:spLocks/>
          </p:cNvSpPr>
          <p:nvPr/>
        </p:nvSpPr>
        <p:spPr bwMode="hidden">
          <a:xfrm>
            <a:off x="5610225" y="4073525"/>
            <a:ext cx="3306763" cy="652463"/>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useBgFill="1">
        <p:nvSpPr>
          <p:cNvPr id="9" name="Freeform 10"/>
          <p:cNvSpPr>
            <a:spLocks/>
          </p:cNvSpPr>
          <p:nvPr/>
        </p:nvSpPr>
        <p:spPr bwMode="hidden">
          <a:xfrm>
            <a:off x="211138" y="4059238"/>
            <a:ext cx="8723312" cy="1328737"/>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6439A8A9-A0F2-4C1A-BE7E-8CC3F0E7B73F}" type="datetimeFigureOut">
              <a:rPr lang="en-US" smtClean="0">
                <a:solidFill>
                  <a:prstClr val="black">
                    <a:tint val="75000"/>
                  </a:prstClr>
                </a:solidFill>
              </a:rPr>
              <a:pPr>
                <a:defRPr/>
              </a:pPr>
              <a:t>11/30/2015</a:t>
            </a:fld>
            <a:endParaRPr lang="en-CA">
              <a:solidFill>
                <a:prstClr val="black">
                  <a:tint val="75000"/>
                </a:prstClr>
              </a:solidFill>
            </a:endParaRPr>
          </a:p>
        </p:txBody>
      </p:sp>
      <p:sp>
        <p:nvSpPr>
          <p:cNvPr id="11"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12" name="Slide Number Placeholder 5"/>
          <p:cNvSpPr>
            <a:spLocks noGrp="1"/>
          </p:cNvSpPr>
          <p:nvPr>
            <p:ph type="sldNum" sz="quarter" idx="12"/>
          </p:nvPr>
        </p:nvSpPr>
        <p:spPr/>
        <p:txBody>
          <a:bodyPr/>
          <a:lstStyle>
            <a:lvl1pPr>
              <a:defRPr/>
            </a:lvl1pPr>
          </a:lstStyle>
          <a:p>
            <a:pPr>
              <a:defRPr/>
            </a:pPr>
            <a:fld id="{6F76CD17-47A3-4543-82C2-F927A6EC8B88}"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5447680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ED51EB76-1723-4E9F-A7AD-74ADE9F531D8}" type="datetimeFigureOut">
              <a:rPr lang="en-US" smtClean="0">
                <a:solidFill>
                  <a:prstClr val="black">
                    <a:tint val="75000"/>
                  </a:prstClr>
                </a:solidFill>
              </a:rPr>
              <a:pPr>
                <a:defRPr/>
              </a:pPr>
              <a:t>11/30/2015</a:t>
            </a:fld>
            <a:endParaRPr lang="en-CA">
              <a:solidFill>
                <a:prstClr val="black">
                  <a:tint val="75000"/>
                </a:prstClr>
              </a:solidFill>
            </a:endParaRPr>
          </a:p>
        </p:txBody>
      </p:sp>
      <p:sp>
        <p:nvSpPr>
          <p:cNvPr id="6" name="Footer Placeholder 4"/>
          <p:cNvSpPr>
            <a:spLocks noGrp="1"/>
          </p:cNvSpPr>
          <p:nvPr>
            <p:ph type="ftr" sz="quarter" idx="16"/>
          </p:nvPr>
        </p:nvSpPr>
        <p:spPr/>
        <p:txBody>
          <a:bodyPr/>
          <a:lstStyle>
            <a:lvl1pPr>
              <a:defRPr/>
            </a:lvl1pPr>
          </a:lstStyle>
          <a:p>
            <a:pPr>
              <a:defRPr/>
            </a:pPr>
            <a:endParaRPr lang="en-CA">
              <a:solidFill>
                <a:prstClr val="black">
                  <a:tint val="75000"/>
                </a:prstClr>
              </a:solidFill>
            </a:endParaRPr>
          </a:p>
        </p:txBody>
      </p:sp>
      <p:sp>
        <p:nvSpPr>
          <p:cNvPr id="7" name="Slide Number Placeholder 5"/>
          <p:cNvSpPr>
            <a:spLocks noGrp="1"/>
          </p:cNvSpPr>
          <p:nvPr>
            <p:ph type="sldNum" sz="quarter" idx="17"/>
          </p:nvPr>
        </p:nvSpPr>
        <p:spPr/>
        <p:txBody>
          <a:bodyPr/>
          <a:lstStyle>
            <a:lvl1pPr>
              <a:defRPr/>
            </a:lvl1pPr>
          </a:lstStyle>
          <a:p>
            <a:pPr>
              <a:defRPr/>
            </a:pPr>
            <a:fld id="{3322E1E7-E08F-4D50-A577-EE5E267F1296}"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6488658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ED9C8379-D7D2-4395-9779-AB44D12D65E6}" type="datetimeFigureOut">
              <a:rPr lang="en-US" smtClean="0">
                <a:solidFill>
                  <a:prstClr val="black">
                    <a:tint val="75000"/>
                  </a:prstClr>
                </a:solidFill>
              </a:rPr>
              <a:pPr>
                <a:defRPr/>
              </a:pPr>
              <a:t>11/30/2015</a:t>
            </a:fld>
            <a:endParaRPr lang="en-CA">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DB550ABE-540D-46D2-B2BA-EDD65A66E6EE}"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4227161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1752DC9-C60A-4B1C-911D-6D83F2A5C3E1}" type="datetimeFigureOut">
              <a:rPr lang="en-US" smtClean="0">
                <a:solidFill>
                  <a:prstClr val="black">
                    <a:tint val="75000"/>
                  </a:prstClr>
                </a:solidFill>
              </a:rPr>
              <a:pPr>
                <a:defRPr/>
              </a:pPr>
              <a:t>11/30/2015</a:t>
            </a:fld>
            <a:endParaRPr lang="en-CA">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9A283EC7-84CA-4F18-B929-B4936C8C3BE7}"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274508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439A8A9-A0F2-4C1A-BE7E-8CC3F0E7B73F}" type="datetimeFigureOut">
              <a:rPr lang="en-US">
                <a:solidFill>
                  <a:prstClr val="black">
                    <a:tint val="75000"/>
                  </a:prstClr>
                </a:solidFill>
              </a:rPr>
              <a:pPr>
                <a:defRPr/>
              </a:pPr>
              <a:t>11/30/2015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F76CD17-47A3-4543-82C2-F927A6EC8B88}"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33320806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ounded Rectangle 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 name="Group 1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useBgFill="1">
          <p:nvSpPr>
            <p:cNvPr id="8" name="Freeform 25"/>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9" name="Date Placeholder 1"/>
          <p:cNvSpPr>
            <a:spLocks noGrp="1"/>
          </p:cNvSpPr>
          <p:nvPr>
            <p:ph type="dt" sz="half" idx="10"/>
          </p:nvPr>
        </p:nvSpPr>
        <p:spPr/>
        <p:txBody>
          <a:bodyPr/>
          <a:lstStyle>
            <a:lvl1pPr>
              <a:defRPr/>
            </a:lvl1pPr>
          </a:lstStyle>
          <a:p>
            <a:pPr>
              <a:defRPr/>
            </a:pPr>
            <a:fld id="{43FC0932-78B0-4983-BAAE-0E0E83B06CAF}" type="datetimeFigureOut">
              <a:rPr lang="en-US" smtClean="0">
                <a:solidFill>
                  <a:prstClr val="black">
                    <a:tint val="75000"/>
                  </a:prstClr>
                </a:solidFill>
              </a:rPr>
              <a:pPr>
                <a:defRPr/>
              </a:pPr>
              <a:t>11/30/2015</a:t>
            </a:fld>
            <a:endParaRPr lang="en-CA">
              <a:solidFill>
                <a:prstClr val="black">
                  <a:tint val="75000"/>
                </a:prstClr>
              </a:solidFill>
            </a:endParaRPr>
          </a:p>
        </p:txBody>
      </p:sp>
      <p:sp>
        <p:nvSpPr>
          <p:cNvPr id="10" name="Footer Placeholder 2"/>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11" name="Slide Number Placeholder 3"/>
          <p:cNvSpPr>
            <a:spLocks noGrp="1"/>
          </p:cNvSpPr>
          <p:nvPr>
            <p:ph type="sldNum" sz="quarter" idx="12"/>
          </p:nvPr>
        </p:nvSpPr>
        <p:spPr/>
        <p:txBody>
          <a:bodyPr/>
          <a:lstStyle>
            <a:lvl1pPr>
              <a:defRPr/>
            </a:lvl1pPr>
          </a:lstStyle>
          <a:p>
            <a:pPr>
              <a:defRPr/>
            </a:pPr>
            <a:fld id="{3A91ECF7-A02C-4B6B-9AE0-99AB1BDA9350}"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2513618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useBgFill="1">
          <p:nvSpPr>
            <p:cNvPr id="11" name="Freeform 25"/>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4"/>
          <p:cNvSpPr>
            <a:spLocks noGrp="1"/>
          </p:cNvSpPr>
          <p:nvPr>
            <p:ph type="dt" sz="half" idx="10"/>
          </p:nvPr>
        </p:nvSpPr>
        <p:spPr/>
        <p:txBody>
          <a:bodyPr/>
          <a:lstStyle>
            <a:lvl1pPr>
              <a:defRPr/>
            </a:lvl1pPr>
          </a:lstStyle>
          <a:p>
            <a:pPr>
              <a:defRPr/>
            </a:pPr>
            <a:fld id="{9D3E8C96-3903-4864-9838-8086AE497EFC}" type="datetimeFigureOut">
              <a:rPr lang="en-US" smtClean="0">
                <a:solidFill>
                  <a:prstClr val="black">
                    <a:tint val="75000"/>
                  </a:prstClr>
                </a:solidFill>
              </a:rPr>
              <a:pPr>
                <a:defRPr/>
              </a:pPr>
              <a:t>11/30/2015</a:t>
            </a:fld>
            <a:endParaRPr lang="en-CA">
              <a:solidFill>
                <a:prstClr val="black">
                  <a:tint val="75000"/>
                </a:prstClr>
              </a:solidFill>
            </a:endParaRPr>
          </a:p>
        </p:txBody>
      </p:sp>
      <p:sp>
        <p:nvSpPr>
          <p:cNvPr id="13" name="Footer Placeholder 5"/>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14" name="Slide Number Placeholder 6"/>
          <p:cNvSpPr>
            <a:spLocks noGrp="1"/>
          </p:cNvSpPr>
          <p:nvPr>
            <p:ph type="sldNum" sz="quarter" idx="12"/>
          </p:nvPr>
        </p:nvSpPr>
        <p:spPr/>
        <p:txBody>
          <a:bodyPr/>
          <a:lstStyle>
            <a:lvl1pPr>
              <a:defRPr/>
            </a:lvl1pPr>
          </a:lstStyle>
          <a:p>
            <a:pPr>
              <a:defRPr/>
            </a:pPr>
            <a:fld id="{35B80FC8-A68B-4C82-9169-014AB7315E53}"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30623202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15"/>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useBgFill="1">
          <p:nvSpPr>
            <p:cNvPr id="11" name="Freeform 2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12" name="Date Placeholder 4"/>
          <p:cNvSpPr>
            <a:spLocks noGrp="1"/>
          </p:cNvSpPr>
          <p:nvPr>
            <p:ph type="dt" sz="half" idx="10"/>
          </p:nvPr>
        </p:nvSpPr>
        <p:spPr/>
        <p:txBody>
          <a:bodyPr/>
          <a:lstStyle>
            <a:lvl1pPr>
              <a:defRPr/>
            </a:lvl1pPr>
          </a:lstStyle>
          <a:p>
            <a:pPr>
              <a:defRPr/>
            </a:pPr>
            <a:fld id="{26670B2C-2D57-4918-AC9C-E42E826165D6}" type="datetimeFigureOut">
              <a:rPr lang="en-US" smtClean="0">
                <a:solidFill>
                  <a:prstClr val="black">
                    <a:tint val="75000"/>
                  </a:prstClr>
                </a:solidFill>
              </a:rPr>
              <a:pPr>
                <a:defRPr/>
              </a:pPr>
              <a:t>11/30/2015</a:t>
            </a:fld>
            <a:endParaRPr lang="en-CA">
              <a:solidFill>
                <a:prstClr val="black">
                  <a:tint val="75000"/>
                </a:prstClr>
              </a:solidFill>
            </a:endParaRPr>
          </a:p>
        </p:txBody>
      </p:sp>
      <p:sp>
        <p:nvSpPr>
          <p:cNvPr id="13" name="Footer Placeholder 5"/>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14" name="Slide Number Placeholder 6"/>
          <p:cNvSpPr>
            <a:spLocks noGrp="1"/>
          </p:cNvSpPr>
          <p:nvPr>
            <p:ph type="sldNum" sz="quarter" idx="12"/>
          </p:nvPr>
        </p:nvSpPr>
        <p:spPr/>
        <p:txBody>
          <a:bodyPr/>
          <a:lstStyle>
            <a:lvl1pPr>
              <a:defRPr/>
            </a:lvl1pPr>
          </a:lstStyle>
          <a:p>
            <a:pPr>
              <a:defRPr/>
            </a:pPr>
            <a:fld id="{7F909286-E940-4D36-BEA6-64F4D782B6A4}"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33760932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E874C0F-A306-4D1F-B3AF-A9D86DA49F05}" type="datetimeFigureOut">
              <a:rPr lang="en-US" smtClean="0">
                <a:solidFill>
                  <a:prstClr val="black">
                    <a:tint val="75000"/>
                  </a:prstClr>
                </a:solidFill>
              </a:rPr>
              <a:pPr>
                <a:defRPr/>
              </a:pPr>
              <a:t>11/30/2015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C51D83A-79D0-42ED-8A35-C02EEBADDCA5}"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67884507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ounded Rectangle 3"/>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15"/>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9"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useBgFill="1">
          <p:nvSpPr>
            <p:cNvPr id="10" name="Freeform 25"/>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3"/>
          <p:cNvSpPr>
            <a:spLocks noGrp="1"/>
          </p:cNvSpPr>
          <p:nvPr>
            <p:ph type="dt" sz="half" idx="10"/>
          </p:nvPr>
        </p:nvSpPr>
        <p:spPr/>
        <p:txBody>
          <a:bodyPr/>
          <a:lstStyle>
            <a:lvl1pPr>
              <a:defRPr/>
            </a:lvl1pPr>
          </a:lstStyle>
          <a:p>
            <a:pPr>
              <a:defRPr/>
            </a:pPr>
            <a:fld id="{8656EEAF-9696-4F0E-B5F8-F5D6FA2497AD}" type="datetimeFigureOut">
              <a:rPr lang="en-US" smtClean="0">
                <a:solidFill>
                  <a:prstClr val="black">
                    <a:tint val="75000"/>
                  </a:prstClr>
                </a:solidFill>
              </a:rPr>
              <a:pPr>
                <a:defRPr/>
              </a:pPr>
              <a:t>11/30/2015</a:t>
            </a:fld>
            <a:endParaRPr lang="en-CA">
              <a:solidFill>
                <a:prstClr val="black">
                  <a:tint val="75000"/>
                </a:prstClr>
              </a:solidFill>
            </a:endParaRPr>
          </a:p>
        </p:txBody>
      </p:sp>
      <p:sp>
        <p:nvSpPr>
          <p:cNvPr id="12"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13" name="Slide Number Placeholder 5"/>
          <p:cNvSpPr>
            <a:spLocks noGrp="1"/>
          </p:cNvSpPr>
          <p:nvPr>
            <p:ph type="sldNum" sz="quarter" idx="12"/>
          </p:nvPr>
        </p:nvSpPr>
        <p:spPr/>
        <p:txBody>
          <a:bodyPr/>
          <a:lstStyle>
            <a:lvl1pPr>
              <a:defRPr/>
            </a:lvl1pPr>
          </a:lstStyle>
          <a:p>
            <a:pPr>
              <a:defRPr/>
            </a:pPr>
            <a:fld id="{F295038E-394F-4CF9-98B0-7DC6D368AB3F}"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31534344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fontAlgn="base">
              <a:spcAft>
                <a:spcPct val="0"/>
              </a:spcAft>
              <a:defRPr/>
            </a:pPr>
            <a:fld id="{215B5CC9-D590-4F62-812E-AFE5FB7D00E9}" type="datetimeFigureOut">
              <a:rPr lang="en-US" smtClean="0">
                <a:solidFill>
                  <a:prstClr val="black">
                    <a:tint val="75000"/>
                  </a:prstClr>
                </a:solidFill>
              </a:rPr>
              <a:pPr fontAlgn="base">
                <a:spcAft>
                  <a:spcPct val="0"/>
                </a:spcAft>
                <a:defRPr/>
              </a:pPr>
              <a:t>11/30/2015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pPr fontAlgn="base">
              <a:spcAft>
                <a:spcPct val="0"/>
              </a:spcAft>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pPr fontAlgn="base">
              <a:spcAft>
                <a:spcPct val="0"/>
              </a:spcAft>
              <a:defRPr/>
            </a:pPr>
            <a:fld id="{385884D7-AC54-4F8A-9282-A0691320D779}" type="slidenum">
              <a:rPr lang="en-CA" smtClean="0">
                <a:solidFill>
                  <a:prstClr val="black">
                    <a:tint val="75000"/>
                  </a:prstClr>
                </a:solidFill>
              </a:rPr>
              <a:pPr fontAlgn="base">
                <a:spcAft>
                  <a:spcPct val="0"/>
                </a:spcAft>
                <a:defRPr/>
              </a:pPr>
              <a:t>‹#›</a:t>
            </a:fld>
            <a:endParaRPr lang="en-CA">
              <a:solidFill>
                <a:prstClr val="black">
                  <a:tint val="75000"/>
                </a:prstClr>
              </a:solidFill>
            </a:endParaRPr>
          </a:p>
        </p:txBody>
      </p:sp>
    </p:spTree>
    <p:extLst>
      <p:ext uri="{BB962C8B-B14F-4D97-AF65-F5344CB8AC3E}">
        <p14:creationId xmlns:p14="http://schemas.microsoft.com/office/powerpoint/2010/main" val="145769770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pPr>
              <a:defRPr/>
            </a:pPr>
            <a:fld id="{819669BB-7035-4C46-BDB9-A44679F78FFC}" type="datetimeFigureOut">
              <a:rPr lang="en-US" smtClean="0">
                <a:solidFill>
                  <a:prstClr val="black">
                    <a:tint val="75000"/>
                  </a:prstClr>
                </a:solidFill>
              </a:rPr>
              <a:pPr>
                <a:defRPr/>
              </a:pPr>
              <a:t>11/30/2015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B76682AA-706E-4943-9F56-865D33A7771A}"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105299163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fld id="{7E1724C4-867F-4A67-A3F3-65841B679DA6}" type="datetimeFigureOut">
              <a:rPr lang="en-US" smtClean="0">
                <a:solidFill>
                  <a:prstClr val="black">
                    <a:tint val="75000"/>
                  </a:prstClr>
                </a:solidFill>
              </a:rPr>
              <a:pPr>
                <a:defRPr/>
              </a:pPr>
              <a:t>11/30/2015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6D1AB90-D48B-4EBE-BDF8-E1FB791882F5}"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148830192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6439A8A9-A0F2-4C1A-BE7E-8CC3F0E7B73F}" type="datetimeFigureOut">
              <a:rPr lang="en-US" smtClean="0">
                <a:solidFill>
                  <a:prstClr val="black">
                    <a:tint val="75000"/>
                  </a:prstClr>
                </a:solidFill>
              </a:rPr>
              <a:pPr>
                <a:defRPr/>
              </a:pPr>
              <a:t>11/30/2015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F76CD17-47A3-4543-82C2-F927A6EC8B88}"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316546104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pPr>
              <a:defRPr/>
            </a:pPr>
            <a:fld id="{ED51EB76-1723-4E9F-A7AD-74ADE9F531D8}" type="datetimeFigureOut">
              <a:rPr lang="en-US" smtClean="0">
                <a:solidFill>
                  <a:prstClr val="black">
                    <a:tint val="75000"/>
                  </a:prstClr>
                </a:solidFill>
              </a:rPr>
              <a:pPr>
                <a:defRPr/>
              </a:pPr>
              <a:t>11/30/2015</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322E1E7-E08F-4D50-A577-EE5E267F1296}"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1906689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3"/>
          <p:cNvSpPr>
            <a:spLocks noGrp="1"/>
          </p:cNvSpPr>
          <p:nvPr>
            <p:ph type="dt" sz="half" idx="10"/>
          </p:nvPr>
        </p:nvSpPr>
        <p:spPr/>
        <p:txBody>
          <a:bodyPr/>
          <a:lstStyle>
            <a:lvl1pPr>
              <a:defRPr/>
            </a:lvl1pPr>
          </a:lstStyle>
          <a:p>
            <a:pPr>
              <a:defRPr/>
            </a:pPr>
            <a:fld id="{ED51EB76-1723-4E9F-A7AD-74ADE9F531D8}" type="datetimeFigureOut">
              <a:rPr lang="en-US">
                <a:solidFill>
                  <a:prstClr val="black">
                    <a:tint val="75000"/>
                  </a:prstClr>
                </a:solidFill>
              </a:rPr>
              <a:pPr>
                <a:defRPr/>
              </a:pPr>
              <a:t>11/30/2015</a:t>
            </a:fld>
            <a:endParaRPr lang="en-CA">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3322E1E7-E08F-4D50-A577-EE5E267F1296}"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99837690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pPr>
              <a:defRPr/>
            </a:pPr>
            <a:fld id="{ED9C8379-D7D2-4395-9779-AB44D12D65E6}" type="datetimeFigureOut">
              <a:rPr lang="en-US" smtClean="0">
                <a:solidFill>
                  <a:prstClr val="black">
                    <a:tint val="75000"/>
                  </a:prstClr>
                </a:solidFill>
              </a:rPr>
              <a:pPr>
                <a:defRPr/>
              </a:pPr>
              <a:t>11/30/2015</a:t>
            </a:fld>
            <a:endParaRPr lang="en-CA">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CA">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DB550ABE-540D-46D2-B2BA-EDD65A66E6EE}"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107039389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fld id="{F1752DC9-C60A-4B1C-911D-6D83F2A5C3E1}" type="datetimeFigureOut">
              <a:rPr lang="en-US" smtClean="0">
                <a:solidFill>
                  <a:prstClr val="black">
                    <a:tint val="75000"/>
                  </a:prstClr>
                </a:solidFill>
              </a:rPr>
              <a:pPr>
                <a:defRPr/>
              </a:pPr>
              <a:t>11/30/2015</a:t>
            </a:fld>
            <a:endParaRPr lang="en-CA">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CA">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9A283EC7-84CA-4F18-B929-B4936C8C3BE7}"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49065614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3FC0932-78B0-4983-BAAE-0E0E83B06CAF}" type="datetimeFigureOut">
              <a:rPr lang="en-US" smtClean="0">
                <a:solidFill>
                  <a:prstClr val="black">
                    <a:tint val="75000"/>
                  </a:prstClr>
                </a:solidFill>
              </a:rPr>
              <a:pPr>
                <a:defRPr/>
              </a:pPr>
              <a:t>11/30/2015</a:t>
            </a:fld>
            <a:endParaRPr lang="en-CA">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CA">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3A91ECF7-A02C-4B6B-9AE0-99AB1BDA9350}"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47922808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9D3E8C96-3903-4864-9838-8086AE497EFC}" type="datetimeFigureOut">
              <a:rPr lang="en-US" smtClean="0">
                <a:solidFill>
                  <a:prstClr val="black">
                    <a:tint val="75000"/>
                  </a:prstClr>
                </a:solidFill>
              </a:rPr>
              <a:pPr>
                <a:defRPr/>
              </a:pPr>
              <a:t>11/30/2015</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5B80FC8-A68B-4C82-9169-014AB7315E53}"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184620481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26670B2C-2D57-4918-AC9C-E42E826165D6}" type="datetimeFigureOut">
              <a:rPr lang="en-US" smtClean="0">
                <a:solidFill>
                  <a:prstClr val="black">
                    <a:tint val="75000"/>
                  </a:prstClr>
                </a:solidFill>
              </a:rPr>
              <a:pPr>
                <a:defRPr/>
              </a:pPr>
              <a:t>11/30/2015</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F909286-E940-4D36-BEA6-64F4D782B6A4}"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81634461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fld id="{6E874C0F-A306-4D1F-B3AF-A9D86DA49F05}" type="datetimeFigureOut">
              <a:rPr lang="en-US" smtClean="0">
                <a:solidFill>
                  <a:prstClr val="black">
                    <a:tint val="75000"/>
                  </a:prstClr>
                </a:solidFill>
              </a:rPr>
              <a:pPr>
                <a:defRPr/>
              </a:pPr>
              <a:t>11/30/2015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BC51D83A-79D0-42ED-8A35-C02EEBADDCA5}"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58518632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fld id="{8656EEAF-9696-4F0E-B5F8-F5D6FA2497AD}" type="datetimeFigureOut">
              <a:rPr lang="en-US" smtClean="0">
                <a:solidFill>
                  <a:prstClr val="black">
                    <a:tint val="75000"/>
                  </a:prstClr>
                </a:solidFill>
              </a:rPr>
              <a:pPr>
                <a:defRPr/>
              </a:pPr>
              <a:t>11/30/2015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F295038E-394F-4CF9-98B0-7DC6D368AB3F}"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51480518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fontAlgn="base">
              <a:spcAft>
                <a:spcPct val="0"/>
              </a:spcAft>
              <a:defRPr/>
            </a:pPr>
            <a:fld id="{215B5CC9-D590-4F62-812E-AFE5FB7D00E9}" type="datetimeFigureOut">
              <a:rPr lang="en-US" smtClean="0">
                <a:solidFill>
                  <a:prstClr val="black">
                    <a:tint val="75000"/>
                  </a:prstClr>
                </a:solidFill>
              </a:rPr>
              <a:pPr fontAlgn="base">
                <a:spcAft>
                  <a:spcPct val="0"/>
                </a:spcAft>
                <a:defRPr/>
              </a:pPr>
              <a:t>11/30/2015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pPr fontAlgn="base">
              <a:spcAft>
                <a:spcPct val="0"/>
              </a:spcAft>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pPr fontAlgn="base">
              <a:spcAft>
                <a:spcPct val="0"/>
              </a:spcAft>
              <a:defRPr/>
            </a:pPr>
            <a:fld id="{385884D7-AC54-4F8A-9282-A0691320D779}" type="slidenum">
              <a:rPr lang="en-CA" smtClean="0">
                <a:solidFill>
                  <a:prstClr val="black">
                    <a:tint val="75000"/>
                  </a:prstClr>
                </a:solidFill>
              </a:rPr>
              <a:pPr fontAlgn="base">
                <a:spcAft>
                  <a:spcPct val="0"/>
                </a:spcAft>
                <a:defRPr/>
              </a:pPr>
              <a:t>‹#›</a:t>
            </a:fld>
            <a:endParaRPr lang="en-CA">
              <a:solidFill>
                <a:prstClr val="black">
                  <a:tint val="75000"/>
                </a:prstClr>
              </a:solidFill>
            </a:endParaRPr>
          </a:p>
        </p:txBody>
      </p:sp>
    </p:spTree>
    <p:extLst>
      <p:ext uri="{BB962C8B-B14F-4D97-AF65-F5344CB8AC3E}">
        <p14:creationId xmlns:p14="http://schemas.microsoft.com/office/powerpoint/2010/main" val="2732927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3"/>
          <p:cNvSpPr>
            <a:spLocks noGrp="1"/>
          </p:cNvSpPr>
          <p:nvPr>
            <p:ph type="dt" sz="half" idx="10"/>
          </p:nvPr>
        </p:nvSpPr>
        <p:spPr/>
        <p:txBody>
          <a:bodyPr/>
          <a:lstStyle>
            <a:lvl1pPr>
              <a:defRPr/>
            </a:lvl1pPr>
          </a:lstStyle>
          <a:p>
            <a:pPr>
              <a:defRPr/>
            </a:pPr>
            <a:fld id="{ED9C8379-D7D2-4395-9779-AB44D12D65E6}" type="datetimeFigureOut">
              <a:rPr lang="en-US">
                <a:solidFill>
                  <a:prstClr val="black">
                    <a:tint val="75000"/>
                  </a:prstClr>
                </a:solidFill>
              </a:rPr>
              <a:pPr>
                <a:defRPr/>
              </a:pPr>
              <a:t>11/30/2015</a:t>
            </a:fld>
            <a:endParaRPr lang="en-CA">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DB550ABE-540D-46D2-B2BA-EDD65A66E6EE}"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786113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fld id="{F1752DC9-C60A-4B1C-911D-6D83F2A5C3E1}" type="datetimeFigureOut">
              <a:rPr lang="en-US">
                <a:solidFill>
                  <a:prstClr val="black">
                    <a:tint val="75000"/>
                  </a:prstClr>
                </a:solidFill>
              </a:rPr>
              <a:pPr>
                <a:defRPr/>
              </a:pPr>
              <a:t>11/30/2015</a:t>
            </a:fld>
            <a:endParaRPr lang="en-CA">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9A283EC7-84CA-4F18-B929-B4936C8C3BE7}"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3752127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3FC0932-78B0-4983-BAAE-0E0E83B06CAF}" type="datetimeFigureOut">
              <a:rPr lang="en-US">
                <a:solidFill>
                  <a:prstClr val="black">
                    <a:tint val="75000"/>
                  </a:prstClr>
                </a:solidFill>
              </a:rPr>
              <a:pPr>
                <a:defRPr/>
              </a:pPr>
              <a:t>11/30/2015</a:t>
            </a:fld>
            <a:endParaRPr lang="en-CA">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3A91ECF7-A02C-4B6B-9AE0-99AB1BDA9350}"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06142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D3E8C96-3903-4864-9838-8086AE497EFC}" type="datetimeFigureOut">
              <a:rPr lang="en-US">
                <a:solidFill>
                  <a:prstClr val="black">
                    <a:tint val="75000"/>
                  </a:prstClr>
                </a:solidFill>
              </a:rPr>
              <a:pPr>
                <a:defRPr/>
              </a:pPr>
              <a:t>11/30/2015</a:t>
            </a:fld>
            <a:endParaRPr lang="en-CA">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35B80FC8-A68B-4C82-9169-014AB7315E53}"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136160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6670B2C-2D57-4918-AC9C-E42E826165D6}" type="datetimeFigureOut">
              <a:rPr lang="en-US">
                <a:solidFill>
                  <a:prstClr val="black">
                    <a:tint val="75000"/>
                  </a:prstClr>
                </a:solidFill>
              </a:rPr>
              <a:pPr>
                <a:defRPr/>
              </a:pPr>
              <a:t>11/30/2015</a:t>
            </a:fld>
            <a:endParaRPr lang="en-CA">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F909286-E940-4D36-BEA6-64F4D782B6A4}"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322645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microsoft.com/office/2007/relationships/hdphoto" Target="../media/hdphoto1.wdp"/><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microsoft.com/office/2007/relationships/hdphoto" Target="../media/hdphoto1.wdp"/><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microsoft.com/office/2007/relationships/hdphoto" Target="../media/hdphoto1.wdp"/><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extLst>
              <a:ext uri="{BEBA8EAE-BF5A-486C-A8C5-ECC9F3942E4B}">
                <a14:imgProps xmlns:a14="http://schemas.microsoft.com/office/drawing/2010/main">
                  <a14:imgLayer r:embed="rId14">
                    <a14:imgEffect>
                      <a14:artisticLightScreen gridSize="0"/>
                    </a14:imgEffect>
                    <a14:imgEffect>
                      <a14:colorTemperature colorTemp="11200"/>
                    </a14:imgEffect>
                    <a14:imgEffect>
                      <a14:saturation sat="33000"/>
                    </a14:imgEffect>
                    <a14:imgEffect>
                      <a14:brightnessContrast bright="-400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smtClean="0"/>
          </a:p>
        </p:txBody>
      </p:sp>
      <p:sp>
        <p:nvSpPr>
          <p:cNvPr id="1027" name="Text Placeholder 2"/>
          <p:cNvSpPr>
            <a:spLocks noGrp="1"/>
          </p:cNvSpPr>
          <p:nvPr>
            <p:ph type="body" idx="1"/>
          </p:nvPr>
        </p:nvSpPr>
        <p:spPr bwMode="auto">
          <a:xfrm>
            <a:off x="468313" y="1592263"/>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spcBef>
                <a:spcPct val="0"/>
              </a:spcBef>
              <a:buClrTx/>
              <a:buSzTx/>
              <a:buFontTx/>
              <a:buNone/>
              <a:defRPr sz="1200">
                <a:solidFill>
                  <a:schemeClr val="tx1">
                    <a:tint val="75000"/>
                  </a:schemeClr>
                </a:solidFill>
                <a:effectLst/>
                <a:latin typeface="Tahoma" pitchFamily="34" charset="0"/>
                <a:cs typeface="+mn-cs"/>
              </a:defRPr>
            </a:lvl1pPr>
          </a:lstStyle>
          <a:p>
            <a:pPr fontAlgn="base">
              <a:spcAft>
                <a:spcPct val="0"/>
              </a:spcAft>
              <a:defRPr/>
            </a:pPr>
            <a:fld id="{215B5CC9-D590-4F62-812E-AFE5FB7D00E9}" type="datetimeFigureOut">
              <a:rPr lang="en-US">
                <a:solidFill>
                  <a:prstClr val="black">
                    <a:tint val="75000"/>
                  </a:prstClr>
                </a:solidFill>
              </a:rPr>
              <a:pPr fontAlgn="base">
                <a:spcAft>
                  <a:spcPct val="0"/>
                </a:spcAft>
                <a:defRPr/>
              </a:pPr>
              <a:t>11/30/2015</a:t>
            </a:fld>
            <a:endParaRPr lang="en-CA">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spcBef>
                <a:spcPct val="0"/>
              </a:spcBef>
              <a:buClrTx/>
              <a:buSzTx/>
              <a:buFontTx/>
              <a:buNone/>
              <a:defRPr sz="1200">
                <a:solidFill>
                  <a:schemeClr val="tx1">
                    <a:tint val="75000"/>
                  </a:schemeClr>
                </a:solidFill>
                <a:effectLst/>
                <a:latin typeface="Tahoma" pitchFamily="34" charset="0"/>
                <a:cs typeface="+mn-cs"/>
              </a:defRPr>
            </a:lvl1pPr>
          </a:lstStyle>
          <a:p>
            <a:pPr fontAlgn="base">
              <a:spcAft>
                <a:spcPct val="0"/>
              </a:spcAft>
              <a:defRPr/>
            </a:pPr>
            <a:endParaRPr lang="en-CA">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hangingPunct="1">
              <a:spcBef>
                <a:spcPct val="0"/>
              </a:spcBef>
              <a:buClrTx/>
              <a:buSzTx/>
              <a:buFontTx/>
              <a:buNone/>
              <a:defRPr sz="1200">
                <a:solidFill>
                  <a:schemeClr val="tx1">
                    <a:tint val="75000"/>
                  </a:schemeClr>
                </a:solidFill>
                <a:effectLst/>
                <a:latin typeface="Tahoma" pitchFamily="34" charset="0"/>
                <a:cs typeface="+mn-cs"/>
              </a:defRPr>
            </a:lvl1pPr>
          </a:lstStyle>
          <a:p>
            <a:pPr fontAlgn="base">
              <a:spcAft>
                <a:spcPct val="0"/>
              </a:spcAft>
              <a:defRPr/>
            </a:pPr>
            <a:fld id="{385884D7-AC54-4F8A-9282-A0691320D779}" type="slidenum">
              <a:rPr lang="en-CA">
                <a:solidFill>
                  <a:prstClr val="black">
                    <a:tint val="75000"/>
                  </a:prstClr>
                </a:solidFill>
              </a:rPr>
              <a:pPr fontAlgn="base">
                <a:spcAft>
                  <a:spcPct val="0"/>
                </a:spcAft>
                <a:defRPr/>
              </a:pPr>
              <a:t>‹#›</a:t>
            </a:fld>
            <a:endParaRPr lang="en-CA">
              <a:solidFill>
                <a:prstClr val="black">
                  <a:tint val="75000"/>
                </a:prstClr>
              </a:solidFill>
            </a:endParaRPr>
          </a:p>
        </p:txBody>
      </p:sp>
      <p:pic>
        <p:nvPicPr>
          <p:cNvPr id="1031" name="Picture 19" descr="FIATA Logo 72dpi"/>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308850" y="0"/>
            <a:ext cx="1835150" cy="170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899616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extLst>
              <a:ext uri="{BEBA8EAE-BF5A-486C-A8C5-ECC9F3942E4B}">
                <a14:imgProps xmlns:a14="http://schemas.microsoft.com/office/drawing/2010/main">
                  <a14:imgLayer r:embed="rId15">
                    <a14:imgEffect>
                      <a14:artisticLightScreen gridSize="0"/>
                    </a14:imgEffect>
                    <a14:imgEffect>
                      <a14:colorTemperature colorTemp="11200"/>
                    </a14:imgEffect>
                    <a14:imgEffect>
                      <a14:saturation sat="33000"/>
                    </a14:imgEffect>
                    <a14:imgEffect>
                      <a14:brightnessContrast bright="-400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3"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4"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5"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36"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useBgFill="1">
          <p:nvSpPr>
            <p:cNvPr id="1037" name="Freeform 10"/>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1028" name="Title Placeholder 1"/>
          <p:cNvSpPr>
            <a:spLocks noGrp="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a:defRPr sz="1000">
                <a:solidFill>
                  <a:schemeClr val="tx2"/>
                </a:solidFill>
              </a:defRPr>
            </a:lvl1pPr>
          </a:lstStyle>
          <a:p>
            <a:pPr fontAlgn="base">
              <a:spcAft>
                <a:spcPct val="0"/>
              </a:spcAft>
              <a:defRPr/>
            </a:pPr>
            <a:fld id="{215B5CC9-D590-4F62-812E-AFE5FB7D00E9}" type="datetimeFigureOut">
              <a:rPr lang="en-US" smtClean="0">
                <a:solidFill>
                  <a:prstClr val="black">
                    <a:tint val="75000"/>
                  </a:prstClr>
                </a:solidFill>
              </a:rPr>
              <a:pPr fontAlgn="base">
                <a:spcAft>
                  <a:spcPct val="0"/>
                </a:spcAft>
                <a:defRPr/>
              </a:pPr>
              <a:t>11/30/2015</a:t>
            </a:fld>
            <a:endParaRPr lang="en-CA">
              <a:solidFill>
                <a:prstClr val="black">
                  <a:tint val="75000"/>
                </a:prstClr>
              </a:solidFill>
            </a:endParaRPr>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a:defRPr sz="1000">
                <a:solidFill>
                  <a:schemeClr val="tx2"/>
                </a:solidFill>
              </a:defRPr>
            </a:lvl1pPr>
          </a:lstStyle>
          <a:p>
            <a:pPr fontAlgn="base">
              <a:spcAft>
                <a:spcPct val="0"/>
              </a:spcAft>
              <a:defRPr/>
            </a:pPr>
            <a:endParaRPr lang="en-CA">
              <a:solidFill>
                <a:prstClr val="black">
                  <a:tint val="75000"/>
                </a:prstClr>
              </a:solidFill>
            </a:endParaRPr>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a:defRPr sz="1000">
                <a:solidFill>
                  <a:schemeClr val="tx2"/>
                </a:solidFill>
              </a:defRPr>
            </a:lvl1pPr>
          </a:lstStyle>
          <a:p>
            <a:pPr fontAlgn="base">
              <a:spcAft>
                <a:spcPct val="0"/>
              </a:spcAft>
              <a:defRPr/>
            </a:pPr>
            <a:fld id="{385884D7-AC54-4F8A-9282-A0691320D779}" type="slidenum">
              <a:rPr lang="en-CA" smtClean="0">
                <a:solidFill>
                  <a:prstClr val="black">
                    <a:tint val="75000"/>
                  </a:prstClr>
                </a:solidFill>
              </a:rPr>
              <a:pPr fontAlgn="base">
                <a:spcAft>
                  <a:spcPct val="0"/>
                </a:spcAft>
                <a:defRPr/>
              </a:pPr>
              <a:t>‹#›</a:t>
            </a:fld>
            <a:endParaRPr lang="en-CA">
              <a:solidFill>
                <a:prstClr val="black">
                  <a:tint val="75000"/>
                </a:prstClr>
              </a:solidFill>
            </a:endParaRPr>
          </a:p>
        </p:txBody>
      </p:sp>
      <p:sp>
        <p:nvSpPr>
          <p:cNvPr id="1032" name="Text Placeholder 2"/>
          <p:cNvSpPr>
            <a:spLocks noGrp="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extLst>
              <a:ext uri="{BEBA8EAE-BF5A-486C-A8C5-ECC9F3942E4B}">
                <a14:imgProps xmlns:a14="http://schemas.microsoft.com/office/drawing/2010/main">
                  <a14:imgLayer r:embed="rId15">
                    <a14:imgEffect>
                      <a14:artisticLightScreen gridSize="0"/>
                    </a14:imgEffect>
                    <a14:imgEffect>
                      <a14:colorTemperature colorTemp="11200"/>
                    </a14:imgEffect>
                    <a14:imgEffect>
                      <a14:saturation sat="33000"/>
                    </a14:imgEffect>
                    <a14:imgEffect>
                      <a14:brightnessContrast bright="-400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3"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4"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5"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36"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useBgFill="1">
          <p:nvSpPr>
            <p:cNvPr id="1037" name="Freeform 10"/>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1028" name="Title Placeholder 1"/>
          <p:cNvSpPr>
            <a:spLocks noGrp="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a:defRPr sz="1000">
                <a:solidFill>
                  <a:schemeClr val="tx2"/>
                </a:solidFill>
              </a:defRPr>
            </a:lvl1pPr>
          </a:lstStyle>
          <a:p>
            <a:pPr fontAlgn="base">
              <a:spcAft>
                <a:spcPct val="0"/>
              </a:spcAft>
              <a:defRPr/>
            </a:pPr>
            <a:fld id="{215B5CC9-D590-4F62-812E-AFE5FB7D00E9}" type="datetimeFigureOut">
              <a:rPr lang="en-US" smtClean="0">
                <a:solidFill>
                  <a:prstClr val="black">
                    <a:tint val="75000"/>
                  </a:prstClr>
                </a:solidFill>
              </a:rPr>
              <a:pPr fontAlgn="base">
                <a:spcAft>
                  <a:spcPct val="0"/>
                </a:spcAft>
                <a:defRPr/>
              </a:pPr>
              <a:t>11/30/2015</a:t>
            </a:fld>
            <a:endParaRPr lang="en-CA">
              <a:solidFill>
                <a:prstClr val="black">
                  <a:tint val="75000"/>
                </a:prstClr>
              </a:solidFill>
            </a:endParaRPr>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a:defRPr sz="1000">
                <a:solidFill>
                  <a:schemeClr val="tx2"/>
                </a:solidFill>
              </a:defRPr>
            </a:lvl1pPr>
          </a:lstStyle>
          <a:p>
            <a:pPr fontAlgn="base">
              <a:spcAft>
                <a:spcPct val="0"/>
              </a:spcAft>
              <a:defRPr/>
            </a:pPr>
            <a:endParaRPr lang="en-CA">
              <a:solidFill>
                <a:prstClr val="black">
                  <a:tint val="75000"/>
                </a:prstClr>
              </a:solidFill>
            </a:endParaRPr>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a:defRPr sz="1000">
                <a:solidFill>
                  <a:schemeClr val="tx2"/>
                </a:solidFill>
              </a:defRPr>
            </a:lvl1pPr>
          </a:lstStyle>
          <a:p>
            <a:pPr fontAlgn="base">
              <a:spcAft>
                <a:spcPct val="0"/>
              </a:spcAft>
              <a:defRPr/>
            </a:pPr>
            <a:fld id="{385884D7-AC54-4F8A-9282-A0691320D779}" type="slidenum">
              <a:rPr lang="en-CA" smtClean="0">
                <a:solidFill>
                  <a:prstClr val="black">
                    <a:tint val="75000"/>
                  </a:prstClr>
                </a:solidFill>
              </a:rPr>
              <a:pPr fontAlgn="base">
                <a:spcAft>
                  <a:spcPct val="0"/>
                </a:spcAft>
                <a:defRPr/>
              </a:pPr>
              <a:t>‹#›</a:t>
            </a:fld>
            <a:endParaRPr lang="en-CA">
              <a:solidFill>
                <a:prstClr val="black">
                  <a:tint val="75000"/>
                </a:prstClr>
              </a:solidFill>
            </a:endParaRPr>
          </a:p>
        </p:txBody>
      </p:sp>
      <p:sp>
        <p:nvSpPr>
          <p:cNvPr id="1032" name="Text Placeholder 2"/>
          <p:cNvSpPr>
            <a:spLocks noGrp="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extLst>
              <a:ext uri="{BEBA8EAE-BF5A-486C-A8C5-ECC9F3942E4B}">
                <a14:imgProps xmlns:a14="http://schemas.microsoft.com/office/drawing/2010/main">
                  <a14:imgLayer r:embed="rId15">
                    <a14:imgEffect>
                      <a14:artisticLightScreen gridSize="0"/>
                    </a14:imgEffect>
                    <a14:imgEffect>
                      <a14:colorTemperature colorTemp="11200"/>
                    </a14:imgEffect>
                    <a14:imgEffect>
                      <a14:saturation sat="33000"/>
                    </a14:imgEffect>
                    <a14:imgEffect>
                      <a14:brightnessContrast bright="-400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Aft>
                <a:spcPct val="0"/>
              </a:spcAft>
              <a:defRPr/>
            </a:pPr>
            <a:fld id="{215B5CC9-D590-4F62-812E-AFE5FB7D00E9}" type="datetimeFigureOut">
              <a:rPr lang="en-US" smtClean="0">
                <a:solidFill>
                  <a:prstClr val="black">
                    <a:tint val="75000"/>
                  </a:prstClr>
                </a:solidFill>
              </a:rPr>
              <a:pPr fontAlgn="base">
                <a:spcAft>
                  <a:spcPct val="0"/>
                </a:spcAft>
                <a:defRPr/>
              </a:pPr>
              <a:t>11/30/2015</a:t>
            </a:fld>
            <a:endParaRPr lang="en-CA">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Aft>
                <a:spcPct val="0"/>
              </a:spcAft>
              <a:defRPr/>
            </a:pPr>
            <a:endParaRPr lang="en-CA">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Aft>
                <a:spcPct val="0"/>
              </a:spcAft>
              <a:defRPr/>
            </a:pPr>
            <a:fld id="{385884D7-AC54-4F8A-9282-A0691320D779}" type="slidenum">
              <a:rPr lang="en-CA" smtClean="0">
                <a:solidFill>
                  <a:prstClr val="black">
                    <a:tint val="75000"/>
                  </a:prstClr>
                </a:solidFill>
              </a:rPr>
              <a:pPr fontAlgn="base">
                <a:spcAft>
                  <a:spcPct val="0"/>
                </a:spcAft>
                <a:defRPr/>
              </a:pPr>
              <a:t>‹#›</a:t>
            </a:fld>
            <a:endParaRPr lang="en-CA">
              <a:solidFill>
                <a:prstClr val="black">
                  <a:tint val="75000"/>
                </a:prstClr>
              </a:solidFill>
            </a:endParaRPr>
          </a:p>
        </p:txBody>
      </p:sp>
    </p:spTree>
    <p:extLst>
      <p:ext uri="{BB962C8B-B14F-4D97-AF65-F5344CB8AC3E}">
        <p14:creationId xmlns:p14="http://schemas.microsoft.com/office/powerpoint/2010/main" val="3825483049"/>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hemeOverride" Target="../theme/themeOverride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5.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30.xml"/><Relationship Id="rId1" Type="http://schemas.openxmlformats.org/officeDocument/2006/relationships/themeOverride" Target="../theme/themeOverride1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5.xml"/><Relationship Id="rId1" Type="http://schemas.openxmlformats.org/officeDocument/2006/relationships/themeOverride" Target="../theme/themeOverride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5.xml"/><Relationship Id="rId1" Type="http://schemas.openxmlformats.org/officeDocument/2006/relationships/themeOverride" Target="../theme/themeOverride3.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5.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5.xml"/><Relationship Id="rId1" Type="http://schemas.openxmlformats.org/officeDocument/2006/relationships/themeOverride" Target="../theme/themeOverride5.xml"/><Relationship Id="rId5" Type="http://schemas.openxmlformats.org/officeDocument/2006/relationships/hyperlink" Target="http://www.fiatalearning.com/" TargetMode="Externa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5.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5.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5.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95536" y="188640"/>
            <a:ext cx="6190456" cy="1872207"/>
          </a:xfrm>
        </p:spPr>
        <p:txBody>
          <a:bodyPr>
            <a:normAutofit/>
          </a:bodyPr>
          <a:lstStyle/>
          <a:p>
            <a:r>
              <a:rPr lang="en-US" sz="6000" b="1" dirty="0" smtClean="0">
                <a:latin typeface="Calibri" pitchFamily="34" charset="0"/>
                <a:cs typeface="Calibri" pitchFamily="34" charset="0"/>
              </a:rPr>
              <a:t>FIATA</a:t>
            </a:r>
            <a:r>
              <a:rPr lang="en-US" dirty="0" smtClean="0">
                <a:latin typeface="Calibri" pitchFamily="34" charset="0"/>
                <a:cs typeface="Calibri" pitchFamily="34" charset="0"/>
              </a:rPr>
              <a:t/>
            </a:r>
            <a:br>
              <a:rPr lang="en-US" dirty="0" smtClean="0">
                <a:latin typeface="Calibri" pitchFamily="34" charset="0"/>
                <a:cs typeface="Calibri" pitchFamily="34" charset="0"/>
              </a:rPr>
            </a:br>
            <a:r>
              <a:rPr lang="en-US" sz="1800" dirty="0" smtClean="0">
                <a:latin typeface="Calibri" pitchFamily="34" charset="0"/>
                <a:cs typeface="Calibri" pitchFamily="34" charset="0"/>
              </a:rPr>
              <a:t>The international Federation of Freight Forwarders Associations </a:t>
            </a:r>
            <a:endParaRPr lang="en-US" sz="1800" dirty="0">
              <a:latin typeface="Calibri" pitchFamily="34" charset="0"/>
              <a:cs typeface="Calibri" pitchFamily="34" charset="0"/>
            </a:endParaRPr>
          </a:p>
        </p:txBody>
      </p:sp>
      <p:sp>
        <p:nvSpPr>
          <p:cNvPr id="7" name="Subtitle 6"/>
          <p:cNvSpPr>
            <a:spLocks noGrp="1"/>
          </p:cNvSpPr>
          <p:nvPr>
            <p:ph type="subTitle" idx="1"/>
          </p:nvPr>
        </p:nvSpPr>
        <p:spPr>
          <a:xfrm>
            <a:off x="395536" y="3356992"/>
            <a:ext cx="8352928" cy="2592288"/>
          </a:xfrm>
        </p:spPr>
        <p:txBody>
          <a:bodyPr>
            <a:normAutofit fontScale="70000" lnSpcReduction="20000"/>
          </a:bodyPr>
          <a:lstStyle/>
          <a:p>
            <a:r>
              <a:rPr lang="en-GB" sz="7700" b="1" i="1" dirty="0" err="1" smtClean="0">
                <a:solidFill>
                  <a:srgbClr val="014713"/>
                </a:solidFill>
              </a:rPr>
              <a:t>Intermodality</a:t>
            </a:r>
            <a:r>
              <a:rPr lang="en-GB" sz="7700" b="1" i="1" dirty="0" smtClean="0">
                <a:solidFill>
                  <a:srgbClr val="014713"/>
                </a:solidFill>
              </a:rPr>
              <a:t> leads to environmental sustainability</a:t>
            </a:r>
          </a:p>
          <a:p>
            <a:endParaRPr lang="en-US" dirty="0" smtClean="0">
              <a:latin typeface="Calibri" pitchFamily="34" charset="0"/>
              <a:cs typeface="Calibri" pitchFamily="34" charset="0"/>
            </a:endParaRPr>
          </a:p>
          <a:p>
            <a:pPr algn="r"/>
            <a:r>
              <a:rPr lang="en-US" sz="2400" b="1" dirty="0" smtClean="0">
                <a:solidFill>
                  <a:schemeClr val="accent1"/>
                </a:solidFill>
                <a:latin typeface="Calibri" pitchFamily="34" charset="0"/>
                <a:cs typeface="Calibri" pitchFamily="34" charset="0"/>
              </a:rPr>
              <a:t>Marco Sorgetti, Director General</a:t>
            </a:r>
          </a:p>
          <a:p>
            <a:endParaRPr lang="en-US" dirty="0">
              <a:latin typeface="Calibri" pitchFamily="34" charset="0"/>
              <a:cs typeface="Calibri" pitchFamily="34" charset="0"/>
            </a:endParaRPr>
          </a:p>
        </p:txBody>
      </p:sp>
      <p:pic>
        <p:nvPicPr>
          <p:cNvPr id="4" name="Picture 2" descr="I:\Logos\FIATA Logo 300dpi.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63680" y="260648"/>
            <a:ext cx="1828800" cy="170021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51520" y="5949280"/>
            <a:ext cx="4896544" cy="923330"/>
          </a:xfrm>
          <a:prstGeom prst="rect">
            <a:avLst/>
          </a:prstGeom>
          <a:noFill/>
        </p:spPr>
        <p:txBody>
          <a:bodyPr wrap="square" rtlCol="0">
            <a:spAutoFit/>
          </a:bodyPr>
          <a:lstStyle/>
          <a:p>
            <a:r>
              <a:rPr lang="en-US" dirty="0" smtClean="0">
                <a:latin typeface="Calibri" pitchFamily="34" charset="0"/>
                <a:cs typeface="Calibri" pitchFamily="34" charset="0"/>
              </a:rPr>
              <a:t>UNECE </a:t>
            </a:r>
            <a:r>
              <a:rPr lang="en-US" dirty="0" smtClean="0">
                <a:latin typeface="Calibri" pitchFamily="34" charset="0"/>
                <a:cs typeface="Calibri" pitchFamily="34" charset="0"/>
              </a:rPr>
              <a:t>WP Intermodal Transport and Logistics </a:t>
            </a:r>
            <a:endParaRPr lang="en-US" dirty="0">
              <a:latin typeface="Calibri" pitchFamily="34" charset="0"/>
              <a:cs typeface="Calibri" pitchFamily="34" charset="0"/>
            </a:endParaRPr>
          </a:p>
          <a:p>
            <a:r>
              <a:rPr lang="en-US" dirty="0" smtClean="0">
                <a:latin typeface="Calibri" pitchFamily="34" charset="0"/>
                <a:cs typeface="Calibri" pitchFamily="34" charset="0"/>
              </a:rPr>
              <a:t>November 30</a:t>
            </a:r>
            <a:r>
              <a:rPr lang="en-US" baseline="30000" dirty="0" smtClean="0">
                <a:latin typeface="Calibri" pitchFamily="34" charset="0"/>
                <a:cs typeface="Calibri" pitchFamily="34" charset="0"/>
              </a:rPr>
              <a:t>th</a:t>
            </a:r>
            <a:r>
              <a:rPr lang="en-US" dirty="0" smtClean="0">
                <a:latin typeface="Calibri" pitchFamily="34" charset="0"/>
                <a:cs typeface="Calibri" pitchFamily="34" charset="0"/>
              </a:rPr>
              <a:t> 2015</a:t>
            </a:r>
            <a:endParaRPr lang="en-US" dirty="0">
              <a:latin typeface="Calibri" pitchFamily="34" charset="0"/>
              <a:cs typeface="Calibri" pitchFamily="34" charset="0"/>
            </a:endParaRPr>
          </a:p>
          <a:p>
            <a:endParaRPr lang="en-GB" dirty="0"/>
          </a:p>
        </p:txBody>
      </p:sp>
    </p:spTree>
    <p:extLst>
      <p:ext uri="{BB962C8B-B14F-4D97-AF65-F5344CB8AC3E}">
        <p14:creationId xmlns:p14="http://schemas.microsoft.com/office/powerpoint/2010/main" val="403377640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564904"/>
            <a:ext cx="8496944" cy="3888432"/>
          </a:xfrm>
        </p:spPr>
        <p:txBody>
          <a:bodyPr/>
          <a:lstStyle/>
          <a:p>
            <a:pPr algn="just"/>
            <a:r>
              <a:rPr lang="en-GB" sz="2000" dirty="0" smtClean="0">
                <a:solidFill>
                  <a:schemeClr val="tx1"/>
                </a:solidFill>
              </a:rPr>
              <a:t>Sustainability </a:t>
            </a:r>
            <a:r>
              <a:rPr lang="en-GB" sz="2000" dirty="0">
                <a:solidFill>
                  <a:schemeClr val="tx1"/>
                </a:solidFill>
              </a:rPr>
              <a:t>is </a:t>
            </a:r>
            <a:r>
              <a:rPr lang="en-GB" sz="2000" dirty="0" smtClean="0">
                <a:solidFill>
                  <a:schemeClr val="tx1"/>
                </a:solidFill>
              </a:rPr>
              <a:t>a </a:t>
            </a:r>
            <a:r>
              <a:rPr lang="en-GB" sz="2000" dirty="0">
                <a:solidFill>
                  <a:schemeClr val="tx1"/>
                </a:solidFill>
              </a:rPr>
              <a:t>challenge for logistics and supply chain </a:t>
            </a:r>
            <a:r>
              <a:rPr lang="en-GB" sz="2000" dirty="0" smtClean="0">
                <a:solidFill>
                  <a:schemeClr val="tx1"/>
                </a:solidFill>
              </a:rPr>
              <a:t>management but it is an opportunity to be embraced, cooperating </a:t>
            </a:r>
            <a:r>
              <a:rPr lang="en-GB" sz="2000" dirty="0" smtClean="0">
                <a:solidFill>
                  <a:srgbClr val="FFFF00"/>
                </a:solidFill>
              </a:rPr>
              <a:t>without fear </a:t>
            </a:r>
            <a:r>
              <a:rPr lang="en-GB" sz="2000" dirty="0" smtClean="0">
                <a:solidFill>
                  <a:schemeClr val="tx1"/>
                </a:solidFill>
              </a:rPr>
              <a:t>(VOLVO </a:t>
            </a:r>
            <a:r>
              <a:rPr lang="en-GB" sz="2000" dirty="0">
                <a:solidFill>
                  <a:schemeClr val="tx1"/>
                </a:solidFill>
              </a:rPr>
              <a:t>S</a:t>
            </a:r>
            <a:r>
              <a:rPr lang="en-GB" sz="2000" dirty="0" smtClean="0">
                <a:solidFill>
                  <a:schemeClr val="tx1"/>
                </a:solidFill>
              </a:rPr>
              <a:t>ustainability Forum  conclusions.</a:t>
            </a:r>
          </a:p>
          <a:p>
            <a:pPr algn="just"/>
            <a:endParaRPr lang="en-GB" sz="800" dirty="0">
              <a:solidFill>
                <a:schemeClr val="tx1"/>
              </a:solidFill>
            </a:endParaRPr>
          </a:p>
          <a:p>
            <a:pPr algn="just"/>
            <a:r>
              <a:rPr lang="en-GB" sz="2000" dirty="0" smtClean="0">
                <a:solidFill>
                  <a:schemeClr val="tx1"/>
                </a:solidFill>
              </a:rPr>
              <a:t>National Policy Measures should focus on logistics connectivity investments allowing freedom of modal choice, fostering improved performance for all modes of transport, not fostering modal shift horse-trading. </a:t>
            </a:r>
          </a:p>
          <a:p>
            <a:pPr algn="just"/>
            <a:endParaRPr lang="en-GB" sz="800" dirty="0">
              <a:solidFill>
                <a:schemeClr val="tx1"/>
              </a:solidFill>
            </a:endParaRPr>
          </a:p>
          <a:p>
            <a:pPr lvl="2" algn="just"/>
            <a:r>
              <a:rPr lang="en-GB" sz="1600" dirty="0" smtClean="0">
                <a:solidFill>
                  <a:schemeClr val="tx1"/>
                </a:solidFill>
              </a:rPr>
              <a:t>The </a:t>
            </a:r>
            <a:r>
              <a:rPr lang="en-GB" sz="1600" dirty="0">
                <a:solidFill>
                  <a:schemeClr val="tx1"/>
                </a:solidFill>
              </a:rPr>
              <a:t>role of enhanced technology </a:t>
            </a:r>
            <a:r>
              <a:rPr lang="en-GB" sz="1600" dirty="0" smtClean="0">
                <a:solidFill>
                  <a:schemeClr val="tx1"/>
                </a:solidFill>
              </a:rPr>
              <a:t>becomes more crucial and migration to totally paperless logistics might make sustainability easier to achieve.</a:t>
            </a:r>
          </a:p>
          <a:p>
            <a:pPr lvl="2" algn="just"/>
            <a:endParaRPr lang="en-GB" sz="800" dirty="0">
              <a:solidFill>
                <a:schemeClr val="tx1"/>
              </a:solidFill>
            </a:endParaRPr>
          </a:p>
          <a:p>
            <a:r>
              <a:rPr lang="en-GB" sz="2000" dirty="0">
                <a:solidFill>
                  <a:schemeClr val="tx1"/>
                </a:solidFill>
              </a:rPr>
              <a:t>Regulation of freight forwarders’ services is not useful, sustainability in the Supply Chain must be a shared objective, not a fetter to evolution and improvement.</a:t>
            </a:r>
          </a:p>
        </p:txBody>
      </p:sp>
      <p:sp>
        <p:nvSpPr>
          <p:cNvPr id="2" name="Title 1"/>
          <p:cNvSpPr>
            <a:spLocks noGrp="1"/>
          </p:cNvSpPr>
          <p:nvPr>
            <p:ph type="title"/>
          </p:nvPr>
        </p:nvSpPr>
        <p:spPr>
          <a:xfrm>
            <a:off x="457200" y="274638"/>
            <a:ext cx="5915000" cy="1143000"/>
          </a:xfrm>
        </p:spPr>
        <p:txBody>
          <a:bodyPr/>
          <a:lstStyle/>
          <a:p>
            <a:r>
              <a:rPr lang="en-GB" sz="4000" dirty="0" smtClean="0">
                <a:latin typeface="Calibri" panose="020F0502020204030204" pitchFamily="34" charset="0"/>
              </a:rPr>
              <a:t>Moving </a:t>
            </a:r>
            <a:r>
              <a:rPr lang="en-GB" sz="4000" dirty="0">
                <a:latin typeface="Calibri" panose="020F0502020204030204" pitchFamily="34" charset="0"/>
              </a:rPr>
              <a:t>Forward</a:t>
            </a:r>
          </a:p>
        </p:txBody>
      </p:sp>
      <p:pic>
        <p:nvPicPr>
          <p:cNvPr id="4" name="Picture 2" descr="I:\Logos\FIATA Logo 300dp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0272" y="332656"/>
            <a:ext cx="1828800" cy="1700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081012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lare\AppData\Local\Microsoft\Windows\Temporary Internet Files\Content.Outlook\SI38XMK8\Powerpoint_cover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851920" y="1124744"/>
            <a:ext cx="5112568" cy="2123658"/>
          </a:xfrm>
          <a:prstGeom prst="rect">
            <a:avLst/>
          </a:prstGeom>
          <a:noFill/>
        </p:spPr>
        <p:txBody>
          <a:bodyPr wrap="square" rtlCol="0">
            <a:spAutoFit/>
          </a:bodyPr>
          <a:lstStyle/>
          <a:p>
            <a:pPr algn="ctr"/>
            <a:r>
              <a:rPr lang="en-GB" sz="4400" i="1" dirty="0" smtClean="0">
                <a:solidFill>
                  <a:srgbClr val="FFC000"/>
                </a:solidFill>
              </a:rPr>
              <a:t>The FWC will be about “smart” logistics</a:t>
            </a:r>
            <a:endParaRPr lang="en-GB" sz="4400" i="1" dirty="0">
              <a:solidFill>
                <a:srgbClr val="FFC000"/>
              </a:solidFill>
            </a:endParaRPr>
          </a:p>
        </p:txBody>
      </p:sp>
    </p:spTree>
    <p:extLst>
      <p:ext uri="{BB962C8B-B14F-4D97-AF65-F5344CB8AC3E}">
        <p14:creationId xmlns:p14="http://schemas.microsoft.com/office/powerpoint/2010/main" val="33400965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43213" y="2708275"/>
            <a:ext cx="6300787" cy="3230563"/>
          </a:xfrm>
        </p:spPr>
        <p:txBody>
          <a:bodyPr anchor="ctr"/>
          <a:lstStyle/>
          <a:p>
            <a:pPr marL="0" indent="0" algn="ctr">
              <a:buNone/>
            </a:pPr>
            <a:r>
              <a:rPr lang="en-GB" sz="4000" dirty="0" smtClean="0">
                <a:solidFill>
                  <a:schemeClr val="accent5">
                    <a:lumMod val="20000"/>
                    <a:lumOff val="80000"/>
                  </a:schemeClr>
                </a:solidFill>
                <a:latin typeface="+mj-lt"/>
              </a:rPr>
              <a:t>Thank you!</a:t>
            </a:r>
            <a:endParaRPr lang="en-GB" sz="4000" dirty="0">
              <a:solidFill>
                <a:schemeClr val="accent5">
                  <a:lumMod val="20000"/>
                  <a:lumOff val="80000"/>
                </a:schemeClr>
              </a:solidFill>
              <a:latin typeface="+mj-lt"/>
            </a:endParaRPr>
          </a:p>
        </p:txBody>
      </p:sp>
      <p:pic>
        <p:nvPicPr>
          <p:cNvPr id="4" name="Picture 2" descr="I:\Logos\FIATA Logo 300dp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340768"/>
            <a:ext cx="3485428" cy="324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583989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5496" y="304255"/>
            <a:ext cx="7293496" cy="1252537"/>
          </a:xfrm>
        </p:spPr>
        <p:txBody>
          <a:bodyPr/>
          <a:lstStyle/>
          <a:p>
            <a:r>
              <a:rPr lang="en-GB" dirty="0" smtClean="0">
                <a:latin typeface="Calibri" pitchFamily="34" charset="0"/>
                <a:cs typeface="Calibri" pitchFamily="34" charset="0"/>
              </a:rPr>
              <a:t>89 years of FIATA</a:t>
            </a:r>
            <a:endParaRPr lang="en-GB" dirty="0">
              <a:latin typeface="Calibri" pitchFamily="34" charset="0"/>
              <a:cs typeface="Calibri" pitchFamily="34" charset="0"/>
            </a:endParaRPr>
          </a:p>
        </p:txBody>
      </p:sp>
      <p:sp>
        <p:nvSpPr>
          <p:cNvPr id="11" name="Content Placeholder 10"/>
          <p:cNvSpPr>
            <a:spLocks noGrp="1"/>
          </p:cNvSpPr>
          <p:nvPr>
            <p:ph type="body" idx="1"/>
          </p:nvPr>
        </p:nvSpPr>
        <p:spPr>
          <a:xfrm>
            <a:off x="179512" y="2132856"/>
            <a:ext cx="8208912" cy="3431233"/>
          </a:xfrm>
        </p:spPr>
        <p:txBody>
          <a:bodyPr wrap="square" anchor="t">
            <a:noAutofit/>
          </a:bodyPr>
          <a:lstStyle/>
          <a:p>
            <a:pPr algn="just"/>
            <a:r>
              <a:rPr lang="en-GB" sz="2200" dirty="0" smtClean="0">
                <a:solidFill>
                  <a:schemeClr val="tx1"/>
                </a:solidFill>
                <a:latin typeface="Calibri" pitchFamily="34" charset="0"/>
                <a:cs typeface="Calibri" pitchFamily="34" charset="0"/>
              </a:rPr>
              <a:t>Founded in 1926 in Vienna</a:t>
            </a:r>
          </a:p>
          <a:p>
            <a:pPr algn="just"/>
            <a:endParaRPr lang="en-GB" sz="1500" dirty="0">
              <a:solidFill>
                <a:schemeClr val="tx1"/>
              </a:solidFill>
              <a:latin typeface="Calibri" pitchFamily="34" charset="0"/>
              <a:cs typeface="Calibri" pitchFamily="34" charset="0"/>
            </a:endParaRPr>
          </a:p>
          <a:p>
            <a:pPr algn="just"/>
            <a:r>
              <a:rPr lang="en-GB" sz="2200" dirty="0">
                <a:solidFill>
                  <a:schemeClr val="tx1"/>
                </a:solidFill>
                <a:latin typeface="Calibri" pitchFamily="34" charset="0"/>
                <a:cs typeface="Calibri" pitchFamily="34" charset="0"/>
              </a:rPr>
              <a:t>International non-governmental </a:t>
            </a:r>
            <a:r>
              <a:rPr lang="en-GB" sz="2200" dirty="0" smtClean="0">
                <a:solidFill>
                  <a:schemeClr val="tx1"/>
                </a:solidFill>
                <a:latin typeface="Calibri" pitchFamily="34" charset="0"/>
                <a:cs typeface="Calibri" pitchFamily="34" charset="0"/>
              </a:rPr>
              <a:t>organisation </a:t>
            </a:r>
            <a:r>
              <a:rPr lang="en-GB" sz="2200" dirty="0">
                <a:solidFill>
                  <a:schemeClr val="tx1"/>
                </a:solidFill>
                <a:latin typeface="Calibri" pitchFamily="34" charset="0"/>
                <a:cs typeface="Calibri" pitchFamily="34" charset="0"/>
              </a:rPr>
              <a:t>representing </a:t>
            </a:r>
            <a:r>
              <a:rPr lang="en-GB" sz="2200" dirty="0" smtClean="0">
                <a:solidFill>
                  <a:srgbClr val="FFFF00"/>
                </a:solidFill>
                <a:latin typeface="Calibri" pitchFamily="34" charset="0"/>
                <a:cs typeface="Calibri" pitchFamily="34" charset="0"/>
              </a:rPr>
              <a:t>freight forwarders</a:t>
            </a:r>
            <a:r>
              <a:rPr lang="en-GB" sz="2200" dirty="0" smtClean="0">
                <a:solidFill>
                  <a:schemeClr val="tx1"/>
                </a:solidFill>
                <a:latin typeface="Calibri" pitchFamily="34" charset="0"/>
                <a:cs typeface="Calibri" pitchFamily="34" charset="0"/>
              </a:rPr>
              <a:t> and </a:t>
            </a:r>
            <a:r>
              <a:rPr lang="en-GB" sz="2200" dirty="0" smtClean="0">
                <a:solidFill>
                  <a:srgbClr val="FFFF00"/>
                </a:solidFill>
                <a:latin typeface="Calibri" pitchFamily="34" charset="0"/>
                <a:cs typeface="Calibri" pitchFamily="34" charset="0"/>
              </a:rPr>
              <a:t>logistics service </a:t>
            </a:r>
            <a:r>
              <a:rPr lang="en-GB" sz="2200" dirty="0">
                <a:solidFill>
                  <a:srgbClr val="FFFF00"/>
                </a:solidFill>
                <a:latin typeface="Calibri" pitchFamily="34" charset="0"/>
                <a:cs typeface="Calibri" pitchFamily="34" charset="0"/>
              </a:rPr>
              <a:t>providers</a:t>
            </a:r>
            <a:r>
              <a:rPr lang="en-GB" sz="2200" dirty="0">
                <a:solidFill>
                  <a:schemeClr val="tx1"/>
                </a:solidFill>
                <a:latin typeface="Calibri" pitchFamily="34" charset="0"/>
                <a:cs typeface="Calibri" pitchFamily="34" charset="0"/>
              </a:rPr>
              <a:t> in international trade logistics and supply chain management in all modes of </a:t>
            </a:r>
            <a:r>
              <a:rPr lang="en-GB" sz="2200" dirty="0" smtClean="0">
                <a:solidFill>
                  <a:schemeClr val="tx1"/>
                </a:solidFill>
                <a:latin typeface="Calibri" pitchFamily="34" charset="0"/>
                <a:cs typeface="Calibri" pitchFamily="34" charset="0"/>
              </a:rPr>
              <a:t>transport</a:t>
            </a:r>
          </a:p>
          <a:p>
            <a:pPr algn="just"/>
            <a:endParaRPr lang="en-GB" sz="1500" dirty="0">
              <a:solidFill>
                <a:schemeClr val="tx1"/>
              </a:solidFill>
              <a:latin typeface="Calibri" pitchFamily="34" charset="0"/>
              <a:cs typeface="Calibri" pitchFamily="34" charset="0"/>
            </a:endParaRPr>
          </a:p>
          <a:p>
            <a:pPr algn="just"/>
            <a:r>
              <a:rPr lang="en-GB" sz="2200" dirty="0" smtClean="0">
                <a:solidFill>
                  <a:schemeClr val="tx1"/>
                </a:solidFill>
                <a:latin typeface="Calibri" pitchFamily="34" charset="0"/>
                <a:cs typeface="Calibri" pitchFamily="34" charset="0"/>
              </a:rPr>
              <a:t>Represents 111 </a:t>
            </a:r>
            <a:r>
              <a:rPr lang="en-GB" sz="2200" dirty="0">
                <a:solidFill>
                  <a:schemeClr val="tx1"/>
                </a:solidFill>
                <a:latin typeface="Calibri" pitchFamily="34" charset="0"/>
                <a:cs typeface="Calibri" pitchFamily="34" charset="0"/>
              </a:rPr>
              <a:t>Association Members in 100 </a:t>
            </a:r>
            <a:r>
              <a:rPr lang="en-GB" sz="2200" dirty="0" smtClean="0">
                <a:solidFill>
                  <a:schemeClr val="tx1"/>
                </a:solidFill>
                <a:latin typeface="Calibri" pitchFamily="34" charset="0"/>
                <a:cs typeface="Calibri" pitchFamily="34" charset="0"/>
              </a:rPr>
              <a:t>countries / 5492 </a:t>
            </a:r>
            <a:r>
              <a:rPr lang="en-GB" sz="2200" dirty="0">
                <a:solidFill>
                  <a:schemeClr val="tx1"/>
                </a:solidFill>
                <a:latin typeface="Calibri" pitchFamily="34" charset="0"/>
                <a:cs typeface="Calibri" pitchFamily="34" charset="0"/>
              </a:rPr>
              <a:t>direct Individual Members in </a:t>
            </a:r>
            <a:r>
              <a:rPr lang="en-GB" sz="2200" dirty="0">
                <a:solidFill>
                  <a:srgbClr val="FFFF00"/>
                </a:solidFill>
                <a:latin typeface="Calibri" pitchFamily="34" charset="0"/>
                <a:cs typeface="Calibri" pitchFamily="34" charset="0"/>
              </a:rPr>
              <a:t>160 </a:t>
            </a:r>
            <a:r>
              <a:rPr lang="en-GB" sz="2200" dirty="0" smtClean="0">
                <a:solidFill>
                  <a:srgbClr val="FFFF00"/>
                </a:solidFill>
                <a:latin typeface="Calibri" pitchFamily="34" charset="0"/>
                <a:cs typeface="Calibri" pitchFamily="34" charset="0"/>
              </a:rPr>
              <a:t>countries </a:t>
            </a:r>
            <a:r>
              <a:rPr lang="en-GB" sz="2200" dirty="0" smtClean="0">
                <a:solidFill>
                  <a:schemeClr val="tx1"/>
                </a:solidFill>
                <a:latin typeface="Calibri" pitchFamily="34" charset="0"/>
                <a:cs typeface="Calibri" pitchFamily="34" charset="0"/>
              </a:rPr>
              <a:t>with +/- 40,000 members (Sep 2015 data) – </a:t>
            </a:r>
            <a:r>
              <a:rPr lang="en-GB" sz="2200" dirty="0" smtClean="0">
                <a:solidFill>
                  <a:srgbClr val="FFC000"/>
                </a:solidFill>
                <a:latin typeface="Calibri" pitchFamily="34" charset="0"/>
                <a:cs typeface="Calibri" pitchFamily="34" charset="0"/>
              </a:rPr>
              <a:t>all types of business 1000, 100, 10 or only 1 stations…</a:t>
            </a:r>
            <a:endParaRPr lang="en-GB" sz="2200" dirty="0">
              <a:solidFill>
                <a:srgbClr val="FFC000"/>
              </a:solidFill>
              <a:latin typeface="Calibri" pitchFamily="34" charset="0"/>
              <a:cs typeface="Calibri" pitchFamily="34" charset="0"/>
            </a:endParaRPr>
          </a:p>
          <a:p>
            <a:pPr algn="just"/>
            <a:endParaRPr lang="en-GB" sz="1500" dirty="0">
              <a:solidFill>
                <a:schemeClr val="tx1"/>
              </a:solidFill>
              <a:latin typeface="Calibri" pitchFamily="34" charset="0"/>
              <a:cs typeface="Calibri" pitchFamily="34" charset="0"/>
            </a:endParaRPr>
          </a:p>
          <a:p>
            <a:pPr algn="just"/>
            <a:r>
              <a:rPr lang="en-GB" sz="2200" dirty="0" smtClean="0">
                <a:solidFill>
                  <a:schemeClr val="tx1"/>
                </a:solidFill>
                <a:latin typeface="Calibri" pitchFamily="34" charset="0"/>
                <a:cs typeface="Calibri" pitchFamily="34" charset="0"/>
              </a:rPr>
              <a:t>Worldwide </a:t>
            </a:r>
            <a:r>
              <a:rPr lang="en-GB" sz="2200" dirty="0">
                <a:solidFill>
                  <a:schemeClr val="tx1"/>
                </a:solidFill>
                <a:latin typeface="Calibri" pitchFamily="34" charset="0"/>
                <a:cs typeface="Calibri" pitchFamily="34" charset="0"/>
              </a:rPr>
              <a:t>i</a:t>
            </a:r>
            <a:r>
              <a:rPr lang="en-GB" sz="2200" dirty="0" smtClean="0">
                <a:solidFill>
                  <a:schemeClr val="tx1"/>
                </a:solidFill>
                <a:latin typeface="Calibri" pitchFamily="34" charset="0"/>
                <a:cs typeface="Calibri" pitchFamily="34" charset="0"/>
              </a:rPr>
              <a:t>nfluence in logistics and </a:t>
            </a:r>
            <a:r>
              <a:rPr lang="en-GB" sz="2200" dirty="0" smtClean="0">
                <a:solidFill>
                  <a:srgbClr val="FFFF00"/>
                </a:solidFill>
                <a:latin typeface="Calibri" pitchFamily="34" charset="0"/>
                <a:cs typeface="Calibri" pitchFamily="34" charset="0"/>
              </a:rPr>
              <a:t>trade facilitation </a:t>
            </a:r>
            <a:r>
              <a:rPr lang="en-GB" sz="2200" dirty="0" smtClean="0">
                <a:solidFill>
                  <a:schemeClr val="tx1"/>
                </a:solidFill>
                <a:latin typeface="Calibri" pitchFamily="34" charset="0"/>
                <a:cs typeface="Calibri" pitchFamily="34" charset="0"/>
              </a:rPr>
              <a:t>through standard setting, good practice, training and cooperation with international institutions.</a:t>
            </a:r>
            <a:endParaRPr lang="en-GB" sz="2200" dirty="0">
              <a:solidFill>
                <a:schemeClr val="tx1"/>
              </a:solidFill>
              <a:latin typeface="Calibri" pitchFamily="34" charset="0"/>
              <a:cs typeface="Calibri" pitchFamily="34" charset="0"/>
            </a:endParaRPr>
          </a:p>
          <a:p>
            <a:pPr marL="0" indent="0">
              <a:buNone/>
            </a:pPr>
            <a:endParaRPr lang="en-US" dirty="0">
              <a:latin typeface="Calibri" pitchFamily="34" charset="0"/>
              <a:cs typeface="Calibri" pitchFamily="34" charset="0"/>
            </a:endParaRPr>
          </a:p>
        </p:txBody>
      </p:sp>
      <p:sp>
        <p:nvSpPr>
          <p:cNvPr id="7" name="Slide Number Placeholder 6"/>
          <p:cNvSpPr>
            <a:spLocks noGrp="1"/>
          </p:cNvSpPr>
          <p:nvPr>
            <p:ph type="sldNum" sz="quarter" idx="12"/>
          </p:nvPr>
        </p:nvSpPr>
        <p:spPr/>
        <p:txBody>
          <a:bodyPr/>
          <a:lstStyle/>
          <a:p>
            <a:fld id="{0B9C14AE-4453-5544-9A4A-CDED75567ABD}" type="slidenum">
              <a:rPr lang="en-US" smtClean="0">
                <a:solidFill>
                  <a:prstClr val="black">
                    <a:tint val="75000"/>
                  </a:prstClr>
                </a:solidFill>
                <a:latin typeface="Calibri" pitchFamily="34" charset="0"/>
                <a:cs typeface="Calibri" pitchFamily="34" charset="0"/>
              </a:rPr>
              <a:pPr/>
              <a:t>2</a:t>
            </a:fld>
            <a:endParaRPr lang="en-US" dirty="0">
              <a:solidFill>
                <a:prstClr val="black">
                  <a:tint val="75000"/>
                </a:prstClr>
              </a:solidFill>
              <a:latin typeface="Calibri" pitchFamily="34" charset="0"/>
              <a:cs typeface="Calibri" pitchFamily="34" charset="0"/>
            </a:endParaRPr>
          </a:p>
        </p:txBody>
      </p:sp>
      <p:pic>
        <p:nvPicPr>
          <p:cNvPr id="8" name="Picture 2" descr="I:\Logos\FIATA Logo 300dpi.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63680" y="260648"/>
            <a:ext cx="1828800" cy="1700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532445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852936"/>
            <a:ext cx="8424936" cy="3744416"/>
          </a:xfrm>
        </p:spPr>
        <p:txBody>
          <a:bodyPr>
            <a:normAutofit fontScale="70000" lnSpcReduction="20000"/>
          </a:bodyPr>
          <a:lstStyle/>
          <a:p>
            <a:pPr algn="just">
              <a:buFont typeface="Arial" panose="020B0604020202020204" pitchFamily="34" charset="0"/>
              <a:buChar char="•"/>
            </a:pPr>
            <a:r>
              <a:rPr lang="en-GB" sz="3200" dirty="0" smtClean="0">
                <a:solidFill>
                  <a:schemeClr val="accent1">
                    <a:lumMod val="10000"/>
                    <a:lumOff val="90000"/>
                  </a:schemeClr>
                </a:solidFill>
              </a:rPr>
              <a:t>“Freight </a:t>
            </a:r>
            <a:r>
              <a:rPr lang="en-GB" sz="3200" dirty="0">
                <a:solidFill>
                  <a:schemeClr val="accent1">
                    <a:lumMod val="10000"/>
                    <a:lumOff val="90000"/>
                  </a:schemeClr>
                </a:solidFill>
              </a:rPr>
              <a:t>Forwarding and Logistic Services" means services of any kind relating to the carriage (performed by </a:t>
            </a:r>
            <a:r>
              <a:rPr lang="en-GB" sz="3200" dirty="0">
                <a:solidFill>
                  <a:srgbClr val="FFFF00"/>
                </a:solidFill>
              </a:rPr>
              <a:t>single mode or multimodal transport means</a:t>
            </a:r>
            <a:r>
              <a:rPr lang="en-GB" sz="3200" dirty="0">
                <a:solidFill>
                  <a:schemeClr val="accent1">
                    <a:lumMod val="10000"/>
                    <a:lumOff val="90000"/>
                  </a:schemeClr>
                </a:solidFill>
              </a:rPr>
              <a:t>), consolidation, storage, handling, packing or distribution of the Goods as well as ancillary and advisory services in connection therewith, including but not limited to customs and fiscal matters, declaring the Goods for official purposes, procuring insurance of the Goods and collecting or procuring payment or documents relating to the Goods. Freight Forwarding Services also include logistical services with modern information and communication technology in connection with the carriage, handling or storage of the Goods, and de facto total supply chain management. These services can be tailored to meet the flexible application of the services </a:t>
            </a:r>
            <a:r>
              <a:rPr lang="en-GB" sz="3200" dirty="0" smtClean="0">
                <a:solidFill>
                  <a:schemeClr val="accent1">
                    <a:lumMod val="10000"/>
                    <a:lumOff val="90000"/>
                  </a:schemeClr>
                </a:solidFill>
              </a:rPr>
              <a:t>provided.</a:t>
            </a:r>
            <a:endParaRPr lang="en-GB" sz="3100" dirty="0" smtClean="0">
              <a:solidFill>
                <a:schemeClr val="accent1">
                  <a:lumMod val="10000"/>
                  <a:lumOff val="90000"/>
                </a:schemeClr>
              </a:solidFill>
              <a:latin typeface="Calibri" pitchFamily="34" charset="0"/>
              <a:cs typeface="Calibri" pitchFamily="34" charset="0"/>
            </a:endParaRPr>
          </a:p>
          <a:p>
            <a:pPr marL="0" indent="0">
              <a:buNone/>
            </a:pPr>
            <a:endParaRPr lang="en-GB" sz="3100" dirty="0">
              <a:latin typeface="Calibri" pitchFamily="34" charset="0"/>
              <a:cs typeface="Calibri" pitchFamily="34" charset="0"/>
            </a:endParaRPr>
          </a:p>
          <a:p>
            <a:endParaRPr lang="en-US" dirty="0">
              <a:latin typeface="Calibri" pitchFamily="34" charset="0"/>
              <a:cs typeface="Calibri" pitchFamily="34" charset="0"/>
            </a:endParaRPr>
          </a:p>
        </p:txBody>
      </p:sp>
      <p:sp>
        <p:nvSpPr>
          <p:cNvPr id="2" name="Title 1"/>
          <p:cNvSpPr>
            <a:spLocks noGrp="1"/>
          </p:cNvSpPr>
          <p:nvPr>
            <p:ph type="title"/>
          </p:nvPr>
        </p:nvSpPr>
        <p:spPr>
          <a:xfrm>
            <a:off x="539552" y="116632"/>
            <a:ext cx="6048672" cy="1252537"/>
          </a:xfrm>
        </p:spPr>
        <p:txBody>
          <a:bodyPr/>
          <a:lstStyle/>
          <a:p>
            <a:r>
              <a:rPr lang="en-US" dirty="0" smtClean="0">
                <a:latin typeface="Calibri" pitchFamily="34" charset="0"/>
                <a:cs typeface="Calibri" pitchFamily="34" charset="0"/>
              </a:rPr>
              <a:t>The value provided</a:t>
            </a:r>
            <a:endParaRPr lang="en-US" dirty="0">
              <a:latin typeface="Calibri" pitchFamily="34" charset="0"/>
              <a:cs typeface="Calibri" pitchFamily="34" charset="0"/>
            </a:endParaRPr>
          </a:p>
        </p:txBody>
      </p:sp>
      <p:sp>
        <p:nvSpPr>
          <p:cNvPr id="13" name="Slide Number Placeholder 12"/>
          <p:cNvSpPr>
            <a:spLocks noGrp="1"/>
          </p:cNvSpPr>
          <p:nvPr>
            <p:ph type="sldNum" sz="quarter" idx="12"/>
          </p:nvPr>
        </p:nvSpPr>
        <p:spPr>
          <a:xfrm>
            <a:off x="7586414" y="6249988"/>
            <a:ext cx="1162050" cy="365125"/>
          </a:xfrm>
        </p:spPr>
        <p:txBody>
          <a:bodyPr/>
          <a:lstStyle/>
          <a:p>
            <a:fld id="{0B9C14AE-4453-5544-9A4A-CDED75567ABD}" type="slidenum">
              <a:rPr lang="en-US" smtClean="0">
                <a:solidFill>
                  <a:prstClr val="black">
                    <a:tint val="75000"/>
                  </a:prstClr>
                </a:solidFill>
                <a:latin typeface="Calibri" pitchFamily="34" charset="0"/>
                <a:cs typeface="Calibri" pitchFamily="34" charset="0"/>
              </a:rPr>
              <a:pPr/>
              <a:t>3</a:t>
            </a:fld>
            <a:endParaRPr lang="en-US" dirty="0">
              <a:solidFill>
                <a:prstClr val="black">
                  <a:tint val="75000"/>
                </a:prstClr>
              </a:solidFill>
              <a:latin typeface="Calibri" pitchFamily="34" charset="0"/>
              <a:cs typeface="Calibri" pitchFamily="34" charset="0"/>
            </a:endParaRPr>
          </a:p>
        </p:txBody>
      </p:sp>
      <p:pic>
        <p:nvPicPr>
          <p:cNvPr id="7" name="Picture 2" descr="I:\Logos\FIATA Logo 300dpi.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63680" y="260648"/>
            <a:ext cx="1828800" cy="1700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650699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5229200"/>
            <a:ext cx="6801323" cy="1093688"/>
          </a:xfrm>
        </p:spPr>
        <p:txBody>
          <a:bodyPr>
            <a:normAutofit fontScale="92500" lnSpcReduction="10000"/>
          </a:bodyPr>
          <a:lstStyle/>
          <a:p>
            <a:pPr marL="57150" indent="0">
              <a:buNone/>
            </a:pPr>
            <a:endParaRPr lang="en-GB" sz="2000" dirty="0" smtClean="0">
              <a:solidFill>
                <a:schemeClr val="tx1"/>
              </a:solidFill>
              <a:latin typeface="+mj-lt"/>
              <a:sym typeface="Wingdings" panose="05000000000000000000" pitchFamily="2" charset="2"/>
            </a:endParaRPr>
          </a:p>
          <a:p>
            <a:pPr marL="400050" indent="-342900">
              <a:buClr>
                <a:srgbClr val="FFFF00"/>
              </a:buClr>
              <a:buFont typeface="Wingdings"/>
              <a:buChar char="à"/>
            </a:pPr>
            <a:r>
              <a:rPr lang="en-GB" sz="2400" dirty="0" smtClean="0">
                <a:solidFill>
                  <a:schemeClr val="tx1"/>
                </a:solidFill>
                <a:latin typeface="+mj-lt"/>
                <a:sym typeface="Wingdings" panose="05000000000000000000" pitchFamily="2" charset="2"/>
              </a:rPr>
              <a:t>FF need investments in logistics connectivity and trade facilitation to meet customers’ demands</a:t>
            </a:r>
          </a:p>
          <a:p>
            <a:pPr marL="400050" indent="-342900">
              <a:buFont typeface="Wingdings"/>
              <a:buChar char="à"/>
            </a:pPr>
            <a:endParaRPr lang="en-GB" dirty="0">
              <a:solidFill>
                <a:schemeClr val="tx1"/>
              </a:solidFill>
              <a:latin typeface="+mj-lt"/>
              <a:sym typeface="Wingdings" panose="05000000000000000000" pitchFamily="2" charset="2"/>
            </a:endParaRPr>
          </a:p>
          <a:p>
            <a:pPr marL="400050" indent="-342900">
              <a:buFont typeface="Wingdings"/>
              <a:buChar char="à"/>
            </a:pPr>
            <a:endParaRPr lang="en-GB" sz="2400" dirty="0" smtClean="0">
              <a:solidFill>
                <a:schemeClr val="tx1"/>
              </a:solidFill>
              <a:latin typeface="+mj-lt"/>
              <a:sym typeface="Wingdings" panose="05000000000000000000" pitchFamily="2" charset="2"/>
            </a:endParaRPr>
          </a:p>
          <a:p>
            <a:pPr marL="400050" indent="-342900">
              <a:buFont typeface="Wingdings"/>
              <a:buChar char="à"/>
            </a:pPr>
            <a:endParaRPr lang="en-GB" dirty="0">
              <a:solidFill>
                <a:schemeClr val="tx1"/>
              </a:solidFill>
              <a:latin typeface="+mj-lt"/>
              <a:sym typeface="Wingdings" panose="05000000000000000000" pitchFamily="2" charset="2"/>
            </a:endParaRPr>
          </a:p>
          <a:p>
            <a:pPr marL="400050" indent="-342900">
              <a:buFont typeface="Wingdings"/>
              <a:buChar char="à"/>
            </a:pPr>
            <a:endParaRPr lang="en-GB" sz="2400" dirty="0" smtClean="0">
              <a:solidFill>
                <a:schemeClr val="tx1"/>
              </a:solidFill>
              <a:latin typeface="+mj-lt"/>
              <a:sym typeface="Wingdings" panose="05000000000000000000" pitchFamily="2" charset="2"/>
            </a:endParaRPr>
          </a:p>
          <a:p>
            <a:pPr marL="57150" indent="0">
              <a:buNone/>
            </a:pPr>
            <a:endParaRPr lang="en-GB" sz="2800" dirty="0" smtClean="0">
              <a:latin typeface="+mj-lt"/>
            </a:endParaRPr>
          </a:p>
          <a:p>
            <a:pPr marL="457200" lvl="1" indent="0">
              <a:buNone/>
            </a:pPr>
            <a:endParaRPr lang="en-GB" sz="600" dirty="0">
              <a:latin typeface="+mj-lt"/>
            </a:endParaRPr>
          </a:p>
          <a:p>
            <a:pPr marL="57150" indent="0">
              <a:buNone/>
            </a:pPr>
            <a:endParaRPr lang="en-GB" sz="2200" dirty="0">
              <a:latin typeface="+mj-lt"/>
            </a:endParaRPr>
          </a:p>
          <a:p>
            <a:pPr marL="514350" indent="-457200"/>
            <a:endParaRPr lang="en-GB" sz="2200" dirty="0">
              <a:latin typeface="+mj-lt"/>
            </a:endParaRPr>
          </a:p>
        </p:txBody>
      </p:sp>
      <p:sp>
        <p:nvSpPr>
          <p:cNvPr id="2" name="Title 1"/>
          <p:cNvSpPr>
            <a:spLocks noGrp="1"/>
          </p:cNvSpPr>
          <p:nvPr>
            <p:ph type="title"/>
          </p:nvPr>
        </p:nvSpPr>
        <p:spPr/>
        <p:txBody>
          <a:bodyPr/>
          <a:lstStyle/>
          <a:p>
            <a:r>
              <a:rPr lang="en-GB" dirty="0"/>
              <a:t>C</a:t>
            </a:r>
            <a:r>
              <a:rPr lang="en-GB" dirty="0" smtClean="0"/>
              <a:t>ooperation </a:t>
            </a:r>
            <a:r>
              <a:rPr lang="en-GB" dirty="0" smtClean="0">
                <a:solidFill>
                  <a:srgbClr val="FFFF00"/>
                </a:solidFill>
              </a:rPr>
              <a:t>led by shippers</a:t>
            </a:r>
            <a:endParaRPr lang="en-GB" dirty="0">
              <a:solidFill>
                <a:srgbClr val="FFFF00"/>
              </a:solidFill>
            </a:endParaRPr>
          </a:p>
        </p:txBody>
      </p:sp>
      <p:sp>
        <p:nvSpPr>
          <p:cNvPr id="5" name="Slide Number Placeholder 12"/>
          <p:cNvSpPr txBox="1">
            <a:spLocks/>
          </p:cNvSpPr>
          <p:nvPr/>
        </p:nvSpPr>
        <p:spPr>
          <a:xfrm>
            <a:off x="3124200" y="6356350"/>
            <a:ext cx="2895600" cy="365125"/>
          </a:xfrm>
          <a:prstGeom prst="rect">
            <a:avLst/>
          </a:prstGeom>
        </p:spPr>
        <p:txBody>
          <a:bodyPr vert="horz" lIns="91440" tIns="45720" rIns="91440" bIns="45720" rtlCol="0" anchor="ctr"/>
          <a:lstStyle>
            <a:defPPr>
              <a:defRPr lang="en-US"/>
            </a:defPPr>
            <a:lvl1pPr marL="0" algn="ctr" defTabSz="914400" rtl="0" eaLnBrk="1" latinLnBrk="0" hangingPunct="1">
              <a:spcBef>
                <a:spcPct val="0"/>
              </a:spcBef>
              <a:buClrTx/>
              <a:buSzTx/>
              <a:buFontTx/>
              <a:buNone/>
              <a:defRPr sz="1200" kern="1200">
                <a:solidFill>
                  <a:schemeClr val="tx1">
                    <a:tint val="75000"/>
                  </a:schemeClr>
                </a:solidFill>
                <a:effectLst/>
                <a:latin typeface="Tahom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B9C14AE-4453-5544-9A4A-CDED75567ABD}" type="slidenum">
              <a:rPr lang="en-US" smtClean="0">
                <a:solidFill>
                  <a:prstClr val="black">
                    <a:tint val="75000"/>
                  </a:prstClr>
                </a:solidFill>
                <a:latin typeface="Calibri" pitchFamily="34" charset="0"/>
                <a:cs typeface="Calibri" pitchFamily="34" charset="0"/>
              </a:rPr>
              <a:pPr/>
              <a:t>4</a:t>
            </a:fld>
            <a:endParaRPr lang="en-US" dirty="0">
              <a:solidFill>
                <a:prstClr val="black">
                  <a:tint val="75000"/>
                </a:prstClr>
              </a:solidFill>
              <a:latin typeface="Calibri" pitchFamily="34" charset="0"/>
              <a:cs typeface="Calibri" pitchFamily="34" charset="0"/>
            </a:endParaRPr>
          </a:p>
        </p:txBody>
      </p:sp>
      <p:pic>
        <p:nvPicPr>
          <p:cNvPr id="7" name="Picture 2" descr="I:\Logos\FIATA Logo 300dp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304" y="5185171"/>
            <a:ext cx="1828800" cy="170021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20531" y="2494834"/>
            <a:ext cx="8568952" cy="2880320"/>
          </a:xfrm>
          <a:prstGeom prst="rect">
            <a:avLst/>
          </a:prstGeom>
          <a:noFill/>
        </p:spPr>
        <p:txBody>
          <a:bodyPr wrap="square" rtlCol="0">
            <a:normAutofit fontScale="92500" lnSpcReduction="20000"/>
          </a:bodyPr>
          <a:lstStyle/>
          <a:p>
            <a:r>
              <a:rPr lang="en-GB" sz="2200" b="1" u="sng" dirty="0"/>
              <a:t>Shippers own trade and command logistics services</a:t>
            </a:r>
          </a:p>
          <a:p>
            <a:endParaRPr lang="en-GB" dirty="0"/>
          </a:p>
          <a:p>
            <a:pPr lvl="1"/>
            <a:endParaRPr lang="en-GB" sz="1000" dirty="0"/>
          </a:p>
          <a:p>
            <a:pPr marL="514350" indent="-457200"/>
            <a:r>
              <a:rPr lang="en-GB" sz="2200" b="1" u="sng" dirty="0"/>
              <a:t>Shippers could  help achieve  a new  </a:t>
            </a:r>
            <a:r>
              <a:rPr lang="en-GB" sz="2200" b="1" u="sng" dirty="0">
                <a:solidFill>
                  <a:srgbClr val="FFFF00"/>
                </a:solidFill>
              </a:rPr>
              <a:t>SUSTAINABILITY  covenant</a:t>
            </a:r>
            <a:r>
              <a:rPr lang="en-GB" sz="2200" b="1" u="sng" dirty="0"/>
              <a:t> on </a:t>
            </a:r>
            <a:r>
              <a:rPr lang="en-GB" sz="2200" b="1" u="sng" dirty="0" smtClean="0"/>
              <a:t>4 pillars</a:t>
            </a:r>
          </a:p>
          <a:p>
            <a:pPr marL="514350" indent="-457200"/>
            <a:endParaRPr lang="en-GB" sz="2200" b="1" u="sng" dirty="0"/>
          </a:p>
          <a:p>
            <a:pPr marL="817563" lvl="1" indent="-457200">
              <a:buFontTx/>
              <a:buChar char="-"/>
            </a:pPr>
            <a:r>
              <a:rPr lang="en-GB" sz="2100" b="1" u="sng" dirty="0" smtClean="0"/>
              <a:t>International </a:t>
            </a:r>
            <a:r>
              <a:rPr lang="en-GB" sz="2100" b="1" u="sng" dirty="0"/>
              <a:t>Standards on measured emissions </a:t>
            </a:r>
            <a:r>
              <a:rPr lang="en-GB" sz="2100" b="1" u="sng" dirty="0" smtClean="0"/>
              <a:t>agreed</a:t>
            </a:r>
          </a:p>
          <a:p>
            <a:pPr marL="817563" lvl="1" indent="-457200">
              <a:buFontTx/>
              <a:buChar char="-"/>
            </a:pPr>
            <a:r>
              <a:rPr lang="en-GB" sz="2100" b="1" u="sng" dirty="0" smtClean="0"/>
              <a:t>Recognised  </a:t>
            </a:r>
            <a:r>
              <a:rPr lang="en-GB" sz="2100" b="1" u="sng" dirty="0"/>
              <a:t>and harmonised measures applicable </a:t>
            </a:r>
            <a:r>
              <a:rPr lang="en-GB" sz="2100" b="1" u="sng" dirty="0" smtClean="0"/>
              <a:t>globally</a:t>
            </a:r>
          </a:p>
          <a:p>
            <a:pPr marL="817563" lvl="1" indent="-457200">
              <a:buFontTx/>
              <a:buChar char="-"/>
            </a:pPr>
            <a:r>
              <a:rPr lang="en-GB" sz="2100" b="1" u="sng" dirty="0" smtClean="0"/>
              <a:t>Shared </a:t>
            </a:r>
            <a:r>
              <a:rPr lang="en-GB" sz="2100" b="1" u="sng" dirty="0"/>
              <a:t>responsibilities</a:t>
            </a:r>
          </a:p>
          <a:p>
            <a:pPr marL="817563" lvl="1" indent="-457200">
              <a:buFontTx/>
              <a:buChar char="-"/>
            </a:pPr>
            <a:r>
              <a:rPr lang="en-GB" sz="2100" b="1" u="sng" dirty="0"/>
              <a:t>Early adoption of innovative </a:t>
            </a:r>
            <a:r>
              <a:rPr lang="en-GB" sz="2100" b="1" u="sng" dirty="0" smtClean="0"/>
              <a:t>technology</a:t>
            </a:r>
          </a:p>
          <a:p>
            <a:pPr marL="817563" lvl="1" indent="-457200">
              <a:buFontTx/>
              <a:buChar char="-"/>
            </a:pPr>
            <a:endParaRPr lang="en-GB" sz="2100" b="1" u="sng" dirty="0"/>
          </a:p>
          <a:p>
            <a:pPr marL="57150" lvl="1" indent="0">
              <a:buNone/>
            </a:pPr>
            <a:r>
              <a:rPr lang="en-GB" dirty="0"/>
              <a:t>The “agent” approach  is </a:t>
            </a:r>
            <a:r>
              <a:rPr lang="en-GB" dirty="0" smtClean="0"/>
              <a:t>outdated,  </a:t>
            </a:r>
            <a:r>
              <a:rPr lang="en-GB" dirty="0"/>
              <a:t>most business  </a:t>
            </a:r>
            <a:r>
              <a:rPr lang="en-GB" dirty="0" smtClean="0"/>
              <a:t>is </a:t>
            </a:r>
            <a:r>
              <a:rPr lang="en-GB" dirty="0"/>
              <a:t>principal </a:t>
            </a:r>
            <a:r>
              <a:rPr lang="en-GB" dirty="0" smtClean="0"/>
              <a:t>to principal today </a:t>
            </a:r>
            <a:r>
              <a:rPr lang="en-GB" dirty="0"/>
              <a:t>and this attracts new rights and new duties into forwarders’ </a:t>
            </a:r>
            <a:r>
              <a:rPr lang="en-GB" dirty="0" smtClean="0"/>
              <a:t>due diligence</a:t>
            </a:r>
            <a:endParaRPr lang="en-GB" sz="1000" dirty="0"/>
          </a:p>
          <a:p>
            <a:endParaRPr lang="en-GB" dirty="0"/>
          </a:p>
        </p:txBody>
      </p:sp>
    </p:spTree>
    <p:extLst>
      <p:ext uri="{BB962C8B-B14F-4D97-AF65-F5344CB8AC3E}">
        <p14:creationId xmlns:p14="http://schemas.microsoft.com/office/powerpoint/2010/main" val="319360627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552" y="116632"/>
            <a:ext cx="8229600" cy="1252537"/>
          </a:xfrm>
        </p:spPr>
        <p:txBody>
          <a:bodyPr/>
          <a:lstStyle/>
          <a:p>
            <a:r>
              <a:rPr lang="en-US" sz="4000" dirty="0" smtClean="0">
                <a:latin typeface="Calibri" pitchFamily="34" charset="0"/>
                <a:cs typeface="Calibri" pitchFamily="34" charset="0"/>
              </a:rPr>
              <a:t>Shared responsibilities</a:t>
            </a:r>
            <a:endParaRPr lang="en-US" sz="4000" dirty="0">
              <a:latin typeface="Calibri" pitchFamily="34" charset="0"/>
              <a:cs typeface="Calibri" pitchFamily="34" charset="0"/>
            </a:endParaRPr>
          </a:p>
        </p:txBody>
      </p:sp>
      <p:sp>
        <p:nvSpPr>
          <p:cNvPr id="13" name="Slide Number Placeholder 12"/>
          <p:cNvSpPr>
            <a:spLocks noGrp="1"/>
          </p:cNvSpPr>
          <p:nvPr>
            <p:ph type="sldNum" sz="quarter" idx="12"/>
          </p:nvPr>
        </p:nvSpPr>
        <p:spPr>
          <a:xfrm>
            <a:off x="7586414" y="6249988"/>
            <a:ext cx="1162050" cy="365125"/>
          </a:xfrm>
        </p:spPr>
        <p:txBody>
          <a:bodyPr/>
          <a:lstStyle/>
          <a:p>
            <a:fld id="{0B9C14AE-4453-5544-9A4A-CDED75567ABD}" type="slidenum">
              <a:rPr lang="en-US" smtClean="0">
                <a:solidFill>
                  <a:prstClr val="black">
                    <a:tint val="75000"/>
                  </a:prstClr>
                </a:solidFill>
                <a:latin typeface="Calibri" pitchFamily="34" charset="0"/>
                <a:cs typeface="Calibri" pitchFamily="34" charset="0"/>
              </a:rPr>
              <a:pPr/>
              <a:t>5</a:t>
            </a:fld>
            <a:endParaRPr lang="en-US" dirty="0">
              <a:solidFill>
                <a:prstClr val="black">
                  <a:tint val="75000"/>
                </a:prstClr>
              </a:solidFill>
              <a:latin typeface="Calibri" pitchFamily="34" charset="0"/>
              <a:cs typeface="Calibri" pitchFamily="34" charset="0"/>
            </a:endParaRPr>
          </a:p>
        </p:txBody>
      </p:sp>
      <p:pic>
        <p:nvPicPr>
          <p:cNvPr id="7" name="Picture 2" descr="I:\Logos\FIATA Logo 300dpi.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20272" y="260648"/>
            <a:ext cx="1828800" cy="1700213"/>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
          </p:nvPr>
        </p:nvSpPr>
        <p:spPr>
          <a:xfrm>
            <a:off x="107504" y="2664296"/>
            <a:ext cx="8640960" cy="4293096"/>
          </a:xfrm>
        </p:spPr>
        <p:txBody>
          <a:bodyPr>
            <a:normAutofit lnSpcReduction="10000"/>
          </a:bodyPr>
          <a:lstStyle/>
          <a:p>
            <a:pPr algn="just"/>
            <a:r>
              <a:rPr lang="en-GB" sz="1900" dirty="0">
                <a:solidFill>
                  <a:schemeClr val="tx1"/>
                </a:solidFill>
              </a:rPr>
              <a:t>Freight forwarders are at </a:t>
            </a:r>
            <a:r>
              <a:rPr lang="en-GB" sz="1900" u="sng" dirty="0">
                <a:solidFill>
                  <a:schemeClr val="tx1"/>
                </a:solidFill>
              </a:rPr>
              <a:t>shippers’</a:t>
            </a:r>
            <a:r>
              <a:rPr lang="en-GB" sz="1900" dirty="0">
                <a:solidFill>
                  <a:schemeClr val="tx1"/>
                </a:solidFill>
              </a:rPr>
              <a:t> service with expertise, information and organisation, helping them to uphold compliance </a:t>
            </a:r>
            <a:r>
              <a:rPr lang="en-GB" sz="1900" dirty="0" smtClean="0">
                <a:solidFill>
                  <a:schemeClr val="tx1"/>
                </a:solidFill>
              </a:rPr>
              <a:t>&amp; sustainability, </a:t>
            </a:r>
            <a:r>
              <a:rPr lang="en-GB" sz="1900" dirty="0">
                <a:solidFill>
                  <a:schemeClr val="tx1"/>
                </a:solidFill>
              </a:rPr>
              <a:t>but </a:t>
            </a:r>
            <a:r>
              <a:rPr lang="en-GB" sz="1900" b="1" dirty="0" smtClean="0">
                <a:solidFill>
                  <a:srgbClr val="FFFF00"/>
                </a:solidFill>
              </a:rPr>
              <a:t>sustainability </a:t>
            </a:r>
            <a:r>
              <a:rPr lang="en-GB" sz="1900" b="1" dirty="0">
                <a:solidFill>
                  <a:srgbClr val="FFFF00"/>
                </a:solidFill>
              </a:rPr>
              <a:t>is the result of the collaboration of all the stakeholders in the supply chain, </a:t>
            </a:r>
            <a:r>
              <a:rPr lang="en-GB" sz="1900" b="1" dirty="0" smtClean="0">
                <a:solidFill>
                  <a:srgbClr val="FFFF00"/>
                </a:solidFill>
              </a:rPr>
              <a:t>all SC stakeholders are called to action</a:t>
            </a:r>
          </a:p>
          <a:p>
            <a:pPr algn="just"/>
            <a:endParaRPr lang="en-GB" sz="1900" dirty="0">
              <a:solidFill>
                <a:schemeClr val="tx1"/>
              </a:solidFill>
            </a:endParaRPr>
          </a:p>
          <a:p>
            <a:pPr algn="just"/>
            <a:r>
              <a:rPr lang="en-GB" sz="1900" b="1" i="1" u="sng" dirty="0">
                <a:solidFill>
                  <a:schemeClr val="tx1"/>
                </a:solidFill>
              </a:rPr>
              <a:t>Freight </a:t>
            </a:r>
            <a:r>
              <a:rPr lang="en-GB" sz="1900" b="1" i="1" u="sng" dirty="0" smtClean="0">
                <a:solidFill>
                  <a:schemeClr val="tx1"/>
                </a:solidFill>
              </a:rPr>
              <a:t>forwarders may help increase awareness and show preference for more sustainable systems if they show comparable W2W costs </a:t>
            </a:r>
          </a:p>
          <a:p>
            <a:pPr algn="just"/>
            <a:endParaRPr lang="en-GB" sz="1000" b="1" i="1" u="sng" dirty="0">
              <a:solidFill>
                <a:schemeClr val="tx1"/>
              </a:solidFill>
            </a:endParaRPr>
          </a:p>
          <a:p>
            <a:pPr algn="just">
              <a:buFont typeface="Wingdings"/>
              <a:buChar char="à"/>
            </a:pPr>
            <a:r>
              <a:rPr lang="en-GB" sz="2000" b="1" dirty="0" smtClean="0">
                <a:solidFill>
                  <a:srgbClr val="FFFF00"/>
                </a:solidFill>
                <a:sym typeface="Wingdings" panose="05000000000000000000" pitchFamily="2" charset="2"/>
              </a:rPr>
              <a:t>FF i</a:t>
            </a:r>
            <a:r>
              <a:rPr lang="en-GB" sz="2000" b="1" dirty="0" smtClean="0">
                <a:solidFill>
                  <a:srgbClr val="FFFF00"/>
                </a:solidFill>
              </a:rPr>
              <a:t>ndustry </a:t>
            </a:r>
            <a:r>
              <a:rPr lang="en-GB" sz="2000" b="1" dirty="0">
                <a:solidFill>
                  <a:srgbClr val="FFFF00"/>
                </a:solidFill>
              </a:rPr>
              <a:t>is working to </a:t>
            </a:r>
            <a:r>
              <a:rPr lang="en-GB" sz="2000" b="1" dirty="0" smtClean="0">
                <a:solidFill>
                  <a:srgbClr val="FFFF00"/>
                </a:solidFill>
              </a:rPr>
              <a:t>improve </a:t>
            </a:r>
            <a:r>
              <a:rPr lang="en-GB" sz="2000" b="1" dirty="0">
                <a:solidFill>
                  <a:srgbClr val="FFFF00"/>
                </a:solidFill>
              </a:rPr>
              <a:t>knowledge </a:t>
            </a:r>
            <a:r>
              <a:rPr lang="en-GB" sz="2000" b="1" dirty="0" smtClean="0">
                <a:solidFill>
                  <a:srgbClr val="FFFF00"/>
                </a:solidFill>
              </a:rPr>
              <a:t>of, </a:t>
            </a:r>
            <a:r>
              <a:rPr lang="en-GB" sz="2000" b="1" dirty="0">
                <a:solidFill>
                  <a:srgbClr val="FFFF00"/>
                </a:solidFill>
              </a:rPr>
              <a:t>and adherence to </a:t>
            </a:r>
            <a:r>
              <a:rPr lang="en-GB" sz="2000" b="1" dirty="0" smtClean="0">
                <a:solidFill>
                  <a:srgbClr val="FFFF00"/>
                </a:solidFill>
              </a:rPr>
              <a:t>sustainability objective and are naturally mode-neutral when making choices of transport mode </a:t>
            </a:r>
          </a:p>
          <a:p>
            <a:pPr algn="just">
              <a:buFont typeface="Wingdings"/>
              <a:buChar char="à"/>
            </a:pPr>
            <a:endParaRPr lang="en-GB" sz="2000" dirty="0">
              <a:solidFill>
                <a:schemeClr val="tx1"/>
              </a:solidFill>
            </a:endParaRPr>
          </a:p>
          <a:p>
            <a:pPr algn="just"/>
            <a:r>
              <a:rPr lang="en-GB" sz="1900" b="1" dirty="0" smtClean="0">
                <a:solidFill>
                  <a:schemeClr val="tx1"/>
                </a:solidFill>
              </a:rPr>
              <a:t>FIATA is </a:t>
            </a:r>
            <a:r>
              <a:rPr lang="en-GB" sz="1900" dirty="0" smtClean="0">
                <a:solidFill>
                  <a:schemeClr val="tx1"/>
                </a:solidFill>
              </a:rPr>
              <a:t>are ready to cooperate in </a:t>
            </a:r>
            <a:r>
              <a:rPr lang="en-GB" sz="1900" b="1" u="sng" dirty="0" smtClean="0">
                <a:solidFill>
                  <a:srgbClr val="FFC000"/>
                </a:solidFill>
              </a:rPr>
              <a:t>training and best practice through the FIATA LOGISTICS ACADEMY  </a:t>
            </a:r>
            <a:r>
              <a:rPr lang="en-GB" sz="1900" b="1" u="sng" dirty="0" smtClean="0">
                <a:solidFill>
                  <a:srgbClr val="FFC000"/>
                </a:solidFill>
                <a:hlinkClick r:id="rId5"/>
              </a:rPr>
              <a:t>www.fiatalearning.com</a:t>
            </a:r>
            <a:r>
              <a:rPr lang="en-GB" sz="1900" b="1" u="sng" dirty="0" smtClean="0">
                <a:solidFill>
                  <a:srgbClr val="FFC000"/>
                </a:solidFill>
              </a:rPr>
              <a:t> </a:t>
            </a:r>
            <a:endParaRPr lang="en-GB" sz="1900" b="1" u="sng" dirty="0">
              <a:solidFill>
                <a:srgbClr val="FFC000"/>
              </a:solidFill>
            </a:endParaRPr>
          </a:p>
          <a:p>
            <a:endParaRPr lang="en-GB" dirty="0"/>
          </a:p>
        </p:txBody>
      </p:sp>
    </p:spTree>
    <p:extLst>
      <p:ext uri="{BB962C8B-B14F-4D97-AF65-F5344CB8AC3E}">
        <p14:creationId xmlns:p14="http://schemas.microsoft.com/office/powerpoint/2010/main" val="61374128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8138"/>
            <a:ext cx="7067128" cy="1252537"/>
          </a:xfrm>
        </p:spPr>
        <p:txBody>
          <a:bodyPr/>
          <a:lstStyle/>
          <a:p>
            <a:r>
              <a:rPr lang="en-GB" dirty="0" smtClean="0">
                <a:latin typeface="Calibri" panose="020F0502020204030204" pitchFamily="34" charset="0"/>
              </a:rPr>
              <a:t>SDG key statements from:</a:t>
            </a:r>
            <a:endParaRPr lang="en-GB" dirty="0">
              <a:latin typeface="Calibri" panose="020F0502020204030204" pitchFamily="34" charset="0"/>
            </a:endParaRPr>
          </a:p>
        </p:txBody>
      </p:sp>
      <p:sp>
        <p:nvSpPr>
          <p:cNvPr id="3" name="Text Placeholder 2"/>
          <p:cNvSpPr>
            <a:spLocks noGrp="1"/>
          </p:cNvSpPr>
          <p:nvPr>
            <p:ph type="body" idx="1"/>
          </p:nvPr>
        </p:nvSpPr>
        <p:spPr>
          <a:xfrm>
            <a:off x="251519" y="2708920"/>
            <a:ext cx="8429475" cy="3600400"/>
          </a:xfrm>
        </p:spPr>
        <p:txBody>
          <a:bodyPr/>
          <a:lstStyle/>
          <a:p>
            <a:pPr algn="just"/>
            <a:r>
              <a:rPr lang="en-GB" sz="2000" dirty="0">
                <a:solidFill>
                  <a:schemeClr val="tx1"/>
                </a:solidFill>
              </a:rPr>
              <a:t>The value of the good is only </a:t>
            </a:r>
            <a:r>
              <a:rPr lang="en-GB" sz="2000" dirty="0">
                <a:solidFill>
                  <a:srgbClr val="FFFF00"/>
                </a:solidFill>
              </a:rPr>
              <a:t>expected</a:t>
            </a:r>
            <a:r>
              <a:rPr lang="en-GB" sz="2000" dirty="0">
                <a:solidFill>
                  <a:schemeClr val="tx1"/>
                </a:solidFill>
              </a:rPr>
              <a:t> until it reaches the </a:t>
            </a:r>
            <a:r>
              <a:rPr lang="en-GB" sz="2000" dirty="0" smtClean="0">
                <a:solidFill>
                  <a:schemeClr val="tx1"/>
                </a:solidFill>
              </a:rPr>
              <a:t>consumer, logistics connectivity is key to sustainable trade</a:t>
            </a:r>
            <a:endParaRPr lang="en-GB" sz="2000" dirty="0">
              <a:solidFill>
                <a:schemeClr val="tx1"/>
              </a:solidFill>
            </a:endParaRPr>
          </a:p>
          <a:p>
            <a:pPr algn="just"/>
            <a:endParaRPr lang="en-GB" sz="2000" dirty="0" smtClean="0">
              <a:solidFill>
                <a:schemeClr val="tx1"/>
              </a:solidFill>
            </a:endParaRPr>
          </a:p>
          <a:p>
            <a:pPr algn="just"/>
            <a:r>
              <a:rPr lang="en-GB" sz="2000" dirty="0" smtClean="0">
                <a:solidFill>
                  <a:schemeClr val="tx1"/>
                </a:solidFill>
              </a:rPr>
              <a:t>Taxation, financial incentives, regulations, liberalisation…FIATA promote investment in logistics connectivity, investments for ROI, not just costs.</a:t>
            </a:r>
          </a:p>
          <a:p>
            <a:pPr algn="just"/>
            <a:endParaRPr lang="en-GB" sz="1000" dirty="0">
              <a:solidFill>
                <a:schemeClr val="tx1"/>
              </a:solidFill>
            </a:endParaRPr>
          </a:p>
          <a:p>
            <a:pPr algn="just"/>
            <a:endParaRPr lang="en-GB" sz="1000" dirty="0">
              <a:solidFill>
                <a:schemeClr val="tx1"/>
              </a:solidFill>
            </a:endParaRPr>
          </a:p>
          <a:p>
            <a:pPr algn="just"/>
            <a:r>
              <a:rPr lang="en-GB" sz="2000" dirty="0" smtClean="0">
                <a:solidFill>
                  <a:schemeClr val="tx1"/>
                </a:solidFill>
              </a:rPr>
              <a:t>Benefiting from seamless border procedures through greater trade facilitation affords important savings both economically and environmentally</a:t>
            </a:r>
          </a:p>
          <a:p>
            <a:pPr marL="0" indent="0" algn="just">
              <a:buNone/>
            </a:pPr>
            <a:endParaRPr lang="en-GB" sz="1000" dirty="0">
              <a:solidFill>
                <a:schemeClr val="tx1">
                  <a:lumMod val="85000"/>
                </a:schemeClr>
              </a:solidFill>
            </a:endParaRPr>
          </a:p>
          <a:p>
            <a:pPr algn="just"/>
            <a:r>
              <a:rPr lang="en-GB" sz="2000" b="1" dirty="0" smtClean="0">
                <a:solidFill>
                  <a:srgbClr val="FFFF00"/>
                </a:solidFill>
              </a:rPr>
              <a:t>Reliable, harmonised measuring systems for emissions should ensure transparency and equitability of all measures adopted by governments</a:t>
            </a:r>
            <a:endParaRPr lang="en-GB" sz="2000" b="1" u="sng" dirty="0" smtClean="0">
              <a:solidFill>
                <a:srgbClr val="FFFF00"/>
              </a:solidFill>
            </a:endParaRPr>
          </a:p>
        </p:txBody>
      </p:sp>
      <p:pic>
        <p:nvPicPr>
          <p:cNvPr id="4" name="Picture 2" descr="I:\Logos\FIATA Logo 300dp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63680" y="260648"/>
            <a:ext cx="1828800" cy="1700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4142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650728"/>
            <a:ext cx="8784976" cy="4090640"/>
          </a:xfrm>
        </p:spPr>
        <p:txBody>
          <a:bodyPr/>
          <a:lstStyle/>
          <a:p>
            <a:pPr marL="303213" lvl="1" indent="0" algn="just">
              <a:buNone/>
            </a:pPr>
            <a:endParaRPr lang="en-GB" sz="500" dirty="0" smtClean="0">
              <a:solidFill>
                <a:schemeClr val="tx1"/>
              </a:solidFill>
            </a:endParaRPr>
          </a:p>
          <a:p>
            <a:pPr algn="just"/>
            <a:r>
              <a:rPr lang="en-GB" sz="2000" dirty="0" smtClean="0">
                <a:solidFill>
                  <a:schemeClr val="tx1"/>
                </a:solidFill>
              </a:rPr>
              <a:t>FIATA </a:t>
            </a:r>
            <a:r>
              <a:rPr lang="en-GB" sz="2000" dirty="0">
                <a:solidFill>
                  <a:schemeClr val="tx1"/>
                </a:solidFill>
              </a:rPr>
              <a:t>provides assistance by publishing </a:t>
            </a:r>
            <a:r>
              <a:rPr lang="en-GB" sz="2000" dirty="0" smtClean="0">
                <a:solidFill>
                  <a:schemeClr val="tx1"/>
                </a:solidFill>
              </a:rPr>
              <a:t>circulars &amp; </a:t>
            </a:r>
            <a:r>
              <a:rPr lang="en-GB" sz="2000" dirty="0">
                <a:solidFill>
                  <a:schemeClr val="tx1"/>
                </a:solidFill>
              </a:rPr>
              <a:t>news on </a:t>
            </a:r>
            <a:r>
              <a:rPr lang="en-GB" sz="2000" dirty="0" smtClean="0">
                <a:solidFill>
                  <a:schemeClr val="tx1"/>
                </a:solidFill>
              </a:rPr>
              <a:t>multimodal and intermodal issues, assists </a:t>
            </a:r>
            <a:r>
              <a:rPr lang="en-GB" sz="2000" dirty="0">
                <a:solidFill>
                  <a:schemeClr val="tx1"/>
                </a:solidFill>
              </a:rPr>
              <a:t>members </a:t>
            </a:r>
            <a:r>
              <a:rPr lang="en-GB" sz="2000" dirty="0" smtClean="0">
                <a:solidFill>
                  <a:schemeClr val="tx1"/>
                </a:solidFill>
              </a:rPr>
              <a:t>with information to make sustainable modal choices and privileges sustainable solutions among comparable service performance indicators.</a:t>
            </a:r>
          </a:p>
          <a:p>
            <a:pPr marL="303213" lvl="1" indent="0" algn="just">
              <a:buNone/>
            </a:pPr>
            <a:endParaRPr lang="en-GB" sz="500" dirty="0" smtClean="0">
              <a:solidFill>
                <a:schemeClr val="tx1"/>
              </a:solidFill>
            </a:endParaRPr>
          </a:p>
          <a:p>
            <a:pPr marL="0" indent="0" algn="just">
              <a:buNone/>
            </a:pPr>
            <a:endParaRPr lang="en-GB" sz="800" dirty="0" smtClean="0">
              <a:solidFill>
                <a:schemeClr val="tx1"/>
              </a:solidFill>
            </a:endParaRPr>
          </a:p>
          <a:p>
            <a:pPr algn="just"/>
            <a:r>
              <a:rPr lang="en-GB" sz="2000" dirty="0" smtClean="0">
                <a:solidFill>
                  <a:schemeClr val="tx1"/>
                </a:solidFill>
              </a:rPr>
              <a:t>FIATA </a:t>
            </a:r>
            <a:r>
              <a:rPr lang="en-GB" sz="2000" dirty="0">
                <a:solidFill>
                  <a:schemeClr val="tx1"/>
                </a:solidFill>
              </a:rPr>
              <a:t>Encourages Members to: </a:t>
            </a:r>
            <a:endParaRPr lang="en-GB" sz="2000" dirty="0" smtClean="0">
              <a:solidFill>
                <a:schemeClr val="tx1"/>
              </a:solidFill>
            </a:endParaRPr>
          </a:p>
          <a:p>
            <a:pPr lvl="1" algn="just"/>
            <a:r>
              <a:rPr lang="en-GB" sz="1800" dirty="0" smtClean="0">
                <a:solidFill>
                  <a:schemeClr val="tx1"/>
                </a:solidFill>
              </a:rPr>
              <a:t>Remain apprised of sustainable mobility information and sustainability challenges</a:t>
            </a:r>
          </a:p>
          <a:p>
            <a:pPr lvl="1" algn="just"/>
            <a:r>
              <a:rPr lang="en-GB" sz="1800" dirty="0" smtClean="0">
                <a:solidFill>
                  <a:schemeClr val="tx1"/>
                </a:solidFill>
              </a:rPr>
              <a:t>Inform customers</a:t>
            </a:r>
            <a:r>
              <a:rPr lang="en-GB" sz="1800" dirty="0">
                <a:solidFill>
                  <a:schemeClr val="tx1"/>
                </a:solidFill>
              </a:rPr>
              <a:t>, businesses </a:t>
            </a:r>
            <a:r>
              <a:rPr lang="en-GB" sz="1800" dirty="0" smtClean="0">
                <a:solidFill>
                  <a:schemeClr val="tx1"/>
                </a:solidFill>
              </a:rPr>
              <a:t> and the public at large on intermodal  solutions </a:t>
            </a:r>
          </a:p>
          <a:p>
            <a:pPr lvl="1" algn="just"/>
            <a:r>
              <a:rPr lang="en-GB" sz="1800" dirty="0" smtClean="0">
                <a:solidFill>
                  <a:schemeClr val="tx1"/>
                </a:solidFill>
              </a:rPr>
              <a:t>Use multimodal documents, in particular FIATA documents whenever appropriate</a:t>
            </a:r>
          </a:p>
          <a:p>
            <a:pPr lvl="1" algn="just"/>
            <a:r>
              <a:rPr lang="en-GB" sz="1800" dirty="0" smtClean="0">
                <a:solidFill>
                  <a:schemeClr val="tx1"/>
                </a:solidFill>
              </a:rPr>
              <a:t>Develop sustainability compliant  business plans with </a:t>
            </a:r>
            <a:r>
              <a:rPr lang="en-GB" sz="1800" dirty="0">
                <a:solidFill>
                  <a:schemeClr val="tx1"/>
                </a:solidFill>
              </a:rPr>
              <a:t>clear  </a:t>
            </a:r>
            <a:r>
              <a:rPr lang="en-GB" sz="1800" dirty="0" smtClean="0">
                <a:solidFill>
                  <a:schemeClr val="tx1"/>
                </a:solidFill>
              </a:rPr>
              <a:t>measurements </a:t>
            </a:r>
          </a:p>
          <a:p>
            <a:pPr lvl="1" algn="just"/>
            <a:r>
              <a:rPr lang="en-GB" sz="1800" dirty="0" smtClean="0">
                <a:solidFill>
                  <a:schemeClr val="tx1"/>
                </a:solidFill>
              </a:rPr>
              <a:t>Consult with FIATA’s </a:t>
            </a:r>
            <a:r>
              <a:rPr lang="en-GB" sz="1800" dirty="0">
                <a:solidFill>
                  <a:schemeClr val="tx1"/>
                </a:solidFill>
              </a:rPr>
              <a:t> M</a:t>
            </a:r>
            <a:r>
              <a:rPr lang="en-GB" sz="1800" dirty="0" smtClean="0">
                <a:solidFill>
                  <a:schemeClr val="tx1"/>
                </a:solidFill>
              </a:rPr>
              <a:t>ultimodal Transport  Institute in case of need </a:t>
            </a:r>
            <a:endParaRPr lang="en-GB" sz="1800" dirty="0">
              <a:solidFill>
                <a:schemeClr val="tx1"/>
              </a:solidFill>
            </a:endParaRPr>
          </a:p>
          <a:p>
            <a:pPr marL="0" indent="0">
              <a:buNone/>
            </a:pPr>
            <a:endParaRPr lang="en-GB" sz="4800" dirty="0">
              <a:solidFill>
                <a:schemeClr val="tx1"/>
              </a:solidFill>
            </a:endParaRPr>
          </a:p>
        </p:txBody>
      </p:sp>
      <p:sp>
        <p:nvSpPr>
          <p:cNvPr id="2" name="Title 1"/>
          <p:cNvSpPr>
            <a:spLocks noGrp="1"/>
          </p:cNvSpPr>
          <p:nvPr>
            <p:ph type="title"/>
          </p:nvPr>
        </p:nvSpPr>
        <p:spPr>
          <a:xfrm>
            <a:off x="457200" y="338138"/>
            <a:ext cx="6419056" cy="1252537"/>
          </a:xfrm>
        </p:spPr>
        <p:txBody>
          <a:bodyPr/>
          <a:lstStyle/>
          <a:p>
            <a:r>
              <a:rPr lang="en-GB" sz="4000" dirty="0">
                <a:latin typeface="Calibri" panose="020F0502020204030204" pitchFamily="34" charset="0"/>
              </a:rPr>
              <a:t>FIATA’s Awareness Drive</a:t>
            </a:r>
            <a:endParaRPr lang="en-GB" sz="3800" dirty="0">
              <a:latin typeface="Calibri" panose="020F0502020204030204" pitchFamily="34" charset="0"/>
            </a:endParaRPr>
          </a:p>
        </p:txBody>
      </p:sp>
      <p:sp>
        <p:nvSpPr>
          <p:cNvPr id="6" name="Slide Number Placeholder 12"/>
          <p:cNvSpPr txBox="1">
            <a:spLocks/>
          </p:cNvSpPr>
          <p:nvPr/>
        </p:nvSpPr>
        <p:spPr>
          <a:xfrm>
            <a:off x="6660232" y="6356350"/>
            <a:ext cx="2895600" cy="365125"/>
          </a:xfrm>
          <a:prstGeom prst="rect">
            <a:avLst/>
          </a:prstGeom>
        </p:spPr>
        <p:txBody>
          <a:bodyPr vert="horz" lIns="91440" tIns="45720" rIns="91440" bIns="45720" rtlCol="0" anchor="ctr"/>
          <a:lstStyle>
            <a:defPPr>
              <a:defRPr lang="en-US"/>
            </a:defPPr>
            <a:lvl1pPr marL="0" algn="ctr" defTabSz="914400" rtl="0" eaLnBrk="1" latinLnBrk="0" hangingPunct="1">
              <a:spcBef>
                <a:spcPct val="0"/>
              </a:spcBef>
              <a:buClrTx/>
              <a:buSzTx/>
              <a:buFontTx/>
              <a:buNone/>
              <a:defRPr sz="1200" kern="1200">
                <a:solidFill>
                  <a:schemeClr val="tx1">
                    <a:tint val="75000"/>
                  </a:schemeClr>
                </a:solidFill>
                <a:effectLst/>
                <a:latin typeface="Tahom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B9C14AE-4453-5544-9A4A-CDED75567ABD}" type="slidenum">
              <a:rPr lang="en-US" smtClean="0">
                <a:solidFill>
                  <a:prstClr val="black">
                    <a:tint val="75000"/>
                  </a:prstClr>
                </a:solidFill>
                <a:latin typeface="Calibri" pitchFamily="34" charset="0"/>
                <a:cs typeface="Calibri" pitchFamily="34" charset="0"/>
              </a:rPr>
              <a:pPr/>
              <a:t>7</a:t>
            </a:fld>
            <a:endParaRPr lang="en-US" dirty="0">
              <a:solidFill>
                <a:prstClr val="black">
                  <a:tint val="75000"/>
                </a:prstClr>
              </a:solidFill>
              <a:latin typeface="Calibri" pitchFamily="34" charset="0"/>
              <a:cs typeface="Calibri" pitchFamily="34" charset="0"/>
            </a:endParaRPr>
          </a:p>
        </p:txBody>
      </p:sp>
      <p:pic>
        <p:nvPicPr>
          <p:cNvPr id="7" name="Picture 2" descr="I:\Logos\FIATA Logo 300dp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280" y="260648"/>
            <a:ext cx="1828800" cy="1700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773861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323951"/>
            <a:ext cx="8229600" cy="4273401"/>
          </a:xfrm>
        </p:spPr>
        <p:txBody>
          <a:bodyPr>
            <a:normAutofit lnSpcReduction="10000"/>
          </a:bodyPr>
          <a:lstStyle/>
          <a:p>
            <a:r>
              <a:rPr lang="en-GB" sz="2800" b="1" u="sng" dirty="0">
                <a:solidFill>
                  <a:schemeClr val="tx1"/>
                </a:solidFill>
                <a:latin typeface="+mj-lt"/>
              </a:rPr>
              <a:t>Transport Documents </a:t>
            </a:r>
          </a:p>
          <a:p>
            <a:pPr lvl="1"/>
            <a:r>
              <a:rPr lang="en-GB" sz="2400" dirty="0">
                <a:solidFill>
                  <a:schemeClr val="tx1"/>
                </a:solidFill>
                <a:latin typeface="+mj-lt"/>
              </a:rPr>
              <a:t>FIATA Standard Documents</a:t>
            </a:r>
          </a:p>
          <a:p>
            <a:pPr lvl="1"/>
            <a:r>
              <a:rPr lang="en-GB" sz="2400" dirty="0">
                <a:solidFill>
                  <a:schemeClr val="tx1"/>
                </a:solidFill>
                <a:latin typeface="+mj-lt"/>
              </a:rPr>
              <a:t>FBL, FCR, FCT, FWR </a:t>
            </a:r>
            <a:r>
              <a:rPr lang="en-GB" sz="2400" dirty="0" smtClean="0">
                <a:solidFill>
                  <a:schemeClr val="tx1"/>
                </a:solidFill>
                <a:latin typeface="+mj-lt"/>
              </a:rPr>
              <a:t>and more</a:t>
            </a:r>
          </a:p>
          <a:p>
            <a:pPr lvl="1"/>
            <a:r>
              <a:rPr lang="en-GB" sz="2400" dirty="0" smtClean="0">
                <a:solidFill>
                  <a:schemeClr val="tx1"/>
                </a:solidFill>
                <a:latin typeface="+mj-lt"/>
              </a:rPr>
              <a:t>DG and weight declarations</a:t>
            </a:r>
            <a:endParaRPr lang="en-GB" sz="2400" dirty="0">
              <a:solidFill>
                <a:schemeClr val="tx1"/>
              </a:solidFill>
              <a:latin typeface="+mj-lt"/>
            </a:endParaRPr>
          </a:p>
          <a:p>
            <a:endParaRPr lang="en-GB" sz="1800" dirty="0">
              <a:solidFill>
                <a:schemeClr val="tx1"/>
              </a:solidFill>
              <a:latin typeface="+mj-lt"/>
            </a:endParaRPr>
          </a:p>
          <a:p>
            <a:r>
              <a:rPr lang="en-GB" sz="2800" b="1" u="sng" dirty="0" smtClean="0">
                <a:solidFill>
                  <a:schemeClr val="tx1"/>
                </a:solidFill>
                <a:latin typeface="+mj-lt"/>
              </a:rPr>
              <a:t>FIATA </a:t>
            </a:r>
            <a:r>
              <a:rPr lang="en-GB" sz="2800" b="1" u="sng" dirty="0">
                <a:solidFill>
                  <a:schemeClr val="tx1"/>
                </a:solidFill>
                <a:latin typeface="+mj-lt"/>
              </a:rPr>
              <a:t>g</a:t>
            </a:r>
            <a:r>
              <a:rPr lang="en-GB" sz="2800" b="1" u="sng" dirty="0" smtClean="0">
                <a:solidFill>
                  <a:schemeClr val="tx1"/>
                </a:solidFill>
                <a:latin typeface="+mj-lt"/>
              </a:rPr>
              <a:t>oing “</a:t>
            </a:r>
            <a:r>
              <a:rPr lang="en-GB" sz="2800" b="1" i="1" u="sng" dirty="0" err="1" smtClean="0">
                <a:solidFill>
                  <a:schemeClr val="tx1"/>
                </a:solidFill>
                <a:latin typeface="+mj-lt"/>
              </a:rPr>
              <a:t>digitalistic</a:t>
            </a:r>
            <a:r>
              <a:rPr lang="en-GB" sz="2800" b="1" i="1" u="sng" dirty="0" smtClean="0">
                <a:solidFill>
                  <a:schemeClr val="tx1"/>
                </a:solidFill>
                <a:latin typeface="+mj-lt"/>
              </a:rPr>
              <a:t>”</a:t>
            </a:r>
            <a:r>
              <a:rPr lang="en-GB" sz="2800" b="1" u="sng" dirty="0" smtClean="0">
                <a:solidFill>
                  <a:schemeClr val="tx1"/>
                </a:solidFill>
                <a:latin typeface="+mj-lt"/>
              </a:rPr>
              <a:t>….</a:t>
            </a:r>
            <a:endParaRPr lang="en-GB" sz="2800" b="1" u="sng" dirty="0">
              <a:solidFill>
                <a:schemeClr val="tx1"/>
              </a:solidFill>
              <a:latin typeface="+mj-lt"/>
            </a:endParaRPr>
          </a:p>
          <a:p>
            <a:pPr lvl="1"/>
            <a:r>
              <a:rPr lang="en-GB" sz="2400" dirty="0">
                <a:solidFill>
                  <a:schemeClr val="tx1"/>
                </a:solidFill>
                <a:latin typeface="+mj-lt"/>
              </a:rPr>
              <a:t>Advisory Body Information Technology (ABIT)</a:t>
            </a:r>
          </a:p>
          <a:p>
            <a:pPr lvl="1"/>
            <a:r>
              <a:rPr lang="en-GB" sz="2400" dirty="0">
                <a:solidFill>
                  <a:schemeClr val="tx1"/>
                </a:solidFill>
                <a:latin typeface="+mj-lt"/>
              </a:rPr>
              <a:t>FIATA e-FBL platform through </a:t>
            </a:r>
            <a:r>
              <a:rPr lang="en-GB" sz="2400" dirty="0" err="1">
                <a:solidFill>
                  <a:schemeClr val="tx1"/>
                </a:solidFill>
                <a:latin typeface="+mj-lt"/>
              </a:rPr>
              <a:t>essDOCS</a:t>
            </a:r>
            <a:endParaRPr lang="en-GB" sz="2400" dirty="0">
              <a:solidFill>
                <a:schemeClr val="tx1"/>
              </a:solidFill>
              <a:latin typeface="+mj-lt"/>
            </a:endParaRPr>
          </a:p>
          <a:p>
            <a:pPr lvl="1"/>
            <a:r>
              <a:rPr lang="en-GB" sz="2400" dirty="0" err="1">
                <a:solidFill>
                  <a:schemeClr val="tx1"/>
                </a:solidFill>
                <a:latin typeface="+mj-lt"/>
              </a:rPr>
              <a:t>MercuryGate</a:t>
            </a:r>
            <a:r>
              <a:rPr lang="en-GB" sz="2400" dirty="0">
                <a:solidFill>
                  <a:schemeClr val="tx1"/>
                </a:solidFill>
                <a:latin typeface="+mj-lt"/>
              </a:rPr>
              <a:t> Platform tailored to </a:t>
            </a:r>
            <a:r>
              <a:rPr lang="en-GB" sz="2400" dirty="0" smtClean="0">
                <a:solidFill>
                  <a:schemeClr val="tx1"/>
                </a:solidFill>
                <a:latin typeface="+mj-lt"/>
              </a:rPr>
              <a:t>SMEs MoU</a:t>
            </a:r>
          </a:p>
          <a:p>
            <a:pPr lvl="1"/>
            <a:r>
              <a:rPr lang="en-GB" sz="2400" dirty="0" smtClean="0">
                <a:solidFill>
                  <a:schemeClr val="tx1"/>
                </a:solidFill>
                <a:latin typeface="+mj-lt"/>
              </a:rPr>
              <a:t>Endorsing IATA’s </a:t>
            </a:r>
            <a:r>
              <a:rPr lang="en-GB" sz="2400" dirty="0" err="1" smtClean="0">
                <a:solidFill>
                  <a:schemeClr val="tx1"/>
                </a:solidFill>
                <a:latin typeface="+mj-lt"/>
              </a:rPr>
              <a:t>eAWB</a:t>
            </a:r>
            <a:r>
              <a:rPr lang="en-GB" sz="2400" dirty="0" smtClean="0">
                <a:solidFill>
                  <a:schemeClr val="tx1"/>
                </a:solidFill>
                <a:latin typeface="+mj-lt"/>
              </a:rPr>
              <a:t> and transition to paperless</a:t>
            </a:r>
            <a:endParaRPr lang="en-GB" sz="2400" dirty="0">
              <a:solidFill>
                <a:schemeClr val="tx1"/>
              </a:solidFill>
              <a:latin typeface="+mj-lt"/>
            </a:endParaRPr>
          </a:p>
          <a:p>
            <a:endParaRPr lang="en-GB" sz="1500" dirty="0">
              <a:solidFill>
                <a:schemeClr val="tx1"/>
              </a:solidFill>
              <a:latin typeface="+mj-lt"/>
            </a:endParaRPr>
          </a:p>
        </p:txBody>
      </p:sp>
      <p:sp>
        <p:nvSpPr>
          <p:cNvPr id="2" name="Title 1"/>
          <p:cNvSpPr>
            <a:spLocks noGrp="1"/>
          </p:cNvSpPr>
          <p:nvPr>
            <p:ph type="title"/>
          </p:nvPr>
        </p:nvSpPr>
        <p:spPr/>
        <p:txBody>
          <a:bodyPr/>
          <a:lstStyle/>
          <a:p>
            <a:r>
              <a:rPr lang="en-GB" dirty="0" smtClean="0"/>
              <a:t>FIATA multimodal Products</a:t>
            </a:r>
            <a:endParaRPr lang="en-GB" dirty="0"/>
          </a:p>
        </p:txBody>
      </p:sp>
      <p:sp>
        <p:nvSpPr>
          <p:cNvPr id="7" name="Slide Number Placeholder 12"/>
          <p:cNvSpPr txBox="1">
            <a:spLocks/>
          </p:cNvSpPr>
          <p:nvPr/>
        </p:nvSpPr>
        <p:spPr>
          <a:xfrm>
            <a:off x="3124200" y="6356350"/>
            <a:ext cx="2895600" cy="365125"/>
          </a:xfrm>
          <a:prstGeom prst="rect">
            <a:avLst/>
          </a:prstGeom>
        </p:spPr>
        <p:txBody>
          <a:bodyPr vert="horz" lIns="91440" tIns="45720" rIns="91440" bIns="45720" rtlCol="0" anchor="ctr"/>
          <a:lstStyle>
            <a:defPPr>
              <a:defRPr lang="en-US"/>
            </a:defPPr>
            <a:lvl1pPr marL="0" algn="ctr" defTabSz="914400" rtl="0" eaLnBrk="1" latinLnBrk="0" hangingPunct="1">
              <a:spcBef>
                <a:spcPct val="0"/>
              </a:spcBef>
              <a:buClrTx/>
              <a:buSzTx/>
              <a:buFontTx/>
              <a:buNone/>
              <a:defRPr sz="1200" kern="1200">
                <a:solidFill>
                  <a:schemeClr val="tx1">
                    <a:tint val="75000"/>
                  </a:schemeClr>
                </a:solidFill>
                <a:effectLst/>
                <a:latin typeface="Tahom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B9C14AE-4453-5544-9A4A-CDED75567ABD}" type="slidenum">
              <a:rPr lang="en-US" smtClean="0">
                <a:solidFill>
                  <a:prstClr val="black">
                    <a:tint val="75000"/>
                  </a:prstClr>
                </a:solidFill>
                <a:latin typeface="Calibri" pitchFamily="34" charset="0"/>
                <a:cs typeface="Calibri" pitchFamily="34" charset="0"/>
              </a:rPr>
              <a:pPr/>
              <a:t>8</a:t>
            </a:fld>
            <a:endParaRPr lang="en-US" dirty="0">
              <a:solidFill>
                <a:prstClr val="black">
                  <a:tint val="75000"/>
                </a:prstClr>
              </a:solidFill>
              <a:latin typeface="Calibri" pitchFamily="34" charset="0"/>
              <a:cs typeface="Calibri" pitchFamily="34" charset="0"/>
            </a:endParaRPr>
          </a:p>
        </p:txBody>
      </p:sp>
      <p:pic>
        <p:nvPicPr>
          <p:cNvPr id="8" name="Picture 2" descr="I:\Logos\FIATA Logo 300dp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9597" y="3541476"/>
            <a:ext cx="1828800" cy="1700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603413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564904"/>
            <a:ext cx="8496944" cy="3888432"/>
          </a:xfrm>
        </p:spPr>
        <p:txBody>
          <a:bodyPr/>
          <a:lstStyle/>
          <a:p>
            <a:r>
              <a:rPr lang="en-GB" sz="2200" b="1" u="sng" dirty="0">
                <a:solidFill>
                  <a:schemeClr val="tx1"/>
                </a:solidFill>
              </a:rPr>
              <a:t>Global (?) standards and </a:t>
            </a:r>
            <a:r>
              <a:rPr lang="en-GB" sz="2200" b="1" u="sng" dirty="0" smtClean="0">
                <a:solidFill>
                  <a:schemeClr val="tx1"/>
                </a:solidFill>
              </a:rPr>
              <a:t>IT, a dichotomy?</a:t>
            </a:r>
          </a:p>
          <a:p>
            <a:r>
              <a:rPr lang="en-GB" sz="1800" dirty="0" smtClean="0">
                <a:solidFill>
                  <a:schemeClr val="tx1"/>
                </a:solidFill>
                <a:latin typeface="+mj-lt"/>
              </a:rPr>
              <a:t>Global </a:t>
            </a:r>
            <a:r>
              <a:rPr lang="en-GB" sz="1800" dirty="0">
                <a:solidFill>
                  <a:schemeClr val="tx1"/>
                </a:solidFill>
                <a:latin typeface="+mj-lt"/>
              </a:rPr>
              <a:t>standards, the role of </a:t>
            </a:r>
            <a:r>
              <a:rPr lang="en-GB" sz="2800" dirty="0" smtClean="0">
                <a:solidFill>
                  <a:schemeClr val="tx2">
                    <a:lumMod val="40000"/>
                    <a:lumOff val="60000"/>
                  </a:schemeClr>
                </a:solidFill>
                <a:latin typeface="+mj-lt"/>
              </a:rPr>
              <a:t>UNCEFACT &amp; WCO</a:t>
            </a:r>
            <a:endParaRPr lang="en-GB" sz="1800" dirty="0">
              <a:solidFill>
                <a:schemeClr val="tx1"/>
              </a:solidFill>
              <a:latin typeface="+mj-lt"/>
            </a:endParaRPr>
          </a:p>
          <a:p>
            <a:pPr lvl="1"/>
            <a:r>
              <a:rPr lang="en-GB" sz="1800" dirty="0" smtClean="0">
                <a:solidFill>
                  <a:schemeClr val="tx1"/>
                </a:solidFill>
                <a:latin typeface="+mj-lt"/>
              </a:rPr>
              <a:t>Industry standards such as FBL, IATA </a:t>
            </a:r>
            <a:r>
              <a:rPr lang="en-GB" sz="1800" dirty="0" err="1" smtClean="0">
                <a:solidFill>
                  <a:schemeClr val="tx1"/>
                </a:solidFill>
                <a:latin typeface="+mj-lt"/>
              </a:rPr>
              <a:t>eFreight</a:t>
            </a:r>
            <a:r>
              <a:rPr lang="en-GB" sz="1800" dirty="0" smtClean="0">
                <a:solidFill>
                  <a:schemeClr val="tx1"/>
                </a:solidFill>
                <a:latin typeface="+mj-lt"/>
              </a:rPr>
              <a:t>, etc.</a:t>
            </a:r>
          </a:p>
          <a:p>
            <a:pPr lvl="1"/>
            <a:r>
              <a:rPr lang="en-GB" sz="2000" dirty="0" smtClean="0">
                <a:solidFill>
                  <a:schemeClr val="tx1"/>
                </a:solidFill>
              </a:rPr>
              <a:t>Transfer </a:t>
            </a:r>
            <a:r>
              <a:rPr lang="en-GB" sz="2000" dirty="0">
                <a:solidFill>
                  <a:schemeClr val="tx1"/>
                </a:solidFill>
              </a:rPr>
              <a:t>of electronic records (Group IV)  work at UNCITRAL sees a role for IT regulated  service providers – maybe we need </a:t>
            </a:r>
            <a:r>
              <a:rPr lang="en-GB" sz="2000" dirty="0">
                <a:solidFill>
                  <a:srgbClr val="FFC000"/>
                </a:solidFill>
              </a:rPr>
              <a:t>IT intermediaries</a:t>
            </a:r>
            <a:r>
              <a:rPr lang="en-GB" sz="2000" dirty="0">
                <a:solidFill>
                  <a:schemeClr val="tx1"/>
                </a:solidFill>
              </a:rPr>
              <a:t>?</a:t>
            </a:r>
          </a:p>
          <a:p>
            <a:pPr marL="0" indent="0">
              <a:buNone/>
            </a:pPr>
            <a:endParaRPr lang="en-GB" sz="1000" dirty="0">
              <a:solidFill>
                <a:schemeClr val="tx1"/>
              </a:solidFill>
              <a:latin typeface="+mj-lt"/>
            </a:endParaRPr>
          </a:p>
          <a:p>
            <a:r>
              <a:rPr lang="en-GB" sz="2200" b="1" u="sng" dirty="0" smtClean="0">
                <a:solidFill>
                  <a:schemeClr val="tx1"/>
                </a:solidFill>
                <a:latin typeface="+mj-lt"/>
              </a:rPr>
              <a:t>E.G. Regional IT approach,  the EU DTLF</a:t>
            </a:r>
            <a:endParaRPr lang="en-GB" sz="2200" b="1" u="sng" dirty="0">
              <a:solidFill>
                <a:schemeClr val="tx1"/>
              </a:solidFill>
              <a:latin typeface="+mj-lt"/>
            </a:endParaRPr>
          </a:p>
          <a:p>
            <a:pPr lvl="1"/>
            <a:r>
              <a:rPr lang="en-GB" sz="1800" dirty="0">
                <a:solidFill>
                  <a:schemeClr val="tx1"/>
                </a:solidFill>
                <a:latin typeface="+mj-lt"/>
              </a:rPr>
              <a:t>Working towards one digital EU </a:t>
            </a:r>
            <a:r>
              <a:rPr lang="en-GB" sz="1800" dirty="0" smtClean="0">
                <a:solidFill>
                  <a:schemeClr val="tx1"/>
                </a:solidFill>
                <a:latin typeface="+mj-lt"/>
              </a:rPr>
              <a:t>Market ?</a:t>
            </a:r>
            <a:endParaRPr lang="en-GB" sz="1800" dirty="0">
              <a:solidFill>
                <a:schemeClr val="tx1"/>
              </a:solidFill>
              <a:latin typeface="+mj-lt"/>
            </a:endParaRPr>
          </a:p>
          <a:p>
            <a:pPr lvl="1"/>
            <a:r>
              <a:rPr lang="en-GB" sz="1800" dirty="0">
                <a:solidFill>
                  <a:srgbClr val="FFC000"/>
                </a:solidFill>
                <a:latin typeface="+mj-lt"/>
              </a:rPr>
              <a:t>Data Trust </a:t>
            </a:r>
            <a:r>
              <a:rPr lang="en-GB" sz="1800" dirty="0">
                <a:solidFill>
                  <a:schemeClr val="tx1"/>
                </a:solidFill>
                <a:latin typeface="+mj-lt"/>
              </a:rPr>
              <a:t> </a:t>
            </a:r>
            <a:r>
              <a:rPr lang="en-GB" sz="1800" dirty="0" smtClean="0">
                <a:solidFill>
                  <a:schemeClr val="tx1"/>
                </a:solidFill>
                <a:latin typeface="+mj-lt"/>
              </a:rPr>
              <a:t>for document </a:t>
            </a:r>
            <a:r>
              <a:rPr lang="en-GB" sz="1800" dirty="0">
                <a:solidFill>
                  <a:schemeClr val="tx1"/>
                </a:solidFill>
                <a:latin typeface="+mj-lt"/>
              </a:rPr>
              <a:t>Recognition </a:t>
            </a:r>
            <a:endParaRPr lang="en-GB" sz="1800" dirty="0" smtClean="0">
              <a:solidFill>
                <a:schemeClr val="tx1"/>
              </a:solidFill>
              <a:latin typeface="+mj-lt"/>
            </a:endParaRPr>
          </a:p>
          <a:p>
            <a:pPr lvl="1"/>
            <a:endParaRPr lang="en-GB" sz="1800" dirty="0" smtClean="0">
              <a:solidFill>
                <a:schemeClr val="tx1"/>
              </a:solidFill>
              <a:latin typeface="+mj-lt"/>
            </a:endParaRPr>
          </a:p>
          <a:p>
            <a:pPr marL="303213" lvl="1" indent="0">
              <a:buNone/>
            </a:pPr>
            <a:r>
              <a:rPr lang="en-GB" sz="2400" b="1" u="sng" dirty="0" smtClean="0">
                <a:solidFill>
                  <a:schemeClr val="tx1"/>
                </a:solidFill>
                <a:latin typeface="+mj-lt"/>
              </a:rPr>
              <a:t>The main problem is to find “the digital logistics customer”.</a:t>
            </a:r>
            <a:endParaRPr lang="en-GB" sz="2800" b="1" u="sng" dirty="0" smtClean="0">
              <a:solidFill>
                <a:schemeClr val="tx1"/>
              </a:solidFill>
              <a:latin typeface="+mj-lt"/>
            </a:endParaRPr>
          </a:p>
          <a:p>
            <a:endParaRPr lang="en-GB" dirty="0">
              <a:solidFill>
                <a:schemeClr val="tx1"/>
              </a:solidFill>
            </a:endParaRPr>
          </a:p>
        </p:txBody>
      </p:sp>
      <p:sp>
        <p:nvSpPr>
          <p:cNvPr id="2" name="Title 1"/>
          <p:cNvSpPr>
            <a:spLocks noGrp="1"/>
          </p:cNvSpPr>
          <p:nvPr>
            <p:ph type="title"/>
          </p:nvPr>
        </p:nvSpPr>
        <p:spPr>
          <a:xfrm>
            <a:off x="457200" y="274638"/>
            <a:ext cx="5987008" cy="1143000"/>
          </a:xfrm>
        </p:spPr>
        <p:txBody>
          <a:bodyPr/>
          <a:lstStyle/>
          <a:p>
            <a:r>
              <a:rPr lang="en-GB" sz="4000" dirty="0" smtClean="0"/>
              <a:t>Digital (r)evolution?</a:t>
            </a:r>
            <a:endParaRPr lang="en-GB" sz="4000" dirty="0"/>
          </a:p>
        </p:txBody>
      </p:sp>
      <p:pic>
        <p:nvPicPr>
          <p:cNvPr id="4" name="Picture 2" descr="I:\Logos\FIATA Logo 300dp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0272" y="332656"/>
            <a:ext cx="1828800" cy="1700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461024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FIATA DB TRIAL  ">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aveform">
  <a:themeElements>
    <a:clrScheme name="Custom 2">
      <a:dk1>
        <a:sysClr val="windowText" lastClr="000000"/>
      </a:dk1>
      <a:lt1>
        <a:sysClr val="window" lastClr="FFFFFF"/>
      </a:lt1>
      <a:dk2>
        <a:srgbClr val="105964"/>
      </a:dk2>
      <a:lt2>
        <a:srgbClr val="0B5394"/>
      </a:lt2>
      <a:accent1>
        <a:srgbClr val="062328"/>
      </a:accent1>
      <a:accent2>
        <a:srgbClr val="004E6C"/>
      </a:accent2>
      <a:accent3>
        <a:srgbClr val="7F7F7F"/>
      </a:accent3>
      <a:accent4>
        <a:srgbClr val="07674D"/>
      </a:accent4>
      <a:accent5>
        <a:srgbClr val="089CA2"/>
      </a:accent5>
      <a:accent6>
        <a:srgbClr val="A5A5A5"/>
      </a:accent6>
      <a:hlink>
        <a:srgbClr val="F49100"/>
      </a:hlink>
      <a:folHlink>
        <a:srgbClr val="C7E2FA"/>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3.xml><?xml version="1.0" encoding="utf-8"?>
<a:theme xmlns:a="http://schemas.openxmlformats.org/drawingml/2006/main" name="1_Waveform">
  <a:themeElements>
    <a:clrScheme name="Custom 2">
      <a:dk1>
        <a:sysClr val="windowText" lastClr="000000"/>
      </a:dk1>
      <a:lt1>
        <a:sysClr val="window" lastClr="FFFFFF"/>
      </a:lt1>
      <a:dk2>
        <a:srgbClr val="105964"/>
      </a:dk2>
      <a:lt2>
        <a:srgbClr val="0B5394"/>
      </a:lt2>
      <a:accent1>
        <a:srgbClr val="062328"/>
      </a:accent1>
      <a:accent2>
        <a:srgbClr val="004E6C"/>
      </a:accent2>
      <a:accent3>
        <a:srgbClr val="7F7F7F"/>
      </a:accent3>
      <a:accent4>
        <a:srgbClr val="07674D"/>
      </a:accent4>
      <a:accent5>
        <a:srgbClr val="089CA2"/>
      </a:accent5>
      <a:accent6>
        <a:srgbClr val="A5A5A5"/>
      </a:accent6>
      <a:hlink>
        <a:srgbClr val="F49100"/>
      </a:hlink>
      <a:folHlink>
        <a:srgbClr val="C7E2FA"/>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2">
    <a:dk1>
      <a:sysClr val="windowText" lastClr="000000"/>
    </a:dk1>
    <a:lt1>
      <a:sysClr val="window" lastClr="FFFFFF"/>
    </a:lt1>
    <a:dk2>
      <a:srgbClr val="105964"/>
    </a:dk2>
    <a:lt2>
      <a:srgbClr val="0B5394"/>
    </a:lt2>
    <a:accent1>
      <a:srgbClr val="062328"/>
    </a:accent1>
    <a:accent2>
      <a:srgbClr val="004E6C"/>
    </a:accent2>
    <a:accent3>
      <a:srgbClr val="7F7F7F"/>
    </a:accent3>
    <a:accent4>
      <a:srgbClr val="07674D"/>
    </a:accent4>
    <a:accent5>
      <a:srgbClr val="089CA2"/>
    </a:accent5>
    <a:accent6>
      <a:srgbClr val="A5A5A5"/>
    </a:accent6>
    <a:hlink>
      <a:srgbClr val="F49100"/>
    </a:hlink>
    <a:folHlink>
      <a:srgbClr val="C7E2FA"/>
    </a:folHlink>
  </a:clrScheme>
</a:themeOverride>
</file>

<file path=ppt/theme/themeOverride10.xml><?xml version="1.0" encoding="utf-8"?>
<a:themeOverride xmlns:a="http://schemas.openxmlformats.org/drawingml/2006/main">
  <a:clrScheme name="Custom 2">
    <a:dk1>
      <a:sysClr val="windowText" lastClr="000000"/>
    </a:dk1>
    <a:lt1>
      <a:sysClr val="window" lastClr="FFFFFF"/>
    </a:lt1>
    <a:dk2>
      <a:srgbClr val="105964"/>
    </a:dk2>
    <a:lt2>
      <a:srgbClr val="0B5394"/>
    </a:lt2>
    <a:accent1>
      <a:srgbClr val="062328"/>
    </a:accent1>
    <a:accent2>
      <a:srgbClr val="004E6C"/>
    </a:accent2>
    <a:accent3>
      <a:srgbClr val="7F7F7F"/>
    </a:accent3>
    <a:accent4>
      <a:srgbClr val="07674D"/>
    </a:accent4>
    <a:accent5>
      <a:srgbClr val="089CA2"/>
    </a:accent5>
    <a:accent6>
      <a:srgbClr val="A5A5A5"/>
    </a:accent6>
    <a:hlink>
      <a:srgbClr val="F49100"/>
    </a:hlink>
    <a:folHlink>
      <a:srgbClr val="C7E2FA"/>
    </a:folHlink>
  </a:clrScheme>
</a:themeOverride>
</file>

<file path=ppt/theme/themeOverride2.xml><?xml version="1.0" encoding="utf-8"?>
<a:themeOverride xmlns:a="http://schemas.openxmlformats.org/drawingml/2006/main">
  <a:clrScheme name="Custom 2">
    <a:dk1>
      <a:sysClr val="windowText" lastClr="000000"/>
    </a:dk1>
    <a:lt1>
      <a:sysClr val="window" lastClr="FFFFFF"/>
    </a:lt1>
    <a:dk2>
      <a:srgbClr val="105964"/>
    </a:dk2>
    <a:lt2>
      <a:srgbClr val="0B5394"/>
    </a:lt2>
    <a:accent1>
      <a:srgbClr val="062328"/>
    </a:accent1>
    <a:accent2>
      <a:srgbClr val="004E6C"/>
    </a:accent2>
    <a:accent3>
      <a:srgbClr val="7F7F7F"/>
    </a:accent3>
    <a:accent4>
      <a:srgbClr val="07674D"/>
    </a:accent4>
    <a:accent5>
      <a:srgbClr val="089CA2"/>
    </a:accent5>
    <a:accent6>
      <a:srgbClr val="A5A5A5"/>
    </a:accent6>
    <a:hlink>
      <a:srgbClr val="F49100"/>
    </a:hlink>
    <a:folHlink>
      <a:srgbClr val="C7E2FA"/>
    </a:folHlink>
  </a:clrScheme>
</a:themeOverride>
</file>

<file path=ppt/theme/themeOverride3.xml><?xml version="1.0" encoding="utf-8"?>
<a:themeOverride xmlns:a="http://schemas.openxmlformats.org/drawingml/2006/main">
  <a:clrScheme name="Custom 2">
    <a:dk1>
      <a:sysClr val="windowText" lastClr="000000"/>
    </a:dk1>
    <a:lt1>
      <a:sysClr val="window" lastClr="FFFFFF"/>
    </a:lt1>
    <a:dk2>
      <a:srgbClr val="105964"/>
    </a:dk2>
    <a:lt2>
      <a:srgbClr val="0B5394"/>
    </a:lt2>
    <a:accent1>
      <a:srgbClr val="062328"/>
    </a:accent1>
    <a:accent2>
      <a:srgbClr val="004E6C"/>
    </a:accent2>
    <a:accent3>
      <a:srgbClr val="7F7F7F"/>
    </a:accent3>
    <a:accent4>
      <a:srgbClr val="07674D"/>
    </a:accent4>
    <a:accent5>
      <a:srgbClr val="089CA2"/>
    </a:accent5>
    <a:accent6>
      <a:srgbClr val="A5A5A5"/>
    </a:accent6>
    <a:hlink>
      <a:srgbClr val="F49100"/>
    </a:hlink>
    <a:folHlink>
      <a:srgbClr val="C7E2FA"/>
    </a:folHlink>
  </a:clrScheme>
</a:themeOverride>
</file>

<file path=ppt/theme/themeOverride4.xml><?xml version="1.0" encoding="utf-8"?>
<a:themeOverride xmlns:a="http://schemas.openxmlformats.org/drawingml/2006/main">
  <a:clrScheme name="Custom 2">
    <a:dk1>
      <a:sysClr val="windowText" lastClr="000000"/>
    </a:dk1>
    <a:lt1>
      <a:sysClr val="window" lastClr="FFFFFF"/>
    </a:lt1>
    <a:dk2>
      <a:srgbClr val="105964"/>
    </a:dk2>
    <a:lt2>
      <a:srgbClr val="0B5394"/>
    </a:lt2>
    <a:accent1>
      <a:srgbClr val="062328"/>
    </a:accent1>
    <a:accent2>
      <a:srgbClr val="004E6C"/>
    </a:accent2>
    <a:accent3>
      <a:srgbClr val="7F7F7F"/>
    </a:accent3>
    <a:accent4>
      <a:srgbClr val="07674D"/>
    </a:accent4>
    <a:accent5>
      <a:srgbClr val="089CA2"/>
    </a:accent5>
    <a:accent6>
      <a:srgbClr val="A5A5A5"/>
    </a:accent6>
    <a:hlink>
      <a:srgbClr val="F49100"/>
    </a:hlink>
    <a:folHlink>
      <a:srgbClr val="C7E2FA"/>
    </a:folHlink>
  </a:clrScheme>
</a:themeOverride>
</file>

<file path=ppt/theme/themeOverride5.xml><?xml version="1.0" encoding="utf-8"?>
<a:themeOverride xmlns:a="http://schemas.openxmlformats.org/drawingml/2006/main">
  <a:clrScheme name="Custom 2">
    <a:dk1>
      <a:sysClr val="windowText" lastClr="000000"/>
    </a:dk1>
    <a:lt1>
      <a:sysClr val="window" lastClr="FFFFFF"/>
    </a:lt1>
    <a:dk2>
      <a:srgbClr val="105964"/>
    </a:dk2>
    <a:lt2>
      <a:srgbClr val="0B5394"/>
    </a:lt2>
    <a:accent1>
      <a:srgbClr val="062328"/>
    </a:accent1>
    <a:accent2>
      <a:srgbClr val="004E6C"/>
    </a:accent2>
    <a:accent3>
      <a:srgbClr val="7F7F7F"/>
    </a:accent3>
    <a:accent4>
      <a:srgbClr val="07674D"/>
    </a:accent4>
    <a:accent5>
      <a:srgbClr val="089CA2"/>
    </a:accent5>
    <a:accent6>
      <a:srgbClr val="A5A5A5"/>
    </a:accent6>
    <a:hlink>
      <a:srgbClr val="F49100"/>
    </a:hlink>
    <a:folHlink>
      <a:srgbClr val="C7E2FA"/>
    </a:folHlink>
  </a:clrScheme>
</a:themeOverride>
</file>

<file path=ppt/theme/themeOverride6.xml><?xml version="1.0" encoding="utf-8"?>
<a:themeOverride xmlns:a="http://schemas.openxmlformats.org/drawingml/2006/main">
  <a:clrScheme name="Custom 2">
    <a:dk1>
      <a:sysClr val="windowText" lastClr="000000"/>
    </a:dk1>
    <a:lt1>
      <a:sysClr val="window" lastClr="FFFFFF"/>
    </a:lt1>
    <a:dk2>
      <a:srgbClr val="105964"/>
    </a:dk2>
    <a:lt2>
      <a:srgbClr val="0B5394"/>
    </a:lt2>
    <a:accent1>
      <a:srgbClr val="062328"/>
    </a:accent1>
    <a:accent2>
      <a:srgbClr val="004E6C"/>
    </a:accent2>
    <a:accent3>
      <a:srgbClr val="7F7F7F"/>
    </a:accent3>
    <a:accent4>
      <a:srgbClr val="07674D"/>
    </a:accent4>
    <a:accent5>
      <a:srgbClr val="089CA2"/>
    </a:accent5>
    <a:accent6>
      <a:srgbClr val="A5A5A5"/>
    </a:accent6>
    <a:hlink>
      <a:srgbClr val="F49100"/>
    </a:hlink>
    <a:folHlink>
      <a:srgbClr val="C7E2FA"/>
    </a:folHlink>
  </a:clrScheme>
</a:themeOverride>
</file>

<file path=ppt/theme/themeOverride7.xml><?xml version="1.0" encoding="utf-8"?>
<a:themeOverride xmlns:a="http://schemas.openxmlformats.org/drawingml/2006/main">
  <a:clrScheme name="Custom 2">
    <a:dk1>
      <a:sysClr val="windowText" lastClr="000000"/>
    </a:dk1>
    <a:lt1>
      <a:sysClr val="window" lastClr="FFFFFF"/>
    </a:lt1>
    <a:dk2>
      <a:srgbClr val="105964"/>
    </a:dk2>
    <a:lt2>
      <a:srgbClr val="0B5394"/>
    </a:lt2>
    <a:accent1>
      <a:srgbClr val="062328"/>
    </a:accent1>
    <a:accent2>
      <a:srgbClr val="004E6C"/>
    </a:accent2>
    <a:accent3>
      <a:srgbClr val="7F7F7F"/>
    </a:accent3>
    <a:accent4>
      <a:srgbClr val="07674D"/>
    </a:accent4>
    <a:accent5>
      <a:srgbClr val="089CA2"/>
    </a:accent5>
    <a:accent6>
      <a:srgbClr val="A5A5A5"/>
    </a:accent6>
    <a:hlink>
      <a:srgbClr val="F49100"/>
    </a:hlink>
    <a:folHlink>
      <a:srgbClr val="C7E2FA"/>
    </a:folHlink>
  </a:clrScheme>
</a:themeOverride>
</file>

<file path=ppt/theme/themeOverride8.xml><?xml version="1.0" encoding="utf-8"?>
<a:themeOverride xmlns:a="http://schemas.openxmlformats.org/drawingml/2006/main">
  <a:clrScheme name="Custom 2">
    <a:dk1>
      <a:sysClr val="windowText" lastClr="000000"/>
    </a:dk1>
    <a:lt1>
      <a:sysClr val="window" lastClr="FFFFFF"/>
    </a:lt1>
    <a:dk2>
      <a:srgbClr val="105964"/>
    </a:dk2>
    <a:lt2>
      <a:srgbClr val="0B5394"/>
    </a:lt2>
    <a:accent1>
      <a:srgbClr val="062328"/>
    </a:accent1>
    <a:accent2>
      <a:srgbClr val="004E6C"/>
    </a:accent2>
    <a:accent3>
      <a:srgbClr val="7F7F7F"/>
    </a:accent3>
    <a:accent4>
      <a:srgbClr val="07674D"/>
    </a:accent4>
    <a:accent5>
      <a:srgbClr val="089CA2"/>
    </a:accent5>
    <a:accent6>
      <a:srgbClr val="A5A5A5"/>
    </a:accent6>
    <a:hlink>
      <a:srgbClr val="F49100"/>
    </a:hlink>
    <a:folHlink>
      <a:srgbClr val="C7E2FA"/>
    </a:folHlink>
  </a:clrScheme>
</a:themeOverride>
</file>

<file path=ppt/theme/themeOverride9.xml><?xml version="1.0" encoding="utf-8"?>
<a:themeOverride xmlns:a="http://schemas.openxmlformats.org/drawingml/2006/main">
  <a:clrScheme name="Custom 2">
    <a:dk1>
      <a:sysClr val="windowText" lastClr="000000"/>
    </a:dk1>
    <a:lt1>
      <a:sysClr val="window" lastClr="FFFFFF"/>
    </a:lt1>
    <a:dk2>
      <a:srgbClr val="105964"/>
    </a:dk2>
    <a:lt2>
      <a:srgbClr val="0B5394"/>
    </a:lt2>
    <a:accent1>
      <a:srgbClr val="062328"/>
    </a:accent1>
    <a:accent2>
      <a:srgbClr val="004E6C"/>
    </a:accent2>
    <a:accent3>
      <a:srgbClr val="7F7F7F"/>
    </a:accent3>
    <a:accent4>
      <a:srgbClr val="07674D"/>
    </a:accent4>
    <a:accent5>
      <a:srgbClr val="089CA2"/>
    </a:accent5>
    <a:accent6>
      <a:srgbClr val="A5A5A5"/>
    </a:accent6>
    <a:hlink>
      <a:srgbClr val="F49100"/>
    </a:hlink>
    <a:folHlink>
      <a:srgbClr val="C7E2FA"/>
    </a:folHlink>
  </a:clrScheme>
</a:themeOverride>
</file>

<file path=docProps/app.xml><?xml version="1.0" encoding="utf-8"?>
<Properties xmlns="http://schemas.openxmlformats.org/officeDocument/2006/extended-properties" xmlns:vt="http://schemas.openxmlformats.org/officeDocument/2006/docPropsVTypes">
  <TotalTime>0</TotalTime>
  <Words>885</Words>
  <Application>Microsoft Office PowerPoint</Application>
  <PresentationFormat>On-screen Show (4:3)</PresentationFormat>
  <Paragraphs>106</Paragraphs>
  <Slides>12</Slides>
  <Notes>4</Notes>
  <HiddenSlides>0</HiddenSlides>
  <MMClips>0</MMClips>
  <ScaleCrop>false</ScaleCrop>
  <HeadingPairs>
    <vt:vector size="4" baseType="variant">
      <vt:variant>
        <vt:lpstr>Theme</vt:lpstr>
      </vt:variant>
      <vt:variant>
        <vt:i4>4</vt:i4>
      </vt:variant>
      <vt:variant>
        <vt:lpstr>Slide Titles</vt:lpstr>
      </vt:variant>
      <vt:variant>
        <vt:i4>12</vt:i4>
      </vt:variant>
    </vt:vector>
  </HeadingPairs>
  <TitlesOfParts>
    <vt:vector size="16" baseType="lpstr">
      <vt:lpstr>FIATA DB TRIAL  </vt:lpstr>
      <vt:lpstr>Waveform</vt:lpstr>
      <vt:lpstr>1_Waveform</vt:lpstr>
      <vt:lpstr>Office Theme</vt:lpstr>
      <vt:lpstr>FIATA The international Federation of Freight Forwarders Associations </vt:lpstr>
      <vt:lpstr>89 years of FIATA</vt:lpstr>
      <vt:lpstr>The value provided</vt:lpstr>
      <vt:lpstr>Cooperation led by shippers</vt:lpstr>
      <vt:lpstr>Shared responsibilities</vt:lpstr>
      <vt:lpstr>SDG key statements from:</vt:lpstr>
      <vt:lpstr>FIATA’s Awareness Drive</vt:lpstr>
      <vt:lpstr>FIATA multimodal Products</vt:lpstr>
      <vt:lpstr>Digital (r)evolution?</vt:lpstr>
      <vt:lpstr>Moving Forward</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Bloch</dc:creator>
  <cp:lastModifiedBy>onu</cp:lastModifiedBy>
  <cp:revision>106</cp:revision>
  <dcterms:created xsi:type="dcterms:W3CDTF">2015-08-25T08:49:09Z</dcterms:created>
  <dcterms:modified xsi:type="dcterms:W3CDTF">2015-11-30T09:22:13Z</dcterms:modified>
</cp:coreProperties>
</file>