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909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33" r:id="rId13"/>
    <p:sldId id="926" r:id="rId14"/>
    <p:sldId id="927" r:id="rId15"/>
    <p:sldId id="928" r:id="rId16"/>
    <p:sldId id="937" r:id="rId17"/>
    <p:sldId id="938" r:id="rId18"/>
    <p:sldId id="939" r:id="rId19"/>
    <p:sldId id="940" r:id="rId20"/>
    <p:sldId id="931" r:id="rId21"/>
    <p:sldId id="805" r:id="rId22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99"/>
    <a:srgbClr val="E05206"/>
    <a:srgbClr val="FF6600"/>
    <a:srgbClr val="506361"/>
    <a:srgbClr val="FFFFFF"/>
    <a:srgbClr val="008000"/>
    <a:srgbClr val="009900"/>
    <a:srgbClr val="FF9900"/>
    <a:srgbClr val="FF5050"/>
    <a:srgbClr val="FF8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425" autoAdjust="0"/>
  </p:normalViewPr>
  <p:slideViewPr>
    <p:cSldViewPr>
      <p:cViewPr>
        <p:scale>
          <a:sx n="100" d="100"/>
          <a:sy n="100" d="100"/>
        </p:scale>
        <p:origin x="-17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A8A0F96-A50C-4214-B2B0-D4D10FF5A364}" type="datetimeFigureOut">
              <a:rPr lang="fr-FR" smtClean="0"/>
              <a:pPr/>
              <a:t>21/11/2015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4119E2C-1762-443D-B9B1-17A65292DC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anchor="t" anchorCtr="0" compatLnSpc="1"/>
          <a:lstStyle>
            <a:lvl1pPr marL="0" marR="0" lvl="0" indent="0" algn="l" defTabSz="9142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774006" y="1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anchor="t" anchorCtr="0" compatLnSpc="1"/>
          <a:lstStyle>
            <a:lvl1pPr marL="0" marR="0" lvl="0" indent="0" algn="r" defTabSz="9142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1" y="9428579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anchor="b" anchorCtr="0" compatLnSpc="1"/>
          <a:lstStyle>
            <a:lvl1pPr marL="0" marR="0" lvl="0" indent="0" algn="l" defTabSz="9142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774006" y="9428579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anchor="b" anchorCtr="0" compatLnSpc="1"/>
          <a:lstStyle>
            <a:lvl1pPr marL="0" marR="0" lvl="0" indent="0" algn="r" defTabSz="9142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F23CC67B-942C-48EC-852F-5534BA2665A9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2C5F4-83A8-4B6C-9FD9-062CD246CE3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67AE8-0358-4B72-8586-E8F59400181E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67AE8-0358-4B72-8586-E8F59400181E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67AE8-0358-4B72-8586-E8F59400181E}" type="slidenum">
              <a:rPr lang="fr-FR" altLang="fr-FR" smtClean="0"/>
              <a:pPr/>
              <a:t>18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67AE8-0358-4B72-8586-E8F59400181E}" type="slidenum">
              <a:rPr lang="fr-FR" altLang="fr-FR" smtClean="0"/>
              <a:pPr/>
              <a:t>19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pPr eaLnBrk="1" hangingPunct="1">
              <a:spcBef>
                <a:spcPct val="0"/>
              </a:spcBef>
            </a:pPr>
            <a:r>
              <a:rPr lang="fr-FR" altLang="fr-FR" sz="2400" b="1" smtClean="0">
                <a:solidFill>
                  <a:schemeClr val="hlink"/>
                </a:solidFill>
              </a:rPr>
              <a:t>Demonstration of Safety/Security targets for the all life cycle</a:t>
            </a:r>
            <a:r>
              <a:rPr lang="fr-FR" altLang="fr-FR" sz="2400" smtClean="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30 years versus 6 month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Standards for industrial activities / public activites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Malicious risk management (durability of technical </a:t>
            </a:r>
            <a:r>
              <a:rPr lang="fr-FR" altLang="fr-FR" sz="2000" smtClean="0">
                <a:solidFill>
                  <a:srgbClr val="0000FF"/>
                </a:solidFill>
              </a:rPr>
              <a:t>solution like encryption versus time)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Performances / cost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Maximum System time versus average system time via the network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Common modes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Transparence</a:t>
            </a:r>
          </a:p>
          <a:p>
            <a:pPr lvl="1" eaLnBrk="1" hangingPunct="1">
              <a:spcBef>
                <a:spcPct val="0"/>
              </a:spcBef>
            </a:pPr>
            <a:endParaRPr lang="fr-FR" altLang="fr-FR" sz="80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smtClean="0">
                <a:solidFill>
                  <a:schemeClr val="hlink"/>
                </a:solidFill>
              </a:rPr>
              <a:t>No ambiguity</a:t>
            </a:r>
          </a:p>
          <a:p>
            <a:endParaRPr lang="fr-FR" alt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C7E480-1887-4C58-B2A9-565951119A91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749300"/>
            <a:ext cx="4992688" cy="3744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6792-1D0F-44BB-BACB-181D528CD2C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368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70" y="4715710"/>
            <a:ext cx="4885800" cy="44665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GB" altLang="en-US" smtClean="0">
                <a:latin typeface="Arial" pitchFamily="34" charset="0"/>
              </a:rPr>
              <a:t>US RAIL</a:t>
            </a:r>
          </a:p>
          <a:p>
            <a:pPr lvl="1"/>
            <a:r>
              <a:rPr lang="en-GB" altLang="en-US" smtClean="0">
                <a:latin typeface="Arial" pitchFamily="34" charset="0"/>
              </a:rPr>
              <a:t>Denial of Service (DDoS) attack against train track control point switch gear </a:t>
            </a:r>
          </a:p>
          <a:p>
            <a:pPr lvl="1"/>
            <a:r>
              <a:rPr lang="en-GB" altLang="en-US" smtClean="0">
                <a:latin typeface="Arial" pitchFamily="34" charset="0"/>
              </a:rPr>
              <a:t>Primary routers/servers controlling track signals could not be deemed 100% reliable and commuter train service held to 15 mph.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441178F-5826-4A8D-8A19-195E7EF2CCAB}" type="slidenum">
              <a:rPr lang="en-GB" altLang="en-US" sz="13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GB" alt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441178F-5826-4A8D-8A19-195E7EF2CCAB}" type="slidenum">
              <a:rPr lang="en-GB" altLang="en-US" sz="13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GB" alt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882650" eaLnBrk="0" hangingPunct="0">
              <a:spcBef>
                <a:spcPct val="50000"/>
              </a:spcBef>
              <a:defRPr sz="11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441178F-5826-4A8D-8A19-195E7EF2CCAB}" type="slidenum">
              <a:rPr lang="en-GB" altLang="en-US" sz="13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GB" alt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DD8A3-1E1D-4570-BE49-0A35C72C9D0B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66115" y="4715113"/>
            <a:ext cx="5330508" cy="44677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/>
          <a:lstStyle/>
          <a:p>
            <a:endParaRPr lang="en-US" altLang="fr-FR" sz="800" smtClean="0">
              <a:cs typeface="Arial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67AE8-0358-4B72-8586-E8F59400181E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0827" cy="6856408"/>
          </a:xfrm>
          <a:prstGeom prst="rect">
            <a:avLst/>
          </a:prstGeom>
          <a:solidFill>
            <a:srgbClr val="506361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3C3C3C"/>
              </a:solidFill>
              <a:uFillTx/>
              <a:latin typeface="Arial"/>
            </a:endParaRPr>
          </a:p>
        </p:txBody>
      </p:sp>
      <p:pic>
        <p:nvPicPr>
          <p:cNvPr id="3" name="Image 5" descr="couv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3" y="685800"/>
            <a:ext cx="7175497" cy="1460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Grp="1"/>
          </p:cNvSpPr>
          <p:nvPr>
            <p:ph type="ctrTitle"/>
          </p:nvPr>
        </p:nvSpPr>
        <p:spPr>
          <a:xfrm>
            <a:off x="1295403" y="2878138"/>
            <a:ext cx="6516691" cy="1470026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subTitle" idx="1"/>
          </p:nvPr>
        </p:nvSpPr>
        <p:spPr>
          <a:xfrm>
            <a:off x="1295403" y="4652960"/>
            <a:ext cx="6516691" cy="865186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27826-3695-4FF8-8C02-14E65D30B25E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462714" y="371475"/>
            <a:ext cx="2033589" cy="572134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358773" y="371475"/>
            <a:ext cx="5951536" cy="572134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33089-B8FD-4203-BC9F-80AC0C97A6A3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5F3D-4258-446A-9C04-B8219E6727DF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2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74F2-0CB3-4802-98E5-C62CE384B861}" type="datetime5">
              <a:rPr lang="en-GB"/>
              <a:pPr>
                <a:defRPr/>
              </a:pPr>
              <a:t>22-Nov-15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32DF-B6E2-49FA-9137-535ACF16F231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7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FA2C-9F34-4AC3-8A74-9B10EAE6F0FF}" type="datetime5">
              <a:rPr lang="en-GB"/>
              <a:pPr>
                <a:defRPr/>
              </a:pPr>
              <a:t>22-Nov-15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6062F-662B-4BF0-9B25-616BAB3E79B6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1600"/>
              </a:spcBef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2DCA2B-F07E-4785-977C-9B6D09980546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8773" y="1633539"/>
            <a:ext cx="3992563" cy="4459291"/>
          </a:xfrm>
        </p:spPr>
        <p:txBody>
          <a:bodyPr/>
          <a:lstStyle>
            <a:lvl1pPr>
              <a:spcBef>
                <a:spcPts val="2200"/>
              </a:spcBef>
              <a:defRPr sz="2800"/>
            </a:lvl1pPr>
            <a:lvl2pPr>
              <a:spcBef>
                <a:spcPts val="300"/>
              </a:spcBef>
              <a:defRPr sz="2400"/>
            </a:lvl2pPr>
            <a:lvl3pPr>
              <a:spcBef>
                <a:spcPts val="2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03740" y="1633539"/>
            <a:ext cx="3992563" cy="4459291"/>
          </a:xfrm>
        </p:spPr>
        <p:txBody>
          <a:bodyPr/>
          <a:lstStyle>
            <a:lvl1pPr>
              <a:spcBef>
                <a:spcPts val="2200"/>
              </a:spcBef>
              <a:defRPr sz="2800"/>
            </a:lvl1pPr>
            <a:lvl2pPr>
              <a:spcBef>
                <a:spcPts val="300"/>
              </a:spcBef>
              <a:defRPr sz="2400"/>
            </a:lvl2pPr>
            <a:lvl3pPr>
              <a:spcBef>
                <a:spcPts val="2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A3204-1812-4EC2-9E9A-02397DBA5BE6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1900"/>
              </a:spcBef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19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/>
            </a:lvl3pPr>
            <a:lvl4pPr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1900"/>
              </a:spcBef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19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/>
            </a:lvl3pPr>
            <a:lvl4pPr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1430A-0F90-4CAA-87C2-65E6042F8F6D}" type="slidenum">
              <a:rPr/>
              <a:pPr lvl="0"/>
              <a:t>‹N°›</a:t>
            </a:fld>
            <a:endParaRPr lang="fr-FR"/>
          </a:p>
        </p:txBody>
      </p:sp>
      <p:sp>
        <p:nvSpPr>
          <p:cNvPr id="8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4DA2-D9EC-4E43-AF39-94AC5A401C57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BAA81-9BDD-4692-A70B-2A1251717B31}" type="slidenum">
              <a:rPr/>
              <a:pPr lvl="0"/>
              <a:t>‹N°›</a:t>
            </a:fld>
            <a:endParaRPr lang="fr-FR"/>
          </a:p>
        </p:txBody>
      </p:sp>
      <p:sp>
        <p:nvSpPr>
          <p:cNvPr id="3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2500"/>
              </a:spcBef>
              <a:defRPr sz="3200"/>
            </a:lvl1pPr>
            <a:lvl2pPr>
              <a:spcBef>
                <a:spcPts val="300"/>
              </a:spcBef>
              <a:defRPr sz="2800"/>
            </a:lvl2pPr>
            <a:lvl3pPr>
              <a:spcBef>
                <a:spcPts val="3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8B2058-19FD-4070-9D74-42031EB72D0D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2500"/>
              </a:spcBef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D423EF-36E2-48E2-B6DB-6E0BFC892632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PIED.eps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647696" y="6261097"/>
            <a:ext cx="7848596" cy="44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647696" y="371475"/>
            <a:ext cx="7848596" cy="866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358773" y="1633539"/>
            <a:ext cx="8137529" cy="4459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27083" y="6391271"/>
            <a:ext cx="719139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AC182E92-86A4-430D-80C3-27080F793E28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3"/>
          </p:nvPr>
        </p:nvSpPr>
        <p:spPr>
          <a:xfrm>
            <a:off x="2841626" y="6391271"/>
            <a:ext cx="4498976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en-US" smtClean="0"/>
              <a:t>Doha, 30th March 2015         Gianfranco Cau - Railway Standardisation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ransition/>
  <p:hf sldNum="0" hdr="0" dt="0"/>
  <p:txStyles>
    <p:titleStyle>
      <a:lvl1pPr marL="0" marR="0" lvl="0" indent="0" algn="l" defTabSz="914400" rtl="0" fontAlgn="auto" hangingPunct="0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000" b="1" i="0" u="none" strike="noStrike" kern="0" cap="none" spc="0" baseline="0">
          <a:solidFill>
            <a:srgbClr val="506361"/>
          </a:solidFill>
          <a:uFillTx/>
          <a:latin typeface="Arial"/>
        </a:defRPr>
      </a:lvl1pPr>
    </p:titleStyle>
    <p:bodyStyle>
      <a:lvl1pPr marL="293686" marR="0" lvl="0" indent="-293686" algn="l" defTabSz="914400" rtl="0" fontAlgn="auto" hangingPunct="0">
        <a:lnSpc>
          <a:spcPct val="100000"/>
        </a:lnSpc>
        <a:spcBef>
          <a:spcPts val="1700"/>
        </a:spcBef>
        <a:spcAft>
          <a:spcPts val="0"/>
        </a:spcAft>
        <a:buSzPct val="100000"/>
        <a:buFont typeface="Arial Black" pitchFamily="34"/>
        <a:buChar char="&gt;"/>
        <a:tabLst/>
        <a:defRPr lang="fr-FR" sz="2200" b="1" i="0" u="none" strike="noStrike" kern="0" cap="none" spc="0" baseline="0">
          <a:solidFill>
            <a:srgbClr val="3C3C3C"/>
          </a:solidFill>
          <a:uFillTx/>
          <a:latin typeface="Arial"/>
        </a:defRPr>
      </a:lvl1pPr>
      <a:lvl2pPr marL="295278" marR="0" lvl="1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800" b="0" i="0" u="none" strike="noStrike" kern="0" cap="none" spc="0" baseline="0">
          <a:solidFill>
            <a:srgbClr val="3C3C3C"/>
          </a:solidFill>
          <a:uFillTx/>
          <a:latin typeface="Arial"/>
        </a:defRPr>
      </a:lvl2pPr>
      <a:lvl3pPr marL="466728" marR="0" lvl="2" indent="-169858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506361"/>
        </a:buClr>
        <a:buSzPct val="100000"/>
        <a:buFont typeface="Symbol" pitchFamily="18"/>
        <a:buChar char="·"/>
        <a:tabLst/>
        <a:defRPr lang="fr-FR" sz="1800" b="1" i="0" u="none" strike="noStrike" kern="0" cap="none" spc="0" baseline="0">
          <a:solidFill>
            <a:srgbClr val="3C3C3C"/>
          </a:solidFill>
          <a:uFillTx/>
          <a:latin typeface="Arial"/>
        </a:defRPr>
      </a:lvl3pPr>
      <a:lvl4pPr marL="658816" marR="0" lvl="3" indent="-190496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-"/>
        <a:tabLst/>
        <a:defRPr lang="fr-FR" sz="1700" b="0" i="0" u="none" strike="noStrike" kern="0" cap="none" spc="0" baseline="0">
          <a:solidFill>
            <a:srgbClr val="3C3C3C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100000"/>
        <a:buChar char="»"/>
        <a:tabLst/>
        <a:defRPr lang="fr-FR" sz="1800" b="0" i="0" u="none" strike="noStrike" kern="0" cap="none" spc="0" baseline="0">
          <a:solidFill>
            <a:srgbClr val="3C3C3C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312" y="3789040"/>
            <a:ext cx="8001024" cy="1009203"/>
          </a:xfrm>
        </p:spPr>
        <p:txBody>
          <a:bodyPr/>
          <a:lstStyle/>
          <a:p>
            <a:pPr eaLnBrk="1" hangingPunct="1">
              <a:tabLst>
                <a:tab pos="1350963" algn="l"/>
              </a:tabLst>
            </a:pPr>
            <a:r>
              <a:rPr lang="en-GB" sz="3200" b="1" dirty="0" smtClean="0">
                <a:latin typeface="+mn-lt"/>
              </a:rPr>
              <a:t>Safety and security of signalling systems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187624" y="5229200"/>
            <a:ext cx="4608512" cy="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i="1" dirty="0" smtClean="0">
                <a:solidFill>
                  <a:srgbClr val="FFFFFF"/>
                </a:solidFill>
              </a:rPr>
              <a:t>Dr. </a:t>
            </a:r>
            <a:r>
              <a:rPr lang="en-US" sz="2000" b="1" i="1" dirty="0" smtClean="0">
                <a:solidFill>
                  <a:srgbClr val="FFFFFF"/>
                </a:solidFill>
              </a:rPr>
              <a:t>Marc ANTONI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i="1" dirty="0" smtClean="0">
                <a:solidFill>
                  <a:srgbClr val="FFFFFF"/>
                </a:solidFill>
              </a:rPr>
              <a:t>UIC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i="1" dirty="0" smtClean="0">
                <a:solidFill>
                  <a:srgbClr val="FFFFFF"/>
                </a:solidFill>
              </a:rPr>
              <a:t>Director </a:t>
            </a:r>
            <a:r>
              <a:rPr lang="en-US" sz="2000" b="1" i="1" dirty="0" smtClean="0">
                <a:solidFill>
                  <a:srgbClr val="FFFFFF"/>
                </a:solidFill>
              </a:rPr>
              <a:t>of Rail System Department </a:t>
            </a:r>
            <a:endParaRPr lang="en-US" sz="2000" b="1" i="1" dirty="0" smtClean="0">
              <a:solidFill>
                <a:srgbClr val="FFFFFF"/>
              </a:solidFill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 i="1" dirty="0" smtClean="0">
              <a:solidFill>
                <a:srgbClr val="FFFFFF"/>
              </a:solidFill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Geneva, 24 November </a:t>
            </a:r>
            <a:r>
              <a:rPr lang="en-US" sz="2000" b="1" dirty="0" smtClean="0">
                <a:solidFill>
                  <a:srgbClr val="FFFFFF"/>
                </a:solidFill>
              </a:rPr>
              <a:t>2015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0112" y="2348880"/>
            <a:ext cx="7958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Rail Safety: Trends and Challenges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395288" y="1341438"/>
            <a:ext cx="8064500" cy="3724275"/>
          </a:xfrm>
          <a:prstGeom prst="straightConnector1">
            <a:avLst/>
          </a:prstGeom>
          <a:ln w="76200"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20" y="984151"/>
            <a:ext cx="7423150" cy="379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smtClean="0"/>
              <a:t>What does that mean to us?</a:t>
            </a:r>
            <a:br>
              <a:rPr lang="en-GB" sz="3200" dirty="0" smtClean="0"/>
            </a:br>
            <a:r>
              <a:rPr lang="en-GB" sz="2800" dirty="0" smtClean="0"/>
              <a:t>Delivering </a:t>
            </a:r>
            <a:r>
              <a:rPr lang="en-GB" sz="2800" dirty="0"/>
              <a:t>a Cyber-Safe Service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5175" y="1789113"/>
            <a:ext cx="8128000" cy="2798762"/>
            <a:chOff x="765091" y="1789594"/>
            <a:chExt cx="8127346" cy="2798584"/>
          </a:xfrm>
        </p:grpSpPr>
        <p:sp>
          <p:nvSpPr>
            <p:cNvPr id="6" name="L-Shape 5"/>
            <p:cNvSpPr/>
            <p:nvPr/>
          </p:nvSpPr>
          <p:spPr>
            <a:xfrm rot="5400000">
              <a:off x="1157907" y="3012139"/>
              <a:ext cx="1183223" cy="196885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917479" y="3600816"/>
              <a:ext cx="1776270" cy="779413"/>
            </a:xfrm>
            <a:custGeom>
              <a:avLst/>
              <a:gdLst>
                <a:gd name="connsiteX0" fmla="*/ 0 w 1777494"/>
                <a:gd name="connsiteY0" fmla="*/ 0 h 1558078"/>
                <a:gd name="connsiteX1" fmla="*/ 1777494 w 1777494"/>
                <a:gd name="connsiteY1" fmla="*/ 0 h 1558078"/>
                <a:gd name="connsiteX2" fmla="*/ 1777494 w 1777494"/>
                <a:gd name="connsiteY2" fmla="*/ 1558078 h 1558078"/>
                <a:gd name="connsiteX3" fmla="*/ 0 w 1777494"/>
                <a:gd name="connsiteY3" fmla="*/ 1558078 h 1558078"/>
                <a:gd name="connsiteX4" fmla="*/ 0 w 1777494"/>
                <a:gd name="connsiteY4" fmla="*/ 0 h 1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94" h="1558078">
                  <a:moveTo>
                    <a:pt x="0" y="0"/>
                  </a:moveTo>
                  <a:lnTo>
                    <a:pt x="1777494" y="0"/>
                  </a:lnTo>
                  <a:lnTo>
                    <a:pt x="1777494" y="1558078"/>
                  </a:lnTo>
                  <a:lnTo>
                    <a:pt x="0" y="1558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b="1" dirty="0"/>
                <a:t>Property </a:t>
              </a:r>
              <a:r>
                <a:rPr lang="en-GB" sz="1800" b="1" dirty="0" err="1"/>
                <a:t>inc.</a:t>
              </a:r>
              <a:r>
                <a:rPr lang="en-GB" sz="1800" b="1" dirty="0"/>
                <a:t> Land &amp; Depots</a:t>
              </a:r>
            </a:p>
          </p:txBody>
        </p:sp>
        <p:sp>
          <p:nvSpPr>
            <p:cNvPr id="12" name="L-Shape 11"/>
            <p:cNvSpPr/>
            <p:nvPr/>
          </p:nvSpPr>
          <p:spPr>
            <a:xfrm rot="5400000">
              <a:off x="3211984" y="2473685"/>
              <a:ext cx="1183223" cy="196885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5">
                <a:hueOff val="-3786091"/>
                <a:satOff val="22463"/>
                <a:lumOff val="-7386"/>
                <a:alphaOff val="0"/>
              </a:schemeClr>
            </a:lnRef>
            <a:fillRef idx="3">
              <a:schemeClr val="accent5">
                <a:hueOff val="-3786091"/>
                <a:satOff val="22463"/>
                <a:lumOff val="-7386"/>
                <a:alphaOff val="0"/>
              </a:schemeClr>
            </a:fillRef>
            <a:effectRef idx="3">
              <a:schemeClr val="accent5">
                <a:hueOff val="-3786091"/>
                <a:satOff val="22463"/>
                <a:lumOff val="-73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941379" y="3110310"/>
              <a:ext cx="2109617" cy="961964"/>
            </a:xfrm>
            <a:custGeom>
              <a:avLst/>
              <a:gdLst>
                <a:gd name="connsiteX0" fmla="*/ 0 w 2620613"/>
                <a:gd name="connsiteY0" fmla="*/ 0 h 1558078"/>
                <a:gd name="connsiteX1" fmla="*/ 2620613 w 2620613"/>
                <a:gd name="connsiteY1" fmla="*/ 0 h 1558078"/>
                <a:gd name="connsiteX2" fmla="*/ 2620613 w 2620613"/>
                <a:gd name="connsiteY2" fmla="*/ 1558078 h 1558078"/>
                <a:gd name="connsiteX3" fmla="*/ 0 w 2620613"/>
                <a:gd name="connsiteY3" fmla="*/ 1558078 h 1558078"/>
                <a:gd name="connsiteX4" fmla="*/ 0 w 2620613"/>
                <a:gd name="connsiteY4" fmla="*/ 0 h 1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613" h="1558078">
                  <a:moveTo>
                    <a:pt x="0" y="0"/>
                  </a:moveTo>
                  <a:lnTo>
                    <a:pt x="2620613" y="0"/>
                  </a:lnTo>
                  <a:lnTo>
                    <a:pt x="2620613" y="1558078"/>
                  </a:lnTo>
                  <a:lnTo>
                    <a:pt x="0" y="1558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b="1" dirty="0"/>
                <a:t>Track &amp; Communications</a:t>
              </a:r>
            </a:p>
          </p:txBody>
        </p:sp>
        <p:sp>
          <p:nvSpPr>
            <p:cNvPr id="15" name="L-Shape 14"/>
            <p:cNvSpPr/>
            <p:nvPr/>
          </p:nvSpPr>
          <p:spPr>
            <a:xfrm rot="5400000">
              <a:off x="5252849" y="1935232"/>
              <a:ext cx="1183223" cy="196885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5">
                <a:hueOff val="-7572182"/>
                <a:satOff val="44926"/>
                <a:lumOff val="-14771"/>
                <a:alphaOff val="0"/>
              </a:schemeClr>
            </a:lnRef>
            <a:fillRef idx="3">
              <a:schemeClr val="accent5">
                <a:hueOff val="-7572182"/>
                <a:satOff val="44926"/>
                <a:lumOff val="-14771"/>
                <a:alphaOff val="0"/>
              </a:schemeClr>
            </a:fillRef>
            <a:effectRef idx="3">
              <a:schemeClr val="accent5">
                <a:hueOff val="-7572182"/>
                <a:satOff val="44926"/>
                <a:lumOff val="-147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076394" y="2522972"/>
              <a:ext cx="1777857" cy="1558826"/>
            </a:xfrm>
            <a:custGeom>
              <a:avLst/>
              <a:gdLst>
                <a:gd name="connsiteX0" fmla="*/ 0 w 1777494"/>
                <a:gd name="connsiteY0" fmla="*/ 0 h 1558078"/>
                <a:gd name="connsiteX1" fmla="*/ 1777494 w 1777494"/>
                <a:gd name="connsiteY1" fmla="*/ 0 h 1558078"/>
                <a:gd name="connsiteX2" fmla="*/ 1777494 w 1777494"/>
                <a:gd name="connsiteY2" fmla="*/ 1558078 h 1558078"/>
                <a:gd name="connsiteX3" fmla="*/ 0 w 1777494"/>
                <a:gd name="connsiteY3" fmla="*/ 1558078 h 1558078"/>
                <a:gd name="connsiteX4" fmla="*/ 0 w 1777494"/>
                <a:gd name="connsiteY4" fmla="*/ 0 h 1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94" h="1558078">
                  <a:moveTo>
                    <a:pt x="0" y="0"/>
                  </a:moveTo>
                  <a:lnTo>
                    <a:pt x="1777494" y="0"/>
                  </a:lnTo>
                  <a:lnTo>
                    <a:pt x="1777494" y="1558078"/>
                  </a:lnTo>
                  <a:lnTo>
                    <a:pt x="0" y="1558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b="1" dirty="0"/>
                <a:t>Stations &amp; Trains</a:t>
              </a:r>
            </a:p>
          </p:txBody>
        </p:sp>
        <p:sp>
          <p:nvSpPr>
            <p:cNvPr id="18" name="L-Shape 17"/>
            <p:cNvSpPr/>
            <p:nvPr/>
          </p:nvSpPr>
          <p:spPr>
            <a:xfrm rot="5400000">
              <a:off x="7316397" y="1396778"/>
              <a:ext cx="1183223" cy="196885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5">
                <a:hueOff val="-11358273"/>
                <a:satOff val="67389"/>
                <a:lumOff val="-22157"/>
                <a:alphaOff val="0"/>
              </a:schemeClr>
            </a:lnRef>
            <a:fillRef idx="3">
              <a:schemeClr val="accent5">
                <a:hueOff val="-11358273"/>
                <a:satOff val="67389"/>
                <a:lumOff val="-22157"/>
                <a:alphaOff val="0"/>
              </a:schemeClr>
            </a:fillRef>
            <a:effectRef idx="3">
              <a:schemeClr val="accent5">
                <a:hueOff val="-11358273"/>
                <a:satOff val="67389"/>
                <a:lumOff val="-2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7190774" y="1984844"/>
              <a:ext cx="1671503" cy="1558826"/>
            </a:xfrm>
            <a:custGeom>
              <a:avLst/>
              <a:gdLst>
                <a:gd name="connsiteX0" fmla="*/ 0 w 1672142"/>
                <a:gd name="connsiteY0" fmla="*/ 0 h 1558078"/>
                <a:gd name="connsiteX1" fmla="*/ 1672142 w 1672142"/>
                <a:gd name="connsiteY1" fmla="*/ 0 h 1558078"/>
                <a:gd name="connsiteX2" fmla="*/ 1672142 w 1672142"/>
                <a:gd name="connsiteY2" fmla="*/ 1558078 h 1558078"/>
                <a:gd name="connsiteX3" fmla="*/ 0 w 1672142"/>
                <a:gd name="connsiteY3" fmla="*/ 1558078 h 1558078"/>
                <a:gd name="connsiteX4" fmla="*/ 0 w 1672142"/>
                <a:gd name="connsiteY4" fmla="*/ 0 h 1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142" h="1558078">
                  <a:moveTo>
                    <a:pt x="0" y="0"/>
                  </a:moveTo>
                  <a:lnTo>
                    <a:pt x="1672142" y="0"/>
                  </a:lnTo>
                  <a:lnTo>
                    <a:pt x="1672142" y="1558078"/>
                  </a:lnTo>
                  <a:lnTo>
                    <a:pt x="0" y="1558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b="1" dirty="0"/>
                <a:t>Passenger Info &amp; Hospitality</a:t>
              </a:r>
            </a:p>
          </p:txBody>
        </p:sp>
      </p:grp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339850" y="1916113"/>
            <a:ext cx="280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buChar char="►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chemeClr val="tx2"/>
                </a:solidFill>
              </a:rPr>
              <a:t>ICT is now vital to enable each level to operate</a:t>
            </a:r>
            <a:endParaRPr lang="en-GB" altLang="en-US" sz="2000" u="sng">
              <a:solidFill>
                <a:schemeClr val="tx2"/>
              </a:solidFill>
            </a:endParaRPr>
          </a:p>
        </p:txBody>
      </p: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6016625" y="3716338"/>
            <a:ext cx="26606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buChar char="►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chemeClr val="tx2"/>
                </a:solidFill>
              </a:rPr>
              <a:t>… and to make ICT work effectively the business needs each use of a digital system at each level to interconnect seamlessly within and across the levels</a:t>
            </a:r>
            <a:endParaRPr lang="en-GB" altLang="en-US" sz="2000" u="sng">
              <a:solidFill>
                <a:schemeClr val="tx2"/>
              </a:solidFill>
            </a:endParaRP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984250" y="5065713"/>
            <a:ext cx="4818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pitchFamily="34" charset="0"/>
              <a:buChar char="►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b="1" dirty="0" smtClean="0"/>
              <a:t>Risk </a:t>
            </a:r>
            <a:r>
              <a:rPr lang="en-GB" altLang="en-US" sz="3200" b="1" dirty="0"/>
              <a:t>Appears Everywhere</a:t>
            </a:r>
          </a:p>
        </p:txBody>
      </p:sp>
      <p:sp>
        <p:nvSpPr>
          <p:cNvPr id="22" name="Freeform 21"/>
          <p:cNvSpPr/>
          <p:nvPr/>
        </p:nvSpPr>
        <p:spPr>
          <a:xfrm flipH="1" flipV="1">
            <a:off x="2608263" y="3933825"/>
            <a:ext cx="668337" cy="646113"/>
          </a:xfrm>
          <a:custGeom>
            <a:avLst/>
            <a:gdLst>
              <a:gd name="connsiteX0" fmla="*/ 0 w 1084521"/>
              <a:gd name="connsiteY0" fmla="*/ 738743 h 738743"/>
              <a:gd name="connsiteX1" fmla="*/ 276447 w 1084521"/>
              <a:gd name="connsiteY1" fmla="*/ 143320 h 738743"/>
              <a:gd name="connsiteX2" fmla="*/ 850605 w 1084521"/>
              <a:gd name="connsiteY2" fmla="*/ 15729 h 738743"/>
              <a:gd name="connsiteX3" fmla="*/ 1084521 w 1084521"/>
              <a:gd name="connsiteY3" fmla="*/ 409134 h 7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21" h="738743">
                <a:moveTo>
                  <a:pt x="0" y="738743"/>
                </a:moveTo>
                <a:cubicBezTo>
                  <a:pt x="67340" y="501282"/>
                  <a:pt x="134680" y="263822"/>
                  <a:pt x="276447" y="143320"/>
                </a:cubicBezTo>
                <a:cubicBezTo>
                  <a:pt x="418214" y="22818"/>
                  <a:pt x="715926" y="-28573"/>
                  <a:pt x="850605" y="15729"/>
                </a:cubicBezTo>
                <a:cubicBezTo>
                  <a:pt x="985284" y="60031"/>
                  <a:pt x="1050851" y="340022"/>
                  <a:pt x="1084521" y="409134"/>
                </a:cubicBezTo>
              </a:path>
            </a:pathLst>
          </a:custGeom>
          <a:noFill/>
          <a:ln w="38100">
            <a:prstDash val="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3" name="Freeform 22"/>
          <p:cNvSpPr/>
          <p:nvPr/>
        </p:nvSpPr>
        <p:spPr>
          <a:xfrm flipH="1" flipV="1">
            <a:off x="4624388" y="3430588"/>
            <a:ext cx="668337" cy="646112"/>
          </a:xfrm>
          <a:custGeom>
            <a:avLst/>
            <a:gdLst>
              <a:gd name="connsiteX0" fmla="*/ 0 w 1084521"/>
              <a:gd name="connsiteY0" fmla="*/ 738743 h 738743"/>
              <a:gd name="connsiteX1" fmla="*/ 276447 w 1084521"/>
              <a:gd name="connsiteY1" fmla="*/ 143320 h 738743"/>
              <a:gd name="connsiteX2" fmla="*/ 850605 w 1084521"/>
              <a:gd name="connsiteY2" fmla="*/ 15729 h 738743"/>
              <a:gd name="connsiteX3" fmla="*/ 1084521 w 1084521"/>
              <a:gd name="connsiteY3" fmla="*/ 409134 h 7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21" h="738743">
                <a:moveTo>
                  <a:pt x="0" y="738743"/>
                </a:moveTo>
                <a:cubicBezTo>
                  <a:pt x="67340" y="501282"/>
                  <a:pt x="134680" y="263822"/>
                  <a:pt x="276447" y="143320"/>
                </a:cubicBezTo>
                <a:cubicBezTo>
                  <a:pt x="418214" y="22818"/>
                  <a:pt x="715926" y="-28573"/>
                  <a:pt x="850605" y="15729"/>
                </a:cubicBezTo>
                <a:cubicBezTo>
                  <a:pt x="985284" y="60031"/>
                  <a:pt x="1050851" y="340022"/>
                  <a:pt x="1084521" y="409134"/>
                </a:cubicBezTo>
              </a:path>
            </a:pathLst>
          </a:custGeom>
          <a:noFill/>
          <a:ln w="38100">
            <a:prstDash val="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 flipV="1">
            <a:off x="6697663" y="2781300"/>
            <a:ext cx="666750" cy="646113"/>
          </a:xfrm>
          <a:custGeom>
            <a:avLst/>
            <a:gdLst>
              <a:gd name="connsiteX0" fmla="*/ 0 w 1084521"/>
              <a:gd name="connsiteY0" fmla="*/ 738743 h 738743"/>
              <a:gd name="connsiteX1" fmla="*/ 276447 w 1084521"/>
              <a:gd name="connsiteY1" fmla="*/ 143320 h 738743"/>
              <a:gd name="connsiteX2" fmla="*/ 850605 w 1084521"/>
              <a:gd name="connsiteY2" fmla="*/ 15729 h 738743"/>
              <a:gd name="connsiteX3" fmla="*/ 1084521 w 1084521"/>
              <a:gd name="connsiteY3" fmla="*/ 409134 h 7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21" h="738743">
                <a:moveTo>
                  <a:pt x="0" y="738743"/>
                </a:moveTo>
                <a:cubicBezTo>
                  <a:pt x="67340" y="501282"/>
                  <a:pt x="134680" y="263822"/>
                  <a:pt x="276447" y="143320"/>
                </a:cubicBezTo>
                <a:cubicBezTo>
                  <a:pt x="418214" y="22818"/>
                  <a:pt x="715926" y="-28573"/>
                  <a:pt x="850605" y="15729"/>
                </a:cubicBezTo>
                <a:cubicBezTo>
                  <a:pt x="985284" y="60031"/>
                  <a:pt x="1050851" y="340022"/>
                  <a:pt x="1084521" y="409134"/>
                </a:cubicBezTo>
              </a:path>
            </a:pathLst>
          </a:custGeom>
          <a:noFill/>
          <a:ln w="38100">
            <a:prstDash val="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0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30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20" y="984151"/>
            <a:ext cx="7423150" cy="379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smtClean="0"/>
              <a:t>What does that mean to us?</a:t>
            </a:r>
            <a:br>
              <a:rPr lang="en-GB" sz="3200" dirty="0" smtClean="0"/>
            </a:br>
            <a:r>
              <a:rPr lang="en-GB" sz="2800" dirty="0" smtClean="0"/>
              <a:t>Considering railway as a system</a:t>
            </a:r>
            <a:endParaRPr lang="en-GB" sz="2800" dirty="0"/>
          </a:p>
        </p:txBody>
      </p:sp>
      <p:sp>
        <p:nvSpPr>
          <p:cNvPr id="20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47675" y="1535113"/>
            <a:ext cx="8137525" cy="554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The railway system is in “stable imbalance”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  <a:sym typeface="Wingdings" pitchFamily="2" charset="2"/>
              </a:rPr>
              <a:t>An evolution of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one dimension has an impact on the others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06" y="2607937"/>
            <a:ext cx="3581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2794000" y="2638425"/>
            <a:ext cx="3390900" cy="3200400"/>
            <a:chOff x="2024" y="1696"/>
            <a:chExt cx="2136" cy="2016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2336" y="1696"/>
              <a:ext cx="760" cy="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V="1">
              <a:off x="2344" y="2464"/>
              <a:ext cx="181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024" y="2464"/>
              <a:ext cx="2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3088" y="1696"/>
              <a:ext cx="768" cy="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032" y="2464"/>
              <a:ext cx="1824" cy="1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521200" y="2444750"/>
            <a:ext cx="2644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Men </a:t>
            </a:r>
            <a:r>
              <a:rPr lang="en-GB" b="1" dirty="0" smtClean="0"/>
              <a:t>– Human capital </a:t>
            </a:r>
            <a:r>
              <a:rPr lang="en-GB" dirty="0" smtClean="0"/>
              <a:t>(</a:t>
            </a:r>
            <a:r>
              <a:rPr lang="en-GB" sz="1600" dirty="0" smtClean="0"/>
              <a:t>organisation</a:t>
            </a:r>
            <a:r>
              <a:rPr lang="en-GB" sz="1600" dirty="0"/>
              <a:t>, skills, education, culture</a:t>
            </a:r>
            <a:r>
              <a:rPr lang="en-GB" dirty="0"/>
              <a:t>…)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299200" y="3435350"/>
            <a:ext cx="26955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Operation principles - Rules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sz="1600" dirty="0"/>
              <a:t>operation rules, laws, technical directives, track </a:t>
            </a:r>
            <a:r>
              <a:rPr lang="en-GB" sz="1600" dirty="0" smtClean="0"/>
              <a:t>ownership management</a:t>
            </a:r>
            <a:r>
              <a:rPr lang="en-GB" dirty="0"/>
              <a:t>…)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76250" y="3432175"/>
            <a:ext cx="23241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Environment </a:t>
            </a:r>
            <a:r>
              <a:rPr lang="en-GB" b="1" dirty="0" smtClean="0"/>
              <a:t> by sub network </a:t>
            </a:r>
            <a:r>
              <a:rPr lang="en-GB" dirty="0" smtClean="0"/>
              <a:t>(</a:t>
            </a:r>
            <a:r>
              <a:rPr lang="en-GB" sz="1600" dirty="0" smtClean="0"/>
              <a:t>economical </a:t>
            </a:r>
            <a:r>
              <a:rPr lang="en-GB" sz="1600" dirty="0"/>
              <a:t>and safety targets, traffic, track </a:t>
            </a:r>
            <a:r>
              <a:rPr lang="en-GB" sz="1600" dirty="0" smtClean="0"/>
              <a:t>ownership policy…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93725" y="5111750"/>
            <a:ext cx="2819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Infrastructure</a:t>
            </a:r>
            <a:r>
              <a:rPr lang="en-GB" dirty="0"/>
              <a:t> (</a:t>
            </a:r>
            <a:r>
              <a:rPr lang="en-GB" sz="1600" dirty="0"/>
              <a:t>track, signalling, </a:t>
            </a:r>
            <a:r>
              <a:rPr lang="en-GB" sz="1600" dirty="0" smtClean="0"/>
              <a:t>traffic management, overhead </a:t>
            </a:r>
            <a:r>
              <a:rPr lang="en-GB" sz="1600" dirty="0"/>
              <a:t>lines, monitoring…</a:t>
            </a:r>
            <a:r>
              <a:rPr lang="en-GB" dirty="0"/>
              <a:t>)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137275" y="5124450"/>
            <a:ext cx="2963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Rolling </a:t>
            </a:r>
            <a:r>
              <a:rPr lang="en-US" b="1" dirty="0" smtClean="0"/>
              <a:t>stock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signalling</a:t>
            </a:r>
            <a:r>
              <a:rPr lang="en-US" sz="1600" dirty="0" smtClean="0"/>
              <a:t> systems, speed, load</a:t>
            </a:r>
            <a:r>
              <a:rPr lang="en-US" sz="1600" dirty="0" smtClean="0"/>
              <a:t>, </a:t>
            </a:r>
            <a:r>
              <a:rPr lang="en-US" sz="1600" dirty="0"/>
              <a:t>aerodynamics, </a:t>
            </a:r>
            <a:r>
              <a:rPr lang="en-US" sz="1600" dirty="0" smtClean="0"/>
              <a:t>acceleration</a:t>
            </a:r>
            <a:r>
              <a:rPr lang="en-US" sz="1600" dirty="0"/>
              <a:t>, monitoring</a:t>
            </a:r>
            <a:r>
              <a:rPr lang="en-US" dirty="0"/>
              <a:t>…)</a:t>
            </a: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 rot="-5400000">
            <a:off x="3759200" y="5137150"/>
            <a:ext cx="15367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327525" y="4010025"/>
            <a:ext cx="3952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G</a:t>
            </a:r>
            <a:br>
              <a:rPr lang="en-GB" dirty="0"/>
            </a:br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311030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20" y="984151"/>
            <a:ext cx="7423150" cy="379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smtClean="0"/>
              <a:t>What does that mean to us?</a:t>
            </a:r>
            <a:br>
              <a:rPr lang="en-GB" sz="3200" dirty="0" smtClean="0"/>
            </a:br>
            <a:r>
              <a:rPr lang="en-GB" sz="2800" dirty="0" smtClean="0"/>
              <a:t>Considering first the severity level </a:t>
            </a:r>
            <a:endParaRPr lang="en-GB" sz="2800" dirty="0"/>
          </a:p>
        </p:txBody>
      </p:sp>
      <p:sp>
        <p:nvSpPr>
          <p:cNvPr id="20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47675" y="1535113"/>
            <a:ext cx="8516813" cy="597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altLang="ko-KR" sz="2000" b="1" kern="0" dirty="0" smtClean="0">
                <a:solidFill>
                  <a:srgbClr val="675C53"/>
                </a:solidFill>
                <a:latin typeface="Arial"/>
                <a:ea typeface="굴림" pitchFamily="34" charset="-127"/>
              </a:rPr>
              <a:t>The “acceptable” and “unacceptable” consequences</a:t>
            </a:r>
            <a:r>
              <a:rPr kumimoji="0" lang="en-GB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 have to be considered indifferently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  <a:sym typeface="Wingdings" pitchFamily="2" charset="2"/>
              </a:rPr>
              <a:t>The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  <a:sym typeface="Wingdings" pitchFamily="2" charset="2"/>
              </a:rPr>
              <a:t> unacceptable consequences have to be eradicated by design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75C53"/>
                </a:solidFill>
                <a:effectLst/>
                <a:uLnTx/>
                <a:uFillTx/>
                <a:latin typeface="Arial"/>
                <a:ea typeface="굴림" pitchFamily="34" charset="-127"/>
                <a:sym typeface="Wingdings" pitchFamily="2" charset="2"/>
              </a:rPr>
              <a:t> 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675C53"/>
              </a:solidFill>
              <a:effectLst/>
              <a:uLnTx/>
              <a:uFillTx/>
              <a:latin typeface="Arial"/>
              <a:ea typeface="굴림" pitchFamily="34" charset="-127"/>
            </a:endParaRP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5527155" y="3416052"/>
            <a:ext cx="351353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>Is </a:t>
            </a:r>
            <a:r>
              <a:rPr lang="en-GB" altLang="fr-FR" dirty="0">
                <a:solidFill>
                  <a:srgbClr val="675C53"/>
                </a:solidFill>
                <a:ea typeface="Gulim" pitchFamily="34" charset="-127"/>
              </a:rPr>
              <a:t>the approach </a:t>
            </a: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/>
            </a:r>
            <a:b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</a:b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>“</a:t>
            </a:r>
            <a:r>
              <a:rPr lang="en-GB" altLang="fr-FR" dirty="0">
                <a:solidFill>
                  <a:srgbClr val="675C53"/>
                </a:solidFill>
                <a:ea typeface="Gulim" pitchFamily="34" charset="-127"/>
              </a:rPr>
              <a:t>Risk = Frequency x Severity” acceptable  pour security threats?  NOT </a:t>
            </a: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>ALWAYS</a:t>
            </a:r>
            <a:endParaRPr lang="en-GB" altLang="fr-FR" dirty="0">
              <a:solidFill>
                <a:srgbClr val="675C53"/>
              </a:solidFill>
              <a:ea typeface="Gulim" pitchFamily="34" charset="-127"/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fr-FR" dirty="0">
                <a:solidFill>
                  <a:srgbClr val="675C53"/>
                </a:solidFill>
                <a:ea typeface="Gulim" pitchFamily="34" charset="-127"/>
              </a:rPr>
              <a:t> How to estimate the “Frequency” ? </a:t>
            </a: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/>
            </a:r>
            <a:b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</a:b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>An </a:t>
            </a:r>
            <a:r>
              <a:rPr lang="en-GB" altLang="fr-FR" dirty="0">
                <a:solidFill>
                  <a:srgbClr val="675C53"/>
                </a:solidFill>
                <a:ea typeface="Gulim" pitchFamily="34" charset="-127"/>
              </a:rPr>
              <a:t>attack can be to </a:t>
            </a:r>
            <a:r>
              <a:rPr lang="en-GB" altLang="fr-FR" dirty="0" smtClean="0">
                <a:solidFill>
                  <a:srgbClr val="675C53"/>
                </a:solidFill>
                <a:ea typeface="Gulim" pitchFamily="34" charset="-127"/>
              </a:rPr>
              <a:t>much!</a:t>
            </a:r>
            <a:endParaRPr lang="en-GB" altLang="fr-FR" dirty="0">
              <a:solidFill>
                <a:srgbClr val="675C53"/>
              </a:solidFill>
              <a:ea typeface="Gulim" pitchFamily="34" charset="-127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1905000" y="5480050"/>
            <a:ext cx="145544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/>
              <a:t>Acceptable and assumed Risks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2195736" y="3362325"/>
            <a:ext cx="22322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dirty="0"/>
          </a:p>
          <a:p>
            <a:pPr>
              <a:spcBef>
                <a:spcPct val="50000"/>
              </a:spcBef>
              <a:defRPr/>
            </a:pPr>
            <a:r>
              <a:rPr lang="en-GB" dirty="0" smtClean="0"/>
              <a:t>NOT </a:t>
            </a:r>
            <a:r>
              <a:rPr lang="en-GB" dirty="0" smtClean="0"/>
              <a:t>Acceptable area</a:t>
            </a:r>
            <a:endParaRPr lang="en-GB" dirty="0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348089" y="5742781"/>
            <a:ext cx="2362200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Frequency</a:t>
            </a:r>
            <a:r>
              <a:rPr lang="en-GB" dirty="0"/>
              <a:t> </a:t>
            </a:r>
            <a:r>
              <a:rPr lang="en-GB" sz="1400" dirty="0"/>
              <a:t>(exposition to cyber attacks)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-9525" y="5228059"/>
            <a:ext cx="2380639" cy="1200329"/>
            <a:chOff x="-9525" y="5228059"/>
            <a:chExt cx="2380639" cy="1200329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-9525" y="5228059"/>
              <a:ext cx="18383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altLang="fr-FR" dirty="0" smtClean="0">
                  <a:solidFill>
                    <a:srgbClr val="FF0000"/>
                  </a:solidFill>
                </a:rPr>
                <a:t>(3) Rare </a:t>
              </a:r>
              <a:r>
                <a:rPr lang="en-GB" altLang="fr-FR" dirty="0">
                  <a:solidFill>
                    <a:srgbClr val="FF0000"/>
                  </a:solidFill>
                </a:rPr>
                <a:t>events who have to be “eradicated” by design</a:t>
              </a: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1819697" y="5805264"/>
              <a:ext cx="551417" cy="43281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 flipV="1">
            <a:off x="1819697" y="357301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819697" y="6012148"/>
            <a:ext cx="3528392" cy="2888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0800000">
            <a:off x="1993798" y="2413273"/>
            <a:ext cx="5639496" cy="3312368"/>
          </a:xfrm>
          <a:prstGeom prst="arc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827584" y="3212976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Severity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3115841" y="4471020"/>
            <a:ext cx="2880320" cy="936104"/>
            <a:chOff x="3115841" y="4471020"/>
            <a:chExt cx="2880320" cy="936104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3115841" y="4471020"/>
              <a:ext cx="288032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i="1" dirty="0" smtClean="0"/>
                <a:t>(2)Risks </a:t>
              </a:r>
              <a:r>
                <a:rPr lang="en-GB" i="1" dirty="0"/>
                <a:t>have to be </a:t>
              </a:r>
              <a:r>
                <a:rPr lang="en-GB" i="1" dirty="0" smtClean="0"/>
                <a:t>mitigated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i="1" dirty="0" smtClean="0"/>
                <a:t>Risk = frequency x severity</a:t>
              </a:r>
              <a:endParaRPr lang="en-GB" i="1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H="1">
              <a:off x="3256806" y="5191100"/>
              <a:ext cx="360040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0" y="3656831"/>
            <a:ext cx="3028330" cy="2396552"/>
            <a:chOff x="0" y="3656831"/>
            <a:chExt cx="3028330" cy="2396552"/>
          </a:xfrm>
        </p:grpSpPr>
        <p:sp>
          <p:nvSpPr>
            <p:cNvPr id="49" name="Rectangle 48"/>
            <p:cNvSpPr/>
            <p:nvPr/>
          </p:nvSpPr>
          <p:spPr>
            <a:xfrm>
              <a:off x="883593" y="3696841"/>
              <a:ext cx="2144737" cy="1168400"/>
            </a:xfrm>
            <a:prstGeom prst="rect">
              <a:avLst/>
            </a:prstGeom>
            <a:blipFill dpi="0" rotWithShape="1">
              <a:blip r:embed="rId3" cstate="print">
                <a:alphaModFix amt="4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899592" y="4869160"/>
              <a:ext cx="208823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2348136" y="4869160"/>
              <a:ext cx="0" cy="1184223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0" y="3656831"/>
              <a:ext cx="183569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i="1" dirty="0" smtClean="0"/>
                <a:t>(1)Unacceptable border depending of the sub-network</a:t>
              </a:r>
              <a:endParaRPr lang="en-GB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1030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7"/>
          <p:cNvSpPr>
            <a:spLocks noChangeAspect="1" noChangeArrowheads="1"/>
          </p:cNvSpPr>
          <p:nvPr/>
        </p:nvSpPr>
        <p:spPr bwMode="auto">
          <a:xfrm>
            <a:off x="4722059" y="4179445"/>
            <a:ext cx="487023" cy="59710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4" name="Rectangle 27"/>
          <p:cNvSpPr>
            <a:spLocks noChangeAspect="1" noChangeArrowheads="1"/>
          </p:cNvSpPr>
          <p:nvPr/>
        </p:nvSpPr>
        <p:spPr bwMode="auto">
          <a:xfrm>
            <a:off x="4744544" y="2328160"/>
            <a:ext cx="487023" cy="59710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1499641"/>
            <a:ext cx="3456384" cy="454149"/>
          </a:xfrm>
        </p:spPr>
        <p:txBody>
          <a:bodyPr/>
          <a:lstStyle/>
          <a:p>
            <a:pPr eaLnBrk="1" hangingPunct="1"/>
            <a:r>
              <a:rPr lang="en-GB" altLang="fr-FR" sz="2000" dirty="0" smtClean="0">
                <a:solidFill>
                  <a:srgbClr val="675C53"/>
                </a:solidFill>
                <a:ea typeface="굴림" pitchFamily="34" charset="-127"/>
                <a:cs typeface="+mn-cs"/>
                <a:sym typeface="Wingdings" pitchFamily="2" charset="2"/>
              </a:rPr>
              <a:t> </a:t>
            </a:r>
            <a:r>
              <a:rPr lang="en-GB" altLang="fr-FR" sz="2000" dirty="0" smtClean="0">
                <a:solidFill>
                  <a:srgbClr val="675C53"/>
                </a:solidFill>
                <a:ea typeface="굴림" pitchFamily="34" charset="-127"/>
                <a:cs typeface="+mn-cs"/>
              </a:rPr>
              <a:t>Risks cartography of a </a:t>
            </a:r>
            <a:br>
              <a:rPr lang="en-GB" altLang="fr-FR" sz="2000" dirty="0" smtClean="0">
                <a:solidFill>
                  <a:srgbClr val="675C53"/>
                </a:solidFill>
                <a:ea typeface="굴림" pitchFamily="34" charset="-127"/>
                <a:cs typeface="+mn-cs"/>
              </a:rPr>
            </a:br>
            <a:r>
              <a:rPr lang="en-GB" altLang="fr-FR" sz="2000" dirty="0" smtClean="0">
                <a:solidFill>
                  <a:srgbClr val="675C53"/>
                </a:solidFill>
                <a:ea typeface="굴림" pitchFamily="34" charset="-127"/>
                <a:cs typeface="+mn-cs"/>
              </a:rPr>
              <a:t>     IP signalling network </a:t>
            </a:r>
            <a:endParaRPr lang="en-GB" altLang="fr-FR" sz="2000" dirty="0" smtClean="0">
              <a:solidFill>
                <a:srgbClr val="675C53"/>
              </a:solidFill>
              <a:ea typeface="굴림" pitchFamily="34" charset="-127"/>
              <a:cs typeface="+mn-cs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368925" y="1631120"/>
            <a:ext cx="3641725" cy="29392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R1</a:t>
            </a:r>
            <a:r>
              <a:rPr lang="en-GB" altLang="fr-FR" sz="1000" dirty="0"/>
              <a:t> : [Network] Paralysis of the railway traffic during many days following a human mistake leading to a virus dissemination on the operational network</a:t>
            </a:r>
          </a:p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R2</a:t>
            </a:r>
            <a:r>
              <a:rPr lang="en-GB" altLang="fr-FR" sz="1000" dirty="0"/>
              <a:t> : [Network] Paralysis of the railway traffic  following the unavailability of the operational network</a:t>
            </a:r>
          </a:p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R3</a:t>
            </a:r>
            <a:r>
              <a:rPr lang="en-GB" altLang="fr-FR" sz="1000" dirty="0"/>
              <a:t> : [Computerized system] Paralysis of the railway traffic following a human mistake and virus infection of the remote control centre…</a:t>
            </a:r>
          </a:p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R4</a:t>
            </a:r>
            <a:r>
              <a:rPr lang="en-GB" altLang="fr-FR" sz="1000" dirty="0"/>
              <a:t> : [Computerized system/Network] Paralysis of the railway traffic following an internal or external malicious attack </a:t>
            </a:r>
          </a:p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R5</a:t>
            </a:r>
            <a:r>
              <a:rPr lang="en-GB" altLang="fr-FR" sz="1000" dirty="0"/>
              <a:t> : [Computerized system/Network] Paralysis of the railway traffic during many days following the unavailability of the remote control centre (disaster, strike)</a:t>
            </a:r>
          </a:p>
          <a:p>
            <a:pPr marL="273050" indent="-273050">
              <a:spcBef>
                <a:spcPct val="50000"/>
              </a:spcBef>
              <a:tabLst>
                <a:tab pos="715963" algn="l"/>
              </a:tabLst>
            </a:pPr>
            <a:r>
              <a:rPr lang="en-GB" altLang="fr-FR" sz="1000" b="1" dirty="0"/>
              <a:t>R6</a:t>
            </a:r>
            <a:r>
              <a:rPr lang="en-GB" altLang="fr-FR" sz="1000" dirty="0"/>
              <a:t> : [Computerized] Incapacity to use the remote monitoring of the infrastructure assets and local remote control modules following a cyber attack (from Internet</a:t>
            </a:r>
            <a:r>
              <a:rPr lang="en-GB" altLang="fr-FR" sz="1000" dirty="0" smtClean="0"/>
              <a:t>)</a:t>
            </a:r>
            <a:endParaRPr lang="en-GB" altLang="fr-FR" sz="1000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520825" y="5948363"/>
            <a:ext cx="184150" cy="122237"/>
          </a:xfrm>
          <a:prstGeom prst="rect">
            <a:avLst/>
          </a:prstGeom>
          <a:solidFill>
            <a:srgbClr val="FF9900"/>
          </a:solidFill>
          <a:ln w="6350">
            <a:solidFill>
              <a:schemeClr val="bg2"/>
            </a:solidFill>
            <a:miter lim="800000"/>
            <a:headEnd/>
            <a:tailEnd type="none" w="lg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514475" y="6164263"/>
            <a:ext cx="182563" cy="10795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2"/>
            </a:solidFill>
            <a:miter lim="800000"/>
            <a:headEnd/>
            <a:tailEnd type="none" w="lg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520825" y="5729288"/>
            <a:ext cx="184150" cy="122237"/>
          </a:xfrm>
          <a:prstGeom prst="rect">
            <a:avLst/>
          </a:prstGeom>
          <a:solidFill>
            <a:srgbClr val="FFFF00"/>
          </a:solidFill>
          <a:ln w="6350">
            <a:solidFill>
              <a:schemeClr val="bg2"/>
            </a:solidFill>
            <a:miter lim="800000"/>
            <a:headEnd/>
            <a:tailEnd type="none" w="lg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1520825" y="5518150"/>
            <a:ext cx="184150" cy="122238"/>
          </a:xfrm>
          <a:prstGeom prst="rect">
            <a:avLst/>
          </a:prstGeom>
          <a:solidFill>
            <a:srgbClr val="00FF00"/>
          </a:solidFill>
          <a:ln w="6350">
            <a:solidFill>
              <a:schemeClr val="bg2"/>
            </a:solidFill>
            <a:miter lim="800000"/>
            <a:headEnd/>
            <a:tailEnd type="none" w="lg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677988" y="5492750"/>
            <a:ext cx="191770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r-FR" sz="900"/>
              <a:t>Low risk, no disposition necessary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676400" y="5695950"/>
            <a:ext cx="275590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r-FR" sz="900"/>
              <a:t>Medium risk, to verify the necessity to reduce them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677988" y="5911850"/>
            <a:ext cx="263525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r-FR" sz="900"/>
              <a:t>High risk, necessary dispositions to reduce them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670050" y="6127750"/>
            <a:ext cx="271145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r-FR" sz="900"/>
              <a:t>Non acceptable risk, priority action to be launched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1368425" y="5446713"/>
            <a:ext cx="3070225" cy="962025"/>
          </a:xfrm>
          <a:prstGeom prst="rect">
            <a:avLst/>
          </a:prstGeom>
          <a:noFill/>
          <a:ln w="6350">
            <a:solidFill>
              <a:srgbClr val="DAD2D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2" name="Rectangle 13"/>
          <p:cNvSpPr>
            <a:spLocks noChangeAspect="1" noChangeArrowheads="1"/>
          </p:cNvSpPr>
          <p:nvPr/>
        </p:nvSpPr>
        <p:spPr bwMode="auto">
          <a:xfrm>
            <a:off x="849313" y="4175125"/>
            <a:ext cx="977900" cy="630238"/>
          </a:xfrm>
          <a:prstGeom prst="rect">
            <a:avLst/>
          </a:prstGeom>
          <a:solidFill>
            <a:srgbClr val="02D033"/>
          </a:soli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3" name="Rectangle 14"/>
          <p:cNvSpPr>
            <a:spLocks noChangeAspect="1" noChangeArrowheads="1"/>
          </p:cNvSpPr>
          <p:nvPr/>
        </p:nvSpPr>
        <p:spPr bwMode="auto">
          <a:xfrm>
            <a:off x="1814513" y="4175125"/>
            <a:ext cx="981075" cy="630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4" name="Rectangle 15"/>
          <p:cNvSpPr>
            <a:spLocks noChangeAspect="1" noChangeArrowheads="1"/>
          </p:cNvSpPr>
          <p:nvPr/>
        </p:nvSpPr>
        <p:spPr bwMode="auto">
          <a:xfrm>
            <a:off x="2790825" y="4175125"/>
            <a:ext cx="976313" cy="630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5" name="Rectangle 16"/>
          <p:cNvSpPr>
            <a:spLocks noChangeAspect="1" noChangeArrowheads="1"/>
          </p:cNvSpPr>
          <p:nvPr/>
        </p:nvSpPr>
        <p:spPr bwMode="auto">
          <a:xfrm>
            <a:off x="3743325" y="4175125"/>
            <a:ext cx="976313" cy="630238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6" name="Rectangle 17"/>
          <p:cNvSpPr>
            <a:spLocks noChangeAspect="1" noChangeArrowheads="1"/>
          </p:cNvSpPr>
          <p:nvPr/>
        </p:nvSpPr>
        <p:spPr bwMode="auto">
          <a:xfrm>
            <a:off x="849313" y="3546475"/>
            <a:ext cx="977900" cy="6302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7" name="Rectangle 18"/>
          <p:cNvSpPr>
            <a:spLocks noChangeAspect="1" noChangeArrowheads="1"/>
          </p:cNvSpPr>
          <p:nvPr/>
        </p:nvSpPr>
        <p:spPr bwMode="auto">
          <a:xfrm>
            <a:off x="1814513" y="3546475"/>
            <a:ext cx="981075" cy="630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8" name="Rectangle 19"/>
          <p:cNvSpPr>
            <a:spLocks noChangeAspect="1" noChangeArrowheads="1"/>
          </p:cNvSpPr>
          <p:nvPr/>
        </p:nvSpPr>
        <p:spPr bwMode="auto">
          <a:xfrm>
            <a:off x="2790825" y="3546475"/>
            <a:ext cx="976313" cy="630238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49" name="Rectangle 20"/>
          <p:cNvSpPr>
            <a:spLocks noChangeAspect="1" noChangeArrowheads="1"/>
          </p:cNvSpPr>
          <p:nvPr/>
        </p:nvSpPr>
        <p:spPr bwMode="auto">
          <a:xfrm>
            <a:off x="3743325" y="3546475"/>
            <a:ext cx="976313" cy="630238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0" name="Rectangle 21"/>
          <p:cNvSpPr>
            <a:spLocks noChangeAspect="1" noChangeArrowheads="1"/>
          </p:cNvSpPr>
          <p:nvPr/>
        </p:nvSpPr>
        <p:spPr bwMode="auto">
          <a:xfrm>
            <a:off x="849313" y="2921000"/>
            <a:ext cx="977900" cy="628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1" name="Rectangle 22"/>
          <p:cNvSpPr>
            <a:spLocks noChangeAspect="1" noChangeArrowheads="1"/>
          </p:cNvSpPr>
          <p:nvPr/>
        </p:nvSpPr>
        <p:spPr bwMode="auto">
          <a:xfrm>
            <a:off x="1814513" y="2921000"/>
            <a:ext cx="981075" cy="6286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2" name="Rectangle 23"/>
          <p:cNvSpPr>
            <a:spLocks noChangeAspect="1" noChangeArrowheads="1"/>
          </p:cNvSpPr>
          <p:nvPr/>
        </p:nvSpPr>
        <p:spPr bwMode="auto">
          <a:xfrm>
            <a:off x="2790825" y="2921000"/>
            <a:ext cx="976313" cy="6286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3" name="Rectangle 24"/>
          <p:cNvSpPr>
            <a:spLocks noChangeAspect="1" noChangeArrowheads="1"/>
          </p:cNvSpPr>
          <p:nvPr/>
        </p:nvSpPr>
        <p:spPr bwMode="auto">
          <a:xfrm>
            <a:off x="3743325" y="2921000"/>
            <a:ext cx="976313" cy="628650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4" name="Rectangle 25"/>
          <p:cNvSpPr>
            <a:spLocks noChangeAspect="1" noChangeArrowheads="1"/>
          </p:cNvSpPr>
          <p:nvPr/>
        </p:nvSpPr>
        <p:spPr bwMode="auto">
          <a:xfrm>
            <a:off x="849313" y="2297113"/>
            <a:ext cx="977900" cy="6302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5" name="Rectangle 26"/>
          <p:cNvSpPr>
            <a:spLocks noChangeAspect="1" noChangeArrowheads="1"/>
          </p:cNvSpPr>
          <p:nvPr/>
        </p:nvSpPr>
        <p:spPr bwMode="auto">
          <a:xfrm>
            <a:off x="1814513" y="2297113"/>
            <a:ext cx="981075" cy="630237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6" name="Rectangle 27"/>
          <p:cNvSpPr>
            <a:spLocks noChangeAspect="1" noChangeArrowheads="1"/>
          </p:cNvSpPr>
          <p:nvPr/>
        </p:nvSpPr>
        <p:spPr bwMode="auto">
          <a:xfrm>
            <a:off x="2790825" y="2297113"/>
            <a:ext cx="976313" cy="630237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7" name="Rectangle 28"/>
          <p:cNvSpPr>
            <a:spLocks noChangeAspect="1" noChangeArrowheads="1"/>
          </p:cNvSpPr>
          <p:nvPr/>
        </p:nvSpPr>
        <p:spPr bwMode="auto">
          <a:xfrm>
            <a:off x="3743325" y="2297113"/>
            <a:ext cx="976313" cy="630237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2558" name="Line 29"/>
          <p:cNvSpPr>
            <a:spLocks noChangeAspect="1" noChangeShapeType="1"/>
          </p:cNvSpPr>
          <p:nvPr/>
        </p:nvSpPr>
        <p:spPr bwMode="auto">
          <a:xfrm>
            <a:off x="849313" y="4805363"/>
            <a:ext cx="4189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22559" name="Line 30"/>
          <p:cNvSpPr>
            <a:spLocks noChangeAspect="1" noChangeShapeType="1"/>
          </p:cNvSpPr>
          <p:nvPr/>
        </p:nvSpPr>
        <p:spPr bwMode="auto">
          <a:xfrm>
            <a:off x="849313" y="1927225"/>
            <a:ext cx="0" cy="288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1266825" y="4895850"/>
            <a:ext cx="8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1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2301875" y="48958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2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62" name="Rectangle 33"/>
          <p:cNvSpPr>
            <a:spLocks noChangeArrowheads="1"/>
          </p:cNvSpPr>
          <p:nvPr/>
        </p:nvSpPr>
        <p:spPr bwMode="auto">
          <a:xfrm>
            <a:off x="3235325" y="48958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3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4232275" y="4895850"/>
            <a:ext cx="8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4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64" name="Rectangle 35"/>
          <p:cNvSpPr>
            <a:spLocks noChangeArrowheads="1"/>
          </p:cNvSpPr>
          <p:nvPr/>
        </p:nvSpPr>
        <p:spPr bwMode="auto">
          <a:xfrm>
            <a:off x="4791075" y="4876800"/>
            <a:ext cx="13651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fr-FR" altLang="fr-FR" sz="1600" b="1" dirty="0" smtClean="0">
                <a:solidFill>
                  <a:srgbClr val="777777"/>
                </a:solidFill>
                <a:latin typeface="Verdana" pitchFamily="34" charset="0"/>
              </a:rPr>
              <a:t>Impact (</a:t>
            </a:r>
            <a:r>
              <a:rPr lang="fr-FR" altLang="fr-FR" sz="1600" b="1" dirty="0" err="1" smtClean="0">
                <a:solidFill>
                  <a:srgbClr val="777777"/>
                </a:solidFill>
                <a:latin typeface="Verdana" pitchFamily="34" charset="0"/>
              </a:rPr>
              <a:t>Severity</a:t>
            </a:r>
            <a:r>
              <a:rPr lang="fr-FR" altLang="fr-FR" sz="1600" b="1" dirty="0" smtClean="0">
                <a:solidFill>
                  <a:srgbClr val="777777"/>
                </a:solidFill>
                <a:latin typeface="Verdana" pitchFamily="34" charset="0"/>
              </a:rPr>
              <a:t>)</a:t>
            </a:r>
            <a:endParaRPr lang="fr-FR" altLang="fr-FR" sz="1600" b="1" dirty="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22565" name="Text Box 36"/>
          <p:cNvSpPr txBox="1">
            <a:spLocks noChangeArrowheads="1"/>
          </p:cNvSpPr>
          <p:nvPr/>
        </p:nvSpPr>
        <p:spPr bwMode="auto">
          <a:xfrm>
            <a:off x="3862388" y="5008563"/>
            <a:ext cx="79533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fr-FR" sz="1000">
                <a:solidFill>
                  <a:srgbClr val="777777"/>
                </a:solidFill>
              </a:rPr>
              <a:t>Very High</a:t>
            </a:r>
          </a:p>
        </p:txBody>
      </p:sp>
      <p:sp>
        <p:nvSpPr>
          <p:cNvPr id="22566" name="Text Box 37"/>
          <p:cNvSpPr txBox="1">
            <a:spLocks noChangeArrowheads="1"/>
          </p:cNvSpPr>
          <p:nvPr/>
        </p:nvSpPr>
        <p:spPr bwMode="auto">
          <a:xfrm>
            <a:off x="3052763" y="5008563"/>
            <a:ext cx="528637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fr-FR" sz="1000">
                <a:solidFill>
                  <a:srgbClr val="777777"/>
                </a:solidFill>
              </a:rPr>
              <a:t>High</a:t>
            </a:r>
          </a:p>
        </p:txBody>
      </p:sp>
      <p:sp>
        <p:nvSpPr>
          <p:cNvPr id="22567" name="Text Box 38"/>
          <p:cNvSpPr txBox="1">
            <a:spLocks noChangeArrowheads="1"/>
          </p:cNvSpPr>
          <p:nvPr/>
        </p:nvSpPr>
        <p:spPr bwMode="auto">
          <a:xfrm>
            <a:off x="2024063" y="5010150"/>
            <a:ext cx="719137" cy="22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 sz="1000">
                <a:solidFill>
                  <a:srgbClr val="777777"/>
                </a:solidFill>
              </a:rPr>
              <a:t>Medium</a:t>
            </a:r>
          </a:p>
        </p:txBody>
      </p:sp>
      <p:sp>
        <p:nvSpPr>
          <p:cNvPr id="22568" name="Text Box 39"/>
          <p:cNvSpPr txBox="1">
            <a:spLocks noChangeArrowheads="1"/>
          </p:cNvSpPr>
          <p:nvPr/>
        </p:nvSpPr>
        <p:spPr bwMode="auto">
          <a:xfrm>
            <a:off x="1014413" y="5008563"/>
            <a:ext cx="5905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fr-FR" sz="1000">
                <a:solidFill>
                  <a:srgbClr val="777777"/>
                </a:solidFill>
              </a:rPr>
              <a:t>Low</a:t>
            </a: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706438" y="4373563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1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70" name="Rectangle 41"/>
          <p:cNvSpPr>
            <a:spLocks noChangeArrowheads="1"/>
          </p:cNvSpPr>
          <p:nvPr/>
        </p:nvSpPr>
        <p:spPr bwMode="auto">
          <a:xfrm>
            <a:off x="706438" y="3748088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2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71" name="Rectangle 42"/>
          <p:cNvSpPr>
            <a:spLocks noChangeArrowheads="1"/>
          </p:cNvSpPr>
          <p:nvPr/>
        </p:nvSpPr>
        <p:spPr bwMode="auto">
          <a:xfrm>
            <a:off x="706438" y="312420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3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72" name="Rectangle 43"/>
          <p:cNvSpPr>
            <a:spLocks noChangeArrowheads="1"/>
          </p:cNvSpPr>
          <p:nvPr/>
        </p:nvSpPr>
        <p:spPr bwMode="auto">
          <a:xfrm>
            <a:off x="706438" y="2500313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000" b="1">
                <a:solidFill>
                  <a:srgbClr val="777777"/>
                </a:solidFill>
                <a:latin typeface="Verdana" pitchFamily="34" charset="0"/>
              </a:rPr>
              <a:t>4</a:t>
            </a:r>
            <a:endParaRPr lang="fr-FR" altLang="fr-FR" sz="1000">
              <a:latin typeface="Verdana" pitchFamily="34" charset="0"/>
            </a:endParaRPr>
          </a:p>
        </p:txBody>
      </p:sp>
      <p:sp>
        <p:nvSpPr>
          <p:cNvPr id="22573" name="Text Box 44"/>
          <p:cNvSpPr txBox="1">
            <a:spLocks noChangeArrowheads="1"/>
          </p:cNvSpPr>
          <p:nvPr/>
        </p:nvSpPr>
        <p:spPr bwMode="auto">
          <a:xfrm>
            <a:off x="200025" y="4338638"/>
            <a:ext cx="5905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fr-FR" sz="1000">
                <a:solidFill>
                  <a:srgbClr val="777777"/>
                </a:solidFill>
              </a:rPr>
              <a:t>Low</a:t>
            </a:r>
          </a:p>
        </p:txBody>
      </p:sp>
      <p:sp>
        <p:nvSpPr>
          <p:cNvPr id="22574" name="Text Box 45"/>
          <p:cNvSpPr txBox="1">
            <a:spLocks noChangeArrowheads="1"/>
          </p:cNvSpPr>
          <p:nvPr/>
        </p:nvSpPr>
        <p:spPr bwMode="auto">
          <a:xfrm>
            <a:off x="152400" y="3690938"/>
            <a:ext cx="644525" cy="25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 sz="1000">
                <a:solidFill>
                  <a:srgbClr val="777777"/>
                </a:solidFill>
              </a:rPr>
              <a:t>Medium</a:t>
            </a:r>
          </a:p>
        </p:txBody>
      </p:sp>
      <p:sp>
        <p:nvSpPr>
          <p:cNvPr id="22575" name="Text Box 46"/>
          <p:cNvSpPr txBox="1">
            <a:spLocks noChangeArrowheads="1"/>
          </p:cNvSpPr>
          <p:nvPr/>
        </p:nvSpPr>
        <p:spPr bwMode="auto">
          <a:xfrm>
            <a:off x="152400" y="3086100"/>
            <a:ext cx="6191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 sz="1000">
                <a:solidFill>
                  <a:srgbClr val="777777"/>
                </a:solidFill>
              </a:rPr>
              <a:t>High</a:t>
            </a:r>
          </a:p>
        </p:txBody>
      </p:sp>
      <p:sp>
        <p:nvSpPr>
          <p:cNvPr id="22576" name="Text Box 47"/>
          <p:cNvSpPr txBox="1">
            <a:spLocks noChangeArrowheads="1"/>
          </p:cNvSpPr>
          <p:nvPr/>
        </p:nvSpPr>
        <p:spPr bwMode="auto">
          <a:xfrm>
            <a:off x="52388" y="2447925"/>
            <a:ext cx="79533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fr-FR" sz="1000">
                <a:solidFill>
                  <a:srgbClr val="777777"/>
                </a:solidFill>
              </a:rPr>
              <a:t>Very High</a:t>
            </a:r>
          </a:p>
        </p:txBody>
      </p:sp>
      <p:sp>
        <p:nvSpPr>
          <p:cNvPr id="22577" name="Rectangle 48"/>
          <p:cNvSpPr>
            <a:spLocks noChangeArrowheads="1"/>
          </p:cNvSpPr>
          <p:nvPr/>
        </p:nvSpPr>
        <p:spPr bwMode="auto">
          <a:xfrm>
            <a:off x="196850" y="1460500"/>
            <a:ext cx="18548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altLang="fr-FR" sz="1600" b="1" dirty="0" smtClean="0">
                <a:solidFill>
                  <a:srgbClr val="777777"/>
                </a:solidFill>
                <a:latin typeface="Verdana" pitchFamily="34" charset="0"/>
              </a:rPr>
              <a:t>Probability (Frequency)</a:t>
            </a:r>
            <a:endParaRPr lang="en-GB" altLang="fr-FR" sz="1600" b="1" dirty="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22578" name="Oval 49"/>
          <p:cNvSpPr>
            <a:spLocks noChangeArrowheads="1"/>
          </p:cNvSpPr>
          <p:nvPr/>
        </p:nvSpPr>
        <p:spPr bwMode="auto">
          <a:xfrm>
            <a:off x="4856810" y="2495550"/>
            <a:ext cx="266700" cy="2809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2579" name="Oval 50"/>
          <p:cNvSpPr>
            <a:spLocks noChangeArrowheads="1"/>
          </p:cNvSpPr>
          <p:nvPr/>
        </p:nvSpPr>
        <p:spPr bwMode="auto">
          <a:xfrm>
            <a:off x="4826830" y="4341658"/>
            <a:ext cx="266700" cy="28098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2581" name="Oval 50"/>
          <p:cNvSpPr>
            <a:spLocks noChangeArrowheads="1"/>
          </p:cNvSpPr>
          <p:nvPr/>
        </p:nvSpPr>
        <p:spPr bwMode="auto">
          <a:xfrm>
            <a:off x="4106863" y="4367213"/>
            <a:ext cx="266700" cy="28098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2582" name="Oval 50"/>
          <p:cNvSpPr>
            <a:spLocks noChangeArrowheads="1"/>
          </p:cNvSpPr>
          <p:nvPr/>
        </p:nvSpPr>
        <p:spPr bwMode="auto">
          <a:xfrm>
            <a:off x="1182688" y="3070225"/>
            <a:ext cx="266700" cy="28098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2583" name="Rectangle 12"/>
          <p:cNvSpPr>
            <a:spLocks noChangeArrowheads="1"/>
          </p:cNvSpPr>
          <p:nvPr/>
        </p:nvSpPr>
        <p:spPr bwMode="auto">
          <a:xfrm>
            <a:off x="4639460" y="5483704"/>
            <a:ext cx="3260356" cy="854080"/>
          </a:xfrm>
          <a:prstGeom prst="rect">
            <a:avLst/>
          </a:prstGeom>
          <a:solidFill>
            <a:schemeClr val="bg2"/>
          </a:solidFill>
          <a:ln w="63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r-FR" sz="1100" dirty="0">
                <a:solidFill>
                  <a:schemeClr val="accent1"/>
                </a:solidFill>
              </a:rPr>
              <a:t>Can a scenario </a:t>
            </a:r>
            <a:r>
              <a:rPr lang="en-GB" altLang="fr-FR" sz="1100" dirty="0" smtClean="0">
                <a:solidFill>
                  <a:schemeClr val="accent1"/>
                </a:solidFill>
              </a:rPr>
              <a:t>reducing </a:t>
            </a:r>
            <a:r>
              <a:rPr lang="en-GB" altLang="fr-FR" sz="1100" dirty="0">
                <a:solidFill>
                  <a:schemeClr val="accent1"/>
                </a:solidFill>
              </a:rPr>
              <a:t>the railway safety be identified 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altLang="fr-FR" sz="1100" dirty="0">
                <a:solidFill>
                  <a:schemeClr val="accent1"/>
                </a:solidFill>
              </a:rPr>
              <a:t>The </a:t>
            </a:r>
            <a:r>
              <a:rPr lang="en-GB" altLang="fr-FR" sz="1100" dirty="0" smtClean="0">
                <a:solidFill>
                  <a:schemeClr val="accent1"/>
                </a:solidFill>
              </a:rPr>
              <a:t>regularity / availability </a:t>
            </a:r>
            <a:r>
              <a:rPr lang="en-GB" altLang="fr-FR" sz="1100" dirty="0">
                <a:solidFill>
                  <a:schemeClr val="accent1"/>
                </a:solidFill>
              </a:rPr>
              <a:t>of the railway traffic can be significantly reduced by any scenarios ?</a:t>
            </a:r>
          </a:p>
        </p:txBody>
      </p:sp>
      <p:sp>
        <p:nvSpPr>
          <p:cNvPr id="22584" name="Oval 50"/>
          <p:cNvSpPr>
            <a:spLocks noChangeArrowheads="1"/>
          </p:cNvSpPr>
          <p:nvPr/>
        </p:nvSpPr>
        <p:spPr bwMode="auto">
          <a:xfrm>
            <a:off x="4105275" y="3070225"/>
            <a:ext cx="266700" cy="28098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2585" name="Oval 50"/>
          <p:cNvSpPr>
            <a:spLocks noChangeArrowheads="1"/>
          </p:cNvSpPr>
          <p:nvPr/>
        </p:nvSpPr>
        <p:spPr bwMode="auto">
          <a:xfrm>
            <a:off x="4105275" y="2495550"/>
            <a:ext cx="266700" cy="28098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60" name="Rectangle 27"/>
          <p:cNvSpPr>
            <a:spLocks noChangeAspect="1" noChangeArrowheads="1"/>
          </p:cNvSpPr>
          <p:nvPr/>
        </p:nvSpPr>
        <p:spPr bwMode="auto">
          <a:xfrm>
            <a:off x="3782675" y="1995878"/>
            <a:ext cx="976313" cy="289393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1" name="Rectangle 27"/>
          <p:cNvSpPr>
            <a:spLocks noChangeAspect="1" noChangeArrowheads="1"/>
          </p:cNvSpPr>
          <p:nvPr/>
        </p:nvSpPr>
        <p:spPr bwMode="auto">
          <a:xfrm>
            <a:off x="2795822" y="1995878"/>
            <a:ext cx="976313" cy="291891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1823959" y="1995878"/>
            <a:ext cx="976313" cy="294390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3" name="Rectangle 27"/>
          <p:cNvSpPr>
            <a:spLocks noChangeAspect="1" noChangeArrowheads="1"/>
          </p:cNvSpPr>
          <p:nvPr/>
        </p:nvSpPr>
        <p:spPr bwMode="auto">
          <a:xfrm>
            <a:off x="852097" y="1995878"/>
            <a:ext cx="976313" cy="29688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5" name="Rectangle 27"/>
          <p:cNvSpPr>
            <a:spLocks noChangeAspect="1" noChangeArrowheads="1"/>
          </p:cNvSpPr>
          <p:nvPr/>
        </p:nvSpPr>
        <p:spPr bwMode="auto">
          <a:xfrm>
            <a:off x="4732052" y="2960245"/>
            <a:ext cx="487023" cy="59710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6" name="Rectangle 27"/>
          <p:cNvSpPr>
            <a:spLocks noChangeAspect="1" noChangeArrowheads="1"/>
          </p:cNvSpPr>
          <p:nvPr/>
        </p:nvSpPr>
        <p:spPr bwMode="auto">
          <a:xfrm>
            <a:off x="4734550" y="3562351"/>
            <a:ext cx="487023" cy="59710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940152" y="4664127"/>
            <a:ext cx="275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</a:t>
            </a:r>
            <a:r>
              <a:rPr lang="fr-FR" b="1" dirty="0" smtClean="0">
                <a:solidFill>
                  <a:srgbClr val="FF0000"/>
                </a:solidFill>
              </a:rPr>
              <a:t>UN</a:t>
            </a:r>
            <a:r>
              <a:rPr lang="fr-FR" b="1" dirty="0" smtClean="0">
                <a:solidFill>
                  <a:srgbClr val="FF0000"/>
                </a:solidFill>
              </a:rPr>
              <a:t>ACCEPTABLE</a:t>
            </a:r>
            <a:r>
              <a:rPr lang="fr-FR" b="1" dirty="0" smtClean="0">
                <a:solidFill>
                  <a:srgbClr val="FF0000"/>
                </a:solidFill>
              </a:rPr>
              <a:t> »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 flipV="1">
            <a:off x="5220072" y="3717032"/>
            <a:ext cx="746014" cy="1156959"/>
          </a:xfrm>
          <a:prstGeom prst="straightConnector1">
            <a:avLst/>
          </a:prstGeom>
          <a:ln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31887" y="475530"/>
            <a:ext cx="7423150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Considering first the severity level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459338" y="1685950"/>
            <a:ext cx="3528392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For each identified category of systems, networks, sub-networks, functions  (security level 1 to 4)</a:t>
            </a:r>
          </a:p>
          <a:p>
            <a:r>
              <a:rPr lang="en-GB" dirty="0" smtClean="0">
                <a:sym typeface="Wingdings" pitchFamily="2" charset="2"/>
              </a:rPr>
              <a:t> Leads to different packages of coherent solutions on different axles on the Supplier and railway sides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 The battle of the safety is win or loosen at the first design stages</a:t>
            </a:r>
            <a:br>
              <a:rPr lang="en-GB" dirty="0" smtClean="0">
                <a:sym typeface="Wingdings" pitchFamily="2" charset="2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4" grpId="0" animBg="1"/>
      <p:bldP spid="64" grpId="1" animBg="1"/>
      <p:bldP spid="22564" grpId="0"/>
      <p:bldP spid="22564" grpId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6" grpId="1" animBg="1"/>
      <p:bldP spid="69" grpId="0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4" descr="E:\НИиРП\АСУТП\confi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5061" y="3696918"/>
            <a:ext cx="981258" cy="7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 txBox="1">
            <a:spLocks noChangeArrowheads="1"/>
          </p:cNvSpPr>
          <p:nvPr/>
        </p:nvSpPr>
        <p:spPr bwMode="auto">
          <a:xfrm>
            <a:off x="5868988" y="1609725"/>
            <a:ext cx="30083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buFont typeface="Arial" charset="0"/>
              <a:buNone/>
              <a:defRPr/>
            </a:pPr>
            <a:r>
              <a:rPr lang="en-GB" sz="2000" b="1" u="sng" dirty="0">
                <a:latin typeface="Calibri" pitchFamily="34" charset="0"/>
              </a:rPr>
              <a:t>IP level Mitigation measures </a:t>
            </a:r>
            <a:r>
              <a:rPr lang="en-GB" dirty="0" smtClean="0">
                <a:latin typeface="Calibri" pitchFamily="34" charset="0"/>
              </a:rPr>
              <a:t>(firewall</a:t>
            </a:r>
            <a:r>
              <a:rPr lang="en-GB" dirty="0" smtClean="0">
                <a:latin typeface="Calibri" pitchFamily="34" charset="0"/>
              </a:rPr>
              <a:t>; </a:t>
            </a:r>
            <a:r>
              <a:rPr lang="en-GB" dirty="0" smtClean="0">
                <a:latin typeface="Calibri" pitchFamily="34" charset="0"/>
              </a:rPr>
              <a:t>Privacy of data collected; </a:t>
            </a:r>
            <a:r>
              <a:rPr lang="en-GB" dirty="0" smtClean="0">
                <a:latin typeface="Calibri" pitchFamily="34" charset="0"/>
                <a:sym typeface="Wingdings" pitchFamily="2" charset="2"/>
              </a:rPr>
              <a:t>I</a:t>
            </a:r>
            <a:r>
              <a:rPr lang="en-GB" dirty="0" smtClean="0">
                <a:latin typeface="Calibri" pitchFamily="34" charset="0"/>
              </a:rPr>
              <a:t>ntegrity </a:t>
            </a:r>
            <a:r>
              <a:rPr lang="en-GB" dirty="0" smtClean="0">
                <a:latin typeface="Calibri" pitchFamily="34" charset="0"/>
              </a:rPr>
              <a:t>of data collected; VPN</a:t>
            </a:r>
            <a:r>
              <a:rPr lang="en-GB" dirty="0" smtClean="0">
                <a:latin typeface="Calibri" pitchFamily="34" charset="0"/>
              </a:rPr>
              <a:t>; Events monitoring; </a:t>
            </a:r>
            <a:r>
              <a:rPr lang="en-GB" dirty="0" smtClean="0">
                <a:latin typeface="Calibri" pitchFamily="34" charset="0"/>
                <a:sym typeface="Wingdings" pitchFamily="2" charset="2"/>
              </a:rPr>
              <a:t>I</a:t>
            </a:r>
            <a:r>
              <a:rPr lang="en-GB" dirty="0" smtClean="0">
                <a:latin typeface="Calibri" pitchFamily="34" charset="0"/>
              </a:rPr>
              <a:t>ntrusion </a:t>
            </a:r>
            <a:r>
              <a:rPr lang="en-GB" dirty="0" smtClean="0">
                <a:latin typeface="Calibri" pitchFamily="34" charset="0"/>
              </a:rPr>
              <a:t>detection system (IDS); DMZ, network </a:t>
            </a:r>
            <a:r>
              <a:rPr lang="en-GB" dirty="0" smtClean="0">
                <a:latin typeface="Calibri" pitchFamily="34" charset="0"/>
              </a:rPr>
              <a:t>segmentation)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à"/>
              <a:defRPr/>
            </a:pPr>
            <a:endParaRPr lang="en-GB" dirty="0">
              <a:solidFill>
                <a:srgbClr val="675C53"/>
              </a:solidFill>
              <a:ea typeface="Gulim" pitchFamily="34" charset="-127"/>
            </a:endParaRPr>
          </a:p>
          <a:p>
            <a:pPr>
              <a:defRPr/>
            </a:pPr>
            <a:endParaRPr lang="en-GB" dirty="0">
              <a:solidFill>
                <a:srgbClr val="675C53"/>
              </a:solidFill>
              <a:ea typeface="Gulim" pitchFamily="34" charset="-127"/>
            </a:endParaRPr>
          </a:p>
        </p:txBody>
      </p:sp>
      <p:pic>
        <p:nvPicPr>
          <p:cNvPr id="25" name="Picture 1" descr="E:\НИиРП\АСУТП\FW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58" y="1865184"/>
            <a:ext cx="1071216" cy="107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3" descr="E:\НИиРП\АСУТП\vp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7062" y="3545175"/>
            <a:ext cx="654337" cy="6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811838" y="4143375"/>
            <a:ext cx="3006725" cy="19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buFont typeface="Arial" charset="0"/>
              <a:buNone/>
              <a:defRPr/>
            </a:pPr>
            <a:r>
              <a:rPr lang="en-GB" sz="2000" b="1" u="sng" dirty="0">
                <a:latin typeface="Calibri" pitchFamily="34" charset="0"/>
              </a:rPr>
              <a:t>IT level</a:t>
            </a:r>
          </a:p>
          <a:p>
            <a:pPr lvl="1">
              <a:defRPr/>
            </a:pPr>
            <a:r>
              <a:rPr lang="en-GB" dirty="0" smtClean="0">
                <a:latin typeface="Calibri" pitchFamily="34" charset="0"/>
              </a:rPr>
              <a:t>(Safe operating system vs. </a:t>
            </a:r>
            <a:r>
              <a:rPr lang="en-GB" dirty="0" smtClean="0">
                <a:latin typeface="Calibri" pitchFamily="34" charset="0"/>
              </a:rPr>
              <a:t>specific real time operating system not known, distinction between HW + basic SW and Functional SW</a:t>
            </a:r>
            <a:r>
              <a:rPr lang="en-GB" dirty="0" smtClean="0">
                <a:latin typeface="Calibri" pitchFamily="34" charset="0"/>
              </a:rPr>
              <a:t>...)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04850" y="1643063"/>
            <a:ext cx="3006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buFont typeface="Arial" charset="0"/>
              <a:buNone/>
              <a:defRPr/>
            </a:pPr>
            <a:r>
              <a:rPr lang="en-GB" sz="2000" b="1" u="sng" dirty="0" smtClean="0">
                <a:latin typeface="Calibri" pitchFamily="34" charset="0"/>
              </a:rPr>
              <a:t>Functional </a:t>
            </a:r>
            <a:r>
              <a:rPr lang="en-GB" sz="2000" b="1" u="sng" dirty="0">
                <a:latin typeface="Calibri" pitchFamily="34" charset="0"/>
              </a:rPr>
              <a:t>level </a:t>
            </a:r>
            <a:r>
              <a:rPr lang="en-GB" sz="2000" b="1" u="sng" dirty="0" smtClean="0">
                <a:latin typeface="Calibri" pitchFamily="34" charset="0"/>
              </a:rPr>
              <a:t/>
            </a:r>
            <a:br>
              <a:rPr lang="en-GB" sz="2000" b="1" u="sng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(coherence </a:t>
            </a:r>
            <a:r>
              <a:rPr lang="en-GB" dirty="0">
                <a:latin typeface="Calibri" pitchFamily="34" charset="0"/>
              </a:rPr>
              <a:t>between the context and the </a:t>
            </a:r>
            <a:r>
              <a:rPr lang="en-GB" dirty="0" smtClean="0">
                <a:latin typeface="Calibri" pitchFamily="34" charset="0"/>
              </a:rPr>
              <a:t>input data… </a:t>
            </a:r>
            <a:r>
              <a:rPr lang="en-GB" dirty="0">
                <a:latin typeface="Calibri" pitchFamily="34" charset="0"/>
              </a:rPr>
              <a:t>formal </a:t>
            </a:r>
            <a:r>
              <a:rPr lang="en-GB" dirty="0" smtClean="0">
                <a:latin typeface="Calibri" pitchFamily="34" charset="0"/>
              </a:rPr>
              <a:t>proof, detection system (IDS), functional automatic detection and commutation…)</a:t>
            </a:r>
            <a:endParaRPr lang="en-GB" dirty="0">
              <a:latin typeface="Calibri" pitchFamily="34" charset="0"/>
            </a:endParaRPr>
          </a:p>
          <a:p>
            <a:pPr>
              <a:defRPr/>
            </a:pPr>
            <a:endParaRPr lang="en-GB" dirty="0">
              <a:solidFill>
                <a:srgbClr val="675C53"/>
              </a:solidFill>
              <a:ea typeface="Gulim" pitchFamily="34" charset="-127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639243" y="4152198"/>
            <a:ext cx="3008312" cy="201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buFont typeface="Arial" charset="0"/>
              <a:buNone/>
              <a:defRPr/>
            </a:pPr>
            <a:r>
              <a:rPr lang="en-GB" sz="2000" b="1" u="sng" dirty="0">
                <a:latin typeface="Calibri" pitchFamily="34" charset="0"/>
              </a:rPr>
              <a:t>Organisation </a:t>
            </a:r>
            <a:r>
              <a:rPr lang="en-GB" sz="2000" b="1" u="sng" dirty="0" smtClean="0">
                <a:latin typeface="Calibri" pitchFamily="34" charset="0"/>
              </a:rPr>
              <a:t>and </a:t>
            </a:r>
            <a:r>
              <a:rPr lang="en-GB" sz="2000" b="1" u="sng" dirty="0">
                <a:latin typeface="Calibri" pitchFamily="34" charset="0"/>
              </a:rPr>
              <a:t>architecture </a:t>
            </a:r>
            <a:r>
              <a:rPr lang="en-GB" sz="2000" b="1" u="sng" dirty="0" smtClean="0">
                <a:latin typeface="Calibri" pitchFamily="34" charset="0"/>
              </a:rPr>
              <a:t>system</a:t>
            </a:r>
            <a:endParaRPr lang="en-GB" dirty="0" smtClean="0">
              <a:solidFill>
                <a:srgbClr val="675C53"/>
              </a:solidFill>
              <a:ea typeface="Gulim" pitchFamily="34" charset="-127"/>
            </a:endParaRPr>
          </a:p>
          <a:p>
            <a:pPr lvl="1">
              <a:defRPr/>
            </a:pPr>
            <a:r>
              <a:rPr lang="en-GB" dirty="0" smtClean="0">
                <a:latin typeface="Calibri" pitchFamily="34" charset="0"/>
              </a:rPr>
              <a:t>(Security and safety management system, skill, education, </a:t>
            </a:r>
            <a:r>
              <a:rPr lang="en-GB" dirty="0" smtClean="0">
                <a:latin typeface="Calibri" pitchFamily="34" charset="0"/>
              </a:rPr>
              <a:t>confinement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of the accesses, authorizations</a:t>
            </a:r>
            <a:r>
              <a:rPr lang="en-GB" dirty="0" smtClean="0">
                <a:latin typeface="Calibri" pitchFamily="34" charset="0"/>
              </a:rPr>
              <a:t>…)</a:t>
            </a:r>
            <a:endParaRPr lang="en-GB" dirty="0">
              <a:solidFill>
                <a:srgbClr val="675C53"/>
              </a:solidFill>
              <a:ea typeface="Gulim" pitchFamily="34" charset="-127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572000" y="1596609"/>
            <a:ext cx="14990" cy="452702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477722" y="3410417"/>
            <a:ext cx="1304144" cy="118422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379630" y="3907591"/>
            <a:ext cx="1304144" cy="118422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482719" y="3895099"/>
            <a:ext cx="1304144" cy="118422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384627" y="3387932"/>
            <a:ext cx="1304144" cy="118422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408233" y="5228288"/>
            <a:ext cx="257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0" dirty="0" smtClean="0">
                <a:solidFill>
                  <a:srgbClr val="FF0000"/>
                </a:solidFill>
              </a:rPr>
              <a:t>CONVERGENCE: Reduce </a:t>
            </a:r>
            <a:r>
              <a:rPr lang="en-GB" i="0" dirty="0" smtClean="0">
                <a:solidFill>
                  <a:srgbClr val="FF0000"/>
                </a:solidFill>
              </a:rPr>
              <a:t>the possibility to go through (how to control the four dimensions?)</a:t>
            </a:r>
            <a:endParaRPr lang="en-GB" i="0" dirty="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>
            <a:stCxn id="21" idx="0"/>
          </p:cNvCxnSpPr>
          <p:nvPr/>
        </p:nvCxnSpPr>
        <p:spPr>
          <a:xfrm flipH="1" flipV="1">
            <a:off x="4592455" y="4163987"/>
            <a:ext cx="104933" cy="1064301"/>
          </a:xfrm>
          <a:prstGeom prst="straightConnector1">
            <a:avLst/>
          </a:prstGeom>
          <a:ln w="31750">
            <a:solidFill>
              <a:srgbClr val="FF000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22362" y="485055"/>
            <a:ext cx="7423150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Package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of </a:t>
            </a:r>
            <a:r>
              <a:rPr lang="en-GB" sz="2800" b="1" kern="0" dirty="0" smtClean="0">
                <a:solidFill>
                  <a:srgbClr val="506361"/>
                </a:solidFill>
                <a:latin typeface="Arial"/>
              </a:rPr>
              <a:t>coherent solutions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72358" y="12942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Railways  - - Suppliers</a:t>
            </a:r>
            <a:endParaRPr lang="en-GB" sz="2400" b="1" dirty="0"/>
          </a:p>
        </p:txBody>
      </p:sp>
      <p:sp>
        <p:nvSpPr>
          <p:cNvPr id="26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9" grpId="0"/>
      <p:bldP spid="10" grpId="0"/>
      <p:bldP spid="14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36" y="475530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Any propositions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from the UIC ARGUS project</a:t>
            </a:r>
            <a:b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International Railway Standard end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Users\marie_p\Desktop\IRS-H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561" y="1374676"/>
            <a:ext cx="2843808" cy="652456"/>
          </a:xfrm>
          <a:prstGeom prst="rect">
            <a:avLst/>
          </a:prstGeom>
          <a:noFill/>
        </p:spPr>
      </p:pic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4902200" y="4970463"/>
            <a:ext cx="1600200" cy="104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latin typeface="Arial" charset="0"/>
                <a:cs typeface="+mn-cs"/>
              </a:rPr>
              <a:t>SIL4 functions dependent of the Network type</a:t>
            </a:r>
          </a:p>
          <a:p>
            <a:pPr>
              <a:spcBef>
                <a:spcPct val="50000"/>
              </a:spcBef>
              <a:defRPr/>
            </a:pPr>
            <a:r>
              <a:rPr lang="en-GB" sz="1400">
                <a:latin typeface="Arial" charset="0"/>
                <a:cs typeface="+mn-cs"/>
              </a:rPr>
              <a:t>Security barrier?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55600" y="4978400"/>
            <a:ext cx="1600200" cy="1049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latin typeface="Arial" charset="0"/>
                <a:cs typeface="+mn-cs"/>
              </a:rPr>
              <a:t>SIL4 functions independent of the Network type</a:t>
            </a:r>
          </a:p>
          <a:p>
            <a:pPr>
              <a:spcBef>
                <a:spcPct val="50000"/>
              </a:spcBef>
              <a:defRPr/>
            </a:pPr>
            <a:r>
              <a:rPr lang="en-GB" sz="1400">
                <a:latin typeface="Arial" charset="0"/>
                <a:cs typeface="+mn-cs"/>
              </a:rPr>
              <a:t>Security barrier</a:t>
            </a:r>
          </a:p>
        </p:txBody>
      </p:sp>
      <p:sp>
        <p:nvSpPr>
          <p:cNvPr id="10" name="Espace réservé du pied de page 2"/>
          <p:cNvSpPr txBox="1">
            <a:spLocks noGrp="1"/>
          </p:cNvSpPr>
          <p:nvPr/>
        </p:nvSpPr>
        <p:spPr bwMode="auto">
          <a:xfrm>
            <a:off x="2917825" y="5680075"/>
            <a:ext cx="4498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Security Platform Steering Committee - 10 June 2013 Paris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7200" y="4191000"/>
            <a:ext cx="1193800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Arial" charset="0"/>
                <a:cs typeface="+mn-cs"/>
              </a:rPr>
              <a:t>SAFETY </a:t>
            </a:r>
            <a:r>
              <a:rPr lang="en-GB" sz="1400" dirty="0">
                <a:latin typeface="Arial" charset="0"/>
                <a:cs typeface="+mn-cs"/>
              </a:rPr>
              <a:t>Signalling System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56000" y="4202113"/>
            <a:ext cx="1232024" cy="8617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smtClean="0">
                <a:latin typeface="Arial" charset="0"/>
                <a:cs typeface="+mn-cs"/>
              </a:rPr>
              <a:t>SAFETY Signalling</a:t>
            </a:r>
            <a:r>
              <a:rPr lang="en-GB" sz="1400" dirty="0" smtClean="0">
                <a:latin typeface="Arial" charset="0"/>
                <a:cs typeface="+mn-cs"/>
              </a:rPr>
              <a:t> </a:t>
            </a:r>
            <a:r>
              <a:rPr lang="en-GB" sz="1400" dirty="0">
                <a:latin typeface="Arial" charset="0"/>
                <a:cs typeface="+mn-cs"/>
              </a:rPr>
              <a:t>System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76800" y="4178300"/>
            <a:ext cx="1193800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Arial" charset="0"/>
                <a:cs typeface="+mn-cs"/>
              </a:rPr>
              <a:t>SAFETY </a:t>
            </a:r>
            <a:r>
              <a:rPr lang="en-GB" sz="1400" dirty="0">
                <a:latin typeface="Arial" charset="0"/>
                <a:cs typeface="+mn-cs"/>
              </a:rPr>
              <a:t>Signalling System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962900" y="4572000"/>
            <a:ext cx="1028700" cy="877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Arial" charset="0"/>
                <a:cs typeface="+mn-cs"/>
              </a:rPr>
              <a:t>SAFETY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Arial" charset="0"/>
                <a:cs typeface="+mn-cs"/>
              </a:rPr>
              <a:t>Signalling System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574800" y="4495800"/>
            <a:ext cx="19812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stealth" w="lg" len="lg"/>
            <a:tailEnd type="stealth" w="lg" len="lg"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1727200" y="4343400"/>
            <a:ext cx="1676400" cy="1123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71700" y="4470400"/>
            <a:ext cx="914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cs typeface="+mn-cs"/>
              </a:rPr>
              <a:t>SIL0 </a:t>
            </a:r>
            <a:r>
              <a:rPr lang="en-GB" sz="1400" b="1">
                <a:solidFill>
                  <a:schemeClr val="bg1"/>
                </a:solidFill>
                <a:latin typeface="Arial" charset="0"/>
                <a:cs typeface="+mn-cs"/>
              </a:rPr>
              <a:t>Closed Network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007100" y="4483100"/>
            <a:ext cx="19812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stealth" w="lg" len="lg"/>
            <a:tailEnd type="stealth" w="lg" len="lg"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6159500" y="4343400"/>
            <a:ext cx="1600200" cy="1073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388100" y="4406900"/>
            <a:ext cx="1295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>
                <a:solidFill>
                  <a:schemeClr val="bg1"/>
                </a:solidFill>
                <a:latin typeface="Arial" charset="0"/>
                <a:cs typeface="+mn-cs"/>
              </a:rPr>
              <a:t>Open Network</a:t>
            </a:r>
            <a:br>
              <a:rPr lang="en-GB" sz="1400" b="1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en-GB" sz="1400" b="1">
                <a:solidFill>
                  <a:schemeClr val="bg1"/>
                </a:solidFill>
                <a:latin typeface="Arial" charset="0"/>
                <a:cs typeface="+mn-cs"/>
              </a:rPr>
              <a:t>with security function</a:t>
            </a:r>
          </a:p>
          <a:p>
            <a:pPr>
              <a:spcBef>
                <a:spcPct val="50000"/>
              </a:spcBef>
              <a:defRPr/>
            </a:pPr>
            <a:r>
              <a:rPr lang="en-GB" sz="1400" b="1">
                <a:latin typeface="Arial" charset="0"/>
                <a:cs typeface="+mn-cs"/>
              </a:rPr>
              <a:t>(e.g. VLAN)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5094826">
            <a:off x="7569200" y="4064000"/>
            <a:ext cx="381000" cy="609600"/>
          </a:xfrm>
          <a:prstGeom prst="lightningBol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22" name="Espace réservé du numéro de diapositive 1"/>
          <p:cNvSpPr txBox="1">
            <a:spLocks noGrp="1"/>
          </p:cNvSpPr>
          <p:nvPr/>
        </p:nvSpPr>
        <p:spPr bwMode="auto">
          <a:xfrm>
            <a:off x="3087688" y="4410075"/>
            <a:ext cx="719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75E9557D-4C6E-4841-ABED-7034E5A319C0}" type="slidenum">
              <a:rPr lang="fr-FR" sz="900">
                <a:solidFill>
                  <a:schemeClr val="bg1"/>
                </a:solidFill>
              </a:rPr>
              <a:pPr/>
              <a:t>15</a:t>
            </a:fld>
            <a:endParaRPr lang="fr-FR" sz="900">
              <a:solidFill>
                <a:schemeClr val="bg1"/>
              </a:solidFill>
            </a:endParaRP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905000" y="5156200"/>
            <a:ext cx="1524000" cy="457200"/>
          </a:xfrm>
          <a:custGeom>
            <a:avLst/>
            <a:gdLst>
              <a:gd name="T0" fmla="*/ 0 w 960"/>
              <a:gd name="T1" fmla="*/ 2147483647 h 288"/>
              <a:gd name="T2" fmla="*/ 2147483647 w 960"/>
              <a:gd name="T3" fmla="*/ 2147483647 h 288"/>
              <a:gd name="T4" fmla="*/ 2147483647 w 960"/>
              <a:gd name="T5" fmla="*/ 2147483647 h 288"/>
              <a:gd name="T6" fmla="*/ 2147483647 w 960"/>
              <a:gd name="T7" fmla="*/ 2147483647 h 288"/>
              <a:gd name="T8" fmla="*/ 2147483647 w 960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288"/>
              <a:gd name="T17" fmla="*/ 960 w 960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288">
                <a:moveTo>
                  <a:pt x="0" y="144"/>
                </a:moveTo>
                <a:lnTo>
                  <a:pt x="288" y="288"/>
                </a:lnTo>
                <a:lnTo>
                  <a:pt x="624" y="288"/>
                </a:lnTo>
                <a:lnTo>
                  <a:pt x="816" y="192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 rot="9713800">
            <a:off x="3352800" y="5384800"/>
            <a:ext cx="381000" cy="609600"/>
          </a:xfrm>
          <a:prstGeom prst="lightningBol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rot="10800000" wrap="none" anchor="ctr"/>
          <a:lstStyle/>
          <a:p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142875" y="2037606"/>
            <a:ext cx="6867525" cy="1683494"/>
            <a:chOff x="142875" y="2037606"/>
            <a:chExt cx="6867525" cy="1683494"/>
          </a:xfrm>
        </p:grpSpPr>
        <p:sp>
          <p:nvSpPr>
            <p:cNvPr id="7" name="AutoShape 32"/>
            <p:cNvSpPr>
              <a:spLocks/>
            </p:cNvSpPr>
            <p:nvPr/>
          </p:nvSpPr>
          <p:spPr bwMode="auto">
            <a:xfrm rot="5400000">
              <a:off x="4445000" y="2273300"/>
              <a:ext cx="228600" cy="2667000"/>
            </a:xfrm>
            <a:prstGeom prst="rightBrace">
              <a:avLst>
                <a:gd name="adj1" fmla="val 97222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>
              <a:prstShdw prst="shdw17" dist="17961" dir="2700000">
                <a:srgbClr val="99003D"/>
              </a:prstShdw>
            </a:effectLst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1219200" y="2425700"/>
              <a:ext cx="1600200" cy="942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dirty="0">
                  <a:latin typeface="Arial" charset="0"/>
                  <a:cs typeface="+mn-cs"/>
                </a:rPr>
                <a:t>Signalling functions are independent of the telecom link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819400" y="2425700"/>
              <a:ext cx="1066800" cy="80021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600" dirty="0" smtClean="0">
                  <a:latin typeface="Arial" charset="0"/>
                  <a:cs typeface="+mn-cs"/>
                </a:rPr>
                <a:t>SAFETY Signalling</a:t>
              </a:r>
              <a:r>
                <a:rPr lang="en-GB" sz="1400" dirty="0" smtClean="0">
                  <a:latin typeface="Arial" charset="0"/>
                  <a:cs typeface="+mn-cs"/>
                </a:rPr>
                <a:t> </a:t>
              </a:r>
              <a:r>
                <a:rPr lang="en-GB" sz="1400" dirty="0">
                  <a:latin typeface="Arial" charset="0"/>
                  <a:cs typeface="+mn-cs"/>
                </a:rPr>
                <a:t>System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867400" y="2692400"/>
              <a:ext cx="1143000" cy="9233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 smtClean="0">
                  <a:latin typeface="Arial" charset="0"/>
                  <a:cs typeface="+mn-cs"/>
                </a:rPr>
                <a:t>SAFETY Signalling</a:t>
              </a:r>
              <a:r>
                <a:rPr lang="en-GB" sz="1400" dirty="0" smtClean="0">
                  <a:latin typeface="Arial" charset="0"/>
                  <a:cs typeface="+mn-cs"/>
                </a:rPr>
                <a:t> </a:t>
              </a:r>
              <a:r>
                <a:rPr lang="en-GB" sz="1400" dirty="0">
                  <a:latin typeface="Arial" charset="0"/>
                  <a:cs typeface="+mn-cs"/>
                </a:rPr>
                <a:t>System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886200" y="2730500"/>
              <a:ext cx="1981200" cy="2921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stealth" w="lg" len="lg"/>
              <a:tailEnd type="stealth" w="lg" len="lg"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06900" y="2514600"/>
              <a:ext cx="1003300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>
                  <a:latin typeface="Arial" charset="0"/>
                  <a:cs typeface="+mn-cs"/>
                </a:rPr>
                <a:t>SIL0 </a:t>
              </a:r>
              <a:r>
                <a:rPr lang="en-GB" sz="1400" b="1" dirty="0">
                  <a:latin typeface="Arial" charset="0"/>
                  <a:cs typeface="+mn-cs"/>
                </a:rPr>
                <a:t>Closed Telecoms</a:t>
              </a:r>
              <a:br>
                <a:rPr lang="en-GB" sz="1400" b="1" dirty="0">
                  <a:latin typeface="Arial" charset="0"/>
                  <a:cs typeface="+mn-cs"/>
                </a:rPr>
              </a:br>
              <a:r>
                <a:rPr lang="en-GB" sz="1400" b="1" dirty="0">
                  <a:latin typeface="Arial" charset="0"/>
                  <a:cs typeface="+mn-cs"/>
                </a:rPr>
                <a:t> Links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42875" y="2037606"/>
              <a:ext cx="2339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kern="0" dirty="0" smtClean="0">
                  <a:solidFill>
                    <a:srgbClr val="506361"/>
                  </a:solidFill>
                  <a:latin typeface="Arial"/>
                  <a:sym typeface="Wingdings" pitchFamily="2" charset="2"/>
                </a:rPr>
                <a:t>1) Yesterday</a:t>
              </a:r>
              <a:endParaRPr lang="en-GB" sz="2000" b="1" kern="0" dirty="0">
                <a:solidFill>
                  <a:srgbClr val="506361"/>
                </a:solidFill>
                <a:latin typeface="Arial"/>
                <a:sym typeface="Wingdings" pitchFamily="2" charset="2"/>
              </a:endParaRPr>
            </a:p>
          </p:txBody>
        </p:sp>
      </p:grpSp>
      <p:sp>
        <p:nvSpPr>
          <p:cNvPr id="30" name="AutoShape 33"/>
          <p:cNvSpPr>
            <a:spLocks noChangeArrowheads="1"/>
          </p:cNvSpPr>
          <p:nvPr/>
        </p:nvSpPr>
        <p:spPr bwMode="auto">
          <a:xfrm rot="2836458">
            <a:off x="4152900" y="36449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67F"/>
            </a:prstShdw>
          </a:effec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 rot="18763542" flipH="1">
            <a:off x="4775200" y="36449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67F"/>
            </a:prstShdw>
          </a:effectLst>
        </p:spPr>
        <p:txBody>
          <a:bodyPr rot="10800000" wrap="none" anchor="ctr"/>
          <a:lstStyle/>
          <a:p>
            <a:pPr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747145" y="3888482"/>
            <a:ext cx="1774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kern="0" dirty="0" err="1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And/Or</a:t>
            </a:r>
            <a:endParaRPr lang="en-GB" sz="2000" b="1" kern="0" dirty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41412" y="3681983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    Tomorrow</a:t>
            </a:r>
            <a:endParaRPr lang="en-GB" sz="2000" b="1" kern="0" dirty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35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7" grpId="0" animBg="1"/>
      <p:bldP spid="28" grpId="0" animBg="1"/>
      <p:bldP spid="30" grpId="0" animBg="1"/>
      <p:bldP spid="31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36" y="475530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Any propositions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from the UIC ARGUS project</a:t>
            </a:r>
            <a:b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International Railway Standard end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Users\marie_p\Desktop\IRS-H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561" y="1374676"/>
            <a:ext cx="2843808" cy="652456"/>
          </a:xfrm>
          <a:prstGeom prst="rect">
            <a:avLst/>
          </a:prstGeom>
          <a:noFill/>
        </p:spPr>
      </p:pic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691680" y="2276872"/>
            <a:ext cx="7165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Safety </a:t>
            </a:r>
            <a:r>
              <a:rPr lang="en-GB" sz="2000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is security and security s safety</a:t>
            </a:r>
            <a:endParaRPr lang="en-GB" sz="2000" kern="0" dirty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1115616" y="4237087"/>
            <a:ext cx="1078556" cy="1477328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fr-FR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State Hacking</a:t>
            </a:r>
          </a:p>
          <a:p>
            <a:pPr algn="ctr">
              <a:spcBef>
                <a:spcPct val="50000"/>
              </a:spcBef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3400425" y="2800350"/>
            <a:ext cx="990600" cy="25908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Arc 18"/>
          <p:cNvSpPr>
            <a:spLocks/>
          </p:cNvSpPr>
          <p:nvPr/>
        </p:nvSpPr>
        <p:spPr bwMode="auto">
          <a:xfrm>
            <a:off x="3933825" y="2952750"/>
            <a:ext cx="281940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Arc 19"/>
          <p:cNvSpPr>
            <a:spLocks/>
          </p:cNvSpPr>
          <p:nvPr/>
        </p:nvSpPr>
        <p:spPr bwMode="auto">
          <a:xfrm flipV="1">
            <a:off x="3933825" y="4095750"/>
            <a:ext cx="281940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6296025" y="3486150"/>
            <a:ext cx="1066800" cy="10668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3324225" y="4629150"/>
            <a:ext cx="1066800" cy="1066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3362325" y="2419350"/>
            <a:ext cx="1066800" cy="1066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3324225" y="267335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Arial" charset="0"/>
                <a:cs typeface="Arial" charset="0"/>
              </a:rPr>
              <a:t>System Available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3248025" y="479425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Arial" charset="0"/>
                <a:cs typeface="Arial" charset="0"/>
              </a:rPr>
              <a:t>System unavailable</a:t>
            </a: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6219825" y="3613150"/>
            <a:ext cx="1219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Arial" charset="0"/>
                <a:cs typeface="Arial" charset="0"/>
              </a:rPr>
              <a:t>Unsafe state of the system</a:t>
            </a:r>
          </a:p>
        </p:txBody>
      </p:sp>
      <p:sp>
        <p:nvSpPr>
          <p:cNvPr id="71" name="Freeform 26"/>
          <p:cNvSpPr>
            <a:spLocks/>
          </p:cNvSpPr>
          <p:nvPr/>
        </p:nvSpPr>
        <p:spPr bwMode="auto">
          <a:xfrm>
            <a:off x="4162425" y="3865563"/>
            <a:ext cx="457200" cy="306387"/>
          </a:xfrm>
          <a:custGeom>
            <a:avLst/>
            <a:gdLst>
              <a:gd name="T0" fmla="*/ 20161248 w 288"/>
              <a:gd name="T1" fmla="*/ 486388613 h 193"/>
              <a:gd name="T2" fmla="*/ 362902445 w 288"/>
              <a:gd name="T3" fmla="*/ 0 h 193"/>
              <a:gd name="T4" fmla="*/ 0 w 288"/>
              <a:gd name="T5" fmla="*/ 0 h 193"/>
              <a:gd name="T6" fmla="*/ 725804891 w 288"/>
              <a:gd name="T7" fmla="*/ 0 h 193"/>
              <a:gd name="T8" fmla="*/ 362902445 w 288"/>
              <a:gd name="T9" fmla="*/ 0 h 193"/>
              <a:gd name="T10" fmla="*/ 725804891 w 288"/>
              <a:gd name="T11" fmla="*/ 483869256 h 193"/>
              <a:gd name="T12" fmla="*/ 0 w 288"/>
              <a:gd name="T13" fmla="*/ 483869256 h 193"/>
              <a:gd name="T14" fmla="*/ 20161248 w 288"/>
              <a:gd name="T15" fmla="*/ 48638861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193"/>
              <a:gd name="T26" fmla="*/ 288 w 288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193">
                <a:moveTo>
                  <a:pt x="8" y="193"/>
                </a:moveTo>
                <a:lnTo>
                  <a:pt x="144" y="0"/>
                </a:lnTo>
                <a:lnTo>
                  <a:pt x="0" y="0"/>
                </a:lnTo>
                <a:lnTo>
                  <a:pt x="288" y="0"/>
                </a:lnTo>
                <a:lnTo>
                  <a:pt x="144" y="0"/>
                </a:lnTo>
                <a:lnTo>
                  <a:pt x="288" y="192"/>
                </a:lnTo>
                <a:lnTo>
                  <a:pt x="0" y="192"/>
                </a:lnTo>
                <a:lnTo>
                  <a:pt x="8" y="19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72" name="Freeform 27"/>
          <p:cNvSpPr>
            <a:spLocks/>
          </p:cNvSpPr>
          <p:nvPr/>
        </p:nvSpPr>
        <p:spPr bwMode="auto">
          <a:xfrm>
            <a:off x="3171825" y="3854450"/>
            <a:ext cx="457200" cy="317500"/>
          </a:xfrm>
          <a:custGeom>
            <a:avLst/>
            <a:gdLst>
              <a:gd name="T0" fmla="*/ 705643649 w 288"/>
              <a:gd name="T1" fmla="*/ 0 h 200"/>
              <a:gd name="T2" fmla="*/ 362902445 w 288"/>
              <a:gd name="T3" fmla="*/ 504031295 h 200"/>
              <a:gd name="T4" fmla="*/ 725804891 w 288"/>
              <a:gd name="T5" fmla="*/ 504031295 h 200"/>
              <a:gd name="T6" fmla="*/ 0 w 288"/>
              <a:gd name="T7" fmla="*/ 504031295 h 200"/>
              <a:gd name="T8" fmla="*/ 362902445 w 288"/>
              <a:gd name="T9" fmla="*/ 504031295 h 200"/>
              <a:gd name="T10" fmla="*/ 0 w 288"/>
              <a:gd name="T11" fmla="*/ 20161250 h 200"/>
              <a:gd name="T12" fmla="*/ 725804891 w 288"/>
              <a:gd name="T13" fmla="*/ 20161250 h 200"/>
              <a:gd name="T14" fmla="*/ 705643649 w 288"/>
              <a:gd name="T15" fmla="*/ 0 h 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00"/>
              <a:gd name="T26" fmla="*/ 288 w 288"/>
              <a:gd name="T27" fmla="*/ 200 h 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00">
                <a:moveTo>
                  <a:pt x="280" y="0"/>
                </a:moveTo>
                <a:lnTo>
                  <a:pt x="144" y="200"/>
                </a:lnTo>
                <a:lnTo>
                  <a:pt x="288" y="200"/>
                </a:lnTo>
                <a:lnTo>
                  <a:pt x="0" y="200"/>
                </a:lnTo>
                <a:lnTo>
                  <a:pt x="144" y="200"/>
                </a:lnTo>
                <a:lnTo>
                  <a:pt x="0" y="8"/>
                </a:lnTo>
                <a:lnTo>
                  <a:pt x="288" y="8"/>
                </a:lnTo>
                <a:lnTo>
                  <a:pt x="2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73" name="Freeform 28"/>
          <p:cNvSpPr>
            <a:spLocks/>
          </p:cNvSpPr>
          <p:nvPr/>
        </p:nvSpPr>
        <p:spPr bwMode="auto">
          <a:xfrm>
            <a:off x="5127625" y="4772025"/>
            <a:ext cx="341313" cy="474663"/>
          </a:xfrm>
          <a:custGeom>
            <a:avLst/>
            <a:gdLst>
              <a:gd name="T0" fmla="*/ 0 w 215"/>
              <a:gd name="T1" fmla="*/ 15120953 h 299"/>
              <a:gd name="T2" fmla="*/ 521673952 w 215"/>
              <a:gd name="T3" fmla="*/ 362902833 h 299"/>
              <a:gd name="T4" fmla="*/ 501512678 w 215"/>
              <a:gd name="T5" fmla="*/ 0 h 299"/>
              <a:gd name="T6" fmla="*/ 541835226 w 215"/>
              <a:gd name="T7" fmla="*/ 725805667 h 299"/>
              <a:gd name="T8" fmla="*/ 521673952 w 215"/>
              <a:gd name="T9" fmla="*/ 362902833 h 299"/>
              <a:gd name="T10" fmla="*/ 60483846 w 215"/>
              <a:gd name="T11" fmla="*/ 753528197 h 299"/>
              <a:gd name="T12" fmla="*/ 20161280 w 215"/>
              <a:gd name="T13" fmla="*/ 27722543 h 299"/>
              <a:gd name="T14" fmla="*/ 0 w 215"/>
              <a:gd name="T15" fmla="*/ 15120953 h 2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"/>
              <a:gd name="T25" fmla="*/ 0 h 299"/>
              <a:gd name="T26" fmla="*/ 215 w 215"/>
              <a:gd name="T27" fmla="*/ 299 h 2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" h="299">
                <a:moveTo>
                  <a:pt x="0" y="6"/>
                </a:moveTo>
                <a:lnTo>
                  <a:pt x="207" y="144"/>
                </a:lnTo>
                <a:lnTo>
                  <a:pt x="199" y="0"/>
                </a:lnTo>
                <a:lnTo>
                  <a:pt x="215" y="288"/>
                </a:lnTo>
                <a:lnTo>
                  <a:pt x="207" y="144"/>
                </a:lnTo>
                <a:lnTo>
                  <a:pt x="24" y="299"/>
                </a:lnTo>
                <a:lnTo>
                  <a:pt x="8" y="11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74" name="Freeform 29"/>
          <p:cNvSpPr>
            <a:spLocks/>
          </p:cNvSpPr>
          <p:nvPr/>
        </p:nvSpPr>
        <p:spPr bwMode="auto">
          <a:xfrm>
            <a:off x="5254625" y="2825750"/>
            <a:ext cx="404813" cy="536575"/>
          </a:xfrm>
          <a:custGeom>
            <a:avLst/>
            <a:gdLst>
              <a:gd name="T0" fmla="*/ 141128940 w 255"/>
              <a:gd name="T1" fmla="*/ 0 h 338"/>
              <a:gd name="T2" fmla="*/ 556956078 w 255"/>
              <a:gd name="T3" fmla="*/ 498990956 h 338"/>
              <a:gd name="T4" fmla="*/ 642641476 w 255"/>
              <a:gd name="T5" fmla="*/ 146169059 h 338"/>
              <a:gd name="T6" fmla="*/ 471270680 w 255"/>
              <a:gd name="T7" fmla="*/ 851812902 h 338"/>
              <a:gd name="T8" fmla="*/ 556956078 w 255"/>
              <a:gd name="T9" fmla="*/ 498990956 h 338"/>
              <a:gd name="T10" fmla="*/ 0 w 255"/>
              <a:gd name="T11" fmla="*/ 738406507 h 338"/>
              <a:gd name="T12" fmla="*/ 171370845 w 255"/>
              <a:gd name="T13" fmla="*/ 32761238 h 338"/>
              <a:gd name="T14" fmla="*/ 141128940 w 255"/>
              <a:gd name="T15" fmla="*/ 0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5"/>
              <a:gd name="T25" fmla="*/ 0 h 338"/>
              <a:gd name="T26" fmla="*/ 255 w 25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5" h="338">
                <a:moveTo>
                  <a:pt x="56" y="0"/>
                </a:moveTo>
                <a:lnTo>
                  <a:pt x="221" y="198"/>
                </a:lnTo>
                <a:lnTo>
                  <a:pt x="255" y="58"/>
                </a:lnTo>
                <a:lnTo>
                  <a:pt x="187" y="338"/>
                </a:lnTo>
                <a:lnTo>
                  <a:pt x="221" y="198"/>
                </a:lnTo>
                <a:lnTo>
                  <a:pt x="0" y="293"/>
                </a:lnTo>
                <a:lnTo>
                  <a:pt x="68" y="13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endParaRPr lang="fr-FR"/>
          </a:p>
        </p:txBody>
      </p:sp>
      <p:pic>
        <p:nvPicPr>
          <p:cNvPr id="75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24919"/>
            <a:ext cx="1118832" cy="14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Line 32"/>
          <p:cNvSpPr>
            <a:spLocks noChangeShapeType="1"/>
          </p:cNvSpPr>
          <p:nvPr/>
        </p:nvSpPr>
        <p:spPr bwMode="auto">
          <a:xfrm flipV="1">
            <a:off x="2638425" y="4019550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 flipV="1">
            <a:off x="2714625" y="4095750"/>
            <a:ext cx="1447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fr-FR"/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>
            <a:off x="1907704" y="3805038"/>
            <a:ext cx="1035520" cy="1080121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Text Box 39"/>
          <p:cNvSpPr txBox="1">
            <a:spLocks noChangeArrowheads="1"/>
          </p:cNvSpPr>
          <p:nvPr/>
        </p:nvSpPr>
        <p:spPr bwMode="auto">
          <a:xfrm>
            <a:off x="5445125" y="25463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>
                <a:latin typeface="Arial" charset="0"/>
                <a:cs typeface="Arial" charset="0"/>
                <a:sym typeface="Symbol" pitchFamily="18" charset="2"/>
              </a:rPr>
              <a:t> </a:t>
            </a:r>
            <a: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  <a:t>Wrong side failure</a:t>
            </a:r>
          </a:p>
        </p:txBody>
      </p:sp>
      <p:sp>
        <p:nvSpPr>
          <p:cNvPr id="81" name="Text Box 40"/>
          <p:cNvSpPr txBox="1">
            <a:spLocks noChangeArrowheads="1"/>
          </p:cNvSpPr>
          <p:nvPr/>
        </p:nvSpPr>
        <p:spPr bwMode="auto">
          <a:xfrm>
            <a:off x="5457825" y="4972050"/>
            <a:ext cx="365760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>
                <a:latin typeface="Arial" charset="0"/>
                <a:cs typeface="Arial" charset="0"/>
                <a:sym typeface="Symbol" pitchFamily="18" charset="2"/>
              </a:rPr>
              <a:t> </a:t>
            </a:r>
            <a: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  <a:t>Operation wrong side failure </a:t>
            </a:r>
            <a:b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</a:br>
            <a: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  <a:t>     Degraded mode</a:t>
            </a:r>
          </a:p>
        </p:txBody>
      </p:sp>
      <p:sp>
        <p:nvSpPr>
          <p:cNvPr id="82" name="Text Box 41"/>
          <p:cNvSpPr txBox="1">
            <a:spLocks noChangeArrowheads="1"/>
          </p:cNvSpPr>
          <p:nvPr/>
        </p:nvSpPr>
        <p:spPr bwMode="auto">
          <a:xfrm>
            <a:off x="2409825" y="32575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>
                <a:latin typeface="Arial" charset="0"/>
                <a:cs typeface="Arial" charset="0"/>
                <a:sym typeface="Symbol" pitchFamily="18" charset="2"/>
              </a:rPr>
              <a:t> </a:t>
            </a:r>
            <a: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  <a:t>Safe failure</a:t>
            </a:r>
          </a:p>
        </p:txBody>
      </p:sp>
      <p:sp>
        <p:nvSpPr>
          <p:cNvPr id="83" name="Text Box 42"/>
          <p:cNvSpPr txBox="1">
            <a:spLocks noChangeArrowheads="1"/>
          </p:cNvSpPr>
          <p:nvPr/>
        </p:nvSpPr>
        <p:spPr bwMode="auto">
          <a:xfrm>
            <a:off x="4427984" y="4165079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GB" sz="2000" baseline="-25000" dirty="0">
                <a:latin typeface="Arial" charset="0"/>
                <a:cs typeface="Arial" charset="0"/>
                <a:sym typeface="Symbol" pitchFamily="18" charset="2"/>
              </a:rPr>
              <a:t>Reparation</a:t>
            </a: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225227" y="1988840"/>
            <a:ext cx="8496944" cy="3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2) </a:t>
            </a: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- Global network unavailability  Indirect safety risk for operation</a:t>
            </a:r>
          </a:p>
        </p:txBody>
      </p: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747192" y="5599906"/>
            <a:ext cx="81369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2000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Corruption of local critical computerized signalling systems </a:t>
            </a:r>
            <a:br>
              <a:rPr lang="en-GB" sz="2000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</a:br>
            <a:r>
              <a:rPr lang="en-GB" sz="2000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 Direct safety risk for operation</a:t>
            </a:r>
          </a:p>
        </p:txBody>
      </p:sp>
      <p:sp>
        <p:nvSpPr>
          <p:cNvPr id="86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36" y="475530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Any propositions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from the UIC ARGUS project</a:t>
            </a:r>
            <a:b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International Railway Standard end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Users\marie_p\Desktop\IRS-H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561" y="1374676"/>
            <a:ext cx="2843808" cy="652456"/>
          </a:xfrm>
          <a:prstGeom prst="rect">
            <a:avLst/>
          </a:prstGeom>
          <a:noFill/>
        </p:spPr>
      </p:pic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225227" y="1988840"/>
            <a:ext cx="8496944" cy="3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3</a:t>
            </a: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) – Generic design choices or mitigation measures</a:t>
            </a:r>
            <a:endParaRPr lang="en-GB" sz="2000" b="1" kern="0" dirty="0" smtClean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649660" y="2468513"/>
            <a:ext cx="8314828" cy="37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lvl="2" indent="-355600">
              <a:spcBef>
                <a:spcPct val="50000"/>
              </a:spcBef>
            </a:pP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 </a:t>
            </a: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Protection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in deepness on </a:t>
            </a: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independent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 layers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requiring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different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types of competence to go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trough: 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Protections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on the physic and telecoms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layer</a:t>
            </a:r>
            <a:r>
              <a:rPr lang="en-GB" altLang="fr-FR" sz="2000" i="0" dirty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  <a:t> </a:t>
            </a:r>
            <a:r>
              <a:rPr lang="en-GB" altLang="fr-FR" sz="2000" i="0" dirty="0" smtClean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  <a:t>+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Protection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on the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real time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signalling modules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+ Protection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on the functional level of the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real time signalling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modules (especially formal proofs and open functional white boxes) + Protection on the human and organisational level</a:t>
            </a:r>
          </a:p>
          <a:p>
            <a:pPr marL="355600" lvl="2" indent="-355600">
              <a:spcBef>
                <a:spcPct val="50000"/>
              </a:spcBef>
            </a:pP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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Generic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design and build of signalling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and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networks in a common multi-technical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team: Operation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, Telecom, Signalling, Safety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...</a:t>
            </a:r>
          </a:p>
          <a:p>
            <a:pPr marL="355600" lvl="2" indent="-355600">
              <a:spcBef>
                <a:spcPct val="50000"/>
              </a:spcBef>
            </a:pP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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Implementing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measures or solutions for a "business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continuity“ likely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to ensure a reduced service after a massive attack (architectural choices, pre positioning means, "business continuity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plan“, transmission by track circuit instead radio link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...)</a:t>
            </a:r>
            <a:endParaRPr lang="en-US" altLang="fr-FR" sz="2000" i="0" dirty="0">
              <a:solidFill>
                <a:srgbClr val="675C53"/>
              </a:solidFill>
              <a:latin typeface="Calibri" pitchFamily="34" charset="0"/>
              <a:ea typeface="Gulim" pitchFamily="34" charset="-127"/>
              <a:sym typeface="Wingdings" pitchFamily="2" charset="2"/>
            </a:endParaRPr>
          </a:p>
        </p:txBody>
      </p:sp>
      <p:sp>
        <p:nvSpPr>
          <p:cNvPr id="31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36" y="475530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Any propositions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from the UIC ARGUS project</a:t>
            </a:r>
            <a:b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International Railway Standard end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Users\marie_p\Desktop\IRS-H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561" y="1374676"/>
            <a:ext cx="2843808" cy="652456"/>
          </a:xfrm>
          <a:prstGeom prst="rect">
            <a:avLst/>
          </a:prstGeom>
          <a:noFill/>
        </p:spPr>
      </p:pic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602035" y="2468513"/>
            <a:ext cx="8314828" cy="37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fr-FR" sz="200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Implementing means for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“functional surveillance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and control activities on the networks" beyond simple operational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control - Establishment </a:t>
            </a:r>
            <a:r>
              <a:rPr lang="en-GB" altLang="fr-FR" sz="2000" i="0" dirty="0">
                <a:latin typeface="Calibri" pitchFamily="34" charset="0"/>
                <a:ea typeface="Gulim" pitchFamily="34" charset="-127"/>
                <a:sym typeface="Wingdings" pitchFamily="2" charset="2"/>
              </a:rPr>
              <a:t>of security accreditation means of authorized operators to act on all or part of sensitive </a:t>
            </a:r>
            <a:r>
              <a:rPr lang="en-GB" altLang="fr-FR" sz="2000" i="0" dirty="0" smtClean="0">
                <a:latin typeface="Calibri" pitchFamily="34" charset="0"/>
                <a:ea typeface="Gulim" pitchFamily="34" charset="-127"/>
                <a:sym typeface="Wingdings" pitchFamily="2" charset="2"/>
              </a:rPr>
              <a:t>networks...</a:t>
            </a:r>
          </a:p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</a:rPr>
              <a:t>Distinction </a:t>
            </a:r>
            <a:r>
              <a:rPr lang="en-GB" sz="2000" dirty="0" smtClean="0">
                <a:latin typeface="Calibri" pitchFamily="34" charset="0"/>
              </a:rPr>
              <a:t>(physical independence) </a:t>
            </a:r>
            <a:r>
              <a:rPr lang="en-GB" sz="2000" dirty="0" smtClean="0">
                <a:latin typeface="Calibri" pitchFamily="34" charset="0"/>
              </a:rPr>
              <a:t>between </a:t>
            </a:r>
            <a:r>
              <a:rPr lang="en-GB" sz="2000" dirty="0" smtClean="0">
                <a:latin typeface="Calibri" pitchFamily="34" charset="0"/>
              </a:rPr>
              <a:t>signalling </a:t>
            </a:r>
            <a:r>
              <a:rPr lang="en-GB" sz="2000" dirty="0" smtClean="0">
                <a:latin typeface="Calibri" pitchFamily="34" charset="0"/>
              </a:rPr>
              <a:t>close network </a:t>
            </a:r>
            <a:r>
              <a:rPr lang="en-GB" sz="2000" dirty="0" smtClean="0">
                <a:latin typeface="Calibri" pitchFamily="34" charset="0"/>
              </a:rPr>
              <a:t>and </a:t>
            </a:r>
            <a:r>
              <a:rPr lang="en-GB" sz="2000" dirty="0" smtClean="0">
                <a:latin typeface="Calibri" pitchFamily="34" charset="0"/>
              </a:rPr>
              <a:t>the other intranet or internet operation </a:t>
            </a:r>
            <a:r>
              <a:rPr lang="en-GB" sz="2000" dirty="0" smtClean="0">
                <a:latin typeface="Calibri" pitchFamily="34" charset="0"/>
              </a:rPr>
              <a:t>&amp; services networks </a:t>
            </a:r>
            <a:endParaRPr lang="en-GB" sz="2000" dirty="0" smtClean="0">
              <a:latin typeface="Calibri" pitchFamily="34" charset="0"/>
            </a:endParaRPr>
          </a:p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</a:rPr>
              <a:t>Distinction </a:t>
            </a:r>
            <a:r>
              <a:rPr lang="en-GB" sz="2000" dirty="0" smtClean="0">
                <a:latin typeface="Calibri" pitchFamily="34" charset="0"/>
              </a:rPr>
              <a:t>between the signalling sub-network level and real signalling local level </a:t>
            </a:r>
            <a:r>
              <a:rPr lang="en-GB" sz="2000" dirty="0" smtClean="0">
                <a:latin typeface="Calibri" pitchFamily="34" charset="0"/>
              </a:rPr>
              <a:t>network: interlocking </a:t>
            </a:r>
            <a:r>
              <a:rPr lang="en-GB" sz="2000" dirty="0" smtClean="0">
                <a:latin typeface="Calibri" pitchFamily="34" charset="0"/>
              </a:rPr>
              <a:t>unit realize a barrier between the two level of network = </a:t>
            </a:r>
            <a:r>
              <a:rPr lang="en-GB" sz="2000" dirty="0" smtClean="0">
                <a:latin typeface="Calibri" pitchFamily="34" charset="0"/>
              </a:rPr>
              <a:t>confinement - Distinction </a:t>
            </a:r>
            <a:r>
              <a:rPr lang="en-GB" sz="2000" dirty="0" smtClean="0">
                <a:latin typeface="Calibri" pitchFamily="34" charset="0"/>
              </a:rPr>
              <a:t>(independence) </a:t>
            </a:r>
            <a:r>
              <a:rPr lang="en-GB" sz="2000" dirty="0" smtClean="0">
                <a:latin typeface="Calibri" pitchFamily="34" charset="0"/>
              </a:rPr>
              <a:t/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between </a:t>
            </a:r>
            <a:r>
              <a:rPr lang="en-GB" sz="2000" dirty="0" smtClean="0">
                <a:latin typeface="Calibri" pitchFamily="34" charset="0"/>
              </a:rPr>
              <a:t>Telephone and signalling </a:t>
            </a:r>
            <a:r>
              <a:rPr lang="en-GB" sz="2000" dirty="0" smtClean="0">
                <a:latin typeface="Calibri" pitchFamily="34" charset="0"/>
              </a:rPr>
              <a:t>links - Automatic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intrusion </a:t>
            </a:r>
            <a:r>
              <a:rPr lang="en-GB" sz="2000" dirty="0" smtClean="0">
                <a:latin typeface="Calibri" pitchFamily="34" charset="0"/>
              </a:rPr>
              <a:t>detection of the sub-network </a:t>
            </a:r>
            <a:r>
              <a:rPr lang="en-GB" sz="2000" dirty="0" smtClean="0">
                <a:latin typeface="Calibri" pitchFamily="34" charset="0"/>
              </a:rPr>
              <a:t>networks</a:t>
            </a:r>
          </a:p>
        </p:txBody>
      </p:sp>
      <p:pic>
        <p:nvPicPr>
          <p:cNvPr id="6" name="Picture 6" descr="lego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7166" y="5191100"/>
            <a:ext cx="1928281" cy="108012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5227" y="1988840"/>
            <a:ext cx="8496944" cy="3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3</a:t>
            </a: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) – Generic design choices or mitigation measures</a:t>
            </a:r>
            <a:endParaRPr lang="en-GB" sz="2000" b="1" kern="0" dirty="0" smtClean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936" y="475530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What does that mean to us?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Any propositions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from the UIC ARGUS project</a:t>
            </a:r>
            <a:b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</a:b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506361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International Railway Standard end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Users\marie_p\Desktop\IRS-H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561" y="1374676"/>
            <a:ext cx="2843808" cy="652456"/>
          </a:xfrm>
          <a:prstGeom prst="rect">
            <a:avLst/>
          </a:prstGeom>
          <a:noFill/>
        </p:spPr>
      </p:pic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602035" y="2468513"/>
            <a:ext cx="8314828" cy="37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</a:rPr>
              <a:t>Cryptography </a:t>
            </a:r>
            <a:r>
              <a:rPr lang="en-GB" sz="2000" dirty="0" smtClean="0">
                <a:latin typeface="Calibri" pitchFamily="34" charset="0"/>
              </a:rPr>
              <a:t>protection: </a:t>
            </a:r>
            <a:r>
              <a:rPr lang="en-GB" sz="2000" dirty="0" smtClean="0">
                <a:latin typeface="Calibri" pitchFamily="34" charset="0"/>
                <a:sym typeface="Wingdings" pitchFamily="2" charset="2"/>
              </a:rPr>
              <a:t>in coherence with the signalling modules: at telecom format level and at functional </a:t>
            </a:r>
            <a:r>
              <a:rPr lang="en-GB" sz="2000" dirty="0" smtClean="0">
                <a:latin typeface="Calibri" pitchFamily="34" charset="0"/>
                <a:sym typeface="Wingdings" pitchFamily="2" charset="2"/>
              </a:rPr>
              <a:t>level</a:t>
            </a:r>
          </a:p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</a:rPr>
              <a:t>“VPN </a:t>
            </a:r>
            <a:r>
              <a:rPr lang="en-GB" sz="2000" dirty="0" smtClean="0">
                <a:latin typeface="Calibri" pitchFamily="34" charset="0"/>
              </a:rPr>
              <a:t>and more” </a:t>
            </a:r>
            <a:r>
              <a:rPr lang="en-GB" sz="2000" dirty="0" smtClean="0">
                <a:latin typeface="Calibri" pitchFamily="34" charset="0"/>
              </a:rPr>
              <a:t>(weak</a:t>
            </a:r>
            <a:r>
              <a:rPr lang="en-GB" sz="2000" dirty="0" smtClean="0">
                <a:latin typeface="Calibri" pitchFamily="34" charset="0"/>
              </a:rPr>
              <a:t>) services of the sub-network </a:t>
            </a:r>
            <a:r>
              <a:rPr lang="en-GB" sz="2000" dirty="0" smtClean="0">
                <a:latin typeface="Calibri" pitchFamily="34" charset="0"/>
              </a:rPr>
              <a:t>networks.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In </a:t>
            </a:r>
            <a:r>
              <a:rPr lang="en-GB" sz="2000" dirty="0" smtClean="0">
                <a:latin typeface="Calibri" pitchFamily="34" charset="0"/>
              </a:rPr>
              <a:t>the frame work of a “Security Management System” regular use of in house hackers making intrusions </a:t>
            </a:r>
            <a:r>
              <a:rPr lang="en-GB" sz="2000" dirty="0" smtClean="0">
                <a:latin typeface="Calibri" pitchFamily="34" charset="0"/>
              </a:rPr>
              <a:t>tests. </a:t>
            </a:r>
          </a:p>
          <a:p>
            <a:pPr marL="355600" lvl="2" indent="-355600">
              <a:spcBef>
                <a:spcPct val="50000"/>
              </a:spcBef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</a:rPr>
              <a:t>Reduce in critical systems the usage of radio communication links and satellite localisation systems too easy to </a:t>
            </a:r>
            <a:r>
              <a:rPr lang="en-GB" sz="2000" dirty="0" err="1" smtClean="0">
                <a:latin typeface="Calibri" pitchFamily="34" charset="0"/>
              </a:rPr>
              <a:t>perturbate</a:t>
            </a:r>
            <a:r>
              <a:rPr lang="en-GB" sz="2000" dirty="0" smtClean="0">
                <a:latin typeface="Calibri" pitchFamily="34" charset="0"/>
              </a:rPr>
              <a:t>, to intrude, to modify the safe behaviours of the safety functions...</a:t>
            </a:r>
          </a:p>
          <a:p>
            <a:pPr lvl="1">
              <a:defRPr/>
            </a:pPr>
            <a:r>
              <a:rPr lang="en-GB" altLang="fr-FR" sz="2000" i="0" dirty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  <a:t/>
            </a:r>
            <a:br>
              <a:rPr lang="en-GB" altLang="fr-FR" sz="2000" i="0" dirty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</a:br>
            <a:r>
              <a:rPr lang="en-GB" altLang="fr-FR" sz="2000" i="0" dirty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  <a:t/>
            </a:r>
            <a:br>
              <a:rPr lang="en-GB" altLang="fr-FR" sz="2000" i="0" dirty="0">
                <a:solidFill>
                  <a:srgbClr val="675C53"/>
                </a:solidFill>
                <a:latin typeface="Calibri" pitchFamily="34" charset="0"/>
                <a:ea typeface="Gulim" pitchFamily="34" charset="-127"/>
                <a:sym typeface="Wingdings" pitchFamily="2" charset="2"/>
              </a:rPr>
            </a:br>
            <a:endParaRPr lang="en-GB" altLang="fr-FR" sz="2000" i="0" dirty="0">
              <a:solidFill>
                <a:srgbClr val="675C53"/>
              </a:solidFill>
              <a:latin typeface="Calibri" pitchFamily="34" charset="0"/>
              <a:ea typeface="Gulim" pitchFamily="34" charset="-127"/>
              <a:sym typeface="Wingdings" pitchFamily="2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5227" y="1988840"/>
            <a:ext cx="8496944" cy="3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3</a:t>
            </a:r>
            <a:r>
              <a:rPr lang="en-GB" sz="2000" b="1" kern="0" dirty="0" smtClean="0">
                <a:solidFill>
                  <a:srgbClr val="506361"/>
                </a:solidFill>
                <a:latin typeface="Arial"/>
                <a:sym typeface="Wingdings" pitchFamily="2" charset="2"/>
              </a:rPr>
              <a:t>) – Generic design choices or mitigation measures</a:t>
            </a:r>
            <a:endParaRPr lang="en-GB" sz="2000" b="1" kern="0" dirty="0" smtClean="0">
              <a:solidFill>
                <a:srgbClr val="506361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4068" y="1935882"/>
            <a:ext cx="7704856" cy="3168352"/>
          </a:xfrm>
        </p:spPr>
        <p:txBody>
          <a:bodyPr/>
          <a:lstStyle/>
          <a:p>
            <a:pPr marL="1435100" lvl="0" indent="-1435100" hangingPunct="1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1 – Digital word and cyber threats </a:t>
            </a:r>
          </a:p>
          <a:p>
            <a:pPr marL="0" indent="-1435100" hangingPunct="1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2 – </a:t>
            </a:r>
            <a:r>
              <a:rPr lang="en-US" altLang="en-US" sz="2000" dirty="0" smtClean="0">
                <a:solidFill>
                  <a:schemeClr val="tx2"/>
                </a:solidFill>
              </a:rPr>
              <a:t>What does it have </a:t>
            </a:r>
            <a:r>
              <a:rPr lang="en-US" altLang="en-US" sz="2000" dirty="0" smtClean="0">
                <a:solidFill>
                  <a:schemeClr val="tx2"/>
                </a:solidFill>
              </a:rPr>
              <a:t>to do with us?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marL="360000" indent="-1435100" hangingPunct="1">
              <a:buNone/>
            </a:pPr>
            <a:r>
              <a:rPr lang="en-GB" altLang="en-US" sz="2000" dirty="0" smtClean="0">
                <a:solidFill>
                  <a:schemeClr val="tx2"/>
                </a:solidFill>
              </a:rPr>
              <a:t>3 – Security-is-Safety &amp; Safety-is-Security / risk </a:t>
            </a:r>
            <a:r>
              <a:rPr lang="en-GB" altLang="en-US" sz="2000" dirty="0" smtClean="0">
                <a:solidFill>
                  <a:schemeClr val="tx2"/>
                </a:solidFill>
              </a:rPr>
              <a:t>assessment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marL="1435100" indent="-1435100" hangingPunct="1">
              <a:buNone/>
            </a:pPr>
            <a:r>
              <a:rPr lang="en-GB" altLang="en-US" sz="2000" dirty="0" smtClean="0">
                <a:solidFill>
                  <a:schemeClr val="tx2"/>
                </a:solidFill>
              </a:rPr>
              <a:t>4 – Some reduction and mitigation measures</a:t>
            </a:r>
          </a:p>
          <a:p>
            <a:pPr marL="1435100" indent="-1435100" hangingPunct="1">
              <a:buNone/>
            </a:pPr>
            <a:r>
              <a:rPr lang="en-GB" altLang="en-US" sz="2000" dirty="0" smtClean="0">
                <a:solidFill>
                  <a:schemeClr val="tx2"/>
                </a:solidFill>
              </a:rPr>
              <a:t>5 – </a:t>
            </a:r>
            <a:r>
              <a:rPr lang="en-GB" altLang="en-US" sz="2000" dirty="0" smtClean="0">
                <a:solidFill>
                  <a:schemeClr val="tx2"/>
                </a:solidFill>
              </a:rPr>
              <a:t>Perspectives 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marL="457200" lvl="0" indent="-457200" hangingPunct="1">
              <a:buNone/>
            </a:pPr>
            <a:endParaRPr lang="en-GB" sz="1800" b="0" dirty="0" smtClean="0">
              <a:solidFill>
                <a:srgbClr val="E05206"/>
              </a:solidFill>
            </a:endParaRPr>
          </a:p>
          <a:p>
            <a:pPr marL="457200" lvl="0" indent="-457200" hangingPunct="1">
              <a:buNone/>
            </a:pPr>
            <a:r>
              <a:rPr lang="en-GB" sz="1800" b="0" dirty="0" smtClean="0">
                <a:solidFill>
                  <a:srgbClr val="E05206"/>
                </a:solidFill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4520" y="757491"/>
            <a:ext cx="8763000" cy="49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3200" b="1" i="1" kern="0" dirty="0" smtClean="0">
                <a:solidFill>
                  <a:srgbClr val="506361"/>
                </a:solidFill>
                <a:latin typeface="Arial"/>
              </a:rPr>
              <a:t>CONTENT</a:t>
            </a:r>
            <a:endParaRPr lang="fr-FR" sz="3200" b="1" i="1" kern="0" dirty="0">
              <a:solidFill>
                <a:srgbClr val="506361"/>
              </a:solidFill>
              <a:latin typeface="Arial"/>
            </a:endParaRPr>
          </a:p>
        </p:txBody>
      </p:sp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258" y="63341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97040" y="1259043"/>
            <a:ext cx="8229600" cy="4682682"/>
          </a:xfr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808080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fr-FR" sz="2000" b="1" dirty="0" smtClean="0">
              <a:solidFill>
                <a:schemeClr val="bg1"/>
              </a:solidFill>
              <a:latin typeface="+mn-lt"/>
              <a:ea typeface="Gulim" pitchFamily="34" charset="-127"/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Major consequences of cyber attacks are a reality for all the railways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Need of continuous exchanges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of best practices in order to manage the risks with a system point of view (security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  <a:sym typeface="Wingdings" pitchFamily="2" charset="2"/>
              </a:rPr>
              <a:t>contribute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 safety)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Necessity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of best understanding (risks / targets) between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Signalling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,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Operation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and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Telecoms actors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for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digital critical applications</a:t>
            </a:r>
            <a:endParaRPr lang="en-GB" altLang="fr-FR" sz="2000" b="1" dirty="0" smtClean="0">
              <a:solidFill>
                <a:schemeClr val="bg1"/>
              </a:solidFill>
              <a:latin typeface="+mn-lt"/>
              <a:ea typeface="Gulim" pitchFamily="34" charset="-127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Railway </a:t>
            </a:r>
            <a:r>
              <a:rPr lang="en-GB" sz="2000" b="1" dirty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IM’s need several and specific set of mitigation measures depending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of </a:t>
            </a:r>
            <a:r>
              <a:rPr lang="en-GB" sz="2000" b="1" dirty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the </a:t>
            </a:r>
            <a:r>
              <a:rPr lang="en-GB" sz="2000" b="1" dirty="0" err="1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criticity</a:t>
            </a:r>
            <a:r>
              <a:rPr lang="en-GB" sz="2000" b="1" dirty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 of the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traffic, the acceptability of the consequences.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The </a:t>
            </a:r>
            <a:r>
              <a:rPr lang="en-GB" altLang="fr-FR" sz="2000" b="1" dirty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railway domain is especially critical for national economic and military </a:t>
            </a:r>
            <a:r>
              <a:rPr lang="en-GB" altLang="fr-FR" sz="20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Arial" charset="0"/>
              </a:rPr>
              <a:t>reasons... We are at the beginning of the story.</a:t>
            </a:r>
            <a:endParaRPr lang="en-GB" altLang="fr-FR" sz="2000" b="1" dirty="0" smtClean="0">
              <a:solidFill>
                <a:schemeClr val="bg1"/>
              </a:solidFill>
              <a:latin typeface="+mn-lt"/>
              <a:ea typeface="Gulim" pitchFamily="34" charset="-127"/>
              <a:cs typeface="Arial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altLang="fr-FR" sz="2000" b="1" i="1" dirty="0" smtClean="0">
                <a:solidFill>
                  <a:srgbClr val="FFFF00"/>
                </a:solidFill>
                <a:latin typeface="+mn-lt"/>
                <a:ea typeface="Gulim" pitchFamily="34" charset="-127"/>
                <a:cs typeface="Arial" charset="0"/>
                <a:sym typeface="Wingdings" pitchFamily="2" charset="2"/>
              </a:rPr>
              <a:t> UIC will published beginning 2016 a specific IRS (International Railway Standard) on this topic</a:t>
            </a:r>
            <a:endParaRPr lang="en-GB" altLang="fr-FR" sz="2000" b="1" i="1" dirty="0">
              <a:solidFill>
                <a:srgbClr val="FFFF00"/>
              </a:solidFill>
              <a:latin typeface="+mn-lt"/>
              <a:ea typeface="Gulim" pitchFamily="34" charset="-127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361" y="732705"/>
            <a:ext cx="8688585" cy="8313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506361"/>
                </a:solidFill>
                <a:latin typeface="Arial"/>
              </a:rPr>
              <a:t>Perspectives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0636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468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971600" y="4653136"/>
            <a:ext cx="4248472" cy="119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 dirty="0" smtClean="0">
                <a:solidFill>
                  <a:srgbClr val="536466"/>
                </a:solidFill>
              </a:rPr>
              <a:t>Dr. </a:t>
            </a:r>
            <a:r>
              <a:rPr lang="en-US" b="1" i="1" dirty="0" smtClean="0">
                <a:solidFill>
                  <a:srgbClr val="536466"/>
                </a:solidFill>
              </a:rPr>
              <a:t>Marc ANTONI</a:t>
            </a:r>
            <a:endParaRPr lang="en-US" b="1" i="1" dirty="0">
              <a:solidFill>
                <a:srgbClr val="536466"/>
              </a:solidFill>
            </a:endParaRPr>
          </a:p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 dirty="0" smtClean="0">
                <a:solidFill>
                  <a:srgbClr val="536466"/>
                </a:solidFill>
              </a:rPr>
              <a:t>FIRSE</a:t>
            </a:r>
          </a:p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i="1" dirty="0" smtClean="0">
              <a:solidFill>
                <a:srgbClr val="536466"/>
              </a:solidFill>
            </a:endParaRPr>
          </a:p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 dirty="0" smtClean="0">
                <a:solidFill>
                  <a:srgbClr val="536466"/>
                </a:solidFill>
              </a:rPr>
              <a:t>UIC - </a:t>
            </a:r>
            <a:r>
              <a:rPr lang="en-US" b="1" i="1" dirty="0" smtClean="0">
                <a:solidFill>
                  <a:srgbClr val="536466"/>
                </a:solidFill>
              </a:rPr>
              <a:t>Director </a:t>
            </a:r>
            <a:r>
              <a:rPr lang="en-US" b="1" i="1" dirty="0" smtClean="0">
                <a:solidFill>
                  <a:srgbClr val="536466"/>
                </a:solidFill>
              </a:rPr>
              <a:t>of the Rail System Department</a:t>
            </a:r>
          </a:p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 dirty="0" smtClean="0">
                <a:solidFill>
                  <a:srgbClr val="536466"/>
                </a:solidFill>
              </a:rPr>
              <a:t> </a:t>
            </a:r>
            <a:r>
              <a:rPr lang="en-US" b="1" i="1" dirty="0" smtClean="0">
                <a:solidFill>
                  <a:srgbClr val="536466"/>
                </a:solidFill>
              </a:rPr>
              <a:t>antoni@uic.org</a:t>
            </a:r>
            <a:endParaRPr lang="fr-FR" b="1" i="1" dirty="0">
              <a:solidFill>
                <a:srgbClr val="5364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4" y="1772816"/>
            <a:ext cx="31683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9592" y="2780928"/>
            <a:ext cx="7319963" cy="441325"/>
            <a:chOff x="408" y="1903"/>
            <a:chExt cx="4611" cy="278"/>
          </a:xfrm>
        </p:grpSpPr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>
              <a:off x="408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>
              <a:off x="600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2200" b="1">
                <a:solidFill>
                  <a:srgbClr val="3B3D3C"/>
                </a:solidFill>
              </a:endParaRPr>
            </a:p>
          </p:txBody>
        </p:sp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789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2200" b="1">
                <a:solidFill>
                  <a:srgbClr val="3B3D3C"/>
                </a:solidFill>
              </a:endParaRPr>
            </a:p>
          </p:txBody>
        </p:sp>
        <p:sp>
          <p:nvSpPr>
            <p:cNvPr id="21510" name="Text Box 2"/>
            <p:cNvSpPr txBox="1">
              <a:spLocks noChangeArrowheads="1"/>
            </p:cNvSpPr>
            <p:nvPr/>
          </p:nvSpPr>
          <p:spPr bwMode="auto">
            <a:xfrm>
              <a:off x="1024" y="1903"/>
              <a:ext cx="3995" cy="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2200" b="1" dirty="0">
                  <a:solidFill>
                    <a:srgbClr val="3B3D3C"/>
                  </a:solidFill>
                </a:rPr>
                <a:t>Thank you for your kind attention</a:t>
              </a:r>
            </a:p>
          </p:txBody>
        </p:sp>
      </p:grpSp>
      <p:sp>
        <p:nvSpPr>
          <p:cNvPr id="10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4208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62" y="744633"/>
            <a:ext cx="8964488" cy="503936"/>
          </a:xfrm>
        </p:spPr>
        <p:txBody>
          <a:bodyPr/>
          <a:lstStyle/>
          <a:p>
            <a:r>
              <a:rPr lang="en-GB" sz="3200" dirty="0" smtClean="0"/>
              <a:t>We live in a connected </a:t>
            </a:r>
            <a:r>
              <a:rPr lang="en-GB" sz="3200" dirty="0" smtClean="0"/>
              <a:t>and open world</a:t>
            </a:r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05F3D-4258-446A-9C04-B8219E6727D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64500" cy="54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11560" y="3212976"/>
            <a:ext cx="7704856" cy="3168352"/>
          </a:xfrm>
          <a:prstGeom prst="ellipse">
            <a:avLst/>
          </a:prstGeom>
          <a:solidFill>
            <a:schemeClr val="accent2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WIRELESS COMMUNICATIONS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1124744"/>
            <a:ext cx="7704856" cy="3168352"/>
          </a:xfrm>
          <a:prstGeom prst="ellipse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FIXED TRANSMISSION INFRASTRUCTURE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76847" y="3393951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Especially for signalling critical systems!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51520" y="816521"/>
            <a:ext cx="7272338" cy="431800"/>
          </a:xfrm>
        </p:spPr>
        <p:txBody>
          <a:bodyPr/>
          <a:lstStyle/>
          <a:p>
            <a:r>
              <a:rPr lang="en-GB" altLang="en-US" sz="3200" dirty="0" smtClean="0"/>
              <a:t>Cyber Security or Cyber Threat?</a:t>
            </a:r>
            <a:endParaRPr lang="en-GB" sz="3200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5412" y="1463452"/>
            <a:ext cx="8873603" cy="4462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The </a:t>
            </a:r>
            <a:r>
              <a:rPr lang="en-GB" alt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UIC </a:t>
            </a:r>
            <a:r>
              <a:rPr lang="en-GB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point of </a:t>
            </a:r>
            <a:r>
              <a:rPr lang="en-GB" alt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view:</a:t>
            </a:r>
            <a:endParaRPr lang="en-GB" altLang="en-US" sz="2400" b="1" dirty="0">
              <a:solidFill>
                <a:schemeClr val="tx1">
                  <a:lumMod val="90000"/>
                  <a:lumOff val="10000"/>
                </a:schemeClr>
              </a:solidFill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endParaRPr lang="en-GB" alt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ur </a:t>
            </a:r>
            <a:r>
              <a:rPr lang="en-GB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increasing dependence on cyberspace has brought new risks, risks that key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data, critical functions </a:t>
            </a:r>
            <a:r>
              <a:rPr lang="en-GB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and systems on which we now rely can be compromised or damaged, in ways that are hard to detect or defend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against</a:t>
            </a:r>
          </a:p>
          <a:p>
            <a:pPr algn="l">
              <a:buFont typeface="Wingdings"/>
              <a:buChar char="à"/>
              <a:defRPr/>
            </a:pPr>
            <a:endParaRPr lang="en-GB" alt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>
              <a:buFont typeface="Wingdings"/>
              <a:buChar char="à"/>
              <a:defRPr/>
            </a:pP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safety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and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security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 r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ailways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which is part of the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critical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ational infrastructures -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 essential in supporting the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Governmental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National Security </a:t>
            </a: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Strategies</a:t>
            </a:r>
          </a:p>
          <a:p>
            <a:pPr algn="l">
              <a:buFont typeface="Wingdings"/>
              <a:buChar char="à"/>
              <a:defRPr/>
            </a:pPr>
            <a:endParaRPr lang="en-GB" alt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>
              <a:buFont typeface="Wingdings"/>
              <a:buChar char="à"/>
              <a:defRPr/>
            </a:pP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Railway safety and security are dependant: </a:t>
            </a:r>
            <a:b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one can only be demonstrate considering the other </a:t>
            </a:r>
            <a:endParaRPr lang="en-GB" alt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endParaRPr lang="en-GB" alt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endParaRPr lang="en-GB" alt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319" name="Picture 7" descr="Cyber Thre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520280" cy="160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5661248"/>
            <a:ext cx="8333794" cy="89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Security has to be considered </a:t>
            </a:r>
            <a:r>
              <a:rPr lang="en-GB" altLang="en-US" sz="2000" dirty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as </a:t>
            </a: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one of the key elements needed to </a:t>
            </a:r>
            <a:r>
              <a:rPr lang="en-GB" altLang="en-US" sz="2000" dirty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deliver the </a:t>
            </a: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railway Digitalisation railway programs</a:t>
            </a:r>
            <a:endParaRPr lang="en-GB" altLang="en-US" sz="2000" dirty="0">
              <a:solidFill>
                <a:srgbClr val="FF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5158" y="6343646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1"/>
          <p:cNvSpPr>
            <a:spLocks noGrp="1"/>
          </p:cNvSpPr>
          <p:nvPr>
            <p:ph type="title"/>
          </p:nvPr>
        </p:nvSpPr>
        <p:spPr>
          <a:xfrm>
            <a:off x="238944" y="773088"/>
            <a:ext cx="7272338" cy="431800"/>
          </a:xfrm>
        </p:spPr>
        <p:txBody>
          <a:bodyPr/>
          <a:lstStyle/>
          <a:p>
            <a:r>
              <a:rPr lang="en-GB" sz="3200" dirty="0" smtClean="0"/>
              <a:t>The Bigger Picture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sz="quarter" idx="14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b="1" dirty="0" smtClean="0"/>
              <a:t>There is an increased need to ensure that systems, assets, </a:t>
            </a:r>
            <a:r>
              <a:rPr lang="en-GB" sz="2000" b="1" dirty="0" smtClean="0"/>
              <a:t>services, functions </a:t>
            </a:r>
            <a:r>
              <a:rPr lang="en-GB" sz="2000" b="1" dirty="0" smtClean="0"/>
              <a:t>and data are protected appropriately and this is becoming increasingly harder as we become more </a:t>
            </a:r>
            <a:r>
              <a:rPr lang="en-GB" sz="2000" b="1" dirty="0" smtClean="0"/>
              <a:t>connected.	</a:t>
            </a:r>
            <a:br>
              <a:rPr lang="en-GB" sz="2000" b="1" dirty="0" smtClean="0"/>
            </a:br>
            <a:r>
              <a:rPr lang="en-GB" sz="2000" b="1" dirty="0" smtClean="0"/>
              <a:t>Challenges </a:t>
            </a:r>
            <a:r>
              <a:rPr lang="en-GB" sz="2000" b="1" dirty="0" smtClean="0"/>
              <a:t>that will present themselves from a security perspective include</a:t>
            </a:r>
            <a:r>
              <a:rPr lang="en-GB" sz="2000" b="1" dirty="0" smtClean="0"/>
              <a:t>:</a:t>
            </a:r>
          </a:p>
          <a:p>
            <a:pPr marL="458792" lvl="2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b="0" dirty="0" smtClean="0">
                <a:ea typeface="ヒラギノ角ゴ Pro W3"/>
                <a:cs typeface="ヒラギノ角ゴ Pro W3"/>
              </a:rPr>
              <a:t>Traditional rail systems are moving towards </a:t>
            </a:r>
            <a:r>
              <a:rPr lang="en-GB" altLang="en-US" b="0" u="sng" dirty="0" smtClean="0">
                <a:ea typeface="ヒラギノ角ゴ Pro W3"/>
                <a:cs typeface="ヒラギノ角ゴ Pro W3"/>
              </a:rPr>
              <a:t>open communications protocols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that require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connectivity of systems and services from all parts of the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business</a:t>
            </a:r>
            <a:r>
              <a:rPr lang="en-US" altLang="en-US" b="0" dirty="0" smtClean="0"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endParaRPr lang="en-US" altLang="en-US" b="0" dirty="0" smtClean="0">
              <a:ea typeface="ヒラギノ角ゴ Pro W3"/>
              <a:cs typeface="ヒラギノ角ゴ Pro W3"/>
            </a:endParaRPr>
          </a:p>
          <a:p>
            <a:pPr marL="458792" lvl="2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b="0" dirty="0" smtClean="0">
                <a:ea typeface="ヒラギノ角ゴ Pro W3"/>
                <a:cs typeface="ヒラギノ角ゴ Pro W3"/>
              </a:rPr>
              <a:t>Convergence of </a:t>
            </a:r>
            <a:r>
              <a:rPr lang="en-GB" altLang="en-US" b="0" u="sng" dirty="0" smtClean="0">
                <a:ea typeface="ヒラギノ角ゴ Pro W3"/>
                <a:cs typeface="ヒラギノ角ゴ Pro W3"/>
              </a:rPr>
              <a:t>open networks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- security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 must be applied end to end and on all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layers </a:t>
            </a:r>
            <a:r>
              <a:rPr lang="en-US" altLang="en-US" b="0" dirty="0" smtClean="0">
                <a:ea typeface="ヒラギノ角ゴ Pro W3"/>
                <a:cs typeface="ヒラギノ角ゴ Pro W3"/>
                <a:sym typeface="Wingdings" pitchFamily="2" charset="2"/>
              </a:rPr>
              <a:t>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with the railway particularity that the deny of</a:t>
            </a:r>
            <a:br>
              <a:rPr lang="en-US" altLang="en-US" b="0" dirty="0" smtClean="0">
                <a:ea typeface="ヒラギノ角ゴ Pro W3"/>
                <a:cs typeface="ヒラギノ角ゴ Pro W3"/>
              </a:rPr>
            </a:br>
            <a:r>
              <a:rPr lang="en-US" altLang="en-US" b="0" dirty="0" smtClean="0">
                <a:ea typeface="ヒラギノ角ゴ Pro W3"/>
                <a:cs typeface="ヒラギノ角ゴ Pro W3"/>
              </a:rPr>
              <a:t>service leads to a unsafe operation situation!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 </a:t>
            </a:r>
          </a:p>
          <a:p>
            <a:pPr marL="458792" lvl="2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b="0" dirty="0" smtClean="0">
                <a:ea typeface="ヒラギノ角ゴ Pro W3"/>
                <a:cs typeface="ヒラギノ角ゴ Pro W3"/>
              </a:rPr>
              <a:t>Physical security - is just as important</a:t>
            </a:r>
          </a:p>
          <a:p>
            <a:pPr marL="458792" lvl="2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b="0" dirty="0" smtClean="0">
                <a:ea typeface="ヒラギノ角ゴ Pro W3"/>
                <a:cs typeface="ヒラギノ角ゴ Pro W3"/>
              </a:rPr>
              <a:t>Threats (human and technology based) - are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adapting</a:t>
            </a:r>
            <a:br>
              <a:rPr lang="en-GB" altLang="en-US" b="0" dirty="0" smtClean="0">
                <a:ea typeface="ヒラギノ角ゴ Pro W3"/>
                <a:cs typeface="ヒラギノ角ゴ Pro W3"/>
              </a:rPr>
            </a:br>
            <a:r>
              <a:rPr lang="en-GB" altLang="en-US" b="0" dirty="0" smtClean="0">
                <a:ea typeface="ヒラギノ角ゴ Pro W3"/>
                <a:cs typeface="ヒラギノ角ゴ Pro W3"/>
              </a:rPr>
              <a:t>quicker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that traditional security detection methods</a:t>
            </a:r>
          </a:p>
          <a:p>
            <a:pPr marL="458792" lvl="2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b="0" dirty="0" smtClean="0">
                <a:ea typeface="ヒラギノ角ゴ Pro W3"/>
                <a:cs typeface="ヒラギノ角ゴ Pro W3"/>
              </a:rPr>
              <a:t>Technology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 deployment makes this harder to control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and</a:t>
            </a:r>
            <a:br>
              <a:rPr lang="en-US" altLang="en-US" b="0" dirty="0" smtClean="0">
                <a:ea typeface="ヒラギノ角ゴ Pro W3"/>
                <a:cs typeface="ヒラギノ角ゴ Pro W3"/>
              </a:rPr>
            </a:br>
            <a:r>
              <a:rPr lang="en-US" altLang="en-US" b="0" dirty="0" smtClean="0">
                <a:ea typeface="ヒラギノ角ゴ Pro W3"/>
                <a:cs typeface="ヒラギノ角ゴ Pro W3"/>
              </a:rPr>
              <a:t>boundaries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are becoming blurred. Abnormal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 behaviour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/>
            </a:r>
            <a:br>
              <a:rPr lang="en-GB" altLang="en-US" b="0" dirty="0" smtClean="0">
                <a:ea typeface="ヒラギノ角ゴ Pro W3"/>
                <a:cs typeface="ヒラギノ角ゴ Pro W3"/>
              </a:rPr>
            </a:br>
            <a:r>
              <a:rPr lang="en-US" altLang="en-US" b="0" dirty="0" smtClean="0">
                <a:ea typeface="ヒラギノ角ゴ Pro W3"/>
                <a:cs typeface="ヒラギノ角ゴ Pro W3"/>
              </a:rPr>
              <a:t>detection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 </a:t>
            </a:r>
            <a:r>
              <a:rPr lang="en-GB" altLang="en-US" b="0" dirty="0" smtClean="0">
                <a:ea typeface="ヒラギノ角ゴ Pro W3"/>
                <a:cs typeface="ヒラギノ角ゴ Pro W3"/>
              </a:rPr>
              <a:t>in real-time is becoming harder to detect</a:t>
            </a:r>
          </a:p>
          <a:p>
            <a:pPr marL="287342" lvl="1" indent="-285750">
              <a:spcAft>
                <a:spcPts val="600"/>
              </a:spcAft>
              <a:buFont typeface="Wingdings" pitchFamily="2" charset="2"/>
              <a:buChar char="Ø"/>
            </a:pPr>
            <a:endParaRPr lang="en-GB" altLang="en-US" dirty="0" smtClean="0">
              <a:ea typeface="ヒラギノ角ゴ Pro W3"/>
              <a:cs typeface="ヒラギノ角ゴ Pro W3"/>
            </a:endParaRPr>
          </a:p>
          <a:p>
            <a:pPr lvl="1">
              <a:buSzPct val="100000"/>
            </a:pPr>
            <a:endParaRPr lang="en-GB" dirty="0" smtClean="0"/>
          </a:p>
        </p:txBody>
      </p:sp>
      <p:pic>
        <p:nvPicPr>
          <p:cNvPr id="14342" name="Picture 3" descr="Threat Acto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63" y="4149080"/>
            <a:ext cx="2666937" cy="209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22759" y="4437112"/>
            <a:ext cx="60934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en-GB" altLang="en-US" sz="1700" b="1" dirty="0">
              <a:ea typeface="ヒラギノ角ゴ Pro W3"/>
              <a:cs typeface="ヒラギノ角ゴ Pro W3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183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64529" y="696000"/>
            <a:ext cx="713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0" dirty="0">
                <a:solidFill>
                  <a:srgbClr val="506361"/>
                </a:solidFill>
                <a:latin typeface="Arial"/>
              </a:rPr>
              <a:t>Cyber </a:t>
            </a:r>
            <a:r>
              <a:rPr lang="en-GB" sz="3200" b="1" kern="0" dirty="0" smtClean="0">
                <a:solidFill>
                  <a:srgbClr val="506361"/>
                </a:solidFill>
                <a:latin typeface="Arial"/>
              </a:rPr>
              <a:t>involvement </a:t>
            </a:r>
            <a:r>
              <a:rPr lang="en-GB" sz="3200" b="1" kern="0" dirty="0">
                <a:solidFill>
                  <a:srgbClr val="506361"/>
                </a:solidFill>
                <a:latin typeface="Arial"/>
              </a:rPr>
              <a:t>in m</a:t>
            </a:r>
            <a:r>
              <a:rPr lang="en-GB" sz="3200" b="1" kern="0" dirty="0" smtClean="0">
                <a:solidFill>
                  <a:srgbClr val="506361"/>
                </a:solidFill>
                <a:latin typeface="Arial"/>
              </a:rPr>
              <a:t>any </a:t>
            </a:r>
            <a:r>
              <a:rPr lang="en-GB" sz="3200" b="1" kern="0" dirty="0">
                <a:solidFill>
                  <a:srgbClr val="506361"/>
                </a:solidFill>
                <a:latin typeface="Arial"/>
              </a:rPr>
              <a:t>r</a:t>
            </a:r>
            <a:r>
              <a:rPr lang="en-GB" sz="3200" b="1" kern="0" dirty="0" smtClean="0">
                <a:solidFill>
                  <a:srgbClr val="506361"/>
                </a:solidFill>
                <a:latin typeface="Arial"/>
              </a:rPr>
              <a:t>isks</a:t>
            </a:r>
            <a:endParaRPr lang="en-GB" sz="3200" b="1" kern="0" dirty="0">
              <a:solidFill>
                <a:srgbClr val="506361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93193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smtClean="0">
                <a:solidFill>
                  <a:srgbClr val="3C3C3C"/>
                </a:solidFill>
                <a:latin typeface="Arial"/>
              </a:rPr>
              <a:t>Cyber risk has also been identified at a global level (Davos 2015)</a:t>
            </a:r>
            <a:endParaRPr lang="en-GB" sz="2000" b="1" kern="0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343" y="6091887"/>
            <a:ext cx="21741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sz="1200" dirty="0" smtClean="0">
                <a:solidFill>
                  <a:schemeClr val="tx2"/>
                </a:solidFill>
              </a:rPr>
              <a:t>Source: World Economic Forum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135652" y="2276873"/>
            <a:ext cx="8828836" cy="3744415"/>
            <a:chOff x="135652" y="2276873"/>
            <a:chExt cx="8828836" cy="374441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/>
            <a:srcRect l="4168" t="22031" r="4497" b="10429"/>
            <a:stretch/>
          </p:blipFill>
          <p:spPr>
            <a:xfrm>
              <a:off x="135652" y="2276873"/>
              <a:ext cx="8828836" cy="367240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596336" y="5517232"/>
              <a:ext cx="1152128" cy="504056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1954217" y="5411429"/>
              <a:ext cx="504056" cy="25202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1672222" y="5718272"/>
              <a:ext cx="504056" cy="25202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Arrow 38"/>
            <p:cNvSpPr/>
            <p:nvPr/>
          </p:nvSpPr>
          <p:spPr>
            <a:xfrm rot="10800000">
              <a:off x="6837341" y="4797152"/>
              <a:ext cx="504056" cy="25202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2308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0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Page </a:t>
            </a:r>
            <a:fld id="{60BB0AF9-7319-46DA-8993-2AE0CEA075A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33290"/>
            <a:ext cx="4971048" cy="467603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751" y="1758404"/>
            <a:ext cx="31607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7475" y="539749"/>
            <a:ext cx="9001125" cy="6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i="0" kern="0" dirty="0" smtClean="0">
                <a:solidFill>
                  <a:srgbClr val="506361"/>
                </a:solidFill>
                <a:latin typeface="Arial"/>
                <a:ea typeface="+mn-ea"/>
                <a:cs typeface="+mn-cs"/>
              </a:rPr>
              <a:t>What does it have to do with me? </a:t>
            </a:r>
          </a:p>
          <a:p>
            <a:pPr>
              <a:defRPr/>
            </a:pPr>
            <a:r>
              <a:rPr lang="en-US" altLang="en-US" i="0" kern="0" dirty="0" smtClean="0">
                <a:solidFill>
                  <a:srgbClr val="506361"/>
                </a:solidFill>
                <a:latin typeface="Arial"/>
                <a:ea typeface="+mn-ea"/>
                <a:cs typeface="+mn-cs"/>
              </a:rPr>
              <a:t>Surely it won’t happen to us</a:t>
            </a: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1833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4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 rot="-405923">
            <a:off x="292100" y="2060575"/>
            <a:ext cx="5194300" cy="2209800"/>
            <a:chOff x="2616" y="5072"/>
            <a:chExt cx="3272" cy="1392"/>
          </a:xfrm>
        </p:grpSpPr>
        <p:sp>
          <p:nvSpPr>
            <p:cNvPr id="43033" name="Rectangle 16"/>
            <p:cNvSpPr>
              <a:spLocks noChangeArrowheads="1"/>
            </p:cNvSpPr>
            <p:nvPr/>
          </p:nvSpPr>
          <p:spPr bwMode="auto">
            <a:xfrm>
              <a:off x="2616" y="5072"/>
              <a:ext cx="3272" cy="139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 w="317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43034" name="Rectangle 17"/>
            <p:cNvSpPr>
              <a:spLocks noChangeAspect="1" noChangeArrowheads="1"/>
            </p:cNvSpPr>
            <p:nvPr/>
          </p:nvSpPr>
          <p:spPr bwMode="auto">
            <a:xfrm>
              <a:off x="2747" y="5230"/>
              <a:ext cx="3013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3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DDoS attack on US Rail Signalling System</a:t>
              </a:r>
            </a:p>
          </p:txBody>
        </p:sp>
        <p:sp>
          <p:nvSpPr>
            <p:cNvPr id="43035" name="Rectangle 18"/>
            <p:cNvSpPr>
              <a:spLocks noChangeArrowheads="1"/>
            </p:cNvSpPr>
            <p:nvPr/>
          </p:nvSpPr>
          <p:spPr bwMode="auto">
            <a:xfrm>
              <a:off x="5272" y="512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DEC 2011</a:t>
              </a:r>
            </a:p>
          </p:txBody>
        </p:sp>
        <p:sp>
          <p:nvSpPr>
            <p:cNvPr id="43036" name="Rectangle 19"/>
            <p:cNvSpPr>
              <a:spLocks noChangeArrowheads="1"/>
            </p:cNvSpPr>
            <p:nvPr/>
          </p:nvSpPr>
          <p:spPr bwMode="auto">
            <a:xfrm>
              <a:off x="2736" y="5746"/>
              <a:ext cx="312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5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Denial of Service (DDoS) attack against train track control point switch gear. Primary routers/servers controlling track signals could not be deemed 100% reliable and commuter train service held to 15 mph.</a:t>
              </a:r>
              <a:endParaRPr lang="en-US" altLang="en-US" sz="1500">
                <a:solidFill>
                  <a:schemeClr val="tx2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 rot="603594">
            <a:off x="3594100" y="3343275"/>
            <a:ext cx="5484813" cy="2425700"/>
            <a:chOff x="2216" y="2378"/>
            <a:chExt cx="3455" cy="1528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216" y="2378"/>
              <a:ext cx="3455" cy="1528"/>
              <a:chOff x="2216" y="2378"/>
              <a:chExt cx="3455" cy="1528"/>
            </a:xfrm>
          </p:grpSpPr>
          <p:sp>
            <p:nvSpPr>
              <p:cNvPr id="43030" name="Rectangle 13"/>
              <p:cNvSpPr>
                <a:spLocks noChangeArrowheads="1"/>
              </p:cNvSpPr>
              <p:nvPr/>
            </p:nvSpPr>
            <p:spPr bwMode="auto">
              <a:xfrm rot="-120000">
                <a:off x="2216" y="2378"/>
                <a:ext cx="3320" cy="152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 w="317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buChar char="►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Arial" pitchFamily="34" charset="0"/>
                  <a:buChar char="-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031" name="Rectangle 12"/>
              <p:cNvSpPr>
                <a:spLocks noChangeAspect="1" noChangeArrowheads="1"/>
              </p:cNvSpPr>
              <p:nvPr/>
            </p:nvSpPr>
            <p:spPr bwMode="auto">
              <a:xfrm rot="-120000">
                <a:off x="2308" y="2536"/>
                <a:ext cx="3229" cy="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buChar char="►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Arial" pitchFamily="34" charset="0"/>
                  <a:buChar char="-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2800" b="1">
                    <a:solidFill>
                      <a:schemeClr val="tx2"/>
                    </a:solidFill>
                    <a:latin typeface="Times New Roman" pitchFamily="18" charset="0"/>
                    <a:ea typeface="ヒラギノ角ゴ Pro W3"/>
                    <a:cs typeface="ヒラギノ角ゴ Pro W3"/>
                  </a:rPr>
                  <a:t>Computer Hackers </a:t>
                </a:r>
                <a:br>
                  <a:rPr lang="en-GB" altLang="en-US" sz="2800" b="1">
                    <a:solidFill>
                      <a:schemeClr val="tx2"/>
                    </a:solidFill>
                    <a:latin typeface="Times New Roman" pitchFamily="18" charset="0"/>
                    <a:ea typeface="ヒラギノ角ゴ Pro W3"/>
                    <a:cs typeface="ヒラギノ角ゴ Pro W3"/>
                  </a:rPr>
                </a:br>
                <a:r>
                  <a:rPr lang="en-GB" altLang="en-US" sz="2800" b="1">
                    <a:solidFill>
                      <a:schemeClr val="tx2"/>
                    </a:solidFill>
                    <a:latin typeface="Times New Roman" pitchFamily="18" charset="0"/>
                    <a:ea typeface="ヒラギノ角ゴ Pro W3"/>
                    <a:cs typeface="ヒラギノ角ゴ Pro W3"/>
                  </a:rPr>
                  <a:t>‘Could bring rail network to a standstill’</a:t>
                </a:r>
              </a:p>
            </p:txBody>
          </p:sp>
          <p:sp>
            <p:nvSpPr>
              <p:cNvPr id="43032" name="Rectangle 15"/>
              <p:cNvSpPr>
                <a:spLocks noChangeArrowheads="1"/>
              </p:cNvSpPr>
              <p:nvPr/>
            </p:nvSpPr>
            <p:spPr bwMode="auto">
              <a:xfrm rot="-120000">
                <a:off x="2326" y="3308"/>
                <a:ext cx="334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Arial" pitchFamily="34" charset="0"/>
                  <a:buChar char="►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Arial" pitchFamily="34" charset="0"/>
                  <a:buChar char="-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>
                    <a:solidFill>
                      <a:schemeClr val="tx2"/>
                    </a:solidFill>
                    <a:latin typeface="Times New Roman" pitchFamily="18" charset="0"/>
                    <a:ea typeface="ヒラギノ角ゴ Pro W3"/>
                    <a:cs typeface="ヒラギノ角ゴ Pro W3"/>
                  </a:rPr>
                  <a:t>New switching systems are vulnerable to attack. Simplest form of cyber attack could paralyse network.</a:t>
                </a:r>
                <a:endParaRPr lang="en-US" altLang="en-US" sz="18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43029" name="Rectangle 47"/>
            <p:cNvSpPr>
              <a:spLocks noChangeArrowheads="1"/>
            </p:cNvSpPr>
            <p:nvPr/>
          </p:nvSpPr>
          <p:spPr bwMode="auto">
            <a:xfrm rot="-157946">
              <a:off x="4847" y="2384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Times New Roman" pitchFamily="18" charset="0"/>
                </a:rPr>
                <a:t>DEC 2011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rot="-685819">
            <a:off x="484188" y="2974975"/>
            <a:ext cx="4089400" cy="3022600"/>
            <a:chOff x="352" y="4320"/>
            <a:chExt cx="2576" cy="1904"/>
          </a:xfrm>
        </p:grpSpPr>
        <p:sp>
          <p:nvSpPr>
            <p:cNvPr id="43024" name="Rectangle 40"/>
            <p:cNvSpPr>
              <a:spLocks noChangeArrowheads="1"/>
            </p:cNvSpPr>
            <p:nvPr/>
          </p:nvSpPr>
          <p:spPr bwMode="auto">
            <a:xfrm>
              <a:off x="352" y="4320"/>
              <a:ext cx="2576" cy="190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 w="317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43025" name="Rectangle 41"/>
            <p:cNvSpPr>
              <a:spLocks noChangeAspect="1" noChangeArrowheads="1"/>
            </p:cNvSpPr>
            <p:nvPr/>
          </p:nvSpPr>
          <p:spPr bwMode="auto">
            <a:xfrm>
              <a:off x="442" y="4477"/>
              <a:ext cx="2357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3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Stuxnet Worm Targets Industrial Control System</a:t>
              </a:r>
            </a:p>
          </p:txBody>
        </p:sp>
        <p:sp>
          <p:nvSpPr>
            <p:cNvPr id="43026" name="Rectangle 42"/>
            <p:cNvSpPr>
              <a:spLocks noChangeArrowheads="1"/>
            </p:cNvSpPr>
            <p:nvPr/>
          </p:nvSpPr>
          <p:spPr bwMode="auto">
            <a:xfrm>
              <a:off x="2062" y="4321"/>
              <a:ext cx="5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JUN 2010</a:t>
              </a:r>
            </a:p>
          </p:txBody>
        </p:sp>
        <p:sp>
          <p:nvSpPr>
            <p:cNvPr id="43027" name="Rectangle 44"/>
            <p:cNvSpPr>
              <a:spLocks noChangeArrowheads="1"/>
            </p:cNvSpPr>
            <p:nvPr/>
          </p:nvSpPr>
          <p:spPr bwMode="auto">
            <a:xfrm>
              <a:off x="453" y="5257"/>
              <a:ext cx="239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A worm targeting the types of industrial control 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systems (ICS) that are commonly used in 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infrastructure supporting facilities. “Crafted and 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targeted attack carried out by a well funded threat 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source, as part of its mode of operation jumped 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GB" altLang="en-US" sz="14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the air gap and penetrated a ‘closed’ system.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 rot="480000">
            <a:off x="4367213" y="1833563"/>
            <a:ext cx="4406900" cy="2019300"/>
            <a:chOff x="344" y="3048"/>
            <a:chExt cx="2776" cy="1272"/>
          </a:xfrm>
        </p:grpSpPr>
        <p:sp>
          <p:nvSpPr>
            <p:cNvPr id="43020" name="Rectangle 34"/>
            <p:cNvSpPr>
              <a:spLocks noChangeArrowheads="1"/>
            </p:cNvSpPr>
            <p:nvPr/>
          </p:nvSpPr>
          <p:spPr bwMode="auto">
            <a:xfrm>
              <a:off x="344" y="3048"/>
              <a:ext cx="2776" cy="1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 w="317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43021" name="Rectangle 35"/>
            <p:cNvSpPr>
              <a:spLocks noChangeAspect="1" noChangeArrowheads="1"/>
            </p:cNvSpPr>
            <p:nvPr/>
          </p:nvSpPr>
          <p:spPr bwMode="auto">
            <a:xfrm>
              <a:off x="497" y="3224"/>
              <a:ext cx="2493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GB" altLang="en-US" sz="28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Teenage boy hacks 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GB" altLang="en-US" sz="28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Polish Tram system</a:t>
              </a:r>
            </a:p>
          </p:txBody>
        </p:sp>
        <p:sp>
          <p:nvSpPr>
            <p:cNvPr id="43022" name="Rectangle 36"/>
            <p:cNvSpPr>
              <a:spLocks noChangeArrowheads="1"/>
            </p:cNvSpPr>
            <p:nvPr/>
          </p:nvSpPr>
          <p:spPr bwMode="auto">
            <a:xfrm>
              <a:off x="2472" y="3076"/>
              <a:ext cx="5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JAN 2008</a:t>
              </a:r>
            </a:p>
          </p:txBody>
        </p:sp>
        <p:sp>
          <p:nvSpPr>
            <p:cNvPr id="43023" name="Rectangle 37"/>
            <p:cNvSpPr>
              <a:spLocks noChangeArrowheads="1"/>
            </p:cNvSpPr>
            <p:nvPr/>
          </p:nvSpPr>
          <p:spPr bwMode="auto">
            <a:xfrm>
              <a:off x="464" y="3794"/>
              <a:ext cx="25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Used it like ‘a giant train set’, causing chaos and derailing four vehicles.</a:t>
              </a:r>
              <a:endParaRPr lang="en-US" altLang="en-US" sz="2000">
                <a:solidFill>
                  <a:schemeClr val="tx2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708150" y="2990850"/>
            <a:ext cx="6262688" cy="1524000"/>
            <a:chOff x="976" y="1480"/>
            <a:chExt cx="3945" cy="960"/>
          </a:xfrm>
        </p:grpSpPr>
        <p:sp>
          <p:nvSpPr>
            <p:cNvPr id="43016" name="Rectangle 30"/>
            <p:cNvSpPr>
              <a:spLocks noChangeArrowheads="1"/>
            </p:cNvSpPr>
            <p:nvPr/>
          </p:nvSpPr>
          <p:spPr bwMode="auto">
            <a:xfrm>
              <a:off x="976" y="1480"/>
              <a:ext cx="3872" cy="96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 w="317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43017" name="Rectangle 31"/>
            <p:cNvSpPr>
              <a:spLocks noChangeAspect="1" noChangeArrowheads="1"/>
            </p:cNvSpPr>
            <p:nvPr/>
          </p:nvSpPr>
          <p:spPr bwMode="auto">
            <a:xfrm>
              <a:off x="1107" y="1601"/>
              <a:ext cx="28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8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Network Rail Station Status</a:t>
              </a:r>
            </a:p>
          </p:txBody>
        </p:sp>
        <p:sp>
          <p:nvSpPr>
            <p:cNvPr id="43018" name="Rectangle 32"/>
            <p:cNvSpPr>
              <a:spLocks noChangeArrowheads="1"/>
            </p:cNvSpPr>
            <p:nvPr/>
          </p:nvSpPr>
          <p:spPr bwMode="auto">
            <a:xfrm>
              <a:off x="4104" y="1540"/>
              <a:ext cx="5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AUG 2012</a:t>
              </a:r>
            </a:p>
          </p:txBody>
        </p:sp>
        <p:sp>
          <p:nvSpPr>
            <p:cNvPr id="43019" name="Rectangle 33"/>
            <p:cNvSpPr>
              <a:spLocks noChangeArrowheads="1"/>
            </p:cNvSpPr>
            <p:nvPr/>
          </p:nvSpPr>
          <p:spPr bwMode="auto">
            <a:xfrm>
              <a:off x="1096" y="1930"/>
              <a:ext cx="38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Arial" pitchFamily="34" charset="0"/>
                <a:buChar char="►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Station status report application affected by </a:t>
              </a:r>
              <a:r>
                <a:rPr lang="en-GB" altLang="en-US" sz="2000" b="1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Distributed Denial of Service attack</a:t>
              </a:r>
              <a:r>
                <a:rPr lang="en-GB" altLang="en-US" sz="2000">
                  <a:solidFill>
                    <a:schemeClr val="tx2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 causing a 6 hour outage</a:t>
              </a:r>
              <a:endParaRPr lang="en-US" altLang="en-US" sz="2000">
                <a:solidFill>
                  <a:schemeClr val="tx2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 bwMode="auto">
          <a:xfrm>
            <a:off x="117475" y="682625"/>
            <a:ext cx="90011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i="0" kern="0" dirty="0" smtClean="0">
                <a:solidFill>
                  <a:srgbClr val="506361"/>
                </a:solidFill>
                <a:latin typeface="Arial"/>
                <a:ea typeface="+mn-ea"/>
                <a:cs typeface="+mn-cs"/>
              </a:rPr>
              <a:t>What does it have to do with me? </a:t>
            </a:r>
          </a:p>
          <a:p>
            <a:pPr>
              <a:defRPr/>
            </a:pPr>
            <a:r>
              <a:rPr lang="en-US" altLang="en-US" i="0" kern="0" dirty="0" smtClean="0">
                <a:solidFill>
                  <a:srgbClr val="506361"/>
                </a:solidFill>
                <a:latin typeface="Arial"/>
                <a:ea typeface="+mn-ea"/>
                <a:cs typeface="+mn-cs"/>
              </a:rPr>
              <a:t>Surely it won’t happen to us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611288" y="2968377"/>
            <a:ext cx="6273080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And a lots of non official events, behaviours, intrusions tests and results… 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Leading to think that some improvement have quickly to be done on existing and forecasted modern signalling and traffic control systems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1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2308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7" y="542207"/>
            <a:ext cx="8496944" cy="57606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‘</a:t>
            </a:r>
            <a:r>
              <a:rPr lang="en-GB" sz="3200" dirty="0" smtClean="0"/>
              <a:t>’Security-is-Safety &amp; Safety-is-Security’’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75656" y="1268760"/>
            <a:ext cx="7272809" cy="4894743"/>
            <a:chOff x="1619671" y="1486585"/>
            <a:chExt cx="7272809" cy="4894743"/>
          </a:xfrm>
        </p:grpSpPr>
        <p:sp>
          <p:nvSpPr>
            <p:cNvPr id="7" name="Freeform 6"/>
            <p:cNvSpPr/>
            <p:nvPr/>
          </p:nvSpPr>
          <p:spPr>
            <a:xfrm>
              <a:off x="2843809" y="1486585"/>
              <a:ext cx="3240359" cy="3094543"/>
            </a:xfrm>
            <a:custGeom>
              <a:avLst/>
              <a:gdLst>
                <a:gd name="connsiteX0" fmla="*/ 0 w 2678697"/>
                <a:gd name="connsiteY0" fmla="*/ 1339349 h 2678697"/>
                <a:gd name="connsiteX1" fmla="*/ 1339349 w 2678697"/>
                <a:gd name="connsiteY1" fmla="*/ 0 h 2678697"/>
                <a:gd name="connsiteX2" fmla="*/ 2678698 w 2678697"/>
                <a:gd name="connsiteY2" fmla="*/ 1339349 h 2678697"/>
                <a:gd name="connsiteX3" fmla="*/ 1339349 w 2678697"/>
                <a:gd name="connsiteY3" fmla="*/ 2678698 h 2678697"/>
                <a:gd name="connsiteX4" fmla="*/ 0 w 2678697"/>
                <a:gd name="connsiteY4" fmla="*/ 1339349 h 267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697" h="2678697">
                  <a:moveTo>
                    <a:pt x="0" y="1339349"/>
                  </a:moveTo>
                  <a:cubicBezTo>
                    <a:pt x="0" y="599647"/>
                    <a:pt x="599647" y="0"/>
                    <a:pt x="1339349" y="0"/>
                  </a:cubicBezTo>
                  <a:cubicBezTo>
                    <a:pt x="2079051" y="0"/>
                    <a:pt x="2678698" y="599647"/>
                    <a:pt x="2678698" y="1339349"/>
                  </a:cubicBezTo>
                  <a:cubicBezTo>
                    <a:pt x="2678698" y="2079051"/>
                    <a:pt x="2079051" y="2678698"/>
                    <a:pt x="1339349" y="2678698"/>
                  </a:cubicBezTo>
                  <a:cubicBezTo>
                    <a:pt x="599647" y="2678698"/>
                    <a:pt x="0" y="2079051"/>
                    <a:pt x="0" y="133934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7159" tIns="468772" rIns="357160" bIns="100451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kern="1200" dirty="0" smtClean="0"/>
                <a:t>SAFETY</a:t>
              </a:r>
              <a:endParaRPr lang="en-GB" sz="36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67944" y="3430800"/>
              <a:ext cx="3240360" cy="2950528"/>
            </a:xfrm>
            <a:custGeom>
              <a:avLst/>
              <a:gdLst>
                <a:gd name="connsiteX0" fmla="*/ 0 w 2678697"/>
                <a:gd name="connsiteY0" fmla="*/ 1339349 h 2678697"/>
                <a:gd name="connsiteX1" fmla="*/ 1339349 w 2678697"/>
                <a:gd name="connsiteY1" fmla="*/ 0 h 2678697"/>
                <a:gd name="connsiteX2" fmla="*/ 2678698 w 2678697"/>
                <a:gd name="connsiteY2" fmla="*/ 1339349 h 2678697"/>
                <a:gd name="connsiteX3" fmla="*/ 1339349 w 2678697"/>
                <a:gd name="connsiteY3" fmla="*/ 2678698 h 2678697"/>
                <a:gd name="connsiteX4" fmla="*/ 0 w 2678697"/>
                <a:gd name="connsiteY4" fmla="*/ 1339349 h 267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697" h="2678697">
                  <a:moveTo>
                    <a:pt x="0" y="1339349"/>
                  </a:moveTo>
                  <a:cubicBezTo>
                    <a:pt x="0" y="599647"/>
                    <a:pt x="599647" y="0"/>
                    <a:pt x="1339349" y="0"/>
                  </a:cubicBezTo>
                  <a:cubicBezTo>
                    <a:pt x="2079051" y="0"/>
                    <a:pt x="2678698" y="599647"/>
                    <a:pt x="2678698" y="1339349"/>
                  </a:cubicBezTo>
                  <a:cubicBezTo>
                    <a:pt x="2678698" y="2079051"/>
                    <a:pt x="2079051" y="2678698"/>
                    <a:pt x="1339349" y="2678698"/>
                  </a:cubicBezTo>
                  <a:cubicBezTo>
                    <a:pt x="599647" y="2678698"/>
                    <a:pt x="0" y="2079051"/>
                    <a:pt x="0" y="133934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751379"/>
                <a:satOff val="19812"/>
                <a:lumOff val="-15000"/>
                <a:alphaOff val="0"/>
              </a:schemeClr>
            </a:fillRef>
            <a:effectRef idx="0">
              <a:schemeClr val="accent4">
                <a:alpha val="50000"/>
                <a:hueOff val="4751379"/>
                <a:satOff val="19812"/>
                <a:lumOff val="-1500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9235" tIns="691997" rIns="252244" bIns="513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kern="1200" dirty="0" smtClean="0"/>
                <a:t>PHYSICAL SECURITY</a:t>
              </a:r>
              <a:endParaRPr lang="en-GB" sz="32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19671" y="3430800"/>
              <a:ext cx="3253105" cy="2950528"/>
            </a:xfrm>
            <a:custGeom>
              <a:avLst/>
              <a:gdLst>
                <a:gd name="connsiteX0" fmla="*/ 0 w 2678697"/>
                <a:gd name="connsiteY0" fmla="*/ 1339349 h 2678697"/>
                <a:gd name="connsiteX1" fmla="*/ 1339349 w 2678697"/>
                <a:gd name="connsiteY1" fmla="*/ 0 h 2678697"/>
                <a:gd name="connsiteX2" fmla="*/ 2678698 w 2678697"/>
                <a:gd name="connsiteY2" fmla="*/ 1339349 h 2678697"/>
                <a:gd name="connsiteX3" fmla="*/ 1339349 w 2678697"/>
                <a:gd name="connsiteY3" fmla="*/ 2678698 h 2678697"/>
                <a:gd name="connsiteX4" fmla="*/ 0 w 2678697"/>
                <a:gd name="connsiteY4" fmla="*/ 1339349 h 267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697" h="2678697">
                  <a:moveTo>
                    <a:pt x="0" y="1339349"/>
                  </a:moveTo>
                  <a:cubicBezTo>
                    <a:pt x="0" y="599647"/>
                    <a:pt x="599647" y="0"/>
                    <a:pt x="1339349" y="0"/>
                  </a:cubicBezTo>
                  <a:cubicBezTo>
                    <a:pt x="2079051" y="0"/>
                    <a:pt x="2678698" y="599647"/>
                    <a:pt x="2678698" y="1339349"/>
                  </a:cubicBezTo>
                  <a:cubicBezTo>
                    <a:pt x="2678698" y="2079051"/>
                    <a:pt x="2079051" y="2678698"/>
                    <a:pt x="1339349" y="2678698"/>
                  </a:cubicBezTo>
                  <a:cubicBezTo>
                    <a:pt x="599647" y="2678698"/>
                    <a:pt x="0" y="2079051"/>
                    <a:pt x="0" y="133934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502758"/>
                <a:satOff val="39624"/>
                <a:lumOff val="-30001"/>
                <a:alphaOff val="0"/>
              </a:schemeClr>
            </a:fillRef>
            <a:effectRef idx="0">
              <a:schemeClr val="accent4">
                <a:alpha val="50000"/>
                <a:hueOff val="9502758"/>
                <a:satOff val="39624"/>
                <a:lumOff val="-3000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2244" tIns="691997" rIns="819235" bIns="513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kern="1200" dirty="0" smtClean="0"/>
                <a:t>CYBER SECURITY</a:t>
              </a:r>
              <a:endParaRPr lang="en-GB" sz="3200" b="1" kern="1200" dirty="0"/>
            </a:p>
          </p:txBody>
        </p:sp>
        <p:sp>
          <p:nvSpPr>
            <p:cNvPr id="5" name="Line Callout 2 4"/>
            <p:cNvSpPr/>
            <p:nvPr/>
          </p:nvSpPr>
          <p:spPr>
            <a:xfrm>
              <a:off x="6156176" y="2276872"/>
              <a:ext cx="2736304" cy="631497"/>
            </a:xfrm>
            <a:prstGeom prst="borderCallout2">
              <a:avLst>
                <a:gd name="adj1" fmla="val 54950"/>
                <a:gd name="adj2" fmla="val -2067"/>
                <a:gd name="adj3" fmla="val 79083"/>
                <a:gd name="adj4" fmla="val -8014"/>
                <a:gd name="adj5" fmla="val 321627"/>
                <a:gd name="adj6" fmla="val -61540"/>
              </a:avLst>
            </a:prstGeom>
            <a:ln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smtClean="0"/>
                <a:t>Convergence</a:t>
              </a:r>
              <a:endParaRPr lang="en-GB" sz="3000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1079613" y="1124744"/>
            <a:ext cx="6480720" cy="5616624"/>
          </a:xfrm>
          <a:prstGeom prst="ellipse">
            <a:avLst/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tx1"/>
                </a:solidFill>
              </a:rPr>
              <a:t>RESILIENCE</a:t>
            </a:r>
            <a:br>
              <a:rPr lang="en-GB" sz="5400" b="1" dirty="0" smtClean="0">
                <a:solidFill>
                  <a:schemeClr val="tx1"/>
                </a:solidFill>
              </a:rPr>
            </a:br>
            <a:r>
              <a:rPr lang="en-GB" sz="5400" b="1" dirty="0" smtClean="0">
                <a:solidFill>
                  <a:schemeClr val="tx1"/>
                </a:solidFill>
              </a:rPr>
              <a:t> </a:t>
            </a:r>
            <a:endParaRPr lang="en-GB" sz="54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78460" y="37509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Need to be considered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on the railway system point of view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250825" y="6343739"/>
            <a:ext cx="73453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UIC – Rail System Department – Dr. Marc ANTONI – </a:t>
            </a:r>
            <a:r>
              <a:rPr lang="en-US" sz="1000" dirty="0" smtClean="0">
                <a:solidFill>
                  <a:schemeClr val="bg1"/>
                </a:solidFill>
              </a:rPr>
              <a:t>24 November </a:t>
            </a:r>
            <a:r>
              <a:rPr lang="en-US" sz="1000" dirty="0" smtClean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1358" y="6372221"/>
            <a:ext cx="719139" cy="1793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005F3D-4258-446A-9C04-B8219E6727DF}" type="slidenum">
              <a:rPr lang="en-GB" sz="10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Powerpoint exemp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Powerpoint%20exemple%201</Template>
  <TotalTime>14723</TotalTime>
  <Words>2073</Words>
  <Application>Microsoft Office PowerPoint</Application>
  <PresentationFormat>Affichage à l'écran (4:3)</PresentationFormat>
  <Paragraphs>289</Paragraphs>
  <Slides>21</Slides>
  <Notes>14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Powerpoint exemple 1</vt:lpstr>
      <vt:lpstr>Diapositive 1</vt:lpstr>
      <vt:lpstr>Diapositive 2</vt:lpstr>
      <vt:lpstr>We live in a connected and open world…</vt:lpstr>
      <vt:lpstr>Cyber Security or Cyber Threat?</vt:lpstr>
      <vt:lpstr>The Bigger Picture</vt:lpstr>
      <vt:lpstr>Diapositive 6</vt:lpstr>
      <vt:lpstr>Diapositive 7</vt:lpstr>
      <vt:lpstr>Diapositive 8</vt:lpstr>
      <vt:lpstr>‘’Security-is-Safety &amp; Safety-is-Security’’</vt:lpstr>
      <vt:lpstr>What does that mean to us? Delivering a Cyber-Safe Service</vt:lpstr>
      <vt:lpstr>What does that mean to us? Considering railway as a system</vt:lpstr>
      <vt:lpstr>What does that mean to us? Considering first the severity level </vt:lpstr>
      <vt:lpstr> Risks cartography of a       IP signalling network 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Sylvain Le Doaré</dc:creator>
  <cp:lastModifiedBy>marc_a</cp:lastModifiedBy>
  <cp:revision>645</cp:revision>
  <dcterms:created xsi:type="dcterms:W3CDTF">2010-07-29T13:02:45Z</dcterms:created>
  <dcterms:modified xsi:type="dcterms:W3CDTF">2015-11-22T13:45:01Z</dcterms:modified>
</cp:coreProperties>
</file>