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30" r:id="rId2"/>
  </p:sldMasterIdLst>
  <p:notesMasterIdLst>
    <p:notesMasterId r:id="rId34"/>
  </p:notesMasterIdLst>
  <p:sldIdLst>
    <p:sldId id="386" r:id="rId3"/>
    <p:sldId id="384" r:id="rId4"/>
    <p:sldId id="389" r:id="rId5"/>
    <p:sldId id="391" r:id="rId6"/>
    <p:sldId id="390" r:id="rId7"/>
    <p:sldId id="388" r:id="rId8"/>
    <p:sldId id="392" r:id="rId9"/>
    <p:sldId id="393" r:id="rId10"/>
    <p:sldId id="370" r:id="rId11"/>
    <p:sldId id="396" r:id="rId12"/>
    <p:sldId id="397" r:id="rId13"/>
    <p:sldId id="399" r:id="rId14"/>
    <p:sldId id="371" r:id="rId15"/>
    <p:sldId id="400" r:id="rId16"/>
    <p:sldId id="401" r:id="rId17"/>
    <p:sldId id="372" r:id="rId18"/>
    <p:sldId id="381" r:id="rId19"/>
    <p:sldId id="382" r:id="rId20"/>
    <p:sldId id="313" r:id="rId21"/>
    <p:sldId id="375" r:id="rId22"/>
    <p:sldId id="307" r:id="rId23"/>
    <p:sldId id="314" r:id="rId24"/>
    <p:sldId id="325" r:id="rId25"/>
    <p:sldId id="324" r:id="rId26"/>
    <p:sldId id="323" r:id="rId27"/>
    <p:sldId id="339" r:id="rId28"/>
    <p:sldId id="341" r:id="rId29"/>
    <p:sldId id="343" r:id="rId30"/>
    <p:sldId id="394" r:id="rId31"/>
    <p:sldId id="395" r:id="rId32"/>
    <p:sldId id="288" r:id="rId33"/>
  </p:sldIdLst>
  <p:sldSz cx="9144000" cy="6858000" type="screen4x3"/>
  <p:notesSz cx="7010400" cy="9296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CC00"/>
    <a:srgbClr val="3C359B"/>
    <a:srgbClr val="AE286B"/>
    <a:srgbClr val="DC2A06"/>
    <a:srgbClr val="E13333"/>
    <a:srgbClr val="A50021"/>
    <a:srgbClr val="E01202"/>
    <a:srgbClr val="C2100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77" autoAdjust="0"/>
  </p:normalViewPr>
  <p:slideViewPr>
    <p:cSldViewPr>
      <p:cViewPr>
        <p:scale>
          <a:sx n="70" d="100"/>
          <a:sy n="70" d="100"/>
        </p:scale>
        <p:origin x="-1164" y="-8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99990-E8C3-4591-8921-3BAE0F1161F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5B6F090D-A940-4E67-9E9D-5C73E9076573}">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latin typeface="Arial" pitchFamily="34" charset="0"/>
              <a:cs typeface="Arial" pitchFamily="34" charset="0"/>
            </a:rPr>
            <a:t>CIP</a:t>
          </a:r>
          <a:endParaRPr lang="de-DE" dirty="0">
            <a:latin typeface="Arial" pitchFamily="34" charset="0"/>
            <a:cs typeface="Arial" pitchFamily="34" charset="0"/>
          </a:endParaRPr>
        </a:p>
      </dgm:t>
    </dgm:pt>
    <dgm:pt modelId="{9F0D0F17-482E-4891-A630-6E3925F20E80}" type="parTrans" cxnId="{FAE3AEA9-9DF2-41C3-9D23-9595F47FFAFB}">
      <dgm:prSet/>
      <dgm:spPr/>
      <dgm:t>
        <a:bodyPr/>
        <a:lstStyle/>
        <a:p>
          <a:endParaRPr lang="de-DE"/>
        </a:p>
      </dgm:t>
    </dgm:pt>
    <dgm:pt modelId="{7AEC24E2-416F-442A-823A-8DE564100B73}" type="sibTrans" cxnId="{FAE3AEA9-9DF2-41C3-9D23-9595F47FFAFB}">
      <dgm:prSet/>
      <dgm:spPr/>
      <dgm:t>
        <a:bodyPr/>
        <a:lstStyle/>
        <a:p>
          <a:endParaRPr lang="de-DE"/>
        </a:p>
      </dgm:t>
    </dgm:pt>
    <dgm:pt modelId="{EAA980A8-8F37-449F-860F-5C71AA1D1A2F}">
      <dgm:prSet phldrT="[Text]"/>
      <dgm:spPr/>
      <dgm:t>
        <a:bodyPr/>
        <a:lstStyle/>
        <a:p>
          <a:r>
            <a:rPr lang="en-US" noProof="0" dirty="0" smtClean="0">
              <a:latin typeface="Arial" pitchFamily="34" charset="0"/>
              <a:cs typeface="Arial" pitchFamily="34" charset="0"/>
            </a:rPr>
            <a:t>Information from Public and Employees</a:t>
          </a:r>
          <a:endParaRPr lang="en-US" noProof="0" dirty="0">
            <a:latin typeface="Arial" pitchFamily="34" charset="0"/>
            <a:cs typeface="Arial" pitchFamily="34" charset="0"/>
          </a:endParaRPr>
        </a:p>
      </dgm:t>
    </dgm:pt>
    <dgm:pt modelId="{3E3F075C-AAD7-4E50-A7B9-50CDE2CF45B6}" type="parTrans" cxnId="{1E725E71-F70F-42CB-BA0F-FC8D7ADDFAE1}">
      <dgm:prSet/>
      <dgm:spPr/>
      <dgm:t>
        <a:bodyPr/>
        <a:lstStyle/>
        <a:p>
          <a:endParaRPr lang="de-DE"/>
        </a:p>
      </dgm:t>
    </dgm:pt>
    <dgm:pt modelId="{CC2739F0-FD43-4F2F-A29E-E14C8104581F}" type="sibTrans" cxnId="{1E725E71-F70F-42CB-BA0F-FC8D7ADDFAE1}">
      <dgm:prSet/>
      <dgm:spPr/>
      <dgm:t>
        <a:bodyPr/>
        <a:lstStyle/>
        <a:p>
          <a:endParaRPr lang="de-DE"/>
        </a:p>
      </dgm:t>
    </dgm:pt>
    <dgm:pt modelId="{E1246B86-4A9F-4036-B1CE-CEA7E1655625}">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700" b="0" dirty="0" smtClean="0">
              <a:latin typeface="Arial" pitchFamily="34" charset="0"/>
              <a:cs typeface="Arial" pitchFamily="34" charset="0"/>
            </a:rPr>
            <a:t>Learning from Mistakes</a:t>
          </a:r>
          <a:endParaRPr lang="de-DE" sz="1700" b="0" dirty="0">
            <a:latin typeface="Arial" pitchFamily="34" charset="0"/>
            <a:cs typeface="Arial" pitchFamily="34" charset="0"/>
          </a:endParaRPr>
        </a:p>
      </dgm:t>
    </dgm:pt>
    <dgm:pt modelId="{03F3B452-AAA2-48C2-A2BE-BF500347D7B0}" type="parTrans" cxnId="{16CD33F6-88EB-42F8-8B72-2DAF42ADB903}">
      <dgm:prSet/>
      <dgm:spPr/>
      <dgm:t>
        <a:bodyPr/>
        <a:lstStyle/>
        <a:p>
          <a:endParaRPr lang="de-DE"/>
        </a:p>
      </dgm:t>
    </dgm:pt>
    <dgm:pt modelId="{DC8177DD-8A57-422F-843E-A17FC1FC7B5A}" type="sibTrans" cxnId="{16CD33F6-88EB-42F8-8B72-2DAF42ADB903}">
      <dgm:prSet/>
      <dgm:spPr/>
      <dgm:t>
        <a:bodyPr/>
        <a:lstStyle/>
        <a:p>
          <a:endParaRPr lang="de-DE"/>
        </a:p>
      </dgm:t>
    </dgm:pt>
    <dgm:pt modelId="{29150BC9-7F1B-4DEA-BE14-3AB8A07DA47A}">
      <dgm:prSet phldrT="[Text]" custT="1"/>
      <dgm:spPr/>
      <dgm:t>
        <a:bodyPr/>
        <a:lstStyle/>
        <a:p>
          <a:r>
            <a:rPr lang="en-US" sz="1700" dirty="0" smtClean="0">
              <a:latin typeface="Arial" pitchFamily="34" charset="0"/>
              <a:cs typeface="Arial" pitchFamily="34" charset="0"/>
            </a:rPr>
            <a:t>Internal/ External Audits</a:t>
          </a:r>
          <a:endParaRPr lang="de-DE" sz="1700" dirty="0">
            <a:latin typeface="Arial" pitchFamily="34" charset="0"/>
            <a:cs typeface="Arial" pitchFamily="34" charset="0"/>
          </a:endParaRPr>
        </a:p>
      </dgm:t>
    </dgm:pt>
    <dgm:pt modelId="{2D339285-8A43-440B-93EC-8B1A4C6F67F4}" type="parTrans" cxnId="{06402727-6480-4A5A-BED8-7CB5F2271F6F}">
      <dgm:prSet/>
      <dgm:spPr/>
      <dgm:t>
        <a:bodyPr/>
        <a:lstStyle/>
        <a:p>
          <a:endParaRPr lang="de-DE"/>
        </a:p>
      </dgm:t>
    </dgm:pt>
    <dgm:pt modelId="{4BA76E7A-73E7-41A0-9E60-B7EC95712293}" type="sibTrans" cxnId="{06402727-6480-4A5A-BED8-7CB5F2271F6F}">
      <dgm:prSet/>
      <dgm:spPr/>
      <dgm:t>
        <a:bodyPr/>
        <a:lstStyle/>
        <a:p>
          <a:endParaRPr lang="de-DE"/>
        </a:p>
      </dgm:t>
    </dgm:pt>
    <dgm:pt modelId="{27B04BDA-50AA-4164-8175-AB41BBBA80EE}">
      <dgm:prSet phldrT="[Text]" custT="1">
        <dgm:style>
          <a:lnRef idx="2">
            <a:schemeClr val="accent1"/>
          </a:lnRef>
          <a:fillRef idx="1">
            <a:schemeClr val="lt1"/>
          </a:fillRef>
          <a:effectRef idx="0">
            <a:schemeClr val="accent1"/>
          </a:effectRef>
          <a:fontRef idx="minor">
            <a:schemeClr val="dk1"/>
          </a:fontRef>
        </dgm:style>
      </dgm:prSet>
      <dgm:spPr/>
      <dgm:t>
        <a:bodyPr lIns="0" rIns="0"/>
        <a:lstStyle/>
        <a:p>
          <a:r>
            <a:rPr lang="en-US" sz="1500" noProof="0" dirty="0" smtClean="0">
              <a:latin typeface="Arial" pitchFamily="34" charset="0"/>
              <a:cs typeface="Arial" pitchFamily="34" charset="0"/>
            </a:rPr>
            <a:t>Evaluation of Management</a:t>
          </a:r>
          <a:endParaRPr lang="en-US" sz="1500" noProof="0" dirty="0">
            <a:latin typeface="Arial" pitchFamily="34" charset="0"/>
            <a:cs typeface="Arial" pitchFamily="34" charset="0"/>
          </a:endParaRPr>
        </a:p>
      </dgm:t>
    </dgm:pt>
    <dgm:pt modelId="{94D4A5BF-5004-47EE-92AC-C7D01785E73D}" type="parTrans" cxnId="{A8CF1895-92CE-41DB-A45C-45390805D5E7}">
      <dgm:prSet/>
      <dgm:spPr/>
      <dgm:t>
        <a:bodyPr/>
        <a:lstStyle/>
        <a:p>
          <a:endParaRPr lang="de-DE"/>
        </a:p>
      </dgm:t>
    </dgm:pt>
    <dgm:pt modelId="{855039EA-74BE-4B50-9F80-21EFFDE4E968}" type="sibTrans" cxnId="{A8CF1895-92CE-41DB-A45C-45390805D5E7}">
      <dgm:prSet/>
      <dgm:spPr/>
      <dgm:t>
        <a:bodyPr/>
        <a:lstStyle/>
        <a:p>
          <a:endParaRPr lang="de-DE"/>
        </a:p>
      </dgm:t>
    </dgm:pt>
    <dgm:pt modelId="{94E52106-6B54-4E85-B148-81A225C4CA9B}">
      <dgm:prSet phldrT="[Text]" custT="1"/>
      <dgm:spPr/>
      <dgm:t>
        <a:bodyPr/>
        <a:lstStyle/>
        <a:p>
          <a:r>
            <a:rPr lang="en-US" sz="1800" noProof="0" dirty="0" smtClean="0">
              <a:latin typeface="Arial" pitchFamily="34" charset="0"/>
              <a:cs typeface="Arial" pitchFamily="34" charset="0"/>
            </a:rPr>
            <a:t>Safety Targets</a:t>
          </a:r>
          <a:endParaRPr lang="en-US" sz="1800" noProof="0" dirty="0">
            <a:latin typeface="Arial" pitchFamily="34" charset="0"/>
            <a:cs typeface="Arial" pitchFamily="34" charset="0"/>
          </a:endParaRPr>
        </a:p>
      </dgm:t>
    </dgm:pt>
    <dgm:pt modelId="{7D0C580D-1DED-4E42-928B-D390AC05F89B}" type="parTrans" cxnId="{1BB1AFEB-E87B-4E0C-9D6E-8925A58C25B6}">
      <dgm:prSet/>
      <dgm:spPr/>
      <dgm:t>
        <a:bodyPr/>
        <a:lstStyle/>
        <a:p>
          <a:endParaRPr lang="de-DE"/>
        </a:p>
      </dgm:t>
    </dgm:pt>
    <dgm:pt modelId="{8728297A-64F0-4412-AA68-0480B511EFE7}" type="sibTrans" cxnId="{1BB1AFEB-E87B-4E0C-9D6E-8925A58C25B6}">
      <dgm:prSet/>
      <dgm:spPr/>
      <dgm:t>
        <a:bodyPr/>
        <a:lstStyle/>
        <a:p>
          <a:endParaRPr lang="de-DE"/>
        </a:p>
      </dgm:t>
    </dgm:pt>
    <dgm:pt modelId="{9627FA83-EC6A-4A29-83B3-D9AF23F786E1}">
      <dgm:prSet phldrT="[Text]">
        <dgm:style>
          <a:lnRef idx="2">
            <a:schemeClr val="accent1"/>
          </a:lnRef>
          <a:fillRef idx="1">
            <a:schemeClr val="lt1"/>
          </a:fillRef>
          <a:effectRef idx="0">
            <a:schemeClr val="accent1"/>
          </a:effectRef>
          <a:fontRef idx="minor">
            <a:schemeClr val="dk1"/>
          </a:fontRef>
        </dgm:style>
      </dgm:prSet>
      <dgm:spPr/>
      <dgm:t>
        <a:bodyPr/>
        <a:lstStyle/>
        <a:p>
          <a:r>
            <a:rPr lang="en-US" noProof="0" dirty="0" smtClean="0">
              <a:latin typeface="Arial" pitchFamily="34" charset="0"/>
              <a:cs typeface="Arial" pitchFamily="34" charset="0"/>
            </a:rPr>
            <a:t>Standards/ Laws</a:t>
          </a:r>
          <a:endParaRPr lang="en-US" noProof="0" dirty="0">
            <a:latin typeface="Arial" pitchFamily="34" charset="0"/>
            <a:cs typeface="Arial" pitchFamily="34" charset="0"/>
          </a:endParaRPr>
        </a:p>
      </dgm:t>
    </dgm:pt>
    <dgm:pt modelId="{3E12BBDD-4156-4980-A5AD-D5524E27B560}" type="parTrans" cxnId="{C51E9A95-50B8-456A-8403-38CBA2971F20}">
      <dgm:prSet/>
      <dgm:spPr/>
      <dgm:t>
        <a:bodyPr/>
        <a:lstStyle/>
        <a:p>
          <a:endParaRPr lang="de-DE"/>
        </a:p>
      </dgm:t>
    </dgm:pt>
    <dgm:pt modelId="{34A06697-5982-4C6F-AF1A-92F52D6356F7}" type="sibTrans" cxnId="{C51E9A95-50B8-456A-8403-38CBA2971F20}">
      <dgm:prSet/>
      <dgm:spPr/>
      <dgm:t>
        <a:bodyPr/>
        <a:lstStyle/>
        <a:p>
          <a:endParaRPr lang="de-DE"/>
        </a:p>
      </dgm:t>
    </dgm:pt>
    <dgm:pt modelId="{EE7C566F-E7DB-4817-A4F5-D71879C7C5D2}" type="pres">
      <dgm:prSet presAssocID="{B3B99990-E8C3-4591-8921-3BAE0F1161F3}" presName="cycle" presStyleCnt="0">
        <dgm:presLayoutVars>
          <dgm:chMax val="1"/>
          <dgm:dir/>
          <dgm:animLvl val="ctr"/>
          <dgm:resizeHandles val="exact"/>
        </dgm:presLayoutVars>
      </dgm:prSet>
      <dgm:spPr/>
      <dgm:t>
        <a:bodyPr/>
        <a:lstStyle/>
        <a:p>
          <a:endParaRPr lang="de-DE"/>
        </a:p>
      </dgm:t>
    </dgm:pt>
    <dgm:pt modelId="{AE41D090-C9AF-41DE-8798-FD540F2B1E51}" type="pres">
      <dgm:prSet presAssocID="{5B6F090D-A940-4E67-9E9D-5C73E9076573}" presName="centerShape" presStyleLbl="node0" presStyleIdx="0" presStyleCnt="1"/>
      <dgm:spPr/>
      <dgm:t>
        <a:bodyPr/>
        <a:lstStyle/>
        <a:p>
          <a:endParaRPr lang="de-DE"/>
        </a:p>
      </dgm:t>
    </dgm:pt>
    <dgm:pt modelId="{AF250F03-EBFE-4A50-98AC-87F7F71D1513}" type="pres">
      <dgm:prSet presAssocID="{3E3F075C-AAD7-4E50-A7B9-50CDE2CF45B6}" presName="Name9" presStyleLbl="parChTrans1D2" presStyleIdx="0" presStyleCnt="6"/>
      <dgm:spPr/>
      <dgm:t>
        <a:bodyPr/>
        <a:lstStyle/>
        <a:p>
          <a:endParaRPr lang="de-DE"/>
        </a:p>
      </dgm:t>
    </dgm:pt>
    <dgm:pt modelId="{CDA6CF08-B1B8-4429-A935-29B8DF0E7F40}" type="pres">
      <dgm:prSet presAssocID="{3E3F075C-AAD7-4E50-A7B9-50CDE2CF45B6}" presName="connTx" presStyleLbl="parChTrans1D2" presStyleIdx="0" presStyleCnt="6"/>
      <dgm:spPr/>
      <dgm:t>
        <a:bodyPr/>
        <a:lstStyle/>
        <a:p>
          <a:endParaRPr lang="de-DE"/>
        </a:p>
      </dgm:t>
    </dgm:pt>
    <dgm:pt modelId="{6186F784-152B-474C-BF2F-82EE9FFC13A3}" type="pres">
      <dgm:prSet presAssocID="{EAA980A8-8F37-449F-860F-5C71AA1D1A2F}" presName="node" presStyleLbl="node1" presStyleIdx="0" presStyleCnt="6" custRadScaleRad="103575">
        <dgm:presLayoutVars>
          <dgm:bulletEnabled val="1"/>
        </dgm:presLayoutVars>
      </dgm:prSet>
      <dgm:spPr/>
      <dgm:t>
        <a:bodyPr/>
        <a:lstStyle/>
        <a:p>
          <a:endParaRPr lang="de-DE"/>
        </a:p>
      </dgm:t>
    </dgm:pt>
    <dgm:pt modelId="{AFE8BDC1-CF51-4B81-986A-7FB44CD4F292}" type="pres">
      <dgm:prSet presAssocID="{03F3B452-AAA2-48C2-A2BE-BF500347D7B0}" presName="Name9" presStyleLbl="parChTrans1D2" presStyleIdx="1" presStyleCnt="6"/>
      <dgm:spPr/>
      <dgm:t>
        <a:bodyPr/>
        <a:lstStyle/>
        <a:p>
          <a:endParaRPr lang="de-DE"/>
        </a:p>
      </dgm:t>
    </dgm:pt>
    <dgm:pt modelId="{30AF3394-755D-4B2E-B4D3-B68267F03F14}" type="pres">
      <dgm:prSet presAssocID="{03F3B452-AAA2-48C2-A2BE-BF500347D7B0}" presName="connTx" presStyleLbl="parChTrans1D2" presStyleIdx="1" presStyleCnt="6"/>
      <dgm:spPr/>
      <dgm:t>
        <a:bodyPr/>
        <a:lstStyle/>
        <a:p>
          <a:endParaRPr lang="de-DE"/>
        </a:p>
      </dgm:t>
    </dgm:pt>
    <dgm:pt modelId="{7043BBBA-3E63-464D-8DD8-9AFAF6398277}" type="pres">
      <dgm:prSet presAssocID="{E1246B86-4A9F-4036-B1CE-CEA7E1655625}" presName="node" presStyleLbl="node1" presStyleIdx="1" presStyleCnt="6" custRadScaleRad="127828" custRadScaleInc="-2911">
        <dgm:presLayoutVars>
          <dgm:bulletEnabled val="1"/>
        </dgm:presLayoutVars>
      </dgm:prSet>
      <dgm:spPr/>
      <dgm:t>
        <a:bodyPr/>
        <a:lstStyle/>
        <a:p>
          <a:endParaRPr lang="de-DE"/>
        </a:p>
      </dgm:t>
    </dgm:pt>
    <dgm:pt modelId="{0B1C31F2-A5F3-4633-9C90-C30719FF8DE8}" type="pres">
      <dgm:prSet presAssocID="{2D339285-8A43-440B-93EC-8B1A4C6F67F4}" presName="Name9" presStyleLbl="parChTrans1D2" presStyleIdx="2" presStyleCnt="6"/>
      <dgm:spPr/>
      <dgm:t>
        <a:bodyPr/>
        <a:lstStyle/>
        <a:p>
          <a:endParaRPr lang="de-DE"/>
        </a:p>
      </dgm:t>
    </dgm:pt>
    <dgm:pt modelId="{142B23DF-883C-4405-B733-B0D8FA548A35}" type="pres">
      <dgm:prSet presAssocID="{2D339285-8A43-440B-93EC-8B1A4C6F67F4}" presName="connTx" presStyleLbl="parChTrans1D2" presStyleIdx="2" presStyleCnt="6"/>
      <dgm:spPr/>
      <dgm:t>
        <a:bodyPr/>
        <a:lstStyle/>
        <a:p>
          <a:endParaRPr lang="de-DE"/>
        </a:p>
      </dgm:t>
    </dgm:pt>
    <dgm:pt modelId="{3AA6DCD9-538B-4F94-906B-77442DB52107}" type="pres">
      <dgm:prSet presAssocID="{29150BC9-7F1B-4DEA-BE14-3AB8A07DA47A}" presName="node" presStyleLbl="node1" presStyleIdx="2" presStyleCnt="6" custRadScaleRad="123924" custRadScaleInc="-7647">
        <dgm:presLayoutVars>
          <dgm:bulletEnabled val="1"/>
        </dgm:presLayoutVars>
      </dgm:prSet>
      <dgm:spPr/>
      <dgm:t>
        <a:bodyPr/>
        <a:lstStyle/>
        <a:p>
          <a:endParaRPr lang="de-DE"/>
        </a:p>
      </dgm:t>
    </dgm:pt>
    <dgm:pt modelId="{D3CD17F2-CFD4-41DD-A1A2-884BA6224D17}" type="pres">
      <dgm:prSet presAssocID="{94D4A5BF-5004-47EE-92AC-C7D01785E73D}" presName="Name9" presStyleLbl="parChTrans1D2" presStyleIdx="3" presStyleCnt="6"/>
      <dgm:spPr/>
      <dgm:t>
        <a:bodyPr/>
        <a:lstStyle/>
        <a:p>
          <a:endParaRPr lang="de-DE"/>
        </a:p>
      </dgm:t>
    </dgm:pt>
    <dgm:pt modelId="{1F9B78AD-5F0F-49A9-9A0C-D051F42C044E}" type="pres">
      <dgm:prSet presAssocID="{94D4A5BF-5004-47EE-92AC-C7D01785E73D}" presName="connTx" presStyleLbl="parChTrans1D2" presStyleIdx="3" presStyleCnt="6"/>
      <dgm:spPr/>
      <dgm:t>
        <a:bodyPr/>
        <a:lstStyle/>
        <a:p>
          <a:endParaRPr lang="de-DE"/>
        </a:p>
      </dgm:t>
    </dgm:pt>
    <dgm:pt modelId="{27CB5964-FD3E-4390-8A6C-29B2E8010648}" type="pres">
      <dgm:prSet presAssocID="{27B04BDA-50AA-4164-8175-AB41BBBA80EE}" presName="node" presStyleLbl="node1" presStyleIdx="3" presStyleCnt="6" custRadScaleRad="102326">
        <dgm:presLayoutVars>
          <dgm:bulletEnabled val="1"/>
        </dgm:presLayoutVars>
      </dgm:prSet>
      <dgm:spPr/>
      <dgm:t>
        <a:bodyPr/>
        <a:lstStyle/>
        <a:p>
          <a:endParaRPr lang="de-DE"/>
        </a:p>
      </dgm:t>
    </dgm:pt>
    <dgm:pt modelId="{62068FB0-1936-415B-9EB1-731FE1D32366}" type="pres">
      <dgm:prSet presAssocID="{7D0C580D-1DED-4E42-928B-D390AC05F89B}" presName="Name9" presStyleLbl="parChTrans1D2" presStyleIdx="4" presStyleCnt="6"/>
      <dgm:spPr/>
      <dgm:t>
        <a:bodyPr/>
        <a:lstStyle/>
        <a:p>
          <a:endParaRPr lang="de-DE"/>
        </a:p>
      </dgm:t>
    </dgm:pt>
    <dgm:pt modelId="{56F409BA-A629-4BFD-B2BC-E905760822CC}" type="pres">
      <dgm:prSet presAssocID="{7D0C580D-1DED-4E42-928B-D390AC05F89B}" presName="connTx" presStyleLbl="parChTrans1D2" presStyleIdx="4" presStyleCnt="6"/>
      <dgm:spPr/>
      <dgm:t>
        <a:bodyPr/>
        <a:lstStyle/>
        <a:p>
          <a:endParaRPr lang="de-DE"/>
        </a:p>
      </dgm:t>
    </dgm:pt>
    <dgm:pt modelId="{B671B27F-226A-4CE2-AA86-4ECAE6EDDCD7}" type="pres">
      <dgm:prSet presAssocID="{94E52106-6B54-4E85-B148-81A225C4CA9B}" presName="node" presStyleLbl="node1" presStyleIdx="4" presStyleCnt="6" custRadScaleRad="123924" custRadScaleInc="-1930">
        <dgm:presLayoutVars>
          <dgm:bulletEnabled val="1"/>
        </dgm:presLayoutVars>
      </dgm:prSet>
      <dgm:spPr/>
      <dgm:t>
        <a:bodyPr/>
        <a:lstStyle/>
        <a:p>
          <a:endParaRPr lang="de-DE"/>
        </a:p>
      </dgm:t>
    </dgm:pt>
    <dgm:pt modelId="{C38C28B7-9C22-40AD-B8FB-B7952C84A66E}" type="pres">
      <dgm:prSet presAssocID="{3E12BBDD-4156-4980-A5AD-D5524E27B560}" presName="Name9" presStyleLbl="parChTrans1D2" presStyleIdx="5" presStyleCnt="6"/>
      <dgm:spPr/>
      <dgm:t>
        <a:bodyPr/>
        <a:lstStyle/>
        <a:p>
          <a:endParaRPr lang="de-DE"/>
        </a:p>
      </dgm:t>
    </dgm:pt>
    <dgm:pt modelId="{0C9B6E59-FBCA-468F-B150-32472CB4853E}" type="pres">
      <dgm:prSet presAssocID="{3E12BBDD-4156-4980-A5AD-D5524E27B560}" presName="connTx" presStyleLbl="parChTrans1D2" presStyleIdx="5" presStyleCnt="6"/>
      <dgm:spPr/>
      <dgm:t>
        <a:bodyPr/>
        <a:lstStyle/>
        <a:p>
          <a:endParaRPr lang="de-DE"/>
        </a:p>
      </dgm:t>
    </dgm:pt>
    <dgm:pt modelId="{18C224D5-12E3-48B7-AEBB-FE74A03AF203}" type="pres">
      <dgm:prSet presAssocID="{9627FA83-EC6A-4A29-83B3-D9AF23F786E1}" presName="node" presStyleLbl="node1" presStyleIdx="5" presStyleCnt="6" custRadScaleRad="127827" custRadScaleInc="2911">
        <dgm:presLayoutVars>
          <dgm:bulletEnabled val="1"/>
        </dgm:presLayoutVars>
      </dgm:prSet>
      <dgm:spPr/>
      <dgm:t>
        <a:bodyPr/>
        <a:lstStyle/>
        <a:p>
          <a:endParaRPr lang="de-DE"/>
        </a:p>
      </dgm:t>
    </dgm:pt>
  </dgm:ptLst>
  <dgm:cxnLst>
    <dgm:cxn modelId="{6BF9CCFA-A61E-41B1-A6A2-D08F4F6A26CD}" type="presOf" srcId="{9627FA83-EC6A-4A29-83B3-D9AF23F786E1}" destId="{18C224D5-12E3-48B7-AEBB-FE74A03AF203}" srcOrd="0" destOrd="0" presId="urn:microsoft.com/office/officeart/2005/8/layout/radial1"/>
    <dgm:cxn modelId="{0B2B51E4-06E4-4E18-86BD-71F59E467B11}" type="presOf" srcId="{B3B99990-E8C3-4591-8921-3BAE0F1161F3}" destId="{EE7C566F-E7DB-4817-A4F5-D71879C7C5D2}" srcOrd="0" destOrd="0" presId="urn:microsoft.com/office/officeart/2005/8/layout/radial1"/>
    <dgm:cxn modelId="{8F2E8CB9-72F3-4AAF-8BBB-AFE3758A0BF1}" type="presOf" srcId="{3E12BBDD-4156-4980-A5AD-D5524E27B560}" destId="{C38C28B7-9C22-40AD-B8FB-B7952C84A66E}" srcOrd="0" destOrd="0" presId="urn:microsoft.com/office/officeart/2005/8/layout/radial1"/>
    <dgm:cxn modelId="{738188F1-A429-427A-B004-D385CCBC3955}" type="presOf" srcId="{2D339285-8A43-440B-93EC-8B1A4C6F67F4}" destId="{142B23DF-883C-4405-B733-B0D8FA548A35}" srcOrd="1" destOrd="0" presId="urn:microsoft.com/office/officeart/2005/8/layout/radial1"/>
    <dgm:cxn modelId="{46068B6E-0916-446F-AEA0-1F541FE9575A}" type="presOf" srcId="{5B6F090D-A940-4E67-9E9D-5C73E9076573}" destId="{AE41D090-C9AF-41DE-8798-FD540F2B1E51}" srcOrd="0" destOrd="0" presId="urn:microsoft.com/office/officeart/2005/8/layout/radial1"/>
    <dgm:cxn modelId="{21270146-E41D-498F-999B-49A2314A9AEB}" type="presOf" srcId="{7D0C580D-1DED-4E42-928B-D390AC05F89B}" destId="{62068FB0-1936-415B-9EB1-731FE1D32366}" srcOrd="0" destOrd="0" presId="urn:microsoft.com/office/officeart/2005/8/layout/radial1"/>
    <dgm:cxn modelId="{D00BB81B-C7BB-4C3A-889D-092BBE2DFF87}" type="presOf" srcId="{94E52106-6B54-4E85-B148-81A225C4CA9B}" destId="{B671B27F-226A-4CE2-AA86-4ECAE6EDDCD7}" srcOrd="0" destOrd="0" presId="urn:microsoft.com/office/officeart/2005/8/layout/radial1"/>
    <dgm:cxn modelId="{A35281F8-F38F-4D8A-8DF9-2EE136D79161}" type="presOf" srcId="{27B04BDA-50AA-4164-8175-AB41BBBA80EE}" destId="{27CB5964-FD3E-4390-8A6C-29B2E8010648}" srcOrd="0" destOrd="0" presId="urn:microsoft.com/office/officeart/2005/8/layout/radial1"/>
    <dgm:cxn modelId="{F51F7F3E-5E5E-4AA7-841A-D6BBB69ACB4E}" type="presOf" srcId="{3E12BBDD-4156-4980-A5AD-D5524E27B560}" destId="{0C9B6E59-FBCA-468F-B150-32472CB4853E}" srcOrd="1" destOrd="0" presId="urn:microsoft.com/office/officeart/2005/8/layout/radial1"/>
    <dgm:cxn modelId="{3E657905-4034-4F49-839D-347CDDD618DC}" type="presOf" srcId="{EAA980A8-8F37-449F-860F-5C71AA1D1A2F}" destId="{6186F784-152B-474C-BF2F-82EE9FFC13A3}" srcOrd="0" destOrd="0" presId="urn:microsoft.com/office/officeart/2005/8/layout/radial1"/>
    <dgm:cxn modelId="{48C58FB4-5A83-4E9E-B3B4-86AEDB6D91E3}" type="presOf" srcId="{E1246B86-4A9F-4036-B1CE-CEA7E1655625}" destId="{7043BBBA-3E63-464D-8DD8-9AFAF6398277}" srcOrd="0" destOrd="0" presId="urn:microsoft.com/office/officeart/2005/8/layout/radial1"/>
    <dgm:cxn modelId="{DA438BA1-7168-4F7A-8712-8720286FE83F}" type="presOf" srcId="{29150BC9-7F1B-4DEA-BE14-3AB8A07DA47A}" destId="{3AA6DCD9-538B-4F94-906B-77442DB52107}" srcOrd="0" destOrd="0" presId="urn:microsoft.com/office/officeart/2005/8/layout/radial1"/>
    <dgm:cxn modelId="{CC0B0C8F-4A77-4324-B98E-983483787A54}" type="presOf" srcId="{3E3F075C-AAD7-4E50-A7B9-50CDE2CF45B6}" destId="{AF250F03-EBFE-4A50-98AC-87F7F71D1513}" srcOrd="0" destOrd="0" presId="urn:microsoft.com/office/officeart/2005/8/layout/radial1"/>
    <dgm:cxn modelId="{CFE90AB4-42B9-4268-AB6D-077C58A22903}" type="presOf" srcId="{7D0C580D-1DED-4E42-928B-D390AC05F89B}" destId="{56F409BA-A629-4BFD-B2BC-E905760822CC}" srcOrd="1" destOrd="0" presId="urn:microsoft.com/office/officeart/2005/8/layout/radial1"/>
    <dgm:cxn modelId="{C51E9A95-50B8-456A-8403-38CBA2971F20}" srcId="{5B6F090D-A940-4E67-9E9D-5C73E9076573}" destId="{9627FA83-EC6A-4A29-83B3-D9AF23F786E1}" srcOrd="5" destOrd="0" parTransId="{3E12BBDD-4156-4980-A5AD-D5524E27B560}" sibTransId="{34A06697-5982-4C6F-AF1A-92F52D6356F7}"/>
    <dgm:cxn modelId="{C132D19D-E21E-4AA1-98B7-3864BD25AF55}" type="presOf" srcId="{03F3B452-AAA2-48C2-A2BE-BF500347D7B0}" destId="{AFE8BDC1-CF51-4B81-986A-7FB44CD4F292}" srcOrd="0" destOrd="0" presId="urn:microsoft.com/office/officeart/2005/8/layout/radial1"/>
    <dgm:cxn modelId="{FAE3AEA9-9DF2-41C3-9D23-9595F47FFAFB}" srcId="{B3B99990-E8C3-4591-8921-3BAE0F1161F3}" destId="{5B6F090D-A940-4E67-9E9D-5C73E9076573}" srcOrd="0" destOrd="0" parTransId="{9F0D0F17-482E-4891-A630-6E3925F20E80}" sibTransId="{7AEC24E2-416F-442A-823A-8DE564100B73}"/>
    <dgm:cxn modelId="{A8CF1895-92CE-41DB-A45C-45390805D5E7}" srcId="{5B6F090D-A940-4E67-9E9D-5C73E9076573}" destId="{27B04BDA-50AA-4164-8175-AB41BBBA80EE}" srcOrd="3" destOrd="0" parTransId="{94D4A5BF-5004-47EE-92AC-C7D01785E73D}" sibTransId="{855039EA-74BE-4B50-9F80-21EFFDE4E968}"/>
    <dgm:cxn modelId="{9D5E7768-D47A-43DC-B445-0DB4425AD504}" type="presOf" srcId="{03F3B452-AAA2-48C2-A2BE-BF500347D7B0}" destId="{30AF3394-755D-4B2E-B4D3-B68267F03F14}" srcOrd="1" destOrd="0" presId="urn:microsoft.com/office/officeart/2005/8/layout/radial1"/>
    <dgm:cxn modelId="{06402727-6480-4A5A-BED8-7CB5F2271F6F}" srcId="{5B6F090D-A940-4E67-9E9D-5C73E9076573}" destId="{29150BC9-7F1B-4DEA-BE14-3AB8A07DA47A}" srcOrd="2" destOrd="0" parTransId="{2D339285-8A43-440B-93EC-8B1A4C6F67F4}" sibTransId="{4BA76E7A-73E7-41A0-9E60-B7EC95712293}"/>
    <dgm:cxn modelId="{1BB1AFEB-E87B-4E0C-9D6E-8925A58C25B6}" srcId="{5B6F090D-A940-4E67-9E9D-5C73E9076573}" destId="{94E52106-6B54-4E85-B148-81A225C4CA9B}" srcOrd="4" destOrd="0" parTransId="{7D0C580D-1DED-4E42-928B-D390AC05F89B}" sibTransId="{8728297A-64F0-4412-AA68-0480B511EFE7}"/>
    <dgm:cxn modelId="{1E725E71-F70F-42CB-BA0F-FC8D7ADDFAE1}" srcId="{5B6F090D-A940-4E67-9E9D-5C73E9076573}" destId="{EAA980A8-8F37-449F-860F-5C71AA1D1A2F}" srcOrd="0" destOrd="0" parTransId="{3E3F075C-AAD7-4E50-A7B9-50CDE2CF45B6}" sibTransId="{CC2739F0-FD43-4F2F-A29E-E14C8104581F}"/>
    <dgm:cxn modelId="{12AF8F0F-7404-4AE4-BD9C-0C8027AC2B98}" type="presOf" srcId="{94D4A5BF-5004-47EE-92AC-C7D01785E73D}" destId="{1F9B78AD-5F0F-49A9-9A0C-D051F42C044E}" srcOrd="1" destOrd="0" presId="urn:microsoft.com/office/officeart/2005/8/layout/radial1"/>
    <dgm:cxn modelId="{285184CD-E699-4A43-B5B6-949D0E8D3E96}" type="presOf" srcId="{94D4A5BF-5004-47EE-92AC-C7D01785E73D}" destId="{D3CD17F2-CFD4-41DD-A1A2-884BA6224D17}" srcOrd="0" destOrd="0" presId="urn:microsoft.com/office/officeart/2005/8/layout/radial1"/>
    <dgm:cxn modelId="{79BE05D9-A39C-4794-96DC-56D79666DB55}" type="presOf" srcId="{3E3F075C-AAD7-4E50-A7B9-50CDE2CF45B6}" destId="{CDA6CF08-B1B8-4429-A935-29B8DF0E7F40}" srcOrd="1" destOrd="0" presId="urn:microsoft.com/office/officeart/2005/8/layout/radial1"/>
    <dgm:cxn modelId="{16CD33F6-88EB-42F8-8B72-2DAF42ADB903}" srcId="{5B6F090D-A940-4E67-9E9D-5C73E9076573}" destId="{E1246B86-4A9F-4036-B1CE-CEA7E1655625}" srcOrd="1" destOrd="0" parTransId="{03F3B452-AAA2-48C2-A2BE-BF500347D7B0}" sibTransId="{DC8177DD-8A57-422F-843E-A17FC1FC7B5A}"/>
    <dgm:cxn modelId="{90CE1896-63FE-480F-9CC9-DC33B4517F54}" type="presOf" srcId="{2D339285-8A43-440B-93EC-8B1A4C6F67F4}" destId="{0B1C31F2-A5F3-4633-9C90-C30719FF8DE8}" srcOrd="0" destOrd="0" presId="urn:microsoft.com/office/officeart/2005/8/layout/radial1"/>
    <dgm:cxn modelId="{0FC3393D-D902-4318-9986-836E270CC2F2}" type="presParOf" srcId="{EE7C566F-E7DB-4817-A4F5-D71879C7C5D2}" destId="{AE41D090-C9AF-41DE-8798-FD540F2B1E51}" srcOrd="0" destOrd="0" presId="urn:microsoft.com/office/officeart/2005/8/layout/radial1"/>
    <dgm:cxn modelId="{A1981B45-4B90-4C9E-B492-352F39F905C2}" type="presParOf" srcId="{EE7C566F-E7DB-4817-A4F5-D71879C7C5D2}" destId="{AF250F03-EBFE-4A50-98AC-87F7F71D1513}" srcOrd="1" destOrd="0" presId="urn:microsoft.com/office/officeart/2005/8/layout/radial1"/>
    <dgm:cxn modelId="{EEAE0E1B-6C48-4257-9529-AF5FFB066DAC}" type="presParOf" srcId="{AF250F03-EBFE-4A50-98AC-87F7F71D1513}" destId="{CDA6CF08-B1B8-4429-A935-29B8DF0E7F40}" srcOrd="0" destOrd="0" presId="urn:microsoft.com/office/officeart/2005/8/layout/radial1"/>
    <dgm:cxn modelId="{C3DA4DB9-CE72-4BB2-B9DD-78B93F32FA5F}" type="presParOf" srcId="{EE7C566F-E7DB-4817-A4F5-D71879C7C5D2}" destId="{6186F784-152B-474C-BF2F-82EE9FFC13A3}" srcOrd="2" destOrd="0" presId="urn:microsoft.com/office/officeart/2005/8/layout/radial1"/>
    <dgm:cxn modelId="{66F4AD96-645A-4F31-8CDA-CC1C9616EDB7}" type="presParOf" srcId="{EE7C566F-E7DB-4817-A4F5-D71879C7C5D2}" destId="{AFE8BDC1-CF51-4B81-986A-7FB44CD4F292}" srcOrd="3" destOrd="0" presId="urn:microsoft.com/office/officeart/2005/8/layout/radial1"/>
    <dgm:cxn modelId="{8016E804-743E-41DD-89F7-53D94C930B1D}" type="presParOf" srcId="{AFE8BDC1-CF51-4B81-986A-7FB44CD4F292}" destId="{30AF3394-755D-4B2E-B4D3-B68267F03F14}" srcOrd="0" destOrd="0" presId="urn:microsoft.com/office/officeart/2005/8/layout/radial1"/>
    <dgm:cxn modelId="{D05B8F71-F6AD-4DAC-8F72-F858DBE5FC55}" type="presParOf" srcId="{EE7C566F-E7DB-4817-A4F5-D71879C7C5D2}" destId="{7043BBBA-3E63-464D-8DD8-9AFAF6398277}" srcOrd="4" destOrd="0" presId="urn:microsoft.com/office/officeart/2005/8/layout/radial1"/>
    <dgm:cxn modelId="{1CCC4F95-F4B4-47C6-A18F-A809DD28F2B6}" type="presParOf" srcId="{EE7C566F-E7DB-4817-A4F5-D71879C7C5D2}" destId="{0B1C31F2-A5F3-4633-9C90-C30719FF8DE8}" srcOrd="5" destOrd="0" presId="urn:microsoft.com/office/officeart/2005/8/layout/radial1"/>
    <dgm:cxn modelId="{C5549B6A-EACC-4332-9119-DA4B1E756E9F}" type="presParOf" srcId="{0B1C31F2-A5F3-4633-9C90-C30719FF8DE8}" destId="{142B23DF-883C-4405-B733-B0D8FA548A35}" srcOrd="0" destOrd="0" presId="urn:microsoft.com/office/officeart/2005/8/layout/radial1"/>
    <dgm:cxn modelId="{FD7C22F4-3742-44D1-9DF1-13EFDC487D06}" type="presParOf" srcId="{EE7C566F-E7DB-4817-A4F5-D71879C7C5D2}" destId="{3AA6DCD9-538B-4F94-906B-77442DB52107}" srcOrd="6" destOrd="0" presId="urn:microsoft.com/office/officeart/2005/8/layout/radial1"/>
    <dgm:cxn modelId="{EFF50A95-9018-4A56-91AD-D39CC2EB9DA7}" type="presParOf" srcId="{EE7C566F-E7DB-4817-A4F5-D71879C7C5D2}" destId="{D3CD17F2-CFD4-41DD-A1A2-884BA6224D17}" srcOrd="7" destOrd="0" presId="urn:microsoft.com/office/officeart/2005/8/layout/radial1"/>
    <dgm:cxn modelId="{85BFCD63-153B-4228-82D0-7EFA3020B5FC}" type="presParOf" srcId="{D3CD17F2-CFD4-41DD-A1A2-884BA6224D17}" destId="{1F9B78AD-5F0F-49A9-9A0C-D051F42C044E}" srcOrd="0" destOrd="0" presId="urn:microsoft.com/office/officeart/2005/8/layout/radial1"/>
    <dgm:cxn modelId="{2F21E4C4-7BC9-4A65-9640-A402BDD4C247}" type="presParOf" srcId="{EE7C566F-E7DB-4817-A4F5-D71879C7C5D2}" destId="{27CB5964-FD3E-4390-8A6C-29B2E8010648}" srcOrd="8" destOrd="0" presId="urn:microsoft.com/office/officeart/2005/8/layout/radial1"/>
    <dgm:cxn modelId="{EE63B88E-BB9D-44EF-94BB-F3CA7C6CB055}" type="presParOf" srcId="{EE7C566F-E7DB-4817-A4F5-D71879C7C5D2}" destId="{62068FB0-1936-415B-9EB1-731FE1D32366}" srcOrd="9" destOrd="0" presId="urn:microsoft.com/office/officeart/2005/8/layout/radial1"/>
    <dgm:cxn modelId="{9EBD761D-B942-4A4B-A38B-0C85039F93BD}" type="presParOf" srcId="{62068FB0-1936-415B-9EB1-731FE1D32366}" destId="{56F409BA-A629-4BFD-B2BC-E905760822CC}" srcOrd="0" destOrd="0" presId="urn:microsoft.com/office/officeart/2005/8/layout/radial1"/>
    <dgm:cxn modelId="{679CD3FC-9B64-4E1A-A54E-E59293A32027}" type="presParOf" srcId="{EE7C566F-E7DB-4817-A4F5-D71879C7C5D2}" destId="{B671B27F-226A-4CE2-AA86-4ECAE6EDDCD7}" srcOrd="10" destOrd="0" presId="urn:microsoft.com/office/officeart/2005/8/layout/radial1"/>
    <dgm:cxn modelId="{5D5AF4BF-13E0-464D-866B-FDB5F43DA378}" type="presParOf" srcId="{EE7C566F-E7DB-4817-A4F5-D71879C7C5D2}" destId="{C38C28B7-9C22-40AD-B8FB-B7952C84A66E}" srcOrd="11" destOrd="0" presId="urn:microsoft.com/office/officeart/2005/8/layout/radial1"/>
    <dgm:cxn modelId="{38457B87-4BEC-4C2A-8907-3AA17DD3C861}" type="presParOf" srcId="{C38C28B7-9C22-40AD-B8FB-B7952C84A66E}" destId="{0C9B6E59-FBCA-468F-B150-32472CB4853E}" srcOrd="0" destOrd="0" presId="urn:microsoft.com/office/officeart/2005/8/layout/radial1"/>
    <dgm:cxn modelId="{DDB4E805-C717-45FE-96F3-CAAD2D35E663}" type="presParOf" srcId="{EE7C566F-E7DB-4817-A4F5-D71879C7C5D2}" destId="{18C224D5-12E3-48B7-AEBB-FE74A03AF203}" srcOrd="12"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DF04D7-E62C-4112-B0E7-C59A91A799C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AT"/>
        </a:p>
      </dgm:t>
    </dgm:pt>
    <dgm:pt modelId="{9CA0A7D4-4C40-44EF-9315-E2DD5F2F976A}">
      <dgm:prSet phldrT="[Text]" custT="1"/>
      <dgm:spPr>
        <a:xfrm>
          <a:off x="2612" y="1425151"/>
          <a:ext cx="1697268" cy="1900202"/>
        </a:xfrm>
        <a:prstGeom prst="roundRect">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a:lnSpc>
              <a:spcPct val="114000"/>
            </a:lnSpc>
          </a:pPr>
          <a:r>
            <a:rPr lang="en-US" sz="1800" b="1" noProof="0" dirty="0" smtClean="0">
              <a:solidFill>
                <a:sysClr val="windowText" lastClr="000000"/>
              </a:solidFill>
              <a:latin typeface="Arial" pitchFamily="34" charset="0"/>
              <a:ea typeface="+mn-ea"/>
              <a:cs typeface="Arial" pitchFamily="34" charset="0"/>
            </a:rPr>
            <a:t>Defining System</a:t>
          </a:r>
          <a:endParaRPr lang="en-US" sz="1800" b="1" noProof="0" dirty="0">
            <a:solidFill>
              <a:sysClr val="windowText" lastClr="000000"/>
            </a:solidFill>
            <a:latin typeface="Arial" pitchFamily="34" charset="0"/>
            <a:ea typeface="+mn-ea"/>
            <a:cs typeface="Arial" pitchFamily="34" charset="0"/>
          </a:endParaRPr>
        </a:p>
      </dgm:t>
    </dgm:pt>
    <dgm:pt modelId="{24F6476B-8C5E-4AB9-81DC-94EA988C279A}" type="parTrans" cxnId="{8A074DC9-DCEB-432C-9A0F-8CE6E27A7727}">
      <dgm:prSet/>
      <dgm:spPr/>
      <dgm:t>
        <a:bodyPr/>
        <a:lstStyle/>
        <a:p>
          <a:endParaRPr lang="de-AT"/>
        </a:p>
      </dgm:t>
    </dgm:pt>
    <dgm:pt modelId="{BDC791AA-5B61-47D3-919B-68B0158336BD}" type="sibTrans" cxnId="{8A074DC9-DCEB-432C-9A0F-8CE6E27A7727}">
      <dgm:prSet/>
      <dgm:spPr/>
      <dgm:t>
        <a:bodyPr/>
        <a:lstStyle/>
        <a:p>
          <a:endParaRPr lang="de-AT"/>
        </a:p>
      </dgm:t>
    </dgm:pt>
    <dgm:pt modelId="{BA64EC18-88A0-43EA-9D29-F3CF905A7EAF}">
      <dgm:prSet phldrT="[Text]" custT="1"/>
      <dgm:spPr>
        <a:xfrm>
          <a:off x="1982759" y="1425151"/>
          <a:ext cx="1697268" cy="1900202"/>
        </a:xfrm>
        <a:prstGeom prst="round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25400" cap="flat" cmpd="sng" algn="ctr">
          <a:solidFill>
            <a:srgbClr val="92D050"/>
          </a:solidFill>
          <a:prstDash val="solid"/>
        </a:ln>
        <a:effectLst/>
      </dgm:spPr>
      <dgm:t>
        <a:bodyPr/>
        <a:lstStyle/>
        <a:p>
          <a:pPr>
            <a:lnSpc>
              <a:spcPct val="114000"/>
            </a:lnSpc>
          </a:pPr>
          <a:r>
            <a:rPr lang="en-US" sz="1800" b="1" noProof="0" dirty="0" smtClean="0">
              <a:solidFill>
                <a:sysClr val="windowText" lastClr="000000"/>
              </a:solidFill>
              <a:latin typeface="Arial" pitchFamily="34" charset="0"/>
              <a:ea typeface="+mn-ea"/>
              <a:cs typeface="Arial" pitchFamily="34" charset="0"/>
            </a:rPr>
            <a:t>Identifying Hazards</a:t>
          </a:r>
          <a:endParaRPr lang="en-US" sz="1800" b="1" noProof="0" dirty="0">
            <a:solidFill>
              <a:sysClr val="windowText" lastClr="000000"/>
            </a:solidFill>
            <a:latin typeface="Arial" pitchFamily="34" charset="0"/>
            <a:ea typeface="+mn-ea"/>
            <a:cs typeface="Arial" pitchFamily="34" charset="0"/>
          </a:endParaRPr>
        </a:p>
      </dgm:t>
    </dgm:pt>
    <dgm:pt modelId="{ED68A53F-4D4B-418C-9F1F-028595BE0B64}" type="parTrans" cxnId="{F25FF5DC-BAFD-4247-921C-583DEAB5789E}">
      <dgm:prSet/>
      <dgm:spPr/>
      <dgm:t>
        <a:bodyPr/>
        <a:lstStyle/>
        <a:p>
          <a:endParaRPr lang="de-AT"/>
        </a:p>
      </dgm:t>
    </dgm:pt>
    <dgm:pt modelId="{804F5453-B4FB-4CE4-B29F-1941B4D462B6}" type="sibTrans" cxnId="{F25FF5DC-BAFD-4247-921C-583DEAB5789E}">
      <dgm:prSet/>
      <dgm:spPr/>
      <dgm:t>
        <a:bodyPr/>
        <a:lstStyle/>
        <a:p>
          <a:endParaRPr lang="de-AT"/>
        </a:p>
      </dgm:t>
    </dgm:pt>
    <dgm:pt modelId="{E7DAFB01-9852-4AF7-9868-F90B2AF27563}">
      <dgm:prSet phldrT="[Text]" custT="1"/>
      <dgm:spPr>
        <a:xfrm>
          <a:off x="3962906" y="1425151"/>
          <a:ext cx="1697268" cy="1900202"/>
        </a:xfrm>
        <a:prstGeom prst="roundRect">
          <a:avLst/>
        </a:prstGeom>
        <a:solidFill>
          <a:srgbClr val="00B0F0"/>
        </a:solidFill>
        <a:ln w="25400" cap="flat" cmpd="sng" algn="ctr">
          <a:solidFill>
            <a:sysClr val="window" lastClr="FFFFFF">
              <a:hueOff val="0"/>
              <a:satOff val="0"/>
              <a:lumOff val="0"/>
              <a:alphaOff val="0"/>
            </a:sysClr>
          </a:solidFill>
          <a:prstDash val="solid"/>
        </a:ln>
        <a:effectLst/>
      </dgm:spPr>
      <dgm:t>
        <a:bodyPr/>
        <a:lstStyle/>
        <a:p>
          <a:pPr>
            <a:lnSpc>
              <a:spcPct val="114000"/>
            </a:lnSpc>
          </a:pPr>
          <a:r>
            <a:rPr lang="en-US" sz="1800" b="1" noProof="0" dirty="0" smtClean="0">
              <a:solidFill>
                <a:sysClr val="windowText" lastClr="000000"/>
              </a:solidFill>
              <a:latin typeface="Arial" pitchFamily="34" charset="0"/>
              <a:ea typeface="+mn-ea"/>
              <a:cs typeface="Arial" pitchFamily="34" charset="0"/>
            </a:rPr>
            <a:t>Assess</a:t>
          </a:r>
          <a:r>
            <a:rPr lang="tr-TR" sz="1800" b="1" noProof="0" dirty="0" err="1" smtClean="0">
              <a:solidFill>
                <a:sysClr val="windowText" lastClr="000000"/>
              </a:solidFill>
              <a:latin typeface="Arial" pitchFamily="34" charset="0"/>
              <a:ea typeface="+mn-ea"/>
              <a:cs typeface="Arial" pitchFamily="34" charset="0"/>
            </a:rPr>
            <a:t>ing</a:t>
          </a:r>
          <a:r>
            <a:rPr lang="tr-TR" sz="1800" b="1" noProof="0" dirty="0" smtClean="0">
              <a:solidFill>
                <a:sysClr val="windowText" lastClr="000000"/>
              </a:solidFill>
              <a:latin typeface="Arial" pitchFamily="34" charset="0"/>
              <a:ea typeface="+mn-ea"/>
              <a:cs typeface="Arial" pitchFamily="34" charset="0"/>
            </a:rPr>
            <a:t> </a:t>
          </a:r>
          <a:r>
            <a:rPr lang="en-US" sz="1800" b="1" noProof="0" dirty="0" smtClean="0">
              <a:solidFill>
                <a:sysClr val="windowText" lastClr="000000"/>
              </a:solidFill>
              <a:latin typeface="Arial" pitchFamily="34" charset="0"/>
              <a:ea typeface="+mn-ea"/>
              <a:cs typeface="Arial" pitchFamily="34" charset="0"/>
            </a:rPr>
            <a:t>Hazards</a:t>
          </a:r>
          <a:endParaRPr lang="en-US" sz="1800" b="1" noProof="0" dirty="0">
            <a:solidFill>
              <a:sysClr val="windowText" lastClr="000000"/>
            </a:solidFill>
            <a:latin typeface="Arial" pitchFamily="34" charset="0"/>
            <a:ea typeface="+mn-ea"/>
            <a:cs typeface="Arial" pitchFamily="34" charset="0"/>
          </a:endParaRPr>
        </a:p>
      </dgm:t>
    </dgm:pt>
    <dgm:pt modelId="{F95B4E08-17A8-4DE2-B701-988E772AA26D}" type="parTrans" cxnId="{E4DA6105-D6A4-44CD-BB51-93067DF6E1FE}">
      <dgm:prSet/>
      <dgm:spPr/>
      <dgm:t>
        <a:bodyPr/>
        <a:lstStyle/>
        <a:p>
          <a:endParaRPr lang="de-AT"/>
        </a:p>
      </dgm:t>
    </dgm:pt>
    <dgm:pt modelId="{145F48C7-C7EB-4681-94DF-BF93B39ED332}" type="sibTrans" cxnId="{E4DA6105-D6A4-44CD-BB51-93067DF6E1FE}">
      <dgm:prSet/>
      <dgm:spPr/>
      <dgm:t>
        <a:bodyPr/>
        <a:lstStyle/>
        <a:p>
          <a:endParaRPr lang="de-AT"/>
        </a:p>
      </dgm:t>
    </dgm:pt>
    <dgm:pt modelId="{A995EFD9-B517-4C95-9F21-F7EF8C706876}">
      <dgm:prSet phldrT="[Text]" custT="1"/>
      <dgm:spPr>
        <a:xfrm>
          <a:off x="5832649" y="1425151"/>
          <a:ext cx="1697268" cy="1900202"/>
        </a:xfrm>
        <a:prstGeom prst="roundRect">
          <a:avLst/>
        </a:prstGeom>
        <a:solidFill>
          <a:srgbClr val="92D050"/>
        </a:solidFill>
        <a:ln w="25400" cap="flat" cmpd="sng" algn="ctr">
          <a:solidFill>
            <a:sysClr val="window" lastClr="FFFFFF">
              <a:hueOff val="0"/>
              <a:satOff val="0"/>
              <a:lumOff val="0"/>
              <a:alphaOff val="0"/>
            </a:sysClr>
          </a:solidFill>
          <a:prstDash val="solid"/>
        </a:ln>
        <a:effectLst/>
      </dgm:spPr>
      <dgm:t>
        <a:bodyPr/>
        <a:lstStyle/>
        <a:p>
          <a:pPr>
            <a:lnSpc>
              <a:spcPct val="114000"/>
            </a:lnSpc>
          </a:pPr>
          <a:r>
            <a:rPr lang="en-US" sz="1800" b="1" noProof="0" dirty="0" smtClean="0">
              <a:solidFill>
                <a:sysClr val="windowText" lastClr="000000"/>
              </a:solidFill>
              <a:latin typeface="Arial" pitchFamily="34" charset="0"/>
              <a:ea typeface="+mn-ea"/>
              <a:cs typeface="Arial" pitchFamily="34" charset="0"/>
            </a:rPr>
            <a:t>Identifying Measures</a:t>
          </a:r>
          <a:endParaRPr lang="en-US" sz="1800" b="1" noProof="0" dirty="0">
            <a:solidFill>
              <a:sysClr val="windowText" lastClr="000000"/>
            </a:solidFill>
            <a:latin typeface="Arial" pitchFamily="34" charset="0"/>
            <a:ea typeface="+mn-ea"/>
            <a:cs typeface="Arial" pitchFamily="34" charset="0"/>
          </a:endParaRPr>
        </a:p>
      </dgm:t>
    </dgm:pt>
    <dgm:pt modelId="{41EBF993-D2BF-48CE-B965-979F50010189}" type="parTrans" cxnId="{51EF2D59-235C-4414-8027-83F0DA91279F}">
      <dgm:prSet/>
      <dgm:spPr/>
      <dgm:t>
        <a:bodyPr/>
        <a:lstStyle/>
        <a:p>
          <a:endParaRPr lang="de-AT"/>
        </a:p>
      </dgm:t>
    </dgm:pt>
    <dgm:pt modelId="{1961DC5E-54FF-44FF-BFFF-D7AA490220F8}" type="sibTrans" cxnId="{51EF2D59-235C-4414-8027-83F0DA91279F}">
      <dgm:prSet/>
      <dgm:spPr/>
      <dgm:t>
        <a:bodyPr/>
        <a:lstStyle/>
        <a:p>
          <a:endParaRPr lang="de-AT"/>
        </a:p>
      </dgm:t>
    </dgm:pt>
    <dgm:pt modelId="{DE7FDCFF-2D1F-450F-B83E-D9E4B1CF8E25}" type="pres">
      <dgm:prSet presAssocID="{68DF04D7-E62C-4112-B0E7-C59A91A799C1}" presName="CompostProcess" presStyleCnt="0">
        <dgm:presLayoutVars>
          <dgm:dir/>
          <dgm:resizeHandles val="exact"/>
        </dgm:presLayoutVars>
      </dgm:prSet>
      <dgm:spPr/>
      <dgm:t>
        <a:bodyPr/>
        <a:lstStyle/>
        <a:p>
          <a:endParaRPr lang="de-AT"/>
        </a:p>
      </dgm:t>
    </dgm:pt>
    <dgm:pt modelId="{8AA2A288-14DA-4C5A-B26C-15925586E1AF}" type="pres">
      <dgm:prSet presAssocID="{68DF04D7-E62C-4112-B0E7-C59A91A799C1}" presName="arrow" presStyleLbl="bgShp" presStyleIdx="0" presStyleCnt="1" custLinFactNeighborY="1537"/>
      <dgm:spPr>
        <a:xfrm>
          <a:off x="573220" y="0"/>
          <a:ext cx="6496494" cy="4750505"/>
        </a:xfrm>
        <a:prstGeom prst="rightArrow">
          <a:avLst/>
        </a:prstGeom>
        <a:solidFill>
          <a:srgbClr val="FF0000"/>
        </a:solidFill>
        <a:ln>
          <a:noFill/>
        </a:ln>
        <a:effectLst/>
      </dgm:spPr>
      <dgm:t>
        <a:bodyPr/>
        <a:lstStyle/>
        <a:p>
          <a:endParaRPr lang="tr-TR"/>
        </a:p>
      </dgm:t>
    </dgm:pt>
    <dgm:pt modelId="{B1EE6A96-2FDB-4064-BBE1-94ADDB9560C0}" type="pres">
      <dgm:prSet presAssocID="{68DF04D7-E62C-4112-B0E7-C59A91A799C1}" presName="linearProcess" presStyleCnt="0"/>
      <dgm:spPr/>
    </dgm:pt>
    <dgm:pt modelId="{AADD8D28-1922-43F7-A3A5-C5DD9F6F79C9}" type="pres">
      <dgm:prSet presAssocID="{9CA0A7D4-4C40-44EF-9315-E2DD5F2F976A}" presName="textNode" presStyleLbl="node1" presStyleIdx="0" presStyleCnt="4">
        <dgm:presLayoutVars>
          <dgm:bulletEnabled val="1"/>
        </dgm:presLayoutVars>
      </dgm:prSet>
      <dgm:spPr/>
      <dgm:t>
        <a:bodyPr/>
        <a:lstStyle/>
        <a:p>
          <a:endParaRPr lang="de-AT"/>
        </a:p>
      </dgm:t>
    </dgm:pt>
    <dgm:pt modelId="{EED266EB-642C-462F-A610-6594015E01EF}" type="pres">
      <dgm:prSet presAssocID="{BDC791AA-5B61-47D3-919B-68B0158336BD}" presName="sibTrans" presStyleCnt="0"/>
      <dgm:spPr/>
    </dgm:pt>
    <dgm:pt modelId="{474B209D-36CE-44A7-A93E-DA8CB90DD21A}" type="pres">
      <dgm:prSet presAssocID="{BA64EC18-88A0-43EA-9D29-F3CF905A7EAF}" presName="textNode" presStyleLbl="node1" presStyleIdx="1" presStyleCnt="4">
        <dgm:presLayoutVars>
          <dgm:bulletEnabled val="1"/>
        </dgm:presLayoutVars>
      </dgm:prSet>
      <dgm:spPr/>
      <dgm:t>
        <a:bodyPr/>
        <a:lstStyle/>
        <a:p>
          <a:endParaRPr lang="de-AT"/>
        </a:p>
      </dgm:t>
    </dgm:pt>
    <dgm:pt modelId="{245A997A-9229-4BAC-8B76-88C4B47E81F5}" type="pres">
      <dgm:prSet presAssocID="{804F5453-B4FB-4CE4-B29F-1941B4D462B6}" presName="sibTrans" presStyleCnt="0"/>
      <dgm:spPr/>
    </dgm:pt>
    <dgm:pt modelId="{CE313AB4-A919-4E01-B4F1-773B7E7BA8F7}" type="pres">
      <dgm:prSet presAssocID="{E7DAFB01-9852-4AF7-9868-F90B2AF27563}" presName="textNode" presStyleLbl="node1" presStyleIdx="2" presStyleCnt="4">
        <dgm:presLayoutVars>
          <dgm:bulletEnabled val="1"/>
        </dgm:presLayoutVars>
      </dgm:prSet>
      <dgm:spPr/>
      <dgm:t>
        <a:bodyPr/>
        <a:lstStyle/>
        <a:p>
          <a:endParaRPr lang="de-AT"/>
        </a:p>
      </dgm:t>
    </dgm:pt>
    <dgm:pt modelId="{E98576F8-F86E-46AF-BCAA-6A8A81F938C5}" type="pres">
      <dgm:prSet presAssocID="{145F48C7-C7EB-4681-94DF-BF93B39ED332}" presName="sibTrans" presStyleCnt="0"/>
      <dgm:spPr/>
    </dgm:pt>
    <dgm:pt modelId="{E15E69EA-2C9D-4E71-A021-DE69D64B1F57}" type="pres">
      <dgm:prSet presAssocID="{A995EFD9-B517-4C95-9F21-F7EF8C706876}" presName="textNode" presStyleLbl="node1" presStyleIdx="3" presStyleCnt="4" custLinFactNeighborX="-39029">
        <dgm:presLayoutVars>
          <dgm:bulletEnabled val="1"/>
        </dgm:presLayoutVars>
      </dgm:prSet>
      <dgm:spPr/>
      <dgm:t>
        <a:bodyPr/>
        <a:lstStyle/>
        <a:p>
          <a:endParaRPr lang="de-AT"/>
        </a:p>
      </dgm:t>
    </dgm:pt>
  </dgm:ptLst>
  <dgm:cxnLst>
    <dgm:cxn modelId="{62A37B29-8E0A-4B6E-93D4-B1E2CCFDC8E9}" type="presOf" srcId="{68DF04D7-E62C-4112-B0E7-C59A91A799C1}" destId="{DE7FDCFF-2D1F-450F-B83E-D9E4B1CF8E25}" srcOrd="0" destOrd="0" presId="urn:microsoft.com/office/officeart/2005/8/layout/hProcess9"/>
    <dgm:cxn modelId="{F25FF5DC-BAFD-4247-921C-583DEAB5789E}" srcId="{68DF04D7-E62C-4112-B0E7-C59A91A799C1}" destId="{BA64EC18-88A0-43EA-9D29-F3CF905A7EAF}" srcOrd="1" destOrd="0" parTransId="{ED68A53F-4D4B-418C-9F1F-028595BE0B64}" sibTransId="{804F5453-B4FB-4CE4-B29F-1941B4D462B6}"/>
    <dgm:cxn modelId="{C680ADE5-0B7A-4CF8-9678-179A1099DE97}" type="presOf" srcId="{E7DAFB01-9852-4AF7-9868-F90B2AF27563}" destId="{CE313AB4-A919-4E01-B4F1-773B7E7BA8F7}" srcOrd="0" destOrd="0" presId="urn:microsoft.com/office/officeart/2005/8/layout/hProcess9"/>
    <dgm:cxn modelId="{51EF2D59-235C-4414-8027-83F0DA91279F}" srcId="{68DF04D7-E62C-4112-B0E7-C59A91A799C1}" destId="{A995EFD9-B517-4C95-9F21-F7EF8C706876}" srcOrd="3" destOrd="0" parTransId="{41EBF993-D2BF-48CE-B965-979F50010189}" sibTransId="{1961DC5E-54FF-44FF-BFFF-D7AA490220F8}"/>
    <dgm:cxn modelId="{8A074DC9-DCEB-432C-9A0F-8CE6E27A7727}" srcId="{68DF04D7-E62C-4112-B0E7-C59A91A799C1}" destId="{9CA0A7D4-4C40-44EF-9315-E2DD5F2F976A}" srcOrd="0" destOrd="0" parTransId="{24F6476B-8C5E-4AB9-81DC-94EA988C279A}" sibTransId="{BDC791AA-5B61-47D3-919B-68B0158336BD}"/>
    <dgm:cxn modelId="{8A3B7895-340D-4F92-B55F-DD5EEB845B67}" type="presOf" srcId="{9CA0A7D4-4C40-44EF-9315-E2DD5F2F976A}" destId="{AADD8D28-1922-43F7-A3A5-C5DD9F6F79C9}" srcOrd="0" destOrd="0" presId="urn:microsoft.com/office/officeart/2005/8/layout/hProcess9"/>
    <dgm:cxn modelId="{AEF844B0-2522-4C17-BE8E-10A178899ACF}" type="presOf" srcId="{BA64EC18-88A0-43EA-9D29-F3CF905A7EAF}" destId="{474B209D-36CE-44A7-A93E-DA8CB90DD21A}" srcOrd="0" destOrd="0" presId="urn:microsoft.com/office/officeart/2005/8/layout/hProcess9"/>
    <dgm:cxn modelId="{58264C9A-1CE7-4856-820A-67E57D323EA8}" type="presOf" srcId="{A995EFD9-B517-4C95-9F21-F7EF8C706876}" destId="{E15E69EA-2C9D-4E71-A021-DE69D64B1F57}" srcOrd="0" destOrd="0" presId="urn:microsoft.com/office/officeart/2005/8/layout/hProcess9"/>
    <dgm:cxn modelId="{E4DA6105-D6A4-44CD-BB51-93067DF6E1FE}" srcId="{68DF04D7-E62C-4112-B0E7-C59A91A799C1}" destId="{E7DAFB01-9852-4AF7-9868-F90B2AF27563}" srcOrd="2" destOrd="0" parTransId="{F95B4E08-17A8-4DE2-B701-988E772AA26D}" sibTransId="{145F48C7-C7EB-4681-94DF-BF93B39ED332}"/>
    <dgm:cxn modelId="{007CE92B-8FEC-4235-BC74-996EE254AF91}" type="presParOf" srcId="{DE7FDCFF-2D1F-450F-B83E-D9E4B1CF8E25}" destId="{8AA2A288-14DA-4C5A-B26C-15925586E1AF}" srcOrd="0" destOrd="0" presId="urn:microsoft.com/office/officeart/2005/8/layout/hProcess9"/>
    <dgm:cxn modelId="{37D3604B-CAB9-44C6-B2A4-3B54AF83E711}" type="presParOf" srcId="{DE7FDCFF-2D1F-450F-B83E-D9E4B1CF8E25}" destId="{B1EE6A96-2FDB-4064-BBE1-94ADDB9560C0}" srcOrd="1" destOrd="0" presId="urn:microsoft.com/office/officeart/2005/8/layout/hProcess9"/>
    <dgm:cxn modelId="{B932CF92-31A3-42C8-80D3-0D30DBE5A4D2}" type="presParOf" srcId="{B1EE6A96-2FDB-4064-BBE1-94ADDB9560C0}" destId="{AADD8D28-1922-43F7-A3A5-C5DD9F6F79C9}" srcOrd="0" destOrd="0" presId="urn:microsoft.com/office/officeart/2005/8/layout/hProcess9"/>
    <dgm:cxn modelId="{9438DE02-6C3B-4ABF-A40A-7F3D61D48F6C}" type="presParOf" srcId="{B1EE6A96-2FDB-4064-BBE1-94ADDB9560C0}" destId="{EED266EB-642C-462F-A610-6594015E01EF}" srcOrd="1" destOrd="0" presId="urn:microsoft.com/office/officeart/2005/8/layout/hProcess9"/>
    <dgm:cxn modelId="{A347B968-0A74-48DE-80F6-CFF9AD7EB2E5}" type="presParOf" srcId="{B1EE6A96-2FDB-4064-BBE1-94ADDB9560C0}" destId="{474B209D-36CE-44A7-A93E-DA8CB90DD21A}" srcOrd="2" destOrd="0" presId="urn:microsoft.com/office/officeart/2005/8/layout/hProcess9"/>
    <dgm:cxn modelId="{113A2BE9-F1C5-4675-A064-E8D2F8B5231B}" type="presParOf" srcId="{B1EE6A96-2FDB-4064-BBE1-94ADDB9560C0}" destId="{245A997A-9229-4BAC-8B76-88C4B47E81F5}" srcOrd="3" destOrd="0" presId="urn:microsoft.com/office/officeart/2005/8/layout/hProcess9"/>
    <dgm:cxn modelId="{E4A1EAF7-EDCD-4E09-9999-F3AE622566C5}" type="presParOf" srcId="{B1EE6A96-2FDB-4064-BBE1-94ADDB9560C0}" destId="{CE313AB4-A919-4E01-B4F1-773B7E7BA8F7}" srcOrd="4" destOrd="0" presId="urn:microsoft.com/office/officeart/2005/8/layout/hProcess9"/>
    <dgm:cxn modelId="{5907F7B2-1BD6-49DC-98EF-C54639000F02}" type="presParOf" srcId="{B1EE6A96-2FDB-4064-BBE1-94ADDB9560C0}" destId="{E98576F8-F86E-46AF-BCAA-6A8A81F938C5}" srcOrd="5" destOrd="0" presId="urn:microsoft.com/office/officeart/2005/8/layout/hProcess9"/>
    <dgm:cxn modelId="{62776216-723D-4ACA-928B-554B45A3F639}" type="presParOf" srcId="{B1EE6A96-2FDB-4064-BBE1-94ADDB9560C0}" destId="{E15E69EA-2C9D-4E71-A021-DE69D64B1F57}"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tr-TR"/>
          </a:p>
        </p:txBody>
      </p:sp>
      <p:sp>
        <p:nvSpPr>
          <p:cNvPr id="3" name="Veri Yer Tutucusu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5E7FF5-4023-489D-959B-4079791710DB}" type="datetimeFigureOut">
              <a:rPr lang="tr-TR" smtClean="0"/>
              <a:pPr/>
              <a:t>24.11.2015</a:t>
            </a:fld>
            <a:endParaRPr lang="tr-TR"/>
          </a:p>
        </p:txBody>
      </p:sp>
      <p:sp>
        <p:nvSpPr>
          <p:cNvPr id="4" name="Slayt Görüntüsü Yer Tutucus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tr-TR"/>
          </a:p>
        </p:txBody>
      </p:sp>
      <p:sp>
        <p:nvSpPr>
          <p:cNvPr id="5" name="Not Yer Tutucusu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tr-TR"/>
          </a:p>
        </p:txBody>
      </p:sp>
      <p:sp>
        <p:nvSpPr>
          <p:cNvPr id="7" name="Slayt Numarası Yer Tutucusu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AFECC6-377A-49EA-A29B-F120B08C7312}" type="slidenum">
              <a:rPr lang="tr-TR" smtClean="0"/>
              <a:pPr/>
              <a:t>‹#›</a:t>
            </a:fld>
            <a:endParaRPr lang="tr-TR"/>
          </a:p>
        </p:txBody>
      </p:sp>
    </p:spTree>
    <p:extLst>
      <p:ext uri="{BB962C8B-B14F-4D97-AF65-F5344CB8AC3E}">
        <p14:creationId xmlns:p14="http://schemas.microsoft.com/office/powerpoint/2010/main" val="225874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0AAFECC6-377A-49EA-A29B-F120B08C7312}" type="slidenum">
              <a:rPr lang="tr-TR" smtClean="0"/>
              <a:t>15</a:t>
            </a:fld>
            <a:endParaRPr lang="tr-TR"/>
          </a:p>
        </p:txBody>
      </p:sp>
    </p:spTree>
    <p:extLst>
      <p:ext uri="{BB962C8B-B14F-4D97-AF65-F5344CB8AC3E}">
        <p14:creationId xmlns:p14="http://schemas.microsoft.com/office/powerpoint/2010/main" val="391052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Board of Directors?</a:t>
            </a:r>
            <a:endParaRPr lang="en-US" dirty="0"/>
          </a:p>
        </p:txBody>
      </p:sp>
      <p:sp>
        <p:nvSpPr>
          <p:cNvPr id="4" name="Slide Number Placeholder 3"/>
          <p:cNvSpPr>
            <a:spLocks noGrp="1"/>
          </p:cNvSpPr>
          <p:nvPr>
            <p:ph type="sldNum" sz="quarter" idx="10"/>
          </p:nvPr>
        </p:nvSpPr>
        <p:spPr/>
        <p:txBody>
          <a:bodyPr/>
          <a:lstStyle/>
          <a:p>
            <a:fld id="{0AAFECC6-377A-49EA-A29B-F120B08C7312}" type="slidenum">
              <a:rPr lang="tr-TR" smtClean="0"/>
              <a:pPr/>
              <a:t>18</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0AAFECC6-377A-49EA-A29B-F120B08C7312}" type="slidenum">
              <a:rPr lang="tr-TR" smtClean="0"/>
              <a:t>20</a:t>
            </a:fld>
            <a:endParaRPr lang="tr-TR"/>
          </a:p>
        </p:txBody>
      </p:sp>
    </p:spTree>
    <p:extLst>
      <p:ext uri="{BB962C8B-B14F-4D97-AF65-F5344CB8AC3E}">
        <p14:creationId xmlns:p14="http://schemas.microsoft.com/office/powerpoint/2010/main" val="69391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a:t>
            </a:r>
            <a:r>
              <a:rPr lang="en-US" baseline="0" dirty="0" smtClean="0"/>
              <a:t> YOK!</a:t>
            </a:r>
            <a:endParaRPr lang="en-US" dirty="0"/>
          </a:p>
        </p:txBody>
      </p:sp>
      <p:sp>
        <p:nvSpPr>
          <p:cNvPr id="4" name="Slide Number Placeholder 3"/>
          <p:cNvSpPr>
            <a:spLocks noGrp="1"/>
          </p:cNvSpPr>
          <p:nvPr>
            <p:ph type="sldNum" sz="quarter" idx="10"/>
          </p:nvPr>
        </p:nvSpPr>
        <p:spPr/>
        <p:txBody>
          <a:bodyPr/>
          <a:lstStyle/>
          <a:p>
            <a:fld id="{0AAFECC6-377A-49EA-A29B-F120B08C7312}" type="slidenum">
              <a:rPr lang="tr-TR" smtClean="0"/>
              <a:pPr/>
              <a:t>25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0AAFECC6-377A-49EA-A29B-F120B08C7312}" type="slidenum">
              <a:rPr lang="tr-TR" smtClean="0"/>
              <a:pPr/>
              <a:t>29</a:t>
            </a:fld>
            <a:endParaRPr lang="tr-TR"/>
          </a:p>
        </p:txBody>
      </p:sp>
    </p:spTree>
    <p:extLst>
      <p:ext uri="{BB962C8B-B14F-4D97-AF65-F5344CB8AC3E}">
        <p14:creationId xmlns:p14="http://schemas.microsoft.com/office/powerpoint/2010/main" val="85181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9253E0-684A-4378-A1FA-CAC724F4DB8F}" type="slidenum">
              <a:rPr lang="de-DE" smtClean="0">
                <a:solidFill>
                  <a:prstClr val="black"/>
                </a:solidFill>
              </a:rPr>
              <a:pPr/>
              <a:t>31</a:t>
            </a:fld>
            <a:endParaRPr lang="de-DE" dirty="0">
              <a:solidFill>
                <a:prstClr val="black"/>
              </a:solidFill>
            </a:endParaRPr>
          </a:p>
        </p:txBody>
      </p:sp>
    </p:spTree>
    <p:extLst>
      <p:ext uri="{BB962C8B-B14F-4D97-AF65-F5344CB8AC3E}">
        <p14:creationId xmlns:p14="http://schemas.microsoft.com/office/powerpoint/2010/main" val="280962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0AAFECC6-377A-49EA-A29B-F120B08C7312}" type="slidenum">
              <a:rPr lang="tr-TR" smtClean="0"/>
              <a:t>2</a:t>
            </a:fld>
            <a:endParaRPr lang="tr-TR"/>
          </a:p>
        </p:txBody>
      </p:sp>
    </p:spTree>
    <p:extLst>
      <p:ext uri="{BB962C8B-B14F-4D97-AF65-F5344CB8AC3E}">
        <p14:creationId xmlns:p14="http://schemas.microsoft.com/office/powerpoint/2010/main" val="151308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0AAFECC6-377A-49EA-A29B-F120B08C7312}" type="slidenum">
              <a:rPr lang="tr-TR" smtClean="0"/>
              <a:t>3</a:t>
            </a:fld>
            <a:endParaRPr lang="tr-TR"/>
          </a:p>
        </p:txBody>
      </p:sp>
    </p:spTree>
    <p:extLst>
      <p:ext uri="{BB962C8B-B14F-4D97-AF65-F5344CB8AC3E}">
        <p14:creationId xmlns:p14="http://schemas.microsoft.com/office/powerpoint/2010/main" val="151308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0AAFECC6-377A-49EA-A29B-F120B08C7312}" type="slidenum">
              <a:rPr lang="tr-TR" smtClean="0"/>
              <a:t>4</a:t>
            </a:fld>
            <a:endParaRPr lang="tr-TR"/>
          </a:p>
        </p:txBody>
      </p:sp>
    </p:spTree>
    <p:extLst>
      <p:ext uri="{BB962C8B-B14F-4D97-AF65-F5344CB8AC3E}">
        <p14:creationId xmlns:p14="http://schemas.microsoft.com/office/powerpoint/2010/main" val="151308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0AAFECC6-377A-49EA-A29B-F120B08C7312}" type="slidenum">
              <a:rPr lang="tr-TR" smtClean="0"/>
              <a:t>5</a:t>
            </a:fld>
            <a:endParaRPr lang="tr-TR"/>
          </a:p>
        </p:txBody>
      </p:sp>
    </p:spTree>
    <p:extLst>
      <p:ext uri="{BB962C8B-B14F-4D97-AF65-F5344CB8AC3E}">
        <p14:creationId xmlns:p14="http://schemas.microsoft.com/office/powerpoint/2010/main" val="151308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0AAFECC6-377A-49EA-A29B-F120B08C7312}" type="slidenum">
              <a:rPr lang="tr-TR" smtClean="0"/>
              <a:t>6</a:t>
            </a:fld>
            <a:endParaRPr lang="tr-TR"/>
          </a:p>
        </p:txBody>
      </p:sp>
    </p:spTree>
    <p:extLst>
      <p:ext uri="{BB962C8B-B14F-4D97-AF65-F5344CB8AC3E}">
        <p14:creationId xmlns:p14="http://schemas.microsoft.com/office/powerpoint/2010/main" val="151308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0AAFECC6-377A-49EA-A29B-F120B08C7312}" type="slidenum">
              <a:rPr lang="tr-TR" smtClean="0"/>
              <a:t>7</a:t>
            </a:fld>
            <a:endParaRPr lang="tr-TR"/>
          </a:p>
        </p:txBody>
      </p:sp>
    </p:spTree>
    <p:extLst>
      <p:ext uri="{BB962C8B-B14F-4D97-AF65-F5344CB8AC3E}">
        <p14:creationId xmlns:p14="http://schemas.microsoft.com/office/powerpoint/2010/main" val="281470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0AAFECC6-377A-49EA-A29B-F120B08C7312}" type="slidenum">
              <a:rPr lang="tr-TR" smtClean="0"/>
              <a:t>8</a:t>
            </a:fld>
            <a:endParaRPr lang="tr-TR"/>
          </a:p>
        </p:txBody>
      </p:sp>
    </p:spTree>
    <p:extLst>
      <p:ext uri="{BB962C8B-B14F-4D97-AF65-F5344CB8AC3E}">
        <p14:creationId xmlns:p14="http://schemas.microsoft.com/office/powerpoint/2010/main" val="281470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0AAFECC6-377A-49EA-A29B-F120B08C7312}" type="slidenum">
              <a:rPr lang="tr-TR" smtClean="0"/>
              <a:t>11</a:t>
            </a:fld>
            <a:endParaRPr lang="tr-TR"/>
          </a:p>
        </p:txBody>
      </p:sp>
    </p:spTree>
    <p:extLst>
      <p:ext uri="{BB962C8B-B14F-4D97-AF65-F5344CB8AC3E}">
        <p14:creationId xmlns:p14="http://schemas.microsoft.com/office/powerpoint/2010/main" val="116267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235258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26336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337386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7911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3050" y="476250"/>
            <a:ext cx="2197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49275"/>
            <a:ext cx="8985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685800" y="2130427"/>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6"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7"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8" name="5 Slayt Numarası Yer Tutucusu"/>
          <p:cNvSpPr>
            <a:spLocks noGrp="1"/>
          </p:cNvSpPr>
          <p:nvPr>
            <p:ph type="sldNum" sz="quarter" idx="12"/>
          </p:nvPr>
        </p:nvSpPr>
        <p:spPr/>
        <p:txBody>
          <a:bodyPr/>
          <a:lstStyle>
            <a:lvl1pPr>
              <a:defRPr>
                <a:latin typeface="Arial" charset="0"/>
              </a:defRPr>
            </a:lvl1pPr>
          </a:lstStyle>
          <a:p>
            <a:pPr>
              <a:defRPr/>
            </a:pPr>
            <a:fld id="{AA546C99-9505-4055-BEBB-71FB74D9C757}" type="slidenum">
              <a:rPr lang="tr-TR"/>
              <a:pPr>
                <a:defRPr/>
              </a:pPr>
              <a:t>‹#›</a:t>
            </a:fld>
            <a:endParaRPr lang="tr-TR"/>
          </a:p>
        </p:txBody>
      </p:sp>
    </p:spTree>
    <p:extLst>
      <p:ext uri="{BB962C8B-B14F-4D97-AF65-F5344CB8AC3E}">
        <p14:creationId xmlns:p14="http://schemas.microsoft.com/office/powerpoint/2010/main" val="2764468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9050" y="142875"/>
            <a:ext cx="1428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800" y="139700"/>
            <a:ext cx="6270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2 Dikdörtgen"/>
          <p:cNvSpPr/>
          <p:nvPr userDrawn="1"/>
        </p:nvSpPr>
        <p:spPr>
          <a:xfrm>
            <a:off x="179388" y="981075"/>
            <a:ext cx="8713787" cy="5184775"/>
          </a:xfrm>
          <a:prstGeom prst="rect">
            <a:avLst/>
          </a:prstGeom>
          <a:no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2" name="1 Başlık"/>
          <p:cNvSpPr>
            <a:spLocks noGrp="1"/>
          </p:cNvSpPr>
          <p:nvPr>
            <p:ph type="title"/>
          </p:nvPr>
        </p:nvSpPr>
        <p:spPr>
          <a:xfrm>
            <a:off x="0" y="0"/>
            <a:ext cx="9144000" cy="864096"/>
          </a:xfrm>
          <a:solidFill>
            <a:schemeClr val="tx2"/>
          </a:solidFill>
        </p:spPr>
        <p:txBody>
          <a:bodyPr>
            <a:normAutofit/>
          </a:bodyPr>
          <a:lstStyle>
            <a:lvl1pPr>
              <a:defRPr sz="3200">
                <a:solidFill>
                  <a:srgbClr val="FFFF00"/>
                </a:solidFill>
              </a:defRPr>
            </a:lvl1pPr>
          </a:lstStyle>
          <a:p>
            <a:r>
              <a:rPr lang="tr-TR" dirty="0" smtClean="0"/>
              <a:t>Asıl başlık stili için tıklatın</a:t>
            </a:r>
            <a:endParaRPr lang="tr-TR" dirty="0"/>
          </a:p>
        </p:txBody>
      </p:sp>
      <p:sp>
        <p:nvSpPr>
          <p:cNvPr id="3" name="2 İçerik Yer Tutucusu"/>
          <p:cNvSpPr>
            <a:spLocks noGrp="1"/>
          </p:cNvSpPr>
          <p:nvPr>
            <p:ph idx="1"/>
          </p:nvPr>
        </p:nvSpPr>
        <p:spPr>
          <a:xfrm>
            <a:off x="251520" y="1196752"/>
            <a:ext cx="8640960" cy="4896544"/>
          </a:xfrm>
        </p:spPr>
        <p:txBody>
          <a:bodyPr>
            <a:normAutofit/>
          </a:bodyPr>
          <a:lstStyle>
            <a:lvl1pPr>
              <a:defRPr sz="2000"/>
            </a:lvl1pPr>
            <a:lvl2pPr>
              <a:defRPr sz="2000"/>
            </a:lvl2pPr>
            <a:lvl3pPr>
              <a:defRPr sz="2000"/>
            </a:lvl3pPr>
            <a:lvl4pPr>
              <a:defRPr sz="2000"/>
            </a:lvl4pPr>
            <a:lvl5pPr>
              <a:defRPr sz="200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7"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endParaRPr lang="tr-TR" dirty="0"/>
          </a:p>
        </p:txBody>
      </p:sp>
      <p:sp>
        <p:nvSpPr>
          <p:cNvPr id="8"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9" name="5 Slayt Numarası Yer Tutucusu"/>
          <p:cNvSpPr>
            <a:spLocks noGrp="1"/>
          </p:cNvSpPr>
          <p:nvPr>
            <p:ph type="sldNum" sz="quarter" idx="12"/>
          </p:nvPr>
        </p:nvSpPr>
        <p:spPr/>
        <p:txBody>
          <a:bodyPr/>
          <a:lstStyle>
            <a:lvl1pPr>
              <a:defRPr>
                <a:latin typeface="Arial" charset="0"/>
              </a:defRPr>
            </a:lvl1pPr>
          </a:lstStyle>
          <a:p>
            <a:pPr>
              <a:defRPr/>
            </a:pPr>
            <a:fld id="{6BF01B10-DB92-42EF-97E4-81D284B44F95}" type="slidenum">
              <a:rPr lang="tr-TR"/>
              <a:pPr>
                <a:defRPr/>
              </a:pPr>
              <a:t>‹#›</a:t>
            </a:fld>
            <a:endParaRPr lang="tr-TR"/>
          </a:p>
        </p:txBody>
      </p:sp>
    </p:spTree>
    <p:extLst>
      <p:ext uri="{BB962C8B-B14F-4D97-AF65-F5344CB8AC3E}">
        <p14:creationId xmlns:p14="http://schemas.microsoft.com/office/powerpoint/2010/main" val="414751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pic>
        <p:nvPicPr>
          <p:cNvPr id="3" name="Picture 1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9050" y="142875"/>
            <a:ext cx="1428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800" y="139700"/>
            <a:ext cx="6270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9 Düz Bağlayıcı"/>
          <p:cNvCxnSpPr/>
          <p:nvPr userDrawn="1"/>
        </p:nvCxnSpPr>
        <p:spPr>
          <a:xfrm>
            <a:off x="0" y="981075"/>
            <a:ext cx="9144000"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1 Başlık"/>
          <p:cNvSpPr>
            <a:spLocks noGrp="1"/>
          </p:cNvSpPr>
          <p:nvPr>
            <p:ph type="title"/>
          </p:nvPr>
        </p:nvSpPr>
        <p:spPr>
          <a:xfrm>
            <a:off x="0" y="0"/>
            <a:ext cx="9144000" cy="864096"/>
          </a:xfrm>
          <a:solidFill>
            <a:schemeClr val="tx2"/>
          </a:solidFill>
        </p:spPr>
        <p:txBody>
          <a:bodyPr>
            <a:normAutofit/>
          </a:bodyPr>
          <a:lstStyle>
            <a:lvl1pPr>
              <a:defRPr sz="3200">
                <a:solidFill>
                  <a:srgbClr val="FFFF00"/>
                </a:solidFill>
              </a:defRPr>
            </a:lvl1pPr>
          </a:lstStyle>
          <a:p>
            <a:r>
              <a:rPr lang="tr-TR" dirty="0" smtClean="0"/>
              <a:t>Asıl başlık stili için tıklatın</a:t>
            </a:r>
            <a:endParaRPr lang="tr-TR" dirty="0"/>
          </a:p>
        </p:txBody>
      </p:sp>
      <p:sp>
        <p:nvSpPr>
          <p:cNvPr id="6"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endParaRPr lang="tr-TR" dirty="0"/>
          </a:p>
        </p:txBody>
      </p:sp>
      <p:sp>
        <p:nvSpPr>
          <p:cNvPr id="7"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8" name="5 Slayt Numarası Yer Tutucusu"/>
          <p:cNvSpPr>
            <a:spLocks noGrp="1"/>
          </p:cNvSpPr>
          <p:nvPr>
            <p:ph type="sldNum" sz="quarter" idx="12"/>
          </p:nvPr>
        </p:nvSpPr>
        <p:spPr/>
        <p:txBody>
          <a:bodyPr/>
          <a:lstStyle>
            <a:lvl1pPr>
              <a:defRPr>
                <a:latin typeface="Arial" charset="0"/>
              </a:defRPr>
            </a:lvl1pPr>
          </a:lstStyle>
          <a:p>
            <a:pPr>
              <a:defRPr/>
            </a:pPr>
            <a:fld id="{77796F07-4CD7-49CB-96A6-C0A6097A5D94}" type="slidenum">
              <a:rPr lang="tr-TR"/>
              <a:pPr>
                <a:defRPr/>
              </a:pPr>
              <a:t>‹#›</a:t>
            </a:fld>
            <a:endParaRPr lang="tr-TR"/>
          </a:p>
        </p:txBody>
      </p:sp>
    </p:spTree>
    <p:extLst>
      <p:ext uri="{BB962C8B-B14F-4D97-AF65-F5344CB8AC3E}">
        <p14:creationId xmlns:p14="http://schemas.microsoft.com/office/powerpoint/2010/main" val="251969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4" name="Altbilgi Yer Tutucusu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5" name="Slayt Numarası Yer Tutucusu 4"/>
          <p:cNvSpPr>
            <a:spLocks noGrp="1"/>
          </p:cNvSpPr>
          <p:nvPr>
            <p:ph type="sldNum" sz="quarter" idx="12"/>
          </p:nvPr>
        </p:nvSpPr>
        <p:spPr/>
        <p:txBody>
          <a:bodyPr/>
          <a:lstStyle>
            <a:lvl1pPr>
              <a:defRPr>
                <a:latin typeface="Arial" charset="0"/>
              </a:defRPr>
            </a:lvl1pPr>
          </a:lstStyle>
          <a:p>
            <a:pPr>
              <a:defRPr/>
            </a:pPr>
            <a:fld id="{32473C93-9601-4E50-A87B-58AD903D8092}" type="slidenum">
              <a:rPr lang="tr-TR"/>
              <a:pPr>
                <a:defRPr/>
              </a:pPr>
              <a:t>‹#›</a:t>
            </a:fld>
            <a:endParaRPr lang="tr-TR"/>
          </a:p>
        </p:txBody>
      </p:sp>
    </p:spTree>
    <p:extLst>
      <p:ext uri="{BB962C8B-B14F-4D97-AF65-F5344CB8AC3E}">
        <p14:creationId xmlns:p14="http://schemas.microsoft.com/office/powerpoint/2010/main" val="3048209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2"/>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9"/>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endParaRPr lang="tr-TR" dirty="0"/>
          </a:p>
        </p:txBody>
      </p:sp>
      <p:sp>
        <p:nvSpPr>
          <p:cNvPr id="5" name="Altbilgi Yer Tutucusu 10"/>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6" name="Slayt Numarası Yer Tutucusu 11"/>
          <p:cNvSpPr>
            <a:spLocks noGrp="1"/>
          </p:cNvSpPr>
          <p:nvPr>
            <p:ph type="sldNum" sz="quarter" idx="12"/>
          </p:nvPr>
        </p:nvSpPr>
        <p:spPr/>
        <p:txBody>
          <a:bodyPr/>
          <a:lstStyle>
            <a:lvl1pPr>
              <a:defRPr>
                <a:latin typeface="Arial" charset="0"/>
              </a:defRPr>
            </a:lvl1pPr>
          </a:lstStyle>
          <a:p>
            <a:pPr>
              <a:defRPr/>
            </a:pPr>
            <a:fld id="{21700D2F-358A-4BC2-88FE-4E731C95D4AB}" type="slidenum">
              <a:rPr lang="tr-TR"/>
              <a:pPr>
                <a:defRPr/>
              </a:pPr>
              <a:t>‹#›</a:t>
            </a:fld>
            <a:endParaRPr lang="tr-TR"/>
          </a:p>
        </p:txBody>
      </p:sp>
    </p:spTree>
    <p:extLst>
      <p:ext uri="{BB962C8B-B14F-4D97-AF65-F5344CB8AC3E}">
        <p14:creationId xmlns:p14="http://schemas.microsoft.com/office/powerpoint/2010/main" val="264494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90F57090-FF33-4A89-9472-F0CAA32BD8C1}" type="slidenum">
              <a:rPr lang="tr-TR"/>
              <a:pPr>
                <a:defRPr/>
              </a:pPr>
              <a:t>‹#›</a:t>
            </a:fld>
            <a:endParaRPr lang="tr-TR"/>
          </a:p>
        </p:txBody>
      </p:sp>
    </p:spTree>
    <p:extLst>
      <p:ext uri="{BB962C8B-B14F-4D97-AF65-F5344CB8AC3E}">
        <p14:creationId xmlns:p14="http://schemas.microsoft.com/office/powerpoint/2010/main" val="309586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8" name="7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9" name="8 Slayt Numarası Yer Tutucusu"/>
          <p:cNvSpPr>
            <a:spLocks noGrp="1"/>
          </p:cNvSpPr>
          <p:nvPr>
            <p:ph type="sldNum" sz="quarter" idx="12"/>
          </p:nvPr>
        </p:nvSpPr>
        <p:spPr/>
        <p:txBody>
          <a:bodyPr/>
          <a:lstStyle>
            <a:lvl1pPr>
              <a:defRPr>
                <a:latin typeface="Arial" charset="0"/>
              </a:defRPr>
            </a:lvl1pPr>
          </a:lstStyle>
          <a:p>
            <a:pPr>
              <a:defRPr/>
            </a:pPr>
            <a:fld id="{3DE7543A-137A-40ED-9C9F-58021D8AA589}" type="slidenum">
              <a:rPr lang="tr-TR"/>
              <a:pPr>
                <a:defRPr/>
              </a:pPr>
              <a:t>‹#›</a:t>
            </a:fld>
            <a:endParaRPr lang="tr-TR"/>
          </a:p>
        </p:txBody>
      </p:sp>
    </p:spTree>
    <p:extLst>
      <p:ext uri="{BB962C8B-B14F-4D97-AF65-F5344CB8AC3E}">
        <p14:creationId xmlns:p14="http://schemas.microsoft.com/office/powerpoint/2010/main" val="92169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3028286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4" name="3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5" name="4 Slayt Numarası Yer Tutucusu"/>
          <p:cNvSpPr>
            <a:spLocks noGrp="1"/>
          </p:cNvSpPr>
          <p:nvPr>
            <p:ph type="sldNum" sz="quarter" idx="12"/>
          </p:nvPr>
        </p:nvSpPr>
        <p:spPr/>
        <p:txBody>
          <a:bodyPr/>
          <a:lstStyle>
            <a:lvl1pPr>
              <a:defRPr>
                <a:latin typeface="Arial" charset="0"/>
              </a:defRPr>
            </a:lvl1pPr>
          </a:lstStyle>
          <a:p>
            <a:pPr>
              <a:defRPr/>
            </a:pPr>
            <a:fld id="{D6B52ACE-9553-431D-B177-94B23FA23A01}" type="slidenum">
              <a:rPr lang="tr-TR"/>
              <a:pPr>
                <a:defRPr/>
              </a:pPr>
              <a:t>‹#›</a:t>
            </a:fld>
            <a:endParaRPr lang="tr-TR"/>
          </a:p>
        </p:txBody>
      </p:sp>
    </p:spTree>
    <p:extLst>
      <p:ext uri="{BB962C8B-B14F-4D97-AF65-F5344CB8AC3E}">
        <p14:creationId xmlns:p14="http://schemas.microsoft.com/office/powerpoint/2010/main" val="326505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3" name="2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4" name="3 Slayt Numarası Yer Tutucusu"/>
          <p:cNvSpPr>
            <a:spLocks noGrp="1"/>
          </p:cNvSpPr>
          <p:nvPr>
            <p:ph type="sldNum" sz="quarter" idx="12"/>
          </p:nvPr>
        </p:nvSpPr>
        <p:spPr/>
        <p:txBody>
          <a:bodyPr/>
          <a:lstStyle>
            <a:lvl1pPr>
              <a:defRPr>
                <a:latin typeface="Arial" charset="0"/>
              </a:defRPr>
            </a:lvl1pPr>
          </a:lstStyle>
          <a:p>
            <a:pPr>
              <a:defRPr/>
            </a:pPr>
            <a:fld id="{9619035E-EEF3-4847-8674-979359BD03E5}" type="slidenum">
              <a:rPr lang="tr-TR"/>
              <a:pPr>
                <a:defRPr/>
              </a:pPr>
              <a:t>‹#›</a:t>
            </a:fld>
            <a:endParaRPr lang="tr-TR"/>
          </a:p>
        </p:txBody>
      </p:sp>
    </p:spTree>
    <p:extLst>
      <p:ext uri="{BB962C8B-B14F-4D97-AF65-F5344CB8AC3E}">
        <p14:creationId xmlns:p14="http://schemas.microsoft.com/office/powerpoint/2010/main" val="992738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15E44066-A54F-47E1-9416-62A83D503C26}" type="slidenum">
              <a:rPr lang="tr-TR"/>
              <a:pPr>
                <a:defRPr/>
              </a:pPr>
              <a:t>‹#›</a:t>
            </a:fld>
            <a:endParaRPr lang="tr-TR"/>
          </a:p>
        </p:txBody>
      </p:sp>
    </p:spTree>
    <p:extLst>
      <p:ext uri="{BB962C8B-B14F-4D97-AF65-F5344CB8AC3E}">
        <p14:creationId xmlns:p14="http://schemas.microsoft.com/office/powerpoint/2010/main" val="433746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B1FB0B2A-E0FF-4EF6-AC93-B8DD41C70A60}" type="slidenum">
              <a:rPr lang="tr-TR"/>
              <a:pPr>
                <a:defRPr/>
              </a:pPr>
              <a:t>‹#›</a:t>
            </a:fld>
            <a:endParaRPr lang="tr-TR"/>
          </a:p>
        </p:txBody>
      </p:sp>
    </p:spTree>
    <p:extLst>
      <p:ext uri="{BB962C8B-B14F-4D97-AF65-F5344CB8AC3E}">
        <p14:creationId xmlns:p14="http://schemas.microsoft.com/office/powerpoint/2010/main" val="3534867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FDA45765-58EC-4834-8B9A-16193864D514}" type="slidenum">
              <a:rPr lang="tr-TR"/>
              <a:pPr>
                <a:defRPr/>
              </a:pPr>
              <a:t>‹#›</a:t>
            </a:fld>
            <a:endParaRPr lang="tr-TR"/>
          </a:p>
        </p:txBody>
      </p:sp>
    </p:spTree>
    <p:extLst>
      <p:ext uri="{BB962C8B-B14F-4D97-AF65-F5344CB8AC3E}">
        <p14:creationId xmlns:p14="http://schemas.microsoft.com/office/powerpoint/2010/main" val="429854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r>
              <a:rPr lang="tr-TR"/>
              <a:t>05.06.2013</a:t>
            </a: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a:t>DIŞ İLİŞKİLER DAİRESİ BAŞKANLIĞI</a:t>
            </a:r>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0DA872A1-379B-4D5D-865A-B825764E30B8}" type="slidenum">
              <a:rPr lang="tr-TR"/>
              <a:pPr>
                <a:defRPr/>
              </a:pPr>
              <a:t>‹#›</a:t>
            </a:fld>
            <a:endParaRPr lang="tr-TR"/>
          </a:p>
        </p:txBody>
      </p:sp>
    </p:spTree>
    <p:extLst>
      <p:ext uri="{BB962C8B-B14F-4D97-AF65-F5344CB8AC3E}">
        <p14:creationId xmlns:p14="http://schemas.microsoft.com/office/powerpoint/2010/main" val="3532380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Boş">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153988"/>
            <a:ext cx="84820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188"/>
            <a:ext cx="6492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van 1"/>
          <p:cNvSpPr>
            <a:spLocks noGrp="1"/>
          </p:cNvSpPr>
          <p:nvPr>
            <p:ph type="title"/>
          </p:nvPr>
        </p:nvSpPr>
        <p:spPr>
          <a:xfrm>
            <a:off x="971600" y="153988"/>
            <a:ext cx="7272808" cy="588962"/>
          </a:xfrm>
          <a:ln>
            <a:solidFill>
              <a:srgbClr val="0067B1"/>
            </a:solidFill>
          </a:ln>
        </p:spPr>
        <p:txBody>
          <a:bodyPr>
            <a:normAutofit/>
          </a:bodyPr>
          <a:lstStyle>
            <a:lvl1pPr algn="ctr">
              <a:defRPr sz="2400" b="1">
                <a:solidFill>
                  <a:schemeClr val="bg1"/>
                </a:solidFill>
                <a:latin typeface="+mj-lt"/>
              </a:defRPr>
            </a:lvl1pPr>
          </a:lstStyle>
          <a:p>
            <a:r>
              <a:rPr lang="tr-TR" smtClean="0"/>
              <a:t>Asıl başlık stili için tıklatın</a:t>
            </a:r>
            <a:endParaRPr lang="tr-TR" dirty="0"/>
          </a:p>
        </p:txBody>
      </p:sp>
      <p:sp>
        <p:nvSpPr>
          <p:cNvPr id="5" name="Veri Yer Tutucusu 1"/>
          <p:cNvSpPr>
            <a:spLocks noGrp="1"/>
          </p:cNvSpPr>
          <p:nvPr>
            <p:ph type="dt" sz="half" idx="10"/>
          </p:nvPr>
        </p:nvSpPr>
        <p:spPr/>
        <p:txBody>
          <a:bodyPr/>
          <a:lstStyle>
            <a:lvl1pPr>
              <a:defRPr/>
            </a:lvl1pPr>
          </a:lstStyle>
          <a:p>
            <a:pPr>
              <a:defRPr/>
            </a:pPr>
            <a:r>
              <a:rPr lang="tr-TR"/>
              <a:t>05.06.2013</a:t>
            </a:r>
          </a:p>
        </p:txBody>
      </p:sp>
      <p:sp>
        <p:nvSpPr>
          <p:cNvPr id="6" name="Altbilgi Yer Tutucusu 2"/>
          <p:cNvSpPr>
            <a:spLocks noGrp="1"/>
          </p:cNvSpPr>
          <p:nvPr>
            <p:ph type="ftr" sz="quarter" idx="11"/>
          </p:nvPr>
        </p:nvSpPr>
        <p:spPr/>
        <p:txBody>
          <a:bodyPr/>
          <a:lstStyle>
            <a:lvl1pPr>
              <a:defRPr/>
            </a:lvl1pPr>
          </a:lstStyle>
          <a:p>
            <a:pPr>
              <a:defRPr/>
            </a:pPr>
            <a:r>
              <a:rPr lang="tr-TR"/>
              <a:t>DIŞ İLİŞKİLER DAİRESİ BAŞKANLIĞI</a:t>
            </a:r>
          </a:p>
        </p:txBody>
      </p:sp>
      <p:sp>
        <p:nvSpPr>
          <p:cNvPr id="7" name="Slayt Numarası Yer Tutucusu 3"/>
          <p:cNvSpPr>
            <a:spLocks noGrp="1"/>
          </p:cNvSpPr>
          <p:nvPr>
            <p:ph type="sldNum" sz="quarter" idx="12"/>
          </p:nvPr>
        </p:nvSpPr>
        <p:spPr/>
        <p:txBody>
          <a:bodyPr/>
          <a:lstStyle>
            <a:lvl1pPr>
              <a:defRPr/>
            </a:lvl1pPr>
          </a:lstStyle>
          <a:p>
            <a:pPr>
              <a:defRPr/>
            </a:pPr>
            <a:fld id="{63D6C46E-0D69-41AC-B74D-79932578582D}" type="slidenum">
              <a:rPr lang="tr-TR"/>
              <a:pPr>
                <a:defRPr/>
              </a:pPr>
              <a:t>‹#›</a:t>
            </a:fld>
            <a:endParaRPr lang="tr-TR"/>
          </a:p>
        </p:txBody>
      </p:sp>
    </p:spTree>
    <p:extLst>
      <p:ext uri="{BB962C8B-B14F-4D97-AF65-F5344CB8AC3E}">
        <p14:creationId xmlns:p14="http://schemas.microsoft.com/office/powerpoint/2010/main" val="1989720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oş">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153988"/>
            <a:ext cx="84820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188"/>
            <a:ext cx="6492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van 1"/>
          <p:cNvSpPr>
            <a:spLocks noGrp="1"/>
          </p:cNvSpPr>
          <p:nvPr>
            <p:ph type="title"/>
          </p:nvPr>
        </p:nvSpPr>
        <p:spPr>
          <a:xfrm>
            <a:off x="971600" y="153988"/>
            <a:ext cx="7272808" cy="588962"/>
          </a:xfrm>
          <a:ln>
            <a:solidFill>
              <a:srgbClr val="0067B1"/>
            </a:solidFill>
          </a:ln>
        </p:spPr>
        <p:txBody>
          <a:bodyPr>
            <a:normAutofit/>
          </a:bodyPr>
          <a:lstStyle>
            <a:lvl1pPr algn="ctr">
              <a:defRPr sz="2400" b="1">
                <a:solidFill>
                  <a:schemeClr val="bg1"/>
                </a:solidFill>
                <a:latin typeface="+mj-lt"/>
              </a:defRPr>
            </a:lvl1pPr>
          </a:lstStyle>
          <a:p>
            <a:r>
              <a:rPr lang="tr-TR" smtClean="0"/>
              <a:t>Asıl başlık stili için tıklatın</a:t>
            </a:r>
            <a:endParaRPr lang="tr-TR" dirty="0"/>
          </a:p>
        </p:txBody>
      </p:sp>
      <p:sp>
        <p:nvSpPr>
          <p:cNvPr id="5" name="Veri Yer Tutucusu 1"/>
          <p:cNvSpPr>
            <a:spLocks noGrp="1"/>
          </p:cNvSpPr>
          <p:nvPr>
            <p:ph type="dt" sz="half" idx="10"/>
          </p:nvPr>
        </p:nvSpPr>
        <p:spPr/>
        <p:txBody>
          <a:bodyPr/>
          <a:lstStyle>
            <a:lvl1pPr>
              <a:defRPr/>
            </a:lvl1pPr>
          </a:lstStyle>
          <a:p>
            <a:pPr>
              <a:defRPr/>
            </a:pPr>
            <a:r>
              <a:rPr lang="tr-TR"/>
              <a:t>05.06.2013</a:t>
            </a:r>
          </a:p>
        </p:txBody>
      </p:sp>
      <p:sp>
        <p:nvSpPr>
          <p:cNvPr id="6" name="Altbilgi Yer Tutucusu 2"/>
          <p:cNvSpPr>
            <a:spLocks noGrp="1"/>
          </p:cNvSpPr>
          <p:nvPr>
            <p:ph type="ftr" sz="quarter" idx="11"/>
          </p:nvPr>
        </p:nvSpPr>
        <p:spPr/>
        <p:txBody>
          <a:bodyPr/>
          <a:lstStyle>
            <a:lvl1pPr>
              <a:defRPr/>
            </a:lvl1pPr>
          </a:lstStyle>
          <a:p>
            <a:pPr>
              <a:defRPr/>
            </a:pPr>
            <a:r>
              <a:rPr lang="tr-TR"/>
              <a:t>DIŞ İLİŞKİLER DAİRESİ BAŞKANLIĞI</a:t>
            </a:r>
          </a:p>
        </p:txBody>
      </p:sp>
      <p:sp>
        <p:nvSpPr>
          <p:cNvPr id="7" name="Slayt Numarası Yer Tutucusu 3"/>
          <p:cNvSpPr>
            <a:spLocks noGrp="1"/>
          </p:cNvSpPr>
          <p:nvPr>
            <p:ph type="sldNum" sz="quarter" idx="12"/>
          </p:nvPr>
        </p:nvSpPr>
        <p:spPr/>
        <p:txBody>
          <a:bodyPr/>
          <a:lstStyle>
            <a:lvl1pPr>
              <a:defRPr/>
            </a:lvl1pPr>
          </a:lstStyle>
          <a:p>
            <a:pPr>
              <a:defRPr/>
            </a:pPr>
            <a:fld id="{487FD4B8-B095-4DF4-AFDA-1F86F354DEA0}" type="slidenum">
              <a:rPr lang="tr-TR"/>
              <a:pPr>
                <a:defRPr/>
              </a:pPr>
              <a:t>‹#›</a:t>
            </a:fld>
            <a:endParaRPr lang="tr-TR"/>
          </a:p>
        </p:txBody>
      </p:sp>
    </p:spTree>
    <p:extLst>
      <p:ext uri="{BB962C8B-B14F-4D97-AF65-F5344CB8AC3E}">
        <p14:creationId xmlns:p14="http://schemas.microsoft.com/office/powerpoint/2010/main" val="4149806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Boş">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153988"/>
            <a:ext cx="84820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188"/>
            <a:ext cx="6492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van 1"/>
          <p:cNvSpPr>
            <a:spLocks noGrp="1"/>
          </p:cNvSpPr>
          <p:nvPr>
            <p:ph type="title"/>
          </p:nvPr>
        </p:nvSpPr>
        <p:spPr>
          <a:xfrm>
            <a:off x="971600" y="153988"/>
            <a:ext cx="7272808" cy="588962"/>
          </a:xfrm>
          <a:ln>
            <a:solidFill>
              <a:srgbClr val="0067B1"/>
            </a:solidFill>
          </a:ln>
        </p:spPr>
        <p:txBody>
          <a:bodyPr>
            <a:normAutofit/>
          </a:bodyPr>
          <a:lstStyle>
            <a:lvl1pPr algn="ctr">
              <a:defRPr sz="2400" b="1">
                <a:solidFill>
                  <a:schemeClr val="bg1"/>
                </a:solidFill>
                <a:latin typeface="+mj-lt"/>
              </a:defRPr>
            </a:lvl1pPr>
          </a:lstStyle>
          <a:p>
            <a:r>
              <a:rPr lang="tr-TR" smtClean="0"/>
              <a:t>Asıl başlık stili için tıklatın</a:t>
            </a:r>
            <a:endParaRPr lang="tr-TR" dirty="0"/>
          </a:p>
        </p:txBody>
      </p:sp>
      <p:sp>
        <p:nvSpPr>
          <p:cNvPr id="5" name="Veri Yer Tutucusu 1"/>
          <p:cNvSpPr>
            <a:spLocks noGrp="1"/>
          </p:cNvSpPr>
          <p:nvPr>
            <p:ph type="dt" sz="half" idx="10"/>
          </p:nvPr>
        </p:nvSpPr>
        <p:spPr/>
        <p:txBody>
          <a:bodyPr/>
          <a:lstStyle>
            <a:lvl1pPr>
              <a:defRPr/>
            </a:lvl1pPr>
          </a:lstStyle>
          <a:p>
            <a:pPr>
              <a:defRPr/>
            </a:pPr>
            <a:r>
              <a:rPr lang="tr-TR"/>
              <a:t>05.06.2013</a:t>
            </a:r>
          </a:p>
        </p:txBody>
      </p:sp>
      <p:sp>
        <p:nvSpPr>
          <p:cNvPr id="6" name="Altbilgi Yer Tutucusu 2"/>
          <p:cNvSpPr>
            <a:spLocks noGrp="1"/>
          </p:cNvSpPr>
          <p:nvPr>
            <p:ph type="ftr" sz="quarter" idx="11"/>
          </p:nvPr>
        </p:nvSpPr>
        <p:spPr/>
        <p:txBody>
          <a:bodyPr/>
          <a:lstStyle>
            <a:lvl1pPr>
              <a:defRPr/>
            </a:lvl1pPr>
          </a:lstStyle>
          <a:p>
            <a:pPr>
              <a:defRPr/>
            </a:pPr>
            <a:r>
              <a:rPr lang="tr-TR"/>
              <a:t>DIŞ İLİŞKİLER DAİRESİ BAŞKANLIĞI</a:t>
            </a:r>
          </a:p>
        </p:txBody>
      </p:sp>
      <p:sp>
        <p:nvSpPr>
          <p:cNvPr id="7" name="Slayt Numarası Yer Tutucusu 3"/>
          <p:cNvSpPr>
            <a:spLocks noGrp="1"/>
          </p:cNvSpPr>
          <p:nvPr>
            <p:ph type="sldNum" sz="quarter" idx="12"/>
          </p:nvPr>
        </p:nvSpPr>
        <p:spPr/>
        <p:txBody>
          <a:bodyPr/>
          <a:lstStyle>
            <a:lvl1pPr>
              <a:defRPr/>
            </a:lvl1pPr>
          </a:lstStyle>
          <a:p>
            <a:pPr>
              <a:defRPr/>
            </a:pPr>
            <a:fld id="{13AC6460-9717-4EFE-B2ED-2ABBCEB65EA6}" type="slidenum">
              <a:rPr lang="tr-TR"/>
              <a:pPr>
                <a:defRPr/>
              </a:pPr>
              <a:t>‹#›</a:t>
            </a:fld>
            <a:endParaRPr lang="tr-TR"/>
          </a:p>
        </p:txBody>
      </p:sp>
    </p:spTree>
    <p:extLst>
      <p:ext uri="{BB962C8B-B14F-4D97-AF65-F5344CB8AC3E}">
        <p14:creationId xmlns:p14="http://schemas.microsoft.com/office/powerpoint/2010/main" val="372696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Boş">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153988"/>
            <a:ext cx="84820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188"/>
            <a:ext cx="6492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van 1"/>
          <p:cNvSpPr>
            <a:spLocks noGrp="1"/>
          </p:cNvSpPr>
          <p:nvPr>
            <p:ph type="title"/>
          </p:nvPr>
        </p:nvSpPr>
        <p:spPr>
          <a:xfrm>
            <a:off x="971600" y="153988"/>
            <a:ext cx="7272808" cy="588962"/>
          </a:xfrm>
          <a:ln>
            <a:solidFill>
              <a:srgbClr val="0067B1"/>
            </a:solidFill>
          </a:ln>
        </p:spPr>
        <p:txBody>
          <a:bodyPr>
            <a:normAutofit/>
          </a:bodyPr>
          <a:lstStyle>
            <a:lvl1pPr algn="ctr">
              <a:defRPr sz="2400" b="1">
                <a:solidFill>
                  <a:schemeClr val="bg1"/>
                </a:solidFill>
                <a:latin typeface="+mj-lt"/>
              </a:defRPr>
            </a:lvl1pPr>
          </a:lstStyle>
          <a:p>
            <a:r>
              <a:rPr lang="tr-TR" smtClean="0"/>
              <a:t>Asıl başlık stili için tıklatın</a:t>
            </a:r>
            <a:endParaRPr lang="tr-TR" dirty="0"/>
          </a:p>
        </p:txBody>
      </p:sp>
      <p:sp>
        <p:nvSpPr>
          <p:cNvPr id="5" name="Veri Yer Tutucusu 1"/>
          <p:cNvSpPr>
            <a:spLocks noGrp="1"/>
          </p:cNvSpPr>
          <p:nvPr>
            <p:ph type="dt" sz="half" idx="10"/>
          </p:nvPr>
        </p:nvSpPr>
        <p:spPr/>
        <p:txBody>
          <a:bodyPr/>
          <a:lstStyle>
            <a:lvl1pPr>
              <a:defRPr/>
            </a:lvl1pPr>
          </a:lstStyle>
          <a:p>
            <a:pPr>
              <a:defRPr/>
            </a:pPr>
            <a:r>
              <a:rPr lang="tr-TR"/>
              <a:t>05.06.2013</a:t>
            </a:r>
          </a:p>
        </p:txBody>
      </p:sp>
      <p:sp>
        <p:nvSpPr>
          <p:cNvPr id="6" name="Altbilgi Yer Tutucusu 2"/>
          <p:cNvSpPr>
            <a:spLocks noGrp="1"/>
          </p:cNvSpPr>
          <p:nvPr>
            <p:ph type="ftr" sz="quarter" idx="11"/>
          </p:nvPr>
        </p:nvSpPr>
        <p:spPr/>
        <p:txBody>
          <a:bodyPr/>
          <a:lstStyle>
            <a:lvl1pPr>
              <a:defRPr/>
            </a:lvl1pPr>
          </a:lstStyle>
          <a:p>
            <a:pPr>
              <a:defRPr/>
            </a:pPr>
            <a:r>
              <a:rPr lang="tr-TR"/>
              <a:t>DIŞ İLİŞKİLER DAİRESİ BAŞKANLIĞI</a:t>
            </a:r>
          </a:p>
        </p:txBody>
      </p:sp>
      <p:sp>
        <p:nvSpPr>
          <p:cNvPr id="7" name="Slayt Numarası Yer Tutucusu 3"/>
          <p:cNvSpPr>
            <a:spLocks noGrp="1"/>
          </p:cNvSpPr>
          <p:nvPr>
            <p:ph type="sldNum" sz="quarter" idx="12"/>
          </p:nvPr>
        </p:nvSpPr>
        <p:spPr/>
        <p:txBody>
          <a:bodyPr/>
          <a:lstStyle>
            <a:lvl1pPr>
              <a:defRPr/>
            </a:lvl1pPr>
          </a:lstStyle>
          <a:p>
            <a:pPr>
              <a:defRPr/>
            </a:pPr>
            <a:fld id="{C4EABB41-BCD2-4C96-9F16-624020261E1A}" type="slidenum">
              <a:rPr lang="tr-TR"/>
              <a:pPr>
                <a:defRPr/>
              </a:pPr>
              <a:t>‹#›</a:t>
            </a:fld>
            <a:endParaRPr lang="tr-TR"/>
          </a:p>
        </p:txBody>
      </p:sp>
    </p:spTree>
    <p:extLst>
      <p:ext uri="{BB962C8B-B14F-4D97-AF65-F5344CB8AC3E}">
        <p14:creationId xmlns:p14="http://schemas.microsoft.com/office/powerpoint/2010/main" val="123252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3883684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Boş">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153988"/>
            <a:ext cx="84820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188"/>
            <a:ext cx="6492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van 1"/>
          <p:cNvSpPr>
            <a:spLocks noGrp="1"/>
          </p:cNvSpPr>
          <p:nvPr>
            <p:ph type="title"/>
          </p:nvPr>
        </p:nvSpPr>
        <p:spPr>
          <a:xfrm>
            <a:off x="971600" y="153988"/>
            <a:ext cx="7272808" cy="588962"/>
          </a:xfrm>
          <a:ln>
            <a:solidFill>
              <a:srgbClr val="0067B1"/>
            </a:solidFill>
          </a:ln>
        </p:spPr>
        <p:txBody>
          <a:bodyPr>
            <a:normAutofit/>
          </a:bodyPr>
          <a:lstStyle>
            <a:lvl1pPr algn="ctr">
              <a:defRPr sz="2400" b="1">
                <a:solidFill>
                  <a:schemeClr val="bg1"/>
                </a:solidFill>
                <a:latin typeface="+mj-lt"/>
              </a:defRPr>
            </a:lvl1pPr>
          </a:lstStyle>
          <a:p>
            <a:r>
              <a:rPr lang="tr-TR" smtClean="0"/>
              <a:t>Asıl başlık stili için tıklatın</a:t>
            </a:r>
            <a:endParaRPr lang="tr-TR" dirty="0"/>
          </a:p>
        </p:txBody>
      </p:sp>
      <p:sp>
        <p:nvSpPr>
          <p:cNvPr id="5" name="Veri Yer Tutucusu 1"/>
          <p:cNvSpPr>
            <a:spLocks noGrp="1"/>
          </p:cNvSpPr>
          <p:nvPr>
            <p:ph type="dt" sz="half" idx="10"/>
          </p:nvPr>
        </p:nvSpPr>
        <p:spPr/>
        <p:txBody>
          <a:bodyPr/>
          <a:lstStyle>
            <a:lvl1pPr>
              <a:defRPr/>
            </a:lvl1pPr>
          </a:lstStyle>
          <a:p>
            <a:pPr>
              <a:defRPr/>
            </a:pPr>
            <a:r>
              <a:rPr lang="tr-TR"/>
              <a:t>05.06.2013</a:t>
            </a:r>
          </a:p>
        </p:txBody>
      </p:sp>
      <p:sp>
        <p:nvSpPr>
          <p:cNvPr id="6" name="Altbilgi Yer Tutucusu 2"/>
          <p:cNvSpPr>
            <a:spLocks noGrp="1"/>
          </p:cNvSpPr>
          <p:nvPr>
            <p:ph type="ftr" sz="quarter" idx="11"/>
          </p:nvPr>
        </p:nvSpPr>
        <p:spPr/>
        <p:txBody>
          <a:bodyPr/>
          <a:lstStyle>
            <a:lvl1pPr>
              <a:defRPr/>
            </a:lvl1pPr>
          </a:lstStyle>
          <a:p>
            <a:pPr>
              <a:defRPr/>
            </a:pPr>
            <a:r>
              <a:rPr lang="tr-TR"/>
              <a:t>DIŞ İLİŞKİLER DAİRESİ BAŞKANLIĞI</a:t>
            </a:r>
          </a:p>
        </p:txBody>
      </p:sp>
      <p:sp>
        <p:nvSpPr>
          <p:cNvPr id="7" name="Slayt Numarası Yer Tutucusu 3"/>
          <p:cNvSpPr>
            <a:spLocks noGrp="1"/>
          </p:cNvSpPr>
          <p:nvPr>
            <p:ph type="sldNum" sz="quarter" idx="12"/>
          </p:nvPr>
        </p:nvSpPr>
        <p:spPr/>
        <p:txBody>
          <a:bodyPr/>
          <a:lstStyle>
            <a:lvl1pPr>
              <a:defRPr/>
            </a:lvl1pPr>
          </a:lstStyle>
          <a:p>
            <a:pPr>
              <a:defRPr/>
            </a:pPr>
            <a:fld id="{2B0AEEC6-D322-4018-B451-99D750FB9F3B}" type="slidenum">
              <a:rPr lang="tr-TR"/>
              <a:pPr>
                <a:defRPr/>
              </a:pPr>
              <a:t>‹#›</a:t>
            </a:fld>
            <a:endParaRPr lang="tr-TR"/>
          </a:p>
        </p:txBody>
      </p:sp>
    </p:spTree>
    <p:extLst>
      <p:ext uri="{BB962C8B-B14F-4D97-AF65-F5344CB8AC3E}">
        <p14:creationId xmlns:p14="http://schemas.microsoft.com/office/powerpoint/2010/main" val="2197123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Boş">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153988"/>
            <a:ext cx="84820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188"/>
            <a:ext cx="6492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van 1"/>
          <p:cNvSpPr>
            <a:spLocks noGrp="1"/>
          </p:cNvSpPr>
          <p:nvPr>
            <p:ph type="title"/>
          </p:nvPr>
        </p:nvSpPr>
        <p:spPr>
          <a:xfrm>
            <a:off x="971600" y="153988"/>
            <a:ext cx="7272808" cy="588962"/>
          </a:xfrm>
          <a:ln>
            <a:solidFill>
              <a:srgbClr val="0067B1"/>
            </a:solidFill>
          </a:ln>
        </p:spPr>
        <p:txBody>
          <a:bodyPr>
            <a:normAutofit/>
          </a:bodyPr>
          <a:lstStyle>
            <a:lvl1pPr algn="ctr">
              <a:defRPr sz="2400" b="1">
                <a:solidFill>
                  <a:schemeClr val="bg1"/>
                </a:solidFill>
                <a:latin typeface="+mj-lt"/>
              </a:defRPr>
            </a:lvl1pPr>
          </a:lstStyle>
          <a:p>
            <a:r>
              <a:rPr lang="tr-TR" smtClean="0"/>
              <a:t>Asıl başlık stili için tıklatın</a:t>
            </a:r>
            <a:endParaRPr lang="tr-TR" dirty="0"/>
          </a:p>
        </p:txBody>
      </p:sp>
      <p:sp>
        <p:nvSpPr>
          <p:cNvPr id="5" name="Veri Yer Tutucusu 1"/>
          <p:cNvSpPr>
            <a:spLocks noGrp="1"/>
          </p:cNvSpPr>
          <p:nvPr>
            <p:ph type="dt" sz="half" idx="10"/>
          </p:nvPr>
        </p:nvSpPr>
        <p:spPr/>
        <p:txBody>
          <a:bodyPr/>
          <a:lstStyle>
            <a:lvl1pPr>
              <a:defRPr/>
            </a:lvl1pPr>
          </a:lstStyle>
          <a:p>
            <a:pPr>
              <a:defRPr/>
            </a:pPr>
            <a:r>
              <a:rPr lang="tr-TR"/>
              <a:t>05.06.2013</a:t>
            </a:r>
          </a:p>
        </p:txBody>
      </p:sp>
      <p:sp>
        <p:nvSpPr>
          <p:cNvPr id="6" name="Altbilgi Yer Tutucusu 2"/>
          <p:cNvSpPr>
            <a:spLocks noGrp="1"/>
          </p:cNvSpPr>
          <p:nvPr>
            <p:ph type="ftr" sz="quarter" idx="11"/>
          </p:nvPr>
        </p:nvSpPr>
        <p:spPr/>
        <p:txBody>
          <a:bodyPr/>
          <a:lstStyle>
            <a:lvl1pPr>
              <a:defRPr/>
            </a:lvl1pPr>
          </a:lstStyle>
          <a:p>
            <a:pPr>
              <a:defRPr/>
            </a:pPr>
            <a:r>
              <a:rPr lang="tr-TR"/>
              <a:t>DIŞ İLİŞKİLER DAİRESİ BAŞKANLIĞI</a:t>
            </a:r>
          </a:p>
        </p:txBody>
      </p:sp>
      <p:sp>
        <p:nvSpPr>
          <p:cNvPr id="7" name="Slayt Numarası Yer Tutucusu 3"/>
          <p:cNvSpPr>
            <a:spLocks noGrp="1"/>
          </p:cNvSpPr>
          <p:nvPr>
            <p:ph type="sldNum" sz="quarter" idx="12"/>
          </p:nvPr>
        </p:nvSpPr>
        <p:spPr/>
        <p:txBody>
          <a:bodyPr/>
          <a:lstStyle>
            <a:lvl1pPr>
              <a:defRPr/>
            </a:lvl1pPr>
          </a:lstStyle>
          <a:p>
            <a:pPr>
              <a:defRPr/>
            </a:pPr>
            <a:fld id="{4EE4DBCA-7AD3-4A4B-9C48-9BDEFB238CF5}" type="slidenum">
              <a:rPr lang="tr-TR"/>
              <a:pPr>
                <a:defRPr/>
              </a:pPr>
              <a:t>‹#›</a:t>
            </a:fld>
            <a:endParaRPr lang="tr-TR"/>
          </a:p>
        </p:txBody>
      </p:sp>
    </p:spTree>
    <p:extLst>
      <p:ext uri="{BB962C8B-B14F-4D97-AF65-F5344CB8AC3E}">
        <p14:creationId xmlns:p14="http://schemas.microsoft.com/office/powerpoint/2010/main" val="350402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354334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297473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308899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350459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211689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95B6455-7D39-4C4E-889D-3AB457BFADB7}" type="datetimeFigureOut">
              <a:rPr lang="tr-TR" smtClean="0"/>
              <a:pPr/>
              <a:t>24.11.2015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7C70C03-D662-48FE-8DD4-DBE509A1F9E8}" type="slidenum">
              <a:rPr lang="tr-TR" smtClean="0"/>
              <a:pPr/>
              <a:t>‹#›</a:t>
            </a:fld>
            <a:endParaRPr lang="tr-TR"/>
          </a:p>
        </p:txBody>
      </p:sp>
    </p:spTree>
    <p:extLst>
      <p:ext uri="{BB962C8B-B14F-4D97-AF65-F5344CB8AC3E}">
        <p14:creationId xmlns:p14="http://schemas.microsoft.com/office/powerpoint/2010/main" val="119615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6455-7D39-4C4E-889D-3AB457BFADB7}" type="datetimeFigureOut">
              <a:rPr lang="tr-TR" smtClean="0"/>
              <a:pPr/>
              <a:t>24.11.2015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70C03-D662-48FE-8DD4-DBE509A1F9E8}" type="slidenum">
              <a:rPr lang="tr-TR" smtClean="0"/>
              <a:pPr/>
              <a:t>‹#›</a:t>
            </a:fld>
            <a:endParaRPr lang="tr-TR"/>
          </a:p>
        </p:txBody>
      </p:sp>
    </p:spTree>
    <p:extLst>
      <p:ext uri="{BB962C8B-B14F-4D97-AF65-F5344CB8AC3E}">
        <p14:creationId xmlns:p14="http://schemas.microsoft.com/office/powerpoint/2010/main" val="1909296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2051"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r>
              <a:rPr lang="tr-TR"/>
              <a:t>05.06.2013</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tr-TR"/>
              <a:t>DIŞ İLİŞKİLER DAİRESİ BAŞKANLIĞI</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B966573B-1356-483D-837B-BD69C25249A2}" type="slidenum">
              <a:rPr lang="tr-TR"/>
              <a:pPr fontAlgn="base">
                <a:spcBef>
                  <a:spcPct val="0"/>
                </a:spcBef>
                <a:spcAft>
                  <a:spcPct val="0"/>
                </a:spcAft>
                <a:defRPr/>
              </a:pPr>
              <a:t>‹#›</a:t>
            </a:fld>
            <a:endParaRPr lang="tr-TR"/>
          </a:p>
        </p:txBody>
      </p:sp>
    </p:spTree>
    <p:extLst>
      <p:ext uri="{BB962C8B-B14F-4D97-AF65-F5344CB8AC3E}">
        <p14:creationId xmlns:p14="http://schemas.microsoft.com/office/powerpoint/2010/main" val="187390693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5" r:id="rId14"/>
    <p:sldLayoutId id="2147483846" r:id="rId15"/>
    <p:sldLayoutId id="2147483847" r:id="rId16"/>
    <p:sldLayoutId id="2147483848" r:id="rId17"/>
    <p:sldLayoutId id="2147483849" r:id="rId18"/>
    <p:sldLayoutId id="2147483850" r:id="rId19"/>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image" Target="../media/image9.tiff"/><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QuickStyle" Target="../diagrams/quickStyle2.xml"/><Relationship Id="rId2" Type="http://schemas.openxmlformats.org/officeDocument/2006/relationships/image" Target="../media/image9.tiff"/><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pn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14.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txBox="1">
            <a:spLocks/>
          </p:cNvSpPr>
          <p:nvPr/>
        </p:nvSpPr>
        <p:spPr bwMode="auto">
          <a:xfrm>
            <a:off x="0" y="2133600"/>
            <a:ext cx="9144000" cy="1223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altLang="tr-TR" sz="3200" dirty="0" smtClean="0">
                <a:solidFill>
                  <a:srgbClr val="FFFFFF"/>
                </a:solidFill>
                <a:latin typeface="Helvetica" panose="020B0604020202020204" pitchFamily="34" charset="0"/>
                <a:cs typeface="Helvetica" panose="020B0604020202020204" pitchFamily="34" charset="0"/>
              </a:rPr>
              <a:t>SAFETY MANAGEMENT SYSTEM</a:t>
            </a:r>
          </a:p>
          <a:p>
            <a:pPr algn="ctr" fontAlgn="base">
              <a:spcBef>
                <a:spcPct val="0"/>
              </a:spcBef>
              <a:spcAft>
                <a:spcPct val="0"/>
              </a:spcAft>
            </a:pPr>
            <a:r>
              <a:rPr lang="tr-TR" altLang="tr-TR" sz="3200" dirty="0" smtClean="0">
                <a:solidFill>
                  <a:srgbClr val="FFFFFF"/>
                </a:solidFill>
                <a:latin typeface="Helvetica" panose="020B0604020202020204" pitchFamily="34" charset="0"/>
                <a:cs typeface="Helvetica" panose="020B0604020202020204" pitchFamily="34" charset="0"/>
              </a:rPr>
              <a:t>IN TURKISH STATE RAILWAYS (TCDD)</a:t>
            </a:r>
          </a:p>
        </p:txBody>
      </p:sp>
      <p:cxnSp>
        <p:nvCxnSpPr>
          <p:cNvPr id="12" name="11 Düz Bağlayıcı"/>
          <p:cNvCxnSpPr/>
          <p:nvPr/>
        </p:nvCxnSpPr>
        <p:spPr>
          <a:xfrm>
            <a:off x="0" y="3459163"/>
            <a:ext cx="9144000"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Alt Başlık 1"/>
          <p:cNvSpPr>
            <a:spLocks noGrp="1"/>
          </p:cNvSpPr>
          <p:nvPr>
            <p:ph type="subTitle" idx="1"/>
          </p:nvPr>
        </p:nvSpPr>
        <p:spPr>
          <a:xfrm>
            <a:off x="7938" y="3573463"/>
            <a:ext cx="9136062" cy="1008062"/>
          </a:xfrm>
          <a:solidFill>
            <a:schemeClr val="accent1">
              <a:lumMod val="20000"/>
              <a:lumOff val="80000"/>
            </a:schemeClr>
          </a:solidFill>
        </p:spPr>
        <p:txBody>
          <a:bodyPr rtlCol="0" anchor="ctr">
            <a:normAutofit/>
          </a:bodyPr>
          <a:lstStyle/>
          <a:p>
            <a:pPr eaLnBrk="1" fontAlgn="auto" hangingPunct="1">
              <a:lnSpc>
                <a:spcPct val="150000"/>
              </a:lnSpc>
              <a:spcBef>
                <a:spcPct val="0"/>
              </a:spcBef>
              <a:spcAft>
                <a:spcPts val="0"/>
              </a:spcAft>
              <a:buFont typeface="Arial" panose="020B0604020202020204" pitchFamily="34" charset="0"/>
              <a:buNone/>
              <a:defRPr/>
            </a:pPr>
            <a:endParaRPr lang="tr-TR" sz="2800" dirty="0">
              <a:solidFill>
                <a:srgbClr val="0000CC"/>
              </a:solidFill>
            </a:endParaRPr>
          </a:p>
        </p:txBody>
      </p:sp>
      <p:sp>
        <p:nvSpPr>
          <p:cNvPr id="26629" name="Metin kutusu 6"/>
          <p:cNvSpPr txBox="1">
            <a:spLocks noChangeArrowheads="1"/>
          </p:cNvSpPr>
          <p:nvPr/>
        </p:nvSpPr>
        <p:spPr bwMode="auto">
          <a:xfrm>
            <a:off x="4960235" y="5661248"/>
            <a:ext cx="45354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altLang="tr-T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Mr. İbrahim Halil </a:t>
            </a:r>
            <a:r>
              <a:rPr lang="en-GB" altLang="tr-TR"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Çevik</a:t>
            </a:r>
            <a:endParaRPr lang="en-GB" altLang="tr-T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a:p>
            <a:pPr algn="ctr" fontAlgn="base">
              <a:spcBef>
                <a:spcPct val="0"/>
              </a:spcBef>
              <a:spcAft>
                <a:spcPct val="0"/>
              </a:spcAft>
            </a:pPr>
            <a:r>
              <a:rPr lang="en-GB" altLang="tr-T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Head of Foreign Relations Department</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 y="3318783"/>
            <a:ext cx="9144000" cy="1883817"/>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548680"/>
            <a:ext cx="1512168" cy="99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3498" y="548003"/>
            <a:ext cx="2376264" cy="735685"/>
          </a:xfrm>
          <a:prstGeom prst="rect">
            <a:avLst/>
          </a:prstGeom>
        </p:spPr>
      </p:pic>
    </p:spTree>
    <p:extLst>
      <p:ext uri="{BB962C8B-B14F-4D97-AF65-F5344CB8AC3E}">
        <p14:creationId xmlns:p14="http://schemas.microsoft.com/office/powerpoint/2010/main" val="2238986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487792"/>
            <a:ext cx="597666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b="1" dirty="0">
                <a:latin typeface="Helvetica" panose="020B0604020202020204" pitchFamily="34" charset="0"/>
                <a:cs typeface="Helvetica" panose="020B0604020202020204" pitchFamily="34" charset="0"/>
              </a:rPr>
              <a:t>ESTABLISHMENT OF SMS </a:t>
            </a:r>
            <a:r>
              <a:rPr lang="tr-TR" b="1" dirty="0" smtClean="0">
                <a:latin typeface="Helvetica" panose="020B0604020202020204" pitchFamily="34" charset="0"/>
                <a:cs typeface="Helvetica" panose="020B0604020202020204" pitchFamily="34" charset="0"/>
              </a:rPr>
              <a:t>DIRECTORATES </a:t>
            </a:r>
            <a:r>
              <a:rPr lang="tr-TR" b="1" dirty="0">
                <a:latin typeface="Helvetica" panose="020B0604020202020204" pitchFamily="34" charset="0"/>
                <a:cs typeface="Helvetica" panose="020B0604020202020204" pitchFamily="34" charset="0"/>
              </a:rPr>
              <a:t>IN TCDD</a:t>
            </a:r>
          </a:p>
        </p:txBody>
      </p:sp>
      <p:sp>
        <p:nvSpPr>
          <p:cNvPr id="10" name="İçerik Yer Tutucusu 9"/>
          <p:cNvSpPr>
            <a:spLocks noGrp="1"/>
          </p:cNvSpPr>
          <p:nvPr>
            <p:ph idx="1"/>
          </p:nvPr>
        </p:nvSpPr>
        <p:spPr>
          <a:xfrm>
            <a:off x="354360" y="1196752"/>
            <a:ext cx="8507288" cy="5073748"/>
          </a:xfrm>
        </p:spPr>
        <p:txBody>
          <a:bodyPr>
            <a:noAutofit/>
          </a:bodyPr>
          <a:lstStyle/>
          <a:p>
            <a:pPr marL="0" indent="0">
              <a:buNone/>
            </a:pPr>
            <a:endParaRPr lang="en-GB" sz="2400" b="1" dirty="0" smtClean="0">
              <a:solidFill>
                <a:srgbClr val="FF0000"/>
              </a:solidFill>
              <a:latin typeface="Helvetica" panose="020B0604020202020204" pitchFamily="34" charset="0"/>
              <a:cs typeface="Helvetica" panose="020B0604020202020204" pitchFamily="34" charset="0"/>
            </a:endParaRPr>
          </a:p>
          <a:p>
            <a:pPr marL="0" indent="0" algn="ctr">
              <a:buNone/>
            </a:pPr>
            <a:r>
              <a:rPr lang="en-GB" sz="3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SMS Directorates are </a:t>
            </a:r>
            <a:endParaRPr lang="tr-TR" sz="3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marL="0" indent="0" algn="ctr">
              <a:buNone/>
            </a:pP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directly </a:t>
            </a:r>
            <a:r>
              <a:rPr lang="en-GB"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under the Director General </a:t>
            </a:r>
            <a:endPar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a:p>
            <a:pPr marL="0" indent="0" algn="ctr">
              <a:buNone/>
            </a:pPr>
            <a:r>
              <a:rPr lang="en-GB" sz="3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at the Headquarters </a:t>
            </a:r>
            <a:endParaRPr lang="tr-TR" sz="3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marL="0" indent="0" algn="ctr">
              <a:buNone/>
            </a:pP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and </a:t>
            </a:r>
            <a:endPar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a:p>
            <a:pPr marL="0" indent="0" algn="ctr">
              <a:buNone/>
            </a:pP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the </a:t>
            </a:r>
            <a:r>
              <a:rPr lang="en-GB"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Regional Directors </a:t>
            </a:r>
            <a:endPar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a:p>
            <a:pPr marL="0" indent="0" algn="ctr">
              <a:buNone/>
            </a:pPr>
            <a:r>
              <a:rPr lang="en-GB" sz="3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in the Regions</a:t>
            </a:r>
            <a:r>
              <a:rPr lang="en-GB"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r>
            <a:br>
              <a:rPr lang="en-GB"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b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r>
            <a:b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b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a:p>
            <a:pPr marL="0" indent="0">
              <a:buNone/>
            </a:pPr>
            <a:endParaRPr lang="en-US" sz="1900" b="1" dirty="0" smtClean="0">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en-US" sz="1900" b="1"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040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400" b="1" dirty="0">
                <a:latin typeface="+mj-lt"/>
                <a:cs typeface="Arial" panose="020B0604020202020204" pitchFamily="34" charset="0"/>
              </a:rPr>
              <a:t>TCDD </a:t>
            </a:r>
            <a:r>
              <a:rPr lang="tr-TR" sz="2400" b="1" dirty="0" smtClean="0">
                <a:latin typeface="+mj-lt"/>
                <a:cs typeface="Arial" panose="020B0604020202020204" pitchFamily="34" charset="0"/>
              </a:rPr>
              <a:t>ORGANIZATION CHART</a:t>
            </a:r>
            <a:endParaRPr lang="tr-TR" sz="2400" b="1" dirty="0">
              <a:latin typeface="+mj-lt"/>
              <a:cs typeface="Arial" panose="020B0604020202020204" pitchFamily="34" charset="0"/>
            </a:endParaRPr>
          </a:p>
        </p:txBody>
      </p:sp>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359" y="1124744"/>
            <a:ext cx="7323842" cy="4732681"/>
          </a:xfrm>
          <a:prstGeom prst="rect">
            <a:avLst/>
          </a:prstGeom>
        </p:spPr>
      </p:pic>
      <p:sp>
        <p:nvSpPr>
          <p:cNvPr id="7" name="Oval 6"/>
          <p:cNvSpPr/>
          <p:nvPr/>
        </p:nvSpPr>
        <p:spPr>
          <a:xfrm>
            <a:off x="4582763" y="4437112"/>
            <a:ext cx="1132237" cy="57606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4220531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000" b="1" dirty="0" smtClean="0">
                <a:latin typeface="+mj-lt"/>
                <a:cs typeface="Arial" panose="020B0604020202020204" pitchFamily="34" charset="0"/>
              </a:rPr>
              <a:t>ACTIVITIES FOR THE ESTABLISHMENT </a:t>
            </a:r>
            <a:r>
              <a:rPr lang="tr-TR" sz="2000" b="1" dirty="0">
                <a:latin typeface="+mj-lt"/>
                <a:cs typeface="Arial" panose="020B0604020202020204" pitchFamily="34" charset="0"/>
              </a:rPr>
              <a:t>OF </a:t>
            </a:r>
            <a:r>
              <a:rPr lang="tr-TR" sz="2000" b="1" dirty="0" smtClean="0">
                <a:latin typeface="+mj-lt"/>
                <a:cs typeface="Arial" panose="020B0604020202020204" pitchFamily="34" charset="0"/>
              </a:rPr>
              <a:t>SMS</a:t>
            </a:r>
            <a:endParaRPr lang="tr-TR" sz="2000" b="1" dirty="0">
              <a:latin typeface="+mj-lt"/>
              <a:cs typeface="Arial" panose="020B0604020202020204" pitchFamily="34" charset="0"/>
            </a:endParaRPr>
          </a:p>
        </p:txBody>
      </p:sp>
      <p:sp>
        <p:nvSpPr>
          <p:cNvPr id="7" name="İçerik Yer Tutucusu 6"/>
          <p:cNvSpPr>
            <a:spLocks noGrp="1"/>
          </p:cNvSpPr>
          <p:nvPr>
            <p:ph idx="1"/>
          </p:nvPr>
        </p:nvSpPr>
        <p:spPr>
          <a:xfrm>
            <a:off x="325163" y="1268761"/>
            <a:ext cx="8496944" cy="4896544"/>
          </a:xfrm>
        </p:spPr>
        <p:txBody>
          <a:bodyPr>
            <a:noAutofit/>
          </a:bodyPr>
          <a:lstStyle/>
          <a:p>
            <a:pPr marL="0" indent="0">
              <a:buNone/>
            </a:pPr>
            <a:r>
              <a:rPr lang="tr-TR"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For</a:t>
            </a: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the</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establishment</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of SMS in TCDD</a:t>
            </a: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a:t>
            </a:r>
          </a:p>
          <a:p>
            <a:pPr marL="0" indent="0">
              <a:buNone/>
            </a:pP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a:p>
            <a:pPr>
              <a:buFont typeface="Wingdings" panose="05000000000000000000" pitchFamily="2" charset="2"/>
              <a:buChar char="§"/>
            </a:pPr>
            <a:r>
              <a:rPr lang="tr-TR" sz="28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All</a:t>
            </a:r>
            <a:r>
              <a:rPr lang="tr-TR"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en-US"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SMS </a:t>
            </a:r>
            <a:r>
              <a:rPr lang="en-US"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experts were trained on specific </a:t>
            </a:r>
            <a:r>
              <a:rPr lang="en-US"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fields </a:t>
            </a:r>
            <a:r>
              <a:rPr lang="en-US"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such as ISO 9001, OHSAS 18001, Risk Analysis, Hazard Assessment, Problem Solving Techniques, </a:t>
            </a:r>
            <a:r>
              <a:rPr lang="en-US"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etc.</a:t>
            </a:r>
            <a:endParaRPr lang="tr-TR"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tr-TR"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a:buFont typeface="Wingdings" panose="05000000000000000000" pitchFamily="2" charset="2"/>
              <a:buChar char="§"/>
            </a:pPr>
            <a:r>
              <a:rPr lang="en-US"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Approximately </a:t>
            </a:r>
            <a:r>
              <a:rPr lang="en-US"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2000 employees </a:t>
            </a:r>
            <a:r>
              <a:rPr lang="tr-TR" sz="28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were</a:t>
            </a:r>
            <a:r>
              <a:rPr lang="tr-TR"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en-US"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trained on SMS by local and foreign </a:t>
            </a:r>
            <a:r>
              <a:rPr lang="en-US"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experts.</a:t>
            </a:r>
            <a:endParaRPr lang="tr-TR"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en-US" sz="2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86487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000" b="1" dirty="0" smtClean="0">
                <a:latin typeface="+mj-lt"/>
                <a:cs typeface="Arial" panose="020B0604020202020204" pitchFamily="34" charset="0"/>
              </a:rPr>
              <a:t>ACTIVITIES FOR THE ESTABLISHMENT </a:t>
            </a:r>
            <a:r>
              <a:rPr lang="tr-TR" sz="2000" b="1" dirty="0">
                <a:latin typeface="+mj-lt"/>
                <a:cs typeface="Arial" panose="020B0604020202020204" pitchFamily="34" charset="0"/>
              </a:rPr>
              <a:t>OF </a:t>
            </a:r>
            <a:r>
              <a:rPr lang="tr-TR" sz="2000" b="1" dirty="0" smtClean="0">
                <a:latin typeface="+mj-lt"/>
                <a:cs typeface="Arial" panose="020B0604020202020204" pitchFamily="34" charset="0"/>
              </a:rPr>
              <a:t>SMS</a:t>
            </a:r>
            <a:endParaRPr lang="tr-TR" sz="2000" b="1" dirty="0">
              <a:latin typeface="+mj-lt"/>
              <a:cs typeface="Arial" panose="020B0604020202020204" pitchFamily="34" charset="0"/>
            </a:endParaRPr>
          </a:p>
        </p:txBody>
      </p:sp>
      <p:sp>
        <p:nvSpPr>
          <p:cNvPr id="7" name="İçerik Yer Tutucusu 6"/>
          <p:cNvSpPr>
            <a:spLocks noGrp="1"/>
          </p:cNvSpPr>
          <p:nvPr>
            <p:ph idx="1"/>
          </p:nvPr>
        </p:nvSpPr>
        <p:spPr>
          <a:xfrm>
            <a:off x="325163" y="861484"/>
            <a:ext cx="8496944" cy="5157094"/>
          </a:xfrm>
        </p:spPr>
        <p:txBody>
          <a:bodyPr>
            <a:noAutofit/>
          </a:bodyPr>
          <a:lstStyle/>
          <a:p>
            <a:pPr marL="0" indent="0">
              <a:buNone/>
            </a:pPr>
            <a:endParaRPr lang="en-US" sz="2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a:buFont typeface="Wingdings" panose="05000000000000000000" pitchFamily="2" charset="2"/>
              <a:buChar char="§"/>
            </a:pPr>
            <a:r>
              <a:rPr lang="en-US" sz="2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Visits </a:t>
            </a:r>
            <a:r>
              <a:rPr lang="en-US" sz="2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were </a:t>
            </a:r>
            <a:r>
              <a:rPr lang="tr-TR" sz="22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paid</a:t>
            </a:r>
            <a:r>
              <a:rPr lang="en-US" sz="2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to Germany, Spain, Switzerland and Austria to examine their safety management systems on site</a:t>
            </a:r>
            <a:r>
              <a:rPr lang="en-US" sz="2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t>
            </a:r>
            <a:endParaRPr lang="tr-TR" sz="2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tr-TR" sz="2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lvl="0">
              <a:buFont typeface="Wingdings" panose="05000000000000000000" pitchFamily="2" charset="2"/>
              <a:buChar char="§"/>
            </a:pP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Following the establishment of SMS in 2012, a 3-year project was initiated to facilitate adoption of SMS,  improve its efficiency and </a:t>
            </a:r>
            <a:r>
              <a:rPr lang="tr-TR"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spread</a:t>
            </a: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the safety culture</a:t>
            </a:r>
            <a:r>
              <a:rPr lang="tr-TR"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in TCDD</a:t>
            </a: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r>
              <a:rPr lang="en-US" sz="2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Th</a:t>
            </a:r>
            <a:r>
              <a:rPr lang="tr-TR"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is</a:t>
            </a: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project is underway.</a:t>
            </a:r>
            <a:endParaRPr lang="tr-TR"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a:p>
            <a:pPr marL="0" lvl="0" indent="0">
              <a:buNone/>
            </a:pPr>
            <a:endParaRPr lang="tr-TR" sz="2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a:buFont typeface="Wingdings" panose="05000000000000000000" pitchFamily="2" charset="2"/>
              <a:buChar char="§"/>
            </a:pPr>
            <a:r>
              <a:rPr lang="en-GB" sz="2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In order to develop a corporate safety policy Safety Councils and Committees where employees can submit their problems on safety and proposals for improvements were established</a:t>
            </a:r>
            <a:r>
              <a:rPr lang="tr-TR" sz="2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t>
            </a:r>
            <a:endParaRPr lang="en-GB" sz="2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54272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51653" y="391146"/>
            <a:ext cx="5907927"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000" b="1" dirty="0" smtClean="0">
                <a:latin typeface="+mj-lt"/>
                <a:cs typeface="Arial" pitchFamily="34" charset="0"/>
              </a:rPr>
              <a:t>SAFETY COUNCIL AND SAFETY COMMITTEE</a:t>
            </a:r>
            <a:endParaRPr lang="tr-TR" sz="2000" b="1" dirty="0">
              <a:latin typeface="+mj-lt"/>
              <a:cs typeface="Arial" pitchFamily="34" charset="0"/>
            </a:endParaRPr>
          </a:p>
        </p:txBody>
      </p:sp>
      <p:sp>
        <p:nvSpPr>
          <p:cNvPr id="8" name="İçerik Yer Tutucusu 7"/>
          <p:cNvSpPr>
            <a:spLocks noGrp="1"/>
          </p:cNvSpPr>
          <p:nvPr>
            <p:ph idx="1"/>
          </p:nvPr>
        </p:nvSpPr>
        <p:spPr>
          <a:xfrm>
            <a:off x="323528" y="1307900"/>
            <a:ext cx="8640960" cy="4713388"/>
          </a:xfrm>
        </p:spPr>
        <p:txBody>
          <a:bodyPr>
            <a:normAutofit/>
          </a:bodyPr>
          <a:lstStyle/>
          <a:p>
            <a:pPr marL="0" indent="0" algn="ctr">
              <a:buNone/>
            </a:pP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Members of the Safety Council are</a:t>
            </a:r>
            <a:endParaRPr lang="en-GB" sz="2800" b="1" dirty="0" smtClean="0">
              <a:latin typeface="+mj-lt"/>
              <a:cs typeface="Arial" pitchFamily="34" charset="0"/>
            </a:endParaRPr>
          </a:p>
          <a:p>
            <a:pPr marL="0" indent="0" algn="ctr">
              <a:buNone/>
            </a:pPr>
            <a:r>
              <a:rPr lang="en-GB"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Heads of Departments at the headquarters  and Service Managers</a:t>
            </a:r>
            <a:r>
              <a:rPr lang="tr-TR"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en-GB"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in the regions who are engaged in operating activities </a:t>
            </a:r>
            <a:endParaRPr lang="tr-TR"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marL="0" indent="0" algn="ctr">
              <a:buNone/>
            </a:pPr>
            <a:endParaRPr lang="en-GB"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marL="0" indent="0">
              <a:buNone/>
            </a:pPr>
            <a:endParaRPr lang="en-GB" sz="2800" b="1" dirty="0" smtClean="0">
              <a:latin typeface="+mj-lt"/>
              <a:cs typeface="Arial" pitchFamily="34" charset="0"/>
            </a:endParaRPr>
          </a:p>
          <a:p>
            <a:pPr marL="0" indent="0" algn="ctr">
              <a:buNone/>
            </a:pP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Members of the Safety Committee are</a:t>
            </a:r>
          </a:p>
          <a:p>
            <a:pPr marL="0" indent="0" algn="ctr">
              <a:buNone/>
            </a:pPr>
            <a:r>
              <a:rPr lang="en-GB"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Experts from departments and services engaged in operating activities</a:t>
            </a:r>
          </a:p>
          <a:p>
            <a:pPr marL="0" indent="0">
              <a:buNone/>
            </a:pPr>
            <a:endParaRPr lang="tr-TR" sz="2400" b="1" dirty="0"/>
          </a:p>
        </p:txBody>
      </p:sp>
    </p:spTree>
    <p:extLst>
      <p:ext uri="{BB962C8B-B14F-4D97-AF65-F5344CB8AC3E}">
        <p14:creationId xmlns:p14="http://schemas.microsoft.com/office/powerpoint/2010/main" val="78161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400" b="1" dirty="0" smtClean="0">
                <a:latin typeface="+mj-lt"/>
                <a:cs typeface="Arial" panose="020B0604020202020204" pitchFamily="34" charset="0"/>
              </a:rPr>
              <a:t>SMS ORGANIZATION CHART</a:t>
            </a:r>
            <a:endParaRPr lang="tr-TR" sz="2400" b="1" dirty="0">
              <a:latin typeface="+mj-lt"/>
              <a:cs typeface="Arial" panose="020B0604020202020204" pitchFamily="34" charset="0"/>
            </a:endParaRPr>
          </a:p>
        </p:txBody>
      </p:sp>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337" y="1062037"/>
            <a:ext cx="7553325" cy="4733925"/>
          </a:xfrm>
          <a:prstGeom prst="rect">
            <a:avLst/>
          </a:prstGeom>
        </p:spPr>
      </p:pic>
    </p:spTree>
    <p:extLst>
      <p:ext uri="{BB962C8B-B14F-4D97-AF65-F5344CB8AC3E}">
        <p14:creationId xmlns:p14="http://schemas.microsoft.com/office/powerpoint/2010/main" val="55480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lgn="ctr"/>
            <a:r>
              <a:rPr lang="tr-TR" sz="2000" b="1" dirty="0">
                <a:solidFill>
                  <a:prstClr val="white"/>
                </a:solidFill>
                <a:latin typeface="Calibri"/>
                <a:cs typeface="Arial" panose="020B0604020202020204" pitchFamily="34" charset="0"/>
              </a:rPr>
              <a:t>ACTIVITIES FOR THE ESTABLISHMENT OF SMS</a:t>
            </a:r>
          </a:p>
        </p:txBody>
      </p:sp>
      <p:sp>
        <p:nvSpPr>
          <p:cNvPr id="7" name="İçerik Yer Tutucusu 6"/>
          <p:cNvSpPr>
            <a:spLocks noGrp="1"/>
          </p:cNvSpPr>
          <p:nvPr>
            <p:ph idx="1"/>
          </p:nvPr>
        </p:nvSpPr>
        <p:spPr>
          <a:xfrm>
            <a:off x="457200" y="1052416"/>
            <a:ext cx="8507288" cy="5073748"/>
          </a:xfrm>
        </p:spPr>
        <p:txBody>
          <a:bodyPr>
            <a:noAutofit/>
          </a:bodyPr>
          <a:lstStyle/>
          <a:p>
            <a:pPr>
              <a:buFont typeface="Wingdings" panose="05000000000000000000" pitchFamily="2" charset="2"/>
              <a:buChar char="§"/>
            </a:pP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As a result of a joint study with the Directorate General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for</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Regulation</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of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Railways</a:t>
            </a: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regulations were prepared and put into practice at national level on the following subjects: </a:t>
            </a:r>
          </a:p>
          <a:p>
            <a:pPr lvl="1">
              <a:buFont typeface="Arial" panose="020B0604020202020204" pitchFamily="34" charset="0"/>
              <a:buChar char="•"/>
            </a:pP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Level Crossing</a:t>
            </a:r>
          </a:p>
          <a:p>
            <a:pPr lvl="1">
              <a:buFont typeface="Arial" panose="020B0604020202020204" pitchFamily="34" charset="0"/>
              <a:buChar char="•"/>
            </a:pP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Rail Network Access and Capacity Allocation</a:t>
            </a:r>
          </a:p>
          <a:p>
            <a:pPr lvl="1">
              <a:buFont typeface="Arial" panose="020B0604020202020204" pitchFamily="34" charset="0"/>
              <a:buChar char="•"/>
            </a:pP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Rolling Stock Registration</a:t>
            </a:r>
          </a:p>
          <a:p>
            <a:pPr>
              <a:buFont typeface="Wingdings" panose="05000000000000000000" pitchFamily="2" charset="2"/>
              <a:buChar char="§"/>
            </a:pP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Directive on </a:t>
            </a: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Accident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Search</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and</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Investigation</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was published.</a:t>
            </a:r>
          </a:p>
          <a:p>
            <a:pPr>
              <a:buFont typeface="Wingdings" panose="05000000000000000000" pitchFamily="2" charset="2"/>
              <a:buChar char="§"/>
            </a:pP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Contribution</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s</a:t>
            </a: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w</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ere</a:t>
            </a: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made to the preparation</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of Directive</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on </a:t>
            </a:r>
            <a:r>
              <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Emergency Management.</a:t>
            </a:r>
          </a:p>
        </p:txBody>
      </p:sp>
    </p:spTree>
    <p:extLst>
      <p:ext uri="{BB962C8B-B14F-4D97-AF65-F5344CB8AC3E}">
        <p14:creationId xmlns:p14="http://schemas.microsoft.com/office/powerpoint/2010/main" val="1239103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b="1" dirty="0" smtClean="0">
                <a:latin typeface="+mj-lt"/>
                <a:cs typeface="Arial" pitchFamily="34" charset="0"/>
              </a:rPr>
              <a:t>CORPORATE SAFETY TARGETS</a:t>
            </a:r>
            <a:endParaRPr lang="tr-TR" sz="2400" b="1" dirty="0">
              <a:latin typeface="+mj-lt"/>
              <a:cs typeface="Arial" pitchFamily="34" charset="0"/>
            </a:endParaRPr>
          </a:p>
        </p:txBody>
      </p:sp>
      <p:sp>
        <p:nvSpPr>
          <p:cNvPr id="6" name="Başlık 5"/>
          <p:cNvSpPr>
            <a:spLocks noGrp="1"/>
          </p:cNvSpPr>
          <p:nvPr>
            <p:ph type="ctrTitle"/>
          </p:nvPr>
        </p:nvSpPr>
        <p:spPr>
          <a:xfrm>
            <a:off x="395536" y="1340447"/>
            <a:ext cx="8496944" cy="3240681"/>
          </a:xfrm>
        </p:spPr>
        <p:txBody>
          <a:bodyPr>
            <a:normAutofit fontScale="90000"/>
          </a:bodyPr>
          <a:lstStyle/>
          <a:p>
            <a:pPr lvl="0" algn="l">
              <a:spcBef>
                <a:spcPct val="20000"/>
              </a:spcBef>
            </a:pPr>
            <a:r>
              <a:rPr lang="en-US" sz="2700" b="1" dirty="0" smtClean="0">
                <a:cs typeface="Arial" pitchFamily="34" charset="0"/>
              </a:rPr>
              <a:t>Ensuring safety is the most important target of our Enterprise. In order to improve safety, qualitative and quantitative targets are defined and the plans and methods are developed to achieve these targets. </a:t>
            </a:r>
            <a:br>
              <a:rPr lang="en-US" sz="2700" b="1" dirty="0" smtClean="0">
                <a:cs typeface="Arial" pitchFamily="34" charset="0"/>
              </a:rPr>
            </a:br>
            <a:r>
              <a:rPr lang="en-US" sz="2700" b="1" dirty="0" smtClean="0">
                <a:cs typeface="Arial" pitchFamily="34" charset="0"/>
              </a:rPr>
              <a:t/>
            </a:r>
            <a:br>
              <a:rPr lang="en-US" sz="2700" b="1" dirty="0" smtClean="0">
                <a:cs typeface="Arial" pitchFamily="34" charset="0"/>
              </a:rPr>
            </a:br>
            <a:r>
              <a:rPr lang="en-US" sz="2700" b="1" dirty="0" smtClean="0">
                <a:cs typeface="Arial" pitchFamily="34" charset="0"/>
              </a:rPr>
              <a:t>After the defined targets</a:t>
            </a:r>
            <a:r>
              <a:rPr lang="tr-TR" sz="2700" b="1" dirty="0" smtClean="0">
                <a:cs typeface="Arial" pitchFamily="34" charset="0"/>
              </a:rPr>
              <a:t> </a:t>
            </a:r>
            <a:r>
              <a:rPr lang="tr-TR" sz="2700" b="1" dirty="0" err="1" smtClean="0">
                <a:cs typeface="Arial" pitchFamily="34" charset="0"/>
              </a:rPr>
              <a:t>are</a:t>
            </a:r>
            <a:r>
              <a:rPr lang="en-US" sz="2700" b="1" dirty="0" smtClean="0">
                <a:cs typeface="Arial" pitchFamily="34" charset="0"/>
              </a:rPr>
              <a:t> discussed by the Safety Council and Committee, they are put into practice. </a:t>
            </a:r>
            <a:r>
              <a:rPr lang="tr-TR" sz="2400" dirty="0" smtClean="0"/>
              <a:t/>
            </a:r>
            <a:br>
              <a:rPr lang="tr-TR" sz="2400" dirty="0" smtClean="0"/>
            </a:br>
            <a:endParaRPr lang="tr-TR" sz="2400" dirty="0"/>
          </a:p>
        </p:txBody>
      </p:sp>
      <p:graphicFrame>
        <p:nvGraphicFramePr>
          <p:cNvPr id="8" name="Nesne 7"/>
          <p:cNvGraphicFramePr>
            <a:graphicFrameLocks noChangeAspect="1"/>
          </p:cNvGraphicFramePr>
          <p:nvPr>
            <p:extLst>
              <p:ext uri="{D42A27DB-BD31-4B8C-83A1-F6EECF244321}">
                <p14:modId xmlns:p14="http://schemas.microsoft.com/office/powerpoint/2010/main" val="3642454524"/>
              </p:ext>
            </p:extLst>
          </p:nvPr>
        </p:nvGraphicFramePr>
        <p:xfrm>
          <a:off x="324691" y="4380706"/>
          <a:ext cx="8497887" cy="1352550"/>
        </p:xfrm>
        <a:graphic>
          <a:graphicData uri="http://schemas.openxmlformats.org/presentationml/2006/ole">
            <mc:AlternateContent xmlns:mc="http://schemas.openxmlformats.org/markup-compatibility/2006">
              <mc:Choice xmlns:v="urn:schemas-microsoft-com:vml" Requires="v">
                <p:oleObj spid="_x0000_s13401" name="Visio" r:id="rId6" imgW="7906188" imgH="1942830" progId="">
                  <p:embed/>
                </p:oleObj>
              </mc:Choice>
              <mc:Fallback>
                <p:oleObj name="Visio" r:id="rId6" imgW="7906188" imgH="194283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91" y="4380706"/>
                        <a:ext cx="8497887"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973872" y="4766955"/>
            <a:ext cx="1005840" cy="246221"/>
          </a:xfrm>
          <a:prstGeom prst="rect">
            <a:avLst/>
          </a:prstGeom>
          <a:solidFill>
            <a:srgbClr val="DC2A06"/>
          </a:solidFill>
        </p:spPr>
        <p:txBody>
          <a:bodyPr wrap="square" rtlCol="0">
            <a:spAutoFit/>
          </a:bodyPr>
          <a:lstStyle/>
          <a:p>
            <a:pPr algn="ctr"/>
            <a:r>
              <a:rPr lang="en-US" sz="1000" b="1" dirty="0" smtClean="0">
                <a:solidFill>
                  <a:schemeClr val="bg1"/>
                </a:solidFill>
                <a:latin typeface="Arial" pitchFamily="34" charset="0"/>
                <a:cs typeface="Arial" pitchFamily="34" charset="0"/>
              </a:rPr>
              <a:t>Input Events</a:t>
            </a:r>
            <a:endParaRPr lang="en-US" sz="1000" b="1" dirty="0">
              <a:solidFill>
                <a:schemeClr val="bg1"/>
              </a:solidFill>
              <a:latin typeface="Arial" pitchFamily="34" charset="0"/>
              <a:cs typeface="Arial" pitchFamily="34" charset="0"/>
            </a:endParaRPr>
          </a:p>
        </p:txBody>
      </p:sp>
      <p:sp>
        <p:nvSpPr>
          <p:cNvPr id="10" name="TextBox 9"/>
          <p:cNvSpPr txBox="1"/>
          <p:nvPr/>
        </p:nvSpPr>
        <p:spPr>
          <a:xfrm>
            <a:off x="2350016" y="5487035"/>
            <a:ext cx="1645920" cy="246221"/>
          </a:xfrm>
          <a:prstGeom prst="rect">
            <a:avLst/>
          </a:prstGeom>
          <a:solidFill>
            <a:schemeClr val="bg1"/>
          </a:solidFill>
        </p:spPr>
        <p:txBody>
          <a:bodyPr wrap="square" rtlCol="0">
            <a:spAutoFit/>
          </a:bodyPr>
          <a:lstStyle/>
          <a:p>
            <a:pPr algn="ctr"/>
            <a:r>
              <a:rPr lang="en-US" sz="1000" b="1" dirty="0" smtClean="0">
                <a:latin typeface="Arial" pitchFamily="34" charset="0"/>
                <a:cs typeface="Arial" pitchFamily="34" charset="0"/>
              </a:rPr>
              <a:t>Resource Availability</a:t>
            </a:r>
            <a:endParaRPr lang="en-US" sz="1000" b="1" dirty="0">
              <a:latin typeface="Arial" pitchFamily="34" charset="0"/>
              <a:cs typeface="Arial" pitchFamily="34" charset="0"/>
            </a:endParaRPr>
          </a:p>
        </p:txBody>
      </p:sp>
      <p:sp>
        <p:nvSpPr>
          <p:cNvPr id="11" name="TextBox 10"/>
          <p:cNvSpPr txBox="1"/>
          <p:nvPr/>
        </p:nvSpPr>
        <p:spPr>
          <a:xfrm>
            <a:off x="4078208" y="5405154"/>
            <a:ext cx="1645920" cy="400110"/>
          </a:xfrm>
          <a:prstGeom prst="rect">
            <a:avLst/>
          </a:prstGeom>
          <a:solidFill>
            <a:schemeClr val="bg1"/>
          </a:solidFill>
        </p:spPr>
        <p:txBody>
          <a:bodyPr wrap="square" rtlCol="0" anchor="ctr" anchorCtr="0">
            <a:spAutoFit/>
          </a:bodyPr>
          <a:lstStyle/>
          <a:p>
            <a:pPr algn="ctr"/>
            <a:r>
              <a:rPr lang="tr-TR" sz="1000" b="1" dirty="0" err="1" smtClean="0">
                <a:latin typeface="Arial" pitchFamily="34" charset="0"/>
                <a:cs typeface="Arial" pitchFamily="34" charset="0"/>
              </a:rPr>
              <a:t>Old</a:t>
            </a:r>
            <a:endParaRPr lang="en-US" sz="1000" b="1" dirty="0" smtClean="0">
              <a:latin typeface="Arial" pitchFamily="34" charset="0"/>
              <a:cs typeface="Arial" pitchFamily="34" charset="0"/>
            </a:endParaRPr>
          </a:p>
          <a:p>
            <a:pPr algn="ctr"/>
            <a:r>
              <a:rPr lang="en-US" sz="1000" b="1" dirty="0" smtClean="0">
                <a:latin typeface="Arial" pitchFamily="34" charset="0"/>
                <a:cs typeface="Arial" pitchFamily="34" charset="0"/>
              </a:rPr>
              <a:t>Safety Reports</a:t>
            </a:r>
            <a:endParaRPr lang="en-US" sz="1000" b="1" dirty="0">
              <a:latin typeface="Arial" pitchFamily="34" charset="0"/>
              <a:cs typeface="Arial" pitchFamily="34" charset="0"/>
            </a:endParaRPr>
          </a:p>
        </p:txBody>
      </p:sp>
      <p:sp>
        <p:nvSpPr>
          <p:cNvPr id="12" name="TextBox 11"/>
          <p:cNvSpPr txBox="1"/>
          <p:nvPr/>
        </p:nvSpPr>
        <p:spPr>
          <a:xfrm>
            <a:off x="5940152" y="5517232"/>
            <a:ext cx="1645920" cy="246221"/>
          </a:xfrm>
          <a:prstGeom prst="rect">
            <a:avLst/>
          </a:prstGeom>
          <a:solidFill>
            <a:schemeClr val="bg1"/>
          </a:solidFill>
        </p:spPr>
        <p:txBody>
          <a:bodyPr wrap="square" rtlCol="0" anchor="ctr" anchorCtr="0">
            <a:spAutoFit/>
          </a:bodyPr>
          <a:lstStyle/>
          <a:p>
            <a:pPr algn="ctr"/>
            <a:r>
              <a:rPr lang="en-US" sz="1000" b="1" dirty="0" smtClean="0">
                <a:latin typeface="Arial" pitchFamily="34" charset="0"/>
                <a:cs typeface="Arial" pitchFamily="34" charset="0"/>
              </a:rPr>
              <a:t>Environmental Changes</a:t>
            </a:r>
            <a:endParaRPr lang="en-US" sz="1000" b="1" dirty="0">
              <a:latin typeface="Arial" pitchFamily="34" charset="0"/>
              <a:cs typeface="Arial" pitchFamily="34" charset="0"/>
            </a:endParaRPr>
          </a:p>
        </p:txBody>
      </p:sp>
      <p:sp>
        <p:nvSpPr>
          <p:cNvPr id="13" name="TextBox 12"/>
          <p:cNvSpPr txBox="1"/>
          <p:nvPr/>
        </p:nvSpPr>
        <p:spPr>
          <a:xfrm>
            <a:off x="7390576" y="5229200"/>
            <a:ext cx="1645920" cy="246221"/>
          </a:xfrm>
          <a:prstGeom prst="rect">
            <a:avLst/>
          </a:prstGeom>
          <a:solidFill>
            <a:schemeClr val="bg1"/>
          </a:solidFill>
        </p:spPr>
        <p:txBody>
          <a:bodyPr wrap="square" rtlCol="0" anchor="ctr" anchorCtr="0">
            <a:spAutoFit/>
          </a:bodyPr>
          <a:lstStyle/>
          <a:p>
            <a:pPr algn="ctr"/>
            <a:r>
              <a:rPr lang="en-US" sz="1000" b="1" dirty="0" smtClean="0">
                <a:latin typeface="Arial" pitchFamily="34" charset="0"/>
                <a:cs typeface="Arial" pitchFamily="34" charset="0"/>
              </a:rPr>
              <a:t>Safety Targets</a:t>
            </a:r>
            <a:endParaRPr lang="en-US" sz="1000" b="1" dirty="0">
              <a:latin typeface="Arial" pitchFamily="34" charset="0"/>
              <a:cs typeface="Arial" pitchFamily="34" charset="0"/>
            </a:endParaRPr>
          </a:p>
        </p:txBody>
      </p:sp>
      <p:sp>
        <p:nvSpPr>
          <p:cNvPr id="15" name="TextBox 14"/>
          <p:cNvSpPr txBox="1"/>
          <p:nvPr/>
        </p:nvSpPr>
        <p:spPr>
          <a:xfrm>
            <a:off x="3707904" y="4725144"/>
            <a:ext cx="2377440" cy="246221"/>
          </a:xfrm>
          <a:prstGeom prst="rect">
            <a:avLst/>
          </a:prstGeom>
          <a:gradFill flip="none" rotWithShape="1">
            <a:gsLst>
              <a:gs pos="0">
                <a:schemeClr val="tx1"/>
              </a:gs>
              <a:gs pos="100000">
                <a:srgbClr val="3C359B"/>
              </a:gs>
              <a:gs pos="0">
                <a:srgbClr val="A50021"/>
              </a:gs>
              <a:gs pos="100000">
                <a:schemeClr val="accent1">
                  <a:tint val="23500"/>
                  <a:satMod val="160000"/>
                </a:schemeClr>
              </a:gs>
            </a:gsLst>
            <a:lin ang="0" scaled="0"/>
            <a:tileRect/>
          </a:gradFill>
        </p:spPr>
        <p:txBody>
          <a:bodyPr wrap="square" rtlCol="0" anchor="ctr" anchorCtr="0">
            <a:spAutoFit/>
          </a:bodyPr>
          <a:lstStyle/>
          <a:p>
            <a:pPr algn="ctr"/>
            <a:r>
              <a:rPr lang="tr-TR" sz="1000" b="1" dirty="0" err="1" smtClean="0">
                <a:solidFill>
                  <a:schemeClr val="bg1"/>
                </a:solidFill>
                <a:latin typeface="Arial" pitchFamily="34" charset="0"/>
                <a:cs typeface="Arial" pitchFamily="34" charset="0"/>
              </a:rPr>
              <a:t>Identification</a:t>
            </a:r>
            <a:r>
              <a:rPr lang="tr-TR" sz="1000" b="1" dirty="0" smtClean="0">
                <a:solidFill>
                  <a:schemeClr val="bg1"/>
                </a:solidFill>
                <a:latin typeface="Arial" pitchFamily="34" charset="0"/>
                <a:cs typeface="Arial" pitchFamily="34" charset="0"/>
              </a:rPr>
              <a:t> </a:t>
            </a:r>
            <a:r>
              <a:rPr lang="en-US" sz="1000" b="1" dirty="0" smtClean="0">
                <a:solidFill>
                  <a:schemeClr val="bg1"/>
                </a:solidFill>
                <a:latin typeface="Arial" pitchFamily="34" charset="0"/>
                <a:cs typeface="Arial" pitchFamily="34" charset="0"/>
              </a:rPr>
              <a:t>of Safety Targets</a:t>
            </a:r>
            <a:endParaRPr lang="en-US" sz="1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92753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b="1" dirty="0" smtClean="0">
                <a:latin typeface="+mj-lt"/>
                <a:cs typeface="Arial" pitchFamily="34" charset="0"/>
              </a:rPr>
              <a:t>SAFETY POLICY</a:t>
            </a:r>
            <a:endParaRPr lang="tr-TR" sz="2400" b="1" dirty="0">
              <a:latin typeface="+mj-lt"/>
              <a:cs typeface="Arial" pitchFamily="34" charset="0"/>
            </a:endParaRPr>
          </a:p>
        </p:txBody>
      </p:sp>
      <p:sp>
        <p:nvSpPr>
          <p:cNvPr id="6" name="Başlık 5"/>
          <p:cNvSpPr>
            <a:spLocks noGrp="1"/>
          </p:cNvSpPr>
          <p:nvPr>
            <p:ph type="ctrTitle"/>
          </p:nvPr>
        </p:nvSpPr>
        <p:spPr>
          <a:xfrm>
            <a:off x="467544" y="1052415"/>
            <a:ext cx="8568952" cy="4949260"/>
          </a:xfrm>
        </p:spPr>
        <p:txBody>
          <a:bodyPr>
            <a:normAutofit/>
          </a:bodyPr>
          <a:lstStyle/>
          <a:p>
            <a:pPr lvl="0" algn="l">
              <a:spcBef>
                <a:spcPts val="0"/>
              </a:spcBef>
            </a:pPr>
            <a:r>
              <a:rPr lang="tr-TR" sz="2400" b="1" dirty="0" err="1" smtClean="0">
                <a:cs typeface="Arial" pitchFamily="34" charset="0"/>
              </a:rPr>
              <a:t>Safety</a:t>
            </a:r>
            <a:r>
              <a:rPr lang="tr-TR" sz="2400" b="1" dirty="0" smtClean="0">
                <a:cs typeface="Arial" pitchFamily="34" charset="0"/>
              </a:rPr>
              <a:t> </a:t>
            </a:r>
            <a:r>
              <a:rPr lang="en-US" sz="2400" b="1" dirty="0" smtClean="0">
                <a:cs typeface="Arial" pitchFamily="34" charset="0"/>
              </a:rPr>
              <a:t>policy </a:t>
            </a:r>
            <a:r>
              <a:rPr lang="en-US" sz="2400" b="1" dirty="0">
                <a:cs typeface="Arial" pitchFamily="34" charset="0"/>
              </a:rPr>
              <a:t>expresses and reflects an </a:t>
            </a:r>
            <a:r>
              <a:rPr lang="en-US" sz="2400" b="1" dirty="0" smtClean="0">
                <a:cs typeface="Arial" pitchFamily="34" charset="0"/>
              </a:rPr>
              <a:t>organization’s </a:t>
            </a:r>
            <a:r>
              <a:rPr lang="en-US" sz="2400" b="1" dirty="0">
                <a:cs typeface="Arial" pitchFamily="34" charset="0"/>
              </a:rPr>
              <a:t>commitment, obligation (mission) and strategic view (vision) on railway </a:t>
            </a:r>
            <a:r>
              <a:rPr lang="en-US" sz="2400" b="1" dirty="0" smtClean="0">
                <a:cs typeface="Arial" pitchFamily="34" charset="0"/>
              </a:rPr>
              <a:t>safety.</a:t>
            </a:r>
            <a:r>
              <a:rPr lang="en-US" sz="2400" dirty="0" smtClean="0">
                <a:cs typeface="Arial" pitchFamily="34" charset="0"/>
              </a:rPr>
              <a:t/>
            </a:r>
            <a:br>
              <a:rPr lang="en-US" sz="2400" dirty="0" smtClean="0">
                <a:cs typeface="Arial" pitchFamily="34" charset="0"/>
              </a:rPr>
            </a:br>
            <a:r>
              <a:rPr lang="en-US" sz="2400" dirty="0" smtClean="0">
                <a:cs typeface="Arial" pitchFamily="34" charset="0"/>
              </a:rPr>
              <a:t/>
            </a:r>
            <a:br>
              <a:rPr lang="en-US" sz="2400" dirty="0" smtClean="0">
                <a:cs typeface="Arial" pitchFamily="34" charset="0"/>
              </a:rPr>
            </a:br>
            <a:r>
              <a:rPr lang="en-US" sz="2400" b="1" dirty="0" smtClean="0">
                <a:cs typeface="Arial" pitchFamily="34" charset="0"/>
              </a:rPr>
              <a:t/>
            </a:r>
            <a:br>
              <a:rPr lang="en-US" sz="2400" b="1" dirty="0" smtClean="0">
                <a:cs typeface="Arial" pitchFamily="34" charset="0"/>
              </a:rPr>
            </a:br>
            <a:r>
              <a:rPr lang="en-US" sz="2400" b="1" dirty="0" smtClean="0">
                <a:cs typeface="Arial" pitchFamily="34" charset="0"/>
              </a:rPr>
              <a:t>TCDD Safety Policy in compliance with Directive 2004/49/EC was published on 15 July 2015 with the approval of the Board of Directors. </a:t>
            </a:r>
            <a:r>
              <a:rPr lang="tr-TR" sz="2400" b="1" dirty="0" smtClean="0">
                <a:cs typeface="Arial" pitchFamily="34" charset="0"/>
              </a:rPr>
              <a:t/>
            </a:r>
            <a:br>
              <a:rPr lang="tr-TR" sz="2400" b="1" dirty="0" smtClean="0">
                <a:cs typeface="Arial" pitchFamily="34" charset="0"/>
              </a:rPr>
            </a:br>
            <a:r>
              <a:rPr lang="tr-TR" sz="2400" b="1" dirty="0">
                <a:cs typeface="Arial" pitchFamily="34" charset="0"/>
              </a:rPr>
              <a:t/>
            </a:r>
            <a:br>
              <a:rPr lang="tr-TR" sz="2400" b="1" dirty="0">
                <a:cs typeface="Arial" pitchFamily="34" charset="0"/>
              </a:rPr>
            </a:br>
            <a:r>
              <a:rPr lang="en-US" sz="2400" b="1" dirty="0" smtClean="0">
                <a:cs typeface="Arial" pitchFamily="34" charset="0"/>
              </a:rPr>
              <a:t>All staff were informed </a:t>
            </a:r>
            <a:r>
              <a:rPr lang="tr-TR" sz="2400" b="1" dirty="0" err="1" smtClean="0">
                <a:cs typeface="Arial" pitchFamily="34" charset="0"/>
              </a:rPr>
              <a:t>about</a:t>
            </a:r>
            <a:r>
              <a:rPr lang="tr-TR" sz="2400" b="1" dirty="0" smtClean="0">
                <a:cs typeface="Arial" pitchFamily="34" charset="0"/>
              </a:rPr>
              <a:t> it </a:t>
            </a:r>
            <a:r>
              <a:rPr lang="en-US" sz="2400" b="1" dirty="0" smtClean="0">
                <a:cs typeface="Arial" pitchFamily="34" charset="0"/>
              </a:rPr>
              <a:t>and the Safety Policy was p</a:t>
            </a:r>
            <a:r>
              <a:rPr lang="tr-TR" sz="2400" b="1" dirty="0" smtClean="0">
                <a:cs typeface="Arial" pitchFamily="34" charset="0"/>
              </a:rPr>
              <a:t>ut</a:t>
            </a:r>
            <a:r>
              <a:rPr lang="en-US" sz="2400" b="1" dirty="0" smtClean="0">
                <a:cs typeface="Arial" pitchFamily="34" charset="0"/>
              </a:rPr>
              <a:t> on the official website of TCDD. </a:t>
            </a:r>
            <a:endParaRPr lang="en-US" b="1" dirty="0"/>
          </a:p>
        </p:txBody>
      </p:sp>
    </p:spTree>
    <p:extLst>
      <p:ext uri="{BB962C8B-B14F-4D97-AF65-F5344CB8AC3E}">
        <p14:creationId xmlns:p14="http://schemas.microsoft.com/office/powerpoint/2010/main" val="209684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000" b="1" dirty="0" smtClean="0">
                <a:latin typeface="+mj-lt"/>
                <a:cs typeface="Arial" pitchFamily="34" charset="0"/>
              </a:rPr>
              <a:t>CONTINUOUS IMPROVEMENT PROCESS (CIP</a:t>
            </a:r>
            <a:r>
              <a:rPr lang="en-US" sz="2000" b="1" dirty="0" smtClean="0">
                <a:latin typeface="Arial" pitchFamily="34" charset="0"/>
                <a:cs typeface="Arial" pitchFamily="34" charset="0"/>
              </a:rPr>
              <a:t>)</a:t>
            </a:r>
            <a:r>
              <a:rPr lang="tr-TR" sz="2000" b="1" dirty="0" smtClean="0">
                <a:latin typeface="Arial" pitchFamily="34" charset="0"/>
                <a:cs typeface="Arial" pitchFamily="34" charset="0"/>
              </a:rPr>
              <a:t> </a:t>
            </a:r>
            <a:endParaRPr lang="tr-TR" sz="2000" b="1" dirty="0">
              <a:latin typeface="Arial" pitchFamily="34" charset="0"/>
              <a:cs typeface="Arial" pitchFamily="34" charset="0"/>
            </a:endParaRPr>
          </a:p>
        </p:txBody>
      </p:sp>
      <p:graphicFrame>
        <p:nvGraphicFramePr>
          <p:cNvPr id="6" name="Diagramm 5"/>
          <p:cNvGraphicFramePr/>
          <p:nvPr>
            <p:extLst>
              <p:ext uri="{D42A27DB-BD31-4B8C-83A1-F6EECF244321}">
                <p14:modId xmlns:p14="http://schemas.microsoft.com/office/powerpoint/2010/main" val="1624177647"/>
              </p:ext>
            </p:extLst>
          </p:nvPr>
        </p:nvGraphicFramePr>
        <p:xfrm>
          <a:off x="323528" y="836712"/>
          <a:ext cx="8352928" cy="57156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95819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91680"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400" b="1" dirty="0" smtClean="0">
                <a:latin typeface="Helvetica" panose="020B0604020202020204" pitchFamily="34" charset="0"/>
                <a:cs typeface="Helvetica" panose="020B0604020202020204" pitchFamily="34" charset="0"/>
              </a:rPr>
              <a:t>CONTENTS</a:t>
            </a:r>
            <a:endParaRPr lang="tr-TR" sz="2400" b="1" dirty="0">
              <a:latin typeface="Helvetica" panose="020B0604020202020204" pitchFamily="34" charset="0"/>
              <a:cs typeface="Helvetica" panose="020B0604020202020204" pitchFamily="34" charset="0"/>
            </a:endParaRPr>
          </a:p>
        </p:txBody>
      </p:sp>
      <p:sp>
        <p:nvSpPr>
          <p:cNvPr id="7" name="Metin kutusu 6"/>
          <p:cNvSpPr txBox="1"/>
          <p:nvPr/>
        </p:nvSpPr>
        <p:spPr>
          <a:xfrm>
            <a:off x="881319" y="1377752"/>
            <a:ext cx="7704856" cy="3385542"/>
          </a:xfrm>
          <a:prstGeom prst="rect">
            <a:avLst/>
          </a:prstGeom>
          <a:noFill/>
        </p:spPr>
        <p:txBody>
          <a:bodyPr wrap="square" rtlCol="0">
            <a:spAutoFit/>
          </a:bodyPr>
          <a:lstStyle/>
          <a:p>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1.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Safety</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Management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System</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(SMS) in EU</a:t>
            </a:r>
          </a:p>
          <a:p>
            <a:endPar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2. SMS in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Turkish</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State</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Railways</a:t>
            </a:r>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(TCDD)</a:t>
            </a:r>
          </a:p>
          <a:p>
            <a:endPar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3. SMS ……</a:t>
            </a:r>
          </a:p>
          <a:p>
            <a:endPar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r>
              <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4. Risk </a:t>
            </a:r>
            <a:r>
              <a:rPr lang="tr-TR" sz="2400" b="1"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Assessment</a:t>
            </a:r>
            <a:endPar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marL="342900" indent="-342900">
              <a:buFont typeface="+mj-lt"/>
              <a:buAutoNum type="arabicPeriod"/>
            </a:pPr>
            <a:endParaRPr lang="tr-TR" sz="2800" dirty="0" smtClean="0"/>
          </a:p>
          <a:p>
            <a:pPr marL="342900" indent="-342900">
              <a:buFont typeface="+mj-lt"/>
              <a:buAutoNum type="arabicPeriod"/>
            </a:pPr>
            <a:endParaRPr lang="tr-TR" dirty="0" smtClean="0"/>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4241" y="4653136"/>
            <a:ext cx="6279012" cy="156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50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6" name="Dikdörtgen 5"/>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400" b="1" dirty="0" smtClean="0">
                <a:latin typeface="+mj-lt"/>
                <a:cs typeface="Arial" panose="020B0604020202020204" pitchFamily="34" charset="0"/>
              </a:rPr>
              <a:t>SMS AND RISK MANAGEMENT</a:t>
            </a:r>
            <a:endParaRPr lang="tr-TR" sz="2400" b="1" dirty="0">
              <a:latin typeface="+mj-lt"/>
              <a:cs typeface="Arial" panose="020B0604020202020204" pitchFamily="34" charset="0"/>
            </a:endParaRPr>
          </a:p>
        </p:txBody>
      </p:sp>
      <p:sp>
        <p:nvSpPr>
          <p:cNvPr id="7" name="Başlık 5"/>
          <p:cNvSpPr txBox="1">
            <a:spLocks/>
          </p:cNvSpPr>
          <p:nvPr/>
        </p:nvSpPr>
        <p:spPr>
          <a:xfrm>
            <a:off x="323528" y="1196752"/>
            <a:ext cx="8568952" cy="54006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r>
              <a:rPr lang="en-US" sz="2400" dirty="0" smtClean="0">
                <a:latin typeface="Arial" panose="020B0604020202020204" pitchFamily="34" charset="0"/>
                <a:cs typeface="Arial" panose="020B0604020202020204" pitchFamily="34" charset="0"/>
              </a:rPr>
              <a:t>	</a:t>
            </a:r>
          </a:p>
          <a:p>
            <a:pPr marL="342900" indent="-342900" algn="l"/>
            <a:r>
              <a:rPr lang="en-US" sz="2800" dirty="0" smtClean="0">
                <a:latin typeface="Arial" panose="020B0604020202020204" pitchFamily="34" charset="0"/>
                <a:cs typeface="Arial" panose="020B0604020202020204" pitchFamily="34" charset="0"/>
              </a:rPr>
              <a:t>	</a:t>
            </a:r>
            <a:r>
              <a:rPr lang="en-US" sz="2800" b="1" dirty="0" smtClean="0">
                <a:cs typeface="Arial" panose="020B0604020202020204" pitchFamily="34" charset="0"/>
              </a:rPr>
              <a:t>- SMS </a:t>
            </a:r>
            <a:r>
              <a:rPr lang="tr-TR" sz="2800" b="1" dirty="0" err="1" smtClean="0">
                <a:cs typeface="Arial" panose="020B0604020202020204" pitchFamily="34" charset="0"/>
              </a:rPr>
              <a:t>Directorate</a:t>
            </a:r>
            <a:r>
              <a:rPr lang="tr-TR" sz="2800" b="1" dirty="0" smtClean="0">
                <a:cs typeface="Arial" panose="020B0604020202020204" pitchFamily="34" charset="0"/>
              </a:rPr>
              <a:t> </a:t>
            </a:r>
            <a:r>
              <a:rPr lang="en-US" sz="2800" b="1" dirty="0" smtClean="0">
                <a:cs typeface="Arial" panose="020B0604020202020204" pitchFamily="34" charset="0"/>
              </a:rPr>
              <a:t>started implementing Risk Management and Assessment Process in TCDD.</a:t>
            </a:r>
            <a:br>
              <a:rPr lang="en-US" sz="2800" b="1" dirty="0" smtClean="0">
                <a:cs typeface="Arial" panose="020B0604020202020204" pitchFamily="34" charset="0"/>
              </a:rPr>
            </a:br>
            <a:endParaRPr lang="en-US" sz="2800" b="1" dirty="0" smtClean="0">
              <a:cs typeface="Arial" panose="020B0604020202020204" pitchFamily="34" charset="0"/>
            </a:endParaRPr>
          </a:p>
          <a:p>
            <a:pPr marL="342900" indent="-342900" algn="l"/>
            <a:endParaRPr lang="en-US" sz="2800" b="1" dirty="0" smtClean="0">
              <a:cs typeface="Arial" panose="020B0604020202020204" pitchFamily="34" charset="0"/>
            </a:endParaRPr>
          </a:p>
          <a:p>
            <a:pPr marL="342900" indent="-342900" algn="l"/>
            <a:r>
              <a:rPr lang="en-US" sz="2800" b="1" dirty="0" smtClean="0">
                <a:cs typeface="Arial" panose="020B0604020202020204" pitchFamily="34" charset="0"/>
              </a:rPr>
              <a:t>	- Risk Matrix of TSE-EN-50126 was adopted by TCDD.</a:t>
            </a:r>
            <a:br>
              <a:rPr lang="en-US" sz="2800" b="1" dirty="0" smtClean="0">
                <a:cs typeface="Arial" panose="020B0604020202020204" pitchFamily="34" charset="0"/>
              </a:rPr>
            </a:br>
            <a:endParaRPr lang="en-US" sz="2800" b="1" dirty="0" smtClean="0">
              <a:cs typeface="Arial" panose="020B0604020202020204" pitchFamily="34" charset="0"/>
            </a:endParaRPr>
          </a:p>
          <a:p>
            <a:pPr marL="342900" indent="-342900" algn="l"/>
            <a:r>
              <a:rPr lang="en-US" sz="2800" b="1" dirty="0" smtClean="0">
                <a:cs typeface="Arial" panose="020B0604020202020204" pitchFamily="34" charset="0"/>
              </a:rPr>
              <a:t>	</a:t>
            </a:r>
          </a:p>
          <a:p>
            <a:pPr marL="342900" indent="-342900" algn="l"/>
            <a:r>
              <a:rPr lang="en-US" sz="2800" b="1" dirty="0" smtClean="0">
                <a:cs typeface="Arial" panose="020B0604020202020204" pitchFamily="34" charset="0"/>
              </a:rPr>
              <a:t>	Why was Risk Matrix of TSE-EN-50126 chosen? </a:t>
            </a:r>
          </a:p>
          <a:p>
            <a:pPr marL="342900" indent="-342900" algn="l"/>
            <a:r>
              <a:rPr lang="en-US" sz="2800" b="1" dirty="0" smtClean="0">
                <a:cs typeface="Arial" panose="020B0604020202020204" pitchFamily="34" charset="0"/>
              </a:rPr>
              <a:t>		- Easy to use</a:t>
            </a:r>
          </a:p>
          <a:p>
            <a:pPr marL="342900" indent="-342900" algn="l"/>
            <a:r>
              <a:rPr lang="en-US" sz="2800" b="1" dirty="0" smtClean="0">
                <a:cs typeface="Arial" panose="020B0604020202020204" pitchFamily="34" charset="0"/>
              </a:rPr>
              <a:t>		- Easily comprehensible by staff</a:t>
            </a:r>
          </a:p>
          <a:p>
            <a:pPr marL="342900" indent="-342900" algn="l"/>
            <a:r>
              <a:rPr lang="en-US" sz="2800" b="1" dirty="0" smtClean="0">
                <a:cs typeface="Arial" panose="020B0604020202020204" pitchFamily="34" charset="0"/>
              </a:rPr>
              <a:t>	</a:t>
            </a:r>
          </a:p>
          <a:p>
            <a:pPr marL="342900" indent="-342900" algn="l"/>
            <a:r>
              <a:rPr lang="en-US" sz="2800" b="1" dirty="0" smtClean="0">
                <a:cs typeface="Arial" panose="020B0604020202020204" pitchFamily="34" charset="0"/>
              </a:rPr>
              <a:t>	- Training on Risk Assessment and Risk Management Tools is underway.</a:t>
            </a:r>
          </a:p>
          <a:p>
            <a:pPr marL="342900" indent="-342900" algn="l"/>
            <a:r>
              <a:rPr lang="en-US" sz="2800" b="1" dirty="0" smtClean="0">
                <a:cs typeface="Arial" panose="020B0604020202020204" pitchFamily="34" charset="0"/>
              </a:rPr>
              <a:t>	</a:t>
            </a:r>
          </a:p>
          <a:p>
            <a:pPr marL="342900" indent="-342900" algn="l"/>
            <a:r>
              <a:rPr lang="en-US" sz="2800" b="1" dirty="0" smtClean="0">
                <a:cs typeface="Arial" panose="020B0604020202020204" pitchFamily="34" charset="0"/>
              </a:rPr>
              <a:t>	</a:t>
            </a:r>
          </a:p>
          <a:p>
            <a:pPr marL="342900" indent="-342900" algn="l"/>
            <a:r>
              <a:rPr lang="en-US" sz="2800" b="1" dirty="0" smtClean="0">
                <a:cs typeface="Arial" panose="020B0604020202020204" pitchFamily="34" charset="0"/>
              </a:rPr>
              <a:t>	- In the future, complex risk management tools like FMEA (Failure Mode Effects Analysis) and FTA (Fault Tree Analysis) will be used.</a:t>
            </a:r>
            <a:r>
              <a:rPr lang="en-US" sz="2400" b="1" dirty="0" smtClean="0"/>
              <a:t/>
            </a:r>
            <a:br>
              <a:rPr lang="en-US" sz="2400" b="1" dirty="0" smtClean="0"/>
            </a:br>
            <a:r>
              <a:rPr lang="en-US" sz="2400" b="1" dirty="0" smtClean="0"/>
              <a:t/>
            </a:r>
            <a:br>
              <a:rPr lang="en-US" sz="2400" b="1" dirty="0" smtClean="0"/>
            </a:br>
            <a:endParaRPr lang="en-US" sz="2400" b="1" dirty="0"/>
          </a:p>
        </p:txBody>
      </p:sp>
    </p:spTree>
    <p:extLst>
      <p:ext uri="{BB962C8B-B14F-4D97-AF65-F5344CB8AC3E}">
        <p14:creationId xmlns:p14="http://schemas.microsoft.com/office/powerpoint/2010/main" val="1813354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b="1" dirty="0" smtClean="0">
                <a:latin typeface="+mj-lt"/>
                <a:cs typeface="Arial" pitchFamily="34" charset="0"/>
              </a:rPr>
              <a:t>RISK MANAGEMENT</a:t>
            </a:r>
            <a:endParaRPr lang="tr-TR" sz="2400" b="1" dirty="0">
              <a:latin typeface="+mj-lt"/>
              <a:cs typeface="Arial" pitchFamily="34" charset="0"/>
            </a:endParaRPr>
          </a:p>
        </p:txBody>
      </p:sp>
      <p:sp>
        <p:nvSpPr>
          <p:cNvPr id="8" name="İçerik Yer Tutucusu 7"/>
          <p:cNvSpPr>
            <a:spLocks noGrp="1"/>
          </p:cNvSpPr>
          <p:nvPr>
            <p:ph idx="1"/>
          </p:nvPr>
        </p:nvSpPr>
        <p:spPr>
          <a:xfrm>
            <a:off x="611560" y="1124744"/>
            <a:ext cx="8064896" cy="4536504"/>
          </a:xfrm>
        </p:spPr>
        <p:txBody>
          <a:bodyPr>
            <a:normAutofit/>
          </a:bodyPr>
          <a:lstStyle/>
          <a:p>
            <a:pPr marL="0" indent="0" algn="just">
              <a:buNone/>
            </a:pPr>
            <a:endParaRPr lang="en-US" sz="2400" b="1" dirty="0" smtClean="0">
              <a:latin typeface="Arial" pitchFamily="34" charset="0"/>
              <a:cs typeface="Arial" pitchFamily="34" charset="0"/>
            </a:endParaRPr>
          </a:p>
          <a:p>
            <a:pPr marL="0" indent="0" algn="just">
              <a:buNone/>
            </a:pPr>
            <a:r>
              <a:rPr lang="en-US" sz="2400" b="1" dirty="0" smtClean="0">
                <a:latin typeface="+mj-lt"/>
                <a:cs typeface="Arial" pitchFamily="34" charset="0"/>
              </a:rPr>
              <a:t>Railway companies need </a:t>
            </a:r>
            <a:r>
              <a:rPr lang="en-US" sz="2400" b="1" dirty="0">
                <a:latin typeface="+mj-lt"/>
                <a:cs typeface="Arial" pitchFamily="34" charset="0"/>
              </a:rPr>
              <a:t>to set up a framework to systematically </a:t>
            </a:r>
            <a:r>
              <a:rPr lang="en-US" sz="2400" b="1" dirty="0" smtClean="0">
                <a:latin typeface="+mj-lt"/>
                <a:cs typeface="Arial" pitchFamily="34" charset="0"/>
              </a:rPr>
              <a:t>analyze </a:t>
            </a:r>
            <a:r>
              <a:rPr lang="en-US" sz="2400" b="1" dirty="0">
                <a:latin typeface="+mj-lt"/>
                <a:cs typeface="Arial" pitchFamily="34" charset="0"/>
              </a:rPr>
              <a:t>all risks directly arising from work activities, job design or workload and implement appropriate controls to protect the safety of those undertaking </a:t>
            </a:r>
            <a:r>
              <a:rPr lang="en-US" sz="2400" b="1" dirty="0" smtClean="0">
                <a:latin typeface="+mj-lt"/>
                <a:cs typeface="Arial" pitchFamily="34" charset="0"/>
              </a:rPr>
              <a:t>and/or </a:t>
            </a:r>
            <a:r>
              <a:rPr lang="en-US" sz="2400" b="1" dirty="0">
                <a:latin typeface="+mj-lt"/>
                <a:cs typeface="Arial" pitchFamily="34" charset="0"/>
              </a:rPr>
              <a:t>affected by the tasks</a:t>
            </a:r>
            <a:r>
              <a:rPr lang="en-US" sz="2400" b="1" dirty="0" smtClean="0">
                <a:latin typeface="+mj-lt"/>
                <a:cs typeface="Arial" pitchFamily="34" charset="0"/>
              </a:rPr>
              <a:t>.</a:t>
            </a:r>
          </a:p>
          <a:p>
            <a:pPr marL="0" indent="0" algn="just">
              <a:buNone/>
            </a:pPr>
            <a:endParaRPr lang="en-US" sz="2400" dirty="0" smtClean="0">
              <a:latin typeface="+mj-lt"/>
            </a:endParaRPr>
          </a:p>
          <a:p>
            <a:pPr marL="0" indent="0" algn="just">
              <a:buNone/>
            </a:pPr>
            <a:r>
              <a:rPr lang="tr-TR" sz="2400" b="1" dirty="0" err="1" smtClean="0">
                <a:latin typeface="+mj-lt"/>
                <a:cs typeface="Arial" pitchFamily="34" charset="0"/>
              </a:rPr>
              <a:t>Pursuant</a:t>
            </a:r>
            <a:r>
              <a:rPr lang="tr-TR" sz="2400" b="1" dirty="0" smtClean="0">
                <a:latin typeface="+mj-lt"/>
                <a:cs typeface="Arial" pitchFamily="34" charset="0"/>
              </a:rPr>
              <a:t> </a:t>
            </a:r>
            <a:r>
              <a:rPr lang="tr-TR" sz="2400" b="1" dirty="0" err="1" smtClean="0">
                <a:latin typeface="+mj-lt"/>
                <a:cs typeface="Arial" pitchFamily="34" charset="0"/>
              </a:rPr>
              <a:t>to</a:t>
            </a:r>
            <a:r>
              <a:rPr lang="tr-TR" sz="2400" b="1" dirty="0">
                <a:latin typeface="+mj-lt"/>
                <a:cs typeface="Arial" pitchFamily="34" charset="0"/>
              </a:rPr>
              <a:t> </a:t>
            </a:r>
            <a:r>
              <a:rPr lang="tr-TR" sz="2400" b="1" dirty="0" err="1" smtClean="0">
                <a:latin typeface="+mj-lt"/>
                <a:cs typeface="Arial" pitchFamily="34" charset="0"/>
              </a:rPr>
              <a:t>the</a:t>
            </a:r>
            <a:r>
              <a:rPr lang="tr-TR" sz="2400" b="1" dirty="0" smtClean="0">
                <a:latin typeface="+mj-lt"/>
                <a:cs typeface="Arial" pitchFamily="34" charset="0"/>
              </a:rPr>
              <a:t> </a:t>
            </a:r>
            <a:r>
              <a:rPr lang="tr-TR" sz="2400" b="1" dirty="0">
                <a:latin typeface="+mj-lt"/>
                <a:cs typeface="Arial" pitchFamily="34" charset="0"/>
              </a:rPr>
              <a:t>d</a:t>
            </a:r>
            <a:r>
              <a:rPr lang="en-US" sz="2400" b="1" dirty="0" err="1" smtClean="0">
                <a:latin typeface="+mj-lt"/>
                <a:cs typeface="Arial" pitchFamily="34" charset="0"/>
              </a:rPr>
              <a:t>ecision</a:t>
            </a:r>
            <a:r>
              <a:rPr lang="tr-TR" sz="2400" b="1" dirty="0" smtClean="0">
                <a:latin typeface="+mj-lt"/>
                <a:cs typeface="Arial" pitchFamily="34" charset="0"/>
              </a:rPr>
              <a:t> of </a:t>
            </a:r>
            <a:r>
              <a:rPr lang="tr-TR" sz="2400" b="1" dirty="0" err="1" smtClean="0">
                <a:latin typeface="+mj-lt"/>
                <a:cs typeface="Arial" pitchFamily="34" charset="0"/>
              </a:rPr>
              <a:t>the</a:t>
            </a:r>
            <a:r>
              <a:rPr lang="tr-TR" sz="2400" b="1" dirty="0" smtClean="0">
                <a:latin typeface="+mj-lt"/>
                <a:cs typeface="Arial" pitchFamily="34" charset="0"/>
              </a:rPr>
              <a:t> Board of Directors</a:t>
            </a:r>
            <a:r>
              <a:rPr lang="en-US" sz="2400" b="1" dirty="0" smtClean="0">
                <a:latin typeface="+mj-lt"/>
                <a:cs typeface="Arial" pitchFamily="34" charset="0"/>
              </a:rPr>
              <a:t> dated 18 April 2015, SMS Directorate uses hazard tree method and risk matrix to identify risks arising from railway operations.</a:t>
            </a:r>
          </a:p>
        </p:txBody>
      </p:sp>
    </p:spTree>
    <p:extLst>
      <p:ext uri="{BB962C8B-B14F-4D97-AF65-F5344CB8AC3E}">
        <p14:creationId xmlns:p14="http://schemas.microsoft.com/office/powerpoint/2010/main" val="2579393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graphicFrame>
        <p:nvGraphicFramePr>
          <p:cNvPr id="6" name="Diagramm 1"/>
          <p:cNvGraphicFramePr/>
          <p:nvPr>
            <p:extLst>
              <p:ext uri="{D42A27DB-BD31-4B8C-83A1-F6EECF244321}">
                <p14:modId xmlns:p14="http://schemas.microsoft.com/office/powerpoint/2010/main" val="3236599213"/>
              </p:ext>
            </p:extLst>
          </p:nvPr>
        </p:nvGraphicFramePr>
        <p:xfrm>
          <a:off x="673481" y="1052415"/>
          <a:ext cx="7498919" cy="23765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Başlık 6"/>
          <p:cNvSpPr>
            <a:spLocks noGrp="1"/>
          </p:cNvSpPr>
          <p:nvPr>
            <p:ph type="ctrTitle"/>
          </p:nvPr>
        </p:nvSpPr>
        <p:spPr>
          <a:xfrm>
            <a:off x="685800" y="900895"/>
            <a:ext cx="7772400" cy="655897"/>
          </a:xfrm>
        </p:spPr>
        <p:txBody>
          <a:bodyPr>
            <a:noAutofit/>
          </a:bodyPr>
          <a:lstStyle/>
          <a:p>
            <a:r>
              <a:rPr lang="en-US" sz="2400" b="1" dirty="0" smtClean="0">
                <a:cs typeface="Arial" pitchFamily="34" charset="0"/>
              </a:rPr>
              <a:t>Risk Analysis Process</a:t>
            </a:r>
            <a:endParaRPr lang="en-US" sz="2400" b="1" dirty="0">
              <a:cs typeface="Arial" pitchFamily="34" charset="0"/>
            </a:endParaRPr>
          </a:p>
        </p:txBody>
      </p:sp>
      <p:sp>
        <p:nvSpPr>
          <p:cNvPr id="5" name="Alt Başlık 4"/>
          <p:cNvSpPr>
            <a:spLocks noGrp="1"/>
          </p:cNvSpPr>
          <p:nvPr>
            <p:ph type="subTitle" idx="1"/>
          </p:nvPr>
        </p:nvSpPr>
        <p:spPr>
          <a:xfrm>
            <a:off x="323528" y="3284984"/>
            <a:ext cx="7448872" cy="2952328"/>
          </a:xfrm>
        </p:spPr>
        <p:txBody>
          <a:bodyPr>
            <a:normAutofit/>
          </a:bodyPr>
          <a:lstStyle/>
          <a:p>
            <a:pPr lvl="0" algn="l">
              <a:spcBef>
                <a:spcPts val="0"/>
              </a:spcBef>
            </a:pPr>
            <a:r>
              <a:rPr lang="en-US" sz="2000" b="1" dirty="0" smtClean="0">
                <a:solidFill>
                  <a:prstClr val="black"/>
                </a:solidFill>
                <a:latin typeface="+mj-lt"/>
                <a:cs typeface="Arial" pitchFamily="34" charset="0"/>
              </a:rPr>
              <a:t>Risk management is conducted through:</a:t>
            </a:r>
          </a:p>
          <a:p>
            <a:pPr lvl="0" algn="l">
              <a:spcBef>
                <a:spcPts val="0"/>
              </a:spcBef>
            </a:pPr>
            <a:endParaRPr lang="en-US" sz="2000" b="1" dirty="0" smtClean="0">
              <a:solidFill>
                <a:prstClr val="black"/>
              </a:solidFill>
              <a:latin typeface="+mj-lt"/>
              <a:cs typeface="Arial" pitchFamily="34" charset="0"/>
            </a:endParaRPr>
          </a:p>
          <a:p>
            <a:pPr lvl="0" algn="l">
              <a:spcBef>
                <a:spcPts val="0"/>
              </a:spcBef>
            </a:pPr>
            <a:r>
              <a:rPr lang="en-US" sz="2000" b="1" dirty="0" smtClean="0">
                <a:solidFill>
                  <a:prstClr val="black"/>
                </a:solidFill>
                <a:latin typeface="+mj-lt"/>
                <a:cs typeface="Arial" pitchFamily="34" charset="0"/>
              </a:rPr>
              <a:t>1.   compilation of various events by means of:</a:t>
            </a:r>
          </a:p>
          <a:p>
            <a:pPr marL="914400" lvl="1" indent="-514350" algn="l">
              <a:spcBef>
                <a:spcPts val="0"/>
              </a:spcBef>
              <a:buFont typeface="+mj-lt"/>
              <a:buAutoNum type="alphaLcParenR"/>
            </a:pPr>
            <a:r>
              <a:rPr lang="en-US" sz="2000" b="1" dirty="0" smtClean="0">
                <a:solidFill>
                  <a:prstClr val="black"/>
                </a:solidFill>
                <a:latin typeface="+mj-lt"/>
                <a:cs typeface="Arial" pitchFamily="34" charset="0"/>
              </a:rPr>
              <a:t>event analysis</a:t>
            </a:r>
          </a:p>
          <a:p>
            <a:pPr marL="914400" lvl="1" indent="-514350" algn="l">
              <a:spcBef>
                <a:spcPts val="0"/>
              </a:spcBef>
              <a:buFont typeface="+mj-lt"/>
              <a:buAutoNum type="alphaLcParenR"/>
            </a:pPr>
            <a:r>
              <a:rPr lang="en-US" sz="2000" b="1" dirty="0" smtClean="0">
                <a:solidFill>
                  <a:prstClr val="black"/>
                </a:solidFill>
                <a:latin typeface="+mj-lt"/>
                <a:cs typeface="Arial" pitchFamily="34" charset="0"/>
              </a:rPr>
              <a:t>monitoring </a:t>
            </a:r>
          </a:p>
          <a:p>
            <a:pPr marL="914400" lvl="1" indent="-514350" algn="l">
              <a:spcBef>
                <a:spcPts val="0"/>
              </a:spcBef>
              <a:spcAft>
                <a:spcPts val="600"/>
              </a:spcAft>
              <a:buFont typeface="+mj-lt"/>
              <a:buAutoNum type="alphaLcParenR"/>
            </a:pPr>
            <a:r>
              <a:rPr lang="en-US" sz="2000" b="1" dirty="0" smtClean="0">
                <a:solidFill>
                  <a:prstClr val="black"/>
                </a:solidFill>
                <a:latin typeface="+mj-lt"/>
                <a:cs typeface="Arial" pitchFamily="34" charset="0"/>
              </a:rPr>
              <a:t>early warning indicators</a:t>
            </a:r>
          </a:p>
          <a:p>
            <a:pPr lvl="0" algn="l">
              <a:spcBef>
                <a:spcPts val="0"/>
              </a:spcBef>
            </a:pPr>
            <a:r>
              <a:rPr lang="en-US" sz="2000" b="1" dirty="0" smtClean="0">
                <a:solidFill>
                  <a:prstClr val="black"/>
                </a:solidFill>
                <a:latin typeface="+mj-lt"/>
                <a:cs typeface="Arial" pitchFamily="34" charset="0"/>
              </a:rPr>
              <a:t>2. identification of hazards</a:t>
            </a:r>
          </a:p>
          <a:p>
            <a:pPr lvl="0" algn="l">
              <a:spcBef>
                <a:spcPts val="0"/>
              </a:spcBef>
            </a:pPr>
            <a:r>
              <a:rPr lang="en-US" sz="2000" b="1" dirty="0" smtClean="0">
                <a:solidFill>
                  <a:prstClr val="black"/>
                </a:solidFill>
                <a:latin typeface="+mj-lt"/>
                <a:cs typeface="Arial" pitchFamily="34" charset="0"/>
              </a:rPr>
              <a:t>3. assessment of risk potential of hazards </a:t>
            </a:r>
          </a:p>
          <a:p>
            <a:pPr lvl="0" algn="l">
              <a:spcBef>
                <a:spcPts val="0"/>
              </a:spcBef>
            </a:pPr>
            <a:r>
              <a:rPr lang="en-US" sz="2000" b="1" dirty="0" smtClean="0">
                <a:solidFill>
                  <a:prstClr val="black"/>
                </a:solidFill>
                <a:latin typeface="+mj-lt"/>
                <a:cs typeface="Arial" pitchFamily="34" charset="0"/>
              </a:rPr>
              <a:t>4. development of countermeasures</a:t>
            </a:r>
            <a:endParaRPr lang="en-US" sz="2000" b="1" dirty="0" smtClean="0">
              <a:solidFill>
                <a:schemeClr val="tx1"/>
              </a:solidFill>
              <a:latin typeface="+mj-lt"/>
              <a:cs typeface="Arial" pitchFamily="34" charset="0"/>
            </a:endParaRPr>
          </a:p>
          <a:p>
            <a:endParaRPr lang="tr-TR" dirty="0"/>
          </a:p>
        </p:txBody>
      </p:sp>
      <p:sp>
        <p:nvSpPr>
          <p:cNvPr id="10"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b="1" dirty="0" smtClean="0">
                <a:latin typeface="+mj-lt"/>
                <a:cs typeface="Arial" pitchFamily="34" charset="0"/>
              </a:rPr>
              <a:t>RISK MANAGEMENT</a:t>
            </a:r>
            <a:endParaRPr lang="tr-TR" sz="2400" b="1" dirty="0">
              <a:latin typeface="+mj-lt"/>
              <a:cs typeface="Arial" pitchFamily="34" charset="0"/>
            </a:endParaRPr>
          </a:p>
        </p:txBody>
      </p:sp>
    </p:spTree>
    <p:extLst>
      <p:ext uri="{BB962C8B-B14F-4D97-AF65-F5344CB8AC3E}">
        <p14:creationId xmlns:p14="http://schemas.microsoft.com/office/powerpoint/2010/main" val="2302442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8" name="Başlık 7"/>
          <p:cNvSpPr>
            <a:spLocks noGrp="1"/>
          </p:cNvSpPr>
          <p:nvPr>
            <p:ph type="title"/>
          </p:nvPr>
        </p:nvSpPr>
        <p:spPr>
          <a:xfrm>
            <a:off x="2267744" y="728438"/>
            <a:ext cx="4680520" cy="612330"/>
          </a:xfrm>
        </p:spPr>
        <p:txBody>
          <a:bodyPr>
            <a:noAutofit/>
          </a:bodyPr>
          <a:lstStyle/>
          <a:p>
            <a:r>
              <a:rPr lang="en-US" sz="2400" b="1" dirty="0" smtClean="0">
                <a:cs typeface="Arial" pitchFamily="34" charset="0"/>
              </a:rPr>
              <a:t>TCDD Risk Matrix</a:t>
            </a:r>
            <a:endParaRPr lang="en-US" sz="2400" b="1" dirty="0">
              <a:cs typeface="Arial" pitchFamily="34" charset="0"/>
            </a:endParaRPr>
          </a:p>
        </p:txBody>
      </p:sp>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1266824"/>
            <a:ext cx="7044427" cy="2522216"/>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5616" y="3933056"/>
            <a:ext cx="7189701" cy="2247900"/>
          </a:xfrm>
          <a:prstGeom prst="rect">
            <a:avLst/>
          </a:prstGeom>
        </p:spPr>
      </p:pic>
      <p:sp>
        <p:nvSpPr>
          <p:cNvPr id="11"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b="1" dirty="0" smtClean="0">
                <a:latin typeface="+mj-lt"/>
                <a:cs typeface="Arial" pitchFamily="34" charset="0"/>
              </a:rPr>
              <a:t>RISK MANAGEMENT</a:t>
            </a:r>
            <a:endParaRPr lang="tr-TR" sz="2400" b="1" dirty="0">
              <a:latin typeface="+mj-lt"/>
              <a:cs typeface="Arial" pitchFamily="34" charset="0"/>
            </a:endParaRPr>
          </a:p>
        </p:txBody>
      </p:sp>
    </p:spTree>
    <p:extLst>
      <p:ext uri="{BB962C8B-B14F-4D97-AF65-F5344CB8AC3E}">
        <p14:creationId xmlns:p14="http://schemas.microsoft.com/office/powerpoint/2010/main" val="1279089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graphicFrame>
        <p:nvGraphicFramePr>
          <p:cNvPr id="7" name="Tablo 6"/>
          <p:cNvGraphicFramePr>
            <a:graphicFrameLocks noGrp="1"/>
          </p:cNvGraphicFramePr>
          <p:nvPr>
            <p:extLst>
              <p:ext uri="{D42A27DB-BD31-4B8C-83A1-F6EECF244321}">
                <p14:modId xmlns:p14="http://schemas.microsoft.com/office/powerpoint/2010/main" val="2881721001"/>
              </p:ext>
            </p:extLst>
          </p:nvPr>
        </p:nvGraphicFramePr>
        <p:xfrm>
          <a:off x="755576" y="3284985"/>
          <a:ext cx="7721601" cy="2664294"/>
        </p:xfrm>
        <a:graphic>
          <a:graphicData uri="http://schemas.openxmlformats.org/drawingml/2006/table">
            <a:tbl>
              <a:tblPr/>
              <a:tblGrid>
                <a:gridCol w="1156329"/>
                <a:gridCol w="1204111"/>
                <a:gridCol w="2742697"/>
                <a:gridCol w="2618464"/>
              </a:tblGrid>
              <a:tr h="335219">
                <a:tc grid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200" b="1" i="0" u="none" strike="noStrike" dirty="0" smtClean="0">
                          <a:solidFill>
                            <a:srgbClr val="000000"/>
                          </a:solidFill>
                          <a:effectLst/>
                          <a:latin typeface="+mj-lt"/>
                          <a:cs typeface="Arial" pitchFamily="34" charset="0"/>
                        </a:rPr>
                        <a:t>SEVERITY OF ACCIDENT/INCIDENT IN</a:t>
                      </a:r>
                      <a:r>
                        <a:rPr lang="tr-TR" sz="1200" b="1" i="0" u="none" strike="noStrike" baseline="0" dirty="0" smtClean="0">
                          <a:solidFill>
                            <a:srgbClr val="000000"/>
                          </a:solidFill>
                          <a:effectLst/>
                          <a:latin typeface="+mj-lt"/>
                          <a:cs typeface="Arial" pitchFamily="34" charset="0"/>
                        </a:rPr>
                        <a:t> </a:t>
                      </a:r>
                      <a:r>
                        <a:rPr lang="en-US" sz="1200" b="1" i="0" u="none" strike="noStrike" baseline="0" dirty="0" smtClean="0">
                          <a:solidFill>
                            <a:srgbClr val="000000"/>
                          </a:solidFill>
                          <a:effectLst/>
                          <a:latin typeface="+mj-lt"/>
                          <a:cs typeface="Arial" pitchFamily="34" charset="0"/>
                        </a:rPr>
                        <a:t>THE</a:t>
                      </a:r>
                      <a:r>
                        <a:rPr lang="tr-TR" sz="1200" b="1" i="0" u="none" strike="noStrike" baseline="0" dirty="0" smtClean="0">
                          <a:solidFill>
                            <a:srgbClr val="000000"/>
                          </a:solidFill>
                          <a:effectLst/>
                          <a:latin typeface="+mj-lt"/>
                          <a:cs typeface="Arial" pitchFamily="34" charset="0"/>
                        </a:rPr>
                        <a:t> </a:t>
                      </a:r>
                      <a:r>
                        <a:rPr lang="tr-TR" sz="1200" b="1" i="0" u="none" strike="noStrike" kern="1200" dirty="0" smtClean="0">
                          <a:solidFill>
                            <a:srgbClr val="000000"/>
                          </a:solidFill>
                          <a:effectLst/>
                          <a:latin typeface="+mj-lt"/>
                          <a:ea typeface=""/>
                          <a:cs typeface="Arial" pitchFamily="34" charset="0"/>
                        </a:rPr>
                        <a:t>TCDD </a:t>
                      </a:r>
                      <a:r>
                        <a:rPr lang="en-US" sz="1200" b="1" i="0" u="none" strike="noStrike" kern="1200" dirty="0" smtClean="0">
                          <a:solidFill>
                            <a:srgbClr val="000000"/>
                          </a:solidFill>
                          <a:effectLst/>
                          <a:latin typeface="+mj-lt"/>
                          <a:ea typeface=""/>
                          <a:cs typeface="Arial" pitchFamily="34" charset="0"/>
                        </a:rPr>
                        <a:t>RISK MATRIX</a:t>
                      </a:r>
                      <a:endParaRPr lang="tr-TR" sz="1200" b="1" i="0" u="none" strike="noStrike" dirty="0">
                        <a:solidFill>
                          <a:srgbClr val="000000"/>
                        </a:solidFill>
                        <a:effectLst/>
                        <a:latin typeface="+mj-lt"/>
                        <a:cs typeface="Arial"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r>
              <a:tr h="4088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100" b="1" i="0" u="none" strike="noStrike" dirty="0" smtClean="0">
                          <a:solidFill>
                            <a:srgbClr val="000000"/>
                          </a:solidFill>
                          <a:effectLst/>
                          <a:latin typeface="Arial" pitchFamily="34" charset="0"/>
                          <a:cs typeface="Arial" pitchFamily="34" charset="0"/>
                        </a:rPr>
                        <a:t>SCALE</a:t>
                      </a:r>
                      <a:endParaRPr lang="tr-TR" sz="11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100" b="1" i="0" u="none" strike="noStrike" noProof="0" dirty="0" smtClean="0">
                          <a:solidFill>
                            <a:srgbClr val="000000"/>
                          </a:solidFill>
                          <a:effectLst/>
                          <a:latin typeface="+mj-lt"/>
                          <a:cs typeface="Arial" pitchFamily="34" charset="0"/>
                        </a:rPr>
                        <a:t>SEVERITY</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100" b="1" i="0" u="none" strike="noStrike" noProof="0" dirty="0" smtClean="0">
                          <a:solidFill>
                            <a:srgbClr val="000000"/>
                          </a:solidFill>
                          <a:effectLst/>
                          <a:latin typeface="+mj-lt"/>
                          <a:cs typeface="Arial" pitchFamily="34" charset="0"/>
                        </a:rPr>
                        <a:t>DEFINITION</a:t>
                      </a:r>
                      <a:r>
                        <a:rPr lang="en-US" sz="1100" b="1" i="0" u="none" strike="noStrike" baseline="0" noProof="0" dirty="0" smtClean="0">
                          <a:solidFill>
                            <a:srgbClr val="000000"/>
                          </a:solidFill>
                          <a:effectLst/>
                          <a:latin typeface="+mj-lt"/>
                          <a:cs typeface="Arial" pitchFamily="34" charset="0"/>
                        </a:rPr>
                        <a:t> OF POTENTIAL LOSS</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100" b="1" i="0" u="none" strike="noStrike" noProof="0" dirty="0" smtClean="0">
                          <a:solidFill>
                            <a:srgbClr val="000000"/>
                          </a:solidFill>
                          <a:effectLst/>
                          <a:latin typeface="+mj-lt"/>
                          <a:cs typeface="Arial" pitchFamily="34" charset="0"/>
                        </a:rPr>
                        <a:t>FINANCIAL LOSS ASSESSMENT</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r>
              <a:tr h="40062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tr-TR" sz="1100" b="1" i="0" u="none" strike="noStrike" dirty="0">
                          <a:solidFill>
                            <a:srgbClr val="000000"/>
                          </a:solidFill>
                          <a:effectLst/>
                          <a:latin typeface="+mj-lt"/>
                          <a:cs typeface="Arial"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100" b="0" i="0" u="none" strike="noStrike" noProof="0" dirty="0" smtClean="0">
                          <a:solidFill>
                            <a:srgbClr val="000000"/>
                          </a:solidFill>
                          <a:effectLst/>
                          <a:latin typeface="+mj-lt"/>
                          <a:cs typeface="Arial" pitchFamily="34" charset="0"/>
                        </a:rPr>
                        <a:t>Catastrophic</a:t>
                      </a:r>
                      <a:endParaRPr lang="en-US" sz="11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50" b="0" i="0" u="none" strike="noStrike" noProof="0" dirty="0" smtClean="0">
                          <a:solidFill>
                            <a:srgbClr val="000000"/>
                          </a:solidFill>
                          <a:effectLst/>
                          <a:latin typeface="+mj-lt"/>
                          <a:cs typeface="Arial" pitchFamily="34" charset="0"/>
                        </a:rPr>
                        <a:t>Many Fatalities/Catastrophic Environmental Loss/Catastrophic Financial Loss</a:t>
                      </a:r>
                      <a:endParaRPr lang="en-US" sz="105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00" b="0" i="0" u="none" strike="noStrike" noProof="0" dirty="0" smtClean="0">
                          <a:solidFill>
                            <a:srgbClr val="000000"/>
                          </a:solidFill>
                          <a:effectLst/>
                          <a:latin typeface="+mj-lt"/>
                          <a:cs typeface="Arial" pitchFamily="34" charset="0"/>
                        </a:rPr>
                        <a:t>Above 5.000.000 TL</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427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tr-TR" sz="1100" b="1" i="0" u="none" strike="noStrike" dirty="0">
                          <a:solidFill>
                            <a:srgbClr val="000000"/>
                          </a:solidFill>
                          <a:effectLst/>
                          <a:latin typeface="+mj-lt"/>
                          <a:cs typeface="Arial"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100" b="0" i="0" u="none" strike="noStrike" noProof="0" dirty="0" smtClean="0">
                          <a:solidFill>
                            <a:srgbClr val="000000"/>
                          </a:solidFill>
                          <a:effectLst/>
                          <a:latin typeface="+mj-lt"/>
                          <a:cs typeface="Arial" pitchFamily="34" charset="0"/>
                        </a:rPr>
                        <a:t>Significant</a:t>
                      </a:r>
                      <a:endParaRPr lang="en-US" sz="11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50" b="0" i="0" u="none" strike="noStrike" noProof="0" dirty="0" smtClean="0">
                          <a:solidFill>
                            <a:srgbClr val="000000"/>
                          </a:solidFill>
                          <a:effectLst/>
                          <a:latin typeface="+mj-lt"/>
                          <a:cs typeface="Arial" pitchFamily="34" charset="0"/>
                        </a:rPr>
                        <a:t>Single Fatality/Significant Environmental Loss/Significant Financial Loss</a:t>
                      </a:r>
                      <a:endParaRPr lang="en-US" sz="105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00" b="0" i="0" u="none" strike="noStrike" noProof="0" dirty="0" smtClean="0">
                          <a:solidFill>
                            <a:srgbClr val="000000"/>
                          </a:solidFill>
                          <a:effectLst/>
                          <a:latin typeface="+mj-lt"/>
                          <a:cs typeface="Arial" pitchFamily="34" charset="0"/>
                        </a:rPr>
                        <a:t>Between 1.000.000 TL (included) and </a:t>
                      </a:r>
                      <a:br>
                        <a:rPr lang="en-US" sz="1000" b="0" i="0" u="none" strike="noStrike" noProof="0" dirty="0" smtClean="0">
                          <a:solidFill>
                            <a:srgbClr val="000000"/>
                          </a:solidFill>
                          <a:effectLst/>
                          <a:latin typeface="+mj-lt"/>
                          <a:cs typeface="Arial" pitchFamily="34" charset="0"/>
                        </a:rPr>
                      </a:br>
                      <a:r>
                        <a:rPr lang="en-US" sz="1000" b="0" i="0" u="none" strike="noStrike" noProof="0" dirty="0" smtClean="0">
                          <a:solidFill>
                            <a:srgbClr val="000000"/>
                          </a:solidFill>
                          <a:effectLst/>
                          <a:latin typeface="+mj-lt"/>
                          <a:cs typeface="Arial" pitchFamily="34" charset="0"/>
                        </a:rPr>
                        <a:t>5.000.000 TL </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845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tr-TR" sz="1100" b="1" i="0" u="none" strike="noStrike" dirty="0">
                          <a:solidFill>
                            <a:srgbClr val="000000"/>
                          </a:solidFill>
                          <a:effectLst/>
                          <a:latin typeface="+mj-lt"/>
                          <a:cs typeface="Arial"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100" b="0" i="0" u="none" strike="noStrike" noProof="0" dirty="0" smtClean="0">
                          <a:solidFill>
                            <a:srgbClr val="000000"/>
                          </a:solidFill>
                          <a:effectLst/>
                          <a:latin typeface="+mj-lt"/>
                          <a:cs typeface="Arial" pitchFamily="34" charset="0"/>
                        </a:rPr>
                        <a:t>Moderate</a:t>
                      </a:r>
                      <a:endParaRPr lang="en-US" sz="11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50" b="0" i="0" u="none" strike="noStrike" noProof="0" dirty="0" smtClean="0">
                          <a:solidFill>
                            <a:srgbClr val="000000"/>
                          </a:solidFill>
                          <a:effectLst/>
                          <a:latin typeface="+mj-lt"/>
                          <a:cs typeface="Arial" pitchFamily="34" charset="0"/>
                        </a:rPr>
                        <a:t>Multiple Severe Injuries/Moderate Environmental Loss/Moderate Financial Loss</a:t>
                      </a:r>
                      <a:endParaRPr lang="en-US" sz="105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00" b="0" i="0" u="none" strike="noStrike" noProof="0" dirty="0" smtClean="0">
                          <a:solidFill>
                            <a:srgbClr val="000000"/>
                          </a:solidFill>
                          <a:effectLst/>
                          <a:latin typeface="+mj-lt"/>
                          <a:cs typeface="Arial" pitchFamily="34" charset="0"/>
                        </a:rPr>
                        <a:t>Between 350.000 TL (included) and  </a:t>
                      </a:r>
                      <a:br>
                        <a:rPr lang="en-US" sz="1000" b="0" i="0" u="none" strike="noStrike" noProof="0" dirty="0" smtClean="0">
                          <a:solidFill>
                            <a:srgbClr val="000000"/>
                          </a:solidFill>
                          <a:effectLst/>
                          <a:latin typeface="+mj-lt"/>
                          <a:cs typeface="Arial" pitchFamily="34" charset="0"/>
                        </a:rPr>
                      </a:br>
                      <a:r>
                        <a:rPr lang="en-US" sz="1000" b="0" i="0" u="none" strike="noStrike" noProof="0" dirty="0" smtClean="0">
                          <a:solidFill>
                            <a:srgbClr val="000000"/>
                          </a:solidFill>
                          <a:effectLst/>
                          <a:latin typeface="+mj-lt"/>
                          <a:cs typeface="Arial" pitchFamily="34" charset="0"/>
                        </a:rPr>
                        <a:t>1.000.000 TL </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845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tr-TR" sz="1100" b="1" i="0" u="none" strike="noStrike" dirty="0">
                          <a:solidFill>
                            <a:srgbClr val="000000"/>
                          </a:solidFill>
                          <a:effectLst/>
                          <a:latin typeface="+mj-lt"/>
                          <a:cs typeface="Arial"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100" b="0" i="0" u="none" strike="noStrike" noProof="0" dirty="0" smtClean="0">
                          <a:solidFill>
                            <a:srgbClr val="000000"/>
                          </a:solidFill>
                          <a:effectLst/>
                          <a:latin typeface="+mj-lt"/>
                          <a:cs typeface="Arial" pitchFamily="34" charset="0"/>
                        </a:rPr>
                        <a:t>Low</a:t>
                      </a:r>
                      <a:endParaRPr lang="en-US" sz="11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50" b="0" i="0" u="none" strike="noStrike" noProof="0" dirty="0" smtClean="0">
                          <a:solidFill>
                            <a:srgbClr val="000000"/>
                          </a:solidFill>
                          <a:effectLst/>
                          <a:latin typeface="+mj-lt"/>
                          <a:cs typeface="Arial" pitchFamily="34" charset="0"/>
                        </a:rPr>
                        <a:t>Single Severe Injury/Low Environmental Loss/Low Financial Loss</a:t>
                      </a:r>
                      <a:endParaRPr lang="en-US" sz="105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00" b="0" i="0" u="none" strike="noStrike" noProof="0" dirty="0" smtClean="0">
                          <a:solidFill>
                            <a:srgbClr val="000000"/>
                          </a:solidFill>
                          <a:effectLst/>
                          <a:latin typeface="+mj-lt"/>
                          <a:cs typeface="Arial" pitchFamily="34" charset="0"/>
                        </a:rPr>
                        <a:t>Between 100.000 TL (included) and </a:t>
                      </a:r>
                    </a:p>
                    <a:p>
                      <a:pPr algn="ctr" fontAlgn="ctr"/>
                      <a:r>
                        <a:rPr lang="en-US" sz="1000" b="0" i="0" u="none" strike="noStrike" noProof="0" dirty="0" smtClean="0">
                          <a:solidFill>
                            <a:srgbClr val="000000"/>
                          </a:solidFill>
                          <a:effectLst/>
                          <a:latin typeface="+mj-lt"/>
                          <a:cs typeface="Arial" pitchFamily="34" charset="0"/>
                        </a:rPr>
                        <a:t>350.000 TL</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845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tr-TR" sz="1100" b="1" i="0" u="none" strike="noStrike" dirty="0">
                          <a:solidFill>
                            <a:srgbClr val="000000"/>
                          </a:solidFill>
                          <a:effectLst/>
                          <a:latin typeface="+mj-lt"/>
                          <a:cs typeface="Arial"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100" b="0" i="0" u="none" strike="noStrike" noProof="0" dirty="0" smtClean="0">
                          <a:solidFill>
                            <a:srgbClr val="000000"/>
                          </a:solidFill>
                          <a:effectLst/>
                          <a:latin typeface="+mj-lt"/>
                          <a:cs typeface="Arial" pitchFamily="34" charset="0"/>
                        </a:rPr>
                        <a:t>Negligible</a:t>
                      </a:r>
                      <a:endParaRPr lang="en-US" sz="11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50" b="0" i="0" u="none" strike="noStrike" noProof="0" dirty="0" smtClean="0">
                          <a:solidFill>
                            <a:srgbClr val="000000"/>
                          </a:solidFill>
                          <a:effectLst/>
                          <a:latin typeface="+mj-lt"/>
                          <a:cs typeface="Arial" pitchFamily="34" charset="0"/>
                        </a:rPr>
                        <a:t>Minor Injuries/</a:t>
                      </a:r>
                      <a:br>
                        <a:rPr lang="en-US" sz="1050" b="0" i="0" u="none" strike="noStrike" noProof="0" dirty="0" smtClean="0">
                          <a:solidFill>
                            <a:srgbClr val="000000"/>
                          </a:solidFill>
                          <a:effectLst/>
                          <a:latin typeface="+mj-lt"/>
                          <a:cs typeface="Arial" pitchFamily="34" charset="0"/>
                        </a:rPr>
                      </a:br>
                      <a:r>
                        <a:rPr lang="en-US" sz="1050" b="0" i="0" u="none" strike="noStrike" noProof="0" dirty="0" smtClean="0">
                          <a:solidFill>
                            <a:srgbClr val="000000"/>
                          </a:solidFill>
                          <a:effectLst/>
                          <a:latin typeface="+mj-lt"/>
                          <a:cs typeface="Arial" pitchFamily="34" charset="0"/>
                        </a:rPr>
                        <a:t>Negligible Financial</a:t>
                      </a:r>
                      <a:r>
                        <a:rPr lang="en-US" sz="1050" b="0" i="0" u="none" strike="noStrike" baseline="0" noProof="0" dirty="0" smtClean="0">
                          <a:solidFill>
                            <a:srgbClr val="000000"/>
                          </a:solidFill>
                          <a:effectLst/>
                          <a:latin typeface="+mj-lt"/>
                          <a:cs typeface="Arial" pitchFamily="34" charset="0"/>
                        </a:rPr>
                        <a:t> and Environmental Loss</a:t>
                      </a:r>
                      <a:endParaRPr lang="en-US" sz="105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000" b="0" i="0" u="none" strike="noStrike" noProof="0" dirty="0" smtClean="0">
                          <a:solidFill>
                            <a:srgbClr val="000000"/>
                          </a:solidFill>
                          <a:effectLst/>
                          <a:latin typeface="+mj-lt"/>
                          <a:cs typeface="Arial" pitchFamily="34" charset="0"/>
                        </a:rPr>
                        <a:t>Below 100.000  TL </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765135674"/>
              </p:ext>
            </p:extLst>
          </p:nvPr>
        </p:nvGraphicFramePr>
        <p:xfrm>
          <a:off x="683568" y="1052736"/>
          <a:ext cx="7721601" cy="2088227"/>
        </p:xfrm>
        <a:graphic>
          <a:graphicData uri="http://schemas.openxmlformats.org/drawingml/2006/table">
            <a:tbl>
              <a:tblPr/>
              <a:tblGrid>
                <a:gridCol w="1156329"/>
                <a:gridCol w="1930400"/>
                <a:gridCol w="2016408"/>
                <a:gridCol w="2618464"/>
              </a:tblGrid>
              <a:tr h="405743">
                <a:tc gridSpan="4">
                  <a:txBody>
                    <a:bodyPr/>
                    <a:lstStyle/>
                    <a:p>
                      <a:pPr algn="ctr" fontAlgn="ctr"/>
                      <a:r>
                        <a:rPr lang="en-US" sz="1200" b="1" i="0" u="none" strike="noStrike" noProof="0" dirty="0" smtClean="0">
                          <a:solidFill>
                            <a:srgbClr val="000000"/>
                          </a:solidFill>
                          <a:effectLst/>
                          <a:latin typeface="+mj-lt"/>
                          <a:cs typeface="Arial" pitchFamily="34" charset="0"/>
                        </a:rPr>
                        <a:t>PROBABILITY OF OCCURRENCE OF </a:t>
                      </a:r>
                      <a:r>
                        <a:rPr lang="en-US" sz="1200" b="1" i="0" u="none" strike="noStrike" baseline="0" noProof="0" dirty="0" smtClean="0">
                          <a:solidFill>
                            <a:srgbClr val="000000"/>
                          </a:solidFill>
                          <a:effectLst/>
                          <a:latin typeface="+mj-lt"/>
                          <a:cs typeface="Arial" pitchFamily="34" charset="0"/>
                        </a:rPr>
                        <a:t>ACCIDENT/INCIDENT IN THE </a:t>
                      </a:r>
                      <a:r>
                        <a:rPr lang="en-US" sz="1200" b="1" i="0" u="none" strike="noStrike" noProof="0" dirty="0" smtClean="0">
                          <a:solidFill>
                            <a:srgbClr val="000000"/>
                          </a:solidFill>
                          <a:effectLst/>
                          <a:latin typeface="+mj-lt"/>
                          <a:cs typeface="Arial" pitchFamily="34" charset="0"/>
                        </a:rPr>
                        <a:t>TCDD RISK MATRIX</a:t>
                      </a:r>
                      <a:endParaRPr lang="en-US" sz="1200" b="1" i="0" u="none" strike="noStrike" noProof="0" dirty="0">
                        <a:solidFill>
                          <a:srgbClr val="000000"/>
                        </a:solidFill>
                        <a:effectLst/>
                        <a:latin typeface="+mj-lt"/>
                        <a:cs typeface="Arial"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32709">
                <a:tc>
                  <a:txBody>
                    <a:bodyPr/>
                    <a:lstStyle/>
                    <a:p>
                      <a:pPr algn="ctr" fontAlgn="ctr"/>
                      <a:r>
                        <a:rPr lang="en-US" sz="1100" b="1" i="0" u="none" strike="noStrike" noProof="0" dirty="0" smtClean="0">
                          <a:solidFill>
                            <a:srgbClr val="000000"/>
                          </a:solidFill>
                          <a:effectLst/>
                          <a:latin typeface="+mj-lt"/>
                          <a:cs typeface="Arial" pitchFamily="34" charset="0"/>
                        </a:rPr>
                        <a:t>SCALE</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noProof="0" dirty="0" smtClean="0">
                          <a:solidFill>
                            <a:srgbClr val="000000"/>
                          </a:solidFill>
                          <a:effectLst/>
                          <a:latin typeface="+mj-lt"/>
                          <a:cs typeface="Arial" pitchFamily="34" charset="0"/>
                        </a:rPr>
                        <a:t>PROBABILITY OF OCCURRENCE</a:t>
                      </a:r>
                      <a:endParaRPr lang="en-US" sz="9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noProof="0" dirty="0" smtClean="0">
                          <a:solidFill>
                            <a:srgbClr val="000000"/>
                          </a:solidFill>
                          <a:effectLst/>
                          <a:latin typeface="+mj-lt"/>
                          <a:cs typeface="Arial" pitchFamily="34" charset="0"/>
                        </a:rPr>
                        <a:t>DEFINITION</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noProof="0" dirty="0" smtClean="0">
                          <a:solidFill>
                            <a:srgbClr val="000000"/>
                          </a:solidFill>
                          <a:effectLst/>
                          <a:latin typeface="+mj-lt"/>
                          <a:cs typeface="Arial" pitchFamily="34" charset="0"/>
                        </a:rPr>
                        <a:t>TIME INTERVAL</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69955">
                <a:tc>
                  <a:txBody>
                    <a:bodyPr/>
                    <a:lstStyle/>
                    <a:p>
                      <a:pPr algn="ctr" fontAlgn="ctr"/>
                      <a:r>
                        <a:rPr lang="en-US" sz="1100" b="1" i="0" u="none" strike="noStrike" noProof="0" dirty="0" smtClean="0">
                          <a:solidFill>
                            <a:srgbClr val="000000"/>
                          </a:solidFill>
                          <a:effectLst/>
                          <a:latin typeface="+mj-lt"/>
                          <a:cs typeface="Arial" pitchFamily="34" charset="0"/>
                        </a:rPr>
                        <a:t>A</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noProof="0" dirty="0" smtClean="0">
                          <a:solidFill>
                            <a:srgbClr val="000000"/>
                          </a:solidFill>
                          <a:effectLst/>
                          <a:latin typeface="+mj-lt"/>
                          <a:cs typeface="Arial" pitchFamily="34" charset="0"/>
                        </a:rPr>
                        <a:t>Very</a:t>
                      </a:r>
                      <a:r>
                        <a:rPr lang="en-US" sz="1000" b="1" i="0" u="none" strike="noStrike" baseline="0" noProof="0" dirty="0" smtClean="0">
                          <a:solidFill>
                            <a:srgbClr val="000000"/>
                          </a:solidFill>
                          <a:effectLst/>
                          <a:latin typeface="+mj-lt"/>
                          <a:cs typeface="Arial" pitchFamily="34" charset="0"/>
                        </a:rPr>
                        <a:t> Likely</a:t>
                      </a:r>
                      <a:endParaRPr lang="en-US" sz="10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0" i="0" u="none" strike="noStrike" noProof="0" dirty="0" smtClean="0">
                          <a:solidFill>
                            <a:srgbClr val="000000"/>
                          </a:solidFill>
                          <a:effectLst/>
                          <a:latin typeface="+mj-lt"/>
                          <a:cs typeface="Arial" pitchFamily="34" charset="0"/>
                        </a:rPr>
                        <a:t>Event can occur at any moment.</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noProof="0" dirty="0" smtClean="0">
                          <a:solidFill>
                            <a:srgbClr val="000000"/>
                          </a:solidFill>
                          <a:effectLst/>
                          <a:latin typeface="+mj-lt"/>
                          <a:cs typeface="Arial" pitchFamily="34" charset="0"/>
                        </a:rPr>
                        <a:t>Daily</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955">
                <a:tc>
                  <a:txBody>
                    <a:bodyPr/>
                    <a:lstStyle/>
                    <a:p>
                      <a:pPr algn="ctr" fontAlgn="ctr"/>
                      <a:r>
                        <a:rPr lang="en-US" sz="1100" b="1" i="0" u="none" strike="noStrike" noProof="0" dirty="0" smtClean="0">
                          <a:solidFill>
                            <a:srgbClr val="000000"/>
                          </a:solidFill>
                          <a:effectLst/>
                          <a:latin typeface="+mj-lt"/>
                          <a:cs typeface="Arial" pitchFamily="34" charset="0"/>
                        </a:rPr>
                        <a:t>B</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noProof="0" dirty="0" smtClean="0">
                          <a:solidFill>
                            <a:srgbClr val="000000"/>
                          </a:solidFill>
                          <a:effectLst/>
                          <a:latin typeface="+mj-lt"/>
                          <a:cs typeface="Arial" pitchFamily="34" charset="0"/>
                        </a:rPr>
                        <a:t>Likely</a:t>
                      </a:r>
                      <a:endParaRPr lang="en-US" sz="10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0" i="0" u="none" strike="noStrike" noProof="0" dirty="0" smtClean="0">
                          <a:solidFill>
                            <a:srgbClr val="000000"/>
                          </a:solidFill>
                          <a:effectLst/>
                          <a:latin typeface="+mj-lt"/>
                          <a:cs typeface="Arial" pitchFamily="34" charset="0"/>
                        </a:rPr>
                        <a:t>Event</a:t>
                      </a:r>
                      <a:r>
                        <a:rPr lang="en-US" sz="1000" b="0" i="0" u="none" strike="noStrike" baseline="0" noProof="0" dirty="0" smtClean="0">
                          <a:solidFill>
                            <a:srgbClr val="000000"/>
                          </a:solidFill>
                          <a:effectLst/>
                          <a:latin typeface="+mj-lt"/>
                          <a:cs typeface="Arial" pitchFamily="34" charset="0"/>
                        </a:rPr>
                        <a:t> may occur frequently.</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noProof="0" dirty="0" smtClean="0">
                          <a:solidFill>
                            <a:srgbClr val="000000"/>
                          </a:solidFill>
                          <a:effectLst/>
                          <a:latin typeface="+mj-lt"/>
                          <a:cs typeface="Arial" pitchFamily="34" charset="0"/>
                        </a:rPr>
                        <a:t>Between 2 Days and 1 Month (included)</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955">
                <a:tc>
                  <a:txBody>
                    <a:bodyPr/>
                    <a:lstStyle/>
                    <a:p>
                      <a:pPr algn="ctr" fontAlgn="ctr"/>
                      <a:r>
                        <a:rPr lang="en-US" sz="1100" b="1" i="0" u="none" strike="noStrike" noProof="0" dirty="0" smtClean="0">
                          <a:solidFill>
                            <a:srgbClr val="000000"/>
                          </a:solidFill>
                          <a:effectLst/>
                          <a:latin typeface="+mj-lt"/>
                          <a:cs typeface="Arial" pitchFamily="34" charset="0"/>
                        </a:rPr>
                        <a:t>C</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noProof="0" dirty="0" smtClean="0">
                          <a:solidFill>
                            <a:srgbClr val="000000"/>
                          </a:solidFill>
                          <a:effectLst/>
                          <a:latin typeface="+mj-lt"/>
                          <a:cs typeface="Arial" pitchFamily="34" charset="0"/>
                        </a:rPr>
                        <a:t>Possible</a:t>
                      </a:r>
                      <a:endParaRPr lang="en-US" sz="10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0" i="0" u="none" strike="noStrike" noProof="0" dirty="0" smtClean="0">
                          <a:solidFill>
                            <a:srgbClr val="000000"/>
                          </a:solidFill>
                          <a:effectLst/>
                          <a:latin typeface="+mj-lt"/>
                          <a:cs typeface="Arial" pitchFamily="34" charset="0"/>
                        </a:rPr>
                        <a:t>Event may occur occasionally.</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noProof="0" dirty="0" smtClean="0">
                          <a:solidFill>
                            <a:srgbClr val="000000"/>
                          </a:solidFill>
                          <a:effectLst/>
                          <a:latin typeface="+mj-lt"/>
                          <a:cs typeface="Arial" pitchFamily="34" charset="0"/>
                        </a:rPr>
                        <a:t>Between 1 Month and 1 Year (included)</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955">
                <a:tc>
                  <a:txBody>
                    <a:bodyPr/>
                    <a:lstStyle/>
                    <a:p>
                      <a:pPr algn="ctr" fontAlgn="ctr"/>
                      <a:r>
                        <a:rPr lang="en-US" sz="1100" b="1" i="0" u="none" strike="noStrike" noProof="0" dirty="0" smtClean="0">
                          <a:solidFill>
                            <a:srgbClr val="000000"/>
                          </a:solidFill>
                          <a:effectLst/>
                          <a:latin typeface="+mj-lt"/>
                          <a:cs typeface="Arial" pitchFamily="34" charset="0"/>
                        </a:rPr>
                        <a:t>D</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noProof="0" dirty="0" smtClean="0">
                          <a:solidFill>
                            <a:srgbClr val="000000"/>
                          </a:solidFill>
                          <a:effectLst/>
                          <a:latin typeface="+mj-lt"/>
                          <a:cs typeface="Arial" pitchFamily="34" charset="0"/>
                        </a:rPr>
                        <a:t>Unlikely</a:t>
                      </a:r>
                      <a:endParaRPr lang="en-US" sz="10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0" i="0" u="none" strike="noStrike" noProof="0" dirty="0" smtClean="0">
                          <a:solidFill>
                            <a:srgbClr val="000000"/>
                          </a:solidFill>
                          <a:effectLst/>
                          <a:latin typeface="+mj-lt"/>
                          <a:cs typeface="Arial" pitchFamily="34" charset="0"/>
                        </a:rPr>
                        <a:t>Event may occur rarely.</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noProof="0" dirty="0" smtClean="0">
                          <a:solidFill>
                            <a:srgbClr val="000000"/>
                          </a:solidFill>
                          <a:effectLst/>
                          <a:latin typeface="+mj-lt"/>
                          <a:cs typeface="Arial" pitchFamily="34" charset="0"/>
                        </a:rPr>
                        <a:t>Between 1 Year and  10 Years (included)</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955">
                <a:tc>
                  <a:txBody>
                    <a:bodyPr/>
                    <a:lstStyle/>
                    <a:p>
                      <a:pPr algn="ctr" fontAlgn="ctr"/>
                      <a:r>
                        <a:rPr lang="en-US" sz="1100" b="1" i="0" u="none" strike="noStrike" noProof="0" dirty="0" smtClean="0">
                          <a:solidFill>
                            <a:srgbClr val="000000"/>
                          </a:solidFill>
                          <a:effectLst/>
                          <a:latin typeface="+mj-lt"/>
                          <a:cs typeface="Arial" pitchFamily="34" charset="0"/>
                        </a:rPr>
                        <a:t>E</a:t>
                      </a:r>
                      <a:endParaRPr lang="en-US" sz="11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noProof="0" dirty="0" smtClean="0">
                          <a:solidFill>
                            <a:srgbClr val="000000"/>
                          </a:solidFill>
                          <a:effectLst/>
                          <a:latin typeface="+mj-lt"/>
                          <a:cs typeface="Arial" pitchFamily="34" charset="0"/>
                        </a:rPr>
                        <a:t>Very unlikely</a:t>
                      </a:r>
                      <a:endParaRPr lang="en-US" sz="1000" b="1"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0" i="0" u="none" strike="noStrike" noProof="0" dirty="0" smtClean="0">
                          <a:solidFill>
                            <a:srgbClr val="000000"/>
                          </a:solidFill>
                          <a:effectLst/>
                          <a:latin typeface="+mj-lt"/>
                          <a:cs typeface="Arial" pitchFamily="34" charset="0"/>
                        </a:rPr>
                        <a:t>Event may occur very rarely.</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noProof="0" dirty="0" smtClean="0">
                          <a:solidFill>
                            <a:srgbClr val="000000"/>
                          </a:solidFill>
                          <a:effectLst/>
                          <a:latin typeface="+mj-lt"/>
                          <a:cs typeface="Arial" pitchFamily="34" charset="0"/>
                        </a:rPr>
                        <a:t>More than 10 Years</a:t>
                      </a:r>
                      <a:endParaRPr lang="en-US" sz="1000" b="0" i="0" u="none" strike="noStrike" noProof="0" dirty="0">
                        <a:solidFill>
                          <a:srgbClr val="000000"/>
                        </a:solidFill>
                        <a:effectLst/>
                        <a:latin typeface="+mj-lt"/>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b="1" dirty="0" smtClean="0">
                <a:latin typeface="+mj-lt"/>
                <a:cs typeface="Arial" pitchFamily="34" charset="0"/>
              </a:rPr>
              <a:t>RISK MANAGEMENT</a:t>
            </a:r>
            <a:endParaRPr lang="tr-TR" sz="2400" b="1" dirty="0">
              <a:latin typeface="+mj-lt"/>
              <a:cs typeface="Arial" pitchFamily="34" charset="0"/>
            </a:endParaRPr>
          </a:p>
        </p:txBody>
      </p:sp>
    </p:spTree>
    <p:extLst>
      <p:ext uri="{BB962C8B-B14F-4D97-AF65-F5344CB8AC3E}">
        <p14:creationId xmlns:p14="http://schemas.microsoft.com/office/powerpoint/2010/main" val="363323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498417"/>
            <a:ext cx="5907927"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nchor="ctr" anchorCtr="0">
            <a:spAutoFit/>
          </a:bodyPr>
          <a:lstStyle/>
          <a:p>
            <a:pPr algn="ctr"/>
            <a:r>
              <a:rPr lang="tr-TR" sz="2000" b="1" dirty="0" smtClean="0">
                <a:latin typeface="+mj-lt"/>
                <a:cs typeface="Arial" pitchFamily="34" charset="0"/>
              </a:rPr>
              <a:t>STAFF</a:t>
            </a:r>
            <a:r>
              <a:rPr lang="en-US" sz="2000" b="1" dirty="0" smtClean="0">
                <a:latin typeface="+mj-lt"/>
                <a:cs typeface="Arial" pitchFamily="34" charset="0"/>
              </a:rPr>
              <a:t> QUALIFICATION</a:t>
            </a:r>
            <a:r>
              <a:rPr lang="tr-TR" sz="2000" b="1" dirty="0" smtClean="0">
                <a:latin typeface="+mj-lt"/>
                <a:cs typeface="Arial" pitchFamily="34" charset="0"/>
              </a:rPr>
              <a:t> MANAGEMENT </a:t>
            </a:r>
            <a:r>
              <a:rPr lang="en-US" sz="2000" b="1" dirty="0" smtClean="0">
                <a:latin typeface="+mj-lt"/>
                <a:cs typeface="Arial" pitchFamily="34" charset="0"/>
              </a:rPr>
              <a:t>AND</a:t>
            </a:r>
            <a:r>
              <a:rPr lang="tr-TR" sz="2000" b="1" dirty="0" smtClean="0">
                <a:latin typeface="+mj-lt"/>
                <a:cs typeface="Arial" pitchFamily="34" charset="0"/>
              </a:rPr>
              <a:t> TRAINING</a:t>
            </a:r>
            <a:endParaRPr lang="tr-TR" sz="2000" b="1" dirty="0">
              <a:latin typeface="+mj-lt"/>
              <a:cs typeface="Arial" pitchFamily="34" charset="0"/>
            </a:endParaRPr>
          </a:p>
        </p:txBody>
      </p:sp>
      <p:sp>
        <p:nvSpPr>
          <p:cNvPr id="7" name="2 Alt Başlık"/>
          <p:cNvSpPr txBox="1">
            <a:spLocks/>
          </p:cNvSpPr>
          <p:nvPr/>
        </p:nvSpPr>
        <p:spPr>
          <a:xfrm>
            <a:off x="657452" y="836712"/>
            <a:ext cx="8208912" cy="530898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endParaRPr lang="tr-TR" sz="2400" dirty="0"/>
          </a:p>
          <a:p>
            <a:pPr marR="0" lvl="0" algn="l"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1"/>
                </a:solidFill>
                <a:effectLst/>
                <a:uLnTx/>
                <a:uFillTx/>
                <a:latin typeface="+mj-lt"/>
                <a:cs typeface="Arial" pitchFamily="34" charset="0"/>
              </a:rPr>
              <a:t>- </a:t>
            </a:r>
            <a:r>
              <a:rPr kumimoji="0" lang="en-US" sz="2400" b="1" i="0" u="none" strike="noStrike" kern="1200" cap="none" spc="0" normalizeH="0" baseline="0" noProof="0" dirty="0" smtClean="0">
                <a:ln>
                  <a:noFill/>
                </a:ln>
                <a:solidFill>
                  <a:schemeClr val="tx1"/>
                </a:solidFill>
                <a:effectLst/>
                <a:uLnTx/>
                <a:uFillTx/>
                <a:latin typeface="+mj-lt"/>
                <a:cs typeface="Arial" pitchFamily="34" charset="0"/>
              </a:rPr>
              <a:t>Staff </a:t>
            </a:r>
            <a:r>
              <a:rPr lang="en-US" sz="2400" b="1" dirty="0" smtClean="0">
                <a:latin typeface="+mj-lt"/>
                <a:cs typeface="Arial" pitchFamily="34" charset="0"/>
              </a:rPr>
              <a:t>assigned to safety-critical activities should be well</a:t>
            </a:r>
            <a:r>
              <a:rPr lang="tr-TR" sz="2400" b="1" dirty="0" smtClean="0">
                <a:latin typeface="+mj-lt"/>
                <a:cs typeface="Arial" pitchFamily="34" charset="0"/>
              </a:rPr>
              <a:t>-</a:t>
            </a:r>
            <a:r>
              <a:rPr lang="en-US" sz="2400" b="1" dirty="0" smtClean="0">
                <a:latin typeface="+mj-lt"/>
                <a:cs typeface="Arial" pitchFamily="34" charset="0"/>
              </a:rPr>
              <a:t>qualified for the job. </a:t>
            </a:r>
            <a:endParaRPr kumimoji="0" lang="en-US" sz="2400" b="1" i="0" u="none" strike="noStrike" kern="1200" cap="none" spc="0" normalizeH="0" baseline="0" noProof="0" dirty="0" smtClean="0">
              <a:ln>
                <a:noFill/>
              </a:ln>
              <a:solidFill>
                <a:schemeClr val="tx1"/>
              </a:solidFill>
              <a:effectLst/>
              <a:uLnTx/>
              <a:uFillTx/>
              <a:latin typeface="+mj-lt"/>
              <a:cs typeface="Arial" pitchFamily="34" charset="0"/>
            </a:endParaRPr>
          </a:p>
          <a:p>
            <a:pPr marR="0" lvl="0" algn="l" defTabSz="914400" rtl="0" eaLnBrk="1" fontAlgn="auto" latinLnBrk="0" hangingPunct="1">
              <a:lnSpc>
                <a:spcPct val="100000"/>
              </a:lnSpc>
              <a:spcBef>
                <a:spcPct val="20000"/>
              </a:spcBef>
              <a:spcAft>
                <a:spcPts val="0"/>
              </a:spcAft>
              <a:buClrTx/>
              <a:buSzTx/>
              <a:tabLst/>
              <a:defRPr/>
            </a:pPr>
            <a:endParaRPr lang="tr-TR" sz="2400" b="1" baseline="0" dirty="0" smtClean="0">
              <a:latin typeface="+mj-lt"/>
              <a:cs typeface="Arial" pitchFamily="34" charset="0"/>
            </a:endParaRPr>
          </a:p>
          <a:p>
            <a:pPr marR="0" lvl="0" algn="l" defTabSz="914400" rtl="0" eaLnBrk="1" fontAlgn="auto" latinLnBrk="0" hangingPunct="1">
              <a:lnSpc>
                <a:spcPct val="100000"/>
              </a:lnSpc>
              <a:spcBef>
                <a:spcPct val="20000"/>
              </a:spcBef>
              <a:spcAft>
                <a:spcPts val="0"/>
              </a:spcAft>
              <a:buClrTx/>
              <a:buSzTx/>
              <a:tabLst/>
              <a:defRPr/>
            </a:pPr>
            <a:r>
              <a:rPr lang="en-US" sz="2400" b="1" dirty="0" smtClean="0">
                <a:latin typeface="+mj-lt"/>
                <a:cs typeface="Arial" pitchFamily="34" charset="0"/>
              </a:rPr>
              <a:t>- To ensure fulfillment of responsibilities, sufficient resources should be allocated and staff should be authorized.</a:t>
            </a:r>
          </a:p>
          <a:p>
            <a:pPr marR="0" lvl="0" algn="l" defTabSz="914400" rtl="0" eaLnBrk="1" fontAlgn="auto" latinLnBrk="0" hangingPunct="1">
              <a:lnSpc>
                <a:spcPct val="100000"/>
              </a:lnSpc>
              <a:spcBef>
                <a:spcPct val="20000"/>
              </a:spcBef>
              <a:spcAft>
                <a:spcPts val="0"/>
              </a:spcAft>
              <a:buClrTx/>
              <a:buSzTx/>
              <a:tabLst/>
              <a:defRPr/>
            </a:pPr>
            <a:endParaRPr lang="en-US" sz="2400" b="1" dirty="0" smtClean="0">
              <a:latin typeface="+mj-lt"/>
              <a:cs typeface="Arial" pitchFamily="34" charset="0"/>
            </a:endParaRPr>
          </a:p>
          <a:p>
            <a:pPr marR="0" lvl="0" algn="l" defTabSz="914400" rtl="0" eaLnBrk="1" fontAlgn="auto" latinLnBrk="0" hangingPunct="1">
              <a:lnSpc>
                <a:spcPct val="100000"/>
              </a:lnSpc>
              <a:spcBef>
                <a:spcPct val="20000"/>
              </a:spcBef>
              <a:spcAft>
                <a:spcPts val="0"/>
              </a:spcAft>
              <a:buClrTx/>
              <a:buSzTx/>
              <a:tabLst/>
              <a:defRPr/>
            </a:pPr>
            <a:r>
              <a:rPr lang="en-US" sz="2400" b="1" dirty="0" smtClean="0">
                <a:latin typeface="+mj-lt"/>
                <a:cs typeface="Arial" pitchFamily="34" charset="0"/>
              </a:rPr>
              <a:t>- As a result of joint studies with Vocational Qualifications Authority, National </a:t>
            </a:r>
            <a:r>
              <a:rPr lang="tr-TR" sz="2400" b="1" dirty="0" err="1" smtClean="0">
                <a:latin typeface="+mj-lt"/>
                <a:cs typeface="Arial" pitchFamily="34" charset="0"/>
              </a:rPr>
              <a:t>Vocationa</a:t>
            </a:r>
            <a:r>
              <a:rPr lang="en-US" sz="2400" b="1" dirty="0" smtClean="0">
                <a:latin typeface="+mj-lt"/>
                <a:cs typeface="Arial" pitchFamily="34" charset="0"/>
              </a:rPr>
              <a:t>l Standards and National Vocational Qualifications were </a:t>
            </a:r>
            <a:r>
              <a:rPr lang="tr-TR" sz="2400" b="1" dirty="0" err="1" smtClean="0">
                <a:latin typeface="+mj-lt"/>
                <a:cs typeface="Arial" pitchFamily="34" charset="0"/>
              </a:rPr>
              <a:t>defined</a:t>
            </a:r>
            <a:r>
              <a:rPr lang="en-US" sz="2400" b="1" dirty="0" smtClean="0">
                <a:latin typeface="+mj-lt"/>
                <a:cs typeface="Arial" pitchFamily="34" charset="0"/>
              </a:rPr>
              <a:t> </a:t>
            </a:r>
            <a:r>
              <a:rPr lang="tr-TR" sz="2400" b="1" dirty="0" err="1" smtClean="0">
                <a:latin typeface="+mj-lt"/>
                <a:cs typeface="Arial" pitchFamily="34" charset="0"/>
              </a:rPr>
              <a:t>for</a:t>
            </a:r>
            <a:r>
              <a:rPr lang="en-US" sz="2400" b="1" dirty="0" smtClean="0">
                <a:latin typeface="+mj-lt"/>
                <a:cs typeface="Arial" pitchFamily="34" charset="0"/>
              </a:rPr>
              <a:t> 16 and 8 professions, respectively. </a:t>
            </a:r>
            <a:endParaRPr lang="tr-TR" sz="2400" b="1" dirty="0" smtClean="0">
              <a:latin typeface="+mj-lt"/>
              <a:cs typeface="Arial" pitchFamily="34" charset="0"/>
            </a:endParaRPr>
          </a:p>
        </p:txBody>
      </p:sp>
    </p:spTree>
    <p:extLst>
      <p:ext uri="{BB962C8B-B14F-4D97-AF65-F5344CB8AC3E}">
        <p14:creationId xmlns:p14="http://schemas.microsoft.com/office/powerpoint/2010/main" val="4206098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400" b="1" dirty="0" smtClean="0">
                <a:latin typeface="+mj-lt"/>
                <a:cs typeface="Arial" pitchFamily="34" charset="0"/>
              </a:rPr>
              <a:t>EMERGENCY MANAGEMENT</a:t>
            </a:r>
            <a:endParaRPr lang="tr-TR" sz="2400" b="1" dirty="0">
              <a:latin typeface="+mj-lt"/>
              <a:cs typeface="Arial" pitchFamily="34" charset="0"/>
            </a:endParaRPr>
          </a:p>
        </p:txBody>
      </p:sp>
      <p:pic>
        <p:nvPicPr>
          <p:cNvPr id="133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116" y="3448613"/>
            <a:ext cx="8136904" cy="300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çerik Yer Tutucusu 7"/>
          <p:cNvSpPr>
            <a:spLocks noGrp="1"/>
          </p:cNvSpPr>
          <p:nvPr>
            <p:ph idx="1"/>
          </p:nvPr>
        </p:nvSpPr>
        <p:spPr>
          <a:xfrm>
            <a:off x="457200" y="1088478"/>
            <a:ext cx="8579296" cy="2916586"/>
          </a:xfrm>
        </p:spPr>
        <p:txBody>
          <a:bodyPr>
            <a:normAutofit fontScale="47500" lnSpcReduction="20000"/>
          </a:bodyPr>
          <a:lstStyle/>
          <a:p>
            <a:pPr marL="0" indent="0">
              <a:buNone/>
            </a:pPr>
            <a:endParaRPr lang="tr-TR" sz="2400" dirty="0" smtClean="0"/>
          </a:p>
          <a:p>
            <a:pPr marL="0" indent="0">
              <a:buNone/>
            </a:pPr>
            <a:r>
              <a:rPr lang="en-US" sz="3600" b="1" dirty="0">
                <a:latin typeface="+mj-lt"/>
                <a:cs typeface="Arial" pitchFamily="34" charset="0"/>
              </a:rPr>
              <a:t>Within the </a:t>
            </a:r>
            <a:r>
              <a:rPr lang="en-US" sz="3600" b="1" dirty="0" smtClean="0">
                <a:latin typeface="+mj-lt"/>
                <a:cs typeface="Arial" pitchFamily="34" charset="0"/>
              </a:rPr>
              <a:t>framework</a:t>
            </a:r>
            <a:r>
              <a:rPr lang="tr-TR" sz="3600" b="1" dirty="0" smtClean="0">
                <a:latin typeface="+mj-lt"/>
                <a:cs typeface="Arial" pitchFamily="34" charset="0"/>
              </a:rPr>
              <a:t> of </a:t>
            </a:r>
            <a:r>
              <a:rPr lang="en-US" sz="3600" b="1" dirty="0" smtClean="0">
                <a:latin typeface="+mj-lt"/>
                <a:cs typeface="Arial" pitchFamily="34" charset="0"/>
              </a:rPr>
              <a:t>railway </a:t>
            </a:r>
            <a:r>
              <a:rPr lang="en-US" sz="3600" b="1" dirty="0">
                <a:latin typeface="+mj-lt"/>
                <a:cs typeface="Arial" pitchFamily="34" charset="0"/>
              </a:rPr>
              <a:t>emergency </a:t>
            </a:r>
            <a:r>
              <a:rPr lang="en-US" sz="3600" b="1" dirty="0" smtClean="0">
                <a:latin typeface="+mj-lt"/>
                <a:cs typeface="Arial" pitchFamily="34" charset="0"/>
              </a:rPr>
              <a:t>management, </a:t>
            </a:r>
            <a:r>
              <a:rPr lang="en-US" sz="3600" b="1" dirty="0">
                <a:latin typeface="+mj-lt"/>
                <a:cs typeface="Arial" pitchFamily="34" charset="0"/>
              </a:rPr>
              <a:t>safety rules and recommendations focus on risk management, establishing systems (procedures, protocols, technical means, communication and information systems, others) to avoid incidents. </a:t>
            </a:r>
            <a:endParaRPr lang="tr-TR" sz="3600" b="1" dirty="0" smtClean="0">
              <a:latin typeface="+mj-lt"/>
              <a:cs typeface="Arial" pitchFamily="34" charset="0"/>
            </a:endParaRPr>
          </a:p>
          <a:p>
            <a:pPr marL="0" indent="0">
              <a:buNone/>
            </a:pPr>
            <a:endParaRPr lang="tr-TR" sz="3600" b="1" dirty="0">
              <a:latin typeface="+mj-lt"/>
              <a:cs typeface="Arial" pitchFamily="34" charset="0"/>
            </a:endParaRPr>
          </a:p>
          <a:p>
            <a:pPr marL="0" indent="0">
              <a:buNone/>
            </a:pPr>
            <a:r>
              <a:rPr lang="en-US" sz="3600" b="1" dirty="0" smtClean="0">
                <a:latin typeface="+mj-lt"/>
                <a:cs typeface="Arial" pitchFamily="34" charset="0"/>
              </a:rPr>
              <a:t>However</a:t>
            </a:r>
            <a:r>
              <a:rPr lang="en-US" sz="3600" b="1" dirty="0">
                <a:latin typeface="+mj-lt"/>
                <a:cs typeface="Arial" pitchFamily="34" charset="0"/>
              </a:rPr>
              <a:t>, accidents and crises are not likely to be stopped, but managed and </a:t>
            </a:r>
            <a:r>
              <a:rPr lang="en-US" sz="3600" b="1" dirty="0" smtClean="0">
                <a:latin typeface="+mj-lt"/>
                <a:cs typeface="Arial" pitchFamily="34" charset="0"/>
              </a:rPr>
              <a:t>s</a:t>
            </a:r>
            <a:r>
              <a:rPr lang="tr-TR" sz="3600" b="1" dirty="0" err="1" smtClean="0">
                <a:latin typeface="+mj-lt"/>
                <a:cs typeface="Arial" pitchFamily="34" charset="0"/>
              </a:rPr>
              <a:t>ettled</a:t>
            </a:r>
            <a:r>
              <a:rPr lang="en-US" sz="3600" b="1" dirty="0" smtClean="0">
                <a:latin typeface="+mj-lt"/>
                <a:cs typeface="Arial" pitchFamily="34" charset="0"/>
              </a:rPr>
              <a:t> </a:t>
            </a:r>
            <a:r>
              <a:rPr lang="en-US" sz="3600" b="1" dirty="0">
                <a:latin typeface="+mj-lt"/>
                <a:cs typeface="Arial" pitchFamily="34" charset="0"/>
              </a:rPr>
              <a:t>in the most efficient and effective way using the available resources in the minimum time. </a:t>
            </a:r>
            <a:r>
              <a:rPr lang="tr-TR" sz="3600" b="1" dirty="0" smtClean="0">
                <a:latin typeface="+mj-lt"/>
                <a:cs typeface="Arial" pitchFamily="34" charset="0"/>
              </a:rPr>
              <a:t> </a:t>
            </a:r>
          </a:p>
          <a:p>
            <a:pPr marL="0" indent="0">
              <a:buNone/>
            </a:pPr>
            <a:endParaRPr lang="tr-TR" sz="3600" b="1" dirty="0">
              <a:latin typeface="+mj-lt"/>
              <a:cs typeface="Arial" pitchFamily="34" charset="0"/>
            </a:endParaRPr>
          </a:p>
          <a:p>
            <a:pPr marL="0" indent="0">
              <a:buNone/>
            </a:pPr>
            <a:r>
              <a:rPr lang="en-US" sz="3600" b="1" dirty="0" smtClean="0">
                <a:latin typeface="+mj-lt"/>
                <a:cs typeface="Arial" pitchFamily="34" charset="0"/>
              </a:rPr>
              <a:t>TCDD Directive</a:t>
            </a:r>
            <a:r>
              <a:rPr lang="tr-TR" sz="3600" b="1" dirty="0" smtClean="0">
                <a:latin typeface="+mj-lt"/>
                <a:cs typeface="Arial" pitchFamily="34" charset="0"/>
              </a:rPr>
              <a:t> on </a:t>
            </a:r>
            <a:r>
              <a:rPr lang="en-US" sz="3600" b="1" dirty="0" smtClean="0">
                <a:latin typeface="+mj-lt"/>
                <a:cs typeface="Arial" pitchFamily="34" charset="0"/>
              </a:rPr>
              <a:t>Emergency </a:t>
            </a:r>
            <a:r>
              <a:rPr lang="en-US" sz="3600" b="1" dirty="0">
                <a:latin typeface="+mj-lt"/>
                <a:cs typeface="Arial" pitchFamily="34" charset="0"/>
              </a:rPr>
              <a:t>Management, </a:t>
            </a:r>
            <a:r>
              <a:rPr lang="en-US" sz="3600" b="1" dirty="0" smtClean="0">
                <a:latin typeface="+mj-lt"/>
                <a:cs typeface="Arial" pitchFamily="34" charset="0"/>
              </a:rPr>
              <a:t>which came into force on 10 December 2012, has been implemented. </a:t>
            </a:r>
            <a:endParaRPr lang="en-US" sz="3600" b="1" dirty="0">
              <a:latin typeface="+mj-lt"/>
              <a:cs typeface="Arial" pitchFamily="34" charset="0"/>
            </a:endParaRPr>
          </a:p>
        </p:txBody>
      </p:sp>
      <p:sp>
        <p:nvSpPr>
          <p:cNvPr id="9" name="TextBox 8"/>
          <p:cNvSpPr txBox="1"/>
          <p:nvPr/>
        </p:nvSpPr>
        <p:spPr>
          <a:xfrm>
            <a:off x="616124" y="4555046"/>
            <a:ext cx="1097280" cy="861774"/>
          </a:xfrm>
          <a:prstGeom prst="rect">
            <a:avLst/>
          </a:prstGeom>
          <a:solidFill>
            <a:schemeClr val="tx2">
              <a:lumMod val="60000"/>
              <a:lumOff val="40000"/>
            </a:schemeClr>
          </a:solidFill>
        </p:spPr>
        <p:txBody>
          <a:bodyPr wrap="square" rtlCol="0" anchor="ctr" anchorCtr="0">
            <a:spAutoFit/>
          </a:bodyPr>
          <a:lstStyle/>
          <a:p>
            <a:pPr algn="ctr"/>
            <a:r>
              <a:rPr lang="en-US" sz="1000" b="1" dirty="0" smtClean="0">
                <a:solidFill>
                  <a:schemeClr val="bg1"/>
                </a:solidFill>
                <a:latin typeface="Arial" pitchFamily="34" charset="0"/>
                <a:cs typeface="Arial" pitchFamily="34" charset="0"/>
              </a:rPr>
              <a:t>Emergency Management</a:t>
            </a:r>
          </a:p>
          <a:p>
            <a:pPr algn="ctr"/>
            <a:endParaRPr lang="en-US" sz="1000" b="1" dirty="0" smtClean="0">
              <a:solidFill>
                <a:schemeClr val="bg1"/>
              </a:solidFill>
              <a:latin typeface="Arial" pitchFamily="34" charset="0"/>
              <a:cs typeface="Arial" pitchFamily="34" charset="0"/>
            </a:endParaRPr>
          </a:p>
          <a:p>
            <a:pPr algn="ctr"/>
            <a:r>
              <a:rPr lang="en-US" sz="1000" b="1" dirty="0" smtClean="0">
                <a:solidFill>
                  <a:schemeClr val="bg1"/>
                </a:solidFill>
                <a:latin typeface="Arial" pitchFamily="34" charset="0"/>
                <a:cs typeface="Arial" pitchFamily="34" charset="0"/>
              </a:rPr>
              <a:t>(Preliminary </a:t>
            </a:r>
            <a:r>
              <a:rPr lang="tr-TR" sz="1000" b="1" dirty="0" err="1" smtClean="0">
                <a:solidFill>
                  <a:schemeClr val="bg1"/>
                </a:solidFill>
                <a:latin typeface="Arial" pitchFamily="34" charset="0"/>
                <a:cs typeface="Arial" pitchFamily="34" charset="0"/>
              </a:rPr>
              <a:t>activities</a:t>
            </a:r>
            <a:r>
              <a:rPr lang="en-US" sz="1000" b="1" dirty="0" smtClean="0">
                <a:solidFill>
                  <a:schemeClr val="bg1"/>
                </a:solidFill>
                <a:latin typeface="Arial" pitchFamily="34" charset="0"/>
                <a:cs typeface="Arial" pitchFamily="34" charset="0"/>
              </a:rPr>
              <a:t>)</a:t>
            </a:r>
            <a:endParaRPr lang="en-US" sz="1000" b="1" dirty="0">
              <a:solidFill>
                <a:schemeClr val="bg1"/>
              </a:solidFill>
              <a:latin typeface="Arial" pitchFamily="34" charset="0"/>
              <a:cs typeface="Arial" pitchFamily="34" charset="0"/>
            </a:endParaRPr>
          </a:p>
        </p:txBody>
      </p:sp>
      <p:sp>
        <p:nvSpPr>
          <p:cNvPr id="10" name="TextBox 9"/>
          <p:cNvSpPr txBox="1"/>
          <p:nvPr/>
        </p:nvSpPr>
        <p:spPr>
          <a:xfrm>
            <a:off x="1984276" y="4698010"/>
            <a:ext cx="1097280" cy="523220"/>
          </a:xfrm>
          <a:prstGeom prst="rect">
            <a:avLst/>
          </a:prstGeom>
          <a:solidFill>
            <a:srgbClr val="00B050"/>
          </a:solidFill>
        </p:spPr>
        <p:txBody>
          <a:bodyPr wrap="square" rtlCol="0" anchor="ctr" anchorCtr="0">
            <a:spAutoFit/>
          </a:bodyPr>
          <a:lstStyle/>
          <a:p>
            <a:pPr algn="ctr"/>
            <a:r>
              <a:rPr lang="en-US" sz="1400" b="1" dirty="0" smtClean="0">
                <a:solidFill>
                  <a:schemeClr val="bg1"/>
                </a:solidFill>
                <a:latin typeface="Arial" pitchFamily="34" charset="0"/>
                <a:cs typeface="Arial" pitchFamily="34" charset="0"/>
              </a:rPr>
              <a:t>Regular </a:t>
            </a:r>
            <a:r>
              <a:rPr lang="tr-TR" sz="1400" b="1" dirty="0" smtClean="0">
                <a:solidFill>
                  <a:schemeClr val="bg1"/>
                </a:solidFill>
                <a:latin typeface="Arial" pitchFamily="34" charset="0"/>
                <a:cs typeface="Arial" pitchFamily="34" charset="0"/>
              </a:rPr>
              <a:t>o</a:t>
            </a:r>
            <a:r>
              <a:rPr lang="en-US" sz="1400" b="1" dirty="0" err="1" smtClean="0">
                <a:solidFill>
                  <a:schemeClr val="bg1"/>
                </a:solidFill>
                <a:latin typeface="Arial" pitchFamily="34" charset="0"/>
                <a:cs typeface="Arial" pitchFamily="34" charset="0"/>
              </a:rPr>
              <a:t>peration</a:t>
            </a:r>
            <a:endParaRPr lang="en-US" sz="1400" b="1" dirty="0">
              <a:solidFill>
                <a:schemeClr val="bg1"/>
              </a:solidFill>
              <a:latin typeface="Arial" pitchFamily="34" charset="0"/>
              <a:cs typeface="Arial" pitchFamily="34" charset="0"/>
            </a:endParaRPr>
          </a:p>
        </p:txBody>
      </p:sp>
      <p:sp>
        <p:nvSpPr>
          <p:cNvPr id="11" name="TextBox 10"/>
          <p:cNvSpPr txBox="1"/>
          <p:nvPr/>
        </p:nvSpPr>
        <p:spPr>
          <a:xfrm>
            <a:off x="3389733" y="4684929"/>
            <a:ext cx="1164725" cy="461665"/>
          </a:xfrm>
          <a:prstGeom prst="rect">
            <a:avLst/>
          </a:prstGeom>
          <a:solidFill>
            <a:srgbClr val="C00000"/>
          </a:solidFill>
        </p:spPr>
        <p:txBody>
          <a:bodyPr wrap="square" rtlCol="0" anchor="ctr" anchorCtr="0">
            <a:spAutoFit/>
          </a:bodyPr>
          <a:lstStyle/>
          <a:p>
            <a:pPr algn="ctr"/>
            <a:r>
              <a:rPr lang="en-US" sz="1200" b="1" dirty="0" smtClean="0">
                <a:solidFill>
                  <a:schemeClr val="bg1"/>
                </a:solidFill>
                <a:latin typeface="Arial" pitchFamily="34" charset="0"/>
                <a:cs typeface="Arial" pitchFamily="34" charset="0"/>
              </a:rPr>
              <a:t>Dangerous </a:t>
            </a:r>
            <a:r>
              <a:rPr lang="tr-TR" sz="1200" b="1" dirty="0" err="1" smtClean="0">
                <a:solidFill>
                  <a:schemeClr val="bg1"/>
                </a:solidFill>
                <a:latin typeface="Arial" pitchFamily="34" charset="0"/>
                <a:cs typeface="Arial" pitchFamily="34" charset="0"/>
              </a:rPr>
              <a:t>irregularities</a:t>
            </a:r>
            <a:endParaRPr lang="en-US" sz="1200" b="1" dirty="0">
              <a:solidFill>
                <a:schemeClr val="bg1"/>
              </a:solidFill>
              <a:latin typeface="Arial" pitchFamily="34" charset="0"/>
              <a:cs typeface="Arial" pitchFamily="34" charset="0"/>
            </a:endParaRPr>
          </a:p>
        </p:txBody>
      </p:sp>
      <p:sp>
        <p:nvSpPr>
          <p:cNvPr id="12" name="TextBox 11"/>
          <p:cNvSpPr txBox="1"/>
          <p:nvPr/>
        </p:nvSpPr>
        <p:spPr>
          <a:xfrm>
            <a:off x="4792588" y="4605677"/>
            <a:ext cx="1097280" cy="707886"/>
          </a:xfrm>
          <a:prstGeom prst="rect">
            <a:avLst/>
          </a:prstGeom>
          <a:solidFill>
            <a:schemeClr val="tx2">
              <a:lumMod val="60000"/>
              <a:lumOff val="40000"/>
            </a:schemeClr>
          </a:solidFill>
        </p:spPr>
        <p:txBody>
          <a:bodyPr wrap="square" rtlCol="0" anchor="ctr" anchorCtr="0">
            <a:spAutoFit/>
          </a:bodyPr>
          <a:lstStyle/>
          <a:p>
            <a:pPr algn="ctr"/>
            <a:r>
              <a:rPr lang="en-US" sz="1000" b="1" dirty="0" smtClean="0">
                <a:solidFill>
                  <a:schemeClr val="bg1"/>
                </a:solidFill>
                <a:latin typeface="Arial" pitchFamily="34" charset="0"/>
                <a:cs typeface="Arial" pitchFamily="34" charset="0"/>
              </a:rPr>
              <a:t>Accident Management</a:t>
            </a:r>
          </a:p>
          <a:p>
            <a:pPr algn="ctr"/>
            <a:endParaRPr lang="en-US" sz="1000" b="1" dirty="0" smtClean="0">
              <a:solidFill>
                <a:schemeClr val="bg1"/>
              </a:solidFill>
              <a:latin typeface="Arial" pitchFamily="34" charset="0"/>
              <a:cs typeface="Arial" pitchFamily="34" charset="0"/>
            </a:endParaRPr>
          </a:p>
          <a:p>
            <a:pPr algn="ctr"/>
            <a:r>
              <a:rPr lang="en-US" sz="1000" b="1" dirty="0" smtClean="0">
                <a:solidFill>
                  <a:schemeClr val="bg1"/>
                </a:solidFill>
                <a:latin typeface="Arial" pitchFamily="34" charset="0"/>
                <a:cs typeface="Arial" pitchFamily="34" charset="0"/>
              </a:rPr>
              <a:t>(Reactive)</a:t>
            </a:r>
            <a:endParaRPr lang="en-US" sz="1000" b="1" dirty="0">
              <a:solidFill>
                <a:schemeClr val="bg1"/>
              </a:solidFill>
              <a:latin typeface="Arial" pitchFamily="34" charset="0"/>
              <a:cs typeface="Arial" pitchFamily="34" charset="0"/>
            </a:endParaRPr>
          </a:p>
        </p:txBody>
      </p:sp>
      <p:sp>
        <p:nvSpPr>
          <p:cNvPr id="13" name="TextBox 12"/>
          <p:cNvSpPr txBox="1"/>
          <p:nvPr/>
        </p:nvSpPr>
        <p:spPr>
          <a:xfrm>
            <a:off x="6160740" y="4446853"/>
            <a:ext cx="1078992" cy="1015663"/>
          </a:xfrm>
          <a:prstGeom prst="rect">
            <a:avLst/>
          </a:prstGeom>
          <a:solidFill>
            <a:schemeClr val="tx2">
              <a:lumMod val="75000"/>
            </a:schemeClr>
          </a:solidFill>
        </p:spPr>
        <p:txBody>
          <a:bodyPr wrap="square" rtlCol="0" anchor="ctr" anchorCtr="0">
            <a:spAutoFit/>
          </a:bodyPr>
          <a:lstStyle/>
          <a:p>
            <a:pPr algn="ctr"/>
            <a:r>
              <a:rPr lang="en-US" sz="1000" b="1" dirty="0" smtClean="0">
                <a:solidFill>
                  <a:schemeClr val="bg1"/>
                </a:solidFill>
                <a:latin typeface="Arial" pitchFamily="34" charset="0"/>
                <a:cs typeface="Arial" pitchFamily="34" charset="0"/>
              </a:rPr>
              <a:t>Investigation of Causes of Accidents</a:t>
            </a:r>
          </a:p>
          <a:p>
            <a:pPr algn="ctr"/>
            <a:endParaRPr lang="en-US" sz="1000" b="1" dirty="0" smtClean="0">
              <a:solidFill>
                <a:schemeClr val="bg1"/>
              </a:solidFill>
              <a:latin typeface="Arial" pitchFamily="34" charset="0"/>
              <a:cs typeface="Arial" pitchFamily="34" charset="0"/>
            </a:endParaRPr>
          </a:p>
          <a:p>
            <a:pPr algn="ctr"/>
            <a:r>
              <a:rPr lang="en-US" sz="1000" b="1" dirty="0" smtClean="0">
                <a:solidFill>
                  <a:schemeClr val="bg1"/>
                </a:solidFill>
                <a:latin typeface="Arial" pitchFamily="34" charset="0"/>
                <a:cs typeface="Arial" pitchFamily="34" charset="0"/>
              </a:rPr>
              <a:t>(Proactive&amp;</a:t>
            </a:r>
          </a:p>
          <a:p>
            <a:pPr algn="ctr"/>
            <a:r>
              <a:rPr lang="en-US" sz="1000" b="1" dirty="0" smtClean="0">
                <a:solidFill>
                  <a:schemeClr val="bg1"/>
                </a:solidFill>
                <a:latin typeface="Arial" pitchFamily="34" charset="0"/>
                <a:cs typeface="Arial" pitchFamily="34" charset="0"/>
              </a:rPr>
              <a:t>Rehabilitation)</a:t>
            </a:r>
            <a:endParaRPr lang="en-US" sz="1000" b="1" dirty="0">
              <a:solidFill>
                <a:schemeClr val="bg1"/>
              </a:solidFill>
              <a:latin typeface="Arial" pitchFamily="34" charset="0"/>
              <a:cs typeface="Arial" pitchFamily="34" charset="0"/>
            </a:endParaRPr>
          </a:p>
        </p:txBody>
      </p:sp>
      <p:sp>
        <p:nvSpPr>
          <p:cNvPr id="14" name="TextBox 13"/>
          <p:cNvSpPr txBox="1"/>
          <p:nvPr/>
        </p:nvSpPr>
        <p:spPr>
          <a:xfrm>
            <a:off x="7528892" y="4565027"/>
            <a:ext cx="1097280" cy="738664"/>
          </a:xfrm>
          <a:prstGeom prst="rect">
            <a:avLst/>
          </a:prstGeom>
          <a:solidFill>
            <a:srgbClr val="00B050"/>
          </a:solidFill>
        </p:spPr>
        <p:txBody>
          <a:bodyPr wrap="square" rtlCol="0" anchor="ctr" anchorCtr="0">
            <a:spAutoFit/>
          </a:bodyPr>
          <a:lstStyle/>
          <a:p>
            <a:pPr algn="ctr"/>
            <a:r>
              <a:rPr lang="en-US" sz="1400" b="1" dirty="0" smtClean="0">
                <a:solidFill>
                  <a:schemeClr val="bg1"/>
                </a:solidFill>
                <a:latin typeface="Arial" pitchFamily="34" charset="0"/>
                <a:cs typeface="Arial" pitchFamily="34" charset="0"/>
              </a:rPr>
              <a:t>Regular Operation</a:t>
            </a:r>
          </a:p>
          <a:p>
            <a:pPr algn="ctr"/>
            <a:r>
              <a:rPr lang="en-US" sz="1400" b="1" dirty="0" smtClean="0">
                <a:solidFill>
                  <a:schemeClr val="bg1"/>
                </a:solidFill>
                <a:latin typeface="Arial" pitchFamily="34" charset="0"/>
                <a:cs typeface="Arial" pitchFamily="34" charset="0"/>
              </a:rPr>
              <a:t>Regained</a:t>
            </a:r>
            <a:endParaRPr lang="en-US"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2766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400" b="1" dirty="0" smtClean="0">
                <a:latin typeface="+mj-lt"/>
                <a:cs typeface="Arial" pitchFamily="34" charset="0"/>
              </a:rPr>
              <a:t>ACCIDENT MANAGEMENT</a:t>
            </a:r>
            <a:endParaRPr lang="tr-TR" sz="2400" b="1" dirty="0">
              <a:latin typeface="+mj-lt"/>
              <a:cs typeface="Arial" pitchFamily="34" charset="0"/>
            </a:endParaRPr>
          </a:p>
        </p:txBody>
      </p:sp>
      <p:sp>
        <p:nvSpPr>
          <p:cNvPr id="8" name="İçerik Yer Tutucusu 7"/>
          <p:cNvSpPr>
            <a:spLocks noGrp="1"/>
          </p:cNvSpPr>
          <p:nvPr>
            <p:ph idx="1"/>
          </p:nvPr>
        </p:nvSpPr>
        <p:spPr>
          <a:xfrm>
            <a:off x="457200" y="1351309"/>
            <a:ext cx="8435280" cy="4525963"/>
          </a:xfrm>
        </p:spPr>
        <p:txBody>
          <a:bodyPr>
            <a:normAutofit/>
          </a:bodyPr>
          <a:lstStyle/>
          <a:p>
            <a:pPr marL="0" indent="0">
              <a:buNone/>
            </a:pPr>
            <a:endParaRPr lang="tr-TR" sz="2400" dirty="0" smtClean="0"/>
          </a:p>
          <a:p>
            <a:pPr marL="0" indent="0">
              <a:buNone/>
            </a:pPr>
            <a:r>
              <a:rPr lang="en-US" sz="2400" b="1" dirty="0" smtClean="0">
                <a:latin typeface="+mj-lt"/>
                <a:cs typeface="Arial" pitchFamily="34" charset="0"/>
              </a:rPr>
              <a:t>Methods should be devised to ensure that: </a:t>
            </a:r>
          </a:p>
          <a:p>
            <a:pPr marL="0" indent="0">
              <a:buNone/>
            </a:pPr>
            <a:r>
              <a:rPr lang="en-US" sz="2400" b="1" dirty="0" smtClean="0">
                <a:latin typeface="+mj-lt"/>
                <a:cs typeface="Arial" pitchFamily="34" charset="0"/>
              </a:rPr>
              <a:t>- accidents, incidents, near</a:t>
            </a:r>
            <a:r>
              <a:rPr lang="tr-TR" sz="2400" b="1" dirty="0" smtClean="0">
                <a:latin typeface="+mj-lt"/>
                <a:cs typeface="Arial" pitchFamily="34" charset="0"/>
              </a:rPr>
              <a:t>-</a:t>
            </a:r>
            <a:r>
              <a:rPr lang="en-US" sz="2400" b="1" dirty="0" smtClean="0">
                <a:latin typeface="+mj-lt"/>
                <a:cs typeface="Arial" pitchFamily="34" charset="0"/>
              </a:rPr>
              <a:t>misses and other dangerous events are reported and analyzed,</a:t>
            </a:r>
          </a:p>
          <a:p>
            <a:pPr marL="0" indent="0">
              <a:buNone/>
            </a:pPr>
            <a:r>
              <a:rPr lang="en-US" sz="2400" b="1" dirty="0" smtClean="0">
                <a:latin typeface="+mj-lt"/>
                <a:cs typeface="Arial" pitchFamily="34" charset="0"/>
              </a:rPr>
              <a:t>- preventive measures are taken. </a:t>
            </a:r>
          </a:p>
          <a:p>
            <a:pPr marL="0" indent="0">
              <a:buNone/>
            </a:pPr>
            <a:endParaRPr lang="en-US" sz="2400" b="1" dirty="0" smtClean="0">
              <a:latin typeface="+mj-lt"/>
              <a:cs typeface="Arial" pitchFamily="34" charset="0"/>
            </a:endParaRPr>
          </a:p>
          <a:p>
            <a:pPr marL="0" indent="0">
              <a:buNone/>
            </a:pPr>
            <a:r>
              <a:rPr lang="en-US" sz="2400" b="1" dirty="0" smtClean="0">
                <a:latin typeface="+mj-lt"/>
                <a:cs typeface="Arial" pitchFamily="34" charset="0"/>
              </a:rPr>
              <a:t>Directive</a:t>
            </a:r>
            <a:r>
              <a:rPr lang="tr-TR" sz="2400" b="1" dirty="0" smtClean="0">
                <a:latin typeface="+mj-lt"/>
                <a:cs typeface="Arial" pitchFamily="34" charset="0"/>
              </a:rPr>
              <a:t> on</a:t>
            </a:r>
            <a:r>
              <a:rPr lang="en-US" sz="2400" b="1" dirty="0" smtClean="0">
                <a:latin typeface="+mj-lt"/>
                <a:cs typeface="Arial" pitchFamily="34" charset="0"/>
              </a:rPr>
              <a:t> </a:t>
            </a:r>
            <a:r>
              <a:rPr lang="en-US" sz="2400" b="1" dirty="0">
                <a:latin typeface="+mj-lt"/>
                <a:cs typeface="Arial" pitchFamily="34" charset="0"/>
              </a:rPr>
              <a:t>Accident </a:t>
            </a:r>
            <a:r>
              <a:rPr lang="tr-TR" sz="2400" b="1" dirty="0" err="1" smtClean="0">
                <a:latin typeface="+mj-lt"/>
                <a:cs typeface="Arial" pitchFamily="34" charset="0"/>
              </a:rPr>
              <a:t>Search</a:t>
            </a:r>
            <a:r>
              <a:rPr lang="tr-TR" sz="2400" b="1" dirty="0" smtClean="0">
                <a:latin typeface="+mj-lt"/>
                <a:cs typeface="Arial" pitchFamily="34" charset="0"/>
              </a:rPr>
              <a:t> </a:t>
            </a:r>
            <a:r>
              <a:rPr lang="tr-TR" sz="2400" b="1" dirty="0" err="1" smtClean="0">
                <a:latin typeface="+mj-lt"/>
                <a:cs typeface="Arial" pitchFamily="34" charset="0"/>
              </a:rPr>
              <a:t>and</a:t>
            </a:r>
            <a:r>
              <a:rPr lang="tr-TR" sz="2400" b="1" dirty="0" smtClean="0">
                <a:latin typeface="+mj-lt"/>
                <a:cs typeface="Arial" pitchFamily="34" charset="0"/>
              </a:rPr>
              <a:t> </a:t>
            </a:r>
            <a:r>
              <a:rPr lang="en-US" sz="2400" b="1" dirty="0" smtClean="0">
                <a:latin typeface="+mj-lt"/>
                <a:cs typeface="Arial" pitchFamily="34" charset="0"/>
              </a:rPr>
              <a:t>Investigation was prepared and training activities are underway.</a:t>
            </a:r>
          </a:p>
        </p:txBody>
      </p:sp>
    </p:spTree>
    <p:extLst>
      <p:ext uri="{BB962C8B-B14F-4D97-AF65-F5344CB8AC3E}">
        <p14:creationId xmlns:p14="http://schemas.microsoft.com/office/powerpoint/2010/main" val="2043146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60646" y="259411"/>
            <a:ext cx="5907927"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400" b="1" dirty="0" smtClean="0">
                <a:latin typeface="Arial" pitchFamily="34" charset="0"/>
                <a:cs typeface="Arial" pitchFamily="34" charset="0"/>
              </a:rPr>
              <a:t> </a:t>
            </a:r>
            <a:r>
              <a:rPr lang="tr-TR" sz="2400" b="1" dirty="0" smtClean="0">
                <a:latin typeface="+mj-lt"/>
                <a:cs typeface="Arial" pitchFamily="34" charset="0"/>
              </a:rPr>
              <a:t>AUDIT</a:t>
            </a:r>
            <a:r>
              <a:rPr lang="en-US" sz="2400" b="1" dirty="0" smtClean="0">
                <a:latin typeface="+mj-lt"/>
                <a:cs typeface="Arial" pitchFamily="34" charset="0"/>
              </a:rPr>
              <a:t>S</a:t>
            </a:r>
            <a:endParaRPr lang="tr-TR" sz="2400" b="1" dirty="0">
              <a:latin typeface="+mj-lt"/>
              <a:cs typeface="Arial" pitchFamily="34" charset="0"/>
            </a:endParaRPr>
          </a:p>
        </p:txBody>
      </p:sp>
      <p:sp>
        <p:nvSpPr>
          <p:cNvPr id="31" name="İçerik Yer Tutucusu 30"/>
          <p:cNvSpPr>
            <a:spLocks noGrp="1"/>
          </p:cNvSpPr>
          <p:nvPr>
            <p:ph idx="1"/>
          </p:nvPr>
        </p:nvSpPr>
        <p:spPr/>
        <p:txBody>
          <a:bodyPr>
            <a:normAutofit/>
          </a:bodyPr>
          <a:lstStyle/>
          <a:p>
            <a:pPr marL="0" indent="0">
              <a:buNone/>
            </a:pPr>
            <a:endParaRPr lang="tr-TR" sz="2400" dirty="0" smtClean="0"/>
          </a:p>
          <a:p>
            <a:pPr marL="0" indent="0">
              <a:buNone/>
            </a:pPr>
            <a:r>
              <a:rPr lang="en-US" sz="2400" b="1" dirty="0" smtClean="0">
                <a:latin typeface="+mj-lt"/>
                <a:cs typeface="Arial" pitchFamily="34" charset="0"/>
              </a:rPr>
              <a:t>Safety-critical processes managed by our Enterprise are controlled by independent safety experts.</a:t>
            </a:r>
          </a:p>
          <a:p>
            <a:pPr marL="0" indent="0">
              <a:buNone/>
            </a:pPr>
            <a:endParaRPr lang="en-US" sz="2400" b="1" dirty="0" smtClean="0">
              <a:latin typeface="+mj-lt"/>
              <a:cs typeface="Arial" pitchFamily="34" charset="0"/>
            </a:endParaRPr>
          </a:p>
          <a:p>
            <a:pPr marL="0" indent="0">
              <a:buNone/>
            </a:pPr>
            <a:endParaRPr lang="en-US" sz="2400" b="1" dirty="0" smtClean="0">
              <a:latin typeface="+mj-lt"/>
              <a:cs typeface="Arial" pitchFamily="34" charset="0"/>
            </a:endParaRPr>
          </a:p>
          <a:p>
            <a:pPr marL="0" indent="0">
              <a:buNone/>
            </a:pPr>
            <a:r>
              <a:rPr lang="en-US" sz="2400" b="1" dirty="0" smtClean="0">
                <a:latin typeface="+mj-lt"/>
                <a:cs typeface="Arial" pitchFamily="34" charset="0"/>
              </a:rPr>
              <a:t>SMS experts in TCDD aim to control and supervise all safety-critical processes on a regular basis.</a:t>
            </a:r>
            <a:endParaRPr lang="en-US" sz="2400" b="1" dirty="0">
              <a:latin typeface="+mj-lt"/>
              <a:cs typeface="Arial" pitchFamily="34" charset="0"/>
            </a:endParaRPr>
          </a:p>
        </p:txBody>
      </p:sp>
    </p:spTree>
    <p:extLst>
      <p:ext uri="{BB962C8B-B14F-4D97-AF65-F5344CB8AC3E}">
        <p14:creationId xmlns:p14="http://schemas.microsoft.com/office/powerpoint/2010/main" val="2559397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376208"/>
            <a:ext cx="5907927" cy="707886"/>
          </a:xfrm>
          <a:prstGeom prst="rect">
            <a:avLst/>
          </a:prstGeom>
        </p:spPr>
        <p:style>
          <a:lnRef idx="1">
            <a:schemeClr val="accent5"/>
          </a:lnRef>
          <a:fillRef idx="3">
            <a:schemeClr val="accent5"/>
          </a:fillRef>
          <a:effectRef idx="2">
            <a:schemeClr val="accent5"/>
          </a:effectRef>
          <a:fontRef idx="minor">
            <a:schemeClr val="lt1"/>
          </a:fontRef>
        </p:style>
        <p:txBody>
          <a:bodyPr wrap="square" anchor="ctr" anchorCtr="0">
            <a:spAutoFit/>
          </a:bodyPr>
          <a:lstStyle/>
          <a:p>
            <a:pPr algn="ctr"/>
            <a:r>
              <a:rPr lang="en-US" sz="2000" b="1" dirty="0" smtClean="0">
                <a:latin typeface="+mj-lt"/>
                <a:cs typeface="Arial" pitchFamily="34" charset="0"/>
              </a:rPr>
              <a:t>DEFINING PROCEDURES TO MEET TECHNICAL AND OPERATIONAL STANDARDS</a:t>
            </a:r>
            <a:endParaRPr lang="tr-TR" sz="2000" b="1" dirty="0">
              <a:latin typeface="+mj-lt"/>
              <a:cs typeface="Arial" pitchFamily="34" charset="0"/>
            </a:endParaRPr>
          </a:p>
        </p:txBody>
      </p:sp>
      <p:sp>
        <p:nvSpPr>
          <p:cNvPr id="8" name="İçerik Yer Tutucusu 7"/>
          <p:cNvSpPr>
            <a:spLocks noGrp="1"/>
          </p:cNvSpPr>
          <p:nvPr>
            <p:ph idx="1"/>
          </p:nvPr>
        </p:nvSpPr>
        <p:spPr>
          <a:xfrm>
            <a:off x="323528" y="1484784"/>
            <a:ext cx="8568952" cy="4641379"/>
          </a:xfrm>
        </p:spPr>
        <p:txBody>
          <a:bodyPr anchor="ctr" anchorCtr="0">
            <a:noAutofit/>
          </a:bodyPr>
          <a:lstStyle/>
          <a:p>
            <a:pPr marL="0" indent="0">
              <a:buNone/>
            </a:pPr>
            <a:r>
              <a:rPr lang="en-US" sz="2400" b="1" dirty="0" smtClean="0">
                <a:latin typeface="+mj-lt"/>
                <a:cs typeface="Arial" pitchFamily="34" charset="0"/>
              </a:rPr>
              <a:t>All railway operating processes must comply with legal and technical standards, national rules, etc.</a:t>
            </a:r>
          </a:p>
          <a:p>
            <a:pPr marL="0" indent="0" algn="just">
              <a:buNone/>
            </a:pPr>
            <a:endParaRPr lang="en-US" sz="2400" b="1" dirty="0" smtClean="0">
              <a:latin typeface="+mj-lt"/>
              <a:cs typeface="Arial" pitchFamily="34" charset="0"/>
            </a:endParaRPr>
          </a:p>
          <a:p>
            <a:pPr marL="0" indent="0" algn="just">
              <a:buNone/>
            </a:pPr>
            <a:r>
              <a:rPr lang="en-US" sz="2400" b="1" dirty="0" smtClean="0">
                <a:latin typeface="+mj-lt"/>
                <a:cs typeface="Arial" pitchFamily="34" charset="0"/>
              </a:rPr>
              <a:t>Railway operating processes should be checked and updated on a regular basis.</a:t>
            </a:r>
          </a:p>
          <a:p>
            <a:pPr marL="0" indent="0">
              <a:buNone/>
            </a:pPr>
            <a:endParaRPr lang="en-US" sz="2400" b="1" dirty="0" smtClean="0">
              <a:latin typeface="+mj-lt"/>
              <a:cs typeface="Arial" pitchFamily="34" charset="0"/>
            </a:endParaRPr>
          </a:p>
          <a:p>
            <a:pPr marL="0" indent="0">
              <a:buNone/>
            </a:pPr>
            <a:r>
              <a:rPr lang="en-US" sz="2400" b="1" dirty="0" smtClean="0">
                <a:latin typeface="+mj-lt"/>
                <a:cs typeface="Arial" pitchFamily="34" charset="0"/>
              </a:rPr>
              <a:t>To enable monitoring the safety-related standards, all departments should work in coordination.</a:t>
            </a:r>
          </a:p>
          <a:p>
            <a:pPr marL="0" indent="0">
              <a:buNone/>
            </a:pP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3837425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360368"/>
            <a:ext cx="6048672"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400" b="1" dirty="0" smtClean="0">
                <a:latin typeface="Helvetica" panose="020B0604020202020204" pitchFamily="34" charset="0"/>
                <a:cs typeface="Helvetica" panose="020B0604020202020204" pitchFamily="34" charset="0"/>
              </a:rPr>
              <a:t>SAFETY MANAGEMENT SYSTEM IN EU</a:t>
            </a:r>
            <a:endParaRPr lang="tr-TR" sz="2400" b="1" dirty="0">
              <a:latin typeface="Helvetica" panose="020B0604020202020204" pitchFamily="34" charset="0"/>
              <a:cs typeface="Helvetica" panose="020B0604020202020204" pitchFamily="34" charset="0"/>
            </a:endParaRPr>
          </a:p>
        </p:txBody>
      </p:sp>
      <p:sp>
        <p:nvSpPr>
          <p:cNvPr id="9" name="Metin kutusu 8"/>
          <p:cNvSpPr txBox="1"/>
          <p:nvPr/>
        </p:nvSpPr>
        <p:spPr>
          <a:xfrm>
            <a:off x="683568" y="1359283"/>
            <a:ext cx="7621750" cy="2308324"/>
          </a:xfrm>
          <a:prstGeom prst="rect">
            <a:avLst/>
          </a:prstGeom>
          <a:noFill/>
        </p:spPr>
        <p:txBody>
          <a:bodyPr wrap="square" rtlCol="0">
            <a:spAutoFit/>
          </a:bodyPr>
          <a:lstStyle/>
          <a:p>
            <a:pPr algn="just"/>
            <a:r>
              <a:rPr lang="en-GB"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The Safety Management System (SMS) plays a central role in the EU safety regulatory framework and is a cornerstone of the safety of the railway system in the European Union (EU).</a:t>
            </a:r>
          </a:p>
          <a:p>
            <a:pPr algn="just"/>
            <a:endParaRPr lang="en-GB" sz="2400" b="1" dirty="0" smtClean="0">
              <a:latin typeface="Helvetica" panose="020B0604020202020204" pitchFamily="34" charset="0"/>
              <a:cs typeface="Helvetica" panose="020B0604020202020204" pitchFamily="34" charset="0"/>
            </a:endParaRPr>
          </a:p>
          <a:p>
            <a:pPr algn="just"/>
            <a:r>
              <a:rPr lang="en-GB"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SMS in EU was established by </a:t>
            </a:r>
            <a:endParaRPr lang="en-GB"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p:txBody>
      </p:sp>
      <p:sp>
        <p:nvSpPr>
          <p:cNvPr id="11" name="Dikdörtgen 10"/>
          <p:cNvSpPr/>
          <p:nvPr/>
        </p:nvSpPr>
        <p:spPr>
          <a:xfrm>
            <a:off x="2082404" y="4216016"/>
            <a:ext cx="4812177" cy="1200329"/>
          </a:xfrm>
          <a:prstGeom prst="rect">
            <a:avLst/>
          </a:prstGeom>
          <a:noFill/>
          <a:ln>
            <a:noFill/>
          </a:ln>
          <a:effectLst>
            <a:glow rad="101600">
              <a:schemeClr val="accent2">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a:ln>
                  <a:solidFill>
                    <a:srgbClr val="FF0000"/>
                  </a:solidFill>
                </a:ln>
                <a:solidFill>
                  <a:srgbClr val="FF0000"/>
                </a:solidFill>
                <a:latin typeface="Helvetica" panose="020B0604020202020204" pitchFamily="34" charset="0"/>
                <a:cs typeface="Helvetica" panose="020B0604020202020204" pitchFamily="34" charset="0"/>
              </a:rPr>
              <a:t>Safety Directive </a:t>
            </a:r>
            <a:endParaRPr lang="tr-TR" sz="3600" b="1" dirty="0" smtClean="0">
              <a:ln>
                <a:solidFill>
                  <a:srgbClr val="FF0000"/>
                </a:solidFill>
              </a:ln>
              <a:solidFill>
                <a:srgbClr val="FF0000"/>
              </a:solidFill>
              <a:latin typeface="Helvetica" panose="020B0604020202020204" pitchFamily="34" charset="0"/>
              <a:cs typeface="Helvetica" panose="020B0604020202020204" pitchFamily="34" charset="0"/>
            </a:endParaRPr>
          </a:p>
          <a:p>
            <a:pPr algn="ctr"/>
            <a:r>
              <a:rPr lang="en-GB" sz="3600" b="1" dirty="0" smtClean="0">
                <a:ln>
                  <a:solidFill>
                    <a:srgbClr val="FF0000"/>
                  </a:solidFill>
                </a:ln>
                <a:solidFill>
                  <a:srgbClr val="FF0000"/>
                </a:solidFill>
                <a:latin typeface="Helvetica" panose="020B0604020202020204" pitchFamily="34" charset="0"/>
                <a:cs typeface="Helvetica" panose="020B0604020202020204" pitchFamily="34" charset="0"/>
              </a:rPr>
              <a:t>2004/49/EC</a:t>
            </a:r>
            <a:r>
              <a:rPr lang="en-GB" sz="3600" dirty="0" smtClean="0">
                <a:ln>
                  <a:solidFill>
                    <a:srgbClr val="FF0000"/>
                  </a:solidFill>
                </a:ln>
                <a:solidFill>
                  <a:srgbClr val="FF0000"/>
                </a:solidFill>
                <a:latin typeface="Helvetica" panose="020B0604020202020204" pitchFamily="34" charset="0"/>
                <a:cs typeface="Helvetica" panose="020B0604020202020204" pitchFamily="34" charset="0"/>
              </a:rPr>
              <a:t> </a:t>
            </a:r>
            <a:endParaRPr lang="tr-TR" sz="3600" b="1" cap="none" spc="0" dirty="0">
              <a:ln>
                <a:solidFill>
                  <a:srgbClr val="FF0000"/>
                </a:solidFill>
              </a:ln>
              <a:solidFill>
                <a:srgbClr val="FF0000"/>
              </a:soli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p:txBody>
      </p:sp>
      <p:sp>
        <p:nvSpPr>
          <p:cNvPr id="12" name="Yuvarlatılmış Dikdörtgen 11"/>
          <p:cNvSpPr/>
          <p:nvPr/>
        </p:nvSpPr>
        <p:spPr>
          <a:xfrm>
            <a:off x="1920064" y="3861048"/>
            <a:ext cx="5136858" cy="1885251"/>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85483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558710" y="321804"/>
            <a:ext cx="5907927"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nchor="ctr" anchorCtr="0">
            <a:spAutoFit/>
          </a:bodyPr>
          <a:lstStyle/>
          <a:p>
            <a:pPr algn="ctr"/>
            <a:r>
              <a:rPr lang="en-US" b="1" dirty="0" smtClean="0">
                <a:cs typeface="Arial" pitchFamily="34" charset="0"/>
              </a:rPr>
              <a:t>DEFINING PROCEDURES TO MEET TECHNICAL AND OPERATIONAL</a:t>
            </a:r>
            <a:r>
              <a:rPr lang="tr-TR" b="1" dirty="0" smtClean="0">
                <a:cs typeface="Arial" pitchFamily="34" charset="0"/>
              </a:rPr>
              <a:t> </a:t>
            </a:r>
            <a:r>
              <a:rPr lang="en-US" b="1" dirty="0" smtClean="0">
                <a:cs typeface="Arial" pitchFamily="34" charset="0"/>
              </a:rPr>
              <a:t>STANDARDS (EXAMPLES</a:t>
            </a:r>
            <a:r>
              <a:rPr lang="en-US" b="1" dirty="0" smtClean="0">
                <a:latin typeface="Arial" pitchFamily="34" charset="0"/>
                <a:cs typeface="Arial" pitchFamily="34" charset="0"/>
              </a:rPr>
              <a:t>)</a:t>
            </a:r>
            <a:endParaRPr lang="tr-TR" b="1"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45645471"/>
              </p:ext>
            </p:extLst>
          </p:nvPr>
        </p:nvGraphicFramePr>
        <p:xfrm>
          <a:off x="1143001" y="1264509"/>
          <a:ext cx="6858000" cy="5157095"/>
        </p:xfrm>
        <a:graphic>
          <a:graphicData uri="http://schemas.openxmlformats.org/drawingml/2006/table">
            <a:tbl>
              <a:tblPr firstRow="1" bandRow="1">
                <a:tableStyleId>{5C22544A-7EE6-4342-B048-85BDC9FD1C3A}</a:tableStyleId>
              </a:tblPr>
              <a:tblGrid>
                <a:gridCol w="3429000"/>
                <a:gridCol w="3429000"/>
              </a:tblGrid>
              <a:tr h="839933">
                <a:tc>
                  <a:txBody>
                    <a:bodyPr/>
                    <a:lstStyle/>
                    <a:p>
                      <a:pPr algn="ctr"/>
                      <a:r>
                        <a:rPr lang="tr-TR" sz="1800" b="1" dirty="0" err="1" smtClean="0">
                          <a:solidFill>
                            <a:schemeClr val="tx1"/>
                          </a:solidFill>
                          <a:latin typeface="+mj-lt"/>
                          <a:cs typeface="Arial" pitchFamily="34" charset="0"/>
                        </a:rPr>
                        <a:t>Internal</a:t>
                      </a:r>
                      <a:r>
                        <a:rPr lang="tr-TR" sz="1800" b="1" dirty="0" smtClean="0">
                          <a:solidFill>
                            <a:schemeClr val="tx1"/>
                          </a:solidFill>
                          <a:latin typeface="+mj-lt"/>
                          <a:cs typeface="Arial" pitchFamily="34" charset="0"/>
                        </a:rPr>
                        <a:t> (TCDD)</a:t>
                      </a:r>
                      <a:endParaRPr lang="en-US" sz="1800" b="1" dirty="0">
                        <a:solidFill>
                          <a:schemeClr val="tx1"/>
                        </a:solidFill>
                        <a:latin typeface="+mj-lt"/>
                        <a:cs typeface="Arial" pitchFamily="34" charset="0"/>
                      </a:endParaRPr>
                    </a:p>
                  </a:txBody>
                  <a:tcPr anchor="ctr">
                    <a:solidFill>
                      <a:schemeClr val="accent2">
                        <a:lumMod val="60000"/>
                        <a:lumOff val="40000"/>
                      </a:schemeClr>
                    </a:solidFill>
                  </a:tcPr>
                </a:tc>
                <a:tc>
                  <a:txBody>
                    <a:bodyPr/>
                    <a:lstStyle/>
                    <a:p>
                      <a:pPr algn="ctr"/>
                      <a:r>
                        <a:rPr lang="en-US" b="1" dirty="0" smtClean="0">
                          <a:solidFill>
                            <a:schemeClr val="tx1"/>
                          </a:solidFill>
                          <a:latin typeface="+mj-lt"/>
                          <a:cs typeface="Arial" pitchFamily="34" charset="0"/>
                        </a:rPr>
                        <a:t>External</a:t>
                      </a:r>
                      <a:endParaRPr lang="en-US" b="1" dirty="0">
                        <a:solidFill>
                          <a:schemeClr val="tx1"/>
                        </a:solidFill>
                        <a:latin typeface="+mj-lt"/>
                        <a:cs typeface="Arial" pitchFamily="34" charset="0"/>
                      </a:endParaRPr>
                    </a:p>
                  </a:txBody>
                  <a:tcPr anchor="ctr">
                    <a:solidFill>
                      <a:schemeClr val="accent3">
                        <a:lumMod val="60000"/>
                        <a:lumOff val="40000"/>
                      </a:schemeClr>
                    </a:solidFill>
                  </a:tcPr>
                </a:tc>
              </a:tr>
              <a:tr h="719527">
                <a:tc>
                  <a:txBody>
                    <a:bodyPr/>
                    <a:lstStyle/>
                    <a:p>
                      <a:r>
                        <a:rPr lang="en-US" sz="1600" b="1" dirty="0" smtClean="0">
                          <a:latin typeface="+mj-lt"/>
                          <a:cs typeface="Arial" pitchFamily="34" charset="0"/>
                          <a:sym typeface="Wingdings"/>
                        </a:rPr>
                        <a:t> Operating Regulations</a:t>
                      </a:r>
                      <a:endParaRPr lang="en-US" sz="1600" b="1" dirty="0">
                        <a:latin typeface="+mj-lt"/>
                        <a:cs typeface="Arial" pitchFamily="34" charset="0"/>
                      </a:endParaRPr>
                    </a:p>
                  </a:txBody>
                  <a:tcPr anchor="ctr">
                    <a:solidFill>
                      <a:schemeClr val="accent2">
                        <a:lumMod val="20000"/>
                        <a:lumOff val="80000"/>
                      </a:schemeClr>
                    </a:solidFill>
                  </a:tcPr>
                </a:tc>
                <a:tc>
                  <a:txBody>
                    <a:bodyPr/>
                    <a:lstStyle/>
                    <a:p>
                      <a:r>
                        <a:rPr lang="en-US" sz="1600" b="1" dirty="0" smtClean="0">
                          <a:latin typeface="+mj-lt"/>
                          <a:cs typeface="Arial" pitchFamily="34" charset="0"/>
                          <a:sym typeface="Wingdings"/>
                        </a:rPr>
                        <a:t> Railway Law</a:t>
                      </a:r>
                      <a:endParaRPr lang="en-US" sz="1600" b="1" dirty="0">
                        <a:latin typeface="+mj-lt"/>
                        <a:cs typeface="Arial" pitchFamily="34" charset="0"/>
                      </a:endParaRPr>
                    </a:p>
                  </a:txBody>
                  <a:tcPr anchor="ctr">
                    <a:solidFill>
                      <a:schemeClr val="accent3">
                        <a:lumMod val="20000"/>
                        <a:lumOff val="80000"/>
                      </a:schemeClr>
                    </a:solidFill>
                  </a:tcPr>
                </a:tc>
              </a:tr>
              <a:tr h="719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cs typeface="Arial" pitchFamily="34" charset="0"/>
                          <a:sym typeface="Wingdings"/>
                        </a:rPr>
                        <a:t> Working Time Regulations</a:t>
                      </a:r>
                      <a:endParaRPr lang="en-US" sz="1600" b="1" dirty="0" smtClean="0">
                        <a:latin typeface="+mj-lt"/>
                        <a:cs typeface="Arial" pitchFamily="34" charset="0"/>
                      </a:endParaRPr>
                    </a:p>
                  </a:txBody>
                  <a:tcPr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cs typeface="Arial" pitchFamily="34" charset="0"/>
                          <a:sym typeface="Wingdings"/>
                        </a:rPr>
                        <a:t> Laws </a:t>
                      </a:r>
                      <a:r>
                        <a:rPr lang="en-US" sz="1600" b="1" noProof="0" dirty="0" smtClean="0">
                          <a:latin typeface="+mj-lt"/>
                          <a:cs typeface="Arial" pitchFamily="34" charset="0"/>
                          <a:sym typeface="Wingdings"/>
                        </a:rPr>
                        <a:t>(</a:t>
                      </a:r>
                      <a:r>
                        <a:rPr lang="tr-TR" sz="1600" b="1" noProof="0" dirty="0" err="1" smtClean="0">
                          <a:latin typeface="+mj-lt"/>
                          <a:cs typeface="Arial" pitchFamily="34" charset="0"/>
                          <a:sym typeface="Wingdings"/>
                        </a:rPr>
                        <a:t>e.g</a:t>
                      </a:r>
                      <a:r>
                        <a:rPr lang="tr-TR" sz="1600" b="1" noProof="0" dirty="0" smtClean="0">
                          <a:latin typeface="+mj-lt"/>
                          <a:cs typeface="Arial" pitchFamily="34" charset="0"/>
                          <a:sym typeface="Wingdings"/>
                        </a:rPr>
                        <a:t>. </a:t>
                      </a:r>
                      <a:r>
                        <a:rPr lang="en-US" sz="1600" b="1" noProof="0" dirty="0" smtClean="0">
                          <a:latin typeface="+mj-lt"/>
                          <a:cs typeface="Arial" pitchFamily="34" charset="0"/>
                          <a:sym typeface="Wingdings"/>
                        </a:rPr>
                        <a:t>Occupational</a:t>
                      </a:r>
                      <a:r>
                        <a:rPr lang="en-US" sz="1600" b="1" baseline="0" noProof="0" dirty="0" smtClean="0">
                          <a:latin typeface="+mj-lt"/>
                          <a:cs typeface="Arial" pitchFamily="34" charset="0"/>
                          <a:sym typeface="Wingdings"/>
                        </a:rPr>
                        <a:t> Health and Safety Law</a:t>
                      </a:r>
                      <a:r>
                        <a:rPr lang="en-US" sz="1600" b="1" noProof="0" dirty="0" smtClean="0">
                          <a:latin typeface="+mj-lt"/>
                          <a:cs typeface="Arial" pitchFamily="34" charset="0"/>
                          <a:sym typeface="Wingdings"/>
                        </a:rPr>
                        <a:t>)</a:t>
                      </a:r>
                      <a:endParaRPr lang="en-US" sz="1600" b="1" noProof="0" dirty="0" smtClean="0">
                        <a:latin typeface="+mj-lt"/>
                        <a:cs typeface="Arial" pitchFamily="34" charset="0"/>
                      </a:endParaRPr>
                    </a:p>
                  </a:txBody>
                  <a:tcPr anchor="ctr">
                    <a:solidFill>
                      <a:schemeClr val="accent3">
                        <a:lumMod val="20000"/>
                        <a:lumOff val="80000"/>
                      </a:schemeClr>
                    </a:solidFill>
                  </a:tcPr>
                </a:tc>
              </a:tr>
              <a:tr h="719527">
                <a:tc>
                  <a:txBody>
                    <a:bodyPr/>
                    <a:lstStyle/>
                    <a:p>
                      <a:r>
                        <a:rPr lang="en-US" sz="1600" b="1" dirty="0" smtClean="0">
                          <a:latin typeface="+mj-lt"/>
                          <a:cs typeface="Arial" pitchFamily="34" charset="0"/>
                          <a:sym typeface="Wingdings"/>
                        </a:rPr>
                        <a:t> Maintenance Processes</a:t>
                      </a:r>
                      <a:endParaRPr lang="en-US" sz="1600" b="1" dirty="0">
                        <a:latin typeface="+mj-lt"/>
                        <a:cs typeface="Arial" pitchFamily="34" charset="0"/>
                      </a:endParaRPr>
                    </a:p>
                  </a:txBody>
                  <a:tcPr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cs typeface="Arial" pitchFamily="34" charset="0"/>
                          <a:sym typeface="Wingdings"/>
                        </a:rPr>
                        <a:t> Standards</a:t>
                      </a:r>
                      <a:endParaRPr lang="en-US" sz="1600" b="1" dirty="0" smtClean="0">
                        <a:latin typeface="+mj-lt"/>
                        <a:cs typeface="Arial" pitchFamily="34" charset="0"/>
                      </a:endParaRPr>
                    </a:p>
                  </a:txBody>
                  <a:tcPr anchor="ctr">
                    <a:solidFill>
                      <a:schemeClr val="accent3">
                        <a:lumMod val="20000"/>
                        <a:lumOff val="80000"/>
                      </a:schemeClr>
                    </a:solidFill>
                  </a:tcPr>
                </a:tc>
              </a:tr>
              <a:tr h="719527">
                <a:tc>
                  <a:txBody>
                    <a:bodyPr/>
                    <a:lstStyle/>
                    <a:p>
                      <a:pPr marL="0" marR="0" indent="0" algn="l" defTabSz="914400" rtl="0" eaLnBrk="1" fontAlgn="auto" latinLnBrk="0" hangingPunct="1">
                        <a:lnSpc>
                          <a:spcPct val="100000"/>
                        </a:lnSpc>
                        <a:spcBef>
                          <a:spcPts val="0"/>
                        </a:spcBef>
                        <a:spcAft>
                          <a:spcPts val="0"/>
                        </a:spcAft>
                        <a:buClrTx/>
                        <a:buSzTx/>
                        <a:buFont typeface="Wingdings"/>
                        <a:buChar char="Ø"/>
                        <a:tabLst/>
                        <a:defRPr/>
                      </a:pPr>
                      <a:r>
                        <a:rPr lang="en-US" sz="1600" b="1" dirty="0" smtClean="0">
                          <a:latin typeface="+mj-lt"/>
                          <a:cs typeface="Arial" pitchFamily="34" charset="0"/>
                          <a:sym typeface="Wingdings"/>
                        </a:rPr>
                        <a:t> SMS (all</a:t>
                      </a:r>
                      <a:r>
                        <a:rPr lang="en-US" sz="1600" b="1" baseline="0" dirty="0" smtClean="0">
                          <a:latin typeface="+mj-lt"/>
                          <a:cs typeface="Arial" pitchFamily="34" charset="0"/>
                          <a:sym typeface="Wingdings"/>
                        </a:rPr>
                        <a:t> processes included)</a:t>
                      </a:r>
                      <a:endParaRPr lang="en-US" sz="1600" b="1" dirty="0" smtClean="0">
                        <a:latin typeface="+mj-lt"/>
                        <a:cs typeface="Arial" pitchFamily="34" charset="0"/>
                      </a:endParaRPr>
                    </a:p>
                  </a:txBody>
                  <a:tcPr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cs typeface="Arial" pitchFamily="34" charset="0"/>
                          <a:sym typeface="Wingdings"/>
                        </a:rPr>
                        <a:t> TSI</a:t>
                      </a:r>
                      <a:endParaRPr lang="en-US" sz="1600" b="1" dirty="0" smtClean="0">
                        <a:latin typeface="+mj-lt"/>
                        <a:cs typeface="Arial" pitchFamily="34" charset="0"/>
                      </a:endParaRPr>
                    </a:p>
                  </a:txBody>
                  <a:tcPr anchor="ctr">
                    <a:solidFill>
                      <a:schemeClr val="accent3">
                        <a:lumMod val="20000"/>
                        <a:lumOff val="80000"/>
                      </a:schemeClr>
                    </a:solidFill>
                  </a:tcPr>
                </a:tc>
              </a:tr>
              <a:tr h="719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cs typeface="Arial" pitchFamily="34" charset="0"/>
                          <a:sym typeface="Wingdings"/>
                        </a:rPr>
                        <a:t> Internal Regulations</a:t>
                      </a:r>
                      <a:endParaRPr lang="en-US" sz="1600" b="1" dirty="0" smtClean="0">
                        <a:latin typeface="+mj-lt"/>
                        <a:cs typeface="Arial" pitchFamily="34" charset="0"/>
                      </a:endParaRPr>
                    </a:p>
                  </a:txBody>
                  <a:tcPr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a:buChar char="Ø"/>
                        <a:tabLst/>
                        <a:defRPr/>
                      </a:pPr>
                      <a:r>
                        <a:rPr lang="en-US" sz="1600" b="1" baseline="0" dirty="0" smtClean="0">
                          <a:latin typeface="+mj-lt"/>
                          <a:cs typeface="Arial" pitchFamily="34" charset="0"/>
                          <a:sym typeface="Wingdings"/>
                        </a:rPr>
                        <a:t> International Regulations (2004/49/EC, VO 1169-2010, etc.)</a:t>
                      </a:r>
                      <a:endParaRPr lang="en-US" sz="1600" b="1" dirty="0" smtClean="0">
                        <a:latin typeface="+mj-lt"/>
                        <a:cs typeface="Arial" pitchFamily="34" charset="0"/>
                      </a:endParaRPr>
                    </a:p>
                  </a:txBody>
                  <a:tcPr anchor="ctr">
                    <a:solidFill>
                      <a:schemeClr val="accent3">
                        <a:lumMod val="20000"/>
                        <a:lumOff val="80000"/>
                      </a:schemeClr>
                    </a:solidFill>
                  </a:tcPr>
                </a:tc>
              </a:tr>
              <a:tr h="719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latin typeface="+mj-lt"/>
                        <a:cs typeface="Arial" pitchFamily="34" charset="0"/>
                      </a:endParaRPr>
                    </a:p>
                  </a:txBody>
                  <a:tcPr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latin typeface="+mj-lt"/>
                          <a:cs typeface="Arial" pitchFamily="34" charset="0"/>
                          <a:sym typeface="Wingdings"/>
                        </a:rPr>
                        <a:t> </a:t>
                      </a:r>
                      <a:r>
                        <a:rPr lang="en-US" sz="1600" b="1" dirty="0" smtClean="0">
                          <a:latin typeface="+mj-lt"/>
                          <a:cs typeface="Arial" pitchFamily="34" charset="0"/>
                          <a:sym typeface="Wingdings"/>
                        </a:rPr>
                        <a:t> </a:t>
                      </a:r>
                      <a:r>
                        <a:rPr lang="en-US" sz="1600" b="1" noProof="0" dirty="0" smtClean="0">
                          <a:latin typeface="+mj-lt"/>
                          <a:cs typeface="Arial" pitchFamily="34" charset="0"/>
                          <a:sym typeface="Wingdings"/>
                        </a:rPr>
                        <a:t>SMS </a:t>
                      </a:r>
                      <a:r>
                        <a:rPr lang="tr-TR" sz="1600" b="1" noProof="0" dirty="0" smtClean="0">
                          <a:latin typeface="+mj-lt"/>
                          <a:cs typeface="Arial" pitchFamily="34" charset="0"/>
                          <a:sym typeface="Wingdings"/>
                        </a:rPr>
                        <a:t>of</a:t>
                      </a:r>
                      <a:r>
                        <a:rPr lang="en-US" sz="1600" b="1" noProof="0" dirty="0" smtClean="0">
                          <a:latin typeface="+mj-lt"/>
                          <a:cs typeface="Arial" pitchFamily="34" charset="0"/>
                          <a:sym typeface="Wingdings"/>
                        </a:rPr>
                        <a:t> Third Par</a:t>
                      </a:r>
                      <a:r>
                        <a:rPr lang="tr-TR" sz="1600" b="1" noProof="0" dirty="0" err="1" smtClean="0">
                          <a:latin typeface="+mj-lt"/>
                          <a:cs typeface="Arial" pitchFamily="34" charset="0"/>
                          <a:sym typeface="Wingdings"/>
                        </a:rPr>
                        <a:t>ties</a:t>
                      </a:r>
                      <a:endParaRPr lang="en-US" sz="1600" b="1" noProof="0" dirty="0" smtClean="0">
                        <a:latin typeface="+mj-lt"/>
                        <a:cs typeface="Arial" pitchFamily="34" charset="0"/>
                      </a:endParaRPr>
                    </a:p>
                  </a:txBody>
                  <a:tcPr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832096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21" y="0"/>
            <a:ext cx="9235664" cy="685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644008" y="1340768"/>
            <a:ext cx="4222770" cy="1138773"/>
          </a:xfrm>
          <a:prstGeom prst="rect">
            <a:avLst/>
          </a:prstGeom>
          <a:noFill/>
        </p:spPr>
        <p:txBody>
          <a:bodyPr wrap="square" rtlCol="0">
            <a:spAutoFit/>
          </a:bodyPr>
          <a:lstStyle/>
          <a:p>
            <a:pPr algn="ctr"/>
            <a:r>
              <a:rPr lang="en-US" sz="3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Thank you for your kind attention.</a:t>
            </a:r>
            <a:endParaRPr lang="en-US" sz="3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p:txBody>
      </p:sp>
      <p:sp>
        <p:nvSpPr>
          <p:cNvPr id="5" name="Metin kutusu 4"/>
          <p:cNvSpPr txBox="1"/>
          <p:nvPr/>
        </p:nvSpPr>
        <p:spPr>
          <a:xfrm>
            <a:off x="5129553" y="4581128"/>
            <a:ext cx="3593435" cy="923330"/>
          </a:xfrm>
          <a:prstGeom prst="rect">
            <a:avLst/>
          </a:prstGeom>
          <a:solidFill>
            <a:schemeClr val="bg1"/>
          </a:solidFill>
        </p:spPr>
        <p:txBody>
          <a:bodyPr wrap="square" rtlCol="0">
            <a:spAutoFit/>
          </a:bodyPr>
          <a:lstStyle/>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İbrahim Halil ÇEVİK</a:t>
            </a:r>
          </a:p>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Head of Foreign Relations Department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600" y="188640"/>
            <a:ext cx="1384832" cy="104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1" y="0"/>
            <a:ext cx="4572000" cy="6857999"/>
          </a:xfrm>
          <a:prstGeom prst="rect">
            <a:avLst/>
          </a:prstGeom>
        </p:spPr>
      </p:pic>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0152" y="2590299"/>
            <a:ext cx="1783080" cy="1638300"/>
          </a:xfrm>
          <a:prstGeom prst="rect">
            <a:avLst/>
          </a:prstGeom>
        </p:spPr>
      </p:pic>
    </p:spTree>
    <p:extLst>
      <p:ext uri="{BB962C8B-B14F-4D97-AF65-F5344CB8AC3E}">
        <p14:creationId xmlns:p14="http://schemas.microsoft.com/office/powerpoint/2010/main" val="129924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360368"/>
            <a:ext cx="6048672"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400" b="1" dirty="0" smtClean="0">
                <a:latin typeface="Helvetica" panose="020B0604020202020204" pitchFamily="34" charset="0"/>
                <a:cs typeface="Helvetica" panose="020B0604020202020204" pitchFamily="34" charset="0"/>
              </a:rPr>
              <a:t>SAFETY MANAGEMENT SYSTEM IN EU</a:t>
            </a:r>
            <a:endParaRPr lang="tr-TR" sz="2400" b="1" dirty="0">
              <a:latin typeface="Helvetica" panose="020B0604020202020204" pitchFamily="34" charset="0"/>
              <a:cs typeface="Helvetica" panose="020B0604020202020204" pitchFamily="34" charset="0"/>
            </a:endParaRPr>
          </a:p>
        </p:txBody>
      </p:sp>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684" y="1052415"/>
            <a:ext cx="8118648" cy="5157964"/>
          </a:xfrm>
          <a:prstGeom prst="rect">
            <a:avLst/>
          </a:prstGeom>
        </p:spPr>
      </p:pic>
    </p:spTree>
    <p:extLst>
      <p:ext uri="{BB962C8B-B14F-4D97-AF65-F5344CB8AC3E}">
        <p14:creationId xmlns:p14="http://schemas.microsoft.com/office/powerpoint/2010/main" val="89124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lgn="ctr"/>
            <a:r>
              <a:rPr lang="tr-TR" sz="2000" b="1" dirty="0">
                <a:solidFill>
                  <a:prstClr val="white"/>
                </a:solidFill>
                <a:latin typeface="Calibri"/>
                <a:cs typeface="Arial" panose="020B0604020202020204" pitchFamily="34" charset="0"/>
              </a:rPr>
              <a:t>BACKGROUND OF ESTABLISHMENT OF SMS IN TCDD</a:t>
            </a:r>
          </a:p>
        </p:txBody>
      </p:sp>
      <p:sp>
        <p:nvSpPr>
          <p:cNvPr id="7" name="Dikdörtgen 6"/>
          <p:cNvSpPr/>
          <p:nvPr/>
        </p:nvSpPr>
        <p:spPr>
          <a:xfrm>
            <a:off x="1115616" y="2924944"/>
            <a:ext cx="7344816" cy="1200329"/>
          </a:xfrm>
          <a:prstGeom prst="rect">
            <a:avLst/>
          </a:prstGeom>
          <a:noFill/>
        </p:spPr>
        <p:txBody>
          <a:bodyPr wrap="square" lIns="91440" tIns="45720" rIns="91440" bIns="45720">
            <a:spAutoFit/>
          </a:bodyPr>
          <a:lstStyle/>
          <a:p>
            <a:pPr algn="just"/>
            <a:r>
              <a:rPr lang="en-GB"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1- Inauguration of High Speed Operations in 2009</a:t>
            </a:r>
            <a:endParaRPr lang="en-GB"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p:txBody>
      </p:sp>
      <p:sp>
        <p:nvSpPr>
          <p:cNvPr id="16" name="Dikdörtgen 15"/>
          <p:cNvSpPr/>
          <p:nvPr/>
        </p:nvSpPr>
        <p:spPr>
          <a:xfrm>
            <a:off x="1038058" y="4581128"/>
            <a:ext cx="6912768" cy="1200329"/>
          </a:xfrm>
          <a:prstGeom prst="rect">
            <a:avLst/>
          </a:prstGeom>
          <a:noFill/>
        </p:spPr>
        <p:txBody>
          <a:bodyPr wrap="square" lIns="91440" tIns="45720" rIns="91440" bIns="45720">
            <a:spAutoFit/>
          </a:bodyPr>
          <a:lstStyle/>
          <a:p>
            <a:pPr algn="just"/>
            <a:r>
              <a:rPr lang="en-GB" sz="3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2</a:t>
            </a:r>
            <a:r>
              <a:rPr lang="en-GB"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a:t>
            </a:r>
            <a:r>
              <a:rPr lang="en-GB" sz="3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Turkish Railway Reform</a:t>
            </a:r>
            <a:r>
              <a:rPr lang="tr-TR" sz="3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in 2013</a:t>
            </a:r>
            <a:endParaRPr lang="en-GB"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p:txBody>
      </p:sp>
      <p:sp>
        <p:nvSpPr>
          <p:cNvPr id="8" name="Dikdörtgen 7"/>
          <p:cNvSpPr/>
          <p:nvPr/>
        </p:nvSpPr>
        <p:spPr>
          <a:xfrm>
            <a:off x="593807" y="1484784"/>
            <a:ext cx="7981672"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The drives for the establishment of </a:t>
            </a:r>
          </a:p>
          <a:p>
            <a:pPr algn="ctr"/>
            <a:r>
              <a:rPr lang="en-GB"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a Safety Management in TCDD are:</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81382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5"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266773"/>
            <a:ext cx="5907927"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2000" b="1" dirty="0" smtClean="0">
                <a:latin typeface="+mj-lt"/>
                <a:cs typeface="Arial" panose="020B0604020202020204" pitchFamily="34" charset="0"/>
              </a:rPr>
              <a:t>BACKGROUND OF ESTABLISHMENT OF </a:t>
            </a:r>
            <a:r>
              <a:rPr lang="tr-TR" sz="2000" b="1" dirty="0">
                <a:latin typeface="+mj-lt"/>
                <a:cs typeface="Arial" panose="020B0604020202020204" pitchFamily="34" charset="0"/>
              </a:rPr>
              <a:t>SMS </a:t>
            </a:r>
            <a:r>
              <a:rPr lang="tr-TR" sz="2000" b="1" dirty="0" smtClean="0">
                <a:latin typeface="+mj-lt"/>
                <a:cs typeface="Arial" panose="020B0604020202020204" pitchFamily="34" charset="0"/>
              </a:rPr>
              <a:t>IN TCDD</a:t>
            </a:r>
            <a:endParaRPr lang="tr-TR" sz="2000" b="1" dirty="0">
              <a:latin typeface="+mj-lt"/>
              <a:cs typeface="Arial" panose="020B0604020202020204" pitchFamily="34" charset="0"/>
            </a:endParaRPr>
          </a:p>
        </p:txBody>
      </p:sp>
      <p:sp>
        <p:nvSpPr>
          <p:cNvPr id="9" name="Yuvarlatılmış Dikdörtgen 8"/>
          <p:cNvSpPr/>
          <p:nvPr/>
        </p:nvSpPr>
        <p:spPr>
          <a:xfrm>
            <a:off x="149795" y="1879774"/>
            <a:ext cx="3168351" cy="4104456"/>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365818" y="2576954"/>
            <a:ext cx="2736304" cy="3231654"/>
          </a:xfrm>
          <a:prstGeom prst="rect">
            <a:avLst/>
          </a:prstGeom>
        </p:spPr>
        <p:txBody>
          <a:bodyPr wrap="square">
            <a:spAutoFit/>
          </a:bodyPr>
          <a:lstStyle/>
          <a:p>
            <a:pPr lvl="0" algn="ct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Turkish Railway Reform Project</a:t>
            </a:r>
            <a:r>
              <a:rPr lang="en-GB" sz="2400" b="1" dirty="0" smtClean="0">
                <a:solidFill>
                  <a:srgbClr val="FF0000"/>
                </a:solidFill>
                <a:latin typeface="Helvetica" panose="020B0604020202020204" pitchFamily="34" charset="0"/>
                <a:cs typeface="Helvetica" panose="020B0604020202020204" pitchFamily="34" charset="0"/>
              </a:rPr>
              <a:t/>
            </a:r>
            <a:br>
              <a:rPr lang="en-GB" sz="2400" b="1" dirty="0" smtClean="0">
                <a:solidFill>
                  <a:srgbClr val="FF0000"/>
                </a:solidFill>
                <a:latin typeface="Helvetica" panose="020B0604020202020204" pitchFamily="34" charset="0"/>
                <a:cs typeface="Helvetica" panose="020B0604020202020204" pitchFamily="34" charset="0"/>
              </a:rPr>
            </a:br>
            <a:endParaRPr lang="en-GB" sz="2400" b="1" dirty="0" smtClean="0">
              <a:solidFill>
                <a:srgbClr val="FF0000"/>
              </a:solidFill>
              <a:latin typeface="Helvetica" panose="020B0604020202020204" pitchFamily="34" charset="0"/>
              <a:cs typeface="Helvetica" panose="020B0604020202020204" pitchFamily="34" charset="0"/>
            </a:endParaRPr>
          </a:p>
          <a:p>
            <a:pPr lvl="0" algn="ctr"/>
            <a:r>
              <a:rPr lang="en-GB"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financed by EU</a:t>
            </a:r>
          </a:p>
          <a:p>
            <a:pPr lvl="0" algn="ctr"/>
            <a:endParaRPr lang="en-GB"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pPr lvl="0" algn="ctr"/>
            <a:r>
              <a:rPr lang="en-GB"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completed in January 2013</a:t>
            </a:r>
          </a:p>
        </p:txBody>
      </p:sp>
      <p:cxnSp>
        <p:nvCxnSpPr>
          <p:cNvPr id="12" name="Düz Ok Bağlayıcısı 11"/>
          <p:cNvCxnSpPr/>
          <p:nvPr/>
        </p:nvCxnSpPr>
        <p:spPr>
          <a:xfrm flipV="1">
            <a:off x="3653847" y="2265627"/>
            <a:ext cx="1302026" cy="622655"/>
          </a:xfrm>
          <a:prstGeom prst="straightConnector1">
            <a:avLst/>
          </a:prstGeom>
          <a:ln w="76200">
            <a:solidFill>
              <a:srgbClr val="3C359B"/>
            </a:solidFill>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V="1">
            <a:off x="3767959" y="3678493"/>
            <a:ext cx="1323865" cy="144016"/>
          </a:xfrm>
          <a:prstGeom prst="straightConnector1">
            <a:avLst/>
          </a:prstGeom>
          <a:ln w="76200">
            <a:solidFill>
              <a:srgbClr val="3C359B"/>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3653847" y="4738504"/>
            <a:ext cx="1328125" cy="648072"/>
          </a:xfrm>
          <a:prstGeom prst="straightConnector1">
            <a:avLst/>
          </a:prstGeom>
          <a:ln w="76200">
            <a:solidFill>
              <a:srgbClr val="3C359B"/>
            </a:solidFill>
            <a:tailEnd type="arrow"/>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5613233" y="1196049"/>
            <a:ext cx="2664296" cy="1200329"/>
          </a:xfrm>
          <a:prstGeom prst="rect">
            <a:avLst/>
          </a:prstGeom>
        </p:spPr>
        <p:txBody>
          <a:bodyPr wrap="square">
            <a:spAutoFit/>
          </a:bodyPr>
          <a:lstStyle/>
          <a:p>
            <a:r>
              <a:rPr lang="en-GB"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Elaboration of a strategy and action plan </a:t>
            </a:r>
            <a:endPar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p:txBody>
      </p:sp>
      <p:sp>
        <p:nvSpPr>
          <p:cNvPr id="23" name="Dikdörtgen 22"/>
          <p:cNvSpPr/>
          <p:nvPr/>
        </p:nvSpPr>
        <p:spPr>
          <a:xfrm>
            <a:off x="5483122" y="2597180"/>
            <a:ext cx="3600400" cy="1938992"/>
          </a:xfrm>
          <a:prstGeom prst="rect">
            <a:avLst/>
          </a:prstGeom>
        </p:spPr>
        <p:txBody>
          <a:bodyPr wrap="square">
            <a:spAutoFit/>
          </a:bodyPr>
          <a:lstStyle/>
          <a:p>
            <a:r>
              <a:rPr lang="tr-T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D</a:t>
            </a:r>
            <a:r>
              <a:rPr lang="en-GB"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eveloping</a:t>
            </a:r>
            <a:r>
              <a:rPr lang="en-GB"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 system for infrastructure allocation and pricing and a network statement</a:t>
            </a:r>
            <a:endParaRPr lang="tr-T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p:txBody>
      </p:sp>
      <p:sp>
        <p:nvSpPr>
          <p:cNvPr id="27" name="Dikdörtgen 26"/>
          <p:cNvSpPr/>
          <p:nvPr/>
        </p:nvSpPr>
        <p:spPr>
          <a:xfrm>
            <a:off x="5496070" y="4752608"/>
            <a:ext cx="3622476" cy="1569660"/>
          </a:xfrm>
          <a:prstGeom prst="rect">
            <a:avLst/>
          </a:prstGeom>
        </p:spPr>
        <p:txBody>
          <a:bodyPr wrap="square">
            <a:spAutoFit/>
          </a:bodyPr>
          <a:lstStyle/>
          <a:p>
            <a:r>
              <a:rPr lang="en-GB"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Developing an SMS for infrastructure management and railway operations</a:t>
            </a:r>
            <a:endParaRPr lang="tr-TR"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p:txBody>
      </p:sp>
      <p:sp>
        <p:nvSpPr>
          <p:cNvPr id="28" name="Metin kutusu 27"/>
          <p:cNvSpPr txBox="1"/>
          <p:nvPr/>
        </p:nvSpPr>
        <p:spPr>
          <a:xfrm>
            <a:off x="3316523" y="1041137"/>
            <a:ext cx="2226738" cy="830997"/>
          </a:xfrm>
          <a:prstGeom prst="rect">
            <a:avLst/>
          </a:prstGeom>
          <a:noFill/>
        </p:spPr>
        <p:txBody>
          <a:bodyPr wrap="square" rtlCol="0">
            <a:spAutoFit/>
          </a:bodyPr>
          <a:lstStyle/>
          <a:p>
            <a:pPr algn="ctr"/>
            <a:r>
              <a:rPr lang="tr-TR" sz="2400" b="1" dirty="0">
                <a:solidFill>
                  <a:srgbClr val="00CC00"/>
                </a:solidFill>
                <a:latin typeface="Helvetica" panose="020B0604020202020204" pitchFamily="34" charset="0"/>
                <a:cs typeface="Helvetica" panose="020B0604020202020204" pitchFamily="34" charset="0"/>
              </a:rPr>
              <a:t>3 </a:t>
            </a:r>
            <a:r>
              <a:rPr lang="tr-TR" sz="2400" b="1" dirty="0" err="1">
                <a:solidFill>
                  <a:srgbClr val="00CC00"/>
                </a:solidFill>
                <a:latin typeface="Helvetica" panose="020B0604020202020204" pitchFamily="34" charset="0"/>
                <a:cs typeface="Helvetica" panose="020B0604020202020204" pitchFamily="34" charset="0"/>
              </a:rPr>
              <a:t>basic</a:t>
            </a:r>
            <a:r>
              <a:rPr lang="tr-TR" sz="2400" b="1" dirty="0">
                <a:solidFill>
                  <a:srgbClr val="00CC00"/>
                </a:solidFill>
                <a:latin typeface="Helvetica" panose="020B0604020202020204" pitchFamily="34" charset="0"/>
                <a:cs typeface="Helvetica" panose="020B0604020202020204" pitchFamily="34" charset="0"/>
              </a:rPr>
              <a:t> </a:t>
            </a:r>
            <a:endParaRPr lang="tr-TR" sz="2400" b="1" dirty="0" smtClean="0">
              <a:solidFill>
                <a:srgbClr val="00CC00"/>
              </a:solidFill>
              <a:latin typeface="Helvetica" panose="020B0604020202020204" pitchFamily="34" charset="0"/>
              <a:cs typeface="Helvetica" panose="020B0604020202020204" pitchFamily="34" charset="0"/>
            </a:endParaRPr>
          </a:p>
          <a:p>
            <a:pPr algn="ctr"/>
            <a:r>
              <a:rPr lang="tr-TR" sz="2400" b="1" dirty="0" err="1" smtClean="0">
                <a:solidFill>
                  <a:srgbClr val="00CC00"/>
                </a:solidFill>
                <a:latin typeface="Helvetica" panose="020B0604020202020204" pitchFamily="34" charset="0"/>
                <a:cs typeface="Helvetica" panose="020B0604020202020204" pitchFamily="34" charset="0"/>
              </a:rPr>
              <a:t>requirements</a:t>
            </a:r>
            <a:endParaRPr lang="tr-TR" sz="2400" b="1" dirty="0">
              <a:solidFill>
                <a:srgbClr val="00CC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8548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8" name="Dikdörtgen 7"/>
          <p:cNvSpPr/>
          <p:nvPr/>
        </p:nvSpPr>
        <p:spPr>
          <a:xfrm>
            <a:off x="1619672" y="260648"/>
            <a:ext cx="5907927"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b="1" dirty="0" smtClean="0">
                <a:latin typeface="+mj-lt"/>
                <a:cs typeface="Arial" panose="020B0604020202020204" pitchFamily="34" charset="0"/>
              </a:rPr>
              <a:t>ESTABLISHMENT OF SMS DIRECTORATES IN TCDD</a:t>
            </a:r>
            <a:endParaRPr lang="tr-TR" b="1" dirty="0">
              <a:latin typeface="+mj-lt"/>
              <a:cs typeface="Arial" panose="020B0604020202020204" pitchFamily="34" charset="0"/>
            </a:endParaRPr>
          </a:p>
        </p:txBody>
      </p:sp>
      <p:sp>
        <p:nvSpPr>
          <p:cNvPr id="6" name="Dikdörtgen 5"/>
          <p:cNvSpPr/>
          <p:nvPr/>
        </p:nvSpPr>
        <p:spPr>
          <a:xfrm>
            <a:off x="383422" y="1196752"/>
            <a:ext cx="8313494" cy="236988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r>
              <a:rPr lang="tr-TR"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Pursuant</a:t>
            </a: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r>
              <a:rPr lang="tr-TR"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to</a:t>
            </a: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t</a:t>
            </a: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he Decision of Board of Directors </a:t>
            </a:r>
          </a:p>
          <a:p>
            <a:pPr algn="ct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dated 06 December 2012 </a:t>
            </a:r>
          </a:p>
          <a:p>
            <a:pPr algn="ct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SMS </a:t>
            </a:r>
            <a:r>
              <a:rPr lang="tr-TR"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Directorates</a:t>
            </a: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were established </a:t>
            </a:r>
          </a:p>
          <a:p>
            <a:pPr algn="ct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in the General Directorate </a:t>
            </a:r>
          </a:p>
          <a:p>
            <a:pPr algn="ct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and in each of the Regional Directorates</a:t>
            </a: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endParaRPr lang="en-GB"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9926" y="3645024"/>
            <a:ext cx="3600399" cy="2009525"/>
          </a:xfrm>
          <a:prstGeom prst="rect">
            <a:avLst/>
          </a:prstGeom>
        </p:spPr>
      </p:pic>
      <p:pic>
        <p:nvPicPr>
          <p:cNvPr id="9" name="Resim 8" descr="C:\Users\HHERSOY\Desktop\Kurumsal Antetli dijital"/>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spTree>
    <p:extLst>
      <p:ext uri="{BB962C8B-B14F-4D97-AF65-F5344CB8AC3E}">
        <p14:creationId xmlns:p14="http://schemas.microsoft.com/office/powerpoint/2010/main" val="61285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7" name="Başlık 5"/>
          <p:cNvSpPr txBox="1">
            <a:spLocks/>
          </p:cNvSpPr>
          <p:nvPr/>
        </p:nvSpPr>
        <p:spPr>
          <a:xfrm>
            <a:off x="323528" y="980728"/>
            <a:ext cx="8568952" cy="540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r>
              <a:rPr lang="tr-TR"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rPr>
              <a:t>   </a:t>
            </a:r>
            <a:r>
              <a:rPr lang="en-GB"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rPr>
              <a:t>SMS </a:t>
            </a:r>
            <a:r>
              <a:rPr lang="en-GB" sz="2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rPr>
              <a:t>Directorate was established in TCDD </a:t>
            </a:r>
            <a:r>
              <a:rPr lang="tr-TR"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rPr>
              <a:t>in </a:t>
            </a:r>
            <a:r>
              <a:rPr lang="tr-TR" sz="29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rPr>
              <a:t>order</a:t>
            </a:r>
            <a:r>
              <a:rPr lang="tr-TR"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rPr>
              <a:t> </a:t>
            </a:r>
            <a:r>
              <a:rPr lang="en-GB"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rPr>
              <a:t>to:</a:t>
            </a:r>
            <a:endParaRPr lang="tr-TR"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endParaRPr>
          </a:p>
          <a:p>
            <a:pPr marL="342900" indent="-342900" algn="l"/>
            <a:endParaRPr lang="en-GB" sz="2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endParaRPr>
          </a:p>
          <a:p>
            <a:pPr marL="457200" indent="-457200" algn="l">
              <a:buFont typeface="Arial" panose="020B0604020202020204" pitchFamily="34" charset="0"/>
              <a:buChar char="•"/>
            </a:pPr>
            <a:r>
              <a:rPr lang="en-GB" sz="33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ea typeface="+mn-ea"/>
                <a:cs typeface="Helvetica" panose="020B0604020202020204" pitchFamily="34" charset="0"/>
              </a:rPr>
              <a:t>ensure </a:t>
            </a:r>
            <a:r>
              <a:rPr lang="en-GB" sz="33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ea typeface="+mn-ea"/>
                <a:cs typeface="Helvetica" panose="020B0604020202020204" pitchFamily="34" charset="0"/>
              </a:rPr>
              <a:t>safe transportation of freight and passengers</a:t>
            </a:r>
            <a:endParaRPr lang="tr-TR" sz="33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ea typeface="+mn-ea"/>
              <a:cs typeface="Helvetica" panose="020B0604020202020204" pitchFamily="34" charset="0"/>
            </a:endParaRPr>
          </a:p>
          <a:p>
            <a:pPr marL="457200" indent="-457200" algn="l">
              <a:buFont typeface="Arial" panose="020B0604020202020204" pitchFamily="34" charset="0"/>
              <a:buChar char="•"/>
            </a:pPr>
            <a:endParaRPr lang="en-GB" sz="33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ea typeface="+mn-ea"/>
              <a:cs typeface="Helvetica" panose="020B0604020202020204" pitchFamily="34" charset="0"/>
            </a:endParaRPr>
          </a:p>
          <a:p>
            <a:pPr marL="457200" indent="-457200" algn="l">
              <a:buFont typeface="Arial" panose="020B0604020202020204" pitchFamily="34" charset="0"/>
              <a:buChar char="•"/>
            </a:pPr>
            <a:r>
              <a:rPr lang="en-GB" sz="33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ea typeface="+mn-ea"/>
                <a:cs typeface="Helvetica" panose="020B0604020202020204" pitchFamily="34" charset="0"/>
              </a:rPr>
              <a:t>develop good relations between the infrastructure manager and the third parties, after the liberalization of </a:t>
            </a:r>
            <a:r>
              <a:rPr lang="en-GB" sz="33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ea typeface="+mn-ea"/>
                <a:cs typeface="Helvetica" panose="020B0604020202020204" pitchFamily="34" charset="0"/>
              </a:rPr>
              <a:t>TCDD</a:t>
            </a:r>
            <a:endParaRPr lang="en-GB" sz="3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ea typeface="+mn-ea"/>
              <a:cs typeface="Helvetica" panose="020B0604020202020204" pitchFamily="34" charset="0"/>
            </a:endParaRPr>
          </a:p>
          <a:p>
            <a:pPr marL="342900" indent="-342900" algn="l"/>
            <a:endParaRPr lang="en-GB" sz="2000" b="1" dirty="0" smtClean="0"/>
          </a:p>
        </p:txBody>
      </p:sp>
      <p:sp>
        <p:nvSpPr>
          <p:cNvPr id="8" name="Dikdörtgen 7"/>
          <p:cNvSpPr/>
          <p:nvPr/>
        </p:nvSpPr>
        <p:spPr>
          <a:xfrm>
            <a:off x="1619672" y="260648"/>
            <a:ext cx="5907927"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b="1" dirty="0" smtClean="0">
                <a:latin typeface="+mj-lt"/>
                <a:cs typeface="Arial" panose="020B0604020202020204" pitchFamily="34" charset="0"/>
              </a:rPr>
              <a:t>OBJECTIVES FOR THE ESTABLISHMENT OF</a:t>
            </a:r>
          </a:p>
          <a:p>
            <a:pPr algn="ctr"/>
            <a:r>
              <a:rPr lang="tr-TR" b="1" dirty="0" smtClean="0">
                <a:latin typeface="+mj-lt"/>
                <a:cs typeface="Arial" panose="020B0604020202020204" pitchFamily="34" charset="0"/>
              </a:rPr>
              <a:t> SMS DIRECTORATES</a:t>
            </a:r>
            <a:endParaRPr lang="tr-TR" b="1" dirty="0">
              <a:latin typeface="+mj-lt"/>
              <a:cs typeface="Arial" panose="020B0604020202020204" pitchFamily="34" charset="0"/>
            </a:endParaRPr>
          </a:p>
        </p:txBody>
      </p:sp>
      <p:sp>
        <p:nvSpPr>
          <p:cNvPr id="6" name="Dikdörtgen 5"/>
          <p:cNvSpPr/>
          <p:nvPr/>
        </p:nvSpPr>
        <p:spPr>
          <a:xfrm>
            <a:off x="4452180" y="437961"/>
            <a:ext cx="41229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r>
              <a:rPr lang="tr-T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 </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Resim 8" descr="C:\Users\HHERSOY\Desktop\Kurumsal Antetli dijital"/>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spTree>
    <p:extLst>
      <p:ext uri="{BB962C8B-B14F-4D97-AF65-F5344CB8AC3E}">
        <p14:creationId xmlns:p14="http://schemas.microsoft.com/office/powerpoint/2010/main" val="262917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HHERSOY\Desktop\Kurumsal Antetli dijit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01675"/>
            <a:ext cx="9144000" cy="848360"/>
          </a:xfrm>
          <a:prstGeom prst="rect">
            <a:avLst/>
          </a:prstGeom>
          <a:noFill/>
          <a:ln>
            <a:no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637" y="-321"/>
            <a:ext cx="1677363"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çerik Yer Tutucusu 10"/>
          <p:cNvPicPr>
            <a:picLocks/>
          </p:cNvPicPr>
          <p:nvPr/>
        </p:nvPicPr>
        <p:blipFill>
          <a:blip r:embed="rId4" cstate="print"/>
          <a:stretch>
            <a:fillRect/>
          </a:stretch>
        </p:blipFill>
        <p:spPr bwMode="auto">
          <a:xfrm>
            <a:off x="142966" y="129987"/>
            <a:ext cx="1476706" cy="922428"/>
          </a:xfrm>
          <a:prstGeom prst="rect">
            <a:avLst/>
          </a:prstGeom>
          <a:noFill/>
          <a:ln w="9525">
            <a:noFill/>
            <a:miter lim="800000"/>
            <a:headEnd/>
            <a:tailEnd/>
          </a:ln>
        </p:spPr>
      </p:pic>
      <p:sp>
        <p:nvSpPr>
          <p:cNvPr id="5" name="Dikdörtgen 4"/>
          <p:cNvSpPr/>
          <p:nvPr/>
        </p:nvSpPr>
        <p:spPr>
          <a:xfrm>
            <a:off x="1619672" y="487792"/>
            <a:ext cx="597666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b="1" dirty="0" smtClean="0">
                <a:latin typeface="Helvetica" panose="020B0604020202020204" pitchFamily="34" charset="0"/>
                <a:cs typeface="Helvetica" panose="020B0604020202020204" pitchFamily="34" charset="0"/>
              </a:rPr>
              <a:t>MISSION </a:t>
            </a:r>
            <a:r>
              <a:rPr lang="tr-TR" b="1" dirty="0">
                <a:latin typeface="Helvetica" panose="020B0604020202020204" pitchFamily="34" charset="0"/>
                <a:cs typeface="Helvetica" panose="020B0604020202020204" pitchFamily="34" charset="0"/>
              </a:rPr>
              <a:t>OF SMS </a:t>
            </a:r>
            <a:r>
              <a:rPr lang="tr-TR" b="1" dirty="0" smtClean="0">
                <a:latin typeface="Helvetica" panose="020B0604020202020204" pitchFamily="34" charset="0"/>
                <a:cs typeface="Helvetica" panose="020B0604020202020204" pitchFamily="34" charset="0"/>
              </a:rPr>
              <a:t>DIRECTORATES</a:t>
            </a:r>
            <a:endParaRPr lang="tr-TR" b="1" dirty="0">
              <a:latin typeface="Helvetica" panose="020B0604020202020204" pitchFamily="34" charset="0"/>
              <a:cs typeface="Helvetica" panose="020B0604020202020204" pitchFamily="34" charset="0"/>
            </a:endParaRPr>
          </a:p>
        </p:txBody>
      </p:sp>
      <p:sp>
        <p:nvSpPr>
          <p:cNvPr id="10" name="İçerik Yer Tutucusu 9"/>
          <p:cNvSpPr>
            <a:spLocks noGrp="1"/>
          </p:cNvSpPr>
          <p:nvPr>
            <p:ph idx="1"/>
          </p:nvPr>
        </p:nvSpPr>
        <p:spPr>
          <a:xfrm>
            <a:off x="636712" y="1268760"/>
            <a:ext cx="8507288" cy="5073748"/>
          </a:xfrm>
        </p:spPr>
        <p:txBody>
          <a:bodyPr>
            <a:noAutofit/>
          </a:bodyPr>
          <a:lstStyle/>
          <a:p>
            <a:pPr>
              <a:spcBef>
                <a:spcPct val="0"/>
              </a:spcBef>
              <a:buNone/>
            </a:pP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The mission of the SMS units is</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rPr>
              <a:t>:</a:t>
            </a:r>
            <a:endPar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panose="020B0604020202020204" pitchFamily="34" charset="0"/>
              <a:cs typeface="Helvetica" panose="020B0604020202020204" pitchFamily="34" charset="0"/>
            </a:endParaRPr>
          </a:p>
          <a:p>
            <a:pPr marL="0" indent="0">
              <a:buNone/>
            </a:pPr>
            <a:endParaRPr lang="en-GB" sz="2400" b="1" dirty="0" smtClean="0">
              <a:solidFill>
                <a:srgbClr val="FF0000"/>
              </a:solidFill>
              <a:latin typeface="Helvetica" panose="020B0604020202020204" pitchFamily="34" charset="0"/>
              <a:cs typeface="Helvetica" panose="020B0604020202020204" pitchFamily="34" charset="0"/>
            </a:endParaRPr>
          </a:p>
          <a:p>
            <a:r>
              <a:rPr lang="en-GB"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to establish SMS in accordance with Safety Directive 2004/49/EC on the network of TCDD </a:t>
            </a:r>
            <a:r>
              <a:rPr lang="en-GB"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and</a:t>
            </a:r>
            <a:endParaRPr lang="en-GB"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r>
              <a:rPr lang="en-GB"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to follow its implementation as well </a:t>
            </a:r>
            <a:r>
              <a:rPr lang="en-GB"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as</a:t>
            </a:r>
            <a:endParaRPr lang="en-GB"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endParaRPr>
          </a:p>
          <a:p>
            <a:r>
              <a:rPr lang="en-GB"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elvetica" panose="020B0604020202020204" pitchFamily="34" charset="0"/>
                <a:cs typeface="Helvetica" panose="020B0604020202020204" pitchFamily="34" charset="0"/>
              </a:rPr>
              <a:t> to reduce the number of incidents and accidents to an acceptable level  by popularising a safety culture. </a:t>
            </a:r>
          </a:p>
          <a:p>
            <a:pPr>
              <a:buFont typeface="Wingdings" panose="05000000000000000000" pitchFamily="2" charset="2"/>
              <a:buChar char="§"/>
            </a:pPr>
            <a:endParaRPr lang="tr-TR" sz="2000" dirty="0" smtClean="0"/>
          </a:p>
          <a:p>
            <a:pPr marL="0" indent="0">
              <a:buNone/>
            </a:pPr>
            <a:endParaRPr lang="en-US" sz="1900" b="1" dirty="0" smtClean="0">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en-US" sz="1900" b="1"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34759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3722</TotalTime>
  <Words>1415</Words>
  <Application>Microsoft Office PowerPoint</Application>
  <PresentationFormat>On-screen Show (4:3)</PresentationFormat>
  <Paragraphs>279</Paragraphs>
  <Slides>31</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Ofis Teması</vt:lpstr>
      <vt:lpstr>1_Ofis Teması</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Ensuring safety is the most important target of our Enterprise. In order to improve safety, qualitative and quantitative targets are defined and the plans and methods are developed to achieve these targets.   After the defined targets are discussed by the Safety Council and Committee, they are put into practice.  </vt:lpstr>
      <vt:lpstr>Safety policy expresses and reflects an organization’s commitment, obligation (mission) and strategic view (vision) on railway safety.   TCDD Safety Policy in compliance with Directive 2004/49/EC was published on 15 July 2015 with the approval of the Board of Directors.   All staff were informed about it and the Safety Policy was put on the official website of TCDD. </vt:lpstr>
      <vt:lpstr>PowerPoint Presentation</vt:lpstr>
      <vt:lpstr>PowerPoint Presentation</vt:lpstr>
      <vt:lpstr>PowerPoint Presentation</vt:lpstr>
      <vt:lpstr>Risk Analysis Process</vt:lpstr>
      <vt:lpstr>TCDD Risk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Erhan GÖR</dc:creator>
  <cp:lastModifiedBy>ONU</cp:lastModifiedBy>
  <cp:revision>397</cp:revision>
  <cp:lastPrinted>2015-11-24T09:34:17Z</cp:lastPrinted>
  <dcterms:created xsi:type="dcterms:W3CDTF">2013-10-06T15:53:06Z</dcterms:created>
  <dcterms:modified xsi:type="dcterms:W3CDTF">2015-11-24T09:36:18Z</dcterms:modified>
</cp:coreProperties>
</file>