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embeddings/oleObject4.bin" ContentType="application/vnd.openxmlformats-officedocument.oleObject"/>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embeddings/oleObject2.bin" ContentType="application/vnd.openxmlformats-officedocument.oleObjec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udio/unknown"/>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embeddings/oleObject5.bin" ContentType="application/vnd.openxmlformats-officedocument.oleObject"/>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embeddings/oleObject3.bin" ContentType="application/vnd.openxmlformats-officedocument.oleObject"/>
  <Override PartName="/ppt/notesSlides/notesSlide20.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63" r:id="rId2"/>
    <p:sldId id="909" r:id="rId3"/>
    <p:sldId id="886" r:id="rId4"/>
    <p:sldId id="881" r:id="rId5"/>
    <p:sldId id="817" r:id="rId6"/>
    <p:sldId id="882" r:id="rId7"/>
    <p:sldId id="890" r:id="rId8"/>
    <p:sldId id="894" r:id="rId9"/>
    <p:sldId id="892" r:id="rId10"/>
    <p:sldId id="893" r:id="rId11"/>
    <p:sldId id="872" r:id="rId12"/>
    <p:sldId id="851" r:id="rId13"/>
    <p:sldId id="855" r:id="rId14"/>
    <p:sldId id="856" r:id="rId15"/>
    <p:sldId id="859" r:id="rId16"/>
    <p:sldId id="860" r:id="rId17"/>
    <p:sldId id="899" r:id="rId18"/>
    <p:sldId id="901" r:id="rId19"/>
    <p:sldId id="902" r:id="rId20"/>
    <p:sldId id="905" r:id="rId21"/>
    <p:sldId id="896" r:id="rId22"/>
    <p:sldId id="876" r:id="rId23"/>
    <p:sldId id="895" r:id="rId24"/>
    <p:sldId id="867" r:id="rId25"/>
    <p:sldId id="805" r:id="rId26"/>
  </p:sldIdLst>
  <p:sldSz cx="9144000" cy="6858000" type="screen4x3"/>
  <p:notesSz cx="666273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E05206"/>
    <a:srgbClr val="FF6600"/>
    <a:srgbClr val="506361"/>
    <a:srgbClr val="FFFFFF"/>
    <a:srgbClr val="008000"/>
    <a:srgbClr val="009900"/>
    <a:srgbClr val="FF9900"/>
    <a:srgbClr val="FFFF99"/>
    <a:srgbClr val="FF5050"/>
    <a:srgbClr val="FF81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89785" autoAdjust="0"/>
  </p:normalViewPr>
  <p:slideViewPr>
    <p:cSldViewPr>
      <p:cViewPr>
        <p:scale>
          <a:sx n="100" d="100"/>
          <a:sy n="100" d="100"/>
        </p:scale>
        <p:origin x="-174"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0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6332"/>
          </a:xfrm>
          <a:prstGeom prst="rect">
            <a:avLst/>
          </a:prstGeom>
        </p:spPr>
        <p:txBody>
          <a:bodyPr vert="horz" lIns="91429" tIns="45714" rIns="91429" bIns="45714" rtlCol="0"/>
          <a:lstStyle>
            <a:lvl1pPr algn="l">
              <a:defRPr sz="1200"/>
            </a:lvl1pPr>
          </a:lstStyle>
          <a:p>
            <a:endParaRPr lang="fr-FR"/>
          </a:p>
        </p:txBody>
      </p:sp>
      <p:sp>
        <p:nvSpPr>
          <p:cNvPr id="3" name="Date Placeholder 2"/>
          <p:cNvSpPr>
            <a:spLocks noGrp="1"/>
          </p:cNvSpPr>
          <p:nvPr>
            <p:ph type="dt" sz="quarter" idx="1"/>
          </p:nvPr>
        </p:nvSpPr>
        <p:spPr>
          <a:xfrm>
            <a:off x="3774010" y="1"/>
            <a:ext cx="2887186" cy="496332"/>
          </a:xfrm>
          <a:prstGeom prst="rect">
            <a:avLst/>
          </a:prstGeom>
        </p:spPr>
        <p:txBody>
          <a:bodyPr vert="horz" lIns="91429" tIns="45714" rIns="91429" bIns="45714" rtlCol="0"/>
          <a:lstStyle>
            <a:lvl1pPr algn="r">
              <a:defRPr sz="1200"/>
            </a:lvl1pPr>
          </a:lstStyle>
          <a:p>
            <a:fld id="{9A8A0F96-A50C-4214-B2B0-D4D10FF5A364}" type="datetimeFigureOut">
              <a:rPr lang="fr-FR" smtClean="0"/>
              <a:pPr/>
              <a:t>22/11/2015</a:t>
            </a:fld>
            <a:endParaRPr lang="fr-FR"/>
          </a:p>
        </p:txBody>
      </p:sp>
      <p:sp>
        <p:nvSpPr>
          <p:cNvPr id="4" name="Footer Placeholder 3"/>
          <p:cNvSpPr>
            <a:spLocks noGrp="1"/>
          </p:cNvSpPr>
          <p:nvPr>
            <p:ph type="ftr" sz="quarter" idx="2"/>
          </p:nvPr>
        </p:nvSpPr>
        <p:spPr>
          <a:xfrm>
            <a:off x="1" y="9428584"/>
            <a:ext cx="2887186" cy="496332"/>
          </a:xfrm>
          <a:prstGeom prst="rect">
            <a:avLst/>
          </a:prstGeom>
        </p:spPr>
        <p:txBody>
          <a:bodyPr vert="horz" lIns="91429" tIns="45714" rIns="91429" bIns="45714" rtlCol="0" anchor="b"/>
          <a:lstStyle>
            <a:lvl1pPr algn="l">
              <a:defRPr sz="1200"/>
            </a:lvl1pPr>
          </a:lstStyle>
          <a:p>
            <a:endParaRPr lang="fr-FR"/>
          </a:p>
        </p:txBody>
      </p:sp>
      <p:sp>
        <p:nvSpPr>
          <p:cNvPr id="5" name="Slide Number Placeholder 4"/>
          <p:cNvSpPr>
            <a:spLocks noGrp="1"/>
          </p:cNvSpPr>
          <p:nvPr>
            <p:ph type="sldNum" sz="quarter" idx="3"/>
          </p:nvPr>
        </p:nvSpPr>
        <p:spPr>
          <a:xfrm>
            <a:off x="3774010" y="9428584"/>
            <a:ext cx="2887186" cy="496332"/>
          </a:xfrm>
          <a:prstGeom prst="rect">
            <a:avLst/>
          </a:prstGeom>
        </p:spPr>
        <p:txBody>
          <a:bodyPr vert="horz" lIns="91429" tIns="45714" rIns="91429" bIns="45714" rtlCol="0" anchor="b"/>
          <a:lstStyle>
            <a:lvl1pPr algn="r">
              <a:defRPr sz="1200"/>
            </a:lvl1pPr>
          </a:lstStyle>
          <a:p>
            <a:fld id="{84119E2C-1762-443D-B9B1-17A65292DCE3}"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1" y="1"/>
            <a:ext cx="2887186" cy="496332"/>
          </a:xfrm>
          <a:prstGeom prst="rect">
            <a:avLst/>
          </a:prstGeom>
          <a:noFill/>
          <a:ln>
            <a:noFill/>
          </a:ln>
        </p:spPr>
        <p:txBody>
          <a:bodyPr vert="horz" wrap="square" lIns="91429" tIns="45714" rIns="91429" bIns="45714" anchor="t" anchorCtr="0" compatLnSpc="1"/>
          <a:lstStyle>
            <a:lvl1pPr marL="0" marR="0" lvl="0" indent="0" algn="l" defTabSz="914284"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Arial"/>
              </a:defRPr>
            </a:lvl1pPr>
          </a:lstStyle>
          <a:p>
            <a:pPr lvl="0"/>
            <a:endParaRPr lang="fr-FR"/>
          </a:p>
        </p:txBody>
      </p:sp>
      <p:sp>
        <p:nvSpPr>
          <p:cNvPr id="3" name="Rectangle 3"/>
          <p:cNvSpPr txBox="1">
            <a:spLocks noGrp="1"/>
          </p:cNvSpPr>
          <p:nvPr>
            <p:ph type="dt" idx="1"/>
          </p:nvPr>
        </p:nvSpPr>
        <p:spPr>
          <a:xfrm>
            <a:off x="3774006" y="1"/>
            <a:ext cx="2887186" cy="496332"/>
          </a:xfrm>
          <a:prstGeom prst="rect">
            <a:avLst/>
          </a:prstGeom>
          <a:noFill/>
          <a:ln>
            <a:noFill/>
          </a:ln>
        </p:spPr>
        <p:txBody>
          <a:bodyPr vert="horz" wrap="square" lIns="91429" tIns="45714" rIns="91429" bIns="45714" anchor="t" anchorCtr="0" compatLnSpc="1"/>
          <a:lstStyle>
            <a:lvl1pPr marL="0" marR="0" lvl="0" indent="0" algn="r" defTabSz="914284"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Arial"/>
              </a:defRPr>
            </a:lvl1pPr>
          </a:lstStyle>
          <a:p>
            <a:pPr lvl="0"/>
            <a:endParaRPr lang="fr-FR"/>
          </a:p>
        </p:txBody>
      </p:sp>
      <p:sp>
        <p:nvSpPr>
          <p:cNvPr id="4" name="Rectangle 4"/>
          <p:cNvSpPr>
            <a:spLocks noGrp="1" noRot="1" noChangeAspect="1"/>
          </p:cNvSpPr>
          <p:nvPr>
            <p:ph type="sldImg" idx="2"/>
          </p:nvPr>
        </p:nvSpPr>
        <p:spPr>
          <a:xfrm>
            <a:off x="850900" y="744538"/>
            <a:ext cx="4962525" cy="3722687"/>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666274" y="4715154"/>
            <a:ext cx="5330190" cy="4466987"/>
          </a:xfrm>
          <a:prstGeom prst="rect">
            <a:avLst/>
          </a:prstGeom>
          <a:noFill/>
          <a:ln>
            <a:noFill/>
          </a:ln>
        </p:spPr>
        <p:txBody>
          <a:bodyPr vert="horz" wrap="square" lIns="91429" tIns="45714" rIns="91429" bIns="45714" anchor="t" anchorCtr="0" compatLnSpc="1"/>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6"/>
          <p:cNvSpPr txBox="1">
            <a:spLocks noGrp="1"/>
          </p:cNvSpPr>
          <p:nvPr>
            <p:ph type="ftr" sz="quarter" idx="4"/>
          </p:nvPr>
        </p:nvSpPr>
        <p:spPr>
          <a:xfrm>
            <a:off x="1" y="9428579"/>
            <a:ext cx="2887186" cy="496332"/>
          </a:xfrm>
          <a:prstGeom prst="rect">
            <a:avLst/>
          </a:prstGeom>
          <a:noFill/>
          <a:ln>
            <a:noFill/>
          </a:ln>
        </p:spPr>
        <p:txBody>
          <a:bodyPr vert="horz" wrap="square" lIns="91429" tIns="45714" rIns="91429" bIns="45714" anchor="b" anchorCtr="0" compatLnSpc="1"/>
          <a:lstStyle>
            <a:lvl1pPr marL="0" marR="0" lvl="0" indent="0" algn="l" defTabSz="914284"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Arial"/>
              </a:defRPr>
            </a:lvl1pPr>
          </a:lstStyle>
          <a:p>
            <a:pPr lvl="0"/>
            <a:endParaRPr lang="fr-FR"/>
          </a:p>
        </p:txBody>
      </p:sp>
      <p:sp>
        <p:nvSpPr>
          <p:cNvPr id="7" name="Rectangle 7"/>
          <p:cNvSpPr txBox="1">
            <a:spLocks noGrp="1"/>
          </p:cNvSpPr>
          <p:nvPr>
            <p:ph type="sldNum" sz="quarter" idx="5"/>
          </p:nvPr>
        </p:nvSpPr>
        <p:spPr>
          <a:xfrm>
            <a:off x="3774006" y="9428579"/>
            <a:ext cx="2887186" cy="496332"/>
          </a:xfrm>
          <a:prstGeom prst="rect">
            <a:avLst/>
          </a:prstGeom>
          <a:noFill/>
          <a:ln>
            <a:noFill/>
          </a:ln>
        </p:spPr>
        <p:txBody>
          <a:bodyPr vert="horz" wrap="square" lIns="91429" tIns="45714" rIns="91429" bIns="45714" anchor="b" anchorCtr="0" compatLnSpc="1"/>
          <a:lstStyle>
            <a:lvl1pPr marL="0" marR="0" lvl="0" indent="0" algn="r" defTabSz="914284"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Arial"/>
              </a:defRPr>
            </a:lvl1pPr>
          </a:lstStyle>
          <a:p>
            <a:pPr lvl="0"/>
            <a:fld id="{F23CC67B-942C-48EC-852F-5534BA2665A9}" type="slidenum">
              <a:rPr/>
              <a:pPr lvl="0"/>
              <a:t>‹N°›</a:t>
            </a:fld>
            <a:endParaRPr lang="fr-FR"/>
          </a:p>
        </p:txBody>
      </p:sp>
    </p:spTree>
  </p:cSld>
  <p:clrMap bg1="lt1" tx1="dk1" bg2="lt2" tx2="dk2" accent1="accent1" accent2="accent2" accent3="accent3" accent4="accent4" accent5="accent5" accent6="accent6" hlink="hlink" folHlink="folHlink"/>
  <p:hf hdr="0" ftr="0" dt="0"/>
  <p:notesStyle>
    <a:lvl1pPr marL="0" marR="0" lvl="0" indent="0" algn="l" defTabSz="914400" rtl="0" fontAlgn="auto" hangingPunct="0">
      <a:lnSpc>
        <a:spcPct val="100000"/>
      </a:lnSpc>
      <a:spcBef>
        <a:spcPts val="400"/>
      </a:spcBef>
      <a:spcAft>
        <a:spcPts val="0"/>
      </a:spcAft>
      <a:buNone/>
      <a:tabLst/>
      <a:defRPr lang="fr-FR" sz="1200" b="0" i="0" u="none" strike="noStrike" kern="1200" cap="none" spc="0" baseline="0">
        <a:solidFill>
          <a:srgbClr val="000000"/>
        </a:solidFill>
        <a:uFillTx/>
        <a:latin typeface="Arial"/>
      </a:defRPr>
    </a:lvl1pPr>
    <a:lvl2pPr marL="457200" marR="0" lvl="1" indent="0" algn="l" defTabSz="914400" rtl="0" fontAlgn="auto" hangingPunct="0">
      <a:lnSpc>
        <a:spcPct val="100000"/>
      </a:lnSpc>
      <a:spcBef>
        <a:spcPts val="400"/>
      </a:spcBef>
      <a:spcAft>
        <a:spcPts val="0"/>
      </a:spcAft>
      <a:buNone/>
      <a:tabLst/>
      <a:defRPr lang="fr-FR" sz="1200" b="0" i="0" u="none" strike="noStrike" kern="1200" cap="none" spc="0" baseline="0">
        <a:solidFill>
          <a:srgbClr val="000000"/>
        </a:solidFill>
        <a:uFillTx/>
        <a:latin typeface="Arial"/>
      </a:defRPr>
    </a:lvl2pPr>
    <a:lvl3pPr marL="914400" marR="0" lvl="2" indent="0" algn="l" defTabSz="914400" rtl="0" fontAlgn="auto" hangingPunct="0">
      <a:lnSpc>
        <a:spcPct val="100000"/>
      </a:lnSpc>
      <a:spcBef>
        <a:spcPts val="400"/>
      </a:spcBef>
      <a:spcAft>
        <a:spcPts val="0"/>
      </a:spcAft>
      <a:buNone/>
      <a:tabLst/>
      <a:defRPr lang="fr-FR" sz="1200" b="0" i="0" u="none" strike="noStrike" kern="1200" cap="none" spc="0" baseline="0">
        <a:solidFill>
          <a:srgbClr val="000000"/>
        </a:solidFill>
        <a:uFillTx/>
        <a:latin typeface="Arial"/>
      </a:defRPr>
    </a:lvl3pPr>
    <a:lvl4pPr marL="1371600" marR="0" lvl="3" indent="0" algn="l" defTabSz="914400" rtl="0" fontAlgn="auto" hangingPunct="0">
      <a:lnSpc>
        <a:spcPct val="100000"/>
      </a:lnSpc>
      <a:spcBef>
        <a:spcPts val="400"/>
      </a:spcBef>
      <a:spcAft>
        <a:spcPts val="0"/>
      </a:spcAft>
      <a:buNone/>
      <a:tabLst/>
      <a:defRPr lang="fr-FR" sz="1200" b="0" i="0" u="none" strike="noStrike" kern="1200" cap="none" spc="0" baseline="0">
        <a:solidFill>
          <a:srgbClr val="000000"/>
        </a:solidFill>
        <a:uFillTx/>
        <a:latin typeface="Arial"/>
      </a:defRPr>
    </a:lvl4pPr>
    <a:lvl5pPr marL="1828800" marR="0" lvl="4" indent="0" algn="l" defTabSz="914400" rtl="0" fontAlgn="auto" hangingPunct="0">
      <a:lnSpc>
        <a:spcPct val="100000"/>
      </a:lnSpc>
      <a:spcBef>
        <a:spcPts val="400"/>
      </a:spcBef>
      <a:spcAft>
        <a:spcPts val="0"/>
      </a:spcAft>
      <a:buNone/>
      <a:tabLst/>
      <a:defRPr lang="fr-FR" sz="1200" b="0" i="0" u="none" strike="noStrike" kern="1200" cap="none" spc="0" baseline="0">
        <a:solidFill>
          <a:srgbClr val="000000"/>
        </a:solidFill>
        <a:uFillTx/>
        <a:latin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a:ln/>
        </p:spPr>
      </p:sp>
      <p:sp>
        <p:nvSpPr>
          <p:cNvPr id="28675" name="Segnaposto note 2"/>
          <p:cNvSpPr>
            <a:spLocks noGrp="1"/>
          </p:cNvSpPr>
          <p:nvPr>
            <p:ph type="body" idx="1"/>
          </p:nvPr>
        </p:nvSpPr>
        <p:spPr>
          <a:noFill/>
        </p:spPr>
        <p:txBody>
          <a:bodyPr/>
          <a:lstStyle/>
          <a:p>
            <a:endParaRPr lang="it-IT" smtClean="0"/>
          </a:p>
        </p:txBody>
      </p:sp>
      <p:sp>
        <p:nvSpPr>
          <p:cNvPr id="4" name="Segnaposto numero diapositiva 3"/>
          <p:cNvSpPr>
            <a:spLocks noGrp="1"/>
          </p:cNvSpPr>
          <p:nvPr>
            <p:ph type="sldNum" sz="quarter" idx="5"/>
          </p:nvPr>
        </p:nvSpPr>
        <p:spPr/>
        <p:txBody>
          <a:bodyPr/>
          <a:lstStyle/>
          <a:p>
            <a:pPr>
              <a:defRPr/>
            </a:pPr>
            <a:fld id="{3FD2C5F4-83A8-4B6C-9FD9-062CD246CE32}"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773270" y="9428164"/>
            <a:ext cx="2887913" cy="496887"/>
          </a:xfrm>
          <a:prstGeom prst="rect">
            <a:avLst/>
          </a:prstGeom>
          <a:noFill/>
          <a:ln w="9525">
            <a:noFill/>
            <a:miter lim="800000"/>
            <a:headEnd/>
            <a:tailEnd/>
          </a:ln>
        </p:spPr>
        <p:txBody>
          <a:bodyPr anchor="b"/>
          <a:lstStyle/>
          <a:p>
            <a:pPr algn="r" eaLnBrk="0" hangingPunct="0"/>
            <a:fld id="{439486DB-1271-4E83-A284-12C57DA33FC2}" type="slidenum">
              <a:rPr lang="fr-FR" sz="1200">
                <a:latin typeface="Times" pitchFamily="18" charset="0"/>
              </a:rPr>
              <a:pPr algn="r" eaLnBrk="0" hangingPunct="0"/>
              <a:t>10</a:t>
            </a:fld>
            <a:endParaRPr lang="fr-FR" sz="1200">
              <a:latin typeface="Times" pitchFamily="18" charset="0"/>
            </a:endParaRPr>
          </a:p>
        </p:txBody>
      </p:sp>
      <p:sp>
        <p:nvSpPr>
          <p:cNvPr id="73731" name="Rectangle 2"/>
          <p:cNvSpPr>
            <a:spLocks noGrp="1" noRot="1" noChangeAspect="1" noChangeArrowheads="1" noTextEdit="1"/>
          </p:cNvSpPr>
          <p:nvPr>
            <p:ph type="sldImg"/>
          </p:nvPr>
        </p:nvSpPr>
        <p:spPr>
          <a:xfrm>
            <a:off x="850900" y="744538"/>
            <a:ext cx="4960938" cy="3722687"/>
          </a:xfrm>
          <a:ln/>
        </p:spPr>
      </p:sp>
      <p:sp>
        <p:nvSpPr>
          <p:cNvPr id="73732" name="Rectangle 3"/>
          <p:cNvSpPr>
            <a:spLocks noGrp="1" noChangeArrowheads="1"/>
          </p:cNvSpPr>
          <p:nvPr>
            <p:ph type="body" idx="1"/>
          </p:nvPr>
        </p:nvSpPr>
        <p:spPr>
          <a:xfrm>
            <a:off x="888469" y="4714876"/>
            <a:ext cx="4885800" cy="4467225"/>
          </a:xfrm>
          <a:noFill/>
          <a:ln/>
        </p:spPr>
        <p:txBody>
          <a:bodyPr lIns="91440" tIns="45720" rIns="91440" bIns="45720"/>
          <a:lstStyle/>
          <a:p>
            <a:pPr eaLnBrk="1" hangingPunct="1"/>
            <a:r>
              <a:rPr lang="en-GB" sz="1400" b="0" dirty="0" smtClean="0">
                <a:latin typeface="Book Antiqua" pitchFamily="18" charset="0"/>
                <a:ea typeface="굴림" pitchFamily="34" charset="-127"/>
              </a:rPr>
              <a:t>The second group regroups the generic applicative software and its parameters.</a:t>
            </a:r>
          </a:p>
          <a:p>
            <a:pPr eaLnBrk="1" hangingPunct="1"/>
            <a:endParaRPr lang="en-GB" sz="1400" b="0" dirty="0" smtClean="0">
              <a:latin typeface="Book Antiqua" pitchFamily="18" charset="0"/>
              <a:ea typeface="굴림" pitchFamily="34" charset="-127"/>
            </a:endParaRPr>
          </a:p>
          <a:p>
            <a:pPr eaLnBrk="1" hangingPunct="1"/>
            <a:r>
              <a:rPr lang="en-GB" sz="1400" b="0" dirty="0" smtClean="0">
                <a:latin typeface="Book Antiqua" pitchFamily="18" charset="0"/>
                <a:ea typeface="굴림" pitchFamily="34" charset="-127"/>
              </a:rPr>
              <a:t>It assures the description with Petri networks (particular Petri networks) of the functionalities of the interlocking</a:t>
            </a:r>
          </a:p>
          <a:p>
            <a:pPr eaLnBrk="1" hangingPunct="1"/>
            <a:endParaRPr lang="en-GB" sz="1400" b="0" dirty="0" smtClean="0">
              <a:latin typeface="Book Antiqua" pitchFamily="18" charset="0"/>
              <a:ea typeface="굴림" pitchFamily="34" charset="-127"/>
            </a:endParaRPr>
          </a:p>
          <a:p>
            <a:pPr eaLnBrk="1" hangingPunct="1"/>
            <a:r>
              <a:rPr lang="en-GB" sz="1400" b="0" dirty="0" smtClean="0">
                <a:latin typeface="Book Antiqua" pitchFamily="18" charset="0"/>
                <a:ea typeface="굴림" pitchFamily="34" charset="-127"/>
              </a:rPr>
              <a:t>The main problem is: </a:t>
            </a:r>
            <a:r>
              <a:rPr lang="en-GB" sz="1400" b="0" u="sng" dirty="0" smtClean="0">
                <a:latin typeface="Book Antiqua" pitchFamily="18" charset="0"/>
                <a:ea typeface="굴림" pitchFamily="34" charset="-127"/>
              </a:rPr>
              <a:t>are the specifications and their transformations into the acquired final code, correct at 100%?</a:t>
            </a:r>
          </a:p>
          <a:p>
            <a:pPr eaLnBrk="1" hangingPunct="1"/>
            <a:r>
              <a:rPr lang="en-GB" sz="1400" b="0" dirty="0" smtClean="0">
                <a:latin typeface="Book Antiqua" pitchFamily="18" charset="0"/>
                <a:ea typeface="굴림" pitchFamily="34" charset="-127"/>
              </a:rPr>
              <a:t>Here, it is not a matter of probabilities but of systematic failures</a:t>
            </a:r>
          </a:p>
          <a:p>
            <a:pPr eaLnBrk="1" hangingPunct="1"/>
            <a:endParaRPr lang="en-GB" sz="1400" b="0" dirty="0" smtClean="0">
              <a:latin typeface="Book Antiqua" pitchFamily="18" charset="0"/>
              <a:ea typeface="굴림" pitchFamily="34" charset="-127"/>
            </a:endParaRPr>
          </a:p>
          <a:p>
            <a:pPr eaLnBrk="1" hangingPunct="1"/>
            <a:r>
              <a:rPr lang="en-GB" sz="1400" b="0" dirty="0" smtClean="0">
                <a:latin typeface="Book Antiqua" pitchFamily="18" charset="0"/>
                <a:ea typeface="굴림" pitchFamily="34" charset="-127"/>
              </a:rPr>
              <a:t>It is clear that the putting into service of a SIL4 installation involving </a:t>
            </a:r>
            <a:r>
              <a:rPr lang="en-GB" sz="1400" b="0" dirty="0" smtClean="0">
                <a:latin typeface="Arial" pitchFamily="34" charset="0"/>
                <a:ea typeface="굴림" pitchFamily="34" charset="-127"/>
              </a:rPr>
              <a:t>“</a:t>
            </a:r>
            <a:r>
              <a:rPr lang="en-GB" sz="1400" b="0" dirty="0" smtClean="0">
                <a:latin typeface="Book Antiqua" pitchFamily="18" charset="0"/>
                <a:ea typeface="굴림" pitchFamily="34" charset="-127"/>
              </a:rPr>
              <a:t>a</a:t>
            </a:r>
            <a:r>
              <a:rPr lang="en-GB" sz="1400" b="0" dirty="0" smtClean="0">
                <a:latin typeface="Arial" pitchFamily="34" charset="0"/>
                <a:ea typeface="굴림" pitchFamily="34" charset="-127"/>
              </a:rPr>
              <a:t>”</a:t>
            </a:r>
            <a:r>
              <a:rPr lang="en-GB" sz="1400" b="0" dirty="0" smtClean="0">
                <a:latin typeface="Book Antiqua" pitchFamily="18" charset="0"/>
                <a:ea typeface="굴림" pitchFamily="34" charset="-127"/>
              </a:rPr>
              <a:t> functional incorrectness that persists in the final code will necessarily lead to an accident after a certain time in a deterministic way. </a:t>
            </a:r>
          </a:p>
          <a:p>
            <a:pPr eaLnBrk="1" hangingPunct="1"/>
            <a:r>
              <a:rPr lang="en-GB" sz="1400" b="0" dirty="0" smtClean="0">
                <a:latin typeface="Book Antiqua" pitchFamily="18" charset="0"/>
                <a:ea typeface="굴림" pitchFamily="34" charset="-127"/>
              </a:rPr>
              <a:t>Recent experience (</a:t>
            </a:r>
            <a:r>
              <a:rPr lang="en-GB" sz="1400" b="0" dirty="0" err="1" smtClean="0">
                <a:latin typeface="Book Antiqua" pitchFamily="18" charset="0"/>
                <a:ea typeface="굴림" pitchFamily="34" charset="-127"/>
              </a:rPr>
              <a:t>Melun</a:t>
            </a:r>
            <a:r>
              <a:rPr lang="en-GB" sz="1400" b="0" dirty="0" smtClean="0">
                <a:latin typeface="Book Antiqua" pitchFamily="18" charset="0"/>
                <a:ea typeface="굴림" pitchFamily="34" charset="-127"/>
              </a:rPr>
              <a:t>, </a:t>
            </a:r>
            <a:r>
              <a:rPr lang="en-GB" sz="1400" b="0" dirty="0" err="1" smtClean="0">
                <a:latin typeface="Book Antiqua" pitchFamily="18" charset="0"/>
                <a:ea typeface="굴림" pitchFamily="34" charset="-127"/>
              </a:rPr>
              <a:t>L</a:t>
            </a:r>
            <a:r>
              <a:rPr lang="en-GB" sz="1400" b="0" dirty="0" err="1" smtClean="0">
                <a:latin typeface="Arial" pitchFamily="34" charset="0"/>
                <a:ea typeface="굴림" pitchFamily="34" charset="-127"/>
              </a:rPr>
              <a:t>ö</a:t>
            </a:r>
            <a:r>
              <a:rPr lang="en-GB" sz="1400" b="0" dirty="0" err="1" smtClean="0">
                <a:latin typeface="Book Antiqua" pitchFamily="18" charset="0"/>
                <a:ea typeface="굴림" pitchFamily="34" charset="-127"/>
              </a:rPr>
              <a:t>tschberg</a:t>
            </a:r>
            <a:r>
              <a:rPr lang="en-GB" sz="1400" b="0" dirty="0" smtClean="0">
                <a:latin typeface="Book Antiqua" pitchFamily="18" charset="0"/>
                <a:ea typeface="굴림" pitchFamily="34" charset="-127"/>
              </a:rPr>
              <a:t> tunnel</a:t>
            </a:r>
            <a:r>
              <a:rPr lang="en-GB" sz="1400" b="0" dirty="0" smtClean="0">
                <a:latin typeface="Arial" pitchFamily="34" charset="0"/>
                <a:ea typeface="굴림" pitchFamily="34" charset="-127"/>
              </a:rPr>
              <a:t>…</a:t>
            </a:r>
            <a:r>
              <a:rPr lang="en-GB" sz="1400" b="0" dirty="0" smtClean="0">
                <a:latin typeface="Book Antiqua" pitchFamily="18" charset="0"/>
                <a:ea typeface="굴림" pitchFamily="34" charset="-127"/>
              </a:rPr>
              <a:t>) shows us however that this scenario exists.</a:t>
            </a:r>
          </a:p>
          <a:p>
            <a:pPr eaLnBrk="1" hangingPunct="1"/>
            <a:endParaRPr lang="en-GB" sz="1400" b="0" dirty="0" smtClean="0">
              <a:latin typeface="Book Antiqua" pitchFamily="18" charset="0"/>
              <a:ea typeface="굴림"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2E668-F402-409F-80B9-BD69354454B3}" type="slidenum">
              <a:rPr lang="fr-FR"/>
              <a:pPr/>
              <a:t>11</a:t>
            </a:fld>
            <a:endParaRPr lang="fr-FR"/>
          </a:p>
        </p:txBody>
      </p:sp>
      <p:sp>
        <p:nvSpPr>
          <p:cNvPr id="168962" name="Rectangle 2"/>
          <p:cNvSpPr>
            <a:spLocks noGrp="1" noRot="1" noChangeAspect="1" noChangeArrowheads="1" noTextEdit="1"/>
          </p:cNvSpPr>
          <p:nvPr>
            <p:ph type="sldImg"/>
          </p:nvPr>
        </p:nvSpPr>
        <p:spPr>
          <a:xfrm>
            <a:off x="850900" y="744538"/>
            <a:ext cx="4960938" cy="3722687"/>
          </a:xfrm>
          <a:ln/>
        </p:spPr>
      </p:sp>
      <p:sp>
        <p:nvSpPr>
          <p:cNvPr id="168963" name="Rectangle 3"/>
          <p:cNvSpPr>
            <a:spLocks noGrp="1" noChangeArrowheads="1"/>
          </p:cNvSpPr>
          <p:nvPr>
            <p:ph type="body" idx="1"/>
          </p:nvPr>
        </p:nvSpPr>
        <p:spPr/>
        <p:txBody>
          <a:bodyPr/>
          <a:lstStyle/>
          <a:p>
            <a:pPr marL="457200" indent="-457200" eaLnBrk="1" hangingPunct="1">
              <a:buFontTx/>
              <a:buNone/>
            </a:pPr>
            <a:r>
              <a:rPr lang="en-GB" sz="1200" b="1" dirty="0" smtClean="0">
                <a:solidFill>
                  <a:schemeClr val="tx1"/>
                </a:solidFill>
              </a:rPr>
              <a:t>Chapter 3 – </a:t>
            </a:r>
            <a:r>
              <a:rPr lang="en-GB" sz="1200" b="1" dirty="0" smtClean="0">
                <a:solidFill>
                  <a:srgbClr val="E05206"/>
                </a:solidFill>
              </a:rPr>
              <a:t>Estimation of the failure distribution and optimisation of the global maintenance strategy</a:t>
            </a:r>
          </a:p>
          <a:p>
            <a:pPr marL="457200" indent="-457200" eaLnBrk="1" hangingPunct="1">
              <a:buFontTx/>
              <a:buNone/>
            </a:pPr>
            <a:endParaRPr lang="en-GB" sz="1200" b="0" dirty="0" smtClean="0">
              <a:solidFill>
                <a:srgbClr val="E05206"/>
              </a:solidFill>
            </a:endParaRPr>
          </a:p>
          <a:p>
            <a:pPr>
              <a:buFontTx/>
              <a:buNone/>
            </a:pPr>
            <a:r>
              <a:rPr lang="en-GB" sz="1200" b="0" i="0" u="none" strike="noStrike" kern="1200" cap="none" spc="0" baseline="0" dirty="0" smtClean="0">
                <a:solidFill>
                  <a:schemeClr val="tx2"/>
                </a:solidFill>
                <a:uFillTx/>
                <a:latin typeface="Arial"/>
                <a:sym typeface="Wingdings" pitchFamily="2" charset="2"/>
              </a:rPr>
              <a:t>The Objectives are:</a:t>
            </a:r>
          </a:p>
          <a:p>
            <a:pPr>
              <a:buSzPct val="71000"/>
              <a:buFont typeface="Arial Narrow" pitchFamily="34" charset="0"/>
              <a:buChar char="•"/>
            </a:pPr>
            <a:r>
              <a:rPr lang="en-GB" sz="1200" b="0" i="0" u="none" strike="noStrike" kern="1200" cap="none" spc="0" baseline="0" dirty="0" smtClean="0">
                <a:solidFill>
                  <a:schemeClr val="tx2"/>
                </a:solidFill>
                <a:uFillTx/>
                <a:latin typeface="Arial"/>
                <a:sym typeface="Wingdings" pitchFamily="2" charset="2"/>
              </a:rPr>
              <a:t>Improve knowledge and best practice to equilibrate expenses and the network’s capacity.</a:t>
            </a:r>
          </a:p>
          <a:p>
            <a:pPr>
              <a:buSzPct val="71000"/>
              <a:buFont typeface="Arial Narrow" pitchFamily="34" charset="0"/>
              <a:buChar char="•"/>
            </a:pPr>
            <a:r>
              <a:rPr lang="en-GB" sz="1200" b="0" i="0" u="none" strike="noStrike" kern="1200" cap="none" spc="0" baseline="0" dirty="0" smtClean="0">
                <a:solidFill>
                  <a:schemeClr val="tx2"/>
                </a:solidFill>
                <a:uFillTx/>
                <a:latin typeface="Arial"/>
                <a:sym typeface="Wingdings" pitchFamily="2" charset="2"/>
              </a:rPr>
              <a:t>Obtain reliable survival models for all infrastructure components.</a:t>
            </a:r>
          </a:p>
          <a:p>
            <a:pPr>
              <a:buFontTx/>
              <a:buNone/>
            </a:pPr>
            <a:endParaRPr lang="en-GB" sz="1200" b="0" dirty="0" smtClean="0">
              <a:solidFill>
                <a:schemeClr val="tx2">
                  <a:lumMod val="60000"/>
                  <a:lumOff val="40000"/>
                </a:schemeClr>
              </a:solidFill>
              <a:latin typeface="Arial Narrow" pitchFamily="34" charset="0"/>
            </a:endParaRPr>
          </a:p>
          <a:p>
            <a:pPr marL="457200" marR="0" indent="-457200" algn="l" defTabSz="914400" rtl="0" eaLnBrk="1" fontAlgn="auto" latinLnBrk="0" hangingPunct="1">
              <a:lnSpc>
                <a:spcPct val="100000"/>
              </a:lnSpc>
              <a:spcBef>
                <a:spcPts val="400"/>
              </a:spcBef>
              <a:spcAft>
                <a:spcPts val="0"/>
              </a:spcAft>
              <a:buClrTx/>
              <a:buSzTx/>
              <a:buFontTx/>
              <a:buNone/>
              <a:tabLst/>
              <a:defRPr/>
            </a:pPr>
            <a:r>
              <a:rPr lang="en-GB" sz="1200" kern="0" dirty="0" smtClean="0">
                <a:solidFill>
                  <a:srgbClr val="C00000"/>
                </a:solidFill>
                <a:latin typeface="Arial"/>
                <a:sym typeface="Wingdings" pitchFamily="2" charset="2"/>
              </a:rPr>
              <a:t>There is a need to reduce Signalling infrastructure maintenance costs by optimising the ratio maintenance costs / costs for renewal</a:t>
            </a:r>
          </a:p>
          <a:p>
            <a:pPr marL="457200" indent="-457200" eaLnBrk="1" hangingPunct="1">
              <a:buFontTx/>
              <a:buNone/>
            </a:pPr>
            <a:endParaRPr lang="en-GB" sz="1200" b="0" dirty="0" smtClean="0">
              <a:solidFill>
                <a:srgbClr val="E05206"/>
              </a:solidFill>
            </a:endParaRPr>
          </a:p>
          <a:p>
            <a:pPr marL="457200" indent="-457200" eaLnBrk="1" hangingPunct="1">
              <a:buFontTx/>
              <a:buNone/>
            </a:pPr>
            <a:endParaRPr lang="en-GB" sz="1200" b="0" dirty="0" smtClean="0">
              <a:solidFill>
                <a:srgbClr val="E05206"/>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31B14-A5CD-4216-9B9E-FCCA99ABE457}" type="slidenum">
              <a:rPr lang="fr-FR"/>
              <a:pPr/>
              <a:t>12</a:t>
            </a:fld>
            <a:endParaRPr lang="fr-FR"/>
          </a:p>
        </p:txBody>
      </p:sp>
      <p:sp>
        <p:nvSpPr>
          <p:cNvPr id="138242" name="Rectangle 2"/>
          <p:cNvSpPr>
            <a:spLocks noGrp="1" noRot="1" noChangeAspect="1" noChangeArrowheads="1" noTextEdit="1"/>
          </p:cNvSpPr>
          <p:nvPr>
            <p:ph type="sldImg"/>
          </p:nvPr>
        </p:nvSpPr>
        <p:spPr>
          <a:xfrm>
            <a:off x="850900" y="744538"/>
            <a:ext cx="4960938" cy="3722687"/>
          </a:xfrm>
          <a:ln/>
        </p:spPr>
      </p:sp>
      <p:sp>
        <p:nvSpPr>
          <p:cNvPr id="138243" name="Rectangle 3"/>
          <p:cNvSpPr>
            <a:spLocks noGrp="1" noChangeArrowheads="1"/>
          </p:cNvSpPr>
          <p:nvPr>
            <p:ph type="body" idx="1"/>
          </p:nvPr>
        </p:nvSpPr>
        <p:spPr/>
        <p:txBody>
          <a:bodyPr/>
          <a:lstStyle/>
          <a:p>
            <a:r>
              <a:rPr lang="fr-FR" b="1"/>
              <a:t>Caro</a:t>
            </a:r>
          </a:p>
          <a:p>
            <a:r>
              <a:rPr lang="fr-FR" b="1"/>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4DACB-E9D0-4189-8D54-2FF4D1E5C678}" type="slidenum">
              <a:rPr lang="fr-FR"/>
              <a:pPr/>
              <a:t>13</a:t>
            </a:fld>
            <a:endParaRPr lang="fr-FR"/>
          </a:p>
        </p:txBody>
      </p:sp>
      <p:sp>
        <p:nvSpPr>
          <p:cNvPr id="173058" name="Rectangle 2"/>
          <p:cNvSpPr>
            <a:spLocks noGrp="1" noRot="1" noChangeAspect="1" noChangeArrowheads="1" noTextEdit="1"/>
          </p:cNvSpPr>
          <p:nvPr>
            <p:ph type="sldImg"/>
          </p:nvPr>
        </p:nvSpPr>
        <p:spPr>
          <a:xfrm>
            <a:off x="850900" y="744538"/>
            <a:ext cx="4960938" cy="3722687"/>
          </a:xfrm>
          <a:ln/>
        </p:spPr>
      </p:sp>
      <p:sp>
        <p:nvSpPr>
          <p:cNvPr id="173059" name="Rectangle 3"/>
          <p:cNvSpPr>
            <a:spLocks noGrp="1" noChangeArrowheads="1"/>
          </p:cNvSpPr>
          <p:nvPr>
            <p:ph type="body" idx="1"/>
          </p:nvPr>
        </p:nvSpPr>
        <p:spPr/>
        <p:txBody>
          <a:bodyPr/>
          <a:lstStyle/>
          <a:p>
            <a:r>
              <a:rPr lang="fr-FR" b="1"/>
              <a:t>Marc</a:t>
            </a:r>
          </a:p>
          <a:p>
            <a:r>
              <a:rPr lang="fr-FR" b="1"/>
              <a:t>-----</a:t>
            </a:r>
          </a:p>
          <a:p>
            <a:endParaRPr lang="fr-FR"/>
          </a:p>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FB203-72AB-4AE1-B23D-39830F0E0E88}" type="slidenum">
              <a:rPr lang="fr-FR"/>
              <a:pPr/>
              <a:t>14</a:t>
            </a:fld>
            <a:endParaRPr lang="fr-FR"/>
          </a:p>
        </p:txBody>
      </p:sp>
      <p:sp>
        <p:nvSpPr>
          <p:cNvPr id="70658" name="Rectangle 2"/>
          <p:cNvSpPr>
            <a:spLocks noGrp="1" noRot="1" noChangeAspect="1" noChangeArrowheads="1" noTextEdit="1"/>
          </p:cNvSpPr>
          <p:nvPr>
            <p:ph type="sldImg"/>
          </p:nvPr>
        </p:nvSpPr>
        <p:spPr>
          <a:xfrm>
            <a:off x="850900" y="744538"/>
            <a:ext cx="4960938" cy="3722687"/>
          </a:xfrm>
          <a:ln/>
        </p:spPr>
      </p:sp>
      <p:sp>
        <p:nvSpPr>
          <p:cNvPr id="70659" name="Rectangle 3"/>
          <p:cNvSpPr>
            <a:spLocks noGrp="1" noChangeArrowheads="1"/>
          </p:cNvSpPr>
          <p:nvPr>
            <p:ph type="body" idx="1"/>
          </p:nvPr>
        </p:nvSpPr>
        <p:spPr/>
        <p:txBody>
          <a:bodyPr/>
          <a:lstStyle/>
          <a:p>
            <a:pPr eaLnBrk="1" hangingPunct="1">
              <a:spcBef>
                <a:spcPct val="20000"/>
              </a:spcBef>
            </a:pPr>
            <a:r>
              <a:rPr lang="fr-FR" sz="1200" b="1" dirty="0" err="1" smtClean="0">
                <a:solidFill>
                  <a:srgbClr val="002060"/>
                </a:solidFill>
                <a:latin typeface="Arial Narrow" pitchFamily="34" charset="0"/>
              </a:rPr>
              <a:t>With</a:t>
            </a:r>
            <a:r>
              <a:rPr lang="fr-FR" sz="1200" b="1" dirty="0" smtClean="0">
                <a:solidFill>
                  <a:srgbClr val="002060"/>
                </a:solidFill>
                <a:latin typeface="Arial Narrow" pitchFamily="34" charset="0"/>
              </a:rPr>
              <a:t> </a:t>
            </a:r>
            <a:r>
              <a:rPr lang="fr-FR" sz="1200" b="1" dirty="0" err="1" smtClean="0">
                <a:solidFill>
                  <a:srgbClr val="002060"/>
                </a:solidFill>
                <a:latin typeface="Arial Narrow" pitchFamily="34" charset="0"/>
              </a:rPr>
              <a:t>aging</a:t>
            </a:r>
            <a:r>
              <a:rPr lang="fr-FR" sz="1200" b="1" dirty="0" smtClean="0">
                <a:solidFill>
                  <a:srgbClr val="002060"/>
                </a:solidFill>
                <a:latin typeface="Arial Narrow" pitchFamily="34" charset="0"/>
              </a:rPr>
              <a:t> system</a:t>
            </a:r>
            <a:endParaRPr lang="fr-FR" sz="1200" dirty="0" smtClean="0">
              <a:solidFill>
                <a:srgbClr val="002060"/>
              </a:solidFill>
              <a:latin typeface="Arial Narrow" pitchFamily="34" charset="0"/>
            </a:endParaRPr>
          </a:p>
          <a:p>
            <a:pPr marL="180975" indent="-180975">
              <a:buFontTx/>
              <a:buChar char="•"/>
            </a:pPr>
            <a:r>
              <a:rPr lang="fr-FR" sz="1200" b="1" dirty="0" smtClean="0">
                <a:solidFill>
                  <a:srgbClr val="002060"/>
                </a:solidFill>
                <a:latin typeface="Arial Narrow" pitchFamily="34" charset="0"/>
              </a:rPr>
              <a:t>Introduction of </a:t>
            </a:r>
            <a:r>
              <a:rPr lang="fr-FR" sz="1200" b="1" dirty="0" err="1" smtClean="0">
                <a:solidFill>
                  <a:srgbClr val="002060"/>
                </a:solidFill>
                <a:latin typeface="Arial Narrow" pitchFamily="34" charset="0"/>
              </a:rPr>
              <a:t>aging</a:t>
            </a:r>
            <a:r>
              <a:rPr lang="fr-FR" sz="1200" b="1" dirty="0" smtClean="0">
                <a:solidFill>
                  <a:srgbClr val="002060"/>
                </a:solidFill>
                <a:latin typeface="Arial Narrow" pitchFamily="34" charset="0"/>
              </a:rPr>
              <a:t> system vieillissement du système (or </a:t>
            </a:r>
            <a:r>
              <a:rPr lang="fr-FR" sz="1200" b="1" dirty="0" err="1" smtClean="0">
                <a:solidFill>
                  <a:srgbClr val="002060"/>
                </a:solidFill>
                <a:latin typeface="Arial Narrow" pitchFamily="34" charset="0"/>
              </a:rPr>
              <a:t>repair</a:t>
            </a:r>
            <a:r>
              <a:rPr lang="fr-FR" sz="1200" b="1" dirty="0" smtClean="0">
                <a:solidFill>
                  <a:srgbClr val="002060"/>
                </a:solidFill>
                <a:latin typeface="Arial Narrow" pitchFamily="34" charset="0"/>
              </a:rPr>
              <a:t> </a:t>
            </a:r>
            <a:r>
              <a:rPr lang="fr-FR" sz="1200" b="1" dirty="0" err="1" smtClean="0">
                <a:solidFill>
                  <a:srgbClr val="002060"/>
                </a:solidFill>
                <a:latin typeface="Arial Narrow" pitchFamily="34" charset="0"/>
              </a:rPr>
              <a:t>effects</a:t>
            </a:r>
            <a:r>
              <a:rPr lang="fr-FR" sz="1200" b="1" dirty="0" smtClean="0">
                <a:solidFill>
                  <a:srgbClr val="002060"/>
                </a:solidFill>
                <a:latin typeface="Arial Narrow" pitchFamily="34" charset="0"/>
              </a:rPr>
              <a:t>) by </a:t>
            </a:r>
            <a:r>
              <a:rPr lang="fr-FR" sz="1200" b="1" dirty="0" err="1" smtClean="0">
                <a:solidFill>
                  <a:srgbClr val="002060"/>
                </a:solidFill>
                <a:latin typeface="Arial Narrow" pitchFamily="34" charset="0"/>
              </a:rPr>
              <a:t>introducing</a:t>
            </a:r>
            <a:r>
              <a:rPr lang="fr-FR" sz="1200" b="1" dirty="0" smtClean="0">
                <a:solidFill>
                  <a:srgbClr val="002060"/>
                </a:solidFill>
                <a:latin typeface="Arial Narrow" pitchFamily="34" charset="0"/>
              </a:rPr>
              <a:t> factor K</a:t>
            </a:r>
            <a:r>
              <a:rPr lang="fr-FR" sz="1100" dirty="0" smtClean="0">
                <a:solidFill>
                  <a:schemeClr val="tx2">
                    <a:lumMod val="60000"/>
                    <a:lumOff val="40000"/>
                  </a:schemeClr>
                </a:solidFill>
                <a:latin typeface="Arial Narrow" pitchFamily="34" charset="0"/>
              </a:rPr>
              <a:t>	</a:t>
            </a:r>
            <a:r>
              <a:rPr lang="en-GB" sz="1100" dirty="0" smtClean="0">
                <a:solidFill>
                  <a:schemeClr val="tx2">
                    <a:lumMod val="60000"/>
                    <a:lumOff val="40000"/>
                  </a:schemeClr>
                </a:solidFill>
                <a:latin typeface="Arial Narrow" pitchFamily="34" charset="0"/>
              </a:rPr>
              <a:t>		</a:t>
            </a:r>
          </a:p>
          <a:p>
            <a:pPr marL="180975" indent="-180975"/>
            <a:endParaRPr lang="en-GB" sz="1100" dirty="0" smtClean="0">
              <a:solidFill>
                <a:schemeClr val="tx2">
                  <a:lumMod val="60000"/>
                  <a:lumOff val="40000"/>
                </a:schemeClr>
              </a:solidFill>
              <a:latin typeface="Arial Narrow" pitchFamily="34" charset="0"/>
            </a:endParaRPr>
          </a:p>
          <a:p>
            <a:pPr marL="0" marR="0" indent="0" algn="l" defTabSz="914400" rtl="0" eaLnBrk="1" fontAlgn="auto" latinLnBrk="0" hangingPunct="0">
              <a:lnSpc>
                <a:spcPct val="100000"/>
              </a:lnSpc>
              <a:spcBef>
                <a:spcPts val="400"/>
              </a:spcBef>
              <a:spcAft>
                <a:spcPts val="0"/>
              </a:spcAft>
              <a:buClrTx/>
              <a:buSzTx/>
              <a:buFontTx/>
              <a:buNone/>
              <a:tabLst/>
              <a:defRPr/>
            </a:pPr>
            <a:r>
              <a:rPr lang="en-GB" sz="1200" i="1" dirty="0" err="1" smtClean="0">
                <a:latin typeface="Arial Narrow" pitchFamily="34" charset="0"/>
              </a:rPr>
              <a:t>η</a:t>
            </a:r>
            <a:r>
              <a:rPr lang="en-GB" sz="1200" i="1" baseline="-25000" dirty="0" err="1" smtClean="0">
                <a:latin typeface="Arial Narrow" pitchFamily="34" charset="0"/>
              </a:rPr>
              <a:t>n</a:t>
            </a:r>
            <a:r>
              <a:rPr lang="en-GB" sz="1200" i="1" dirty="0" smtClean="0">
                <a:latin typeface="Arial Narrow" pitchFamily="34" charset="0"/>
              </a:rPr>
              <a:t> = η</a:t>
            </a:r>
            <a:r>
              <a:rPr lang="en-GB" sz="1200" i="1" baseline="-25000" dirty="0" smtClean="0">
                <a:latin typeface="Arial Narrow" pitchFamily="34" charset="0"/>
              </a:rPr>
              <a:t>n-1</a:t>
            </a:r>
            <a:r>
              <a:rPr lang="en-GB" sz="1200" i="1" dirty="0" smtClean="0">
                <a:latin typeface="Arial Narrow" pitchFamily="34" charset="0"/>
              </a:rPr>
              <a:t> ∙ K = η</a:t>
            </a:r>
            <a:r>
              <a:rPr lang="en-GB" sz="1200" i="1" baseline="-25000" dirty="0" smtClean="0">
                <a:latin typeface="Arial Narrow" pitchFamily="34" charset="0"/>
              </a:rPr>
              <a:t>0</a:t>
            </a:r>
            <a:r>
              <a:rPr lang="en-GB" sz="1200" i="1" dirty="0" smtClean="0">
                <a:latin typeface="Arial Narrow" pitchFamily="34" charset="0"/>
              </a:rPr>
              <a:t>∙ </a:t>
            </a:r>
            <a:r>
              <a:rPr lang="en-GB" sz="1200" i="1" dirty="0" err="1" smtClean="0">
                <a:latin typeface="Arial Narrow" pitchFamily="34" charset="0"/>
              </a:rPr>
              <a:t>K</a:t>
            </a:r>
            <a:r>
              <a:rPr lang="en-GB" sz="1200" i="1" baseline="30000" dirty="0" err="1" smtClean="0">
                <a:latin typeface="Arial Narrow" pitchFamily="34" charset="0"/>
              </a:rPr>
              <a:t>n</a:t>
            </a:r>
            <a:endParaRPr lang="en-GB" sz="1200" i="1" baseline="30000" dirty="0" smtClean="0">
              <a:latin typeface="Arial Narrow" pitchFamily="34" charset="0"/>
            </a:endParaRPr>
          </a:p>
          <a:p>
            <a:endParaRPr lang="fr-FR" dirty="0" smtClean="0"/>
          </a:p>
          <a:p>
            <a:r>
              <a:rPr lang="fr-FR" sz="1200" dirty="0" err="1" smtClean="0">
                <a:latin typeface="Arial Narrow" pitchFamily="34" charset="0"/>
              </a:rPr>
              <a:t>at</a:t>
            </a:r>
            <a:r>
              <a:rPr lang="fr-FR" sz="1200" dirty="0" smtClean="0">
                <a:latin typeface="Arial Narrow" pitchFamily="34" charset="0"/>
              </a:rPr>
              <a:t> </a:t>
            </a:r>
            <a:r>
              <a:rPr lang="fr-FR" sz="1200" i="1" dirty="0" err="1" smtClean="0">
                <a:latin typeface="Arial Narrow" pitchFamily="34" charset="0"/>
              </a:rPr>
              <a:t>n</a:t>
            </a:r>
            <a:r>
              <a:rPr lang="fr-FR" sz="1200" baseline="30000" dirty="0" err="1" smtClean="0">
                <a:latin typeface="Arial Narrow" pitchFamily="34" charset="0"/>
              </a:rPr>
              <a:t>th</a:t>
            </a:r>
            <a:r>
              <a:rPr lang="fr-FR" sz="1200" dirty="0" smtClean="0">
                <a:latin typeface="Arial Narrow" pitchFamily="34" charset="0"/>
              </a:rPr>
              <a:t> rem</a:t>
            </a:r>
          </a:p>
          <a:p>
            <a:endParaRPr lang="fr-FR" sz="1200" dirty="0" smtClean="0">
              <a:latin typeface="Arial Narrow" pitchFamily="34" charset="0"/>
            </a:endParaRPr>
          </a:p>
          <a:p>
            <a:pPr marL="0" marR="0" indent="0" algn="l" defTabSz="914400" rtl="0" eaLnBrk="1" fontAlgn="auto" latinLnBrk="0" hangingPunct="0">
              <a:lnSpc>
                <a:spcPct val="100000"/>
              </a:lnSpc>
              <a:spcBef>
                <a:spcPts val="400"/>
              </a:spcBef>
              <a:spcAft>
                <a:spcPts val="0"/>
              </a:spcAft>
              <a:buClrTx/>
              <a:buSzTx/>
              <a:buFontTx/>
              <a:buNone/>
              <a:tabLst/>
              <a:defRPr/>
            </a:pPr>
            <a:r>
              <a:rPr lang="fr-FR" sz="1200" b="1" dirty="0" smtClean="0">
                <a:solidFill>
                  <a:srgbClr val="002060"/>
                </a:solidFill>
                <a:latin typeface="Arial Narrow" pitchFamily="34" charset="0"/>
              </a:rPr>
              <a:t>Introduction of a new component </a:t>
            </a:r>
            <a:r>
              <a:rPr lang="fr-FR" sz="1200" b="1" dirty="0" err="1" smtClean="0">
                <a:solidFill>
                  <a:srgbClr val="002060"/>
                </a:solidFill>
                <a:latin typeface="Arial Narrow" pitchFamily="34" charset="0"/>
              </a:rPr>
              <a:t>into</a:t>
            </a:r>
            <a:r>
              <a:rPr lang="fr-FR" sz="1200" b="1" dirty="0" smtClean="0">
                <a:solidFill>
                  <a:srgbClr val="002060"/>
                </a:solidFill>
                <a:latin typeface="Arial Narrow" pitchFamily="34" charset="0"/>
              </a:rPr>
              <a:t> an </a:t>
            </a:r>
            <a:r>
              <a:rPr lang="fr-FR" sz="1200" b="1" dirty="0" err="1" smtClean="0">
                <a:solidFill>
                  <a:srgbClr val="002060"/>
                </a:solidFill>
                <a:latin typeface="Arial Narrow" pitchFamily="34" charset="0"/>
              </a:rPr>
              <a:t>aging</a:t>
            </a:r>
            <a:r>
              <a:rPr lang="fr-FR" sz="1200" b="1" dirty="0" smtClean="0">
                <a:solidFill>
                  <a:srgbClr val="002060"/>
                </a:solidFill>
                <a:latin typeface="Arial Narrow" pitchFamily="34" charset="0"/>
              </a:rPr>
              <a:t> </a:t>
            </a:r>
            <a:r>
              <a:rPr lang="fr-FR" sz="1200" b="1" dirty="0" err="1" smtClean="0">
                <a:solidFill>
                  <a:srgbClr val="002060"/>
                </a:solidFill>
                <a:latin typeface="Arial Narrow" pitchFamily="34" charset="0"/>
              </a:rPr>
              <a:t>environment</a:t>
            </a:r>
            <a:r>
              <a:rPr lang="fr-FR" sz="1200" b="1" dirty="0" smtClean="0">
                <a:solidFill>
                  <a:srgbClr val="002060"/>
                </a:solidFill>
                <a:latin typeface="Arial Narrow" pitchFamily="34" charset="0"/>
              </a:rPr>
              <a:t> </a:t>
            </a:r>
            <a:r>
              <a:rPr lang="fr-FR" sz="1200" b="1" dirty="0" err="1" smtClean="0">
                <a:solidFill>
                  <a:srgbClr val="002060"/>
                </a:solidFill>
                <a:latin typeface="Arial Narrow" pitchFamily="34" charset="0"/>
              </a:rPr>
              <a:t>reduces</a:t>
            </a:r>
            <a:r>
              <a:rPr lang="fr-FR" sz="1200" b="1" dirty="0" smtClean="0">
                <a:solidFill>
                  <a:srgbClr val="002060"/>
                </a:solidFill>
                <a:latin typeface="Arial Narrow" pitchFamily="34" charset="0"/>
              </a:rPr>
              <a:t> life cycle</a:t>
            </a:r>
          </a:p>
          <a:p>
            <a:r>
              <a:rPr lang="fr-FR" sz="1200" dirty="0" smtClean="0">
                <a:latin typeface="Arial Narrow" pitchFamily="34" charset="0"/>
              </a:rPr>
              <a:t>placement.</a:t>
            </a:r>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B0DC7C-1086-42AB-9F4E-2497388B8877}" type="slidenum">
              <a:rPr lang="fr-FR"/>
              <a:pPr/>
              <a:t>15</a:t>
            </a:fld>
            <a:endParaRPr lang="fr-FR"/>
          </a:p>
        </p:txBody>
      </p:sp>
      <p:sp>
        <p:nvSpPr>
          <p:cNvPr id="73730" name="Rectangle 2"/>
          <p:cNvSpPr>
            <a:spLocks noGrp="1" noRot="1" noChangeAspect="1" noChangeArrowheads="1" noTextEdit="1"/>
          </p:cNvSpPr>
          <p:nvPr>
            <p:ph type="sldImg"/>
          </p:nvPr>
        </p:nvSpPr>
        <p:spPr>
          <a:xfrm>
            <a:off x="850900" y="744538"/>
            <a:ext cx="4960938" cy="3722687"/>
          </a:xfrm>
          <a:ln/>
        </p:spPr>
      </p:sp>
      <p:sp>
        <p:nvSpPr>
          <p:cNvPr id="73731" name="Rectangle 3"/>
          <p:cNvSpPr>
            <a:spLocks noGrp="1" noChangeArrowheads="1"/>
          </p:cNvSpPr>
          <p:nvPr>
            <p:ph type="body" idx="1"/>
          </p:nvPr>
        </p:nvSpPr>
        <p:spPr/>
        <p:txBody>
          <a:bodyPr/>
          <a:lstStyle/>
          <a:p>
            <a:r>
              <a:rPr lang="fr-FR" b="1"/>
              <a:t>Caro</a:t>
            </a:r>
          </a:p>
          <a:p>
            <a:r>
              <a:rPr lang="fr-FR" b="1"/>
              <a:t>-----</a:t>
            </a:r>
          </a:p>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950EF-3A01-4856-BEDB-AADD535B0E9A}" type="slidenum">
              <a:rPr lang="fr-FR"/>
              <a:pPr/>
              <a:t>16</a:t>
            </a:fld>
            <a:endParaRPr lang="fr-FR"/>
          </a:p>
        </p:txBody>
      </p:sp>
      <p:sp>
        <p:nvSpPr>
          <p:cNvPr id="81922" name="Rectangle 2"/>
          <p:cNvSpPr>
            <a:spLocks noGrp="1" noRot="1" noChangeAspect="1" noChangeArrowheads="1" noTextEdit="1"/>
          </p:cNvSpPr>
          <p:nvPr>
            <p:ph type="sldImg"/>
          </p:nvPr>
        </p:nvSpPr>
        <p:spPr>
          <a:xfrm>
            <a:off x="850900" y="744538"/>
            <a:ext cx="4960938" cy="3722687"/>
          </a:xfrm>
          <a:ln/>
        </p:spPr>
      </p:sp>
      <p:sp>
        <p:nvSpPr>
          <p:cNvPr id="81923" name="Rectangle 3"/>
          <p:cNvSpPr>
            <a:spLocks noGrp="1" noChangeArrowheads="1"/>
          </p:cNvSpPr>
          <p:nvPr>
            <p:ph type="body" idx="1"/>
          </p:nvPr>
        </p:nvSpPr>
        <p:spPr/>
        <p:txBody>
          <a:bodyPr/>
          <a:lstStyle/>
          <a:p>
            <a:r>
              <a:rPr lang="fr-FR" b="1"/>
              <a:t>Marc</a:t>
            </a:r>
          </a:p>
          <a:p>
            <a:r>
              <a:rPr lang="fr-FR" b="1"/>
              <a:t>-----</a:t>
            </a:r>
          </a:p>
          <a:p>
            <a:endParaRPr lang="fr-FR"/>
          </a:p>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5A7746B-C8CC-494A-B3DD-4A57756EE029}" type="slidenum">
              <a:rPr lang="fr-FR"/>
              <a:pPr/>
              <a:t>17</a:t>
            </a:fld>
            <a:endParaRPr lang="fr-FR"/>
          </a:p>
        </p:txBody>
      </p:sp>
      <p:sp>
        <p:nvSpPr>
          <p:cNvPr id="31747" name="Rectangle 2"/>
          <p:cNvSpPr>
            <a:spLocks noGrp="1" noRot="1" noChangeAspect="1" noChangeArrowheads="1" noTextEdit="1"/>
          </p:cNvSpPr>
          <p:nvPr>
            <p:ph type="sldImg"/>
          </p:nvPr>
        </p:nvSpPr>
        <p:spPr>
          <a:xfrm>
            <a:off x="858838" y="754063"/>
            <a:ext cx="4943475" cy="3706812"/>
          </a:xfrm>
          <a:ln/>
        </p:spPr>
      </p:sp>
      <p:sp>
        <p:nvSpPr>
          <p:cNvPr id="31748" name="Rectangle 3"/>
          <p:cNvSpPr>
            <a:spLocks noGrp="1" noChangeArrowheads="1"/>
          </p:cNvSpPr>
          <p:nvPr>
            <p:ph type="body" idx="1"/>
          </p:nvPr>
        </p:nvSpPr>
        <p:spPr>
          <a:noFill/>
          <a:ln/>
        </p:spPr>
        <p:txBody>
          <a:bodyPr/>
          <a:lstStyle/>
          <a:p>
            <a:pPr marL="457200" indent="-457200" eaLnBrk="1" hangingPunct="1">
              <a:buFontTx/>
              <a:buNone/>
            </a:pPr>
            <a:r>
              <a:rPr lang="en-GB" sz="1400" b="1" dirty="0" smtClean="0">
                <a:solidFill>
                  <a:schemeClr val="tx1"/>
                </a:solidFill>
              </a:rPr>
              <a:t>Chapter 4 –</a:t>
            </a:r>
            <a:r>
              <a:rPr lang="en-GB" sz="1400" b="1" dirty="0" smtClean="0">
                <a:solidFill>
                  <a:srgbClr val="E05206"/>
                </a:solidFill>
              </a:rPr>
              <a:t> Optimisation of the maintenance strategy for a HSL</a:t>
            </a:r>
          </a:p>
          <a:p>
            <a:pPr marL="457200" indent="-457200" eaLnBrk="1" hangingPunct="1">
              <a:buFontTx/>
              <a:buNone/>
            </a:pPr>
            <a:endParaRPr lang="en-GB" sz="1200" dirty="0" smtClean="0">
              <a:solidFill>
                <a:srgbClr val="E05206"/>
              </a:solidFill>
            </a:endParaRPr>
          </a:p>
          <a:p>
            <a:pPr marL="566738" indent="-465138">
              <a:spcBef>
                <a:spcPct val="20000"/>
              </a:spcBef>
              <a:tabLst>
                <a:tab pos="765175" algn="l"/>
                <a:tab pos="1054100" algn="l"/>
                <a:tab pos="2381250" algn="l"/>
              </a:tabLst>
            </a:pPr>
            <a:r>
              <a:rPr lang="en-US" b="1" dirty="0" smtClean="0">
                <a:solidFill>
                  <a:schemeClr val="tx2">
                    <a:lumMod val="60000"/>
                    <a:lumOff val="40000"/>
                  </a:schemeClr>
                </a:solidFill>
                <a:latin typeface="Arial" pitchFamily="34" charset="0"/>
                <a:cs typeface="Arial" pitchFamily="34" charset="0"/>
              </a:rPr>
              <a:t> </a:t>
            </a:r>
            <a:r>
              <a:rPr lang="en-US" sz="1200" dirty="0" smtClean="0">
                <a:solidFill>
                  <a:srgbClr val="002060"/>
                </a:solidFill>
                <a:latin typeface="Arial Narrow" pitchFamily="34" charset="0"/>
                <a:cs typeface="Arial" pitchFamily="34" charset="0"/>
              </a:rPr>
              <a:t>For the departments responsible for defining maintenance there is  a high demand</a:t>
            </a:r>
            <a:r>
              <a:rPr lang="en-US" sz="1200" dirty="0" smtClean="0">
                <a:solidFill>
                  <a:srgbClr val="002060"/>
                </a:solidFill>
                <a:latin typeface="Arial Narrow" pitchFamily="34" charset="0"/>
              </a:rPr>
              <a:t>:</a:t>
            </a:r>
            <a:endParaRPr lang="fr-FR" sz="1200" kern="0" dirty="0" smtClean="0">
              <a:solidFill>
                <a:srgbClr val="002060"/>
              </a:solidFill>
              <a:latin typeface="Arial Narrow" pitchFamily="34" charset="0"/>
              <a:sym typeface="Wingdings" pitchFamily="2" charset="2"/>
            </a:endParaRPr>
          </a:p>
          <a:p>
            <a:pPr marL="566738" indent="-465138">
              <a:spcBef>
                <a:spcPct val="50000"/>
              </a:spcBef>
              <a:buFont typeface="Wingdings" pitchFamily="2" charset="2"/>
              <a:buChar char="à"/>
              <a:tabLst>
                <a:tab pos="765175" algn="l"/>
                <a:tab pos="1054100" algn="l"/>
                <a:tab pos="2381250" algn="l"/>
              </a:tabLst>
            </a:pPr>
            <a:r>
              <a:rPr lang="en-US" sz="1200" dirty="0" smtClean="0">
                <a:solidFill>
                  <a:srgbClr val="002060"/>
                </a:solidFill>
                <a:latin typeface="Arial Narrow" pitchFamily="34" charset="0"/>
                <a:cs typeface="Arial" pitchFamily="34" charset="0"/>
              </a:rPr>
              <a:t>forecasting operating costs on the basis of existing lines and taking into account new technologies and possible organizational choices and / or remote monitoring equipment</a:t>
            </a:r>
          </a:p>
          <a:p>
            <a:pPr marL="566738" indent="-465138">
              <a:spcBef>
                <a:spcPct val="50000"/>
              </a:spcBef>
              <a:buFont typeface="Wingdings" pitchFamily="2" charset="2"/>
              <a:buChar char="à"/>
              <a:tabLst>
                <a:tab pos="765175" algn="l"/>
                <a:tab pos="1054100" algn="l"/>
                <a:tab pos="2381250" algn="l"/>
              </a:tabLst>
            </a:pPr>
            <a:r>
              <a:rPr lang="en-US" sz="1200" dirty="0" smtClean="0">
                <a:solidFill>
                  <a:srgbClr val="002060"/>
                </a:solidFill>
                <a:latin typeface="Arial Narrow" pitchFamily="34" charset="0"/>
                <a:cs typeface="Arial" pitchFamily="34" charset="0"/>
              </a:rPr>
              <a:t>search for compromise between "availability", "maintenance costs" and "how to implement” </a:t>
            </a:r>
          </a:p>
          <a:p>
            <a:pPr marL="566738" indent="-465138">
              <a:spcBef>
                <a:spcPct val="50000"/>
              </a:spcBef>
              <a:buFont typeface="Wingdings" pitchFamily="2" charset="2"/>
              <a:buChar char="à"/>
              <a:tabLst>
                <a:tab pos="765175" algn="l"/>
                <a:tab pos="1054100" algn="l"/>
                <a:tab pos="2381250" algn="l"/>
              </a:tabLst>
            </a:pPr>
            <a:r>
              <a:rPr lang="en-US" sz="1200" dirty="0" smtClean="0">
                <a:solidFill>
                  <a:srgbClr val="002060"/>
                </a:solidFill>
                <a:latin typeface="Arial Narrow" pitchFamily="34" charset="0"/>
                <a:cs typeface="Arial" pitchFamily="34" charset="0"/>
              </a:rPr>
              <a:t>comparison of different solutions and their economic impact and regularity</a:t>
            </a:r>
            <a:endParaRPr lang="fr-FR" sz="1200" kern="0" dirty="0" smtClean="0">
              <a:solidFill>
                <a:srgbClr val="002060"/>
              </a:solidFill>
              <a:latin typeface="Arial Narrow" pitchFamily="34" charset="0"/>
              <a:cs typeface="Arial" pitchFamily="34" charset="0"/>
              <a:sym typeface="Wingdings" pitchFamily="2" charset="2"/>
            </a:endParaRPr>
          </a:p>
          <a:p>
            <a:pPr marL="457200" indent="-457200" eaLnBrk="1" hangingPunct="1">
              <a:buFontTx/>
              <a:buNone/>
            </a:pPr>
            <a:endParaRPr lang="en-GB" sz="1200" dirty="0" smtClean="0">
              <a:solidFill>
                <a:srgbClr val="E05206"/>
              </a:solidFill>
            </a:endParaRPr>
          </a:p>
          <a:p>
            <a:pPr marL="457200" indent="-457200" eaLnBrk="1" hangingPunct="1">
              <a:buFontTx/>
              <a:buNone/>
            </a:pPr>
            <a:endParaRPr lang="en-GB" sz="1200" dirty="0" smtClean="0">
              <a:solidFill>
                <a:srgbClr val="E05206"/>
              </a:solidFill>
            </a:endParaRPr>
          </a:p>
          <a:p>
            <a:pPr marL="457200" marR="0" indent="-457200" algn="l" defTabSz="914400" rtl="0" eaLnBrk="1" fontAlgn="auto" latinLnBrk="0" hangingPunct="1">
              <a:lnSpc>
                <a:spcPct val="100000"/>
              </a:lnSpc>
              <a:spcBef>
                <a:spcPts val="400"/>
              </a:spcBef>
              <a:spcAft>
                <a:spcPts val="0"/>
              </a:spcAft>
              <a:buClrTx/>
              <a:buSzTx/>
              <a:buFontTx/>
              <a:buNone/>
              <a:tabLst/>
              <a:defRPr/>
            </a:pPr>
            <a:r>
              <a:rPr lang="en-US" sz="1200" dirty="0" smtClean="0">
                <a:solidFill>
                  <a:srgbClr val="002060"/>
                </a:solidFill>
                <a:latin typeface="Arial" pitchFamily="34" charset="0"/>
                <a:cs typeface="Arial" pitchFamily="34" charset="0"/>
              </a:rPr>
              <a:t>The organization of the maintenance of a given line, is based on:</a:t>
            </a:r>
            <a:endParaRPr lang="fr-FR" sz="1200" kern="0" dirty="0" smtClean="0">
              <a:solidFill>
                <a:srgbClr val="002060"/>
              </a:solidFill>
              <a:latin typeface="Arial" pitchFamily="34" charset="0"/>
              <a:cs typeface="Arial" pitchFamily="34" charset="0"/>
              <a:sym typeface="Wingdings" pitchFamily="2" charset="2"/>
            </a:endParaRPr>
          </a:p>
          <a:p>
            <a:pPr marL="457200" indent="-457200" eaLnBrk="1" hangingPunct="1">
              <a:buFontTx/>
              <a:buNone/>
            </a:pPr>
            <a:endParaRPr lang="en-GB" sz="1200" dirty="0" smtClean="0">
              <a:solidFill>
                <a:srgbClr val="E05206"/>
              </a:solidFill>
            </a:endParaRPr>
          </a:p>
          <a:p>
            <a:pPr marL="566738" indent="-465138">
              <a:spcBef>
                <a:spcPct val="20000"/>
              </a:spcBef>
              <a:buFontTx/>
              <a:buChar char="•"/>
              <a:tabLst>
                <a:tab pos="765175" algn="l"/>
                <a:tab pos="1054100" algn="l"/>
                <a:tab pos="2381250" algn="l"/>
              </a:tabLst>
            </a:pPr>
            <a:r>
              <a:rPr lang="en-US" sz="1200" dirty="0" smtClean="0">
                <a:solidFill>
                  <a:srgbClr val="002060"/>
                </a:solidFill>
                <a:latin typeface="Arial Narrow" pitchFamily="34" charset="0"/>
                <a:cs typeface="Arial" pitchFamily="34" charset="0"/>
              </a:rPr>
              <a:t>maintenance time study associated with used equipment</a:t>
            </a:r>
          </a:p>
          <a:p>
            <a:pPr marL="566738" indent="-465138">
              <a:spcBef>
                <a:spcPct val="20000"/>
              </a:spcBef>
              <a:buFontTx/>
              <a:buChar char="•"/>
              <a:tabLst>
                <a:tab pos="765175" algn="l"/>
                <a:tab pos="1054100" algn="l"/>
                <a:tab pos="2381250" algn="l"/>
              </a:tabLst>
            </a:pPr>
            <a:r>
              <a:rPr lang="en-US" sz="1200" dirty="0" smtClean="0">
                <a:solidFill>
                  <a:srgbClr val="002060"/>
                </a:solidFill>
                <a:latin typeface="Arial Narrow" pitchFamily="34" charset="0"/>
                <a:cs typeface="Arial" pitchFamily="34" charset="0"/>
              </a:rPr>
              <a:t>"</a:t>
            </a:r>
            <a:r>
              <a:rPr lang="en-US" sz="1200" dirty="0" err="1" smtClean="0">
                <a:solidFill>
                  <a:srgbClr val="002060"/>
                </a:solidFill>
                <a:latin typeface="Arial Narrow" pitchFamily="34" charset="0"/>
                <a:cs typeface="Arial" pitchFamily="34" charset="0"/>
              </a:rPr>
              <a:t>organo</a:t>
            </a:r>
            <a:r>
              <a:rPr lang="en-US" sz="1200" dirty="0" smtClean="0">
                <a:solidFill>
                  <a:srgbClr val="002060"/>
                </a:solidFill>
                <a:latin typeface="Arial Narrow" pitchFamily="34" charset="0"/>
                <a:cs typeface="Arial" pitchFamily="34" charset="0"/>
              </a:rPr>
              <a:t>-dysfunctional" study taking into account the expected  performance of regularity in an organizational and topological  context</a:t>
            </a:r>
            <a:endParaRPr lang="fr-FR" sz="1200" kern="0" dirty="0" smtClean="0">
              <a:solidFill>
                <a:srgbClr val="002060"/>
              </a:solidFill>
              <a:latin typeface="Arial Narrow" pitchFamily="34" charset="0"/>
              <a:cs typeface="Arial" pitchFamily="34" charset="0"/>
              <a:sym typeface="Wingdings" pitchFamily="2" charset="2"/>
            </a:endParaRPr>
          </a:p>
          <a:p>
            <a:pPr marL="457200" indent="-457200" eaLnBrk="1" hangingPunct="1">
              <a:buFontTx/>
              <a:buNone/>
            </a:pPr>
            <a:endParaRPr lang="en-GB" sz="1200" dirty="0" smtClean="0">
              <a:solidFill>
                <a:srgbClr val="E05206"/>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C1E0031-2040-45FE-8C9B-8ADDC7641D70}" type="slidenum">
              <a:rPr lang="fr-FR"/>
              <a:pPr/>
              <a:t>18</a:t>
            </a:fld>
            <a:endParaRPr lang="fr-FR"/>
          </a:p>
        </p:txBody>
      </p:sp>
      <p:sp>
        <p:nvSpPr>
          <p:cNvPr id="36867" name="Rectangle 2"/>
          <p:cNvSpPr>
            <a:spLocks noGrp="1" noRot="1" noChangeAspect="1" noChangeArrowheads="1" noTextEdit="1"/>
          </p:cNvSpPr>
          <p:nvPr>
            <p:ph type="sldImg"/>
          </p:nvPr>
        </p:nvSpPr>
        <p:spPr>
          <a:xfrm>
            <a:off x="858838" y="754063"/>
            <a:ext cx="4943475" cy="3706812"/>
          </a:xfrm>
          <a:ln/>
        </p:spPr>
      </p:sp>
      <p:sp>
        <p:nvSpPr>
          <p:cNvPr id="36868" name="Rectangle 3"/>
          <p:cNvSpPr>
            <a:spLocks noGrp="1" noChangeArrowheads="1"/>
          </p:cNvSpPr>
          <p:nvPr>
            <p:ph type="body" idx="1"/>
          </p:nvPr>
        </p:nvSpPr>
        <p:spPr>
          <a:noFill/>
          <a:ln/>
        </p:spPr>
        <p:txBody>
          <a:bodyPr/>
          <a:lstStyle/>
          <a:p>
            <a:endParaRPr lang="fr-FR" dirty="0" smtClean="0"/>
          </a:p>
          <a:p>
            <a:endParaRPr lang="fr-FR" dirty="0" smtClean="0"/>
          </a:p>
          <a:p>
            <a:pPr marL="566738" indent="-376238">
              <a:lnSpc>
                <a:spcPct val="120000"/>
              </a:lnSpc>
              <a:spcBef>
                <a:spcPct val="20000"/>
              </a:spcBef>
              <a:buFontTx/>
              <a:buChar char="•"/>
              <a:tabLst>
                <a:tab pos="765175" algn="l"/>
                <a:tab pos="1054100" algn="l"/>
                <a:tab pos="2381250" algn="l"/>
              </a:tabLst>
            </a:pPr>
            <a:r>
              <a:rPr lang="en-US" sz="1200" kern="0" dirty="0" smtClean="0">
                <a:solidFill>
                  <a:srgbClr val="002060"/>
                </a:solidFill>
                <a:latin typeface="Arial Narrow" pitchFamily="34" charset="0"/>
                <a:sym typeface="Wingdings" pitchFamily="2" charset="2"/>
              </a:rPr>
              <a:t>A distribution of resources on the line: An establishment manages preventive maintenance and ensures the maintenance operations with production units per specialty, T sectors ...</a:t>
            </a:r>
          </a:p>
          <a:p>
            <a:pPr marL="566738" indent="-376238">
              <a:lnSpc>
                <a:spcPct val="120000"/>
              </a:lnSpc>
              <a:spcBef>
                <a:spcPct val="20000"/>
              </a:spcBef>
              <a:buFontTx/>
              <a:buChar char="•"/>
              <a:tabLst>
                <a:tab pos="765175" algn="l"/>
                <a:tab pos="1054100" algn="l"/>
                <a:tab pos="2381250" algn="l"/>
              </a:tabLst>
            </a:pPr>
            <a:r>
              <a:rPr lang="fr-FR" sz="1200" kern="0" dirty="0" smtClean="0">
                <a:solidFill>
                  <a:srgbClr val="002060"/>
                </a:solidFill>
                <a:latin typeface="Arial Narrow" pitchFamily="34" charset="0"/>
                <a:sym typeface="Wingdings" pitchFamily="2" charset="2"/>
              </a:rPr>
              <a:t>An infrastructure supervision center </a:t>
            </a:r>
            <a:r>
              <a:rPr lang="fr-FR" sz="1200" kern="0" dirty="0" err="1" smtClean="0">
                <a:solidFill>
                  <a:srgbClr val="002060"/>
                </a:solidFill>
                <a:latin typeface="Arial Narrow" pitchFamily="34" charset="0"/>
                <a:sym typeface="Wingdings" pitchFamily="2" charset="2"/>
              </a:rPr>
              <a:t>provides</a:t>
            </a:r>
            <a:r>
              <a:rPr lang="fr-FR" sz="1200" kern="0" dirty="0" smtClean="0">
                <a:solidFill>
                  <a:srgbClr val="002060"/>
                </a:solidFill>
                <a:latin typeface="Arial Narrow" pitchFamily="34" charset="0"/>
                <a:sym typeface="Wingdings" pitchFamily="2" charset="2"/>
              </a:rPr>
              <a:t> </a:t>
            </a:r>
            <a:r>
              <a:rPr lang="fr-FR" sz="1200" kern="0" dirty="0" err="1" smtClean="0">
                <a:solidFill>
                  <a:srgbClr val="002060"/>
                </a:solidFill>
                <a:latin typeface="Arial Narrow" pitchFamily="34" charset="0"/>
                <a:sym typeface="Wingdings" pitchFamily="2" charset="2"/>
              </a:rPr>
              <a:t>centralized</a:t>
            </a:r>
            <a:r>
              <a:rPr lang="fr-FR" sz="1200" kern="0" dirty="0" smtClean="0">
                <a:solidFill>
                  <a:srgbClr val="002060"/>
                </a:solidFill>
                <a:latin typeface="Arial Narrow" pitchFamily="34" charset="0"/>
                <a:sym typeface="Wingdings" pitchFamily="2" charset="2"/>
              </a:rPr>
              <a:t> management and permanent corrective maintenance interventions</a:t>
            </a:r>
          </a:p>
          <a:p>
            <a:endParaRPr lang="fr-F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D87AACA-2A05-4F69-B312-35069E222EDF}" type="slidenum">
              <a:rPr lang="fr-FR"/>
              <a:pPr/>
              <a:t>19</a:t>
            </a:fld>
            <a:endParaRPr lang="fr-FR"/>
          </a:p>
        </p:txBody>
      </p:sp>
      <p:sp>
        <p:nvSpPr>
          <p:cNvPr id="37891" name="Rectangle 2"/>
          <p:cNvSpPr>
            <a:spLocks noGrp="1" noRot="1" noChangeAspect="1" noChangeArrowheads="1" noTextEdit="1"/>
          </p:cNvSpPr>
          <p:nvPr>
            <p:ph type="sldImg"/>
          </p:nvPr>
        </p:nvSpPr>
        <p:spPr>
          <a:xfrm>
            <a:off x="858838" y="754063"/>
            <a:ext cx="4943475" cy="3706812"/>
          </a:xfrm>
          <a:ln/>
        </p:spPr>
      </p:sp>
      <p:sp>
        <p:nvSpPr>
          <p:cNvPr id="37892"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p:txBody>
          <a:bodyPr/>
          <a:lstStyle/>
          <a:p>
            <a:pPr marL="1435100" indent="-1435100" hangingPunct="1">
              <a:buNone/>
            </a:pPr>
            <a:r>
              <a:rPr lang="en-GB" sz="1200" b="0" i="0" u="none" strike="noStrike" kern="1200" cap="none" spc="0" baseline="0" dirty="0" smtClean="0">
                <a:solidFill>
                  <a:srgbClr val="506361"/>
                </a:solidFill>
                <a:uFillTx/>
                <a:latin typeface="Arial"/>
                <a:sym typeface="Wingdings" pitchFamily="2" charset="2"/>
              </a:rPr>
              <a:t>1 – </a:t>
            </a:r>
            <a:r>
              <a:rPr lang="en-GB" sz="1200" b="0" dirty="0" smtClean="0">
                <a:solidFill>
                  <a:srgbClr val="506361"/>
                </a:solidFill>
              </a:rPr>
              <a:t>System rail and Modern signalling problem </a:t>
            </a:r>
            <a:endParaRPr lang="fr-FR" sz="1200" b="0" dirty="0" smtClean="0">
              <a:solidFill>
                <a:srgbClr val="506361"/>
              </a:solidFill>
            </a:endParaRPr>
          </a:p>
          <a:p>
            <a:pPr marL="0" indent="-1435100" hangingPunct="1">
              <a:buNone/>
            </a:pPr>
            <a:r>
              <a:rPr lang="en-GB" sz="1200" b="0" i="0" u="none" strike="noStrike" kern="1200" cap="none" spc="0" baseline="0" dirty="0" smtClean="0">
                <a:solidFill>
                  <a:srgbClr val="506361"/>
                </a:solidFill>
                <a:uFillTx/>
                <a:latin typeface="Arial"/>
                <a:sym typeface="Wingdings" pitchFamily="2" charset="2"/>
              </a:rPr>
              <a:t>2 – Architectures signalling choices and translation in functional </a:t>
            </a:r>
            <a:br>
              <a:rPr lang="en-GB" sz="1200" b="0" i="0" u="none" strike="noStrike" kern="1200" cap="none" spc="0" baseline="0" dirty="0" smtClean="0">
                <a:solidFill>
                  <a:srgbClr val="506361"/>
                </a:solidFill>
                <a:uFillTx/>
                <a:latin typeface="Arial"/>
                <a:sym typeface="Wingdings" pitchFamily="2" charset="2"/>
              </a:rPr>
            </a:br>
            <a:r>
              <a:rPr lang="en-GB" sz="1200" b="0" i="0" u="none" strike="noStrike" kern="1200" cap="none" spc="0" baseline="0" dirty="0" smtClean="0">
                <a:solidFill>
                  <a:srgbClr val="506361"/>
                </a:solidFill>
                <a:uFillTx/>
                <a:latin typeface="Arial"/>
                <a:sym typeface="Wingdings" pitchFamily="2" charset="2"/>
              </a:rPr>
              <a:t>      and maintainability specification requirement</a:t>
            </a:r>
          </a:p>
          <a:p>
            <a:pPr marL="360000" indent="-1435100" hangingPunct="1">
              <a:buNone/>
            </a:pPr>
            <a:r>
              <a:rPr lang="en-GB" sz="1200" b="0" i="0" u="none" strike="noStrike" kern="1200" cap="none" spc="0" baseline="0" dirty="0" smtClean="0">
                <a:solidFill>
                  <a:srgbClr val="506361"/>
                </a:solidFill>
                <a:uFillTx/>
                <a:latin typeface="Arial"/>
                <a:sym typeface="Wingdings" pitchFamily="2" charset="2"/>
              </a:rPr>
              <a:t>3 – Estimation of the failure distribution and optimisation of a global maintenance strategy</a:t>
            </a:r>
          </a:p>
          <a:p>
            <a:pPr marL="1435100" indent="-1435100" hangingPunct="1">
              <a:buNone/>
            </a:pPr>
            <a:r>
              <a:rPr lang="en-GB" sz="1200" b="0" i="0" u="none" strike="noStrike" kern="1200" cap="none" spc="0" baseline="0" dirty="0" smtClean="0">
                <a:solidFill>
                  <a:srgbClr val="506361"/>
                </a:solidFill>
                <a:uFillTx/>
                <a:latin typeface="Arial"/>
                <a:sym typeface="Wingdings" pitchFamily="2" charset="2"/>
              </a:rPr>
              <a:t>4 – Optimisation of HSL maintenance strategy</a:t>
            </a:r>
          </a:p>
          <a:p>
            <a:pPr marL="1435100" indent="-1435100" hangingPunct="1">
              <a:buNone/>
            </a:pPr>
            <a:r>
              <a:rPr lang="en-GB" sz="1200" b="0" i="0" u="none" strike="noStrike" kern="1200" cap="none" spc="0" baseline="0" dirty="0" smtClean="0">
                <a:solidFill>
                  <a:srgbClr val="506361"/>
                </a:solidFill>
                <a:uFillTx/>
                <a:latin typeface="Arial"/>
                <a:sym typeface="Wingdings" pitchFamily="2" charset="2"/>
              </a:rPr>
              <a:t>5 – Conclusion </a:t>
            </a:r>
          </a:p>
          <a:p>
            <a:endParaRPr lang="en-GB" dirty="0"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4B296F1-698B-4B36-AAE4-AB45432E92FA}" type="slidenum">
              <a:rPr lang="fr-FR"/>
              <a:pPr/>
              <a:t>20</a:t>
            </a:fld>
            <a:endParaRPr lang="fr-FR"/>
          </a:p>
        </p:txBody>
      </p:sp>
      <p:sp>
        <p:nvSpPr>
          <p:cNvPr id="40963" name="Rectangle 2"/>
          <p:cNvSpPr>
            <a:spLocks noGrp="1" noRot="1" noChangeAspect="1" noChangeArrowheads="1" noTextEdit="1"/>
          </p:cNvSpPr>
          <p:nvPr>
            <p:ph type="sldImg"/>
          </p:nvPr>
        </p:nvSpPr>
        <p:spPr>
          <a:xfrm>
            <a:off x="858838" y="754063"/>
            <a:ext cx="4943475" cy="3706812"/>
          </a:xfrm>
          <a:ln/>
        </p:spPr>
      </p:sp>
      <p:sp>
        <p:nvSpPr>
          <p:cNvPr id="40964" name="Rectangle 3"/>
          <p:cNvSpPr>
            <a:spLocks noGrp="1" noChangeArrowheads="1"/>
          </p:cNvSpPr>
          <p:nvPr>
            <p:ph type="body" idx="1"/>
          </p:nvPr>
        </p:nvSpPr>
        <p:spPr>
          <a:noFill/>
          <a:ln/>
        </p:spPr>
        <p:txBody>
          <a:bodyPr/>
          <a:lstStyle/>
          <a:p>
            <a:pPr marL="190500" indent="-190500">
              <a:spcBef>
                <a:spcPct val="48000"/>
              </a:spcBef>
            </a:pPr>
            <a:r>
              <a:rPr lang="en-GB" sz="2000" kern="0" dirty="0" smtClean="0">
                <a:solidFill>
                  <a:srgbClr val="002060"/>
                </a:solidFill>
                <a:latin typeface="Arial"/>
                <a:sym typeface="Wingdings" pitchFamily="2" charset="2"/>
              </a:rPr>
              <a:t>The constructed model enables to evaluates the parameters sought with the Monte Carlo simulation, for a given sector and with the following options :</a:t>
            </a:r>
          </a:p>
          <a:p>
            <a:pPr marL="952500" lvl="1" indent="-279400">
              <a:spcBef>
                <a:spcPct val="24000"/>
              </a:spcBef>
              <a:buFontTx/>
              <a:buChar char="•"/>
            </a:pPr>
            <a:r>
              <a:rPr lang="en-GB" sz="2000" kern="0" dirty="0" smtClean="0">
                <a:solidFill>
                  <a:srgbClr val="002060"/>
                </a:solidFill>
                <a:latin typeface="Arial"/>
                <a:sym typeface="Wingdings" pitchFamily="2" charset="2"/>
              </a:rPr>
              <a:t>Existence or not of </a:t>
            </a:r>
            <a:r>
              <a:rPr lang="en-GB" sz="2000" kern="0" dirty="0" err="1" smtClean="0">
                <a:solidFill>
                  <a:srgbClr val="002060"/>
                </a:solidFill>
                <a:latin typeface="Arial"/>
                <a:sym typeface="Wingdings" pitchFamily="2" charset="2"/>
              </a:rPr>
              <a:t>telemonitoring</a:t>
            </a:r>
            <a:endParaRPr lang="en-GB" sz="2000" kern="0" dirty="0" smtClean="0">
              <a:solidFill>
                <a:srgbClr val="002060"/>
              </a:solidFill>
              <a:latin typeface="Arial"/>
              <a:sym typeface="Wingdings" pitchFamily="2" charset="2"/>
            </a:endParaRPr>
          </a:p>
          <a:p>
            <a:pPr marL="952500" lvl="1" indent="-279400">
              <a:spcBef>
                <a:spcPct val="24000"/>
              </a:spcBef>
              <a:buFontTx/>
              <a:buChar char="•"/>
            </a:pPr>
            <a:r>
              <a:rPr lang="en-GB" sz="2000" kern="0" dirty="0" smtClean="0">
                <a:solidFill>
                  <a:srgbClr val="002060"/>
                </a:solidFill>
                <a:latin typeface="Arial"/>
                <a:sym typeface="Wingdings" pitchFamily="2" charset="2"/>
              </a:rPr>
              <a:t>Existence or not of a supervision </a:t>
            </a:r>
            <a:r>
              <a:rPr lang="en-GB" sz="2000" kern="0" dirty="0" err="1" smtClean="0">
                <a:solidFill>
                  <a:srgbClr val="002060"/>
                </a:solidFill>
                <a:latin typeface="Arial"/>
                <a:sym typeface="Wingdings" pitchFamily="2" charset="2"/>
              </a:rPr>
              <a:t>center</a:t>
            </a:r>
            <a:r>
              <a:rPr lang="en-GB" sz="2000" kern="0" dirty="0" smtClean="0">
                <a:solidFill>
                  <a:srgbClr val="002060"/>
                </a:solidFill>
                <a:latin typeface="Arial"/>
                <a:sym typeface="Wingdings" pitchFamily="2" charset="2"/>
              </a:rPr>
              <a:t> (opening +/-)</a:t>
            </a:r>
          </a:p>
          <a:p>
            <a:pPr marL="952500" lvl="1" indent="-279400">
              <a:spcBef>
                <a:spcPct val="24000"/>
              </a:spcBef>
              <a:buFontTx/>
              <a:buChar char="•"/>
            </a:pPr>
            <a:r>
              <a:rPr lang="en-GB" sz="2000" kern="0" dirty="0" smtClean="0">
                <a:solidFill>
                  <a:srgbClr val="002060"/>
                </a:solidFill>
                <a:latin typeface="Arial"/>
                <a:sym typeface="Wingdings" pitchFamily="2" charset="2"/>
              </a:rPr>
              <a:t>Subdivision or not in two half maintenance teams</a:t>
            </a:r>
          </a:p>
          <a:p>
            <a:pPr marL="952500" lvl="1" indent="-279400">
              <a:spcBef>
                <a:spcPct val="24000"/>
              </a:spcBef>
              <a:buFontTx/>
              <a:buChar char="•"/>
            </a:pPr>
            <a:r>
              <a:rPr lang="en-GB" sz="2000" kern="0" dirty="0" smtClean="0">
                <a:solidFill>
                  <a:srgbClr val="002060"/>
                </a:solidFill>
                <a:latin typeface="Arial"/>
                <a:sym typeface="Wingdings" pitchFamily="2" charset="2"/>
              </a:rPr>
              <a:t>Existence or not of a on-call by day at half sector</a:t>
            </a:r>
          </a:p>
          <a:p>
            <a:pPr marL="952500" lvl="1" indent="-279400" algn="l">
              <a:spcBef>
                <a:spcPct val="24000"/>
              </a:spcBef>
              <a:buFontTx/>
              <a:buChar char="•"/>
            </a:pPr>
            <a:r>
              <a:rPr lang="en-GB" sz="2000" kern="0" dirty="0" smtClean="0">
                <a:solidFill>
                  <a:srgbClr val="002060"/>
                </a:solidFill>
                <a:latin typeface="Arial"/>
                <a:sym typeface="Wingdings" pitchFamily="2" charset="2"/>
              </a:rPr>
              <a:t>Positioning of the basis in the </a:t>
            </a:r>
            <a:r>
              <a:rPr lang="en-GB" sz="2000" kern="0" dirty="0" err="1" smtClean="0">
                <a:solidFill>
                  <a:srgbClr val="002060"/>
                </a:solidFill>
                <a:latin typeface="Arial"/>
                <a:sym typeface="Wingdings" pitchFamily="2" charset="2"/>
              </a:rPr>
              <a:t>center</a:t>
            </a:r>
            <a:r>
              <a:rPr lang="en-GB" sz="2000" kern="0" dirty="0" smtClean="0">
                <a:solidFill>
                  <a:srgbClr val="002060"/>
                </a:solidFill>
                <a:latin typeface="Arial"/>
                <a:sym typeface="Wingdings" pitchFamily="2" charset="2"/>
              </a:rPr>
              <a:t> or at the end of the sector….</a:t>
            </a:r>
          </a:p>
          <a:p>
            <a:endParaRPr lang="fr-FR" dirty="0" smtClean="0"/>
          </a:p>
          <a:p>
            <a:pPr marL="465138" indent="-465138" algn="l">
              <a:spcBef>
                <a:spcPct val="48000"/>
              </a:spcBef>
              <a:tabLst>
                <a:tab pos="765175" algn="l"/>
                <a:tab pos="1054100" algn="l"/>
                <a:tab pos="2381250" algn="l"/>
              </a:tabLst>
            </a:pPr>
            <a:r>
              <a:rPr lang="en-GB" sz="1200" kern="0" dirty="0" err="1" smtClean="0">
                <a:solidFill>
                  <a:srgbClr val="002060"/>
                </a:solidFill>
                <a:latin typeface="Arial"/>
                <a:sym typeface="Wingdings" pitchFamily="2" charset="2"/>
              </a:rPr>
              <a:t>Privious</a:t>
            </a:r>
            <a:r>
              <a:rPr lang="en-GB" sz="1200" kern="0" dirty="0" smtClean="0">
                <a:solidFill>
                  <a:srgbClr val="002060"/>
                </a:solidFill>
                <a:latin typeface="Arial"/>
                <a:sym typeface="Wingdings" pitchFamily="2" charset="2"/>
              </a:rPr>
              <a:t> results lead to </a:t>
            </a:r>
            <a:r>
              <a:rPr lang="en-GB" sz="1200" kern="0" dirty="0" err="1" smtClean="0">
                <a:solidFill>
                  <a:srgbClr val="002060"/>
                </a:solidFill>
                <a:latin typeface="Arial"/>
                <a:sym typeface="Wingdings" pitchFamily="2" charset="2"/>
              </a:rPr>
              <a:t>precribe</a:t>
            </a:r>
            <a:r>
              <a:rPr lang="en-GB" sz="1200" kern="0" dirty="0" smtClean="0">
                <a:solidFill>
                  <a:srgbClr val="002060"/>
                </a:solidFill>
                <a:latin typeface="Arial"/>
                <a:sym typeface="Wingdings" pitchFamily="2" charset="2"/>
              </a:rPr>
              <a:t> the following  :</a:t>
            </a:r>
          </a:p>
          <a:p>
            <a:pPr marL="465138" indent="-465138" algn="l">
              <a:spcBef>
                <a:spcPct val="10000"/>
              </a:spcBef>
              <a:buFontTx/>
              <a:buChar char="•"/>
              <a:tabLst>
                <a:tab pos="765175" algn="l"/>
                <a:tab pos="1054100" algn="l"/>
                <a:tab pos="2381250" algn="l"/>
              </a:tabLst>
            </a:pPr>
            <a:r>
              <a:rPr lang="en-GB" sz="1200" kern="0" dirty="0" smtClean="0">
                <a:solidFill>
                  <a:srgbClr val="002060"/>
                </a:solidFill>
                <a:latin typeface="Arial"/>
                <a:sym typeface="Wingdings" pitchFamily="2" charset="2"/>
              </a:rPr>
              <a:t>A video surveillance of installations and a supervision of the period of operation of a line</a:t>
            </a:r>
          </a:p>
          <a:p>
            <a:pPr marL="465138" indent="-465138" algn="l">
              <a:spcBef>
                <a:spcPct val="10000"/>
              </a:spcBef>
              <a:buFontTx/>
              <a:buChar char="•"/>
              <a:tabLst>
                <a:tab pos="765175" algn="l"/>
                <a:tab pos="1054100" algn="l"/>
                <a:tab pos="2381250" algn="l"/>
              </a:tabLst>
            </a:pPr>
            <a:r>
              <a:rPr lang="en-GB" sz="1200" kern="0" dirty="0" smtClean="0">
                <a:solidFill>
                  <a:srgbClr val="002060"/>
                </a:solidFill>
                <a:latin typeface="Arial"/>
                <a:sym typeface="Wingdings" pitchFamily="2" charset="2"/>
              </a:rPr>
              <a:t>An organisation  of sectors in two half-teams ensuring each an effective presence on the daily line in service </a:t>
            </a:r>
          </a:p>
          <a:p>
            <a:pPr marL="465138" indent="-465138" algn="l">
              <a:spcBef>
                <a:spcPct val="10000"/>
              </a:spcBef>
              <a:buFontTx/>
              <a:buChar char="•"/>
              <a:tabLst>
                <a:tab pos="765175" algn="l"/>
                <a:tab pos="1054100" algn="l"/>
                <a:tab pos="2381250" algn="l"/>
              </a:tabLst>
            </a:pPr>
            <a:r>
              <a:rPr lang="en-GB" sz="1200" kern="0" dirty="0" smtClean="0">
                <a:solidFill>
                  <a:srgbClr val="002060"/>
                </a:solidFill>
                <a:latin typeface="Arial"/>
                <a:sym typeface="Wingdings" pitchFamily="2" charset="2"/>
              </a:rPr>
              <a:t>An increased presence (1x8), agent  on call or sector foreman , à la base du </a:t>
            </a:r>
            <a:r>
              <a:rPr lang="en-GB" sz="1200" kern="0" dirty="0" err="1" smtClean="0">
                <a:solidFill>
                  <a:srgbClr val="002060"/>
                </a:solidFill>
                <a:latin typeface="Arial"/>
                <a:sym typeface="Wingdings" pitchFamily="2" charset="2"/>
              </a:rPr>
              <a:t>secteur</a:t>
            </a:r>
            <a:r>
              <a:rPr lang="en-GB" sz="1200" kern="0" dirty="0" smtClean="0">
                <a:solidFill>
                  <a:srgbClr val="002060"/>
                </a:solidFill>
                <a:latin typeface="Arial"/>
                <a:sym typeface="Wingdings" pitchFamily="2" charset="2"/>
              </a:rPr>
              <a:t> (with video surveillance) </a:t>
            </a:r>
            <a:r>
              <a:rPr lang="en-GB" sz="1200" kern="0" dirty="0" err="1" smtClean="0">
                <a:solidFill>
                  <a:srgbClr val="002060"/>
                </a:solidFill>
                <a:latin typeface="Arial"/>
                <a:sym typeface="Wingdings" pitchFamily="2" charset="2"/>
              </a:rPr>
              <a:t>centré</a:t>
            </a:r>
            <a:r>
              <a:rPr lang="en-GB" sz="1200" kern="0" dirty="0" smtClean="0">
                <a:solidFill>
                  <a:srgbClr val="002060"/>
                </a:solidFill>
                <a:latin typeface="Arial"/>
                <a:sym typeface="Wingdings" pitchFamily="2" charset="2"/>
              </a:rPr>
              <a:t> en temps </a:t>
            </a:r>
            <a:r>
              <a:rPr lang="en-GB" sz="1200" kern="0" dirty="0" err="1" smtClean="0">
                <a:solidFill>
                  <a:srgbClr val="002060"/>
                </a:solidFill>
                <a:latin typeface="Arial"/>
                <a:sym typeface="Wingdings" pitchFamily="2" charset="2"/>
              </a:rPr>
              <a:t>sur</a:t>
            </a:r>
            <a:r>
              <a:rPr lang="en-GB" sz="1200" kern="0" dirty="0" smtClean="0">
                <a:solidFill>
                  <a:srgbClr val="002060"/>
                </a:solidFill>
                <a:latin typeface="Arial"/>
                <a:sym typeface="Wingdings" pitchFamily="2" charset="2"/>
              </a:rPr>
              <a:t> </a:t>
            </a:r>
            <a:r>
              <a:rPr lang="en-GB" sz="1200" kern="0" dirty="0" err="1" smtClean="0">
                <a:solidFill>
                  <a:srgbClr val="002060"/>
                </a:solidFill>
                <a:latin typeface="Arial"/>
                <a:sym typeface="Wingdings" pitchFamily="2" charset="2"/>
              </a:rPr>
              <a:t>celui-ci</a:t>
            </a:r>
            <a:r>
              <a:rPr lang="en-GB" sz="1200" kern="0" dirty="0" smtClean="0">
                <a:solidFill>
                  <a:srgbClr val="002060"/>
                </a:solidFill>
                <a:latin typeface="Arial"/>
                <a:sym typeface="Wingdings" pitchFamily="2" charset="2"/>
              </a:rPr>
              <a:t>? </a:t>
            </a:r>
            <a:br>
              <a:rPr lang="en-GB" sz="1200" kern="0" dirty="0" smtClean="0">
                <a:solidFill>
                  <a:srgbClr val="002060"/>
                </a:solidFill>
                <a:latin typeface="Arial"/>
                <a:sym typeface="Wingdings" pitchFamily="2" charset="2"/>
              </a:rPr>
            </a:br>
            <a:r>
              <a:rPr lang="en-GB" sz="1200" kern="0" dirty="0" smtClean="0">
                <a:solidFill>
                  <a:srgbClr val="002060"/>
                </a:solidFill>
                <a:latin typeface="Arial"/>
                <a:sym typeface="Wingdings" pitchFamily="2" charset="2"/>
              </a:rPr>
              <a:t>(max. delay of one hour between premises and each end ) </a:t>
            </a:r>
          </a:p>
          <a:p>
            <a:pPr marL="465138" indent="-465138" algn="l">
              <a:spcBef>
                <a:spcPct val="10000"/>
              </a:spcBef>
              <a:buFontTx/>
              <a:buChar char="•"/>
              <a:tabLst>
                <a:tab pos="765175" algn="l"/>
                <a:tab pos="1054100" algn="l"/>
                <a:tab pos="2381250" algn="l"/>
              </a:tabLst>
            </a:pPr>
            <a:r>
              <a:rPr lang="en-GB" sz="1200" kern="0" dirty="0" smtClean="0">
                <a:solidFill>
                  <a:srgbClr val="002060"/>
                </a:solidFill>
                <a:latin typeface="Arial"/>
                <a:sym typeface="Wingdings" pitchFamily="2" charset="2"/>
              </a:rPr>
              <a:t>Limit a sector at 100km of line</a:t>
            </a:r>
          </a:p>
          <a:p>
            <a:pPr marL="465138" indent="-465138" algn="l">
              <a:spcBef>
                <a:spcPct val="45000"/>
              </a:spcBef>
              <a:tabLst>
                <a:tab pos="765175" algn="l"/>
                <a:tab pos="1054100" algn="l"/>
                <a:tab pos="2381250" algn="l"/>
              </a:tabLst>
            </a:pPr>
            <a:r>
              <a:rPr lang="en-GB" sz="1200" kern="0" dirty="0" smtClean="0">
                <a:solidFill>
                  <a:srgbClr val="002060"/>
                </a:solidFill>
                <a:latin typeface="Arial"/>
                <a:sym typeface="Wingdings" pitchFamily="2" charset="2"/>
              </a:rPr>
              <a:t>Furthermore a permanency of 3x8 at sectors’ and supervision centre’s level would allow to obtain over 99% availability with additional costs compared to the current situation. </a:t>
            </a:r>
          </a:p>
          <a:p>
            <a:endParaRPr lang="fr-FR"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7"/>
          <p:cNvSpPr txBox="1">
            <a:spLocks noGrp="1" noChangeArrowheads="1"/>
          </p:cNvSpPr>
          <p:nvPr/>
        </p:nvSpPr>
        <p:spPr bwMode="auto">
          <a:xfrm>
            <a:off x="3774010" y="9426859"/>
            <a:ext cx="2887186" cy="498056"/>
          </a:xfrm>
          <a:prstGeom prst="rect">
            <a:avLst/>
          </a:prstGeom>
          <a:noFill/>
          <a:ln w="9525">
            <a:noFill/>
            <a:miter lim="800000"/>
            <a:headEnd/>
            <a:tailEnd/>
          </a:ln>
        </p:spPr>
        <p:txBody>
          <a:bodyPr lIns="91414" tIns="45706" rIns="91414" bIns="45706" anchor="b"/>
          <a:lstStyle/>
          <a:p>
            <a:pPr algn="r" defTabSz="915988"/>
            <a:fld id="{54024D54-E53C-4693-B501-D518A1CBF494}" type="slidenum">
              <a:rPr lang="fr-FR" sz="1200"/>
              <a:pPr algn="r" defTabSz="915988"/>
              <a:t>21</a:t>
            </a:fld>
            <a:endParaRPr lang="fr-FR" sz="1200"/>
          </a:p>
        </p:txBody>
      </p:sp>
      <p:sp>
        <p:nvSpPr>
          <p:cNvPr id="32772" name="Rectangle 3"/>
          <p:cNvSpPr>
            <a:spLocks noGrp="1" noChangeArrowheads="1"/>
          </p:cNvSpPr>
          <p:nvPr>
            <p:ph type="body" idx="1"/>
          </p:nvPr>
        </p:nvSpPr>
        <p:spPr>
          <a:xfrm>
            <a:off x="252938" y="4716878"/>
            <a:ext cx="6226267" cy="5015020"/>
          </a:xfrm>
          <a:noFill/>
          <a:ln/>
        </p:spPr>
        <p:txBody>
          <a:bodyPr lIns="91414" tIns="45706" rIns="91414" bIns="45706"/>
          <a:lstStyle/>
          <a:p>
            <a:pPr marL="457200" indent="-457200" eaLnBrk="1" hangingPunct="1">
              <a:buFontTx/>
              <a:buNone/>
            </a:pPr>
            <a:r>
              <a:rPr lang="en-GB" sz="1600" b="1" dirty="0" smtClean="0">
                <a:solidFill>
                  <a:schemeClr val="tx1"/>
                </a:solidFill>
              </a:rPr>
              <a:t>Chapter 5 –</a:t>
            </a:r>
            <a:r>
              <a:rPr lang="en-GB" sz="1600" b="1" dirty="0" smtClean="0">
                <a:solidFill>
                  <a:srgbClr val="E05206"/>
                </a:solidFill>
              </a:rPr>
              <a:t> Conclusion </a:t>
            </a:r>
          </a:p>
          <a:p>
            <a:pPr marL="457200" indent="-457200" eaLnBrk="1" hangingPunct="1">
              <a:buFontTx/>
              <a:buNone/>
            </a:pPr>
            <a:endParaRPr lang="en-GB" sz="1600" b="0" dirty="0" smtClean="0">
              <a:solidFill>
                <a:srgbClr val="E05206"/>
              </a:solidFill>
            </a:endParaRPr>
          </a:p>
          <a:p>
            <a:pPr marL="457200" indent="-457200" eaLnBrk="1" hangingPunct="1">
              <a:buFontTx/>
              <a:buNone/>
            </a:pPr>
            <a:endParaRPr lang="en-GB" sz="1600" b="0" dirty="0" smtClean="0">
              <a:solidFill>
                <a:srgbClr val="E05206"/>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775075" y="9426575"/>
            <a:ext cx="2886075" cy="498475"/>
          </a:xfrm>
          <a:prstGeom prst="rect">
            <a:avLst/>
          </a:prstGeom>
          <a:noFill/>
          <a:ln w="9525">
            <a:noFill/>
            <a:miter lim="800000"/>
            <a:headEnd/>
            <a:tailEnd/>
          </a:ln>
        </p:spPr>
        <p:txBody>
          <a:bodyPr lIns="89758" tIns="44878" rIns="89758" bIns="44878" anchor="b"/>
          <a:lstStyle/>
          <a:p>
            <a:pPr algn="r" defTabSz="900113"/>
            <a:fld id="{201460AB-AF07-427F-910D-EBD97D0B4EE1}" type="slidenum">
              <a:rPr lang="fr-FR" sz="1100">
                <a:latin typeface="Arial" pitchFamily="34" charset="0"/>
              </a:rPr>
              <a:pPr algn="r" defTabSz="900113"/>
              <a:t>22</a:t>
            </a:fld>
            <a:endParaRPr lang="fr-FR" sz="1100">
              <a:latin typeface="Arial" pitchFamily="34"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254000" y="4716463"/>
            <a:ext cx="6224588" cy="5014912"/>
          </a:xfrm>
          <a:noFill/>
          <a:ln/>
        </p:spPr>
        <p:txBody>
          <a:bodyPr lIns="89758" tIns="44878" rIns="89758" bIns="44878"/>
          <a:lstStyle/>
          <a:p>
            <a:pPr eaLnBrk="1" hangingPunct="1"/>
            <a:endParaRPr lang="de-DE" sz="1500" dirty="0" smtClean="0">
              <a:latin typeface="Arial Narrow" pitchFamily="34" charset="0"/>
            </a:endParaRPr>
          </a:p>
          <a:p>
            <a:pPr eaLnBrk="1" hangingPunct="1"/>
            <a:endParaRPr lang="de-DE" sz="1500" dirty="0" smtClean="0">
              <a:latin typeface="Arial Narrow" pitchFamily="34" charset="0"/>
            </a:endParaRPr>
          </a:p>
          <a:p>
            <a:pPr eaLnBrk="1" hangingPunct="1"/>
            <a:endParaRPr lang="fr-FR" sz="1500" dirty="0" smtClean="0">
              <a:latin typeface="Arial Narrow"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3990CD-4AAE-4F0B-9B07-C967F408D519}" type="slidenum">
              <a:rPr lang="fr-FR"/>
              <a:pPr/>
              <a:t>23</a:t>
            </a:fld>
            <a:endParaRPr lang="fr-FR"/>
          </a:p>
        </p:txBody>
      </p:sp>
      <p:sp>
        <p:nvSpPr>
          <p:cNvPr id="164866" name="Rectangle 2"/>
          <p:cNvSpPr>
            <a:spLocks noGrp="1" noRot="1" noChangeAspect="1" noChangeArrowheads="1" noTextEdit="1"/>
          </p:cNvSpPr>
          <p:nvPr>
            <p:ph type="sldImg"/>
          </p:nvPr>
        </p:nvSpPr>
        <p:spPr>
          <a:xfrm>
            <a:off x="850900" y="744538"/>
            <a:ext cx="4960938" cy="3722687"/>
          </a:xfrm>
          <a:ln/>
        </p:spPr>
      </p:sp>
      <p:sp>
        <p:nvSpPr>
          <p:cNvPr id="164867" name="Rectangle 3"/>
          <p:cNvSpPr>
            <a:spLocks noGrp="1" noChangeArrowheads="1"/>
          </p:cNvSpPr>
          <p:nvPr>
            <p:ph type="body" idx="1"/>
          </p:nvPr>
        </p:nvSpPr>
        <p:spPr/>
        <p:txBody>
          <a:bodyPr/>
          <a:lstStyle/>
          <a:p>
            <a:r>
              <a:rPr lang="fr-FR" b="1"/>
              <a:t>Marc</a:t>
            </a:r>
            <a:endParaRPr lang="fr-FR"/>
          </a:p>
          <a:p>
            <a:r>
              <a:rPr lang="fr-FR" b="1"/>
              <a:t>-----</a:t>
            </a:r>
            <a:endParaRPr lang="fr-FR"/>
          </a:p>
          <a:p>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3990CD-4AAE-4F0B-9B07-C967F408D519}" type="slidenum">
              <a:rPr lang="fr-FR"/>
              <a:pPr/>
              <a:t>24</a:t>
            </a:fld>
            <a:endParaRPr lang="fr-FR"/>
          </a:p>
        </p:txBody>
      </p:sp>
      <p:sp>
        <p:nvSpPr>
          <p:cNvPr id="164866" name="Rectangle 2"/>
          <p:cNvSpPr>
            <a:spLocks noGrp="1" noRot="1" noChangeAspect="1" noChangeArrowheads="1" noTextEdit="1"/>
          </p:cNvSpPr>
          <p:nvPr>
            <p:ph type="sldImg"/>
          </p:nvPr>
        </p:nvSpPr>
        <p:spPr>
          <a:xfrm>
            <a:off x="850900" y="744538"/>
            <a:ext cx="4960938" cy="3722687"/>
          </a:xfrm>
          <a:ln/>
        </p:spPr>
      </p:sp>
      <p:sp>
        <p:nvSpPr>
          <p:cNvPr id="164867" name="Rectangle 3"/>
          <p:cNvSpPr>
            <a:spLocks noGrp="1" noChangeArrowheads="1"/>
          </p:cNvSpPr>
          <p:nvPr>
            <p:ph type="body" idx="1"/>
          </p:nvPr>
        </p:nvSpPr>
        <p:spPr/>
        <p:txBody>
          <a:bodyPr/>
          <a:lstStyle/>
          <a:p>
            <a:r>
              <a:rPr lang="fr-FR" b="1" dirty="0"/>
              <a:t>Marc</a:t>
            </a:r>
            <a:endParaRPr lang="fr-FR" dirty="0"/>
          </a:p>
          <a:p>
            <a:r>
              <a:rPr lang="fr-FR" b="1" dirty="0"/>
              <a:t>-----</a:t>
            </a:r>
            <a:endParaRPr lang="fr-FR" dirty="0"/>
          </a:p>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2A18901-32B0-4E12-90E5-54E7B62075F5}" type="slidenum">
              <a:rPr lang="fr-FR"/>
              <a:pPr/>
              <a:t>3</a:t>
            </a:fld>
            <a:endParaRPr lang="fr-FR"/>
          </a:p>
        </p:txBody>
      </p:sp>
      <p:sp>
        <p:nvSpPr>
          <p:cNvPr id="27651" name="Rectangle 2"/>
          <p:cNvSpPr>
            <a:spLocks noGrp="1" noRot="1" noChangeAspect="1" noChangeArrowheads="1" noTextEdit="1"/>
          </p:cNvSpPr>
          <p:nvPr>
            <p:ph type="sldImg"/>
          </p:nvPr>
        </p:nvSpPr>
        <p:spPr>
          <a:xfrm>
            <a:off x="858838" y="754063"/>
            <a:ext cx="4943475" cy="3706812"/>
          </a:xfrm>
          <a:ln/>
        </p:spPr>
      </p:sp>
      <p:sp>
        <p:nvSpPr>
          <p:cNvPr id="27652" name="Rectangle 3"/>
          <p:cNvSpPr>
            <a:spLocks noGrp="1" noChangeArrowheads="1"/>
          </p:cNvSpPr>
          <p:nvPr>
            <p:ph type="body" idx="1"/>
          </p:nvPr>
        </p:nvSpPr>
        <p:spPr>
          <a:noFill/>
          <a:ln/>
        </p:spPr>
        <p:txBody>
          <a:bodyPr/>
          <a:lstStyle/>
          <a:p>
            <a:pPr marL="0" marR="0" lvl="0" indent="0" algn="l" defTabSz="914400" rtl="0" eaLnBrk="1" fontAlgn="auto" latinLnBrk="0" hangingPunct="0">
              <a:lnSpc>
                <a:spcPct val="100000"/>
              </a:lnSpc>
              <a:spcBef>
                <a:spcPts val="400"/>
              </a:spcBef>
              <a:spcAft>
                <a:spcPts val="0"/>
              </a:spcAft>
              <a:buClrTx/>
              <a:buSzTx/>
              <a:buFontTx/>
              <a:buNone/>
              <a:tabLst/>
              <a:defRPr/>
            </a:pPr>
            <a:r>
              <a:rPr lang="en-GB" sz="1400" b="1" dirty="0" smtClean="0">
                <a:solidFill>
                  <a:schemeClr val="tx1"/>
                </a:solidFill>
              </a:rPr>
              <a:t>Chapter 1 – </a:t>
            </a:r>
            <a:r>
              <a:rPr lang="en-GB" sz="1400" b="1" dirty="0" smtClean="0">
                <a:solidFill>
                  <a:srgbClr val="E05206"/>
                </a:solidFill>
              </a:rPr>
              <a:t>System Rail /  Modern HSL Signalling Problem </a:t>
            </a:r>
          </a:p>
          <a:p>
            <a:endParaRPr lang="fr-FR" dirty="0" smtClean="0"/>
          </a:p>
          <a:p>
            <a:pPr marL="0" marR="0" indent="0" algn="l" defTabSz="914400" rtl="0" eaLnBrk="1" fontAlgn="auto" latinLnBrk="0" hangingPunct="0">
              <a:lnSpc>
                <a:spcPct val="100000"/>
              </a:lnSpc>
              <a:spcBef>
                <a:spcPts val="400"/>
              </a:spcBef>
              <a:spcAft>
                <a:spcPts val="0"/>
              </a:spcAft>
              <a:buClrTx/>
              <a:buSzTx/>
              <a:buFontTx/>
              <a:buNone/>
              <a:tabLst/>
              <a:defRPr/>
            </a:pPr>
            <a:r>
              <a:rPr lang="en-GB" sz="1200" kern="0" dirty="0" smtClean="0">
                <a:solidFill>
                  <a:schemeClr val="tx2"/>
                </a:solidFill>
                <a:latin typeface="Arial"/>
              </a:rPr>
              <a:t>   Creation of a new line involves contracts with third parties:</a:t>
            </a:r>
          </a:p>
          <a:p>
            <a:pPr marL="0" marR="0" indent="0" algn="l" defTabSz="914400" rtl="0" eaLnBrk="1" fontAlgn="auto" latinLnBrk="0" hangingPunct="0">
              <a:lnSpc>
                <a:spcPct val="100000"/>
              </a:lnSpc>
              <a:spcBef>
                <a:spcPts val="400"/>
              </a:spcBef>
              <a:spcAft>
                <a:spcPts val="0"/>
              </a:spcAft>
              <a:buClrTx/>
              <a:buSzTx/>
              <a:buFontTx/>
              <a:buNone/>
              <a:tabLst/>
              <a:defRPr/>
            </a:pPr>
            <a:endParaRPr lang="en-GB" sz="1200" kern="0" dirty="0" smtClean="0">
              <a:solidFill>
                <a:schemeClr val="tx2"/>
              </a:solidFill>
              <a:latin typeface="Arial"/>
            </a:endParaRPr>
          </a:p>
          <a:p>
            <a:pPr marL="0" marR="0" indent="0" algn="l" defTabSz="914400" rtl="0" eaLnBrk="1" fontAlgn="auto" latinLnBrk="0" hangingPunct="0">
              <a:lnSpc>
                <a:spcPct val="100000"/>
              </a:lnSpc>
              <a:spcBef>
                <a:spcPts val="400"/>
              </a:spcBef>
              <a:spcAft>
                <a:spcPts val="0"/>
              </a:spcAft>
              <a:buClrTx/>
              <a:buSzTx/>
              <a:buFontTx/>
              <a:buNone/>
              <a:tabLst/>
              <a:defRPr/>
            </a:pPr>
            <a:r>
              <a:rPr lang="en-GB" sz="1200" kern="0" dirty="0" smtClean="0">
                <a:solidFill>
                  <a:schemeClr val="tx2"/>
                </a:solidFill>
                <a:latin typeface="Arial"/>
              </a:rPr>
              <a:t>   Ideal solution needs to take into account certain elements: </a:t>
            </a:r>
          </a:p>
          <a:p>
            <a:pPr marL="566738" indent="-465138" algn="l">
              <a:spcBef>
                <a:spcPct val="20000"/>
              </a:spcBef>
              <a:spcAft>
                <a:spcPts val="1800"/>
              </a:spcAft>
              <a:tabLst>
                <a:tab pos="765175" algn="l"/>
                <a:tab pos="1054100" algn="l"/>
                <a:tab pos="2381250" algn="l"/>
              </a:tabLst>
            </a:pPr>
            <a:endParaRPr lang="fr-FR" sz="1200" kern="1200" dirty="0" smtClean="0">
              <a:solidFill>
                <a:srgbClr val="000000"/>
              </a:solidFill>
              <a:latin typeface="Arial"/>
            </a:endParaRPr>
          </a:p>
          <a:p>
            <a:pPr marL="566738" indent="-465138" algn="l">
              <a:spcBef>
                <a:spcPct val="20000"/>
              </a:spcBef>
              <a:spcAft>
                <a:spcPts val="1800"/>
              </a:spcAft>
              <a:tabLst>
                <a:tab pos="765175" algn="l"/>
                <a:tab pos="1054100" algn="l"/>
                <a:tab pos="2381250" algn="l"/>
              </a:tabLst>
            </a:pPr>
            <a:endParaRPr lang="fr-FR" sz="1200" kern="1200" dirty="0" smtClean="0">
              <a:solidFill>
                <a:srgbClr val="000000"/>
              </a:solidFill>
              <a:latin typeface="Arial"/>
            </a:endParaRPr>
          </a:p>
          <a:p>
            <a:pPr marL="566738" indent="-465138" algn="l">
              <a:spcBef>
                <a:spcPct val="20000"/>
              </a:spcBef>
              <a:spcAft>
                <a:spcPts val="1800"/>
              </a:spcAft>
              <a:tabLst>
                <a:tab pos="765175" algn="l"/>
                <a:tab pos="1054100" algn="l"/>
                <a:tab pos="2381250" algn="l"/>
              </a:tabLst>
            </a:pPr>
            <a:r>
              <a:rPr lang="en-GB" sz="1200" kern="0" dirty="0" smtClean="0">
                <a:solidFill>
                  <a:schemeClr val="tx2"/>
                </a:solidFill>
                <a:latin typeface="Arial"/>
              </a:rPr>
              <a:t>For people in charge of defining new lines it is vital to :</a:t>
            </a:r>
          </a:p>
          <a:p>
            <a:pPr marL="566738" indent="-465138">
              <a:spcBef>
                <a:spcPct val="20000"/>
              </a:spcBef>
              <a:buSzPct val="250000"/>
              <a:buBlip>
                <a:blip r:embed="rId3"/>
              </a:buBlip>
              <a:tabLst>
                <a:tab pos="765175" algn="l"/>
                <a:tab pos="1054100" algn="l"/>
                <a:tab pos="2381250" algn="l"/>
              </a:tabLst>
            </a:pPr>
            <a:r>
              <a:rPr lang="en-GB" sz="1200" kern="0" dirty="0" smtClean="0">
                <a:solidFill>
                  <a:schemeClr val="tx2"/>
                </a:solidFill>
                <a:latin typeface="Arial"/>
              </a:rPr>
              <a:t>Foresee future operation costs based on existing lines taking into account new technologies</a:t>
            </a:r>
          </a:p>
          <a:p>
            <a:pPr marL="566738" indent="-465138">
              <a:spcBef>
                <a:spcPct val="20000"/>
              </a:spcBef>
              <a:buSzPct val="250000"/>
              <a:buBlip>
                <a:blip r:embed="rId3"/>
              </a:buBlip>
              <a:tabLst>
                <a:tab pos="765175" algn="l"/>
                <a:tab pos="1054100" algn="l"/>
                <a:tab pos="2381250" algn="l"/>
              </a:tabLst>
            </a:pPr>
            <a:r>
              <a:rPr lang="en-GB" sz="1200" kern="0" dirty="0" smtClean="0">
                <a:solidFill>
                  <a:schemeClr val="tx2"/>
                </a:solidFill>
                <a:latin typeface="Arial"/>
              </a:rPr>
              <a:t>Create a condition for formal validation of safety and security for signalling systems</a:t>
            </a:r>
          </a:p>
          <a:p>
            <a:pPr marL="566738" indent="-465138">
              <a:spcBef>
                <a:spcPct val="20000"/>
              </a:spcBef>
              <a:buSzPct val="250000"/>
              <a:buBlip>
                <a:blip r:embed="rId3"/>
              </a:buBlip>
              <a:tabLst>
                <a:tab pos="765175" algn="l"/>
                <a:tab pos="1054100" algn="l"/>
                <a:tab pos="2381250" algn="l"/>
              </a:tabLst>
            </a:pPr>
            <a:r>
              <a:rPr lang="en-GB" sz="1200" kern="0" dirty="0" smtClean="0">
                <a:solidFill>
                  <a:schemeClr val="tx2"/>
                </a:solidFill>
                <a:latin typeface="Arial"/>
              </a:rPr>
              <a:t>Find compromise between « safety », « security», «availability», «maintenance costs» and «means to implement»</a:t>
            </a:r>
          </a:p>
          <a:p>
            <a:pPr marL="566738" indent="-465138">
              <a:spcBef>
                <a:spcPct val="20000"/>
              </a:spcBef>
              <a:buSzPct val="250000"/>
              <a:buBlip>
                <a:blip r:embed="rId3"/>
              </a:buBlip>
              <a:tabLst>
                <a:tab pos="765175" algn="l"/>
                <a:tab pos="1054100" algn="l"/>
                <a:tab pos="2381250" algn="l"/>
              </a:tabLst>
            </a:pPr>
            <a:r>
              <a:rPr lang="en-GB" sz="1200" kern="0" dirty="0" smtClean="0">
                <a:solidFill>
                  <a:schemeClr val="tx2"/>
                </a:solidFill>
                <a:latin typeface="Arial"/>
              </a:rPr>
              <a:t>Compare in an objective way the different options and their results to adapt the future call to tender and/or organisation</a:t>
            </a:r>
          </a:p>
          <a:p>
            <a:endParaRPr lang="fr-FR" dirty="0" smtClean="0"/>
          </a:p>
          <a:p>
            <a:pPr marL="261938" indent="-261938">
              <a:spcBef>
                <a:spcPct val="65000"/>
              </a:spcBef>
              <a:buClr>
                <a:schemeClr val="folHlink"/>
              </a:buClr>
              <a:buFont typeface="Wingdings" pitchFamily="2" charset="2"/>
              <a:buNone/>
            </a:pPr>
            <a:r>
              <a:rPr lang="en-GB" sz="1200" kern="0" dirty="0" smtClean="0">
                <a:solidFill>
                  <a:schemeClr val="tx2"/>
                </a:solidFill>
                <a:latin typeface="Arial"/>
              </a:rPr>
              <a:t>       - The high speed railway system is in a “unstable balance state” to guaranty the expected safety, security, performance and economic targets</a:t>
            </a:r>
            <a:endParaRPr lang="en-GB" sz="1200" kern="0" dirty="0" smtClean="0">
              <a:solidFill>
                <a:schemeClr val="tx1">
                  <a:lumMod val="75000"/>
                  <a:lumOff val="25000"/>
                </a:schemeClr>
              </a:solidFill>
              <a:latin typeface="Arial"/>
            </a:endParaRPr>
          </a:p>
          <a:p>
            <a:pPr marL="261938" indent="-261938">
              <a:spcBef>
                <a:spcPct val="65000"/>
              </a:spcBef>
              <a:buClr>
                <a:schemeClr val="folHlink"/>
              </a:buClr>
              <a:buFont typeface="Wingdings" pitchFamily="2" charset="2"/>
              <a:buNone/>
            </a:pPr>
            <a:r>
              <a:rPr lang="en-GB" sz="1200" kern="0" dirty="0" smtClean="0">
                <a:solidFill>
                  <a:schemeClr val="tx1">
                    <a:lumMod val="75000"/>
                    <a:lumOff val="25000"/>
                  </a:schemeClr>
                </a:solidFill>
                <a:latin typeface="Arial"/>
                <a:sym typeface="Wingdings" pitchFamily="2" charset="2"/>
              </a:rPr>
              <a:t>       -</a:t>
            </a:r>
            <a:r>
              <a:rPr lang="en-GB" sz="1200" kern="0" dirty="0" smtClean="0">
                <a:solidFill>
                  <a:schemeClr val="tx2"/>
                </a:solidFill>
                <a:latin typeface="Arial"/>
                <a:sym typeface="Wingdings" pitchFamily="2" charset="2"/>
              </a:rPr>
              <a:t>If modern signalling </a:t>
            </a:r>
            <a:r>
              <a:rPr lang="en-GB" sz="1200" kern="0" dirty="0" smtClean="0">
                <a:solidFill>
                  <a:schemeClr val="tx2"/>
                </a:solidFill>
                <a:latin typeface="Arial"/>
              </a:rPr>
              <a:t> systems are “complex” instead to be “complicated”, it will impossible to validate, to maintain and/or to operate it in good safety and economic conditions </a:t>
            </a:r>
            <a:br>
              <a:rPr lang="en-GB" sz="1200" kern="0" dirty="0" smtClean="0">
                <a:solidFill>
                  <a:schemeClr val="tx2"/>
                </a:solidFill>
                <a:latin typeface="Arial"/>
              </a:rPr>
            </a:br>
            <a:r>
              <a:rPr lang="en-GB" sz="1200" kern="0" dirty="0" smtClean="0">
                <a:solidFill>
                  <a:schemeClr val="tx2"/>
                </a:solidFill>
                <a:latin typeface="Arial"/>
              </a:rPr>
              <a:t>    This have to be take into account at the early design stage!!</a:t>
            </a:r>
          </a:p>
          <a:p>
            <a:pPr marL="527050" lvl="2" indent="-355600">
              <a:spcBef>
                <a:spcPct val="50000"/>
              </a:spcBef>
              <a:buFont typeface="Wingdings" pitchFamily="2" charset="2"/>
              <a:buNone/>
            </a:pPr>
            <a:endParaRPr lang="fr-FR" sz="1200" b="0" i="0" u="none" strike="noStrike" kern="1200" cap="none" spc="0" baseline="0" dirty="0" smtClean="0">
              <a:solidFill>
                <a:srgbClr val="000000"/>
              </a:solidFill>
              <a:uFillTx/>
              <a:latin typeface="Arial"/>
              <a:sym typeface="Wingdings" pitchFamily="2" charset="2"/>
            </a:endParaRPr>
          </a:p>
          <a:p>
            <a:pPr marL="527050" lvl="2" indent="-355600">
              <a:spcBef>
                <a:spcPct val="50000"/>
              </a:spcBef>
              <a:buFont typeface="Wingdings" pitchFamily="2" charset="2"/>
              <a:buNone/>
            </a:pPr>
            <a:r>
              <a:rPr lang="en-GB" sz="2000" b="0" i="0" u="none" strike="noStrike" kern="1200" cap="none" spc="0" baseline="0" dirty="0" smtClean="0">
                <a:solidFill>
                  <a:srgbClr val="002060"/>
                </a:solidFill>
                <a:uFillTx/>
                <a:latin typeface="Arial"/>
                <a:sym typeface="Wingdings" pitchFamily="2" charset="2"/>
              </a:rPr>
              <a:t>All rail system</a:t>
            </a:r>
            <a:r>
              <a:rPr lang="en-GB" sz="2000" b="0" i="0" u="none" strike="noStrike" kern="1200" cap="none" spc="0" baseline="0" dirty="0" smtClean="0">
                <a:solidFill>
                  <a:srgbClr val="002060"/>
                </a:solidFill>
                <a:uFillTx/>
                <a:latin typeface="Arial"/>
              </a:rPr>
              <a:t> evolutions have to be considered in term of a coherent “state jumps”, this can only be done efficiently and safely the different sub system are well defined, their interfaces formally defined to</a:t>
            </a:r>
          </a:p>
          <a:p>
            <a:pPr marL="527050" lvl="2" indent="-355600">
              <a:spcBef>
                <a:spcPct val="50000"/>
              </a:spcBef>
              <a:buFont typeface="Wingdings" pitchFamily="2" charset="2"/>
              <a:buNone/>
            </a:pPr>
            <a:r>
              <a:rPr lang="en-GB" sz="2000" b="0" i="0" u="none" strike="noStrike" kern="1200" cap="none" spc="0" baseline="0" dirty="0" smtClean="0">
                <a:solidFill>
                  <a:srgbClr val="002060"/>
                </a:solidFill>
                <a:uFillTx/>
                <a:latin typeface="Arial"/>
                <a:sym typeface="Wingdings" pitchFamily="2" charset="2"/>
              </a:rPr>
              <a:t> </a:t>
            </a:r>
            <a:r>
              <a:rPr lang="en-GB" sz="2000" b="0" i="0" u="none" strike="noStrike" kern="1200" cap="none" spc="0" baseline="0" dirty="0" smtClean="0">
                <a:solidFill>
                  <a:srgbClr val="002060"/>
                </a:solidFill>
                <a:uFillTx/>
                <a:latin typeface="Arial"/>
              </a:rPr>
              <a:t>Standardisation and architecture of new sub-systems have to guaranty the “balance” of the future (target) railway system : </a:t>
            </a:r>
            <a:br>
              <a:rPr lang="en-GB" sz="2000" b="0" i="0" u="none" strike="noStrike" kern="1200" cap="none" spc="0" baseline="0" dirty="0" smtClean="0">
                <a:solidFill>
                  <a:srgbClr val="002060"/>
                </a:solidFill>
                <a:uFillTx/>
                <a:latin typeface="Arial"/>
              </a:rPr>
            </a:br>
            <a:r>
              <a:rPr lang="en-GB" sz="2000" b="0" i="0" u="none" strike="noStrike" kern="1200" cap="none" spc="0" baseline="0" dirty="0" smtClean="0">
                <a:solidFill>
                  <a:srgbClr val="002060"/>
                </a:solidFill>
                <a:uFillTx/>
                <a:latin typeface="Arial"/>
                <a:sym typeface="Wingdings" pitchFamily="2" charset="2"/>
              </a:rPr>
              <a:t> Safety and Security</a:t>
            </a:r>
            <a:br>
              <a:rPr lang="en-GB" sz="2000" b="0" i="0" u="none" strike="noStrike" kern="1200" cap="none" spc="0" baseline="0" dirty="0" smtClean="0">
                <a:solidFill>
                  <a:srgbClr val="002060"/>
                </a:solidFill>
                <a:uFillTx/>
                <a:latin typeface="Arial"/>
                <a:sym typeface="Wingdings" pitchFamily="2" charset="2"/>
              </a:rPr>
            </a:br>
            <a:r>
              <a:rPr lang="en-GB" sz="2000" b="0" i="0" u="none" strike="noStrike" kern="1200" cap="none" spc="0" baseline="0" dirty="0" smtClean="0">
                <a:solidFill>
                  <a:srgbClr val="002060"/>
                </a:solidFill>
                <a:uFillTx/>
                <a:latin typeface="Arial"/>
                <a:sym typeface="Wingdings" pitchFamily="2" charset="2"/>
              </a:rPr>
              <a:t> Maintainability and efficiency</a:t>
            </a:r>
            <a:endParaRPr lang="en-GB" sz="2000" b="0" i="0" u="none" strike="noStrike" kern="1200" cap="none" spc="0" baseline="0" dirty="0" smtClean="0">
              <a:solidFill>
                <a:srgbClr val="002060"/>
              </a:solidFill>
              <a:uFillTx/>
              <a:latin typeface="Arial"/>
            </a:endParaRPr>
          </a:p>
          <a:p>
            <a:endParaRPr 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lIns="90682" tIns="45341" rIns="90682" bIns="45341"/>
          <a:lstStyle/>
          <a:p>
            <a:r>
              <a:rPr lang="en-GB" dirty="0" smtClean="0">
                <a:solidFill>
                  <a:srgbClr val="000066"/>
                </a:solidFill>
                <a:latin typeface="Arial" pitchFamily="34" charset="0"/>
                <a:cs typeface="Arial" pitchFamily="34" charset="0"/>
              </a:rPr>
              <a:t>Of course, the railway system is a highly integrated system. </a:t>
            </a:r>
          </a:p>
          <a:p>
            <a:endParaRPr lang="en-GB" dirty="0" smtClean="0">
              <a:solidFill>
                <a:srgbClr val="000066"/>
              </a:solidFill>
              <a:latin typeface="Arial" pitchFamily="34" charset="0"/>
              <a:cs typeface="Arial" pitchFamily="34" charset="0"/>
            </a:endParaRPr>
          </a:p>
          <a:p>
            <a:r>
              <a:rPr lang="en-GB" dirty="0" smtClean="0">
                <a:solidFill>
                  <a:srgbClr val="000066"/>
                </a:solidFill>
                <a:latin typeface="Arial" pitchFamily="34" charset="0"/>
                <a:cs typeface="Arial" pitchFamily="34" charset="0"/>
              </a:rPr>
              <a:t>Signalling has to be considered in the framework of this highly integrated system interaction with “people”, “tools” and “procedures”… on stakeholder and infrastructure sides</a:t>
            </a:r>
          </a:p>
          <a:p>
            <a:pPr eaLnBrk="1" hangingPunct="1">
              <a:spcBef>
                <a:spcPct val="50000"/>
              </a:spcBef>
            </a:pPr>
            <a:r>
              <a:rPr lang="en-GB" dirty="0" smtClean="0">
                <a:latin typeface="Arial" pitchFamily="34" charset="0"/>
                <a:cs typeface="Arial" pitchFamily="34" charset="0"/>
              </a:rPr>
              <a:t>A new signalling system can impact the availability and the safety of the line (testability, availability and so on), as well as its financial efficiency (relative part of the signalling costs)</a:t>
            </a:r>
          </a:p>
          <a:p>
            <a:endParaRPr lang="fr-FR" dirty="0" smtClean="0">
              <a:latin typeface="Arial" pitchFamily="34" charset="0"/>
              <a:cs typeface="Arial" pitchFamily="34" charset="0"/>
            </a:endParaRPr>
          </a:p>
          <a:p>
            <a:endParaRPr lang="fr-FR" dirty="0" smtClean="0">
              <a:latin typeface="Arial" pitchFamily="34" charset="0"/>
              <a:cs typeface="Arial" pitchFamily="34" charset="0"/>
            </a:endParaRPr>
          </a:p>
          <a:p>
            <a:pPr lvl="0">
              <a:buFont typeface="Wingdings"/>
              <a:buChar char="à"/>
            </a:pPr>
            <a:r>
              <a:rPr lang="en-GB" sz="1200" b="0" i="0" u="none" strike="noStrike" kern="1200" cap="none" spc="0" baseline="0" dirty="0" smtClean="0">
                <a:solidFill>
                  <a:schemeClr val="tx2"/>
                </a:solidFill>
                <a:uFillTx/>
                <a:latin typeface="Arial"/>
                <a:sym typeface="Wingdings" pitchFamily="2" charset="2"/>
              </a:rPr>
              <a:t>  General difficulty  safety, security and asset management of signalling systems must be considered jointly  to define and obtain best economic solution which will allow </a:t>
            </a:r>
          </a:p>
          <a:p>
            <a:pPr lvl="0">
              <a:buFont typeface="Wingdings"/>
              <a:buNone/>
            </a:pPr>
            <a:r>
              <a:rPr lang="en-GB" sz="1200" b="0" i="0" u="none" strike="noStrike" kern="1200" cap="none" spc="0" baseline="0" dirty="0" smtClean="0">
                <a:solidFill>
                  <a:schemeClr val="tx2"/>
                </a:solidFill>
                <a:uFillTx/>
                <a:latin typeface="Arial"/>
                <a:sym typeface="Wingdings" pitchFamily="2" charset="2"/>
              </a:rPr>
              <a:t>                                  to maintain equilibrium of rail system</a:t>
            </a:r>
            <a:endParaRPr lang="fr-FR" sz="1200" b="0" i="0" u="none" strike="noStrike" kern="1200" cap="none" spc="0" baseline="0" dirty="0" smtClean="0">
              <a:solidFill>
                <a:schemeClr val="tx2">
                  <a:lumMod val="60000"/>
                  <a:lumOff val="40000"/>
                </a:schemeClr>
              </a:solidFill>
              <a:uFillTx/>
              <a:latin typeface="Arial"/>
            </a:endParaRPr>
          </a:p>
          <a:p>
            <a:pPr marL="261938" lvl="0" indent="-261938">
              <a:buFont typeface="Wingdings"/>
              <a:buChar char="à"/>
            </a:pPr>
            <a:r>
              <a:rPr lang="en-GB" sz="1200" b="0" i="0" u="none" strike="noStrike" kern="1200" cap="none" spc="0" baseline="0" dirty="0" smtClean="0">
                <a:solidFill>
                  <a:schemeClr val="tx2"/>
                </a:solidFill>
                <a:uFillTx/>
                <a:latin typeface="Arial"/>
                <a:sym typeface="Wingdings" pitchFamily="2" charset="2"/>
              </a:rPr>
              <a:t>Standardisation’s role of the modern signalling architectures has changed as a consequence of liberalisation. In parallel, it also changed from an operator-driven approach to a “shared responsibility” with the supply industry. </a:t>
            </a:r>
          </a:p>
          <a:p>
            <a:pPr marL="261938" lvl="0" indent="-261938">
              <a:buFont typeface="Wingdings"/>
              <a:buChar char="à"/>
            </a:pPr>
            <a:r>
              <a:rPr lang="en-GB" sz="1200" b="0" i="0" u="none" strike="noStrike" kern="1200" cap="none" spc="0" baseline="0" dirty="0" smtClean="0">
                <a:solidFill>
                  <a:schemeClr val="tx2"/>
                </a:solidFill>
                <a:uFillTx/>
                <a:latin typeface="Arial"/>
                <a:sym typeface="Wingdings" pitchFamily="2" charset="2"/>
              </a:rPr>
              <a:t>Is it necessary for each signalling module to define a formal interface between  “Functional software” and “</a:t>
            </a:r>
            <a:r>
              <a:rPr lang="en-GB" sz="1200" b="0" i="0" u="none" strike="noStrike" kern="1200" cap="none" spc="0" baseline="0" dirty="0" err="1" smtClean="0">
                <a:solidFill>
                  <a:schemeClr val="tx2"/>
                </a:solidFill>
                <a:uFillTx/>
                <a:latin typeface="Arial"/>
                <a:sym typeface="Wingdings" pitchFamily="2" charset="2"/>
              </a:rPr>
              <a:t>HW+Basic</a:t>
            </a:r>
            <a:r>
              <a:rPr lang="en-GB" sz="1200" b="0" i="0" u="none" strike="noStrike" kern="1200" cap="none" spc="0" baseline="0" dirty="0" smtClean="0">
                <a:solidFill>
                  <a:schemeClr val="tx2"/>
                </a:solidFill>
                <a:uFillTx/>
                <a:latin typeface="Arial"/>
                <a:sym typeface="Wingdings" pitchFamily="2" charset="2"/>
              </a:rPr>
              <a:t> software”</a:t>
            </a:r>
          </a:p>
          <a:p>
            <a:pPr marL="261938" lvl="0" indent="-261938">
              <a:buFont typeface="Wingdings"/>
              <a:buChar char="à"/>
            </a:pPr>
            <a:r>
              <a:rPr lang="en-GB" sz="1200" b="0" i="0" u="none" strike="noStrike" kern="1200" cap="none" spc="0" baseline="0" dirty="0" smtClean="0">
                <a:solidFill>
                  <a:schemeClr val="tx2"/>
                </a:solidFill>
                <a:uFillTx/>
                <a:latin typeface="Arial"/>
                <a:sym typeface="Wingdings" pitchFamily="2" charset="2"/>
              </a:rPr>
              <a:t>As product markets become more global, the world railway regulation and standardisation on the one hand could serve as a reference for other markets in the world</a:t>
            </a:r>
            <a:endParaRPr lang="fr-FR"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lvl="0"/>
            <a:fld id="{F23CC67B-942C-48EC-852F-5534BA2665A9}" type="slidenum">
              <a:rPr lang="fr-FR" smtClean="0"/>
              <a:pPr lvl="0"/>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775353" y="9426226"/>
            <a:ext cx="2885896" cy="498872"/>
          </a:xfrm>
          <a:prstGeom prst="rect">
            <a:avLst/>
          </a:prstGeom>
          <a:noFill/>
          <a:ln w="9525">
            <a:noFill/>
            <a:miter lim="800000"/>
            <a:headEnd/>
            <a:tailEnd/>
          </a:ln>
        </p:spPr>
        <p:txBody>
          <a:bodyPr lIns="90656" tIns="45326" rIns="90656" bIns="45326" anchor="b"/>
          <a:lstStyle/>
          <a:p>
            <a:pPr algn="r" defTabSz="908504"/>
            <a:fld id="{EEFDD3EF-BD5E-417E-9A16-90FDF2561DC4}" type="slidenum">
              <a:rPr lang="fr-FR" sz="1100"/>
              <a:pPr algn="r" defTabSz="908504"/>
              <a:t>6</a:t>
            </a:fld>
            <a:endParaRPr lang="fr-FR" sz="1100" dirty="0"/>
          </a:p>
        </p:txBody>
      </p:sp>
      <p:sp>
        <p:nvSpPr>
          <p:cNvPr id="84995" name="Rectangle 2"/>
          <p:cNvSpPr>
            <a:spLocks noGrp="1" noRot="1" noChangeAspect="1" noChangeArrowheads="1" noTextEdit="1"/>
          </p:cNvSpPr>
          <p:nvPr>
            <p:ph type="sldImg"/>
          </p:nvPr>
        </p:nvSpPr>
        <p:spPr>
          <a:xfrm>
            <a:off x="850900" y="744538"/>
            <a:ext cx="4962525" cy="3722687"/>
          </a:xfrm>
          <a:ln/>
        </p:spPr>
      </p:sp>
      <p:sp>
        <p:nvSpPr>
          <p:cNvPr id="84996" name="Rectangle 3"/>
          <p:cNvSpPr>
            <a:spLocks noGrp="1" noChangeArrowheads="1"/>
          </p:cNvSpPr>
          <p:nvPr>
            <p:ph type="body" idx="1"/>
          </p:nvPr>
        </p:nvSpPr>
        <p:spPr>
          <a:xfrm>
            <a:off x="253280" y="4716193"/>
            <a:ext cx="6226204" cy="5014899"/>
          </a:xfrm>
          <a:noFill/>
        </p:spPr>
        <p:txBody>
          <a:bodyPr lIns="90656" tIns="45326" rIns="90656" bIns="45326"/>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GB" sz="1400" b="1" dirty="0" smtClean="0">
                <a:solidFill>
                  <a:schemeClr val="tx1"/>
                </a:solidFill>
              </a:rPr>
              <a:t>Chapter 2 – </a:t>
            </a:r>
            <a:r>
              <a:rPr lang="en-GB" sz="1400" b="1" dirty="0" smtClean="0">
                <a:solidFill>
                  <a:srgbClr val="E05206"/>
                </a:solidFill>
              </a:rPr>
              <a:t>Architectures signalling choices and translation in functional and maintainability specification requirement</a:t>
            </a:r>
          </a:p>
          <a:p>
            <a:pPr eaLnBrk="1" hangingPunct="1"/>
            <a:endParaRPr lang="de-DE" dirty="0" smtClean="0">
              <a:solidFill>
                <a:srgbClr val="87226C"/>
              </a:solidFill>
              <a:latin typeface="Arial Narrow" pitchFamily="34" charset="0"/>
              <a:cs typeface="Arial" pitchFamily="34" charset="0"/>
            </a:endParaRPr>
          </a:p>
          <a:p>
            <a:pPr marL="0" marR="0" indent="0" algn="l" defTabSz="914400" rtl="0" eaLnBrk="1" fontAlgn="auto" latinLnBrk="0" hangingPunct="1">
              <a:lnSpc>
                <a:spcPct val="100000"/>
              </a:lnSpc>
              <a:spcBef>
                <a:spcPts val="400"/>
              </a:spcBef>
              <a:spcAft>
                <a:spcPts val="0"/>
              </a:spcAft>
              <a:buClrTx/>
              <a:buSzTx/>
              <a:buFontTx/>
              <a:buNone/>
              <a:tabLst/>
              <a:defRPr/>
            </a:pPr>
            <a:r>
              <a:rPr lang="en-GB" sz="1200" b="0" i="0" u="none" strike="noStrike" kern="1200" cap="none" spc="0" baseline="0" dirty="0" smtClean="0">
                <a:solidFill>
                  <a:schemeClr val="tx2"/>
                </a:solidFill>
                <a:uFillTx/>
                <a:latin typeface="Arial"/>
                <a:sym typeface="Wingdings" pitchFamily="2" charset="2"/>
              </a:rPr>
              <a:t>   In general:</a:t>
            </a:r>
          </a:p>
          <a:p>
            <a:pPr eaLnBrk="1" hangingPunct="1"/>
            <a:endParaRPr lang="de-DE" dirty="0" smtClean="0">
              <a:solidFill>
                <a:srgbClr val="87226C"/>
              </a:solidFill>
              <a:latin typeface="Arial Narrow" pitchFamily="34" charset="0"/>
              <a:cs typeface="Arial" pitchFamily="34" charset="0"/>
            </a:endParaRPr>
          </a:p>
          <a:p>
            <a:pPr eaLnBrk="1" hangingPunct="1"/>
            <a:endParaRPr lang="de-DE" dirty="0" smtClean="0">
              <a:solidFill>
                <a:srgbClr val="87226C"/>
              </a:solidFill>
              <a:latin typeface="Arial Narrow" pitchFamily="34" charset="0"/>
              <a:cs typeface="Arial" pitchFamily="34" charset="0"/>
            </a:endParaRPr>
          </a:p>
          <a:p>
            <a:pPr marL="0" marR="0" indent="0" algn="l" defTabSz="914400" rtl="0" eaLnBrk="1" fontAlgn="auto" latinLnBrk="0" hangingPunct="1">
              <a:lnSpc>
                <a:spcPct val="100000"/>
              </a:lnSpc>
              <a:spcBef>
                <a:spcPts val="400"/>
              </a:spcBef>
              <a:spcAft>
                <a:spcPts val="0"/>
              </a:spcAft>
              <a:buClrTx/>
              <a:buSzTx/>
              <a:buFontTx/>
              <a:buNone/>
              <a:tabLst/>
              <a:defRPr/>
            </a:pPr>
            <a:r>
              <a:rPr lang="en-GB" sz="1200" b="0" i="0" u="none" strike="noStrike" kern="1200" cap="none" spc="0" baseline="0" dirty="0" smtClean="0">
                <a:solidFill>
                  <a:schemeClr val="tx2"/>
                </a:solidFill>
                <a:uFillTx/>
                <a:latin typeface="Arial"/>
                <a:sym typeface="Wingdings" pitchFamily="2" charset="2"/>
              </a:rPr>
              <a:t>   Signalling/Interlocking functions have to:</a:t>
            </a:r>
          </a:p>
          <a:p>
            <a:pPr eaLnBrk="1" hangingPunct="1"/>
            <a:endParaRPr lang="de-DE" dirty="0" smtClean="0">
              <a:solidFill>
                <a:srgbClr val="87226C"/>
              </a:solidFill>
              <a:latin typeface="Arial Narrow" pitchFamily="34" charset="0"/>
              <a:cs typeface="Arial" pitchFamily="34" charset="0"/>
            </a:endParaRPr>
          </a:p>
          <a:p>
            <a:pPr eaLnBrk="1" hangingPunct="1"/>
            <a:endParaRPr lang="de-DE" dirty="0" smtClean="0">
              <a:solidFill>
                <a:srgbClr val="87226C"/>
              </a:solidFill>
              <a:latin typeface="Arial Narrow" pitchFamily="34" charset="0"/>
              <a:cs typeface="Arial" pitchFamily="34" charset="0"/>
            </a:endParaRPr>
          </a:p>
          <a:p>
            <a:pPr marL="366713" lvl="1" indent="-285750" hangingPunct="1">
              <a:lnSpc>
                <a:spcPct val="90000"/>
              </a:lnSpc>
            </a:pPr>
            <a:r>
              <a:rPr lang="en-GB" sz="2000" b="0" i="0" u="none" strike="noStrike" kern="1200" cap="none" spc="0" baseline="0" dirty="0" smtClean="0">
                <a:solidFill>
                  <a:schemeClr val="tx2"/>
                </a:solidFill>
                <a:uFillTx/>
                <a:latin typeface="Arial"/>
                <a:sym typeface="Wingdings" pitchFamily="2" charset="2"/>
              </a:rPr>
              <a:t>The UIC signalling or interlocking system principle (defined by future IRS) were designed:</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carry out a clear separation between « hardware &amp; basic software » (suppliers’ view) and « functional software » (infrastructure managers’ view)</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carry out clear interfaces between the computerized module and the rest of the railway system</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carry out the specification and the functional software with interpretable deterministic language (interpreted in the target machine) </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reduce safety demonstration costs and to allow a formal validation of the functional software in real environment conditions of the interlocking system </a:t>
            </a:r>
            <a:br>
              <a:rPr lang="en-GB" sz="2000" b="0" i="0" u="none" strike="noStrike" kern="1200" cap="none" spc="0" baseline="0" dirty="0" smtClean="0">
                <a:solidFill>
                  <a:schemeClr val="tx2"/>
                </a:solidFill>
                <a:uFillTx/>
                <a:latin typeface="Arial"/>
                <a:sym typeface="Wingdings" pitchFamily="2" charset="2"/>
              </a:rPr>
            </a:br>
            <a:r>
              <a:rPr lang="en-GB" sz="2000" b="0" i="0" u="none" strike="noStrike" kern="1200" cap="none" spc="0" baseline="0" dirty="0" smtClean="0">
                <a:solidFill>
                  <a:schemeClr val="tx2"/>
                </a:solidFill>
                <a:uFillTx/>
                <a:latin typeface="Arial"/>
                <a:sym typeface="Wingdings" pitchFamily="2" charset="2"/>
              </a:rPr>
              <a:t> </a:t>
            </a:r>
            <a:r>
              <a:rPr lang="en-GB" sz="2000" b="0" i="0" u="none" strike="noStrike" kern="1200" cap="none" spc="0" baseline="0" dirty="0" smtClean="0">
                <a:solidFill>
                  <a:schemeClr val="tx2"/>
                </a:solidFill>
                <a:uFillTx/>
                <a:latin typeface="Arial"/>
                <a:sym typeface="Symbol" pitchFamily="18" charset="2"/>
              </a:rPr>
              <a:t></a:t>
            </a:r>
            <a:r>
              <a:rPr lang="en-GB" sz="2000" b="0" i="0" u="none" strike="noStrike" kern="1200" cap="none" spc="0" baseline="0" dirty="0" smtClean="0">
                <a:solidFill>
                  <a:schemeClr val="tx2"/>
                </a:solidFill>
                <a:uFillTx/>
                <a:latin typeface="Arial"/>
                <a:sym typeface="Wingdings" pitchFamily="2" charset="2"/>
              </a:rPr>
              <a:t> the methods have to be applicable by signalling engineers</a:t>
            </a:r>
          </a:p>
          <a:p>
            <a:pPr eaLnBrk="1" hangingPunct="1"/>
            <a:endParaRPr lang="de-DE" dirty="0" smtClean="0">
              <a:solidFill>
                <a:srgbClr val="87226C"/>
              </a:solidFill>
              <a:latin typeface="Arial Narrow" pitchFamily="34" charset="0"/>
              <a:cs typeface="Arial" pitchFamily="34" charset="0"/>
            </a:endParaRPr>
          </a:p>
          <a:p>
            <a:pPr eaLnBrk="1" hangingPunct="1"/>
            <a:endParaRPr lang="de-DE" dirty="0" smtClean="0">
              <a:solidFill>
                <a:srgbClr val="87226C"/>
              </a:solidFill>
              <a:latin typeface="Arial Narrow"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860425" y="752475"/>
            <a:ext cx="4943475" cy="3708400"/>
          </a:xfrm>
          <a:ln/>
        </p:spPr>
      </p:sp>
      <p:sp>
        <p:nvSpPr>
          <p:cNvPr id="88067" name="Rectangle 3"/>
          <p:cNvSpPr>
            <a:spLocks noGrp="1" noChangeArrowheads="1"/>
          </p:cNvSpPr>
          <p:nvPr>
            <p:ph type="body" idx="1"/>
          </p:nvPr>
        </p:nvSpPr>
        <p:spPr>
          <a:xfrm>
            <a:off x="886478" y="4708494"/>
            <a:ext cx="4879353" cy="4468296"/>
          </a:xfrm>
          <a:noFill/>
        </p:spPr>
        <p:txBody>
          <a:bodyPr lIns="90656" tIns="45326" rIns="90656" bIns="45326"/>
          <a:lstStyle/>
          <a:p>
            <a:pPr marL="366713" lvl="1" indent="-285750" hangingPunct="1">
              <a:lnSpc>
                <a:spcPct val="90000"/>
              </a:lnSpc>
            </a:pPr>
            <a:r>
              <a:rPr lang="en-GB" sz="2000" b="0" i="0" u="none" strike="noStrike" kern="1200" cap="none" spc="0" baseline="0" dirty="0" smtClean="0">
                <a:solidFill>
                  <a:schemeClr val="tx2"/>
                </a:solidFill>
                <a:uFillTx/>
                <a:latin typeface="Arial"/>
                <a:sym typeface="Wingdings" pitchFamily="2" charset="2"/>
              </a:rPr>
              <a:t>The UIC signalling or interlocking system principle (defined by future IRS) were designed:</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carry out a clear separation between « hardware &amp; basic software » (suppliers’ view) and « functional software » (infrastructure managers’ view)</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carry out clear interfaces between the computerized module and the rest of the railway system</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carry out the specification and the functional software with interpretable deterministic language (interpreted in the target machine) </a:t>
            </a:r>
          </a:p>
          <a:p>
            <a:pPr marL="627063" lvl="1" indent="-285750" hangingPunct="1">
              <a:lnSpc>
                <a:spcPct val="90000"/>
              </a:lnSpc>
              <a:buFontTx/>
              <a:buChar char="-"/>
            </a:pPr>
            <a:r>
              <a:rPr lang="en-GB" sz="2000" b="0" i="0" u="none" strike="noStrike" kern="1200" cap="none" spc="0" baseline="0" dirty="0" smtClean="0">
                <a:solidFill>
                  <a:schemeClr val="tx2"/>
                </a:solidFill>
                <a:uFillTx/>
                <a:latin typeface="Arial"/>
                <a:sym typeface="Wingdings" pitchFamily="2" charset="2"/>
              </a:rPr>
              <a:t>To reduce safety demonstration costs and to allow a formal validation of the functional software in real environment conditions of the interlocking system </a:t>
            </a:r>
            <a:br>
              <a:rPr lang="en-GB" sz="2000" b="0" i="0" u="none" strike="noStrike" kern="1200" cap="none" spc="0" baseline="0" dirty="0" smtClean="0">
                <a:solidFill>
                  <a:schemeClr val="tx2"/>
                </a:solidFill>
                <a:uFillTx/>
                <a:latin typeface="Arial"/>
                <a:sym typeface="Wingdings" pitchFamily="2" charset="2"/>
              </a:rPr>
            </a:br>
            <a:r>
              <a:rPr lang="en-GB" sz="2000" b="0" i="0" u="none" strike="noStrike" kern="1200" cap="none" spc="0" baseline="0" dirty="0" smtClean="0">
                <a:solidFill>
                  <a:schemeClr val="tx2"/>
                </a:solidFill>
                <a:uFillTx/>
                <a:latin typeface="Arial"/>
                <a:sym typeface="Wingdings" pitchFamily="2" charset="2"/>
              </a:rPr>
              <a:t> </a:t>
            </a:r>
            <a:r>
              <a:rPr lang="en-GB" sz="2000" b="0" i="0" u="none" strike="noStrike" kern="1200" cap="none" spc="0" baseline="0" dirty="0" smtClean="0">
                <a:solidFill>
                  <a:schemeClr val="tx2"/>
                </a:solidFill>
                <a:uFillTx/>
                <a:latin typeface="Arial"/>
                <a:sym typeface="Symbol" pitchFamily="18" charset="2"/>
              </a:rPr>
              <a:t></a:t>
            </a:r>
            <a:r>
              <a:rPr lang="en-GB" sz="2000" b="0" i="0" u="none" strike="noStrike" kern="1200" cap="none" spc="0" baseline="0" dirty="0" smtClean="0">
                <a:solidFill>
                  <a:schemeClr val="tx2"/>
                </a:solidFill>
                <a:uFillTx/>
                <a:latin typeface="Arial"/>
                <a:sym typeface="Wingdings" pitchFamily="2" charset="2"/>
              </a:rPr>
              <a:t> the methods have to be applicable by signalling engineers</a:t>
            </a:r>
          </a:p>
          <a:p>
            <a:endParaRPr lang="fr-FR" dirty="0"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lvl="0"/>
            <a:fld id="{F23CC67B-942C-48EC-852F-5534BA2665A9}" type="slidenum">
              <a:rPr lang="fr-FR" smtClean="0"/>
              <a:pPr lvl="0"/>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773270" y="9428164"/>
            <a:ext cx="2887913" cy="496887"/>
          </a:xfrm>
          <a:prstGeom prst="rect">
            <a:avLst/>
          </a:prstGeom>
          <a:noFill/>
          <a:ln w="9525">
            <a:noFill/>
            <a:miter lim="800000"/>
            <a:headEnd/>
            <a:tailEnd/>
          </a:ln>
        </p:spPr>
        <p:txBody>
          <a:bodyPr anchor="b"/>
          <a:lstStyle/>
          <a:p>
            <a:pPr algn="r" eaLnBrk="0" hangingPunct="0"/>
            <a:fld id="{1FD1DF1B-D99A-42B7-8655-E68C76AEE962}" type="slidenum">
              <a:rPr lang="fr-FR" sz="1200">
                <a:latin typeface="Times" pitchFamily="18" charset="0"/>
              </a:rPr>
              <a:pPr algn="r" eaLnBrk="0" hangingPunct="0"/>
              <a:t>9</a:t>
            </a:fld>
            <a:endParaRPr lang="fr-FR" sz="1200">
              <a:latin typeface="Times" pitchFamily="18" charset="0"/>
            </a:endParaRPr>
          </a:p>
        </p:txBody>
      </p:sp>
      <p:sp>
        <p:nvSpPr>
          <p:cNvPr id="72707" name="Rectangle 2"/>
          <p:cNvSpPr>
            <a:spLocks noGrp="1" noRot="1" noChangeAspect="1" noChangeArrowheads="1" noTextEdit="1"/>
          </p:cNvSpPr>
          <p:nvPr>
            <p:ph type="sldImg"/>
          </p:nvPr>
        </p:nvSpPr>
        <p:spPr>
          <a:xfrm>
            <a:off x="850900" y="744538"/>
            <a:ext cx="4960938" cy="3722687"/>
          </a:xfrm>
          <a:ln/>
        </p:spPr>
      </p:sp>
      <p:sp>
        <p:nvSpPr>
          <p:cNvPr id="72708" name="Rectangle 3"/>
          <p:cNvSpPr>
            <a:spLocks noGrp="1" noChangeArrowheads="1"/>
          </p:cNvSpPr>
          <p:nvPr>
            <p:ph type="body" idx="1"/>
          </p:nvPr>
        </p:nvSpPr>
        <p:spPr>
          <a:xfrm>
            <a:off x="888469" y="4714876"/>
            <a:ext cx="4885800" cy="4467225"/>
          </a:xfrm>
          <a:noFill/>
          <a:ln/>
        </p:spPr>
        <p:txBody>
          <a:bodyPr lIns="91440" tIns="45720" rIns="91440" bIns="45720"/>
          <a:lstStyle/>
          <a:p>
            <a:pPr eaLnBrk="1" hangingPunct="1"/>
            <a:r>
              <a:rPr lang="en-US" sz="1400" b="0" dirty="0" smtClean="0">
                <a:latin typeface="Book Antiqua" pitchFamily="18" charset="0"/>
                <a:ea typeface="굴림" pitchFamily="34" charset="-127"/>
              </a:rPr>
              <a:t>The first group regroups the </a:t>
            </a:r>
            <a:r>
              <a:rPr lang="fr-FR" sz="1400" b="0" dirty="0" smtClean="0">
                <a:latin typeface="Book Antiqua" pitchFamily="18" charset="0"/>
                <a:ea typeface="굴림" pitchFamily="34" charset="-127"/>
              </a:rPr>
              <a:t>hardware </a:t>
            </a:r>
            <a:r>
              <a:rPr lang="en-US" sz="1400" b="0" dirty="0" smtClean="0">
                <a:latin typeface="Book Antiqua" pitchFamily="18" charset="0"/>
                <a:ea typeface="굴림" pitchFamily="34" charset="-127"/>
              </a:rPr>
              <a:t>and critical software.</a:t>
            </a:r>
          </a:p>
          <a:p>
            <a:pPr eaLnBrk="1" hangingPunct="1"/>
            <a:endParaRPr lang="en-US" sz="1400" b="0" dirty="0" smtClean="0">
              <a:latin typeface="Book Antiqua" pitchFamily="18" charset="0"/>
              <a:ea typeface="굴림" pitchFamily="34" charset="-127"/>
            </a:endParaRPr>
          </a:p>
          <a:p>
            <a:pPr eaLnBrk="1" hangingPunct="1"/>
            <a:r>
              <a:rPr lang="en-US" sz="1400" b="0" dirty="0" smtClean="0">
                <a:latin typeface="Book Antiqua" pitchFamily="18" charset="0"/>
                <a:ea typeface="굴림" pitchFamily="34" charset="-127"/>
              </a:rPr>
              <a:t>This assures:</a:t>
            </a:r>
          </a:p>
          <a:p>
            <a:pPr eaLnBrk="1" hangingPunct="1"/>
            <a:r>
              <a:rPr lang="en-US" sz="1400" b="0" dirty="0" smtClean="0">
                <a:latin typeface="Book Antiqua" pitchFamily="18" charset="0"/>
                <a:ea typeface="굴림" pitchFamily="34" charset="-127"/>
              </a:rPr>
              <a:t>- The real-time interpretation of the </a:t>
            </a:r>
            <a:r>
              <a:rPr lang="fr-FR" sz="1400" b="0" dirty="0" smtClean="0">
                <a:latin typeface="Book Antiqua" pitchFamily="18" charset="0"/>
                <a:ea typeface="굴림" pitchFamily="34" charset="-127"/>
              </a:rPr>
              <a:t>applicatif </a:t>
            </a:r>
            <a:r>
              <a:rPr lang="en-US" sz="1400" b="0" dirty="0" smtClean="0">
                <a:latin typeface="Book Antiqua" pitchFamily="18" charset="0"/>
                <a:ea typeface="굴림" pitchFamily="34" charset="-127"/>
              </a:rPr>
              <a:t>software,</a:t>
            </a:r>
          </a:p>
          <a:p>
            <a:pPr eaLnBrk="1" hangingPunct="1"/>
            <a:r>
              <a:rPr lang="en-US" sz="1400" b="0" dirty="0" smtClean="0">
                <a:latin typeface="Book Antiqua" pitchFamily="18" charset="0"/>
                <a:ea typeface="굴림" pitchFamily="34" charset="-127"/>
              </a:rPr>
              <a:t>- the management of material means (inputs, outputs, communications, safety, position of fall).  </a:t>
            </a:r>
          </a:p>
          <a:p>
            <a:pPr eaLnBrk="1" hangingPunct="1"/>
            <a:endParaRPr lang="en-GB" sz="1400" b="0" dirty="0" smtClean="0">
              <a:latin typeface="Book Antiqua" pitchFamily="18" charset="0"/>
              <a:ea typeface="굴림" pitchFamily="34" charset="-127"/>
            </a:endParaRPr>
          </a:p>
          <a:p>
            <a:pPr eaLnBrk="1" hangingPunct="1"/>
            <a:r>
              <a:rPr lang="en-GB" sz="1400" b="0" dirty="0" smtClean="0">
                <a:latin typeface="Book Antiqua" pitchFamily="18" charset="0"/>
                <a:ea typeface="굴림" pitchFamily="34" charset="-127"/>
              </a:rPr>
              <a:t>The software has to allow the realization by the system of any functionalities with the good safety level  (tolerable hazard risk fixed by safety norms : SIL4). </a:t>
            </a:r>
          </a:p>
          <a:p>
            <a:pPr eaLnBrk="1" hangingPunct="1"/>
            <a:r>
              <a:rPr lang="en-GB" sz="1400" b="0" dirty="0" smtClean="0">
                <a:latin typeface="Book Antiqua" pitchFamily="18" charset="0"/>
                <a:ea typeface="굴림" pitchFamily="34" charset="-127"/>
              </a:rPr>
              <a:t>The main question is: </a:t>
            </a:r>
            <a:r>
              <a:rPr lang="en-GB" sz="1400" b="0" u="sng" dirty="0" smtClean="0">
                <a:latin typeface="Book Antiqua" pitchFamily="18" charset="0"/>
                <a:ea typeface="굴림" pitchFamily="34" charset="-127"/>
              </a:rPr>
              <a:t>What level of maximum residual error can be guaranteed by the architecture under real usage conditions</a:t>
            </a:r>
            <a:r>
              <a:rPr lang="en-GB" sz="1400" b="0" dirty="0" smtClean="0">
                <a:latin typeface="Book Antiqua" pitchFamily="18" charset="0"/>
                <a:ea typeface="굴림" pitchFamily="34" charset="-127"/>
              </a:rPr>
              <a:t>? </a:t>
            </a:r>
          </a:p>
          <a:p>
            <a:pPr eaLnBrk="1" hangingPunct="1"/>
            <a:endParaRPr lang="en-GB" sz="1400" b="0" dirty="0" smtClean="0">
              <a:latin typeface="Book Antiqua" pitchFamily="18" charset="0"/>
              <a:ea typeface="굴림" pitchFamily="34" charset="-127"/>
            </a:endParaRPr>
          </a:p>
          <a:p>
            <a:pPr eaLnBrk="1" hangingPunct="1"/>
            <a:r>
              <a:rPr lang="en-GB" sz="1400" b="0" dirty="0" smtClean="0">
                <a:latin typeface="Book Antiqua" pitchFamily="18" charset="0"/>
                <a:ea typeface="굴림" pitchFamily="34" charset="-127"/>
              </a:rPr>
              <a:t>This concerns an unsafe failure rate per hour involving the possibility of an execution error of the system by including active modules and their real-time constraints, the data and control flow, synchronizations, connection with the material</a:t>
            </a:r>
            <a:r>
              <a:rPr lang="en-GB" sz="1400" b="0" dirty="0" smtClean="0">
                <a:latin typeface="Arial" pitchFamily="34" charset="0"/>
                <a:ea typeface="굴림" pitchFamily="34" charset="-127"/>
              </a:rPr>
              <a:t>…</a:t>
            </a:r>
            <a:endParaRPr lang="fr-FR" sz="1400" b="0" dirty="0" smtClean="0">
              <a:latin typeface="Book Antiqua" pitchFamily="18" charset="0"/>
              <a:ea typeface="굴림" pitchFamily="34" charset="-127"/>
            </a:endParaRPr>
          </a:p>
          <a:p>
            <a:pPr eaLnBrk="1" hangingPunct="1"/>
            <a:endParaRPr lang="fr-FR" sz="1400" b="0" dirty="0" smtClean="0">
              <a:latin typeface="Book Antiqua" pitchFamily="18" charset="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Rectangle 7"/>
          <p:cNvSpPr/>
          <p:nvPr/>
        </p:nvSpPr>
        <p:spPr>
          <a:xfrm>
            <a:off x="0" y="0"/>
            <a:ext cx="9140827" cy="6856408"/>
          </a:xfrm>
          <a:prstGeom prst="rect">
            <a:avLst/>
          </a:prstGeom>
          <a:solidFill>
            <a:srgbClr val="506361"/>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3C3C3C"/>
              </a:solidFill>
              <a:uFillTx/>
              <a:latin typeface="Arial"/>
            </a:endParaRPr>
          </a:p>
        </p:txBody>
      </p:sp>
      <p:pic>
        <p:nvPicPr>
          <p:cNvPr id="3" name="Image 5" descr="couv.eps"/>
          <p:cNvPicPr>
            <a:picLocks noChangeAspect="1"/>
          </p:cNvPicPr>
          <p:nvPr/>
        </p:nvPicPr>
        <p:blipFill>
          <a:blip r:embed="rId2" cstate="print"/>
          <a:srcRect/>
          <a:stretch>
            <a:fillRect/>
          </a:stretch>
        </p:blipFill>
        <p:spPr>
          <a:xfrm>
            <a:off x="1295403" y="685800"/>
            <a:ext cx="7175497" cy="1460497"/>
          </a:xfrm>
          <a:prstGeom prst="rect">
            <a:avLst/>
          </a:prstGeom>
          <a:noFill/>
          <a:ln>
            <a:noFill/>
          </a:ln>
        </p:spPr>
      </p:pic>
      <p:sp>
        <p:nvSpPr>
          <p:cNvPr id="4" name="Rectangle 2"/>
          <p:cNvSpPr txBox="1">
            <a:spLocks noGrp="1"/>
          </p:cNvSpPr>
          <p:nvPr>
            <p:ph type="ctrTitle"/>
          </p:nvPr>
        </p:nvSpPr>
        <p:spPr>
          <a:xfrm>
            <a:off x="1295403" y="2878138"/>
            <a:ext cx="6516691" cy="1470026"/>
          </a:xfrm>
        </p:spPr>
        <p:txBody>
          <a:bodyPr/>
          <a:lstStyle>
            <a:lvl1pPr>
              <a:defRPr sz="3200">
                <a:solidFill>
                  <a:srgbClr val="FFFFFF"/>
                </a:solidFill>
              </a:defRPr>
            </a:lvl1pPr>
          </a:lstStyle>
          <a:p>
            <a:pPr lvl="0"/>
            <a:r>
              <a:rPr lang="fr-FR"/>
              <a:t>Cliquez pour modifier le style du titre</a:t>
            </a:r>
          </a:p>
        </p:txBody>
      </p:sp>
      <p:sp>
        <p:nvSpPr>
          <p:cNvPr id="5" name="Rectangle 3"/>
          <p:cNvSpPr txBox="1">
            <a:spLocks noGrp="1"/>
          </p:cNvSpPr>
          <p:nvPr>
            <p:ph type="subTitle" idx="1"/>
          </p:nvPr>
        </p:nvSpPr>
        <p:spPr>
          <a:xfrm>
            <a:off x="1295403" y="4652960"/>
            <a:ext cx="6516691" cy="865186"/>
          </a:xfrm>
        </p:spPr>
        <p:txBody>
          <a:bodyPr/>
          <a:lstStyle>
            <a:lvl1pPr marL="0" indent="0">
              <a:spcBef>
                <a:spcPts val="1600"/>
              </a:spcBef>
              <a:buNone/>
              <a:defRPr sz="2000" b="0">
                <a:solidFill>
                  <a:srgbClr val="FFFFFF"/>
                </a:solidFill>
              </a:defRPr>
            </a:lvl1pPr>
          </a:lstStyle>
          <a:p>
            <a:pPr lvl="0"/>
            <a:r>
              <a:rPr lang="fr-FR"/>
              <a:t>Cliquez pour modifier le style des sous-titres du masque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txBox="1">
            <a:spLocks noGrp="1"/>
          </p:cNvSpPr>
          <p:nvPr>
            <p:ph type="sldNum" sz="quarter" idx="8"/>
          </p:nvPr>
        </p:nvSpPr>
        <p:spPr/>
        <p:txBody>
          <a:bodyPr/>
          <a:lstStyle>
            <a:lvl1pPr>
              <a:defRPr/>
            </a:lvl1pPr>
          </a:lstStyle>
          <a:p>
            <a:pPr lvl="0"/>
            <a:fld id="{DAA27826-3695-4FF8-8C02-14E65D30B25E}" type="slidenum">
              <a:rPr/>
              <a:pPr lvl="0"/>
              <a:t>‹N°›</a:t>
            </a:fld>
            <a:endParaRPr lang="fr-FR"/>
          </a:p>
        </p:txBody>
      </p:sp>
      <p:sp>
        <p:nvSpPr>
          <p:cNvPr id="5"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462714" y="371475"/>
            <a:ext cx="2033589" cy="5721345"/>
          </a:xfrm>
        </p:spPr>
        <p:txBody>
          <a:bodyPr vert="eaVert"/>
          <a:lstStyle>
            <a:lvl1pPr>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358773" y="371475"/>
            <a:ext cx="5951536" cy="5721345"/>
          </a:xfrm>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txBox="1">
            <a:spLocks noGrp="1"/>
          </p:cNvSpPr>
          <p:nvPr>
            <p:ph type="sldNum" sz="quarter" idx="8"/>
          </p:nvPr>
        </p:nvSpPr>
        <p:spPr/>
        <p:txBody>
          <a:bodyPr/>
          <a:lstStyle>
            <a:lvl1pPr>
              <a:defRPr/>
            </a:lvl1pPr>
          </a:lstStyle>
          <a:p>
            <a:pPr lvl="0"/>
            <a:fld id="{53C33089-B8FD-4203-BC9F-80AC0C97A6A3}" type="slidenum">
              <a:rPr/>
              <a:pPr lvl="0"/>
              <a:t>‹N°›</a:t>
            </a:fld>
            <a:endParaRPr lang="fr-FR"/>
          </a:p>
        </p:txBody>
      </p:sp>
      <p:sp>
        <p:nvSpPr>
          <p:cNvPr id="5"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701800" y="203200"/>
            <a:ext cx="3632200" cy="863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43000" y="1905000"/>
            <a:ext cx="3657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905000"/>
            <a:ext cx="3657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a:xfrm>
            <a:off x="8429625" y="6419850"/>
            <a:ext cx="609600" cy="304800"/>
          </a:xfrm>
        </p:spPr>
        <p:txBody>
          <a:bodyPr/>
          <a:lstStyle>
            <a:lvl1pPr>
              <a:defRPr/>
            </a:lvl1pPr>
          </a:lstStyle>
          <a:p>
            <a:fld id="{4DF060AF-16AD-4D46-972E-458C33B955D5}" type="slidenum">
              <a:rPr lang="fr-FR"/>
              <a:pPr/>
              <a:t>‹N°›</a:t>
            </a:fld>
            <a:endParaRPr lang="fr-FR" sz="1400">
              <a:latin typeface="Times"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701800" y="203200"/>
            <a:ext cx="3632200" cy="863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43000" y="1905000"/>
            <a:ext cx="3657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953000" y="1905000"/>
            <a:ext cx="36576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953000" y="4038600"/>
            <a:ext cx="36576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numéro de diapositive 5"/>
          <p:cNvSpPr>
            <a:spLocks noGrp="1"/>
          </p:cNvSpPr>
          <p:nvPr>
            <p:ph type="sldNum" sz="quarter" idx="10"/>
          </p:nvPr>
        </p:nvSpPr>
        <p:spPr>
          <a:xfrm>
            <a:off x="8429625" y="6419850"/>
            <a:ext cx="609600" cy="304800"/>
          </a:xfrm>
        </p:spPr>
        <p:txBody>
          <a:bodyPr/>
          <a:lstStyle>
            <a:lvl1pPr>
              <a:defRPr/>
            </a:lvl1pPr>
          </a:lstStyle>
          <a:p>
            <a:fld id="{828BA4E5-F49E-4C56-AA26-2961DCC04D9E}" type="slidenum">
              <a:rPr lang="fr-FR"/>
              <a:pPr/>
              <a:t>‹N°›</a:t>
            </a:fld>
            <a:endParaRPr lang="fr-FR" sz="1400">
              <a:latin typeface="Times"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74675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5"/>
          <p:cNvSpPr>
            <a:spLocks noGrp="1" noChangeArrowheads="1"/>
          </p:cNvSpPr>
          <p:nvPr>
            <p:ph type="ftr" sz="quarter" idx="10"/>
          </p:nvPr>
        </p:nvSpPr>
        <p:spPr>
          <a:ln/>
        </p:spPr>
        <p:txBody>
          <a:bodyPr/>
          <a:lstStyle>
            <a:lvl1pPr>
              <a:defRPr/>
            </a:lvl1pPr>
          </a:lstStyle>
          <a:p>
            <a:pPr>
              <a:defRPr/>
            </a:pPr>
            <a:endParaRPr lang="fr-FR"/>
          </a:p>
        </p:txBody>
      </p:sp>
      <p:sp>
        <p:nvSpPr>
          <p:cNvPr id="4" name="Rectangle 6"/>
          <p:cNvSpPr>
            <a:spLocks noGrp="1" noChangeArrowheads="1"/>
          </p:cNvSpPr>
          <p:nvPr>
            <p:ph type="sldNum" sz="quarter" idx="11"/>
          </p:nvPr>
        </p:nvSpPr>
        <p:spPr>
          <a:ln/>
        </p:spPr>
        <p:txBody>
          <a:bodyPr/>
          <a:lstStyle>
            <a:lvl1pPr>
              <a:defRPr/>
            </a:lvl1pPr>
          </a:lstStyle>
          <a:p>
            <a:pPr>
              <a:defRPr/>
            </a:pPr>
            <a:fld id="{C556AE9A-664E-45D4-9716-7F30E0501BA1}" type="slidenum">
              <a:rPr lang="fr-FR"/>
              <a:pPr>
                <a:defRPr/>
              </a:pPr>
              <a:t>‹N°›</a:t>
            </a:fld>
            <a:endParaRPr lang="fr-FR"/>
          </a:p>
        </p:txBody>
      </p:sp>
    </p:spTree>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contenu 2"/>
          <p:cNvSpPr txBox="1">
            <a:spLocks noGrp="1"/>
          </p:cNvSpPr>
          <p:nvPr>
            <p:ph idx="1"/>
          </p:nvPr>
        </p:nvSpPr>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txBox="1">
            <a:spLocks noGrp="1"/>
          </p:cNvSpPr>
          <p:nvPr>
            <p:ph type="sldNum" sz="quarter" idx="8"/>
          </p:nvPr>
        </p:nvSpPr>
        <p:spPr/>
        <p:txBody>
          <a:bodyPr/>
          <a:lstStyle>
            <a:lvl1pPr>
              <a:defRPr/>
            </a:lvl1pPr>
          </a:lstStyle>
          <a:p>
            <a:pPr lvl="0"/>
            <a:fld id="{3036062F-662B-4BF0-9B25-616BAB3E79B6}" type="slidenum">
              <a:rPr/>
              <a:pPr lvl="0"/>
              <a:t>‹N°›</a:t>
            </a:fld>
            <a:endParaRPr lang="fr-FR"/>
          </a:p>
        </p:txBody>
      </p:sp>
      <p:sp>
        <p:nvSpPr>
          <p:cNvPr id="5"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p:spPr>
        <p:txBody>
          <a:bodyPr anchor="t"/>
          <a:lstStyle>
            <a:lvl1pPr>
              <a:defRPr sz="4000" cap="all"/>
            </a:lvl1pPr>
          </a:lstStyle>
          <a:p>
            <a:pPr lvl="0"/>
            <a:r>
              <a:rPr lang="fr-FR"/>
              <a:t>Cliquez pour modifier le style du titre</a:t>
            </a:r>
          </a:p>
        </p:txBody>
      </p:sp>
      <p:sp>
        <p:nvSpPr>
          <p:cNvPr id="3" name="Espace réservé du texte 2"/>
          <p:cNvSpPr txBox="1">
            <a:spLocks noGrp="1"/>
          </p:cNvSpPr>
          <p:nvPr>
            <p:ph type="body" idx="1"/>
          </p:nvPr>
        </p:nvSpPr>
        <p:spPr>
          <a:xfrm>
            <a:off x="722311" y="2906713"/>
            <a:ext cx="7772400" cy="1500182"/>
          </a:xfrm>
        </p:spPr>
        <p:txBody>
          <a:bodyPr anchor="b"/>
          <a:lstStyle>
            <a:lvl1pPr marL="0" indent="0">
              <a:spcBef>
                <a:spcPts val="1600"/>
              </a:spcBef>
              <a:buNone/>
              <a:defRPr sz="2000"/>
            </a:lvl1pPr>
          </a:lstStyle>
          <a:p>
            <a:pPr lvl="0"/>
            <a:r>
              <a:rPr lang="fr-FR"/>
              <a:t>Cliquez pour modifier les styles du texte du masque</a:t>
            </a:r>
          </a:p>
        </p:txBody>
      </p:sp>
      <p:sp>
        <p:nvSpPr>
          <p:cNvPr id="4" name="Rectangle 6"/>
          <p:cNvSpPr txBox="1">
            <a:spLocks noGrp="1"/>
          </p:cNvSpPr>
          <p:nvPr>
            <p:ph type="sldNum" sz="quarter" idx="8"/>
          </p:nvPr>
        </p:nvSpPr>
        <p:spPr/>
        <p:txBody>
          <a:bodyPr/>
          <a:lstStyle>
            <a:lvl1pPr>
              <a:defRPr/>
            </a:lvl1pPr>
          </a:lstStyle>
          <a:p>
            <a:pPr lvl="0"/>
            <a:fld id="{122DCA2B-F07E-4785-977C-9B6D09980546}" type="slidenum">
              <a:rPr/>
              <a:pPr lvl="0"/>
              <a:t>‹N°›</a:t>
            </a:fld>
            <a:endParaRPr lang="fr-FR"/>
          </a:p>
        </p:txBody>
      </p:sp>
      <p:sp>
        <p:nvSpPr>
          <p:cNvPr id="5"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contenu 2"/>
          <p:cNvSpPr txBox="1">
            <a:spLocks noGrp="1"/>
          </p:cNvSpPr>
          <p:nvPr>
            <p:ph idx="1"/>
          </p:nvPr>
        </p:nvSpPr>
        <p:spPr>
          <a:xfrm>
            <a:off x="358773" y="1633539"/>
            <a:ext cx="3992563" cy="4459291"/>
          </a:xfrm>
        </p:spPr>
        <p:txBody>
          <a:bodyPr/>
          <a:lstStyle>
            <a:lvl1pPr>
              <a:spcBef>
                <a:spcPts val="2200"/>
              </a:spcBef>
              <a:defRPr sz="2800"/>
            </a:lvl1pPr>
            <a:lvl2pPr>
              <a:spcBef>
                <a:spcPts val="300"/>
              </a:spcBef>
              <a:defRPr sz="2400"/>
            </a:lvl2pPr>
            <a:lvl3pPr>
              <a:spcBef>
                <a:spcPts val="200"/>
              </a:spcBef>
              <a:defRPr sz="2000"/>
            </a:lvl3pPr>
            <a:lvl4pPr>
              <a:defRPr sz="1800"/>
            </a:lvl4pPr>
            <a:lvl5pPr>
              <a:spcBef>
                <a:spcPts val="400"/>
              </a:spcBef>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idx="2"/>
          </p:nvPr>
        </p:nvSpPr>
        <p:spPr>
          <a:xfrm>
            <a:off x="4503740" y="1633539"/>
            <a:ext cx="3992563" cy="4459291"/>
          </a:xfrm>
        </p:spPr>
        <p:txBody>
          <a:bodyPr/>
          <a:lstStyle>
            <a:lvl1pPr>
              <a:spcBef>
                <a:spcPts val="2200"/>
              </a:spcBef>
              <a:defRPr sz="2800"/>
            </a:lvl1pPr>
            <a:lvl2pPr>
              <a:spcBef>
                <a:spcPts val="300"/>
              </a:spcBef>
              <a:defRPr sz="2400"/>
            </a:lvl2pPr>
            <a:lvl3pPr>
              <a:spcBef>
                <a:spcPts val="200"/>
              </a:spcBef>
              <a:defRPr sz="2000"/>
            </a:lvl3pPr>
            <a:lvl4pPr>
              <a:defRPr sz="1800"/>
            </a:lvl4pPr>
            <a:lvl5pPr>
              <a:spcBef>
                <a:spcPts val="400"/>
              </a:spcBef>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p:cNvSpPr txBox="1">
            <a:spLocks noGrp="1"/>
          </p:cNvSpPr>
          <p:nvPr>
            <p:ph type="sldNum" sz="quarter" idx="8"/>
          </p:nvPr>
        </p:nvSpPr>
        <p:spPr/>
        <p:txBody>
          <a:bodyPr/>
          <a:lstStyle>
            <a:lvl1pPr>
              <a:defRPr/>
            </a:lvl1pPr>
          </a:lstStyle>
          <a:p>
            <a:pPr lvl="0"/>
            <a:fld id="{9DEA3204-1812-4EC2-9E9A-02397DBA5BE6}" type="slidenum">
              <a:rPr/>
              <a:pPr lvl="0"/>
              <a:t>‹N°›</a:t>
            </a:fld>
            <a:endParaRPr lang="fr-FR"/>
          </a:p>
        </p:txBody>
      </p:sp>
      <p:sp>
        <p:nvSpPr>
          <p:cNvPr id="6"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p:spPr>
        <p:txBody>
          <a:bodyPr/>
          <a:lstStyle>
            <a:lvl1pPr>
              <a:defRPr/>
            </a:lvl1pPr>
          </a:lstStyle>
          <a:p>
            <a:pPr lvl="0"/>
            <a:r>
              <a:rPr lang="fr-FR"/>
              <a:t>Cliquez pour modifier le style du titre</a:t>
            </a:r>
          </a:p>
        </p:txBody>
      </p:sp>
      <p:sp>
        <p:nvSpPr>
          <p:cNvPr id="3" name="Espace réservé du texte 2"/>
          <p:cNvSpPr txBox="1">
            <a:spLocks noGrp="1"/>
          </p:cNvSpPr>
          <p:nvPr>
            <p:ph type="body" idx="1"/>
          </p:nvPr>
        </p:nvSpPr>
        <p:spPr>
          <a:xfrm>
            <a:off x="457200" y="1535113"/>
            <a:ext cx="4040184" cy="639759"/>
          </a:xfrm>
        </p:spPr>
        <p:txBody>
          <a:bodyPr anchor="b"/>
          <a:lstStyle>
            <a:lvl1pPr marL="0" indent="0">
              <a:spcBef>
                <a:spcPts val="1900"/>
              </a:spcBef>
              <a:buNone/>
              <a:defRPr sz="2400"/>
            </a:lvl1pPr>
          </a:lstStyle>
          <a:p>
            <a:pPr lvl="0"/>
            <a:r>
              <a:rPr lang="fr-FR"/>
              <a:t>Cliquez pour modifier les styles du texte du masque</a:t>
            </a:r>
          </a:p>
        </p:txBody>
      </p:sp>
      <p:sp>
        <p:nvSpPr>
          <p:cNvPr id="4" name="Espace réservé du contenu 3"/>
          <p:cNvSpPr txBox="1">
            <a:spLocks noGrp="1"/>
          </p:cNvSpPr>
          <p:nvPr>
            <p:ph idx="2"/>
          </p:nvPr>
        </p:nvSpPr>
        <p:spPr>
          <a:xfrm>
            <a:off x="457200" y="2174872"/>
            <a:ext cx="4040184" cy="3951286"/>
          </a:xfrm>
        </p:spPr>
        <p:txBody>
          <a:bodyPr/>
          <a:lstStyle>
            <a:lvl1pPr>
              <a:spcBef>
                <a:spcPts val="1900"/>
              </a:spcBef>
              <a:defRPr sz="2400"/>
            </a:lvl1pPr>
            <a:lvl2pPr>
              <a:spcBef>
                <a:spcPts val="200"/>
              </a:spcBef>
              <a:defRPr sz="2000"/>
            </a:lvl2pPr>
            <a:lvl3pPr>
              <a:spcBef>
                <a:spcPts val="200"/>
              </a:spcBef>
              <a:defRPr/>
            </a:lvl3pPr>
            <a:lvl4pPr>
              <a:defRPr sz="1600"/>
            </a:lvl4pPr>
            <a:lvl5pPr>
              <a:spcBef>
                <a:spcPts val="400"/>
              </a:spcBef>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idx="3"/>
          </p:nvPr>
        </p:nvSpPr>
        <p:spPr>
          <a:xfrm>
            <a:off x="4645023" y="1535113"/>
            <a:ext cx="4041776" cy="639759"/>
          </a:xfrm>
        </p:spPr>
        <p:txBody>
          <a:bodyPr anchor="b"/>
          <a:lstStyle>
            <a:lvl1pPr marL="0" indent="0">
              <a:spcBef>
                <a:spcPts val="1900"/>
              </a:spcBef>
              <a:buNone/>
              <a:defRPr sz="2400"/>
            </a:lvl1pPr>
          </a:lstStyle>
          <a:p>
            <a:pPr lvl="0"/>
            <a:r>
              <a:rPr lang="fr-FR"/>
              <a:t>Cliquez pour modifier les styles du texte du masque</a:t>
            </a:r>
          </a:p>
        </p:txBody>
      </p:sp>
      <p:sp>
        <p:nvSpPr>
          <p:cNvPr id="6" name="Espace réservé du contenu 5"/>
          <p:cNvSpPr txBox="1">
            <a:spLocks noGrp="1"/>
          </p:cNvSpPr>
          <p:nvPr>
            <p:ph idx="4"/>
          </p:nvPr>
        </p:nvSpPr>
        <p:spPr>
          <a:xfrm>
            <a:off x="4645023" y="2174872"/>
            <a:ext cx="4041776" cy="3951286"/>
          </a:xfrm>
        </p:spPr>
        <p:txBody>
          <a:bodyPr/>
          <a:lstStyle>
            <a:lvl1pPr>
              <a:spcBef>
                <a:spcPts val="1900"/>
              </a:spcBef>
              <a:defRPr sz="2400"/>
            </a:lvl1pPr>
            <a:lvl2pPr>
              <a:spcBef>
                <a:spcPts val="200"/>
              </a:spcBef>
              <a:defRPr sz="2000"/>
            </a:lvl2pPr>
            <a:lvl3pPr>
              <a:spcBef>
                <a:spcPts val="200"/>
              </a:spcBef>
              <a:defRPr/>
            </a:lvl3pPr>
            <a:lvl4pPr>
              <a:defRPr sz="1600"/>
            </a:lvl4pPr>
            <a:lvl5pPr>
              <a:spcBef>
                <a:spcPts val="400"/>
              </a:spcBef>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p:cNvSpPr txBox="1">
            <a:spLocks noGrp="1"/>
          </p:cNvSpPr>
          <p:nvPr>
            <p:ph type="sldNum" sz="quarter" idx="8"/>
          </p:nvPr>
        </p:nvSpPr>
        <p:spPr/>
        <p:txBody>
          <a:bodyPr/>
          <a:lstStyle>
            <a:lvl1pPr>
              <a:defRPr/>
            </a:lvl1pPr>
          </a:lstStyle>
          <a:p>
            <a:pPr lvl="0"/>
            <a:fld id="{4A91430A-0F90-4CAA-87C2-65E6042F8F6D}" type="slidenum">
              <a:rPr/>
              <a:pPr lvl="0"/>
              <a:t>‹N°›</a:t>
            </a:fld>
            <a:endParaRPr lang="fr-FR"/>
          </a:p>
        </p:txBody>
      </p:sp>
      <p:sp>
        <p:nvSpPr>
          <p:cNvPr id="8"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Rectangle 6"/>
          <p:cNvSpPr txBox="1">
            <a:spLocks noGrp="1"/>
          </p:cNvSpPr>
          <p:nvPr>
            <p:ph type="sldNum" sz="quarter" idx="8"/>
          </p:nvPr>
        </p:nvSpPr>
        <p:spPr/>
        <p:txBody>
          <a:bodyPr/>
          <a:lstStyle>
            <a:lvl1pPr>
              <a:defRPr/>
            </a:lvl1pPr>
          </a:lstStyle>
          <a:p>
            <a:pPr lvl="0"/>
            <a:fld id="{47444DA2-D9EC-4E43-AF39-94AC5A401C57}" type="slidenum">
              <a:rPr/>
              <a:pPr lvl="0"/>
              <a:t>‹N°›</a:t>
            </a:fld>
            <a:endParaRPr lang="fr-FR"/>
          </a:p>
        </p:txBody>
      </p:sp>
      <p:sp>
        <p:nvSpPr>
          <p:cNvPr id="4"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txBox="1">
            <a:spLocks noGrp="1"/>
          </p:cNvSpPr>
          <p:nvPr>
            <p:ph type="sldNum" sz="quarter" idx="8"/>
          </p:nvPr>
        </p:nvSpPr>
        <p:spPr/>
        <p:txBody>
          <a:bodyPr/>
          <a:lstStyle>
            <a:lvl1pPr>
              <a:defRPr/>
            </a:lvl1pPr>
          </a:lstStyle>
          <a:p>
            <a:pPr lvl="0"/>
            <a:fld id="{45EBAA81-9BDD-4692-A70B-2A1251717B31}" type="slidenum">
              <a:rPr/>
              <a:pPr lvl="0"/>
              <a:t>‹N°›</a:t>
            </a:fld>
            <a:endParaRPr lang="fr-FR"/>
          </a:p>
        </p:txBody>
      </p:sp>
      <p:sp>
        <p:nvSpPr>
          <p:cNvPr id="3"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p:spPr>
        <p:txBody>
          <a:bodyPr/>
          <a:lstStyle>
            <a:lvl1pPr>
              <a:defRPr sz="2000"/>
            </a:lvl1pPr>
          </a:lstStyle>
          <a:p>
            <a:pPr lvl="0"/>
            <a:r>
              <a:rPr lang="fr-FR"/>
              <a:t>Cliquez pour modifier le style du titre</a:t>
            </a:r>
          </a:p>
        </p:txBody>
      </p:sp>
      <p:sp>
        <p:nvSpPr>
          <p:cNvPr id="3" name="Espace réservé du contenu 2"/>
          <p:cNvSpPr txBox="1">
            <a:spLocks noGrp="1"/>
          </p:cNvSpPr>
          <p:nvPr>
            <p:ph idx="1"/>
          </p:nvPr>
        </p:nvSpPr>
        <p:spPr>
          <a:xfrm>
            <a:off x="3575047" y="273048"/>
            <a:ext cx="5111752" cy="5853110"/>
          </a:xfrm>
        </p:spPr>
        <p:txBody>
          <a:bodyPr/>
          <a:lstStyle>
            <a:lvl1pPr>
              <a:spcBef>
                <a:spcPts val="2500"/>
              </a:spcBef>
              <a:defRPr sz="3200"/>
            </a:lvl1pPr>
            <a:lvl2pPr>
              <a:spcBef>
                <a:spcPts val="300"/>
              </a:spcBef>
              <a:defRPr sz="2800"/>
            </a:lvl2pPr>
            <a:lvl3pPr>
              <a:spcBef>
                <a:spcPts val="300"/>
              </a:spcBef>
              <a:defRPr sz="2400"/>
            </a:lvl3pPr>
            <a:lvl4pPr>
              <a:spcBef>
                <a:spcPts val="500"/>
              </a:spcBef>
              <a:defRPr sz="2000"/>
            </a:lvl4pPr>
            <a:lvl5pPr>
              <a:spcBef>
                <a:spcPts val="500"/>
              </a:spcBef>
              <a:defRPr sz="20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idx="2"/>
          </p:nvPr>
        </p:nvSpPr>
        <p:spPr>
          <a:xfrm>
            <a:off x="457200" y="1435095"/>
            <a:ext cx="3008311" cy="4691064"/>
          </a:xfrm>
        </p:spPr>
        <p:txBody>
          <a:bodyPr/>
          <a:lstStyle>
            <a:lvl1pPr marL="0" indent="0">
              <a:spcBef>
                <a:spcPts val="1100"/>
              </a:spcBef>
              <a:buNone/>
              <a:defRPr sz="1400"/>
            </a:lvl1pPr>
          </a:lstStyle>
          <a:p>
            <a:pPr lvl="0"/>
            <a:r>
              <a:rPr lang="fr-FR"/>
              <a:t>Cliquez pour modifier les styles du texte du masque</a:t>
            </a:r>
          </a:p>
        </p:txBody>
      </p:sp>
      <p:sp>
        <p:nvSpPr>
          <p:cNvPr id="5" name="Rectangle 6"/>
          <p:cNvSpPr txBox="1">
            <a:spLocks noGrp="1"/>
          </p:cNvSpPr>
          <p:nvPr>
            <p:ph type="sldNum" sz="quarter" idx="8"/>
          </p:nvPr>
        </p:nvSpPr>
        <p:spPr/>
        <p:txBody>
          <a:bodyPr/>
          <a:lstStyle>
            <a:lvl1pPr>
              <a:defRPr/>
            </a:lvl1pPr>
          </a:lstStyle>
          <a:p>
            <a:pPr lvl="0"/>
            <a:fld id="{8B8B2058-19FD-4070-9D74-42031EB72D0D}" type="slidenum">
              <a:rPr/>
              <a:pPr lvl="0"/>
              <a:t>‹N°›</a:t>
            </a:fld>
            <a:endParaRPr lang="fr-FR"/>
          </a:p>
        </p:txBody>
      </p:sp>
      <p:sp>
        <p:nvSpPr>
          <p:cNvPr id="6"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p:spPr>
        <p:txBody>
          <a:bodyPr/>
          <a:lstStyle>
            <a:lvl1pPr>
              <a:defRPr sz="2000"/>
            </a:lvl1pPr>
          </a:lstStyle>
          <a:p>
            <a:pPr lvl="0"/>
            <a:r>
              <a:rPr lang="fr-FR"/>
              <a:t>Cliquez pour modifier le style du titre</a:t>
            </a:r>
          </a:p>
        </p:txBody>
      </p:sp>
      <p:sp>
        <p:nvSpPr>
          <p:cNvPr id="3" name="Espace réservé pour une image  2"/>
          <p:cNvSpPr txBox="1">
            <a:spLocks noGrp="1"/>
          </p:cNvSpPr>
          <p:nvPr>
            <p:ph type="pic" idx="1"/>
          </p:nvPr>
        </p:nvSpPr>
        <p:spPr>
          <a:xfrm>
            <a:off x="1792288" y="612776"/>
            <a:ext cx="5486400" cy="4114800"/>
          </a:xfrm>
        </p:spPr>
        <p:txBody>
          <a:bodyPr/>
          <a:lstStyle>
            <a:lvl1pPr marL="0" indent="0">
              <a:spcBef>
                <a:spcPts val="2500"/>
              </a:spcBef>
              <a:buNone/>
              <a:defRPr sz="3200"/>
            </a:lvl1pPr>
          </a:lstStyle>
          <a:p>
            <a:pPr lvl="0"/>
            <a:endParaRPr lang="fr-FR"/>
          </a:p>
        </p:txBody>
      </p:sp>
      <p:sp>
        <p:nvSpPr>
          <p:cNvPr id="4" name="Espace réservé du texte 3"/>
          <p:cNvSpPr txBox="1">
            <a:spLocks noGrp="1"/>
          </p:cNvSpPr>
          <p:nvPr>
            <p:ph type="body" idx="2"/>
          </p:nvPr>
        </p:nvSpPr>
        <p:spPr>
          <a:xfrm>
            <a:off x="1792288" y="5367335"/>
            <a:ext cx="5486400" cy="804864"/>
          </a:xfrm>
        </p:spPr>
        <p:txBody>
          <a:bodyPr/>
          <a:lstStyle>
            <a:lvl1pPr marL="0" indent="0">
              <a:spcBef>
                <a:spcPts val="1100"/>
              </a:spcBef>
              <a:buNone/>
              <a:defRPr sz="1400"/>
            </a:lvl1pPr>
          </a:lstStyle>
          <a:p>
            <a:pPr lvl="0"/>
            <a:r>
              <a:rPr lang="fr-FR"/>
              <a:t>Cliquez pour modifier les styles du texte du masque</a:t>
            </a:r>
          </a:p>
        </p:txBody>
      </p:sp>
      <p:sp>
        <p:nvSpPr>
          <p:cNvPr id="5" name="Rectangle 6"/>
          <p:cNvSpPr txBox="1">
            <a:spLocks noGrp="1"/>
          </p:cNvSpPr>
          <p:nvPr>
            <p:ph type="sldNum" sz="quarter" idx="8"/>
          </p:nvPr>
        </p:nvSpPr>
        <p:spPr/>
        <p:txBody>
          <a:bodyPr/>
          <a:lstStyle>
            <a:lvl1pPr>
              <a:defRPr/>
            </a:lvl1pPr>
          </a:lstStyle>
          <a:p>
            <a:pPr lvl="0"/>
            <a:fld id="{E6D423EF-36E2-48E2-B6DB-6E0BFC892632}" type="slidenum">
              <a:rPr/>
              <a:pPr lvl="0"/>
              <a:t>‹N°›</a:t>
            </a:fld>
            <a:endParaRPr lang="fr-FR"/>
          </a:p>
        </p:txBody>
      </p:sp>
      <p:sp>
        <p:nvSpPr>
          <p:cNvPr id="6" name="Rectangle 8"/>
          <p:cNvSpPr txBox="1">
            <a:spLocks noGrp="1"/>
          </p:cNvSpPr>
          <p:nvPr>
            <p:ph type="ftr" sz="quarter" idx="9"/>
          </p:nvPr>
        </p:nvSpPr>
        <p:spPr/>
        <p:txBody>
          <a:bodyPr/>
          <a:lstStyle>
            <a:lvl1pPr>
              <a:defRPr/>
            </a:lvl1pPr>
          </a:lstStyle>
          <a:p>
            <a:pPr lvl="0"/>
            <a:r>
              <a:rPr lang="en-US" smtClean="0"/>
              <a:t>Doha, 30th March 2015         Gianfranco Cau - Railway Standardisation</a:t>
            </a:r>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 7" descr="PIED.eps"/>
          <p:cNvPicPr>
            <a:picLocks noChangeAspect="1"/>
          </p:cNvPicPr>
          <p:nvPr/>
        </p:nvPicPr>
        <p:blipFill>
          <a:blip r:embed="rId16" cstate="print"/>
          <a:srcRect/>
          <a:stretch>
            <a:fillRect/>
          </a:stretch>
        </p:blipFill>
        <p:spPr>
          <a:xfrm>
            <a:off x="647696" y="6261097"/>
            <a:ext cx="7848596" cy="444498"/>
          </a:xfrm>
          <a:prstGeom prst="rect">
            <a:avLst/>
          </a:prstGeom>
          <a:noFill/>
          <a:ln>
            <a:noFill/>
          </a:ln>
        </p:spPr>
      </p:pic>
      <p:sp>
        <p:nvSpPr>
          <p:cNvPr id="3" name="Rectangle 2"/>
          <p:cNvSpPr txBox="1">
            <a:spLocks noGrp="1"/>
          </p:cNvSpPr>
          <p:nvPr>
            <p:ph type="title"/>
          </p:nvPr>
        </p:nvSpPr>
        <p:spPr>
          <a:xfrm>
            <a:off x="647696" y="371475"/>
            <a:ext cx="7848596" cy="866778"/>
          </a:xfrm>
          <a:prstGeom prst="rect">
            <a:avLst/>
          </a:prstGeom>
          <a:noFill/>
          <a:ln>
            <a:noFill/>
          </a:ln>
        </p:spPr>
        <p:txBody>
          <a:bodyPr vert="horz" wrap="square" lIns="0" tIns="0" rIns="0" bIns="0" anchor="b" anchorCtr="0" compatLnSpc="1"/>
          <a:lstStyle/>
          <a:p>
            <a:pPr lvl="0"/>
            <a:r>
              <a:rPr lang="fr-FR"/>
              <a:t>Cliquez pour modifier le style du titre</a:t>
            </a:r>
          </a:p>
        </p:txBody>
      </p:sp>
      <p:sp>
        <p:nvSpPr>
          <p:cNvPr id="4" name="Rectangle 3"/>
          <p:cNvSpPr txBox="1">
            <a:spLocks noGrp="1"/>
          </p:cNvSpPr>
          <p:nvPr>
            <p:ph type="body" idx="1"/>
          </p:nvPr>
        </p:nvSpPr>
        <p:spPr>
          <a:xfrm>
            <a:off x="358773" y="1633539"/>
            <a:ext cx="8137529" cy="4459291"/>
          </a:xfrm>
          <a:prstGeom prst="rect">
            <a:avLst/>
          </a:prstGeom>
          <a:noFill/>
          <a:ln>
            <a:noFill/>
          </a:ln>
        </p:spPr>
        <p:txBody>
          <a:bodyPr vert="horz" wrap="square" lIns="0" tIns="0" rIns="0" bIns="0" anchor="t" anchorCtr="0" compatLnSpc="1"/>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p:cNvSpPr txBox="1">
            <a:spLocks noGrp="1"/>
          </p:cNvSpPr>
          <p:nvPr>
            <p:ph type="sldNum" sz="quarter" idx="4"/>
          </p:nvPr>
        </p:nvSpPr>
        <p:spPr>
          <a:xfrm>
            <a:off x="827083" y="6391271"/>
            <a:ext cx="719139" cy="179386"/>
          </a:xfrm>
          <a:prstGeom prst="rect">
            <a:avLst/>
          </a:prstGeom>
          <a:noFill/>
          <a:ln>
            <a:noFill/>
          </a:ln>
        </p:spPr>
        <p:txBody>
          <a:bodyPr vert="horz" wrap="square" lIns="0" tIns="0" rIns="0" bIns="0" anchor="t" anchorCtr="0" compatLnSpc="1"/>
          <a:lstStyle>
            <a:lvl1pPr marL="0" marR="0" lvl="0" indent="0" algn="l" defTabSz="914400" rtl="0" fontAlgn="auto" hangingPunct="1">
              <a:lnSpc>
                <a:spcPct val="100000"/>
              </a:lnSpc>
              <a:spcBef>
                <a:spcPts val="0"/>
              </a:spcBef>
              <a:spcAft>
                <a:spcPts val="0"/>
              </a:spcAft>
              <a:buNone/>
              <a:tabLst/>
              <a:defRPr lang="fr-FR" sz="900" b="0" i="0" u="none" strike="noStrike" kern="1200" cap="none" spc="0" baseline="0">
                <a:solidFill>
                  <a:srgbClr val="FFFFFF"/>
                </a:solidFill>
                <a:uFillTx/>
                <a:latin typeface="Arial"/>
              </a:defRPr>
            </a:lvl1pPr>
          </a:lstStyle>
          <a:p>
            <a:pPr lvl="0"/>
            <a:fld id="{AC182E92-86A4-430D-80C3-27080F793E28}" type="slidenum">
              <a:rPr/>
              <a:pPr lvl="0"/>
              <a:t>‹N°›</a:t>
            </a:fld>
            <a:endParaRPr lang="fr-FR"/>
          </a:p>
        </p:txBody>
      </p:sp>
      <p:sp>
        <p:nvSpPr>
          <p:cNvPr id="6" name="Rectangle 8"/>
          <p:cNvSpPr txBox="1">
            <a:spLocks noGrp="1"/>
          </p:cNvSpPr>
          <p:nvPr>
            <p:ph type="ftr" sz="quarter" idx="3"/>
          </p:nvPr>
        </p:nvSpPr>
        <p:spPr>
          <a:xfrm>
            <a:off x="2841626" y="6391271"/>
            <a:ext cx="4498976" cy="179386"/>
          </a:xfrm>
          <a:prstGeom prst="rect">
            <a:avLst/>
          </a:prstGeom>
          <a:noFill/>
          <a:ln>
            <a:noFill/>
          </a:ln>
        </p:spPr>
        <p:txBody>
          <a:bodyPr vert="horz" wrap="square" lIns="0" tIns="0" rIns="0" bIns="0" anchor="t" anchorCtr="0" compatLnSpc="1"/>
          <a:lstStyle>
            <a:lvl1pPr marL="0" marR="0" lvl="0" indent="0" algn="r" defTabSz="914400" rtl="0" fontAlgn="auto" hangingPunct="1">
              <a:lnSpc>
                <a:spcPct val="100000"/>
              </a:lnSpc>
              <a:spcBef>
                <a:spcPts val="0"/>
              </a:spcBef>
              <a:spcAft>
                <a:spcPts val="0"/>
              </a:spcAft>
              <a:buNone/>
              <a:tabLst/>
              <a:defRPr lang="en-US" sz="900" b="0" i="0" u="none" strike="noStrike" kern="1200" cap="none" spc="0" baseline="0">
                <a:solidFill>
                  <a:srgbClr val="FFFFFF"/>
                </a:solidFill>
                <a:uFillTx/>
                <a:latin typeface="Arial"/>
              </a:defRPr>
            </a:lvl1pPr>
          </a:lstStyle>
          <a:p>
            <a:pPr lvl="0"/>
            <a:r>
              <a:rPr lang="en-US" smtClean="0"/>
              <a:t>Doha, 30th March 2015         Gianfranco Cau - Railway Standardisation</a:t>
            </a: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hf sldNum="0" hdr="0" dt="0"/>
  <p:txStyles>
    <p:titleStyle>
      <a:lvl1pPr marL="0" marR="0" lvl="0" indent="0" algn="l" defTabSz="914400" rtl="0" fontAlgn="auto" hangingPunct="0">
        <a:lnSpc>
          <a:spcPct val="90000"/>
        </a:lnSpc>
        <a:spcBef>
          <a:spcPts val="0"/>
        </a:spcBef>
        <a:spcAft>
          <a:spcPts val="0"/>
        </a:spcAft>
        <a:buNone/>
        <a:tabLst/>
        <a:defRPr lang="fr-FR" sz="3000" b="1" i="0" u="none" strike="noStrike" kern="0" cap="none" spc="0" baseline="0">
          <a:solidFill>
            <a:srgbClr val="506361"/>
          </a:solidFill>
          <a:uFillTx/>
          <a:latin typeface="Arial"/>
        </a:defRPr>
      </a:lvl1pPr>
    </p:titleStyle>
    <p:bodyStyle>
      <a:lvl1pPr marL="293686" marR="0" lvl="0" indent="-293686" algn="l" defTabSz="914400" rtl="0" fontAlgn="auto" hangingPunct="0">
        <a:lnSpc>
          <a:spcPct val="100000"/>
        </a:lnSpc>
        <a:spcBef>
          <a:spcPts val="1700"/>
        </a:spcBef>
        <a:spcAft>
          <a:spcPts val="0"/>
        </a:spcAft>
        <a:buSzPct val="100000"/>
        <a:buFont typeface="Arial Black" pitchFamily="34"/>
        <a:buChar char="&gt;"/>
        <a:tabLst/>
        <a:defRPr lang="fr-FR" sz="2200" b="1" i="0" u="none" strike="noStrike" kern="0" cap="none" spc="0" baseline="0">
          <a:solidFill>
            <a:srgbClr val="3C3C3C"/>
          </a:solidFill>
          <a:uFillTx/>
          <a:latin typeface="Arial"/>
        </a:defRPr>
      </a:lvl1pPr>
      <a:lvl2pPr marL="295278" marR="0" lvl="1" indent="0" algn="l" defTabSz="914400" rtl="0" fontAlgn="auto" hangingPunct="0">
        <a:lnSpc>
          <a:spcPct val="100000"/>
        </a:lnSpc>
        <a:spcBef>
          <a:spcPts val="0"/>
        </a:spcBef>
        <a:spcAft>
          <a:spcPts val="0"/>
        </a:spcAft>
        <a:buNone/>
        <a:tabLst/>
        <a:defRPr lang="fr-FR" sz="1800" b="0" i="0" u="none" strike="noStrike" kern="0" cap="none" spc="0" baseline="0">
          <a:solidFill>
            <a:srgbClr val="3C3C3C"/>
          </a:solidFill>
          <a:uFillTx/>
          <a:latin typeface="Arial"/>
        </a:defRPr>
      </a:lvl2pPr>
      <a:lvl3pPr marL="466728" marR="0" lvl="2" indent="-169858" algn="l" defTabSz="914400" rtl="0" fontAlgn="auto" hangingPunct="0">
        <a:lnSpc>
          <a:spcPct val="100000"/>
        </a:lnSpc>
        <a:spcBef>
          <a:spcPts val="0"/>
        </a:spcBef>
        <a:spcAft>
          <a:spcPts val="0"/>
        </a:spcAft>
        <a:buClr>
          <a:srgbClr val="506361"/>
        </a:buClr>
        <a:buSzPct val="100000"/>
        <a:buFont typeface="Symbol" pitchFamily="18"/>
        <a:buChar char="·"/>
        <a:tabLst/>
        <a:defRPr lang="fr-FR" sz="1800" b="1" i="0" u="none" strike="noStrike" kern="0" cap="none" spc="0" baseline="0">
          <a:solidFill>
            <a:srgbClr val="3C3C3C"/>
          </a:solidFill>
          <a:uFillTx/>
          <a:latin typeface="Arial"/>
        </a:defRPr>
      </a:lvl3pPr>
      <a:lvl4pPr marL="658816" marR="0" lvl="3" indent="-190496" algn="l" defTabSz="914400" rtl="0" fontAlgn="auto" hangingPunct="0">
        <a:lnSpc>
          <a:spcPct val="100000"/>
        </a:lnSpc>
        <a:spcBef>
          <a:spcPts val="400"/>
        </a:spcBef>
        <a:spcAft>
          <a:spcPts val="0"/>
        </a:spcAft>
        <a:buSzPct val="100000"/>
        <a:buFont typeface="Arial"/>
        <a:buChar char="-"/>
        <a:tabLst/>
        <a:defRPr lang="fr-FR" sz="1700" b="0" i="0" u="none" strike="noStrike" kern="0" cap="none" spc="0" baseline="0">
          <a:solidFill>
            <a:srgbClr val="3C3C3C"/>
          </a:solidFill>
          <a:uFillTx/>
          <a:latin typeface="Arial"/>
        </a:defRPr>
      </a:lvl4pPr>
      <a:lvl5pPr marL="2057400" marR="0" lvl="4" indent="-228600" algn="l" defTabSz="914400" rtl="0" fontAlgn="auto" hangingPunct="0">
        <a:lnSpc>
          <a:spcPct val="100000"/>
        </a:lnSpc>
        <a:spcBef>
          <a:spcPts val="0"/>
        </a:spcBef>
        <a:spcAft>
          <a:spcPts val="0"/>
        </a:spcAft>
        <a:buSzPct val="100000"/>
        <a:buChar char="»"/>
        <a:tabLst/>
        <a:defRPr lang="fr-FR" sz="1800" b="0" i="0" u="none" strike="noStrike" kern="0" cap="none" spc="0" baseline="0">
          <a:solidFill>
            <a:srgbClr val="3C3C3C"/>
          </a:solidFill>
          <a:uFillTx/>
          <a:latin typeface="Arial"/>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antoni@uic.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971312" y="3789040"/>
            <a:ext cx="8001024" cy="1009203"/>
          </a:xfrm>
        </p:spPr>
        <p:txBody>
          <a:bodyPr/>
          <a:lstStyle/>
          <a:p>
            <a:pPr eaLnBrk="1" hangingPunct="1">
              <a:tabLst>
                <a:tab pos="1350963" algn="l"/>
              </a:tabLst>
            </a:pPr>
            <a:r>
              <a:rPr lang="en-GB" sz="3200" b="1" dirty="0" smtClean="0">
                <a:latin typeface="+mn-lt"/>
              </a:rPr>
              <a:t>Asset management of signalling systems</a:t>
            </a:r>
            <a:endParaRPr lang="en-GB" sz="2800" b="1" dirty="0" smtClean="0">
              <a:latin typeface="+mn-lt"/>
            </a:endParaRPr>
          </a:p>
        </p:txBody>
      </p:sp>
      <p:sp>
        <p:nvSpPr>
          <p:cNvPr id="5124" name="Text Box 2"/>
          <p:cNvSpPr txBox="1">
            <a:spLocks noChangeArrowheads="1"/>
          </p:cNvSpPr>
          <p:nvPr/>
        </p:nvSpPr>
        <p:spPr bwMode="auto">
          <a:xfrm>
            <a:off x="959024" y="5102324"/>
            <a:ext cx="4608512" cy="600075"/>
          </a:xfrm>
          <a:prstGeom prst="rect">
            <a:avLst/>
          </a:prstGeom>
          <a:noFill/>
          <a:ln w="9525">
            <a:noFill/>
            <a:miter lim="800000"/>
            <a:headEnd/>
            <a:tailEnd/>
          </a:ln>
        </p:spPr>
        <p:txBody>
          <a:bodyPr lIns="0" tIns="0" rIns="0" bIns="0"/>
          <a:lstStyle/>
          <a:p>
            <a:pPr defTabSz="449263" hangingPunct="0">
              <a:lnSpc>
                <a:spcPct val="93000"/>
              </a:lnSpc>
              <a:buClr>
                <a:srgbClr val="000000"/>
              </a:buClr>
              <a:buSzPct val="100000"/>
              <a:buFont typeface="Times New Roman" pitchFamily="18" charset="0"/>
              <a:buNone/>
            </a:pPr>
            <a:r>
              <a:rPr lang="en-US" sz="2000" b="1" i="1" dirty="0" smtClean="0">
                <a:solidFill>
                  <a:srgbClr val="FFFFFF"/>
                </a:solidFill>
              </a:rPr>
              <a:t>Dr. Marc ANTONI</a:t>
            </a:r>
          </a:p>
          <a:p>
            <a:pPr defTabSz="449263" hangingPunct="0">
              <a:lnSpc>
                <a:spcPct val="93000"/>
              </a:lnSpc>
              <a:buClr>
                <a:srgbClr val="000000"/>
              </a:buClr>
              <a:buSzPct val="100000"/>
              <a:buFont typeface="Times New Roman" pitchFamily="18" charset="0"/>
              <a:buNone/>
            </a:pPr>
            <a:r>
              <a:rPr lang="en-US" sz="2000" b="1" i="1" dirty="0" smtClean="0">
                <a:solidFill>
                  <a:srgbClr val="FFFFFF"/>
                </a:solidFill>
              </a:rPr>
              <a:t>UIC</a:t>
            </a:r>
          </a:p>
          <a:p>
            <a:pPr defTabSz="449263" hangingPunct="0">
              <a:lnSpc>
                <a:spcPct val="93000"/>
              </a:lnSpc>
              <a:buClr>
                <a:srgbClr val="000000"/>
              </a:buClr>
              <a:buSzPct val="100000"/>
              <a:buFont typeface="Times New Roman" pitchFamily="18" charset="0"/>
              <a:buNone/>
            </a:pPr>
            <a:r>
              <a:rPr lang="en-US" sz="2000" b="1" i="1" dirty="0" smtClean="0">
                <a:solidFill>
                  <a:srgbClr val="FFFFFF"/>
                </a:solidFill>
              </a:rPr>
              <a:t>Director of Rail System Department UIC</a:t>
            </a:r>
          </a:p>
          <a:p>
            <a:pPr defTabSz="449263" hangingPunct="0">
              <a:lnSpc>
                <a:spcPct val="93000"/>
              </a:lnSpc>
              <a:buClr>
                <a:srgbClr val="000000"/>
              </a:buClr>
              <a:buSzPct val="100000"/>
              <a:buFont typeface="Times New Roman" pitchFamily="18" charset="0"/>
              <a:buNone/>
            </a:pPr>
            <a:endParaRPr lang="en-US" sz="2000" b="1" i="1" dirty="0" smtClean="0">
              <a:solidFill>
                <a:srgbClr val="FFFFFF"/>
              </a:solidFill>
            </a:endParaRPr>
          </a:p>
          <a:p>
            <a:pPr defTabSz="449263" hangingPunct="0">
              <a:lnSpc>
                <a:spcPct val="93000"/>
              </a:lnSpc>
              <a:buClr>
                <a:srgbClr val="000000"/>
              </a:buClr>
              <a:buSzPct val="100000"/>
              <a:buFont typeface="Times New Roman" pitchFamily="18" charset="0"/>
              <a:buNone/>
            </a:pPr>
            <a:r>
              <a:rPr lang="en-US" sz="2000" b="1" dirty="0" smtClean="0">
                <a:solidFill>
                  <a:srgbClr val="FFFFFF"/>
                </a:solidFill>
              </a:rPr>
              <a:t>Geneva, 24 November 2015</a:t>
            </a:r>
            <a:endParaRPr lang="fr-FR" sz="2000" b="1" dirty="0">
              <a:solidFill>
                <a:srgbClr val="FFFFFF"/>
              </a:solidFill>
            </a:endParaRPr>
          </a:p>
        </p:txBody>
      </p:sp>
      <p:sp>
        <p:nvSpPr>
          <p:cNvPr id="5" name="Rettangolo 4"/>
          <p:cNvSpPr/>
          <p:nvPr/>
        </p:nvSpPr>
        <p:spPr>
          <a:xfrm>
            <a:off x="900112" y="2348880"/>
            <a:ext cx="7958167" cy="646331"/>
          </a:xfrm>
          <a:prstGeom prst="rect">
            <a:avLst/>
          </a:prstGeom>
        </p:spPr>
        <p:txBody>
          <a:bodyPr wrap="square">
            <a:spAutoFit/>
          </a:bodyPr>
          <a:lstStyle/>
          <a:p>
            <a:r>
              <a:rPr lang="en-US" sz="3600" b="1" dirty="0" smtClean="0">
                <a:solidFill>
                  <a:schemeClr val="bg1"/>
                </a:solidFill>
              </a:rPr>
              <a:t>Rail Safety: Trends and Challenges</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203575" y="2605088"/>
            <a:ext cx="2673350" cy="844550"/>
          </a:xfrm>
          <a:prstGeom prst="rect">
            <a:avLst/>
          </a:prstGeom>
          <a:solidFill>
            <a:srgbClr val="FFFFFF"/>
          </a:solidFill>
          <a:ln w="9525">
            <a:solidFill>
              <a:srgbClr val="000000"/>
            </a:solidFill>
            <a:prstDash val="sysDot"/>
            <a:miter lim="800000"/>
            <a:headEnd/>
            <a:tailEnd/>
          </a:ln>
        </p:spPr>
        <p:txBody>
          <a:bodyPr/>
          <a:lstStyle/>
          <a:p>
            <a:pPr algn="ctr" eaLnBrk="0" hangingPunct="0"/>
            <a:endParaRPr lang="en-GB" sz="2400">
              <a:latin typeface="Times" pitchFamily="18" charset="0"/>
            </a:endParaRPr>
          </a:p>
        </p:txBody>
      </p:sp>
      <p:sp>
        <p:nvSpPr>
          <p:cNvPr id="51203" name="Text Box 3"/>
          <p:cNvSpPr txBox="1">
            <a:spLocks noChangeArrowheads="1"/>
          </p:cNvSpPr>
          <p:nvPr/>
        </p:nvSpPr>
        <p:spPr bwMode="auto">
          <a:xfrm>
            <a:off x="1317625" y="2586038"/>
            <a:ext cx="1295400" cy="1016000"/>
          </a:xfrm>
          <a:prstGeom prst="rect">
            <a:avLst/>
          </a:prstGeom>
          <a:solidFill>
            <a:srgbClr val="FFFFFF"/>
          </a:solidFill>
          <a:ln w="9525">
            <a:solidFill>
              <a:srgbClr val="000000"/>
            </a:solidFill>
            <a:prstDash val="sysDot"/>
            <a:miter lim="800000"/>
            <a:headEnd/>
            <a:tailEnd/>
          </a:ln>
        </p:spPr>
        <p:txBody>
          <a:bodyPr/>
          <a:lstStyle/>
          <a:p>
            <a:pPr eaLnBrk="0" hangingPunct="0"/>
            <a:endParaRPr lang="en-GB" sz="2400">
              <a:latin typeface="Times" pitchFamily="18" charset="0"/>
            </a:endParaRPr>
          </a:p>
        </p:txBody>
      </p:sp>
      <p:sp>
        <p:nvSpPr>
          <p:cNvPr id="51204" name="Text Box 4"/>
          <p:cNvSpPr txBox="1">
            <a:spLocks noChangeArrowheads="1"/>
          </p:cNvSpPr>
          <p:nvPr/>
        </p:nvSpPr>
        <p:spPr bwMode="auto">
          <a:xfrm>
            <a:off x="6478588" y="2590800"/>
            <a:ext cx="1296987" cy="1016000"/>
          </a:xfrm>
          <a:prstGeom prst="rect">
            <a:avLst/>
          </a:prstGeom>
          <a:solidFill>
            <a:srgbClr val="FFFFFF"/>
          </a:solidFill>
          <a:ln w="9525">
            <a:solidFill>
              <a:srgbClr val="000000"/>
            </a:solidFill>
            <a:prstDash val="sysDot"/>
            <a:miter lim="800000"/>
            <a:headEnd/>
            <a:tailEnd/>
          </a:ln>
        </p:spPr>
        <p:txBody>
          <a:bodyPr/>
          <a:lstStyle/>
          <a:p>
            <a:pPr eaLnBrk="0" hangingPunct="0"/>
            <a:endParaRPr lang="en-GB" sz="2400">
              <a:latin typeface="Times" pitchFamily="18" charset="0"/>
            </a:endParaRPr>
          </a:p>
        </p:txBody>
      </p:sp>
      <p:sp>
        <p:nvSpPr>
          <p:cNvPr id="51205" name="AutoShape 5"/>
          <p:cNvSpPr>
            <a:spLocks noChangeArrowheads="1"/>
          </p:cNvSpPr>
          <p:nvPr/>
        </p:nvSpPr>
        <p:spPr bwMode="auto">
          <a:xfrm>
            <a:off x="2613025" y="2786063"/>
            <a:ext cx="584200" cy="557212"/>
          </a:xfrm>
          <a:prstGeom prst="rightArrow">
            <a:avLst>
              <a:gd name="adj1" fmla="val 50000"/>
              <a:gd name="adj2" fmla="val 26211"/>
            </a:avLst>
          </a:prstGeom>
          <a:solidFill>
            <a:srgbClr val="FFFFFF"/>
          </a:solidFill>
          <a:ln w="9525">
            <a:solidFill>
              <a:srgbClr val="000000"/>
            </a:solidFill>
            <a:prstDash val="sysDot"/>
            <a:miter lim="800000"/>
            <a:headEnd/>
            <a:tailEnd/>
          </a:ln>
        </p:spPr>
        <p:txBody>
          <a:bodyPr/>
          <a:lstStyle/>
          <a:p>
            <a:pPr eaLnBrk="0" hangingPunct="0"/>
            <a:endParaRPr lang="en-GB" sz="1800">
              <a:latin typeface="Times" pitchFamily="18" charset="0"/>
            </a:endParaRPr>
          </a:p>
        </p:txBody>
      </p:sp>
      <p:sp>
        <p:nvSpPr>
          <p:cNvPr id="51206" name="AutoShape 6"/>
          <p:cNvSpPr>
            <a:spLocks noChangeArrowheads="1"/>
          </p:cNvSpPr>
          <p:nvPr/>
        </p:nvSpPr>
        <p:spPr bwMode="auto">
          <a:xfrm>
            <a:off x="5876925" y="2774950"/>
            <a:ext cx="584200" cy="557213"/>
          </a:xfrm>
          <a:prstGeom prst="rightArrow">
            <a:avLst>
              <a:gd name="adj1" fmla="val 50000"/>
              <a:gd name="adj2" fmla="val 26211"/>
            </a:avLst>
          </a:prstGeom>
          <a:solidFill>
            <a:srgbClr val="FFFFFF"/>
          </a:solidFill>
          <a:ln w="9525">
            <a:solidFill>
              <a:srgbClr val="000000"/>
            </a:solidFill>
            <a:prstDash val="sysDot"/>
            <a:miter lim="800000"/>
            <a:headEnd/>
            <a:tailEnd/>
          </a:ln>
        </p:spPr>
        <p:txBody>
          <a:bodyPr/>
          <a:lstStyle/>
          <a:p>
            <a:pPr eaLnBrk="0" hangingPunct="0"/>
            <a:endParaRPr lang="en-GB" sz="1800">
              <a:latin typeface="Times" pitchFamily="18" charset="0"/>
            </a:endParaRPr>
          </a:p>
        </p:txBody>
      </p:sp>
      <p:sp>
        <p:nvSpPr>
          <p:cNvPr id="51208" name="Text Box 10"/>
          <p:cNvSpPr txBox="1">
            <a:spLocks noChangeArrowheads="1"/>
          </p:cNvSpPr>
          <p:nvPr/>
        </p:nvSpPr>
        <p:spPr bwMode="auto">
          <a:xfrm>
            <a:off x="3213100" y="2605088"/>
            <a:ext cx="2673350" cy="844550"/>
          </a:xfrm>
          <a:prstGeom prst="rect">
            <a:avLst/>
          </a:prstGeom>
          <a:solidFill>
            <a:srgbClr val="CCFF33"/>
          </a:solidFill>
          <a:ln w="9525">
            <a:solidFill>
              <a:srgbClr val="000000"/>
            </a:solidFill>
            <a:miter lim="800000"/>
            <a:headEnd/>
            <a:tailEnd/>
          </a:ln>
        </p:spPr>
        <p:txBody>
          <a:bodyPr/>
          <a:lstStyle/>
          <a:p>
            <a:pPr algn="ctr" eaLnBrk="0" hangingPunct="0"/>
            <a:r>
              <a:rPr lang="en-US" dirty="0"/>
              <a:t>Interpreted Functionalities of the interlocking</a:t>
            </a:r>
            <a:r>
              <a:rPr lang="en-US" dirty="0">
                <a:latin typeface="Times" pitchFamily="18" charset="0"/>
              </a:rPr>
              <a:t> </a:t>
            </a:r>
            <a:r>
              <a:rPr lang="en-US" dirty="0"/>
              <a:t>system</a:t>
            </a:r>
            <a:endParaRPr lang="en-US" dirty="0">
              <a:latin typeface="Times" pitchFamily="18" charset="0"/>
            </a:endParaRPr>
          </a:p>
        </p:txBody>
      </p:sp>
      <p:sp>
        <p:nvSpPr>
          <p:cNvPr id="30731" name="Text Box 11"/>
          <p:cNvSpPr txBox="1">
            <a:spLocks noChangeArrowheads="1"/>
          </p:cNvSpPr>
          <p:nvPr/>
        </p:nvSpPr>
        <p:spPr bwMode="auto">
          <a:xfrm>
            <a:off x="1327150" y="2586038"/>
            <a:ext cx="1295400" cy="1266254"/>
          </a:xfrm>
          <a:prstGeom prst="rect">
            <a:avLst/>
          </a:prstGeom>
          <a:solidFill>
            <a:srgbClr val="FFFFFF"/>
          </a:solidFill>
          <a:ln w="9525">
            <a:noFill/>
            <a:prstDash val="sysDot"/>
            <a:miter lim="800000"/>
            <a:headEnd/>
            <a:tailEnd/>
          </a:ln>
        </p:spPr>
        <p:txBody>
          <a:bodyPr/>
          <a:lstStyle/>
          <a:p>
            <a:pPr eaLnBrk="0" hangingPunct="0"/>
            <a:r>
              <a:rPr lang="en-US" sz="1600" dirty="0"/>
              <a:t>Input </a:t>
            </a:r>
            <a:r>
              <a:rPr lang="en-US" sz="1600" dirty="0" smtClean="0"/>
              <a:t>(Bite </a:t>
            </a:r>
            <a:r>
              <a:rPr lang="en-US" sz="1600" dirty="0"/>
              <a:t>or communications in the railway context)</a:t>
            </a:r>
            <a:endParaRPr lang="en-US" sz="1600" dirty="0">
              <a:latin typeface="Times" pitchFamily="18" charset="0"/>
            </a:endParaRPr>
          </a:p>
        </p:txBody>
      </p:sp>
      <p:sp>
        <p:nvSpPr>
          <p:cNvPr id="30732" name="Text Box 12"/>
          <p:cNvSpPr txBox="1">
            <a:spLocks noChangeArrowheads="1"/>
          </p:cNvSpPr>
          <p:nvPr/>
        </p:nvSpPr>
        <p:spPr bwMode="auto">
          <a:xfrm>
            <a:off x="6488113" y="2590800"/>
            <a:ext cx="1296987" cy="1621532"/>
          </a:xfrm>
          <a:prstGeom prst="rect">
            <a:avLst/>
          </a:prstGeom>
          <a:solidFill>
            <a:srgbClr val="FFFFFF"/>
          </a:solidFill>
          <a:ln w="9525">
            <a:noFill/>
            <a:prstDash val="sysDot"/>
            <a:miter lim="800000"/>
            <a:headEnd/>
            <a:tailEnd/>
          </a:ln>
        </p:spPr>
        <p:txBody>
          <a:bodyPr/>
          <a:lstStyle/>
          <a:p>
            <a:pPr eaLnBrk="0" hangingPunct="0"/>
            <a:r>
              <a:rPr lang="en-US" sz="1600" dirty="0"/>
              <a:t>Output </a:t>
            </a:r>
            <a:r>
              <a:rPr lang="en-US" sz="1600" dirty="0" smtClean="0"/>
              <a:t>(Bite </a:t>
            </a:r>
            <a:r>
              <a:rPr lang="en-US" sz="1600" dirty="0"/>
              <a:t>or communications in the railway context)</a:t>
            </a:r>
            <a:endParaRPr lang="en-US" sz="1600" dirty="0">
              <a:latin typeface="Times" pitchFamily="18" charset="0"/>
            </a:endParaRPr>
          </a:p>
        </p:txBody>
      </p:sp>
      <p:sp>
        <p:nvSpPr>
          <p:cNvPr id="51211" name="Text Box 13"/>
          <p:cNvSpPr txBox="1">
            <a:spLocks noChangeArrowheads="1"/>
          </p:cNvSpPr>
          <p:nvPr/>
        </p:nvSpPr>
        <p:spPr bwMode="auto">
          <a:xfrm>
            <a:off x="3086100" y="3654424"/>
            <a:ext cx="2921000" cy="1061964"/>
          </a:xfrm>
          <a:prstGeom prst="rect">
            <a:avLst/>
          </a:prstGeom>
          <a:solidFill>
            <a:schemeClr val="accent1"/>
          </a:solidFill>
          <a:ln w="9525">
            <a:solidFill>
              <a:srgbClr val="000000"/>
            </a:solidFill>
            <a:miter lim="800000"/>
            <a:headEnd/>
            <a:tailEnd/>
          </a:ln>
        </p:spPr>
        <p:txBody>
          <a:bodyPr/>
          <a:lstStyle/>
          <a:p>
            <a:pPr eaLnBrk="0" hangingPunct="0"/>
            <a:r>
              <a:rPr lang="en-US" sz="1600" dirty="0"/>
              <a:t>Hardware and software supporting the execution of the functionalities with the right safety level</a:t>
            </a:r>
          </a:p>
        </p:txBody>
      </p:sp>
      <p:sp>
        <p:nvSpPr>
          <p:cNvPr id="51212" name="Freeform 14"/>
          <p:cNvSpPr>
            <a:spLocks/>
          </p:cNvSpPr>
          <p:nvPr/>
        </p:nvSpPr>
        <p:spPr bwMode="auto">
          <a:xfrm>
            <a:off x="3086100" y="2586038"/>
            <a:ext cx="2933700" cy="2130350"/>
          </a:xfrm>
          <a:custGeom>
            <a:avLst/>
            <a:gdLst>
              <a:gd name="T0" fmla="*/ 0 w 3975"/>
              <a:gd name="T1" fmla="*/ 8865 h 2079"/>
              <a:gd name="T2" fmla="*/ 0 w 3975"/>
              <a:gd name="T3" fmla="*/ 1843087 h 2079"/>
              <a:gd name="T4" fmla="*/ 2933700 w 3975"/>
              <a:gd name="T5" fmla="*/ 1843087 h 2079"/>
              <a:gd name="T6" fmla="*/ 2933700 w 3975"/>
              <a:gd name="T7" fmla="*/ 0 h 2079"/>
              <a:gd name="T8" fmla="*/ 0 60000 65536"/>
              <a:gd name="T9" fmla="*/ 0 60000 65536"/>
              <a:gd name="T10" fmla="*/ 0 60000 65536"/>
              <a:gd name="T11" fmla="*/ 0 60000 65536"/>
              <a:gd name="T12" fmla="*/ 0 w 3975"/>
              <a:gd name="T13" fmla="*/ 0 h 2079"/>
              <a:gd name="T14" fmla="*/ 3975 w 3975"/>
              <a:gd name="T15" fmla="*/ 2079 h 2079"/>
            </a:gdLst>
            <a:ahLst/>
            <a:cxnLst>
              <a:cxn ang="T8">
                <a:pos x="T0" y="T1"/>
              </a:cxn>
              <a:cxn ang="T9">
                <a:pos x="T2" y="T3"/>
              </a:cxn>
              <a:cxn ang="T10">
                <a:pos x="T4" y="T5"/>
              </a:cxn>
              <a:cxn ang="T11">
                <a:pos x="T6" y="T7"/>
              </a:cxn>
            </a:cxnLst>
            <a:rect l="T12" t="T13" r="T14" b="T15"/>
            <a:pathLst>
              <a:path w="3975" h="2079">
                <a:moveTo>
                  <a:pt x="0" y="10"/>
                </a:moveTo>
                <a:lnTo>
                  <a:pt x="0" y="2079"/>
                </a:lnTo>
                <a:lnTo>
                  <a:pt x="3975" y="2079"/>
                </a:lnTo>
                <a:lnTo>
                  <a:pt x="3975" y="0"/>
                </a:lnTo>
              </a:path>
            </a:pathLst>
          </a:custGeom>
          <a:noFill/>
          <a:ln w="28575">
            <a:solidFill>
              <a:schemeClr val="accent2"/>
            </a:solidFill>
            <a:round/>
            <a:headEnd/>
            <a:tailEnd/>
          </a:ln>
        </p:spPr>
        <p:txBody>
          <a:bodyPr/>
          <a:lstStyle/>
          <a:p>
            <a:pPr eaLnBrk="0" hangingPunct="0"/>
            <a:endParaRPr lang="fr-FR" sz="2400">
              <a:latin typeface="Times" pitchFamily="18" charset="0"/>
            </a:endParaRPr>
          </a:p>
        </p:txBody>
      </p:sp>
      <p:sp>
        <p:nvSpPr>
          <p:cNvPr id="51213" name="AutoShape 15"/>
          <p:cNvSpPr>
            <a:spLocks noChangeArrowheads="1"/>
          </p:cNvSpPr>
          <p:nvPr/>
        </p:nvSpPr>
        <p:spPr bwMode="auto">
          <a:xfrm>
            <a:off x="2622550" y="2786063"/>
            <a:ext cx="584200" cy="557212"/>
          </a:xfrm>
          <a:prstGeom prst="rightArrow">
            <a:avLst>
              <a:gd name="adj1" fmla="val 50000"/>
              <a:gd name="adj2" fmla="val 26211"/>
            </a:avLst>
          </a:prstGeom>
          <a:solidFill>
            <a:srgbClr val="FFFFFF"/>
          </a:solidFill>
          <a:ln w="9525">
            <a:solidFill>
              <a:srgbClr val="000000"/>
            </a:solidFill>
            <a:miter lim="800000"/>
            <a:headEnd/>
            <a:tailEnd/>
          </a:ln>
        </p:spPr>
        <p:txBody>
          <a:bodyPr/>
          <a:lstStyle/>
          <a:p>
            <a:pPr eaLnBrk="0" hangingPunct="0"/>
            <a:endParaRPr lang="en-GB" sz="1800">
              <a:latin typeface="Times" pitchFamily="18" charset="0"/>
            </a:endParaRPr>
          </a:p>
        </p:txBody>
      </p:sp>
      <p:sp>
        <p:nvSpPr>
          <p:cNvPr id="51214" name="AutoShape 16"/>
          <p:cNvSpPr>
            <a:spLocks noChangeArrowheads="1"/>
          </p:cNvSpPr>
          <p:nvPr/>
        </p:nvSpPr>
        <p:spPr bwMode="auto">
          <a:xfrm>
            <a:off x="5886450" y="2774950"/>
            <a:ext cx="584200" cy="557213"/>
          </a:xfrm>
          <a:prstGeom prst="rightArrow">
            <a:avLst>
              <a:gd name="adj1" fmla="val 50000"/>
              <a:gd name="adj2" fmla="val 26211"/>
            </a:avLst>
          </a:prstGeom>
          <a:solidFill>
            <a:srgbClr val="FFFFFF"/>
          </a:solidFill>
          <a:ln w="9525">
            <a:solidFill>
              <a:srgbClr val="000000"/>
            </a:solidFill>
            <a:miter lim="800000"/>
            <a:headEnd/>
            <a:tailEnd/>
          </a:ln>
        </p:spPr>
        <p:txBody>
          <a:bodyPr/>
          <a:lstStyle/>
          <a:p>
            <a:pPr eaLnBrk="0" hangingPunct="0"/>
            <a:endParaRPr lang="en-GB" sz="1800">
              <a:latin typeface="Times" pitchFamily="18" charset="0"/>
            </a:endParaRPr>
          </a:p>
        </p:txBody>
      </p:sp>
      <p:sp>
        <p:nvSpPr>
          <p:cNvPr id="30737" name="Text Box 17"/>
          <p:cNvSpPr txBox="1">
            <a:spLocks noChangeArrowheads="1"/>
          </p:cNvSpPr>
          <p:nvPr/>
        </p:nvSpPr>
        <p:spPr bwMode="auto">
          <a:xfrm>
            <a:off x="1005508" y="3852292"/>
            <a:ext cx="1671638" cy="817562"/>
          </a:xfrm>
          <a:prstGeom prst="rect">
            <a:avLst/>
          </a:prstGeom>
          <a:solidFill>
            <a:srgbClr val="FFFFFF"/>
          </a:solidFill>
          <a:ln w="9525" cap="rnd">
            <a:noFill/>
            <a:prstDash val="sysDot"/>
            <a:miter lim="800000"/>
            <a:headEnd/>
            <a:tailEnd/>
          </a:ln>
        </p:spPr>
        <p:txBody>
          <a:bodyPr/>
          <a:lstStyle/>
          <a:p>
            <a:pPr eaLnBrk="0" hangingPunct="0"/>
            <a:r>
              <a:rPr lang="en-US" sz="1400" i="1" dirty="0"/>
              <a:t>The applicative software must be 100% correct or it is not put into service</a:t>
            </a:r>
            <a:endParaRPr lang="en-US" sz="1400" dirty="0">
              <a:latin typeface="Times" pitchFamily="18" charset="0"/>
            </a:endParaRPr>
          </a:p>
        </p:txBody>
      </p:sp>
      <p:sp>
        <p:nvSpPr>
          <p:cNvPr id="30738" name="Line 18"/>
          <p:cNvSpPr>
            <a:spLocks noChangeShapeType="1"/>
          </p:cNvSpPr>
          <p:nvPr/>
        </p:nvSpPr>
        <p:spPr bwMode="auto">
          <a:xfrm flipV="1">
            <a:off x="2659063" y="3149600"/>
            <a:ext cx="900112" cy="996950"/>
          </a:xfrm>
          <a:prstGeom prst="line">
            <a:avLst/>
          </a:prstGeom>
          <a:noFill/>
          <a:ln w="9525">
            <a:solidFill>
              <a:srgbClr val="000000"/>
            </a:solidFill>
            <a:round/>
            <a:headEnd/>
            <a:tailEnd type="triangle" w="med" len="med"/>
          </a:ln>
        </p:spPr>
        <p:txBody>
          <a:bodyPr/>
          <a:lstStyle/>
          <a:p>
            <a:endParaRPr lang="fr-FR"/>
          </a:p>
        </p:txBody>
      </p:sp>
      <p:sp>
        <p:nvSpPr>
          <p:cNvPr id="30740" name="Text Box 20"/>
          <p:cNvSpPr txBox="1">
            <a:spLocks noChangeArrowheads="1"/>
          </p:cNvSpPr>
          <p:nvPr/>
        </p:nvSpPr>
        <p:spPr bwMode="auto">
          <a:xfrm>
            <a:off x="859210" y="4800203"/>
            <a:ext cx="8136904" cy="1615827"/>
          </a:xfrm>
          <a:prstGeom prst="rect">
            <a:avLst/>
          </a:prstGeom>
          <a:noFill/>
          <a:ln w="9525">
            <a:noFill/>
            <a:miter lim="800000"/>
            <a:headEnd/>
            <a:tailEnd/>
          </a:ln>
        </p:spPr>
        <p:txBody>
          <a:bodyPr wrap="square">
            <a:spAutoFit/>
          </a:bodyPr>
          <a:lstStyle/>
          <a:p>
            <a:pPr eaLnBrk="0" hangingPunct="0">
              <a:spcBef>
                <a:spcPct val="50000"/>
              </a:spcBef>
            </a:pPr>
            <a:r>
              <a:rPr lang="en-GB" dirty="0" smtClean="0">
                <a:solidFill>
                  <a:srgbClr val="660066"/>
                </a:solidFill>
                <a:latin typeface="Arial" pitchFamily="34" charset="0"/>
                <a:cs typeface="Arial" pitchFamily="34" charset="0"/>
                <a:sym typeface="Symbol" pitchFamily="18" charset="2"/>
              </a:rPr>
              <a:t> M</a:t>
            </a:r>
            <a:r>
              <a:rPr lang="en-GB" kern="0" dirty="0" smtClean="0">
                <a:solidFill>
                  <a:srgbClr val="675C53"/>
                </a:solidFill>
                <a:latin typeface="Arial" pitchFamily="34" charset="0"/>
                <a:ea typeface="굴림" pitchFamily="34" charset="-127"/>
                <a:cs typeface="Arial" pitchFamily="34" charset="0"/>
                <a:sym typeface="Wingdings" pitchFamily="2" charset="2"/>
              </a:rPr>
              <a:t>ain problem: </a:t>
            </a:r>
            <a:r>
              <a:rPr lang="en-GB" kern="0" dirty="0" smtClean="0">
                <a:solidFill>
                  <a:srgbClr val="675C53"/>
                </a:solidFill>
                <a:latin typeface="Arial" pitchFamily="34" charset="0"/>
                <a:ea typeface="굴림" pitchFamily="34" charset="-127"/>
                <a:cs typeface="Arial" pitchFamily="34" charset="0"/>
                <a:sym typeface="Wingdings" pitchFamily="2" charset="2"/>
              </a:rPr>
              <a:t>are the specifications and their </a:t>
            </a:r>
            <a:r>
              <a:rPr lang="en-GB" kern="0" dirty="0" smtClean="0">
                <a:solidFill>
                  <a:srgbClr val="675C53"/>
                </a:solidFill>
                <a:latin typeface="Arial" pitchFamily="34" charset="0"/>
                <a:ea typeface="굴림" pitchFamily="34" charset="-127"/>
                <a:cs typeface="Arial" pitchFamily="34" charset="0"/>
                <a:sym typeface="Wingdings" pitchFamily="2" charset="2"/>
              </a:rPr>
              <a:t>transformations </a:t>
            </a:r>
            <a:r>
              <a:rPr lang="en-GB" kern="0" dirty="0" smtClean="0">
                <a:solidFill>
                  <a:srgbClr val="675C53"/>
                </a:solidFill>
                <a:latin typeface="Arial" pitchFamily="34" charset="0"/>
                <a:ea typeface="굴림" pitchFamily="34" charset="-127"/>
                <a:cs typeface="Arial" pitchFamily="34" charset="0"/>
                <a:sym typeface="Wingdings" pitchFamily="2" charset="2"/>
              </a:rPr>
              <a:t>into the acquired final code 100% </a:t>
            </a:r>
            <a:r>
              <a:rPr lang="en-GB" kern="0" dirty="0" smtClean="0">
                <a:solidFill>
                  <a:srgbClr val="675C53"/>
                </a:solidFill>
                <a:latin typeface="Arial" pitchFamily="34" charset="0"/>
                <a:ea typeface="굴림" pitchFamily="34" charset="-127"/>
                <a:cs typeface="Arial" pitchFamily="34" charset="0"/>
                <a:sym typeface="Wingdings" pitchFamily="2" charset="2"/>
              </a:rPr>
              <a:t>correct?</a:t>
            </a:r>
            <a:endParaRPr lang="en-GB" kern="0" dirty="0" smtClean="0">
              <a:solidFill>
                <a:srgbClr val="675C53"/>
              </a:solidFill>
              <a:latin typeface="Arial" pitchFamily="34" charset="0"/>
              <a:ea typeface="굴림" pitchFamily="34" charset="-127"/>
              <a:cs typeface="Arial" pitchFamily="34" charset="0"/>
              <a:sym typeface="Wingdings" pitchFamily="2" charset="2"/>
            </a:endParaRPr>
          </a:p>
          <a:p>
            <a:pPr eaLnBrk="0" hangingPunct="0">
              <a:spcBef>
                <a:spcPct val="50000"/>
              </a:spcBef>
              <a:buFont typeface="Symbol" pitchFamily="18" charset="2"/>
              <a:buChar char="Þ"/>
            </a:pPr>
            <a:r>
              <a:rPr lang="en-GB" kern="0" dirty="0" smtClean="0">
                <a:solidFill>
                  <a:srgbClr val="675C53"/>
                </a:solidFill>
                <a:latin typeface="Arial" pitchFamily="34" charset="0"/>
                <a:ea typeface="굴림" pitchFamily="34" charset="-127"/>
                <a:cs typeface="Arial" pitchFamily="34" charset="0"/>
                <a:sym typeface="Wingdings" pitchFamily="2" charset="2"/>
              </a:rPr>
              <a:t>The commissioning of a high safety level installation involving “a” </a:t>
            </a:r>
            <a:br>
              <a:rPr lang="en-GB" kern="0" dirty="0" smtClean="0">
                <a:solidFill>
                  <a:srgbClr val="675C53"/>
                </a:solidFill>
                <a:latin typeface="Arial" pitchFamily="34" charset="0"/>
                <a:ea typeface="굴림" pitchFamily="34" charset="-127"/>
                <a:cs typeface="Arial" pitchFamily="34" charset="0"/>
                <a:sym typeface="Wingdings" pitchFamily="2" charset="2"/>
              </a:rPr>
            </a:br>
            <a:r>
              <a:rPr lang="en-GB" kern="0" dirty="0" smtClean="0">
                <a:solidFill>
                  <a:srgbClr val="675C53"/>
                </a:solidFill>
                <a:latin typeface="Arial" pitchFamily="34" charset="0"/>
                <a:ea typeface="굴림" pitchFamily="34" charset="-127"/>
                <a:cs typeface="Arial" pitchFamily="34" charset="0"/>
                <a:sym typeface="Wingdings" pitchFamily="2" charset="2"/>
              </a:rPr>
              <a:t>    functional incorrectness that persists in the final code will necessarily </a:t>
            </a:r>
            <a:br>
              <a:rPr lang="en-GB" kern="0" dirty="0" smtClean="0">
                <a:solidFill>
                  <a:srgbClr val="675C53"/>
                </a:solidFill>
                <a:latin typeface="Arial" pitchFamily="34" charset="0"/>
                <a:ea typeface="굴림" pitchFamily="34" charset="-127"/>
                <a:cs typeface="Arial" pitchFamily="34" charset="0"/>
                <a:sym typeface="Wingdings" pitchFamily="2" charset="2"/>
              </a:rPr>
            </a:br>
            <a:r>
              <a:rPr lang="en-GB" kern="0" dirty="0" smtClean="0">
                <a:solidFill>
                  <a:srgbClr val="675C53"/>
                </a:solidFill>
                <a:latin typeface="Arial" pitchFamily="34" charset="0"/>
                <a:ea typeface="굴림" pitchFamily="34" charset="-127"/>
                <a:cs typeface="Arial" pitchFamily="34" charset="0"/>
                <a:sym typeface="Wingdings" pitchFamily="2" charset="2"/>
              </a:rPr>
              <a:t>    lead to an accident  after a certain time in a deterministic way.</a:t>
            </a:r>
            <a:endParaRPr lang="fr-FR" kern="0" dirty="0" smtClean="0">
              <a:solidFill>
                <a:srgbClr val="675C53"/>
              </a:solidFill>
              <a:latin typeface="Arial" pitchFamily="34" charset="0"/>
              <a:ea typeface="굴림" pitchFamily="34" charset="-127"/>
              <a:cs typeface="Arial" pitchFamily="34" charset="0"/>
              <a:sym typeface="Wingdings" pitchFamily="2" charset="2"/>
            </a:endParaRPr>
          </a:p>
        </p:txBody>
      </p:sp>
      <p:sp>
        <p:nvSpPr>
          <p:cNvPr id="23" name="Rectangle 16"/>
          <p:cNvSpPr>
            <a:spLocks noChangeArrowheads="1"/>
          </p:cNvSpPr>
          <p:nvPr/>
        </p:nvSpPr>
        <p:spPr bwMode="auto">
          <a:xfrm>
            <a:off x="851967" y="1657375"/>
            <a:ext cx="7345362" cy="400110"/>
          </a:xfrm>
          <a:prstGeom prst="rect">
            <a:avLst/>
          </a:prstGeom>
          <a:noFill/>
          <a:ln w="9525">
            <a:noFill/>
            <a:miter lim="800000"/>
            <a:headEnd/>
            <a:tailEnd/>
          </a:ln>
        </p:spPr>
        <p:txBody>
          <a:bodyPr anchor="ctr">
            <a:spAutoFit/>
          </a:bodyPr>
          <a:lstStyle/>
          <a:p>
            <a:pPr algn="just" eaLnBrk="0" hangingPunct="0"/>
            <a:r>
              <a:rPr lang="en-GB" sz="2000" u="sng" kern="0" dirty="0" smtClean="0">
                <a:solidFill>
                  <a:srgbClr val="675C53"/>
                </a:solidFill>
                <a:latin typeface="Arial"/>
                <a:ea typeface="굴림" pitchFamily="34" charset="-127"/>
                <a:sym typeface="Wingdings" pitchFamily="2" charset="2"/>
              </a:rPr>
              <a:t>Second </a:t>
            </a:r>
            <a:r>
              <a:rPr lang="en-GB" sz="2000" u="sng" kern="0" dirty="0">
                <a:solidFill>
                  <a:srgbClr val="675C53"/>
                </a:solidFill>
                <a:latin typeface="Arial"/>
                <a:ea typeface="굴림" pitchFamily="34" charset="-127"/>
                <a:sym typeface="Wingdings" pitchFamily="2" charset="2"/>
              </a:rPr>
              <a:t>level </a:t>
            </a:r>
            <a:r>
              <a:rPr lang="en-GB" sz="2000" kern="0" dirty="0">
                <a:solidFill>
                  <a:srgbClr val="675C53"/>
                </a:solidFill>
                <a:latin typeface="Arial"/>
                <a:ea typeface="굴림" pitchFamily="34" charset="-127"/>
                <a:sym typeface="Wingdings" pitchFamily="2" charset="2"/>
              </a:rPr>
              <a:t>of the computerised interlocking:</a:t>
            </a:r>
          </a:p>
        </p:txBody>
      </p:sp>
      <p:sp>
        <p:nvSpPr>
          <p:cNvPr id="24" name="Text Box 18"/>
          <p:cNvSpPr txBox="1">
            <a:spLocks noChangeArrowheads="1"/>
          </p:cNvSpPr>
          <p:nvPr/>
        </p:nvSpPr>
        <p:spPr bwMode="auto">
          <a:xfrm>
            <a:off x="857300" y="1350293"/>
            <a:ext cx="7200900" cy="400110"/>
          </a:xfrm>
          <a:prstGeom prst="rect">
            <a:avLst/>
          </a:prstGeom>
          <a:noFill/>
          <a:ln w="9525">
            <a:noFill/>
            <a:miter lim="800000"/>
            <a:headEnd/>
            <a:tailEnd/>
          </a:ln>
        </p:spPr>
        <p:txBody>
          <a:bodyPr>
            <a:spAutoFit/>
          </a:bodyPr>
          <a:lstStyle/>
          <a:p>
            <a:pPr eaLnBrk="0" hangingPunct="0"/>
            <a:r>
              <a:rPr lang="en-GB" sz="2000" b="1" kern="0" dirty="0">
                <a:solidFill>
                  <a:srgbClr val="675C53"/>
                </a:solidFill>
                <a:latin typeface="Arial"/>
                <a:ea typeface="굴림" pitchFamily="34" charset="-127"/>
                <a:sym typeface="Wingdings" pitchFamily="2" charset="2"/>
              </a:rPr>
              <a:t>The software architecture </a:t>
            </a:r>
            <a:r>
              <a:rPr lang="en-GB" sz="2000" b="1" kern="0" dirty="0" smtClean="0">
                <a:solidFill>
                  <a:srgbClr val="675C53"/>
                </a:solidFill>
                <a:latin typeface="Arial"/>
                <a:ea typeface="굴림" pitchFamily="34" charset="-127"/>
                <a:sym typeface="Wingdings" pitchFamily="2" charset="2"/>
              </a:rPr>
              <a:t>in </a:t>
            </a:r>
            <a:r>
              <a:rPr lang="en-GB" sz="2000" b="1" kern="0" dirty="0">
                <a:solidFill>
                  <a:srgbClr val="675C53"/>
                </a:solidFill>
                <a:latin typeface="Arial"/>
                <a:ea typeface="굴림" pitchFamily="34" charset="-127"/>
                <a:sym typeface="Wingdings" pitchFamily="2" charset="2"/>
              </a:rPr>
              <a:t>two levels</a:t>
            </a:r>
          </a:p>
        </p:txBody>
      </p:sp>
      <p:sp>
        <p:nvSpPr>
          <p:cNvPr id="25" name="Rectangle 2"/>
          <p:cNvSpPr txBox="1">
            <a:spLocks noChangeArrowheads="1"/>
          </p:cNvSpPr>
          <p:nvPr/>
        </p:nvSpPr>
        <p:spPr bwMode="auto">
          <a:xfrm>
            <a:off x="238125" y="371653"/>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Architectures signalling choices </a:t>
            </a:r>
            <a:r>
              <a:rPr lang="en-GB" sz="3200" b="1" kern="0" dirty="0" smtClean="0">
                <a:solidFill>
                  <a:srgbClr val="506361"/>
                </a:solidFill>
                <a:latin typeface="Arial"/>
              </a:rPr>
              <a:t>specification </a:t>
            </a:r>
            <a:r>
              <a:rPr lang="en-GB" sz="3200" b="1" kern="0" dirty="0" smtClean="0">
                <a:solidFill>
                  <a:srgbClr val="506361"/>
                </a:solidFill>
                <a:latin typeface="Arial"/>
              </a:rPr>
              <a:t>requirement</a:t>
            </a:r>
            <a:endParaRPr lang="fr-FR" sz="3200" b="1" kern="0" dirty="0">
              <a:solidFill>
                <a:srgbClr val="506361"/>
              </a:solidFill>
              <a:latin typeface="Arial"/>
            </a:endParaRPr>
          </a:p>
        </p:txBody>
      </p:sp>
      <p:sp>
        <p:nvSpPr>
          <p:cNvPr id="26"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10</a:t>
            </a:fld>
            <a:endParaRPr lang="fr-FR"/>
          </a:p>
        </p:txBody>
      </p:sp>
      <p:sp>
        <p:nvSpPr>
          <p:cNvPr id="27"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28"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10</a:t>
            </a:fld>
            <a:endParaRPr lang="en-GB" sz="10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1" grpId="0" animBg="1"/>
      <p:bldP spid="30732" grpId="0" animBg="1"/>
      <p:bldP spid="30737" grpId="0" animBg="1"/>
      <p:bldP spid="30738" grpId="0" animBg="1"/>
      <p:bldP spid="307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429625" y="6419850"/>
            <a:ext cx="609600" cy="304800"/>
          </a:xfrm>
          <a:prstGeom prst="rect">
            <a:avLst/>
          </a:prstGeom>
        </p:spPr>
        <p:txBody>
          <a:bodyPr/>
          <a:lstStyle/>
          <a:p>
            <a:fld id="{267A0211-B678-4180-85C7-BEB3C0A41A40}" type="slidenum">
              <a:rPr lang="fr-FR"/>
              <a:pPr/>
              <a:t>11</a:t>
            </a:fld>
            <a:endParaRPr lang="fr-FR" sz="1400">
              <a:latin typeface="Times" pitchFamily="18" charset="0"/>
            </a:endParaRPr>
          </a:p>
        </p:txBody>
      </p:sp>
      <p:sp>
        <p:nvSpPr>
          <p:cNvPr id="167939" name="Rectangle 3"/>
          <p:cNvSpPr>
            <a:spLocks noGrp="1" noChangeArrowheads="1"/>
          </p:cNvSpPr>
          <p:nvPr>
            <p:ph type="body" idx="1"/>
          </p:nvPr>
        </p:nvSpPr>
        <p:spPr>
          <a:xfrm>
            <a:off x="932359" y="1775507"/>
            <a:ext cx="7870786" cy="4114800"/>
          </a:xfrm>
        </p:spPr>
        <p:txBody>
          <a:bodyPr/>
          <a:lstStyle/>
          <a:p>
            <a:pPr lvl="1" indent="-285750" hangingPunct="1">
              <a:lnSpc>
                <a:spcPct val="90000"/>
              </a:lnSpc>
              <a:buSzPct val="63000"/>
            </a:pPr>
            <a:r>
              <a:rPr lang="en-GB" sz="2000" b="1" dirty="0" smtClean="0">
                <a:solidFill>
                  <a:srgbClr val="675C53"/>
                </a:solidFill>
                <a:latin typeface="Arial" pitchFamily="34" charset="0"/>
                <a:ea typeface="굴림" pitchFamily="34" charset="-127"/>
                <a:cs typeface="Arial" pitchFamily="34" charset="0"/>
                <a:sym typeface="Wingdings" pitchFamily="2" charset="2"/>
              </a:rPr>
              <a:t>Analysis of life cycle of electronic signalling material by </a:t>
            </a:r>
            <a:r>
              <a:rPr lang="en-GB" sz="2000" b="1" dirty="0" smtClean="0">
                <a:solidFill>
                  <a:srgbClr val="675C53"/>
                </a:solidFill>
                <a:latin typeface="Arial" pitchFamily="34" charset="0"/>
                <a:ea typeface="굴림" pitchFamily="34" charset="-127"/>
                <a:cs typeface="Arial" pitchFamily="34" charset="0"/>
                <a:sym typeface="Wingdings" pitchFamily="2" charset="2"/>
              </a:rPr>
              <a:t>estimating failure </a:t>
            </a:r>
            <a:r>
              <a:rPr lang="en-GB" sz="2000" b="1" dirty="0" smtClean="0">
                <a:solidFill>
                  <a:srgbClr val="675C53"/>
                </a:solidFill>
                <a:latin typeface="Arial" pitchFamily="34" charset="0"/>
                <a:ea typeface="굴림" pitchFamily="34" charset="-127"/>
                <a:cs typeface="Arial" pitchFamily="34" charset="0"/>
                <a:sym typeface="Wingdings" pitchFamily="2" charset="2"/>
              </a:rPr>
              <a:t>rate </a:t>
            </a:r>
            <a:r>
              <a:rPr lang="en-GB" sz="2000" b="1" i="1" dirty="0" smtClean="0">
                <a:solidFill>
                  <a:srgbClr val="675C53"/>
                </a:solidFill>
                <a:latin typeface="Arial" pitchFamily="34" charset="0"/>
                <a:ea typeface="굴림" pitchFamily="34" charset="-127"/>
                <a:cs typeface="Arial" pitchFamily="34" charset="0"/>
                <a:sym typeface="Wingdings" pitchFamily="2" charset="2"/>
              </a:rPr>
              <a:t>λ(t</a:t>
            </a:r>
            <a:r>
              <a:rPr lang="en-GB" sz="2000" b="1" i="1" dirty="0" smtClean="0">
                <a:solidFill>
                  <a:srgbClr val="675C53"/>
                </a:solidFill>
                <a:latin typeface="Arial" pitchFamily="34" charset="0"/>
                <a:ea typeface="굴림" pitchFamily="34" charset="-127"/>
                <a:cs typeface="Arial" pitchFamily="34" charset="0"/>
                <a:sym typeface="Wingdings" pitchFamily="2" charset="2"/>
              </a:rPr>
              <a:t>)</a:t>
            </a:r>
            <a:r>
              <a:rPr lang="en-GB" sz="2000" b="1" dirty="0" smtClean="0">
                <a:solidFill>
                  <a:srgbClr val="675C53"/>
                </a:solidFill>
                <a:latin typeface="Arial" pitchFamily="34" charset="0"/>
                <a:ea typeface="굴림" pitchFamily="34" charset="-127"/>
                <a:cs typeface="Arial" pitchFamily="34" charset="0"/>
                <a:sym typeface="Wingdings" pitchFamily="2" charset="2"/>
              </a:rPr>
              <a:t>:</a:t>
            </a:r>
            <a:endParaRPr lang="en-GB" sz="2000" b="1" dirty="0" smtClean="0">
              <a:solidFill>
                <a:srgbClr val="675C53"/>
              </a:solidFill>
              <a:latin typeface="Arial" pitchFamily="34" charset="0"/>
              <a:ea typeface="굴림" pitchFamily="34" charset="-127"/>
              <a:cs typeface="Arial" pitchFamily="34" charset="0"/>
              <a:sym typeface="Wingdings" pitchFamily="2" charset="2"/>
            </a:endParaRPr>
          </a:p>
          <a:p>
            <a:pPr lvl="1">
              <a:buSzPct val="71000"/>
            </a:pPr>
            <a:r>
              <a:rPr lang="en-GB" sz="2000" dirty="0" smtClean="0">
                <a:solidFill>
                  <a:srgbClr val="675C53"/>
                </a:solidFill>
                <a:latin typeface="Arial" pitchFamily="34" charset="0"/>
                <a:ea typeface="굴림" pitchFamily="34" charset="-127"/>
                <a:cs typeface="Arial" pitchFamily="34" charset="0"/>
                <a:sym typeface="Wingdings" pitchFamily="2" charset="2"/>
              </a:rPr>
              <a:t> The failure rate isn’t truly constant? </a:t>
            </a:r>
          </a:p>
          <a:p>
            <a:pPr lvl="1">
              <a:buSzPct val="71000"/>
            </a:pPr>
            <a:r>
              <a:rPr lang="en-GB" sz="2000" dirty="0" smtClean="0">
                <a:solidFill>
                  <a:srgbClr val="675C53"/>
                </a:solidFill>
                <a:latin typeface="Arial" pitchFamily="34" charset="0"/>
                <a:ea typeface="굴림" pitchFamily="34" charset="-127"/>
                <a:cs typeface="Arial" pitchFamily="34" charset="0"/>
                <a:sym typeface="Wingdings" pitchFamily="2" charset="2"/>
              </a:rPr>
              <a:t> Which environment variables exist which can influence the life </a:t>
            </a:r>
            <a:r>
              <a:rPr lang="en-GB" sz="2000" dirty="0" smtClean="0">
                <a:solidFill>
                  <a:srgbClr val="675C53"/>
                </a:solidFill>
                <a:latin typeface="Arial" pitchFamily="34" charset="0"/>
                <a:ea typeface="굴림" pitchFamily="34" charset="-127"/>
                <a:cs typeface="Arial" pitchFamily="34" charset="0"/>
                <a:sym typeface="Wingdings" pitchFamily="2" charset="2"/>
              </a:rPr>
              <a:t>cycle of </a:t>
            </a:r>
            <a:r>
              <a:rPr lang="en-GB" sz="2000" dirty="0" smtClean="0">
                <a:solidFill>
                  <a:srgbClr val="675C53"/>
                </a:solidFill>
                <a:latin typeface="Arial" pitchFamily="34" charset="0"/>
                <a:ea typeface="굴림" pitchFamily="34" charset="-127"/>
                <a:cs typeface="Arial" pitchFamily="34" charset="0"/>
                <a:sym typeface="Wingdings" pitchFamily="2" charset="2"/>
              </a:rPr>
              <a:t>material?</a:t>
            </a:r>
            <a:endParaRPr lang="en-GB" sz="2000" dirty="0" smtClean="0">
              <a:solidFill>
                <a:srgbClr val="675C53"/>
              </a:solidFill>
              <a:latin typeface="Arial" pitchFamily="34" charset="0"/>
              <a:ea typeface="굴림" pitchFamily="34" charset="-127"/>
              <a:cs typeface="Arial" pitchFamily="34" charset="0"/>
              <a:sym typeface="Wingdings" pitchFamily="2" charset="2"/>
            </a:endParaRPr>
          </a:p>
          <a:p>
            <a:pPr lvl="1">
              <a:buSzPct val="71000"/>
              <a:buFont typeface="Arial Narrow" pitchFamily="34" charset="0"/>
              <a:buChar char="-"/>
            </a:pPr>
            <a:endParaRPr lang="en-GB" sz="2000" dirty="0" smtClean="0">
              <a:solidFill>
                <a:srgbClr val="675C53"/>
              </a:solidFill>
              <a:latin typeface="Arial" pitchFamily="34" charset="0"/>
              <a:ea typeface="굴림" pitchFamily="34" charset="-127"/>
              <a:cs typeface="Arial" pitchFamily="34" charset="0"/>
              <a:sym typeface="Wingdings" pitchFamily="2" charset="2"/>
            </a:endParaRPr>
          </a:p>
          <a:p>
            <a:pPr lvl="1" indent="-285750" hangingPunct="1">
              <a:lnSpc>
                <a:spcPct val="90000"/>
              </a:lnSpc>
              <a:buSzPct val="63000"/>
            </a:pPr>
            <a:r>
              <a:rPr lang="en-GB" sz="2000" b="1" dirty="0" smtClean="0">
                <a:solidFill>
                  <a:srgbClr val="675C53"/>
                </a:solidFill>
                <a:latin typeface="Arial" pitchFamily="34" charset="0"/>
                <a:ea typeface="굴림" pitchFamily="34" charset="-127"/>
                <a:cs typeface="Arial" pitchFamily="34" charset="0"/>
                <a:sym typeface="Wingdings" pitchFamily="2" charset="2"/>
              </a:rPr>
              <a:t>Modelling of existing economic link between maintenance costs </a:t>
            </a:r>
          </a:p>
          <a:p>
            <a:pPr lvl="1" indent="-285750" hangingPunct="1">
              <a:lnSpc>
                <a:spcPct val="90000"/>
              </a:lnSpc>
              <a:buSzPct val="63000"/>
            </a:pPr>
            <a:r>
              <a:rPr lang="en-GB" sz="2000" b="1" dirty="0" smtClean="0">
                <a:solidFill>
                  <a:srgbClr val="675C53"/>
                </a:solidFill>
                <a:latin typeface="Arial" pitchFamily="34" charset="0"/>
                <a:ea typeface="굴림" pitchFamily="34" charset="-127"/>
                <a:cs typeface="Arial" pitchFamily="34" charset="0"/>
                <a:sym typeface="Wingdings" pitchFamily="2" charset="2"/>
              </a:rPr>
              <a:t>and volume of systematic renewal:</a:t>
            </a:r>
          </a:p>
          <a:p>
            <a:pPr lvl="1">
              <a:buSzPct val="71000"/>
            </a:pPr>
            <a:r>
              <a:rPr lang="en-GB" sz="2000" dirty="0" smtClean="0">
                <a:solidFill>
                  <a:srgbClr val="675C53"/>
                </a:solidFill>
                <a:latin typeface="Arial" pitchFamily="34" charset="0"/>
                <a:ea typeface="굴림" pitchFamily="34" charset="-127"/>
                <a:cs typeface="Arial" pitchFamily="34" charset="0"/>
                <a:sym typeface="Wingdings" pitchFamily="2" charset="2"/>
              </a:rPr>
              <a:t> Which maintenance strategy has the lowest costs on a complete </a:t>
            </a:r>
            <a:br>
              <a:rPr lang="en-GB" sz="2000" dirty="0" smtClean="0">
                <a:solidFill>
                  <a:srgbClr val="675C53"/>
                </a:solidFill>
                <a:latin typeface="Arial" pitchFamily="34" charset="0"/>
                <a:ea typeface="굴림" pitchFamily="34" charset="-127"/>
                <a:cs typeface="Arial" pitchFamily="34" charset="0"/>
                <a:sym typeface="Wingdings" pitchFamily="2" charset="2"/>
              </a:rPr>
            </a:br>
            <a:r>
              <a:rPr lang="en-GB" sz="2000" dirty="0" smtClean="0">
                <a:solidFill>
                  <a:srgbClr val="675C53"/>
                </a:solidFill>
                <a:latin typeface="Arial" pitchFamily="34" charset="0"/>
                <a:ea typeface="굴림" pitchFamily="34" charset="-127"/>
                <a:cs typeface="Arial" pitchFamily="34" charset="0"/>
                <a:sym typeface="Wingdings" pitchFamily="2" charset="2"/>
              </a:rPr>
              <a:t>     life cycle? </a:t>
            </a:r>
            <a:r>
              <a:rPr lang="en-GB" sz="2000" dirty="0" smtClean="0">
                <a:solidFill>
                  <a:srgbClr val="675C53"/>
                </a:solidFill>
                <a:latin typeface="Arial" pitchFamily="34" charset="0"/>
                <a:ea typeface="굴림" pitchFamily="34" charset="-127"/>
                <a:cs typeface="Arial" pitchFamily="34" charset="0"/>
                <a:sym typeface="Symbol" pitchFamily="18" charset="2"/>
              </a:rPr>
              <a:t> real means</a:t>
            </a:r>
            <a:r>
              <a:rPr lang="en-GB" sz="2000" dirty="0" smtClean="0">
                <a:solidFill>
                  <a:srgbClr val="675C53"/>
                </a:solidFill>
                <a:latin typeface="Arial" pitchFamily="34" charset="0"/>
                <a:ea typeface="굴림" pitchFamily="34" charset="-127"/>
                <a:cs typeface="Arial" pitchFamily="34" charset="0"/>
                <a:sym typeface="Wingdings" pitchFamily="2" charset="2"/>
              </a:rPr>
              <a:t> to realise an LCC analysis</a:t>
            </a:r>
          </a:p>
          <a:p>
            <a:pPr lvl="1">
              <a:buSzPct val="71000"/>
            </a:pPr>
            <a:r>
              <a:rPr lang="en-GB" sz="2000" dirty="0" smtClean="0">
                <a:solidFill>
                  <a:srgbClr val="675C53"/>
                </a:solidFill>
                <a:latin typeface="Arial" pitchFamily="34" charset="0"/>
                <a:ea typeface="굴림" pitchFamily="34" charset="-127"/>
                <a:cs typeface="Arial" pitchFamily="34" charset="0"/>
                <a:sym typeface="Wingdings" pitchFamily="2" charset="2"/>
              </a:rPr>
              <a:t> How to best use a fix budget for renewal in order to reduce </a:t>
            </a:r>
            <a:br>
              <a:rPr lang="en-GB" sz="2000" dirty="0" smtClean="0">
                <a:solidFill>
                  <a:srgbClr val="675C53"/>
                </a:solidFill>
                <a:latin typeface="Arial" pitchFamily="34" charset="0"/>
                <a:ea typeface="굴림" pitchFamily="34" charset="-127"/>
                <a:cs typeface="Arial" pitchFamily="34" charset="0"/>
                <a:sym typeface="Wingdings" pitchFamily="2" charset="2"/>
              </a:rPr>
            </a:br>
            <a:r>
              <a:rPr lang="en-GB" sz="2000" dirty="0" smtClean="0">
                <a:solidFill>
                  <a:srgbClr val="675C53"/>
                </a:solidFill>
                <a:latin typeface="Arial" pitchFamily="34" charset="0"/>
                <a:ea typeface="굴림" pitchFamily="34" charset="-127"/>
                <a:cs typeface="Arial" pitchFamily="34" charset="0"/>
                <a:sym typeface="Wingdings" pitchFamily="2" charset="2"/>
              </a:rPr>
              <a:t>    maintenance costs ?</a:t>
            </a:r>
            <a:endParaRPr lang="en-GB" sz="2000" dirty="0">
              <a:solidFill>
                <a:srgbClr val="675C53"/>
              </a:solidFill>
              <a:latin typeface="Arial" pitchFamily="34" charset="0"/>
              <a:ea typeface="굴림" pitchFamily="34" charset="-127"/>
              <a:cs typeface="Arial" pitchFamily="34" charset="0"/>
              <a:sym typeface="Wingdings" pitchFamily="2" charset="2"/>
            </a:endParaRPr>
          </a:p>
        </p:txBody>
      </p:sp>
      <p:sp>
        <p:nvSpPr>
          <p:cNvPr id="6" name="Rectangle 2"/>
          <p:cNvSpPr txBox="1">
            <a:spLocks noChangeArrowheads="1"/>
          </p:cNvSpPr>
          <p:nvPr/>
        </p:nvSpPr>
        <p:spPr bwMode="auto">
          <a:xfrm>
            <a:off x="244520" y="527586"/>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Failure </a:t>
            </a:r>
            <a:r>
              <a:rPr lang="en-GB" sz="3200" b="1" kern="0" dirty="0" smtClean="0">
                <a:solidFill>
                  <a:srgbClr val="506361"/>
                </a:solidFill>
                <a:latin typeface="Arial"/>
              </a:rPr>
              <a:t>distribution and </a:t>
            </a:r>
            <a:r>
              <a:rPr lang="en-GB" sz="3200" b="1" kern="0" dirty="0" smtClean="0">
                <a:solidFill>
                  <a:srgbClr val="506361"/>
                </a:solidFill>
                <a:latin typeface="Arial"/>
              </a:rPr>
              <a:t>maintenance strategy optimisation</a:t>
            </a:r>
            <a:endParaRPr lang="fr-FR" sz="3200" b="1" kern="0" dirty="0" smtClean="0">
              <a:solidFill>
                <a:srgbClr val="506361"/>
              </a:solidFill>
              <a:latin typeface="Arial"/>
            </a:endParaRPr>
          </a:p>
        </p:txBody>
      </p:sp>
      <p:sp>
        <p:nvSpPr>
          <p:cNvPr id="7"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11</a:t>
            </a:fld>
            <a:endParaRPr lang="fr-FR"/>
          </a:p>
        </p:txBody>
      </p:sp>
      <p:sp>
        <p:nvSpPr>
          <p:cNvPr id="8"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9"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11</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0"/>
          </p:nvPr>
        </p:nvSpPr>
        <p:spPr/>
        <p:txBody>
          <a:bodyPr/>
          <a:lstStyle/>
          <a:p>
            <a:fld id="{5B7FA87A-B9A6-4D56-9508-39801860463E}" type="slidenum">
              <a:rPr lang="fr-FR"/>
              <a:pPr/>
              <a:t>12</a:t>
            </a:fld>
            <a:endParaRPr lang="fr-FR" sz="1400">
              <a:latin typeface="Times" pitchFamily="18" charset="0"/>
            </a:endParaRPr>
          </a:p>
        </p:txBody>
      </p:sp>
      <p:sp>
        <p:nvSpPr>
          <p:cNvPr id="137219" name="Rectangle 3"/>
          <p:cNvSpPr>
            <a:spLocks noGrp="1" noChangeArrowheads="1"/>
          </p:cNvSpPr>
          <p:nvPr>
            <p:ph type="body" sz="half" idx="1"/>
          </p:nvPr>
        </p:nvSpPr>
        <p:spPr>
          <a:xfrm>
            <a:off x="602035" y="1538363"/>
            <a:ext cx="8280920" cy="1150937"/>
          </a:xfrm>
        </p:spPr>
        <p:txBody>
          <a:bodyPr/>
          <a:lstStyle/>
          <a:p>
            <a:pPr marL="0" indent="0">
              <a:buFontTx/>
              <a:buNone/>
            </a:pPr>
            <a:r>
              <a:rPr lang="en-GB" sz="2000" dirty="0" smtClean="0">
                <a:solidFill>
                  <a:srgbClr val="675C53"/>
                </a:solidFill>
                <a:latin typeface="Arial" pitchFamily="34" charset="0"/>
                <a:ea typeface="굴림" pitchFamily="34" charset="-127"/>
                <a:cs typeface="Arial" pitchFamily="34" charset="0"/>
                <a:sym typeface="Wingdings" pitchFamily="2" charset="2"/>
              </a:rPr>
              <a:t>Method – Simple replacement of  signalling components</a:t>
            </a:r>
          </a:p>
          <a:p>
            <a:pPr marL="0" indent="0">
              <a:buFontTx/>
              <a:buNone/>
            </a:pPr>
            <a:r>
              <a:rPr lang="en-GB" sz="2000" b="0" dirty="0" smtClean="0">
                <a:solidFill>
                  <a:srgbClr val="675C53"/>
                </a:solidFill>
                <a:latin typeface="Arial" pitchFamily="34" charset="0"/>
                <a:ea typeface="굴림" pitchFamily="34" charset="-127"/>
                <a:cs typeface="Arial" pitchFamily="34" charset="0"/>
                <a:sym typeface="Wingdings" pitchFamily="2" charset="2"/>
              </a:rPr>
              <a:t>In order to predict the period for replacement  it is important to keep in mind the aging  effects of the signalling material (</a:t>
            </a:r>
            <a:r>
              <a:rPr lang="en-GB" sz="1800" b="0" dirty="0" smtClean="0">
                <a:solidFill>
                  <a:srgbClr val="675C53"/>
                </a:solidFill>
                <a:latin typeface="Arial" pitchFamily="34" charset="0"/>
                <a:ea typeface="굴림" pitchFamily="34" charset="-127"/>
                <a:cs typeface="Arial" pitchFamily="34" charset="0"/>
                <a:sym typeface="Wingdings" pitchFamily="2" charset="2"/>
              </a:rPr>
              <a:t>progressive drift </a:t>
            </a:r>
            <a:r>
              <a:rPr lang="en-GB" sz="2000" b="0" dirty="0" smtClean="0">
                <a:solidFill>
                  <a:srgbClr val="675C53"/>
                </a:solidFill>
                <a:latin typeface="Arial" pitchFamily="34" charset="0"/>
                <a:ea typeface="굴림" pitchFamily="34" charset="-127"/>
                <a:cs typeface="Arial" pitchFamily="34" charset="0"/>
                <a:sym typeface="Wingdings" pitchFamily="2" charset="2"/>
              </a:rPr>
              <a:t>) 	</a:t>
            </a:r>
            <a:r>
              <a:rPr lang="en-GB" sz="2000" dirty="0" smtClean="0">
                <a:solidFill>
                  <a:srgbClr val="675C53"/>
                </a:solidFill>
                <a:latin typeface="Arial" pitchFamily="34" charset="0"/>
                <a:ea typeface="굴림" pitchFamily="34" charset="-127"/>
                <a:cs typeface="Arial" pitchFamily="34" charset="0"/>
                <a:sym typeface="Wingdings" pitchFamily="2" charset="2"/>
              </a:rPr>
              <a:t>	</a:t>
            </a:r>
            <a:endParaRPr lang="en-GB" sz="2000" dirty="0">
              <a:solidFill>
                <a:srgbClr val="675C53"/>
              </a:solidFill>
              <a:latin typeface="Arial" pitchFamily="34" charset="0"/>
              <a:ea typeface="굴림" pitchFamily="34" charset="-127"/>
              <a:cs typeface="Arial" pitchFamily="34" charset="0"/>
              <a:sym typeface="Wingdings" pitchFamily="2" charset="2"/>
            </a:endParaRPr>
          </a:p>
        </p:txBody>
      </p:sp>
      <p:sp>
        <p:nvSpPr>
          <p:cNvPr id="137231" name="Text Box 15"/>
          <p:cNvSpPr txBox="1">
            <a:spLocks noChangeArrowheads="1"/>
          </p:cNvSpPr>
          <p:nvPr/>
        </p:nvSpPr>
        <p:spPr bwMode="auto">
          <a:xfrm>
            <a:off x="538411" y="2825750"/>
            <a:ext cx="4654303" cy="3539430"/>
          </a:xfrm>
          <a:prstGeom prst="rect">
            <a:avLst/>
          </a:prstGeom>
          <a:noFill/>
          <a:ln w="9525">
            <a:noFill/>
            <a:miter lim="800000"/>
            <a:headEnd/>
            <a:tailEnd/>
          </a:ln>
          <a:effectLst/>
        </p:spPr>
        <p:txBody>
          <a:bodyPr wrap="square">
            <a:spAutoFit/>
          </a:bodyPr>
          <a:lstStyle/>
          <a:p>
            <a:pPr>
              <a:spcBef>
                <a:spcPct val="65000"/>
              </a:spcBef>
              <a:spcAft>
                <a:spcPct val="40000"/>
              </a:spcAft>
            </a:pPr>
            <a:r>
              <a:rPr lang="en-GB" sz="2000" b="1" kern="0" dirty="0" smtClean="0">
                <a:solidFill>
                  <a:srgbClr val="675C53"/>
                </a:solidFill>
                <a:latin typeface="Arial"/>
                <a:ea typeface="굴림" pitchFamily="34" charset="-127"/>
                <a:sym typeface="Wingdings" pitchFamily="2" charset="2"/>
              </a:rPr>
              <a:t>Bertholon Model</a:t>
            </a:r>
          </a:p>
          <a:p>
            <a:pPr>
              <a:spcBef>
                <a:spcPct val="30000"/>
              </a:spcBef>
              <a:spcAft>
                <a:spcPct val="40000"/>
              </a:spcAft>
            </a:pPr>
            <a:r>
              <a:rPr lang="en-GB" sz="2000" u="sng" dirty="0" smtClean="0">
                <a:solidFill>
                  <a:schemeClr val="tx1">
                    <a:lumMod val="50000"/>
                    <a:lumOff val="50000"/>
                  </a:schemeClr>
                </a:solidFill>
                <a:latin typeface="Arial Narrow" pitchFamily="34" charset="0"/>
              </a:rPr>
              <a:t>For </a:t>
            </a:r>
            <a:r>
              <a:rPr lang="en-GB" sz="2000" i="1" u="sng" dirty="0">
                <a:solidFill>
                  <a:schemeClr val="tx1">
                    <a:lumMod val="50000"/>
                    <a:lumOff val="50000"/>
                  </a:schemeClr>
                </a:solidFill>
                <a:latin typeface="Arial Narrow" pitchFamily="34" charset="0"/>
              </a:rPr>
              <a:t>t </a:t>
            </a:r>
            <a:r>
              <a:rPr lang="en-GB" sz="2000" u="sng" dirty="0">
                <a:solidFill>
                  <a:schemeClr val="tx1">
                    <a:lumMod val="50000"/>
                    <a:lumOff val="50000"/>
                  </a:schemeClr>
                </a:solidFill>
                <a:latin typeface="Arial Narrow" pitchFamily="34" charset="0"/>
              </a:rPr>
              <a:t>&lt; </a:t>
            </a:r>
            <a:r>
              <a:rPr lang="en-GB" sz="2000" i="1" u="sng" dirty="0">
                <a:solidFill>
                  <a:schemeClr val="tx1">
                    <a:lumMod val="50000"/>
                    <a:lumOff val="50000"/>
                  </a:schemeClr>
                </a:solidFill>
                <a:latin typeface="Arial Narrow" pitchFamily="34" charset="0"/>
              </a:rPr>
              <a:t>t</a:t>
            </a:r>
            <a:r>
              <a:rPr lang="en-GB" sz="2000" u="sng" baseline="-25000" dirty="0">
                <a:solidFill>
                  <a:schemeClr val="tx1">
                    <a:lumMod val="50000"/>
                    <a:lumOff val="50000"/>
                  </a:schemeClr>
                </a:solidFill>
                <a:latin typeface="Arial Narrow" pitchFamily="34" charset="0"/>
              </a:rPr>
              <a:t>0</a:t>
            </a:r>
            <a:r>
              <a:rPr lang="en-GB" sz="2000" u="sng" dirty="0">
                <a:solidFill>
                  <a:schemeClr val="tx1">
                    <a:lumMod val="50000"/>
                    <a:lumOff val="50000"/>
                  </a:schemeClr>
                </a:solidFill>
                <a:latin typeface="Arial Narrow" pitchFamily="34" charset="0"/>
              </a:rPr>
              <a:t>: </a:t>
            </a:r>
            <a:r>
              <a:rPr lang="en-GB" sz="2000" dirty="0" smtClean="0">
                <a:solidFill>
                  <a:schemeClr val="tx1">
                    <a:lumMod val="50000"/>
                    <a:lumOff val="50000"/>
                  </a:schemeClr>
                </a:solidFill>
                <a:latin typeface="Arial Narrow" pitchFamily="34" charset="0"/>
              </a:rPr>
              <a:t/>
            </a:r>
            <a:br>
              <a:rPr lang="en-GB" sz="2000" dirty="0" smtClean="0">
                <a:solidFill>
                  <a:schemeClr val="tx1">
                    <a:lumMod val="50000"/>
                    <a:lumOff val="50000"/>
                  </a:schemeClr>
                </a:solidFill>
                <a:latin typeface="Arial Narrow" pitchFamily="34" charset="0"/>
              </a:rPr>
            </a:br>
            <a:r>
              <a:rPr lang="en-GB" sz="2000" dirty="0" smtClean="0">
                <a:solidFill>
                  <a:schemeClr val="tx1">
                    <a:lumMod val="50000"/>
                    <a:lumOff val="50000"/>
                  </a:schemeClr>
                </a:solidFill>
                <a:latin typeface="Arial Narrow" pitchFamily="34" charset="0"/>
              </a:rPr>
              <a:t>Corresponding </a:t>
            </a:r>
            <a:r>
              <a:rPr lang="en-GB" sz="2000" dirty="0" smtClean="0">
                <a:solidFill>
                  <a:schemeClr val="tx1">
                    <a:lumMod val="50000"/>
                    <a:lumOff val="50000"/>
                  </a:schemeClr>
                </a:solidFill>
                <a:latin typeface="Arial Narrow" pitchFamily="34" charset="0"/>
              </a:rPr>
              <a:t>to a classical </a:t>
            </a:r>
            <a:r>
              <a:rPr lang="en-GB" sz="2000" dirty="0" smtClean="0">
                <a:solidFill>
                  <a:schemeClr val="tx1">
                    <a:lumMod val="50000"/>
                    <a:lumOff val="50000"/>
                  </a:schemeClr>
                </a:solidFill>
                <a:latin typeface="Arial Narrow" pitchFamily="34" charset="0"/>
              </a:rPr>
              <a:t/>
            </a:r>
            <a:br>
              <a:rPr lang="en-GB" sz="2000" dirty="0" smtClean="0">
                <a:solidFill>
                  <a:schemeClr val="tx1">
                    <a:lumMod val="50000"/>
                    <a:lumOff val="50000"/>
                  </a:schemeClr>
                </a:solidFill>
                <a:latin typeface="Arial Narrow" pitchFamily="34" charset="0"/>
              </a:rPr>
            </a:br>
            <a:r>
              <a:rPr lang="en-GB" sz="2000" dirty="0" smtClean="0">
                <a:solidFill>
                  <a:schemeClr val="tx1">
                    <a:lumMod val="50000"/>
                    <a:lumOff val="50000"/>
                  </a:schemeClr>
                </a:solidFill>
                <a:latin typeface="Arial Narrow" pitchFamily="34" charset="0"/>
              </a:rPr>
              <a:t>constant </a:t>
            </a:r>
            <a:r>
              <a:rPr lang="en-GB" sz="2000" dirty="0" smtClean="0">
                <a:solidFill>
                  <a:schemeClr val="tx1">
                    <a:lumMod val="50000"/>
                    <a:lumOff val="50000"/>
                  </a:schemeClr>
                </a:solidFill>
                <a:latin typeface="Arial Narrow" pitchFamily="34" charset="0"/>
              </a:rPr>
              <a:t>failure rate.</a:t>
            </a:r>
          </a:p>
          <a:p>
            <a:pPr>
              <a:spcBef>
                <a:spcPct val="65000"/>
              </a:spcBef>
              <a:spcAft>
                <a:spcPct val="40000"/>
              </a:spcAft>
            </a:pPr>
            <a:r>
              <a:rPr lang="fr-FR" sz="2000" u="sng" dirty="0" smtClean="0">
                <a:solidFill>
                  <a:schemeClr val="tx1">
                    <a:lumMod val="50000"/>
                    <a:lumOff val="50000"/>
                  </a:schemeClr>
                </a:solidFill>
                <a:latin typeface="Arial Narrow" pitchFamily="34" charset="0"/>
              </a:rPr>
              <a:t>For </a:t>
            </a:r>
            <a:r>
              <a:rPr lang="fr-FR" sz="2000" u="sng" dirty="0">
                <a:solidFill>
                  <a:schemeClr val="tx1">
                    <a:lumMod val="50000"/>
                    <a:lumOff val="50000"/>
                  </a:schemeClr>
                </a:solidFill>
                <a:latin typeface="Arial Narrow" pitchFamily="34" charset="0"/>
              </a:rPr>
              <a:t>t </a:t>
            </a:r>
            <a:r>
              <a:rPr lang="fr-FR" sz="2000" u="sng" dirty="0">
                <a:solidFill>
                  <a:schemeClr val="tx1">
                    <a:lumMod val="50000"/>
                    <a:lumOff val="50000"/>
                  </a:schemeClr>
                </a:solidFill>
                <a:latin typeface="Times New Roman" pitchFamily="18" charset="0"/>
                <a:cs typeface="Times New Roman" pitchFamily="18" charset="0"/>
              </a:rPr>
              <a:t>≥</a:t>
            </a:r>
            <a:r>
              <a:rPr lang="fr-FR" sz="2000" u="sng" dirty="0">
                <a:solidFill>
                  <a:schemeClr val="tx1">
                    <a:lumMod val="50000"/>
                    <a:lumOff val="50000"/>
                  </a:schemeClr>
                </a:solidFill>
                <a:latin typeface="Arial Narrow" pitchFamily="34" charset="0"/>
              </a:rPr>
              <a:t> t</a:t>
            </a:r>
            <a:r>
              <a:rPr lang="fr-FR" sz="2000" u="sng" baseline="-25000" dirty="0">
                <a:solidFill>
                  <a:schemeClr val="tx1">
                    <a:lumMod val="50000"/>
                    <a:lumOff val="50000"/>
                  </a:schemeClr>
                </a:solidFill>
                <a:latin typeface="Arial Narrow" pitchFamily="34" charset="0"/>
              </a:rPr>
              <a:t>0</a:t>
            </a:r>
            <a:r>
              <a:rPr lang="fr-FR" sz="2000" u="sng" dirty="0">
                <a:solidFill>
                  <a:schemeClr val="tx1">
                    <a:lumMod val="50000"/>
                    <a:lumOff val="50000"/>
                  </a:schemeClr>
                </a:solidFill>
                <a:latin typeface="Arial Narrow" pitchFamily="34" charset="0"/>
              </a:rPr>
              <a:t>: </a:t>
            </a:r>
          </a:p>
          <a:p>
            <a:pPr>
              <a:spcBef>
                <a:spcPct val="50000"/>
              </a:spcBef>
            </a:pPr>
            <a:endParaRPr lang="fr-FR" sz="1800" dirty="0">
              <a:solidFill>
                <a:schemeClr val="tx1">
                  <a:lumMod val="50000"/>
                  <a:lumOff val="50000"/>
                </a:schemeClr>
              </a:solidFill>
              <a:latin typeface="Arial Narrow" pitchFamily="34" charset="0"/>
            </a:endParaRPr>
          </a:p>
          <a:p>
            <a:pPr>
              <a:spcBef>
                <a:spcPct val="70000"/>
              </a:spcBef>
            </a:pPr>
            <a:r>
              <a:rPr lang="en-GB" sz="2000" i="1" dirty="0" smtClean="0">
                <a:solidFill>
                  <a:schemeClr val="tx1">
                    <a:lumMod val="50000"/>
                    <a:lumOff val="50000"/>
                  </a:schemeClr>
                </a:solidFill>
                <a:latin typeface="Arial Narrow" pitchFamily="34" charset="0"/>
              </a:rPr>
              <a:t>Random faults AND faults du to aging  </a:t>
            </a:r>
            <a:br>
              <a:rPr lang="en-GB" sz="2000" i="1" dirty="0" smtClean="0">
                <a:solidFill>
                  <a:schemeClr val="tx1">
                    <a:lumMod val="50000"/>
                    <a:lumOff val="50000"/>
                  </a:schemeClr>
                </a:solidFill>
                <a:latin typeface="Arial Narrow" pitchFamily="34" charset="0"/>
              </a:rPr>
            </a:br>
            <a:r>
              <a:rPr lang="en-GB" sz="2000" i="1" dirty="0" smtClean="0">
                <a:solidFill>
                  <a:schemeClr val="tx1">
                    <a:lumMod val="50000"/>
                    <a:lumOff val="50000"/>
                  </a:schemeClr>
                </a:solidFill>
                <a:latin typeface="Arial Narrow" pitchFamily="34" charset="0"/>
              </a:rPr>
              <a:t>of certain components </a:t>
            </a:r>
            <a:r>
              <a:rPr lang="en-GB" sz="2000" b="1" i="1" dirty="0" smtClean="0">
                <a:solidFill>
                  <a:schemeClr val="tx1">
                    <a:lumMod val="50000"/>
                    <a:lumOff val="50000"/>
                  </a:schemeClr>
                </a:solidFill>
                <a:latin typeface="Arial Narrow" pitchFamily="34" charset="0"/>
              </a:rPr>
              <a:t>.</a:t>
            </a:r>
            <a:endParaRPr lang="en-GB" sz="2000" b="1" i="1" dirty="0">
              <a:solidFill>
                <a:schemeClr val="tx1">
                  <a:lumMod val="50000"/>
                  <a:lumOff val="50000"/>
                </a:schemeClr>
              </a:solidFill>
              <a:latin typeface="Arial Narrow" pitchFamily="34" charset="0"/>
            </a:endParaRPr>
          </a:p>
        </p:txBody>
      </p:sp>
      <p:pic>
        <p:nvPicPr>
          <p:cNvPr id="137232" name="Picture 16"/>
          <p:cNvPicPr>
            <a:picLocks noChangeAspect="1" noChangeArrowheads="1"/>
          </p:cNvPicPr>
          <p:nvPr/>
        </p:nvPicPr>
        <p:blipFill>
          <a:blip r:embed="rId4" cstate="print"/>
          <a:srcRect/>
          <a:stretch>
            <a:fillRect/>
          </a:stretch>
        </p:blipFill>
        <p:spPr bwMode="auto">
          <a:xfrm>
            <a:off x="5129213" y="2681288"/>
            <a:ext cx="3862387" cy="3862387"/>
          </a:xfrm>
          <a:prstGeom prst="rect">
            <a:avLst/>
          </a:prstGeom>
          <a:noFill/>
          <a:ln w="9525">
            <a:noFill/>
            <a:miter lim="800000"/>
            <a:headEnd/>
            <a:tailEnd/>
          </a:ln>
          <a:effectLst/>
        </p:spPr>
      </p:pic>
      <p:graphicFrame>
        <p:nvGraphicFramePr>
          <p:cNvPr id="137233" name="Object 17"/>
          <p:cNvGraphicFramePr>
            <a:graphicFrameLocks noChangeAspect="1"/>
          </p:cNvGraphicFramePr>
          <p:nvPr>
            <p:ph sz="quarter" idx="2"/>
          </p:nvPr>
        </p:nvGraphicFramePr>
        <p:xfrm>
          <a:off x="2593975" y="3929063"/>
          <a:ext cx="1900238" cy="665162"/>
        </p:xfrm>
        <a:graphic>
          <a:graphicData uri="http://schemas.openxmlformats.org/presentationml/2006/ole">
            <p:oleObj spid="_x0000_s3074" name="Equation" r:id="rId5" imgW="1231560" imgH="431640" progId="Equation.3">
              <p:embed/>
            </p:oleObj>
          </a:graphicData>
        </a:graphic>
      </p:graphicFrame>
      <p:graphicFrame>
        <p:nvGraphicFramePr>
          <p:cNvPr id="137234" name="Object 18"/>
          <p:cNvGraphicFramePr>
            <a:graphicFrameLocks noChangeAspect="1"/>
          </p:cNvGraphicFramePr>
          <p:nvPr>
            <p:ph sz="quarter" idx="3"/>
          </p:nvPr>
        </p:nvGraphicFramePr>
        <p:xfrm>
          <a:off x="938213" y="4848225"/>
          <a:ext cx="3895725" cy="701675"/>
        </p:xfrm>
        <a:graphic>
          <a:graphicData uri="http://schemas.openxmlformats.org/presentationml/2006/ole">
            <p:oleObj spid="_x0000_s3075" name="Equation" r:id="rId6" imgW="2679480" imgH="482400" progId="Equation.3">
              <p:embed/>
            </p:oleObj>
          </a:graphicData>
        </a:graphic>
      </p:graphicFrame>
      <p:sp>
        <p:nvSpPr>
          <p:cNvPr id="137235" name="Text Box 19"/>
          <p:cNvSpPr txBox="1">
            <a:spLocks noChangeArrowheads="1"/>
          </p:cNvSpPr>
          <p:nvPr/>
        </p:nvSpPr>
        <p:spPr bwMode="auto">
          <a:xfrm>
            <a:off x="6184900" y="4886325"/>
            <a:ext cx="792163" cy="396875"/>
          </a:xfrm>
          <a:prstGeom prst="rect">
            <a:avLst/>
          </a:prstGeom>
          <a:noFill/>
          <a:ln w="9525">
            <a:noFill/>
            <a:miter lim="800000"/>
            <a:headEnd/>
            <a:tailEnd/>
          </a:ln>
          <a:effectLst/>
        </p:spPr>
        <p:txBody>
          <a:bodyPr>
            <a:spAutoFit/>
          </a:bodyPr>
          <a:lstStyle/>
          <a:p>
            <a:pPr>
              <a:spcBef>
                <a:spcPct val="50000"/>
              </a:spcBef>
            </a:pPr>
            <a:r>
              <a:rPr lang="fr-FR" sz="2000" dirty="0">
                <a:solidFill>
                  <a:schemeClr val="tx1">
                    <a:lumMod val="50000"/>
                    <a:lumOff val="50000"/>
                  </a:schemeClr>
                </a:solidFill>
                <a:latin typeface="Arial" pitchFamily="34" charset="0"/>
                <a:cs typeface="Arial" pitchFamily="34" charset="0"/>
              </a:rPr>
              <a:t>t= t0</a:t>
            </a:r>
          </a:p>
        </p:txBody>
      </p:sp>
      <p:sp>
        <p:nvSpPr>
          <p:cNvPr id="13" name="Rectangle 2"/>
          <p:cNvSpPr txBox="1">
            <a:spLocks noChangeArrowheads="1"/>
          </p:cNvSpPr>
          <p:nvPr/>
        </p:nvSpPr>
        <p:spPr bwMode="auto">
          <a:xfrm>
            <a:off x="244520" y="527586"/>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Failure </a:t>
            </a:r>
            <a:r>
              <a:rPr lang="en-GB" sz="3200" b="1" kern="0" dirty="0" smtClean="0">
                <a:solidFill>
                  <a:srgbClr val="506361"/>
                </a:solidFill>
                <a:latin typeface="Arial"/>
              </a:rPr>
              <a:t>distribution and </a:t>
            </a:r>
            <a:r>
              <a:rPr lang="en-GB" sz="3200" b="1" kern="0" dirty="0" smtClean="0">
                <a:solidFill>
                  <a:srgbClr val="506361"/>
                </a:solidFill>
                <a:latin typeface="Arial"/>
              </a:rPr>
              <a:t>maintenance strategy optimisation</a:t>
            </a:r>
            <a:endParaRPr lang="fr-FR" sz="3200" b="1" kern="0" dirty="0" smtClean="0">
              <a:solidFill>
                <a:srgbClr val="506361"/>
              </a:solidFill>
              <a:latin typeface="Arial"/>
            </a:endParaRPr>
          </a:p>
        </p:txBody>
      </p:sp>
      <p:sp>
        <p:nvSpPr>
          <p:cNvPr id="14" name="ZoneTexte 13"/>
          <p:cNvSpPr txBox="1"/>
          <p:nvPr/>
        </p:nvSpPr>
        <p:spPr>
          <a:xfrm rot="16200000">
            <a:off x="4444251" y="4324454"/>
            <a:ext cx="1440160" cy="369332"/>
          </a:xfrm>
          <a:prstGeom prst="rect">
            <a:avLst/>
          </a:prstGeom>
          <a:solidFill>
            <a:schemeClr val="bg1"/>
          </a:solidFill>
        </p:spPr>
        <p:txBody>
          <a:bodyPr wrap="square" rtlCol="0">
            <a:spAutoFit/>
          </a:bodyPr>
          <a:lstStyle/>
          <a:p>
            <a:pPr algn="ctr"/>
            <a:r>
              <a:rPr lang="en-GB" dirty="0" smtClean="0"/>
              <a:t>Failure rate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72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4"/>
          <p:cNvSpPr>
            <a:spLocks noGrp="1"/>
          </p:cNvSpPr>
          <p:nvPr>
            <p:ph type="sldNum" sz="quarter" idx="10"/>
          </p:nvPr>
        </p:nvSpPr>
        <p:spPr/>
        <p:txBody>
          <a:bodyPr/>
          <a:lstStyle/>
          <a:p>
            <a:fld id="{3FD0AF13-C4DE-4AD6-960B-05DDDE964471}" type="slidenum">
              <a:rPr lang="fr-FR"/>
              <a:pPr/>
              <a:t>13</a:t>
            </a:fld>
            <a:endParaRPr lang="fr-FR" sz="1400">
              <a:latin typeface="Times" pitchFamily="18" charset="0"/>
            </a:endParaRPr>
          </a:p>
        </p:txBody>
      </p:sp>
      <p:pic>
        <p:nvPicPr>
          <p:cNvPr id="172034" name="Picture 2"/>
          <p:cNvPicPr>
            <a:picLocks noGrp="1" noChangeAspect="1" noChangeArrowheads="1"/>
          </p:cNvPicPr>
          <p:nvPr>
            <p:ph sz="half" idx="2"/>
          </p:nvPr>
        </p:nvPicPr>
        <p:blipFill>
          <a:blip r:embed="rId3" cstate="print"/>
          <a:srcRect/>
          <a:stretch>
            <a:fillRect/>
          </a:stretch>
        </p:blipFill>
        <p:spPr>
          <a:xfrm>
            <a:off x="3419475" y="923925"/>
            <a:ext cx="5200650" cy="5207000"/>
          </a:xfrm>
          <a:ln/>
        </p:spPr>
      </p:pic>
      <p:sp>
        <p:nvSpPr>
          <p:cNvPr id="172036" name="Rectangle 4"/>
          <p:cNvSpPr>
            <a:spLocks noChangeArrowheads="1"/>
          </p:cNvSpPr>
          <p:nvPr/>
        </p:nvSpPr>
        <p:spPr bwMode="auto">
          <a:xfrm>
            <a:off x="1371600" y="4249738"/>
            <a:ext cx="974725" cy="301625"/>
          </a:xfrm>
          <a:prstGeom prst="rect">
            <a:avLst/>
          </a:prstGeom>
          <a:solidFill>
            <a:srgbClr val="FFFFFF"/>
          </a:solidFill>
          <a:ln w="9525">
            <a:noFill/>
            <a:miter lim="800000"/>
            <a:headEnd/>
            <a:tailEnd/>
          </a:ln>
        </p:spPr>
        <p:txBody>
          <a:bodyPr/>
          <a:lstStyle/>
          <a:p>
            <a:endParaRPr lang="fr-FR"/>
          </a:p>
        </p:txBody>
      </p:sp>
      <p:sp>
        <p:nvSpPr>
          <p:cNvPr id="172037" name="Rectangle 5"/>
          <p:cNvSpPr>
            <a:spLocks noChangeArrowheads="1"/>
          </p:cNvSpPr>
          <p:nvPr/>
        </p:nvSpPr>
        <p:spPr bwMode="auto">
          <a:xfrm>
            <a:off x="1349375" y="3222625"/>
            <a:ext cx="481013" cy="90488"/>
          </a:xfrm>
          <a:prstGeom prst="rect">
            <a:avLst/>
          </a:prstGeom>
          <a:solidFill>
            <a:srgbClr val="FFFFFF"/>
          </a:solidFill>
          <a:ln w="9525">
            <a:noFill/>
            <a:miter lim="800000"/>
            <a:headEnd/>
            <a:tailEnd/>
          </a:ln>
        </p:spPr>
        <p:txBody>
          <a:bodyPr/>
          <a:lstStyle/>
          <a:p>
            <a:endParaRPr lang="fr-FR"/>
          </a:p>
        </p:txBody>
      </p:sp>
      <p:sp>
        <p:nvSpPr>
          <p:cNvPr id="172040" name="Rectangle 8"/>
          <p:cNvSpPr>
            <a:spLocks noChangeArrowheads="1"/>
          </p:cNvSpPr>
          <p:nvPr/>
        </p:nvSpPr>
        <p:spPr bwMode="auto">
          <a:xfrm>
            <a:off x="1371600" y="4249738"/>
            <a:ext cx="974725" cy="301625"/>
          </a:xfrm>
          <a:prstGeom prst="rect">
            <a:avLst/>
          </a:prstGeom>
          <a:solidFill>
            <a:srgbClr val="FFFFFF"/>
          </a:solidFill>
          <a:ln w="9525">
            <a:noFill/>
            <a:miter lim="800000"/>
            <a:headEnd/>
            <a:tailEnd/>
          </a:ln>
        </p:spPr>
        <p:txBody>
          <a:bodyPr/>
          <a:lstStyle/>
          <a:p>
            <a:endParaRPr lang="fr-FR"/>
          </a:p>
        </p:txBody>
      </p:sp>
      <p:sp>
        <p:nvSpPr>
          <p:cNvPr id="172041" name="Rectangle 9"/>
          <p:cNvSpPr>
            <a:spLocks noChangeArrowheads="1"/>
          </p:cNvSpPr>
          <p:nvPr/>
        </p:nvSpPr>
        <p:spPr bwMode="auto">
          <a:xfrm>
            <a:off x="1349375" y="3222625"/>
            <a:ext cx="481013" cy="90488"/>
          </a:xfrm>
          <a:prstGeom prst="rect">
            <a:avLst/>
          </a:prstGeom>
          <a:solidFill>
            <a:srgbClr val="FFFFFF"/>
          </a:solidFill>
          <a:ln w="9525">
            <a:noFill/>
            <a:miter lim="800000"/>
            <a:headEnd/>
            <a:tailEnd/>
          </a:ln>
        </p:spPr>
        <p:txBody>
          <a:bodyPr/>
          <a:lstStyle/>
          <a:p>
            <a:endParaRPr lang="fr-FR"/>
          </a:p>
        </p:txBody>
      </p:sp>
      <p:sp>
        <p:nvSpPr>
          <p:cNvPr id="172043" name="Rectangle 11"/>
          <p:cNvSpPr>
            <a:spLocks noChangeArrowheads="1"/>
          </p:cNvSpPr>
          <p:nvPr/>
        </p:nvSpPr>
        <p:spPr bwMode="auto">
          <a:xfrm>
            <a:off x="0" y="4610100"/>
            <a:ext cx="184150" cy="457200"/>
          </a:xfrm>
          <a:prstGeom prst="rect">
            <a:avLst/>
          </a:prstGeom>
          <a:noFill/>
          <a:ln w="9525">
            <a:noFill/>
            <a:miter lim="800000"/>
            <a:headEnd/>
            <a:tailEnd/>
          </a:ln>
          <a:effectLst/>
        </p:spPr>
        <p:txBody>
          <a:bodyPr wrap="none" anchor="ctr">
            <a:spAutoFit/>
          </a:bodyPr>
          <a:lstStyle/>
          <a:p>
            <a:endParaRPr lang="fr-FR"/>
          </a:p>
        </p:txBody>
      </p:sp>
      <p:sp>
        <p:nvSpPr>
          <p:cNvPr id="28" name="Rectangle 13"/>
          <p:cNvSpPr>
            <a:spLocks noChangeArrowheads="1"/>
          </p:cNvSpPr>
          <p:nvPr/>
        </p:nvSpPr>
        <p:spPr bwMode="auto">
          <a:xfrm>
            <a:off x="523553" y="1685371"/>
            <a:ext cx="3275856" cy="2009781"/>
          </a:xfrm>
          <a:prstGeom prst="rect">
            <a:avLst/>
          </a:prstGeom>
          <a:noFill/>
          <a:ln w="9525">
            <a:noFill/>
            <a:miter lim="800000"/>
            <a:headEnd/>
            <a:tailEnd/>
          </a:ln>
          <a:effectLst/>
        </p:spPr>
        <p:txBody>
          <a:bodyPr wrap="square" anchor="ctr">
            <a:spAutoFit/>
          </a:bodyPr>
          <a:lstStyle/>
          <a:p>
            <a:pPr marL="180975" indent="-6350">
              <a:spcBef>
                <a:spcPct val="35000"/>
              </a:spcBef>
              <a:tabLst>
                <a:tab pos="1076325" algn="l"/>
              </a:tabLst>
            </a:pPr>
            <a:r>
              <a:rPr lang="en-GB" sz="2000" b="1" kern="0" dirty="0" smtClean="0">
                <a:solidFill>
                  <a:srgbClr val="675C53"/>
                </a:solidFill>
                <a:latin typeface="Arial"/>
                <a:ea typeface="굴림" pitchFamily="34" charset="-127"/>
                <a:sym typeface="Wingdings" pitchFamily="2" charset="2"/>
              </a:rPr>
              <a:t>Two life cycles are taken into account</a:t>
            </a:r>
            <a:r>
              <a:rPr lang="en-GB" sz="2000" b="1"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t>
            </a:r>
          </a:p>
          <a:p>
            <a:pPr marL="723900" lvl="1" indent="-363538">
              <a:spcBef>
                <a:spcPct val="35000"/>
              </a:spcBef>
              <a:tabLst>
                <a:tab pos="1076325" algn="l"/>
              </a:tabLst>
            </a:pPr>
            <a:r>
              <a:rPr lang="en-GB" dirty="0" smtClean="0">
                <a:solidFill>
                  <a:schemeClr val="tx1">
                    <a:lumMod val="50000"/>
                    <a:lumOff val="50000"/>
                  </a:schemeClr>
                </a:solidFill>
                <a:latin typeface="Arial" pitchFamily="34" charset="0"/>
                <a:cs typeface="Arial" pitchFamily="34" charset="0"/>
              </a:rPr>
              <a:t>- Time </a:t>
            </a:r>
            <a:r>
              <a:rPr lang="en-GB" dirty="0" smtClean="0">
                <a:solidFill>
                  <a:schemeClr val="tx1">
                    <a:lumMod val="50000"/>
                    <a:lumOff val="50000"/>
                  </a:schemeClr>
                </a:solidFill>
                <a:latin typeface="Arial" pitchFamily="34" charset="0"/>
                <a:cs typeface="Arial" pitchFamily="34" charset="0"/>
              </a:rPr>
              <a:t>before the first </a:t>
            </a:r>
            <a:r>
              <a:rPr lang="en-GB" dirty="0" smtClean="0">
                <a:solidFill>
                  <a:schemeClr val="tx1">
                    <a:lumMod val="50000"/>
                    <a:lumOff val="50000"/>
                  </a:schemeClr>
                </a:solidFill>
                <a:latin typeface="Arial" pitchFamily="34" charset="0"/>
                <a:cs typeface="Arial" pitchFamily="34" charset="0"/>
              </a:rPr>
              <a:t>failure</a:t>
            </a:r>
            <a:endParaRPr lang="en-GB" dirty="0" smtClean="0">
              <a:solidFill>
                <a:schemeClr val="tx1">
                  <a:lumMod val="50000"/>
                  <a:lumOff val="50000"/>
                </a:schemeClr>
              </a:solidFill>
              <a:latin typeface="Arial" pitchFamily="34" charset="0"/>
              <a:cs typeface="Arial" pitchFamily="34" charset="0"/>
            </a:endParaRPr>
          </a:p>
          <a:p>
            <a:pPr marL="723900" lvl="1" indent="-363538">
              <a:spcBef>
                <a:spcPct val="35000"/>
              </a:spcBef>
              <a:tabLst>
                <a:tab pos="1076325" algn="l"/>
              </a:tabLst>
            </a:pPr>
            <a:r>
              <a:rPr lang="en-GB" dirty="0" smtClean="0">
                <a:solidFill>
                  <a:schemeClr val="tx1">
                    <a:lumMod val="50000"/>
                    <a:lumOff val="50000"/>
                  </a:schemeClr>
                </a:solidFill>
                <a:latin typeface="Arial" pitchFamily="34" charset="0"/>
                <a:cs typeface="Arial" pitchFamily="34" charset="0"/>
              </a:rPr>
              <a:t>- Extending </a:t>
            </a:r>
            <a:r>
              <a:rPr lang="en-GB" dirty="0" smtClean="0">
                <a:solidFill>
                  <a:schemeClr val="tx1">
                    <a:lumMod val="50000"/>
                    <a:lumOff val="50000"/>
                  </a:schemeClr>
                </a:solidFill>
                <a:latin typeface="Arial" pitchFamily="34" charset="0"/>
                <a:cs typeface="Arial" pitchFamily="34" charset="0"/>
              </a:rPr>
              <a:t>first up to </a:t>
            </a:r>
            <a:r>
              <a:rPr lang="en-GB" dirty="0" smtClean="0">
                <a:solidFill>
                  <a:schemeClr val="tx1">
                    <a:lumMod val="50000"/>
                    <a:lumOff val="50000"/>
                  </a:schemeClr>
                </a:solidFill>
                <a:latin typeface="Arial" pitchFamily="34" charset="0"/>
                <a:cs typeface="Arial" pitchFamily="34" charset="0"/>
              </a:rPr>
              <a:t/>
            </a:r>
            <a:br>
              <a:rPr lang="en-GB" dirty="0" smtClean="0">
                <a:solidFill>
                  <a:schemeClr val="tx1">
                    <a:lumMod val="50000"/>
                    <a:lumOff val="50000"/>
                  </a:schemeClr>
                </a:solidFill>
                <a:latin typeface="Arial" pitchFamily="34" charset="0"/>
                <a:cs typeface="Arial" pitchFamily="34" charset="0"/>
              </a:rPr>
            </a:br>
            <a:r>
              <a:rPr lang="en-GB" dirty="0" smtClean="0">
                <a:solidFill>
                  <a:schemeClr val="tx1">
                    <a:lumMod val="50000"/>
                    <a:lumOff val="50000"/>
                  </a:schemeClr>
                </a:solidFill>
                <a:latin typeface="Arial" pitchFamily="34" charset="0"/>
                <a:cs typeface="Arial" pitchFamily="34" charset="0"/>
              </a:rPr>
              <a:t>the </a:t>
            </a:r>
            <a:r>
              <a:rPr lang="en-GB" dirty="0" smtClean="0">
                <a:solidFill>
                  <a:schemeClr val="tx1">
                    <a:lumMod val="50000"/>
                    <a:lumOff val="50000"/>
                  </a:schemeClr>
                </a:solidFill>
                <a:latin typeface="Arial" pitchFamily="34" charset="0"/>
                <a:cs typeface="Arial" pitchFamily="34" charset="0"/>
              </a:rPr>
              <a:t>second </a:t>
            </a:r>
            <a:r>
              <a:rPr lang="en-GB" dirty="0" smtClean="0">
                <a:solidFill>
                  <a:schemeClr val="tx1">
                    <a:lumMod val="50000"/>
                    <a:lumOff val="50000"/>
                  </a:schemeClr>
                </a:solidFill>
                <a:latin typeface="Arial" pitchFamily="34" charset="0"/>
                <a:cs typeface="Arial" pitchFamily="34" charset="0"/>
              </a:rPr>
              <a:t>failure</a:t>
            </a:r>
            <a:endParaRPr lang="en-GB" dirty="0">
              <a:solidFill>
                <a:schemeClr val="tx1">
                  <a:lumMod val="50000"/>
                  <a:lumOff val="50000"/>
                </a:schemeClr>
              </a:solidFill>
              <a:latin typeface="Arial Narrow" pitchFamily="34" charset="0"/>
            </a:endParaRPr>
          </a:p>
        </p:txBody>
      </p:sp>
      <p:sp>
        <p:nvSpPr>
          <p:cNvPr id="32" name="Rectangle 2"/>
          <p:cNvSpPr txBox="1">
            <a:spLocks noChangeArrowheads="1"/>
          </p:cNvSpPr>
          <p:nvPr/>
        </p:nvSpPr>
        <p:spPr bwMode="auto">
          <a:xfrm>
            <a:off x="244520" y="527586"/>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Failure </a:t>
            </a:r>
            <a:r>
              <a:rPr lang="en-GB" sz="3200" b="1" kern="0" dirty="0" smtClean="0">
                <a:solidFill>
                  <a:srgbClr val="506361"/>
                </a:solidFill>
                <a:latin typeface="Arial"/>
              </a:rPr>
              <a:t>distribution and </a:t>
            </a:r>
            <a:r>
              <a:rPr lang="en-GB" sz="3200" b="1" kern="0" dirty="0" smtClean="0">
                <a:solidFill>
                  <a:srgbClr val="506361"/>
                </a:solidFill>
                <a:latin typeface="Arial"/>
              </a:rPr>
              <a:t>maintenance strategy optimisation</a:t>
            </a:r>
            <a:endParaRPr lang="fr-FR" sz="3200" b="1" kern="0" dirty="0" smtClean="0">
              <a:solidFill>
                <a:srgbClr val="506361"/>
              </a:solidFill>
              <a:latin typeface="Arial"/>
            </a:endParaRPr>
          </a:p>
        </p:txBody>
      </p:sp>
      <p:grpSp>
        <p:nvGrpSpPr>
          <p:cNvPr id="34" name="Groupe 33"/>
          <p:cNvGrpSpPr/>
          <p:nvPr/>
        </p:nvGrpSpPr>
        <p:grpSpPr>
          <a:xfrm>
            <a:off x="3391299" y="1533525"/>
            <a:ext cx="4882751" cy="3857625"/>
            <a:chOff x="3419874" y="1533525"/>
            <a:chExt cx="4882751" cy="3857625"/>
          </a:xfrm>
        </p:grpSpPr>
        <p:sp>
          <p:nvSpPr>
            <p:cNvPr id="172044" name="AutoShape 12"/>
            <p:cNvSpPr>
              <a:spLocks noChangeArrowheads="1"/>
            </p:cNvSpPr>
            <p:nvPr/>
          </p:nvSpPr>
          <p:spPr bwMode="auto">
            <a:xfrm>
              <a:off x="7442200" y="2044700"/>
              <a:ext cx="860425" cy="384175"/>
            </a:xfrm>
            <a:prstGeom prst="roundRect">
              <a:avLst>
                <a:gd name="adj" fmla="val 16667"/>
              </a:avLst>
            </a:prstGeom>
            <a:noFill/>
            <a:ln w="9525">
              <a:solidFill>
                <a:schemeClr val="tx1"/>
              </a:solidFill>
              <a:prstDash val="dash"/>
              <a:round/>
              <a:headEnd/>
              <a:tailEnd/>
            </a:ln>
            <a:effectLst/>
          </p:spPr>
          <p:txBody>
            <a:bodyPr wrap="none" anchor="ctr"/>
            <a:lstStyle/>
            <a:p>
              <a:pPr algn="ctr"/>
              <a:endParaRPr lang="fr-FR"/>
            </a:p>
          </p:txBody>
        </p:sp>
        <p:grpSp>
          <p:nvGrpSpPr>
            <p:cNvPr id="2" name="Group 13"/>
            <p:cNvGrpSpPr>
              <a:grpSpLocks/>
            </p:cNvGrpSpPr>
            <p:nvPr/>
          </p:nvGrpSpPr>
          <p:grpSpPr bwMode="auto">
            <a:xfrm>
              <a:off x="5816600" y="3127375"/>
              <a:ext cx="841375" cy="336550"/>
              <a:chOff x="3664" y="1970"/>
              <a:chExt cx="530" cy="212"/>
            </a:xfrm>
          </p:grpSpPr>
          <p:sp>
            <p:nvSpPr>
              <p:cNvPr id="172046" name="Line 14"/>
              <p:cNvSpPr>
                <a:spLocks noChangeShapeType="1"/>
              </p:cNvSpPr>
              <p:nvPr/>
            </p:nvSpPr>
            <p:spPr bwMode="auto">
              <a:xfrm flipV="1">
                <a:off x="3664" y="2182"/>
                <a:ext cx="510" cy="0"/>
              </a:xfrm>
              <a:prstGeom prst="line">
                <a:avLst/>
              </a:prstGeom>
              <a:noFill/>
              <a:ln w="19050">
                <a:solidFill>
                  <a:srgbClr val="480054"/>
                </a:solidFill>
                <a:round/>
                <a:headEnd/>
                <a:tailEnd type="triangle" w="med" len="med"/>
              </a:ln>
              <a:effectLst/>
            </p:spPr>
            <p:txBody>
              <a:bodyPr/>
              <a:lstStyle/>
              <a:p>
                <a:endParaRPr lang="fr-FR"/>
              </a:p>
            </p:txBody>
          </p:sp>
          <p:sp>
            <p:nvSpPr>
              <p:cNvPr id="172047" name="Text Box 15"/>
              <p:cNvSpPr txBox="1">
                <a:spLocks noChangeArrowheads="1"/>
              </p:cNvSpPr>
              <p:nvPr/>
            </p:nvSpPr>
            <p:spPr bwMode="auto">
              <a:xfrm>
                <a:off x="3678" y="1970"/>
                <a:ext cx="516" cy="192"/>
              </a:xfrm>
              <a:prstGeom prst="rect">
                <a:avLst/>
              </a:prstGeom>
              <a:noFill/>
              <a:ln w="9525">
                <a:noFill/>
                <a:miter lim="800000"/>
                <a:headEnd/>
                <a:tailEnd/>
              </a:ln>
              <a:effectLst/>
            </p:spPr>
            <p:txBody>
              <a:bodyPr>
                <a:spAutoFit/>
              </a:bodyPr>
              <a:lstStyle/>
              <a:p>
                <a:pPr>
                  <a:spcBef>
                    <a:spcPct val="50000"/>
                  </a:spcBef>
                </a:pPr>
                <a:r>
                  <a:rPr lang="en-US" sz="1400">
                    <a:latin typeface="Arial Narrow" pitchFamily="34" charset="0"/>
                  </a:rPr>
                  <a:t>2</a:t>
                </a:r>
                <a:r>
                  <a:rPr lang="en-US" sz="1400" baseline="30000">
                    <a:latin typeface="Arial Narrow" pitchFamily="34" charset="0"/>
                  </a:rPr>
                  <a:t>nd</a:t>
                </a:r>
                <a:r>
                  <a:rPr lang="fr-FR" sz="1400">
                    <a:latin typeface="Arial Narrow" pitchFamily="34" charset="0"/>
                  </a:rPr>
                  <a:t> life</a:t>
                </a:r>
              </a:p>
            </p:txBody>
          </p:sp>
        </p:grpSp>
        <p:grpSp>
          <p:nvGrpSpPr>
            <p:cNvPr id="3" name="Group 16"/>
            <p:cNvGrpSpPr>
              <a:grpSpLocks/>
            </p:cNvGrpSpPr>
            <p:nvPr/>
          </p:nvGrpSpPr>
          <p:grpSpPr bwMode="auto">
            <a:xfrm>
              <a:off x="3959225" y="3149600"/>
              <a:ext cx="1860550" cy="311150"/>
              <a:chOff x="2494" y="1988"/>
              <a:chExt cx="1172" cy="196"/>
            </a:xfrm>
          </p:grpSpPr>
          <p:sp>
            <p:nvSpPr>
              <p:cNvPr id="172049" name="Line 17"/>
              <p:cNvSpPr>
                <a:spLocks noChangeShapeType="1"/>
              </p:cNvSpPr>
              <p:nvPr/>
            </p:nvSpPr>
            <p:spPr bwMode="auto">
              <a:xfrm>
                <a:off x="2494" y="2184"/>
                <a:ext cx="1172" cy="0"/>
              </a:xfrm>
              <a:prstGeom prst="line">
                <a:avLst/>
              </a:prstGeom>
              <a:noFill/>
              <a:ln w="19050">
                <a:solidFill>
                  <a:srgbClr val="480054"/>
                </a:solidFill>
                <a:round/>
                <a:headEnd/>
                <a:tailEnd type="triangle" w="med" len="med"/>
              </a:ln>
              <a:effectLst/>
            </p:spPr>
            <p:txBody>
              <a:bodyPr/>
              <a:lstStyle/>
              <a:p>
                <a:endParaRPr lang="fr-FR"/>
              </a:p>
            </p:txBody>
          </p:sp>
          <p:sp>
            <p:nvSpPr>
              <p:cNvPr id="172050" name="Text Box 18"/>
              <p:cNvSpPr txBox="1">
                <a:spLocks noChangeArrowheads="1"/>
              </p:cNvSpPr>
              <p:nvPr/>
            </p:nvSpPr>
            <p:spPr bwMode="auto">
              <a:xfrm>
                <a:off x="2652" y="1988"/>
                <a:ext cx="647" cy="192"/>
              </a:xfrm>
              <a:prstGeom prst="rect">
                <a:avLst/>
              </a:prstGeom>
              <a:noFill/>
              <a:ln w="9525">
                <a:noFill/>
                <a:miter lim="800000"/>
                <a:headEnd/>
                <a:tailEnd/>
              </a:ln>
              <a:effectLst/>
            </p:spPr>
            <p:txBody>
              <a:bodyPr>
                <a:spAutoFit/>
              </a:bodyPr>
              <a:lstStyle/>
              <a:p>
                <a:pPr>
                  <a:spcBef>
                    <a:spcPct val="50000"/>
                  </a:spcBef>
                </a:pPr>
                <a:r>
                  <a:rPr lang="en-US" sz="1400">
                    <a:latin typeface="Arial Narrow" pitchFamily="34" charset="0"/>
                  </a:rPr>
                  <a:t>1</a:t>
                </a:r>
                <a:r>
                  <a:rPr lang="en-US" sz="1400" baseline="30000">
                    <a:latin typeface="Arial Narrow" pitchFamily="34" charset="0"/>
                  </a:rPr>
                  <a:t>st</a:t>
                </a:r>
                <a:r>
                  <a:rPr lang="fr-FR" sz="1400">
                    <a:latin typeface="Arial Narrow" pitchFamily="34" charset="0"/>
                  </a:rPr>
                  <a:t> life</a:t>
                </a:r>
              </a:p>
            </p:txBody>
          </p:sp>
        </p:grpSp>
        <p:grpSp>
          <p:nvGrpSpPr>
            <p:cNvPr id="4" name="Group 19"/>
            <p:cNvGrpSpPr>
              <a:grpSpLocks/>
            </p:cNvGrpSpPr>
            <p:nvPr/>
          </p:nvGrpSpPr>
          <p:grpSpPr bwMode="auto">
            <a:xfrm>
              <a:off x="3983038" y="1533525"/>
              <a:ext cx="4184650" cy="3759200"/>
              <a:chOff x="2509" y="966"/>
              <a:chExt cx="2636" cy="2368"/>
            </a:xfrm>
          </p:grpSpPr>
          <p:sp>
            <p:nvSpPr>
              <p:cNvPr id="172052" name="AutoShape 20"/>
              <p:cNvSpPr>
                <a:spLocks noChangeArrowheads="1"/>
              </p:cNvSpPr>
              <p:nvPr/>
            </p:nvSpPr>
            <p:spPr bwMode="auto">
              <a:xfrm>
                <a:off x="2509" y="3250"/>
                <a:ext cx="1320" cy="84"/>
              </a:xfrm>
              <a:prstGeom prst="roundRect">
                <a:avLst>
                  <a:gd name="adj" fmla="val 16667"/>
                </a:avLst>
              </a:prstGeom>
              <a:noFill/>
              <a:ln w="9525">
                <a:solidFill>
                  <a:schemeClr val="tx1"/>
                </a:solidFill>
                <a:prstDash val="dash"/>
                <a:round/>
                <a:headEnd/>
                <a:tailEnd/>
              </a:ln>
              <a:effectLst/>
            </p:spPr>
            <p:txBody>
              <a:bodyPr wrap="none" anchor="ctr"/>
              <a:lstStyle/>
              <a:p>
                <a:endParaRPr lang="fr-FR"/>
              </a:p>
            </p:txBody>
          </p:sp>
          <p:sp>
            <p:nvSpPr>
              <p:cNvPr id="172053" name="Line 21"/>
              <p:cNvSpPr>
                <a:spLocks noChangeShapeType="1"/>
              </p:cNvSpPr>
              <p:nvPr/>
            </p:nvSpPr>
            <p:spPr bwMode="auto">
              <a:xfrm flipV="1">
                <a:off x="2818" y="1734"/>
                <a:ext cx="522" cy="1515"/>
              </a:xfrm>
              <a:prstGeom prst="line">
                <a:avLst/>
              </a:prstGeom>
              <a:noFill/>
              <a:ln w="9525">
                <a:solidFill>
                  <a:schemeClr val="tx1"/>
                </a:solidFill>
                <a:prstDash val="dash"/>
                <a:round/>
                <a:headEnd/>
                <a:tailEnd type="triangle" w="med" len="med"/>
              </a:ln>
              <a:effectLst/>
            </p:spPr>
            <p:txBody>
              <a:bodyPr/>
              <a:lstStyle/>
              <a:p>
                <a:endParaRPr lang="fr-FR"/>
              </a:p>
            </p:txBody>
          </p:sp>
          <p:sp>
            <p:nvSpPr>
              <p:cNvPr id="172054" name="AutoShape 22"/>
              <p:cNvSpPr>
                <a:spLocks noChangeArrowheads="1"/>
              </p:cNvSpPr>
              <p:nvPr/>
            </p:nvSpPr>
            <p:spPr bwMode="auto">
              <a:xfrm>
                <a:off x="4686" y="966"/>
                <a:ext cx="459" cy="292"/>
              </a:xfrm>
              <a:prstGeom prst="roundRect">
                <a:avLst>
                  <a:gd name="adj" fmla="val 16667"/>
                </a:avLst>
              </a:prstGeom>
              <a:noFill/>
              <a:ln w="9525">
                <a:solidFill>
                  <a:schemeClr val="tx1"/>
                </a:solidFill>
                <a:prstDash val="dash"/>
                <a:round/>
                <a:headEnd/>
                <a:tailEnd/>
              </a:ln>
              <a:effectLst/>
            </p:spPr>
            <p:txBody>
              <a:bodyPr wrap="none" anchor="ctr"/>
              <a:lstStyle/>
              <a:p>
                <a:endParaRPr lang="fr-FR"/>
              </a:p>
            </p:txBody>
          </p:sp>
          <p:sp>
            <p:nvSpPr>
              <p:cNvPr id="172055" name="Line 23"/>
              <p:cNvSpPr>
                <a:spLocks noChangeShapeType="1"/>
              </p:cNvSpPr>
              <p:nvPr/>
            </p:nvSpPr>
            <p:spPr bwMode="auto">
              <a:xfrm flipH="1">
                <a:off x="3388" y="1100"/>
                <a:ext cx="1299" cy="602"/>
              </a:xfrm>
              <a:prstGeom prst="line">
                <a:avLst/>
              </a:prstGeom>
              <a:noFill/>
              <a:ln w="9525">
                <a:solidFill>
                  <a:schemeClr val="tx1"/>
                </a:solidFill>
                <a:prstDash val="dash"/>
                <a:round/>
                <a:headEnd/>
                <a:tailEnd type="triangle" w="med" len="med"/>
              </a:ln>
              <a:effectLst/>
            </p:spPr>
            <p:txBody>
              <a:bodyPr/>
              <a:lstStyle/>
              <a:p>
                <a:endParaRPr lang="fr-FR"/>
              </a:p>
            </p:txBody>
          </p:sp>
        </p:grpSp>
        <p:grpSp>
          <p:nvGrpSpPr>
            <p:cNvPr id="5" name="Group 24"/>
            <p:cNvGrpSpPr>
              <a:grpSpLocks/>
            </p:cNvGrpSpPr>
            <p:nvPr/>
          </p:nvGrpSpPr>
          <p:grpSpPr bwMode="auto">
            <a:xfrm>
              <a:off x="3987800" y="2044700"/>
              <a:ext cx="4314825" cy="3346450"/>
              <a:chOff x="2512" y="1288"/>
              <a:chExt cx="2718" cy="2108"/>
            </a:xfrm>
          </p:grpSpPr>
          <p:sp>
            <p:nvSpPr>
              <p:cNvPr id="172057" name="AutoShape 25"/>
              <p:cNvSpPr>
                <a:spLocks noChangeArrowheads="1"/>
              </p:cNvSpPr>
              <p:nvPr/>
            </p:nvSpPr>
            <p:spPr bwMode="auto">
              <a:xfrm>
                <a:off x="4688" y="1288"/>
                <a:ext cx="542" cy="242"/>
              </a:xfrm>
              <a:prstGeom prst="roundRect">
                <a:avLst>
                  <a:gd name="adj" fmla="val 16667"/>
                </a:avLst>
              </a:prstGeom>
              <a:noFill/>
              <a:ln w="9525">
                <a:solidFill>
                  <a:schemeClr val="tx1"/>
                </a:solidFill>
                <a:prstDash val="dash"/>
                <a:round/>
                <a:headEnd/>
                <a:tailEnd/>
              </a:ln>
              <a:effectLst/>
            </p:spPr>
            <p:txBody>
              <a:bodyPr wrap="none" anchor="ctr"/>
              <a:lstStyle/>
              <a:p>
                <a:endParaRPr lang="fr-FR"/>
              </a:p>
            </p:txBody>
          </p:sp>
          <p:sp>
            <p:nvSpPr>
              <p:cNvPr id="172058" name="Line 26"/>
              <p:cNvSpPr>
                <a:spLocks noChangeShapeType="1"/>
              </p:cNvSpPr>
              <p:nvPr/>
            </p:nvSpPr>
            <p:spPr bwMode="auto">
              <a:xfrm flipH="1">
                <a:off x="4272" y="1390"/>
                <a:ext cx="416" cy="866"/>
              </a:xfrm>
              <a:prstGeom prst="line">
                <a:avLst/>
              </a:prstGeom>
              <a:noFill/>
              <a:ln w="9525">
                <a:solidFill>
                  <a:schemeClr val="tx1"/>
                </a:solidFill>
                <a:prstDash val="dash"/>
                <a:round/>
                <a:headEnd/>
                <a:tailEnd type="triangle" w="med" len="med"/>
              </a:ln>
              <a:effectLst/>
            </p:spPr>
            <p:txBody>
              <a:bodyPr/>
              <a:lstStyle/>
              <a:p>
                <a:endParaRPr lang="fr-FR"/>
              </a:p>
            </p:txBody>
          </p:sp>
          <p:sp>
            <p:nvSpPr>
              <p:cNvPr id="172059" name="AutoShape 27"/>
              <p:cNvSpPr>
                <a:spLocks noChangeArrowheads="1"/>
              </p:cNvSpPr>
              <p:nvPr/>
            </p:nvSpPr>
            <p:spPr bwMode="auto">
              <a:xfrm>
                <a:off x="2512" y="3338"/>
                <a:ext cx="1318" cy="58"/>
              </a:xfrm>
              <a:prstGeom prst="roundRect">
                <a:avLst>
                  <a:gd name="adj" fmla="val 16667"/>
                </a:avLst>
              </a:prstGeom>
              <a:noFill/>
              <a:ln w="9525">
                <a:solidFill>
                  <a:schemeClr val="tx1"/>
                </a:solidFill>
                <a:prstDash val="dash"/>
                <a:round/>
                <a:headEnd/>
                <a:tailEnd/>
              </a:ln>
              <a:effectLst/>
            </p:spPr>
            <p:txBody>
              <a:bodyPr wrap="none" anchor="ctr"/>
              <a:lstStyle/>
              <a:p>
                <a:endParaRPr lang="fr-FR"/>
              </a:p>
            </p:txBody>
          </p:sp>
          <p:sp>
            <p:nvSpPr>
              <p:cNvPr id="172060" name="Line 28"/>
              <p:cNvSpPr>
                <a:spLocks noChangeShapeType="1"/>
              </p:cNvSpPr>
              <p:nvPr/>
            </p:nvSpPr>
            <p:spPr bwMode="auto">
              <a:xfrm flipV="1">
                <a:off x="3140" y="2314"/>
                <a:ext cx="1088" cy="1020"/>
              </a:xfrm>
              <a:prstGeom prst="line">
                <a:avLst/>
              </a:prstGeom>
              <a:noFill/>
              <a:ln w="9525">
                <a:solidFill>
                  <a:schemeClr val="tx1"/>
                </a:solidFill>
                <a:prstDash val="dash"/>
                <a:round/>
                <a:headEnd/>
                <a:tailEnd type="triangle" w="med" len="med"/>
              </a:ln>
              <a:effectLst/>
            </p:spPr>
            <p:txBody>
              <a:bodyPr/>
              <a:lstStyle/>
              <a:p>
                <a:endParaRPr lang="fr-FR"/>
              </a:p>
            </p:txBody>
          </p:sp>
        </p:grpSp>
        <p:sp>
          <p:nvSpPr>
            <p:cNvPr id="33" name="ZoneTexte 32"/>
            <p:cNvSpPr txBox="1"/>
            <p:nvPr/>
          </p:nvSpPr>
          <p:spPr>
            <a:xfrm rot="16200000">
              <a:off x="2488415" y="3568370"/>
              <a:ext cx="2232249" cy="369332"/>
            </a:xfrm>
            <a:prstGeom prst="rect">
              <a:avLst/>
            </a:prstGeom>
            <a:solidFill>
              <a:schemeClr val="bg1"/>
            </a:solidFill>
          </p:spPr>
          <p:txBody>
            <a:bodyPr wrap="square" rtlCol="0">
              <a:spAutoFit/>
            </a:bodyPr>
            <a:lstStyle/>
            <a:p>
              <a:pPr algn="ctr"/>
              <a:r>
                <a:rPr lang="en-GB" dirty="0" smtClean="0"/>
                <a:t>Reliability function</a:t>
              </a:r>
              <a:endParaRPr lang="en-GB"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numéro de diapositive 4"/>
          <p:cNvSpPr>
            <a:spLocks noGrp="1"/>
          </p:cNvSpPr>
          <p:nvPr>
            <p:ph type="sldNum" sz="quarter" idx="4294967295"/>
          </p:nvPr>
        </p:nvSpPr>
        <p:spPr>
          <a:xfrm>
            <a:off x="8429625" y="6419850"/>
            <a:ext cx="609600" cy="304800"/>
          </a:xfrm>
          <a:prstGeom prst="rect">
            <a:avLst/>
          </a:prstGeom>
        </p:spPr>
        <p:txBody>
          <a:bodyPr/>
          <a:lstStyle/>
          <a:p>
            <a:fld id="{76239825-2E8B-404E-82C3-81CFD4BA8134}" type="slidenum">
              <a:rPr lang="fr-FR"/>
              <a:pPr/>
              <a:t>14</a:t>
            </a:fld>
            <a:endParaRPr lang="fr-FR" sz="1400">
              <a:latin typeface="Times" pitchFamily="18" charset="0"/>
            </a:endParaRPr>
          </a:p>
        </p:txBody>
      </p:sp>
      <p:sp>
        <p:nvSpPr>
          <p:cNvPr id="42000" name="Rectangle 16"/>
          <p:cNvSpPr>
            <a:spLocks noChangeArrowheads="1"/>
          </p:cNvSpPr>
          <p:nvPr/>
        </p:nvSpPr>
        <p:spPr bwMode="auto">
          <a:xfrm>
            <a:off x="847725" y="1697038"/>
            <a:ext cx="8305800" cy="707886"/>
          </a:xfrm>
          <a:prstGeom prst="rect">
            <a:avLst/>
          </a:prstGeom>
          <a:noFill/>
          <a:ln w="9525">
            <a:noFill/>
            <a:miter lim="800000"/>
            <a:headEnd/>
            <a:tailEnd/>
          </a:ln>
          <a:effectLst/>
        </p:spPr>
        <p:txBody>
          <a:bodyPr>
            <a:spAutoFit/>
          </a:bodyPr>
          <a:lstStyle/>
          <a:p>
            <a:pPr>
              <a:spcBef>
                <a:spcPct val="65000"/>
              </a:spcBef>
              <a:spcAft>
                <a:spcPct val="40000"/>
              </a:spcAft>
            </a:pPr>
            <a:r>
              <a:rPr lang="en-GB" sz="2000" b="1" kern="0" dirty="0" smtClean="0">
                <a:solidFill>
                  <a:srgbClr val="675C53"/>
                </a:solidFill>
                <a:latin typeface="Arial"/>
                <a:ea typeface="굴림" pitchFamily="34" charset="-127"/>
                <a:sym typeface="Wingdings" pitchFamily="2" charset="2"/>
              </a:rPr>
              <a:t>Multiple replacement of signalling components </a:t>
            </a:r>
            <a:br>
              <a:rPr lang="en-GB" sz="2000" b="1" kern="0" dirty="0" smtClean="0">
                <a:solidFill>
                  <a:srgbClr val="675C53"/>
                </a:solidFill>
                <a:latin typeface="Arial"/>
                <a:ea typeface="굴림" pitchFamily="34" charset="-127"/>
                <a:sym typeface="Wingdings" pitchFamily="2" charset="2"/>
              </a:rPr>
            </a:br>
            <a:r>
              <a:rPr lang="en-GB" sz="2000" kern="0" dirty="0" smtClean="0">
                <a:solidFill>
                  <a:srgbClr val="675C53"/>
                </a:solidFill>
                <a:latin typeface="Arial"/>
                <a:ea typeface="굴림" pitchFamily="34" charset="-127"/>
                <a:sym typeface="Wingdings" pitchFamily="2" charset="2"/>
              </a:rPr>
              <a:t>In order to take into account replacing of faulty material</a:t>
            </a:r>
            <a:endParaRPr lang="en-GB" sz="2000" kern="0" dirty="0">
              <a:solidFill>
                <a:srgbClr val="675C53"/>
              </a:solidFill>
              <a:latin typeface="Arial"/>
              <a:ea typeface="굴림" pitchFamily="34" charset="-127"/>
              <a:sym typeface="Wingdings" pitchFamily="2" charset="2"/>
            </a:endParaRPr>
          </a:p>
        </p:txBody>
      </p:sp>
      <p:grpSp>
        <p:nvGrpSpPr>
          <p:cNvPr id="2" name="Group 21"/>
          <p:cNvGrpSpPr>
            <a:grpSpLocks/>
          </p:cNvGrpSpPr>
          <p:nvPr/>
        </p:nvGrpSpPr>
        <p:grpSpPr bwMode="auto">
          <a:xfrm>
            <a:off x="755650" y="2030413"/>
            <a:ext cx="7953375" cy="4576762"/>
            <a:chOff x="476" y="1171"/>
            <a:chExt cx="5010" cy="2883"/>
          </a:xfrm>
        </p:grpSpPr>
        <p:sp>
          <p:nvSpPr>
            <p:cNvPr id="41988" name="Rectangle 4"/>
            <p:cNvSpPr>
              <a:spLocks noChangeArrowheads="1"/>
            </p:cNvSpPr>
            <p:nvPr/>
          </p:nvSpPr>
          <p:spPr bwMode="auto">
            <a:xfrm>
              <a:off x="537" y="1508"/>
              <a:ext cx="2177" cy="525"/>
            </a:xfrm>
            <a:prstGeom prst="rect">
              <a:avLst/>
            </a:prstGeom>
            <a:noFill/>
            <a:ln w="9525">
              <a:noFill/>
              <a:miter lim="800000"/>
              <a:headEnd/>
              <a:tailEnd/>
            </a:ln>
            <a:effectLst/>
          </p:spPr>
          <p:txBody>
            <a:bodyPr/>
            <a:lstStyle/>
            <a:p>
              <a:pPr marL="180975" indent="-180975" eaLnBrk="1" hangingPunct="1">
                <a:spcBef>
                  <a:spcPct val="20000"/>
                </a:spcBef>
                <a:buFontTx/>
                <a:buChar char="•"/>
              </a:pPr>
              <a:r>
                <a:rPr lang="en-GB" sz="2000" kern="0" dirty="0" smtClean="0">
                  <a:solidFill>
                    <a:srgbClr val="675C53"/>
                  </a:solidFill>
                  <a:latin typeface="Arial"/>
                  <a:ea typeface="굴림" pitchFamily="34" charset="-127"/>
                  <a:sym typeface="Wingdings" pitchFamily="2" charset="2"/>
                </a:rPr>
                <a:t>The replacement rate at date t can be calculated </a:t>
              </a:r>
              <a:br>
                <a:rPr lang="en-GB" sz="2000" kern="0" dirty="0" smtClean="0">
                  <a:solidFill>
                    <a:srgbClr val="675C53"/>
                  </a:solidFill>
                  <a:latin typeface="Arial"/>
                  <a:ea typeface="굴림" pitchFamily="34" charset="-127"/>
                  <a:sym typeface="Wingdings" pitchFamily="2" charset="2"/>
                </a:rPr>
              </a:br>
              <a:r>
                <a:rPr lang="en-GB" sz="2000" kern="0" dirty="0" smtClean="0">
                  <a:solidFill>
                    <a:srgbClr val="675C53"/>
                  </a:solidFill>
                  <a:latin typeface="Arial"/>
                  <a:ea typeface="굴림" pitchFamily="34" charset="-127"/>
                  <a:sym typeface="Wingdings" pitchFamily="2" charset="2"/>
                </a:rPr>
                <a:t>by expression:</a:t>
              </a:r>
            </a:p>
            <a:p>
              <a:pPr marL="180975" indent="-180975" eaLnBrk="1" hangingPunct="1">
                <a:spcBef>
                  <a:spcPct val="20000"/>
                </a:spcBef>
              </a:pPr>
              <a:endParaRPr lang="en-GB" sz="2000" kern="0" dirty="0" smtClean="0">
                <a:solidFill>
                  <a:srgbClr val="675C53"/>
                </a:solidFill>
                <a:latin typeface="Arial"/>
                <a:ea typeface="굴림" pitchFamily="34" charset="-127"/>
                <a:sym typeface="Wingdings" pitchFamily="2" charset="2"/>
              </a:endParaRPr>
            </a:p>
            <a:p>
              <a:pPr marL="180975" indent="-180975" eaLnBrk="1" hangingPunct="1">
                <a:spcBef>
                  <a:spcPct val="20000"/>
                </a:spcBef>
              </a:pPr>
              <a:endParaRPr lang="en-GB" sz="2000" kern="0" dirty="0">
                <a:solidFill>
                  <a:srgbClr val="675C53"/>
                </a:solidFill>
                <a:latin typeface="Arial"/>
                <a:ea typeface="굴림" pitchFamily="34" charset="-127"/>
                <a:sym typeface="Wingdings" pitchFamily="2" charset="2"/>
              </a:endParaRPr>
            </a:p>
            <a:p>
              <a:pPr marL="180975" indent="-180975" eaLnBrk="1" hangingPunct="1">
                <a:spcBef>
                  <a:spcPct val="20000"/>
                </a:spcBef>
              </a:pPr>
              <a:r>
                <a:rPr lang="en-GB" sz="2000" kern="0" dirty="0">
                  <a:solidFill>
                    <a:srgbClr val="675C53"/>
                  </a:solidFill>
                  <a:latin typeface="Arial"/>
                  <a:ea typeface="굴림" pitchFamily="34" charset="-127"/>
                  <a:sym typeface="Wingdings" pitchFamily="2" charset="2"/>
                </a:rPr>
                <a:t>	</a:t>
              </a:r>
            </a:p>
          </p:txBody>
        </p:sp>
        <p:graphicFrame>
          <p:nvGraphicFramePr>
            <p:cNvPr id="41989" name="Object 5"/>
            <p:cNvGraphicFramePr>
              <a:graphicFrameLocks noChangeAspect="1"/>
            </p:cNvGraphicFramePr>
            <p:nvPr/>
          </p:nvGraphicFramePr>
          <p:xfrm>
            <a:off x="657" y="2133"/>
            <a:ext cx="1743" cy="502"/>
          </p:xfrm>
          <a:graphic>
            <a:graphicData uri="http://schemas.openxmlformats.org/presentationml/2006/ole">
              <p:oleObj spid="_x0000_s4098" name="Equation" r:id="rId4" imgW="1485720" imgH="431640" progId="Equation.3">
                <p:embed/>
              </p:oleObj>
            </a:graphicData>
          </a:graphic>
        </p:graphicFrame>
        <p:sp>
          <p:nvSpPr>
            <p:cNvPr id="41991" name="Rectangle 7"/>
            <p:cNvSpPr>
              <a:spLocks noChangeArrowheads="1"/>
            </p:cNvSpPr>
            <p:nvPr/>
          </p:nvSpPr>
          <p:spPr bwMode="auto">
            <a:xfrm>
              <a:off x="476" y="2632"/>
              <a:ext cx="2274" cy="362"/>
            </a:xfrm>
            <a:prstGeom prst="rect">
              <a:avLst/>
            </a:prstGeom>
            <a:noFill/>
            <a:ln w="9525">
              <a:noFill/>
              <a:miter lim="800000"/>
              <a:headEnd/>
              <a:tailEnd/>
            </a:ln>
            <a:effectLst/>
          </p:spPr>
          <p:txBody>
            <a:bodyPr/>
            <a:lstStyle/>
            <a:p>
              <a:pPr marL="180975" eaLnBrk="1" hangingPunct="1">
                <a:spcBef>
                  <a:spcPct val="20000"/>
                </a:spcBef>
              </a:pPr>
              <a:r>
                <a:rPr lang="en-GB" sz="1600" kern="0" dirty="0" smtClean="0">
                  <a:solidFill>
                    <a:srgbClr val="675C53"/>
                  </a:solidFill>
                  <a:latin typeface="Arial"/>
                  <a:ea typeface="굴림" pitchFamily="34" charset="-127"/>
                  <a:sym typeface="Wingdings" pitchFamily="2" charset="2"/>
                </a:rPr>
                <a:t>  * indicating the convolution</a:t>
              </a:r>
              <a:r>
                <a:rPr lang="en-GB" sz="1600" dirty="0" smtClean="0">
                  <a:solidFill>
                    <a:srgbClr val="002060"/>
                  </a:solidFill>
                  <a:latin typeface="Arial Narrow" pitchFamily="34" charset="0"/>
                </a:rPr>
                <a:t>.</a:t>
              </a:r>
            </a:p>
            <a:p>
              <a:pPr marL="180975" eaLnBrk="1" hangingPunct="1">
                <a:spcBef>
                  <a:spcPct val="20000"/>
                </a:spcBef>
              </a:pPr>
              <a:r>
                <a:rPr lang="en-GB" sz="2000" dirty="0">
                  <a:solidFill>
                    <a:schemeClr val="tx2">
                      <a:lumMod val="60000"/>
                      <a:lumOff val="40000"/>
                    </a:schemeClr>
                  </a:solidFill>
                  <a:latin typeface="Arial Narrow" pitchFamily="34" charset="0"/>
                </a:rPr>
                <a:t>	</a:t>
              </a:r>
            </a:p>
          </p:txBody>
        </p:sp>
        <p:sp>
          <p:nvSpPr>
            <p:cNvPr id="41992" name="Rectangle 8"/>
            <p:cNvSpPr>
              <a:spLocks noChangeArrowheads="1"/>
            </p:cNvSpPr>
            <p:nvPr/>
          </p:nvSpPr>
          <p:spPr bwMode="auto">
            <a:xfrm>
              <a:off x="521" y="2868"/>
              <a:ext cx="2223" cy="807"/>
            </a:xfrm>
            <a:prstGeom prst="rect">
              <a:avLst/>
            </a:prstGeom>
            <a:noFill/>
            <a:ln w="9525">
              <a:noFill/>
              <a:miter lim="800000"/>
              <a:headEnd/>
              <a:tailEnd/>
            </a:ln>
            <a:effectLst/>
          </p:spPr>
          <p:txBody>
            <a:bodyPr/>
            <a:lstStyle/>
            <a:p>
              <a:pPr marL="180975" indent="-180975" eaLnBrk="1" hangingPunct="1">
                <a:spcBef>
                  <a:spcPct val="20000"/>
                </a:spcBef>
                <a:buFontTx/>
                <a:buChar char="•"/>
              </a:pPr>
              <a:r>
                <a:rPr lang="en-GB" sz="2000" kern="0" dirty="0" smtClean="0">
                  <a:solidFill>
                    <a:srgbClr val="675C53"/>
                  </a:solidFill>
                  <a:latin typeface="Arial"/>
                  <a:ea typeface="굴림" pitchFamily="34" charset="-127"/>
                  <a:sym typeface="Wingdings" pitchFamily="2" charset="2"/>
                </a:rPr>
                <a:t>This functionality gives </a:t>
              </a:r>
              <a:br>
                <a:rPr lang="en-GB" sz="2000" kern="0" dirty="0" smtClean="0">
                  <a:solidFill>
                    <a:srgbClr val="675C53"/>
                  </a:solidFill>
                  <a:latin typeface="Arial"/>
                  <a:ea typeface="굴림" pitchFamily="34" charset="-127"/>
                  <a:sym typeface="Wingdings" pitchFamily="2" charset="2"/>
                </a:rPr>
              </a:br>
              <a:r>
                <a:rPr lang="en-GB" sz="2000" kern="0" dirty="0" smtClean="0">
                  <a:solidFill>
                    <a:srgbClr val="675C53"/>
                  </a:solidFill>
                  <a:latin typeface="Arial"/>
                  <a:ea typeface="굴림" pitchFamily="34" charset="-127"/>
                  <a:sym typeface="Wingdings" pitchFamily="2" charset="2"/>
                </a:rPr>
                <a:t>us the expected number </a:t>
              </a:r>
              <a:br>
                <a:rPr lang="en-GB" sz="2000" kern="0" dirty="0" smtClean="0">
                  <a:solidFill>
                    <a:srgbClr val="675C53"/>
                  </a:solidFill>
                  <a:latin typeface="Arial"/>
                  <a:ea typeface="굴림" pitchFamily="34" charset="-127"/>
                  <a:sym typeface="Wingdings" pitchFamily="2" charset="2"/>
                </a:rPr>
              </a:br>
              <a:r>
                <a:rPr lang="en-GB" sz="2000" kern="0" dirty="0" smtClean="0">
                  <a:solidFill>
                    <a:srgbClr val="675C53"/>
                  </a:solidFill>
                  <a:latin typeface="Arial"/>
                  <a:ea typeface="굴림" pitchFamily="34" charset="-127"/>
                  <a:sym typeface="Wingdings" pitchFamily="2" charset="2"/>
                </a:rPr>
                <a:t>of replacements  before date t</a:t>
              </a:r>
              <a:endParaRPr lang="en-GB" sz="2000" dirty="0">
                <a:latin typeface="Arial Narrow" pitchFamily="34" charset="0"/>
              </a:endParaRPr>
            </a:p>
          </p:txBody>
        </p:sp>
        <p:sp>
          <p:nvSpPr>
            <p:cNvPr id="41993" name="Rectangle 9"/>
            <p:cNvSpPr>
              <a:spLocks noChangeArrowheads="1"/>
            </p:cNvSpPr>
            <p:nvPr/>
          </p:nvSpPr>
          <p:spPr bwMode="auto">
            <a:xfrm>
              <a:off x="521" y="3403"/>
              <a:ext cx="4672" cy="499"/>
            </a:xfrm>
            <a:prstGeom prst="rect">
              <a:avLst/>
            </a:prstGeom>
            <a:noFill/>
            <a:ln w="9525">
              <a:noFill/>
              <a:miter lim="800000"/>
              <a:headEnd/>
              <a:tailEnd/>
            </a:ln>
            <a:effectLst/>
          </p:spPr>
          <p:txBody>
            <a:bodyPr/>
            <a:lstStyle/>
            <a:p>
              <a:pPr marL="180975" eaLnBrk="1" hangingPunct="1">
                <a:spcBef>
                  <a:spcPct val="20000"/>
                </a:spcBef>
              </a:pPr>
              <a:endParaRPr lang="en-GB" sz="2000">
                <a:latin typeface="Arial Narrow" pitchFamily="34" charset="0"/>
              </a:endParaRPr>
            </a:p>
          </p:txBody>
        </p:sp>
        <p:pic>
          <p:nvPicPr>
            <p:cNvPr id="41997" name="Picture 13"/>
            <p:cNvPicPr>
              <a:picLocks noChangeAspect="1" noChangeArrowheads="1"/>
            </p:cNvPicPr>
            <p:nvPr/>
          </p:nvPicPr>
          <p:blipFill>
            <a:blip r:embed="rId5" cstate="print"/>
            <a:srcRect/>
            <a:stretch>
              <a:fillRect/>
            </a:stretch>
          </p:blipFill>
          <p:spPr bwMode="auto">
            <a:xfrm>
              <a:off x="2582" y="1171"/>
              <a:ext cx="2904" cy="2883"/>
            </a:xfrm>
            <a:prstGeom prst="rect">
              <a:avLst/>
            </a:prstGeom>
            <a:noFill/>
            <a:ln>
              <a:noFill/>
            </a:ln>
            <a:effectLst/>
          </p:spPr>
        </p:pic>
      </p:grpSp>
      <p:sp>
        <p:nvSpPr>
          <p:cNvPr id="17" name="Rectangle 2"/>
          <p:cNvSpPr txBox="1">
            <a:spLocks noChangeArrowheads="1"/>
          </p:cNvSpPr>
          <p:nvPr/>
        </p:nvSpPr>
        <p:spPr bwMode="auto">
          <a:xfrm>
            <a:off x="244520" y="527586"/>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Failure </a:t>
            </a:r>
            <a:r>
              <a:rPr lang="en-GB" sz="3200" b="1" kern="0" dirty="0" smtClean="0">
                <a:solidFill>
                  <a:srgbClr val="506361"/>
                </a:solidFill>
                <a:latin typeface="Arial"/>
              </a:rPr>
              <a:t>distribution and </a:t>
            </a:r>
            <a:r>
              <a:rPr lang="en-GB" sz="3200" b="1" kern="0" dirty="0" smtClean="0">
                <a:solidFill>
                  <a:srgbClr val="506361"/>
                </a:solidFill>
                <a:latin typeface="Arial"/>
              </a:rPr>
              <a:t>maintenance strategy optimisation</a:t>
            </a:r>
            <a:endParaRPr lang="fr-FR" sz="3200" b="1" kern="0" dirty="0" smtClean="0">
              <a:solidFill>
                <a:srgbClr val="506361"/>
              </a:solidFill>
              <a:latin typeface="Arial"/>
            </a:endParaRPr>
          </a:p>
        </p:txBody>
      </p:sp>
      <p:sp>
        <p:nvSpPr>
          <p:cNvPr id="18" name="ZoneTexte 17"/>
          <p:cNvSpPr txBox="1"/>
          <p:nvPr/>
        </p:nvSpPr>
        <p:spPr>
          <a:xfrm rot="16200000">
            <a:off x="3045428" y="4206917"/>
            <a:ext cx="2232249" cy="369332"/>
          </a:xfrm>
          <a:prstGeom prst="rect">
            <a:avLst/>
          </a:prstGeom>
          <a:solidFill>
            <a:schemeClr val="bg1"/>
          </a:solidFill>
        </p:spPr>
        <p:txBody>
          <a:bodyPr wrap="square" rtlCol="0">
            <a:spAutoFit/>
          </a:bodyPr>
          <a:lstStyle/>
          <a:p>
            <a:pPr algn="ctr"/>
            <a:r>
              <a:rPr lang="en-GB" dirty="0" smtClean="0"/>
              <a:t>Replacement rate</a:t>
            </a:r>
            <a:endParaRPr lang="en-GB" dirty="0"/>
          </a:p>
        </p:txBody>
      </p:sp>
      <p:sp>
        <p:nvSpPr>
          <p:cNvPr id="19" name="Rectangle 4"/>
          <p:cNvSpPr>
            <a:spLocks noChangeArrowheads="1"/>
          </p:cNvSpPr>
          <p:nvPr/>
        </p:nvSpPr>
        <p:spPr bwMode="auto">
          <a:xfrm>
            <a:off x="6006827" y="2521471"/>
            <a:ext cx="2448272" cy="833437"/>
          </a:xfrm>
          <a:prstGeom prst="rect">
            <a:avLst/>
          </a:prstGeom>
          <a:noFill/>
          <a:ln w="9525">
            <a:noFill/>
            <a:miter lim="800000"/>
            <a:headEnd/>
            <a:tailEnd/>
          </a:ln>
          <a:effectLst/>
        </p:spPr>
        <p:txBody>
          <a:bodyPr/>
          <a:lstStyle/>
          <a:p>
            <a:pPr marL="180975" indent="-180975" algn="r" eaLnBrk="1" hangingPunct="1">
              <a:spcBef>
                <a:spcPct val="20000"/>
              </a:spcBef>
            </a:pPr>
            <a:r>
              <a:rPr lang="en-GB" sz="1400" kern="0" dirty="0" smtClean="0">
                <a:solidFill>
                  <a:srgbClr val="675C53"/>
                </a:solidFill>
                <a:latin typeface="Arial"/>
                <a:ea typeface="굴림" pitchFamily="34" charset="-127"/>
                <a:sym typeface="Wingdings" pitchFamily="2" charset="2"/>
              </a:rPr>
              <a:t>Coefficient β minimal value of 3 (below 2 today in the majority of cases)</a:t>
            </a:r>
            <a:endParaRPr lang="en-GB" sz="1400" kern="0" dirty="0">
              <a:solidFill>
                <a:srgbClr val="675C53"/>
              </a:solidFill>
              <a:latin typeface="Arial"/>
              <a:ea typeface="굴림" pitchFamily="34" charset="-127"/>
              <a:sym typeface="Wingdings" pitchFamily="2" charset="2"/>
            </a:endParaRPr>
          </a:p>
        </p:txBody>
      </p:sp>
      <p:sp>
        <p:nvSpPr>
          <p:cNvPr id="20"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14</a:t>
            </a:fld>
            <a:endParaRPr lang="fr-FR"/>
          </a:p>
        </p:txBody>
      </p:sp>
      <p:sp>
        <p:nvSpPr>
          <p:cNvPr id="21"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22"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14</a:t>
            </a:fld>
            <a:endParaRPr lang="en-GB" sz="1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50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5"/>
          <p:cNvSpPr>
            <a:spLocks noGrp="1"/>
          </p:cNvSpPr>
          <p:nvPr>
            <p:ph type="sldNum" sz="quarter" idx="10"/>
          </p:nvPr>
        </p:nvSpPr>
        <p:spPr/>
        <p:txBody>
          <a:bodyPr/>
          <a:lstStyle/>
          <a:p>
            <a:fld id="{79250449-A40A-4B5F-BA2F-AEC4E385A6A5}" type="slidenum">
              <a:rPr lang="fr-FR"/>
              <a:pPr/>
              <a:t>15</a:t>
            </a:fld>
            <a:endParaRPr lang="fr-FR" sz="1400">
              <a:latin typeface="Times" pitchFamily="18" charset="0"/>
            </a:endParaRPr>
          </a:p>
        </p:txBody>
      </p:sp>
      <p:sp>
        <p:nvSpPr>
          <p:cNvPr id="44035" name="Rectangle 3"/>
          <p:cNvSpPr>
            <a:spLocks noGrp="1" noChangeArrowheads="1"/>
          </p:cNvSpPr>
          <p:nvPr>
            <p:ph type="body" sz="half" idx="1"/>
          </p:nvPr>
        </p:nvSpPr>
        <p:spPr>
          <a:xfrm>
            <a:off x="931863" y="2017713"/>
            <a:ext cx="4995862" cy="4114800"/>
          </a:xfrm>
        </p:spPr>
        <p:txBody>
          <a:bodyPr/>
          <a:lstStyle/>
          <a:p>
            <a:pPr>
              <a:buNone/>
            </a:pP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Maintenance expenses: </a:t>
            </a:r>
            <a:b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Y(t) = </a:t>
            </a:r>
            <a:r>
              <a:rPr lang="en-GB" sz="2000" b="0" dirty="0" err="1" smtClean="0">
                <a:solidFill>
                  <a:schemeClr val="tx1">
                    <a:lumMod val="50000"/>
                    <a:lumOff val="50000"/>
                  </a:schemeClr>
                </a:solidFill>
                <a:latin typeface="Arial" pitchFamily="34" charset="0"/>
                <a:ea typeface="굴림" pitchFamily="34" charset="-127"/>
                <a:cs typeface="Arial" pitchFamily="34" charset="0"/>
                <a:sym typeface="Wingdings" pitchFamily="2" charset="2"/>
              </a:rPr>
              <a:t>ci</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 + cu ∙ n ∙ h(t) </a:t>
            </a:r>
          </a:p>
          <a:p>
            <a:pPr lvl="1"/>
            <a:r>
              <a:rPr lang="en-GB" sz="1600" dirty="0" err="1" smtClean="0">
                <a:solidFill>
                  <a:schemeClr val="tx1">
                    <a:lumMod val="50000"/>
                    <a:lumOff val="50000"/>
                  </a:schemeClr>
                </a:solidFill>
                <a:latin typeface="Arial" pitchFamily="34" charset="0"/>
                <a:ea typeface="굴림" pitchFamily="34" charset="-127"/>
                <a:cs typeface="Arial" pitchFamily="34" charset="0"/>
                <a:sym typeface="Wingdings" pitchFamily="2" charset="2"/>
              </a:rPr>
              <a:t>ci</a:t>
            </a:r>
            <a:r>
              <a:rPr lang="en-GB" sz="16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recurrent  costs</a:t>
            </a:r>
          </a:p>
          <a:p>
            <a:pPr lvl="1"/>
            <a:r>
              <a:rPr lang="en-GB" sz="16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cu: costs for replacement for one material</a:t>
            </a:r>
          </a:p>
          <a:p>
            <a:pPr lvl="1"/>
            <a:r>
              <a:rPr lang="en-GB" sz="16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n: number of materials</a:t>
            </a:r>
          </a:p>
          <a:p>
            <a:pPr lvl="1"/>
            <a:r>
              <a:rPr lang="en-GB" sz="16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h(t): annual replacement rate </a:t>
            </a:r>
          </a:p>
          <a:p>
            <a:pPr>
              <a:buNone/>
            </a:pP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Estimation of maintenance expenses </a:t>
            </a:r>
            <a:b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(with renewal) per year:</a:t>
            </a:r>
          </a:p>
          <a:p>
            <a:endPar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a:p>
            <a:pPr lvl="1"/>
            <a:endParaRPr lang="en-GB" sz="20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a:p>
            <a:pPr lvl="1"/>
            <a:endParaRPr lang="en-GB" sz="200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graphicFrame>
        <p:nvGraphicFramePr>
          <p:cNvPr id="44036" name="Object 4"/>
          <p:cNvGraphicFramePr>
            <a:graphicFrameLocks noChangeAspect="1"/>
          </p:cNvGraphicFramePr>
          <p:nvPr>
            <p:ph sz="quarter" idx="2"/>
          </p:nvPr>
        </p:nvGraphicFramePr>
        <p:xfrm>
          <a:off x="1662113" y="4497388"/>
          <a:ext cx="2967037" cy="903287"/>
        </p:xfrm>
        <a:graphic>
          <a:graphicData uri="http://schemas.openxmlformats.org/presentationml/2006/ole">
            <p:oleObj spid="_x0000_s5122" name="Equation" r:id="rId4" imgW="1587240" imgH="482400" progId="Equation.3">
              <p:embed/>
            </p:oleObj>
          </a:graphicData>
        </a:graphic>
      </p:graphicFrame>
      <p:sp>
        <p:nvSpPr>
          <p:cNvPr id="44038" name="Rectangle 6"/>
          <p:cNvSpPr>
            <a:spLocks noChangeArrowheads="1"/>
          </p:cNvSpPr>
          <p:nvPr/>
        </p:nvSpPr>
        <p:spPr bwMode="auto">
          <a:xfrm>
            <a:off x="490786" y="5753447"/>
            <a:ext cx="8388424" cy="646331"/>
          </a:xfrm>
          <a:prstGeom prst="rect">
            <a:avLst/>
          </a:prstGeom>
          <a:noFill/>
          <a:ln w="9525">
            <a:noFill/>
            <a:miter lim="800000"/>
            <a:headEnd/>
            <a:tailEnd/>
          </a:ln>
          <a:effectLst/>
        </p:spPr>
        <p:txBody>
          <a:bodyPr wrap="square">
            <a:spAutoFit/>
          </a:bodyPr>
          <a:lstStyle/>
          <a:p>
            <a:pPr marL="361950">
              <a:spcBef>
                <a:spcPct val="50000"/>
              </a:spcBef>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This method allows to find the ideal period for renewal T0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r>
            <a:b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for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this material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with or without updating of costs (LCC).</a:t>
            </a:r>
            <a:endParaRPr lang="en-GB" kern="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44039" name="Rectangle 7"/>
          <p:cNvSpPr>
            <a:spLocks noChangeArrowheads="1"/>
          </p:cNvSpPr>
          <p:nvPr/>
        </p:nvSpPr>
        <p:spPr bwMode="auto">
          <a:xfrm>
            <a:off x="1524422" y="5338763"/>
            <a:ext cx="6268616" cy="431800"/>
          </a:xfrm>
          <a:prstGeom prst="rect">
            <a:avLst/>
          </a:prstGeom>
          <a:noFill/>
          <a:ln w="9525">
            <a:noFill/>
            <a:miter lim="800000"/>
            <a:headEnd/>
            <a:tailEnd/>
          </a:ln>
          <a:effectLst/>
        </p:spPr>
        <p:txBody>
          <a:bodyPr/>
          <a:lstStyle/>
          <a:p>
            <a:pPr marL="361950" lvl="5" indent="-285750">
              <a:spcBef>
                <a:spcPct val="50000"/>
              </a:spcBef>
            </a:pPr>
            <a:r>
              <a:rPr lang="fr-FR"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X</a:t>
            </a: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renewal costs</a:t>
            </a:r>
            <a:endParaRPr lang="en-GB" sz="2000" kern="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44048" name="Text Box 16"/>
          <p:cNvSpPr txBox="1">
            <a:spLocks noChangeArrowheads="1"/>
          </p:cNvSpPr>
          <p:nvPr/>
        </p:nvSpPr>
        <p:spPr bwMode="auto">
          <a:xfrm>
            <a:off x="6708775" y="1995488"/>
            <a:ext cx="1223963" cy="366712"/>
          </a:xfrm>
          <a:prstGeom prst="rect">
            <a:avLst/>
          </a:prstGeom>
          <a:noFill/>
          <a:ln w="9525">
            <a:noFill/>
            <a:miter lim="800000"/>
            <a:headEnd/>
            <a:tailEnd/>
          </a:ln>
          <a:effectLst/>
        </p:spPr>
        <p:txBody>
          <a:bodyPr>
            <a:spAutoFit/>
          </a:bodyPr>
          <a:lstStyle/>
          <a:p>
            <a:pPr>
              <a:spcBef>
                <a:spcPct val="50000"/>
              </a:spcBef>
            </a:pPr>
            <a:r>
              <a:rPr lang="en-GB" sz="1800">
                <a:latin typeface="Arial Narrow" pitchFamily="34" charset="0"/>
              </a:rPr>
              <a:t>example</a:t>
            </a:r>
          </a:p>
        </p:txBody>
      </p:sp>
      <p:grpSp>
        <p:nvGrpSpPr>
          <p:cNvPr id="2" name="Group 20"/>
          <p:cNvGrpSpPr>
            <a:grpSpLocks/>
          </p:cNvGrpSpPr>
          <p:nvPr/>
        </p:nvGrpSpPr>
        <p:grpSpPr bwMode="auto">
          <a:xfrm>
            <a:off x="3063875" y="4505325"/>
            <a:ext cx="1731963" cy="1274763"/>
            <a:chOff x="1928" y="2478"/>
            <a:chExt cx="1091" cy="803"/>
          </a:xfrm>
        </p:grpSpPr>
        <p:sp>
          <p:nvSpPr>
            <p:cNvPr id="44049" name="Oval 17"/>
            <p:cNvSpPr>
              <a:spLocks noChangeArrowheads="1"/>
            </p:cNvSpPr>
            <p:nvPr/>
          </p:nvSpPr>
          <p:spPr bwMode="auto">
            <a:xfrm>
              <a:off x="1928" y="2478"/>
              <a:ext cx="634" cy="544"/>
            </a:xfrm>
            <a:prstGeom prst="ellipse">
              <a:avLst/>
            </a:prstGeom>
            <a:noFill/>
            <a:ln w="15875">
              <a:solidFill>
                <a:srgbClr val="BE1273"/>
              </a:solidFill>
              <a:round/>
              <a:headEnd/>
              <a:tailEnd/>
            </a:ln>
            <a:effectLst/>
          </p:spPr>
          <p:txBody>
            <a:bodyPr wrap="none" anchor="ctr"/>
            <a:lstStyle/>
            <a:p>
              <a:endParaRPr lang="fr-FR"/>
            </a:p>
          </p:txBody>
        </p:sp>
        <p:sp>
          <p:nvSpPr>
            <p:cNvPr id="44050" name="Line 18"/>
            <p:cNvSpPr>
              <a:spLocks noChangeShapeType="1"/>
            </p:cNvSpPr>
            <p:nvPr/>
          </p:nvSpPr>
          <p:spPr bwMode="auto">
            <a:xfrm>
              <a:off x="2426" y="2976"/>
              <a:ext cx="227" cy="137"/>
            </a:xfrm>
            <a:prstGeom prst="line">
              <a:avLst/>
            </a:prstGeom>
            <a:noFill/>
            <a:ln w="15875">
              <a:solidFill>
                <a:srgbClr val="BE1273"/>
              </a:solidFill>
              <a:round/>
              <a:headEnd/>
              <a:tailEnd/>
            </a:ln>
            <a:effectLst/>
          </p:spPr>
          <p:txBody>
            <a:bodyPr/>
            <a:lstStyle/>
            <a:p>
              <a:endParaRPr lang="fr-FR"/>
            </a:p>
          </p:txBody>
        </p:sp>
        <p:graphicFrame>
          <p:nvGraphicFramePr>
            <p:cNvPr id="44051" name="Object 19"/>
            <p:cNvGraphicFramePr>
              <a:graphicFrameLocks noChangeAspect="1"/>
            </p:cNvGraphicFramePr>
            <p:nvPr/>
          </p:nvGraphicFramePr>
          <p:xfrm>
            <a:off x="2699" y="3067"/>
            <a:ext cx="320" cy="214"/>
          </p:xfrm>
          <a:graphic>
            <a:graphicData uri="http://schemas.openxmlformats.org/presentationml/2006/ole">
              <p:oleObj spid="_x0000_s5123" name="Equation" r:id="rId5" imgW="304560" imgH="203040" progId="Equation.3">
                <p:embed/>
              </p:oleObj>
            </a:graphicData>
          </a:graphic>
        </p:graphicFrame>
      </p:grpSp>
      <p:sp>
        <p:nvSpPr>
          <p:cNvPr id="44058" name="Text Box 26"/>
          <p:cNvSpPr txBox="1">
            <a:spLocks noChangeArrowheads="1"/>
          </p:cNvSpPr>
          <p:nvPr/>
        </p:nvSpPr>
        <p:spPr bwMode="auto">
          <a:xfrm>
            <a:off x="5402263" y="2959100"/>
            <a:ext cx="2352675" cy="457200"/>
          </a:xfrm>
          <a:prstGeom prst="rect">
            <a:avLst/>
          </a:prstGeom>
          <a:noFill/>
          <a:ln w="9525">
            <a:noFill/>
            <a:miter lim="800000"/>
            <a:headEnd/>
            <a:tailEnd/>
          </a:ln>
          <a:effectLst/>
        </p:spPr>
        <p:txBody>
          <a:bodyPr>
            <a:spAutoFit/>
          </a:bodyPr>
          <a:lstStyle/>
          <a:p>
            <a:pPr>
              <a:spcBef>
                <a:spcPct val="50000"/>
              </a:spcBef>
            </a:pPr>
            <a:endParaRPr lang="en-GB"/>
          </a:p>
        </p:txBody>
      </p:sp>
      <p:sp>
        <p:nvSpPr>
          <p:cNvPr id="44059" name="Text Box 27"/>
          <p:cNvSpPr txBox="1">
            <a:spLocks noChangeArrowheads="1"/>
          </p:cNvSpPr>
          <p:nvPr/>
        </p:nvSpPr>
        <p:spPr bwMode="auto">
          <a:xfrm>
            <a:off x="5635625" y="2900363"/>
            <a:ext cx="3003550" cy="457200"/>
          </a:xfrm>
          <a:prstGeom prst="rect">
            <a:avLst/>
          </a:prstGeom>
          <a:noFill/>
          <a:ln w="9525">
            <a:noFill/>
            <a:miter lim="800000"/>
            <a:headEnd/>
            <a:tailEnd/>
          </a:ln>
          <a:effectLst/>
        </p:spPr>
        <p:txBody>
          <a:bodyPr>
            <a:spAutoFit/>
          </a:bodyPr>
          <a:lstStyle/>
          <a:p>
            <a:pPr>
              <a:spcBef>
                <a:spcPct val="50000"/>
              </a:spcBef>
            </a:pPr>
            <a:endParaRPr lang="en-GB"/>
          </a:p>
        </p:txBody>
      </p:sp>
      <p:pic>
        <p:nvPicPr>
          <p:cNvPr id="44060" name="Picture 28"/>
          <p:cNvPicPr>
            <a:picLocks noGrp="1" noChangeAspect="1" noChangeArrowheads="1"/>
          </p:cNvPicPr>
          <p:nvPr>
            <p:ph sz="quarter" idx="3"/>
          </p:nvPr>
        </p:nvPicPr>
        <p:blipFill>
          <a:blip r:embed="rId6" cstate="print"/>
          <a:srcRect/>
          <a:stretch>
            <a:fillRect/>
          </a:stretch>
        </p:blipFill>
        <p:spPr>
          <a:xfrm>
            <a:off x="5219700" y="1920875"/>
            <a:ext cx="4000500" cy="3970338"/>
          </a:xfrm>
          <a:noFill/>
          <a:ln/>
        </p:spPr>
      </p:pic>
      <p:sp>
        <p:nvSpPr>
          <p:cNvPr id="44062" name="Rectangle 30"/>
          <p:cNvSpPr>
            <a:spLocks noChangeArrowheads="1"/>
          </p:cNvSpPr>
          <p:nvPr/>
        </p:nvSpPr>
        <p:spPr bwMode="auto">
          <a:xfrm>
            <a:off x="850826" y="1575842"/>
            <a:ext cx="6768752" cy="400110"/>
          </a:xfrm>
          <a:prstGeom prst="rect">
            <a:avLst/>
          </a:prstGeom>
          <a:noFill/>
          <a:ln w="9525">
            <a:noFill/>
            <a:miter lim="800000"/>
            <a:headEnd/>
            <a:tailEnd/>
          </a:ln>
          <a:effectLst/>
        </p:spPr>
        <p:txBody>
          <a:bodyPr wrap="square">
            <a:spAutoFit/>
          </a:bodyPr>
          <a:lstStyle/>
          <a:p>
            <a:r>
              <a:rPr lang="en-GB" sz="2000" b="1"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Model of maintenance expenses  asset strategy:</a:t>
            </a:r>
            <a:endParaRPr lang="en-GB" sz="2000" b="1" kern="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19" name="Rectangle 2"/>
          <p:cNvSpPr txBox="1">
            <a:spLocks noChangeArrowheads="1"/>
          </p:cNvSpPr>
          <p:nvPr/>
        </p:nvSpPr>
        <p:spPr bwMode="auto">
          <a:xfrm>
            <a:off x="244520" y="527586"/>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Failure </a:t>
            </a:r>
            <a:r>
              <a:rPr lang="en-GB" sz="3200" b="1" kern="0" dirty="0" smtClean="0">
                <a:solidFill>
                  <a:srgbClr val="506361"/>
                </a:solidFill>
                <a:latin typeface="Arial"/>
              </a:rPr>
              <a:t>distribution and </a:t>
            </a:r>
            <a:r>
              <a:rPr lang="en-GB" sz="3200" b="1" kern="0" dirty="0" smtClean="0">
                <a:solidFill>
                  <a:srgbClr val="506361"/>
                </a:solidFill>
                <a:latin typeface="Arial"/>
              </a:rPr>
              <a:t>maintenance strategy optimisation</a:t>
            </a:r>
            <a:endParaRPr lang="fr-FR" sz="3200" b="1" kern="0" dirty="0" smtClean="0">
              <a:solidFill>
                <a:srgbClr val="506361"/>
              </a:solidFill>
              <a:latin typeface="Arial"/>
            </a:endParaRPr>
          </a:p>
        </p:txBody>
      </p:sp>
      <p:sp>
        <p:nvSpPr>
          <p:cNvPr id="20" name="Espace réservé du numéro de diapositive 3"/>
          <p:cNvSpPr txBox="1">
            <a:spLocks/>
          </p:cNvSpPr>
          <p:nvPr/>
        </p:nvSpPr>
        <p:spPr>
          <a:xfrm>
            <a:off x="6553200" y="6248400"/>
            <a:ext cx="1905000" cy="457200"/>
          </a:xfrm>
          <a:prstGeom prst="rect">
            <a:avLst/>
          </a:prstGeom>
          <a:noFill/>
          <a:ln>
            <a:noFill/>
          </a:ln>
        </p:spPr>
        <p:txBody>
          <a:bodyPr vert="horz" wrap="square" lIns="0" tIns="0" rIns="0" bIns="0"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fld id="{3B4FB1A3-ABDD-4B38-A4EB-62F313B8F37C}" type="slidenum">
              <a:rPr kumimoji="0" lang="fr-FR" sz="9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fr-FR" sz="900" b="0" i="0" u="none" strike="noStrike" kern="1200" cap="none" spc="0" normalizeH="0" baseline="0" noProof="0">
              <a:ln>
                <a:noFill/>
              </a:ln>
              <a:solidFill>
                <a:srgbClr val="FFFFFF"/>
              </a:solidFill>
              <a:effectLst/>
              <a:uLnTx/>
              <a:uFillTx/>
              <a:latin typeface="Arial"/>
              <a:ea typeface="+mn-ea"/>
              <a:cs typeface="+mn-cs"/>
            </a:endParaRPr>
          </a:p>
        </p:txBody>
      </p:sp>
      <p:sp>
        <p:nvSpPr>
          <p:cNvPr id="21"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22" name="Slide Number Placeholder 3"/>
          <p:cNvSpPr txBox="1">
            <a:spLocks/>
          </p:cNvSpPr>
          <p:nvPr/>
        </p:nvSpPr>
        <p:spPr>
          <a:xfrm>
            <a:off x="674683" y="6372221"/>
            <a:ext cx="719139" cy="179386"/>
          </a:xfrm>
          <a:prstGeom prst="rect">
            <a:avLst/>
          </a:prstGeom>
          <a:noFill/>
          <a:ln>
            <a:noFill/>
          </a:ln>
        </p:spPr>
        <p:txBody>
          <a:bodyPr vert="horz" wrap="square" lIns="0" tIns="0" rIns="0" bIns="0"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fld id="{58005F3D-4258-446A-9C04-B8219E6727DF}" type="slidenum">
              <a:rPr kumimoji="0" lang="en-GB" sz="1000" b="0" i="0" u="none" strike="noStrike" kern="1200" cap="none" spc="0" normalizeH="0" baseline="0" noProof="0" smtClean="0">
                <a:ln>
                  <a:noFill/>
                </a:ln>
                <a:solidFill>
                  <a:schemeClr val="bg1"/>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GB" sz="1000" b="0" i="0" u="none" strike="noStrike" kern="1200" cap="none" spc="0" normalizeH="0" baseline="0" noProof="0" dirty="0">
              <a:ln>
                <a:noFill/>
              </a:ln>
              <a:solidFill>
                <a:schemeClr val="bg1"/>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4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Espace réservé du numéro de diapositive 5"/>
          <p:cNvSpPr>
            <a:spLocks noGrp="1"/>
          </p:cNvSpPr>
          <p:nvPr>
            <p:ph type="sldNum" sz="quarter" idx="10"/>
          </p:nvPr>
        </p:nvSpPr>
        <p:spPr/>
        <p:txBody>
          <a:bodyPr/>
          <a:lstStyle/>
          <a:p>
            <a:fld id="{4A103215-B622-428F-B830-BFF8BA42F900}" type="slidenum">
              <a:rPr lang="fr-FR"/>
              <a:pPr/>
              <a:t>16</a:t>
            </a:fld>
            <a:endParaRPr lang="fr-FR" sz="1400">
              <a:latin typeface="Times" pitchFamily="18" charset="0"/>
            </a:endParaRPr>
          </a:p>
        </p:txBody>
      </p:sp>
      <p:sp>
        <p:nvSpPr>
          <p:cNvPr id="50195" name="Rectangle 19"/>
          <p:cNvSpPr>
            <a:spLocks noChangeArrowheads="1"/>
          </p:cNvSpPr>
          <p:nvPr/>
        </p:nvSpPr>
        <p:spPr bwMode="auto">
          <a:xfrm>
            <a:off x="2036763" y="2292350"/>
            <a:ext cx="184150" cy="457200"/>
          </a:xfrm>
          <a:prstGeom prst="rect">
            <a:avLst/>
          </a:prstGeom>
          <a:noFill/>
          <a:ln w="9525">
            <a:noFill/>
            <a:miter lim="800000"/>
            <a:headEnd/>
            <a:tailEnd/>
          </a:ln>
          <a:effectLst/>
        </p:spPr>
        <p:txBody>
          <a:bodyPr wrap="none">
            <a:spAutoFit/>
          </a:bodyPr>
          <a:lstStyle/>
          <a:p>
            <a:endParaRPr lang="en-GB"/>
          </a:p>
        </p:txBody>
      </p:sp>
      <p:sp>
        <p:nvSpPr>
          <p:cNvPr id="50197" name="Rectangle 21"/>
          <p:cNvSpPr>
            <a:spLocks noChangeArrowheads="1"/>
          </p:cNvSpPr>
          <p:nvPr/>
        </p:nvSpPr>
        <p:spPr bwMode="auto">
          <a:xfrm>
            <a:off x="2036763" y="2292350"/>
            <a:ext cx="184150" cy="457200"/>
          </a:xfrm>
          <a:prstGeom prst="rect">
            <a:avLst/>
          </a:prstGeom>
          <a:noFill/>
          <a:ln w="9525">
            <a:noFill/>
            <a:miter lim="800000"/>
            <a:headEnd/>
            <a:tailEnd/>
          </a:ln>
          <a:effectLst/>
        </p:spPr>
        <p:txBody>
          <a:bodyPr wrap="none">
            <a:spAutoFit/>
          </a:bodyPr>
          <a:lstStyle/>
          <a:p>
            <a:endParaRPr lang="en-GB"/>
          </a:p>
        </p:txBody>
      </p:sp>
      <p:sp>
        <p:nvSpPr>
          <p:cNvPr id="50199" name="Rectangle 23"/>
          <p:cNvSpPr>
            <a:spLocks noChangeArrowheads="1"/>
          </p:cNvSpPr>
          <p:nvPr/>
        </p:nvSpPr>
        <p:spPr bwMode="auto">
          <a:xfrm>
            <a:off x="2036763" y="2292350"/>
            <a:ext cx="184150" cy="457200"/>
          </a:xfrm>
          <a:prstGeom prst="rect">
            <a:avLst/>
          </a:prstGeom>
          <a:noFill/>
          <a:ln w="9525">
            <a:noFill/>
            <a:miter lim="800000"/>
            <a:headEnd/>
            <a:tailEnd/>
          </a:ln>
          <a:effectLst/>
        </p:spPr>
        <p:txBody>
          <a:bodyPr wrap="none">
            <a:spAutoFit/>
          </a:bodyPr>
          <a:lstStyle/>
          <a:p>
            <a:endParaRPr lang="en-GB"/>
          </a:p>
        </p:txBody>
      </p:sp>
      <p:sp>
        <p:nvSpPr>
          <p:cNvPr id="50201" name="Rectangle 25"/>
          <p:cNvSpPr>
            <a:spLocks noChangeArrowheads="1"/>
          </p:cNvSpPr>
          <p:nvPr/>
        </p:nvSpPr>
        <p:spPr bwMode="auto">
          <a:xfrm>
            <a:off x="2036763" y="2292350"/>
            <a:ext cx="184150" cy="457200"/>
          </a:xfrm>
          <a:prstGeom prst="rect">
            <a:avLst/>
          </a:prstGeom>
          <a:noFill/>
          <a:ln w="9525">
            <a:noFill/>
            <a:miter lim="800000"/>
            <a:headEnd/>
            <a:tailEnd/>
          </a:ln>
          <a:effectLst/>
        </p:spPr>
        <p:txBody>
          <a:bodyPr wrap="none">
            <a:spAutoFit/>
          </a:bodyPr>
          <a:lstStyle/>
          <a:p>
            <a:endParaRPr lang="en-GB"/>
          </a:p>
        </p:txBody>
      </p:sp>
      <p:sp>
        <p:nvSpPr>
          <p:cNvPr id="50266" name="Text Box 90"/>
          <p:cNvSpPr txBox="1">
            <a:spLocks noChangeArrowheads="1"/>
          </p:cNvSpPr>
          <p:nvPr/>
        </p:nvSpPr>
        <p:spPr bwMode="auto">
          <a:xfrm>
            <a:off x="1944688" y="5915025"/>
            <a:ext cx="1111250" cy="623888"/>
          </a:xfrm>
          <a:prstGeom prst="rect">
            <a:avLst/>
          </a:prstGeom>
          <a:solidFill>
            <a:srgbClr val="FFFFFF"/>
          </a:solidFill>
          <a:ln w="9525">
            <a:noFill/>
            <a:miter lim="800000"/>
            <a:headEnd/>
            <a:tailEnd/>
          </a:ln>
          <a:effectLst/>
        </p:spPr>
        <p:txBody>
          <a:bodyPr>
            <a:spAutoFit/>
          </a:bodyPr>
          <a:lstStyle/>
          <a:p>
            <a:pPr algn="ctr">
              <a:spcBef>
                <a:spcPct val="50000"/>
              </a:spcBef>
            </a:pPr>
            <a:r>
              <a:rPr lang="en-GB" sz="1400">
                <a:latin typeface="Arial Narrow" pitchFamily="34" charset="0"/>
              </a:rPr>
              <a:t>time</a:t>
            </a:r>
          </a:p>
          <a:p>
            <a:pPr algn="ctr">
              <a:spcBef>
                <a:spcPct val="50000"/>
              </a:spcBef>
            </a:pPr>
            <a:endParaRPr lang="en-GB" sz="1400">
              <a:latin typeface="Arial Narrow" pitchFamily="34" charset="0"/>
            </a:endParaRPr>
          </a:p>
        </p:txBody>
      </p:sp>
      <p:pic>
        <p:nvPicPr>
          <p:cNvPr id="50255" name="Picture 79"/>
          <p:cNvPicPr>
            <a:picLocks noGrp="1" noChangeAspect="1" noChangeArrowheads="1"/>
          </p:cNvPicPr>
          <p:nvPr>
            <p:ph sz="quarter" idx="2"/>
          </p:nvPr>
        </p:nvPicPr>
        <p:blipFill>
          <a:blip r:embed="rId3" cstate="print"/>
          <a:srcRect/>
          <a:stretch>
            <a:fillRect/>
          </a:stretch>
        </p:blipFill>
        <p:spPr>
          <a:xfrm>
            <a:off x="611560" y="2997935"/>
            <a:ext cx="3632200" cy="3492500"/>
          </a:xfrm>
          <a:noFill/>
          <a:ln/>
        </p:spPr>
      </p:pic>
      <p:sp>
        <p:nvSpPr>
          <p:cNvPr id="50257" name="Text Box 81"/>
          <p:cNvSpPr txBox="1">
            <a:spLocks noChangeArrowheads="1"/>
          </p:cNvSpPr>
          <p:nvPr/>
        </p:nvSpPr>
        <p:spPr bwMode="auto">
          <a:xfrm>
            <a:off x="1979712" y="2858041"/>
            <a:ext cx="1260475" cy="369332"/>
          </a:xfrm>
          <a:prstGeom prst="rect">
            <a:avLst/>
          </a:prstGeom>
          <a:solidFill>
            <a:srgbClr val="FFFFFF"/>
          </a:solidFill>
          <a:ln w="9525">
            <a:noFill/>
            <a:miter lim="800000"/>
            <a:headEnd/>
            <a:tailEnd/>
          </a:ln>
          <a:effectLst/>
        </p:spPr>
        <p:txBody>
          <a:bodyPr wrap="square">
            <a:spAutoFit/>
          </a:bodyPr>
          <a:lstStyle/>
          <a:p>
            <a:pPr>
              <a:spcBef>
                <a:spcPct val="50000"/>
              </a:spcBef>
            </a:pPr>
            <a:r>
              <a:rPr lang="en-GB" kern="0" dirty="0">
                <a:solidFill>
                  <a:schemeClr val="tx1">
                    <a:lumMod val="50000"/>
                    <a:lumOff val="50000"/>
                  </a:schemeClr>
                </a:solidFill>
                <a:latin typeface="Arial" pitchFamily="34" charset="0"/>
                <a:ea typeface="굴림" pitchFamily="34" charset="-127"/>
                <a:cs typeface="Arial" pitchFamily="34" charset="0"/>
                <a:sym typeface="Wingdings" pitchFamily="2" charset="2"/>
              </a:rPr>
              <a:t>Failures</a:t>
            </a:r>
          </a:p>
        </p:txBody>
      </p:sp>
      <p:sp>
        <p:nvSpPr>
          <p:cNvPr id="50260" name="Rectangle 84"/>
          <p:cNvSpPr>
            <a:spLocks noChangeArrowheads="1"/>
          </p:cNvSpPr>
          <p:nvPr/>
        </p:nvSpPr>
        <p:spPr bwMode="auto">
          <a:xfrm>
            <a:off x="947738" y="2949575"/>
            <a:ext cx="131762" cy="3024188"/>
          </a:xfrm>
          <a:prstGeom prst="rect">
            <a:avLst/>
          </a:prstGeom>
          <a:solidFill>
            <a:srgbClr val="FFFFFF"/>
          </a:solidFill>
          <a:ln w="9525">
            <a:noFill/>
            <a:miter lim="800000"/>
            <a:headEnd/>
            <a:tailEnd/>
          </a:ln>
          <a:effectLst/>
        </p:spPr>
        <p:txBody>
          <a:bodyPr wrap="none" anchor="ctr"/>
          <a:lstStyle/>
          <a:p>
            <a:pPr algn="ctr"/>
            <a:endParaRPr lang="en-GB"/>
          </a:p>
        </p:txBody>
      </p:sp>
      <p:sp>
        <p:nvSpPr>
          <p:cNvPr id="50261" name="Text Box 85"/>
          <p:cNvSpPr txBox="1">
            <a:spLocks noChangeArrowheads="1"/>
          </p:cNvSpPr>
          <p:nvPr/>
        </p:nvSpPr>
        <p:spPr bwMode="auto">
          <a:xfrm rot="16200000">
            <a:off x="293688" y="4402138"/>
            <a:ext cx="1009650" cy="304800"/>
          </a:xfrm>
          <a:prstGeom prst="rect">
            <a:avLst/>
          </a:prstGeom>
          <a:solidFill>
            <a:srgbClr val="FFFFFF"/>
          </a:solidFill>
          <a:ln w="9525">
            <a:noFill/>
            <a:miter lim="800000"/>
            <a:headEnd/>
            <a:tailEnd/>
          </a:ln>
          <a:effectLst/>
        </p:spPr>
        <p:txBody>
          <a:bodyPr>
            <a:spAutoFit/>
          </a:bodyPr>
          <a:lstStyle/>
          <a:p>
            <a:pPr algn="ctr">
              <a:spcBef>
                <a:spcPct val="50000"/>
              </a:spcBef>
            </a:pPr>
            <a:r>
              <a:rPr lang="en-GB" sz="1400">
                <a:latin typeface="Arial Narrow" pitchFamily="34" charset="0"/>
              </a:rPr>
              <a:t>number</a:t>
            </a:r>
          </a:p>
        </p:txBody>
      </p:sp>
      <p:grpSp>
        <p:nvGrpSpPr>
          <p:cNvPr id="2" name="Group 97"/>
          <p:cNvGrpSpPr>
            <a:grpSpLocks/>
          </p:cNvGrpSpPr>
          <p:nvPr/>
        </p:nvGrpSpPr>
        <p:grpSpPr bwMode="auto">
          <a:xfrm>
            <a:off x="4932040" y="2867909"/>
            <a:ext cx="3816274" cy="3590457"/>
            <a:chOff x="2940" y="1486"/>
            <a:chExt cx="2443" cy="2299"/>
          </a:xfrm>
        </p:grpSpPr>
        <p:pic>
          <p:nvPicPr>
            <p:cNvPr id="50262" name="Picture 86"/>
            <p:cNvPicPr>
              <a:picLocks noChangeAspect="1" noChangeArrowheads="1"/>
            </p:cNvPicPr>
            <p:nvPr/>
          </p:nvPicPr>
          <p:blipFill>
            <a:blip r:embed="rId4" cstate="print"/>
            <a:srcRect/>
            <a:stretch>
              <a:fillRect/>
            </a:stretch>
          </p:blipFill>
          <p:spPr bwMode="auto">
            <a:xfrm>
              <a:off x="2995" y="1522"/>
              <a:ext cx="2246" cy="2263"/>
            </a:xfrm>
            <a:prstGeom prst="rect">
              <a:avLst/>
            </a:prstGeom>
            <a:noFill/>
            <a:ln>
              <a:noFill/>
            </a:ln>
            <a:effectLst/>
          </p:spPr>
        </p:pic>
        <p:sp>
          <p:nvSpPr>
            <p:cNvPr id="50264" name="Text Box 88"/>
            <p:cNvSpPr txBox="1">
              <a:spLocks noChangeArrowheads="1"/>
            </p:cNvSpPr>
            <p:nvPr/>
          </p:nvSpPr>
          <p:spPr bwMode="auto">
            <a:xfrm>
              <a:off x="3031" y="1486"/>
              <a:ext cx="2352" cy="236"/>
            </a:xfrm>
            <a:prstGeom prst="rect">
              <a:avLst/>
            </a:prstGeom>
            <a:solidFill>
              <a:srgbClr val="FFFFFF"/>
            </a:solidFill>
            <a:ln w="9525">
              <a:noFill/>
              <a:miter lim="800000"/>
              <a:headEnd/>
              <a:tailEnd/>
            </a:ln>
            <a:effectLst/>
          </p:spPr>
          <p:txBody>
            <a:bodyPr wrap="square">
              <a:spAutoFit/>
            </a:bodyPr>
            <a:lstStyle/>
            <a:p>
              <a:pPr algn="ctr">
                <a:spcBef>
                  <a:spcPct val="50000"/>
                </a:spcBef>
              </a:pPr>
              <a:r>
                <a:rPr lang="en-GB" kern="0" dirty="0">
                  <a:solidFill>
                    <a:schemeClr val="tx1">
                      <a:lumMod val="50000"/>
                      <a:lumOff val="50000"/>
                    </a:schemeClr>
                  </a:solidFill>
                  <a:latin typeface="Arial" pitchFamily="34" charset="0"/>
                  <a:ea typeface="굴림" pitchFamily="34" charset="-127"/>
                  <a:cs typeface="Arial" pitchFamily="34" charset="0"/>
                  <a:sym typeface="Wingdings" pitchFamily="2" charset="2"/>
                </a:rPr>
                <a:t>Discounted maintenance costs</a:t>
              </a:r>
            </a:p>
          </p:txBody>
        </p:sp>
        <p:sp>
          <p:nvSpPr>
            <p:cNvPr id="50267" name="Rectangle 91"/>
            <p:cNvSpPr>
              <a:spLocks noChangeArrowheads="1"/>
            </p:cNvSpPr>
            <p:nvPr/>
          </p:nvSpPr>
          <p:spPr bwMode="auto">
            <a:xfrm>
              <a:off x="3159" y="1685"/>
              <a:ext cx="86" cy="2019"/>
            </a:xfrm>
            <a:prstGeom prst="rect">
              <a:avLst/>
            </a:prstGeom>
            <a:solidFill>
              <a:srgbClr val="FFFFFF"/>
            </a:solidFill>
            <a:ln w="9525">
              <a:noFill/>
              <a:miter lim="800000"/>
              <a:headEnd/>
              <a:tailEnd/>
            </a:ln>
            <a:effectLst/>
          </p:spPr>
          <p:txBody>
            <a:bodyPr wrap="none" anchor="ctr"/>
            <a:lstStyle/>
            <a:p>
              <a:endParaRPr lang="fr-FR"/>
            </a:p>
          </p:txBody>
        </p:sp>
        <p:sp>
          <p:nvSpPr>
            <p:cNvPr id="50268" name="Text Box 92"/>
            <p:cNvSpPr txBox="1">
              <a:spLocks noChangeArrowheads="1"/>
            </p:cNvSpPr>
            <p:nvPr/>
          </p:nvSpPr>
          <p:spPr bwMode="auto">
            <a:xfrm rot="16200000">
              <a:off x="2446" y="2366"/>
              <a:ext cx="1179" cy="192"/>
            </a:xfrm>
            <a:prstGeom prst="rect">
              <a:avLst/>
            </a:prstGeom>
            <a:solidFill>
              <a:srgbClr val="FFFFFF"/>
            </a:solidFill>
            <a:ln w="9525">
              <a:noFill/>
              <a:miter lim="800000"/>
              <a:headEnd/>
              <a:tailEnd/>
            </a:ln>
            <a:effectLst/>
          </p:spPr>
          <p:txBody>
            <a:bodyPr>
              <a:spAutoFit/>
            </a:bodyPr>
            <a:lstStyle/>
            <a:p>
              <a:pPr algn="ctr">
                <a:spcBef>
                  <a:spcPct val="50000"/>
                </a:spcBef>
              </a:pPr>
              <a:r>
                <a:rPr lang="en-GB" sz="1400">
                  <a:latin typeface="Arial Narrow" pitchFamily="34" charset="0"/>
                </a:rPr>
                <a:t>cumulated costs</a:t>
              </a:r>
            </a:p>
          </p:txBody>
        </p:sp>
        <p:sp>
          <p:nvSpPr>
            <p:cNvPr id="50258" name="Text Box 82"/>
            <p:cNvSpPr txBox="1">
              <a:spLocks noChangeArrowheads="1"/>
            </p:cNvSpPr>
            <p:nvPr/>
          </p:nvSpPr>
          <p:spPr bwMode="auto">
            <a:xfrm>
              <a:off x="3905" y="3576"/>
              <a:ext cx="700" cy="197"/>
            </a:xfrm>
            <a:prstGeom prst="rect">
              <a:avLst/>
            </a:prstGeom>
            <a:solidFill>
              <a:srgbClr val="FFFFFF"/>
            </a:solidFill>
            <a:ln w="9525">
              <a:noFill/>
              <a:miter lim="800000"/>
              <a:headEnd/>
              <a:tailEnd/>
            </a:ln>
            <a:effectLst/>
          </p:spPr>
          <p:txBody>
            <a:bodyPr wrap="square">
              <a:spAutoFit/>
            </a:bodyPr>
            <a:lstStyle/>
            <a:p>
              <a:pPr algn="ctr">
                <a:spcBef>
                  <a:spcPct val="50000"/>
                </a:spcBef>
              </a:pPr>
              <a:r>
                <a:rPr lang="en-GB" sz="1400" dirty="0" smtClean="0">
                  <a:latin typeface="Arial Narrow" pitchFamily="34" charset="0"/>
                </a:rPr>
                <a:t>time</a:t>
              </a:r>
              <a:endParaRPr lang="en-GB" sz="1400" dirty="0">
                <a:latin typeface="Arial Narrow" pitchFamily="34" charset="0"/>
              </a:endParaRPr>
            </a:p>
          </p:txBody>
        </p:sp>
      </p:grpSp>
      <p:sp>
        <p:nvSpPr>
          <p:cNvPr id="50271" name="Rectangle 95"/>
          <p:cNvSpPr>
            <a:spLocks noChangeArrowheads="1"/>
          </p:cNvSpPr>
          <p:nvPr/>
        </p:nvSpPr>
        <p:spPr bwMode="auto">
          <a:xfrm>
            <a:off x="728911" y="1679321"/>
            <a:ext cx="8523609" cy="1261884"/>
          </a:xfrm>
          <a:prstGeom prst="rect">
            <a:avLst/>
          </a:prstGeom>
          <a:noFill/>
          <a:ln w="9525">
            <a:noFill/>
            <a:miter lim="800000"/>
            <a:headEnd/>
            <a:tailEnd/>
          </a:ln>
          <a:effectLst/>
        </p:spPr>
        <p:txBody>
          <a:bodyPr wrap="square" anchor="ctr">
            <a:spAutoFit/>
          </a:bodyPr>
          <a:lstStyle/>
          <a:p>
            <a:r>
              <a:rPr lang="en-GB" sz="2000" b="1"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Simulation of different scenarios asset strategy:</a:t>
            </a:r>
          </a:p>
          <a:p>
            <a:pPr>
              <a:buFontTx/>
              <a:buChar char="-"/>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Only faulty material is being replaced </a:t>
            </a:r>
          </a:p>
          <a:p>
            <a:pPr>
              <a:buFontTx/>
              <a:buChar char="-"/>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Additional to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failures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10%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of  the material is being replaced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preventively </a:t>
            </a:r>
            <a:endPar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a:p>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Additional to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failures -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material exceeding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an age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limit are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replaced</a:t>
            </a:r>
            <a:endParaRPr lang="en-GB" kern="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50272" name="Text Box 96"/>
          <p:cNvSpPr txBox="1">
            <a:spLocks noChangeArrowheads="1"/>
          </p:cNvSpPr>
          <p:nvPr/>
        </p:nvSpPr>
        <p:spPr bwMode="auto">
          <a:xfrm>
            <a:off x="2070770" y="6174829"/>
            <a:ext cx="1111250" cy="307777"/>
          </a:xfrm>
          <a:prstGeom prst="rect">
            <a:avLst/>
          </a:prstGeom>
          <a:solidFill>
            <a:srgbClr val="FFFFFF"/>
          </a:solidFill>
          <a:ln w="9525">
            <a:noFill/>
            <a:miter lim="800000"/>
            <a:headEnd/>
            <a:tailEnd/>
          </a:ln>
          <a:effectLst/>
        </p:spPr>
        <p:txBody>
          <a:bodyPr wrap="square">
            <a:spAutoFit/>
          </a:bodyPr>
          <a:lstStyle/>
          <a:p>
            <a:pPr algn="ctr">
              <a:spcBef>
                <a:spcPct val="50000"/>
              </a:spcBef>
            </a:pPr>
            <a:r>
              <a:rPr lang="en-GB" sz="1400" dirty="0" smtClean="0">
                <a:latin typeface="Arial Narrow" pitchFamily="34" charset="0"/>
              </a:rPr>
              <a:t>time</a:t>
            </a:r>
            <a:endParaRPr lang="en-GB" sz="1400" dirty="0">
              <a:latin typeface="Arial Narrow" pitchFamily="34" charset="0"/>
            </a:endParaRPr>
          </a:p>
        </p:txBody>
      </p:sp>
      <p:sp>
        <p:nvSpPr>
          <p:cNvPr id="50274" name="AutoShape 98"/>
          <p:cNvSpPr>
            <a:spLocks noChangeArrowheads="1"/>
          </p:cNvSpPr>
          <p:nvPr/>
        </p:nvSpPr>
        <p:spPr bwMode="auto">
          <a:xfrm>
            <a:off x="4283968" y="4293096"/>
            <a:ext cx="581025" cy="1333500"/>
          </a:xfrm>
          <a:prstGeom prst="rightArrow">
            <a:avLst>
              <a:gd name="adj1" fmla="val 50000"/>
              <a:gd name="adj2" fmla="val 25000"/>
            </a:avLst>
          </a:prstGeom>
          <a:solidFill>
            <a:schemeClr val="accent1"/>
          </a:solidFill>
          <a:ln w="9525">
            <a:noFill/>
            <a:miter lim="800000"/>
            <a:headEnd/>
            <a:tailEnd/>
          </a:ln>
          <a:effectLst/>
        </p:spPr>
        <p:txBody>
          <a:bodyPr wrap="none" anchor="ctr"/>
          <a:lstStyle/>
          <a:p>
            <a:pPr algn="ctr"/>
            <a:endParaRPr lang="en-GB"/>
          </a:p>
        </p:txBody>
      </p:sp>
      <p:sp>
        <p:nvSpPr>
          <p:cNvPr id="50276" name="Line 100"/>
          <p:cNvSpPr>
            <a:spLocks noChangeShapeType="1"/>
          </p:cNvSpPr>
          <p:nvPr/>
        </p:nvSpPr>
        <p:spPr bwMode="auto">
          <a:xfrm>
            <a:off x="1273175" y="4670425"/>
            <a:ext cx="2895600" cy="0"/>
          </a:xfrm>
          <a:prstGeom prst="line">
            <a:avLst/>
          </a:prstGeom>
          <a:noFill/>
          <a:ln w="28575">
            <a:solidFill>
              <a:srgbClr val="FF0000"/>
            </a:solidFill>
            <a:round/>
            <a:headEnd/>
            <a:tailEnd type="triangle" w="med" len="med"/>
          </a:ln>
          <a:effectLst/>
        </p:spPr>
        <p:txBody>
          <a:bodyPr/>
          <a:lstStyle/>
          <a:p>
            <a:endParaRPr lang="fr-FR"/>
          </a:p>
        </p:txBody>
      </p:sp>
      <p:sp>
        <p:nvSpPr>
          <p:cNvPr id="50277" name="Line 101"/>
          <p:cNvSpPr>
            <a:spLocks noChangeShapeType="1"/>
          </p:cNvSpPr>
          <p:nvPr/>
        </p:nvSpPr>
        <p:spPr bwMode="auto">
          <a:xfrm>
            <a:off x="1231900" y="5187950"/>
            <a:ext cx="2895600" cy="0"/>
          </a:xfrm>
          <a:prstGeom prst="line">
            <a:avLst/>
          </a:prstGeom>
          <a:noFill/>
          <a:ln w="28575">
            <a:solidFill>
              <a:srgbClr val="99CCFF"/>
            </a:solidFill>
            <a:round/>
            <a:headEnd/>
            <a:tailEnd type="triangle" w="med" len="med"/>
          </a:ln>
          <a:effectLst/>
        </p:spPr>
        <p:txBody>
          <a:bodyPr/>
          <a:lstStyle/>
          <a:p>
            <a:endParaRPr lang="fr-FR"/>
          </a:p>
        </p:txBody>
      </p:sp>
      <p:sp>
        <p:nvSpPr>
          <p:cNvPr id="50278" name="AutoShape 102"/>
          <p:cNvSpPr>
            <a:spLocks noChangeArrowheads="1"/>
          </p:cNvSpPr>
          <p:nvPr/>
        </p:nvSpPr>
        <p:spPr bwMode="auto">
          <a:xfrm>
            <a:off x="1339850" y="3860800"/>
            <a:ext cx="304800" cy="771525"/>
          </a:xfrm>
          <a:prstGeom prst="downArrow">
            <a:avLst>
              <a:gd name="adj1" fmla="val 50000"/>
              <a:gd name="adj2" fmla="val 63281"/>
            </a:avLst>
          </a:prstGeom>
          <a:solidFill>
            <a:srgbClr val="FF0000"/>
          </a:solidFill>
          <a:ln w="9525">
            <a:noFill/>
            <a:miter lim="800000"/>
            <a:headEnd/>
            <a:tailEnd/>
          </a:ln>
          <a:effectLst/>
        </p:spPr>
        <p:txBody>
          <a:bodyPr wrap="none" anchor="ctr"/>
          <a:lstStyle/>
          <a:p>
            <a:pPr algn="ctr"/>
            <a:endParaRPr lang="en-GB"/>
          </a:p>
        </p:txBody>
      </p:sp>
      <p:grpSp>
        <p:nvGrpSpPr>
          <p:cNvPr id="3" name="Group 105"/>
          <p:cNvGrpSpPr>
            <a:grpSpLocks/>
          </p:cNvGrpSpPr>
          <p:nvPr/>
        </p:nvGrpSpPr>
        <p:grpSpPr bwMode="auto">
          <a:xfrm>
            <a:off x="1584325" y="3860800"/>
            <a:ext cx="304800" cy="1301750"/>
            <a:chOff x="838" y="2136"/>
            <a:chExt cx="192" cy="820"/>
          </a:xfrm>
        </p:grpSpPr>
        <p:sp>
          <p:nvSpPr>
            <p:cNvPr id="50279" name="AutoShape 103"/>
            <p:cNvSpPr>
              <a:spLocks noChangeArrowheads="1"/>
            </p:cNvSpPr>
            <p:nvPr/>
          </p:nvSpPr>
          <p:spPr bwMode="auto">
            <a:xfrm>
              <a:off x="838" y="2458"/>
              <a:ext cx="192" cy="498"/>
            </a:xfrm>
            <a:prstGeom prst="downArrow">
              <a:avLst>
                <a:gd name="adj1" fmla="val 50000"/>
                <a:gd name="adj2" fmla="val 64844"/>
              </a:avLst>
            </a:prstGeom>
            <a:solidFill>
              <a:srgbClr val="99CCFF"/>
            </a:solidFill>
            <a:ln w="9525">
              <a:noFill/>
              <a:miter lim="800000"/>
              <a:headEnd/>
              <a:tailEnd/>
            </a:ln>
            <a:effectLst/>
          </p:spPr>
          <p:txBody>
            <a:bodyPr wrap="none" anchor="ctr"/>
            <a:lstStyle/>
            <a:p>
              <a:endParaRPr lang="fr-FR"/>
            </a:p>
          </p:txBody>
        </p:sp>
        <p:sp>
          <p:nvSpPr>
            <p:cNvPr id="50280" name="Rectangle 104"/>
            <p:cNvSpPr>
              <a:spLocks noChangeArrowheads="1"/>
            </p:cNvSpPr>
            <p:nvPr/>
          </p:nvSpPr>
          <p:spPr bwMode="auto">
            <a:xfrm>
              <a:off x="888" y="2136"/>
              <a:ext cx="96" cy="438"/>
            </a:xfrm>
            <a:prstGeom prst="rect">
              <a:avLst/>
            </a:prstGeom>
            <a:solidFill>
              <a:srgbClr val="99CCFF"/>
            </a:solidFill>
            <a:ln w="9525">
              <a:noFill/>
              <a:miter lim="800000"/>
              <a:headEnd/>
              <a:tailEnd/>
            </a:ln>
            <a:effectLst/>
          </p:spPr>
          <p:txBody>
            <a:bodyPr wrap="none" anchor="ctr"/>
            <a:lstStyle/>
            <a:p>
              <a:endParaRPr lang="fr-FR"/>
            </a:p>
          </p:txBody>
        </p:sp>
      </p:grpSp>
      <p:sp>
        <p:nvSpPr>
          <p:cNvPr id="50282" name="Freeform 106"/>
          <p:cNvSpPr>
            <a:spLocks/>
          </p:cNvSpPr>
          <p:nvPr/>
        </p:nvSpPr>
        <p:spPr bwMode="auto">
          <a:xfrm>
            <a:off x="5664200" y="3365500"/>
            <a:ext cx="2762250" cy="2324100"/>
          </a:xfrm>
          <a:custGeom>
            <a:avLst/>
            <a:gdLst/>
            <a:ahLst/>
            <a:cxnLst>
              <a:cxn ang="0">
                <a:pos x="0" y="1464"/>
              </a:cxn>
              <a:cxn ang="0">
                <a:pos x="534" y="840"/>
              </a:cxn>
              <a:cxn ang="0">
                <a:pos x="912" y="504"/>
              </a:cxn>
              <a:cxn ang="0">
                <a:pos x="1332" y="216"/>
              </a:cxn>
              <a:cxn ang="0">
                <a:pos x="1740" y="0"/>
              </a:cxn>
            </a:cxnLst>
            <a:rect l="0" t="0" r="r" b="b"/>
            <a:pathLst>
              <a:path w="1740" h="1464">
                <a:moveTo>
                  <a:pt x="0" y="1464"/>
                </a:moveTo>
                <a:lnTo>
                  <a:pt x="534" y="840"/>
                </a:lnTo>
                <a:lnTo>
                  <a:pt x="912" y="504"/>
                </a:lnTo>
                <a:lnTo>
                  <a:pt x="1332" y="216"/>
                </a:lnTo>
                <a:lnTo>
                  <a:pt x="1740" y="0"/>
                </a:lnTo>
              </a:path>
            </a:pathLst>
          </a:custGeom>
          <a:noFill/>
          <a:ln w="28575" cmpd="sng">
            <a:solidFill>
              <a:srgbClr val="99CCFF"/>
            </a:solidFill>
            <a:round/>
            <a:headEnd type="none" w="med" len="med"/>
            <a:tailEnd type="triangle" w="lg" len="lg"/>
          </a:ln>
          <a:effectLst/>
        </p:spPr>
        <p:txBody>
          <a:bodyPr/>
          <a:lstStyle/>
          <a:p>
            <a:endParaRPr lang="fr-FR"/>
          </a:p>
        </p:txBody>
      </p:sp>
      <p:sp>
        <p:nvSpPr>
          <p:cNvPr id="50283" name="Freeform 107"/>
          <p:cNvSpPr>
            <a:spLocks/>
          </p:cNvSpPr>
          <p:nvPr/>
        </p:nvSpPr>
        <p:spPr bwMode="auto">
          <a:xfrm>
            <a:off x="5661025" y="3775075"/>
            <a:ext cx="2860675" cy="1863725"/>
          </a:xfrm>
          <a:custGeom>
            <a:avLst/>
            <a:gdLst/>
            <a:ahLst/>
            <a:cxnLst>
              <a:cxn ang="0">
                <a:pos x="0" y="1174"/>
              </a:cxn>
              <a:cxn ang="0">
                <a:pos x="308" y="726"/>
              </a:cxn>
              <a:cxn ang="0">
                <a:pos x="686" y="468"/>
              </a:cxn>
              <a:cxn ang="0">
                <a:pos x="1268" y="186"/>
              </a:cxn>
              <a:cxn ang="0">
                <a:pos x="1802" y="0"/>
              </a:cxn>
            </a:cxnLst>
            <a:rect l="0" t="0" r="r" b="b"/>
            <a:pathLst>
              <a:path w="1802" h="1174">
                <a:moveTo>
                  <a:pt x="0" y="1174"/>
                </a:moveTo>
                <a:lnTo>
                  <a:pt x="308" y="726"/>
                </a:lnTo>
                <a:lnTo>
                  <a:pt x="686" y="468"/>
                </a:lnTo>
                <a:lnTo>
                  <a:pt x="1268" y="186"/>
                </a:lnTo>
                <a:lnTo>
                  <a:pt x="1802" y="0"/>
                </a:lnTo>
              </a:path>
            </a:pathLst>
          </a:custGeom>
          <a:noFill/>
          <a:ln w="28575" cmpd="sng">
            <a:solidFill>
              <a:srgbClr val="FF0000"/>
            </a:solidFill>
            <a:round/>
            <a:headEnd type="none" w="med" len="med"/>
            <a:tailEnd type="triangle" w="lg" len="lg"/>
          </a:ln>
          <a:effectLst/>
        </p:spPr>
        <p:txBody>
          <a:bodyPr/>
          <a:lstStyle/>
          <a:p>
            <a:endParaRPr lang="fr-FR"/>
          </a:p>
        </p:txBody>
      </p:sp>
      <p:sp>
        <p:nvSpPr>
          <p:cNvPr id="36" name="Rectangle 2"/>
          <p:cNvSpPr txBox="1">
            <a:spLocks noChangeArrowheads="1"/>
          </p:cNvSpPr>
          <p:nvPr/>
        </p:nvSpPr>
        <p:spPr bwMode="auto">
          <a:xfrm>
            <a:off x="244520" y="527586"/>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Failure </a:t>
            </a:r>
            <a:r>
              <a:rPr lang="en-GB" sz="3200" b="1" kern="0" dirty="0" smtClean="0">
                <a:solidFill>
                  <a:srgbClr val="506361"/>
                </a:solidFill>
                <a:latin typeface="Arial"/>
              </a:rPr>
              <a:t>distribution and </a:t>
            </a:r>
            <a:r>
              <a:rPr lang="en-GB" sz="3200" b="1" kern="0" dirty="0" smtClean="0">
                <a:solidFill>
                  <a:srgbClr val="506361"/>
                </a:solidFill>
                <a:latin typeface="Arial"/>
              </a:rPr>
              <a:t>maintenance strategy optimisation</a:t>
            </a:r>
            <a:endParaRPr lang="fr-FR" sz="3200" b="1" kern="0" dirty="0" smtClean="0">
              <a:solidFill>
                <a:srgbClr val="506361"/>
              </a:solidFill>
              <a:latin typeface="Arial"/>
            </a:endParaRPr>
          </a:p>
        </p:txBody>
      </p:sp>
      <p:sp>
        <p:nvSpPr>
          <p:cNvPr id="37" name="Rectangle 36"/>
          <p:cNvSpPr/>
          <p:nvPr/>
        </p:nvSpPr>
        <p:spPr>
          <a:xfrm>
            <a:off x="654992" y="6371802"/>
            <a:ext cx="6941343" cy="20649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space réservé du numéro de diapositive 3"/>
          <p:cNvSpPr txBox="1">
            <a:spLocks/>
          </p:cNvSpPr>
          <p:nvPr/>
        </p:nvSpPr>
        <p:spPr>
          <a:xfrm>
            <a:off x="6553200" y="6248400"/>
            <a:ext cx="1905000" cy="457200"/>
          </a:xfrm>
          <a:prstGeom prst="rect">
            <a:avLst/>
          </a:prstGeom>
          <a:noFill/>
          <a:ln>
            <a:noFill/>
          </a:ln>
        </p:spPr>
        <p:txBody>
          <a:bodyPr vert="horz" wrap="square" lIns="0" tIns="0" rIns="0" bIns="0"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fld id="{3B4FB1A3-ABDD-4B38-A4EB-62F313B8F37C}" type="slidenum">
              <a:rPr kumimoji="0" lang="fr-FR" sz="9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fr-FR" sz="900" b="0" i="0" u="none" strike="noStrike" kern="1200" cap="none" spc="0" normalizeH="0" baseline="0" noProof="0">
              <a:ln>
                <a:noFill/>
              </a:ln>
              <a:solidFill>
                <a:srgbClr val="FFFFFF"/>
              </a:solidFill>
              <a:effectLst/>
              <a:uLnTx/>
              <a:uFillTx/>
              <a:latin typeface="Arial"/>
              <a:ea typeface="+mn-ea"/>
              <a:cs typeface="+mn-cs"/>
            </a:endParaRPr>
          </a:p>
        </p:txBody>
      </p:sp>
      <p:sp>
        <p:nvSpPr>
          <p:cNvPr id="39"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40" name="Slide Number Placeholder 3"/>
          <p:cNvSpPr txBox="1">
            <a:spLocks/>
          </p:cNvSpPr>
          <p:nvPr/>
        </p:nvSpPr>
        <p:spPr>
          <a:xfrm>
            <a:off x="674683" y="6372221"/>
            <a:ext cx="719139" cy="179386"/>
          </a:xfrm>
          <a:prstGeom prst="rect">
            <a:avLst/>
          </a:prstGeom>
          <a:noFill/>
          <a:ln>
            <a:noFill/>
          </a:ln>
        </p:spPr>
        <p:txBody>
          <a:bodyPr vert="horz" wrap="square" lIns="0" tIns="0" rIns="0" bIns="0"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fld id="{58005F3D-4258-446A-9C04-B8219E6727DF}" type="slidenum">
              <a:rPr kumimoji="0" lang="en-GB" sz="1000" b="0" i="0" u="none" strike="noStrike" kern="1200" cap="none" spc="0" normalizeH="0" baseline="0" noProof="0" smtClean="0">
                <a:ln>
                  <a:noFill/>
                </a:ln>
                <a:solidFill>
                  <a:schemeClr val="bg1"/>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GB" sz="1000" b="0" i="0" u="none" strike="noStrike" kern="1200" cap="none" spc="0" normalizeH="0" baseline="0" noProof="0" dirty="0">
              <a:ln>
                <a:noFill/>
              </a:ln>
              <a:solidFill>
                <a:schemeClr val="bg1"/>
              </a:solidFill>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5027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0278"/>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500"/>
                                  </p:stCondLst>
                                  <p:childTnLst>
                                    <p:set>
                                      <p:cBhvr>
                                        <p:cTn id="16" dur="1" fill="hold">
                                          <p:stCondLst>
                                            <p:cond delay="0"/>
                                          </p:stCondLst>
                                        </p:cTn>
                                        <p:tgtEl>
                                          <p:spTgt spid="5027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274"/>
                                        </p:tgtEl>
                                        <p:attrNameLst>
                                          <p:attrName>style.visibility</p:attrName>
                                        </p:attrNameLst>
                                      </p:cBhvr>
                                      <p:to>
                                        <p:strVal val="visible"/>
                                      </p:to>
                                    </p:set>
                                  </p:childTnLst>
                                </p:cTn>
                              </p:par>
                              <p:par>
                                <p:cTn id="21" presetID="5" presetClass="exit" presetSubtype="10" fill="hold" grpId="1" nodeType="withEffect">
                                  <p:stCondLst>
                                    <p:cond delay="0"/>
                                  </p:stCondLst>
                                  <p:childTnLst>
                                    <p:animEffect transition="out" filter="checkerboard(across)">
                                      <p:cBhvr>
                                        <p:cTn id="22" dur="500"/>
                                        <p:tgtEl>
                                          <p:spTgt spid="50278"/>
                                        </p:tgtEl>
                                      </p:cBhvr>
                                    </p:animEffect>
                                    <p:set>
                                      <p:cBhvr>
                                        <p:cTn id="23" dur="1" fill="hold">
                                          <p:stCondLst>
                                            <p:cond delay="499"/>
                                          </p:stCondLst>
                                        </p:cTn>
                                        <p:tgtEl>
                                          <p:spTgt spid="50278"/>
                                        </p:tgtEl>
                                        <p:attrNameLst>
                                          <p:attrName>style.visibility</p:attrName>
                                        </p:attrNameLst>
                                      </p:cBhvr>
                                      <p:to>
                                        <p:strVal val="hidden"/>
                                      </p:to>
                                    </p:set>
                                  </p:childTnLst>
                                </p:cTn>
                              </p:par>
                              <p:par>
                                <p:cTn id="24" presetID="5" presetClass="exit" presetSubtype="10" fill="hold" nodeType="withEffect">
                                  <p:stCondLst>
                                    <p:cond delay="0"/>
                                  </p:stCondLst>
                                  <p:childTnLst>
                                    <p:animEffect transition="out" filter="checkerboard(across)">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childTnLst>
                          </p:cTn>
                        </p:par>
                        <p:par>
                          <p:cTn id="27" fill="hold">
                            <p:stCondLst>
                              <p:cond delay="500"/>
                            </p:stCondLst>
                            <p:childTnLst>
                              <p:par>
                                <p:cTn id="28" presetID="1" presetClass="entr" presetSubtype="0" fill="hold" nodeType="afterEffect">
                                  <p:stCondLst>
                                    <p:cond delay="500"/>
                                  </p:stCondLst>
                                  <p:childTnLst>
                                    <p:set>
                                      <p:cBhvr>
                                        <p:cTn id="29" dur="1" fill="hold">
                                          <p:stCondLst>
                                            <p:cond delay="0"/>
                                          </p:stCondLst>
                                        </p:cTn>
                                        <p:tgtEl>
                                          <p:spTgt spid="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028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02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4" grpId="0" animBg="1"/>
      <p:bldP spid="50276" grpId="0" animBg="1"/>
      <p:bldP spid="50277" grpId="0" animBg="1"/>
      <p:bldP spid="50278" grpId="0" animBg="1"/>
      <p:bldP spid="50278" grpId="1" animBg="1"/>
      <p:bldP spid="50282" grpId="0" animBg="1"/>
      <p:bldP spid="5028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ChangeArrowheads="1"/>
          </p:cNvSpPr>
          <p:nvPr/>
        </p:nvSpPr>
        <p:spPr bwMode="auto">
          <a:xfrm>
            <a:off x="506785" y="1543075"/>
            <a:ext cx="8136904" cy="1383228"/>
          </a:xfrm>
          <a:prstGeom prst="rect">
            <a:avLst/>
          </a:prstGeom>
          <a:noFill/>
          <a:ln w="9525">
            <a:noFill/>
            <a:miter lim="800000"/>
            <a:headEnd/>
            <a:tailEnd/>
          </a:ln>
        </p:spPr>
        <p:txBody>
          <a:bodyPr lIns="92075" tIns="46038" rIns="92075" bIns="46038"/>
          <a:lstStyle/>
          <a:p>
            <a:pPr marL="87313" indent="4763">
              <a:spcBef>
                <a:spcPct val="20000"/>
              </a:spcBef>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The approach is based on the modelling of the: </a:t>
            </a:r>
          </a:p>
          <a:p>
            <a:pPr marL="568325" lvl="1" indent="3175">
              <a:buFont typeface="Wingdings"/>
              <a:buChar char="à"/>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deterministic behaviour of the actors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traffic, maintenance</a:t>
            </a: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b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dysfunctional of infrastructure components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failure distribution, renewal policy.</a:t>
            </a: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t>
            </a:r>
            <a:endPar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8202" name="Rectangle 9"/>
          <p:cNvSpPr>
            <a:spLocks noChangeArrowheads="1"/>
          </p:cNvSpPr>
          <p:nvPr/>
        </p:nvSpPr>
        <p:spPr bwMode="auto">
          <a:xfrm>
            <a:off x="625277" y="2829694"/>
            <a:ext cx="7725508" cy="1508747"/>
          </a:xfrm>
          <a:prstGeom prst="rect">
            <a:avLst/>
          </a:prstGeom>
          <a:noFill/>
          <a:ln w="9525">
            <a:noFill/>
            <a:miter lim="800000"/>
            <a:headEnd/>
            <a:tailEnd/>
          </a:ln>
        </p:spPr>
        <p:txBody>
          <a:bodyPr wrap="square" lIns="92075" tIns="46038" rIns="92075" bIns="46038">
            <a:spAutoFit/>
          </a:bodyPr>
          <a:lstStyle/>
          <a:p>
            <a:pPr>
              <a:spcBef>
                <a:spcPct val="20000"/>
              </a:spcBef>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It uses the Petri network for:</a:t>
            </a:r>
          </a:p>
          <a:p>
            <a:pPr lvl="1">
              <a:spcBef>
                <a:spcPct val="20000"/>
              </a:spcBef>
              <a:buFont typeface="Wingdings" pitchFamily="2" charset="2"/>
              <a:buChar char="à"/>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put into interaction the different actors</a:t>
            </a:r>
          </a:p>
          <a:p>
            <a:pPr lvl="1">
              <a:spcBef>
                <a:spcPct val="20000"/>
              </a:spcBef>
              <a:buFont typeface="Wingdings" pitchFamily="2" charset="2"/>
              <a:buChar char="à"/>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compare the different options</a:t>
            </a:r>
          </a:p>
          <a:p>
            <a:pPr lvl="1">
              <a:spcBef>
                <a:spcPct val="20000"/>
              </a:spcBef>
              <a:buFont typeface="Wingdings" pitchFamily="2" charset="2"/>
              <a:buChar char="à"/>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ascertain that contractual objectives are </a:t>
            </a: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met</a:t>
            </a:r>
            <a:endPar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8203" name="Rectangle 10"/>
          <p:cNvSpPr>
            <a:spLocks noChangeArrowheads="1"/>
          </p:cNvSpPr>
          <p:nvPr/>
        </p:nvSpPr>
        <p:spPr bwMode="auto">
          <a:xfrm>
            <a:off x="767862" y="2152650"/>
            <a:ext cx="316523" cy="457200"/>
          </a:xfrm>
          <a:prstGeom prst="rect">
            <a:avLst/>
          </a:prstGeom>
          <a:solidFill>
            <a:schemeClr val="bg1"/>
          </a:solidFill>
          <a:ln w="12700">
            <a:solidFill>
              <a:schemeClr val="bg1"/>
            </a:solidFill>
            <a:miter lim="800000"/>
            <a:headEnd/>
            <a:tailEnd/>
          </a:ln>
        </p:spPr>
        <p:txBody>
          <a:bodyPr wrap="none" anchor="ctr"/>
          <a:lstStyle/>
          <a:p>
            <a:endParaRPr lang="fr-FR"/>
          </a:p>
        </p:txBody>
      </p:sp>
      <p:sp>
        <p:nvSpPr>
          <p:cNvPr id="13" name="Rectangle 2"/>
          <p:cNvSpPr txBox="1">
            <a:spLocks noChangeArrowheads="1"/>
          </p:cNvSpPr>
          <p:nvPr/>
        </p:nvSpPr>
        <p:spPr bwMode="auto">
          <a:xfrm>
            <a:off x="244520" y="764610"/>
            <a:ext cx="8763000" cy="486287"/>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Optimisation of the maintenance </a:t>
            </a:r>
            <a:r>
              <a:rPr lang="en-GB" sz="3200" b="1" kern="0" dirty="0" smtClean="0">
                <a:solidFill>
                  <a:srgbClr val="506361"/>
                </a:solidFill>
                <a:latin typeface="Arial"/>
              </a:rPr>
              <a:t>strategy</a:t>
            </a:r>
            <a:endParaRPr lang="fr-FR" sz="3200" b="1" kern="0" dirty="0" smtClean="0">
              <a:solidFill>
                <a:srgbClr val="506361"/>
              </a:solidFill>
              <a:latin typeface="Arial"/>
            </a:endParaRPr>
          </a:p>
        </p:txBody>
      </p:sp>
      <p:sp>
        <p:nvSpPr>
          <p:cNvPr id="14" name="Rectangle 3"/>
          <p:cNvSpPr>
            <a:spLocks noChangeArrowheads="1"/>
          </p:cNvSpPr>
          <p:nvPr/>
        </p:nvSpPr>
        <p:spPr bwMode="auto">
          <a:xfrm>
            <a:off x="619571" y="4419203"/>
            <a:ext cx="8330060" cy="1656184"/>
          </a:xfrm>
          <a:prstGeom prst="rect">
            <a:avLst/>
          </a:prstGeom>
          <a:solidFill>
            <a:schemeClr val="bg1"/>
          </a:solidFill>
          <a:ln w="9525">
            <a:noFill/>
            <a:miter lim="800000"/>
            <a:headEnd/>
            <a:tailEnd/>
          </a:ln>
        </p:spPr>
        <p:txBody>
          <a:bodyPr lIns="92075" tIns="46038" rIns="92075" bIns="46038"/>
          <a:lstStyle/>
          <a:p>
            <a:pPr indent="-465138">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The choice of  the Petri networks is motivated by the possibilities:</a:t>
            </a:r>
          </a:p>
          <a:p>
            <a:pPr lvl="2" indent="-465138">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to combine in a single model, deterministic and probabilistic behaviour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pure delays, cycles, calendars, organizational rules, default rates, routes...</a:t>
            </a: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t>
            </a:r>
          </a:p>
          <a:p>
            <a:pPr lvl="2" indent="-465138">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to treat parallelisms and associate individually testable models (</a:t>
            </a: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validation and easy evolution </a:t>
            </a: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t>
            </a:r>
            <a:endPar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8"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17</a:t>
            </a:fld>
            <a:endParaRPr lang="fr-FR"/>
          </a:p>
        </p:txBody>
      </p:sp>
      <p:sp>
        <p:nvSpPr>
          <p:cNvPr id="9"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0"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17</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ChangeArrowheads="1"/>
          </p:cNvSpPr>
          <p:nvPr/>
        </p:nvSpPr>
        <p:spPr bwMode="auto">
          <a:xfrm>
            <a:off x="350962" y="1544986"/>
            <a:ext cx="4608512" cy="720079"/>
          </a:xfrm>
          <a:prstGeom prst="rect">
            <a:avLst/>
          </a:prstGeom>
          <a:noFill/>
          <a:ln w="9525">
            <a:noFill/>
            <a:miter lim="800000"/>
            <a:headEnd/>
            <a:tailEnd/>
          </a:ln>
        </p:spPr>
        <p:txBody>
          <a:bodyPr lIns="92075" tIns="46038" rIns="92075" bIns="46038"/>
          <a:lstStyle/>
          <a:p>
            <a:pPr marL="566738" indent="-465138">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The general model consists of several</a:t>
            </a:r>
          </a:p>
          <a:p>
            <a:pPr marL="566738" indent="-465138">
              <a:tabLst>
                <a:tab pos="765175" algn="l"/>
                <a:tab pos="1054100" algn="l"/>
                <a:tab pos="2381250" algn="l"/>
              </a:tabLst>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layers using a network type per actor</a:t>
            </a:r>
          </a:p>
        </p:txBody>
      </p:sp>
      <p:grpSp>
        <p:nvGrpSpPr>
          <p:cNvPr id="2" name="Group 3454"/>
          <p:cNvGrpSpPr>
            <a:grpSpLocks/>
          </p:cNvGrpSpPr>
          <p:nvPr/>
        </p:nvGrpSpPr>
        <p:grpSpPr bwMode="auto">
          <a:xfrm>
            <a:off x="4898779" y="1412776"/>
            <a:ext cx="4245220" cy="4810125"/>
            <a:chOff x="3342" y="664"/>
            <a:chExt cx="2897" cy="3030"/>
          </a:xfrm>
        </p:grpSpPr>
        <p:sp>
          <p:nvSpPr>
            <p:cNvPr id="13345" name="Rectangle 7"/>
            <p:cNvSpPr>
              <a:spLocks noChangeArrowheads="1"/>
            </p:cNvSpPr>
            <p:nvPr/>
          </p:nvSpPr>
          <p:spPr bwMode="auto">
            <a:xfrm>
              <a:off x="3928" y="664"/>
              <a:ext cx="2311" cy="40"/>
            </a:xfrm>
            <a:prstGeom prst="rect">
              <a:avLst/>
            </a:prstGeom>
            <a:solidFill>
              <a:srgbClr val="FF3300"/>
            </a:solidFill>
            <a:ln w="9525">
              <a:noFill/>
              <a:miter lim="800000"/>
              <a:headEnd/>
              <a:tailEnd/>
            </a:ln>
          </p:spPr>
          <p:txBody>
            <a:bodyPr wrap="none" anchor="ctr"/>
            <a:lstStyle/>
            <a:p>
              <a:endParaRPr lang="fr-FR"/>
            </a:p>
          </p:txBody>
        </p:sp>
        <p:grpSp>
          <p:nvGrpSpPr>
            <p:cNvPr id="3" name="Group 670"/>
            <p:cNvGrpSpPr>
              <a:grpSpLocks/>
            </p:cNvGrpSpPr>
            <p:nvPr/>
          </p:nvGrpSpPr>
          <p:grpSpPr bwMode="auto">
            <a:xfrm>
              <a:off x="3607" y="947"/>
              <a:ext cx="2317" cy="784"/>
              <a:chOff x="3607" y="947"/>
              <a:chExt cx="2317" cy="784"/>
            </a:xfrm>
          </p:grpSpPr>
          <p:sp>
            <p:nvSpPr>
              <p:cNvPr id="16107" name="Rectangle 9"/>
              <p:cNvSpPr>
                <a:spLocks noChangeArrowheads="1"/>
              </p:cNvSpPr>
              <p:nvPr/>
            </p:nvSpPr>
            <p:spPr bwMode="auto">
              <a:xfrm>
                <a:off x="3609" y="949"/>
                <a:ext cx="2301" cy="767"/>
              </a:xfrm>
              <a:prstGeom prst="rect">
                <a:avLst/>
              </a:prstGeom>
              <a:solidFill>
                <a:srgbClr val="FFFFFF"/>
              </a:solidFill>
              <a:ln w="9525">
                <a:noFill/>
                <a:miter lim="800000"/>
                <a:headEnd/>
                <a:tailEnd/>
              </a:ln>
            </p:spPr>
            <p:txBody>
              <a:bodyPr wrap="none" anchor="ctr"/>
              <a:lstStyle/>
              <a:p>
                <a:endParaRPr lang="fr-FR"/>
              </a:p>
            </p:txBody>
          </p:sp>
          <p:sp>
            <p:nvSpPr>
              <p:cNvPr id="16108" name="Freeform 10"/>
              <p:cNvSpPr>
                <a:spLocks/>
              </p:cNvSpPr>
              <p:nvPr/>
            </p:nvSpPr>
            <p:spPr bwMode="auto">
              <a:xfrm>
                <a:off x="3607" y="9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09" name="Freeform 11"/>
              <p:cNvSpPr>
                <a:spLocks/>
              </p:cNvSpPr>
              <p:nvPr/>
            </p:nvSpPr>
            <p:spPr bwMode="auto">
              <a:xfrm>
                <a:off x="3607" y="9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0" name="Freeform 12"/>
              <p:cNvSpPr>
                <a:spLocks/>
              </p:cNvSpPr>
              <p:nvPr/>
            </p:nvSpPr>
            <p:spPr bwMode="auto">
              <a:xfrm>
                <a:off x="3607" y="9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1" name="Freeform 13"/>
              <p:cNvSpPr>
                <a:spLocks/>
              </p:cNvSpPr>
              <p:nvPr/>
            </p:nvSpPr>
            <p:spPr bwMode="auto">
              <a:xfrm>
                <a:off x="3607" y="9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2" name="Freeform 14"/>
              <p:cNvSpPr>
                <a:spLocks/>
              </p:cNvSpPr>
              <p:nvPr/>
            </p:nvSpPr>
            <p:spPr bwMode="auto">
              <a:xfrm>
                <a:off x="3607" y="9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3" name="Freeform 15"/>
              <p:cNvSpPr>
                <a:spLocks/>
              </p:cNvSpPr>
              <p:nvPr/>
            </p:nvSpPr>
            <p:spPr bwMode="auto">
              <a:xfrm>
                <a:off x="3607" y="9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4" name="Freeform 16"/>
              <p:cNvSpPr>
                <a:spLocks/>
              </p:cNvSpPr>
              <p:nvPr/>
            </p:nvSpPr>
            <p:spPr bwMode="auto">
              <a:xfrm>
                <a:off x="3607" y="10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5" name="Freeform 17"/>
              <p:cNvSpPr>
                <a:spLocks/>
              </p:cNvSpPr>
              <p:nvPr/>
            </p:nvSpPr>
            <p:spPr bwMode="auto">
              <a:xfrm>
                <a:off x="3607" y="10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6" name="Freeform 18"/>
              <p:cNvSpPr>
                <a:spLocks/>
              </p:cNvSpPr>
              <p:nvPr/>
            </p:nvSpPr>
            <p:spPr bwMode="auto">
              <a:xfrm>
                <a:off x="3607" y="10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7" name="Freeform 19"/>
              <p:cNvSpPr>
                <a:spLocks/>
              </p:cNvSpPr>
              <p:nvPr/>
            </p:nvSpPr>
            <p:spPr bwMode="auto">
              <a:xfrm>
                <a:off x="3607" y="10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8" name="Freeform 20"/>
              <p:cNvSpPr>
                <a:spLocks/>
              </p:cNvSpPr>
              <p:nvPr/>
            </p:nvSpPr>
            <p:spPr bwMode="auto">
              <a:xfrm>
                <a:off x="3607" y="10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19" name="Freeform 21"/>
              <p:cNvSpPr>
                <a:spLocks/>
              </p:cNvSpPr>
              <p:nvPr/>
            </p:nvSpPr>
            <p:spPr bwMode="auto">
              <a:xfrm>
                <a:off x="3607" y="10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0" name="Freeform 22"/>
              <p:cNvSpPr>
                <a:spLocks/>
              </p:cNvSpPr>
              <p:nvPr/>
            </p:nvSpPr>
            <p:spPr bwMode="auto">
              <a:xfrm>
                <a:off x="3607" y="106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1" name="Freeform 23"/>
              <p:cNvSpPr>
                <a:spLocks/>
              </p:cNvSpPr>
              <p:nvPr/>
            </p:nvSpPr>
            <p:spPr bwMode="auto">
              <a:xfrm>
                <a:off x="3607" y="107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2" name="Freeform 24"/>
              <p:cNvSpPr>
                <a:spLocks/>
              </p:cNvSpPr>
              <p:nvPr/>
            </p:nvSpPr>
            <p:spPr bwMode="auto">
              <a:xfrm>
                <a:off x="3607" y="108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3" name="Freeform 25"/>
              <p:cNvSpPr>
                <a:spLocks/>
              </p:cNvSpPr>
              <p:nvPr/>
            </p:nvSpPr>
            <p:spPr bwMode="auto">
              <a:xfrm>
                <a:off x="3607" y="10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4" name="Freeform 26"/>
              <p:cNvSpPr>
                <a:spLocks/>
              </p:cNvSpPr>
              <p:nvPr/>
            </p:nvSpPr>
            <p:spPr bwMode="auto">
              <a:xfrm>
                <a:off x="3607" y="10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5" name="Freeform 27"/>
              <p:cNvSpPr>
                <a:spLocks/>
              </p:cNvSpPr>
              <p:nvPr/>
            </p:nvSpPr>
            <p:spPr bwMode="auto">
              <a:xfrm>
                <a:off x="3607" y="11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6" name="Freeform 28"/>
              <p:cNvSpPr>
                <a:spLocks/>
              </p:cNvSpPr>
              <p:nvPr/>
            </p:nvSpPr>
            <p:spPr bwMode="auto">
              <a:xfrm>
                <a:off x="3607" y="11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7" name="Freeform 29"/>
              <p:cNvSpPr>
                <a:spLocks/>
              </p:cNvSpPr>
              <p:nvPr/>
            </p:nvSpPr>
            <p:spPr bwMode="auto">
              <a:xfrm>
                <a:off x="3607" y="11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8" name="Freeform 30"/>
              <p:cNvSpPr>
                <a:spLocks/>
              </p:cNvSpPr>
              <p:nvPr/>
            </p:nvSpPr>
            <p:spPr bwMode="auto">
              <a:xfrm>
                <a:off x="3607" y="11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29" name="Freeform 31"/>
              <p:cNvSpPr>
                <a:spLocks/>
              </p:cNvSpPr>
              <p:nvPr/>
            </p:nvSpPr>
            <p:spPr bwMode="auto">
              <a:xfrm>
                <a:off x="3607" y="11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0" name="Freeform 32"/>
              <p:cNvSpPr>
                <a:spLocks/>
              </p:cNvSpPr>
              <p:nvPr/>
            </p:nvSpPr>
            <p:spPr bwMode="auto">
              <a:xfrm>
                <a:off x="3607" y="11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1" name="Freeform 33"/>
              <p:cNvSpPr>
                <a:spLocks/>
              </p:cNvSpPr>
              <p:nvPr/>
            </p:nvSpPr>
            <p:spPr bwMode="auto">
              <a:xfrm>
                <a:off x="3607" y="11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2" name="Freeform 34"/>
              <p:cNvSpPr>
                <a:spLocks/>
              </p:cNvSpPr>
              <p:nvPr/>
            </p:nvSpPr>
            <p:spPr bwMode="auto">
              <a:xfrm>
                <a:off x="3607" y="11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3" name="Freeform 35"/>
              <p:cNvSpPr>
                <a:spLocks/>
              </p:cNvSpPr>
              <p:nvPr/>
            </p:nvSpPr>
            <p:spPr bwMode="auto">
              <a:xfrm>
                <a:off x="3607" y="11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4" name="Freeform 36"/>
              <p:cNvSpPr>
                <a:spLocks/>
              </p:cNvSpPr>
              <p:nvPr/>
            </p:nvSpPr>
            <p:spPr bwMode="auto">
              <a:xfrm>
                <a:off x="3607" y="11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5" name="Freeform 37"/>
              <p:cNvSpPr>
                <a:spLocks/>
              </p:cNvSpPr>
              <p:nvPr/>
            </p:nvSpPr>
            <p:spPr bwMode="auto">
              <a:xfrm>
                <a:off x="3607" y="120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6" name="Freeform 38"/>
              <p:cNvSpPr>
                <a:spLocks/>
              </p:cNvSpPr>
              <p:nvPr/>
            </p:nvSpPr>
            <p:spPr bwMode="auto">
              <a:xfrm>
                <a:off x="3607" y="12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7" name="Freeform 39"/>
              <p:cNvSpPr>
                <a:spLocks/>
              </p:cNvSpPr>
              <p:nvPr/>
            </p:nvSpPr>
            <p:spPr bwMode="auto">
              <a:xfrm>
                <a:off x="3607" y="12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8" name="Freeform 40"/>
              <p:cNvSpPr>
                <a:spLocks/>
              </p:cNvSpPr>
              <p:nvPr/>
            </p:nvSpPr>
            <p:spPr bwMode="auto">
              <a:xfrm>
                <a:off x="3607" y="12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39" name="Freeform 41"/>
              <p:cNvSpPr>
                <a:spLocks/>
              </p:cNvSpPr>
              <p:nvPr/>
            </p:nvSpPr>
            <p:spPr bwMode="auto">
              <a:xfrm>
                <a:off x="3607" y="12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0" name="Freeform 42"/>
              <p:cNvSpPr>
                <a:spLocks/>
              </p:cNvSpPr>
              <p:nvPr/>
            </p:nvSpPr>
            <p:spPr bwMode="auto">
              <a:xfrm>
                <a:off x="3607" y="12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1" name="Freeform 43"/>
              <p:cNvSpPr>
                <a:spLocks/>
              </p:cNvSpPr>
              <p:nvPr/>
            </p:nvSpPr>
            <p:spPr bwMode="auto">
              <a:xfrm>
                <a:off x="3607" y="12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2" name="Freeform 44"/>
              <p:cNvSpPr>
                <a:spLocks/>
              </p:cNvSpPr>
              <p:nvPr/>
            </p:nvSpPr>
            <p:spPr bwMode="auto">
              <a:xfrm>
                <a:off x="3607" y="12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3" name="Freeform 45"/>
              <p:cNvSpPr>
                <a:spLocks/>
              </p:cNvSpPr>
              <p:nvPr/>
            </p:nvSpPr>
            <p:spPr bwMode="auto">
              <a:xfrm>
                <a:off x="3607" y="12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4" name="Freeform 46"/>
              <p:cNvSpPr>
                <a:spLocks/>
              </p:cNvSpPr>
              <p:nvPr/>
            </p:nvSpPr>
            <p:spPr bwMode="auto">
              <a:xfrm>
                <a:off x="3607" y="12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5" name="Freeform 47"/>
              <p:cNvSpPr>
                <a:spLocks/>
              </p:cNvSpPr>
              <p:nvPr/>
            </p:nvSpPr>
            <p:spPr bwMode="auto">
              <a:xfrm>
                <a:off x="3607" y="12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6" name="Freeform 48"/>
              <p:cNvSpPr>
                <a:spLocks/>
              </p:cNvSpPr>
              <p:nvPr/>
            </p:nvSpPr>
            <p:spPr bwMode="auto">
              <a:xfrm>
                <a:off x="3607" y="13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7" name="Freeform 49"/>
              <p:cNvSpPr>
                <a:spLocks/>
              </p:cNvSpPr>
              <p:nvPr/>
            </p:nvSpPr>
            <p:spPr bwMode="auto">
              <a:xfrm>
                <a:off x="3607" y="13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8" name="Freeform 50"/>
              <p:cNvSpPr>
                <a:spLocks/>
              </p:cNvSpPr>
              <p:nvPr/>
            </p:nvSpPr>
            <p:spPr bwMode="auto">
              <a:xfrm>
                <a:off x="3607" y="13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49" name="Freeform 51"/>
              <p:cNvSpPr>
                <a:spLocks/>
              </p:cNvSpPr>
              <p:nvPr/>
            </p:nvSpPr>
            <p:spPr bwMode="auto">
              <a:xfrm>
                <a:off x="3607" y="13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0" name="Freeform 52"/>
              <p:cNvSpPr>
                <a:spLocks/>
              </p:cNvSpPr>
              <p:nvPr/>
            </p:nvSpPr>
            <p:spPr bwMode="auto">
              <a:xfrm>
                <a:off x="3607" y="13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1" name="Freeform 53"/>
              <p:cNvSpPr>
                <a:spLocks/>
              </p:cNvSpPr>
              <p:nvPr/>
            </p:nvSpPr>
            <p:spPr bwMode="auto">
              <a:xfrm>
                <a:off x="3607" y="13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2" name="Freeform 54"/>
              <p:cNvSpPr>
                <a:spLocks/>
              </p:cNvSpPr>
              <p:nvPr/>
            </p:nvSpPr>
            <p:spPr bwMode="auto">
              <a:xfrm>
                <a:off x="3607" y="13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3" name="Freeform 55"/>
              <p:cNvSpPr>
                <a:spLocks/>
              </p:cNvSpPr>
              <p:nvPr/>
            </p:nvSpPr>
            <p:spPr bwMode="auto">
              <a:xfrm>
                <a:off x="3607" y="13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4" name="Freeform 56"/>
              <p:cNvSpPr>
                <a:spLocks/>
              </p:cNvSpPr>
              <p:nvPr/>
            </p:nvSpPr>
            <p:spPr bwMode="auto">
              <a:xfrm>
                <a:off x="3607" y="13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5" name="Freeform 57"/>
              <p:cNvSpPr>
                <a:spLocks/>
              </p:cNvSpPr>
              <p:nvPr/>
            </p:nvSpPr>
            <p:spPr bwMode="auto">
              <a:xfrm>
                <a:off x="3607" y="13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6" name="Freeform 58"/>
              <p:cNvSpPr>
                <a:spLocks/>
              </p:cNvSpPr>
              <p:nvPr/>
            </p:nvSpPr>
            <p:spPr bwMode="auto">
              <a:xfrm>
                <a:off x="3607" y="13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7" name="Freeform 59"/>
              <p:cNvSpPr>
                <a:spLocks/>
              </p:cNvSpPr>
              <p:nvPr/>
            </p:nvSpPr>
            <p:spPr bwMode="auto">
              <a:xfrm>
                <a:off x="3607" y="14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8" name="Freeform 60"/>
              <p:cNvSpPr>
                <a:spLocks/>
              </p:cNvSpPr>
              <p:nvPr/>
            </p:nvSpPr>
            <p:spPr bwMode="auto">
              <a:xfrm>
                <a:off x="3607" y="14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59" name="Freeform 61"/>
              <p:cNvSpPr>
                <a:spLocks/>
              </p:cNvSpPr>
              <p:nvPr/>
            </p:nvSpPr>
            <p:spPr bwMode="auto">
              <a:xfrm>
                <a:off x="3607" y="14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0" name="Freeform 62"/>
              <p:cNvSpPr>
                <a:spLocks/>
              </p:cNvSpPr>
              <p:nvPr/>
            </p:nvSpPr>
            <p:spPr bwMode="auto">
              <a:xfrm>
                <a:off x="3607" y="14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1" name="Freeform 63"/>
              <p:cNvSpPr>
                <a:spLocks/>
              </p:cNvSpPr>
              <p:nvPr/>
            </p:nvSpPr>
            <p:spPr bwMode="auto">
              <a:xfrm>
                <a:off x="3607" y="14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2" name="Freeform 64"/>
              <p:cNvSpPr>
                <a:spLocks/>
              </p:cNvSpPr>
              <p:nvPr/>
            </p:nvSpPr>
            <p:spPr bwMode="auto">
              <a:xfrm>
                <a:off x="3607" y="14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3" name="Freeform 65"/>
              <p:cNvSpPr>
                <a:spLocks/>
              </p:cNvSpPr>
              <p:nvPr/>
            </p:nvSpPr>
            <p:spPr bwMode="auto">
              <a:xfrm>
                <a:off x="3607" y="146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4" name="Freeform 66"/>
              <p:cNvSpPr>
                <a:spLocks/>
              </p:cNvSpPr>
              <p:nvPr/>
            </p:nvSpPr>
            <p:spPr bwMode="auto">
              <a:xfrm>
                <a:off x="3607" y="147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5" name="Freeform 67"/>
              <p:cNvSpPr>
                <a:spLocks/>
              </p:cNvSpPr>
              <p:nvPr/>
            </p:nvSpPr>
            <p:spPr bwMode="auto">
              <a:xfrm>
                <a:off x="3607" y="148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6" name="Freeform 68"/>
              <p:cNvSpPr>
                <a:spLocks/>
              </p:cNvSpPr>
              <p:nvPr/>
            </p:nvSpPr>
            <p:spPr bwMode="auto">
              <a:xfrm>
                <a:off x="3607" y="14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7" name="Freeform 69"/>
              <p:cNvSpPr>
                <a:spLocks/>
              </p:cNvSpPr>
              <p:nvPr/>
            </p:nvSpPr>
            <p:spPr bwMode="auto">
              <a:xfrm>
                <a:off x="3607" y="14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8" name="Freeform 70"/>
              <p:cNvSpPr>
                <a:spLocks/>
              </p:cNvSpPr>
              <p:nvPr/>
            </p:nvSpPr>
            <p:spPr bwMode="auto">
              <a:xfrm>
                <a:off x="3607" y="15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69" name="Freeform 71"/>
              <p:cNvSpPr>
                <a:spLocks/>
              </p:cNvSpPr>
              <p:nvPr/>
            </p:nvSpPr>
            <p:spPr bwMode="auto">
              <a:xfrm>
                <a:off x="3607" y="15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0" name="Freeform 72"/>
              <p:cNvSpPr>
                <a:spLocks/>
              </p:cNvSpPr>
              <p:nvPr/>
            </p:nvSpPr>
            <p:spPr bwMode="auto">
              <a:xfrm>
                <a:off x="3607" y="15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1" name="Freeform 73"/>
              <p:cNvSpPr>
                <a:spLocks/>
              </p:cNvSpPr>
              <p:nvPr/>
            </p:nvSpPr>
            <p:spPr bwMode="auto">
              <a:xfrm>
                <a:off x="3607" y="15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2" name="Freeform 74"/>
              <p:cNvSpPr>
                <a:spLocks/>
              </p:cNvSpPr>
              <p:nvPr/>
            </p:nvSpPr>
            <p:spPr bwMode="auto">
              <a:xfrm>
                <a:off x="3607" y="15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3" name="Freeform 75"/>
              <p:cNvSpPr>
                <a:spLocks/>
              </p:cNvSpPr>
              <p:nvPr/>
            </p:nvSpPr>
            <p:spPr bwMode="auto">
              <a:xfrm>
                <a:off x="3607" y="15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4" name="Freeform 76"/>
              <p:cNvSpPr>
                <a:spLocks/>
              </p:cNvSpPr>
              <p:nvPr/>
            </p:nvSpPr>
            <p:spPr bwMode="auto">
              <a:xfrm>
                <a:off x="3607" y="15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5" name="Freeform 77"/>
              <p:cNvSpPr>
                <a:spLocks/>
              </p:cNvSpPr>
              <p:nvPr/>
            </p:nvSpPr>
            <p:spPr bwMode="auto">
              <a:xfrm>
                <a:off x="3607" y="15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6" name="Freeform 78"/>
              <p:cNvSpPr>
                <a:spLocks/>
              </p:cNvSpPr>
              <p:nvPr/>
            </p:nvSpPr>
            <p:spPr bwMode="auto">
              <a:xfrm>
                <a:off x="3607" y="15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7" name="Freeform 79"/>
              <p:cNvSpPr>
                <a:spLocks/>
              </p:cNvSpPr>
              <p:nvPr/>
            </p:nvSpPr>
            <p:spPr bwMode="auto">
              <a:xfrm>
                <a:off x="3607" y="15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8" name="Freeform 80"/>
              <p:cNvSpPr>
                <a:spLocks/>
              </p:cNvSpPr>
              <p:nvPr/>
            </p:nvSpPr>
            <p:spPr bwMode="auto">
              <a:xfrm>
                <a:off x="3607" y="160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79" name="Freeform 81"/>
              <p:cNvSpPr>
                <a:spLocks/>
              </p:cNvSpPr>
              <p:nvPr/>
            </p:nvSpPr>
            <p:spPr bwMode="auto">
              <a:xfrm>
                <a:off x="3607" y="16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0" name="Freeform 82"/>
              <p:cNvSpPr>
                <a:spLocks/>
              </p:cNvSpPr>
              <p:nvPr/>
            </p:nvSpPr>
            <p:spPr bwMode="auto">
              <a:xfrm>
                <a:off x="3607" y="16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1" name="Freeform 83"/>
              <p:cNvSpPr>
                <a:spLocks/>
              </p:cNvSpPr>
              <p:nvPr/>
            </p:nvSpPr>
            <p:spPr bwMode="auto">
              <a:xfrm>
                <a:off x="3607" y="16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2" name="Freeform 84"/>
              <p:cNvSpPr>
                <a:spLocks/>
              </p:cNvSpPr>
              <p:nvPr/>
            </p:nvSpPr>
            <p:spPr bwMode="auto">
              <a:xfrm>
                <a:off x="3607" y="16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3" name="Freeform 85"/>
              <p:cNvSpPr>
                <a:spLocks/>
              </p:cNvSpPr>
              <p:nvPr/>
            </p:nvSpPr>
            <p:spPr bwMode="auto">
              <a:xfrm>
                <a:off x="3607" y="16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4" name="Freeform 86"/>
              <p:cNvSpPr>
                <a:spLocks/>
              </p:cNvSpPr>
              <p:nvPr/>
            </p:nvSpPr>
            <p:spPr bwMode="auto">
              <a:xfrm>
                <a:off x="3607" y="16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5" name="Freeform 87"/>
              <p:cNvSpPr>
                <a:spLocks/>
              </p:cNvSpPr>
              <p:nvPr/>
            </p:nvSpPr>
            <p:spPr bwMode="auto">
              <a:xfrm>
                <a:off x="3607" y="16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6" name="Freeform 88"/>
              <p:cNvSpPr>
                <a:spLocks/>
              </p:cNvSpPr>
              <p:nvPr/>
            </p:nvSpPr>
            <p:spPr bwMode="auto">
              <a:xfrm>
                <a:off x="3607" y="16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7" name="Freeform 89"/>
              <p:cNvSpPr>
                <a:spLocks/>
              </p:cNvSpPr>
              <p:nvPr/>
            </p:nvSpPr>
            <p:spPr bwMode="auto">
              <a:xfrm>
                <a:off x="3607" y="16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8" name="Freeform 90"/>
              <p:cNvSpPr>
                <a:spLocks/>
              </p:cNvSpPr>
              <p:nvPr/>
            </p:nvSpPr>
            <p:spPr bwMode="auto">
              <a:xfrm>
                <a:off x="3607" y="16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89" name="Freeform 91"/>
              <p:cNvSpPr>
                <a:spLocks/>
              </p:cNvSpPr>
              <p:nvPr/>
            </p:nvSpPr>
            <p:spPr bwMode="auto">
              <a:xfrm>
                <a:off x="3607" y="17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90" name="Freeform 92"/>
              <p:cNvSpPr>
                <a:spLocks/>
              </p:cNvSpPr>
              <p:nvPr/>
            </p:nvSpPr>
            <p:spPr bwMode="auto">
              <a:xfrm>
                <a:off x="3607" y="17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6191" name="Freeform 93"/>
              <p:cNvSpPr>
                <a:spLocks/>
              </p:cNvSpPr>
              <p:nvPr/>
            </p:nvSpPr>
            <p:spPr bwMode="auto">
              <a:xfrm>
                <a:off x="361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2" name="Freeform 94"/>
              <p:cNvSpPr>
                <a:spLocks/>
              </p:cNvSpPr>
              <p:nvPr/>
            </p:nvSpPr>
            <p:spPr bwMode="auto">
              <a:xfrm>
                <a:off x="362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3" name="Freeform 95"/>
              <p:cNvSpPr>
                <a:spLocks/>
              </p:cNvSpPr>
              <p:nvPr/>
            </p:nvSpPr>
            <p:spPr bwMode="auto">
              <a:xfrm>
                <a:off x="363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4" name="Freeform 96"/>
              <p:cNvSpPr>
                <a:spLocks/>
              </p:cNvSpPr>
              <p:nvPr/>
            </p:nvSpPr>
            <p:spPr bwMode="auto">
              <a:xfrm>
                <a:off x="364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5" name="Freeform 97"/>
              <p:cNvSpPr>
                <a:spLocks/>
              </p:cNvSpPr>
              <p:nvPr/>
            </p:nvSpPr>
            <p:spPr bwMode="auto">
              <a:xfrm>
                <a:off x="365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6" name="Freeform 98"/>
              <p:cNvSpPr>
                <a:spLocks/>
              </p:cNvSpPr>
              <p:nvPr/>
            </p:nvSpPr>
            <p:spPr bwMode="auto">
              <a:xfrm>
                <a:off x="366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7" name="Freeform 99"/>
              <p:cNvSpPr>
                <a:spLocks/>
              </p:cNvSpPr>
              <p:nvPr/>
            </p:nvSpPr>
            <p:spPr bwMode="auto">
              <a:xfrm>
                <a:off x="367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8" name="Freeform 100"/>
              <p:cNvSpPr>
                <a:spLocks/>
              </p:cNvSpPr>
              <p:nvPr/>
            </p:nvSpPr>
            <p:spPr bwMode="auto">
              <a:xfrm>
                <a:off x="367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199" name="Freeform 101"/>
              <p:cNvSpPr>
                <a:spLocks/>
              </p:cNvSpPr>
              <p:nvPr/>
            </p:nvSpPr>
            <p:spPr bwMode="auto">
              <a:xfrm>
                <a:off x="368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0" name="Freeform 102"/>
              <p:cNvSpPr>
                <a:spLocks/>
              </p:cNvSpPr>
              <p:nvPr/>
            </p:nvSpPr>
            <p:spPr bwMode="auto">
              <a:xfrm>
                <a:off x="369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1" name="Freeform 103"/>
              <p:cNvSpPr>
                <a:spLocks/>
              </p:cNvSpPr>
              <p:nvPr/>
            </p:nvSpPr>
            <p:spPr bwMode="auto">
              <a:xfrm>
                <a:off x="370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2" name="Freeform 104"/>
              <p:cNvSpPr>
                <a:spLocks/>
              </p:cNvSpPr>
              <p:nvPr/>
            </p:nvSpPr>
            <p:spPr bwMode="auto">
              <a:xfrm>
                <a:off x="371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3" name="Freeform 105"/>
              <p:cNvSpPr>
                <a:spLocks/>
              </p:cNvSpPr>
              <p:nvPr/>
            </p:nvSpPr>
            <p:spPr bwMode="auto">
              <a:xfrm>
                <a:off x="372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4" name="Freeform 106"/>
              <p:cNvSpPr>
                <a:spLocks/>
              </p:cNvSpPr>
              <p:nvPr/>
            </p:nvSpPr>
            <p:spPr bwMode="auto">
              <a:xfrm>
                <a:off x="373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5" name="Freeform 107"/>
              <p:cNvSpPr>
                <a:spLocks/>
              </p:cNvSpPr>
              <p:nvPr/>
            </p:nvSpPr>
            <p:spPr bwMode="auto">
              <a:xfrm>
                <a:off x="374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6" name="Freeform 108"/>
              <p:cNvSpPr>
                <a:spLocks/>
              </p:cNvSpPr>
              <p:nvPr/>
            </p:nvSpPr>
            <p:spPr bwMode="auto">
              <a:xfrm>
                <a:off x="375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7" name="Freeform 109"/>
              <p:cNvSpPr>
                <a:spLocks/>
              </p:cNvSpPr>
              <p:nvPr/>
            </p:nvSpPr>
            <p:spPr bwMode="auto">
              <a:xfrm>
                <a:off x="376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8" name="Freeform 110"/>
              <p:cNvSpPr>
                <a:spLocks/>
              </p:cNvSpPr>
              <p:nvPr/>
            </p:nvSpPr>
            <p:spPr bwMode="auto">
              <a:xfrm>
                <a:off x="377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09" name="Freeform 111"/>
              <p:cNvSpPr>
                <a:spLocks/>
              </p:cNvSpPr>
              <p:nvPr/>
            </p:nvSpPr>
            <p:spPr bwMode="auto">
              <a:xfrm>
                <a:off x="378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0" name="Freeform 112"/>
              <p:cNvSpPr>
                <a:spLocks/>
              </p:cNvSpPr>
              <p:nvPr/>
            </p:nvSpPr>
            <p:spPr bwMode="auto">
              <a:xfrm>
                <a:off x="379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1" name="Freeform 113"/>
              <p:cNvSpPr>
                <a:spLocks/>
              </p:cNvSpPr>
              <p:nvPr/>
            </p:nvSpPr>
            <p:spPr bwMode="auto">
              <a:xfrm>
                <a:off x="380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2" name="Freeform 114"/>
              <p:cNvSpPr>
                <a:spLocks/>
              </p:cNvSpPr>
              <p:nvPr/>
            </p:nvSpPr>
            <p:spPr bwMode="auto">
              <a:xfrm>
                <a:off x="380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3" name="Freeform 115"/>
              <p:cNvSpPr>
                <a:spLocks/>
              </p:cNvSpPr>
              <p:nvPr/>
            </p:nvSpPr>
            <p:spPr bwMode="auto">
              <a:xfrm>
                <a:off x="381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4" name="Freeform 116"/>
              <p:cNvSpPr>
                <a:spLocks/>
              </p:cNvSpPr>
              <p:nvPr/>
            </p:nvSpPr>
            <p:spPr bwMode="auto">
              <a:xfrm>
                <a:off x="382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5" name="Freeform 117"/>
              <p:cNvSpPr>
                <a:spLocks/>
              </p:cNvSpPr>
              <p:nvPr/>
            </p:nvSpPr>
            <p:spPr bwMode="auto">
              <a:xfrm>
                <a:off x="383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6" name="Freeform 118"/>
              <p:cNvSpPr>
                <a:spLocks/>
              </p:cNvSpPr>
              <p:nvPr/>
            </p:nvSpPr>
            <p:spPr bwMode="auto">
              <a:xfrm>
                <a:off x="384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7" name="Freeform 119"/>
              <p:cNvSpPr>
                <a:spLocks/>
              </p:cNvSpPr>
              <p:nvPr/>
            </p:nvSpPr>
            <p:spPr bwMode="auto">
              <a:xfrm>
                <a:off x="385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8" name="Freeform 120"/>
              <p:cNvSpPr>
                <a:spLocks/>
              </p:cNvSpPr>
              <p:nvPr/>
            </p:nvSpPr>
            <p:spPr bwMode="auto">
              <a:xfrm>
                <a:off x="386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19" name="Freeform 121"/>
              <p:cNvSpPr>
                <a:spLocks/>
              </p:cNvSpPr>
              <p:nvPr/>
            </p:nvSpPr>
            <p:spPr bwMode="auto">
              <a:xfrm>
                <a:off x="387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0" name="Freeform 122"/>
              <p:cNvSpPr>
                <a:spLocks/>
              </p:cNvSpPr>
              <p:nvPr/>
            </p:nvSpPr>
            <p:spPr bwMode="auto">
              <a:xfrm>
                <a:off x="388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1" name="Freeform 123"/>
              <p:cNvSpPr>
                <a:spLocks/>
              </p:cNvSpPr>
              <p:nvPr/>
            </p:nvSpPr>
            <p:spPr bwMode="auto">
              <a:xfrm>
                <a:off x="389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2" name="Freeform 124"/>
              <p:cNvSpPr>
                <a:spLocks/>
              </p:cNvSpPr>
              <p:nvPr/>
            </p:nvSpPr>
            <p:spPr bwMode="auto">
              <a:xfrm>
                <a:off x="390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3" name="Freeform 125"/>
              <p:cNvSpPr>
                <a:spLocks/>
              </p:cNvSpPr>
              <p:nvPr/>
            </p:nvSpPr>
            <p:spPr bwMode="auto">
              <a:xfrm>
                <a:off x="391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4" name="Freeform 126"/>
              <p:cNvSpPr>
                <a:spLocks/>
              </p:cNvSpPr>
              <p:nvPr/>
            </p:nvSpPr>
            <p:spPr bwMode="auto">
              <a:xfrm>
                <a:off x="392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5" name="Freeform 127"/>
              <p:cNvSpPr>
                <a:spLocks/>
              </p:cNvSpPr>
              <p:nvPr/>
            </p:nvSpPr>
            <p:spPr bwMode="auto">
              <a:xfrm>
                <a:off x="393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6" name="Freeform 128"/>
              <p:cNvSpPr>
                <a:spLocks/>
              </p:cNvSpPr>
              <p:nvPr/>
            </p:nvSpPr>
            <p:spPr bwMode="auto">
              <a:xfrm>
                <a:off x="393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7" name="Freeform 129"/>
              <p:cNvSpPr>
                <a:spLocks/>
              </p:cNvSpPr>
              <p:nvPr/>
            </p:nvSpPr>
            <p:spPr bwMode="auto">
              <a:xfrm>
                <a:off x="394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8" name="Freeform 130"/>
              <p:cNvSpPr>
                <a:spLocks/>
              </p:cNvSpPr>
              <p:nvPr/>
            </p:nvSpPr>
            <p:spPr bwMode="auto">
              <a:xfrm>
                <a:off x="395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29" name="Freeform 131"/>
              <p:cNvSpPr>
                <a:spLocks/>
              </p:cNvSpPr>
              <p:nvPr/>
            </p:nvSpPr>
            <p:spPr bwMode="auto">
              <a:xfrm>
                <a:off x="396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0" name="Freeform 132"/>
              <p:cNvSpPr>
                <a:spLocks/>
              </p:cNvSpPr>
              <p:nvPr/>
            </p:nvSpPr>
            <p:spPr bwMode="auto">
              <a:xfrm>
                <a:off x="397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1" name="Freeform 133"/>
              <p:cNvSpPr>
                <a:spLocks/>
              </p:cNvSpPr>
              <p:nvPr/>
            </p:nvSpPr>
            <p:spPr bwMode="auto">
              <a:xfrm>
                <a:off x="398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2" name="Freeform 134"/>
              <p:cNvSpPr>
                <a:spLocks/>
              </p:cNvSpPr>
              <p:nvPr/>
            </p:nvSpPr>
            <p:spPr bwMode="auto">
              <a:xfrm>
                <a:off x="399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3" name="Freeform 135"/>
              <p:cNvSpPr>
                <a:spLocks/>
              </p:cNvSpPr>
              <p:nvPr/>
            </p:nvSpPr>
            <p:spPr bwMode="auto">
              <a:xfrm>
                <a:off x="400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4" name="Freeform 136"/>
              <p:cNvSpPr>
                <a:spLocks/>
              </p:cNvSpPr>
              <p:nvPr/>
            </p:nvSpPr>
            <p:spPr bwMode="auto">
              <a:xfrm>
                <a:off x="401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5" name="Freeform 137"/>
              <p:cNvSpPr>
                <a:spLocks/>
              </p:cNvSpPr>
              <p:nvPr/>
            </p:nvSpPr>
            <p:spPr bwMode="auto">
              <a:xfrm>
                <a:off x="402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6" name="Freeform 138"/>
              <p:cNvSpPr>
                <a:spLocks/>
              </p:cNvSpPr>
              <p:nvPr/>
            </p:nvSpPr>
            <p:spPr bwMode="auto">
              <a:xfrm>
                <a:off x="403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7" name="Freeform 139"/>
              <p:cNvSpPr>
                <a:spLocks/>
              </p:cNvSpPr>
              <p:nvPr/>
            </p:nvSpPr>
            <p:spPr bwMode="auto">
              <a:xfrm>
                <a:off x="404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8" name="Freeform 140"/>
              <p:cNvSpPr>
                <a:spLocks/>
              </p:cNvSpPr>
              <p:nvPr/>
            </p:nvSpPr>
            <p:spPr bwMode="auto">
              <a:xfrm>
                <a:off x="405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39" name="Freeform 141"/>
              <p:cNvSpPr>
                <a:spLocks/>
              </p:cNvSpPr>
              <p:nvPr/>
            </p:nvSpPr>
            <p:spPr bwMode="auto">
              <a:xfrm>
                <a:off x="406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0" name="Freeform 142"/>
              <p:cNvSpPr>
                <a:spLocks/>
              </p:cNvSpPr>
              <p:nvPr/>
            </p:nvSpPr>
            <p:spPr bwMode="auto">
              <a:xfrm>
                <a:off x="406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1" name="Freeform 143"/>
              <p:cNvSpPr>
                <a:spLocks/>
              </p:cNvSpPr>
              <p:nvPr/>
            </p:nvSpPr>
            <p:spPr bwMode="auto">
              <a:xfrm>
                <a:off x="407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2" name="Freeform 144"/>
              <p:cNvSpPr>
                <a:spLocks/>
              </p:cNvSpPr>
              <p:nvPr/>
            </p:nvSpPr>
            <p:spPr bwMode="auto">
              <a:xfrm>
                <a:off x="408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3" name="Freeform 145"/>
              <p:cNvSpPr>
                <a:spLocks/>
              </p:cNvSpPr>
              <p:nvPr/>
            </p:nvSpPr>
            <p:spPr bwMode="auto">
              <a:xfrm>
                <a:off x="409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4" name="Freeform 146"/>
              <p:cNvSpPr>
                <a:spLocks/>
              </p:cNvSpPr>
              <p:nvPr/>
            </p:nvSpPr>
            <p:spPr bwMode="auto">
              <a:xfrm>
                <a:off x="410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5" name="Freeform 147"/>
              <p:cNvSpPr>
                <a:spLocks/>
              </p:cNvSpPr>
              <p:nvPr/>
            </p:nvSpPr>
            <p:spPr bwMode="auto">
              <a:xfrm>
                <a:off x="411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6" name="Freeform 148"/>
              <p:cNvSpPr>
                <a:spLocks/>
              </p:cNvSpPr>
              <p:nvPr/>
            </p:nvSpPr>
            <p:spPr bwMode="auto">
              <a:xfrm>
                <a:off x="412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7" name="Freeform 149"/>
              <p:cNvSpPr>
                <a:spLocks/>
              </p:cNvSpPr>
              <p:nvPr/>
            </p:nvSpPr>
            <p:spPr bwMode="auto">
              <a:xfrm>
                <a:off x="413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8" name="Freeform 150"/>
              <p:cNvSpPr>
                <a:spLocks/>
              </p:cNvSpPr>
              <p:nvPr/>
            </p:nvSpPr>
            <p:spPr bwMode="auto">
              <a:xfrm>
                <a:off x="414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49" name="Freeform 151"/>
              <p:cNvSpPr>
                <a:spLocks/>
              </p:cNvSpPr>
              <p:nvPr/>
            </p:nvSpPr>
            <p:spPr bwMode="auto">
              <a:xfrm>
                <a:off x="415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0" name="Freeform 152"/>
              <p:cNvSpPr>
                <a:spLocks/>
              </p:cNvSpPr>
              <p:nvPr/>
            </p:nvSpPr>
            <p:spPr bwMode="auto">
              <a:xfrm>
                <a:off x="416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1" name="Freeform 153"/>
              <p:cNvSpPr>
                <a:spLocks/>
              </p:cNvSpPr>
              <p:nvPr/>
            </p:nvSpPr>
            <p:spPr bwMode="auto">
              <a:xfrm>
                <a:off x="417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2" name="Freeform 154"/>
              <p:cNvSpPr>
                <a:spLocks/>
              </p:cNvSpPr>
              <p:nvPr/>
            </p:nvSpPr>
            <p:spPr bwMode="auto">
              <a:xfrm>
                <a:off x="418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3" name="Freeform 155"/>
              <p:cNvSpPr>
                <a:spLocks/>
              </p:cNvSpPr>
              <p:nvPr/>
            </p:nvSpPr>
            <p:spPr bwMode="auto">
              <a:xfrm>
                <a:off x="419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4" name="Freeform 156"/>
              <p:cNvSpPr>
                <a:spLocks/>
              </p:cNvSpPr>
              <p:nvPr/>
            </p:nvSpPr>
            <p:spPr bwMode="auto">
              <a:xfrm>
                <a:off x="419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5" name="Freeform 157"/>
              <p:cNvSpPr>
                <a:spLocks/>
              </p:cNvSpPr>
              <p:nvPr/>
            </p:nvSpPr>
            <p:spPr bwMode="auto">
              <a:xfrm>
                <a:off x="420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6" name="Freeform 158"/>
              <p:cNvSpPr>
                <a:spLocks/>
              </p:cNvSpPr>
              <p:nvPr/>
            </p:nvSpPr>
            <p:spPr bwMode="auto">
              <a:xfrm>
                <a:off x="421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7" name="Freeform 159"/>
              <p:cNvSpPr>
                <a:spLocks/>
              </p:cNvSpPr>
              <p:nvPr/>
            </p:nvSpPr>
            <p:spPr bwMode="auto">
              <a:xfrm>
                <a:off x="422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8" name="Freeform 160"/>
              <p:cNvSpPr>
                <a:spLocks/>
              </p:cNvSpPr>
              <p:nvPr/>
            </p:nvSpPr>
            <p:spPr bwMode="auto">
              <a:xfrm>
                <a:off x="423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59" name="Freeform 161"/>
              <p:cNvSpPr>
                <a:spLocks/>
              </p:cNvSpPr>
              <p:nvPr/>
            </p:nvSpPr>
            <p:spPr bwMode="auto">
              <a:xfrm>
                <a:off x="424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0" name="Freeform 162"/>
              <p:cNvSpPr>
                <a:spLocks/>
              </p:cNvSpPr>
              <p:nvPr/>
            </p:nvSpPr>
            <p:spPr bwMode="auto">
              <a:xfrm>
                <a:off x="425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1" name="Freeform 163"/>
              <p:cNvSpPr>
                <a:spLocks/>
              </p:cNvSpPr>
              <p:nvPr/>
            </p:nvSpPr>
            <p:spPr bwMode="auto">
              <a:xfrm>
                <a:off x="426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2" name="Freeform 164"/>
              <p:cNvSpPr>
                <a:spLocks/>
              </p:cNvSpPr>
              <p:nvPr/>
            </p:nvSpPr>
            <p:spPr bwMode="auto">
              <a:xfrm>
                <a:off x="427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3" name="Freeform 165"/>
              <p:cNvSpPr>
                <a:spLocks/>
              </p:cNvSpPr>
              <p:nvPr/>
            </p:nvSpPr>
            <p:spPr bwMode="auto">
              <a:xfrm>
                <a:off x="428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4" name="Freeform 166"/>
              <p:cNvSpPr>
                <a:spLocks/>
              </p:cNvSpPr>
              <p:nvPr/>
            </p:nvSpPr>
            <p:spPr bwMode="auto">
              <a:xfrm>
                <a:off x="429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5" name="Freeform 167"/>
              <p:cNvSpPr>
                <a:spLocks/>
              </p:cNvSpPr>
              <p:nvPr/>
            </p:nvSpPr>
            <p:spPr bwMode="auto">
              <a:xfrm>
                <a:off x="430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6" name="Freeform 168"/>
              <p:cNvSpPr>
                <a:spLocks/>
              </p:cNvSpPr>
              <p:nvPr/>
            </p:nvSpPr>
            <p:spPr bwMode="auto">
              <a:xfrm>
                <a:off x="431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7" name="Freeform 169"/>
              <p:cNvSpPr>
                <a:spLocks/>
              </p:cNvSpPr>
              <p:nvPr/>
            </p:nvSpPr>
            <p:spPr bwMode="auto">
              <a:xfrm>
                <a:off x="432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8" name="Freeform 170"/>
              <p:cNvSpPr>
                <a:spLocks/>
              </p:cNvSpPr>
              <p:nvPr/>
            </p:nvSpPr>
            <p:spPr bwMode="auto">
              <a:xfrm>
                <a:off x="433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69" name="Freeform 171"/>
              <p:cNvSpPr>
                <a:spLocks/>
              </p:cNvSpPr>
              <p:nvPr/>
            </p:nvSpPr>
            <p:spPr bwMode="auto">
              <a:xfrm>
                <a:off x="433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0" name="Freeform 172"/>
              <p:cNvSpPr>
                <a:spLocks/>
              </p:cNvSpPr>
              <p:nvPr/>
            </p:nvSpPr>
            <p:spPr bwMode="auto">
              <a:xfrm>
                <a:off x="434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1" name="Freeform 173"/>
              <p:cNvSpPr>
                <a:spLocks/>
              </p:cNvSpPr>
              <p:nvPr/>
            </p:nvSpPr>
            <p:spPr bwMode="auto">
              <a:xfrm>
                <a:off x="435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2" name="Freeform 174"/>
              <p:cNvSpPr>
                <a:spLocks/>
              </p:cNvSpPr>
              <p:nvPr/>
            </p:nvSpPr>
            <p:spPr bwMode="auto">
              <a:xfrm>
                <a:off x="436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3" name="Freeform 175"/>
              <p:cNvSpPr>
                <a:spLocks/>
              </p:cNvSpPr>
              <p:nvPr/>
            </p:nvSpPr>
            <p:spPr bwMode="auto">
              <a:xfrm>
                <a:off x="437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4" name="Freeform 176"/>
              <p:cNvSpPr>
                <a:spLocks/>
              </p:cNvSpPr>
              <p:nvPr/>
            </p:nvSpPr>
            <p:spPr bwMode="auto">
              <a:xfrm>
                <a:off x="438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5" name="Freeform 177"/>
              <p:cNvSpPr>
                <a:spLocks/>
              </p:cNvSpPr>
              <p:nvPr/>
            </p:nvSpPr>
            <p:spPr bwMode="auto">
              <a:xfrm>
                <a:off x="439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6" name="Freeform 178"/>
              <p:cNvSpPr>
                <a:spLocks/>
              </p:cNvSpPr>
              <p:nvPr/>
            </p:nvSpPr>
            <p:spPr bwMode="auto">
              <a:xfrm>
                <a:off x="440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7" name="Freeform 179"/>
              <p:cNvSpPr>
                <a:spLocks/>
              </p:cNvSpPr>
              <p:nvPr/>
            </p:nvSpPr>
            <p:spPr bwMode="auto">
              <a:xfrm>
                <a:off x="441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8" name="Freeform 180"/>
              <p:cNvSpPr>
                <a:spLocks/>
              </p:cNvSpPr>
              <p:nvPr/>
            </p:nvSpPr>
            <p:spPr bwMode="auto">
              <a:xfrm>
                <a:off x="442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79" name="Freeform 181"/>
              <p:cNvSpPr>
                <a:spLocks/>
              </p:cNvSpPr>
              <p:nvPr/>
            </p:nvSpPr>
            <p:spPr bwMode="auto">
              <a:xfrm>
                <a:off x="443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0" name="Freeform 182"/>
              <p:cNvSpPr>
                <a:spLocks/>
              </p:cNvSpPr>
              <p:nvPr/>
            </p:nvSpPr>
            <p:spPr bwMode="auto">
              <a:xfrm>
                <a:off x="444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1" name="Freeform 183"/>
              <p:cNvSpPr>
                <a:spLocks/>
              </p:cNvSpPr>
              <p:nvPr/>
            </p:nvSpPr>
            <p:spPr bwMode="auto">
              <a:xfrm>
                <a:off x="445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2" name="Freeform 184"/>
              <p:cNvSpPr>
                <a:spLocks/>
              </p:cNvSpPr>
              <p:nvPr/>
            </p:nvSpPr>
            <p:spPr bwMode="auto">
              <a:xfrm>
                <a:off x="446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3" name="Freeform 185"/>
              <p:cNvSpPr>
                <a:spLocks/>
              </p:cNvSpPr>
              <p:nvPr/>
            </p:nvSpPr>
            <p:spPr bwMode="auto">
              <a:xfrm>
                <a:off x="446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4" name="Freeform 186"/>
              <p:cNvSpPr>
                <a:spLocks/>
              </p:cNvSpPr>
              <p:nvPr/>
            </p:nvSpPr>
            <p:spPr bwMode="auto">
              <a:xfrm>
                <a:off x="447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5" name="Freeform 187"/>
              <p:cNvSpPr>
                <a:spLocks/>
              </p:cNvSpPr>
              <p:nvPr/>
            </p:nvSpPr>
            <p:spPr bwMode="auto">
              <a:xfrm>
                <a:off x="448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6" name="Freeform 188"/>
              <p:cNvSpPr>
                <a:spLocks/>
              </p:cNvSpPr>
              <p:nvPr/>
            </p:nvSpPr>
            <p:spPr bwMode="auto">
              <a:xfrm>
                <a:off x="449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7" name="Freeform 189"/>
              <p:cNvSpPr>
                <a:spLocks/>
              </p:cNvSpPr>
              <p:nvPr/>
            </p:nvSpPr>
            <p:spPr bwMode="auto">
              <a:xfrm>
                <a:off x="450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8" name="Freeform 190"/>
              <p:cNvSpPr>
                <a:spLocks/>
              </p:cNvSpPr>
              <p:nvPr/>
            </p:nvSpPr>
            <p:spPr bwMode="auto">
              <a:xfrm>
                <a:off x="451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89" name="Freeform 191"/>
              <p:cNvSpPr>
                <a:spLocks/>
              </p:cNvSpPr>
              <p:nvPr/>
            </p:nvSpPr>
            <p:spPr bwMode="auto">
              <a:xfrm>
                <a:off x="452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0" name="Freeform 192"/>
              <p:cNvSpPr>
                <a:spLocks/>
              </p:cNvSpPr>
              <p:nvPr/>
            </p:nvSpPr>
            <p:spPr bwMode="auto">
              <a:xfrm>
                <a:off x="453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1" name="Freeform 193"/>
              <p:cNvSpPr>
                <a:spLocks/>
              </p:cNvSpPr>
              <p:nvPr/>
            </p:nvSpPr>
            <p:spPr bwMode="auto">
              <a:xfrm>
                <a:off x="454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2" name="Freeform 194"/>
              <p:cNvSpPr>
                <a:spLocks/>
              </p:cNvSpPr>
              <p:nvPr/>
            </p:nvSpPr>
            <p:spPr bwMode="auto">
              <a:xfrm>
                <a:off x="455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3" name="Freeform 195"/>
              <p:cNvSpPr>
                <a:spLocks/>
              </p:cNvSpPr>
              <p:nvPr/>
            </p:nvSpPr>
            <p:spPr bwMode="auto">
              <a:xfrm>
                <a:off x="456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4" name="Freeform 196"/>
              <p:cNvSpPr>
                <a:spLocks/>
              </p:cNvSpPr>
              <p:nvPr/>
            </p:nvSpPr>
            <p:spPr bwMode="auto">
              <a:xfrm>
                <a:off x="457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5" name="Freeform 197"/>
              <p:cNvSpPr>
                <a:spLocks/>
              </p:cNvSpPr>
              <p:nvPr/>
            </p:nvSpPr>
            <p:spPr bwMode="auto">
              <a:xfrm>
                <a:off x="458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6" name="Freeform 198"/>
              <p:cNvSpPr>
                <a:spLocks/>
              </p:cNvSpPr>
              <p:nvPr/>
            </p:nvSpPr>
            <p:spPr bwMode="auto">
              <a:xfrm>
                <a:off x="459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7" name="Freeform 199"/>
              <p:cNvSpPr>
                <a:spLocks/>
              </p:cNvSpPr>
              <p:nvPr/>
            </p:nvSpPr>
            <p:spPr bwMode="auto">
              <a:xfrm>
                <a:off x="459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8" name="Freeform 200"/>
              <p:cNvSpPr>
                <a:spLocks/>
              </p:cNvSpPr>
              <p:nvPr/>
            </p:nvSpPr>
            <p:spPr bwMode="auto">
              <a:xfrm>
                <a:off x="460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299" name="Freeform 201"/>
              <p:cNvSpPr>
                <a:spLocks/>
              </p:cNvSpPr>
              <p:nvPr/>
            </p:nvSpPr>
            <p:spPr bwMode="auto">
              <a:xfrm>
                <a:off x="461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0" name="Freeform 202"/>
              <p:cNvSpPr>
                <a:spLocks/>
              </p:cNvSpPr>
              <p:nvPr/>
            </p:nvSpPr>
            <p:spPr bwMode="auto">
              <a:xfrm>
                <a:off x="462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1" name="Freeform 203"/>
              <p:cNvSpPr>
                <a:spLocks/>
              </p:cNvSpPr>
              <p:nvPr/>
            </p:nvSpPr>
            <p:spPr bwMode="auto">
              <a:xfrm>
                <a:off x="463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2" name="Freeform 204"/>
              <p:cNvSpPr>
                <a:spLocks/>
              </p:cNvSpPr>
              <p:nvPr/>
            </p:nvSpPr>
            <p:spPr bwMode="auto">
              <a:xfrm>
                <a:off x="464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3" name="Freeform 205"/>
              <p:cNvSpPr>
                <a:spLocks/>
              </p:cNvSpPr>
              <p:nvPr/>
            </p:nvSpPr>
            <p:spPr bwMode="auto">
              <a:xfrm>
                <a:off x="465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4" name="Freeform 206"/>
              <p:cNvSpPr>
                <a:spLocks/>
              </p:cNvSpPr>
              <p:nvPr/>
            </p:nvSpPr>
            <p:spPr bwMode="auto">
              <a:xfrm>
                <a:off x="466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5" name="Freeform 207"/>
              <p:cNvSpPr>
                <a:spLocks/>
              </p:cNvSpPr>
              <p:nvPr/>
            </p:nvSpPr>
            <p:spPr bwMode="auto">
              <a:xfrm>
                <a:off x="467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6" name="Freeform 208"/>
              <p:cNvSpPr>
                <a:spLocks/>
              </p:cNvSpPr>
              <p:nvPr/>
            </p:nvSpPr>
            <p:spPr bwMode="auto">
              <a:xfrm>
                <a:off x="468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7" name="Freeform 209"/>
              <p:cNvSpPr>
                <a:spLocks/>
              </p:cNvSpPr>
              <p:nvPr/>
            </p:nvSpPr>
            <p:spPr bwMode="auto">
              <a:xfrm>
                <a:off x="469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8" name="Freeform 210"/>
              <p:cNvSpPr>
                <a:spLocks/>
              </p:cNvSpPr>
              <p:nvPr/>
            </p:nvSpPr>
            <p:spPr bwMode="auto">
              <a:xfrm>
                <a:off x="470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09" name="Freeform 211"/>
              <p:cNvSpPr>
                <a:spLocks/>
              </p:cNvSpPr>
              <p:nvPr/>
            </p:nvSpPr>
            <p:spPr bwMode="auto">
              <a:xfrm>
                <a:off x="471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0" name="Freeform 212"/>
              <p:cNvSpPr>
                <a:spLocks/>
              </p:cNvSpPr>
              <p:nvPr/>
            </p:nvSpPr>
            <p:spPr bwMode="auto">
              <a:xfrm>
                <a:off x="472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1" name="Freeform 213"/>
              <p:cNvSpPr>
                <a:spLocks/>
              </p:cNvSpPr>
              <p:nvPr/>
            </p:nvSpPr>
            <p:spPr bwMode="auto">
              <a:xfrm>
                <a:off x="472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2" name="Freeform 214"/>
              <p:cNvSpPr>
                <a:spLocks/>
              </p:cNvSpPr>
              <p:nvPr/>
            </p:nvSpPr>
            <p:spPr bwMode="auto">
              <a:xfrm>
                <a:off x="473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3" name="Freeform 215"/>
              <p:cNvSpPr>
                <a:spLocks/>
              </p:cNvSpPr>
              <p:nvPr/>
            </p:nvSpPr>
            <p:spPr bwMode="auto">
              <a:xfrm>
                <a:off x="474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4" name="Freeform 216"/>
              <p:cNvSpPr>
                <a:spLocks/>
              </p:cNvSpPr>
              <p:nvPr/>
            </p:nvSpPr>
            <p:spPr bwMode="auto">
              <a:xfrm>
                <a:off x="475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5" name="Freeform 217"/>
              <p:cNvSpPr>
                <a:spLocks/>
              </p:cNvSpPr>
              <p:nvPr/>
            </p:nvSpPr>
            <p:spPr bwMode="auto">
              <a:xfrm>
                <a:off x="476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6" name="Freeform 218"/>
              <p:cNvSpPr>
                <a:spLocks/>
              </p:cNvSpPr>
              <p:nvPr/>
            </p:nvSpPr>
            <p:spPr bwMode="auto">
              <a:xfrm>
                <a:off x="477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7" name="Freeform 219"/>
              <p:cNvSpPr>
                <a:spLocks/>
              </p:cNvSpPr>
              <p:nvPr/>
            </p:nvSpPr>
            <p:spPr bwMode="auto">
              <a:xfrm>
                <a:off x="478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8" name="Freeform 220"/>
              <p:cNvSpPr>
                <a:spLocks/>
              </p:cNvSpPr>
              <p:nvPr/>
            </p:nvSpPr>
            <p:spPr bwMode="auto">
              <a:xfrm>
                <a:off x="479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19" name="Freeform 221"/>
              <p:cNvSpPr>
                <a:spLocks/>
              </p:cNvSpPr>
              <p:nvPr/>
            </p:nvSpPr>
            <p:spPr bwMode="auto">
              <a:xfrm>
                <a:off x="480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0" name="Freeform 222"/>
              <p:cNvSpPr>
                <a:spLocks/>
              </p:cNvSpPr>
              <p:nvPr/>
            </p:nvSpPr>
            <p:spPr bwMode="auto">
              <a:xfrm>
                <a:off x="481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1" name="Freeform 223"/>
              <p:cNvSpPr>
                <a:spLocks/>
              </p:cNvSpPr>
              <p:nvPr/>
            </p:nvSpPr>
            <p:spPr bwMode="auto">
              <a:xfrm>
                <a:off x="482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2" name="Freeform 224"/>
              <p:cNvSpPr>
                <a:spLocks/>
              </p:cNvSpPr>
              <p:nvPr/>
            </p:nvSpPr>
            <p:spPr bwMode="auto">
              <a:xfrm>
                <a:off x="483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3" name="Freeform 225"/>
              <p:cNvSpPr>
                <a:spLocks/>
              </p:cNvSpPr>
              <p:nvPr/>
            </p:nvSpPr>
            <p:spPr bwMode="auto">
              <a:xfrm>
                <a:off x="484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4" name="Freeform 226"/>
              <p:cNvSpPr>
                <a:spLocks/>
              </p:cNvSpPr>
              <p:nvPr/>
            </p:nvSpPr>
            <p:spPr bwMode="auto">
              <a:xfrm>
                <a:off x="485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5" name="Freeform 227"/>
              <p:cNvSpPr>
                <a:spLocks/>
              </p:cNvSpPr>
              <p:nvPr/>
            </p:nvSpPr>
            <p:spPr bwMode="auto">
              <a:xfrm>
                <a:off x="485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6" name="Freeform 228"/>
              <p:cNvSpPr>
                <a:spLocks/>
              </p:cNvSpPr>
              <p:nvPr/>
            </p:nvSpPr>
            <p:spPr bwMode="auto">
              <a:xfrm>
                <a:off x="486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7" name="Freeform 229"/>
              <p:cNvSpPr>
                <a:spLocks/>
              </p:cNvSpPr>
              <p:nvPr/>
            </p:nvSpPr>
            <p:spPr bwMode="auto">
              <a:xfrm>
                <a:off x="487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8" name="Freeform 230"/>
              <p:cNvSpPr>
                <a:spLocks/>
              </p:cNvSpPr>
              <p:nvPr/>
            </p:nvSpPr>
            <p:spPr bwMode="auto">
              <a:xfrm>
                <a:off x="488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29" name="Freeform 231"/>
              <p:cNvSpPr>
                <a:spLocks/>
              </p:cNvSpPr>
              <p:nvPr/>
            </p:nvSpPr>
            <p:spPr bwMode="auto">
              <a:xfrm>
                <a:off x="489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0" name="Freeform 232"/>
              <p:cNvSpPr>
                <a:spLocks/>
              </p:cNvSpPr>
              <p:nvPr/>
            </p:nvSpPr>
            <p:spPr bwMode="auto">
              <a:xfrm>
                <a:off x="490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1" name="Freeform 233"/>
              <p:cNvSpPr>
                <a:spLocks/>
              </p:cNvSpPr>
              <p:nvPr/>
            </p:nvSpPr>
            <p:spPr bwMode="auto">
              <a:xfrm>
                <a:off x="491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2" name="Freeform 234"/>
              <p:cNvSpPr>
                <a:spLocks/>
              </p:cNvSpPr>
              <p:nvPr/>
            </p:nvSpPr>
            <p:spPr bwMode="auto">
              <a:xfrm>
                <a:off x="492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3" name="Freeform 235"/>
              <p:cNvSpPr>
                <a:spLocks/>
              </p:cNvSpPr>
              <p:nvPr/>
            </p:nvSpPr>
            <p:spPr bwMode="auto">
              <a:xfrm>
                <a:off x="493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4" name="Freeform 236"/>
              <p:cNvSpPr>
                <a:spLocks/>
              </p:cNvSpPr>
              <p:nvPr/>
            </p:nvSpPr>
            <p:spPr bwMode="auto">
              <a:xfrm>
                <a:off x="494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5" name="Freeform 237"/>
              <p:cNvSpPr>
                <a:spLocks/>
              </p:cNvSpPr>
              <p:nvPr/>
            </p:nvSpPr>
            <p:spPr bwMode="auto">
              <a:xfrm>
                <a:off x="495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6" name="Freeform 238"/>
              <p:cNvSpPr>
                <a:spLocks/>
              </p:cNvSpPr>
              <p:nvPr/>
            </p:nvSpPr>
            <p:spPr bwMode="auto">
              <a:xfrm>
                <a:off x="496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7" name="Freeform 239"/>
              <p:cNvSpPr>
                <a:spLocks/>
              </p:cNvSpPr>
              <p:nvPr/>
            </p:nvSpPr>
            <p:spPr bwMode="auto">
              <a:xfrm>
                <a:off x="497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8" name="Freeform 240"/>
              <p:cNvSpPr>
                <a:spLocks/>
              </p:cNvSpPr>
              <p:nvPr/>
            </p:nvSpPr>
            <p:spPr bwMode="auto">
              <a:xfrm>
                <a:off x="498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39" name="Freeform 241"/>
              <p:cNvSpPr>
                <a:spLocks/>
              </p:cNvSpPr>
              <p:nvPr/>
            </p:nvSpPr>
            <p:spPr bwMode="auto">
              <a:xfrm>
                <a:off x="498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0" name="Freeform 242"/>
              <p:cNvSpPr>
                <a:spLocks/>
              </p:cNvSpPr>
              <p:nvPr/>
            </p:nvSpPr>
            <p:spPr bwMode="auto">
              <a:xfrm>
                <a:off x="499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1" name="Freeform 243"/>
              <p:cNvSpPr>
                <a:spLocks/>
              </p:cNvSpPr>
              <p:nvPr/>
            </p:nvSpPr>
            <p:spPr bwMode="auto">
              <a:xfrm>
                <a:off x="500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2" name="Freeform 244"/>
              <p:cNvSpPr>
                <a:spLocks/>
              </p:cNvSpPr>
              <p:nvPr/>
            </p:nvSpPr>
            <p:spPr bwMode="auto">
              <a:xfrm>
                <a:off x="501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3" name="Freeform 245"/>
              <p:cNvSpPr>
                <a:spLocks/>
              </p:cNvSpPr>
              <p:nvPr/>
            </p:nvSpPr>
            <p:spPr bwMode="auto">
              <a:xfrm>
                <a:off x="502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4" name="Freeform 246"/>
              <p:cNvSpPr>
                <a:spLocks/>
              </p:cNvSpPr>
              <p:nvPr/>
            </p:nvSpPr>
            <p:spPr bwMode="auto">
              <a:xfrm>
                <a:off x="503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5" name="Freeform 247"/>
              <p:cNvSpPr>
                <a:spLocks/>
              </p:cNvSpPr>
              <p:nvPr/>
            </p:nvSpPr>
            <p:spPr bwMode="auto">
              <a:xfrm>
                <a:off x="504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6" name="Freeform 248"/>
              <p:cNvSpPr>
                <a:spLocks/>
              </p:cNvSpPr>
              <p:nvPr/>
            </p:nvSpPr>
            <p:spPr bwMode="auto">
              <a:xfrm>
                <a:off x="505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7" name="Freeform 249"/>
              <p:cNvSpPr>
                <a:spLocks/>
              </p:cNvSpPr>
              <p:nvPr/>
            </p:nvSpPr>
            <p:spPr bwMode="auto">
              <a:xfrm>
                <a:off x="506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8" name="Freeform 250"/>
              <p:cNvSpPr>
                <a:spLocks/>
              </p:cNvSpPr>
              <p:nvPr/>
            </p:nvSpPr>
            <p:spPr bwMode="auto">
              <a:xfrm>
                <a:off x="507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49" name="Freeform 251"/>
              <p:cNvSpPr>
                <a:spLocks/>
              </p:cNvSpPr>
              <p:nvPr/>
            </p:nvSpPr>
            <p:spPr bwMode="auto">
              <a:xfrm>
                <a:off x="508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0" name="Freeform 252"/>
              <p:cNvSpPr>
                <a:spLocks/>
              </p:cNvSpPr>
              <p:nvPr/>
            </p:nvSpPr>
            <p:spPr bwMode="auto">
              <a:xfrm>
                <a:off x="509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1" name="Freeform 253"/>
              <p:cNvSpPr>
                <a:spLocks/>
              </p:cNvSpPr>
              <p:nvPr/>
            </p:nvSpPr>
            <p:spPr bwMode="auto">
              <a:xfrm>
                <a:off x="510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2" name="Freeform 254"/>
              <p:cNvSpPr>
                <a:spLocks/>
              </p:cNvSpPr>
              <p:nvPr/>
            </p:nvSpPr>
            <p:spPr bwMode="auto">
              <a:xfrm>
                <a:off x="511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3" name="Freeform 255"/>
              <p:cNvSpPr>
                <a:spLocks/>
              </p:cNvSpPr>
              <p:nvPr/>
            </p:nvSpPr>
            <p:spPr bwMode="auto">
              <a:xfrm>
                <a:off x="512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4" name="Freeform 256"/>
              <p:cNvSpPr>
                <a:spLocks/>
              </p:cNvSpPr>
              <p:nvPr/>
            </p:nvSpPr>
            <p:spPr bwMode="auto">
              <a:xfrm>
                <a:off x="512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5" name="Freeform 257"/>
              <p:cNvSpPr>
                <a:spLocks/>
              </p:cNvSpPr>
              <p:nvPr/>
            </p:nvSpPr>
            <p:spPr bwMode="auto">
              <a:xfrm>
                <a:off x="513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6" name="Freeform 258"/>
              <p:cNvSpPr>
                <a:spLocks/>
              </p:cNvSpPr>
              <p:nvPr/>
            </p:nvSpPr>
            <p:spPr bwMode="auto">
              <a:xfrm>
                <a:off x="514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7" name="Freeform 259"/>
              <p:cNvSpPr>
                <a:spLocks/>
              </p:cNvSpPr>
              <p:nvPr/>
            </p:nvSpPr>
            <p:spPr bwMode="auto">
              <a:xfrm>
                <a:off x="515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8" name="Freeform 260"/>
              <p:cNvSpPr>
                <a:spLocks/>
              </p:cNvSpPr>
              <p:nvPr/>
            </p:nvSpPr>
            <p:spPr bwMode="auto">
              <a:xfrm>
                <a:off x="516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59" name="Freeform 261"/>
              <p:cNvSpPr>
                <a:spLocks/>
              </p:cNvSpPr>
              <p:nvPr/>
            </p:nvSpPr>
            <p:spPr bwMode="auto">
              <a:xfrm>
                <a:off x="517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0" name="Freeform 262"/>
              <p:cNvSpPr>
                <a:spLocks/>
              </p:cNvSpPr>
              <p:nvPr/>
            </p:nvSpPr>
            <p:spPr bwMode="auto">
              <a:xfrm>
                <a:off x="518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1" name="Freeform 263"/>
              <p:cNvSpPr>
                <a:spLocks/>
              </p:cNvSpPr>
              <p:nvPr/>
            </p:nvSpPr>
            <p:spPr bwMode="auto">
              <a:xfrm>
                <a:off x="519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2" name="Freeform 264"/>
              <p:cNvSpPr>
                <a:spLocks/>
              </p:cNvSpPr>
              <p:nvPr/>
            </p:nvSpPr>
            <p:spPr bwMode="auto">
              <a:xfrm>
                <a:off x="520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3" name="Freeform 265"/>
              <p:cNvSpPr>
                <a:spLocks/>
              </p:cNvSpPr>
              <p:nvPr/>
            </p:nvSpPr>
            <p:spPr bwMode="auto">
              <a:xfrm>
                <a:off x="521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4" name="Freeform 266"/>
              <p:cNvSpPr>
                <a:spLocks/>
              </p:cNvSpPr>
              <p:nvPr/>
            </p:nvSpPr>
            <p:spPr bwMode="auto">
              <a:xfrm>
                <a:off x="522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5" name="Freeform 267"/>
              <p:cNvSpPr>
                <a:spLocks/>
              </p:cNvSpPr>
              <p:nvPr/>
            </p:nvSpPr>
            <p:spPr bwMode="auto">
              <a:xfrm>
                <a:off x="523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6" name="Freeform 268"/>
              <p:cNvSpPr>
                <a:spLocks/>
              </p:cNvSpPr>
              <p:nvPr/>
            </p:nvSpPr>
            <p:spPr bwMode="auto">
              <a:xfrm>
                <a:off x="524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7" name="Freeform 269"/>
              <p:cNvSpPr>
                <a:spLocks/>
              </p:cNvSpPr>
              <p:nvPr/>
            </p:nvSpPr>
            <p:spPr bwMode="auto">
              <a:xfrm>
                <a:off x="525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8" name="Freeform 270"/>
              <p:cNvSpPr>
                <a:spLocks/>
              </p:cNvSpPr>
              <p:nvPr/>
            </p:nvSpPr>
            <p:spPr bwMode="auto">
              <a:xfrm>
                <a:off x="525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69" name="Freeform 271"/>
              <p:cNvSpPr>
                <a:spLocks/>
              </p:cNvSpPr>
              <p:nvPr/>
            </p:nvSpPr>
            <p:spPr bwMode="auto">
              <a:xfrm>
                <a:off x="526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0" name="Freeform 272"/>
              <p:cNvSpPr>
                <a:spLocks/>
              </p:cNvSpPr>
              <p:nvPr/>
            </p:nvSpPr>
            <p:spPr bwMode="auto">
              <a:xfrm>
                <a:off x="527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1" name="Freeform 273"/>
              <p:cNvSpPr>
                <a:spLocks/>
              </p:cNvSpPr>
              <p:nvPr/>
            </p:nvSpPr>
            <p:spPr bwMode="auto">
              <a:xfrm>
                <a:off x="528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2" name="Freeform 274"/>
              <p:cNvSpPr>
                <a:spLocks/>
              </p:cNvSpPr>
              <p:nvPr/>
            </p:nvSpPr>
            <p:spPr bwMode="auto">
              <a:xfrm>
                <a:off x="529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3" name="Freeform 275"/>
              <p:cNvSpPr>
                <a:spLocks/>
              </p:cNvSpPr>
              <p:nvPr/>
            </p:nvSpPr>
            <p:spPr bwMode="auto">
              <a:xfrm>
                <a:off x="530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4" name="Freeform 276"/>
              <p:cNvSpPr>
                <a:spLocks/>
              </p:cNvSpPr>
              <p:nvPr/>
            </p:nvSpPr>
            <p:spPr bwMode="auto">
              <a:xfrm>
                <a:off x="531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5" name="Freeform 277"/>
              <p:cNvSpPr>
                <a:spLocks/>
              </p:cNvSpPr>
              <p:nvPr/>
            </p:nvSpPr>
            <p:spPr bwMode="auto">
              <a:xfrm>
                <a:off x="532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6" name="Freeform 278"/>
              <p:cNvSpPr>
                <a:spLocks/>
              </p:cNvSpPr>
              <p:nvPr/>
            </p:nvSpPr>
            <p:spPr bwMode="auto">
              <a:xfrm>
                <a:off x="533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7" name="Freeform 279"/>
              <p:cNvSpPr>
                <a:spLocks/>
              </p:cNvSpPr>
              <p:nvPr/>
            </p:nvSpPr>
            <p:spPr bwMode="auto">
              <a:xfrm>
                <a:off x="534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8" name="Freeform 280"/>
              <p:cNvSpPr>
                <a:spLocks/>
              </p:cNvSpPr>
              <p:nvPr/>
            </p:nvSpPr>
            <p:spPr bwMode="auto">
              <a:xfrm>
                <a:off x="535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79" name="Freeform 281"/>
              <p:cNvSpPr>
                <a:spLocks/>
              </p:cNvSpPr>
              <p:nvPr/>
            </p:nvSpPr>
            <p:spPr bwMode="auto">
              <a:xfrm>
                <a:off x="536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0" name="Freeform 282"/>
              <p:cNvSpPr>
                <a:spLocks/>
              </p:cNvSpPr>
              <p:nvPr/>
            </p:nvSpPr>
            <p:spPr bwMode="auto">
              <a:xfrm>
                <a:off x="537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1" name="Freeform 283"/>
              <p:cNvSpPr>
                <a:spLocks/>
              </p:cNvSpPr>
              <p:nvPr/>
            </p:nvSpPr>
            <p:spPr bwMode="auto">
              <a:xfrm>
                <a:off x="538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2" name="Freeform 284"/>
              <p:cNvSpPr>
                <a:spLocks/>
              </p:cNvSpPr>
              <p:nvPr/>
            </p:nvSpPr>
            <p:spPr bwMode="auto">
              <a:xfrm>
                <a:off x="538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3" name="Freeform 285"/>
              <p:cNvSpPr>
                <a:spLocks/>
              </p:cNvSpPr>
              <p:nvPr/>
            </p:nvSpPr>
            <p:spPr bwMode="auto">
              <a:xfrm>
                <a:off x="539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4" name="Freeform 286"/>
              <p:cNvSpPr>
                <a:spLocks/>
              </p:cNvSpPr>
              <p:nvPr/>
            </p:nvSpPr>
            <p:spPr bwMode="auto">
              <a:xfrm>
                <a:off x="540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5" name="Freeform 287"/>
              <p:cNvSpPr>
                <a:spLocks/>
              </p:cNvSpPr>
              <p:nvPr/>
            </p:nvSpPr>
            <p:spPr bwMode="auto">
              <a:xfrm>
                <a:off x="541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6" name="Freeform 288"/>
              <p:cNvSpPr>
                <a:spLocks/>
              </p:cNvSpPr>
              <p:nvPr/>
            </p:nvSpPr>
            <p:spPr bwMode="auto">
              <a:xfrm>
                <a:off x="542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7" name="Freeform 289"/>
              <p:cNvSpPr>
                <a:spLocks/>
              </p:cNvSpPr>
              <p:nvPr/>
            </p:nvSpPr>
            <p:spPr bwMode="auto">
              <a:xfrm>
                <a:off x="543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8" name="Freeform 290"/>
              <p:cNvSpPr>
                <a:spLocks/>
              </p:cNvSpPr>
              <p:nvPr/>
            </p:nvSpPr>
            <p:spPr bwMode="auto">
              <a:xfrm>
                <a:off x="544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89" name="Freeform 291"/>
              <p:cNvSpPr>
                <a:spLocks/>
              </p:cNvSpPr>
              <p:nvPr/>
            </p:nvSpPr>
            <p:spPr bwMode="auto">
              <a:xfrm>
                <a:off x="545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0" name="Freeform 292"/>
              <p:cNvSpPr>
                <a:spLocks/>
              </p:cNvSpPr>
              <p:nvPr/>
            </p:nvSpPr>
            <p:spPr bwMode="auto">
              <a:xfrm>
                <a:off x="546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1" name="Freeform 293"/>
              <p:cNvSpPr>
                <a:spLocks/>
              </p:cNvSpPr>
              <p:nvPr/>
            </p:nvSpPr>
            <p:spPr bwMode="auto">
              <a:xfrm>
                <a:off x="547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2" name="Freeform 294"/>
              <p:cNvSpPr>
                <a:spLocks/>
              </p:cNvSpPr>
              <p:nvPr/>
            </p:nvSpPr>
            <p:spPr bwMode="auto">
              <a:xfrm>
                <a:off x="548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3" name="Freeform 295"/>
              <p:cNvSpPr>
                <a:spLocks/>
              </p:cNvSpPr>
              <p:nvPr/>
            </p:nvSpPr>
            <p:spPr bwMode="auto">
              <a:xfrm>
                <a:off x="549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4" name="Freeform 296"/>
              <p:cNvSpPr>
                <a:spLocks/>
              </p:cNvSpPr>
              <p:nvPr/>
            </p:nvSpPr>
            <p:spPr bwMode="auto">
              <a:xfrm>
                <a:off x="550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5" name="Freeform 297"/>
              <p:cNvSpPr>
                <a:spLocks/>
              </p:cNvSpPr>
              <p:nvPr/>
            </p:nvSpPr>
            <p:spPr bwMode="auto">
              <a:xfrm>
                <a:off x="551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6" name="Freeform 298"/>
              <p:cNvSpPr>
                <a:spLocks/>
              </p:cNvSpPr>
              <p:nvPr/>
            </p:nvSpPr>
            <p:spPr bwMode="auto">
              <a:xfrm>
                <a:off x="551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7" name="Freeform 299"/>
              <p:cNvSpPr>
                <a:spLocks/>
              </p:cNvSpPr>
              <p:nvPr/>
            </p:nvSpPr>
            <p:spPr bwMode="auto">
              <a:xfrm>
                <a:off x="552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8" name="Freeform 300"/>
              <p:cNvSpPr>
                <a:spLocks/>
              </p:cNvSpPr>
              <p:nvPr/>
            </p:nvSpPr>
            <p:spPr bwMode="auto">
              <a:xfrm>
                <a:off x="553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399" name="Freeform 301"/>
              <p:cNvSpPr>
                <a:spLocks/>
              </p:cNvSpPr>
              <p:nvPr/>
            </p:nvSpPr>
            <p:spPr bwMode="auto">
              <a:xfrm>
                <a:off x="554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0" name="Freeform 302"/>
              <p:cNvSpPr>
                <a:spLocks/>
              </p:cNvSpPr>
              <p:nvPr/>
            </p:nvSpPr>
            <p:spPr bwMode="auto">
              <a:xfrm>
                <a:off x="555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1" name="Freeform 303"/>
              <p:cNvSpPr>
                <a:spLocks/>
              </p:cNvSpPr>
              <p:nvPr/>
            </p:nvSpPr>
            <p:spPr bwMode="auto">
              <a:xfrm>
                <a:off x="556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2" name="Freeform 304"/>
              <p:cNvSpPr>
                <a:spLocks/>
              </p:cNvSpPr>
              <p:nvPr/>
            </p:nvSpPr>
            <p:spPr bwMode="auto">
              <a:xfrm>
                <a:off x="557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3" name="Freeform 305"/>
              <p:cNvSpPr>
                <a:spLocks/>
              </p:cNvSpPr>
              <p:nvPr/>
            </p:nvSpPr>
            <p:spPr bwMode="auto">
              <a:xfrm>
                <a:off x="558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4" name="Freeform 306"/>
              <p:cNvSpPr>
                <a:spLocks/>
              </p:cNvSpPr>
              <p:nvPr/>
            </p:nvSpPr>
            <p:spPr bwMode="auto">
              <a:xfrm>
                <a:off x="559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5" name="Freeform 307"/>
              <p:cNvSpPr>
                <a:spLocks/>
              </p:cNvSpPr>
              <p:nvPr/>
            </p:nvSpPr>
            <p:spPr bwMode="auto">
              <a:xfrm>
                <a:off x="560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6" name="Freeform 308"/>
              <p:cNvSpPr>
                <a:spLocks/>
              </p:cNvSpPr>
              <p:nvPr/>
            </p:nvSpPr>
            <p:spPr bwMode="auto">
              <a:xfrm>
                <a:off x="561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7" name="Freeform 309"/>
              <p:cNvSpPr>
                <a:spLocks/>
              </p:cNvSpPr>
              <p:nvPr/>
            </p:nvSpPr>
            <p:spPr bwMode="auto">
              <a:xfrm>
                <a:off x="562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8" name="Freeform 310"/>
              <p:cNvSpPr>
                <a:spLocks/>
              </p:cNvSpPr>
              <p:nvPr/>
            </p:nvSpPr>
            <p:spPr bwMode="auto">
              <a:xfrm>
                <a:off x="563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09" name="Freeform 311"/>
              <p:cNvSpPr>
                <a:spLocks/>
              </p:cNvSpPr>
              <p:nvPr/>
            </p:nvSpPr>
            <p:spPr bwMode="auto">
              <a:xfrm>
                <a:off x="564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0" name="Freeform 312"/>
              <p:cNvSpPr>
                <a:spLocks/>
              </p:cNvSpPr>
              <p:nvPr/>
            </p:nvSpPr>
            <p:spPr bwMode="auto">
              <a:xfrm>
                <a:off x="564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1" name="Freeform 313"/>
              <p:cNvSpPr>
                <a:spLocks/>
              </p:cNvSpPr>
              <p:nvPr/>
            </p:nvSpPr>
            <p:spPr bwMode="auto">
              <a:xfrm>
                <a:off x="565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2" name="Freeform 314"/>
              <p:cNvSpPr>
                <a:spLocks/>
              </p:cNvSpPr>
              <p:nvPr/>
            </p:nvSpPr>
            <p:spPr bwMode="auto">
              <a:xfrm>
                <a:off x="566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3" name="Freeform 315"/>
              <p:cNvSpPr>
                <a:spLocks/>
              </p:cNvSpPr>
              <p:nvPr/>
            </p:nvSpPr>
            <p:spPr bwMode="auto">
              <a:xfrm>
                <a:off x="567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4" name="Freeform 316"/>
              <p:cNvSpPr>
                <a:spLocks/>
              </p:cNvSpPr>
              <p:nvPr/>
            </p:nvSpPr>
            <p:spPr bwMode="auto">
              <a:xfrm>
                <a:off x="568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5" name="Freeform 317"/>
              <p:cNvSpPr>
                <a:spLocks/>
              </p:cNvSpPr>
              <p:nvPr/>
            </p:nvSpPr>
            <p:spPr bwMode="auto">
              <a:xfrm>
                <a:off x="569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6" name="Freeform 318"/>
              <p:cNvSpPr>
                <a:spLocks/>
              </p:cNvSpPr>
              <p:nvPr/>
            </p:nvSpPr>
            <p:spPr bwMode="auto">
              <a:xfrm>
                <a:off x="570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7" name="Freeform 319"/>
              <p:cNvSpPr>
                <a:spLocks/>
              </p:cNvSpPr>
              <p:nvPr/>
            </p:nvSpPr>
            <p:spPr bwMode="auto">
              <a:xfrm>
                <a:off x="571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8" name="Freeform 320"/>
              <p:cNvSpPr>
                <a:spLocks/>
              </p:cNvSpPr>
              <p:nvPr/>
            </p:nvSpPr>
            <p:spPr bwMode="auto">
              <a:xfrm>
                <a:off x="572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19" name="Freeform 321"/>
              <p:cNvSpPr>
                <a:spLocks/>
              </p:cNvSpPr>
              <p:nvPr/>
            </p:nvSpPr>
            <p:spPr bwMode="auto">
              <a:xfrm>
                <a:off x="573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0" name="Freeform 322"/>
              <p:cNvSpPr>
                <a:spLocks/>
              </p:cNvSpPr>
              <p:nvPr/>
            </p:nvSpPr>
            <p:spPr bwMode="auto">
              <a:xfrm>
                <a:off x="574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1" name="Freeform 323"/>
              <p:cNvSpPr>
                <a:spLocks/>
              </p:cNvSpPr>
              <p:nvPr/>
            </p:nvSpPr>
            <p:spPr bwMode="auto">
              <a:xfrm>
                <a:off x="575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2" name="Freeform 324"/>
              <p:cNvSpPr>
                <a:spLocks/>
              </p:cNvSpPr>
              <p:nvPr/>
            </p:nvSpPr>
            <p:spPr bwMode="auto">
              <a:xfrm>
                <a:off x="576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3" name="Freeform 325"/>
              <p:cNvSpPr>
                <a:spLocks/>
              </p:cNvSpPr>
              <p:nvPr/>
            </p:nvSpPr>
            <p:spPr bwMode="auto">
              <a:xfrm>
                <a:off x="577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4" name="Freeform 326"/>
              <p:cNvSpPr>
                <a:spLocks/>
              </p:cNvSpPr>
              <p:nvPr/>
            </p:nvSpPr>
            <p:spPr bwMode="auto">
              <a:xfrm>
                <a:off x="578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5" name="Freeform 327"/>
              <p:cNvSpPr>
                <a:spLocks/>
              </p:cNvSpPr>
              <p:nvPr/>
            </p:nvSpPr>
            <p:spPr bwMode="auto">
              <a:xfrm>
                <a:off x="5789"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6" name="Freeform 328"/>
              <p:cNvSpPr>
                <a:spLocks/>
              </p:cNvSpPr>
              <p:nvPr/>
            </p:nvSpPr>
            <p:spPr bwMode="auto">
              <a:xfrm>
                <a:off x="5798"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7" name="Freeform 329"/>
              <p:cNvSpPr>
                <a:spLocks/>
              </p:cNvSpPr>
              <p:nvPr/>
            </p:nvSpPr>
            <p:spPr bwMode="auto">
              <a:xfrm>
                <a:off x="580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8" name="Freeform 330"/>
              <p:cNvSpPr>
                <a:spLocks/>
              </p:cNvSpPr>
              <p:nvPr/>
            </p:nvSpPr>
            <p:spPr bwMode="auto">
              <a:xfrm>
                <a:off x="5817"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29" name="Freeform 331"/>
              <p:cNvSpPr>
                <a:spLocks/>
              </p:cNvSpPr>
              <p:nvPr/>
            </p:nvSpPr>
            <p:spPr bwMode="auto">
              <a:xfrm>
                <a:off x="5826"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0" name="Freeform 332"/>
              <p:cNvSpPr>
                <a:spLocks/>
              </p:cNvSpPr>
              <p:nvPr/>
            </p:nvSpPr>
            <p:spPr bwMode="auto">
              <a:xfrm>
                <a:off x="583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1" name="Freeform 333"/>
              <p:cNvSpPr>
                <a:spLocks/>
              </p:cNvSpPr>
              <p:nvPr/>
            </p:nvSpPr>
            <p:spPr bwMode="auto">
              <a:xfrm>
                <a:off x="5845"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2" name="Freeform 334"/>
              <p:cNvSpPr>
                <a:spLocks/>
              </p:cNvSpPr>
              <p:nvPr/>
            </p:nvSpPr>
            <p:spPr bwMode="auto">
              <a:xfrm>
                <a:off x="5854"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3" name="Freeform 335"/>
              <p:cNvSpPr>
                <a:spLocks/>
              </p:cNvSpPr>
              <p:nvPr/>
            </p:nvSpPr>
            <p:spPr bwMode="auto">
              <a:xfrm>
                <a:off x="5863"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4" name="Freeform 336"/>
              <p:cNvSpPr>
                <a:spLocks/>
              </p:cNvSpPr>
              <p:nvPr/>
            </p:nvSpPr>
            <p:spPr bwMode="auto">
              <a:xfrm>
                <a:off x="587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5" name="Freeform 337"/>
              <p:cNvSpPr>
                <a:spLocks/>
              </p:cNvSpPr>
              <p:nvPr/>
            </p:nvSpPr>
            <p:spPr bwMode="auto">
              <a:xfrm>
                <a:off x="5882"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6" name="Freeform 338"/>
              <p:cNvSpPr>
                <a:spLocks/>
              </p:cNvSpPr>
              <p:nvPr/>
            </p:nvSpPr>
            <p:spPr bwMode="auto">
              <a:xfrm>
                <a:off x="5891"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7" name="Freeform 339"/>
              <p:cNvSpPr>
                <a:spLocks/>
              </p:cNvSpPr>
              <p:nvPr/>
            </p:nvSpPr>
            <p:spPr bwMode="auto">
              <a:xfrm>
                <a:off x="5900" y="171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6438" name="Freeform 340"/>
              <p:cNvSpPr>
                <a:spLocks/>
              </p:cNvSpPr>
              <p:nvPr/>
            </p:nvSpPr>
            <p:spPr bwMode="auto">
              <a:xfrm>
                <a:off x="5907" y="17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39" name="Freeform 341"/>
              <p:cNvSpPr>
                <a:spLocks/>
              </p:cNvSpPr>
              <p:nvPr/>
            </p:nvSpPr>
            <p:spPr bwMode="auto">
              <a:xfrm>
                <a:off x="5907" y="17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0" name="Freeform 342"/>
              <p:cNvSpPr>
                <a:spLocks/>
              </p:cNvSpPr>
              <p:nvPr/>
            </p:nvSpPr>
            <p:spPr bwMode="auto">
              <a:xfrm>
                <a:off x="5907" y="16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1" name="Freeform 343"/>
              <p:cNvSpPr>
                <a:spLocks/>
              </p:cNvSpPr>
              <p:nvPr/>
            </p:nvSpPr>
            <p:spPr bwMode="auto">
              <a:xfrm>
                <a:off x="5907" y="16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2" name="Freeform 344"/>
              <p:cNvSpPr>
                <a:spLocks/>
              </p:cNvSpPr>
              <p:nvPr/>
            </p:nvSpPr>
            <p:spPr bwMode="auto">
              <a:xfrm>
                <a:off x="5907" y="16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3" name="Freeform 345"/>
              <p:cNvSpPr>
                <a:spLocks/>
              </p:cNvSpPr>
              <p:nvPr/>
            </p:nvSpPr>
            <p:spPr bwMode="auto">
              <a:xfrm>
                <a:off x="5907" y="16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4" name="Freeform 346"/>
              <p:cNvSpPr>
                <a:spLocks/>
              </p:cNvSpPr>
              <p:nvPr/>
            </p:nvSpPr>
            <p:spPr bwMode="auto">
              <a:xfrm>
                <a:off x="5907" y="16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5" name="Freeform 347"/>
              <p:cNvSpPr>
                <a:spLocks/>
              </p:cNvSpPr>
              <p:nvPr/>
            </p:nvSpPr>
            <p:spPr bwMode="auto">
              <a:xfrm>
                <a:off x="5907" y="16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6" name="Freeform 348"/>
              <p:cNvSpPr>
                <a:spLocks/>
              </p:cNvSpPr>
              <p:nvPr/>
            </p:nvSpPr>
            <p:spPr bwMode="auto">
              <a:xfrm>
                <a:off x="5907" y="16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7" name="Freeform 349"/>
              <p:cNvSpPr>
                <a:spLocks/>
              </p:cNvSpPr>
              <p:nvPr/>
            </p:nvSpPr>
            <p:spPr bwMode="auto">
              <a:xfrm>
                <a:off x="5907" y="16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8" name="Freeform 350"/>
              <p:cNvSpPr>
                <a:spLocks/>
              </p:cNvSpPr>
              <p:nvPr/>
            </p:nvSpPr>
            <p:spPr bwMode="auto">
              <a:xfrm>
                <a:off x="5907" y="16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49" name="Freeform 351"/>
              <p:cNvSpPr>
                <a:spLocks/>
              </p:cNvSpPr>
              <p:nvPr/>
            </p:nvSpPr>
            <p:spPr bwMode="auto">
              <a:xfrm>
                <a:off x="5907" y="16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0" name="Freeform 352"/>
              <p:cNvSpPr>
                <a:spLocks/>
              </p:cNvSpPr>
              <p:nvPr/>
            </p:nvSpPr>
            <p:spPr bwMode="auto">
              <a:xfrm>
                <a:off x="5907" y="160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1" name="Freeform 353"/>
              <p:cNvSpPr>
                <a:spLocks/>
              </p:cNvSpPr>
              <p:nvPr/>
            </p:nvSpPr>
            <p:spPr bwMode="auto">
              <a:xfrm>
                <a:off x="5907" y="15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2" name="Freeform 354"/>
              <p:cNvSpPr>
                <a:spLocks/>
              </p:cNvSpPr>
              <p:nvPr/>
            </p:nvSpPr>
            <p:spPr bwMode="auto">
              <a:xfrm>
                <a:off x="5907" y="15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3" name="Freeform 355"/>
              <p:cNvSpPr>
                <a:spLocks/>
              </p:cNvSpPr>
              <p:nvPr/>
            </p:nvSpPr>
            <p:spPr bwMode="auto">
              <a:xfrm>
                <a:off x="5907" y="15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4" name="Freeform 356"/>
              <p:cNvSpPr>
                <a:spLocks/>
              </p:cNvSpPr>
              <p:nvPr/>
            </p:nvSpPr>
            <p:spPr bwMode="auto">
              <a:xfrm>
                <a:off x="5907" y="15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5" name="Freeform 357"/>
              <p:cNvSpPr>
                <a:spLocks/>
              </p:cNvSpPr>
              <p:nvPr/>
            </p:nvSpPr>
            <p:spPr bwMode="auto">
              <a:xfrm>
                <a:off x="5907" y="15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6" name="Freeform 358"/>
              <p:cNvSpPr>
                <a:spLocks/>
              </p:cNvSpPr>
              <p:nvPr/>
            </p:nvSpPr>
            <p:spPr bwMode="auto">
              <a:xfrm>
                <a:off x="5907" y="15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7" name="Freeform 359"/>
              <p:cNvSpPr>
                <a:spLocks/>
              </p:cNvSpPr>
              <p:nvPr/>
            </p:nvSpPr>
            <p:spPr bwMode="auto">
              <a:xfrm>
                <a:off x="5907" y="15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8" name="Freeform 360"/>
              <p:cNvSpPr>
                <a:spLocks/>
              </p:cNvSpPr>
              <p:nvPr/>
            </p:nvSpPr>
            <p:spPr bwMode="auto">
              <a:xfrm>
                <a:off x="5907" y="15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59" name="Freeform 361"/>
              <p:cNvSpPr>
                <a:spLocks/>
              </p:cNvSpPr>
              <p:nvPr/>
            </p:nvSpPr>
            <p:spPr bwMode="auto">
              <a:xfrm>
                <a:off x="5907" y="15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0" name="Freeform 362"/>
              <p:cNvSpPr>
                <a:spLocks/>
              </p:cNvSpPr>
              <p:nvPr/>
            </p:nvSpPr>
            <p:spPr bwMode="auto">
              <a:xfrm>
                <a:off x="5907" y="15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1" name="Freeform 363"/>
              <p:cNvSpPr>
                <a:spLocks/>
              </p:cNvSpPr>
              <p:nvPr/>
            </p:nvSpPr>
            <p:spPr bwMode="auto">
              <a:xfrm>
                <a:off x="5907" y="14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2" name="Freeform 364"/>
              <p:cNvSpPr>
                <a:spLocks/>
              </p:cNvSpPr>
              <p:nvPr/>
            </p:nvSpPr>
            <p:spPr bwMode="auto">
              <a:xfrm>
                <a:off x="5907" y="14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3" name="Freeform 365"/>
              <p:cNvSpPr>
                <a:spLocks/>
              </p:cNvSpPr>
              <p:nvPr/>
            </p:nvSpPr>
            <p:spPr bwMode="auto">
              <a:xfrm>
                <a:off x="5907" y="14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4" name="Freeform 366"/>
              <p:cNvSpPr>
                <a:spLocks/>
              </p:cNvSpPr>
              <p:nvPr/>
            </p:nvSpPr>
            <p:spPr bwMode="auto">
              <a:xfrm>
                <a:off x="5907" y="14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5" name="Freeform 367"/>
              <p:cNvSpPr>
                <a:spLocks/>
              </p:cNvSpPr>
              <p:nvPr/>
            </p:nvSpPr>
            <p:spPr bwMode="auto">
              <a:xfrm>
                <a:off x="5907" y="14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6" name="Freeform 368"/>
              <p:cNvSpPr>
                <a:spLocks/>
              </p:cNvSpPr>
              <p:nvPr/>
            </p:nvSpPr>
            <p:spPr bwMode="auto">
              <a:xfrm>
                <a:off x="5907" y="14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7" name="Freeform 369"/>
              <p:cNvSpPr>
                <a:spLocks/>
              </p:cNvSpPr>
              <p:nvPr/>
            </p:nvSpPr>
            <p:spPr bwMode="auto">
              <a:xfrm>
                <a:off x="5907" y="14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8" name="Freeform 370"/>
              <p:cNvSpPr>
                <a:spLocks/>
              </p:cNvSpPr>
              <p:nvPr/>
            </p:nvSpPr>
            <p:spPr bwMode="auto">
              <a:xfrm>
                <a:off x="5907" y="14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69" name="Freeform 371"/>
              <p:cNvSpPr>
                <a:spLocks/>
              </p:cNvSpPr>
              <p:nvPr/>
            </p:nvSpPr>
            <p:spPr bwMode="auto">
              <a:xfrm>
                <a:off x="5907" y="14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0" name="Freeform 372"/>
              <p:cNvSpPr>
                <a:spLocks/>
              </p:cNvSpPr>
              <p:nvPr/>
            </p:nvSpPr>
            <p:spPr bwMode="auto">
              <a:xfrm>
                <a:off x="5907" y="14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1" name="Freeform 373"/>
              <p:cNvSpPr>
                <a:spLocks/>
              </p:cNvSpPr>
              <p:nvPr/>
            </p:nvSpPr>
            <p:spPr bwMode="auto">
              <a:xfrm>
                <a:off x="5907" y="14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2" name="Freeform 374"/>
              <p:cNvSpPr>
                <a:spLocks/>
              </p:cNvSpPr>
              <p:nvPr/>
            </p:nvSpPr>
            <p:spPr bwMode="auto">
              <a:xfrm>
                <a:off x="5907" y="13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3" name="Freeform 375"/>
              <p:cNvSpPr>
                <a:spLocks/>
              </p:cNvSpPr>
              <p:nvPr/>
            </p:nvSpPr>
            <p:spPr bwMode="auto">
              <a:xfrm>
                <a:off x="5907" y="13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4" name="Freeform 376"/>
              <p:cNvSpPr>
                <a:spLocks/>
              </p:cNvSpPr>
              <p:nvPr/>
            </p:nvSpPr>
            <p:spPr bwMode="auto">
              <a:xfrm>
                <a:off x="5907" y="13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5" name="Freeform 377"/>
              <p:cNvSpPr>
                <a:spLocks/>
              </p:cNvSpPr>
              <p:nvPr/>
            </p:nvSpPr>
            <p:spPr bwMode="auto">
              <a:xfrm>
                <a:off x="5907" y="13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6" name="Freeform 378"/>
              <p:cNvSpPr>
                <a:spLocks/>
              </p:cNvSpPr>
              <p:nvPr/>
            </p:nvSpPr>
            <p:spPr bwMode="auto">
              <a:xfrm>
                <a:off x="5907" y="13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7" name="Freeform 379"/>
              <p:cNvSpPr>
                <a:spLocks/>
              </p:cNvSpPr>
              <p:nvPr/>
            </p:nvSpPr>
            <p:spPr bwMode="auto">
              <a:xfrm>
                <a:off x="5907" y="13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8" name="Freeform 380"/>
              <p:cNvSpPr>
                <a:spLocks/>
              </p:cNvSpPr>
              <p:nvPr/>
            </p:nvSpPr>
            <p:spPr bwMode="auto">
              <a:xfrm>
                <a:off x="5907" y="13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79" name="Freeform 381"/>
              <p:cNvSpPr>
                <a:spLocks/>
              </p:cNvSpPr>
              <p:nvPr/>
            </p:nvSpPr>
            <p:spPr bwMode="auto">
              <a:xfrm>
                <a:off x="5907" y="13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0" name="Freeform 382"/>
              <p:cNvSpPr>
                <a:spLocks/>
              </p:cNvSpPr>
              <p:nvPr/>
            </p:nvSpPr>
            <p:spPr bwMode="auto">
              <a:xfrm>
                <a:off x="5907" y="13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1" name="Freeform 383"/>
              <p:cNvSpPr>
                <a:spLocks/>
              </p:cNvSpPr>
              <p:nvPr/>
            </p:nvSpPr>
            <p:spPr bwMode="auto">
              <a:xfrm>
                <a:off x="5907" y="13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2" name="Freeform 384"/>
              <p:cNvSpPr>
                <a:spLocks/>
              </p:cNvSpPr>
              <p:nvPr/>
            </p:nvSpPr>
            <p:spPr bwMode="auto">
              <a:xfrm>
                <a:off x="5907" y="13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3" name="Freeform 385"/>
              <p:cNvSpPr>
                <a:spLocks/>
              </p:cNvSpPr>
              <p:nvPr/>
            </p:nvSpPr>
            <p:spPr bwMode="auto">
              <a:xfrm>
                <a:off x="5907" y="12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4" name="Freeform 386"/>
              <p:cNvSpPr>
                <a:spLocks/>
              </p:cNvSpPr>
              <p:nvPr/>
            </p:nvSpPr>
            <p:spPr bwMode="auto">
              <a:xfrm>
                <a:off x="5907" y="12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5" name="Freeform 387"/>
              <p:cNvSpPr>
                <a:spLocks/>
              </p:cNvSpPr>
              <p:nvPr/>
            </p:nvSpPr>
            <p:spPr bwMode="auto">
              <a:xfrm>
                <a:off x="5907" y="12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6" name="Freeform 388"/>
              <p:cNvSpPr>
                <a:spLocks/>
              </p:cNvSpPr>
              <p:nvPr/>
            </p:nvSpPr>
            <p:spPr bwMode="auto">
              <a:xfrm>
                <a:off x="5907" y="12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7" name="Freeform 389"/>
              <p:cNvSpPr>
                <a:spLocks/>
              </p:cNvSpPr>
              <p:nvPr/>
            </p:nvSpPr>
            <p:spPr bwMode="auto">
              <a:xfrm>
                <a:off x="5907" y="12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8" name="Freeform 390"/>
              <p:cNvSpPr>
                <a:spLocks/>
              </p:cNvSpPr>
              <p:nvPr/>
            </p:nvSpPr>
            <p:spPr bwMode="auto">
              <a:xfrm>
                <a:off x="5907" y="12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89" name="Freeform 391"/>
              <p:cNvSpPr>
                <a:spLocks/>
              </p:cNvSpPr>
              <p:nvPr/>
            </p:nvSpPr>
            <p:spPr bwMode="auto">
              <a:xfrm>
                <a:off x="5907" y="12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0" name="Freeform 392"/>
              <p:cNvSpPr>
                <a:spLocks/>
              </p:cNvSpPr>
              <p:nvPr/>
            </p:nvSpPr>
            <p:spPr bwMode="auto">
              <a:xfrm>
                <a:off x="5907" y="12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1" name="Freeform 393"/>
              <p:cNvSpPr>
                <a:spLocks/>
              </p:cNvSpPr>
              <p:nvPr/>
            </p:nvSpPr>
            <p:spPr bwMode="auto">
              <a:xfrm>
                <a:off x="5907" y="12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2" name="Freeform 394"/>
              <p:cNvSpPr>
                <a:spLocks/>
              </p:cNvSpPr>
              <p:nvPr/>
            </p:nvSpPr>
            <p:spPr bwMode="auto">
              <a:xfrm>
                <a:off x="5907" y="12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3" name="Freeform 395"/>
              <p:cNvSpPr>
                <a:spLocks/>
              </p:cNvSpPr>
              <p:nvPr/>
            </p:nvSpPr>
            <p:spPr bwMode="auto">
              <a:xfrm>
                <a:off x="5907" y="120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4" name="Freeform 396"/>
              <p:cNvSpPr>
                <a:spLocks/>
              </p:cNvSpPr>
              <p:nvPr/>
            </p:nvSpPr>
            <p:spPr bwMode="auto">
              <a:xfrm>
                <a:off x="5907" y="11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5" name="Freeform 397"/>
              <p:cNvSpPr>
                <a:spLocks/>
              </p:cNvSpPr>
              <p:nvPr/>
            </p:nvSpPr>
            <p:spPr bwMode="auto">
              <a:xfrm>
                <a:off x="5907" y="11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6" name="Freeform 398"/>
              <p:cNvSpPr>
                <a:spLocks/>
              </p:cNvSpPr>
              <p:nvPr/>
            </p:nvSpPr>
            <p:spPr bwMode="auto">
              <a:xfrm>
                <a:off x="5907" y="11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7" name="Freeform 399"/>
              <p:cNvSpPr>
                <a:spLocks/>
              </p:cNvSpPr>
              <p:nvPr/>
            </p:nvSpPr>
            <p:spPr bwMode="auto">
              <a:xfrm>
                <a:off x="5907" y="11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8" name="Freeform 400"/>
              <p:cNvSpPr>
                <a:spLocks/>
              </p:cNvSpPr>
              <p:nvPr/>
            </p:nvSpPr>
            <p:spPr bwMode="auto">
              <a:xfrm>
                <a:off x="5907" y="11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499" name="Freeform 401"/>
              <p:cNvSpPr>
                <a:spLocks/>
              </p:cNvSpPr>
              <p:nvPr/>
            </p:nvSpPr>
            <p:spPr bwMode="auto">
              <a:xfrm>
                <a:off x="5907" y="11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0" name="Freeform 402"/>
              <p:cNvSpPr>
                <a:spLocks/>
              </p:cNvSpPr>
              <p:nvPr/>
            </p:nvSpPr>
            <p:spPr bwMode="auto">
              <a:xfrm>
                <a:off x="5907" y="11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1" name="Freeform 403"/>
              <p:cNvSpPr>
                <a:spLocks/>
              </p:cNvSpPr>
              <p:nvPr/>
            </p:nvSpPr>
            <p:spPr bwMode="auto">
              <a:xfrm>
                <a:off x="5907" y="11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2" name="Freeform 404"/>
              <p:cNvSpPr>
                <a:spLocks/>
              </p:cNvSpPr>
              <p:nvPr/>
            </p:nvSpPr>
            <p:spPr bwMode="auto">
              <a:xfrm>
                <a:off x="5907" y="11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3" name="Freeform 405"/>
              <p:cNvSpPr>
                <a:spLocks/>
              </p:cNvSpPr>
              <p:nvPr/>
            </p:nvSpPr>
            <p:spPr bwMode="auto">
              <a:xfrm>
                <a:off x="5907" y="11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4" name="Freeform 406"/>
              <p:cNvSpPr>
                <a:spLocks/>
              </p:cNvSpPr>
              <p:nvPr/>
            </p:nvSpPr>
            <p:spPr bwMode="auto">
              <a:xfrm>
                <a:off x="5907" y="10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5" name="Freeform 407"/>
              <p:cNvSpPr>
                <a:spLocks/>
              </p:cNvSpPr>
              <p:nvPr/>
            </p:nvSpPr>
            <p:spPr bwMode="auto">
              <a:xfrm>
                <a:off x="5907" y="10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6" name="Freeform 408"/>
              <p:cNvSpPr>
                <a:spLocks/>
              </p:cNvSpPr>
              <p:nvPr/>
            </p:nvSpPr>
            <p:spPr bwMode="auto">
              <a:xfrm>
                <a:off x="5907" y="10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7" name="Freeform 409"/>
              <p:cNvSpPr>
                <a:spLocks/>
              </p:cNvSpPr>
              <p:nvPr/>
            </p:nvSpPr>
            <p:spPr bwMode="auto">
              <a:xfrm>
                <a:off x="5907" y="10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8" name="Freeform 410"/>
              <p:cNvSpPr>
                <a:spLocks/>
              </p:cNvSpPr>
              <p:nvPr/>
            </p:nvSpPr>
            <p:spPr bwMode="auto">
              <a:xfrm>
                <a:off x="5907" y="10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09" name="Freeform 411"/>
              <p:cNvSpPr>
                <a:spLocks/>
              </p:cNvSpPr>
              <p:nvPr/>
            </p:nvSpPr>
            <p:spPr bwMode="auto">
              <a:xfrm>
                <a:off x="5907" y="10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0" name="Freeform 412"/>
              <p:cNvSpPr>
                <a:spLocks/>
              </p:cNvSpPr>
              <p:nvPr/>
            </p:nvSpPr>
            <p:spPr bwMode="auto">
              <a:xfrm>
                <a:off x="5907" y="10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1" name="Freeform 413"/>
              <p:cNvSpPr>
                <a:spLocks/>
              </p:cNvSpPr>
              <p:nvPr/>
            </p:nvSpPr>
            <p:spPr bwMode="auto">
              <a:xfrm>
                <a:off x="5907" y="10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2" name="Freeform 414"/>
              <p:cNvSpPr>
                <a:spLocks/>
              </p:cNvSpPr>
              <p:nvPr/>
            </p:nvSpPr>
            <p:spPr bwMode="auto">
              <a:xfrm>
                <a:off x="5907" y="10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3" name="Freeform 415"/>
              <p:cNvSpPr>
                <a:spLocks/>
              </p:cNvSpPr>
              <p:nvPr/>
            </p:nvSpPr>
            <p:spPr bwMode="auto">
              <a:xfrm>
                <a:off x="5907" y="10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4" name="Freeform 416"/>
              <p:cNvSpPr>
                <a:spLocks/>
              </p:cNvSpPr>
              <p:nvPr/>
            </p:nvSpPr>
            <p:spPr bwMode="auto">
              <a:xfrm>
                <a:off x="5907" y="10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5" name="Freeform 417"/>
              <p:cNvSpPr>
                <a:spLocks/>
              </p:cNvSpPr>
              <p:nvPr/>
            </p:nvSpPr>
            <p:spPr bwMode="auto">
              <a:xfrm>
                <a:off x="5907" y="9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6" name="Freeform 418"/>
              <p:cNvSpPr>
                <a:spLocks/>
              </p:cNvSpPr>
              <p:nvPr/>
            </p:nvSpPr>
            <p:spPr bwMode="auto">
              <a:xfrm>
                <a:off x="5907" y="9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7" name="Freeform 419"/>
              <p:cNvSpPr>
                <a:spLocks/>
              </p:cNvSpPr>
              <p:nvPr/>
            </p:nvSpPr>
            <p:spPr bwMode="auto">
              <a:xfrm>
                <a:off x="5907" y="9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8" name="Freeform 420"/>
              <p:cNvSpPr>
                <a:spLocks/>
              </p:cNvSpPr>
              <p:nvPr/>
            </p:nvSpPr>
            <p:spPr bwMode="auto">
              <a:xfrm>
                <a:off x="5907" y="9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19" name="Freeform 421"/>
              <p:cNvSpPr>
                <a:spLocks/>
              </p:cNvSpPr>
              <p:nvPr/>
            </p:nvSpPr>
            <p:spPr bwMode="auto">
              <a:xfrm>
                <a:off x="5907" y="9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20" name="Freeform 422"/>
              <p:cNvSpPr>
                <a:spLocks/>
              </p:cNvSpPr>
              <p:nvPr/>
            </p:nvSpPr>
            <p:spPr bwMode="auto">
              <a:xfrm>
                <a:off x="5907" y="9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6521" name="Freeform 423"/>
              <p:cNvSpPr>
                <a:spLocks/>
              </p:cNvSpPr>
              <p:nvPr/>
            </p:nvSpPr>
            <p:spPr bwMode="auto">
              <a:xfrm>
                <a:off x="590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2" name="Freeform 424"/>
              <p:cNvSpPr>
                <a:spLocks/>
              </p:cNvSpPr>
              <p:nvPr/>
            </p:nvSpPr>
            <p:spPr bwMode="auto">
              <a:xfrm>
                <a:off x="589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3" name="Freeform 425"/>
              <p:cNvSpPr>
                <a:spLocks/>
              </p:cNvSpPr>
              <p:nvPr/>
            </p:nvSpPr>
            <p:spPr bwMode="auto">
              <a:xfrm>
                <a:off x="588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4" name="Freeform 426"/>
              <p:cNvSpPr>
                <a:spLocks/>
              </p:cNvSpPr>
              <p:nvPr/>
            </p:nvSpPr>
            <p:spPr bwMode="auto">
              <a:xfrm>
                <a:off x="587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5" name="Freeform 427"/>
              <p:cNvSpPr>
                <a:spLocks/>
              </p:cNvSpPr>
              <p:nvPr/>
            </p:nvSpPr>
            <p:spPr bwMode="auto">
              <a:xfrm>
                <a:off x="586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6" name="Freeform 428"/>
              <p:cNvSpPr>
                <a:spLocks/>
              </p:cNvSpPr>
              <p:nvPr/>
            </p:nvSpPr>
            <p:spPr bwMode="auto">
              <a:xfrm>
                <a:off x="585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7" name="Freeform 429"/>
              <p:cNvSpPr>
                <a:spLocks/>
              </p:cNvSpPr>
              <p:nvPr/>
            </p:nvSpPr>
            <p:spPr bwMode="auto">
              <a:xfrm>
                <a:off x="584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8" name="Freeform 430"/>
              <p:cNvSpPr>
                <a:spLocks/>
              </p:cNvSpPr>
              <p:nvPr/>
            </p:nvSpPr>
            <p:spPr bwMode="auto">
              <a:xfrm>
                <a:off x="583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29" name="Freeform 431"/>
              <p:cNvSpPr>
                <a:spLocks/>
              </p:cNvSpPr>
              <p:nvPr/>
            </p:nvSpPr>
            <p:spPr bwMode="auto">
              <a:xfrm>
                <a:off x="582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0" name="Freeform 432"/>
              <p:cNvSpPr>
                <a:spLocks/>
              </p:cNvSpPr>
              <p:nvPr/>
            </p:nvSpPr>
            <p:spPr bwMode="auto">
              <a:xfrm>
                <a:off x="581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1" name="Freeform 433"/>
              <p:cNvSpPr>
                <a:spLocks/>
              </p:cNvSpPr>
              <p:nvPr/>
            </p:nvSpPr>
            <p:spPr bwMode="auto">
              <a:xfrm>
                <a:off x="580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2" name="Freeform 434"/>
              <p:cNvSpPr>
                <a:spLocks/>
              </p:cNvSpPr>
              <p:nvPr/>
            </p:nvSpPr>
            <p:spPr bwMode="auto">
              <a:xfrm>
                <a:off x="579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3" name="Freeform 435"/>
              <p:cNvSpPr>
                <a:spLocks/>
              </p:cNvSpPr>
              <p:nvPr/>
            </p:nvSpPr>
            <p:spPr bwMode="auto">
              <a:xfrm>
                <a:off x="578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4" name="Freeform 436"/>
              <p:cNvSpPr>
                <a:spLocks/>
              </p:cNvSpPr>
              <p:nvPr/>
            </p:nvSpPr>
            <p:spPr bwMode="auto">
              <a:xfrm>
                <a:off x="578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5" name="Freeform 437"/>
              <p:cNvSpPr>
                <a:spLocks/>
              </p:cNvSpPr>
              <p:nvPr/>
            </p:nvSpPr>
            <p:spPr bwMode="auto">
              <a:xfrm>
                <a:off x="577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6" name="Freeform 438"/>
              <p:cNvSpPr>
                <a:spLocks/>
              </p:cNvSpPr>
              <p:nvPr/>
            </p:nvSpPr>
            <p:spPr bwMode="auto">
              <a:xfrm>
                <a:off x="576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7" name="Freeform 439"/>
              <p:cNvSpPr>
                <a:spLocks/>
              </p:cNvSpPr>
              <p:nvPr/>
            </p:nvSpPr>
            <p:spPr bwMode="auto">
              <a:xfrm>
                <a:off x="575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8" name="Freeform 440"/>
              <p:cNvSpPr>
                <a:spLocks/>
              </p:cNvSpPr>
              <p:nvPr/>
            </p:nvSpPr>
            <p:spPr bwMode="auto">
              <a:xfrm>
                <a:off x="574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39" name="Freeform 441"/>
              <p:cNvSpPr>
                <a:spLocks/>
              </p:cNvSpPr>
              <p:nvPr/>
            </p:nvSpPr>
            <p:spPr bwMode="auto">
              <a:xfrm>
                <a:off x="573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0" name="Freeform 442"/>
              <p:cNvSpPr>
                <a:spLocks/>
              </p:cNvSpPr>
              <p:nvPr/>
            </p:nvSpPr>
            <p:spPr bwMode="auto">
              <a:xfrm>
                <a:off x="572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1" name="Freeform 443"/>
              <p:cNvSpPr>
                <a:spLocks/>
              </p:cNvSpPr>
              <p:nvPr/>
            </p:nvSpPr>
            <p:spPr bwMode="auto">
              <a:xfrm>
                <a:off x="571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2" name="Freeform 444"/>
              <p:cNvSpPr>
                <a:spLocks/>
              </p:cNvSpPr>
              <p:nvPr/>
            </p:nvSpPr>
            <p:spPr bwMode="auto">
              <a:xfrm>
                <a:off x="570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3" name="Freeform 445"/>
              <p:cNvSpPr>
                <a:spLocks/>
              </p:cNvSpPr>
              <p:nvPr/>
            </p:nvSpPr>
            <p:spPr bwMode="auto">
              <a:xfrm>
                <a:off x="569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4" name="Freeform 446"/>
              <p:cNvSpPr>
                <a:spLocks/>
              </p:cNvSpPr>
              <p:nvPr/>
            </p:nvSpPr>
            <p:spPr bwMode="auto">
              <a:xfrm>
                <a:off x="568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5" name="Freeform 447"/>
              <p:cNvSpPr>
                <a:spLocks/>
              </p:cNvSpPr>
              <p:nvPr/>
            </p:nvSpPr>
            <p:spPr bwMode="auto">
              <a:xfrm>
                <a:off x="567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6" name="Freeform 448"/>
              <p:cNvSpPr>
                <a:spLocks/>
              </p:cNvSpPr>
              <p:nvPr/>
            </p:nvSpPr>
            <p:spPr bwMode="auto">
              <a:xfrm>
                <a:off x="566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7" name="Freeform 449"/>
              <p:cNvSpPr>
                <a:spLocks/>
              </p:cNvSpPr>
              <p:nvPr/>
            </p:nvSpPr>
            <p:spPr bwMode="auto">
              <a:xfrm>
                <a:off x="565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8" name="Freeform 450"/>
              <p:cNvSpPr>
                <a:spLocks/>
              </p:cNvSpPr>
              <p:nvPr/>
            </p:nvSpPr>
            <p:spPr bwMode="auto">
              <a:xfrm>
                <a:off x="564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49" name="Freeform 451"/>
              <p:cNvSpPr>
                <a:spLocks/>
              </p:cNvSpPr>
              <p:nvPr/>
            </p:nvSpPr>
            <p:spPr bwMode="auto">
              <a:xfrm>
                <a:off x="564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0" name="Freeform 452"/>
              <p:cNvSpPr>
                <a:spLocks/>
              </p:cNvSpPr>
              <p:nvPr/>
            </p:nvSpPr>
            <p:spPr bwMode="auto">
              <a:xfrm>
                <a:off x="563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1" name="Freeform 453"/>
              <p:cNvSpPr>
                <a:spLocks/>
              </p:cNvSpPr>
              <p:nvPr/>
            </p:nvSpPr>
            <p:spPr bwMode="auto">
              <a:xfrm>
                <a:off x="562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2" name="Freeform 454"/>
              <p:cNvSpPr>
                <a:spLocks/>
              </p:cNvSpPr>
              <p:nvPr/>
            </p:nvSpPr>
            <p:spPr bwMode="auto">
              <a:xfrm>
                <a:off x="561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3" name="Freeform 455"/>
              <p:cNvSpPr>
                <a:spLocks/>
              </p:cNvSpPr>
              <p:nvPr/>
            </p:nvSpPr>
            <p:spPr bwMode="auto">
              <a:xfrm>
                <a:off x="560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4" name="Freeform 456"/>
              <p:cNvSpPr>
                <a:spLocks/>
              </p:cNvSpPr>
              <p:nvPr/>
            </p:nvSpPr>
            <p:spPr bwMode="auto">
              <a:xfrm>
                <a:off x="559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5" name="Freeform 457"/>
              <p:cNvSpPr>
                <a:spLocks/>
              </p:cNvSpPr>
              <p:nvPr/>
            </p:nvSpPr>
            <p:spPr bwMode="auto">
              <a:xfrm>
                <a:off x="558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6" name="Freeform 458"/>
              <p:cNvSpPr>
                <a:spLocks/>
              </p:cNvSpPr>
              <p:nvPr/>
            </p:nvSpPr>
            <p:spPr bwMode="auto">
              <a:xfrm>
                <a:off x="557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7" name="Freeform 459"/>
              <p:cNvSpPr>
                <a:spLocks/>
              </p:cNvSpPr>
              <p:nvPr/>
            </p:nvSpPr>
            <p:spPr bwMode="auto">
              <a:xfrm>
                <a:off x="556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8" name="Freeform 460"/>
              <p:cNvSpPr>
                <a:spLocks/>
              </p:cNvSpPr>
              <p:nvPr/>
            </p:nvSpPr>
            <p:spPr bwMode="auto">
              <a:xfrm>
                <a:off x="555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59" name="Freeform 461"/>
              <p:cNvSpPr>
                <a:spLocks/>
              </p:cNvSpPr>
              <p:nvPr/>
            </p:nvSpPr>
            <p:spPr bwMode="auto">
              <a:xfrm>
                <a:off x="554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0" name="Freeform 462"/>
              <p:cNvSpPr>
                <a:spLocks/>
              </p:cNvSpPr>
              <p:nvPr/>
            </p:nvSpPr>
            <p:spPr bwMode="auto">
              <a:xfrm>
                <a:off x="553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1" name="Freeform 463"/>
              <p:cNvSpPr>
                <a:spLocks/>
              </p:cNvSpPr>
              <p:nvPr/>
            </p:nvSpPr>
            <p:spPr bwMode="auto">
              <a:xfrm>
                <a:off x="552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2" name="Freeform 464"/>
              <p:cNvSpPr>
                <a:spLocks/>
              </p:cNvSpPr>
              <p:nvPr/>
            </p:nvSpPr>
            <p:spPr bwMode="auto">
              <a:xfrm>
                <a:off x="551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3" name="Freeform 465"/>
              <p:cNvSpPr>
                <a:spLocks/>
              </p:cNvSpPr>
              <p:nvPr/>
            </p:nvSpPr>
            <p:spPr bwMode="auto">
              <a:xfrm>
                <a:off x="551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4" name="Freeform 466"/>
              <p:cNvSpPr>
                <a:spLocks/>
              </p:cNvSpPr>
              <p:nvPr/>
            </p:nvSpPr>
            <p:spPr bwMode="auto">
              <a:xfrm>
                <a:off x="550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5" name="Freeform 467"/>
              <p:cNvSpPr>
                <a:spLocks/>
              </p:cNvSpPr>
              <p:nvPr/>
            </p:nvSpPr>
            <p:spPr bwMode="auto">
              <a:xfrm>
                <a:off x="549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6" name="Freeform 468"/>
              <p:cNvSpPr>
                <a:spLocks/>
              </p:cNvSpPr>
              <p:nvPr/>
            </p:nvSpPr>
            <p:spPr bwMode="auto">
              <a:xfrm>
                <a:off x="548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7" name="Freeform 469"/>
              <p:cNvSpPr>
                <a:spLocks/>
              </p:cNvSpPr>
              <p:nvPr/>
            </p:nvSpPr>
            <p:spPr bwMode="auto">
              <a:xfrm>
                <a:off x="547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8" name="Freeform 470"/>
              <p:cNvSpPr>
                <a:spLocks/>
              </p:cNvSpPr>
              <p:nvPr/>
            </p:nvSpPr>
            <p:spPr bwMode="auto">
              <a:xfrm>
                <a:off x="546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69" name="Freeform 471"/>
              <p:cNvSpPr>
                <a:spLocks/>
              </p:cNvSpPr>
              <p:nvPr/>
            </p:nvSpPr>
            <p:spPr bwMode="auto">
              <a:xfrm>
                <a:off x="545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0" name="Freeform 472"/>
              <p:cNvSpPr>
                <a:spLocks/>
              </p:cNvSpPr>
              <p:nvPr/>
            </p:nvSpPr>
            <p:spPr bwMode="auto">
              <a:xfrm>
                <a:off x="544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1" name="Freeform 473"/>
              <p:cNvSpPr>
                <a:spLocks/>
              </p:cNvSpPr>
              <p:nvPr/>
            </p:nvSpPr>
            <p:spPr bwMode="auto">
              <a:xfrm>
                <a:off x="543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2" name="Freeform 474"/>
              <p:cNvSpPr>
                <a:spLocks/>
              </p:cNvSpPr>
              <p:nvPr/>
            </p:nvSpPr>
            <p:spPr bwMode="auto">
              <a:xfrm>
                <a:off x="542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3" name="Freeform 475"/>
              <p:cNvSpPr>
                <a:spLocks/>
              </p:cNvSpPr>
              <p:nvPr/>
            </p:nvSpPr>
            <p:spPr bwMode="auto">
              <a:xfrm>
                <a:off x="541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4" name="Freeform 476"/>
              <p:cNvSpPr>
                <a:spLocks/>
              </p:cNvSpPr>
              <p:nvPr/>
            </p:nvSpPr>
            <p:spPr bwMode="auto">
              <a:xfrm>
                <a:off x="540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5" name="Freeform 477"/>
              <p:cNvSpPr>
                <a:spLocks/>
              </p:cNvSpPr>
              <p:nvPr/>
            </p:nvSpPr>
            <p:spPr bwMode="auto">
              <a:xfrm>
                <a:off x="539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6" name="Freeform 478"/>
              <p:cNvSpPr>
                <a:spLocks/>
              </p:cNvSpPr>
              <p:nvPr/>
            </p:nvSpPr>
            <p:spPr bwMode="auto">
              <a:xfrm>
                <a:off x="538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7" name="Freeform 479"/>
              <p:cNvSpPr>
                <a:spLocks/>
              </p:cNvSpPr>
              <p:nvPr/>
            </p:nvSpPr>
            <p:spPr bwMode="auto">
              <a:xfrm>
                <a:off x="538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8" name="Freeform 480"/>
              <p:cNvSpPr>
                <a:spLocks/>
              </p:cNvSpPr>
              <p:nvPr/>
            </p:nvSpPr>
            <p:spPr bwMode="auto">
              <a:xfrm>
                <a:off x="537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79" name="Freeform 481"/>
              <p:cNvSpPr>
                <a:spLocks/>
              </p:cNvSpPr>
              <p:nvPr/>
            </p:nvSpPr>
            <p:spPr bwMode="auto">
              <a:xfrm>
                <a:off x="536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0" name="Freeform 482"/>
              <p:cNvSpPr>
                <a:spLocks/>
              </p:cNvSpPr>
              <p:nvPr/>
            </p:nvSpPr>
            <p:spPr bwMode="auto">
              <a:xfrm>
                <a:off x="535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1" name="Freeform 483"/>
              <p:cNvSpPr>
                <a:spLocks/>
              </p:cNvSpPr>
              <p:nvPr/>
            </p:nvSpPr>
            <p:spPr bwMode="auto">
              <a:xfrm>
                <a:off x="534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2" name="Freeform 484"/>
              <p:cNvSpPr>
                <a:spLocks/>
              </p:cNvSpPr>
              <p:nvPr/>
            </p:nvSpPr>
            <p:spPr bwMode="auto">
              <a:xfrm>
                <a:off x="533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3" name="Freeform 485"/>
              <p:cNvSpPr>
                <a:spLocks/>
              </p:cNvSpPr>
              <p:nvPr/>
            </p:nvSpPr>
            <p:spPr bwMode="auto">
              <a:xfrm>
                <a:off x="532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4" name="Freeform 486"/>
              <p:cNvSpPr>
                <a:spLocks/>
              </p:cNvSpPr>
              <p:nvPr/>
            </p:nvSpPr>
            <p:spPr bwMode="auto">
              <a:xfrm>
                <a:off x="531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5" name="Freeform 487"/>
              <p:cNvSpPr>
                <a:spLocks/>
              </p:cNvSpPr>
              <p:nvPr/>
            </p:nvSpPr>
            <p:spPr bwMode="auto">
              <a:xfrm>
                <a:off x="530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6" name="Freeform 488"/>
              <p:cNvSpPr>
                <a:spLocks/>
              </p:cNvSpPr>
              <p:nvPr/>
            </p:nvSpPr>
            <p:spPr bwMode="auto">
              <a:xfrm>
                <a:off x="529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7" name="Freeform 489"/>
              <p:cNvSpPr>
                <a:spLocks/>
              </p:cNvSpPr>
              <p:nvPr/>
            </p:nvSpPr>
            <p:spPr bwMode="auto">
              <a:xfrm>
                <a:off x="528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8" name="Freeform 490"/>
              <p:cNvSpPr>
                <a:spLocks/>
              </p:cNvSpPr>
              <p:nvPr/>
            </p:nvSpPr>
            <p:spPr bwMode="auto">
              <a:xfrm>
                <a:off x="527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89" name="Freeform 491"/>
              <p:cNvSpPr>
                <a:spLocks/>
              </p:cNvSpPr>
              <p:nvPr/>
            </p:nvSpPr>
            <p:spPr bwMode="auto">
              <a:xfrm>
                <a:off x="526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0" name="Freeform 492"/>
              <p:cNvSpPr>
                <a:spLocks/>
              </p:cNvSpPr>
              <p:nvPr/>
            </p:nvSpPr>
            <p:spPr bwMode="auto">
              <a:xfrm>
                <a:off x="525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1" name="Freeform 493"/>
              <p:cNvSpPr>
                <a:spLocks/>
              </p:cNvSpPr>
              <p:nvPr/>
            </p:nvSpPr>
            <p:spPr bwMode="auto">
              <a:xfrm>
                <a:off x="525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2" name="Freeform 494"/>
              <p:cNvSpPr>
                <a:spLocks/>
              </p:cNvSpPr>
              <p:nvPr/>
            </p:nvSpPr>
            <p:spPr bwMode="auto">
              <a:xfrm>
                <a:off x="524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3" name="Freeform 495"/>
              <p:cNvSpPr>
                <a:spLocks/>
              </p:cNvSpPr>
              <p:nvPr/>
            </p:nvSpPr>
            <p:spPr bwMode="auto">
              <a:xfrm>
                <a:off x="523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4" name="Freeform 496"/>
              <p:cNvSpPr>
                <a:spLocks/>
              </p:cNvSpPr>
              <p:nvPr/>
            </p:nvSpPr>
            <p:spPr bwMode="auto">
              <a:xfrm>
                <a:off x="522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5" name="Freeform 497"/>
              <p:cNvSpPr>
                <a:spLocks/>
              </p:cNvSpPr>
              <p:nvPr/>
            </p:nvSpPr>
            <p:spPr bwMode="auto">
              <a:xfrm>
                <a:off x="521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6" name="Freeform 498"/>
              <p:cNvSpPr>
                <a:spLocks/>
              </p:cNvSpPr>
              <p:nvPr/>
            </p:nvSpPr>
            <p:spPr bwMode="auto">
              <a:xfrm>
                <a:off x="520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7" name="Freeform 499"/>
              <p:cNvSpPr>
                <a:spLocks/>
              </p:cNvSpPr>
              <p:nvPr/>
            </p:nvSpPr>
            <p:spPr bwMode="auto">
              <a:xfrm>
                <a:off x="519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8" name="Freeform 500"/>
              <p:cNvSpPr>
                <a:spLocks/>
              </p:cNvSpPr>
              <p:nvPr/>
            </p:nvSpPr>
            <p:spPr bwMode="auto">
              <a:xfrm>
                <a:off x="518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599" name="Freeform 501"/>
              <p:cNvSpPr>
                <a:spLocks/>
              </p:cNvSpPr>
              <p:nvPr/>
            </p:nvSpPr>
            <p:spPr bwMode="auto">
              <a:xfrm>
                <a:off x="517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0" name="Freeform 502"/>
              <p:cNvSpPr>
                <a:spLocks/>
              </p:cNvSpPr>
              <p:nvPr/>
            </p:nvSpPr>
            <p:spPr bwMode="auto">
              <a:xfrm>
                <a:off x="516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1" name="Freeform 503"/>
              <p:cNvSpPr>
                <a:spLocks/>
              </p:cNvSpPr>
              <p:nvPr/>
            </p:nvSpPr>
            <p:spPr bwMode="auto">
              <a:xfrm>
                <a:off x="515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2" name="Freeform 504"/>
              <p:cNvSpPr>
                <a:spLocks/>
              </p:cNvSpPr>
              <p:nvPr/>
            </p:nvSpPr>
            <p:spPr bwMode="auto">
              <a:xfrm>
                <a:off x="514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3" name="Freeform 505"/>
              <p:cNvSpPr>
                <a:spLocks/>
              </p:cNvSpPr>
              <p:nvPr/>
            </p:nvSpPr>
            <p:spPr bwMode="auto">
              <a:xfrm>
                <a:off x="513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4" name="Freeform 506"/>
              <p:cNvSpPr>
                <a:spLocks/>
              </p:cNvSpPr>
              <p:nvPr/>
            </p:nvSpPr>
            <p:spPr bwMode="auto">
              <a:xfrm>
                <a:off x="512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5" name="Freeform 507"/>
              <p:cNvSpPr>
                <a:spLocks/>
              </p:cNvSpPr>
              <p:nvPr/>
            </p:nvSpPr>
            <p:spPr bwMode="auto">
              <a:xfrm>
                <a:off x="512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6" name="Freeform 508"/>
              <p:cNvSpPr>
                <a:spLocks/>
              </p:cNvSpPr>
              <p:nvPr/>
            </p:nvSpPr>
            <p:spPr bwMode="auto">
              <a:xfrm>
                <a:off x="511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7" name="Freeform 509"/>
              <p:cNvSpPr>
                <a:spLocks/>
              </p:cNvSpPr>
              <p:nvPr/>
            </p:nvSpPr>
            <p:spPr bwMode="auto">
              <a:xfrm>
                <a:off x="510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8" name="Freeform 510"/>
              <p:cNvSpPr>
                <a:spLocks/>
              </p:cNvSpPr>
              <p:nvPr/>
            </p:nvSpPr>
            <p:spPr bwMode="auto">
              <a:xfrm>
                <a:off x="509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09" name="Freeform 511"/>
              <p:cNvSpPr>
                <a:spLocks/>
              </p:cNvSpPr>
              <p:nvPr/>
            </p:nvSpPr>
            <p:spPr bwMode="auto">
              <a:xfrm>
                <a:off x="508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0" name="Freeform 512"/>
              <p:cNvSpPr>
                <a:spLocks/>
              </p:cNvSpPr>
              <p:nvPr/>
            </p:nvSpPr>
            <p:spPr bwMode="auto">
              <a:xfrm>
                <a:off x="507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1" name="Freeform 513"/>
              <p:cNvSpPr>
                <a:spLocks/>
              </p:cNvSpPr>
              <p:nvPr/>
            </p:nvSpPr>
            <p:spPr bwMode="auto">
              <a:xfrm>
                <a:off x="506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2" name="Freeform 514"/>
              <p:cNvSpPr>
                <a:spLocks/>
              </p:cNvSpPr>
              <p:nvPr/>
            </p:nvSpPr>
            <p:spPr bwMode="auto">
              <a:xfrm>
                <a:off x="505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3" name="Freeform 515"/>
              <p:cNvSpPr>
                <a:spLocks/>
              </p:cNvSpPr>
              <p:nvPr/>
            </p:nvSpPr>
            <p:spPr bwMode="auto">
              <a:xfrm>
                <a:off x="504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4" name="Freeform 516"/>
              <p:cNvSpPr>
                <a:spLocks/>
              </p:cNvSpPr>
              <p:nvPr/>
            </p:nvSpPr>
            <p:spPr bwMode="auto">
              <a:xfrm>
                <a:off x="503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5" name="Freeform 517"/>
              <p:cNvSpPr>
                <a:spLocks/>
              </p:cNvSpPr>
              <p:nvPr/>
            </p:nvSpPr>
            <p:spPr bwMode="auto">
              <a:xfrm>
                <a:off x="502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6" name="Freeform 518"/>
              <p:cNvSpPr>
                <a:spLocks/>
              </p:cNvSpPr>
              <p:nvPr/>
            </p:nvSpPr>
            <p:spPr bwMode="auto">
              <a:xfrm>
                <a:off x="501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7" name="Freeform 519"/>
              <p:cNvSpPr>
                <a:spLocks/>
              </p:cNvSpPr>
              <p:nvPr/>
            </p:nvSpPr>
            <p:spPr bwMode="auto">
              <a:xfrm>
                <a:off x="500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8" name="Freeform 520"/>
              <p:cNvSpPr>
                <a:spLocks/>
              </p:cNvSpPr>
              <p:nvPr/>
            </p:nvSpPr>
            <p:spPr bwMode="auto">
              <a:xfrm>
                <a:off x="499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19" name="Freeform 521"/>
              <p:cNvSpPr>
                <a:spLocks/>
              </p:cNvSpPr>
              <p:nvPr/>
            </p:nvSpPr>
            <p:spPr bwMode="auto">
              <a:xfrm>
                <a:off x="498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0" name="Freeform 522"/>
              <p:cNvSpPr>
                <a:spLocks/>
              </p:cNvSpPr>
              <p:nvPr/>
            </p:nvSpPr>
            <p:spPr bwMode="auto">
              <a:xfrm>
                <a:off x="498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1" name="Freeform 523"/>
              <p:cNvSpPr>
                <a:spLocks/>
              </p:cNvSpPr>
              <p:nvPr/>
            </p:nvSpPr>
            <p:spPr bwMode="auto">
              <a:xfrm>
                <a:off x="497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2" name="Freeform 524"/>
              <p:cNvSpPr>
                <a:spLocks/>
              </p:cNvSpPr>
              <p:nvPr/>
            </p:nvSpPr>
            <p:spPr bwMode="auto">
              <a:xfrm>
                <a:off x="496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3" name="Freeform 525"/>
              <p:cNvSpPr>
                <a:spLocks/>
              </p:cNvSpPr>
              <p:nvPr/>
            </p:nvSpPr>
            <p:spPr bwMode="auto">
              <a:xfrm>
                <a:off x="495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4" name="Freeform 526"/>
              <p:cNvSpPr>
                <a:spLocks/>
              </p:cNvSpPr>
              <p:nvPr/>
            </p:nvSpPr>
            <p:spPr bwMode="auto">
              <a:xfrm>
                <a:off x="494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5" name="Freeform 527"/>
              <p:cNvSpPr>
                <a:spLocks/>
              </p:cNvSpPr>
              <p:nvPr/>
            </p:nvSpPr>
            <p:spPr bwMode="auto">
              <a:xfrm>
                <a:off x="493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6" name="Freeform 528"/>
              <p:cNvSpPr>
                <a:spLocks/>
              </p:cNvSpPr>
              <p:nvPr/>
            </p:nvSpPr>
            <p:spPr bwMode="auto">
              <a:xfrm>
                <a:off x="492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7" name="Freeform 529"/>
              <p:cNvSpPr>
                <a:spLocks/>
              </p:cNvSpPr>
              <p:nvPr/>
            </p:nvSpPr>
            <p:spPr bwMode="auto">
              <a:xfrm>
                <a:off x="491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8" name="Freeform 530"/>
              <p:cNvSpPr>
                <a:spLocks/>
              </p:cNvSpPr>
              <p:nvPr/>
            </p:nvSpPr>
            <p:spPr bwMode="auto">
              <a:xfrm>
                <a:off x="490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29" name="Freeform 531"/>
              <p:cNvSpPr>
                <a:spLocks/>
              </p:cNvSpPr>
              <p:nvPr/>
            </p:nvSpPr>
            <p:spPr bwMode="auto">
              <a:xfrm>
                <a:off x="489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0" name="Freeform 532"/>
              <p:cNvSpPr>
                <a:spLocks/>
              </p:cNvSpPr>
              <p:nvPr/>
            </p:nvSpPr>
            <p:spPr bwMode="auto">
              <a:xfrm>
                <a:off x="488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1" name="Freeform 533"/>
              <p:cNvSpPr>
                <a:spLocks/>
              </p:cNvSpPr>
              <p:nvPr/>
            </p:nvSpPr>
            <p:spPr bwMode="auto">
              <a:xfrm>
                <a:off x="487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2" name="Freeform 534"/>
              <p:cNvSpPr>
                <a:spLocks/>
              </p:cNvSpPr>
              <p:nvPr/>
            </p:nvSpPr>
            <p:spPr bwMode="auto">
              <a:xfrm>
                <a:off x="486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3" name="Freeform 535"/>
              <p:cNvSpPr>
                <a:spLocks/>
              </p:cNvSpPr>
              <p:nvPr/>
            </p:nvSpPr>
            <p:spPr bwMode="auto">
              <a:xfrm>
                <a:off x="485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4" name="Freeform 536"/>
              <p:cNvSpPr>
                <a:spLocks/>
              </p:cNvSpPr>
              <p:nvPr/>
            </p:nvSpPr>
            <p:spPr bwMode="auto">
              <a:xfrm>
                <a:off x="485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5" name="Freeform 537"/>
              <p:cNvSpPr>
                <a:spLocks/>
              </p:cNvSpPr>
              <p:nvPr/>
            </p:nvSpPr>
            <p:spPr bwMode="auto">
              <a:xfrm>
                <a:off x="484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6" name="Freeform 538"/>
              <p:cNvSpPr>
                <a:spLocks/>
              </p:cNvSpPr>
              <p:nvPr/>
            </p:nvSpPr>
            <p:spPr bwMode="auto">
              <a:xfrm>
                <a:off x="483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7" name="Freeform 539"/>
              <p:cNvSpPr>
                <a:spLocks/>
              </p:cNvSpPr>
              <p:nvPr/>
            </p:nvSpPr>
            <p:spPr bwMode="auto">
              <a:xfrm>
                <a:off x="482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8" name="Freeform 540"/>
              <p:cNvSpPr>
                <a:spLocks/>
              </p:cNvSpPr>
              <p:nvPr/>
            </p:nvSpPr>
            <p:spPr bwMode="auto">
              <a:xfrm>
                <a:off x="481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39" name="Freeform 541"/>
              <p:cNvSpPr>
                <a:spLocks/>
              </p:cNvSpPr>
              <p:nvPr/>
            </p:nvSpPr>
            <p:spPr bwMode="auto">
              <a:xfrm>
                <a:off x="480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0" name="Freeform 542"/>
              <p:cNvSpPr>
                <a:spLocks/>
              </p:cNvSpPr>
              <p:nvPr/>
            </p:nvSpPr>
            <p:spPr bwMode="auto">
              <a:xfrm>
                <a:off x="479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1" name="Freeform 543"/>
              <p:cNvSpPr>
                <a:spLocks/>
              </p:cNvSpPr>
              <p:nvPr/>
            </p:nvSpPr>
            <p:spPr bwMode="auto">
              <a:xfrm>
                <a:off x="478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2" name="Freeform 544"/>
              <p:cNvSpPr>
                <a:spLocks/>
              </p:cNvSpPr>
              <p:nvPr/>
            </p:nvSpPr>
            <p:spPr bwMode="auto">
              <a:xfrm>
                <a:off x="477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3" name="Freeform 545"/>
              <p:cNvSpPr>
                <a:spLocks/>
              </p:cNvSpPr>
              <p:nvPr/>
            </p:nvSpPr>
            <p:spPr bwMode="auto">
              <a:xfrm>
                <a:off x="476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4" name="Freeform 546"/>
              <p:cNvSpPr>
                <a:spLocks/>
              </p:cNvSpPr>
              <p:nvPr/>
            </p:nvSpPr>
            <p:spPr bwMode="auto">
              <a:xfrm>
                <a:off x="475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5" name="Freeform 547"/>
              <p:cNvSpPr>
                <a:spLocks/>
              </p:cNvSpPr>
              <p:nvPr/>
            </p:nvSpPr>
            <p:spPr bwMode="auto">
              <a:xfrm>
                <a:off x="474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6" name="Freeform 548"/>
              <p:cNvSpPr>
                <a:spLocks/>
              </p:cNvSpPr>
              <p:nvPr/>
            </p:nvSpPr>
            <p:spPr bwMode="auto">
              <a:xfrm>
                <a:off x="473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7" name="Freeform 549"/>
              <p:cNvSpPr>
                <a:spLocks/>
              </p:cNvSpPr>
              <p:nvPr/>
            </p:nvSpPr>
            <p:spPr bwMode="auto">
              <a:xfrm>
                <a:off x="472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8" name="Freeform 550"/>
              <p:cNvSpPr>
                <a:spLocks/>
              </p:cNvSpPr>
              <p:nvPr/>
            </p:nvSpPr>
            <p:spPr bwMode="auto">
              <a:xfrm>
                <a:off x="472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49" name="Freeform 551"/>
              <p:cNvSpPr>
                <a:spLocks/>
              </p:cNvSpPr>
              <p:nvPr/>
            </p:nvSpPr>
            <p:spPr bwMode="auto">
              <a:xfrm>
                <a:off x="471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0" name="Freeform 552"/>
              <p:cNvSpPr>
                <a:spLocks/>
              </p:cNvSpPr>
              <p:nvPr/>
            </p:nvSpPr>
            <p:spPr bwMode="auto">
              <a:xfrm>
                <a:off x="470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1" name="Freeform 553"/>
              <p:cNvSpPr>
                <a:spLocks/>
              </p:cNvSpPr>
              <p:nvPr/>
            </p:nvSpPr>
            <p:spPr bwMode="auto">
              <a:xfrm>
                <a:off x="469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2" name="Freeform 554"/>
              <p:cNvSpPr>
                <a:spLocks/>
              </p:cNvSpPr>
              <p:nvPr/>
            </p:nvSpPr>
            <p:spPr bwMode="auto">
              <a:xfrm>
                <a:off x="468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3" name="Freeform 555"/>
              <p:cNvSpPr>
                <a:spLocks/>
              </p:cNvSpPr>
              <p:nvPr/>
            </p:nvSpPr>
            <p:spPr bwMode="auto">
              <a:xfrm>
                <a:off x="467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4" name="Freeform 556"/>
              <p:cNvSpPr>
                <a:spLocks/>
              </p:cNvSpPr>
              <p:nvPr/>
            </p:nvSpPr>
            <p:spPr bwMode="auto">
              <a:xfrm>
                <a:off x="466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5" name="Freeform 557"/>
              <p:cNvSpPr>
                <a:spLocks/>
              </p:cNvSpPr>
              <p:nvPr/>
            </p:nvSpPr>
            <p:spPr bwMode="auto">
              <a:xfrm>
                <a:off x="465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6" name="Freeform 558"/>
              <p:cNvSpPr>
                <a:spLocks/>
              </p:cNvSpPr>
              <p:nvPr/>
            </p:nvSpPr>
            <p:spPr bwMode="auto">
              <a:xfrm>
                <a:off x="464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7" name="Freeform 559"/>
              <p:cNvSpPr>
                <a:spLocks/>
              </p:cNvSpPr>
              <p:nvPr/>
            </p:nvSpPr>
            <p:spPr bwMode="auto">
              <a:xfrm>
                <a:off x="463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8" name="Freeform 560"/>
              <p:cNvSpPr>
                <a:spLocks/>
              </p:cNvSpPr>
              <p:nvPr/>
            </p:nvSpPr>
            <p:spPr bwMode="auto">
              <a:xfrm>
                <a:off x="462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59" name="Freeform 561"/>
              <p:cNvSpPr>
                <a:spLocks/>
              </p:cNvSpPr>
              <p:nvPr/>
            </p:nvSpPr>
            <p:spPr bwMode="auto">
              <a:xfrm>
                <a:off x="461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0" name="Freeform 562"/>
              <p:cNvSpPr>
                <a:spLocks/>
              </p:cNvSpPr>
              <p:nvPr/>
            </p:nvSpPr>
            <p:spPr bwMode="auto">
              <a:xfrm>
                <a:off x="460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1" name="Freeform 563"/>
              <p:cNvSpPr>
                <a:spLocks/>
              </p:cNvSpPr>
              <p:nvPr/>
            </p:nvSpPr>
            <p:spPr bwMode="auto">
              <a:xfrm>
                <a:off x="459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2" name="Freeform 564"/>
              <p:cNvSpPr>
                <a:spLocks/>
              </p:cNvSpPr>
              <p:nvPr/>
            </p:nvSpPr>
            <p:spPr bwMode="auto">
              <a:xfrm>
                <a:off x="459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3" name="Freeform 565"/>
              <p:cNvSpPr>
                <a:spLocks/>
              </p:cNvSpPr>
              <p:nvPr/>
            </p:nvSpPr>
            <p:spPr bwMode="auto">
              <a:xfrm>
                <a:off x="458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4" name="Freeform 566"/>
              <p:cNvSpPr>
                <a:spLocks/>
              </p:cNvSpPr>
              <p:nvPr/>
            </p:nvSpPr>
            <p:spPr bwMode="auto">
              <a:xfrm>
                <a:off x="457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5" name="Freeform 567"/>
              <p:cNvSpPr>
                <a:spLocks/>
              </p:cNvSpPr>
              <p:nvPr/>
            </p:nvSpPr>
            <p:spPr bwMode="auto">
              <a:xfrm>
                <a:off x="456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6" name="Freeform 568"/>
              <p:cNvSpPr>
                <a:spLocks/>
              </p:cNvSpPr>
              <p:nvPr/>
            </p:nvSpPr>
            <p:spPr bwMode="auto">
              <a:xfrm>
                <a:off x="455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7" name="Freeform 569"/>
              <p:cNvSpPr>
                <a:spLocks/>
              </p:cNvSpPr>
              <p:nvPr/>
            </p:nvSpPr>
            <p:spPr bwMode="auto">
              <a:xfrm>
                <a:off x="454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8" name="Freeform 570"/>
              <p:cNvSpPr>
                <a:spLocks/>
              </p:cNvSpPr>
              <p:nvPr/>
            </p:nvSpPr>
            <p:spPr bwMode="auto">
              <a:xfrm>
                <a:off x="453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69" name="Freeform 571"/>
              <p:cNvSpPr>
                <a:spLocks/>
              </p:cNvSpPr>
              <p:nvPr/>
            </p:nvSpPr>
            <p:spPr bwMode="auto">
              <a:xfrm>
                <a:off x="452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0" name="Freeform 572"/>
              <p:cNvSpPr>
                <a:spLocks/>
              </p:cNvSpPr>
              <p:nvPr/>
            </p:nvSpPr>
            <p:spPr bwMode="auto">
              <a:xfrm>
                <a:off x="451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1" name="Freeform 573"/>
              <p:cNvSpPr>
                <a:spLocks/>
              </p:cNvSpPr>
              <p:nvPr/>
            </p:nvSpPr>
            <p:spPr bwMode="auto">
              <a:xfrm>
                <a:off x="450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2" name="Freeform 574"/>
              <p:cNvSpPr>
                <a:spLocks/>
              </p:cNvSpPr>
              <p:nvPr/>
            </p:nvSpPr>
            <p:spPr bwMode="auto">
              <a:xfrm>
                <a:off x="449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3" name="Freeform 575"/>
              <p:cNvSpPr>
                <a:spLocks/>
              </p:cNvSpPr>
              <p:nvPr/>
            </p:nvSpPr>
            <p:spPr bwMode="auto">
              <a:xfrm>
                <a:off x="448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4" name="Freeform 576"/>
              <p:cNvSpPr>
                <a:spLocks/>
              </p:cNvSpPr>
              <p:nvPr/>
            </p:nvSpPr>
            <p:spPr bwMode="auto">
              <a:xfrm>
                <a:off x="447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5" name="Freeform 577"/>
              <p:cNvSpPr>
                <a:spLocks/>
              </p:cNvSpPr>
              <p:nvPr/>
            </p:nvSpPr>
            <p:spPr bwMode="auto">
              <a:xfrm>
                <a:off x="446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6" name="Freeform 578"/>
              <p:cNvSpPr>
                <a:spLocks/>
              </p:cNvSpPr>
              <p:nvPr/>
            </p:nvSpPr>
            <p:spPr bwMode="auto">
              <a:xfrm>
                <a:off x="446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7" name="Freeform 579"/>
              <p:cNvSpPr>
                <a:spLocks/>
              </p:cNvSpPr>
              <p:nvPr/>
            </p:nvSpPr>
            <p:spPr bwMode="auto">
              <a:xfrm>
                <a:off x="445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8" name="Freeform 580"/>
              <p:cNvSpPr>
                <a:spLocks/>
              </p:cNvSpPr>
              <p:nvPr/>
            </p:nvSpPr>
            <p:spPr bwMode="auto">
              <a:xfrm>
                <a:off x="444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79" name="Freeform 581"/>
              <p:cNvSpPr>
                <a:spLocks/>
              </p:cNvSpPr>
              <p:nvPr/>
            </p:nvSpPr>
            <p:spPr bwMode="auto">
              <a:xfrm>
                <a:off x="443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0" name="Freeform 582"/>
              <p:cNvSpPr>
                <a:spLocks/>
              </p:cNvSpPr>
              <p:nvPr/>
            </p:nvSpPr>
            <p:spPr bwMode="auto">
              <a:xfrm>
                <a:off x="442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1" name="Freeform 583"/>
              <p:cNvSpPr>
                <a:spLocks/>
              </p:cNvSpPr>
              <p:nvPr/>
            </p:nvSpPr>
            <p:spPr bwMode="auto">
              <a:xfrm>
                <a:off x="441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2" name="Freeform 584"/>
              <p:cNvSpPr>
                <a:spLocks/>
              </p:cNvSpPr>
              <p:nvPr/>
            </p:nvSpPr>
            <p:spPr bwMode="auto">
              <a:xfrm>
                <a:off x="440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3" name="Freeform 585"/>
              <p:cNvSpPr>
                <a:spLocks/>
              </p:cNvSpPr>
              <p:nvPr/>
            </p:nvSpPr>
            <p:spPr bwMode="auto">
              <a:xfrm>
                <a:off x="439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4" name="Freeform 586"/>
              <p:cNvSpPr>
                <a:spLocks/>
              </p:cNvSpPr>
              <p:nvPr/>
            </p:nvSpPr>
            <p:spPr bwMode="auto">
              <a:xfrm>
                <a:off x="438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5" name="Freeform 587"/>
              <p:cNvSpPr>
                <a:spLocks/>
              </p:cNvSpPr>
              <p:nvPr/>
            </p:nvSpPr>
            <p:spPr bwMode="auto">
              <a:xfrm>
                <a:off x="437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6" name="Freeform 588"/>
              <p:cNvSpPr>
                <a:spLocks/>
              </p:cNvSpPr>
              <p:nvPr/>
            </p:nvSpPr>
            <p:spPr bwMode="auto">
              <a:xfrm>
                <a:off x="436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7" name="Freeform 589"/>
              <p:cNvSpPr>
                <a:spLocks/>
              </p:cNvSpPr>
              <p:nvPr/>
            </p:nvSpPr>
            <p:spPr bwMode="auto">
              <a:xfrm>
                <a:off x="435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8" name="Freeform 590"/>
              <p:cNvSpPr>
                <a:spLocks/>
              </p:cNvSpPr>
              <p:nvPr/>
            </p:nvSpPr>
            <p:spPr bwMode="auto">
              <a:xfrm>
                <a:off x="434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89" name="Freeform 591"/>
              <p:cNvSpPr>
                <a:spLocks/>
              </p:cNvSpPr>
              <p:nvPr/>
            </p:nvSpPr>
            <p:spPr bwMode="auto">
              <a:xfrm>
                <a:off x="433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0" name="Freeform 592"/>
              <p:cNvSpPr>
                <a:spLocks/>
              </p:cNvSpPr>
              <p:nvPr/>
            </p:nvSpPr>
            <p:spPr bwMode="auto">
              <a:xfrm>
                <a:off x="433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1" name="Freeform 593"/>
              <p:cNvSpPr>
                <a:spLocks/>
              </p:cNvSpPr>
              <p:nvPr/>
            </p:nvSpPr>
            <p:spPr bwMode="auto">
              <a:xfrm>
                <a:off x="432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2" name="Freeform 594"/>
              <p:cNvSpPr>
                <a:spLocks/>
              </p:cNvSpPr>
              <p:nvPr/>
            </p:nvSpPr>
            <p:spPr bwMode="auto">
              <a:xfrm>
                <a:off x="431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3" name="Freeform 595"/>
              <p:cNvSpPr>
                <a:spLocks/>
              </p:cNvSpPr>
              <p:nvPr/>
            </p:nvSpPr>
            <p:spPr bwMode="auto">
              <a:xfrm>
                <a:off x="430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4" name="Freeform 596"/>
              <p:cNvSpPr>
                <a:spLocks/>
              </p:cNvSpPr>
              <p:nvPr/>
            </p:nvSpPr>
            <p:spPr bwMode="auto">
              <a:xfrm>
                <a:off x="429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5" name="Freeform 597"/>
              <p:cNvSpPr>
                <a:spLocks/>
              </p:cNvSpPr>
              <p:nvPr/>
            </p:nvSpPr>
            <p:spPr bwMode="auto">
              <a:xfrm>
                <a:off x="428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6" name="Freeform 598"/>
              <p:cNvSpPr>
                <a:spLocks/>
              </p:cNvSpPr>
              <p:nvPr/>
            </p:nvSpPr>
            <p:spPr bwMode="auto">
              <a:xfrm>
                <a:off x="427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7" name="Freeform 599"/>
              <p:cNvSpPr>
                <a:spLocks/>
              </p:cNvSpPr>
              <p:nvPr/>
            </p:nvSpPr>
            <p:spPr bwMode="auto">
              <a:xfrm>
                <a:off x="426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8" name="Freeform 600"/>
              <p:cNvSpPr>
                <a:spLocks/>
              </p:cNvSpPr>
              <p:nvPr/>
            </p:nvSpPr>
            <p:spPr bwMode="auto">
              <a:xfrm>
                <a:off x="425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699" name="Freeform 601"/>
              <p:cNvSpPr>
                <a:spLocks/>
              </p:cNvSpPr>
              <p:nvPr/>
            </p:nvSpPr>
            <p:spPr bwMode="auto">
              <a:xfrm>
                <a:off x="424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0" name="Freeform 602"/>
              <p:cNvSpPr>
                <a:spLocks/>
              </p:cNvSpPr>
              <p:nvPr/>
            </p:nvSpPr>
            <p:spPr bwMode="auto">
              <a:xfrm>
                <a:off x="423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1" name="Freeform 603"/>
              <p:cNvSpPr>
                <a:spLocks/>
              </p:cNvSpPr>
              <p:nvPr/>
            </p:nvSpPr>
            <p:spPr bwMode="auto">
              <a:xfrm>
                <a:off x="422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2" name="Freeform 604"/>
              <p:cNvSpPr>
                <a:spLocks/>
              </p:cNvSpPr>
              <p:nvPr/>
            </p:nvSpPr>
            <p:spPr bwMode="auto">
              <a:xfrm>
                <a:off x="421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3" name="Freeform 605"/>
              <p:cNvSpPr>
                <a:spLocks/>
              </p:cNvSpPr>
              <p:nvPr/>
            </p:nvSpPr>
            <p:spPr bwMode="auto">
              <a:xfrm>
                <a:off x="420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4" name="Freeform 606"/>
              <p:cNvSpPr>
                <a:spLocks/>
              </p:cNvSpPr>
              <p:nvPr/>
            </p:nvSpPr>
            <p:spPr bwMode="auto">
              <a:xfrm>
                <a:off x="419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5" name="Freeform 607"/>
              <p:cNvSpPr>
                <a:spLocks/>
              </p:cNvSpPr>
              <p:nvPr/>
            </p:nvSpPr>
            <p:spPr bwMode="auto">
              <a:xfrm>
                <a:off x="419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6" name="Freeform 608"/>
              <p:cNvSpPr>
                <a:spLocks/>
              </p:cNvSpPr>
              <p:nvPr/>
            </p:nvSpPr>
            <p:spPr bwMode="auto">
              <a:xfrm>
                <a:off x="418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7" name="Freeform 609"/>
              <p:cNvSpPr>
                <a:spLocks/>
              </p:cNvSpPr>
              <p:nvPr/>
            </p:nvSpPr>
            <p:spPr bwMode="auto">
              <a:xfrm>
                <a:off x="417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8" name="Freeform 610"/>
              <p:cNvSpPr>
                <a:spLocks/>
              </p:cNvSpPr>
              <p:nvPr/>
            </p:nvSpPr>
            <p:spPr bwMode="auto">
              <a:xfrm>
                <a:off x="416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09" name="Freeform 611"/>
              <p:cNvSpPr>
                <a:spLocks/>
              </p:cNvSpPr>
              <p:nvPr/>
            </p:nvSpPr>
            <p:spPr bwMode="auto">
              <a:xfrm>
                <a:off x="415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0" name="Freeform 612"/>
              <p:cNvSpPr>
                <a:spLocks/>
              </p:cNvSpPr>
              <p:nvPr/>
            </p:nvSpPr>
            <p:spPr bwMode="auto">
              <a:xfrm>
                <a:off x="414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1" name="Freeform 613"/>
              <p:cNvSpPr>
                <a:spLocks/>
              </p:cNvSpPr>
              <p:nvPr/>
            </p:nvSpPr>
            <p:spPr bwMode="auto">
              <a:xfrm>
                <a:off x="413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2" name="Freeform 614"/>
              <p:cNvSpPr>
                <a:spLocks/>
              </p:cNvSpPr>
              <p:nvPr/>
            </p:nvSpPr>
            <p:spPr bwMode="auto">
              <a:xfrm>
                <a:off x="412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3" name="Freeform 615"/>
              <p:cNvSpPr>
                <a:spLocks/>
              </p:cNvSpPr>
              <p:nvPr/>
            </p:nvSpPr>
            <p:spPr bwMode="auto">
              <a:xfrm>
                <a:off x="411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4" name="Freeform 616"/>
              <p:cNvSpPr>
                <a:spLocks/>
              </p:cNvSpPr>
              <p:nvPr/>
            </p:nvSpPr>
            <p:spPr bwMode="auto">
              <a:xfrm>
                <a:off x="410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5" name="Freeform 617"/>
              <p:cNvSpPr>
                <a:spLocks/>
              </p:cNvSpPr>
              <p:nvPr/>
            </p:nvSpPr>
            <p:spPr bwMode="auto">
              <a:xfrm>
                <a:off x="409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6" name="Freeform 618"/>
              <p:cNvSpPr>
                <a:spLocks/>
              </p:cNvSpPr>
              <p:nvPr/>
            </p:nvSpPr>
            <p:spPr bwMode="auto">
              <a:xfrm>
                <a:off x="408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7" name="Freeform 619"/>
              <p:cNvSpPr>
                <a:spLocks/>
              </p:cNvSpPr>
              <p:nvPr/>
            </p:nvSpPr>
            <p:spPr bwMode="auto">
              <a:xfrm>
                <a:off x="407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8" name="Freeform 620"/>
              <p:cNvSpPr>
                <a:spLocks/>
              </p:cNvSpPr>
              <p:nvPr/>
            </p:nvSpPr>
            <p:spPr bwMode="auto">
              <a:xfrm>
                <a:off x="406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19" name="Freeform 621"/>
              <p:cNvSpPr>
                <a:spLocks/>
              </p:cNvSpPr>
              <p:nvPr/>
            </p:nvSpPr>
            <p:spPr bwMode="auto">
              <a:xfrm>
                <a:off x="406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0" name="Freeform 622"/>
              <p:cNvSpPr>
                <a:spLocks/>
              </p:cNvSpPr>
              <p:nvPr/>
            </p:nvSpPr>
            <p:spPr bwMode="auto">
              <a:xfrm>
                <a:off x="405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1" name="Freeform 623"/>
              <p:cNvSpPr>
                <a:spLocks/>
              </p:cNvSpPr>
              <p:nvPr/>
            </p:nvSpPr>
            <p:spPr bwMode="auto">
              <a:xfrm>
                <a:off x="404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2" name="Freeform 624"/>
              <p:cNvSpPr>
                <a:spLocks/>
              </p:cNvSpPr>
              <p:nvPr/>
            </p:nvSpPr>
            <p:spPr bwMode="auto">
              <a:xfrm>
                <a:off x="403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3" name="Freeform 625"/>
              <p:cNvSpPr>
                <a:spLocks/>
              </p:cNvSpPr>
              <p:nvPr/>
            </p:nvSpPr>
            <p:spPr bwMode="auto">
              <a:xfrm>
                <a:off x="402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4" name="Freeform 626"/>
              <p:cNvSpPr>
                <a:spLocks/>
              </p:cNvSpPr>
              <p:nvPr/>
            </p:nvSpPr>
            <p:spPr bwMode="auto">
              <a:xfrm>
                <a:off x="401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5" name="Freeform 627"/>
              <p:cNvSpPr>
                <a:spLocks/>
              </p:cNvSpPr>
              <p:nvPr/>
            </p:nvSpPr>
            <p:spPr bwMode="auto">
              <a:xfrm>
                <a:off x="400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6" name="Freeform 628"/>
              <p:cNvSpPr>
                <a:spLocks/>
              </p:cNvSpPr>
              <p:nvPr/>
            </p:nvSpPr>
            <p:spPr bwMode="auto">
              <a:xfrm>
                <a:off x="399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7" name="Freeform 629"/>
              <p:cNvSpPr>
                <a:spLocks/>
              </p:cNvSpPr>
              <p:nvPr/>
            </p:nvSpPr>
            <p:spPr bwMode="auto">
              <a:xfrm>
                <a:off x="398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8" name="Freeform 630"/>
              <p:cNvSpPr>
                <a:spLocks/>
              </p:cNvSpPr>
              <p:nvPr/>
            </p:nvSpPr>
            <p:spPr bwMode="auto">
              <a:xfrm>
                <a:off x="397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29" name="Freeform 631"/>
              <p:cNvSpPr>
                <a:spLocks/>
              </p:cNvSpPr>
              <p:nvPr/>
            </p:nvSpPr>
            <p:spPr bwMode="auto">
              <a:xfrm>
                <a:off x="396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0" name="Freeform 632"/>
              <p:cNvSpPr>
                <a:spLocks/>
              </p:cNvSpPr>
              <p:nvPr/>
            </p:nvSpPr>
            <p:spPr bwMode="auto">
              <a:xfrm>
                <a:off x="395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1" name="Freeform 633"/>
              <p:cNvSpPr>
                <a:spLocks/>
              </p:cNvSpPr>
              <p:nvPr/>
            </p:nvSpPr>
            <p:spPr bwMode="auto">
              <a:xfrm>
                <a:off x="394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2" name="Freeform 634"/>
              <p:cNvSpPr>
                <a:spLocks/>
              </p:cNvSpPr>
              <p:nvPr/>
            </p:nvSpPr>
            <p:spPr bwMode="auto">
              <a:xfrm>
                <a:off x="393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3" name="Freeform 635"/>
              <p:cNvSpPr>
                <a:spLocks/>
              </p:cNvSpPr>
              <p:nvPr/>
            </p:nvSpPr>
            <p:spPr bwMode="auto">
              <a:xfrm>
                <a:off x="393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4" name="Freeform 636"/>
              <p:cNvSpPr>
                <a:spLocks/>
              </p:cNvSpPr>
              <p:nvPr/>
            </p:nvSpPr>
            <p:spPr bwMode="auto">
              <a:xfrm>
                <a:off x="392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5" name="Freeform 637"/>
              <p:cNvSpPr>
                <a:spLocks/>
              </p:cNvSpPr>
              <p:nvPr/>
            </p:nvSpPr>
            <p:spPr bwMode="auto">
              <a:xfrm>
                <a:off x="391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6" name="Freeform 638"/>
              <p:cNvSpPr>
                <a:spLocks/>
              </p:cNvSpPr>
              <p:nvPr/>
            </p:nvSpPr>
            <p:spPr bwMode="auto">
              <a:xfrm>
                <a:off x="390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7" name="Freeform 639"/>
              <p:cNvSpPr>
                <a:spLocks/>
              </p:cNvSpPr>
              <p:nvPr/>
            </p:nvSpPr>
            <p:spPr bwMode="auto">
              <a:xfrm>
                <a:off x="389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8" name="Freeform 640"/>
              <p:cNvSpPr>
                <a:spLocks/>
              </p:cNvSpPr>
              <p:nvPr/>
            </p:nvSpPr>
            <p:spPr bwMode="auto">
              <a:xfrm>
                <a:off x="388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39" name="Freeform 641"/>
              <p:cNvSpPr>
                <a:spLocks/>
              </p:cNvSpPr>
              <p:nvPr/>
            </p:nvSpPr>
            <p:spPr bwMode="auto">
              <a:xfrm>
                <a:off x="387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0" name="Freeform 642"/>
              <p:cNvSpPr>
                <a:spLocks/>
              </p:cNvSpPr>
              <p:nvPr/>
            </p:nvSpPr>
            <p:spPr bwMode="auto">
              <a:xfrm>
                <a:off x="386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1" name="Freeform 643"/>
              <p:cNvSpPr>
                <a:spLocks/>
              </p:cNvSpPr>
              <p:nvPr/>
            </p:nvSpPr>
            <p:spPr bwMode="auto">
              <a:xfrm>
                <a:off x="385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2" name="Freeform 644"/>
              <p:cNvSpPr>
                <a:spLocks/>
              </p:cNvSpPr>
              <p:nvPr/>
            </p:nvSpPr>
            <p:spPr bwMode="auto">
              <a:xfrm>
                <a:off x="384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3" name="Freeform 645"/>
              <p:cNvSpPr>
                <a:spLocks/>
              </p:cNvSpPr>
              <p:nvPr/>
            </p:nvSpPr>
            <p:spPr bwMode="auto">
              <a:xfrm>
                <a:off x="383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4" name="Freeform 646"/>
              <p:cNvSpPr>
                <a:spLocks/>
              </p:cNvSpPr>
              <p:nvPr/>
            </p:nvSpPr>
            <p:spPr bwMode="auto">
              <a:xfrm>
                <a:off x="382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5" name="Freeform 647"/>
              <p:cNvSpPr>
                <a:spLocks/>
              </p:cNvSpPr>
              <p:nvPr/>
            </p:nvSpPr>
            <p:spPr bwMode="auto">
              <a:xfrm>
                <a:off x="381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6" name="Freeform 648"/>
              <p:cNvSpPr>
                <a:spLocks/>
              </p:cNvSpPr>
              <p:nvPr/>
            </p:nvSpPr>
            <p:spPr bwMode="auto">
              <a:xfrm>
                <a:off x="380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7" name="Freeform 649"/>
              <p:cNvSpPr>
                <a:spLocks/>
              </p:cNvSpPr>
              <p:nvPr/>
            </p:nvSpPr>
            <p:spPr bwMode="auto">
              <a:xfrm>
                <a:off x="380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8" name="Freeform 650"/>
              <p:cNvSpPr>
                <a:spLocks/>
              </p:cNvSpPr>
              <p:nvPr/>
            </p:nvSpPr>
            <p:spPr bwMode="auto">
              <a:xfrm>
                <a:off x="379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49" name="Freeform 651"/>
              <p:cNvSpPr>
                <a:spLocks/>
              </p:cNvSpPr>
              <p:nvPr/>
            </p:nvSpPr>
            <p:spPr bwMode="auto">
              <a:xfrm>
                <a:off x="378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0" name="Freeform 652"/>
              <p:cNvSpPr>
                <a:spLocks/>
              </p:cNvSpPr>
              <p:nvPr/>
            </p:nvSpPr>
            <p:spPr bwMode="auto">
              <a:xfrm>
                <a:off x="377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1" name="Freeform 653"/>
              <p:cNvSpPr>
                <a:spLocks/>
              </p:cNvSpPr>
              <p:nvPr/>
            </p:nvSpPr>
            <p:spPr bwMode="auto">
              <a:xfrm>
                <a:off x="376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2" name="Freeform 654"/>
              <p:cNvSpPr>
                <a:spLocks/>
              </p:cNvSpPr>
              <p:nvPr/>
            </p:nvSpPr>
            <p:spPr bwMode="auto">
              <a:xfrm>
                <a:off x="375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3" name="Freeform 655"/>
              <p:cNvSpPr>
                <a:spLocks/>
              </p:cNvSpPr>
              <p:nvPr/>
            </p:nvSpPr>
            <p:spPr bwMode="auto">
              <a:xfrm>
                <a:off x="374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4" name="Freeform 656"/>
              <p:cNvSpPr>
                <a:spLocks/>
              </p:cNvSpPr>
              <p:nvPr/>
            </p:nvSpPr>
            <p:spPr bwMode="auto">
              <a:xfrm>
                <a:off x="373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5" name="Freeform 657"/>
              <p:cNvSpPr>
                <a:spLocks/>
              </p:cNvSpPr>
              <p:nvPr/>
            </p:nvSpPr>
            <p:spPr bwMode="auto">
              <a:xfrm>
                <a:off x="3725"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6" name="Freeform 658"/>
              <p:cNvSpPr>
                <a:spLocks/>
              </p:cNvSpPr>
              <p:nvPr/>
            </p:nvSpPr>
            <p:spPr bwMode="auto">
              <a:xfrm>
                <a:off x="3716"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7" name="Freeform 659"/>
              <p:cNvSpPr>
                <a:spLocks/>
              </p:cNvSpPr>
              <p:nvPr/>
            </p:nvSpPr>
            <p:spPr bwMode="auto">
              <a:xfrm>
                <a:off x="370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8" name="Freeform 660"/>
              <p:cNvSpPr>
                <a:spLocks/>
              </p:cNvSpPr>
              <p:nvPr/>
            </p:nvSpPr>
            <p:spPr bwMode="auto">
              <a:xfrm>
                <a:off x="3697"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59" name="Freeform 661"/>
              <p:cNvSpPr>
                <a:spLocks/>
              </p:cNvSpPr>
              <p:nvPr/>
            </p:nvSpPr>
            <p:spPr bwMode="auto">
              <a:xfrm>
                <a:off x="3688"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0" name="Freeform 662"/>
              <p:cNvSpPr>
                <a:spLocks/>
              </p:cNvSpPr>
              <p:nvPr/>
            </p:nvSpPr>
            <p:spPr bwMode="auto">
              <a:xfrm>
                <a:off x="3679"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1" name="Freeform 663"/>
              <p:cNvSpPr>
                <a:spLocks/>
              </p:cNvSpPr>
              <p:nvPr/>
            </p:nvSpPr>
            <p:spPr bwMode="auto">
              <a:xfrm>
                <a:off x="367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2" name="Freeform 664"/>
              <p:cNvSpPr>
                <a:spLocks/>
              </p:cNvSpPr>
              <p:nvPr/>
            </p:nvSpPr>
            <p:spPr bwMode="auto">
              <a:xfrm>
                <a:off x="3660"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3" name="Freeform 665"/>
              <p:cNvSpPr>
                <a:spLocks/>
              </p:cNvSpPr>
              <p:nvPr/>
            </p:nvSpPr>
            <p:spPr bwMode="auto">
              <a:xfrm>
                <a:off x="3651"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4" name="Freeform 666"/>
              <p:cNvSpPr>
                <a:spLocks/>
              </p:cNvSpPr>
              <p:nvPr/>
            </p:nvSpPr>
            <p:spPr bwMode="auto">
              <a:xfrm>
                <a:off x="364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5" name="Freeform 667"/>
              <p:cNvSpPr>
                <a:spLocks/>
              </p:cNvSpPr>
              <p:nvPr/>
            </p:nvSpPr>
            <p:spPr bwMode="auto">
              <a:xfrm>
                <a:off x="3632"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6" name="Freeform 668"/>
              <p:cNvSpPr>
                <a:spLocks/>
              </p:cNvSpPr>
              <p:nvPr/>
            </p:nvSpPr>
            <p:spPr bwMode="auto">
              <a:xfrm>
                <a:off x="3623"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6767" name="Freeform 669"/>
              <p:cNvSpPr>
                <a:spLocks/>
              </p:cNvSpPr>
              <p:nvPr/>
            </p:nvSpPr>
            <p:spPr bwMode="auto">
              <a:xfrm>
                <a:off x="3614" y="94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grpSp>
        <p:grpSp>
          <p:nvGrpSpPr>
            <p:cNvPr id="4" name="Group 1287"/>
            <p:cNvGrpSpPr>
              <a:grpSpLocks/>
            </p:cNvGrpSpPr>
            <p:nvPr/>
          </p:nvGrpSpPr>
          <p:grpSpPr bwMode="auto">
            <a:xfrm>
              <a:off x="3467" y="2398"/>
              <a:ext cx="2318" cy="575"/>
              <a:chOff x="3467" y="2398"/>
              <a:chExt cx="2318" cy="575"/>
            </a:xfrm>
          </p:grpSpPr>
          <p:sp>
            <p:nvSpPr>
              <p:cNvPr id="15491" name="Rectangle 671"/>
              <p:cNvSpPr>
                <a:spLocks noChangeArrowheads="1"/>
              </p:cNvSpPr>
              <p:nvPr/>
            </p:nvSpPr>
            <p:spPr bwMode="auto">
              <a:xfrm>
                <a:off x="3470" y="2401"/>
                <a:ext cx="2301" cy="558"/>
              </a:xfrm>
              <a:prstGeom prst="rect">
                <a:avLst/>
              </a:prstGeom>
              <a:solidFill>
                <a:srgbClr val="FFFFFF"/>
              </a:solidFill>
              <a:ln w="9525">
                <a:noFill/>
                <a:miter lim="800000"/>
                <a:headEnd/>
                <a:tailEnd/>
              </a:ln>
            </p:spPr>
            <p:txBody>
              <a:bodyPr wrap="none" anchor="ctr"/>
              <a:lstStyle/>
              <a:p>
                <a:endParaRPr lang="fr-FR"/>
              </a:p>
            </p:txBody>
          </p:sp>
          <p:sp>
            <p:nvSpPr>
              <p:cNvPr id="15492" name="Freeform 672"/>
              <p:cNvSpPr>
                <a:spLocks/>
              </p:cNvSpPr>
              <p:nvPr/>
            </p:nvSpPr>
            <p:spPr bwMode="auto">
              <a:xfrm>
                <a:off x="3467" y="240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3" name="Freeform 673"/>
              <p:cNvSpPr>
                <a:spLocks/>
              </p:cNvSpPr>
              <p:nvPr/>
            </p:nvSpPr>
            <p:spPr bwMode="auto">
              <a:xfrm>
                <a:off x="3467" y="24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4" name="Freeform 674"/>
              <p:cNvSpPr>
                <a:spLocks/>
              </p:cNvSpPr>
              <p:nvPr/>
            </p:nvSpPr>
            <p:spPr bwMode="auto">
              <a:xfrm>
                <a:off x="3467" y="24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5" name="Freeform 675"/>
              <p:cNvSpPr>
                <a:spLocks/>
              </p:cNvSpPr>
              <p:nvPr/>
            </p:nvSpPr>
            <p:spPr bwMode="auto">
              <a:xfrm>
                <a:off x="3467" y="24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6" name="Freeform 676"/>
              <p:cNvSpPr>
                <a:spLocks/>
              </p:cNvSpPr>
              <p:nvPr/>
            </p:nvSpPr>
            <p:spPr bwMode="auto">
              <a:xfrm>
                <a:off x="3467" y="24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7" name="Freeform 677"/>
              <p:cNvSpPr>
                <a:spLocks/>
              </p:cNvSpPr>
              <p:nvPr/>
            </p:nvSpPr>
            <p:spPr bwMode="auto">
              <a:xfrm>
                <a:off x="3467" y="24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8" name="Freeform 678"/>
              <p:cNvSpPr>
                <a:spLocks/>
              </p:cNvSpPr>
              <p:nvPr/>
            </p:nvSpPr>
            <p:spPr bwMode="auto">
              <a:xfrm>
                <a:off x="3467" y="24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499" name="Freeform 679"/>
              <p:cNvSpPr>
                <a:spLocks/>
              </p:cNvSpPr>
              <p:nvPr/>
            </p:nvSpPr>
            <p:spPr bwMode="auto">
              <a:xfrm>
                <a:off x="3467" y="24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0" name="Freeform 680"/>
              <p:cNvSpPr>
                <a:spLocks/>
              </p:cNvSpPr>
              <p:nvPr/>
            </p:nvSpPr>
            <p:spPr bwMode="auto">
              <a:xfrm>
                <a:off x="3467" y="24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1" name="Freeform 681"/>
              <p:cNvSpPr>
                <a:spLocks/>
              </p:cNvSpPr>
              <p:nvPr/>
            </p:nvSpPr>
            <p:spPr bwMode="auto">
              <a:xfrm>
                <a:off x="3467" y="24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2" name="Freeform 682"/>
              <p:cNvSpPr>
                <a:spLocks/>
              </p:cNvSpPr>
              <p:nvPr/>
            </p:nvSpPr>
            <p:spPr bwMode="auto">
              <a:xfrm>
                <a:off x="3467" y="24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3" name="Freeform 683"/>
              <p:cNvSpPr>
                <a:spLocks/>
              </p:cNvSpPr>
              <p:nvPr/>
            </p:nvSpPr>
            <p:spPr bwMode="auto">
              <a:xfrm>
                <a:off x="3467" y="25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4" name="Freeform 684"/>
              <p:cNvSpPr>
                <a:spLocks/>
              </p:cNvSpPr>
              <p:nvPr/>
            </p:nvSpPr>
            <p:spPr bwMode="auto">
              <a:xfrm>
                <a:off x="3467" y="25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5" name="Freeform 685"/>
              <p:cNvSpPr>
                <a:spLocks/>
              </p:cNvSpPr>
              <p:nvPr/>
            </p:nvSpPr>
            <p:spPr bwMode="auto">
              <a:xfrm>
                <a:off x="3467" y="25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6" name="Freeform 686"/>
              <p:cNvSpPr>
                <a:spLocks/>
              </p:cNvSpPr>
              <p:nvPr/>
            </p:nvSpPr>
            <p:spPr bwMode="auto">
              <a:xfrm>
                <a:off x="3467" y="25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7" name="Freeform 687"/>
              <p:cNvSpPr>
                <a:spLocks/>
              </p:cNvSpPr>
              <p:nvPr/>
            </p:nvSpPr>
            <p:spPr bwMode="auto">
              <a:xfrm>
                <a:off x="3467" y="25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8" name="Freeform 688"/>
              <p:cNvSpPr>
                <a:spLocks/>
              </p:cNvSpPr>
              <p:nvPr/>
            </p:nvSpPr>
            <p:spPr bwMode="auto">
              <a:xfrm>
                <a:off x="3467" y="25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09" name="Freeform 689"/>
              <p:cNvSpPr>
                <a:spLocks/>
              </p:cNvSpPr>
              <p:nvPr/>
            </p:nvSpPr>
            <p:spPr bwMode="auto">
              <a:xfrm>
                <a:off x="3467" y="25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0" name="Freeform 690"/>
              <p:cNvSpPr>
                <a:spLocks/>
              </p:cNvSpPr>
              <p:nvPr/>
            </p:nvSpPr>
            <p:spPr bwMode="auto">
              <a:xfrm>
                <a:off x="3467" y="25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1" name="Freeform 691"/>
              <p:cNvSpPr>
                <a:spLocks/>
              </p:cNvSpPr>
              <p:nvPr/>
            </p:nvSpPr>
            <p:spPr bwMode="auto">
              <a:xfrm>
                <a:off x="3467" y="25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2" name="Freeform 692"/>
              <p:cNvSpPr>
                <a:spLocks/>
              </p:cNvSpPr>
              <p:nvPr/>
            </p:nvSpPr>
            <p:spPr bwMode="auto">
              <a:xfrm>
                <a:off x="3467" y="25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3" name="Freeform 693"/>
              <p:cNvSpPr>
                <a:spLocks/>
              </p:cNvSpPr>
              <p:nvPr/>
            </p:nvSpPr>
            <p:spPr bwMode="auto">
              <a:xfrm>
                <a:off x="3467" y="25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4" name="Freeform 694"/>
              <p:cNvSpPr>
                <a:spLocks/>
              </p:cNvSpPr>
              <p:nvPr/>
            </p:nvSpPr>
            <p:spPr bwMode="auto">
              <a:xfrm>
                <a:off x="3467" y="26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5" name="Freeform 695"/>
              <p:cNvSpPr>
                <a:spLocks/>
              </p:cNvSpPr>
              <p:nvPr/>
            </p:nvSpPr>
            <p:spPr bwMode="auto">
              <a:xfrm>
                <a:off x="3467" y="26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6" name="Freeform 696"/>
              <p:cNvSpPr>
                <a:spLocks/>
              </p:cNvSpPr>
              <p:nvPr/>
            </p:nvSpPr>
            <p:spPr bwMode="auto">
              <a:xfrm>
                <a:off x="3467" y="26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7" name="Freeform 697"/>
              <p:cNvSpPr>
                <a:spLocks/>
              </p:cNvSpPr>
              <p:nvPr/>
            </p:nvSpPr>
            <p:spPr bwMode="auto">
              <a:xfrm>
                <a:off x="3467" y="26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8" name="Freeform 698"/>
              <p:cNvSpPr>
                <a:spLocks/>
              </p:cNvSpPr>
              <p:nvPr/>
            </p:nvSpPr>
            <p:spPr bwMode="auto">
              <a:xfrm>
                <a:off x="3467" y="26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19" name="Freeform 699"/>
              <p:cNvSpPr>
                <a:spLocks/>
              </p:cNvSpPr>
              <p:nvPr/>
            </p:nvSpPr>
            <p:spPr bwMode="auto">
              <a:xfrm>
                <a:off x="3467" y="26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0" name="Freeform 700"/>
              <p:cNvSpPr>
                <a:spLocks/>
              </p:cNvSpPr>
              <p:nvPr/>
            </p:nvSpPr>
            <p:spPr bwMode="auto">
              <a:xfrm>
                <a:off x="3467" y="266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1" name="Freeform 701"/>
              <p:cNvSpPr>
                <a:spLocks/>
              </p:cNvSpPr>
              <p:nvPr/>
            </p:nvSpPr>
            <p:spPr bwMode="auto">
              <a:xfrm>
                <a:off x="3467" y="267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2" name="Freeform 702"/>
              <p:cNvSpPr>
                <a:spLocks/>
              </p:cNvSpPr>
              <p:nvPr/>
            </p:nvSpPr>
            <p:spPr bwMode="auto">
              <a:xfrm>
                <a:off x="3467" y="268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3" name="Freeform 703"/>
              <p:cNvSpPr>
                <a:spLocks/>
              </p:cNvSpPr>
              <p:nvPr/>
            </p:nvSpPr>
            <p:spPr bwMode="auto">
              <a:xfrm>
                <a:off x="3467" y="26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4" name="Freeform 704"/>
              <p:cNvSpPr>
                <a:spLocks/>
              </p:cNvSpPr>
              <p:nvPr/>
            </p:nvSpPr>
            <p:spPr bwMode="auto">
              <a:xfrm>
                <a:off x="3467" y="26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5" name="Freeform 705"/>
              <p:cNvSpPr>
                <a:spLocks/>
              </p:cNvSpPr>
              <p:nvPr/>
            </p:nvSpPr>
            <p:spPr bwMode="auto">
              <a:xfrm>
                <a:off x="3467" y="27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6" name="Freeform 706"/>
              <p:cNvSpPr>
                <a:spLocks/>
              </p:cNvSpPr>
              <p:nvPr/>
            </p:nvSpPr>
            <p:spPr bwMode="auto">
              <a:xfrm>
                <a:off x="3467" y="27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7" name="Freeform 707"/>
              <p:cNvSpPr>
                <a:spLocks/>
              </p:cNvSpPr>
              <p:nvPr/>
            </p:nvSpPr>
            <p:spPr bwMode="auto">
              <a:xfrm>
                <a:off x="3467" y="27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8" name="Freeform 708"/>
              <p:cNvSpPr>
                <a:spLocks/>
              </p:cNvSpPr>
              <p:nvPr/>
            </p:nvSpPr>
            <p:spPr bwMode="auto">
              <a:xfrm>
                <a:off x="3467" y="27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29" name="Freeform 709"/>
              <p:cNvSpPr>
                <a:spLocks/>
              </p:cNvSpPr>
              <p:nvPr/>
            </p:nvSpPr>
            <p:spPr bwMode="auto">
              <a:xfrm>
                <a:off x="3467" y="27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0" name="Freeform 710"/>
              <p:cNvSpPr>
                <a:spLocks/>
              </p:cNvSpPr>
              <p:nvPr/>
            </p:nvSpPr>
            <p:spPr bwMode="auto">
              <a:xfrm>
                <a:off x="3467" y="27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1" name="Freeform 711"/>
              <p:cNvSpPr>
                <a:spLocks/>
              </p:cNvSpPr>
              <p:nvPr/>
            </p:nvSpPr>
            <p:spPr bwMode="auto">
              <a:xfrm>
                <a:off x="3467" y="27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2" name="Freeform 712"/>
              <p:cNvSpPr>
                <a:spLocks/>
              </p:cNvSpPr>
              <p:nvPr/>
            </p:nvSpPr>
            <p:spPr bwMode="auto">
              <a:xfrm>
                <a:off x="3467" y="27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3" name="Freeform 713"/>
              <p:cNvSpPr>
                <a:spLocks/>
              </p:cNvSpPr>
              <p:nvPr/>
            </p:nvSpPr>
            <p:spPr bwMode="auto">
              <a:xfrm>
                <a:off x="3467" y="27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4" name="Freeform 714"/>
              <p:cNvSpPr>
                <a:spLocks/>
              </p:cNvSpPr>
              <p:nvPr/>
            </p:nvSpPr>
            <p:spPr bwMode="auto">
              <a:xfrm>
                <a:off x="3467" y="27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5" name="Freeform 715"/>
              <p:cNvSpPr>
                <a:spLocks/>
              </p:cNvSpPr>
              <p:nvPr/>
            </p:nvSpPr>
            <p:spPr bwMode="auto">
              <a:xfrm>
                <a:off x="3467" y="280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6" name="Freeform 716"/>
              <p:cNvSpPr>
                <a:spLocks/>
              </p:cNvSpPr>
              <p:nvPr/>
            </p:nvSpPr>
            <p:spPr bwMode="auto">
              <a:xfrm>
                <a:off x="3467" y="28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7" name="Freeform 717"/>
              <p:cNvSpPr>
                <a:spLocks/>
              </p:cNvSpPr>
              <p:nvPr/>
            </p:nvSpPr>
            <p:spPr bwMode="auto">
              <a:xfrm>
                <a:off x="3467" y="28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8" name="Freeform 718"/>
              <p:cNvSpPr>
                <a:spLocks/>
              </p:cNvSpPr>
              <p:nvPr/>
            </p:nvSpPr>
            <p:spPr bwMode="auto">
              <a:xfrm>
                <a:off x="3467" y="28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39" name="Freeform 719"/>
              <p:cNvSpPr>
                <a:spLocks/>
              </p:cNvSpPr>
              <p:nvPr/>
            </p:nvSpPr>
            <p:spPr bwMode="auto">
              <a:xfrm>
                <a:off x="3467" y="28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0" name="Freeform 720"/>
              <p:cNvSpPr>
                <a:spLocks/>
              </p:cNvSpPr>
              <p:nvPr/>
            </p:nvSpPr>
            <p:spPr bwMode="auto">
              <a:xfrm>
                <a:off x="3467" y="28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1" name="Freeform 721"/>
              <p:cNvSpPr>
                <a:spLocks/>
              </p:cNvSpPr>
              <p:nvPr/>
            </p:nvSpPr>
            <p:spPr bwMode="auto">
              <a:xfrm>
                <a:off x="3467" y="28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2" name="Freeform 722"/>
              <p:cNvSpPr>
                <a:spLocks/>
              </p:cNvSpPr>
              <p:nvPr/>
            </p:nvSpPr>
            <p:spPr bwMode="auto">
              <a:xfrm>
                <a:off x="3467" y="28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3" name="Freeform 723"/>
              <p:cNvSpPr>
                <a:spLocks/>
              </p:cNvSpPr>
              <p:nvPr/>
            </p:nvSpPr>
            <p:spPr bwMode="auto">
              <a:xfrm>
                <a:off x="3467" y="28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4" name="Freeform 724"/>
              <p:cNvSpPr>
                <a:spLocks/>
              </p:cNvSpPr>
              <p:nvPr/>
            </p:nvSpPr>
            <p:spPr bwMode="auto">
              <a:xfrm>
                <a:off x="3467" y="28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5" name="Freeform 725"/>
              <p:cNvSpPr>
                <a:spLocks/>
              </p:cNvSpPr>
              <p:nvPr/>
            </p:nvSpPr>
            <p:spPr bwMode="auto">
              <a:xfrm>
                <a:off x="3467" y="28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6" name="Freeform 726"/>
              <p:cNvSpPr>
                <a:spLocks/>
              </p:cNvSpPr>
              <p:nvPr/>
            </p:nvSpPr>
            <p:spPr bwMode="auto">
              <a:xfrm>
                <a:off x="3467" y="29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7" name="Freeform 727"/>
              <p:cNvSpPr>
                <a:spLocks/>
              </p:cNvSpPr>
              <p:nvPr/>
            </p:nvSpPr>
            <p:spPr bwMode="auto">
              <a:xfrm>
                <a:off x="3467" y="29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8" name="Freeform 728"/>
              <p:cNvSpPr>
                <a:spLocks/>
              </p:cNvSpPr>
              <p:nvPr/>
            </p:nvSpPr>
            <p:spPr bwMode="auto">
              <a:xfrm>
                <a:off x="3467" y="29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49" name="Freeform 729"/>
              <p:cNvSpPr>
                <a:spLocks/>
              </p:cNvSpPr>
              <p:nvPr/>
            </p:nvSpPr>
            <p:spPr bwMode="auto">
              <a:xfrm>
                <a:off x="3467" y="29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50" name="Freeform 730"/>
              <p:cNvSpPr>
                <a:spLocks/>
              </p:cNvSpPr>
              <p:nvPr/>
            </p:nvSpPr>
            <p:spPr bwMode="auto">
              <a:xfrm>
                <a:off x="3467" y="29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51" name="Freeform 731"/>
              <p:cNvSpPr>
                <a:spLocks/>
              </p:cNvSpPr>
              <p:nvPr/>
            </p:nvSpPr>
            <p:spPr bwMode="auto">
              <a:xfrm>
                <a:off x="3467" y="29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8000"/>
              </a:solidFill>
              <a:ln w="9525" cap="rnd">
                <a:noFill/>
                <a:round/>
                <a:headEnd/>
                <a:tailEnd/>
              </a:ln>
            </p:spPr>
            <p:txBody>
              <a:bodyPr/>
              <a:lstStyle/>
              <a:p>
                <a:endParaRPr lang="fr-FR"/>
              </a:p>
            </p:txBody>
          </p:sp>
          <p:sp>
            <p:nvSpPr>
              <p:cNvPr id="15552" name="Freeform 732"/>
              <p:cNvSpPr>
                <a:spLocks/>
              </p:cNvSpPr>
              <p:nvPr/>
            </p:nvSpPr>
            <p:spPr bwMode="auto">
              <a:xfrm>
                <a:off x="347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3" name="Freeform 733"/>
              <p:cNvSpPr>
                <a:spLocks/>
              </p:cNvSpPr>
              <p:nvPr/>
            </p:nvSpPr>
            <p:spPr bwMode="auto">
              <a:xfrm>
                <a:off x="347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4" name="Freeform 734"/>
              <p:cNvSpPr>
                <a:spLocks/>
              </p:cNvSpPr>
              <p:nvPr/>
            </p:nvSpPr>
            <p:spPr bwMode="auto">
              <a:xfrm>
                <a:off x="348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5" name="Freeform 735"/>
              <p:cNvSpPr>
                <a:spLocks/>
              </p:cNvSpPr>
              <p:nvPr/>
            </p:nvSpPr>
            <p:spPr bwMode="auto">
              <a:xfrm>
                <a:off x="349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6" name="Freeform 736"/>
              <p:cNvSpPr>
                <a:spLocks/>
              </p:cNvSpPr>
              <p:nvPr/>
            </p:nvSpPr>
            <p:spPr bwMode="auto">
              <a:xfrm>
                <a:off x="350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7" name="Freeform 737"/>
              <p:cNvSpPr>
                <a:spLocks/>
              </p:cNvSpPr>
              <p:nvPr/>
            </p:nvSpPr>
            <p:spPr bwMode="auto">
              <a:xfrm>
                <a:off x="351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8" name="Freeform 738"/>
              <p:cNvSpPr>
                <a:spLocks/>
              </p:cNvSpPr>
              <p:nvPr/>
            </p:nvSpPr>
            <p:spPr bwMode="auto">
              <a:xfrm>
                <a:off x="352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59" name="Freeform 739"/>
              <p:cNvSpPr>
                <a:spLocks/>
              </p:cNvSpPr>
              <p:nvPr/>
            </p:nvSpPr>
            <p:spPr bwMode="auto">
              <a:xfrm>
                <a:off x="353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0" name="Freeform 740"/>
              <p:cNvSpPr>
                <a:spLocks/>
              </p:cNvSpPr>
              <p:nvPr/>
            </p:nvSpPr>
            <p:spPr bwMode="auto">
              <a:xfrm>
                <a:off x="354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1" name="Freeform 741"/>
              <p:cNvSpPr>
                <a:spLocks/>
              </p:cNvSpPr>
              <p:nvPr/>
            </p:nvSpPr>
            <p:spPr bwMode="auto">
              <a:xfrm>
                <a:off x="355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2" name="Freeform 742"/>
              <p:cNvSpPr>
                <a:spLocks/>
              </p:cNvSpPr>
              <p:nvPr/>
            </p:nvSpPr>
            <p:spPr bwMode="auto">
              <a:xfrm>
                <a:off x="356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3" name="Freeform 743"/>
              <p:cNvSpPr>
                <a:spLocks/>
              </p:cNvSpPr>
              <p:nvPr/>
            </p:nvSpPr>
            <p:spPr bwMode="auto">
              <a:xfrm>
                <a:off x="357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4" name="Freeform 744"/>
              <p:cNvSpPr>
                <a:spLocks/>
              </p:cNvSpPr>
              <p:nvPr/>
            </p:nvSpPr>
            <p:spPr bwMode="auto">
              <a:xfrm>
                <a:off x="358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5" name="Freeform 745"/>
              <p:cNvSpPr>
                <a:spLocks/>
              </p:cNvSpPr>
              <p:nvPr/>
            </p:nvSpPr>
            <p:spPr bwMode="auto">
              <a:xfrm>
                <a:off x="359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6" name="Freeform 746"/>
              <p:cNvSpPr>
                <a:spLocks/>
              </p:cNvSpPr>
              <p:nvPr/>
            </p:nvSpPr>
            <p:spPr bwMode="auto">
              <a:xfrm>
                <a:off x="360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7" name="Freeform 747"/>
              <p:cNvSpPr>
                <a:spLocks/>
              </p:cNvSpPr>
              <p:nvPr/>
            </p:nvSpPr>
            <p:spPr bwMode="auto">
              <a:xfrm>
                <a:off x="360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8" name="Freeform 748"/>
              <p:cNvSpPr>
                <a:spLocks/>
              </p:cNvSpPr>
              <p:nvPr/>
            </p:nvSpPr>
            <p:spPr bwMode="auto">
              <a:xfrm>
                <a:off x="361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69" name="Freeform 749"/>
              <p:cNvSpPr>
                <a:spLocks/>
              </p:cNvSpPr>
              <p:nvPr/>
            </p:nvSpPr>
            <p:spPr bwMode="auto">
              <a:xfrm>
                <a:off x="362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0" name="Freeform 750"/>
              <p:cNvSpPr>
                <a:spLocks/>
              </p:cNvSpPr>
              <p:nvPr/>
            </p:nvSpPr>
            <p:spPr bwMode="auto">
              <a:xfrm>
                <a:off x="363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1" name="Freeform 751"/>
              <p:cNvSpPr>
                <a:spLocks/>
              </p:cNvSpPr>
              <p:nvPr/>
            </p:nvSpPr>
            <p:spPr bwMode="auto">
              <a:xfrm>
                <a:off x="364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2" name="Freeform 752"/>
              <p:cNvSpPr>
                <a:spLocks/>
              </p:cNvSpPr>
              <p:nvPr/>
            </p:nvSpPr>
            <p:spPr bwMode="auto">
              <a:xfrm>
                <a:off x="365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3" name="Freeform 753"/>
              <p:cNvSpPr>
                <a:spLocks/>
              </p:cNvSpPr>
              <p:nvPr/>
            </p:nvSpPr>
            <p:spPr bwMode="auto">
              <a:xfrm>
                <a:off x="366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4" name="Freeform 754"/>
              <p:cNvSpPr>
                <a:spLocks/>
              </p:cNvSpPr>
              <p:nvPr/>
            </p:nvSpPr>
            <p:spPr bwMode="auto">
              <a:xfrm>
                <a:off x="367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5" name="Freeform 755"/>
              <p:cNvSpPr>
                <a:spLocks/>
              </p:cNvSpPr>
              <p:nvPr/>
            </p:nvSpPr>
            <p:spPr bwMode="auto">
              <a:xfrm>
                <a:off x="368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6" name="Freeform 756"/>
              <p:cNvSpPr>
                <a:spLocks/>
              </p:cNvSpPr>
              <p:nvPr/>
            </p:nvSpPr>
            <p:spPr bwMode="auto">
              <a:xfrm>
                <a:off x="369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7" name="Freeform 757"/>
              <p:cNvSpPr>
                <a:spLocks/>
              </p:cNvSpPr>
              <p:nvPr/>
            </p:nvSpPr>
            <p:spPr bwMode="auto">
              <a:xfrm>
                <a:off x="370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8" name="Freeform 758"/>
              <p:cNvSpPr>
                <a:spLocks/>
              </p:cNvSpPr>
              <p:nvPr/>
            </p:nvSpPr>
            <p:spPr bwMode="auto">
              <a:xfrm>
                <a:off x="371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79" name="Freeform 759"/>
              <p:cNvSpPr>
                <a:spLocks/>
              </p:cNvSpPr>
              <p:nvPr/>
            </p:nvSpPr>
            <p:spPr bwMode="auto">
              <a:xfrm>
                <a:off x="372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0" name="Freeform 760"/>
              <p:cNvSpPr>
                <a:spLocks/>
              </p:cNvSpPr>
              <p:nvPr/>
            </p:nvSpPr>
            <p:spPr bwMode="auto">
              <a:xfrm>
                <a:off x="373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1" name="Freeform 761"/>
              <p:cNvSpPr>
                <a:spLocks/>
              </p:cNvSpPr>
              <p:nvPr/>
            </p:nvSpPr>
            <p:spPr bwMode="auto">
              <a:xfrm>
                <a:off x="373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2" name="Freeform 762"/>
              <p:cNvSpPr>
                <a:spLocks/>
              </p:cNvSpPr>
              <p:nvPr/>
            </p:nvSpPr>
            <p:spPr bwMode="auto">
              <a:xfrm>
                <a:off x="374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3" name="Freeform 763"/>
              <p:cNvSpPr>
                <a:spLocks/>
              </p:cNvSpPr>
              <p:nvPr/>
            </p:nvSpPr>
            <p:spPr bwMode="auto">
              <a:xfrm>
                <a:off x="375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4" name="Freeform 764"/>
              <p:cNvSpPr>
                <a:spLocks/>
              </p:cNvSpPr>
              <p:nvPr/>
            </p:nvSpPr>
            <p:spPr bwMode="auto">
              <a:xfrm>
                <a:off x="376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5" name="Freeform 765"/>
              <p:cNvSpPr>
                <a:spLocks/>
              </p:cNvSpPr>
              <p:nvPr/>
            </p:nvSpPr>
            <p:spPr bwMode="auto">
              <a:xfrm>
                <a:off x="377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6" name="Freeform 766"/>
              <p:cNvSpPr>
                <a:spLocks/>
              </p:cNvSpPr>
              <p:nvPr/>
            </p:nvSpPr>
            <p:spPr bwMode="auto">
              <a:xfrm>
                <a:off x="378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7" name="Freeform 767"/>
              <p:cNvSpPr>
                <a:spLocks/>
              </p:cNvSpPr>
              <p:nvPr/>
            </p:nvSpPr>
            <p:spPr bwMode="auto">
              <a:xfrm>
                <a:off x="379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8" name="Freeform 768"/>
              <p:cNvSpPr>
                <a:spLocks/>
              </p:cNvSpPr>
              <p:nvPr/>
            </p:nvSpPr>
            <p:spPr bwMode="auto">
              <a:xfrm>
                <a:off x="380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89" name="Freeform 769"/>
              <p:cNvSpPr>
                <a:spLocks/>
              </p:cNvSpPr>
              <p:nvPr/>
            </p:nvSpPr>
            <p:spPr bwMode="auto">
              <a:xfrm>
                <a:off x="381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0" name="Freeform 770"/>
              <p:cNvSpPr>
                <a:spLocks/>
              </p:cNvSpPr>
              <p:nvPr/>
            </p:nvSpPr>
            <p:spPr bwMode="auto">
              <a:xfrm>
                <a:off x="382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1" name="Freeform 771"/>
              <p:cNvSpPr>
                <a:spLocks/>
              </p:cNvSpPr>
              <p:nvPr/>
            </p:nvSpPr>
            <p:spPr bwMode="auto">
              <a:xfrm>
                <a:off x="383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2" name="Freeform 772"/>
              <p:cNvSpPr>
                <a:spLocks/>
              </p:cNvSpPr>
              <p:nvPr/>
            </p:nvSpPr>
            <p:spPr bwMode="auto">
              <a:xfrm>
                <a:off x="384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3" name="Freeform 773"/>
              <p:cNvSpPr>
                <a:spLocks/>
              </p:cNvSpPr>
              <p:nvPr/>
            </p:nvSpPr>
            <p:spPr bwMode="auto">
              <a:xfrm>
                <a:off x="385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4" name="Freeform 774"/>
              <p:cNvSpPr>
                <a:spLocks/>
              </p:cNvSpPr>
              <p:nvPr/>
            </p:nvSpPr>
            <p:spPr bwMode="auto">
              <a:xfrm>
                <a:off x="386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5" name="Freeform 775"/>
              <p:cNvSpPr>
                <a:spLocks/>
              </p:cNvSpPr>
              <p:nvPr/>
            </p:nvSpPr>
            <p:spPr bwMode="auto">
              <a:xfrm>
                <a:off x="386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6" name="Freeform 776"/>
              <p:cNvSpPr>
                <a:spLocks/>
              </p:cNvSpPr>
              <p:nvPr/>
            </p:nvSpPr>
            <p:spPr bwMode="auto">
              <a:xfrm>
                <a:off x="387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7" name="Freeform 777"/>
              <p:cNvSpPr>
                <a:spLocks/>
              </p:cNvSpPr>
              <p:nvPr/>
            </p:nvSpPr>
            <p:spPr bwMode="auto">
              <a:xfrm>
                <a:off x="388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8" name="Freeform 778"/>
              <p:cNvSpPr>
                <a:spLocks/>
              </p:cNvSpPr>
              <p:nvPr/>
            </p:nvSpPr>
            <p:spPr bwMode="auto">
              <a:xfrm>
                <a:off x="389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599" name="Freeform 779"/>
              <p:cNvSpPr>
                <a:spLocks/>
              </p:cNvSpPr>
              <p:nvPr/>
            </p:nvSpPr>
            <p:spPr bwMode="auto">
              <a:xfrm>
                <a:off x="390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0" name="Freeform 780"/>
              <p:cNvSpPr>
                <a:spLocks/>
              </p:cNvSpPr>
              <p:nvPr/>
            </p:nvSpPr>
            <p:spPr bwMode="auto">
              <a:xfrm>
                <a:off x="391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1" name="Freeform 781"/>
              <p:cNvSpPr>
                <a:spLocks/>
              </p:cNvSpPr>
              <p:nvPr/>
            </p:nvSpPr>
            <p:spPr bwMode="auto">
              <a:xfrm>
                <a:off x="392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2" name="Freeform 782"/>
              <p:cNvSpPr>
                <a:spLocks/>
              </p:cNvSpPr>
              <p:nvPr/>
            </p:nvSpPr>
            <p:spPr bwMode="auto">
              <a:xfrm>
                <a:off x="393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3" name="Freeform 783"/>
              <p:cNvSpPr>
                <a:spLocks/>
              </p:cNvSpPr>
              <p:nvPr/>
            </p:nvSpPr>
            <p:spPr bwMode="auto">
              <a:xfrm>
                <a:off x="394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4" name="Freeform 784"/>
              <p:cNvSpPr>
                <a:spLocks/>
              </p:cNvSpPr>
              <p:nvPr/>
            </p:nvSpPr>
            <p:spPr bwMode="auto">
              <a:xfrm>
                <a:off x="395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5" name="Freeform 785"/>
              <p:cNvSpPr>
                <a:spLocks/>
              </p:cNvSpPr>
              <p:nvPr/>
            </p:nvSpPr>
            <p:spPr bwMode="auto">
              <a:xfrm>
                <a:off x="396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6" name="Freeform 786"/>
              <p:cNvSpPr>
                <a:spLocks/>
              </p:cNvSpPr>
              <p:nvPr/>
            </p:nvSpPr>
            <p:spPr bwMode="auto">
              <a:xfrm>
                <a:off x="397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7" name="Freeform 787"/>
              <p:cNvSpPr>
                <a:spLocks/>
              </p:cNvSpPr>
              <p:nvPr/>
            </p:nvSpPr>
            <p:spPr bwMode="auto">
              <a:xfrm>
                <a:off x="398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8" name="Freeform 788"/>
              <p:cNvSpPr>
                <a:spLocks/>
              </p:cNvSpPr>
              <p:nvPr/>
            </p:nvSpPr>
            <p:spPr bwMode="auto">
              <a:xfrm>
                <a:off x="399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09" name="Freeform 789"/>
              <p:cNvSpPr>
                <a:spLocks/>
              </p:cNvSpPr>
              <p:nvPr/>
            </p:nvSpPr>
            <p:spPr bwMode="auto">
              <a:xfrm>
                <a:off x="400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0" name="Freeform 790"/>
              <p:cNvSpPr>
                <a:spLocks/>
              </p:cNvSpPr>
              <p:nvPr/>
            </p:nvSpPr>
            <p:spPr bwMode="auto">
              <a:xfrm>
                <a:off x="400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1" name="Freeform 791"/>
              <p:cNvSpPr>
                <a:spLocks/>
              </p:cNvSpPr>
              <p:nvPr/>
            </p:nvSpPr>
            <p:spPr bwMode="auto">
              <a:xfrm>
                <a:off x="401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2" name="Freeform 792"/>
              <p:cNvSpPr>
                <a:spLocks/>
              </p:cNvSpPr>
              <p:nvPr/>
            </p:nvSpPr>
            <p:spPr bwMode="auto">
              <a:xfrm>
                <a:off x="402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3" name="Freeform 793"/>
              <p:cNvSpPr>
                <a:spLocks/>
              </p:cNvSpPr>
              <p:nvPr/>
            </p:nvSpPr>
            <p:spPr bwMode="auto">
              <a:xfrm>
                <a:off x="403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4" name="Freeform 794"/>
              <p:cNvSpPr>
                <a:spLocks/>
              </p:cNvSpPr>
              <p:nvPr/>
            </p:nvSpPr>
            <p:spPr bwMode="auto">
              <a:xfrm>
                <a:off x="404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5" name="Freeform 795"/>
              <p:cNvSpPr>
                <a:spLocks/>
              </p:cNvSpPr>
              <p:nvPr/>
            </p:nvSpPr>
            <p:spPr bwMode="auto">
              <a:xfrm>
                <a:off x="405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6" name="Freeform 796"/>
              <p:cNvSpPr>
                <a:spLocks/>
              </p:cNvSpPr>
              <p:nvPr/>
            </p:nvSpPr>
            <p:spPr bwMode="auto">
              <a:xfrm>
                <a:off x="406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7" name="Freeform 797"/>
              <p:cNvSpPr>
                <a:spLocks/>
              </p:cNvSpPr>
              <p:nvPr/>
            </p:nvSpPr>
            <p:spPr bwMode="auto">
              <a:xfrm>
                <a:off x="407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8" name="Freeform 798"/>
              <p:cNvSpPr>
                <a:spLocks/>
              </p:cNvSpPr>
              <p:nvPr/>
            </p:nvSpPr>
            <p:spPr bwMode="auto">
              <a:xfrm>
                <a:off x="408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19" name="Freeform 799"/>
              <p:cNvSpPr>
                <a:spLocks/>
              </p:cNvSpPr>
              <p:nvPr/>
            </p:nvSpPr>
            <p:spPr bwMode="auto">
              <a:xfrm>
                <a:off x="409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0" name="Freeform 800"/>
              <p:cNvSpPr>
                <a:spLocks/>
              </p:cNvSpPr>
              <p:nvPr/>
            </p:nvSpPr>
            <p:spPr bwMode="auto">
              <a:xfrm>
                <a:off x="410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1" name="Freeform 801"/>
              <p:cNvSpPr>
                <a:spLocks/>
              </p:cNvSpPr>
              <p:nvPr/>
            </p:nvSpPr>
            <p:spPr bwMode="auto">
              <a:xfrm>
                <a:off x="411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2" name="Freeform 802"/>
              <p:cNvSpPr>
                <a:spLocks/>
              </p:cNvSpPr>
              <p:nvPr/>
            </p:nvSpPr>
            <p:spPr bwMode="auto">
              <a:xfrm>
                <a:off x="412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3" name="Freeform 803"/>
              <p:cNvSpPr>
                <a:spLocks/>
              </p:cNvSpPr>
              <p:nvPr/>
            </p:nvSpPr>
            <p:spPr bwMode="auto">
              <a:xfrm>
                <a:off x="413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4" name="Freeform 804"/>
              <p:cNvSpPr>
                <a:spLocks/>
              </p:cNvSpPr>
              <p:nvPr/>
            </p:nvSpPr>
            <p:spPr bwMode="auto">
              <a:xfrm>
                <a:off x="413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5" name="Freeform 805"/>
              <p:cNvSpPr>
                <a:spLocks/>
              </p:cNvSpPr>
              <p:nvPr/>
            </p:nvSpPr>
            <p:spPr bwMode="auto">
              <a:xfrm>
                <a:off x="414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6" name="Freeform 806"/>
              <p:cNvSpPr>
                <a:spLocks/>
              </p:cNvSpPr>
              <p:nvPr/>
            </p:nvSpPr>
            <p:spPr bwMode="auto">
              <a:xfrm>
                <a:off x="415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7" name="Freeform 807"/>
              <p:cNvSpPr>
                <a:spLocks/>
              </p:cNvSpPr>
              <p:nvPr/>
            </p:nvSpPr>
            <p:spPr bwMode="auto">
              <a:xfrm>
                <a:off x="416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8" name="Freeform 808"/>
              <p:cNvSpPr>
                <a:spLocks/>
              </p:cNvSpPr>
              <p:nvPr/>
            </p:nvSpPr>
            <p:spPr bwMode="auto">
              <a:xfrm>
                <a:off x="417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29" name="Freeform 809"/>
              <p:cNvSpPr>
                <a:spLocks/>
              </p:cNvSpPr>
              <p:nvPr/>
            </p:nvSpPr>
            <p:spPr bwMode="auto">
              <a:xfrm>
                <a:off x="418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0" name="Freeform 810"/>
              <p:cNvSpPr>
                <a:spLocks/>
              </p:cNvSpPr>
              <p:nvPr/>
            </p:nvSpPr>
            <p:spPr bwMode="auto">
              <a:xfrm>
                <a:off x="419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1" name="Freeform 811"/>
              <p:cNvSpPr>
                <a:spLocks/>
              </p:cNvSpPr>
              <p:nvPr/>
            </p:nvSpPr>
            <p:spPr bwMode="auto">
              <a:xfrm>
                <a:off x="420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2" name="Freeform 812"/>
              <p:cNvSpPr>
                <a:spLocks/>
              </p:cNvSpPr>
              <p:nvPr/>
            </p:nvSpPr>
            <p:spPr bwMode="auto">
              <a:xfrm>
                <a:off x="421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3" name="Freeform 813"/>
              <p:cNvSpPr>
                <a:spLocks/>
              </p:cNvSpPr>
              <p:nvPr/>
            </p:nvSpPr>
            <p:spPr bwMode="auto">
              <a:xfrm>
                <a:off x="422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4" name="Freeform 814"/>
              <p:cNvSpPr>
                <a:spLocks/>
              </p:cNvSpPr>
              <p:nvPr/>
            </p:nvSpPr>
            <p:spPr bwMode="auto">
              <a:xfrm>
                <a:off x="423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5" name="Freeform 815"/>
              <p:cNvSpPr>
                <a:spLocks/>
              </p:cNvSpPr>
              <p:nvPr/>
            </p:nvSpPr>
            <p:spPr bwMode="auto">
              <a:xfrm>
                <a:off x="424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6" name="Freeform 816"/>
              <p:cNvSpPr>
                <a:spLocks/>
              </p:cNvSpPr>
              <p:nvPr/>
            </p:nvSpPr>
            <p:spPr bwMode="auto">
              <a:xfrm>
                <a:off x="425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7" name="Freeform 817"/>
              <p:cNvSpPr>
                <a:spLocks/>
              </p:cNvSpPr>
              <p:nvPr/>
            </p:nvSpPr>
            <p:spPr bwMode="auto">
              <a:xfrm>
                <a:off x="426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8" name="Freeform 818"/>
              <p:cNvSpPr>
                <a:spLocks/>
              </p:cNvSpPr>
              <p:nvPr/>
            </p:nvSpPr>
            <p:spPr bwMode="auto">
              <a:xfrm>
                <a:off x="426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39" name="Freeform 819"/>
              <p:cNvSpPr>
                <a:spLocks/>
              </p:cNvSpPr>
              <p:nvPr/>
            </p:nvSpPr>
            <p:spPr bwMode="auto">
              <a:xfrm>
                <a:off x="427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0" name="Freeform 820"/>
              <p:cNvSpPr>
                <a:spLocks/>
              </p:cNvSpPr>
              <p:nvPr/>
            </p:nvSpPr>
            <p:spPr bwMode="auto">
              <a:xfrm>
                <a:off x="428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1" name="Freeform 821"/>
              <p:cNvSpPr>
                <a:spLocks/>
              </p:cNvSpPr>
              <p:nvPr/>
            </p:nvSpPr>
            <p:spPr bwMode="auto">
              <a:xfrm>
                <a:off x="429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2" name="Freeform 822"/>
              <p:cNvSpPr>
                <a:spLocks/>
              </p:cNvSpPr>
              <p:nvPr/>
            </p:nvSpPr>
            <p:spPr bwMode="auto">
              <a:xfrm>
                <a:off x="430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3" name="Freeform 823"/>
              <p:cNvSpPr>
                <a:spLocks/>
              </p:cNvSpPr>
              <p:nvPr/>
            </p:nvSpPr>
            <p:spPr bwMode="auto">
              <a:xfrm>
                <a:off x="431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4" name="Freeform 824"/>
              <p:cNvSpPr>
                <a:spLocks/>
              </p:cNvSpPr>
              <p:nvPr/>
            </p:nvSpPr>
            <p:spPr bwMode="auto">
              <a:xfrm>
                <a:off x="432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5" name="Freeform 825"/>
              <p:cNvSpPr>
                <a:spLocks/>
              </p:cNvSpPr>
              <p:nvPr/>
            </p:nvSpPr>
            <p:spPr bwMode="auto">
              <a:xfrm>
                <a:off x="433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6" name="Freeform 826"/>
              <p:cNvSpPr>
                <a:spLocks/>
              </p:cNvSpPr>
              <p:nvPr/>
            </p:nvSpPr>
            <p:spPr bwMode="auto">
              <a:xfrm>
                <a:off x="434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7" name="Freeform 827"/>
              <p:cNvSpPr>
                <a:spLocks/>
              </p:cNvSpPr>
              <p:nvPr/>
            </p:nvSpPr>
            <p:spPr bwMode="auto">
              <a:xfrm>
                <a:off x="435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8" name="Freeform 828"/>
              <p:cNvSpPr>
                <a:spLocks/>
              </p:cNvSpPr>
              <p:nvPr/>
            </p:nvSpPr>
            <p:spPr bwMode="auto">
              <a:xfrm>
                <a:off x="436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49" name="Freeform 829"/>
              <p:cNvSpPr>
                <a:spLocks/>
              </p:cNvSpPr>
              <p:nvPr/>
            </p:nvSpPr>
            <p:spPr bwMode="auto">
              <a:xfrm>
                <a:off x="437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0" name="Freeform 830"/>
              <p:cNvSpPr>
                <a:spLocks/>
              </p:cNvSpPr>
              <p:nvPr/>
            </p:nvSpPr>
            <p:spPr bwMode="auto">
              <a:xfrm>
                <a:off x="438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1" name="Freeform 831"/>
              <p:cNvSpPr>
                <a:spLocks/>
              </p:cNvSpPr>
              <p:nvPr/>
            </p:nvSpPr>
            <p:spPr bwMode="auto">
              <a:xfrm>
                <a:off x="439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2" name="Freeform 832"/>
              <p:cNvSpPr>
                <a:spLocks/>
              </p:cNvSpPr>
              <p:nvPr/>
            </p:nvSpPr>
            <p:spPr bwMode="auto">
              <a:xfrm>
                <a:off x="439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3" name="Freeform 833"/>
              <p:cNvSpPr>
                <a:spLocks/>
              </p:cNvSpPr>
              <p:nvPr/>
            </p:nvSpPr>
            <p:spPr bwMode="auto">
              <a:xfrm>
                <a:off x="440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4" name="Freeform 834"/>
              <p:cNvSpPr>
                <a:spLocks/>
              </p:cNvSpPr>
              <p:nvPr/>
            </p:nvSpPr>
            <p:spPr bwMode="auto">
              <a:xfrm>
                <a:off x="441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5" name="Freeform 835"/>
              <p:cNvSpPr>
                <a:spLocks/>
              </p:cNvSpPr>
              <p:nvPr/>
            </p:nvSpPr>
            <p:spPr bwMode="auto">
              <a:xfrm>
                <a:off x="442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6" name="Freeform 836"/>
              <p:cNvSpPr>
                <a:spLocks/>
              </p:cNvSpPr>
              <p:nvPr/>
            </p:nvSpPr>
            <p:spPr bwMode="auto">
              <a:xfrm>
                <a:off x="443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7" name="Freeform 837"/>
              <p:cNvSpPr>
                <a:spLocks/>
              </p:cNvSpPr>
              <p:nvPr/>
            </p:nvSpPr>
            <p:spPr bwMode="auto">
              <a:xfrm>
                <a:off x="444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8" name="Freeform 838"/>
              <p:cNvSpPr>
                <a:spLocks/>
              </p:cNvSpPr>
              <p:nvPr/>
            </p:nvSpPr>
            <p:spPr bwMode="auto">
              <a:xfrm>
                <a:off x="445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59" name="Freeform 839"/>
              <p:cNvSpPr>
                <a:spLocks/>
              </p:cNvSpPr>
              <p:nvPr/>
            </p:nvSpPr>
            <p:spPr bwMode="auto">
              <a:xfrm>
                <a:off x="446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0" name="Freeform 840"/>
              <p:cNvSpPr>
                <a:spLocks/>
              </p:cNvSpPr>
              <p:nvPr/>
            </p:nvSpPr>
            <p:spPr bwMode="auto">
              <a:xfrm>
                <a:off x="447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1" name="Freeform 841"/>
              <p:cNvSpPr>
                <a:spLocks/>
              </p:cNvSpPr>
              <p:nvPr/>
            </p:nvSpPr>
            <p:spPr bwMode="auto">
              <a:xfrm>
                <a:off x="448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2" name="Freeform 842"/>
              <p:cNvSpPr>
                <a:spLocks/>
              </p:cNvSpPr>
              <p:nvPr/>
            </p:nvSpPr>
            <p:spPr bwMode="auto">
              <a:xfrm>
                <a:off x="449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3" name="Freeform 843"/>
              <p:cNvSpPr>
                <a:spLocks/>
              </p:cNvSpPr>
              <p:nvPr/>
            </p:nvSpPr>
            <p:spPr bwMode="auto">
              <a:xfrm>
                <a:off x="450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4" name="Freeform 844"/>
              <p:cNvSpPr>
                <a:spLocks/>
              </p:cNvSpPr>
              <p:nvPr/>
            </p:nvSpPr>
            <p:spPr bwMode="auto">
              <a:xfrm>
                <a:off x="451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5" name="Freeform 845"/>
              <p:cNvSpPr>
                <a:spLocks/>
              </p:cNvSpPr>
              <p:nvPr/>
            </p:nvSpPr>
            <p:spPr bwMode="auto">
              <a:xfrm>
                <a:off x="452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6" name="Freeform 846"/>
              <p:cNvSpPr>
                <a:spLocks/>
              </p:cNvSpPr>
              <p:nvPr/>
            </p:nvSpPr>
            <p:spPr bwMode="auto">
              <a:xfrm>
                <a:off x="452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7" name="Freeform 847"/>
              <p:cNvSpPr>
                <a:spLocks/>
              </p:cNvSpPr>
              <p:nvPr/>
            </p:nvSpPr>
            <p:spPr bwMode="auto">
              <a:xfrm>
                <a:off x="453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8" name="Freeform 848"/>
              <p:cNvSpPr>
                <a:spLocks/>
              </p:cNvSpPr>
              <p:nvPr/>
            </p:nvSpPr>
            <p:spPr bwMode="auto">
              <a:xfrm>
                <a:off x="454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69" name="Freeform 849"/>
              <p:cNvSpPr>
                <a:spLocks/>
              </p:cNvSpPr>
              <p:nvPr/>
            </p:nvSpPr>
            <p:spPr bwMode="auto">
              <a:xfrm>
                <a:off x="455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0" name="Freeform 850"/>
              <p:cNvSpPr>
                <a:spLocks/>
              </p:cNvSpPr>
              <p:nvPr/>
            </p:nvSpPr>
            <p:spPr bwMode="auto">
              <a:xfrm>
                <a:off x="456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1" name="Freeform 851"/>
              <p:cNvSpPr>
                <a:spLocks/>
              </p:cNvSpPr>
              <p:nvPr/>
            </p:nvSpPr>
            <p:spPr bwMode="auto">
              <a:xfrm>
                <a:off x="457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2" name="Freeform 852"/>
              <p:cNvSpPr>
                <a:spLocks/>
              </p:cNvSpPr>
              <p:nvPr/>
            </p:nvSpPr>
            <p:spPr bwMode="auto">
              <a:xfrm>
                <a:off x="458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3" name="Freeform 853"/>
              <p:cNvSpPr>
                <a:spLocks/>
              </p:cNvSpPr>
              <p:nvPr/>
            </p:nvSpPr>
            <p:spPr bwMode="auto">
              <a:xfrm>
                <a:off x="459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4" name="Freeform 854"/>
              <p:cNvSpPr>
                <a:spLocks/>
              </p:cNvSpPr>
              <p:nvPr/>
            </p:nvSpPr>
            <p:spPr bwMode="auto">
              <a:xfrm>
                <a:off x="460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5" name="Freeform 855"/>
              <p:cNvSpPr>
                <a:spLocks/>
              </p:cNvSpPr>
              <p:nvPr/>
            </p:nvSpPr>
            <p:spPr bwMode="auto">
              <a:xfrm>
                <a:off x="461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6" name="Freeform 856"/>
              <p:cNvSpPr>
                <a:spLocks/>
              </p:cNvSpPr>
              <p:nvPr/>
            </p:nvSpPr>
            <p:spPr bwMode="auto">
              <a:xfrm>
                <a:off x="462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7" name="Freeform 857"/>
              <p:cNvSpPr>
                <a:spLocks/>
              </p:cNvSpPr>
              <p:nvPr/>
            </p:nvSpPr>
            <p:spPr bwMode="auto">
              <a:xfrm>
                <a:off x="463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8" name="Freeform 858"/>
              <p:cNvSpPr>
                <a:spLocks/>
              </p:cNvSpPr>
              <p:nvPr/>
            </p:nvSpPr>
            <p:spPr bwMode="auto">
              <a:xfrm>
                <a:off x="464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79" name="Freeform 859"/>
              <p:cNvSpPr>
                <a:spLocks/>
              </p:cNvSpPr>
              <p:nvPr/>
            </p:nvSpPr>
            <p:spPr bwMode="auto">
              <a:xfrm>
                <a:off x="465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0" name="Freeform 860"/>
              <p:cNvSpPr>
                <a:spLocks/>
              </p:cNvSpPr>
              <p:nvPr/>
            </p:nvSpPr>
            <p:spPr bwMode="auto">
              <a:xfrm>
                <a:off x="465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1" name="Freeform 861"/>
              <p:cNvSpPr>
                <a:spLocks/>
              </p:cNvSpPr>
              <p:nvPr/>
            </p:nvSpPr>
            <p:spPr bwMode="auto">
              <a:xfrm>
                <a:off x="466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2" name="Freeform 862"/>
              <p:cNvSpPr>
                <a:spLocks/>
              </p:cNvSpPr>
              <p:nvPr/>
            </p:nvSpPr>
            <p:spPr bwMode="auto">
              <a:xfrm>
                <a:off x="467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3" name="Freeform 863"/>
              <p:cNvSpPr>
                <a:spLocks/>
              </p:cNvSpPr>
              <p:nvPr/>
            </p:nvSpPr>
            <p:spPr bwMode="auto">
              <a:xfrm>
                <a:off x="468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4" name="Freeform 864"/>
              <p:cNvSpPr>
                <a:spLocks/>
              </p:cNvSpPr>
              <p:nvPr/>
            </p:nvSpPr>
            <p:spPr bwMode="auto">
              <a:xfrm>
                <a:off x="469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5" name="Freeform 865"/>
              <p:cNvSpPr>
                <a:spLocks/>
              </p:cNvSpPr>
              <p:nvPr/>
            </p:nvSpPr>
            <p:spPr bwMode="auto">
              <a:xfrm>
                <a:off x="470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6" name="Freeform 866"/>
              <p:cNvSpPr>
                <a:spLocks/>
              </p:cNvSpPr>
              <p:nvPr/>
            </p:nvSpPr>
            <p:spPr bwMode="auto">
              <a:xfrm>
                <a:off x="471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7" name="Freeform 867"/>
              <p:cNvSpPr>
                <a:spLocks/>
              </p:cNvSpPr>
              <p:nvPr/>
            </p:nvSpPr>
            <p:spPr bwMode="auto">
              <a:xfrm>
                <a:off x="472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8" name="Freeform 868"/>
              <p:cNvSpPr>
                <a:spLocks/>
              </p:cNvSpPr>
              <p:nvPr/>
            </p:nvSpPr>
            <p:spPr bwMode="auto">
              <a:xfrm>
                <a:off x="473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89" name="Freeform 869"/>
              <p:cNvSpPr>
                <a:spLocks/>
              </p:cNvSpPr>
              <p:nvPr/>
            </p:nvSpPr>
            <p:spPr bwMode="auto">
              <a:xfrm>
                <a:off x="474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0" name="Freeform 870"/>
              <p:cNvSpPr>
                <a:spLocks/>
              </p:cNvSpPr>
              <p:nvPr/>
            </p:nvSpPr>
            <p:spPr bwMode="auto">
              <a:xfrm>
                <a:off x="475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1" name="Freeform 871"/>
              <p:cNvSpPr>
                <a:spLocks/>
              </p:cNvSpPr>
              <p:nvPr/>
            </p:nvSpPr>
            <p:spPr bwMode="auto">
              <a:xfrm>
                <a:off x="476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2" name="Freeform 872"/>
              <p:cNvSpPr>
                <a:spLocks/>
              </p:cNvSpPr>
              <p:nvPr/>
            </p:nvSpPr>
            <p:spPr bwMode="auto">
              <a:xfrm>
                <a:off x="477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3" name="Freeform 873"/>
              <p:cNvSpPr>
                <a:spLocks/>
              </p:cNvSpPr>
              <p:nvPr/>
            </p:nvSpPr>
            <p:spPr bwMode="auto">
              <a:xfrm>
                <a:off x="478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4" name="Freeform 874"/>
              <p:cNvSpPr>
                <a:spLocks/>
              </p:cNvSpPr>
              <p:nvPr/>
            </p:nvSpPr>
            <p:spPr bwMode="auto">
              <a:xfrm>
                <a:off x="479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5" name="Freeform 875"/>
              <p:cNvSpPr>
                <a:spLocks/>
              </p:cNvSpPr>
              <p:nvPr/>
            </p:nvSpPr>
            <p:spPr bwMode="auto">
              <a:xfrm>
                <a:off x="479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6" name="Freeform 876"/>
              <p:cNvSpPr>
                <a:spLocks/>
              </p:cNvSpPr>
              <p:nvPr/>
            </p:nvSpPr>
            <p:spPr bwMode="auto">
              <a:xfrm>
                <a:off x="480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7" name="Freeform 877"/>
              <p:cNvSpPr>
                <a:spLocks/>
              </p:cNvSpPr>
              <p:nvPr/>
            </p:nvSpPr>
            <p:spPr bwMode="auto">
              <a:xfrm>
                <a:off x="481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8" name="Freeform 878"/>
              <p:cNvSpPr>
                <a:spLocks/>
              </p:cNvSpPr>
              <p:nvPr/>
            </p:nvSpPr>
            <p:spPr bwMode="auto">
              <a:xfrm>
                <a:off x="482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699" name="Freeform 879"/>
              <p:cNvSpPr>
                <a:spLocks/>
              </p:cNvSpPr>
              <p:nvPr/>
            </p:nvSpPr>
            <p:spPr bwMode="auto">
              <a:xfrm>
                <a:off x="483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0" name="Freeform 880"/>
              <p:cNvSpPr>
                <a:spLocks/>
              </p:cNvSpPr>
              <p:nvPr/>
            </p:nvSpPr>
            <p:spPr bwMode="auto">
              <a:xfrm>
                <a:off x="484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1" name="Freeform 881"/>
              <p:cNvSpPr>
                <a:spLocks/>
              </p:cNvSpPr>
              <p:nvPr/>
            </p:nvSpPr>
            <p:spPr bwMode="auto">
              <a:xfrm>
                <a:off x="485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2" name="Freeform 882"/>
              <p:cNvSpPr>
                <a:spLocks/>
              </p:cNvSpPr>
              <p:nvPr/>
            </p:nvSpPr>
            <p:spPr bwMode="auto">
              <a:xfrm>
                <a:off x="486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3" name="Freeform 883"/>
              <p:cNvSpPr>
                <a:spLocks/>
              </p:cNvSpPr>
              <p:nvPr/>
            </p:nvSpPr>
            <p:spPr bwMode="auto">
              <a:xfrm>
                <a:off x="487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4" name="Freeform 884"/>
              <p:cNvSpPr>
                <a:spLocks/>
              </p:cNvSpPr>
              <p:nvPr/>
            </p:nvSpPr>
            <p:spPr bwMode="auto">
              <a:xfrm>
                <a:off x="488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5" name="Freeform 885"/>
              <p:cNvSpPr>
                <a:spLocks/>
              </p:cNvSpPr>
              <p:nvPr/>
            </p:nvSpPr>
            <p:spPr bwMode="auto">
              <a:xfrm>
                <a:off x="489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6" name="Freeform 886"/>
              <p:cNvSpPr>
                <a:spLocks/>
              </p:cNvSpPr>
              <p:nvPr/>
            </p:nvSpPr>
            <p:spPr bwMode="auto">
              <a:xfrm>
                <a:off x="490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7" name="Freeform 887"/>
              <p:cNvSpPr>
                <a:spLocks/>
              </p:cNvSpPr>
              <p:nvPr/>
            </p:nvSpPr>
            <p:spPr bwMode="auto">
              <a:xfrm>
                <a:off x="491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8" name="Freeform 888"/>
              <p:cNvSpPr>
                <a:spLocks/>
              </p:cNvSpPr>
              <p:nvPr/>
            </p:nvSpPr>
            <p:spPr bwMode="auto">
              <a:xfrm>
                <a:off x="492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09" name="Freeform 889"/>
              <p:cNvSpPr>
                <a:spLocks/>
              </p:cNvSpPr>
              <p:nvPr/>
            </p:nvSpPr>
            <p:spPr bwMode="auto">
              <a:xfrm>
                <a:off x="492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0" name="Freeform 890"/>
              <p:cNvSpPr>
                <a:spLocks/>
              </p:cNvSpPr>
              <p:nvPr/>
            </p:nvSpPr>
            <p:spPr bwMode="auto">
              <a:xfrm>
                <a:off x="493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1" name="Freeform 891"/>
              <p:cNvSpPr>
                <a:spLocks/>
              </p:cNvSpPr>
              <p:nvPr/>
            </p:nvSpPr>
            <p:spPr bwMode="auto">
              <a:xfrm>
                <a:off x="494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2" name="Freeform 892"/>
              <p:cNvSpPr>
                <a:spLocks/>
              </p:cNvSpPr>
              <p:nvPr/>
            </p:nvSpPr>
            <p:spPr bwMode="auto">
              <a:xfrm>
                <a:off x="495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3" name="Freeform 893"/>
              <p:cNvSpPr>
                <a:spLocks/>
              </p:cNvSpPr>
              <p:nvPr/>
            </p:nvSpPr>
            <p:spPr bwMode="auto">
              <a:xfrm>
                <a:off x="496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4" name="Freeform 894"/>
              <p:cNvSpPr>
                <a:spLocks/>
              </p:cNvSpPr>
              <p:nvPr/>
            </p:nvSpPr>
            <p:spPr bwMode="auto">
              <a:xfrm>
                <a:off x="497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5" name="Freeform 895"/>
              <p:cNvSpPr>
                <a:spLocks/>
              </p:cNvSpPr>
              <p:nvPr/>
            </p:nvSpPr>
            <p:spPr bwMode="auto">
              <a:xfrm>
                <a:off x="498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6" name="Freeform 896"/>
              <p:cNvSpPr>
                <a:spLocks/>
              </p:cNvSpPr>
              <p:nvPr/>
            </p:nvSpPr>
            <p:spPr bwMode="auto">
              <a:xfrm>
                <a:off x="499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7" name="Freeform 897"/>
              <p:cNvSpPr>
                <a:spLocks/>
              </p:cNvSpPr>
              <p:nvPr/>
            </p:nvSpPr>
            <p:spPr bwMode="auto">
              <a:xfrm>
                <a:off x="500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8" name="Freeform 898"/>
              <p:cNvSpPr>
                <a:spLocks/>
              </p:cNvSpPr>
              <p:nvPr/>
            </p:nvSpPr>
            <p:spPr bwMode="auto">
              <a:xfrm>
                <a:off x="501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19" name="Freeform 899"/>
              <p:cNvSpPr>
                <a:spLocks/>
              </p:cNvSpPr>
              <p:nvPr/>
            </p:nvSpPr>
            <p:spPr bwMode="auto">
              <a:xfrm>
                <a:off x="502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0" name="Freeform 900"/>
              <p:cNvSpPr>
                <a:spLocks/>
              </p:cNvSpPr>
              <p:nvPr/>
            </p:nvSpPr>
            <p:spPr bwMode="auto">
              <a:xfrm>
                <a:off x="503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1" name="Freeform 901"/>
              <p:cNvSpPr>
                <a:spLocks/>
              </p:cNvSpPr>
              <p:nvPr/>
            </p:nvSpPr>
            <p:spPr bwMode="auto">
              <a:xfrm>
                <a:off x="504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2" name="Freeform 902"/>
              <p:cNvSpPr>
                <a:spLocks/>
              </p:cNvSpPr>
              <p:nvPr/>
            </p:nvSpPr>
            <p:spPr bwMode="auto">
              <a:xfrm>
                <a:off x="505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3" name="Freeform 903"/>
              <p:cNvSpPr>
                <a:spLocks/>
              </p:cNvSpPr>
              <p:nvPr/>
            </p:nvSpPr>
            <p:spPr bwMode="auto">
              <a:xfrm>
                <a:off x="505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4" name="Freeform 904"/>
              <p:cNvSpPr>
                <a:spLocks/>
              </p:cNvSpPr>
              <p:nvPr/>
            </p:nvSpPr>
            <p:spPr bwMode="auto">
              <a:xfrm>
                <a:off x="506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5" name="Freeform 905"/>
              <p:cNvSpPr>
                <a:spLocks/>
              </p:cNvSpPr>
              <p:nvPr/>
            </p:nvSpPr>
            <p:spPr bwMode="auto">
              <a:xfrm>
                <a:off x="507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6" name="Freeform 906"/>
              <p:cNvSpPr>
                <a:spLocks/>
              </p:cNvSpPr>
              <p:nvPr/>
            </p:nvSpPr>
            <p:spPr bwMode="auto">
              <a:xfrm>
                <a:off x="508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7" name="Freeform 907"/>
              <p:cNvSpPr>
                <a:spLocks/>
              </p:cNvSpPr>
              <p:nvPr/>
            </p:nvSpPr>
            <p:spPr bwMode="auto">
              <a:xfrm>
                <a:off x="509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8" name="Freeform 908"/>
              <p:cNvSpPr>
                <a:spLocks/>
              </p:cNvSpPr>
              <p:nvPr/>
            </p:nvSpPr>
            <p:spPr bwMode="auto">
              <a:xfrm>
                <a:off x="510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29" name="Freeform 909"/>
              <p:cNvSpPr>
                <a:spLocks/>
              </p:cNvSpPr>
              <p:nvPr/>
            </p:nvSpPr>
            <p:spPr bwMode="auto">
              <a:xfrm>
                <a:off x="511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0" name="Freeform 910"/>
              <p:cNvSpPr>
                <a:spLocks/>
              </p:cNvSpPr>
              <p:nvPr/>
            </p:nvSpPr>
            <p:spPr bwMode="auto">
              <a:xfrm>
                <a:off x="512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1" name="Freeform 911"/>
              <p:cNvSpPr>
                <a:spLocks/>
              </p:cNvSpPr>
              <p:nvPr/>
            </p:nvSpPr>
            <p:spPr bwMode="auto">
              <a:xfrm>
                <a:off x="513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2" name="Freeform 912"/>
              <p:cNvSpPr>
                <a:spLocks/>
              </p:cNvSpPr>
              <p:nvPr/>
            </p:nvSpPr>
            <p:spPr bwMode="auto">
              <a:xfrm>
                <a:off x="514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3" name="Freeform 913"/>
              <p:cNvSpPr>
                <a:spLocks/>
              </p:cNvSpPr>
              <p:nvPr/>
            </p:nvSpPr>
            <p:spPr bwMode="auto">
              <a:xfrm>
                <a:off x="515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4" name="Freeform 914"/>
              <p:cNvSpPr>
                <a:spLocks/>
              </p:cNvSpPr>
              <p:nvPr/>
            </p:nvSpPr>
            <p:spPr bwMode="auto">
              <a:xfrm>
                <a:off x="516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5" name="Freeform 915"/>
              <p:cNvSpPr>
                <a:spLocks/>
              </p:cNvSpPr>
              <p:nvPr/>
            </p:nvSpPr>
            <p:spPr bwMode="auto">
              <a:xfrm>
                <a:off x="517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6" name="Freeform 916"/>
              <p:cNvSpPr>
                <a:spLocks/>
              </p:cNvSpPr>
              <p:nvPr/>
            </p:nvSpPr>
            <p:spPr bwMode="auto">
              <a:xfrm>
                <a:off x="518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7" name="Freeform 917"/>
              <p:cNvSpPr>
                <a:spLocks/>
              </p:cNvSpPr>
              <p:nvPr/>
            </p:nvSpPr>
            <p:spPr bwMode="auto">
              <a:xfrm>
                <a:off x="518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8" name="Freeform 918"/>
              <p:cNvSpPr>
                <a:spLocks/>
              </p:cNvSpPr>
              <p:nvPr/>
            </p:nvSpPr>
            <p:spPr bwMode="auto">
              <a:xfrm>
                <a:off x="519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39" name="Freeform 919"/>
              <p:cNvSpPr>
                <a:spLocks/>
              </p:cNvSpPr>
              <p:nvPr/>
            </p:nvSpPr>
            <p:spPr bwMode="auto">
              <a:xfrm>
                <a:off x="520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0" name="Freeform 920"/>
              <p:cNvSpPr>
                <a:spLocks/>
              </p:cNvSpPr>
              <p:nvPr/>
            </p:nvSpPr>
            <p:spPr bwMode="auto">
              <a:xfrm>
                <a:off x="521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1" name="Freeform 921"/>
              <p:cNvSpPr>
                <a:spLocks/>
              </p:cNvSpPr>
              <p:nvPr/>
            </p:nvSpPr>
            <p:spPr bwMode="auto">
              <a:xfrm>
                <a:off x="522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2" name="Freeform 922"/>
              <p:cNvSpPr>
                <a:spLocks/>
              </p:cNvSpPr>
              <p:nvPr/>
            </p:nvSpPr>
            <p:spPr bwMode="auto">
              <a:xfrm>
                <a:off x="523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3" name="Freeform 923"/>
              <p:cNvSpPr>
                <a:spLocks/>
              </p:cNvSpPr>
              <p:nvPr/>
            </p:nvSpPr>
            <p:spPr bwMode="auto">
              <a:xfrm>
                <a:off x="524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4" name="Freeform 924"/>
              <p:cNvSpPr>
                <a:spLocks/>
              </p:cNvSpPr>
              <p:nvPr/>
            </p:nvSpPr>
            <p:spPr bwMode="auto">
              <a:xfrm>
                <a:off x="525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5" name="Freeform 925"/>
              <p:cNvSpPr>
                <a:spLocks/>
              </p:cNvSpPr>
              <p:nvPr/>
            </p:nvSpPr>
            <p:spPr bwMode="auto">
              <a:xfrm>
                <a:off x="526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6" name="Freeform 926"/>
              <p:cNvSpPr>
                <a:spLocks/>
              </p:cNvSpPr>
              <p:nvPr/>
            </p:nvSpPr>
            <p:spPr bwMode="auto">
              <a:xfrm>
                <a:off x="527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7" name="Freeform 927"/>
              <p:cNvSpPr>
                <a:spLocks/>
              </p:cNvSpPr>
              <p:nvPr/>
            </p:nvSpPr>
            <p:spPr bwMode="auto">
              <a:xfrm>
                <a:off x="528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8" name="Freeform 928"/>
              <p:cNvSpPr>
                <a:spLocks/>
              </p:cNvSpPr>
              <p:nvPr/>
            </p:nvSpPr>
            <p:spPr bwMode="auto">
              <a:xfrm>
                <a:off x="529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49" name="Freeform 929"/>
              <p:cNvSpPr>
                <a:spLocks/>
              </p:cNvSpPr>
              <p:nvPr/>
            </p:nvSpPr>
            <p:spPr bwMode="auto">
              <a:xfrm>
                <a:off x="530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0" name="Freeform 930"/>
              <p:cNvSpPr>
                <a:spLocks/>
              </p:cNvSpPr>
              <p:nvPr/>
            </p:nvSpPr>
            <p:spPr bwMode="auto">
              <a:xfrm>
                <a:off x="531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1" name="Freeform 931"/>
              <p:cNvSpPr>
                <a:spLocks/>
              </p:cNvSpPr>
              <p:nvPr/>
            </p:nvSpPr>
            <p:spPr bwMode="auto">
              <a:xfrm>
                <a:off x="531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2" name="Freeform 932"/>
              <p:cNvSpPr>
                <a:spLocks/>
              </p:cNvSpPr>
              <p:nvPr/>
            </p:nvSpPr>
            <p:spPr bwMode="auto">
              <a:xfrm>
                <a:off x="532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3" name="Freeform 933"/>
              <p:cNvSpPr>
                <a:spLocks/>
              </p:cNvSpPr>
              <p:nvPr/>
            </p:nvSpPr>
            <p:spPr bwMode="auto">
              <a:xfrm>
                <a:off x="533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4" name="Freeform 934"/>
              <p:cNvSpPr>
                <a:spLocks/>
              </p:cNvSpPr>
              <p:nvPr/>
            </p:nvSpPr>
            <p:spPr bwMode="auto">
              <a:xfrm>
                <a:off x="534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5" name="Freeform 935"/>
              <p:cNvSpPr>
                <a:spLocks/>
              </p:cNvSpPr>
              <p:nvPr/>
            </p:nvSpPr>
            <p:spPr bwMode="auto">
              <a:xfrm>
                <a:off x="535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6" name="Freeform 936"/>
              <p:cNvSpPr>
                <a:spLocks/>
              </p:cNvSpPr>
              <p:nvPr/>
            </p:nvSpPr>
            <p:spPr bwMode="auto">
              <a:xfrm>
                <a:off x="536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7" name="Freeform 937"/>
              <p:cNvSpPr>
                <a:spLocks/>
              </p:cNvSpPr>
              <p:nvPr/>
            </p:nvSpPr>
            <p:spPr bwMode="auto">
              <a:xfrm>
                <a:off x="537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8" name="Freeform 938"/>
              <p:cNvSpPr>
                <a:spLocks/>
              </p:cNvSpPr>
              <p:nvPr/>
            </p:nvSpPr>
            <p:spPr bwMode="auto">
              <a:xfrm>
                <a:off x="538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59" name="Freeform 939"/>
              <p:cNvSpPr>
                <a:spLocks/>
              </p:cNvSpPr>
              <p:nvPr/>
            </p:nvSpPr>
            <p:spPr bwMode="auto">
              <a:xfrm>
                <a:off x="539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0" name="Freeform 940"/>
              <p:cNvSpPr>
                <a:spLocks/>
              </p:cNvSpPr>
              <p:nvPr/>
            </p:nvSpPr>
            <p:spPr bwMode="auto">
              <a:xfrm>
                <a:off x="540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1" name="Freeform 941"/>
              <p:cNvSpPr>
                <a:spLocks/>
              </p:cNvSpPr>
              <p:nvPr/>
            </p:nvSpPr>
            <p:spPr bwMode="auto">
              <a:xfrm>
                <a:off x="541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2" name="Freeform 942"/>
              <p:cNvSpPr>
                <a:spLocks/>
              </p:cNvSpPr>
              <p:nvPr/>
            </p:nvSpPr>
            <p:spPr bwMode="auto">
              <a:xfrm>
                <a:off x="542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3" name="Freeform 943"/>
              <p:cNvSpPr>
                <a:spLocks/>
              </p:cNvSpPr>
              <p:nvPr/>
            </p:nvSpPr>
            <p:spPr bwMode="auto">
              <a:xfrm>
                <a:off x="543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4" name="Freeform 944"/>
              <p:cNvSpPr>
                <a:spLocks/>
              </p:cNvSpPr>
              <p:nvPr/>
            </p:nvSpPr>
            <p:spPr bwMode="auto">
              <a:xfrm>
                <a:off x="544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5" name="Freeform 945"/>
              <p:cNvSpPr>
                <a:spLocks/>
              </p:cNvSpPr>
              <p:nvPr/>
            </p:nvSpPr>
            <p:spPr bwMode="auto">
              <a:xfrm>
                <a:off x="545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6" name="Freeform 946"/>
              <p:cNvSpPr>
                <a:spLocks/>
              </p:cNvSpPr>
              <p:nvPr/>
            </p:nvSpPr>
            <p:spPr bwMode="auto">
              <a:xfrm>
                <a:off x="545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7" name="Freeform 947"/>
              <p:cNvSpPr>
                <a:spLocks/>
              </p:cNvSpPr>
              <p:nvPr/>
            </p:nvSpPr>
            <p:spPr bwMode="auto">
              <a:xfrm>
                <a:off x="546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8" name="Freeform 948"/>
              <p:cNvSpPr>
                <a:spLocks/>
              </p:cNvSpPr>
              <p:nvPr/>
            </p:nvSpPr>
            <p:spPr bwMode="auto">
              <a:xfrm>
                <a:off x="547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69" name="Freeform 949"/>
              <p:cNvSpPr>
                <a:spLocks/>
              </p:cNvSpPr>
              <p:nvPr/>
            </p:nvSpPr>
            <p:spPr bwMode="auto">
              <a:xfrm>
                <a:off x="548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0" name="Freeform 950"/>
              <p:cNvSpPr>
                <a:spLocks/>
              </p:cNvSpPr>
              <p:nvPr/>
            </p:nvSpPr>
            <p:spPr bwMode="auto">
              <a:xfrm>
                <a:off x="549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1" name="Freeform 951"/>
              <p:cNvSpPr>
                <a:spLocks/>
              </p:cNvSpPr>
              <p:nvPr/>
            </p:nvSpPr>
            <p:spPr bwMode="auto">
              <a:xfrm>
                <a:off x="550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2" name="Freeform 952"/>
              <p:cNvSpPr>
                <a:spLocks/>
              </p:cNvSpPr>
              <p:nvPr/>
            </p:nvSpPr>
            <p:spPr bwMode="auto">
              <a:xfrm>
                <a:off x="551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3" name="Freeform 953"/>
              <p:cNvSpPr>
                <a:spLocks/>
              </p:cNvSpPr>
              <p:nvPr/>
            </p:nvSpPr>
            <p:spPr bwMode="auto">
              <a:xfrm>
                <a:off x="552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4" name="Freeform 954"/>
              <p:cNvSpPr>
                <a:spLocks/>
              </p:cNvSpPr>
              <p:nvPr/>
            </p:nvSpPr>
            <p:spPr bwMode="auto">
              <a:xfrm>
                <a:off x="553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5" name="Freeform 955"/>
              <p:cNvSpPr>
                <a:spLocks/>
              </p:cNvSpPr>
              <p:nvPr/>
            </p:nvSpPr>
            <p:spPr bwMode="auto">
              <a:xfrm>
                <a:off x="554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6" name="Freeform 956"/>
              <p:cNvSpPr>
                <a:spLocks/>
              </p:cNvSpPr>
              <p:nvPr/>
            </p:nvSpPr>
            <p:spPr bwMode="auto">
              <a:xfrm>
                <a:off x="555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7" name="Freeform 957"/>
              <p:cNvSpPr>
                <a:spLocks/>
              </p:cNvSpPr>
              <p:nvPr/>
            </p:nvSpPr>
            <p:spPr bwMode="auto">
              <a:xfrm>
                <a:off x="556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8" name="Freeform 958"/>
              <p:cNvSpPr>
                <a:spLocks/>
              </p:cNvSpPr>
              <p:nvPr/>
            </p:nvSpPr>
            <p:spPr bwMode="auto">
              <a:xfrm>
                <a:off x="557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79" name="Freeform 959"/>
              <p:cNvSpPr>
                <a:spLocks/>
              </p:cNvSpPr>
              <p:nvPr/>
            </p:nvSpPr>
            <p:spPr bwMode="auto">
              <a:xfrm>
                <a:off x="558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0" name="Freeform 960"/>
              <p:cNvSpPr>
                <a:spLocks/>
              </p:cNvSpPr>
              <p:nvPr/>
            </p:nvSpPr>
            <p:spPr bwMode="auto">
              <a:xfrm>
                <a:off x="558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1" name="Freeform 961"/>
              <p:cNvSpPr>
                <a:spLocks/>
              </p:cNvSpPr>
              <p:nvPr/>
            </p:nvSpPr>
            <p:spPr bwMode="auto">
              <a:xfrm>
                <a:off x="559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2" name="Freeform 962"/>
              <p:cNvSpPr>
                <a:spLocks/>
              </p:cNvSpPr>
              <p:nvPr/>
            </p:nvSpPr>
            <p:spPr bwMode="auto">
              <a:xfrm>
                <a:off x="560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3" name="Freeform 963"/>
              <p:cNvSpPr>
                <a:spLocks/>
              </p:cNvSpPr>
              <p:nvPr/>
            </p:nvSpPr>
            <p:spPr bwMode="auto">
              <a:xfrm>
                <a:off x="561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4" name="Freeform 964"/>
              <p:cNvSpPr>
                <a:spLocks/>
              </p:cNvSpPr>
              <p:nvPr/>
            </p:nvSpPr>
            <p:spPr bwMode="auto">
              <a:xfrm>
                <a:off x="562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5" name="Freeform 965"/>
              <p:cNvSpPr>
                <a:spLocks/>
              </p:cNvSpPr>
              <p:nvPr/>
            </p:nvSpPr>
            <p:spPr bwMode="auto">
              <a:xfrm>
                <a:off x="563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6" name="Freeform 966"/>
              <p:cNvSpPr>
                <a:spLocks/>
              </p:cNvSpPr>
              <p:nvPr/>
            </p:nvSpPr>
            <p:spPr bwMode="auto">
              <a:xfrm>
                <a:off x="5645"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7" name="Freeform 967"/>
              <p:cNvSpPr>
                <a:spLocks/>
              </p:cNvSpPr>
              <p:nvPr/>
            </p:nvSpPr>
            <p:spPr bwMode="auto">
              <a:xfrm>
                <a:off x="5654"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8" name="Freeform 968"/>
              <p:cNvSpPr>
                <a:spLocks/>
              </p:cNvSpPr>
              <p:nvPr/>
            </p:nvSpPr>
            <p:spPr bwMode="auto">
              <a:xfrm>
                <a:off x="566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89" name="Freeform 969"/>
              <p:cNvSpPr>
                <a:spLocks/>
              </p:cNvSpPr>
              <p:nvPr/>
            </p:nvSpPr>
            <p:spPr bwMode="auto">
              <a:xfrm>
                <a:off x="5673"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0" name="Freeform 970"/>
              <p:cNvSpPr>
                <a:spLocks/>
              </p:cNvSpPr>
              <p:nvPr/>
            </p:nvSpPr>
            <p:spPr bwMode="auto">
              <a:xfrm>
                <a:off x="5682"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1" name="Freeform 971"/>
              <p:cNvSpPr>
                <a:spLocks/>
              </p:cNvSpPr>
              <p:nvPr/>
            </p:nvSpPr>
            <p:spPr bwMode="auto">
              <a:xfrm>
                <a:off x="569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2" name="Freeform 972"/>
              <p:cNvSpPr>
                <a:spLocks/>
              </p:cNvSpPr>
              <p:nvPr/>
            </p:nvSpPr>
            <p:spPr bwMode="auto">
              <a:xfrm>
                <a:off x="5701"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3" name="Freeform 973"/>
              <p:cNvSpPr>
                <a:spLocks/>
              </p:cNvSpPr>
              <p:nvPr/>
            </p:nvSpPr>
            <p:spPr bwMode="auto">
              <a:xfrm>
                <a:off x="5710"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4" name="Freeform 974"/>
              <p:cNvSpPr>
                <a:spLocks/>
              </p:cNvSpPr>
              <p:nvPr/>
            </p:nvSpPr>
            <p:spPr bwMode="auto">
              <a:xfrm>
                <a:off x="5719"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5" name="Freeform 975"/>
              <p:cNvSpPr>
                <a:spLocks/>
              </p:cNvSpPr>
              <p:nvPr/>
            </p:nvSpPr>
            <p:spPr bwMode="auto">
              <a:xfrm>
                <a:off x="572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6" name="Freeform 976"/>
              <p:cNvSpPr>
                <a:spLocks/>
              </p:cNvSpPr>
              <p:nvPr/>
            </p:nvSpPr>
            <p:spPr bwMode="auto">
              <a:xfrm>
                <a:off x="5738"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7" name="Freeform 977"/>
              <p:cNvSpPr>
                <a:spLocks/>
              </p:cNvSpPr>
              <p:nvPr/>
            </p:nvSpPr>
            <p:spPr bwMode="auto">
              <a:xfrm>
                <a:off x="5747"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8" name="Freeform 978"/>
              <p:cNvSpPr>
                <a:spLocks/>
              </p:cNvSpPr>
              <p:nvPr/>
            </p:nvSpPr>
            <p:spPr bwMode="auto">
              <a:xfrm>
                <a:off x="575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799" name="Freeform 979"/>
              <p:cNvSpPr>
                <a:spLocks/>
              </p:cNvSpPr>
              <p:nvPr/>
            </p:nvSpPr>
            <p:spPr bwMode="auto">
              <a:xfrm>
                <a:off x="5766" y="2956"/>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8000"/>
              </a:solidFill>
              <a:ln w="9525" cap="rnd">
                <a:noFill/>
                <a:round/>
                <a:headEnd/>
                <a:tailEnd/>
              </a:ln>
            </p:spPr>
            <p:txBody>
              <a:bodyPr/>
              <a:lstStyle/>
              <a:p>
                <a:endParaRPr lang="fr-FR"/>
              </a:p>
            </p:txBody>
          </p:sp>
          <p:sp>
            <p:nvSpPr>
              <p:cNvPr id="15800" name="Freeform 980"/>
              <p:cNvSpPr>
                <a:spLocks/>
              </p:cNvSpPr>
              <p:nvPr/>
            </p:nvSpPr>
            <p:spPr bwMode="auto">
              <a:xfrm>
                <a:off x="5768" y="29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1" name="Freeform 981"/>
              <p:cNvSpPr>
                <a:spLocks/>
              </p:cNvSpPr>
              <p:nvPr/>
            </p:nvSpPr>
            <p:spPr bwMode="auto">
              <a:xfrm>
                <a:off x="5768" y="29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2" name="Freeform 982"/>
              <p:cNvSpPr>
                <a:spLocks/>
              </p:cNvSpPr>
              <p:nvPr/>
            </p:nvSpPr>
            <p:spPr bwMode="auto">
              <a:xfrm>
                <a:off x="5768" y="29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3" name="Freeform 983"/>
              <p:cNvSpPr>
                <a:spLocks/>
              </p:cNvSpPr>
              <p:nvPr/>
            </p:nvSpPr>
            <p:spPr bwMode="auto">
              <a:xfrm>
                <a:off x="5768" y="29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4" name="Freeform 984"/>
              <p:cNvSpPr>
                <a:spLocks/>
              </p:cNvSpPr>
              <p:nvPr/>
            </p:nvSpPr>
            <p:spPr bwMode="auto">
              <a:xfrm>
                <a:off x="5768" y="29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5" name="Freeform 985"/>
              <p:cNvSpPr>
                <a:spLocks/>
              </p:cNvSpPr>
              <p:nvPr/>
            </p:nvSpPr>
            <p:spPr bwMode="auto">
              <a:xfrm>
                <a:off x="5768" y="29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6" name="Freeform 986"/>
              <p:cNvSpPr>
                <a:spLocks/>
              </p:cNvSpPr>
              <p:nvPr/>
            </p:nvSpPr>
            <p:spPr bwMode="auto">
              <a:xfrm>
                <a:off x="5768" y="28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7" name="Freeform 987"/>
              <p:cNvSpPr>
                <a:spLocks/>
              </p:cNvSpPr>
              <p:nvPr/>
            </p:nvSpPr>
            <p:spPr bwMode="auto">
              <a:xfrm>
                <a:off x="5768" y="28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8" name="Freeform 988"/>
              <p:cNvSpPr>
                <a:spLocks/>
              </p:cNvSpPr>
              <p:nvPr/>
            </p:nvSpPr>
            <p:spPr bwMode="auto">
              <a:xfrm>
                <a:off x="5768" y="28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09" name="Freeform 989"/>
              <p:cNvSpPr>
                <a:spLocks/>
              </p:cNvSpPr>
              <p:nvPr/>
            </p:nvSpPr>
            <p:spPr bwMode="auto">
              <a:xfrm>
                <a:off x="5768" y="28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0" name="Freeform 990"/>
              <p:cNvSpPr>
                <a:spLocks/>
              </p:cNvSpPr>
              <p:nvPr/>
            </p:nvSpPr>
            <p:spPr bwMode="auto">
              <a:xfrm>
                <a:off x="5768" y="28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1" name="Freeform 991"/>
              <p:cNvSpPr>
                <a:spLocks/>
              </p:cNvSpPr>
              <p:nvPr/>
            </p:nvSpPr>
            <p:spPr bwMode="auto">
              <a:xfrm>
                <a:off x="5768" y="28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2" name="Freeform 992"/>
              <p:cNvSpPr>
                <a:spLocks/>
              </p:cNvSpPr>
              <p:nvPr/>
            </p:nvSpPr>
            <p:spPr bwMode="auto">
              <a:xfrm>
                <a:off x="5768" y="28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3" name="Freeform 993"/>
              <p:cNvSpPr>
                <a:spLocks/>
              </p:cNvSpPr>
              <p:nvPr/>
            </p:nvSpPr>
            <p:spPr bwMode="auto">
              <a:xfrm>
                <a:off x="5768" y="28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4" name="Freeform 994"/>
              <p:cNvSpPr>
                <a:spLocks/>
              </p:cNvSpPr>
              <p:nvPr/>
            </p:nvSpPr>
            <p:spPr bwMode="auto">
              <a:xfrm>
                <a:off x="5768" y="28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5" name="Freeform 995"/>
              <p:cNvSpPr>
                <a:spLocks/>
              </p:cNvSpPr>
              <p:nvPr/>
            </p:nvSpPr>
            <p:spPr bwMode="auto">
              <a:xfrm>
                <a:off x="5768" y="28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6" name="Freeform 996"/>
              <p:cNvSpPr>
                <a:spLocks/>
              </p:cNvSpPr>
              <p:nvPr/>
            </p:nvSpPr>
            <p:spPr bwMode="auto">
              <a:xfrm>
                <a:off x="5768" y="280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7" name="Freeform 997"/>
              <p:cNvSpPr>
                <a:spLocks/>
              </p:cNvSpPr>
              <p:nvPr/>
            </p:nvSpPr>
            <p:spPr bwMode="auto">
              <a:xfrm>
                <a:off x="5768" y="27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8" name="Freeform 998"/>
              <p:cNvSpPr>
                <a:spLocks/>
              </p:cNvSpPr>
              <p:nvPr/>
            </p:nvSpPr>
            <p:spPr bwMode="auto">
              <a:xfrm>
                <a:off x="5768" y="27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19" name="Freeform 999"/>
              <p:cNvSpPr>
                <a:spLocks/>
              </p:cNvSpPr>
              <p:nvPr/>
            </p:nvSpPr>
            <p:spPr bwMode="auto">
              <a:xfrm>
                <a:off x="5768" y="27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0" name="Freeform 1000"/>
              <p:cNvSpPr>
                <a:spLocks/>
              </p:cNvSpPr>
              <p:nvPr/>
            </p:nvSpPr>
            <p:spPr bwMode="auto">
              <a:xfrm>
                <a:off x="5768" y="27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1" name="Freeform 1001"/>
              <p:cNvSpPr>
                <a:spLocks/>
              </p:cNvSpPr>
              <p:nvPr/>
            </p:nvSpPr>
            <p:spPr bwMode="auto">
              <a:xfrm>
                <a:off x="5768" y="27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2" name="Freeform 1002"/>
              <p:cNvSpPr>
                <a:spLocks/>
              </p:cNvSpPr>
              <p:nvPr/>
            </p:nvSpPr>
            <p:spPr bwMode="auto">
              <a:xfrm>
                <a:off x="5768" y="27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3" name="Freeform 1003"/>
              <p:cNvSpPr>
                <a:spLocks/>
              </p:cNvSpPr>
              <p:nvPr/>
            </p:nvSpPr>
            <p:spPr bwMode="auto">
              <a:xfrm>
                <a:off x="5768" y="27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4" name="Freeform 1004"/>
              <p:cNvSpPr>
                <a:spLocks/>
              </p:cNvSpPr>
              <p:nvPr/>
            </p:nvSpPr>
            <p:spPr bwMode="auto">
              <a:xfrm>
                <a:off x="5768" y="27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5" name="Freeform 1005"/>
              <p:cNvSpPr>
                <a:spLocks/>
              </p:cNvSpPr>
              <p:nvPr/>
            </p:nvSpPr>
            <p:spPr bwMode="auto">
              <a:xfrm>
                <a:off x="5768" y="27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6" name="Freeform 1006"/>
              <p:cNvSpPr>
                <a:spLocks/>
              </p:cNvSpPr>
              <p:nvPr/>
            </p:nvSpPr>
            <p:spPr bwMode="auto">
              <a:xfrm>
                <a:off x="5768" y="27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7" name="Freeform 1007"/>
              <p:cNvSpPr>
                <a:spLocks/>
              </p:cNvSpPr>
              <p:nvPr/>
            </p:nvSpPr>
            <p:spPr bwMode="auto">
              <a:xfrm>
                <a:off x="5768" y="26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8" name="Freeform 1008"/>
              <p:cNvSpPr>
                <a:spLocks/>
              </p:cNvSpPr>
              <p:nvPr/>
            </p:nvSpPr>
            <p:spPr bwMode="auto">
              <a:xfrm>
                <a:off x="5768" y="26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29" name="Freeform 1009"/>
              <p:cNvSpPr>
                <a:spLocks/>
              </p:cNvSpPr>
              <p:nvPr/>
            </p:nvSpPr>
            <p:spPr bwMode="auto">
              <a:xfrm>
                <a:off x="5768" y="26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0" name="Freeform 1010"/>
              <p:cNvSpPr>
                <a:spLocks/>
              </p:cNvSpPr>
              <p:nvPr/>
            </p:nvSpPr>
            <p:spPr bwMode="auto">
              <a:xfrm>
                <a:off x="5768" y="26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1" name="Freeform 1011"/>
              <p:cNvSpPr>
                <a:spLocks/>
              </p:cNvSpPr>
              <p:nvPr/>
            </p:nvSpPr>
            <p:spPr bwMode="auto">
              <a:xfrm>
                <a:off x="5768" y="26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2" name="Freeform 1012"/>
              <p:cNvSpPr>
                <a:spLocks/>
              </p:cNvSpPr>
              <p:nvPr/>
            </p:nvSpPr>
            <p:spPr bwMode="auto">
              <a:xfrm>
                <a:off x="5768" y="26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3" name="Freeform 1013"/>
              <p:cNvSpPr>
                <a:spLocks/>
              </p:cNvSpPr>
              <p:nvPr/>
            </p:nvSpPr>
            <p:spPr bwMode="auto">
              <a:xfrm>
                <a:off x="5768" y="26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4" name="Freeform 1014"/>
              <p:cNvSpPr>
                <a:spLocks/>
              </p:cNvSpPr>
              <p:nvPr/>
            </p:nvSpPr>
            <p:spPr bwMode="auto">
              <a:xfrm>
                <a:off x="5768" y="26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5" name="Freeform 1015"/>
              <p:cNvSpPr>
                <a:spLocks/>
              </p:cNvSpPr>
              <p:nvPr/>
            </p:nvSpPr>
            <p:spPr bwMode="auto">
              <a:xfrm>
                <a:off x="5768" y="26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6" name="Freeform 1016"/>
              <p:cNvSpPr>
                <a:spLocks/>
              </p:cNvSpPr>
              <p:nvPr/>
            </p:nvSpPr>
            <p:spPr bwMode="auto">
              <a:xfrm>
                <a:off x="5768" y="26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7" name="Freeform 1017"/>
              <p:cNvSpPr>
                <a:spLocks/>
              </p:cNvSpPr>
              <p:nvPr/>
            </p:nvSpPr>
            <p:spPr bwMode="auto">
              <a:xfrm>
                <a:off x="5768" y="26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8" name="Freeform 1018"/>
              <p:cNvSpPr>
                <a:spLocks/>
              </p:cNvSpPr>
              <p:nvPr/>
            </p:nvSpPr>
            <p:spPr bwMode="auto">
              <a:xfrm>
                <a:off x="5768" y="25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39" name="Freeform 1019"/>
              <p:cNvSpPr>
                <a:spLocks/>
              </p:cNvSpPr>
              <p:nvPr/>
            </p:nvSpPr>
            <p:spPr bwMode="auto">
              <a:xfrm>
                <a:off x="5768" y="25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0" name="Freeform 1020"/>
              <p:cNvSpPr>
                <a:spLocks/>
              </p:cNvSpPr>
              <p:nvPr/>
            </p:nvSpPr>
            <p:spPr bwMode="auto">
              <a:xfrm>
                <a:off x="5768" y="25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1" name="Freeform 1021"/>
              <p:cNvSpPr>
                <a:spLocks/>
              </p:cNvSpPr>
              <p:nvPr/>
            </p:nvSpPr>
            <p:spPr bwMode="auto">
              <a:xfrm>
                <a:off x="5768" y="25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2" name="Freeform 1022"/>
              <p:cNvSpPr>
                <a:spLocks/>
              </p:cNvSpPr>
              <p:nvPr/>
            </p:nvSpPr>
            <p:spPr bwMode="auto">
              <a:xfrm>
                <a:off x="5768" y="25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3" name="Freeform 1023"/>
              <p:cNvSpPr>
                <a:spLocks/>
              </p:cNvSpPr>
              <p:nvPr/>
            </p:nvSpPr>
            <p:spPr bwMode="auto">
              <a:xfrm>
                <a:off x="5768" y="25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4" name="Freeform 1024"/>
              <p:cNvSpPr>
                <a:spLocks/>
              </p:cNvSpPr>
              <p:nvPr/>
            </p:nvSpPr>
            <p:spPr bwMode="auto">
              <a:xfrm>
                <a:off x="5768" y="25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5" name="Freeform 1025"/>
              <p:cNvSpPr>
                <a:spLocks/>
              </p:cNvSpPr>
              <p:nvPr/>
            </p:nvSpPr>
            <p:spPr bwMode="auto">
              <a:xfrm>
                <a:off x="5768" y="25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6" name="Freeform 1026"/>
              <p:cNvSpPr>
                <a:spLocks/>
              </p:cNvSpPr>
              <p:nvPr/>
            </p:nvSpPr>
            <p:spPr bwMode="auto">
              <a:xfrm>
                <a:off x="5768" y="25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7" name="Freeform 1027"/>
              <p:cNvSpPr>
                <a:spLocks/>
              </p:cNvSpPr>
              <p:nvPr/>
            </p:nvSpPr>
            <p:spPr bwMode="auto">
              <a:xfrm>
                <a:off x="5768" y="25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8" name="Freeform 1028"/>
              <p:cNvSpPr>
                <a:spLocks/>
              </p:cNvSpPr>
              <p:nvPr/>
            </p:nvSpPr>
            <p:spPr bwMode="auto">
              <a:xfrm>
                <a:off x="5768" y="25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49" name="Freeform 1029"/>
              <p:cNvSpPr>
                <a:spLocks/>
              </p:cNvSpPr>
              <p:nvPr/>
            </p:nvSpPr>
            <p:spPr bwMode="auto">
              <a:xfrm>
                <a:off x="5768" y="24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0" name="Freeform 1030"/>
              <p:cNvSpPr>
                <a:spLocks/>
              </p:cNvSpPr>
              <p:nvPr/>
            </p:nvSpPr>
            <p:spPr bwMode="auto">
              <a:xfrm>
                <a:off x="5768" y="24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1" name="Freeform 1031"/>
              <p:cNvSpPr>
                <a:spLocks/>
              </p:cNvSpPr>
              <p:nvPr/>
            </p:nvSpPr>
            <p:spPr bwMode="auto">
              <a:xfrm>
                <a:off x="5768" y="24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2" name="Freeform 1032"/>
              <p:cNvSpPr>
                <a:spLocks/>
              </p:cNvSpPr>
              <p:nvPr/>
            </p:nvSpPr>
            <p:spPr bwMode="auto">
              <a:xfrm>
                <a:off x="5768" y="24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3" name="Freeform 1033"/>
              <p:cNvSpPr>
                <a:spLocks/>
              </p:cNvSpPr>
              <p:nvPr/>
            </p:nvSpPr>
            <p:spPr bwMode="auto">
              <a:xfrm>
                <a:off x="5768" y="24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4" name="Freeform 1034"/>
              <p:cNvSpPr>
                <a:spLocks/>
              </p:cNvSpPr>
              <p:nvPr/>
            </p:nvSpPr>
            <p:spPr bwMode="auto">
              <a:xfrm>
                <a:off x="5768" y="24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5" name="Freeform 1035"/>
              <p:cNvSpPr>
                <a:spLocks/>
              </p:cNvSpPr>
              <p:nvPr/>
            </p:nvSpPr>
            <p:spPr bwMode="auto">
              <a:xfrm>
                <a:off x="5768" y="24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6" name="Freeform 1036"/>
              <p:cNvSpPr>
                <a:spLocks/>
              </p:cNvSpPr>
              <p:nvPr/>
            </p:nvSpPr>
            <p:spPr bwMode="auto">
              <a:xfrm>
                <a:off x="5768" y="24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7" name="Freeform 1037"/>
              <p:cNvSpPr>
                <a:spLocks/>
              </p:cNvSpPr>
              <p:nvPr/>
            </p:nvSpPr>
            <p:spPr bwMode="auto">
              <a:xfrm>
                <a:off x="5768" y="24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8" name="Freeform 1038"/>
              <p:cNvSpPr>
                <a:spLocks/>
              </p:cNvSpPr>
              <p:nvPr/>
            </p:nvSpPr>
            <p:spPr bwMode="auto">
              <a:xfrm>
                <a:off x="5768" y="24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59" name="Freeform 1039"/>
              <p:cNvSpPr>
                <a:spLocks/>
              </p:cNvSpPr>
              <p:nvPr/>
            </p:nvSpPr>
            <p:spPr bwMode="auto">
              <a:xfrm>
                <a:off x="5768" y="240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8000"/>
              </a:solidFill>
              <a:ln w="9525" cap="rnd">
                <a:noFill/>
                <a:round/>
                <a:headEnd/>
                <a:tailEnd/>
              </a:ln>
            </p:spPr>
            <p:txBody>
              <a:bodyPr/>
              <a:lstStyle/>
              <a:p>
                <a:endParaRPr lang="fr-FR"/>
              </a:p>
            </p:txBody>
          </p:sp>
          <p:sp>
            <p:nvSpPr>
              <p:cNvPr id="15860" name="Freeform 1040"/>
              <p:cNvSpPr>
                <a:spLocks/>
              </p:cNvSpPr>
              <p:nvPr/>
            </p:nvSpPr>
            <p:spPr bwMode="auto">
              <a:xfrm>
                <a:off x="576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1" name="Freeform 1041"/>
              <p:cNvSpPr>
                <a:spLocks/>
              </p:cNvSpPr>
              <p:nvPr/>
            </p:nvSpPr>
            <p:spPr bwMode="auto">
              <a:xfrm>
                <a:off x="575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2" name="Freeform 1042"/>
              <p:cNvSpPr>
                <a:spLocks/>
              </p:cNvSpPr>
              <p:nvPr/>
            </p:nvSpPr>
            <p:spPr bwMode="auto">
              <a:xfrm>
                <a:off x="574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3" name="Freeform 1043"/>
              <p:cNvSpPr>
                <a:spLocks/>
              </p:cNvSpPr>
              <p:nvPr/>
            </p:nvSpPr>
            <p:spPr bwMode="auto">
              <a:xfrm>
                <a:off x="573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4" name="Freeform 1044"/>
              <p:cNvSpPr>
                <a:spLocks/>
              </p:cNvSpPr>
              <p:nvPr/>
            </p:nvSpPr>
            <p:spPr bwMode="auto">
              <a:xfrm>
                <a:off x="572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5" name="Freeform 1045"/>
              <p:cNvSpPr>
                <a:spLocks/>
              </p:cNvSpPr>
              <p:nvPr/>
            </p:nvSpPr>
            <p:spPr bwMode="auto">
              <a:xfrm>
                <a:off x="571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6" name="Freeform 1046"/>
              <p:cNvSpPr>
                <a:spLocks/>
              </p:cNvSpPr>
              <p:nvPr/>
            </p:nvSpPr>
            <p:spPr bwMode="auto">
              <a:xfrm>
                <a:off x="570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7" name="Freeform 1047"/>
              <p:cNvSpPr>
                <a:spLocks/>
              </p:cNvSpPr>
              <p:nvPr/>
            </p:nvSpPr>
            <p:spPr bwMode="auto">
              <a:xfrm>
                <a:off x="569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8" name="Freeform 1048"/>
              <p:cNvSpPr>
                <a:spLocks/>
              </p:cNvSpPr>
              <p:nvPr/>
            </p:nvSpPr>
            <p:spPr bwMode="auto">
              <a:xfrm>
                <a:off x="568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69" name="Freeform 1049"/>
              <p:cNvSpPr>
                <a:spLocks/>
              </p:cNvSpPr>
              <p:nvPr/>
            </p:nvSpPr>
            <p:spPr bwMode="auto">
              <a:xfrm>
                <a:off x="567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0" name="Freeform 1050"/>
              <p:cNvSpPr>
                <a:spLocks/>
              </p:cNvSpPr>
              <p:nvPr/>
            </p:nvSpPr>
            <p:spPr bwMode="auto">
              <a:xfrm>
                <a:off x="566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1" name="Freeform 1051"/>
              <p:cNvSpPr>
                <a:spLocks/>
              </p:cNvSpPr>
              <p:nvPr/>
            </p:nvSpPr>
            <p:spPr bwMode="auto">
              <a:xfrm>
                <a:off x="565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2" name="Freeform 1052"/>
              <p:cNvSpPr>
                <a:spLocks/>
              </p:cNvSpPr>
              <p:nvPr/>
            </p:nvSpPr>
            <p:spPr bwMode="auto">
              <a:xfrm>
                <a:off x="564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3" name="Freeform 1053"/>
              <p:cNvSpPr>
                <a:spLocks/>
              </p:cNvSpPr>
              <p:nvPr/>
            </p:nvSpPr>
            <p:spPr bwMode="auto">
              <a:xfrm>
                <a:off x="564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4" name="Freeform 1054"/>
              <p:cNvSpPr>
                <a:spLocks/>
              </p:cNvSpPr>
              <p:nvPr/>
            </p:nvSpPr>
            <p:spPr bwMode="auto">
              <a:xfrm>
                <a:off x="563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5" name="Freeform 1055"/>
              <p:cNvSpPr>
                <a:spLocks/>
              </p:cNvSpPr>
              <p:nvPr/>
            </p:nvSpPr>
            <p:spPr bwMode="auto">
              <a:xfrm>
                <a:off x="562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6" name="Freeform 1056"/>
              <p:cNvSpPr>
                <a:spLocks/>
              </p:cNvSpPr>
              <p:nvPr/>
            </p:nvSpPr>
            <p:spPr bwMode="auto">
              <a:xfrm>
                <a:off x="561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7" name="Freeform 1057"/>
              <p:cNvSpPr>
                <a:spLocks/>
              </p:cNvSpPr>
              <p:nvPr/>
            </p:nvSpPr>
            <p:spPr bwMode="auto">
              <a:xfrm>
                <a:off x="560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8" name="Freeform 1058"/>
              <p:cNvSpPr>
                <a:spLocks/>
              </p:cNvSpPr>
              <p:nvPr/>
            </p:nvSpPr>
            <p:spPr bwMode="auto">
              <a:xfrm>
                <a:off x="559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79" name="Freeform 1059"/>
              <p:cNvSpPr>
                <a:spLocks/>
              </p:cNvSpPr>
              <p:nvPr/>
            </p:nvSpPr>
            <p:spPr bwMode="auto">
              <a:xfrm>
                <a:off x="558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0" name="Freeform 1060"/>
              <p:cNvSpPr>
                <a:spLocks/>
              </p:cNvSpPr>
              <p:nvPr/>
            </p:nvSpPr>
            <p:spPr bwMode="auto">
              <a:xfrm>
                <a:off x="557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1" name="Freeform 1061"/>
              <p:cNvSpPr>
                <a:spLocks/>
              </p:cNvSpPr>
              <p:nvPr/>
            </p:nvSpPr>
            <p:spPr bwMode="auto">
              <a:xfrm>
                <a:off x="556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2" name="Freeform 1062"/>
              <p:cNvSpPr>
                <a:spLocks/>
              </p:cNvSpPr>
              <p:nvPr/>
            </p:nvSpPr>
            <p:spPr bwMode="auto">
              <a:xfrm>
                <a:off x="555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3" name="Freeform 1063"/>
              <p:cNvSpPr>
                <a:spLocks/>
              </p:cNvSpPr>
              <p:nvPr/>
            </p:nvSpPr>
            <p:spPr bwMode="auto">
              <a:xfrm>
                <a:off x="554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4" name="Freeform 1064"/>
              <p:cNvSpPr>
                <a:spLocks/>
              </p:cNvSpPr>
              <p:nvPr/>
            </p:nvSpPr>
            <p:spPr bwMode="auto">
              <a:xfrm>
                <a:off x="553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5" name="Freeform 1065"/>
              <p:cNvSpPr>
                <a:spLocks/>
              </p:cNvSpPr>
              <p:nvPr/>
            </p:nvSpPr>
            <p:spPr bwMode="auto">
              <a:xfrm>
                <a:off x="552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6" name="Freeform 1066"/>
              <p:cNvSpPr>
                <a:spLocks/>
              </p:cNvSpPr>
              <p:nvPr/>
            </p:nvSpPr>
            <p:spPr bwMode="auto">
              <a:xfrm>
                <a:off x="551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7" name="Freeform 1067"/>
              <p:cNvSpPr>
                <a:spLocks/>
              </p:cNvSpPr>
              <p:nvPr/>
            </p:nvSpPr>
            <p:spPr bwMode="auto">
              <a:xfrm>
                <a:off x="551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8" name="Freeform 1068"/>
              <p:cNvSpPr>
                <a:spLocks/>
              </p:cNvSpPr>
              <p:nvPr/>
            </p:nvSpPr>
            <p:spPr bwMode="auto">
              <a:xfrm>
                <a:off x="550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89" name="Freeform 1069"/>
              <p:cNvSpPr>
                <a:spLocks/>
              </p:cNvSpPr>
              <p:nvPr/>
            </p:nvSpPr>
            <p:spPr bwMode="auto">
              <a:xfrm>
                <a:off x="549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0" name="Freeform 1070"/>
              <p:cNvSpPr>
                <a:spLocks/>
              </p:cNvSpPr>
              <p:nvPr/>
            </p:nvSpPr>
            <p:spPr bwMode="auto">
              <a:xfrm>
                <a:off x="548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1" name="Freeform 1071"/>
              <p:cNvSpPr>
                <a:spLocks/>
              </p:cNvSpPr>
              <p:nvPr/>
            </p:nvSpPr>
            <p:spPr bwMode="auto">
              <a:xfrm>
                <a:off x="547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2" name="Freeform 1072"/>
              <p:cNvSpPr>
                <a:spLocks/>
              </p:cNvSpPr>
              <p:nvPr/>
            </p:nvSpPr>
            <p:spPr bwMode="auto">
              <a:xfrm>
                <a:off x="546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3" name="Freeform 1073"/>
              <p:cNvSpPr>
                <a:spLocks/>
              </p:cNvSpPr>
              <p:nvPr/>
            </p:nvSpPr>
            <p:spPr bwMode="auto">
              <a:xfrm>
                <a:off x="545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4" name="Freeform 1074"/>
              <p:cNvSpPr>
                <a:spLocks/>
              </p:cNvSpPr>
              <p:nvPr/>
            </p:nvSpPr>
            <p:spPr bwMode="auto">
              <a:xfrm>
                <a:off x="544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5" name="Freeform 1075"/>
              <p:cNvSpPr>
                <a:spLocks/>
              </p:cNvSpPr>
              <p:nvPr/>
            </p:nvSpPr>
            <p:spPr bwMode="auto">
              <a:xfrm>
                <a:off x="543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6" name="Freeform 1076"/>
              <p:cNvSpPr>
                <a:spLocks/>
              </p:cNvSpPr>
              <p:nvPr/>
            </p:nvSpPr>
            <p:spPr bwMode="auto">
              <a:xfrm>
                <a:off x="542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7" name="Freeform 1077"/>
              <p:cNvSpPr>
                <a:spLocks/>
              </p:cNvSpPr>
              <p:nvPr/>
            </p:nvSpPr>
            <p:spPr bwMode="auto">
              <a:xfrm>
                <a:off x="541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8" name="Freeform 1078"/>
              <p:cNvSpPr>
                <a:spLocks/>
              </p:cNvSpPr>
              <p:nvPr/>
            </p:nvSpPr>
            <p:spPr bwMode="auto">
              <a:xfrm>
                <a:off x="540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899" name="Freeform 1079"/>
              <p:cNvSpPr>
                <a:spLocks/>
              </p:cNvSpPr>
              <p:nvPr/>
            </p:nvSpPr>
            <p:spPr bwMode="auto">
              <a:xfrm>
                <a:off x="539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0" name="Freeform 1080"/>
              <p:cNvSpPr>
                <a:spLocks/>
              </p:cNvSpPr>
              <p:nvPr/>
            </p:nvSpPr>
            <p:spPr bwMode="auto">
              <a:xfrm>
                <a:off x="538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1" name="Freeform 1081"/>
              <p:cNvSpPr>
                <a:spLocks/>
              </p:cNvSpPr>
              <p:nvPr/>
            </p:nvSpPr>
            <p:spPr bwMode="auto">
              <a:xfrm>
                <a:off x="538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2" name="Freeform 1082"/>
              <p:cNvSpPr>
                <a:spLocks/>
              </p:cNvSpPr>
              <p:nvPr/>
            </p:nvSpPr>
            <p:spPr bwMode="auto">
              <a:xfrm>
                <a:off x="537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3" name="Freeform 1083"/>
              <p:cNvSpPr>
                <a:spLocks/>
              </p:cNvSpPr>
              <p:nvPr/>
            </p:nvSpPr>
            <p:spPr bwMode="auto">
              <a:xfrm>
                <a:off x="536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4" name="Freeform 1084"/>
              <p:cNvSpPr>
                <a:spLocks/>
              </p:cNvSpPr>
              <p:nvPr/>
            </p:nvSpPr>
            <p:spPr bwMode="auto">
              <a:xfrm>
                <a:off x="535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5" name="Freeform 1085"/>
              <p:cNvSpPr>
                <a:spLocks/>
              </p:cNvSpPr>
              <p:nvPr/>
            </p:nvSpPr>
            <p:spPr bwMode="auto">
              <a:xfrm>
                <a:off x="534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6" name="Freeform 1086"/>
              <p:cNvSpPr>
                <a:spLocks/>
              </p:cNvSpPr>
              <p:nvPr/>
            </p:nvSpPr>
            <p:spPr bwMode="auto">
              <a:xfrm>
                <a:off x="533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7" name="Freeform 1087"/>
              <p:cNvSpPr>
                <a:spLocks/>
              </p:cNvSpPr>
              <p:nvPr/>
            </p:nvSpPr>
            <p:spPr bwMode="auto">
              <a:xfrm>
                <a:off x="532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8" name="Freeform 1088"/>
              <p:cNvSpPr>
                <a:spLocks/>
              </p:cNvSpPr>
              <p:nvPr/>
            </p:nvSpPr>
            <p:spPr bwMode="auto">
              <a:xfrm>
                <a:off x="531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09" name="Freeform 1089"/>
              <p:cNvSpPr>
                <a:spLocks/>
              </p:cNvSpPr>
              <p:nvPr/>
            </p:nvSpPr>
            <p:spPr bwMode="auto">
              <a:xfrm>
                <a:off x="530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0" name="Freeform 1090"/>
              <p:cNvSpPr>
                <a:spLocks/>
              </p:cNvSpPr>
              <p:nvPr/>
            </p:nvSpPr>
            <p:spPr bwMode="auto">
              <a:xfrm>
                <a:off x="529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1" name="Freeform 1091"/>
              <p:cNvSpPr>
                <a:spLocks/>
              </p:cNvSpPr>
              <p:nvPr/>
            </p:nvSpPr>
            <p:spPr bwMode="auto">
              <a:xfrm>
                <a:off x="528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2" name="Freeform 1092"/>
              <p:cNvSpPr>
                <a:spLocks/>
              </p:cNvSpPr>
              <p:nvPr/>
            </p:nvSpPr>
            <p:spPr bwMode="auto">
              <a:xfrm>
                <a:off x="527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3" name="Freeform 1093"/>
              <p:cNvSpPr>
                <a:spLocks/>
              </p:cNvSpPr>
              <p:nvPr/>
            </p:nvSpPr>
            <p:spPr bwMode="auto">
              <a:xfrm>
                <a:off x="526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4" name="Freeform 1094"/>
              <p:cNvSpPr>
                <a:spLocks/>
              </p:cNvSpPr>
              <p:nvPr/>
            </p:nvSpPr>
            <p:spPr bwMode="auto">
              <a:xfrm>
                <a:off x="525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5" name="Freeform 1095"/>
              <p:cNvSpPr>
                <a:spLocks/>
              </p:cNvSpPr>
              <p:nvPr/>
            </p:nvSpPr>
            <p:spPr bwMode="auto">
              <a:xfrm>
                <a:off x="525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6" name="Freeform 1096"/>
              <p:cNvSpPr>
                <a:spLocks/>
              </p:cNvSpPr>
              <p:nvPr/>
            </p:nvSpPr>
            <p:spPr bwMode="auto">
              <a:xfrm>
                <a:off x="524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7" name="Freeform 1097"/>
              <p:cNvSpPr>
                <a:spLocks/>
              </p:cNvSpPr>
              <p:nvPr/>
            </p:nvSpPr>
            <p:spPr bwMode="auto">
              <a:xfrm>
                <a:off x="523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8" name="Freeform 1098"/>
              <p:cNvSpPr>
                <a:spLocks/>
              </p:cNvSpPr>
              <p:nvPr/>
            </p:nvSpPr>
            <p:spPr bwMode="auto">
              <a:xfrm>
                <a:off x="522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19" name="Freeform 1099"/>
              <p:cNvSpPr>
                <a:spLocks/>
              </p:cNvSpPr>
              <p:nvPr/>
            </p:nvSpPr>
            <p:spPr bwMode="auto">
              <a:xfrm>
                <a:off x="521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0" name="Freeform 1100"/>
              <p:cNvSpPr>
                <a:spLocks/>
              </p:cNvSpPr>
              <p:nvPr/>
            </p:nvSpPr>
            <p:spPr bwMode="auto">
              <a:xfrm>
                <a:off x="520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1" name="Freeform 1101"/>
              <p:cNvSpPr>
                <a:spLocks/>
              </p:cNvSpPr>
              <p:nvPr/>
            </p:nvSpPr>
            <p:spPr bwMode="auto">
              <a:xfrm>
                <a:off x="519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2" name="Freeform 1102"/>
              <p:cNvSpPr>
                <a:spLocks/>
              </p:cNvSpPr>
              <p:nvPr/>
            </p:nvSpPr>
            <p:spPr bwMode="auto">
              <a:xfrm>
                <a:off x="518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3" name="Freeform 1103"/>
              <p:cNvSpPr>
                <a:spLocks/>
              </p:cNvSpPr>
              <p:nvPr/>
            </p:nvSpPr>
            <p:spPr bwMode="auto">
              <a:xfrm>
                <a:off x="517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4" name="Freeform 1104"/>
              <p:cNvSpPr>
                <a:spLocks/>
              </p:cNvSpPr>
              <p:nvPr/>
            </p:nvSpPr>
            <p:spPr bwMode="auto">
              <a:xfrm>
                <a:off x="516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5" name="Freeform 1105"/>
              <p:cNvSpPr>
                <a:spLocks/>
              </p:cNvSpPr>
              <p:nvPr/>
            </p:nvSpPr>
            <p:spPr bwMode="auto">
              <a:xfrm>
                <a:off x="515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6" name="Freeform 1106"/>
              <p:cNvSpPr>
                <a:spLocks/>
              </p:cNvSpPr>
              <p:nvPr/>
            </p:nvSpPr>
            <p:spPr bwMode="auto">
              <a:xfrm>
                <a:off x="514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7" name="Freeform 1107"/>
              <p:cNvSpPr>
                <a:spLocks/>
              </p:cNvSpPr>
              <p:nvPr/>
            </p:nvSpPr>
            <p:spPr bwMode="auto">
              <a:xfrm>
                <a:off x="513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8" name="Freeform 1108"/>
              <p:cNvSpPr>
                <a:spLocks/>
              </p:cNvSpPr>
              <p:nvPr/>
            </p:nvSpPr>
            <p:spPr bwMode="auto">
              <a:xfrm>
                <a:off x="512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29" name="Freeform 1109"/>
              <p:cNvSpPr>
                <a:spLocks/>
              </p:cNvSpPr>
              <p:nvPr/>
            </p:nvSpPr>
            <p:spPr bwMode="auto">
              <a:xfrm>
                <a:off x="512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0" name="Freeform 1110"/>
              <p:cNvSpPr>
                <a:spLocks/>
              </p:cNvSpPr>
              <p:nvPr/>
            </p:nvSpPr>
            <p:spPr bwMode="auto">
              <a:xfrm>
                <a:off x="511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1" name="Freeform 1111"/>
              <p:cNvSpPr>
                <a:spLocks/>
              </p:cNvSpPr>
              <p:nvPr/>
            </p:nvSpPr>
            <p:spPr bwMode="auto">
              <a:xfrm>
                <a:off x="510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2" name="Freeform 1112"/>
              <p:cNvSpPr>
                <a:spLocks/>
              </p:cNvSpPr>
              <p:nvPr/>
            </p:nvSpPr>
            <p:spPr bwMode="auto">
              <a:xfrm>
                <a:off x="509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3" name="Freeform 1113"/>
              <p:cNvSpPr>
                <a:spLocks/>
              </p:cNvSpPr>
              <p:nvPr/>
            </p:nvSpPr>
            <p:spPr bwMode="auto">
              <a:xfrm>
                <a:off x="508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4" name="Freeform 1114"/>
              <p:cNvSpPr>
                <a:spLocks/>
              </p:cNvSpPr>
              <p:nvPr/>
            </p:nvSpPr>
            <p:spPr bwMode="auto">
              <a:xfrm>
                <a:off x="507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5" name="Freeform 1115"/>
              <p:cNvSpPr>
                <a:spLocks/>
              </p:cNvSpPr>
              <p:nvPr/>
            </p:nvSpPr>
            <p:spPr bwMode="auto">
              <a:xfrm>
                <a:off x="506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6" name="Freeform 1116"/>
              <p:cNvSpPr>
                <a:spLocks/>
              </p:cNvSpPr>
              <p:nvPr/>
            </p:nvSpPr>
            <p:spPr bwMode="auto">
              <a:xfrm>
                <a:off x="505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7" name="Freeform 1117"/>
              <p:cNvSpPr>
                <a:spLocks/>
              </p:cNvSpPr>
              <p:nvPr/>
            </p:nvSpPr>
            <p:spPr bwMode="auto">
              <a:xfrm>
                <a:off x="504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8" name="Freeform 1118"/>
              <p:cNvSpPr>
                <a:spLocks/>
              </p:cNvSpPr>
              <p:nvPr/>
            </p:nvSpPr>
            <p:spPr bwMode="auto">
              <a:xfrm>
                <a:off x="503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39" name="Freeform 1119"/>
              <p:cNvSpPr>
                <a:spLocks/>
              </p:cNvSpPr>
              <p:nvPr/>
            </p:nvSpPr>
            <p:spPr bwMode="auto">
              <a:xfrm>
                <a:off x="502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0" name="Freeform 1120"/>
              <p:cNvSpPr>
                <a:spLocks/>
              </p:cNvSpPr>
              <p:nvPr/>
            </p:nvSpPr>
            <p:spPr bwMode="auto">
              <a:xfrm>
                <a:off x="501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1" name="Freeform 1121"/>
              <p:cNvSpPr>
                <a:spLocks/>
              </p:cNvSpPr>
              <p:nvPr/>
            </p:nvSpPr>
            <p:spPr bwMode="auto">
              <a:xfrm>
                <a:off x="500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2" name="Freeform 1122"/>
              <p:cNvSpPr>
                <a:spLocks/>
              </p:cNvSpPr>
              <p:nvPr/>
            </p:nvSpPr>
            <p:spPr bwMode="auto">
              <a:xfrm>
                <a:off x="499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3" name="Freeform 1123"/>
              <p:cNvSpPr>
                <a:spLocks/>
              </p:cNvSpPr>
              <p:nvPr/>
            </p:nvSpPr>
            <p:spPr bwMode="auto">
              <a:xfrm>
                <a:off x="498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4" name="Freeform 1124"/>
              <p:cNvSpPr>
                <a:spLocks/>
              </p:cNvSpPr>
              <p:nvPr/>
            </p:nvSpPr>
            <p:spPr bwMode="auto">
              <a:xfrm>
                <a:off x="498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5" name="Freeform 1125"/>
              <p:cNvSpPr>
                <a:spLocks/>
              </p:cNvSpPr>
              <p:nvPr/>
            </p:nvSpPr>
            <p:spPr bwMode="auto">
              <a:xfrm>
                <a:off x="497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6" name="Freeform 1126"/>
              <p:cNvSpPr>
                <a:spLocks/>
              </p:cNvSpPr>
              <p:nvPr/>
            </p:nvSpPr>
            <p:spPr bwMode="auto">
              <a:xfrm>
                <a:off x="496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7" name="Freeform 1127"/>
              <p:cNvSpPr>
                <a:spLocks/>
              </p:cNvSpPr>
              <p:nvPr/>
            </p:nvSpPr>
            <p:spPr bwMode="auto">
              <a:xfrm>
                <a:off x="495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8" name="Freeform 1128"/>
              <p:cNvSpPr>
                <a:spLocks/>
              </p:cNvSpPr>
              <p:nvPr/>
            </p:nvSpPr>
            <p:spPr bwMode="auto">
              <a:xfrm>
                <a:off x="494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49" name="Freeform 1129"/>
              <p:cNvSpPr>
                <a:spLocks/>
              </p:cNvSpPr>
              <p:nvPr/>
            </p:nvSpPr>
            <p:spPr bwMode="auto">
              <a:xfrm>
                <a:off x="493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0" name="Freeform 1130"/>
              <p:cNvSpPr>
                <a:spLocks/>
              </p:cNvSpPr>
              <p:nvPr/>
            </p:nvSpPr>
            <p:spPr bwMode="auto">
              <a:xfrm>
                <a:off x="492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1" name="Freeform 1131"/>
              <p:cNvSpPr>
                <a:spLocks/>
              </p:cNvSpPr>
              <p:nvPr/>
            </p:nvSpPr>
            <p:spPr bwMode="auto">
              <a:xfrm>
                <a:off x="491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2" name="Freeform 1132"/>
              <p:cNvSpPr>
                <a:spLocks/>
              </p:cNvSpPr>
              <p:nvPr/>
            </p:nvSpPr>
            <p:spPr bwMode="auto">
              <a:xfrm>
                <a:off x="490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3" name="Freeform 1133"/>
              <p:cNvSpPr>
                <a:spLocks/>
              </p:cNvSpPr>
              <p:nvPr/>
            </p:nvSpPr>
            <p:spPr bwMode="auto">
              <a:xfrm>
                <a:off x="489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4" name="Freeform 1134"/>
              <p:cNvSpPr>
                <a:spLocks/>
              </p:cNvSpPr>
              <p:nvPr/>
            </p:nvSpPr>
            <p:spPr bwMode="auto">
              <a:xfrm>
                <a:off x="488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5" name="Freeform 1135"/>
              <p:cNvSpPr>
                <a:spLocks/>
              </p:cNvSpPr>
              <p:nvPr/>
            </p:nvSpPr>
            <p:spPr bwMode="auto">
              <a:xfrm>
                <a:off x="487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6" name="Freeform 1136"/>
              <p:cNvSpPr>
                <a:spLocks/>
              </p:cNvSpPr>
              <p:nvPr/>
            </p:nvSpPr>
            <p:spPr bwMode="auto">
              <a:xfrm>
                <a:off x="486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7" name="Freeform 1137"/>
              <p:cNvSpPr>
                <a:spLocks/>
              </p:cNvSpPr>
              <p:nvPr/>
            </p:nvSpPr>
            <p:spPr bwMode="auto">
              <a:xfrm>
                <a:off x="485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8" name="Freeform 1138"/>
              <p:cNvSpPr>
                <a:spLocks/>
              </p:cNvSpPr>
              <p:nvPr/>
            </p:nvSpPr>
            <p:spPr bwMode="auto">
              <a:xfrm>
                <a:off x="485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59" name="Freeform 1139"/>
              <p:cNvSpPr>
                <a:spLocks/>
              </p:cNvSpPr>
              <p:nvPr/>
            </p:nvSpPr>
            <p:spPr bwMode="auto">
              <a:xfrm>
                <a:off x="484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0" name="Freeform 1140"/>
              <p:cNvSpPr>
                <a:spLocks/>
              </p:cNvSpPr>
              <p:nvPr/>
            </p:nvSpPr>
            <p:spPr bwMode="auto">
              <a:xfrm>
                <a:off x="483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1" name="Freeform 1141"/>
              <p:cNvSpPr>
                <a:spLocks/>
              </p:cNvSpPr>
              <p:nvPr/>
            </p:nvSpPr>
            <p:spPr bwMode="auto">
              <a:xfrm>
                <a:off x="482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2" name="Freeform 1142"/>
              <p:cNvSpPr>
                <a:spLocks/>
              </p:cNvSpPr>
              <p:nvPr/>
            </p:nvSpPr>
            <p:spPr bwMode="auto">
              <a:xfrm>
                <a:off x="481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3" name="Freeform 1143"/>
              <p:cNvSpPr>
                <a:spLocks/>
              </p:cNvSpPr>
              <p:nvPr/>
            </p:nvSpPr>
            <p:spPr bwMode="auto">
              <a:xfrm>
                <a:off x="480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4" name="Freeform 1144"/>
              <p:cNvSpPr>
                <a:spLocks/>
              </p:cNvSpPr>
              <p:nvPr/>
            </p:nvSpPr>
            <p:spPr bwMode="auto">
              <a:xfrm>
                <a:off x="479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5" name="Freeform 1145"/>
              <p:cNvSpPr>
                <a:spLocks/>
              </p:cNvSpPr>
              <p:nvPr/>
            </p:nvSpPr>
            <p:spPr bwMode="auto">
              <a:xfrm>
                <a:off x="478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6" name="Freeform 1146"/>
              <p:cNvSpPr>
                <a:spLocks/>
              </p:cNvSpPr>
              <p:nvPr/>
            </p:nvSpPr>
            <p:spPr bwMode="auto">
              <a:xfrm>
                <a:off x="477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7" name="Freeform 1147"/>
              <p:cNvSpPr>
                <a:spLocks/>
              </p:cNvSpPr>
              <p:nvPr/>
            </p:nvSpPr>
            <p:spPr bwMode="auto">
              <a:xfrm>
                <a:off x="476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8" name="Freeform 1148"/>
              <p:cNvSpPr>
                <a:spLocks/>
              </p:cNvSpPr>
              <p:nvPr/>
            </p:nvSpPr>
            <p:spPr bwMode="auto">
              <a:xfrm>
                <a:off x="475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69" name="Freeform 1149"/>
              <p:cNvSpPr>
                <a:spLocks/>
              </p:cNvSpPr>
              <p:nvPr/>
            </p:nvSpPr>
            <p:spPr bwMode="auto">
              <a:xfrm>
                <a:off x="474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0" name="Freeform 1150"/>
              <p:cNvSpPr>
                <a:spLocks/>
              </p:cNvSpPr>
              <p:nvPr/>
            </p:nvSpPr>
            <p:spPr bwMode="auto">
              <a:xfrm>
                <a:off x="473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1" name="Freeform 1151"/>
              <p:cNvSpPr>
                <a:spLocks/>
              </p:cNvSpPr>
              <p:nvPr/>
            </p:nvSpPr>
            <p:spPr bwMode="auto">
              <a:xfrm>
                <a:off x="472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2" name="Freeform 1152"/>
              <p:cNvSpPr>
                <a:spLocks/>
              </p:cNvSpPr>
              <p:nvPr/>
            </p:nvSpPr>
            <p:spPr bwMode="auto">
              <a:xfrm>
                <a:off x="472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3" name="Freeform 1153"/>
              <p:cNvSpPr>
                <a:spLocks/>
              </p:cNvSpPr>
              <p:nvPr/>
            </p:nvSpPr>
            <p:spPr bwMode="auto">
              <a:xfrm>
                <a:off x="471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4" name="Freeform 1154"/>
              <p:cNvSpPr>
                <a:spLocks/>
              </p:cNvSpPr>
              <p:nvPr/>
            </p:nvSpPr>
            <p:spPr bwMode="auto">
              <a:xfrm>
                <a:off x="470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5" name="Freeform 1155"/>
              <p:cNvSpPr>
                <a:spLocks/>
              </p:cNvSpPr>
              <p:nvPr/>
            </p:nvSpPr>
            <p:spPr bwMode="auto">
              <a:xfrm>
                <a:off x="469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6" name="Freeform 1156"/>
              <p:cNvSpPr>
                <a:spLocks/>
              </p:cNvSpPr>
              <p:nvPr/>
            </p:nvSpPr>
            <p:spPr bwMode="auto">
              <a:xfrm>
                <a:off x="468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7" name="Freeform 1157"/>
              <p:cNvSpPr>
                <a:spLocks/>
              </p:cNvSpPr>
              <p:nvPr/>
            </p:nvSpPr>
            <p:spPr bwMode="auto">
              <a:xfrm>
                <a:off x="467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8" name="Freeform 1158"/>
              <p:cNvSpPr>
                <a:spLocks/>
              </p:cNvSpPr>
              <p:nvPr/>
            </p:nvSpPr>
            <p:spPr bwMode="auto">
              <a:xfrm>
                <a:off x="466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79" name="Freeform 1159"/>
              <p:cNvSpPr>
                <a:spLocks/>
              </p:cNvSpPr>
              <p:nvPr/>
            </p:nvSpPr>
            <p:spPr bwMode="auto">
              <a:xfrm>
                <a:off x="465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0" name="Freeform 1160"/>
              <p:cNvSpPr>
                <a:spLocks/>
              </p:cNvSpPr>
              <p:nvPr/>
            </p:nvSpPr>
            <p:spPr bwMode="auto">
              <a:xfrm>
                <a:off x="464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1" name="Freeform 1161"/>
              <p:cNvSpPr>
                <a:spLocks/>
              </p:cNvSpPr>
              <p:nvPr/>
            </p:nvSpPr>
            <p:spPr bwMode="auto">
              <a:xfrm>
                <a:off x="463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2" name="Freeform 1162"/>
              <p:cNvSpPr>
                <a:spLocks/>
              </p:cNvSpPr>
              <p:nvPr/>
            </p:nvSpPr>
            <p:spPr bwMode="auto">
              <a:xfrm>
                <a:off x="462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3" name="Freeform 1163"/>
              <p:cNvSpPr>
                <a:spLocks/>
              </p:cNvSpPr>
              <p:nvPr/>
            </p:nvSpPr>
            <p:spPr bwMode="auto">
              <a:xfrm>
                <a:off x="461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4" name="Freeform 1164"/>
              <p:cNvSpPr>
                <a:spLocks/>
              </p:cNvSpPr>
              <p:nvPr/>
            </p:nvSpPr>
            <p:spPr bwMode="auto">
              <a:xfrm>
                <a:off x="460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5" name="Freeform 1165"/>
              <p:cNvSpPr>
                <a:spLocks/>
              </p:cNvSpPr>
              <p:nvPr/>
            </p:nvSpPr>
            <p:spPr bwMode="auto">
              <a:xfrm>
                <a:off x="459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6" name="Freeform 1166"/>
              <p:cNvSpPr>
                <a:spLocks/>
              </p:cNvSpPr>
              <p:nvPr/>
            </p:nvSpPr>
            <p:spPr bwMode="auto">
              <a:xfrm>
                <a:off x="459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7" name="Freeform 1167"/>
              <p:cNvSpPr>
                <a:spLocks/>
              </p:cNvSpPr>
              <p:nvPr/>
            </p:nvSpPr>
            <p:spPr bwMode="auto">
              <a:xfrm>
                <a:off x="458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8" name="Freeform 1168"/>
              <p:cNvSpPr>
                <a:spLocks/>
              </p:cNvSpPr>
              <p:nvPr/>
            </p:nvSpPr>
            <p:spPr bwMode="auto">
              <a:xfrm>
                <a:off x="457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89" name="Freeform 1169"/>
              <p:cNvSpPr>
                <a:spLocks/>
              </p:cNvSpPr>
              <p:nvPr/>
            </p:nvSpPr>
            <p:spPr bwMode="auto">
              <a:xfrm>
                <a:off x="456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0" name="Freeform 1170"/>
              <p:cNvSpPr>
                <a:spLocks/>
              </p:cNvSpPr>
              <p:nvPr/>
            </p:nvSpPr>
            <p:spPr bwMode="auto">
              <a:xfrm>
                <a:off x="455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1" name="Freeform 1171"/>
              <p:cNvSpPr>
                <a:spLocks/>
              </p:cNvSpPr>
              <p:nvPr/>
            </p:nvSpPr>
            <p:spPr bwMode="auto">
              <a:xfrm>
                <a:off x="454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2" name="Freeform 1172"/>
              <p:cNvSpPr>
                <a:spLocks/>
              </p:cNvSpPr>
              <p:nvPr/>
            </p:nvSpPr>
            <p:spPr bwMode="auto">
              <a:xfrm>
                <a:off x="453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3" name="Freeform 1173"/>
              <p:cNvSpPr>
                <a:spLocks/>
              </p:cNvSpPr>
              <p:nvPr/>
            </p:nvSpPr>
            <p:spPr bwMode="auto">
              <a:xfrm>
                <a:off x="452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4" name="Freeform 1174"/>
              <p:cNvSpPr>
                <a:spLocks/>
              </p:cNvSpPr>
              <p:nvPr/>
            </p:nvSpPr>
            <p:spPr bwMode="auto">
              <a:xfrm>
                <a:off x="451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5" name="Freeform 1175"/>
              <p:cNvSpPr>
                <a:spLocks/>
              </p:cNvSpPr>
              <p:nvPr/>
            </p:nvSpPr>
            <p:spPr bwMode="auto">
              <a:xfrm>
                <a:off x="450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6" name="Freeform 1176"/>
              <p:cNvSpPr>
                <a:spLocks/>
              </p:cNvSpPr>
              <p:nvPr/>
            </p:nvSpPr>
            <p:spPr bwMode="auto">
              <a:xfrm>
                <a:off x="449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7" name="Freeform 1177"/>
              <p:cNvSpPr>
                <a:spLocks/>
              </p:cNvSpPr>
              <p:nvPr/>
            </p:nvSpPr>
            <p:spPr bwMode="auto">
              <a:xfrm>
                <a:off x="448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8" name="Freeform 1178"/>
              <p:cNvSpPr>
                <a:spLocks/>
              </p:cNvSpPr>
              <p:nvPr/>
            </p:nvSpPr>
            <p:spPr bwMode="auto">
              <a:xfrm>
                <a:off x="447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5999" name="Freeform 1179"/>
              <p:cNvSpPr>
                <a:spLocks/>
              </p:cNvSpPr>
              <p:nvPr/>
            </p:nvSpPr>
            <p:spPr bwMode="auto">
              <a:xfrm>
                <a:off x="446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0" name="Freeform 1180"/>
              <p:cNvSpPr>
                <a:spLocks/>
              </p:cNvSpPr>
              <p:nvPr/>
            </p:nvSpPr>
            <p:spPr bwMode="auto">
              <a:xfrm>
                <a:off x="446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1" name="Freeform 1181"/>
              <p:cNvSpPr>
                <a:spLocks/>
              </p:cNvSpPr>
              <p:nvPr/>
            </p:nvSpPr>
            <p:spPr bwMode="auto">
              <a:xfrm>
                <a:off x="445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2" name="Freeform 1182"/>
              <p:cNvSpPr>
                <a:spLocks/>
              </p:cNvSpPr>
              <p:nvPr/>
            </p:nvSpPr>
            <p:spPr bwMode="auto">
              <a:xfrm>
                <a:off x="444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3" name="Freeform 1183"/>
              <p:cNvSpPr>
                <a:spLocks/>
              </p:cNvSpPr>
              <p:nvPr/>
            </p:nvSpPr>
            <p:spPr bwMode="auto">
              <a:xfrm>
                <a:off x="443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4" name="Freeform 1184"/>
              <p:cNvSpPr>
                <a:spLocks/>
              </p:cNvSpPr>
              <p:nvPr/>
            </p:nvSpPr>
            <p:spPr bwMode="auto">
              <a:xfrm>
                <a:off x="442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5" name="Freeform 1185"/>
              <p:cNvSpPr>
                <a:spLocks/>
              </p:cNvSpPr>
              <p:nvPr/>
            </p:nvSpPr>
            <p:spPr bwMode="auto">
              <a:xfrm>
                <a:off x="441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6" name="Freeform 1186"/>
              <p:cNvSpPr>
                <a:spLocks/>
              </p:cNvSpPr>
              <p:nvPr/>
            </p:nvSpPr>
            <p:spPr bwMode="auto">
              <a:xfrm>
                <a:off x="440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7" name="Freeform 1187"/>
              <p:cNvSpPr>
                <a:spLocks/>
              </p:cNvSpPr>
              <p:nvPr/>
            </p:nvSpPr>
            <p:spPr bwMode="auto">
              <a:xfrm>
                <a:off x="439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8" name="Freeform 1188"/>
              <p:cNvSpPr>
                <a:spLocks/>
              </p:cNvSpPr>
              <p:nvPr/>
            </p:nvSpPr>
            <p:spPr bwMode="auto">
              <a:xfrm>
                <a:off x="438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09" name="Freeform 1189"/>
              <p:cNvSpPr>
                <a:spLocks/>
              </p:cNvSpPr>
              <p:nvPr/>
            </p:nvSpPr>
            <p:spPr bwMode="auto">
              <a:xfrm>
                <a:off x="437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0" name="Freeform 1190"/>
              <p:cNvSpPr>
                <a:spLocks/>
              </p:cNvSpPr>
              <p:nvPr/>
            </p:nvSpPr>
            <p:spPr bwMode="auto">
              <a:xfrm>
                <a:off x="436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1" name="Freeform 1191"/>
              <p:cNvSpPr>
                <a:spLocks/>
              </p:cNvSpPr>
              <p:nvPr/>
            </p:nvSpPr>
            <p:spPr bwMode="auto">
              <a:xfrm>
                <a:off x="435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2" name="Freeform 1192"/>
              <p:cNvSpPr>
                <a:spLocks/>
              </p:cNvSpPr>
              <p:nvPr/>
            </p:nvSpPr>
            <p:spPr bwMode="auto">
              <a:xfrm>
                <a:off x="434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3" name="Freeform 1193"/>
              <p:cNvSpPr>
                <a:spLocks/>
              </p:cNvSpPr>
              <p:nvPr/>
            </p:nvSpPr>
            <p:spPr bwMode="auto">
              <a:xfrm>
                <a:off x="433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4" name="Freeform 1194"/>
              <p:cNvSpPr>
                <a:spLocks/>
              </p:cNvSpPr>
              <p:nvPr/>
            </p:nvSpPr>
            <p:spPr bwMode="auto">
              <a:xfrm>
                <a:off x="433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5" name="Freeform 1195"/>
              <p:cNvSpPr>
                <a:spLocks/>
              </p:cNvSpPr>
              <p:nvPr/>
            </p:nvSpPr>
            <p:spPr bwMode="auto">
              <a:xfrm>
                <a:off x="432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6" name="Freeform 1196"/>
              <p:cNvSpPr>
                <a:spLocks/>
              </p:cNvSpPr>
              <p:nvPr/>
            </p:nvSpPr>
            <p:spPr bwMode="auto">
              <a:xfrm>
                <a:off x="431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7" name="Freeform 1197"/>
              <p:cNvSpPr>
                <a:spLocks/>
              </p:cNvSpPr>
              <p:nvPr/>
            </p:nvSpPr>
            <p:spPr bwMode="auto">
              <a:xfrm>
                <a:off x="430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8" name="Freeform 1198"/>
              <p:cNvSpPr>
                <a:spLocks/>
              </p:cNvSpPr>
              <p:nvPr/>
            </p:nvSpPr>
            <p:spPr bwMode="auto">
              <a:xfrm>
                <a:off x="429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19" name="Freeform 1199"/>
              <p:cNvSpPr>
                <a:spLocks/>
              </p:cNvSpPr>
              <p:nvPr/>
            </p:nvSpPr>
            <p:spPr bwMode="auto">
              <a:xfrm>
                <a:off x="428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0" name="Freeform 1200"/>
              <p:cNvSpPr>
                <a:spLocks/>
              </p:cNvSpPr>
              <p:nvPr/>
            </p:nvSpPr>
            <p:spPr bwMode="auto">
              <a:xfrm>
                <a:off x="427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1" name="Freeform 1201"/>
              <p:cNvSpPr>
                <a:spLocks/>
              </p:cNvSpPr>
              <p:nvPr/>
            </p:nvSpPr>
            <p:spPr bwMode="auto">
              <a:xfrm>
                <a:off x="426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2" name="Freeform 1202"/>
              <p:cNvSpPr>
                <a:spLocks/>
              </p:cNvSpPr>
              <p:nvPr/>
            </p:nvSpPr>
            <p:spPr bwMode="auto">
              <a:xfrm>
                <a:off x="425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3" name="Freeform 1203"/>
              <p:cNvSpPr>
                <a:spLocks/>
              </p:cNvSpPr>
              <p:nvPr/>
            </p:nvSpPr>
            <p:spPr bwMode="auto">
              <a:xfrm>
                <a:off x="424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4" name="Freeform 1204"/>
              <p:cNvSpPr>
                <a:spLocks/>
              </p:cNvSpPr>
              <p:nvPr/>
            </p:nvSpPr>
            <p:spPr bwMode="auto">
              <a:xfrm>
                <a:off x="423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5" name="Freeform 1205"/>
              <p:cNvSpPr>
                <a:spLocks/>
              </p:cNvSpPr>
              <p:nvPr/>
            </p:nvSpPr>
            <p:spPr bwMode="auto">
              <a:xfrm>
                <a:off x="422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6" name="Freeform 1206"/>
              <p:cNvSpPr>
                <a:spLocks/>
              </p:cNvSpPr>
              <p:nvPr/>
            </p:nvSpPr>
            <p:spPr bwMode="auto">
              <a:xfrm>
                <a:off x="421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7" name="Freeform 1207"/>
              <p:cNvSpPr>
                <a:spLocks/>
              </p:cNvSpPr>
              <p:nvPr/>
            </p:nvSpPr>
            <p:spPr bwMode="auto">
              <a:xfrm>
                <a:off x="420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8" name="Freeform 1208"/>
              <p:cNvSpPr>
                <a:spLocks/>
              </p:cNvSpPr>
              <p:nvPr/>
            </p:nvSpPr>
            <p:spPr bwMode="auto">
              <a:xfrm>
                <a:off x="419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29" name="Freeform 1209"/>
              <p:cNvSpPr>
                <a:spLocks/>
              </p:cNvSpPr>
              <p:nvPr/>
            </p:nvSpPr>
            <p:spPr bwMode="auto">
              <a:xfrm>
                <a:off x="419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0" name="Freeform 1210"/>
              <p:cNvSpPr>
                <a:spLocks/>
              </p:cNvSpPr>
              <p:nvPr/>
            </p:nvSpPr>
            <p:spPr bwMode="auto">
              <a:xfrm>
                <a:off x="418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1" name="Freeform 1211"/>
              <p:cNvSpPr>
                <a:spLocks/>
              </p:cNvSpPr>
              <p:nvPr/>
            </p:nvSpPr>
            <p:spPr bwMode="auto">
              <a:xfrm>
                <a:off x="417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2" name="Freeform 1212"/>
              <p:cNvSpPr>
                <a:spLocks/>
              </p:cNvSpPr>
              <p:nvPr/>
            </p:nvSpPr>
            <p:spPr bwMode="auto">
              <a:xfrm>
                <a:off x="416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3" name="Freeform 1213"/>
              <p:cNvSpPr>
                <a:spLocks/>
              </p:cNvSpPr>
              <p:nvPr/>
            </p:nvSpPr>
            <p:spPr bwMode="auto">
              <a:xfrm>
                <a:off x="415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4" name="Freeform 1214"/>
              <p:cNvSpPr>
                <a:spLocks/>
              </p:cNvSpPr>
              <p:nvPr/>
            </p:nvSpPr>
            <p:spPr bwMode="auto">
              <a:xfrm>
                <a:off x="414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5" name="Freeform 1215"/>
              <p:cNvSpPr>
                <a:spLocks/>
              </p:cNvSpPr>
              <p:nvPr/>
            </p:nvSpPr>
            <p:spPr bwMode="auto">
              <a:xfrm>
                <a:off x="413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6" name="Freeform 1216"/>
              <p:cNvSpPr>
                <a:spLocks/>
              </p:cNvSpPr>
              <p:nvPr/>
            </p:nvSpPr>
            <p:spPr bwMode="auto">
              <a:xfrm>
                <a:off x="412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7" name="Freeform 1217"/>
              <p:cNvSpPr>
                <a:spLocks/>
              </p:cNvSpPr>
              <p:nvPr/>
            </p:nvSpPr>
            <p:spPr bwMode="auto">
              <a:xfrm>
                <a:off x="411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8" name="Freeform 1218"/>
              <p:cNvSpPr>
                <a:spLocks/>
              </p:cNvSpPr>
              <p:nvPr/>
            </p:nvSpPr>
            <p:spPr bwMode="auto">
              <a:xfrm>
                <a:off x="410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39" name="Freeform 1219"/>
              <p:cNvSpPr>
                <a:spLocks/>
              </p:cNvSpPr>
              <p:nvPr/>
            </p:nvSpPr>
            <p:spPr bwMode="auto">
              <a:xfrm>
                <a:off x="409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0" name="Freeform 1220"/>
              <p:cNvSpPr>
                <a:spLocks/>
              </p:cNvSpPr>
              <p:nvPr/>
            </p:nvSpPr>
            <p:spPr bwMode="auto">
              <a:xfrm>
                <a:off x="408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1" name="Freeform 1221"/>
              <p:cNvSpPr>
                <a:spLocks/>
              </p:cNvSpPr>
              <p:nvPr/>
            </p:nvSpPr>
            <p:spPr bwMode="auto">
              <a:xfrm>
                <a:off x="407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2" name="Freeform 1222"/>
              <p:cNvSpPr>
                <a:spLocks/>
              </p:cNvSpPr>
              <p:nvPr/>
            </p:nvSpPr>
            <p:spPr bwMode="auto">
              <a:xfrm>
                <a:off x="406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3" name="Freeform 1223"/>
              <p:cNvSpPr>
                <a:spLocks/>
              </p:cNvSpPr>
              <p:nvPr/>
            </p:nvSpPr>
            <p:spPr bwMode="auto">
              <a:xfrm>
                <a:off x="406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4" name="Freeform 1224"/>
              <p:cNvSpPr>
                <a:spLocks/>
              </p:cNvSpPr>
              <p:nvPr/>
            </p:nvSpPr>
            <p:spPr bwMode="auto">
              <a:xfrm>
                <a:off x="405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5" name="Freeform 1225"/>
              <p:cNvSpPr>
                <a:spLocks/>
              </p:cNvSpPr>
              <p:nvPr/>
            </p:nvSpPr>
            <p:spPr bwMode="auto">
              <a:xfrm>
                <a:off x="404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6" name="Freeform 1226"/>
              <p:cNvSpPr>
                <a:spLocks/>
              </p:cNvSpPr>
              <p:nvPr/>
            </p:nvSpPr>
            <p:spPr bwMode="auto">
              <a:xfrm>
                <a:off x="403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7" name="Freeform 1227"/>
              <p:cNvSpPr>
                <a:spLocks/>
              </p:cNvSpPr>
              <p:nvPr/>
            </p:nvSpPr>
            <p:spPr bwMode="auto">
              <a:xfrm>
                <a:off x="402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8" name="Freeform 1228"/>
              <p:cNvSpPr>
                <a:spLocks/>
              </p:cNvSpPr>
              <p:nvPr/>
            </p:nvSpPr>
            <p:spPr bwMode="auto">
              <a:xfrm>
                <a:off x="401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49" name="Freeform 1229"/>
              <p:cNvSpPr>
                <a:spLocks/>
              </p:cNvSpPr>
              <p:nvPr/>
            </p:nvSpPr>
            <p:spPr bwMode="auto">
              <a:xfrm>
                <a:off x="400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0" name="Freeform 1230"/>
              <p:cNvSpPr>
                <a:spLocks/>
              </p:cNvSpPr>
              <p:nvPr/>
            </p:nvSpPr>
            <p:spPr bwMode="auto">
              <a:xfrm>
                <a:off x="399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1" name="Freeform 1231"/>
              <p:cNvSpPr>
                <a:spLocks/>
              </p:cNvSpPr>
              <p:nvPr/>
            </p:nvSpPr>
            <p:spPr bwMode="auto">
              <a:xfrm>
                <a:off x="398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2" name="Freeform 1232"/>
              <p:cNvSpPr>
                <a:spLocks/>
              </p:cNvSpPr>
              <p:nvPr/>
            </p:nvSpPr>
            <p:spPr bwMode="auto">
              <a:xfrm>
                <a:off x="397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3" name="Freeform 1233"/>
              <p:cNvSpPr>
                <a:spLocks/>
              </p:cNvSpPr>
              <p:nvPr/>
            </p:nvSpPr>
            <p:spPr bwMode="auto">
              <a:xfrm>
                <a:off x="396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4" name="Freeform 1234"/>
              <p:cNvSpPr>
                <a:spLocks/>
              </p:cNvSpPr>
              <p:nvPr/>
            </p:nvSpPr>
            <p:spPr bwMode="auto">
              <a:xfrm>
                <a:off x="395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5" name="Freeform 1235"/>
              <p:cNvSpPr>
                <a:spLocks/>
              </p:cNvSpPr>
              <p:nvPr/>
            </p:nvSpPr>
            <p:spPr bwMode="auto">
              <a:xfrm>
                <a:off x="394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6" name="Freeform 1236"/>
              <p:cNvSpPr>
                <a:spLocks/>
              </p:cNvSpPr>
              <p:nvPr/>
            </p:nvSpPr>
            <p:spPr bwMode="auto">
              <a:xfrm>
                <a:off x="393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7" name="Freeform 1237"/>
              <p:cNvSpPr>
                <a:spLocks/>
              </p:cNvSpPr>
              <p:nvPr/>
            </p:nvSpPr>
            <p:spPr bwMode="auto">
              <a:xfrm>
                <a:off x="393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8" name="Freeform 1238"/>
              <p:cNvSpPr>
                <a:spLocks/>
              </p:cNvSpPr>
              <p:nvPr/>
            </p:nvSpPr>
            <p:spPr bwMode="auto">
              <a:xfrm>
                <a:off x="392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59" name="Freeform 1239"/>
              <p:cNvSpPr>
                <a:spLocks/>
              </p:cNvSpPr>
              <p:nvPr/>
            </p:nvSpPr>
            <p:spPr bwMode="auto">
              <a:xfrm>
                <a:off x="391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0" name="Freeform 1240"/>
              <p:cNvSpPr>
                <a:spLocks/>
              </p:cNvSpPr>
              <p:nvPr/>
            </p:nvSpPr>
            <p:spPr bwMode="auto">
              <a:xfrm>
                <a:off x="390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1" name="Freeform 1241"/>
              <p:cNvSpPr>
                <a:spLocks/>
              </p:cNvSpPr>
              <p:nvPr/>
            </p:nvSpPr>
            <p:spPr bwMode="auto">
              <a:xfrm>
                <a:off x="389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2" name="Freeform 1242"/>
              <p:cNvSpPr>
                <a:spLocks/>
              </p:cNvSpPr>
              <p:nvPr/>
            </p:nvSpPr>
            <p:spPr bwMode="auto">
              <a:xfrm>
                <a:off x="388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3" name="Freeform 1243"/>
              <p:cNvSpPr>
                <a:spLocks/>
              </p:cNvSpPr>
              <p:nvPr/>
            </p:nvSpPr>
            <p:spPr bwMode="auto">
              <a:xfrm>
                <a:off x="387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4" name="Freeform 1244"/>
              <p:cNvSpPr>
                <a:spLocks/>
              </p:cNvSpPr>
              <p:nvPr/>
            </p:nvSpPr>
            <p:spPr bwMode="auto">
              <a:xfrm>
                <a:off x="386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5" name="Freeform 1245"/>
              <p:cNvSpPr>
                <a:spLocks/>
              </p:cNvSpPr>
              <p:nvPr/>
            </p:nvSpPr>
            <p:spPr bwMode="auto">
              <a:xfrm>
                <a:off x="385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6" name="Freeform 1246"/>
              <p:cNvSpPr>
                <a:spLocks/>
              </p:cNvSpPr>
              <p:nvPr/>
            </p:nvSpPr>
            <p:spPr bwMode="auto">
              <a:xfrm>
                <a:off x="384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7" name="Freeform 1247"/>
              <p:cNvSpPr>
                <a:spLocks/>
              </p:cNvSpPr>
              <p:nvPr/>
            </p:nvSpPr>
            <p:spPr bwMode="auto">
              <a:xfrm>
                <a:off x="383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8" name="Freeform 1248"/>
              <p:cNvSpPr>
                <a:spLocks/>
              </p:cNvSpPr>
              <p:nvPr/>
            </p:nvSpPr>
            <p:spPr bwMode="auto">
              <a:xfrm>
                <a:off x="382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69" name="Freeform 1249"/>
              <p:cNvSpPr>
                <a:spLocks/>
              </p:cNvSpPr>
              <p:nvPr/>
            </p:nvSpPr>
            <p:spPr bwMode="auto">
              <a:xfrm>
                <a:off x="381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0" name="Freeform 1250"/>
              <p:cNvSpPr>
                <a:spLocks/>
              </p:cNvSpPr>
              <p:nvPr/>
            </p:nvSpPr>
            <p:spPr bwMode="auto">
              <a:xfrm>
                <a:off x="380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1" name="Freeform 1251"/>
              <p:cNvSpPr>
                <a:spLocks/>
              </p:cNvSpPr>
              <p:nvPr/>
            </p:nvSpPr>
            <p:spPr bwMode="auto">
              <a:xfrm>
                <a:off x="380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2" name="Freeform 1252"/>
              <p:cNvSpPr>
                <a:spLocks/>
              </p:cNvSpPr>
              <p:nvPr/>
            </p:nvSpPr>
            <p:spPr bwMode="auto">
              <a:xfrm>
                <a:off x="379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3" name="Freeform 1253"/>
              <p:cNvSpPr>
                <a:spLocks/>
              </p:cNvSpPr>
              <p:nvPr/>
            </p:nvSpPr>
            <p:spPr bwMode="auto">
              <a:xfrm>
                <a:off x="378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4" name="Freeform 1254"/>
              <p:cNvSpPr>
                <a:spLocks/>
              </p:cNvSpPr>
              <p:nvPr/>
            </p:nvSpPr>
            <p:spPr bwMode="auto">
              <a:xfrm>
                <a:off x="377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5" name="Freeform 1255"/>
              <p:cNvSpPr>
                <a:spLocks/>
              </p:cNvSpPr>
              <p:nvPr/>
            </p:nvSpPr>
            <p:spPr bwMode="auto">
              <a:xfrm>
                <a:off x="376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6" name="Freeform 1256"/>
              <p:cNvSpPr>
                <a:spLocks/>
              </p:cNvSpPr>
              <p:nvPr/>
            </p:nvSpPr>
            <p:spPr bwMode="auto">
              <a:xfrm>
                <a:off x="375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7" name="Freeform 1257"/>
              <p:cNvSpPr>
                <a:spLocks/>
              </p:cNvSpPr>
              <p:nvPr/>
            </p:nvSpPr>
            <p:spPr bwMode="auto">
              <a:xfrm>
                <a:off x="374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8" name="Freeform 1258"/>
              <p:cNvSpPr>
                <a:spLocks/>
              </p:cNvSpPr>
              <p:nvPr/>
            </p:nvSpPr>
            <p:spPr bwMode="auto">
              <a:xfrm>
                <a:off x="373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79" name="Freeform 1259"/>
              <p:cNvSpPr>
                <a:spLocks/>
              </p:cNvSpPr>
              <p:nvPr/>
            </p:nvSpPr>
            <p:spPr bwMode="auto">
              <a:xfrm>
                <a:off x="372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0" name="Freeform 1260"/>
              <p:cNvSpPr>
                <a:spLocks/>
              </p:cNvSpPr>
              <p:nvPr/>
            </p:nvSpPr>
            <p:spPr bwMode="auto">
              <a:xfrm>
                <a:off x="371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1" name="Freeform 1261"/>
              <p:cNvSpPr>
                <a:spLocks/>
              </p:cNvSpPr>
              <p:nvPr/>
            </p:nvSpPr>
            <p:spPr bwMode="auto">
              <a:xfrm>
                <a:off x="370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2" name="Freeform 1262"/>
              <p:cNvSpPr>
                <a:spLocks/>
              </p:cNvSpPr>
              <p:nvPr/>
            </p:nvSpPr>
            <p:spPr bwMode="auto">
              <a:xfrm>
                <a:off x="369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3" name="Freeform 1263"/>
              <p:cNvSpPr>
                <a:spLocks/>
              </p:cNvSpPr>
              <p:nvPr/>
            </p:nvSpPr>
            <p:spPr bwMode="auto">
              <a:xfrm>
                <a:off x="368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4" name="Freeform 1264"/>
              <p:cNvSpPr>
                <a:spLocks/>
              </p:cNvSpPr>
              <p:nvPr/>
            </p:nvSpPr>
            <p:spPr bwMode="auto">
              <a:xfrm>
                <a:off x="367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5" name="Freeform 1265"/>
              <p:cNvSpPr>
                <a:spLocks/>
              </p:cNvSpPr>
              <p:nvPr/>
            </p:nvSpPr>
            <p:spPr bwMode="auto">
              <a:xfrm>
                <a:off x="367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6" name="Freeform 1266"/>
              <p:cNvSpPr>
                <a:spLocks/>
              </p:cNvSpPr>
              <p:nvPr/>
            </p:nvSpPr>
            <p:spPr bwMode="auto">
              <a:xfrm>
                <a:off x="366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7" name="Freeform 1267"/>
              <p:cNvSpPr>
                <a:spLocks/>
              </p:cNvSpPr>
              <p:nvPr/>
            </p:nvSpPr>
            <p:spPr bwMode="auto">
              <a:xfrm>
                <a:off x="365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8" name="Freeform 1268"/>
              <p:cNvSpPr>
                <a:spLocks/>
              </p:cNvSpPr>
              <p:nvPr/>
            </p:nvSpPr>
            <p:spPr bwMode="auto">
              <a:xfrm>
                <a:off x="364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89" name="Freeform 1269"/>
              <p:cNvSpPr>
                <a:spLocks/>
              </p:cNvSpPr>
              <p:nvPr/>
            </p:nvSpPr>
            <p:spPr bwMode="auto">
              <a:xfrm>
                <a:off x="363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0" name="Freeform 1270"/>
              <p:cNvSpPr>
                <a:spLocks/>
              </p:cNvSpPr>
              <p:nvPr/>
            </p:nvSpPr>
            <p:spPr bwMode="auto">
              <a:xfrm>
                <a:off x="362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1" name="Freeform 1271"/>
              <p:cNvSpPr>
                <a:spLocks/>
              </p:cNvSpPr>
              <p:nvPr/>
            </p:nvSpPr>
            <p:spPr bwMode="auto">
              <a:xfrm>
                <a:off x="361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2" name="Freeform 1272"/>
              <p:cNvSpPr>
                <a:spLocks/>
              </p:cNvSpPr>
              <p:nvPr/>
            </p:nvSpPr>
            <p:spPr bwMode="auto">
              <a:xfrm>
                <a:off x="360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3" name="Freeform 1273"/>
              <p:cNvSpPr>
                <a:spLocks/>
              </p:cNvSpPr>
              <p:nvPr/>
            </p:nvSpPr>
            <p:spPr bwMode="auto">
              <a:xfrm>
                <a:off x="3595"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4" name="Freeform 1274"/>
              <p:cNvSpPr>
                <a:spLocks/>
              </p:cNvSpPr>
              <p:nvPr/>
            </p:nvSpPr>
            <p:spPr bwMode="auto">
              <a:xfrm>
                <a:off x="3586"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5" name="Freeform 1275"/>
              <p:cNvSpPr>
                <a:spLocks/>
              </p:cNvSpPr>
              <p:nvPr/>
            </p:nvSpPr>
            <p:spPr bwMode="auto">
              <a:xfrm>
                <a:off x="357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6" name="Freeform 1276"/>
              <p:cNvSpPr>
                <a:spLocks/>
              </p:cNvSpPr>
              <p:nvPr/>
            </p:nvSpPr>
            <p:spPr bwMode="auto">
              <a:xfrm>
                <a:off x="3567"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7" name="Freeform 1277"/>
              <p:cNvSpPr>
                <a:spLocks/>
              </p:cNvSpPr>
              <p:nvPr/>
            </p:nvSpPr>
            <p:spPr bwMode="auto">
              <a:xfrm>
                <a:off x="3558"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8" name="Freeform 1278"/>
              <p:cNvSpPr>
                <a:spLocks/>
              </p:cNvSpPr>
              <p:nvPr/>
            </p:nvSpPr>
            <p:spPr bwMode="auto">
              <a:xfrm>
                <a:off x="354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099" name="Freeform 1279"/>
              <p:cNvSpPr>
                <a:spLocks/>
              </p:cNvSpPr>
              <p:nvPr/>
            </p:nvSpPr>
            <p:spPr bwMode="auto">
              <a:xfrm>
                <a:off x="3539"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0" name="Freeform 1280"/>
              <p:cNvSpPr>
                <a:spLocks/>
              </p:cNvSpPr>
              <p:nvPr/>
            </p:nvSpPr>
            <p:spPr bwMode="auto">
              <a:xfrm>
                <a:off x="3530"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1" name="Freeform 1281"/>
              <p:cNvSpPr>
                <a:spLocks/>
              </p:cNvSpPr>
              <p:nvPr/>
            </p:nvSpPr>
            <p:spPr bwMode="auto">
              <a:xfrm>
                <a:off x="3521"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2" name="Freeform 1282"/>
              <p:cNvSpPr>
                <a:spLocks/>
              </p:cNvSpPr>
              <p:nvPr/>
            </p:nvSpPr>
            <p:spPr bwMode="auto">
              <a:xfrm>
                <a:off x="351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3" name="Freeform 1283"/>
              <p:cNvSpPr>
                <a:spLocks/>
              </p:cNvSpPr>
              <p:nvPr/>
            </p:nvSpPr>
            <p:spPr bwMode="auto">
              <a:xfrm>
                <a:off x="3502"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4" name="Freeform 1284"/>
              <p:cNvSpPr>
                <a:spLocks/>
              </p:cNvSpPr>
              <p:nvPr/>
            </p:nvSpPr>
            <p:spPr bwMode="auto">
              <a:xfrm>
                <a:off x="3493"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5" name="Freeform 1285"/>
              <p:cNvSpPr>
                <a:spLocks/>
              </p:cNvSpPr>
              <p:nvPr/>
            </p:nvSpPr>
            <p:spPr bwMode="auto">
              <a:xfrm>
                <a:off x="348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sp>
            <p:nvSpPr>
              <p:cNvPr id="16106" name="Freeform 1286"/>
              <p:cNvSpPr>
                <a:spLocks/>
              </p:cNvSpPr>
              <p:nvPr/>
            </p:nvSpPr>
            <p:spPr bwMode="auto">
              <a:xfrm>
                <a:off x="3474" y="2398"/>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8000"/>
              </a:solidFill>
              <a:ln w="9525" cap="rnd">
                <a:noFill/>
                <a:round/>
                <a:headEnd/>
                <a:tailEnd/>
              </a:ln>
            </p:spPr>
            <p:txBody>
              <a:bodyPr/>
              <a:lstStyle/>
              <a:p>
                <a:endParaRPr lang="fr-FR"/>
              </a:p>
            </p:txBody>
          </p:sp>
        </p:grpSp>
        <p:grpSp>
          <p:nvGrpSpPr>
            <p:cNvPr id="5" name="Group 1290"/>
            <p:cNvGrpSpPr>
              <a:grpSpLocks/>
            </p:cNvGrpSpPr>
            <p:nvPr/>
          </p:nvGrpSpPr>
          <p:grpSpPr bwMode="auto">
            <a:xfrm>
              <a:off x="4864" y="2814"/>
              <a:ext cx="489" cy="352"/>
              <a:chOff x="4864" y="2814"/>
              <a:chExt cx="489" cy="352"/>
            </a:xfrm>
          </p:grpSpPr>
          <p:sp>
            <p:nvSpPr>
              <p:cNvPr id="15489" name="Line 1288"/>
              <p:cNvSpPr>
                <a:spLocks noChangeShapeType="1"/>
              </p:cNvSpPr>
              <p:nvPr/>
            </p:nvSpPr>
            <p:spPr bwMode="auto">
              <a:xfrm flipH="1">
                <a:off x="4864" y="2814"/>
                <a:ext cx="488" cy="352"/>
              </a:xfrm>
              <a:prstGeom prst="line">
                <a:avLst/>
              </a:prstGeom>
              <a:noFill/>
              <a:ln w="12700">
                <a:solidFill>
                  <a:srgbClr val="008000"/>
                </a:solidFill>
                <a:round/>
                <a:headEnd type="none" w="sm" len="sm"/>
                <a:tailEnd type="none" w="sm" len="sm"/>
              </a:ln>
            </p:spPr>
            <p:txBody>
              <a:bodyPr/>
              <a:lstStyle/>
              <a:p>
                <a:endParaRPr lang="fr-FR"/>
              </a:p>
            </p:txBody>
          </p:sp>
          <p:sp>
            <p:nvSpPr>
              <p:cNvPr id="15490" name="Freeform 1289"/>
              <p:cNvSpPr>
                <a:spLocks/>
              </p:cNvSpPr>
              <p:nvPr/>
            </p:nvSpPr>
            <p:spPr bwMode="auto">
              <a:xfrm>
                <a:off x="5271" y="2814"/>
                <a:ext cx="82" cy="71"/>
              </a:xfrm>
              <a:custGeom>
                <a:avLst/>
                <a:gdLst>
                  <a:gd name="T0" fmla="*/ 30 w 82"/>
                  <a:gd name="T1" fmla="*/ 70 h 71"/>
                  <a:gd name="T2" fmla="*/ 81 w 82"/>
                  <a:gd name="T3" fmla="*/ 0 h 71"/>
                  <a:gd name="T4" fmla="*/ 0 w 82"/>
                  <a:gd name="T5" fmla="*/ 26 h 71"/>
                  <a:gd name="T6" fmla="*/ 0 60000 65536"/>
                  <a:gd name="T7" fmla="*/ 0 60000 65536"/>
                  <a:gd name="T8" fmla="*/ 0 60000 65536"/>
                  <a:gd name="T9" fmla="*/ 0 w 82"/>
                  <a:gd name="T10" fmla="*/ 0 h 71"/>
                  <a:gd name="T11" fmla="*/ 82 w 82"/>
                  <a:gd name="T12" fmla="*/ 71 h 71"/>
                </a:gdLst>
                <a:ahLst/>
                <a:cxnLst>
                  <a:cxn ang="T6">
                    <a:pos x="T0" y="T1"/>
                  </a:cxn>
                  <a:cxn ang="T7">
                    <a:pos x="T2" y="T3"/>
                  </a:cxn>
                  <a:cxn ang="T8">
                    <a:pos x="T4" y="T5"/>
                  </a:cxn>
                </a:cxnLst>
                <a:rect l="T9" t="T10" r="T11" b="T12"/>
                <a:pathLst>
                  <a:path w="82" h="71">
                    <a:moveTo>
                      <a:pt x="30" y="70"/>
                    </a:moveTo>
                    <a:lnTo>
                      <a:pt x="81" y="0"/>
                    </a:lnTo>
                    <a:lnTo>
                      <a:pt x="0" y="26"/>
                    </a:lnTo>
                  </a:path>
                </a:pathLst>
              </a:custGeom>
              <a:noFill/>
              <a:ln w="12700" cap="rnd">
                <a:solidFill>
                  <a:srgbClr val="008000"/>
                </a:solidFill>
                <a:round/>
                <a:headEnd type="none" w="sm" len="sm"/>
                <a:tailEnd type="none" w="sm" len="sm"/>
              </a:ln>
            </p:spPr>
            <p:txBody>
              <a:bodyPr/>
              <a:lstStyle/>
              <a:p>
                <a:endParaRPr lang="fr-FR"/>
              </a:p>
            </p:txBody>
          </p:sp>
        </p:grpSp>
        <p:grpSp>
          <p:nvGrpSpPr>
            <p:cNvPr id="6" name="Group 1293"/>
            <p:cNvGrpSpPr>
              <a:grpSpLocks/>
            </p:cNvGrpSpPr>
            <p:nvPr/>
          </p:nvGrpSpPr>
          <p:grpSpPr bwMode="auto">
            <a:xfrm>
              <a:off x="4162" y="2807"/>
              <a:ext cx="424" cy="360"/>
              <a:chOff x="4162" y="2807"/>
              <a:chExt cx="424" cy="360"/>
            </a:xfrm>
          </p:grpSpPr>
          <p:sp>
            <p:nvSpPr>
              <p:cNvPr id="15487" name="Freeform 1291"/>
              <p:cNvSpPr>
                <a:spLocks/>
              </p:cNvSpPr>
              <p:nvPr/>
            </p:nvSpPr>
            <p:spPr bwMode="auto">
              <a:xfrm>
                <a:off x="4162" y="2807"/>
                <a:ext cx="357" cy="304"/>
              </a:xfrm>
              <a:custGeom>
                <a:avLst/>
                <a:gdLst>
                  <a:gd name="T0" fmla="*/ 12 w 357"/>
                  <a:gd name="T1" fmla="*/ 0 h 304"/>
                  <a:gd name="T2" fmla="*/ 0 w 357"/>
                  <a:gd name="T3" fmla="*/ 14 h 304"/>
                  <a:gd name="T4" fmla="*/ 344 w 357"/>
                  <a:gd name="T5" fmla="*/ 303 h 304"/>
                  <a:gd name="T6" fmla="*/ 356 w 357"/>
                  <a:gd name="T7" fmla="*/ 289 h 304"/>
                  <a:gd name="T8" fmla="*/ 12 w 357"/>
                  <a:gd name="T9" fmla="*/ 0 h 304"/>
                  <a:gd name="T10" fmla="*/ 0 60000 65536"/>
                  <a:gd name="T11" fmla="*/ 0 60000 65536"/>
                  <a:gd name="T12" fmla="*/ 0 60000 65536"/>
                  <a:gd name="T13" fmla="*/ 0 60000 65536"/>
                  <a:gd name="T14" fmla="*/ 0 60000 65536"/>
                  <a:gd name="T15" fmla="*/ 0 w 357"/>
                  <a:gd name="T16" fmla="*/ 0 h 304"/>
                  <a:gd name="T17" fmla="*/ 357 w 357"/>
                  <a:gd name="T18" fmla="*/ 304 h 304"/>
                </a:gdLst>
                <a:ahLst/>
                <a:cxnLst>
                  <a:cxn ang="T10">
                    <a:pos x="T0" y="T1"/>
                  </a:cxn>
                  <a:cxn ang="T11">
                    <a:pos x="T2" y="T3"/>
                  </a:cxn>
                  <a:cxn ang="T12">
                    <a:pos x="T4" y="T5"/>
                  </a:cxn>
                  <a:cxn ang="T13">
                    <a:pos x="T6" y="T7"/>
                  </a:cxn>
                  <a:cxn ang="T14">
                    <a:pos x="T8" y="T9"/>
                  </a:cxn>
                </a:cxnLst>
                <a:rect l="T15" t="T16" r="T17" b="T18"/>
                <a:pathLst>
                  <a:path w="357" h="304">
                    <a:moveTo>
                      <a:pt x="12" y="0"/>
                    </a:moveTo>
                    <a:lnTo>
                      <a:pt x="0" y="14"/>
                    </a:lnTo>
                    <a:lnTo>
                      <a:pt x="344" y="303"/>
                    </a:lnTo>
                    <a:lnTo>
                      <a:pt x="356" y="289"/>
                    </a:lnTo>
                    <a:lnTo>
                      <a:pt x="12" y="0"/>
                    </a:lnTo>
                  </a:path>
                </a:pathLst>
              </a:custGeom>
              <a:solidFill>
                <a:srgbClr val="FF0000"/>
              </a:solidFill>
              <a:ln w="9525" cap="rnd">
                <a:noFill/>
                <a:round/>
                <a:headEnd/>
                <a:tailEnd/>
              </a:ln>
            </p:spPr>
            <p:txBody>
              <a:bodyPr/>
              <a:lstStyle/>
              <a:p>
                <a:endParaRPr lang="fr-FR"/>
              </a:p>
            </p:txBody>
          </p:sp>
          <p:sp>
            <p:nvSpPr>
              <p:cNvPr id="15488" name="Freeform 1292"/>
              <p:cNvSpPr>
                <a:spLocks/>
              </p:cNvSpPr>
              <p:nvPr/>
            </p:nvSpPr>
            <p:spPr bwMode="auto">
              <a:xfrm>
                <a:off x="4471" y="3059"/>
                <a:ext cx="115" cy="108"/>
              </a:xfrm>
              <a:custGeom>
                <a:avLst/>
                <a:gdLst>
                  <a:gd name="T0" fmla="*/ 0 w 115"/>
                  <a:gd name="T1" fmla="*/ 79 h 108"/>
                  <a:gd name="T2" fmla="*/ 114 w 115"/>
                  <a:gd name="T3" fmla="*/ 107 h 108"/>
                  <a:gd name="T4" fmla="*/ 68 w 115"/>
                  <a:gd name="T5" fmla="*/ 0 h 108"/>
                  <a:gd name="T6" fmla="*/ 0 w 115"/>
                  <a:gd name="T7" fmla="*/ 79 h 108"/>
                  <a:gd name="T8" fmla="*/ 0 60000 65536"/>
                  <a:gd name="T9" fmla="*/ 0 60000 65536"/>
                  <a:gd name="T10" fmla="*/ 0 60000 65536"/>
                  <a:gd name="T11" fmla="*/ 0 60000 65536"/>
                  <a:gd name="T12" fmla="*/ 0 w 115"/>
                  <a:gd name="T13" fmla="*/ 0 h 108"/>
                  <a:gd name="T14" fmla="*/ 115 w 115"/>
                  <a:gd name="T15" fmla="*/ 108 h 108"/>
                </a:gdLst>
                <a:ahLst/>
                <a:cxnLst>
                  <a:cxn ang="T8">
                    <a:pos x="T0" y="T1"/>
                  </a:cxn>
                  <a:cxn ang="T9">
                    <a:pos x="T2" y="T3"/>
                  </a:cxn>
                  <a:cxn ang="T10">
                    <a:pos x="T4" y="T5"/>
                  </a:cxn>
                  <a:cxn ang="T11">
                    <a:pos x="T6" y="T7"/>
                  </a:cxn>
                </a:cxnLst>
                <a:rect l="T12" t="T13" r="T14" b="T15"/>
                <a:pathLst>
                  <a:path w="115" h="108">
                    <a:moveTo>
                      <a:pt x="0" y="79"/>
                    </a:moveTo>
                    <a:lnTo>
                      <a:pt x="114" y="107"/>
                    </a:lnTo>
                    <a:lnTo>
                      <a:pt x="68" y="0"/>
                    </a:lnTo>
                    <a:lnTo>
                      <a:pt x="0" y="79"/>
                    </a:lnTo>
                  </a:path>
                </a:pathLst>
              </a:custGeom>
              <a:solidFill>
                <a:srgbClr val="FF0000"/>
              </a:solidFill>
              <a:ln w="9525" cap="rnd">
                <a:noFill/>
                <a:round/>
                <a:headEnd/>
                <a:tailEnd/>
              </a:ln>
            </p:spPr>
            <p:txBody>
              <a:bodyPr/>
              <a:lstStyle/>
              <a:p>
                <a:endParaRPr lang="fr-FR"/>
              </a:p>
            </p:txBody>
          </p:sp>
        </p:grpSp>
        <p:grpSp>
          <p:nvGrpSpPr>
            <p:cNvPr id="7" name="Group 1296"/>
            <p:cNvGrpSpPr>
              <a:grpSpLocks/>
            </p:cNvGrpSpPr>
            <p:nvPr/>
          </p:nvGrpSpPr>
          <p:grpSpPr bwMode="auto">
            <a:xfrm>
              <a:off x="4831" y="1907"/>
              <a:ext cx="69" cy="1260"/>
              <a:chOff x="4831" y="1907"/>
              <a:chExt cx="69" cy="1260"/>
            </a:xfrm>
          </p:grpSpPr>
          <p:sp>
            <p:nvSpPr>
              <p:cNvPr id="15485" name="Freeform 1294"/>
              <p:cNvSpPr>
                <a:spLocks/>
              </p:cNvSpPr>
              <p:nvPr/>
            </p:nvSpPr>
            <p:spPr bwMode="auto">
              <a:xfrm>
                <a:off x="4855" y="2007"/>
                <a:ext cx="19" cy="1160"/>
              </a:xfrm>
              <a:custGeom>
                <a:avLst/>
                <a:gdLst>
                  <a:gd name="T0" fmla="*/ 18 w 19"/>
                  <a:gd name="T1" fmla="*/ 0 h 1160"/>
                  <a:gd name="T2" fmla="*/ 0 w 19"/>
                  <a:gd name="T3" fmla="*/ 0 h 1160"/>
                  <a:gd name="T4" fmla="*/ 0 w 19"/>
                  <a:gd name="T5" fmla="*/ 1159 h 1160"/>
                  <a:gd name="T6" fmla="*/ 18 w 19"/>
                  <a:gd name="T7" fmla="*/ 1159 h 1160"/>
                  <a:gd name="T8" fmla="*/ 18 w 19"/>
                  <a:gd name="T9" fmla="*/ 0 h 1160"/>
                  <a:gd name="T10" fmla="*/ 0 60000 65536"/>
                  <a:gd name="T11" fmla="*/ 0 60000 65536"/>
                  <a:gd name="T12" fmla="*/ 0 60000 65536"/>
                  <a:gd name="T13" fmla="*/ 0 60000 65536"/>
                  <a:gd name="T14" fmla="*/ 0 60000 65536"/>
                  <a:gd name="T15" fmla="*/ 0 w 19"/>
                  <a:gd name="T16" fmla="*/ 0 h 1160"/>
                  <a:gd name="T17" fmla="*/ 19 w 19"/>
                  <a:gd name="T18" fmla="*/ 1160 h 1160"/>
                </a:gdLst>
                <a:ahLst/>
                <a:cxnLst>
                  <a:cxn ang="T10">
                    <a:pos x="T0" y="T1"/>
                  </a:cxn>
                  <a:cxn ang="T11">
                    <a:pos x="T2" y="T3"/>
                  </a:cxn>
                  <a:cxn ang="T12">
                    <a:pos x="T4" y="T5"/>
                  </a:cxn>
                  <a:cxn ang="T13">
                    <a:pos x="T6" y="T7"/>
                  </a:cxn>
                  <a:cxn ang="T14">
                    <a:pos x="T8" y="T9"/>
                  </a:cxn>
                </a:cxnLst>
                <a:rect l="T15" t="T16" r="T17" b="T18"/>
                <a:pathLst>
                  <a:path w="19" h="1160">
                    <a:moveTo>
                      <a:pt x="18" y="0"/>
                    </a:moveTo>
                    <a:lnTo>
                      <a:pt x="0" y="0"/>
                    </a:lnTo>
                    <a:lnTo>
                      <a:pt x="0" y="1159"/>
                    </a:lnTo>
                    <a:lnTo>
                      <a:pt x="18" y="1159"/>
                    </a:lnTo>
                    <a:lnTo>
                      <a:pt x="18" y="0"/>
                    </a:lnTo>
                  </a:path>
                </a:pathLst>
              </a:custGeom>
              <a:solidFill>
                <a:srgbClr val="800080"/>
              </a:solidFill>
              <a:ln w="9525" cap="rnd">
                <a:noFill/>
                <a:round/>
                <a:headEnd/>
                <a:tailEnd/>
              </a:ln>
            </p:spPr>
            <p:txBody>
              <a:bodyPr/>
              <a:lstStyle/>
              <a:p>
                <a:endParaRPr lang="fr-FR"/>
              </a:p>
            </p:txBody>
          </p:sp>
          <p:sp>
            <p:nvSpPr>
              <p:cNvPr id="15486" name="Freeform 1295"/>
              <p:cNvSpPr>
                <a:spLocks/>
              </p:cNvSpPr>
              <p:nvPr/>
            </p:nvSpPr>
            <p:spPr bwMode="auto">
              <a:xfrm>
                <a:off x="4831" y="1907"/>
                <a:ext cx="69" cy="106"/>
              </a:xfrm>
              <a:custGeom>
                <a:avLst/>
                <a:gdLst>
                  <a:gd name="T0" fmla="*/ 68 w 69"/>
                  <a:gd name="T1" fmla="*/ 105 h 106"/>
                  <a:gd name="T2" fmla="*/ 33 w 69"/>
                  <a:gd name="T3" fmla="*/ 0 h 106"/>
                  <a:gd name="T4" fmla="*/ 0 w 69"/>
                  <a:gd name="T5" fmla="*/ 105 h 106"/>
                  <a:gd name="T6" fmla="*/ 68 w 69"/>
                  <a:gd name="T7" fmla="*/ 105 h 106"/>
                  <a:gd name="T8" fmla="*/ 0 60000 65536"/>
                  <a:gd name="T9" fmla="*/ 0 60000 65536"/>
                  <a:gd name="T10" fmla="*/ 0 60000 65536"/>
                  <a:gd name="T11" fmla="*/ 0 60000 65536"/>
                  <a:gd name="T12" fmla="*/ 0 w 69"/>
                  <a:gd name="T13" fmla="*/ 0 h 106"/>
                  <a:gd name="T14" fmla="*/ 69 w 69"/>
                  <a:gd name="T15" fmla="*/ 106 h 106"/>
                </a:gdLst>
                <a:ahLst/>
                <a:cxnLst>
                  <a:cxn ang="T8">
                    <a:pos x="T0" y="T1"/>
                  </a:cxn>
                  <a:cxn ang="T9">
                    <a:pos x="T2" y="T3"/>
                  </a:cxn>
                  <a:cxn ang="T10">
                    <a:pos x="T4" y="T5"/>
                  </a:cxn>
                  <a:cxn ang="T11">
                    <a:pos x="T6" y="T7"/>
                  </a:cxn>
                </a:cxnLst>
                <a:rect l="T12" t="T13" r="T14" b="T15"/>
                <a:pathLst>
                  <a:path w="69" h="106">
                    <a:moveTo>
                      <a:pt x="68" y="105"/>
                    </a:moveTo>
                    <a:lnTo>
                      <a:pt x="33" y="0"/>
                    </a:lnTo>
                    <a:lnTo>
                      <a:pt x="0" y="105"/>
                    </a:lnTo>
                    <a:lnTo>
                      <a:pt x="68" y="105"/>
                    </a:lnTo>
                  </a:path>
                </a:pathLst>
              </a:custGeom>
              <a:solidFill>
                <a:srgbClr val="800080"/>
              </a:solidFill>
              <a:ln w="9525" cap="rnd">
                <a:noFill/>
                <a:round/>
                <a:headEnd/>
                <a:tailEnd/>
              </a:ln>
            </p:spPr>
            <p:txBody>
              <a:bodyPr/>
              <a:lstStyle/>
              <a:p>
                <a:endParaRPr lang="fr-FR"/>
              </a:p>
            </p:txBody>
          </p:sp>
        </p:grpSp>
        <p:sp>
          <p:nvSpPr>
            <p:cNvPr id="13351" name="Rectangle 1297"/>
            <p:cNvSpPr>
              <a:spLocks noChangeArrowheads="1"/>
            </p:cNvSpPr>
            <p:nvPr/>
          </p:nvSpPr>
          <p:spPr bwMode="auto">
            <a:xfrm>
              <a:off x="3613" y="2474"/>
              <a:ext cx="622" cy="274"/>
            </a:xfrm>
            <a:prstGeom prst="rect">
              <a:avLst/>
            </a:prstGeom>
            <a:solidFill>
              <a:srgbClr val="FFFFFF"/>
            </a:solidFill>
            <a:ln w="12700">
              <a:solidFill>
                <a:srgbClr val="7F7F7F"/>
              </a:solidFill>
              <a:miter lim="800000"/>
              <a:headEnd/>
              <a:tailEnd/>
            </a:ln>
          </p:spPr>
          <p:txBody>
            <a:bodyPr wrap="none" anchor="ctr"/>
            <a:lstStyle/>
            <a:p>
              <a:endParaRPr lang="fr-FR"/>
            </a:p>
          </p:txBody>
        </p:sp>
        <p:grpSp>
          <p:nvGrpSpPr>
            <p:cNvPr id="8" name="Group 1300"/>
            <p:cNvGrpSpPr>
              <a:grpSpLocks/>
            </p:cNvGrpSpPr>
            <p:nvPr/>
          </p:nvGrpSpPr>
          <p:grpSpPr bwMode="auto">
            <a:xfrm>
              <a:off x="4601" y="1907"/>
              <a:ext cx="106" cy="1260"/>
              <a:chOff x="4601" y="1907"/>
              <a:chExt cx="106" cy="1260"/>
            </a:xfrm>
          </p:grpSpPr>
          <p:sp>
            <p:nvSpPr>
              <p:cNvPr id="15483" name="Freeform 1298"/>
              <p:cNvSpPr>
                <a:spLocks/>
              </p:cNvSpPr>
              <p:nvPr/>
            </p:nvSpPr>
            <p:spPr bwMode="auto">
              <a:xfrm>
                <a:off x="4646" y="1907"/>
                <a:ext cx="19" cy="1197"/>
              </a:xfrm>
              <a:custGeom>
                <a:avLst/>
                <a:gdLst>
                  <a:gd name="T0" fmla="*/ 18 w 19"/>
                  <a:gd name="T1" fmla="*/ 0 h 1197"/>
                  <a:gd name="T2" fmla="*/ 0 w 19"/>
                  <a:gd name="T3" fmla="*/ 0 h 1197"/>
                  <a:gd name="T4" fmla="*/ 0 w 19"/>
                  <a:gd name="T5" fmla="*/ 1196 h 1197"/>
                  <a:gd name="T6" fmla="*/ 18 w 19"/>
                  <a:gd name="T7" fmla="*/ 1196 h 1197"/>
                  <a:gd name="T8" fmla="*/ 18 w 19"/>
                  <a:gd name="T9" fmla="*/ 0 h 1197"/>
                  <a:gd name="T10" fmla="*/ 0 60000 65536"/>
                  <a:gd name="T11" fmla="*/ 0 60000 65536"/>
                  <a:gd name="T12" fmla="*/ 0 60000 65536"/>
                  <a:gd name="T13" fmla="*/ 0 60000 65536"/>
                  <a:gd name="T14" fmla="*/ 0 60000 65536"/>
                  <a:gd name="T15" fmla="*/ 0 w 19"/>
                  <a:gd name="T16" fmla="*/ 0 h 1197"/>
                  <a:gd name="T17" fmla="*/ 19 w 19"/>
                  <a:gd name="T18" fmla="*/ 1197 h 1197"/>
                </a:gdLst>
                <a:ahLst/>
                <a:cxnLst>
                  <a:cxn ang="T10">
                    <a:pos x="T0" y="T1"/>
                  </a:cxn>
                  <a:cxn ang="T11">
                    <a:pos x="T2" y="T3"/>
                  </a:cxn>
                  <a:cxn ang="T12">
                    <a:pos x="T4" y="T5"/>
                  </a:cxn>
                  <a:cxn ang="T13">
                    <a:pos x="T6" y="T7"/>
                  </a:cxn>
                  <a:cxn ang="T14">
                    <a:pos x="T8" y="T9"/>
                  </a:cxn>
                </a:cxnLst>
                <a:rect l="T15" t="T16" r="T17" b="T18"/>
                <a:pathLst>
                  <a:path w="19" h="1197">
                    <a:moveTo>
                      <a:pt x="18" y="0"/>
                    </a:moveTo>
                    <a:lnTo>
                      <a:pt x="0" y="0"/>
                    </a:lnTo>
                    <a:lnTo>
                      <a:pt x="0" y="1196"/>
                    </a:lnTo>
                    <a:lnTo>
                      <a:pt x="18" y="1196"/>
                    </a:lnTo>
                    <a:lnTo>
                      <a:pt x="18" y="0"/>
                    </a:lnTo>
                  </a:path>
                </a:pathLst>
              </a:custGeom>
              <a:solidFill>
                <a:srgbClr val="FF0000"/>
              </a:solidFill>
              <a:ln w="9525" cap="rnd">
                <a:noFill/>
                <a:round/>
                <a:headEnd/>
                <a:tailEnd/>
              </a:ln>
            </p:spPr>
            <p:txBody>
              <a:bodyPr/>
              <a:lstStyle/>
              <a:p>
                <a:endParaRPr lang="fr-FR"/>
              </a:p>
            </p:txBody>
          </p:sp>
          <p:sp>
            <p:nvSpPr>
              <p:cNvPr id="15484" name="Freeform 1299"/>
              <p:cNvSpPr>
                <a:spLocks/>
              </p:cNvSpPr>
              <p:nvPr/>
            </p:nvSpPr>
            <p:spPr bwMode="auto">
              <a:xfrm>
                <a:off x="4601" y="3098"/>
                <a:ext cx="106" cy="69"/>
              </a:xfrm>
              <a:custGeom>
                <a:avLst/>
                <a:gdLst>
                  <a:gd name="T0" fmla="*/ 0 w 106"/>
                  <a:gd name="T1" fmla="*/ 0 h 69"/>
                  <a:gd name="T2" fmla="*/ 54 w 106"/>
                  <a:gd name="T3" fmla="*/ 68 h 69"/>
                  <a:gd name="T4" fmla="*/ 105 w 106"/>
                  <a:gd name="T5" fmla="*/ 0 h 69"/>
                  <a:gd name="T6" fmla="*/ 0 w 106"/>
                  <a:gd name="T7" fmla="*/ 0 h 69"/>
                  <a:gd name="T8" fmla="*/ 0 60000 65536"/>
                  <a:gd name="T9" fmla="*/ 0 60000 65536"/>
                  <a:gd name="T10" fmla="*/ 0 60000 65536"/>
                  <a:gd name="T11" fmla="*/ 0 60000 65536"/>
                  <a:gd name="T12" fmla="*/ 0 w 106"/>
                  <a:gd name="T13" fmla="*/ 0 h 69"/>
                  <a:gd name="T14" fmla="*/ 106 w 106"/>
                  <a:gd name="T15" fmla="*/ 69 h 69"/>
                </a:gdLst>
                <a:ahLst/>
                <a:cxnLst>
                  <a:cxn ang="T8">
                    <a:pos x="T0" y="T1"/>
                  </a:cxn>
                  <a:cxn ang="T9">
                    <a:pos x="T2" y="T3"/>
                  </a:cxn>
                  <a:cxn ang="T10">
                    <a:pos x="T4" y="T5"/>
                  </a:cxn>
                  <a:cxn ang="T11">
                    <a:pos x="T6" y="T7"/>
                  </a:cxn>
                </a:cxnLst>
                <a:rect l="T12" t="T13" r="T14" b="T15"/>
                <a:pathLst>
                  <a:path w="106" h="69">
                    <a:moveTo>
                      <a:pt x="0" y="0"/>
                    </a:moveTo>
                    <a:lnTo>
                      <a:pt x="54" y="68"/>
                    </a:lnTo>
                    <a:lnTo>
                      <a:pt x="105" y="0"/>
                    </a:lnTo>
                    <a:lnTo>
                      <a:pt x="0" y="0"/>
                    </a:lnTo>
                  </a:path>
                </a:pathLst>
              </a:custGeom>
              <a:solidFill>
                <a:srgbClr val="FF0000"/>
              </a:solidFill>
              <a:ln w="9525" cap="rnd">
                <a:noFill/>
                <a:round/>
                <a:headEnd/>
                <a:tailEnd/>
              </a:ln>
            </p:spPr>
            <p:txBody>
              <a:bodyPr/>
              <a:lstStyle/>
              <a:p>
                <a:endParaRPr lang="fr-FR"/>
              </a:p>
            </p:txBody>
          </p:sp>
        </p:grpSp>
        <p:grpSp>
          <p:nvGrpSpPr>
            <p:cNvPr id="9" name="Group 1303"/>
            <p:cNvGrpSpPr>
              <a:grpSpLocks/>
            </p:cNvGrpSpPr>
            <p:nvPr/>
          </p:nvGrpSpPr>
          <p:grpSpPr bwMode="auto">
            <a:xfrm>
              <a:off x="4167" y="2624"/>
              <a:ext cx="140" cy="105"/>
              <a:chOff x="4167" y="2624"/>
              <a:chExt cx="140" cy="105"/>
            </a:xfrm>
          </p:grpSpPr>
          <p:sp>
            <p:nvSpPr>
              <p:cNvPr id="15481" name="Freeform 1301"/>
              <p:cNvSpPr>
                <a:spLocks/>
              </p:cNvSpPr>
              <p:nvPr/>
            </p:nvSpPr>
            <p:spPr bwMode="auto">
              <a:xfrm>
                <a:off x="4167" y="2666"/>
                <a:ext cx="40" cy="19"/>
              </a:xfrm>
              <a:custGeom>
                <a:avLst/>
                <a:gdLst>
                  <a:gd name="T0" fmla="*/ 0 w 40"/>
                  <a:gd name="T1" fmla="*/ 0 h 19"/>
                  <a:gd name="T2" fmla="*/ 0 w 40"/>
                  <a:gd name="T3" fmla="*/ 18 h 19"/>
                  <a:gd name="T4" fmla="*/ 39 w 40"/>
                  <a:gd name="T5" fmla="*/ 18 h 19"/>
                  <a:gd name="T6" fmla="*/ 39 w 40"/>
                  <a:gd name="T7" fmla="*/ 0 h 19"/>
                  <a:gd name="T8" fmla="*/ 0 w 40"/>
                  <a:gd name="T9" fmla="*/ 0 h 19"/>
                  <a:gd name="T10" fmla="*/ 0 60000 65536"/>
                  <a:gd name="T11" fmla="*/ 0 60000 65536"/>
                  <a:gd name="T12" fmla="*/ 0 60000 65536"/>
                  <a:gd name="T13" fmla="*/ 0 60000 65536"/>
                  <a:gd name="T14" fmla="*/ 0 60000 65536"/>
                  <a:gd name="T15" fmla="*/ 0 w 40"/>
                  <a:gd name="T16" fmla="*/ 0 h 19"/>
                  <a:gd name="T17" fmla="*/ 40 w 40"/>
                  <a:gd name="T18" fmla="*/ 19 h 19"/>
                </a:gdLst>
                <a:ahLst/>
                <a:cxnLst>
                  <a:cxn ang="T10">
                    <a:pos x="T0" y="T1"/>
                  </a:cxn>
                  <a:cxn ang="T11">
                    <a:pos x="T2" y="T3"/>
                  </a:cxn>
                  <a:cxn ang="T12">
                    <a:pos x="T4" y="T5"/>
                  </a:cxn>
                  <a:cxn ang="T13">
                    <a:pos x="T6" y="T7"/>
                  </a:cxn>
                  <a:cxn ang="T14">
                    <a:pos x="T8" y="T9"/>
                  </a:cxn>
                </a:cxnLst>
                <a:rect l="T15" t="T16" r="T17" b="T18"/>
                <a:pathLst>
                  <a:path w="40" h="19">
                    <a:moveTo>
                      <a:pt x="0" y="0"/>
                    </a:moveTo>
                    <a:lnTo>
                      <a:pt x="0" y="18"/>
                    </a:lnTo>
                    <a:lnTo>
                      <a:pt x="39" y="18"/>
                    </a:lnTo>
                    <a:lnTo>
                      <a:pt x="39" y="0"/>
                    </a:lnTo>
                    <a:lnTo>
                      <a:pt x="0" y="0"/>
                    </a:lnTo>
                  </a:path>
                </a:pathLst>
              </a:custGeom>
              <a:solidFill>
                <a:srgbClr val="000080"/>
              </a:solidFill>
              <a:ln w="9525" cap="rnd">
                <a:noFill/>
                <a:round/>
                <a:headEnd/>
                <a:tailEnd/>
              </a:ln>
            </p:spPr>
            <p:txBody>
              <a:bodyPr/>
              <a:lstStyle/>
              <a:p>
                <a:endParaRPr lang="fr-FR"/>
              </a:p>
            </p:txBody>
          </p:sp>
          <p:sp>
            <p:nvSpPr>
              <p:cNvPr id="15482" name="Freeform 1302"/>
              <p:cNvSpPr>
                <a:spLocks/>
              </p:cNvSpPr>
              <p:nvPr/>
            </p:nvSpPr>
            <p:spPr bwMode="auto">
              <a:xfrm>
                <a:off x="4202" y="2624"/>
                <a:ext cx="105" cy="105"/>
              </a:xfrm>
              <a:custGeom>
                <a:avLst/>
                <a:gdLst>
                  <a:gd name="T0" fmla="*/ 0 w 105"/>
                  <a:gd name="T1" fmla="*/ 104 h 105"/>
                  <a:gd name="T2" fmla="*/ 104 w 105"/>
                  <a:gd name="T3" fmla="*/ 53 h 105"/>
                  <a:gd name="T4" fmla="*/ 0 w 105"/>
                  <a:gd name="T5" fmla="*/ 0 h 105"/>
                  <a:gd name="T6" fmla="*/ 0 w 105"/>
                  <a:gd name="T7" fmla="*/ 104 h 105"/>
                  <a:gd name="T8" fmla="*/ 0 60000 65536"/>
                  <a:gd name="T9" fmla="*/ 0 60000 65536"/>
                  <a:gd name="T10" fmla="*/ 0 60000 65536"/>
                  <a:gd name="T11" fmla="*/ 0 60000 65536"/>
                  <a:gd name="T12" fmla="*/ 0 w 105"/>
                  <a:gd name="T13" fmla="*/ 0 h 105"/>
                  <a:gd name="T14" fmla="*/ 105 w 105"/>
                  <a:gd name="T15" fmla="*/ 105 h 105"/>
                </a:gdLst>
                <a:ahLst/>
                <a:cxnLst>
                  <a:cxn ang="T8">
                    <a:pos x="T0" y="T1"/>
                  </a:cxn>
                  <a:cxn ang="T9">
                    <a:pos x="T2" y="T3"/>
                  </a:cxn>
                  <a:cxn ang="T10">
                    <a:pos x="T4" y="T5"/>
                  </a:cxn>
                  <a:cxn ang="T11">
                    <a:pos x="T6" y="T7"/>
                  </a:cxn>
                </a:cxnLst>
                <a:rect l="T12" t="T13" r="T14" b="T15"/>
                <a:pathLst>
                  <a:path w="105" h="105">
                    <a:moveTo>
                      <a:pt x="0" y="104"/>
                    </a:moveTo>
                    <a:lnTo>
                      <a:pt x="104" y="53"/>
                    </a:lnTo>
                    <a:lnTo>
                      <a:pt x="0" y="0"/>
                    </a:lnTo>
                    <a:lnTo>
                      <a:pt x="0" y="104"/>
                    </a:lnTo>
                  </a:path>
                </a:pathLst>
              </a:custGeom>
              <a:solidFill>
                <a:srgbClr val="000080"/>
              </a:solidFill>
              <a:ln w="9525" cap="rnd">
                <a:noFill/>
                <a:round/>
                <a:headEnd/>
                <a:tailEnd/>
              </a:ln>
            </p:spPr>
            <p:txBody>
              <a:bodyPr/>
              <a:lstStyle/>
              <a:p>
                <a:endParaRPr lang="fr-FR"/>
              </a:p>
            </p:txBody>
          </p:sp>
        </p:grpSp>
        <p:grpSp>
          <p:nvGrpSpPr>
            <p:cNvPr id="10" name="Group 1306"/>
            <p:cNvGrpSpPr>
              <a:grpSpLocks/>
            </p:cNvGrpSpPr>
            <p:nvPr/>
          </p:nvGrpSpPr>
          <p:grpSpPr bwMode="auto">
            <a:xfrm>
              <a:off x="4725" y="2814"/>
              <a:ext cx="139" cy="352"/>
              <a:chOff x="4725" y="2814"/>
              <a:chExt cx="139" cy="352"/>
            </a:xfrm>
          </p:grpSpPr>
          <p:sp>
            <p:nvSpPr>
              <p:cNvPr id="15479" name="Line 1304"/>
              <p:cNvSpPr>
                <a:spLocks noChangeShapeType="1"/>
              </p:cNvSpPr>
              <p:nvPr/>
            </p:nvSpPr>
            <p:spPr bwMode="auto">
              <a:xfrm>
                <a:off x="4725" y="2814"/>
                <a:ext cx="139" cy="352"/>
              </a:xfrm>
              <a:prstGeom prst="line">
                <a:avLst/>
              </a:prstGeom>
              <a:noFill/>
              <a:ln w="12700">
                <a:solidFill>
                  <a:srgbClr val="008000"/>
                </a:solidFill>
                <a:round/>
                <a:headEnd type="none" w="sm" len="sm"/>
                <a:tailEnd type="none" w="sm" len="sm"/>
              </a:ln>
            </p:spPr>
            <p:txBody>
              <a:bodyPr/>
              <a:lstStyle/>
              <a:p>
                <a:endParaRPr lang="fr-FR"/>
              </a:p>
            </p:txBody>
          </p:sp>
          <p:sp>
            <p:nvSpPr>
              <p:cNvPr id="15480" name="Freeform 1305"/>
              <p:cNvSpPr>
                <a:spLocks/>
              </p:cNvSpPr>
              <p:nvPr/>
            </p:nvSpPr>
            <p:spPr bwMode="auto">
              <a:xfrm>
                <a:off x="4725" y="2814"/>
                <a:ext cx="56" cy="88"/>
              </a:xfrm>
              <a:custGeom>
                <a:avLst/>
                <a:gdLst>
                  <a:gd name="T0" fmla="*/ 55 w 56"/>
                  <a:gd name="T1" fmla="*/ 66 h 88"/>
                  <a:gd name="T2" fmla="*/ 0 w 56"/>
                  <a:gd name="T3" fmla="*/ 0 h 88"/>
                  <a:gd name="T4" fmla="*/ 7 w 56"/>
                  <a:gd name="T5" fmla="*/ 87 h 88"/>
                  <a:gd name="T6" fmla="*/ 0 60000 65536"/>
                  <a:gd name="T7" fmla="*/ 0 60000 65536"/>
                  <a:gd name="T8" fmla="*/ 0 60000 65536"/>
                  <a:gd name="T9" fmla="*/ 0 w 56"/>
                  <a:gd name="T10" fmla="*/ 0 h 88"/>
                  <a:gd name="T11" fmla="*/ 56 w 56"/>
                  <a:gd name="T12" fmla="*/ 88 h 88"/>
                </a:gdLst>
                <a:ahLst/>
                <a:cxnLst>
                  <a:cxn ang="T6">
                    <a:pos x="T0" y="T1"/>
                  </a:cxn>
                  <a:cxn ang="T7">
                    <a:pos x="T2" y="T3"/>
                  </a:cxn>
                  <a:cxn ang="T8">
                    <a:pos x="T4" y="T5"/>
                  </a:cxn>
                </a:cxnLst>
                <a:rect l="T9" t="T10" r="T11" b="T12"/>
                <a:pathLst>
                  <a:path w="56" h="88">
                    <a:moveTo>
                      <a:pt x="55" y="66"/>
                    </a:moveTo>
                    <a:lnTo>
                      <a:pt x="0" y="0"/>
                    </a:lnTo>
                    <a:lnTo>
                      <a:pt x="7" y="87"/>
                    </a:lnTo>
                  </a:path>
                </a:pathLst>
              </a:custGeom>
              <a:noFill/>
              <a:ln w="12700" cap="rnd">
                <a:solidFill>
                  <a:srgbClr val="008000"/>
                </a:solidFill>
                <a:round/>
                <a:headEnd type="none" w="sm" len="sm"/>
                <a:tailEnd type="none" w="sm" len="sm"/>
              </a:ln>
            </p:spPr>
            <p:txBody>
              <a:bodyPr/>
              <a:lstStyle/>
              <a:p>
                <a:endParaRPr lang="fr-FR"/>
              </a:p>
            </p:txBody>
          </p:sp>
        </p:grpSp>
        <p:grpSp>
          <p:nvGrpSpPr>
            <p:cNvPr id="11" name="Group 1968"/>
            <p:cNvGrpSpPr>
              <a:grpSpLocks/>
            </p:cNvGrpSpPr>
            <p:nvPr/>
          </p:nvGrpSpPr>
          <p:grpSpPr bwMode="auto">
            <a:xfrm>
              <a:off x="3537" y="1017"/>
              <a:ext cx="2318" cy="784"/>
              <a:chOff x="3537" y="1017"/>
              <a:chExt cx="2318" cy="784"/>
            </a:xfrm>
          </p:grpSpPr>
          <p:sp>
            <p:nvSpPr>
              <p:cNvPr id="14818" name="Rectangle 1307"/>
              <p:cNvSpPr>
                <a:spLocks noChangeArrowheads="1"/>
              </p:cNvSpPr>
              <p:nvPr/>
            </p:nvSpPr>
            <p:spPr bwMode="auto">
              <a:xfrm>
                <a:off x="3539" y="1019"/>
                <a:ext cx="2301" cy="767"/>
              </a:xfrm>
              <a:prstGeom prst="rect">
                <a:avLst/>
              </a:prstGeom>
              <a:solidFill>
                <a:srgbClr val="FFFFFF"/>
              </a:solidFill>
              <a:ln w="9525">
                <a:noFill/>
                <a:miter lim="800000"/>
                <a:headEnd/>
                <a:tailEnd/>
              </a:ln>
            </p:spPr>
            <p:txBody>
              <a:bodyPr wrap="none" anchor="ctr"/>
              <a:lstStyle/>
              <a:p>
                <a:endParaRPr lang="fr-FR"/>
              </a:p>
            </p:txBody>
          </p:sp>
          <p:sp>
            <p:nvSpPr>
              <p:cNvPr id="14819" name="Freeform 1308"/>
              <p:cNvSpPr>
                <a:spLocks/>
              </p:cNvSpPr>
              <p:nvPr/>
            </p:nvSpPr>
            <p:spPr bwMode="auto">
              <a:xfrm>
                <a:off x="3537" y="10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0" name="Freeform 1309"/>
              <p:cNvSpPr>
                <a:spLocks/>
              </p:cNvSpPr>
              <p:nvPr/>
            </p:nvSpPr>
            <p:spPr bwMode="auto">
              <a:xfrm>
                <a:off x="3537" y="10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1" name="Freeform 1310"/>
              <p:cNvSpPr>
                <a:spLocks/>
              </p:cNvSpPr>
              <p:nvPr/>
            </p:nvSpPr>
            <p:spPr bwMode="auto">
              <a:xfrm>
                <a:off x="3537" y="10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2" name="Freeform 1311"/>
              <p:cNvSpPr>
                <a:spLocks/>
              </p:cNvSpPr>
              <p:nvPr/>
            </p:nvSpPr>
            <p:spPr bwMode="auto">
              <a:xfrm>
                <a:off x="3537" y="10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3" name="Freeform 1312"/>
              <p:cNvSpPr>
                <a:spLocks/>
              </p:cNvSpPr>
              <p:nvPr/>
            </p:nvSpPr>
            <p:spPr bwMode="auto">
              <a:xfrm>
                <a:off x="3537" y="10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4" name="Freeform 1313"/>
              <p:cNvSpPr>
                <a:spLocks/>
              </p:cNvSpPr>
              <p:nvPr/>
            </p:nvSpPr>
            <p:spPr bwMode="auto">
              <a:xfrm>
                <a:off x="3537" y="10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5" name="Freeform 1314"/>
              <p:cNvSpPr>
                <a:spLocks/>
              </p:cNvSpPr>
              <p:nvPr/>
            </p:nvSpPr>
            <p:spPr bwMode="auto">
              <a:xfrm>
                <a:off x="3537" y="10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6" name="Freeform 1315"/>
              <p:cNvSpPr>
                <a:spLocks/>
              </p:cNvSpPr>
              <p:nvPr/>
            </p:nvSpPr>
            <p:spPr bwMode="auto">
              <a:xfrm>
                <a:off x="3537" y="10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7" name="Freeform 1316"/>
              <p:cNvSpPr>
                <a:spLocks/>
              </p:cNvSpPr>
              <p:nvPr/>
            </p:nvSpPr>
            <p:spPr bwMode="auto">
              <a:xfrm>
                <a:off x="3537" y="10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8" name="Freeform 1317"/>
              <p:cNvSpPr>
                <a:spLocks/>
              </p:cNvSpPr>
              <p:nvPr/>
            </p:nvSpPr>
            <p:spPr bwMode="auto">
              <a:xfrm>
                <a:off x="3537" y="11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29" name="Freeform 1318"/>
              <p:cNvSpPr>
                <a:spLocks/>
              </p:cNvSpPr>
              <p:nvPr/>
            </p:nvSpPr>
            <p:spPr bwMode="auto">
              <a:xfrm>
                <a:off x="3537" y="11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0" name="Freeform 1319"/>
              <p:cNvSpPr>
                <a:spLocks/>
              </p:cNvSpPr>
              <p:nvPr/>
            </p:nvSpPr>
            <p:spPr bwMode="auto">
              <a:xfrm>
                <a:off x="3537" y="11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1" name="Freeform 1320"/>
              <p:cNvSpPr>
                <a:spLocks/>
              </p:cNvSpPr>
              <p:nvPr/>
            </p:nvSpPr>
            <p:spPr bwMode="auto">
              <a:xfrm>
                <a:off x="3537" y="11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2" name="Freeform 1321"/>
              <p:cNvSpPr>
                <a:spLocks/>
              </p:cNvSpPr>
              <p:nvPr/>
            </p:nvSpPr>
            <p:spPr bwMode="auto">
              <a:xfrm>
                <a:off x="3537" y="11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3" name="Freeform 1322"/>
              <p:cNvSpPr>
                <a:spLocks/>
              </p:cNvSpPr>
              <p:nvPr/>
            </p:nvSpPr>
            <p:spPr bwMode="auto">
              <a:xfrm>
                <a:off x="3537" y="11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4" name="Freeform 1323"/>
              <p:cNvSpPr>
                <a:spLocks/>
              </p:cNvSpPr>
              <p:nvPr/>
            </p:nvSpPr>
            <p:spPr bwMode="auto">
              <a:xfrm>
                <a:off x="3537" y="11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5" name="Freeform 1324"/>
              <p:cNvSpPr>
                <a:spLocks/>
              </p:cNvSpPr>
              <p:nvPr/>
            </p:nvSpPr>
            <p:spPr bwMode="auto">
              <a:xfrm>
                <a:off x="3537" y="11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6" name="Freeform 1325"/>
              <p:cNvSpPr>
                <a:spLocks/>
              </p:cNvSpPr>
              <p:nvPr/>
            </p:nvSpPr>
            <p:spPr bwMode="auto">
              <a:xfrm>
                <a:off x="3537" y="11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7" name="Freeform 1326"/>
              <p:cNvSpPr>
                <a:spLocks/>
              </p:cNvSpPr>
              <p:nvPr/>
            </p:nvSpPr>
            <p:spPr bwMode="auto">
              <a:xfrm>
                <a:off x="3537" y="11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8" name="Freeform 1327"/>
              <p:cNvSpPr>
                <a:spLocks/>
              </p:cNvSpPr>
              <p:nvPr/>
            </p:nvSpPr>
            <p:spPr bwMode="auto">
              <a:xfrm>
                <a:off x="3537" y="11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39" name="Freeform 1328"/>
              <p:cNvSpPr>
                <a:spLocks/>
              </p:cNvSpPr>
              <p:nvPr/>
            </p:nvSpPr>
            <p:spPr bwMode="auto">
              <a:xfrm>
                <a:off x="3537" y="12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0" name="Freeform 1329"/>
              <p:cNvSpPr>
                <a:spLocks/>
              </p:cNvSpPr>
              <p:nvPr/>
            </p:nvSpPr>
            <p:spPr bwMode="auto">
              <a:xfrm>
                <a:off x="3537" y="12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1" name="Freeform 1330"/>
              <p:cNvSpPr>
                <a:spLocks/>
              </p:cNvSpPr>
              <p:nvPr/>
            </p:nvSpPr>
            <p:spPr bwMode="auto">
              <a:xfrm>
                <a:off x="3537" y="12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2" name="Freeform 1331"/>
              <p:cNvSpPr>
                <a:spLocks/>
              </p:cNvSpPr>
              <p:nvPr/>
            </p:nvSpPr>
            <p:spPr bwMode="auto">
              <a:xfrm>
                <a:off x="3537" y="12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3" name="Freeform 1332"/>
              <p:cNvSpPr>
                <a:spLocks/>
              </p:cNvSpPr>
              <p:nvPr/>
            </p:nvSpPr>
            <p:spPr bwMode="auto">
              <a:xfrm>
                <a:off x="3537" y="12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4" name="Freeform 1333"/>
              <p:cNvSpPr>
                <a:spLocks/>
              </p:cNvSpPr>
              <p:nvPr/>
            </p:nvSpPr>
            <p:spPr bwMode="auto">
              <a:xfrm>
                <a:off x="3537" y="12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5" name="Freeform 1334"/>
              <p:cNvSpPr>
                <a:spLocks/>
              </p:cNvSpPr>
              <p:nvPr/>
            </p:nvSpPr>
            <p:spPr bwMode="auto">
              <a:xfrm>
                <a:off x="3537" y="126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6" name="Freeform 1335"/>
              <p:cNvSpPr>
                <a:spLocks/>
              </p:cNvSpPr>
              <p:nvPr/>
            </p:nvSpPr>
            <p:spPr bwMode="auto">
              <a:xfrm>
                <a:off x="3537" y="127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7" name="Freeform 1336"/>
              <p:cNvSpPr>
                <a:spLocks/>
              </p:cNvSpPr>
              <p:nvPr/>
            </p:nvSpPr>
            <p:spPr bwMode="auto">
              <a:xfrm>
                <a:off x="3537" y="128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8" name="Freeform 1337"/>
              <p:cNvSpPr>
                <a:spLocks/>
              </p:cNvSpPr>
              <p:nvPr/>
            </p:nvSpPr>
            <p:spPr bwMode="auto">
              <a:xfrm>
                <a:off x="3537" y="12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49" name="Freeform 1338"/>
              <p:cNvSpPr>
                <a:spLocks/>
              </p:cNvSpPr>
              <p:nvPr/>
            </p:nvSpPr>
            <p:spPr bwMode="auto">
              <a:xfrm>
                <a:off x="3537" y="12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0" name="Freeform 1339"/>
              <p:cNvSpPr>
                <a:spLocks/>
              </p:cNvSpPr>
              <p:nvPr/>
            </p:nvSpPr>
            <p:spPr bwMode="auto">
              <a:xfrm>
                <a:off x="3537" y="13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1" name="Freeform 1340"/>
              <p:cNvSpPr>
                <a:spLocks/>
              </p:cNvSpPr>
              <p:nvPr/>
            </p:nvSpPr>
            <p:spPr bwMode="auto">
              <a:xfrm>
                <a:off x="3537" y="13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2" name="Freeform 1341"/>
              <p:cNvSpPr>
                <a:spLocks/>
              </p:cNvSpPr>
              <p:nvPr/>
            </p:nvSpPr>
            <p:spPr bwMode="auto">
              <a:xfrm>
                <a:off x="3537" y="13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3" name="Freeform 1342"/>
              <p:cNvSpPr>
                <a:spLocks/>
              </p:cNvSpPr>
              <p:nvPr/>
            </p:nvSpPr>
            <p:spPr bwMode="auto">
              <a:xfrm>
                <a:off x="3537" y="13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4" name="Freeform 1343"/>
              <p:cNvSpPr>
                <a:spLocks/>
              </p:cNvSpPr>
              <p:nvPr/>
            </p:nvSpPr>
            <p:spPr bwMode="auto">
              <a:xfrm>
                <a:off x="3537" y="13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5" name="Freeform 1344"/>
              <p:cNvSpPr>
                <a:spLocks/>
              </p:cNvSpPr>
              <p:nvPr/>
            </p:nvSpPr>
            <p:spPr bwMode="auto">
              <a:xfrm>
                <a:off x="3537" y="13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6" name="Freeform 1345"/>
              <p:cNvSpPr>
                <a:spLocks/>
              </p:cNvSpPr>
              <p:nvPr/>
            </p:nvSpPr>
            <p:spPr bwMode="auto">
              <a:xfrm>
                <a:off x="3537" y="13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7" name="Freeform 1346"/>
              <p:cNvSpPr>
                <a:spLocks/>
              </p:cNvSpPr>
              <p:nvPr/>
            </p:nvSpPr>
            <p:spPr bwMode="auto">
              <a:xfrm>
                <a:off x="3537" y="13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8" name="Freeform 1347"/>
              <p:cNvSpPr>
                <a:spLocks/>
              </p:cNvSpPr>
              <p:nvPr/>
            </p:nvSpPr>
            <p:spPr bwMode="auto">
              <a:xfrm>
                <a:off x="3537" y="13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59" name="Freeform 1348"/>
              <p:cNvSpPr>
                <a:spLocks/>
              </p:cNvSpPr>
              <p:nvPr/>
            </p:nvSpPr>
            <p:spPr bwMode="auto">
              <a:xfrm>
                <a:off x="3537" y="13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0" name="Freeform 1349"/>
              <p:cNvSpPr>
                <a:spLocks/>
              </p:cNvSpPr>
              <p:nvPr/>
            </p:nvSpPr>
            <p:spPr bwMode="auto">
              <a:xfrm>
                <a:off x="3537" y="140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1" name="Freeform 1350"/>
              <p:cNvSpPr>
                <a:spLocks/>
              </p:cNvSpPr>
              <p:nvPr/>
            </p:nvSpPr>
            <p:spPr bwMode="auto">
              <a:xfrm>
                <a:off x="3537" y="14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2" name="Freeform 1351"/>
              <p:cNvSpPr>
                <a:spLocks/>
              </p:cNvSpPr>
              <p:nvPr/>
            </p:nvSpPr>
            <p:spPr bwMode="auto">
              <a:xfrm>
                <a:off x="3537" y="14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3" name="Freeform 1352"/>
              <p:cNvSpPr>
                <a:spLocks/>
              </p:cNvSpPr>
              <p:nvPr/>
            </p:nvSpPr>
            <p:spPr bwMode="auto">
              <a:xfrm>
                <a:off x="3537" y="14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4" name="Freeform 1353"/>
              <p:cNvSpPr>
                <a:spLocks/>
              </p:cNvSpPr>
              <p:nvPr/>
            </p:nvSpPr>
            <p:spPr bwMode="auto">
              <a:xfrm>
                <a:off x="3537" y="14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5" name="Freeform 1354"/>
              <p:cNvSpPr>
                <a:spLocks/>
              </p:cNvSpPr>
              <p:nvPr/>
            </p:nvSpPr>
            <p:spPr bwMode="auto">
              <a:xfrm>
                <a:off x="3537" y="14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6" name="Freeform 1355"/>
              <p:cNvSpPr>
                <a:spLocks/>
              </p:cNvSpPr>
              <p:nvPr/>
            </p:nvSpPr>
            <p:spPr bwMode="auto">
              <a:xfrm>
                <a:off x="3537" y="14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7" name="Freeform 1356"/>
              <p:cNvSpPr>
                <a:spLocks/>
              </p:cNvSpPr>
              <p:nvPr/>
            </p:nvSpPr>
            <p:spPr bwMode="auto">
              <a:xfrm>
                <a:off x="3537" y="14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8" name="Freeform 1357"/>
              <p:cNvSpPr>
                <a:spLocks/>
              </p:cNvSpPr>
              <p:nvPr/>
            </p:nvSpPr>
            <p:spPr bwMode="auto">
              <a:xfrm>
                <a:off x="3537" y="14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69" name="Freeform 1358"/>
              <p:cNvSpPr>
                <a:spLocks/>
              </p:cNvSpPr>
              <p:nvPr/>
            </p:nvSpPr>
            <p:spPr bwMode="auto">
              <a:xfrm>
                <a:off x="3537" y="14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0" name="Freeform 1359"/>
              <p:cNvSpPr>
                <a:spLocks/>
              </p:cNvSpPr>
              <p:nvPr/>
            </p:nvSpPr>
            <p:spPr bwMode="auto">
              <a:xfrm>
                <a:off x="3537" y="14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1" name="Freeform 1360"/>
              <p:cNvSpPr>
                <a:spLocks/>
              </p:cNvSpPr>
              <p:nvPr/>
            </p:nvSpPr>
            <p:spPr bwMode="auto">
              <a:xfrm>
                <a:off x="3537" y="15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2" name="Freeform 1361"/>
              <p:cNvSpPr>
                <a:spLocks/>
              </p:cNvSpPr>
              <p:nvPr/>
            </p:nvSpPr>
            <p:spPr bwMode="auto">
              <a:xfrm>
                <a:off x="3537" y="15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3" name="Freeform 1362"/>
              <p:cNvSpPr>
                <a:spLocks/>
              </p:cNvSpPr>
              <p:nvPr/>
            </p:nvSpPr>
            <p:spPr bwMode="auto">
              <a:xfrm>
                <a:off x="3537" y="15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4" name="Freeform 1363"/>
              <p:cNvSpPr>
                <a:spLocks/>
              </p:cNvSpPr>
              <p:nvPr/>
            </p:nvSpPr>
            <p:spPr bwMode="auto">
              <a:xfrm>
                <a:off x="3537" y="15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5" name="Freeform 1364"/>
              <p:cNvSpPr>
                <a:spLocks/>
              </p:cNvSpPr>
              <p:nvPr/>
            </p:nvSpPr>
            <p:spPr bwMode="auto">
              <a:xfrm>
                <a:off x="3537" y="15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6" name="Freeform 1365"/>
              <p:cNvSpPr>
                <a:spLocks/>
              </p:cNvSpPr>
              <p:nvPr/>
            </p:nvSpPr>
            <p:spPr bwMode="auto">
              <a:xfrm>
                <a:off x="3537" y="15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7" name="Freeform 1366"/>
              <p:cNvSpPr>
                <a:spLocks/>
              </p:cNvSpPr>
              <p:nvPr/>
            </p:nvSpPr>
            <p:spPr bwMode="auto">
              <a:xfrm>
                <a:off x="3537" y="15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8" name="Freeform 1367"/>
              <p:cNvSpPr>
                <a:spLocks/>
              </p:cNvSpPr>
              <p:nvPr/>
            </p:nvSpPr>
            <p:spPr bwMode="auto">
              <a:xfrm>
                <a:off x="3537" y="15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79" name="Freeform 1368"/>
              <p:cNvSpPr>
                <a:spLocks/>
              </p:cNvSpPr>
              <p:nvPr/>
            </p:nvSpPr>
            <p:spPr bwMode="auto">
              <a:xfrm>
                <a:off x="3537" y="15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0" name="Freeform 1369"/>
              <p:cNvSpPr>
                <a:spLocks/>
              </p:cNvSpPr>
              <p:nvPr/>
            </p:nvSpPr>
            <p:spPr bwMode="auto">
              <a:xfrm>
                <a:off x="3537" y="15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1" name="Freeform 1370"/>
              <p:cNvSpPr>
                <a:spLocks/>
              </p:cNvSpPr>
              <p:nvPr/>
            </p:nvSpPr>
            <p:spPr bwMode="auto">
              <a:xfrm>
                <a:off x="3537" y="15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2" name="Freeform 1371"/>
              <p:cNvSpPr>
                <a:spLocks/>
              </p:cNvSpPr>
              <p:nvPr/>
            </p:nvSpPr>
            <p:spPr bwMode="auto">
              <a:xfrm>
                <a:off x="3537" y="16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3" name="Freeform 1372"/>
              <p:cNvSpPr>
                <a:spLocks/>
              </p:cNvSpPr>
              <p:nvPr/>
            </p:nvSpPr>
            <p:spPr bwMode="auto">
              <a:xfrm>
                <a:off x="3537" y="16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4" name="Freeform 1373"/>
              <p:cNvSpPr>
                <a:spLocks/>
              </p:cNvSpPr>
              <p:nvPr/>
            </p:nvSpPr>
            <p:spPr bwMode="auto">
              <a:xfrm>
                <a:off x="3537" y="16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5" name="Freeform 1374"/>
              <p:cNvSpPr>
                <a:spLocks/>
              </p:cNvSpPr>
              <p:nvPr/>
            </p:nvSpPr>
            <p:spPr bwMode="auto">
              <a:xfrm>
                <a:off x="3537" y="16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6" name="Freeform 1375"/>
              <p:cNvSpPr>
                <a:spLocks/>
              </p:cNvSpPr>
              <p:nvPr/>
            </p:nvSpPr>
            <p:spPr bwMode="auto">
              <a:xfrm>
                <a:off x="3537" y="16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7" name="Freeform 1376"/>
              <p:cNvSpPr>
                <a:spLocks/>
              </p:cNvSpPr>
              <p:nvPr/>
            </p:nvSpPr>
            <p:spPr bwMode="auto">
              <a:xfrm>
                <a:off x="3537" y="16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8" name="Freeform 1377"/>
              <p:cNvSpPr>
                <a:spLocks/>
              </p:cNvSpPr>
              <p:nvPr/>
            </p:nvSpPr>
            <p:spPr bwMode="auto">
              <a:xfrm>
                <a:off x="3537" y="166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89" name="Freeform 1378"/>
              <p:cNvSpPr>
                <a:spLocks/>
              </p:cNvSpPr>
              <p:nvPr/>
            </p:nvSpPr>
            <p:spPr bwMode="auto">
              <a:xfrm>
                <a:off x="3537" y="167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0" name="Freeform 1379"/>
              <p:cNvSpPr>
                <a:spLocks/>
              </p:cNvSpPr>
              <p:nvPr/>
            </p:nvSpPr>
            <p:spPr bwMode="auto">
              <a:xfrm>
                <a:off x="3537" y="168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1" name="Freeform 1380"/>
              <p:cNvSpPr>
                <a:spLocks/>
              </p:cNvSpPr>
              <p:nvPr/>
            </p:nvSpPr>
            <p:spPr bwMode="auto">
              <a:xfrm>
                <a:off x="3537" y="16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2" name="Freeform 1381"/>
              <p:cNvSpPr>
                <a:spLocks/>
              </p:cNvSpPr>
              <p:nvPr/>
            </p:nvSpPr>
            <p:spPr bwMode="auto">
              <a:xfrm>
                <a:off x="3537" y="16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3" name="Freeform 1382"/>
              <p:cNvSpPr>
                <a:spLocks/>
              </p:cNvSpPr>
              <p:nvPr/>
            </p:nvSpPr>
            <p:spPr bwMode="auto">
              <a:xfrm>
                <a:off x="3537" y="17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4" name="Freeform 1383"/>
              <p:cNvSpPr>
                <a:spLocks/>
              </p:cNvSpPr>
              <p:nvPr/>
            </p:nvSpPr>
            <p:spPr bwMode="auto">
              <a:xfrm>
                <a:off x="3537" y="17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5" name="Freeform 1384"/>
              <p:cNvSpPr>
                <a:spLocks/>
              </p:cNvSpPr>
              <p:nvPr/>
            </p:nvSpPr>
            <p:spPr bwMode="auto">
              <a:xfrm>
                <a:off x="3537" y="17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6" name="Freeform 1385"/>
              <p:cNvSpPr>
                <a:spLocks/>
              </p:cNvSpPr>
              <p:nvPr/>
            </p:nvSpPr>
            <p:spPr bwMode="auto">
              <a:xfrm>
                <a:off x="3537" y="17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7" name="Freeform 1386"/>
              <p:cNvSpPr>
                <a:spLocks/>
              </p:cNvSpPr>
              <p:nvPr/>
            </p:nvSpPr>
            <p:spPr bwMode="auto">
              <a:xfrm>
                <a:off x="3537" y="17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8" name="Freeform 1387"/>
              <p:cNvSpPr>
                <a:spLocks/>
              </p:cNvSpPr>
              <p:nvPr/>
            </p:nvSpPr>
            <p:spPr bwMode="auto">
              <a:xfrm>
                <a:off x="3537" y="17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899" name="Freeform 1388"/>
              <p:cNvSpPr>
                <a:spLocks/>
              </p:cNvSpPr>
              <p:nvPr/>
            </p:nvSpPr>
            <p:spPr bwMode="auto">
              <a:xfrm>
                <a:off x="3537" y="17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900" name="Freeform 1389"/>
              <p:cNvSpPr>
                <a:spLocks/>
              </p:cNvSpPr>
              <p:nvPr/>
            </p:nvSpPr>
            <p:spPr bwMode="auto">
              <a:xfrm>
                <a:off x="3537" y="17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901" name="Freeform 1390"/>
              <p:cNvSpPr>
                <a:spLocks/>
              </p:cNvSpPr>
              <p:nvPr/>
            </p:nvSpPr>
            <p:spPr bwMode="auto">
              <a:xfrm>
                <a:off x="3537" y="17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902" name="Freeform 1391"/>
              <p:cNvSpPr>
                <a:spLocks/>
              </p:cNvSpPr>
              <p:nvPr/>
            </p:nvSpPr>
            <p:spPr bwMode="auto">
              <a:xfrm>
                <a:off x="354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3" name="Freeform 1392"/>
              <p:cNvSpPr>
                <a:spLocks/>
              </p:cNvSpPr>
              <p:nvPr/>
            </p:nvSpPr>
            <p:spPr bwMode="auto">
              <a:xfrm>
                <a:off x="355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4" name="Freeform 1393"/>
              <p:cNvSpPr>
                <a:spLocks/>
              </p:cNvSpPr>
              <p:nvPr/>
            </p:nvSpPr>
            <p:spPr bwMode="auto">
              <a:xfrm>
                <a:off x="356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5" name="Freeform 1394"/>
              <p:cNvSpPr>
                <a:spLocks/>
              </p:cNvSpPr>
              <p:nvPr/>
            </p:nvSpPr>
            <p:spPr bwMode="auto">
              <a:xfrm>
                <a:off x="357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6" name="Freeform 1395"/>
              <p:cNvSpPr>
                <a:spLocks/>
              </p:cNvSpPr>
              <p:nvPr/>
            </p:nvSpPr>
            <p:spPr bwMode="auto">
              <a:xfrm>
                <a:off x="358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7" name="Freeform 1396"/>
              <p:cNvSpPr>
                <a:spLocks/>
              </p:cNvSpPr>
              <p:nvPr/>
            </p:nvSpPr>
            <p:spPr bwMode="auto">
              <a:xfrm>
                <a:off x="359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8" name="Freeform 1397"/>
              <p:cNvSpPr>
                <a:spLocks/>
              </p:cNvSpPr>
              <p:nvPr/>
            </p:nvSpPr>
            <p:spPr bwMode="auto">
              <a:xfrm>
                <a:off x="360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09" name="Freeform 1398"/>
              <p:cNvSpPr>
                <a:spLocks/>
              </p:cNvSpPr>
              <p:nvPr/>
            </p:nvSpPr>
            <p:spPr bwMode="auto">
              <a:xfrm>
                <a:off x="360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0" name="Freeform 1399"/>
              <p:cNvSpPr>
                <a:spLocks/>
              </p:cNvSpPr>
              <p:nvPr/>
            </p:nvSpPr>
            <p:spPr bwMode="auto">
              <a:xfrm>
                <a:off x="361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1" name="Freeform 1400"/>
              <p:cNvSpPr>
                <a:spLocks/>
              </p:cNvSpPr>
              <p:nvPr/>
            </p:nvSpPr>
            <p:spPr bwMode="auto">
              <a:xfrm>
                <a:off x="362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2" name="Freeform 1401"/>
              <p:cNvSpPr>
                <a:spLocks/>
              </p:cNvSpPr>
              <p:nvPr/>
            </p:nvSpPr>
            <p:spPr bwMode="auto">
              <a:xfrm>
                <a:off x="363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3" name="Freeform 1402"/>
              <p:cNvSpPr>
                <a:spLocks/>
              </p:cNvSpPr>
              <p:nvPr/>
            </p:nvSpPr>
            <p:spPr bwMode="auto">
              <a:xfrm>
                <a:off x="364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4" name="Freeform 1403"/>
              <p:cNvSpPr>
                <a:spLocks/>
              </p:cNvSpPr>
              <p:nvPr/>
            </p:nvSpPr>
            <p:spPr bwMode="auto">
              <a:xfrm>
                <a:off x="365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5" name="Freeform 1404"/>
              <p:cNvSpPr>
                <a:spLocks/>
              </p:cNvSpPr>
              <p:nvPr/>
            </p:nvSpPr>
            <p:spPr bwMode="auto">
              <a:xfrm>
                <a:off x="366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6" name="Freeform 1405"/>
              <p:cNvSpPr>
                <a:spLocks/>
              </p:cNvSpPr>
              <p:nvPr/>
            </p:nvSpPr>
            <p:spPr bwMode="auto">
              <a:xfrm>
                <a:off x="367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7" name="Freeform 1406"/>
              <p:cNvSpPr>
                <a:spLocks/>
              </p:cNvSpPr>
              <p:nvPr/>
            </p:nvSpPr>
            <p:spPr bwMode="auto">
              <a:xfrm>
                <a:off x="368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8" name="Freeform 1407"/>
              <p:cNvSpPr>
                <a:spLocks/>
              </p:cNvSpPr>
              <p:nvPr/>
            </p:nvSpPr>
            <p:spPr bwMode="auto">
              <a:xfrm>
                <a:off x="369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19" name="Freeform 1408"/>
              <p:cNvSpPr>
                <a:spLocks/>
              </p:cNvSpPr>
              <p:nvPr/>
            </p:nvSpPr>
            <p:spPr bwMode="auto">
              <a:xfrm>
                <a:off x="370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0" name="Freeform 1409"/>
              <p:cNvSpPr>
                <a:spLocks/>
              </p:cNvSpPr>
              <p:nvPr/>
            </p:nvSpPr>
            <p:spPr bwMode="auto">
              <a:xfrm>
                <a:off x="371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1" name="Freeform 1410"/>
              <p:cNvSpPr>
                <a:spLocks/>
              </p:cNvSpPr>
              <p:nvPr/>
            </p:nvSpPr>
            <p:spPr bwMode="auto">
              <a:xfrm>
                <a:off x="372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2" name="Freeform 1411"/>
              <p:cNvSpPr>
                <a:spLocks/>
              </p:cNvSpPr>
              <p:nvPr/>
            </p:nvSpPr>
            <p:spPr bwMode="auto">
              <a:xfrm>
                <a:off x="373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3" name="Freeform 1412"/>
              <p:cNvSpPr>
                <a:spLocks/>
              </p:cNvSpPr>
              <p:nvPr/>
            </p:nvSpPr>
            <p:spPr bwMode="auto">
              <a:xfrm>
                <a:off x="373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4" name="Freeform 1413"/>
              <p:cNvSpPr>
                <a:spLocks/>
              </p:cNvSpPr>
              <p:nvPr/>
            </p:nvSpPr>
            <p:spPr bwMode="auto">
              <a:xfrm>
                <a:off x="374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5" name="Freeform 1414"/>
              <p:cNvSpPr>
                <a:spLocks/>
              </p:cNvSpPr>
              <p:nvPr/>
            </p:nvSpPr>
            <p:spPr bwMode="auto">
              <a:xfrm>
                <a:off x="375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6" name="Freeform 1415"/>
              <p:cNvSpPr>
                <a:spLocks/>
              </p:cNvSpPr>
              <p:nvPr/>
            </p:nvSpPr>
            <p:spPr bwMode="auto">
              <a:xfrm>
                <a:off x="376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7" name="Freeform 1416"/>
              <p:cNvSpPr>
                <a:spLocks/>
              </p:cNvSpPr>
              <p:nvPr/>
            </p:nvSpPr>
            <p:spPr bwMode="auto">
              <a:xfrm>
                <a:off x="377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8" name="Freeform 1417"/>
              <p:cNvSpPr>
                <a:spLocks/>
              </p:cNvSpPr>
              <p:nvPr/>
            </p:nvSpPr>
            <p:spPr bwMode="auto">
              <a:xfrm>
                <a:off x="378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29" name="Freeform 1418"/>
              <p:cNvSpPr>
                <a:spLocks/>
              </p:cNvSpPr>
              <p:nvPr/>
            </p:nvSpPr>
            <p:spPr bwMode="auto">
              <a:xfrm>
                <a:off x="379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0" name="Freeform 1419"/>
              <p:cNvSpPr>
                <a:spLocks/>
              </p:cNvSpPr>
              <p:nvPr/>
            </p:nvSpPr>
            <p:spPr bwMode="auto">
              <a:xfrm>
                <a:off x="380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1" name="Freeform 1420"/>
              <p:cNvSpPr>
                <a:spLocks/>
              </p:cNvSpPr>
              <p:nvPr/>
            </p:nvSpPr>
            <p:spPr bwMode="auto">
              <a:xfrm>
                <a:off x="381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2" name="Freeform 1421"/>
              <p:cNvSpPr>
                <a:spLocks/>
              </p:cNvSpPr>
              <p:nvPr/>
            </p:nvSpPr>
            <p:spPr bwMode="auto">
              <a:xfrm>
                <a:off x="382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3" name="Freeform 1422"/>
              <p:cNvSpPr>
                <a:spLocks/>
              </p:cNvSpPr>
              <p:nvPr/>
            </p:nvSpPr>
            <p:spPr bwMode="auto">
              <a:xfrm>
                <a:off x="383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4" name="Freeform 1423"/>
              <p:cNvSpPr>
                <a:spLocks/>
              </p:cNvSpPr>
              <p:nvPr/>
            </p:nvSpPr>
            <p:spPr bwMode="auto">
              <a:xfrm>
                <a:off x="384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5" name="Freeform 1424"/>
              <p:cNvSpPr>
                <a:spLocks/>
              </p:cNvSpPr>
              <p:nvPr/>
            </p:nvSpPr>
            <p:spPr bwMode="auto">
              <a:xfrm>
                <a:off x="385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6" name="Freeform 1425"/>
              <p:cNvSpPr>
                <a:spLocks/>
              </p:cNvSpPr>
              <p:nvPr/>
            </p:nvSpPr>
            <p:spPr bwMode="auto">
              <a:xfrm>
                <a:off x="386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7" name="Freeform 1426"/>
              <p:cNvSpPr>
                <a:spLocks/>
              </p:cNvSpPr>
              <p:nvPr/>
            </p:nvSpPr>
            <p:spPr bwMode="auto">
              <a:xfrm>
                <a:off x="386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8" name="Freeform 1427"/>
              <p:cNvSpPr>
                <a:spLocks/>
              </p:cNvSpPr>
              <p:nvPr/>
            </p:nvSpPr>
            <p:spPr bwMode="auto">
              <a:xfrm>
                <a:off x="387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39" name="Freeform 1428"/>
              <p:cNvSpPr>
                <a:spLocks/>
              </p:cNvSpPr>
              <p:nvPr/>
            </p:nvSpPr>
            <p:spPr bwMode="auto">
              <a:xfrm>
                <a:off x="388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0" name="Freeform 1429"/>
              <p:cNvSpPr>
                <a:spLocks/>
              </p:cNvSpPr>
              <p:nvPr/>
            </p:nvSpPr>
            <p:spPr bwMode="auto">
              <a:xfrm>
                <a:off x="389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1" name="Freeform 1430"/>
              <p:cNvSpPr>
                <a:spLocks/>
              </p:cNvSpPr>
              <p:nvPr/>
            </p:nvSpPr>
            <p:spPr bwMode="auto">
              <a:xfrm>
                <a:off x="390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2" name="Freeform 1431"/>
              <p:cNvSpPr>
                <a:spLocks/>
              </p:cNvSpPr>
              <p:nvPr/>
            </p:nvSpPr>
            <p:spPr bwMode="auto">
              <a:xfrm>
                <a:off x="391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3" name="Freeform 1432"/>
              <p:cNvSpPr>
                <a:spLocks/>
              </p:cNvSpPr>
              <p:nvPr/>
            </p:nvSpPr>
            <p:spPr bwMode="auto">
              <a:xfrm>
                <a:off x="392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4" name="Freeform 1433"/>
              <p:cNvSpPr>
                <a:spLocks/>
              </p:cNvSpPr>
              <p:nvPr/>
            </p:nvSpPr>
            <p:spPr bwMode="auto">
              <a:xfrm>
                <a:off x="393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5" name="Freeform 1434"/>
              <p:cNvSpPr>
                <a:spLocks/>
              </p:cNvSpPr>
              <p:nvPr/>
            </p:nvSpPr>
            <p:spPr bwMode="auto">
              <a:xfrm>
                <a:off x="394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6" name="Freeform 1435"/>
              <p:cNvSpPr>
                <a:spLocks/>
              </p:cNvSpPr>
              <p:nvPr/>
            </p:nvSpPr>
            <p:spPr bwMode="auto">
              <a:xfrm>
                <a:off x="395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7" name="Freeform 1436"/>
              <p:cNvSpPr>
                <a:spLocks/>
              </p:cNvSpPr>
              <p:nvPr/>
            </p:nvSpPr>
            <p:spPr bwMode="auto">
              <a:xfrm>
                <a:off x="396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8" name="Freeform 1437"/>
              <p:cNvSpPr>
                <a:spLocks/>
              </p:cNvSpPr>
              <p:nvPr/>
            </p:nvSpPr>
            <p:spPr bwMode="auto">
              <a:xfrm>
                <a:off x="397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49" name="Freeform 1438"/>
              <p:cNvSpPr>
                <a:spLocks/>
              </p:cNvSpPr>
              <p:nvPr/>
            </p:nvSpPr>
            <p:spPr bwMode="auto">
              <a:xfrm>
                <a:off x="398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0" name="Freeform 1439"/>
              <p:cNvSpPr>
                <a:spLocks/>
              </p:cNvSpPr>
              <p:nvPr/>
            </p:nvSpPr>
            <p:spPr bwMode="auto">
              <a:xfrm>
                <a:off x="399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1" name="Freeform 1440"/>
              <p:cNvSpPr>
                <a:spLocks/>
              </p:cNvSpPr>
              <p:nvPr/>
            </p:nvSpPr>
            <p:spPr bwMode="auto">
              <a:xfrm>
                <a:off x="400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2" name="Freeform 1441"/>
              <p:cNvSpPr>
                <a:spLocks/>
              </p:cNvSpPr>
              <p:nvPr/>
            </p:nvSpPr>
            <p:spPr bwMode="auto">
              <a:xfrm>
                <a:off x="400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3" name="Freeform 1442"/>
              <p:cNvSpPr>
                <a:spLocks/>
              </p:cNvSpPr>
              <p:nvPr/>
            </p:nvSpPr>
            <p:spPr bwMode="auto">
              <a:xfrm>
                <a:off x="401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4" name="Freeform 1443"/>
              <p:cNvSpPr>
                <a:spLocks/>
              </p:cNvSpPr>
              <p:nvPr/>
            </p:nvSpPr>
            <p:spPr bwMode="auto">
              <a:xfrm>
                <a:off x="402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5" name="Freeform 1444"/>
              <p:cNvSpPr>
                <a:spLocks/>
              </p:cNvSpPr>
              <p:nvPr/>
            </p:nvSpPr>
            <p:spPr bwMode="auto">
              <a:xfrm>
                <a:off x="403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6" name="Freeform 1445"/>
              <p:cNvSpPr>
                <a:spLocks/>
              </p:cNvSpPr>
              <p:nvPr/>
            </p:nvSpPr>
            <p:spPr bwMode="auto">
              <a:xfrm>
                <a:off x="404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7" name="Freeform 1446"/>
              <p:cNvSpPr>
                <a:spLocks/>
              </p:cNvSpPr>
              <p:nvPr/>
            </p:nvSpPr>
            <p:spPr bwMode="auto">
              <a:xfrm>
                <a:off x="405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8" name="Freeform 1447"/>
              <p:cNvSpPr>
                <a:spLocks/>
              </p:cNvSpPr>
              <p:nvPr/>
            </p:nvSpPr>
            <p:spPr bwMode="auto">
              <a:xfrm>
                <a:off x="406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59" name="Freeform 1448"/>
              <p:cNvSpPr>
                <a:spLocks/>
              </p:cNvSpPr>
              <p:nvPr/>
            </p:nvSpPr>
            <p:spPr bwMode="auto">
              <a:xfrm>
                <a:off x="407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0" name="Freeform 1449"/>
              <p:cNvSpPr>
                <a:spLocks/>
              </p:cNvSpPr>
              <p:nvPr/>
            </p:nvSpPr>
            <p:spPr bwMode="auto">
              <a:xfrm>
                <a:off x="408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1" name="Freeform 1450"/>
              <p:cNvSpPr>
                <a:spLocks/>
              </p:cNvSpPr>
              <p:nvPr/>
            </p:nvSpPr>
            <p:spPr bwMode="auto">
              <a:xfrm>
                <a:off x="409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2" name="Freeform 1451"/>
              <p:cNvSpPr>
                <a:spLocks/>
              </p:cNvSpPr>
              <p:nvPr/>
            </p:nvSpPr>
            <p:spPr bwMode="auto">
              <a:xfrm>
                <a:off x="410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3" name="Freeform 1452"/>
              <p:cNvSpPr>
                <a:spLocks/>
              </p:cNvSpPr>
              <p:nvPr/>
            </p:nvSpPr>
            <p:spPr bwMode="auto">
              <a:xfrm>
                <a:off x="411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4" name="Freeform 1453"/>
              <p:cNvSpPr>
                <a:spLocks/>
              </p:cNvSpPr>
              <p:nvPr/>
            </p:nvSpPr>
            <p:spPr bwMode="auto">
              <a:xfrm>
                <a:off x="412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5" name="Freeform 1454"/>
              <p:cNvSpPr>
                <a:spLocks/>
              </p:cNvSpPr>
              <p:nvPr/>
            </p:nvSpPr>
            <p:spPr bwMode="auto">
              <a:xfrm>
                <a:off x="413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6" name="Freeform 1455"/>
              <p:cNvSpPr>
                <a:spLocks/>
              </p:cNvSpPr>
              <p:nvPr/>
            </p:nvSpPr>
            <p:spPr bwMode="auto">
              <a:xfrm>
                <a:off x="413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7" name="Freeform 1456"/>
              <p:cNvSpPr>
                <a:spLocks/>
              </p:cNvSpPr>
              <p:nvPr/>
            </p:nvSpPr>
            <p:spPr bwMode="auto">
              <a:xfrm>
                <a:off x="414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8" name="Freeform 1457"/>
              <p:cNvSpPr>
                <a:spLocks/>
              </p:cNvSpPr>
              <p:nvPr/>
            </p:nvSpPr>
            <p:spPr bwMode="auto">
              <a:xfrm>
                <a:off x="415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69" name="Freeform 1458"/>
              <p:cNvSpPr>
                <a:spLocks/>
              </p:cNvSpPr>
              <p:nvPr/>
            </p:nvSpPr>
            <p:spPr bwMode="auto">
              <a:xfrm>
                <a:off x="416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0" name="Freeform 1459"/>
              <p:cNvSpPr>
                <a:spLocks/>
              </p:cNvSpPr>
              <p:nvPr/>
            </p:nvSpPr>
            <p:spPr bwMode="auto">
              <a:xfrm>
                <a:off x="417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1" name="Freeform 1460"/>
              <p:cNvSpPr>
                <a:spLocks/>
              </p:cNvSpPr>
              <p:nvPr/>
            </p:nvSpPr>
            <p:spPr bwMode="auto">
              <a:xfrm>
                <a:off x="418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2" name="Freeform 1461"/>
              <p:cNvSpPr>
                <a:spLocks/>
              </p:cNvSpPr>
              <p:nvPr/>
            </p:nvSpPr>
            <p:spPr bwMode="auto">
              <a:xfrm>
                <a:off x="419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3" name="Freeform 1462"/>
              <p:cNvSpPr>
                <a:spLocks/>
              </p:cNvSpPr>
              <p:nvPr/>
            </p:nvSpPr>
            <p:spPr bwMode="auto">
              <a:xfrm>
                <a:off x="420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4" name="Freeform 1463"/>
              <p:cNvSpPr>
                <a:spLocks/>
              </p:cNvSpPr>
              <p:nvPr/>
            </p:nvSpPr>
            <p:spPr bwMode="auto">
              <a:xfrm>
                <a:off x="421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5" name="Freeform 1464"/>
              <p:cNvSpPr>
                <a:spLocks/>
              </p:cNvSpPr>
              <p:nvPr/>
            </p:nvSpPr>
            <p:spPr bwMode="auto">
              <a:xfrm>
                <a:off x="422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6" name="Freeform 1465"/>
              <p:cNvSpPr>
                <a:spLocks/>
              </p:cNvSpPr>
              <p:nvPr/>
            </p:nvSpPr>
            <p:spPr bwMode="auto">
              <a:xfrm>
                <a:off x="423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7" name="Freeform 1466"/>
              <p:cNvSpPr>
                <a:spLocks/>
              </p:cNvSpPr>
              <p:nvPr/>
            </p:nvSpPr>
            <p:spPr bwMode="auto">
              <a:xfrm>
                <a:off x="424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8" name="Freeform 1467"/>
              <p:cNvSpPr>
                <a:spLocks/>
              </p:cNvSpPr>
              <p:nvPr/>
            </p:nvSpPr>
            <p:spPr bwMode="auto">
              <a:xfrm>
                <a:off x="425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79" name="Freeform 1468"/>
              <p:cNvSpPr>
                <a:spLocks/>
              </p:cNvSpPr>
              <p:nvPr/>
            </p:nvSpPr>
            <p:spPr bwMode="auto">
              <a:xfrm>
                <a:off x="426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0" name="Freeform 1469"/>
              <p:cNvSpPr>
                <a:spLocks/>
              </p:cNvSpPr>
              <p:nvPr/>
            </p:nvSpPr>
            <p:spPr bwMode="auto">
              <a:xfrm>
                <a:off x="426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1" name="Freeform 1470"/>
              <p:cNvSpPr>
                <a:spLocks/>
              </p:cNvSpPr>
              <p:nvPr/>
            </p:nvSpPr>
            <p:spPr bwMode="auto">
              <a:xfrm>
                <a:off x="427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2" name="Freeform 1471"/>
              <p:cNvSpPr>
                <a:spLocks/>
              </p:cNvSpPr>
              <p:nvPr/>
            </p:nvSpPr>
            <p:spPr bwMode="auto">
              <a:xfrm>
                <a:off x="428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3" name="Freeform 1472"/>
              <p:cNvSpPr>
                <a:spLocks/>
              </p:cNvSpPr>
              <p:nvPr/>
            </p:nvSpPr>
            <p:spPr bwMode="auto">
              <a:xfrm>
                <a:off x="429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4" name="Freeform 1473"/>
              <p:cNvSpPr>
                <a:spLocks/>
              </p:cNvSpPr>
              <p:nvPr/>
            </p:nvSpPr>
            <p:spPr bwMode="auto">
              <a:xfrm>
                <a:off x="430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5" name="Freeform 1474"/>
              <p:cNvSpPr>
                <a:spLocks/>
              </p:cNvSpPr>
              <p:nvPr/>
            </p:nvSpPr>
            <p:spPr bwMode="auto">
              <a:xfrm>
                <a:off x="431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6" name="Freeform 1475"/>
              <p:cNvSpPr>
                <a:spLocks/>
              </p:cNvSpPr>
              <p:nvPr/>
            </p:nvSpPr>
            <p:spPr bwMode="auto">
              <a:xfrm>
                <a:off x="432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7" name="Freeform 1476"/>
              <p:cNvSpPr>
                <a:spLocks/>
              </p:cNvSpPr>
              <p:nvPr/>
            </p:nvSpPr>
            <p:spPr bwMode="auto">
              <a:xfrm>
                <a:off x="433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8" name="Freeform 1477"/>
              <p:cNvSpPr>
                <a:spLocks/>
              </p:cNvSpPr>
              <p:nvPr/>
            </p:nvSpPr>
            <p:spPr bwMode="auto">
              <a:xfrm>
                <a:off x="434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89" name="Freeform 1478"/>
              <p:cNvSpPr>
                <a:spLocks/>
              </p:cNvSpPr>
              <p:nvPr/>
            </p:nvSpPr>
            <p:spPr bwMode="auto">
              <a:xfrm>
                <a:off x="435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0" name="Freeform 1479"/>
              <p:cNvSpPr>
                <a:spLocks/>
              </p:cNvSpPr>
              <p:nvPr/>
            </p:nvSpPr>
            <p:spPr bwMode="auto">
              <a:xfrm>
                <a:off x="436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1" name="Freeform 1480"/>
              <p:cNvSpPr>
                <a:spLocks/>
              </p:cNvSpPr>
              <p:nvPr/>
            </p:nvSpPr>
            <p:spPr bwMode="auto">
              <a:xfrm>
                <a:off x="437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2" name="Freeform 1481"/>
              <p:cNvSpPr>
                <a:spLocks/>
              </p:cNvSpPr>
              <p:nvPr/>
            </p:nvSpPr>
            <p:spPr bwMode="auto">
              <a:xfrm>
                <a:off x="438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3" name="Freeform 1482"/>
              <p:cNvSpPr>
                <a:spLocks/>
              </p:cNvSpPr>
              <p:nvPr/>
            </p:nvSpPr>
            <p:spPr bwMode="auto">
              <a:xfrm>
                <a:off x="439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4" name="Freeform 1483"/>
              <p:cNvSpPr>
                <a:spLocks/>
              </p:cNvSpPr>
              <p:nvPr/>
            </p:nvSpPr>
            <p:spPr bwMode="auto">
              <a:xfrm>
                <a:off x="439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5" name="Freeform 1484"/>
              <p:cNvSpPr>
                <a:spLocks/>
              </p:cNvSpPr>
              <p:nvPr/>
            </p:nvSpPr>
            <p:spPr bwMode="auto">
              <a:xfrm>
                <a:off x="440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6" name="Freeform 1485"/>
              <p:cNvSpPr>
                <a:spLocks/>
              </p:cNvSpPr>
              <p:nvPr/>
            </p:nvSpPr>
            <p:spPr bwMode="auto">
              <a:xfrm>
                <a:off x="441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7" name="Freeform 1486"/>
              <p:cNvSpPr>
                <a:spLocks/>
              </p:cNvSpPr>
              <p:nvPr/>
            </p:nvSpPr>
            <p:spPr bwMode="auto">
              <a:xfrm>
                <a:off x="442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8" name="Freeform 1487"/>
              <p:cNvSpPr>
                <a:spLocks/>
              </p:cNvSpPr>
              <p:nvPr/>
            </p:nvSpPr>
            <p:spPr bwMode="auto">
              <a:xfrm>
                <a:off x="443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999" name="Freeform 1488"/>
              <p:cNvSpPr>
                <a:spLocks/>
              </p:cNvSpPr>
              <p:nvPr/>
            </p:nvSpPr>
            <p:spPr bwMode="auto">
              <a:xfrm>
                <a:off x="444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0" name="Freeform 1489"/>
              <p:cNvSpPr>
                <a:spLocks/>
              </p:cNvSpPr>
              <p:nvPr/>
            </p:nvSpPr>
            <p:spPr bwMode="auto">
              <a:xfrm>
                <a:off x="445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1" name="Freeform 1490"/>
              <p:cNvSpPr>
                <a:spLocks/>
              </p:cNvSpPr>
              <p:nvPr/>
            </p:nvSpPr>
            <p:spPr bwMode="auto">
              <a:xfrm>
                <a:off x="446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2" name="Freeform 1491"/>
              <p:cNvSpPr>
                <a:spLocks/>
              </p:cNvSpPr>
              <p:nvPr/>
            </p:nvSpPr>
            <p:spPr bwMode="auto">
              <a:xfrm>
                <a:off x="447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3" name="Freeform 1492"/>
              <p:cNvSpPr>
                <a:spLocks/>
              </p:cNvSpPr>
              <p:nvPr/>
            </p:nvSpPr>
            <p:spPr bwMode="auto">
              <a:xfrm>
                <a:off x="448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4" name="Freeform 1493"/>
              <p:cNvSpPr>
                <a:spLocks/>
              </p:cNvSpPr>
              <p:nvPr/>
            </p:nvSpPr>
            <p:spPr bwMode="auto">
              <a:xfrm>
                <a:off x="449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5" name="Freeform 1494"/>
              <p:cNvSpPr>
                <a:spLocks/>
              </p:cNvSpPr>
              <p:nvPr/>
            </p:nvSpPr>
            <p:spPr bwMode="auto">
              <a:xfrm>
                <a:off x="450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6" name="Freeform 1495"/>
              <p:cNvSpPr>
                <a:spLocks/>
              </p:cNvSpPr>
              <p:nvPr/>
            </p:nvSpPr>
            <p:spPr bwMode="auto">
              <a:xfrm>
                <a:off x="451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7" name="Freeform 1496"/>
              <p:cNvSpPr>
                <a:spLocks/>
              </p:cNvSpPr>
              <p:nvPr/>
            </p:nvSpPr>
            <p:spPr bwMode="auto">
              <a:xfrm>
                <a:off x="452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8" name="Freeform 1497"/>
              <p:cNvSpPr>
                <a:spLocks/>
              </p:cNvSpPr>
              <p:nvPr/>
            </p:nvSpPr>
            <p:spPr bwMode="auto">
              <a:xfrm>
                <a:off x="452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09" name="Freeform 1498"/>
              <p:cNvSpPr>
                <a:spLocks/>
              </p:cNvSpPr>
              <p:nvPr/>
            </p:nvSpPr>
            <p:spPr bwMode="auto">
              <a:xfrm>
                <a:off x="453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0" name="Freeform 1499"/>
              <p:cNvSpPr>
                <a:spLocks/>
              </p:cNvSpPr>
              <p:nvPr/>
            </p:nvSpPr>
            <p:spPr bwMode="auto">
              <a:xfrm>
                <a:off x="454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1" name="Freeform 1500"/>
              <p:cNvSpPr>
                <a:spLocks/>
              </p:cNvSpPr>
              <p:nvPr/>
            </p:nvSpPr>
            <p:spPr bwMode="auto">
              <a:xfrm>
                <a:off x="455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2" name="Freeform 1501"/>
              <p:cNvSpPr>
                <a:spLocks/>
              </p:cNvSpPr>
              <p:nvPr/>
            </p:nvSpPr>
            <p:spPr bwMode="auto">
              <a:xfrm>
                <a:off x="456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3" name="Freeform 1502"/>
              <p:cNvSpPr>
                <a:spLocks/>
              </p:cNvSpPr>
              <p:nvPr/>
            </p:nvSpPr>
            <p:spPr bwMode="auto">
              <a:xfrm>
                <a:off x="457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4" name="Freeform 1503"/>
              <p:cNvSpPr>
                <a:spLocks/>
              </p:cNvSpPr>
              <p:nvPr/>
            </p:nvSpPr>
            <p:spPr bwMode="auto">
              <a:xfrm>
                <a:off x="458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5" name="Freeform 1504"/>
              <p:cNvSpPr>
                <a:spLocks/>
              </p:cNvSpPr>
              <p:nvPr/>
            </p:nvSpPr>
            <p:spPr bwMode="auto">
              <a:xfrm>
                <a:off x="459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6" name="Freeform 1505"/>
              <p:cNvSpPr>
                <a:spLocks/>
              </p:cNvSpPr>
              <p:nvPr/>
            </p:nvSpPr>
            <p:spPr bwMode="auto">
              <a:xfrm>
                <a:off x="460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7" name="Freeform 1506"/>
              <p:cNvSpPr>
                <a:spLocks/>
              </p:cNvSpPr>
              <p:nvPr/>
            </p:nvSpPr>
            <p:spPr bwMode="auto">
              <a:xfrm>
                <a:off x="461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8" name="Freeform 1507"/>
              <p:cNvSpPr>
                <a:spLocks/>
              </p:cNvSpPr>
              <p:nvPr/>
            </p:nvSpPr>
            <p:spPr bwMode="auto">
              <a:xfrm>
                <a:off x="462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19" name="Freeform 1508"/>
              <p:cNvSpPr>
                <a:spLocks/>
              </p:cNvSpPr>
              <p:nvPr/>
            </p:nvSpPr>
            <p:spPr bwMode="auto">
              <a:xfrm>
                <a:off x="463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0" name="Freeform 1509"/>
              <p:cNvSpPr>
                <a:spLocks/>
              </p:cNvSpPr>
              <p:nvPr/>
            </p:nvSpPr>
            <p:spPr bwMode="auto">
              <a:xfrm>
                <a:off x="464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1" name="Freeform 1510"/>
              <p:cNvSpPr>
                <a:spLocks/>
              </p:cNvSpPr>
              <p:nvPr/>
            </p:nvSpPr>
            <p:spPr bwMode="auto">
              <a:xfrm>
                <a:off x="465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2" name="Freeform 1511"/>
              <p:cNvSpPr>
                <a:spLocks/>
              </p:cNvSpPr>
              <p:nvPr/>
            </p:nvSpPr>
            <p:spPr bwMode="auto">
              <a:xfrm>
                <a:off x="465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3" name="Freeform 1512"/>
              <p:cNvSpPr>
                <a:spLocks/>
              </p:cNvSpPr>
              <p:nvPr/>
            </p:nvSpPr>
            <p:spPr bwMode="auto">
              <a:xfrm>
                <a:off x="466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4" name="Freeform 1513"/>
              <p:cNvSpPr>
                <a:spLocks/>
              </p:cNvSpPr>
              <p:nvPr/>
            </p:nvSpPr>
            <p:spPr bwMode="auto">
              <a:xfrm>
                <a:off x="467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5" name="Freeform 1514"/>
              <p:cNvSpPr>
                <a:spLocks/>
              </p:cNvSpPr>
              <p:nvPr/>
            </p:nvSpPr>
            <p:spPr bwMode="auto">
              <a:xfrm>
                <a:off x="468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6" name="Freeform 1515"/>
              <p:cNvSpPr>
                <a:spLocks/>
              </p:cNvSpPr>
              <p:nvPr/>
            </p:nvSpPr>
            <p:spPr bwMode="auto">
              <a:xfrm>
                <a:off x="469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7" name="Freeform 1516"/>
              <p:cNvSpPr>
                <a:spLocks/>
              </p:cNvSpPr>
              <p:nvPr/>
            </p:nvSpPr>
            <p:spPr bwMode="auto">
              <a:xfrm>
                <a:off x="470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8" name="Freeform 1517"/>
              <p:cNvSpPr>
                <a:spLocks/>
              </p:cNvSpPr>
              <p:nvPr/>
            </p:nvSpPr>
            <p:spPr bwMode="auto">
              <a:xfrm>
                <a:off x="471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29" name="Freeform 1518"/>
              <p:cNvSpPr>
                <a:spLocks/>
              </p:cNvSpPr>
              <p:nvPr/>
            </p:nvSpPr>
            <p:spPr bwMode="auto">
              <a:xfrm>
                <a:off x="472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0" name="Freeform 1519"/>
              <p:cNvSpPr>
                <a:spLocks/>
              </p:cNvSpPr>
              <p:nvPr/>
            </p:nvSpPr>
            <p:spPr bwMode="auto">
              <a:xfrm>
                <a:off x="473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1" name="Freeform 1520"/>
              <p:cNvSpPr>
                <a:spLocks/>
              </p:cNvSpPr>
              <p:nvPr/>
            </p:nvSpPr>
            <p:spPr bwMode="auto">
              <a:xfrm>
                <a:off x="474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2" name="Freeform 1521"/>
              <p:cNvSpPr>
                <a:spLocks/>
              </p:cNvSpPr>
              <p:nvPr/>
            </p:nvSpPr>
            <p:spPr bwMode="auto">
              <a:xfrm>
                <a:off x="475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3" name="Freeform 1522"/>
              <p:cNvSpPr>
                <a:spLocks/>
              </p:cNvSpPr>
              <p:nvPr/>
            </p:nvSpPr>
            <p:spPr bwMode="auto">
              <a:xfrm>
                <a:off x="476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4" name="Freeform 1523"/>
              <p:cNvSpPr>
                <a:spLocks/>
              </p:cNvSpPr>
              <p:nvPr/>
            </p:nvSpPr>
            <p:spPr bwMode="auto">
              <a:xfrm>
                <a:off x="477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5" name="Freeform 1524"/>
              <p:cNvSpPr>
                <a:spLocks/>
              </p:cNvSpPr>
              <p:nvPr/>
            </p:nvSpPr>
            <p:spPr bwMode="auto">
              <a:xfrm>
                <a:off x="478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6" name="Freeform 1525"/>
              <p:cNvSpPr>
                <a:spLocks/>
              </p:cNvSpPr>
              <p:nvPr/>
            </p:nvSpPr>
            <p:spPr bwMode="auto">
              <a:xfrm>
                <a:off x="479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7" name="Freeform 1526"/>
              <p:cNvSpPr>
                <a:spLocks/>
              </p:cNvSpPr>
              <p:nvPr/>
            </p:nvSpPr>
            <p:spPr bwMode="auto">
              <a:xfrm>
                <a:off x="479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8" name="Freeform 1527"/>
              <p:cNvSpPr>
                <a:spLocks/>
              </p:cNvSpPr>
              <p:nvPr/>
            </p:nvSpPr>
            <p:spPr bwMode="auto">
              <a:xfrm>
                <a:off x="480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39" name="Freeform 1528"/>
              <p:cNvSpPr>
                <a:spLocks/>
              </p:cNvSpPr>
              <p:nvPr/>
            </p:nvSpPr>
            <p:spPr bwMode="auto">
              <a:xfrm>
                <a:off x="481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0" name="Freeform 1529"/>
              <p:cNvSpPr>
                <a:spLocks/>
              </p:cNvSpPr>
              <p:nvPr/>
            </p:nvSpPr>
            <p:spPr bwMode="auto">
              <a:xfrm>
                <a:off x="482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1" name="Freeform 1530"/>
              <p:cNvSpPr>
                <a:spLocks/>
              </p:cNvSpPr>
              <p:nvPr/>
            </p:nvSpPr>
            <p:spPr bwMode="auto">
              <a:xfrm>
                <a:off x="483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2" name="Freeform 1531"/>
              <p:cNvSpPr>
                <a:spLocks/>
              </p:cNvSpPr>
              <p:nvPr/>
            </p:nvSpPr>
            <p:spPr bwMode="auto">
              <a:xfrm>
                <a:off x="484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3" name="Freeform 1532"/>
              <p:cNvSpPr>
                <a:spLocks/>
              </p:cNvSpPr>
              <p:nvPr/>
            </p:nvSpPr>
            <p:spPr bwMode="auto">
              <a:xfrm>
                <a:off x="485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4" name="Freeform 1533"/>
              <p:cNvSpPr>
                <a:spLocks/>
              </p:cNvSpPr>
              <p:nvPr/>
            </p:nvSpPr>
            <p:spPr bwMode="auto">
              <a:xfrm>
                <a:off x="486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5" name="Freeform 1534"/>
              <p:cNvSpPr>
                <a:spLocks/>
              </p:cNvSpPr>
              <p:nvPr/>
            </p:nvSpPr>
            <p:spPr bwMode="auto">
              <a:xfrm>
                <a:off x="487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6" name="Freeform 1535"/>
              <p:cNvSpPr>
                <a:spLocks/>
              </p:cNvSpPr>
              <p:nvPr/>
            </p:nvSpPr>
            <p:spPr bwMode="auto">
              <a:xfrm>
                <a:off x="488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7" name="Freeform 1536"/>
              <p:cNvSpPr>
                <a:spLocks/>
              </p:cNvSpPr>
              <p:nvPr/>
            </p:nvSpPr>
            <p:spPr bwMode="auto">
              <a:xfrm>
                <a:off x="489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8" name="Freeform 1537"/>
              <p:cNvSpPr>
                <a:spLocks/>
              </p:cNvSpPr>
              <p:nvPr/>
            </p:nvSpPr>
            <p:spPr bwMode="auto">
              <a:xfrm>
                <a:off x="490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49" name="Freeform 1538"/>
              <p:cNvSpPr>
                <a:spLocks/>
              </p:cNvSpPr>
              <p:nvPr/>
            </p:nvSpPr>
            <p:spPr bwMode="auto">
              <a:xfrm>
                <a:off x="491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0" name="Freeform 1539"/>
              <p:cNvSpPr>
                <a:spLocks/>
              </p:cNvSpPr>
              <p:nvPr/>
            </p:nvSpPr>
            <p:spPr bwMode="auto">
              <a:xfrm>
                <a:off x="492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1" name="Freeform 1540"/>
              <p:cNvSpPr>
                <a:spLocks/>
              </p:cNvSpPr>
              <p:nvPr/>
            </p:nvSpPr>
            <p:spPr bwMode="auto">
              <a:xfrm>
                <a:off x="492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2" name="Freeform 1541"/>
              <p:cNvSpPr>
                <a:spLocks/>
              </p:cNvSpPr>
              <p:nvPr/>
            </p:nvSpPr>
            <p:spPr bwMode="auto">
              <a:xfrm>
                <a:off x="493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3" name="Freeform 1542"/>
              <p:cNvSpPr>
                <a:spLocks/>
              </p:cNvSpPr>
              <p:nvPr/>
            </p:nvSpPr>
            <p:spPr bwMode="auto">
              <a:xfrm>
                <a:off x="494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4" name="Freeform 1543"/>
              <p:cNvSpPr>
                <a:spLocks/>
              </p:cNvSpPr>
              <p:nvPr/>
            </p:nvSpPr>
            <p:spPr bwMode="auto">
              <a:xfrm>
                <a:off x="495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5" name="Freeform 1544"/>
              <p:cNvSpPr>
                <a:spLocks/>
              </p:cNvSpPr>
              <p:nvPr/>
            </p:nvSpPr>
            <p:spPr bwMode="auto">
              <a:xfrm>
                <a:off x="496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6" name="Freeform 1545"/>
              <p:cNvSpPr>
                <a:spLocks/>
              </p:cNvSpPr>
              <p:nvPr/>
            </p:nvSpPr>
            <p:spPr bwMode="auto">
              <a:xfrm>
                <a:off x="497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7" name="Freeform 1546"/>
              <p:cNvSpPr>
                <a:spLocks/>
              </p:cNvSpPr>
              <p:nvPr/>
            </p:nvSpPr>
            <p:spPr bwMode="auto">
              <a:xfrm>
                <a:off x="498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8" name="Freeform 1547"/>
              <p:cNvSpPr>
                <a:spLocks/>
              </p:cNvSpPr>
              <p:nvPr/>
            </p:nvSpPr>
            <p:spPr bwMode="auto">
              <a:xfrm>
                <a:off x="499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59" name="Freeform 1548"/>
              <p:cNvSpPr>
                <a:spLocks/>
              </p:cNvSpPr>
              <p:nvPr/>
            </p:nvSpPr>
            <p:spPr bwMode="auto">
              <a:xfrm>
                <a:off x="500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0" name="Freeform 1549"/>
              <p:cNvSpPr>
                <a:spLocks/>
              </p:cNvSpPr>
              <p:nvPr/>
            </p:nvSpPr>
            <p:spPr bwMode="auto">
              <a:xfrm>
                <a:off x="501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1" name="Freeform 1550"/>
              <p:cNvSpPr>
                <a:spLocks/>
              </p:cNvSpPr>
              <p:nvPr/>
            </p:nvSpPr>
            <p:spPr bwMode="auto">
              <a:xfrm>
                <a:off x="502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2" name="Freeform 1551"/>
              <p:cNvSpPr>
                <a:spLocks/>
              </p:cNvSpPr>
              <p:nvPr/>
            </p:nvSpPr>
            <p:spPr bwMode="auto">
              <a:xfrm>
                <a:off x="503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3" name="Freeform 1552"/>
              <p:cNvSpPr>
                <a:spLocks/>
              </p:cNvSpPr>
              <p:nvPr/>
            </p:nvSpPr>
            <p:spPr bwMode="auto">
              <a:xfrm>
                <a:off x="504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4" name="Freeform 1553"/>
              <p:cNvSpPr>
                <a:spLocks/>
              </p:cNvSpPr>
              <p:nvPr/>
            </p:nvSpPr>
            <p:spPr bwMode="auto">
              <a:xfrm>
                <a:off x="505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5" name="Freeform 1554"/>
              <p:cNvSpPr>
                <a:spLocks/>
              </p:cNvSpPr>
              <p:nvPr/>
            </p:nvSpPr>
            <p:spPr bwMode="auto">
              <a:xfrm>
                <a:off x="505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6" name="Freeform 1555"/>
              <p:cNvSpPr>
                <a:spLocks/>
              </p:cNvSpPr>
              <p:nvPr/>
            </p:nvSpPr>
            <p:spPr bwMode="auto">
              <a:xfrm>
                <a:off x="506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7" name="Freeform 1556"/>
              <p:cNvSpPr>
                <a:spLocks/>
              </p:cNvSpPr>
              <p:nvPr/>
            </p:nvSpPr>
            <p:spPr bwMode="auto">
              <a:xfrm>
                <a:off x="507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8" name="Freeform 1557"/>
              <p:cNvSpPr>
                <a:spLocks/>
              </p:cNvSpPr>
              <p:nvPr/>
            </p:nvSpPr>
            <p:spPr bwMode="auto">
              <a:xfrm>
                <a:off x="508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69" name="Freeform 1558"/>
              <p:cNvSpPr>
                <a:spLocks/>
              </p:cNvSpPr>
              <p:nvPr/>
            </p:nvSpPr>
            <p:spPr bwMode="auto">
              <a:xfrm>
                <a:off x="509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0" name="Freeform 1559"/>
              <p:cNvSpPr>
                <a:spLocks/>
              </p:cNvSpPr>
              <p:nvPr/>
            </p:nvSpPr>
            <p:spPr bwMode="auto">
              <a:xfrm>
                <a:off x="510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1" name="Freeform 1560"/>
              <p:cNvSpPr>
                <a:spLocks/>
              </p:cNvSpPr>
              <p:nvPr/>
            </p:nvSpPr>
            <p:spPr bwMode="auto">
              <a:xfrm>
                <a:off x="511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2" name="Freeform 1561"/>
              <p:cNvSpPr>
                <a:spLocks/>
              </p:cNvSpPr>
              <p:nvPr/>
            </p:nvSpPr>
            <p:spPr bwMode="auto">
              <a:xfrm>
                <a:off x="512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3" name="Freeform 1562"/>
              <p:cNvSpPr>
                <a:spLocks/>
              </p:cNvSpPr>
              <p:nvPr/>
            </p:nvSpPr>
            <p:spPr bwMode="auto">
              <a:xfrm>
                <a:off x="513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4" name="Freeform 1563"/>
              <p:cNvSpPr>
                <a:spLocks/>
              </p:cNvSpPr>
              <p:nvPr/>
            </p:nvSpPr>
            <p:spPr bwMode="auto">
              <a:xfrm>
                <a:off x="514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5" name="Freeform 1564"/>
              <p:cNvSpPr>
                <a:spLocks/>
              </p:cNvSpPr>
              <p:nvPr/>
            </p:nvSpPr>
            <p:spPr bwMode="auto">
              <a:xfrm>
                <a:off x="515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6" name="Freeform 1565"/>
              <p:cNvSpPr>
                <a:spLocks/>
              </p:cNvSpPr>
              <p:nvPr/>
            </p:nvSpPr>
            <p:spPr bwMode="auto">
              <a:xfrm>
                <a:off x="516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7" name="Freeform 1566"/>
              <p:cNvSpPr>
                <a:spLocks/>
              </p:cNvSpPr>
              <p:nvPr/>
            </p:nvSpPr>
            <p:spPr bwMode="auto">
              <a:xfrm>
                <a:off x="517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8" name="Freeform 1567"/>
              <p:cNvSpPr>
                <a:spLocks/>
              </p:cNvSpPr>
              <p:nvPr/>
            </p:nvSpPr>
            <p:spPr bwMode="auto">
              <a:xfrm>
                <a:off x="518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79" name="Freeform 1568"/>
              <p:cNvSpPr>
                <a:spLocks/>
              </p:cNvSpPr>
              <p:nvPr/>
            </p:nvSpPr>
            <p:spPr bwMode="auto">
              <a:xfrm>
                <a:off x="518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0" name="Freeform 1569"/>
              <p:cNvSpPr>
                <a:spLocks/>
              </p:cNvSpPr>
              <p:nvPr/>
            </p:nvSpPr>
            <p:spPr bwMode="auto">
              <a:xfrm>
                <a:off x="519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1" name="Freeform 1570"/>
              <p:cNvSpPr>
                <a:spLocks/>
              </p:cNvSpPr>
              <p:nvPr/>
            </p:nvSpPr>
            <p:spPr bwMode="auto">
              <a:xfrm>
                <a:off x="520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2" name="Freeform 1571"/>
              <p:cNvSpPr>
                <a:spLocks/>
              </p:cNvSpPr>
              <p:nvPr/>
            </p:nvSpPr>
            <p:spPr bwMode="auto">
              <a:xfrm>
                <a:off x="521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3" name="Freeform 1572"/>
              <p:cNvSpPr>
                <a:spLocks/>
              </p:cNvSpPr>
              <p:nvPr/>
            </p:nvSpPr>
            <p:spPr bwMode="auto">
              <a:xfrm>
                <a:off x="522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4" name="Freeform 1573"/>
              <p:cNvSpPr>
                <a:spLocks/>
              </p:cNvSpPr>
              <p:nvPr/>
            </p:nvSpPr>
            <p:spPr bwMode="auto">
              <a:xfrm>
                <a:off x="523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5" name="Freeform 1574"/>
              <p:cNvSpPr>
                <a:spLocks/>
              </p:cNvSpPr>
              <p:nvPr/>
            </p:nvSpPr>
            <p:spPr bwMode="auto">
              <a:xfrm>
                <a:off x="524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6" name="Freeform 1575"/>
              <p:cNvSpPr>
                <a:spLocks/>
              </p:cNvSpPr>
              <p:nvPr/>
            </p:nvSpPr>
            <p:spPr bwMode="auto">
              <a:xfrm>
                <a:off x="525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7" name="Freeform 1576"/>
              <p:cNvSpPr>
                <a:spLocks/>
              </p:cNvSpPr>
              <p:nvPr/>
            </p:nvSpPr>
            <p:spPr bwMode="auto">
              <a:xfrm>
                <a:off x="526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8" name="Freeform 1577"/>
              <p:cNvSpPr>
                <a:spLocks/>
              </p:cNvSpPr>
              <p:nvPr/>
            </p:nvSpPr>
            <p:spPr bwMode="auto">
              <a:xfrm>
                <a:off x="527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89" name="Freeform 1578"/>
              <p:cNvSpPr>
                <a:spLocks/>
              </p:cNvSpPr>
              <p:nvPr/>
            </p:nvSpPr>
            <p:spPr bwMode="auto">
              <a:xfrm>
                <a:off x="528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0" name="Freeform 1579"/>
              <p:cNvSpPr>
                <a:spLocks/>
              </p:cNvSpPr>
              <p:nvPr/>
            </p:nvSpPr>
            <p:spPr bwMode="auto">
              <a:xfrm>
                <a:off x="529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1" name="Freeform 1580"/>
              <p:cNvSpPr>
                <a:spLocks/>
              </p:cNvSpPr>
              <p:nvPr/>
            </p:nvSpPr>
            <p:spPr bwMode="auto">
              <a:xfrm>
                <a:off x="530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2" name="Freeform 1581"/>
              <p:cNvSpPr>
                <a:spLocks/>
              </p:cNvSpPr>
              <p:nvPr/>
            </p:nvSpPr>
            <p:spPr bwMode="auto">
              <a:xfrm>
                <a:off x="531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3" name="Freeform 1582"/>
              <p:cNvSpPr>
                <a:spLocks/>
              </p:cNvSpPr>
              <p:nvPr/>
            </p:nvSpPr>
            <p:spPr bwMode="auto">
              <a:xfrm>
                <a:off x="531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4" name="Freeform 1583"/>
              <p:cNvSpPr>
                <a:spLocks/>
              </p:cNvSpPr>
              <p:nvPr/>
            </p:nvSpPr>
            <p:spPr bwMode="auto">
              <a:xfrm>
                <a:off x="532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5" name="Freeform 1584"/>
              <p:cNvSpPr>
                <a:spLocks/>
              </p:cNvSpPr>
              <p:nvPr/>
            </p:nvSpPr>
            <p:spPr bwMode="auto">
              <a:xfrm>
                <a:off x="533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6" name="Freeform 1585"/>
              <p:cNvSpPr>
                <a:spLocks/>
              </p:cNvSpPr>
              <p:nvPr/>
            </p:nvSpPr>
            <p:spPr bwMode="auto">
              <a:xfrm>
                <a:off x="534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7" name="Freeform 1586"/>
              <p:cNvSpPr>
                <a:spLocks/>
              </p:cNvSpPr>
              <p:nvPr/>
            </p:nvSpPr>
            <p:spPr bwMode="auto">
              <a:xfrm>
                <a:off x="535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8" name="Freeform 1587"/>
              <p:cNvSpPr>
                <a:spLocks/>
              </p:cNvSpPr>
              <p:nvPr/>
            </p:nvSpPr>
            <p:spPr bwMode="auto">
              <a:xfrm>
                <a:off x="536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099" name="Freeform 1588"/>
              <p:cNvSpPr>
                <a:spLocks/>
              </p:cNvSpPr>
              <p:nvPr/>
            </p:nvSpPr>
            <p:spPr bwMode="auto">
              <a:xfrm>
                <a:off x="537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0" name="Freeform 1589"/>
              <p:cNvSpPr>
                <a:spLocks/>
              </p:cNvSpPr>
              <p:nvPr/>
            </p:nvSpPr>
            <p:spPr bwMode="auto">
              <a:xfrm>
                <a:off x="538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1" name="Freeform 1590"/>
              <p:cNvSpPr>
                <a:spLocks/>
              </p:cNvSpPr>
              <p:nvPr/>
            </p:nvSpPr>
            <p:spPr bwMode="auto">
              <a:xfrm>
                <a:off x="539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2" name="Freeform 1591"/>
              <p:cNvSpPr>
                <a:spLocks/>
              </p:cNvSpPr>
              <p:nvPr/>
            </p:nvSpPr>
            <p:spPr bwMode="auto">
              <a:xfrm>
                <a:off x="540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3" name="Freeform 1592"/>
              <p:cNvSpPr>
                <a:spLocks/>
              </p:cNvSpPr>
              <p:nvPr/>
            </p:nvSpPr>
            <p:spPr bwMode="auto">
              <a:xfrm>
                <a:off x="541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4" name="Freeform 1593"/>
              <p:cNvSpPr>
                <a:spLocks/>
              </p:cNvSpPr>
              <p:nvPr/>
            </p:nvSpPr>
            <p:spPr bwMode="auto">
              <a:xfrm>
                <a:off x="542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5" name="Freeform 1594"/>
              <p:cNvSpPr>
                <a:spLocks/>
              </p:cNvSpPr>
              <p:nvPr/>
            </p:nvSpPr>
            <p:spPr bwMode="auto">
              <a:xfrm>
                <a:off x="543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6" name="Freeform 1595"/>
              <p:cNvSpPr>
                <a:spLocks/>
              </p:cNvSpPr>
              <p:nvPr/>
            </p:nvSpPr>
            <p:spPr bwMode="auto">
              <a:xfrm>
                <a:off x="544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7" name="Freeform 1596"/>
              <p:cNvSpPr>
                <a:spLocks/>
              </p:cNvSpPr>
              <p:nvPr/>
            </p:nvSpPr>
            <p:spPr bwMode="auto">
              <a:xfrm>
                <a:off x="545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8" name="Freeform 1597"/>
              <p:cNvSpPr>
                <a:spLocks/>
              </p:cNvSpPr>
              <p:nvPr/>
            </p:nvSpPr>
            <p:spPr bwMode="auto">
              <a:xfrm>
                <a:off x="545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09" name="Freeform 1598"/>
              <p:cNvSpPr>
                <a:spLocks/>
              </p:cNvSpPr>
              <p:nvPr/>
            </p:nvSpPr>
            <p:spPr bwMode="auto">
              <a:xfrm>
                <a:off x="546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0" name="Freeform 1599"/>
              <p:cNvSpPr>
                <a:spLocks/>
              </p:cNvSpPr>
              <p:nvPr/>
            </p:nvSpPr>
            <p:spPr bwMode="auto">
              <a:xfrm>
                <a:off x="547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1" name="Freeform 1600"/>
              <p:cNvSpPr>
                <a:spLocks/>
              </p:cNvSpPr>
              <p:nvPr/>
            </p:nvSpPr>
            <p:spPr bwMode="auto">
              <a:xfrm>
                <a:off x="548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2" name="Freeform 1601"/>
              <p:cNvSpPr>
                <a:spLocks/>
              </p:cNvSpPr>
              <p:nvPr/>
            </p:nvSpPr>
            <p:spPr bwMode="auto">
              <a:xfrm>
                <a:off x="549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3" name="Freeform 1602"/>
              <p:cNvSpPr>
                <a:spLocks/>
              </p:cNvSpPr>
              <p:nvPr/>
            </p:nvSpPr>
            <p:spPr bwMode="auto">
              <a:xfrm>
                <a:off x="550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4" name="Freeform 1603"/>
              <p:cNvSpPr>
                <a:spLocks/>
              </p:cNvSpPr>
              <p:nvPr/>
            </p:nvSpPr>
            <p:spPr bwMode="auto">
              <a:xfrm>
                <a:off x="551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5" name="Freeform 1604"/>
              <p:cNvSpPr>
                <a:spLocks/>
              </p:cNvSpPr>
              <p:nvPr/>
            </p:nvSpPr>
            <p:spPr bwMode="auto">
              <a:xfrm>
                <a:off x="552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6" name="Freeform 1605"/>
              <p:cNvSpPr>
                <a:spLocks/>
              </p:cNvSpPr>
              <p:nvPr/>
            </p:nvSpPr>
            <p:spPr bwMode="auto">
              <a:xfrm>
                <a:off x="553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7" name="Freeform 1606"/>
              <p:cNvSpPr>
                <a:spLocks/>
              </p:cNvSpPr>
              <p:nvPr/>
            </p:nvSpPr>
            <p:spPr bwMode="auto">
              <a:xfrm>
                <a:off x="554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8" name="Freeform 1607"/>
              <p:cNvSpPr>
                <a:spLocks/>
              </p:cNvSpPr>
              <p:nvPr/>
            </p:nvSpPr>
            <p:spPr bwMode="auto">
              <a:xfrm>
                <a:off x="555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19" name="Freeform 1608"/>
              <p:cNvSpPr>
                <a:spLocks/>
              </p:cNvSpPr>
              <p:nvPr/>
            </p:nvSpPr>
            <p:spPr bwMode="auto">
              <a:xfrm>
                <a:off x="556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0" name="Freeform 1609"/>
              <p:cNvSpPr>
                <a:spLocks/>
              </p:cNvSpPr>
              <p:nvPr/>
            </p:nvSpPr>
            <p:spPr bwMode="auto">
              <a:xfrm>
                <a:off x="557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1" name="Freeform 1610"/>
              <p:cNvSpPr>
                <a:spLocks/>
              </p:cNvSpPr>
              <p:nvPr/>
            </p:nvSpPr>
            <p:spPr bwMode="auto">
              <a:xfrm>
                <a:off x="558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2" name="Freeform 1611"/>
              <p:cNvSpPr>
                <a:spLocks/>
              </p:cNvSpPr>
              <p:nvPr/>
            </p:nvSpPr>
            <p:spPr bwMode="auto">
              <a:xfrm>
                <a:off x="558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3" name="Freeform 1612"/>
              <p:cNvSpPr>
                <a:spLocks/>
              </p:cNvSpPr>
              <p:nvPr/>
            </p:nvSpPr>
            <p:spPr bwMode="auto">
              <a:xfrm>
                <a:off x="559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4" name="Freeform 1613"/>
              <p:cNvSpPr>
                <a:spLocks/>
              </p:cNvSpPr>
              <p:nvPr/>
            </p:nvSpPr>
            <p:spPr bwMode="auto">
              <a:xfrm>
                <a:off x="560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5" name="Freeform 1614"/>
              <p:cNvSpPr>
                <a:spLocks/>
              </p:cNvSpPr>
              <p:nvPr/>
            </p:nvSpPr>
            <p:spPr bwMode="auto">
              <a:xfrm>
                <a:off x="561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6" name="Freeform 1615"/>
              <p:cNvSpPr>
                <a:spLocks/>
              </p:cNvSpPr>
              <p:nvPr/>
            </p:nvSpPr>
            <p:spPr bwMode="auto">
              <a:xfrm>
                <a:off x="562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7" name="Freeform 1616"/>
              <p:cNvSpPr>
                <a:spLocks/>
              </p:cNvSpPr>
              <p:nvPr/>
            </p:nvSpPr>
            <p:spPr bwMode="auto">
              <a:xfrm>
                <a:off x="563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8" name="Freeform 1617"/>
              <p:cNvSpPr>
                <a:spLocks/>
              </p:cNvSpPr>
              <p:nvPr/>
            </p:nvSpPr>
            <p:spPr bwMode="auto">
              <a:xfrm>
                <a:off x="564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29" name="Freeform 1618"/>
              <p:cNvSpPr>
                <a:spLocks/>
              </p:cNvSpPr>
              <p:nvPr/>
            </p:nvSpPr>
            <p:spPr bwMode="auto">
              <a:xfrm>
                <a:off x="565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0" name="Freeform 1619"/>
              <p:cNvSpPr>
                <a:spLocks/>
              </p:cNvSpPr>
              <p:nvPr/>
            </p:nvSpPr>
            <p:spPr bwMode="auto">
              <a:xfrm>
                <a:off x="566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1" name="Freeform 1620"/>
              <p:cNvSpPr>
                <a:spLocks/>
              </p:cNvSpPr>
              <p:nvPr/>
            </p:nvSpPr>
            <p:spPr bwMode="auto">
              <a:xfrm>
                <a:off x="567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2" name="Freeform 1621"/>
              <p:cNvSpPr>
                <a:spLocks/>
              </p:cNvSpPr>
              <p:nvPr/>
            </p:nvSpPr>
            <p:spPr bwMode="auto">
              <a:xfrm>
                <a:off x="568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3" name="Freeform 1622"/>
              <p:cNvSpPr>
                <a:spLocks/>
              </p:cNvSpPr>
              <p:nvPr/>
            </p:nvSpPr>
            <p:spPr bwMode="auto">
              <a:xfrm>
                <a:off x="569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4" name="Freeform 1623"/>
              <p:cNvSpPr>
                <a:spLocks/>
              </p:cNvSpPr>
              <p:nvPr/>
            </p:nvSpPr>
            <p:spPr bwMode="auto">
              <a:xfrm>
                <a:off x="570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5" name="Freeform 1624"/>
              <p:cNvSpPr>
                <a:spLocks/>
              </p:cNvSpPr>
              <p:nvPr/>
            </p:nvSpPr>
            <p:spPr bwMode="auto">
              <a:xfrm>
                <a:off x="5710"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6" name="Freeform 1625"/>
              <p:cNvSpPr>
                <a:spLocks/>
              </p:cNvSpPr>
              <p:nvPr/>
            </p:nvSpPr>
            <p:spPr bwMode="auto">
              <a:xfrm>
                <a:off x="5719"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7" name="Freeform 1626"/>
              <p:cNvSpPr>
                <a:spLocks/>
              </p:cNvSpPr>
              <p:nvPr/>
            </p:nvSpPr>
            <p:spPr bwMode="auto">
              <a:xfrm>
                <a:off x="572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8" name="Freeform 1627"/>
              <p:cNvSpPr>
                <a:spLocks/>
              </p:cNvSpPr>
              <p:nvPr/>
            </p:nvSpPr>
            <p:spPr bwMode="auto">
              <a:xfrm>
                <a:off x="5738"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39" name="Freeform 1628"/>
              <p:cNvSpPr>
                <a:spLocks/>
              </p:cNvSpPr>
              <p:nvPr/>
            </p:nvSpPr>
            <p:spPr bwMode="auto">
              <a:xfrm>
                <a:off x="5747"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0" name="Freeform 1629"/>
              <p:cNvSpPr>
                <a:spLocks/>
              </p:cNvSpPr>
              <p:nvPr/>
            </p:nvSpPr>
            <p:spPr bwMode="auto">
              <a:xfrm>
                <a:off x="575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1" name="Freeform 1630"/>
              <p:cNvSpPr>
                <a:spLocks/>
              </p:cNvSpPr>
              <p:nvPr/>
            </p:nvSpPr>
            <p:spPr bwMode="auto">
              <a:xfrm>
                <a:off x="5766"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2" name="Freeform 1631"/>
              <p:cNvSpPr>
                <a:spLocks/>
              </p:cNvSpPr>
              <p:nvPr/>
            </p:nvSpPr>
            <p:spPr bwMode="auto">
              <a:xfrm>
                <a:off x="5775"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3" name="Freeform 1632"/>
              <p:cNvSpPr>
                <a:spLocks/>
              </p:cNvSpPr>
              <p:nvPr/>
            </p:nvSpPr>
            <p:spPr bwMode="auto">
              <a:xfrm>
                <a:off x="5784"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4" name="Freeform 1633"/>
              <p:cNvSpPr>
                <a:spLocks/>
              </p:cNvSpPr>
              <p:nvPr/>
            </p:nvSpPr>
            <p:spPr bwMode="auto">
              <a:xfrm>
                <a:off x="579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5" name="Freeform 1634"/>
              <p:cNvSpPr>
                <a:spLocks/>
              </p:cNvSpPr>
              <p:nvPr/>
            </p:nvSpPr>
            <p:spPr bwMode="auto">
              <a:xfrm>
                <a:off x="5803"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6" name="Freeform 1635"/>
              <p:cNvSpPr>
                <a:spLocks/>
              </p:cNvSpPr>
              <p:nvPr/>
            </p:nvSpPr>
            <p:spPr bwMode="auto">
              <a:xfrm>
                <a:off x="5812"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7" name="Freeform 1636"/>
              <p:cNvSpPr>
                <a:spLocks/>
              </p:cNvSpPr>
              <p:nvPr/>
            </p:nvSpPr>
            <p:spPr bwMode="auto">
              <a:xfrm>
                <a:off x="582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8" name="Freeform 1637"/>
              <p:cNvSpPr>
                <a:spLocks/>
              </p:cNvSpPr>
              <p:nvPr/>
            </p:nvSpPr>
            <p:spPr bwMode="auto">
              <a:xfrm>
                <a:off x="5831" y="178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5149" name="Freeform 1638"/>
              <p:cNvSpPr>
                <a:spLocks/>
              </p:cNvSpPr>
              <p:nvPr/>
            </p:nvSpPr>
            <p:spPr bwMode="auto">
              <a:xfrm>
                <a:off x="5838" y="17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0" name="Freeform 1639"/>
              <p:cNvSpPr>
                <a:spLocks/>
              </p:cNvSpPr>
              <p:nvPr/>
            </p:nvSpPr>
            <p:spPr bwMode="auto">
              <a:xfrm>
                <a:off x="5838" y="17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1" name="Freeform 1640"/>
              <p:cNvSpPr>
                <a:spLocks/>
              </p:cNvSpPr>
              <p:nvPr/>
            </p:nvSpPr>
            <p:spPr bwMode="auto">
              <a:xfrm>
                <a:off x="5838" y="17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2" name="Freeform 1641"/>
              <p:cNvSpPr>
                <a:spLocks/>
              </p:cNvSpPr>
              <p:nvPr/>
            </p:nvSpPr>
            <p:spPr bwMode="auto">
              <a:xfrm>
                <a:off x="5838" y="17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3" name="Freeform 1642"/>
              <p:cNvSpPr>
                <a:spLocks/>
              </p:cNvSpPr>
              <p:nvPr/>
            </p:nvSpPr>
            <p:spPr bwMode="auto">
              <a:xfrm>
                <a:off x="5838" y="17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4" name="Freeform 1643"/>
              <p:cNvSpPr>
                <a:spLocks/>
              </p:cNvSpPr>
              <p:nvPr/>
            </p:nvSpPr>
            <p:spPr bwMode="auto">
              <a:xfrm>
                <a:off x="5838" y="17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5" name="Freeform 1644"/>
              <p:cNvSpPr>
                <a:spLocks/>
              </p:cNvSpPr>
              <p:nvPr/>
            </p:nvSpPr>
            <p:spPr bwMode="auto">
              <a:xfrm>
                <a:off x="5838" y="17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6" name="Freeform 1645"/>
              <p:cNvSpPr>
                <a:spLocks/>
              </p:cNvSpPr>
              <p:nvPr/>
            </p:nvSpPr>
            <p:spPr bwMode="auto">
              <a:xfrm>
                <a:off x="5838" y="17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7" name="Freeform 1646"/>
              <p:cNvSpPr>
                <a:spLocks/>
              </p:cNvSpPr>
              <p:nvPr/>
            </p:nvSpPr>
            <p:spPr bwMode="auto">
              <a:xfrm>
                <a:off x="5838" y="17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8" name="Freeform 1647"/>
              <p:cNvSpPr>
                <a:spLocks/>
              </p:cNvSpPr>
              <p:nvPr/>
            </p:nvSpPr>
            <p:spPr bwMode="auto">
              <a:xfrm>
                <a:off x="5838" y="16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59" name="Freeform 1648"/>
              <p:cNvSpPr>
                <a:spLocks/>
              </p:cNvSpPr>
              <p:nvPr/>
            </p:nvSpPr>
            <p:spPr bwMode="auto">
              <a:xfrm>
                <a:off x="5838" y="16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0" name="Freeform 1649"/>
              <p:cNvSpPr>
                <a:spLocks/>
              </p:cNvSpPr>
              <p:nvPr/>
            </p:nvSpPr>
            <p:spPr bwMode="auto">
              <a:xfrm>
                <a:off x="5838" y="16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1" name="Freeform 1650"/>
              <p:cNvSpPr>
                <a:spLocks/>
              </p:cNvSpPr>
              <p:nvPr/>
            </p:nvSpPr>
            <p:spPr bwMode="auto">
              <a:xfrm>
                <a:off x="5838" y="16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2" name="Freeform 1651"/>
              <p:cNvSpPr>
                <a:spLocks/>
              </p:cNvSpPr>
              <p:nvPr/>
            </p:nvSpPr>
            <p:spPr bwMode="auto">
              <a:xfrm>
                <a:off x="5838" y="16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3" name="Freeform 1652"/>
              <p:cNvSpPr>
                <a:spLocks/>
              </p:cNvSpPr>
              <p:nvPr/>
            </p:nvSpPr>
            <p:spPr bwMode="auto">
              <a:xfrm>
                <a:off x="5838" y="16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4" name="Freeform 1653"/>
              <p:cNvSpPr>
                <a:spLocks/>
              </p:cNvSpPr>
              <p:nvPr/>
            </p:nvSpPr>
            <p:spPr bwMode="auto">
              <a:xfrm>
                <a:off x="5838" y="16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5" name="Freeform 1654"/>
              <p:cNvSpPr>
                <a:spLocks/>
              </p:cNvSpPr>
              <p:nvPr/>
            </p:nvSpPr>
            <p:spPr bwMode="auto">
              <a:xfrm>
                <a:off x="5838" y="16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6" name="Freeform 1655"/>
              <p:cNvSpPr>
                <a:spLocks/>
              </p:cNvSpPr>
              <p:nvPr/>
            </p:nvSpPr>
            <p:spPr bwMode="auto">
              <a:xfrm>
                <a:off x="5838" y="16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7" name="Freeform 1656"/>
              <p:cNvSpPr>
                <a:spLocks/>
              </p:cNvSpPr>
              <p:nvPr/>
            </p:nvSpPr>
            <p:spPr bwMode="auto">
              <a:xfrm>
                <a:off x="5838" y="16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8" name="Freeform 1657"/>
              <p:cNvSpPr>
                <a:spLocks/>
              </p:cNvSpPr>
              <p:nvPr/>
            </p:nvSpPr>
            <p:spPr bwMode="auto">
              <a:xfrm>
                <a:off x="5838" y="16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69" name="Freeform 1658"/>
              <p:cNvSpPr>
                <a:spLocks/>
              </p:cNvSpPr>
              <p:nvPr/>
            </p:nvSpPr>
            <p:spPr bwMode="auto">
              <a:xfrm>
                <a:off x="5838" y="15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0" name="Freeform 1659"/>
              <p:cNvSpPr>
                <a:spLocks/>
              </p:cNvSpPr>
              <p:nvPr/>
            </p:nvSpPr>
            <p:spPr bwMode="auto">
              <a:xfrm>
                <a:off x="5838" y="15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1" name="Freeform 1660"/>
              <p:cNvSpPr>
                <a:spLocks/>
              </p:cNvSpPr>
              <p:nvPr/>
            </p:nvSpPr>
            <p:spPr bwMode="auto">
              <a:xfrm>
                <a:off x="5838" y="15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2" name="Freeform 1661"/>
              <p:cNvSpPr>
                <a:spLocks/>
              </p:cNvSpPr>
              <p:nvPr/>
            </p:nvSpPr>
            <p:spPr bwMode="auto">
              <a:xfrm>
                <a:off x="5838" y="15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3" name="Freeform 1662"/>
              <p:cNvSpPr>
                <a:spLocks/>
              </p:cNvSpPr>
              <p:nvPr/>
            </p:nvSpPr>
            <p:spPr bwMode="auto">
              <a:xfrm>
                <a:off x="5838" y="15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4" name="Freeform 1663"/>
              <p:cNvSpPr>
                <a:spLocks/>
              </p:cNvSpPr>
              <p:nvPr/>
            </p:nvSpPr>
            <p:spPr bwMode="auto">
              <a:xfrm>
                <a:off x="5838" y="15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5" name="Freeform 1664"/>
              <p:cNvSpPr>
                <a:spLocks/>
              </p:cNvSpPr>
              <p:nvPr/>
            </p:nvSpPr>
            <p:spPr bwMode="auto">
              <a:xfrm>
                <a:off x="5838" y="15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6" name="Freeform 1665"/>
              <p:cNvSpPr>
                <a:spLocks/>
              </p:cNvSpPr>
              <p:nvPr/>
            </p:nvSpPr>
            <p:spPr bwMode="auto">
              <a:xfrm>
                <a:off x="5838" y="15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7" name="Freeform 1666"/>
              <p:cNvSpPr>
                <a:spLocks/>
              </p:cNvSpPr>
              <p:nvPr/>
            </p:nvSpPr>
            <p:spPr bwMode="auto">
              <a:xfrm>
                <a:off x="5838" y="15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8" name="Freeform 1667"/>
              <p:cNvSpPr>
                <a:spLocks/>
              </p:cNvSpPr>
              <p:nvPr/>
            </p:nvSpPr>
            <p:spPr bwMode="auto">
              <a:xfrm>
                <a:off x="5838" y="15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79" name="Freeform 1668"/>
              <p:cNvSpPr>
                <a:spLocks/>
              </p:cNvSpPr>
              <p:nvPr/>
            </p:nvSpPr>
            <p:spPr bwMode="auto">
              <a:xfrm>
                <a:off x="5838" y="15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0" name="Freeform 1669"/>
              <p:cNvSpPr>
                <a:spLocks/>
              </p:cNvSpPr>
              <p:nvPr/>
            </p:nvSpPr>
            <p:spPr bwMode="auto">
              <a:xfrm>
                <a:off x="5838" y="14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1" name="Freeform 1670"/>
              <p:cNvSpPr>
                <a:spLocks/>
              </p:cNvSpPr>
              <p:nvPr/>
            </p:nvSpPr>
            <p:spPr bwMode="auto">
              <a:xfrm>
                <a:off x="5838" y="14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2" name="Freeform 1671"/>
              <p:cNvSpPr>
                <a:spLocks/>
              </p:cNvSpPr>
              <p:nvPr/>
            </p:nvSpPr>
            <p:spPr bwMode="auto">
              <a:xfrm>
                <a:off x="5838" y="14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3" name="Freeform 1672"/>
              <p:cNvSpPr>
                <a:spLocks/>
              </p:cNvSpPr>
              <p:nvPr/>
            </p:nvSpPr>
            <p:spPr bwMode="auto">
              <a:xfrm>
                <a:off x="5838" y="14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4" name="Freeform 1673"/>
              <p:cNvSpPr>
                <a:spLocks/>
              </p:cNvSpPr>
              <p:nvPr/>
            </p:nvSpPr>
            <p:spPr bwMode="auto">
              <a:xfrm>
                <a:off x="5838" y="14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5" name="Freeform 1674"/>
              <p:cNvSpPr>
                <a:spLocks/>
              </p:cNvSpPr>
              <p:nvPr/>
            </p:nvSpPr>
            <p:spPr bwMode="auto">
              <a:xfrm>
                <a:off x="5838" y="14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6" name="Freeform 1675"/>
              <p:cNvSpPr>
                <a:spLocks/>
              </p:cNvSpPr>
              <p:nvPr/>
            </p:nvSpPr>
            <p:spPr bwMode="auto">
              <a:xfrm>
                <a:off x="5838" y="14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7" name="Freeform 1676"/>
              <p:cNvSpPr>
                <a:spLocks/>
              </p:cNvSpPr>
              <p:nvPr/>
            </p:nvSpPr>
            <p:spPr bwMode="auto">
              <a:xfrm>
                <a:off x="5838" y="14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8" name="Freeform 1677"/>
              <p:cNvSpPr>
                <a:spLocks/>
              </p:cNvSpPr>
              <p:nvPr/>
            </p:nvSpPr>
            <p:spPr bwMode="auto">
              <a:xfrm>
                <a:off x="5838" y="14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89" name="Freeform 1678"/>
              <p:cNvSpPr>
                <a:spLocks/>
              </p:cNvSpPr>
              <p:nvPr/>
            </p:nvSpPr>
            <p:spPr bwMode="auto">
              <a:xfrm>
                <a:off x="5838" y="14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0" name="Freeform 1679"/>
              <p:cNvSpPr>
                <a:spLocks/>
              </p:cNvSpPr>
              <p:nvPr/>
            </p:nvSpPr>
            <p:spPr bwMode="auto">
              <a:xfrm>
                <a:off x="5838" y="140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1" name="Freeform 1680"/>
              <p:cNvSpPr>
                <a:spLocks/>
              </p:cNvSpPr>
              <p:nvPr/>
            </p:nvSpPr>
            <p:spPr bwMode="auto">
              <a:xfrm>
                <a:off x="5838" y="13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2" name="Freeform 1681"/>
              <p:cNvSpPr>
                <a:spLocks/>
              </p:cNvSpPr>
              <p:nvPr/>
            </p:nvSpPr>
            <p:spPr bwMode="auto">
              <a:xfrm>
                <a:off x="5838" y="13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3" name="Freeform 1682"/>
              <p:cNvSpPr>
                <a:spLocks/>
              </p:cNvSpPr>
              <p:nvPr/>
            </p:nvSpPr>
            <p:spPr bwMode="auto">
              <a:xfrm>
                <a:off x="5838" y="13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4" name="Freeform 1683"/>
              <p:cNvSpPr>
                <a:spLocks/>
              </p:cNvSpPr>
              <p:nvPr/>
            </p:nvSpPr>
            <p:spPr bwMode="auto">
              <a:xfrm>
                <a:off x="5838" y="13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5" name="Freeform 1684"/>
              <p:cNvSpPr>
                <a:spLocks/>
              </p:cNvSpPr>
              <p:nvPr/>
            </p:nvSpPr>
            <p:spPr bwMode="auto">
              <a:xfrm>
                <a:off x="5838" y="13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6" name="Freeform 1685"/>
              <p:cNvSpPr>
                <a:spLocks/>
              </p:cNvSpPr>
              <p:nvPr/>
            </p:nvSpPr>
            <p:spPr bwMode="auto">
              <a:xfrm>
                <a:off x="5838" y="13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7" name="Freeform 1686"/>
              <p:cNvSpPr>
                <a:spLocks/>
              </p:cNvSpPr>
              <p:nvPr/>
            </p:nvSpPr>
            <p:spPr bwMode="auto">
              <a:xfrm>
                <a:off x="5838" y="13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8" name="Freeform 1687"/>
              <p:cNvSpPr>
                <a:spLocks/>
              </p:cNvSpPr>
              <p:nvPr/>
            </p:nvSpPr>
            <p:spPr bwMode="auto">
              <a:xfrm>
                <a:off x="5838" y="13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199" name="Freeform 1688"/>
              <p:cNvSpPr>
                <a:spLocks/>
              </p:cNvSpPr>
              <p:nvPr/>
            </p:nvSpPr>
            <p:spPr bwMode="auto">
              <a:xfrm>
                <a:off x="5838" y="13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0" name="Freeform 1689"/>
              <p:cNvSpPr>
                <a:spLocks/>
              </p:cNvSpPr>
              <p:nvPr/>
            </p:nvSpPr>
            <p:spPr bwMode="auto">
              <a:xfrm>
                <a:off x="5838" y="13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1" name="Freeform 1690"/>
              <p:cNvSpPr>
                <a:spLocks/>
              </p:cNvSpPr>
              <p:nvPr/>
            </p:nvSpPr>
            <p:spPr bwMode="auto">
              <a:xfrm>
                <a:off x="5838" y="12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2" name="Freeform 1691"/>
              <p:cNvSpPr>
                <a:spLocks/>
              </p:cNvSpPr>
              <p:nvPr/>
            </p:nvSpPr>
            <p:spPr bwMode="auto">
              <a:xfrm>
                <a:off x="5838" y="12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3" name="Freeform 1692"/>
              <p:cNvSpPr>
                <a:spLocks/>
              </p:cNvSpPr>
              <p:nvPr/>
            </p:nvSpPr>
            <p:spPr bwMode="auto">
              <a:xfrm>
                <a:off x="5838" y="12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4" name="Freeform 1693"/>
              <p:cNvSpPr>
                <a:spLocks/>
              </p:cNvSpPr>
              <p:nvPr/>
            </p:nvSpPr>
            <p:spPr bwMode="auto">
              <a:xfrm>
                <a:off x="5838" y="12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5" name="Freeform 1694"/>
              <p:cNvSpPr>
                <a:spLocks/>
              </p:cNvSpPr>
              <p:nvPr/>
            </p:nvSpPr>
            <p:spPr bwMode="auto">
              <a:xfrm>
                <a:off x="5838" y="12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6" name="Freeform 1695"/>
              <p:cNvSpPr>
                <a:spLocks/>
              </p:cNvSpPr>
              <p:nvPr/>
            </p:nvSpPr>
            <p:spPr bwMode="auto">
              <a:xfrm>
                <a:off x="5838" y="12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7" name="Freeform 1696"/>
              <p:cNvSpPr>
                <a:spLocks/>
              </p:cNvSpPr>
              <p:nvPr/>
            </p:nvSpPr>
            <p:spPr bwMode="auto">
              <a:xfrm>
                <a:off x="5838" y="12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8" name="Freeform 1697"/>
              <p:cNvSpPr>
                <a:spLocks/>
              </p:cNvSpPr>
              <p:nvPr/>
            </p:nvSpPr>
            <p:spPr bwMode="auto">
              <a:xfrm>
                <a:off x="5838" y="12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09" name="Freeform 1698"/>
              <p:cNvSpPr>
                <a:spLocks/>
              </p:cNvSpPr>
              <p:nvPr/>
            </p:nvSpPr>
            <p:spPr bwMode="auto">
              <a:xfrm>
                <a:off x="5838" y="12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0" name="Freeform 1699"/>
              <p:cNvSpPr>
                <a:spLocks/>
              </p:cNvSpPr>
              <p:nvPr/>
            </p:nvSpPr>
            <p:spPr bwMode="auto">
              <a:xfrm>
                <a:off x="5838" y="12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1" name="Freeform 1700"/>
              <p:cNvSpPr>
                <a:spLocks/>
              </p:cNvSpPr>
              <p:nvPr/>
            </p:nvSpPr>
            <p:spPr bwMode="auto">
              <a:xfrm>
                <a:off x="5838" y="12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2" name="Freeform 1701"/>
              <p:cNvSpPr>
                <a:spLocks/>
              </p:cNvSpPr>
              <p:nvPr/>
            </p:nvSpPr>
            <p:spPr bwMode="auto">
              <a:xfrm>
                <a:off x="5838" y="11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3" name="Freeform 1702"/>
              <p:cNvSpPr>
                <a:spLocks/>
              </p:cNvSpPr>
              <p:nvPr/>
            </p:nvSpPr>
            <p:spPr bwMode="auto">
              <a:xfrm>
                <a:off x="5838" y="11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4" name="Freeform 1703"/>
              <p:cNvSpPr>
                <a:spLocks/>
              </p:cNvSpPr>
              <p:nvPr/>
            </p:nvSpPr>
            <p:spPr bwMode="auto">
              <a:xfrm>
                <a:off x="5838" y="11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5" name="Freeform 1704"/>
              <p:cNvSpPr>
                <a:spLocks/>
              </p:cNvSpPr>
              <p:nvPr/>
            </p:nvSpPr>
            <p:spPr bwMode="auto">
              <a:xfrm>
                <a:off x="5838" y="11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6" name="Freeform 1705"/>
              <p:cNvSpPr>
                <a:spLocks/>
              </p:cNvSpPr>
              <p:nvPr/>
            </p:nvSpPr>
            <p:spPr bwMode="auto">
              <a:xfrm>
                <a:off x="5838" y="11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7" name="Freeform 1706"/>
              <p:cNvSpPr>
                <a:spLocks/>
              </p:cNvSpPr>
              <p:nvPr/>
            </p:nvSpPr>
            <p:spPr bwMode="auto">
              <a:xfrm>
                <a:off x="5838" y="11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8" name="Freeform 1707"/>
              <p:cNvSpPr>
                <a:spLocks/>
              </p:cNvSpPr>
              <p:nvPr/>
            </p:nvSpPr>
            <p:spPr bwMode="auto">
              <a:xfrm>
                <a:off x="5838" y="11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19" name="Freeform 1708"/>
              <p:cNvSpPr>
                <a:spLocks/>
              </p:cNvSpPr>
              <p:nvPr/>
            </p:nvSpPr>
            <p:spPr bwMode="auto">
              <a:xfrm>
                <a:off x="5838" y="11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0" name="Freeform 1709"/>
              <p:cNvSpPr>
                <a:spLocks/>
              </p:cNvSpPr>
              <p:nvPr/>
            </p:nvSpPr>
            <p:spPr bwMode="auto">
              <a:xfrm>
                <a:off x="5838" y="11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1" name="Freeform 1710"/>
              <p:cNvSpPr>
                <a:spLocks/>
              </p:cNvSpPr>
              <p:nvPr/>
            </p:nvSpPr>
            <p:spPr bwMode="auto">
              <a:xfrm>
                <a:off x="5838" y="11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2" name="Freeform 1711"/>
              <p:cNvSpPr>
                <a:spLocks/>
              </p:cNvSpPr>
              <p:nvPr/>
            </p:nvSpPr>
            <p:spPr bwMode="auto">
              <a:xfrm>
                <a:off x="5838" y="11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3" name="Freeform 1712"/>
              <p:cNvSpPr>
                <a:spLocks/>
              </p:cNvSpPr>
              <p:nvPr/>
            </p:nvSpPr>
            <p:spPr bwMode="auto">
              <a:xfrm>
                <a:off x="5838" y="10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4" name="Freeform 1713"/>
              <p:cNvSpPr>
                <a:spLocks/>
              </p:cNvSpPr>
              <p:nvPr/>
            </p:nvSpPr>
            <p:spPr bwMode="auto">
              <a:xfrm>
                <a:off x="5838" y="10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5" name="Freeform 1714"/>
              <p:cNvSpPr>
                <a:spLocks/>
              </p:cNvSpPr>
              <p:nvPr/>
            </p:nvSpPr>
            <p:spPr bwMode="auto">
              <a:xfrm>
                <a:off x="5838" y="10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6" name="Freeform 1715"/>
              <p:cNvSpPr>
                <a:spLocks/>
              </p:cNvSpPr>
              <p:nvPr/>
            </p:nvSpPr>
            <p:spPr bwMode="auto">
              <a:xfrm>
                <a:off x="5838" y="10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7" name="Freeform 1716"/>
              <p:cNvSpPr>
                <a:spLocks/>
              </p:cNvSpPr>
              <p:nvPr/>
            </p:nvSpPr>
            <p:spPr bwMode="auto">
              <a:xfrm>
                <a:off x="5838" y="10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8" name="Freeform 1717"/>
              <p:cNvSpPr>
                <a:spLocks/>
              </p:cNvSpPr>
              <p:nvPr/>
            </p:nvSpPr>
            <p:spPr bwMode="auto">
              <a:xfrm>
                <a:off x="5838" y="10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29" name="Freeform 1718"/>
              <p:cNvSpPr>
                <a:spLocks/>
              </p:cNvSpPr>
              <p:nvPr/>
            </p:nvSpPr>
            <p:spPr bwMode="auto">
              <a:xfrm>
                <a:off x="5838" y="10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30" name="Freeform 1719"/>
              <p:cNvSpPr>
                <a:spLocks/>
              </p:cNvSpPr>
              <p:nvPr/>
            </p:nvSpPr>
            <p:spPr bwMode="auto">
              <a:xfrm>
                <a:off x="5838" y="10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31" name="Freeform 1720"/>
              <p:cNvSpPr>
                <a:spLocks/>
              </p:cNvSpPr>
              <p:nvPr/>
            </p:nvSpPr>
            <p:spPr bwMode="auto">
              <a:xfrm>
                <a:off x="5838" y="10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5232" name="Freeform 1721"/>
              <p:cNvSpPr>
                <a:spLocks/>
              </p:cNvSpPr>
              <p:nvPr/>
            </p:nvSpPr>
            <p:spPr bwMode="auto">
              <a:xfrm>
                <a:off x="583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3" name="Freeform 1722"/>
              <p:cNvSpPr>
                <a:spLocks/>
              </p:cNvSpPr>
              <p:nvPr/>
            </p:nvSpPr>
            <p:spPr bwMode="auto">
              <a:xfrm>
                <a:off x="582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4" name="Freeform 1723"/>
              <p:cNvSpPr>
                <a:spLocks/>
              </p:cNvSpPr>
              <p:nvPr/>
            </p:nvSpPr>
            <p:spPr bwMode="auto">
              <a:xfrm>
                <a:off x="581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5" name="Freeform 1724"/>
              <p:cNvSpPr>
                <a:spLocks/>
              </p:cNvSpPr>
              <p:nvPr/>
            </p:nvSpPr>
            <p:spPr bwMode="auto">
              <a:xfrm>
                <a:off x="580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6" name="Freeform 1725"/>
              <p:cNvSpPr>
                <a:spLocks/>
              </p:cNvSpPr>
              <p:nvPr/>
            </p:nvSpPr>
            <p:spPr bwMode="auto">
              <a:xfrm>
                <a:off x="579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7" name="Freeform 1726"/>
              <p:cNvSpPr>
                <a:spLocks/>
              </p:cNvSpPr>
              <p:nvPr/>
            </p:nvSpPr>
            <p:spPr bwMode="auto">
              <a:xfrm>
                <a:off x="578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8" name="Freeform 1727"/>
              <p:cNvSpPr>
                <a:spLocks/>
              </p:cNvSpPr>
              <p:nvPr/>
            </p:nvSpPr>
            <p:spPr bwMode="auto">
              <a:xfrm>
                <a:off x="577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39" name="Freeform 1728"/>
              <p:cNvSpPr>
                <a:spLocks/>
              </p:cNvSpPr>
              <p:nvPr/>
            </p:nvSpPr>
            <p:spPr bwMode="auto">
              <a:xfrm>
                <a:off x="576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0" name="Freeform 1729"/>
              <p:cNvSpPr>
                <a:spLocks/>
              </p:cNvSpPr>
              <p:nvPr/>
            </p:nvSpPr>
            <p:spPr bwMode="auto">
              <a:xfrm>
                <a:off x="575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1" name="Freeform 1730"/>
              <p:cNvSpPr>
                <a:spLocks/>
              </p:cNvSpPr>
              <p:nvPr/>
            </p:nvSpPr>
            <p:spPr bwMode="auto">
              <a:xfrm>
                <a:off x="574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2" name="Freeform 1731"/>
              <p:cNvSpPr>
                <a:spLocks/>
              </p:cNvSpPr>
              <p:nvPr/>
            </p:nvSpPr>
            <p:spPr bwMode="auto">
              <a:xfrm>
                <a:off x="573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3" name="Freeform 1732"/>
              <p:cNvSpPr>
                <a:spLocks/>
              </p:cNvSpPr>
              <p:nvPr/>
            </p:nvSpPr>
            <p:spPr bwMode="auto">
              <a:xfrm>
                <a:off x="572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4" name="Freeform 1733"/>
              <p:cNvSpPr>
                <a:spLocks/>
              </p:cNvSpPr>
              <p:nvPr/>
            </p:nvSpPr>
            <p:spPr bwMode="auto">
              <a:xfrm>
                <a:off x="571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5" name="Freeform 1734"/>
              <p:cNvSpPr>
                <a:spLocks/>
              </p:cNvSpPr>
              <p:nvPr/>
            </p:nvSpPr>
            <p:spPr bwMode="auto">
              <a:xfrm>
                <a:off x="571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6" name="Freeform 1735"/>
              <p:cNvSpPr>
                <a:spLocks/>
              </p:cNvSpPr>
              <p:nvPr/>
            </p:nvSpPr>
            <p:spPr bwMode="auto">
              <a:xfrm>
                <a:off x="570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7" name="Freeform 1736"/>
              <p:cNvSpPr>
                <a:spLocks/>
              </p:cNvSpPr>
              <p:nvPr/>
            </p:nvSpPr>
            <p:spPr bwMode="auto">
              <a:xfrm>
                <a:off x="569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8" name="Freeform 1737"/>
              <p:cNvSpPr>
                <a:spLocks/>
              </p:cNvSpPr>
              <p:nvPr/>
            </p:nvSpPr>
            <p:spPr bwMode="auto">
              <a:xfrm>
                <a:off x="568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49" name="Freeform 1738"/>
              <p:cNvSpPr>
                <a:spLocks/>
              </p:cNvSpPr>
              <p:nvPr/>
            </p:nvSpPr>
            <p:spPr bwMode="auto">
              <a:xfrm>
                <a:off x="567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0" name="Freeform 1739"/>
              <p:cNvSpPr>
                <a:spLocks/>
              </p:cNvSpPr>
              <p:nvPr/>
            </p:nvSpPr>
            <p:spPr bwMode="auto">
              <a:xfrm>
                <a:off x="566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1" name="Freeform 1740"/>
              <p:cNvSpPr>
                <a:spLocks/>
              </p:cNvSpPr>
              <p:nvPr/>
            </p:nvSpPr>
            <p:spPr bwMode="auto">
              <a:xfrm>
                <a:off x="565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2" name="Freeform 1741"/>
              <p:cNvSpPr>
                <a:spLocks/>
              </p:cNvSpPr>
              <p:nvPr/>
            </p:nvSpPr>
            <p:spPr bwMode="auto">
              <a:xfrm>
                <a:off x="564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3" name="Freeform 1742"/>
              <p:cNvSpPr>
                <a:spLocks/>
              </p:cNvSpPr>
              <p:nvPr/>
            </p:nvSpPr>
            <p:spPr bwMode="auto">
              <a:xfrm>
                <a:off x="563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4" name="Freeform 1743"/>
              <p:cNvSpPr>
                <a:spLocks/>
              </p:cNvSpPr>
              <p:nvPr/>
            </p:nvSpPr>
            <p:spPr bwMode="auto">
              <a:xfrm>
                <a:off x="562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5" name="Freeform 1744"/>
              <p:cNvSpPr>
                <a:spLocks/>
              </p:cNvSpPr>
              <p:nvPr/>
            </p:nvSpPr>
            <p:spPr bwMode="auto">
              <a:xfrm>
                <a:off x="561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6" name="Freeform 1745"/>
              <p:cNvSpPr>
                <a:spLocks/>
              </p:cNvSpPr>
              <p:nvPr/>
            </p:nvSpPr>
            <p:spPr bwMode="auto">
              <a:xfrm>
                <a:off x="560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7" name="Freeform 1746"/>
              <p:cNvSpPr>
                <a:spLocks/>
              </p:cNvSpPr>
              <p:nvPr/>
            </p:nvSpPr>
            <p:spPr bwMode="auto">
              <a:xfrm>
                <a:off x="559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8" name="Freeform 1747"/>
              <p:cNvSpPr>
                <a:spLocks/>
              </p:cNvSpPr>
              <p:nvPr/>
            </p:nvSpPr>
            <p:spPr bwMode="auto">
              <a:xfrm>
                <a:off x="558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59" name="Freeform 1748"/>
              <p:cNvSpPr>
                <a:spLocks/>
              </p:cNvSpPr>
              <p:nvPr/>
            </p:nvSpPr>
            <p:spPr bwMode="auto">
              <a:xfrm>
                <a:off x="558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0" name="Freeform 1749"/>
              <p:cNvSpPr>
                <a:spLocks/>
              </p:cNvSpPr>
              <p:nvPr/>
            </p:nvSpPr>
            <p:spPr bwMode="auto">
              <a:xfrm>
                <a:off x="557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1" name="Freeform 1750"/>
              <p:cNvSpPr>
                <a:spLocks/>
              </p:cNvSpPr>
              <p:nvPr/>
            </p:nvSpPr>
            <p:spPr bwMode="auto">
              <a:xfrm>
                <a:off x="556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2" name="Freeform 1751"/>
              <p:cNvSpPr>
                <a:spLocks/>
              </p:cNvSpPr>
              <p:nvPr/>
            </p:nvSpPr>
            <p:spPr bwMode="auto">
              <a:xfrm>
                <a:off x="555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3" name="Freeform 1752"/>
              <p:cNvSpPr>
                <a:spLocks/>
              </p:cNvSpPr>
              <p:nvPr/>
            </p:nvSpPr>
            <p:spPr bwMode="auto">
              <a:xfrm>
                <a:off x="554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4" name="Freeform 1753"/>
              <p:cNvSpPr>
                <a:spLocks/>
              </p:cNvSpPr>
              <p:nvPr/>
            </p:nvSpPr>
            <p:spPr bwMode="auto">
              <a:xfrm>
                <a:off x="553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5" name="Freeform 1754"/>
              <p:cNvSpPr>
                <a:spLocks/>
              </p:cNvSpPr>
              <p:nvPr/>
            </p:nvSpPr>
            <p:spPr bwMode="auto">
              <a:xfrm>
                <a:off x="552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6" name="Freeform 1755"/>
              <p:cNvSpPr>
                <a:spLocks/>
              </p:cNvSpPr>
              <p:nvPr/>
            </p:nvSpPr>
            <p:spPr bwMode="auto">
              <a:xfrm>
                <a:off x="551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7" name="Freeform 1756"/>
              <p:cNvSpPr>
                <a:spLocks/>
              </p:cNvSpPr>
              <p:nvPr/>
            </p:nvSpPr>
            <p:spPr bwMode="auto">
              <a:xfrm>
                <a:off x="550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8" name="Freeform 1757"/>
              <p:cNvSpPr>
                <a:spLocks/>
              </p:cNvSpPr>
              <p:nvPr/>
            </p:nvSpPr>
            <p:spPr bwMode="auto">
              <a:xfrm>
                <a:off x="549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69" name="Freeform 1758"/>
              <p:cNvSpPr>
                <a:spLocks/>
              </p:cNvSpPr>
              <p:nvPr/>
            </p:nvSpPr>
            <p:spPr bwMode="auto">
              <a:xfrm>
                <a:off x="548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0" name="Freeform 1759"/>
              <p:cNvSpPr>
                <a:spLocks/>
              </p:cNvSpPr>
              <p:nvPr/>
            </p:nvSpPr>
            <p:spPr bwMode="auto">
              <a:xfrm>
                <a:off x="547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1" name="Freeform 1760"/>
              <p:cNvSpPr>
                <a:spLocks/>
              </p:cNvSpPr>
              <p:nvPr/>
            </p:nvSpPr>
            <p:spPr bwMode="auto">
              <a:xfrm>
                <a:off x="546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2" name="Freeform 1761"/>
              <p:cNvSpPr>
                <a:spLocks/>
              </p:cNvSpPr>
              <p:nvPr/>
            </p:nvSpPr>
            <p:spPr bwMode="auto">
              <a:xfrm>
                <a:off x="545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3" name="Freeform 1762"/>
              <p:cNvSpPr>
                <a:spLocks/>
              </p:cNvSpPr>
              <p:nvPr/>
            </p:nvSpPr>
            <p:spPr bwMode="auto">
              <a:xfrm>
                <a:off x="545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4" name="Freeform 1763"/>
              <p:cNvSpPr>
                <a:spLocks/>
              </p:cNvSpPr>
              <p:nvPr/>
            </p:nvSpPr>
            <p:spPr bwMode="auto">
              <a:xfrm>
                <a:off x="544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5" name="Freeform 1764"/>
              <p:cNvSpPr>
                <a:spLocks/>
              </p:cNvSpPr>
              <p:nvPr/>
            </p:nvSpPr>
            <p:spPr bwMode="auto">
              <a:xfrm>
                <a:off x="543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6" name="Freeform 1765"/>
              <p:cNvSpPr>
                <a:spLocks/>
              </p:cNvSpPr>
              <p:nvPr/>
            </p:nvSpPr>
            <p:spPr bwMode="auto">
              <a:xfrm>
                <a:off x="542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7" name="Freeform 1766"/>
              <p:cNvSpPr>
                <a:spLocks/>
              </p:cNvSpPr>
              <p:nvPr/>
            </p:nvSpPr>
            <p:spPr bwMode="auto">
              <a:xfrm>
                <a:off x="541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8" name="Freeform 1767"/>
              <p:cNvSpPr>
                <a:spLocks/>
              </p:cNvSpPr>
              <p:nvPr/>
            </p:nvSpPr>
            <p:spPr bwMode="auto">
              <a:xfrm>
                <a:off x="540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79" name="Freeform 1768"/>
              <p:cNvSpPr>
                <a:spLocks/>
              </p:cNvSpPr>
              <p:nvPr/>
            </p:nvSpPr>
            <p:spPr bwMode="auto">
              <a:xfrm>
                <a:off x="539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0" name="Freeform 1769"/>
              <p:cNvSpPr>
                <a:spLocks/>
              </p:cNvSpPr>
              <p:nvPr/>
            </p:nvSpPr>
            <p:spPr bwMode="auto">
              <a:xfrm>
                <a:off x="538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1" name="Freeform 1770"/>
              <p:cNvSpPr>
                <a:spLocks/>
              </p:cNvSpPr>
              <p:nvPr/>
            </p:nvSpPr>
            <p:spPr bwMode="auto">
              <a:xfrm>
                <a:off x="537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2" name="Freeform 1771"/>
              <p:cNvSpPr>
                <a:spLocks/>
              </p:cNvSpPr>
              <p:nvPr/>
            </p:nvSpPr>
            <p:spPr bwMode="auto">
              <a:xfrm>
                <a:off x="536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3" name="Freeform 1772"/>
              <p:cNvSpPr>
                <a:spLocks/>
              </p:cNvSpPr>
              <p:nvPr/>
            </p:nvSpPr>
            <p:spPr bwMode="auto">
              <a:xfrm>
                <a:off x="535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4" name="Freeform 1773"/>
              <p:cNvSpPr>
                <a:spLocks/>
              </p:cNvSpPr>
              <p:nvPr/>
            </p:nvSpPr>
            <p:spPr bwMode="auto">
              <a:xfrm>
                <a:off x="534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5" name="Freeform 1774"/>
              <p:cNvSpPr>
                <a:spLocks/>
              </p:cNvSpPr>
              <p:nvPr/>
            </p:nvSpPr>
            <p:spPr bwMode="auto">
              <a:xfrm>
                <a:off x="533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6" name="Freeform 1775"/>
              <p:cNvSpPr>
                <a:spLocks/>
              </p:cNvSpPr>
              <p:nvPr/>
            </p:nvSpPr>
            <p:spPr bwMode="auto">
              <a:xfrm>
                <a:off x="532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7" name="Freeform 1776"/>
              <p:cNvSpPr>
                <a:spLocks/>
              </p:cNvSpPr>
              <p:nvPr/>
            </p:nvSpPr>
            <p:spPr bwMode="auto">
              <a:xfrm>
                <a:off x="531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8" name="Freeform 1777"/>
              <p:cNvSpPr>
                <a:spLocks/>
              </p:cNvSpPr>
              <p:nvPr/>
            </p:nvSpPr>
            <p:spPr bwMode="auto">
              <a:xfrm>
                <a:off x="531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89" name="Freeform 1778"/>
              <p:cNvSpPr>
                <a:spLocks/>
              </p:cNvSpPr>
              <p:nvPr/>
            </p:nvSpPr>
            <p:spPr bwMode="auto">
              <a:xfrm>
                <a:off x="530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0" name="Freeform 1779"/>
              <p:cNvSpPr>
                <a:spLocks/>
              </p:cNvSpPr>
              <p:nvPr/>
            </p:nvSpPr>
            <p:spPr bwMode="auto">
              <a:xfrm>
                <a:off x="529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1" name="Freeform 1780"/>
              <p:cNvSpPr>
                <a:spLocks/>
              </p:cNvSpPr>
              <p:nvPr/>
            </p:nvSpPr>
            <p:spPr bwMode="auto">
              <a:xfrm>
                <a:off x="528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2" name="Freeform 1781"/>
              <p:cNvSpPr>
                <a:spLocks/>
              </p:cNvSpPr>
              <p:nvPr/>
            </p:nvSpPr>
            <p:spPr bwMode="auto">
              <a:xfrm>
                <a:off x="527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3" name="Freeform 1782"/>
              <p:cNvSpPr>
                <a:spLocks/>
              </p:cNvSpPr>
              <p:nvPr/>
            </p:nvSpPr>
            <p:spPr bwMode="auto">
              <a:xfrm>
                <a:off x="526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4" name="Freeform 1783"/>
              <p:cNvSpPr>
                <a:spLocks/>
              </p:cNvSpPr>
              <p:nvPr/>
            </p:nvSpPr>
            <p:spPr bwMode="auto">
              <a:xfrm>
                <a:off x="525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5" name="Freeform 1784"/>
              <p:cNvSpPr>
                <a:spLocks/>
              </p:cNvSpPr>
              <p:nvPr/>
            </p:nvSpPr>
            <p:spPr bwMode="auto">
              <a:xfrm>
                <a:off x="524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6" name="Freeform 1785"/>
              <p:cNvSpPr>
                <a:spLocks/>
              </p:cNvSpPr>
              <p:nvPr/>
            </p:nvSpPr>
            <p:spPr bwMode="auto">
              <a:xfrm>
                <a:off x="523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7" name="Freeform 1786"/>
              <p:cNvSpPr>
                <a:spLocks/>
              </p:cNvSpPr>
              <p:nvPr/>
            </p:nvSpPr>
            <p:spPr bwMode="auto">
              <a:xfrm>
                <a:off x="522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8" name="Freeform 1787"/>
              <p:cNvSpPr>
                <a:spLocks/>
              </p:cNvSpPr>
              <p:nvPr/>
            </p:nvSpPr>
            <p:spPr bwMode="auto">
              <a:xfrm>
                <a:off x="521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299" name="Freeform 1788"/>
              <p:cNvSpPr>
                <a:spLocks/>
              </p:cNvSpPr>
              <p:nvPr/>
            </p:nvSpPr>
            <p:spPr bwMode="auto">
              <a:xfrm>
                <a:off x="520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0" name="Freeform 1789"/>
              <p:cNvSpPr>
                <a:spLocks/>
              </p:cNvSpPr>
              <p:nvPr/>
            </p:nvSpPr>
            <p:spPr bwMode="auto">
              <a:xfrm>
                <a:off x="519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1" name="Freeform 1790"/>
              <p:cNvSpPr>
                <a:spLocks/>
              </p:cNvSpPr>
              <p:nvPr/>
            </p:nvSpPr>
            <p:spPr bwMode="auto">
              <a:xfrm>
                <a:off x="518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2" name="Freeform 1791"/>
              <p:cNvSpPr>
                <a:spLocks/>
              </p:cNvSpPr>
              <p:nvPr/>
            </p:nvSpPr>
            <p:spPr bwMode="auto">
              <a:xfrm>
                <a:off x="518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3" name="Freeform 1792"/>
              <p:cNvSpPr>
                <a:spLocks/>
              </p:cNvSpPr>
              <p:nvPr/>
            </p:nvSpPr>
            <p:spPr bwMode="auto">
              <a:xfrm>
                <a:off x="517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4" name="Freeform 1793"/>
              <p:cNvSpPr>
                <a:spLocks/>
              </p:cNvSpPr>
              <p:nvPr/>
            </p:nvSpPr>
            <p:spPr bwMode="auto">
              <a:xfrm>
                <a:off x="516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5" name="Freeform 1794"/>
              <p:cNvSpPr>
                <a:spLocks/>
              </p:cNvSpPr>
              <p:nvPr/>
            </p:nvSpPr>
            <p:spPr bwMode="auto">
              <a:xfrm>
                <a:off x="515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6" name="Freeform 1795"/>
              <p:cNvSpPr>
                <a:spLocks/>
              </p:cNvSpPr>
              <p:nvPr/>
            </p:nvSpPr>
            <p:spPr bwMode="auto">
              <a:xfrm>
                <a:off x="514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7" name="Freeform 1796"/>
              <p:cNvSpPr>
                <a:spLocks/>
              </p:cNvSpPr>
              <p:nvPr/>
            </p:nvSpPr>
            <p:spPr bwMode="auto">
              <a:xfrm>
                <a:off x="513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8" name="Freeform 1797"/>
              <p:cNvSpPr>
                <a:spLocks/>
              </p:cNvSpPr>
              <p:nvPr/>
            </p:nvSpPr>
            <p:spPr bwMode="auto">
              <a:xfrm>
                <a:off x="512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09" name="Freeform 1798"/>
              <p:cNvSpPr>
                <a:spLocks/>
              </p:cNvSpPr>
              <p:nvPr/>
            </p:nvSpPr>
            <p:spPr bwMode="auto">
              <a:xfrm>
                <a:off x="511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0" name="Freeform 1799"/>
              <p:cNvSpPr>
                <a:spLocks/>
              </p:cNvSpPr>
              <p:nvPr/>
            </p:nvSpPr>
            <p:spPr bwMode="auto">
              <a:xfrm>
                <a:off x="510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1" name="Freeform 1800"/>
              <p:cNvSpPr>
                <a:spLocks/>
              </p:cNvSpPr>
              <p:nvPr/>
            </p:nvSpPr>
            <p:spPr bwMode="auto">
              <a:xfrm>
                <a:off x="509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2" name="Freeform 1801"/>
              <p:cNvSpPr>
                <a:spLocks/>
              </p:cNvSpPr>
              <p:nvPr/>
            </p:nvSpPr>
            <p:spPr bwMode="auto">
              <a:xfrm>
                <a:off x="508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3" name="Freeform 1802"/>
              <p:cNvSpPr>
                <a:spLocks/>
              </p:cNvSpPr>
              <p:nvPr/>
            </p:nvSpPr>
            <p:spPr bwMode="auto">
              <a:xfrm>
                <a:off x="507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4" name="Freeform 1803"/>
              <p:cNvSpPr>
                <a:spLocks/>
              </p:cNvSpPr>
              <p:nvPr/>
            </p:nvSpPr>
            <p:spPr bwMode="auto">
              <a:xfrm>
                <a:off x="506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5" name="Freeform 1804"/>
              <p:cNvSpPr>
                <a:spLocks/>
              </p:cNvSpPr>
              <p:nvPr/>
            </p:nvSpPr>
            <p:spPr bwMode="auto">
              <a:xfrm>
                <a:off x="505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6" name="Freeform 1805"/>
              <p:cNvSpPr>
                <a:spLocks/>
              </p:cNvSpPr>
              <p:nvPr/>
            </p:nvSpPr>
            <p:spPr bwMode="auto">
              <a:xfrm>
                <a:off x="505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7" name="Freeform 1806"/>
              <p:cNvSpPr>
                <a:spLocks/>
              </p:cNvSpPr>
              <p:nvPr/>
            </p:nvSpPr>
            <p:spPr bwMode="auto">
              <a:xfrm>
                <a:off x="504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8" name="Freeform 1807"/>
              <p:cNvSpPr>
                <a:spLocks/>
              </p:cNvSpPr>
              <p:nvPr/>
            </p:nvSpPr>
            <p:spPr bwMode="auto">
              <a:xfrm>
                <a:off x="503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19" name="Freeform 1808"/>
              <p:cNvSpPr>
                <a:spLocks/>
              </p:cNvSpPr>
              <p:nvPr/>
            </p:nvSpPr>
            <p:spPr bwMode="auto">
              <a:xfrm>
                <a:off x="502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0" name="Freeform 1809"/>
              <p:cNvSpPr>
                <a:spLocks/>
              </p:cNvSpPr>
              <p:nvPr/>
            </p:nvSpPr>
            <p:spPr bwMode="auto">
              <a:xfrm>
                <a:off x="501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1" name="Freeform 1810"/>
              <p:cNvSpPr>
                <a:spLocks/>
              </p:cNvSpPr>
              <p:nvPr/>
            </p:nvSpPr>
            <p:spPr bwMode="auto">
              <a:xfrm>
                <a:off x="500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2" name="Freeform 1811"/>
              <p:cNvSpPr>
                <a:spLocks/>
              </p:cNvSpPr>
              <p:nvPr/>
            </p:nvSpPr>
            <p:spPr bwMode="auto">
              <a:xfrm>
                <a:off x="499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3" name="Freeform 1812"/>
              <p:cNvSpPr>
                <a:spLocks/>
              </p:cNvSpPr>
              <p:nvPr/>
            </p:nvSpPr>
            <p:spPr bwMode="auto">
              <a:xfrm>
                <a:off x="498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4" name="Freeform 1813"/>
              <p:cNvSpPr>
                <a:spLocks/>
              </p:cNvSpPr>
              <p:nvPr/>
            </p:nvSpPr>
            <p:spPr bwMode="auto">
              <a:xfrm>
                <a:off x="497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5" name="Freeform 1814"/>
              <p:cNvSpPr>
                <a:spLocks/>
              </p:cNvSpPr>
              <p:nvPr/>
            </p:nvSpPr>
            <p:spPr bwMode="auto">
              <a:xfrm>
                <a:off x="496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6" name="Freeform 1815"/>
              <p:cNvSpPr>
                <a:spLocks/>
              </p:cNvSpPr>
              <p:nvPr/>
            </p:nvSpPr>
            <p:spPr bwMode="auto">
              <a:xfrm>
                <a:off x="495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7" name="Freeform 1816"/>
              <p:cNvSpPr>
                <a:spLocks/>
              </p:cNvSpPr>
              <p:nvPr/>
            </p:nvSpPr>
            <p:spPr bwMode="auto">
              <a:xfrm>
                <a:off x="494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8" name="Freeform 1817"/>
              <p:cNvSpPr>
                <a:spLocks/>
              </p:cNvSpPr>
              <p:nvPr/>
            </p:nvSpPr>
            <p:spPr bwMode="auto">
              <a:xfrm>
                <a:off x="493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29" name="Freeform 1818"/>
              <p:cNvSpPr>
                <a:spLocks/>
              </p:cNvSpPr>
              <p:nvPr/>
            </p:nvSpPr>
            <p:spPr bwMode="auto">
              <a:xfrm>
                <a:off x="492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0" name="Freeform 1819"/>
              <p:cNvSpPr>
                <a:spLocks/>
              </p:cNvSpPr>
              <p:nvPr/>
            </p:nvSpPr>
            <p:spPr bwMode="auto">
              <a:xfrm>
                <a:off x="492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1" name="Freeform 1820"/>
              <p:cNvSpPr>
                <a:spLocks/>
              </p:cNvSpPr>
              <p:nvPr/>
            </p:nvSpPr>
            <p:spPr bwMode="auto">
              <a:xfrm>
                <a:off x="491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2" name="Freeform 1821"/>
              <p:cNvSpPr>
                <a:spLocks/>
              </p:cNvSpPr>
              <p:nvPr/>
            </p:nvSpPr>
            <p:spPr bwMode="auto">
              <a:xfrm>
                <a:off x="490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3" name="Freeform 1822"/>
              <p:cNvSpPr>
                <a:spLocks/>
              </p:cNvSpPr>
              <p:nvPr/>
            </p:nvSpPr>
            <p:spPr bwMode="auto">
              <a:xfrm>
                <a:off x="489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4" name="Freeform 1823"/>
              <p:cNvSpPr>
                <a:spLocks/>
              </p:cNvSpPr>
              <p:nvPr/>
            </p:nvSpPr>
            <p:spPr bwMode="auto">
              <a:xfrm>
                <a:off x="488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5" name="Freeform 1824"/>
              <p:cNvSpPr>
                <a:spLocks/>
              </p:cNvSpPr>
              <p:nvPr/>
            </p:nvSpPr>
            <p:spPr bwMode="auto">
              <a:xfrm>
                <a:off x="487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6" name="Freeform 1825"/>
              <p:cNvSpPr>
                <a:spLocks/>
              </p:cNvSpPr>
              <p:nvPr/>
            </p:nvSpPr>
            <p:spPr bwMode="auto">
              <a:xfrm>
                <a:off x="486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7" name="Freeform 1826"/>
              <p:cNvSpPr>
                <a:spLocks/>
              </p:cNvSpPr>
              <p:nvPr/>
            </p:nvSpPr>
            <p:spPr bwMode="auto">
              <a:xfrm>
                <a:off x="485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8" name="Freeform 1827"/>
              <p:cNvSpPr>
                <a:spLocks/>
              </p:cNvSpPr>
              <p:nvPr/>
            </p:nvSpPr>
            <p:spPr bwMode="auto">
              <a:xfrm>
                <a:off x="484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39" name="Freeform 1828"/>
              <p:cNvSpPr>
                <a:spLocks/>
              </p:cNvSpPr>
              <p:nvPr/>
            </p:nvSpPr>
            <p:spPr bwMode="auto">
              <a:xfrm>
                <a:off x="483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0" name="Freeform 1829"/>
              <p:cNvSpPr>
                <a:spLocks/>
              </p:cNvSpPr>
              <p:nvPr/>
            </p:nvSpPr>
            <p:spPr bwMode="auto">
              <a:xfrm>
                <a:off x="482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1" name="Freeform 1830"/>
              <p:cNvSpPr>
                <a:spLocks/>
              </p:cNvSpPr>
              <p:nvPr/>
            </p:nvSpPr>
            <p:spPr bwMode="auto">
              <a:xfrm>
                <a:off x="481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2" name="Freeform 1831"/>
              <p:cNvSpPr>
                <a:spLocks/>
              </p:cNvSpPr>
              <p:nvPr/>
            </p:nvSpPr>
            <p:spPr bwMode="auto">
              <a:xfrm>
                <a:off x="480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3" name="Freeform 1832"/>
              <p:cNvSpPr>
                <a:spLocks/>
              </p:cNvSpPr>
              <p:nvPr/>
            </p:nvSpPr>
            <p:spPr bwMode="auto">
              <a:xfrm>
                <a:off x="479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4" name="Freeform 1833"/>
              <p:cNvSpPr>
                <a:spLocks/>
              </p:cNvSpPr>
              <p:nvPr/>
            </p:nvSpPr>
            <p:spPr bwMode="auto">
              <a:xfrm>
                <a:off x="479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5" name="Freeform 1834"/>
              <p:cNvSpPr>
                <a:spLocks/>
              </p:cNvSpPr>
              <p:nvPr/>
            </p:nvSpPr>
            <p:spPr bwMode="auto">
              <a:xfrm>
                <a:off x="478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6" name="Freeform 1835"/>
              <p:cNvSpPr>
                <a:spLocks/>
              </p:cNvSpPr>
              <p:nvPr/>
            </p:nvSpPr>
            <p:spPr bwMode="auto">
              <a:xfrm>
                <a:off x="477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7" name="Freeform 1836"/>
              <p:cNvSpPr>
                <a:spLocks/>
              </p:cNvSpPr>
              <p:nvPr/>
            </p:nvSpPr>
            <p:spPr bwMode="auto">
              <a:xfrm>
                <a:off x="476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8" name="Freeform 1837"/>
              <p:cNvSpPr>
                <a:spLocks/>
              </p:cNvSpPr>
              <p:nvPr/>
            </p:nvSpPr>
            <p:spPr bwMode="auto">
              <a:xfrm>
                <a:off x="475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49" name="Freeform 1838"/>
              <p:cNvSpPr>
                <a:spLocks/>
              </p:cNvSpPr>
              <p:nvPr/>
            </p:nvSpPr>
            <p:spPr bwMode="auto">
              <a:xfrm>
                <a:off x="474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0" name="Freeform 1839"/>
              <p:cNvSpPr>
                <a:spLocks/>
              </p:cNvSpPr>
              <p:nvPr/>
            </p:nvSpPr>
            <p:spPr bwMode="auto">
              <a:xfrm>
                <a:off x="473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1" name="Freeform 1840"/>
              <p:cNvSpPr>
                <a:spLocks/>
              </p:cNvSpPr>
              <p:nvPr/>
            </p:nvSpPr>
            <p:spPr bwMode="auto">
              <a:xfrm>
                <a:off x="472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2" name="Freeform 1841"/>
              <p:cNvSpPr>
                <a:spLocks/>
              </p:cNvSpPr>
              <p:nvPr/>
            </p:nvSpPr>
            <p:spPr bwMode="auto">
              <a:xfrm>
                <a:off x="471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3" name="Freeform 1842"/>
              <p:cNvSpPr>
                <a:spLocks/>
              </p:cNvSpPr>
              <p:nvPr/>
            </p:nvSpPr>
            <p:spPr bwMode="auto">
              <a:xfrm>
                <a:off x="470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4" name="Freeform 1843"/>
              <p:cNvSpPr>
                <a:spLocks/>
              </p:cNvSpPr>
              <p:nvPr/>
            </p:nvSpPr>
            <p:spPr bwMode="auto">
              <a:xfrm>
                <a:off x="469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5" name="Freeform 1844"/>
              <p:cNvSpPr>
                <a:spLocks/>
              </p:cNvSpPr>
              <p:nvPr/>
            </p:nvSpPr>
            <p:spPr bwMode="auto">
              <a:xfrm>
                <a:off x="468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6" name="Freeform 1845"/>
              <p:cNvSpPr>
                <a:spLocks/>
              </p:cNvSpPr>
              <p:nvPr/>
            </p:nvSpPr>
            <p:spPr bwMode="auto">
              <a:xfrm>
                <a:off x="467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7" name="Freeform 1846"/>
              <p:cNvSpPr>
                <a:spLocks/>
              </p:cNvSpPr>
              <p:nvPr/>
            </p:nvSpPr>
            <p:spPr bwMode="auto">
              <a:xfrm>
                <a:off x="466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8" name="Freeform 1847"/>
              <p:cNvSpPr>
                <a:spLocks/>
              </p:cNvSpPr>
              <p:nvPr/>
            </p:nvSpPr>
            <p:spPr bwMode="auto">
              <a:xfrm>
                <a:off x="465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59" name="Freeform 1848"/>
              <p:cNvSpPr>
                <a:spLocks/>
              </p:cNvSpPr>
              <p:nvPr/>
            </p:nvSpPr>
            <p:spPr bwMode="auto">
              <a:xfrm>
                <a:off x="465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0" name="Freeform 1849"/>
              <p:cNvSpPr>
                <a:spLocks/>
              </p:cNvSpPr>
              <p:nvPr/>
            </p:nvSpPr>
            <p:spPr bwMode="auto">
              <a:xfrm>
                <a:off x="464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1" name="Freeform 1850"/>
              <p:cNvSpPr>
                <a:spLocks/>
              </p:cNvSpPr>
              <p:nvPr/>
            </p:nvSpPr>
            <p:spPr bwMode="auto">
              <a:xfrm>
                <a:off x="463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2" name="Freeform 1851"/>
              <p:cNvSpPr>
                <a:spLocks/>
              </p:cNvSpPr>
              <p:nvPr/>
            </p:nvSpPr>
            <p:spPr bwMode="auto">
              <a:xfrm>
                <a:off x="462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3" name="Freeform 1852"/>
              <p:cNvSpPr>
                <a:spLocks/>
              </p:cNvSpPr>
              <p:nvPr/>
            </p:nvSpPr>
            <p:spPr bwMode="auto">
              <a:xfrm>
                <a:off x="461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4" name="Freeform 1853"/>
              <p:cNvSpPr>
                <a:spLocks/>
              </p:cNvSpPr>
              <p:nvPr/>
            </p:nvSpPr>
            <p:spPr bwMode="auto">
              <a:xfrm>
                <a:off x="460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5" name="Freeform 1854"/>
              <p:cNvSpPr>
                <a:spLocks/>
              </p:cNvSpPr>
              <p:nvPr/>
            </p:nvSpPr>
            <p:spPr bwMode="auto">
              <a:xfrm>
                <a:off x="459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6" name="Freeform 1855"/>
              <p:cNvSpPr>
                <a:spLocks/>
              </p:cNvSpPr>
              <p:nvPr/>
            </p:nvSpPr>
            <p:spPr bwMode="auto">
              <a:xfrm>
                <a:off x="458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7" name="Freeform 1856"/>
              <p:cNvSpPr>
                <a:spLocks/>
              </p:cNvSpPr>
              <p:nvPr/>
            </p:nvSpPr>
            <p:spPr bwMode="auto">
              <a:xfrm>
                <a:off x="457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8" name="Freeform 1857"/>
              <p:cNvSpPr>
                <a:spLocks/>
              </p:cNvSpPr>
              <p:nvPr/>
            </p:nvSpPr>
            <p:spPr bwMode="auto">
              <a:xfrm>
                <a:off x="456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69" name="Freeform 1858"/>
              <p:cNvSpPr>
                <a:spLocks/>
              </p:cNvSpPr>
              <p:nvPr/>
            </p:nvSpPr>
            <p:spPr bwMode="auto">
              <a:xfrm>
                <a:off x="455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0" name="Freeform 1859"/>
              <p:cNvSpPr>
                <a:spLocks/>
              </p:cNvSpPr>
              <p:nvPr/>
            </p:nvSpPr>
            <p:spPr bwMode="auto">
              <a:xfrm>
                <a:off x="454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1" name="Freeform 1860"/>
              <p:cNvSpPr>
                <a:spLocks/>
              </p:cNvSpPr>
              <p:nvPr/>
            </p:nvSpPr>
            <p:spPr bwMode="auto">
              <a:xfrm>
                <a:off x="453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2" name="Freeform 1861"/>
              <p:cNvSpPr>
                <a:spLocks/>
              </p:cNvSpPr>
              <p:nvPr/>
            </p:nvSpPr>
            <p:spPr bwMode="auto">
              <a:xfrm>
                <a:off x="452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3" name="Freeform 1862"/>
              <p:cNvSpPr>
                <a:spLocks/>
              </p:cNvSpPr>
              <p:nvPr/>
            </p:nvSpPr>
            <p:spPr bwMode="auto">
              <a:xfrm>
                <a:off x="452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4" name="Freeform 1863"/>
              <p:cNvSpPr>
                <a:spLocks/>
              </p:cNvSpPr>
              <p:nvPr/>
            </p:nvSpPr>
            <p:spPr bwMode="auto">
              <a:xfrm>
                <a:off x="451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5" name="Freeform 1864"/>
              <p:cNvSpPr>
                <a:spLocks/>
              </p:cNvSpPr>
              <p:nvPr/>
            </p:nvSpPr>
            <p:spPr bwMode="auto">
              <a:xfrm>
                <a:off x="450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6" name="Freeform 1865"/>
              <p:cNvSpPr>
                <a:spLocks/>
              </p:cNvSpPr>
              <p:nvPr/>
            </p:nvSpPr>
            <p:spPr bwMode="auto">
              <a:xfrm>
                <a:off x="449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7" name="Freeform 1866"/>
              <p:cNvSpPr>
                <a:spLocks/>
              </p:cNvSpPr>
              <p:nvPr/>
            </p:nvSpPr>
            <p:spPr bwMode="auto">
              <a:xfrm>
                <a:off x="448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8" name="Freeform 1867"/>
              <p:cNvSpPr>
                <a:spLocks/>
              </p:cNvSpPr>
              <p:nvPr/>
            </p:nvSpPr>
            <p:spPr bwMode="auto">
              <a:xfrm>
                <a:off x="447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79" name="Freeform 1868"/>
              <p:cNvSpPr>
                <a:spLocks/>
              </p:cNvSpPr>
              <p:nvPr/>
            </p:nvSpPr>
            <p:spPr bwMode="auto">
              <a:xfrm>
                <a:off x="446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0" name="Freeform 1869"/>
              <p:cNvSpPr>
                <a:spLocks/>
              </p:cNvSpPr>
              <p:nvPr/>
            </p:nvSpPr>
            <p:spPr bwMode="auto">
              <a:xfrm>
                <a:off x="445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1" name="Freeform 1870"/>
              <p:cNvSpPr>
                <a:spLocks/>
              </p:cNvSpPr>
              <p:nvPr/>
            </p:nvSpPr>
            <p:spPr bwMode="auto">
              <a:xfrm>
                <a:off x="444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2" name="Freeform 1871"/>
              <p:cNvSpPr>
                <a:spLocks/>
              </p:cNvSpPr>
              <p:nvPr/>
            </p:nvSpPr>
            <p:spPr bwMode="auto">
              <a:xfrm>
                <a:off x="443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3" name="Freeform 1872"/>
              <p:cNvSpPr>
                <a:spLocks/>
              </p:cNvSpPr>
              <p:nvPr/>
            </p:nvSpPr>
            <p:spPr bwMode="auto">
              <a:xfrm>
                <a:off x="442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4" name="Freeform 1873"/>
              <p:cNvSpPr>
                <a:spLocks/>
              </p:cNvSpPr>
              <p:nvPr/>
            </p:nvSpPr>
            <p:spPr bwMode="auto">
              <a:xfrm>
                <a:off x="441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5" name="Freeform 1874"/>
              <p:cNvSpPr>
                <a:spLocks/>
              </p:cNvSpPr>
              <p:nvPr/>
            </p:nvSpPr>
            <p:spPr bwMode="auto">
              <a:xfrm>
                <a:off x="440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6" name="Freeform 1875"/>
              <p:cNvSpPr>
                <a:spLocks/>
              </p:cNvSpPr>
              <p:nvPr/>
            </p:nvSpPr>
            <p:spPr bwMode="auto">
              <a:xfrm>
                <a:off x="439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7" name="Freeform 1876"/>
              <p:cNvSpPr>
                <a:spLocks/>
              </p:cNvSpPr>
              <p:nvPr/>
            </p:nvSpPr>
            <p:spPr bwMode="auto">
              <a:xfrm>
                <a:off x="439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8" name="Freeform 1877"/>
              <p:cNvSpPr>
                <a:spLocks/>
              </p:cNvSpPr>
              <p:nvPr/>
            </p:nvSpPr>
            <p:spPr bwMode="auto">
              <a:xfrm>
                <a:off x="438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89" name="Freeform 1878"/>
              <p:cNvSpPr>
                <a:spLocks/>
              </p:cNvSpPr>
              <p:nvPr/>
            </p:nvSpPr>
            <p:spPr bwMode="auto">
              <a:xfrm>
                <a:off x="437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0" name="Freeform 1879"/>
              <p:cNvSpPr>
                <a:spLocks/>
              </p:cNvSpPr>
              <p:nvPr/>
            </p:nvSpPr>
            <p:spPr bwMode="auto">
              <a:xfrm>
                <a:off x="436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1" name="Freeform 1880"/>
              <p:cNvSpPr>
                <a:spLocks/>
              </p:cNvSpPr>
              <p:nvPr/>
            </p:nvSpPr>
            <p:spPr bwMode="auto">
              <a:xfrm>
                <a:off x="435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2" name="Freeform 1881"/>
              <p:cNvSpPr>
                <a:spLocks/>
              </p:cNvSpPr>
              <p:nvPr/>
            </p:nvSpPr>
            <p:spPr bwMode="auto">
              <a:xfrm>
                <a:off x="434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3" name="Freeform 1882"/>
              <p:cNvSpPr>
                <a:spLocks/>
              </p:cNvSpPr>
              <p:nvPr/>
            </p:nvSpPr>
            <p:spPr bwMode="auto">
              <a:xfrm>
                <a:off x="433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4" name="Freeform 1883"/>
              <p:cNvSpPr>
                <a:spLocks/>
              </p:cNvSpPr>
              <p:nvPr/>
            </p:nvSpPr>
            <p:spPr bwMode="auto">
              <a:xfrm>
                <a:off x="432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5" name="Freeform 1884"/>
              <p:cNvSpPr>
                <a:spLocks/>
              </p:cNvSpPr>
              <p:nvPr/>
            </p:nvSpPr>
            <p:spPr bwMode="auto">
              <a:xfrm>
                <a:off x="431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6" name="Freeform 1885"/>
              <p:cNvSpPr>
                <a:spLocks/>
              </p:cNvSpPr>
              <p:nvPr/>
            </p:nvSpPr>
            <p:spPr bwMode="auto">
              <a:xfrm>
                <a:off x="430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7" name="Freeform 1886"/>
              <p:cNvSpPr>
                <a:spLocks/>
              </p:cNvSpPr>
              <p:nvPr/>
            </p:nvSpPr>
            <p:spPr bwMode="auto">
              <a:xfrm>
                <a:off x="429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8" name="Freeform 1887"/>
              <p:cNvSpPr>
                <a:spLocks/>
              </p:cNvSpPr>
              <p:nvPr/>
            </p:nvSpPr>
            <p:spPr bwMode="auto">
              <a:xfrm>
                <a:off x="428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399" name="Freeform 1888"/>
              <p:cNvSpPr>
                <a:spLocks/>
              </p:cNvSpPr>
              <p:nvPr/>
            </p:nvSpPr>
            <p:spPr bwMode="auto">
              <a:xfrm>
                <a:off x="427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0" name="Freeform 1889"/>
              <p:cNvSpPr>
                <a:spLocks/>
              </p:cNvSpPr>
              <p:nvPr/>
            </p:nvSpPr>
            <p:spPr bwMode="auto">
              <a:xfrm>
                <a:off x="426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1" name="Freeform 1890"/>
              <p:cNvSpPr>
                <a:spLocks/>
              </p:cNvSpPr>
              <p:nvPr/>
            </p:nvSpPr>
            <p:spPr bwMode="auto">
              <a:xfrm>
                <a:off x="426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2" name="Freeform 1891"/>
              <p:cNvSpPr>
                <a:spLocks/>
              </p:cNvSpPr>
              <p:nvPr/>
            </p:nvSpPr>
            <p:spPr bwMode="auto">
              <a:xfrm>
                <a:off x="425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3" name="Freeform 1892"/>
              <p:cNvSpPr>
                <a:spLocks/>
              </p:cNvSpPr>
              <p:nvPr/>
            </p:nvSpPr>
            <p:spPr bwMode="auto">
              <a:xfrm>
                <a:off x="424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4" name="Freeform 1893"/>
              <p:cNvSpPr>
                <a:spLocks/>
              </p:cNvSpPr>
              <p:nvPr/>
            </p:nvSpPr>
            <p:spPr bwMode="auto">
              <a:xfrm>
                <a:off x="423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5" name="Freeform 1894"/>
              <p:cNvSpPr>
                <a:spLocks/>
              </p:cNvSpPr>
              <p:nvPr/>
            </p:nvSpPr>
            <p:spPr bwMode="auto">
              <a:xfrm>
                <a:off x="422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6" name="Freeform 1895"/>
              <p:cNvSpPr>
                <a:spLocks/>
              </p:cNvSpPr>
              <p:nvPr/>
            </p:nvSpPr>
            <p:spPr bwMode="auto">
              <a:xfrm>
                <a:off x="421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7" name="Freeform 1896"/>
              <p:cNvSpPr>
                <a:spLocks/>
              </p:cNvSpPr>
              <p:nvPr/>
            </p:nvSpPr>
            <p:spPr bwMode="auto">
              <a:xfrm>
                <a:off x="420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8" name="Freeform 1897"/>
              <p:cNvSpPr>
                <a:spLocks/>
              </p:cNvSpPr>
              <p:nvPr/>
            </p:nvSpPr>
            <p:spPr bwMode="auto">
              <a:xfrm>
                <a:off x="419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09" name="Freeform 1898"/>
              <p:cNvSpPr>
                <a:spLocks/>
              </p:cNvSpPr>
              <p:nvPr/>
            </p:nvSpPr>
            <p:spPr bwMode="auto">
              <a:xfrm>
                <a:off x="418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0" name="Freeform 1899"/>
              <p:cNvSpPr>
                <a:spLocks/>
              </p:cNvSpPr>
              <p:nvPr/>
            </p:nvSpPr>
            <p:spPr bwMode="auto">
              <a:xfrm>
                <a:off x="417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1" name="Freeform 1900"/>
              <p:cNvSpPr>
                <a:spLocks/>
              </p:cNvSpPr>
              <p:nvPr/>
            </p:nvSpPr>
            <p:spPr bwMode="auto">
              <a:xfrm>
                <a:off x="416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2" name="Freeform 1901"/>
              <p:cNvSpPr>
                <a:spLocks/>
              </p:cNvSpPr>
              <p:nvPr/>
            </p:nvSpPr>
            <p:spPr bwMode="auto">
              <a:xfrm>
                <a:off x="415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3" name="Freeform 1902"/>
              <p:cNvSpPr>
                <a:spLocks/>
              </p:cNvSpPr>
              <p:nvPr/>
            </p:nvSpPr>
            <p:spPr bwMode="auto">
              <a:xfrm>
                <a:off x="414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4" name="Freeform 1903"/>
              <p:cNvSpPr>
                <a:spLocks/>
              </p:cNvSpPr>
              <p:nvPr/>
            </p:nvSpPr>
            <p:spPr bwMode="auto">
              <a:xfrm>
                <a:off x="413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5" name="Freeform 1904"/>
              <p:cNvSpPr>
                <a:spLocks/>
              </p:cNvSpPr>
              <p:nvPr/>
            </p:nvSpPr>
            <p:spPr bwMode="auto">
              <a:xfrm>
                <a:off x="413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6" name="Freeform 1905"/>
              <p:cNvSpPr>
                <a:spLocks/>
              </p:cNvSpPr>
              <p:nvPr/>
            </p:nvSpPr>
            <p:spPr bwMode="auto">
              <a:xfrm>
                <a:off x="412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7" name="Freeform 1906"/>
              <p:cNvSpPr>
                <a:spLocks/>
              </p:cNvSpPr>
              <p:nvPr/>
            </p:nvSpPr>
            <p:spPr bwMode="auto">
              <a:xfrm>
                <a:off x="411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8" name="Freeform 1907"/>
              <p:cNvSpPr>
                <a:spLocks/>
              </p:cNvSpPr>
              <p:nvPr/>
            </p:nvSpPr>
            <p:spPr bwMode="auto">
              <a:xfrm>
                <a:off x="410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19" name="Freeform 1908"/>
              <p:cNvSpPr>
                <a:spLocks/>
              </p:cNvSpPr>
              <p:nvPr/>
            </p:nvSpPr>
            <p:spPr bwMode="auto">
              <a:xfrm>
                <a:off x="409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0" name="Freeform 1909"/>
              <p:cNvSpPr>
                <a:spLocks/>
              </p:cNvSpPr>
              <p:nvPr/>
            </p:nvSpPr>
            <p:spPr bwMode="auto">
              <a:xfrm>
                <a:off x="408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1" name="Freeform 1910"/>
              <p:cNvSpPr>
                <a:spLocks/>
              </p:cNvSpPr>
              <p:nvPr/>
            </p:nvSpPr>
            <p:spPr bwMode="auto">
              <a:xfrm>
                <a:off x="407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2" name="Freeform 1911"/>
              <p:cNvSpPr>
                <a:spLocks/>
              </p:cNvSpPr>
              <p:nvPr/>
            </p:nvSpPr>
            <p:spPr bwMode="auto">
              <a:xfrm>
                <a:off x="406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3" name="Freeform 1912"/>
              <p:cNvSpPr>
                <a:spLocks/>
              </p:cNvSpPr>
              <p:nvPr/>
            </p:nvSpPr>
            <p:spPr bwMode="auto">
              <a:xfrm>
                <a:off x="405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4" name="Freeform 1913"/>
              <p:cNvSpPr>
                <a:spLocks/>
              </p:cNvSpPr>
              <p:nvPr/>
            </p:nvSpPr>
            <p:spPr bwMode="auto">
              <a:xfrm>
                <a:off x="404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5" name="Freeform 1914"/>
              <p:cNvSpPr>
                <a:spLocks/>
              </p:cNvSpPr>
              <p:nvPr/>
            </p:nvSpPr>
            <p:spPr bwMode="auto">
              <a:xfrm>
                <a:off x="403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6" name="Freeform 1915"/>
              <p:cNvSpPr>
                <a:spLocks/>
              </p:cNvSpPr>
              <p:nvPr/>
            </p:nvSpPr>
            <p:spPr bwMode="auto">
              <a:xfrm>
                <a:off x="402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7" name="Freeform 1916"/>
              <p:cNvSpPr>
                <a:spLocks/>
              </p:cNvSpPr>
              <p:nvPr/>
            </p:nvSpPr>
            <p:spPr bwMode="auto">
              <a:xfrm>
                <a:off x="401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8" name="Freeform 1917"/>
              <p:cNvSpPr>
                <a:spLocks/>
              </p:cNvSpPr>
              <p:nvPr/>
            </p:nvSpPr>
            <p:spPr bwMode="auto">
              <a:xfrm>
                <a:off x="400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29" name="Freeform 1918"/>
              <p:cNvSpPr>
                <a:spLocks/>
              </p:cNvSpPr>
              <p:nvPr/>
            </p:nvSpPr>
            <p:spPr bwMode="auto">
              <a:xfrm>
                <a:off x="400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0" name="Freeform 1919"/>
              <p:cNvSpPr>
                <a:spLocks/>
              </p:cNvSpPr>
              <p:nvPr/>
            </p:nvSpPr>
            <p:spPr bwMode="auto">
              <a:xfrm>
                <a:off x="399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1" name="Freeform 1920"/>
              <p:cNvSpPr>
                <a:spLocks/>
              </p:cNvSpPr>
              <p:nvPr/>
            </p:nvSpPr>
            <p:spPr bwMode="auto">
              <a:xfrm>
                <a:off x="398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2" name="Freeform 1921"/>
              <p:cNvSpPr>
                <a:spLocks/>
              </p:cNvSpPr>
              <p:nvPr/>
            </p:nvSpPr>
            <p:spPr bwMode="auto">
              <a:xfrm>
                <a:off x="397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3" name="Freeform 1922"/>
              <p:cNvSpPr>
                <a:spLocks/>
              </p:cNvSpPr>
              <p:nvPr/>
            </p:nvSpPr>
            <p:spPr bwMode="auto">
              <a:xfrm>
                <a:off x="396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4" name="Freeform 1923"/>
              <p:cNvSpPr>
                <a:spLocks/>
              </p:cNvSpPr>
              <p:nvPr/>
            </p:nvSpPr>
            <p:spPr bwMode="auto">
              <a:xfrm>
                <a:off x="395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5" name="Freeform 1924"/>
              <p:cNvSpPr>
                <a:spLocks/>
              </p:cNvSpPr>
              <p:nvPr/>
            </p:nvSpPr>
            <p:spPr bwMode="auto">
              <a:xfrm>
                <a:off x="394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6" name="Freeform 1925"/>
              <p:cNvSpPr>
                <a:spLocks/>
              </p:cNvSpPr>
              <p:nvPr/>
            </p:nvSpPr>
            <p:spPr bwMode="auto">
              <a:xfrm>
                <a:off x="393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7" name="Freeform 1926"/>
              <p:cNvSpPr>
                <a:spLocks/>
              </p:cNvSpPr>
              <p:nvPr/>
            </p:nvSpPr>
            <p:spPr bwMode="auto">
              <a:xfrm>
                <a:off x="392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8" name="Freeform 1927"/>
              <p:cNvSpPr>
                <a:spLocks/>
              </p:cNvSpPr>
              <p:nvPr/>
            </p:nvSpPr>
            <p:spPr bwMode="auto">
              <a:xfrm>
                <a:off x="391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39" name="Freeform 1928"/>
              <p:cNvSpPr>
                <a:spLocks/>
              </p:cNvSpPr>
              <p:nvPr/>
            </p:nvSpPr>
            <p:spPr bwMode="auto">
              <a:xfrm>
                <a:off x="390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0" name="Freeform 1929"/>
              <p:cNvSpPr>
                <a:spLocks/>
              </p:cNvSpPr>
              <p:nvPr/>
            </p:nvSpPr>
            <p:spPr bwMode="auto">
              <a:xfrm>
                <a:off x="389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1" name="Freeform 1930"/>
              <p:cNvSpPr>
                <a:spLocks/>
              </p:cNvSpPr>
              <p:nvPr/>
            </p:nvSpPr>
            <p:spPr bwMode="auto">
              <a:xfrm>
                <a:off x="388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2" name="Freeform 1931"/>
              <p:cNvSpPr>
                <a:spLocks/>
              </p:cNvSpPr>
              <p:nvPr/>
            </p:nvSpPr>
            <p:spPr bwMode="auto">
              <a:xfrm>
                <a:off x="387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3" name="Freeform 1932"/>
              <p:cNvSpPr>
                <a:spLocks/>
              </p:cNvSpPr>
              <p:nvPr/>
            </p:nvSpPr>
            <p:spPr bwMode="auto">
              <a:xfrm>
                <a:off x="386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4" name="Freeform 1933"/>
              <p:cNvSpPr>
                <a:spLocks/>
              </p:cNvSpPr>
              <p:nvPr/>
            </p:nvSpPr>
            <p:spPr bwMode="auto">
              <a:xfrm>
                <a:off x="386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5" name="Freeform 1934"/>
              <p:cNvSpPr>
                <a:spLocks/>
              </p:cNvSpPr>
              <p:nvPr/>
            </p:nvSpPr>
            <p:spPr bwMode="auto">
              <a:xfrm>
                <a:off x="385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6" name="Freeform 1935"/>
              <p:cNvSpPr>
                <a:spLocks/>
              </p:cNvSpPr>
              <p:nvPr/>
            </p:nvSpPr>
            <p:spPr bwMode="auto">
              <a:xfrm>
                <a:off x="384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7" name="Freeform 1936"/>
              <p:cNvSpPr>
                <a:spLocks/>
              </p:cNvSpPr>
              <p:nvPr/>
            </p:nvSpPr>
            <p:spPr bwMode="auto">
              <a:xfrm>
                <a:off x="383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8" name="Freeform 1937"/>
              <p:cNvSpPr>
                <a:spLocks/>
              </p:cNvSpPr>
              <p:nvPr/>
            </p:nvSpPr>
            <p:spPr bwMode="auto">
              <a:xfrm>
                <a:off x="382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49" name="Freeform 1938"/>
              <p:cNvSpPr>
                <a:spLocks/>
              </p:cNvSpPr>
              <p:nvPr/>
            </p:nvSpPr>
            <p:spPr bwMode="auto">
              <a:xfrm>
                <a:off x="381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0" name="Freeform 1939"/>
              <p:cNvSpPr>
                <a:spLocks/>
              </p:cNvSpPr>
              <p:nvPr/>
            </p:nvSpPr>
            <p:spPr bwMode="auto">
              <a:xfrm>
                <a:off x="380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1" name="Freeform 1940"/>
              <p:cNvSpPr>
                <a:spLocks/>
              </p:cNvSpPr>
              <p:nvPr/>
            </p:nvSpPr>
            <p:spPr bwMode="auto">
              <a:xfrm>
                <a:off x="379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2" name="Freeform 1941"/>
              <p:cNvSpPr>
                <a:spLocks/>
              </p:cNvSpPr>
              <p:nvPr/>
            </p:nvSpPr>
            <p:spPr bwMode="auto">
              <a:xfrm>
                <a:off x="378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3" name="Freeform 1942"/>
              <p:cNvSpPr>
                <a:spLocks/>
              </p:cNvSpPr>
              <p:nvPr/>
            </p:nvSpPr>
            <p:spPr bwMode="auto">
              <a:xfrm>
                <a:off x="377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4" name="Freeform 1943"/>
              <p:cNvSpPr>
                <a:spLocks/>
              </p:cNvSpPr>
              <p:nvPr/>
            </p:nvSpPr>
            <p:spPr bwMode="auto">
              <a:xfrm>
                <a:off x="376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5" name="Freeform 1944"/>
              <p:cNvSpPr>
                <a:spLocks/>
              </p:cNvSpPr>
              <p:nvPr/>
            </p:nvSpPr>
            <p:spPr bwMode="auto">
              <a:xfrm>
                <a:off x="375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6" name="Freeform 1945"/>
              <p:cNvSpPr>
                <a:spLocks/>
              </p:cNvSpPr>
              <p:nvPr/>
            </p:nvSpPr>
            <p:spPr bwMode="auto">
              <a:xfrm>
                <a:off x="374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7" name="Freeform 1946"/>
              <p:cNvSpPr>
                <a:spLocks/>
              </p:cNvSpPr>
              <p:nvPr/>
            </p:nvSpPr>
            <p:spPr bwMode="auto">
              <a:xfrm>
                <a:off x="373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8" name="Freeform 1947"/>
              <p:cNvSpPr>
                <a:spLocks/>
              </p:cNvSpPr>
              <p:nvPr/>
            </p:nvSpPr>
            <p:spPr bwMode="auto">
              <a:xfrm>
                <a:off x="373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59" name="Freeform 1948"/>
              <p:cNvSpPr>
                <a:spLocks/>
              </p:cNvSpPr>
              <p:nvPr/>
            </p:nvSpPr>
            <p:spPr bwMode="auto">
              <a:xfrm>
                <a:off x="372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0" name="Freeform 1949"/>
              <p:cNvSpPr>
                <a:spLocks/>
              </p:cNvSpPr>
              <p:nvPr/>
            </p:nvSpPr>
            <p:spPr bwMode="auto">
              <a:xfrm>
                <a:off x="371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1" name="Freeform 1950"/>
              <p:cNvSpPr>
                <a:spLocks/>
              </p:cNvSpPr>
              <p:nvPr/>
            </p:nvSpPr>
            <p:spPr bwMode="auto">
              <a:xfrm>
                <a:off x="370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2" name="Freeform 1951"/>
              <p:cNvSpPr>
                <a:spLocks/>
              </p:cNvSpPr>
              <p:nvPr/>
            </p:nvSpPr>
            <p:spPr bwMode="auto">
              <a:xfrm>
                <a:off x="369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3" name="Freeform 1952"/>
              <p:cNvSpPr>
                <a:spLocks/>
              </p:cNvSpPr>
              <p:nvPr/>
            </p:nvSpPr>
            <p:spPr bwMode="auto">
              <a:xfrm>
                <a:off x="368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4" name="Freeform 1953"/>
              <p:cNvSpPr>
                <a:spLocks/>
              </p:cNvSpPr>
              <p:nvPr/>
            </p:nvSpPr>
            <p:spPr bwMode="auto">
              <a:xfrm>
                <a:off x="367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5" name="Freeform 1954"/>
              <p:cNvSpPr>
                <a:spLocks/>
              </p:cNvSpPr>
              <p:nvPr/>
            </p:nvSpPr>
            <p:spPr bwMode="auto">
              <a:xfrm>
                <a:off x="3665"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6" name="Freeform 1955"/>
              <p:cNvSpPr>
                <a:spLocks/>
              </p:cNvSpPr>
              <p:nvPr/>
            </p:nvSpPr>
            <p:spPr bwMode="auto">
              <a:xfrm>
                <a:off x="365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7" name="Freeform 1956"/>
              <p:cNvSpPr>
                <a:spLocks/>
              </p:cNvSpPr>
              <p:nvPr/>
            </p:nvSpPr>
            <p:spPr bwMode="auto">
              <a:xfrm>
                <a:off x="3646"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8" name="Freeform 1957"/>
              <p:cNvSpPr>
                <a:spLocks/>
              </p:cNvSpPr>
              <p:nvPr/>
            </p:nvSpPr>
            <p:spPr bwMode="auto">
              <a:xfrm>
                <a:off x="3637"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69" name="Freeform 1958"/>
              <p:cNvSpPr>
                <a:spLocks/>
              </p:cNvSpPr>
              <p:nvPr/>
            </p:nvSpPr>
            <p:spPr bwMode="auto">
              <a:xfrm>
                <a:off x="362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0" name="Freeform 1959"/>
              <p:cNvSpPr>
                <a:spLocks/>
              </p:cNvSpPr>
              <p:nvPr/>
            </p:nvSpPr>
            <p:spPr bwMode="auto">
              <a:xfrm>
                <a:off x="3618"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1" name="Freeform 1960"/>
              <p:cNvSpPr>
                <a:spLocks/>
              </p:cNvSpPr>
              <p:nvPr/>
            </p:nvSpPr>
            <p:spPr bwMode="auto">
              <a:xfrm>
                <a:off x="3609"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2" name="Freeform 1961"/>
              <p:cNvSpPr>
                <a:spLocks/>
              </p:cNvSpPr>
              <p:nvPr/>
            </p:nvSpPr>
            <p:spPr bwMode="auto">
              <a:xfrm>
                <a:off x="3600"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3" name="Freeform 1962"/>
              <p:cNvSpPr>
                <a:spLocks/>
              </p:cNvSpPr>
              <p:nvPr/>
            </p:nvSpPr>
            <p:spPr bwMode="auto">
              <a:xfrm>
                <a:off x="359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4" name="Freeform 1963"/>
              <p:cNvSpPr>
                <a:spLocks/>
              </p:cNvSpPr>
              <p:nvPr/>
            </p:nvSpPr>
            <p:spPr bwMode="auto">
              <a:xfrm>
                <a:off x="3581"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5" name="Freeform 1964"/>
              <p:cNvSpPr>
                <a:spLocks/>
              </p:cNvSpPr>
              <p:nvPr/>
            </p:nvSpPr>
            <p:spPr bwMode="auto">
              <a:xfrm>
                <a:off x="3572"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6" name="Freeform 1965"/>
              <p:cNvSpPr>
                <a:spLocks/>
              </p:cNvSpPr>
              <p:nvPr/>
            </p:nvSpPr>
            <p:spPr bwMode="auto">
              <a:xfrm>
                <a:off x="356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7" name="Freeform 1966"/>
              <p:cNvSpPr>
                <a:spLocks/>
              </p:cNvSpPr>
              <p:nvPr/>
            </p:nvSpPr>
            <p:spPr bwMode="auto">
              <a:xfrm>
                <a:off x="3553"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5478" name="Freeform 1967"/>
              <p:cNvSpPr>
                <a:spLocks/>
              </p:cNvSpPr>
              <p:nvPr/>
            </p:nvSpPr>
            <p:spPr bwMode="auto">
              <a:xfrm>
                <a:off x="3544" y="101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grpSp>
        <p:grpSp>
          <p:nvGrpSpPr>
            <p:cNvPr id="12" name="Group 2630"/>
            <p:cNvGrpSpPr>
              <a:grpSpLocks/>
            </p:cNvGrpSpPr>
            <p:nvPr/>
          </p:nvGrpSpPr>
          <p:grpSpPr bwMode="auto">
            <a:xfrm>
              <a:off x="3467" y="1087"/>
              <a:ext cx="2318" cy="784"/>
              <a:chOff x="3467" y="1087"/>
              <a:chExt cx="2318" cy="784"/>
            </a:xfrm>
          </p:grpSpPr>
          <p:sp>
            <p:nvSpPr>
              <p:cNvPr id="14157" name="Rectangle 1969"/>
              <p:cNvSpPr>
                <a:spLocks noChangeArrowheads="1"/>
              </p:cNvSpPr>
              <p:nvPr/>
            </p:nvSpPr>
            <p:spPr bwMode="auto">
              <a:xfrm>
                <a:off x="3470" y="1089"/>
                <a:ext cx="2301" cy="767"/>
              </a:xfrm>
              <a:prstGeom prst="rect">
                <a:avLst/>
              </a:prstGeom>
              <a:solidFill>
                <a:srgbClr val="FFFFFF"/>
              </a:solidFill>
              <a:ln w="9525">
                <a:noFill/>
                <a:miter lim="800000"/>
                <a:headEnd/>
                <a:tailEnd/>
              </a:ln>
            </p:spPr>
            <p:txBody>
              <a:bodyPr wrap="none" anchor="ctr"/>
              <a:lstStyle/>
              <a:p>
                <a:endParaRPr lang="fr-FR"/>
              </a:p>
            </p:txBody>
          </p:sp>
          <p:sp>
            <p:nvSpPr>
              <p:cNvPr id="14158" name="Freeform 1970"/>
              <p:cNvSpPr>
                <a:spLocks/>
              </p:cNvSpPr>
              <p:nvPr/>
            </p:nvSpPr>
            <p:spPr bwMode="auto">
              <a:xfrm>
                <a:off x="3467" y="10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59" name="Freeform 1971"/>
              <p:cNvSpPr>
                <a:spLocks/>
              </p:cNvSpPr>
              <p:nvPr/>
            </p:nvSpPr>
            <p:spPr bwMode="auto">
              <a:xfrm>
                <a:off x="3467" y="10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0" name="Freeform 1972"/>
              <p:cNvSpPr>
                <a:spLocks/>
              </p:cNvSpPr>
              <p:nvPr/>
            </p:nvSpPr>
            <p:spPr bwMode="auto">
              <a:xfrm>
                <a:off x="3467" y="11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1" name="Freeform 1973"/>
              <p:cNvSpPr>
                <a:spLocks/>
              </p:cNvSpPr>
              <p:nvPr/>
            </p:nvSpPr>
            <p:spPr bwMode="auto">
              <a:xfrm>
                <a:off x="3467" y="11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2" name="Freeform 1974"/>
              <p:cNvSpPr>
                <a:spLocks/>
              </p:cNvSpPr>
              <p:nvPr/>
            </p:nvSpPr>
            <p:spPr bwMode="auto">
              <a:xfrm>
                <a:off x="3467" y="11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3" name="Freeform 1975"/>
              <p:cNvSpPr>
                <a:spLocks/>
              </p:cNvSpPr>
              <p:nvPr/>
            </p:nvSpPr>
            <p:spPr bwMode="auto">
              <a:xfrm>
                <a:off x="3467" y="11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4" name="Freeform 1976"/>
              <p:cNvSpPr>
                <a:spLocks/>
              </p:cNvSpPr>
              <p:nvPr/>
            </p:nvSpPr>
            <p:spPr bwMode="auto">
              <a:xfrm>
                <a:off x="3467" y="11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5" name="Freeform 1977"/>
              <p:cNvSpPr>
                <a:spLocks/>
              </p:cNvSpPr>
              <p:nvPr/>
            </p:nvSpPr>
            <p:spPr bwMode="auto">
              <a:xfrm>
                <a:off x="3467" y="11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6" name="Freeform 1978"/>
              <p:cNvSpPr>
                <a:spLocks/>
              </p:cNvSpPr>
              <p:nvPr/>
            </p:nvSpPr>
            <p:spPr bwMode="auto">
              <a:xfrm>
                <a:off x="3467" y="11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7" name="Freeform 1979"/>
              <p:cNvSpPr>
                <a:spLocks/>
              </p:cNvSpPr>
              <p:nvPr/>
            </p:nvSpPr>
            <p:spPr bwMode="auto">
              <a:xfrm>
                <a:off x="3467" y="11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8" name="Freeform 1980"/>
              <p:cNvSpPr>
                <a:spLocks/>
              </p:cNvSpPr>
              <p:nvPr/>
            </p:nvSpPr>
            <p:spPr bwMode="auto">
              <a:xfrm>
                <a:off x="3467" y="11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69" name="Freeform 1981"/>
              <p:cNvSpPr>
                <a:spLocks/>
              </p:cNvSpPr>
              <p:nvPr/>
            </p:nvSpPr>
            <p:spPr bwMode="auto">
              <a:xfrm>
                <a:off x="3467" y="11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0" name="Freeform 1982"/>
              <p:cNvSpPr>
                <a:spLocks/>
              </p:cNvSpPr>
              <p:nvPr/>
            </p:nvSpPr>
            <p:spPr bwMode="auto">
              <a:xfrm>
                <a:off x="3467" y="120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1" name="Freeform 1983"/>
              <p:cNvSpPr>
                <a:spLocks/>
              </p:cNvSpPr>
              <p:nvPr/>
            </p:nvSpPr>
            <p:spPr bwMode="auto">
              <a:xfrm>
                <a:off x="3467" y="12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2" name="Freeform 1984"/>
              <p:cNvSpPr>
                <a:spLocks/>
              </p:cNvSpPr>
              <p:nvPr/>
            </p:nvSpPr>
            <p:spPr bwMode="auto">
              <a:xfrm>
                <a:off x="3467" y="12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3" name="Freeform 1985"/>
              <p:cNvSpPr>
                <a:spLocks/>
              </p:cNvSpPr>
              <p:nvPr/>
            </p:nvSpPr>
            <p:spPr bwMode="auto">
              <a:xfrm>
                <a:off x="3467" y="12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4" name="Freeform 1986"/>
              <p:cNvSpPr>
                <a:spLocks/>
              </p:cNvSpPr>
              <p:nvPr/>
            </p:nvSpPr>
            <p:spPr bwMode="auto">
              <a:xfrm>
                <a:off x="3467" y="12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5" name="Freeform 1987"/>
              <p:cNvSpPr>
                <a:spLocks/>
              </p:cNvSpPr>
              <p:nvPr/>
            </p:nvSpPr>
            <p:spPr bwMode="auto">
              <a:xfrm>
                <a:off x="3467" y="12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6" name="Freeform 1988"/>
              <p:cNvSpPr>
                <a:spLocks/>
              </p:cNvSpPr>
              <p:nvPr/>
            </p:nvSpPr>
            <p:spPr bwMode="auto">
              <a:xfrm>
                <a:off x="3467" y="12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7" name="Freeform 1989"/>
              <p:cNvSpPr>
                <a:spLocks/>
              </p:cNvSpPr>
              <p:nvPr/>
            </p:nvSpPr>
            <p:spPr bwMode="auto">
              <a:xfrm>
                <a:off x="3467" y="12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8" name="Freeform 1990"/>
              <p:cNvSpPr>
                <a:spLocks/>
              </p:cNvSpPr>
              <p:nvPr/>
            </p:nvSpPr>
            <p:spPr bwMode="auto">
              <a:xfrm>
                <a:off x="3467" y="12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79" name="Freeform 1991"/>
              <p:cNvSpPr>
                <a:spLocks/>
              </p:cNvSpPr>
              <p:nvPr/>
            </p:nvSpPr>
            <p:spPr bwMode="auto">
              <a:xfrm>
                <a:off x="3467" y="12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0" name="Freeform 1992"/>
              <p:cNvSpPr>
                <a:spLocks/>
              </p:cNvSpPr>
              <p:nvPr/>
            </p:nvSpPr>
            <p:spPr bwMode="auto">
              <a:xfrm>
                <a:off x="3467" y="12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1" name="Freeform 1993"/>
              <p:cNvSpPr>
                <a:spLocks/>
              </p:cNvSpPr>
              <p:nvPr/>
            </p:nvSpPr>
            <p:spPr bwMode="auto">
              <a:xfrm>
                <a:off x="3467" y="13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2" name="Freeform 1994"/>
              <p:cNvSpPr>
                <a:spLocks/>
              </p:cNvSpPr>
              <p:nvPr/>
            </p:nvSpPr>
            <p:spPr bwMode="auto">
              <a:xfrm>
                <a:off x="3467" y="13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3" name="Freeform 1995"/>
              <p:cNvSpPr>
                <a:spLocks/>
              </p:cNvSpPr>
              <p:nvPr/>
            </p:nvSpPr>
            <p:spPr bwMode="auto">
              <a:xfrm>
                <a:off x="3467" y="13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4" name="Freeform 1996"/>
              <p:cNvSpPr>
                <a:spLocks/>
              </p:cNvSpPr>
              <p:nvPr/>
            </p:nvSpPr>
            <p:spPr bwMode="auto">
              <a:xfrm>
                <a:off x="3467" y="13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5" name="Freeform 1997"/>
              <p:cNvSpPr>
                <a:spLocks/>
              </p:cNvSpPr>
              <p:nvPr/>
            </p:nvSpPr>
            <p:spPr bwMode="auto">
              <a:xfrm>
                <a:off x="3467" y="13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6" name="Freeform 1998"/>
              <p:cNvSpPr>
                <a:spLocks/>
              </p:cNvSpPr>
              <p:nvPr/>
            </p:nvSpPr>
            <p:spPr bwMode="auto">
              <a:xfrm>
                <a:off x="3467" y="13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7" name="Freeform 1999"/>
              <p:cNvSpPr>
                <a:spLocks/>
              </p:cNvSpPr>
              <p:nvPr/>
            </p:nvSpPr>
            <p:spPr bwMode="auto">
              <a:xfrm>
                <a:off x="3467" y="13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8" name="Freeform 2000"/>
              <p:cNvSpPr>
                <a:spLocks/>
              </p:cNvSpPr>
              <p:nvPr/>
            </p:nvSpPr>
            <p:spPr bwMode="auto">
              <a:xfrm>
                <a:off x="3467" y="13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89" name="Freeform 2001"/>
              <p:cNvSpPr>
                <a:spLocks/>
              </p:cNvSpPr>
              <p:nvPr/>
            </p:nvSpPr>
            <p:spPr bwMode="auto">
              <a:xfrm>
                <a:off x="3467" y="13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0" name="Freeform 2002"/>
              <p:cNvSpPr>
                <a:spLocks/>
              </p:cNvSpPr>
              <p:nvPr/>
            </p:nvSpPr>
            <p:spPr bwMode="auto">
              <a:xfrm>
                <a:off x="3467" y="13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1" name="Freeform 2003"/>
              <p:cNvSpPr>
                <a:spLocks/>
              </p:cNvSpPr>
              <p:nvPr/>
            </p:nvSpPr>
            <p:spPr bwMode="auto">
              <a:xfrm>
                <a:off x="3467" y="13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2" name="Freeform 2004"/>
              <p:cNvSpPr>
                <a:spLocks/>
              </p:cNvSpPr>
              <p:nvPr/>
            </p:nvSpPr>
            <p:spPr bwMode="auto">
              <a:xfrm>
                <a:off x="3467" y="14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3" name="Freeform 2005"/>
              <p:cNvSpPr>
                <a:spLocks/>
              </p:cNvSpPr>
              <p:nvPr/>
            </p:nvSpPr>
            <p:spPr bwMode="auto">
              <a:xfrm>
                <a:off x="3467" y="14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4" name="Freeform 2006"/>
              <p:cNvSpPr>
                <a:spLocks/>
              </p:cNvSpPr>
              <p:nvPr/>
            </p:nvSpPr>
            <p:spPr bwMode="auto">
              <a:xfrm>
                <a:off x="3467" y="14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5" name="Freeform 2007"/>
              <p:cNvSpPr>
                <a:spLocks/>
              </p:cNvSpPr>
              <p:nvPr/>
            </p:nvSpPr>
            <p:spPr bwMode="auto">
              <a:xfrm>
                <a:off x="3467" y="14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6" name="Freeform 2008"/>
              <p:cNvSpPr>
                <a:spLocks/>
              </p:cNvSpPr>
              <p:nvPr/>
            </p:nvSpPr>
            <p:spPr bwMode="auto">
              <a:xfrm>
                <a:off x="3467" y="14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7" name="Freeform 2009"/>
              <p:cNvSpPr>
                <a:spLocks/>
              </p:cNvSpPr>
              <p:nvPr/>
            </p:nvSpPr>
            <p:spPr bwMode="auto">
              <a:xfrm>
                <a:off x="3467" y="14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8" name="Freeform 2010"/>
              <p:cNvSpPr>
                <a:spLocks/>
              </p:cNvSpPr>
              <p:nvPr/>
            </p:nvSpPr>
            <p:spPr bwMode="auto">
              <a:xfrm>
                <a:off x="3467" y="146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199" name="Freeform 2011"/>
              <p:cNvSpPr>
                <a:spLocks/>
              </p:cNvSpPr>
              <p:nvPr/>
            </p:nvSpPr>
            <p:spPr bwMode="auto">
              <a:xfrm>
                <a:off x="3467" y="147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0" name="Freeform 2012"/>
              <p:cNvSpPr>
                <a:spLocks/>
              </p:cNvSpPr>
              <p:nvPr/>
            </p:nvSpPr>
            <p:spPr bwMode="auto">
              <a:xfrm>
                <a:off x="3467" y="148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1" name="Freeform 2013"/>
              <p:cNvSpPr>
                <a:spLocks/>
              </p:cNvSpPr>
              <p:nvPr/>
            </p:nvSpPr>
            <p:spPr bwMode="auto">
              <a:xfrm>
                <a:off x="3467" y="148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2" name="Freeform 2014"/>
              <p:cNvSpPr>
                <a:spLocks/>
              </p:cNvSpPr>
              <p:nvPr/>
            </p:nvSpPr>
            <p:spPr bwMode="auto">
              <a:xfrm>
                <a:off x="3467" y="149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3" name="Freeform 2015"/>
              <p:cNvSpPr>
                <a:spLocks/>
              </p:cNvSpPr>
              <p:nvPr/>
            </p:nvSpPr>
            <p:spPr bwMode="auto">
              <a:xfrm>
                <a:off x="3467" y="150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4" name="Freeform 2016"/>
              <p:cNvSpPr>
                <a:spLocks/>
              </p:cNvSpPr>
              <p:nvPr/>
            </p:nvSpPr>
            <p:spPr bwMode="auto">
              <a:xfrm>
                <a:off x="3467" y="151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5" name="Freeform 2017"/>
              <p:cNvSpPr>
                <a:spLocks/>
              </p:cNvSpPr>
              <p:nvPr/>
            </p:nvSpPr>
            <p:spPr bwMode="auto">
              <a:xfrm>
                <a:off x="3467" y="152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6" name="Freeform 2018"/>
              <p:cNvSpPr>
                <a:spLocks/>
              </p:cNvSpPr>
              <p:nvPr/>
            </p:nvSpPr>
            <p:spPr bwMode="auto">
              <a:xfrm>
                <a:off x="3467" y="153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7" name="Freeform 2019"/>
              <p:cNvSpPr>
                <a:spLocks/>
              </p:cNvSpPr>
              <p:nvPr/>
            </p:nvSpPr>
            <p:spPr bwMode="auto">
              <a:xfrm>
                <a:off x="3467" y="154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8" name="Freeform 2020"/>
              <p:cNvSpPr>
                <a:spLocks/>
              </p:cNvSpPr>
              <p:nvPr/>
            </p:nvSpPr>
            <p:spPr bwMode="auto">
              <a:xfrm>
                <a:off x="3467" y="155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09" name="Freeform 2021"/>
              <p:cNvSpPr>
                <a:spLocks/>
              </p:cNvSpPr>
              <p:nvPr/>
            </p:nvSpPr>
            <p:spPr bwMode="auto">
              <a:xfrm>
                <a:off x="3467" y="15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0" name="Freeform 2022"/>
              <p:cNvSpPr>
                <a:spLocks/>
              </p:cNvSpPr>
              <p:nvPr/>
            </p:nvSpPr>
            <p:spPr bwMode="auto">
              <a:xfrm>
                <a:off x="3467" y="15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1" name="Freeform 2023"/>
              <p:cNvSpPr>
                <a:spLocks/>
              </p:cNvSpPr>
              <p:nvPr/>
            </p:nvSpPr>
            <p:spPr bwMode="auto">
              <a:xfrm>
                <a:off x="3467" y="15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2" name="Freeform 2024"/>
              <p:cNvSpPr>
                <a:spLocks/>
              </p:cNvSpPr>
              <p:nvPr/>
            </p:nvSpPr>
            <p:spPr bwMode="auto">
              <a:xfrm>
                <a:off x="3467" y="15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3" name="Freeform 2025"/>
              <p:cNvSpPr>
                <a:spLocks/>
              </p:cNvSpPr>
              <p:nvPr/>
            </p:nvSpPr>
            <p:spPr bwMode="auto">
              <a:xfrm>
                <a:off x="3467" y="160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4" name="Freeform 2026"/>
              <p:cNvSpPr>
                <a:spLocks/>
              </p:cNvSpPr>
              <p:nvPr/>
            </p:nvSpPr>
            <p:spPr bwMode="auto">
              <a:xfrm>
                <a:off x="3467" y="16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5" name="Freeform 2027"/>
              <p:cNvSpPr>
                <a:spLocks/>
              </p:cNvSpPr>
              <p:nvPr/>
            </p:nvSpPr>
            <p:spPr bwMode="auto">
              <a:xfrm>
                <a:off x="3467" y="16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6" name="Freeform 2028"/>
              <p:cNvSpPr>
                <a:spLocks/>
              </p:cNvSpPr>
              <p:nvPr/>
            </p:nvSpPr>
            <p:spPr bwMode="auto">
              <a:xfrm>
                <a:off x="3467" y="16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7" name="Freeform 2029"/>
              <p:cNvSpPr>
                <a:spLocks/>
              </p:cNvSpPr>
              <p:nvPr/>
            </p:nvSpPr>
            <p:spPr bwMode="auto">
              <a:xfrm>
                <a:off x="3467" y="16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8" name="Freeform 2030"/>
              <p:cNvSpPr>
                <a:spLocks/>
              </p:cNvSpPr>
              <p:nvPr/>
            </p:nvSpPr>
            <p:spPr bwMode="auto">
              <a:xfrm>
                <a:off x="3467" y="16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19" name="Freeform 2031"/>
              <p:cNvSpPr>
                <a:spLocks/>
              </p:cNvSpPr>
              <p:nvPr/>
            </p:nvSpPr>
            <p:spPr bwMode="auto">
              <a:xfrm>
                <a:off x="3467" y="16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0" name="Freeform 2032"/>
              <p:cNvSpPr>
                <a:spLocks/>
              </p:cNvSpPr>
              <p:nvPr/>
            </p:nvSpPr>
            <p:spPr bwMode="auto">
              <a:xfrm>
                <a:off x="3467" y="16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1" name="Freeform 2033"/>
              <p:cNvSpPr>
                <a:spLocks/>
              </p:cNvSpPr>
              <p:nvPr/>
            </p:nvSpPr>
            <p:spPr bwMode="auto">
              <a:xfrm>
                <a:off x="3467" y="16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2" name="Freeform 2034"/>
              <p:cNvSpPr>
                <a:spLocks/>
              </p:cNvSpPr>
              <p:nvPr/>
            </p:nvSpPr>
            <p:spPr bwMode="auto">
              <a:xfrm>
                <a:off x="3467" y="16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3" name="Freeform 2035"/>
              <p:cNvSpPr>
                <a:spLocks/>
              </p:cNvSpPr>
              <p:nvPr/>
            </p:nvSpPr>
            <p:spPr bwMode="auto">
              <a:xfrm>
                <a:off x="3467" y="16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4" name="Freeform 2036"/>
              <p:cNvSpPr>
                <a:spLocks/>
              </p:cNvSpPr>
              <p:nvPr/>
            </p:nvSpPr>
            <p:spPr bwMode="auto">
              <a:xfrm>
                <a:off x="3467" y="17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5" name="Freeform 2037"/>
              <p:cNvSpPr>
                <a:spLocks/>
              </p:cNvSpPr>
              <p:nvPr/>
            </p:nvSpPr>
            <p:spPr bwMode="auto">
              <a:xfrm>
                <a:off x="3467" y="17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6" name="Freeform 2038"/>
              <p:cNvSpPr>
                <a:spLocks/>
              </p:cNvSpPr>
              <p:nvPr/>
            </p:nvSpPr>
            <p:spPr bwMode="auto">
              <a:xfrm>
                <a:off x="3467" y="17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7" name="Freeform 2039"/>
              <p:cNvSpPr>
                <a:spLocks/>
              </p:cNvSpPr>
              <p:nvPr/>
            </p:nvSpPr>
            <p:spPr bwMode="auto">
              <a:xfrm>
                <a:off x="3467" y="17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8" name="Freeform 2040"/>
              <p:cNvSpPr>
                <a:spLocks/>
              </p:cNvSpPr>
              <p:nvPr/>
            </p:nvSpPr>
            <p:spPr bwMode="auto">
              <a:xfrm>
                <a:off x="3467" y="17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29" name="Freeform 2041"/>
              <p:cNvSpPr>
                <a:spLocks/>
              </p:cNvSpPr>
              <p:nvPr/>
            </p:nvSpPr>
            <p:spPr bwMode="auto">
              <a:xfrm>
                <a:off x="3467" y="17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0" name="Freeform 2042"/>
              <p:cNvSpPr>
                <a:spLocks/>
              </p:cNvSpPr>
              <p:nvPr/>
            </p:nvSpPr>
            <p:spPr bwMode="auto">
              <a:xfrm>
                <a:off x="3467" y="17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1" name="Freeform 2043"/>
              <p:cNvSpPr>
                <a:spLocks/>
              </p:cNvSpPr>
              <p:nvPr/>
            </p:nvSpPr>
            <p:spPr bwMode="auto">
              <a:xfrm>
                <a:off x="3467" y="17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2" name="Freeform 2044"/>
              <p:cNvSpPr>
                <a:spLocks/>
              </p:cNvSpPr>
              <p:nvPr/>
            </p:nvSpPr>
            <p:spPr bwMode="auto">
              <a:xfrm>
                <a:off x="3467" y="17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3" name="Freeform 2045"/>
              <p:cNvSpPr>
                <a:spLocks/>
              </p:cNvSpPr>
              <p:nvPr/>
            </p:nvSpPr>
            <p:spPr bwMode="auto">
              <a:xfrm>
                <a:off x="3467" y="17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4" name="Freeform 2046"/>
              <p:cNvSpPr>
                <a:spLocks/>
              </p:cNvSpPr>
              <p:nvPr/>
            </p:nvSpPr>
            <p:spPr bwMode="auto">
              <a:xfrm>
                <a:off x="3467" y="17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5" name="Freeform 2047"/>
              <p:cNvSpPr>
                <a:spLocks/>
              </p:cNvSpPr>
              <p:nvPr/>
            </p:nvSpPr>
            <p:spPr bwMode="auto">
              <a:xfrm>
                <a:off x="3467" y="18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6" name="Freeform 2048"/>
              <p:cNvSpPr>
                <a:spLocks/>
              </p:cNvSpPr>
              <p:nvPr/>
            </p:nvSpPr>
            <p:spPr bwMode="auto">
              <a:xfrm>
                <a:off x="3467" y="18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7" name="Freeform 2049"/>
              <p:cNvSpPr>
                <a:spLocks/>
              </p:cNvSpPr>
              <p:nvPr/>
            </p:nvSpPr>
            <p:spPr bwMode="auto">
              <a:xfrm>
                <a:off x="3467" y="18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8" name="Freeform 2050"/>
              <p:cNvSpPr>
                <a:spLocks/>
              </p:cNvSpPr>
              <p:nvPr/>
            </p:nvSpPr>
            <p:spPr bwMode="auto">
              <a:xfrm>
                <a:off x="3467" y="18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39" name="Freeform 2051"/>
              <p:cNvSpPr>
                <a:spLocks/>
              </p:cNvSpPr>
              <p:nvPr/>
            </p:nvSpPr>
            <p:spPr bwMode="auto">
              <a:xfrm>
                <a:off x="3467" y="184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40" name="Freeform 2052"/>
              <p:cNvSpPr>
                <a:spLocks/>
              </p:cNvSpPr>
              <p:nvPr/>
            </p:nvSpPr>
            <p:spPr bwMode="auto">
              <a:xfrm>
                <a:off x="3467" y="185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000080"/>
              </a:solidFill>
              <a:ln w="9525" cap="rnd">
                <a:noFill/>
                <a:round/>
                <a:headEnd/>
                <a:tailEnd/>
              </a:ln>
            </p:spPr>
            <p:txBody>
              <a:bodyPr/>
              <a:lstStyle/>
              <a:p>
                <a:endParaRPr lang="fr-FR"/>
              </a:p>
            </p:txBody>
          </p:sp>
          <p:sp>
            <p:nvSpPr>
              <p:cNvPr id="14241" name="Freeform 2053"/>
              <p:cNvSpPr>
                <a:spLocks/>
              </p:cNvSpPr>
              <p:nvPr/>
            </p:nvSpPr>
            <p:spPr bwMode="auto">
              <a:xfrm>
                <a:off x="347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2" name="Freeform 2054"/>
              <p:cNvSpPr>
                <a:spLocks/>
              </p:cNvSpPr>
              <p:nvPr/>
            </p:nvSpPr>
            <p:spPr bwMode="auto">
              <a:xfrm>
                <a:off x="348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3" name="Freeform 2055"/>
              <p:cNvSpPr>
                <a:spLocks/>
              </p:cNvSpPr>
              <p:nvPr/>
            </p:nvSpPr>
            <p:spPr bwMode="auto">
              <a:xfrm>
                <a:off x="349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4" name="Freeform 2056"/>
              <p:cNvSpPr>
                <a:spLocks/>
              </p:cNvSpPr>
              <p:nvPr/>
            </p:nvSpPr>
            <p:spPr bwMode="auto">
              <a:xfrm>
                <a:off x="350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5" name="Freeform 2057"/>
              <p:cNvSpPr>
                <a:spLocks/>
              </p:cNvSpPr>
              <p:nvPr/>
            </p:nvSpPr>
            <p:spPr bwMode="auto">
              <a:xfrm>
                <a:off x="351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6" name="Freeform 2058"/>
              <p:cNvSpPr>
                <a:spLocks/>
              </p:cNvSpPr>
              <p:nvPr/>
            </p:nvSpPr>
            <p:spPr bwMode="auto">
              <a:xfrm>
                <a:off x="352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7" name="Freeform 2059"/>
              <p:cNvSpPr>
                <a:spLocks/>
              </p:cNvSpPr>
              <p:nvPr/>
            </p:nvSpPr>
            <p:spPr bwMode="auto">
              <a:xfrm>
                <a:off x="353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8" name="Freeform 2060"/>
              <p:cNvSpPr>
                <a:spLocks/>
              </p:cNvSpPr>
              <p:nvPr/>
            </p:nvSpPr>
            <p:spPr bwMode="auto">
              <a:xfrm>
                <a:off x="353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49" name="Freeform 2061"/>
              <p:cNvSpPr>
                <a:spLocks/>
              </p:cNvSpPr>
              <p:nvPr/>
            </p:nvSpPr>
            <p:spPr bwMode="auto">
              <a:xfrm>
                <a:off x="354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0" name="Freeform 2062"/>
              <p:cNvSpPr>
                <a:spLocks/>
              </p:cNvSpPr>
              <p:nvPr/>
            </p:nvSpPr>
            <p:spPr bwMode="auto">
              <a:xfrm>
                <a:off x="355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1" name="Freeform 2063"/>
              <p:cNvSpPr>
                <a:spLocks/>
              </p:cNvSpPr>
              <p:nvPr/>
            </p:nvSpPr>
            <p:spPr bwMode="auto">
              <a:xfrm>
                <a:off x="356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2" name="Freeform 2064"/>
              <p:cNvSpPr>
                <a:spLocks/>
              </p:cNvSpPr>
              <p:nvPr/>
            </p:nvSpPr>
            <p:spPr bwMode="auto">
              <a:xfrm>
                <a:off x="357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3" name="Freeform 2065"/>
              <p:cNvSpPr>
                <a:spLocks/>
              </p:cNvSpPr>
              <p:nvPr/>
            </p:nvSpPr>
            <p:spPr bwMode="auto">
              <a:xfrm>
                <a:off x="358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4" name="Freeform 2066"/>
              <p:cNvSpPr>
                <a:spLocks/>
              </p:cNvSpPr>
              <p:nvPr/>
            </p:nvSpPr>
            <p:spPr bwMode="auto">
              <a:xfrm>
                <a:off x="359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5" name="Freeform 2067"/>
              <p:cNvSpPr>
                <a:spLocks/>
              </p:cNvSpPr>
              <p:nvPr/>
            </p:nvSpPr>
            <p:spPr bwMode="auto">
              <a:xfrm>
                <a:off x="360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6" name="Freeform 2068"/>
              <p:cNvSpPr>
                <a:spLocks/>
              </p:cNvSpPr>
              <p:nvPr/>
            </p:nvSpPr>
            <p:spPr bwMode="auto">
              <a:xfrm>
                <a:off x="361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7" name="Freeform 2069"/>
              <p:cNvSpPr>
                <a:spLocks/>
              </p:cNvSpPr>
              <p:nvPr/>
            </p:nvSpPr>
            <p:spPr bwMode="auto">
              <a:xfrm>
                <a:off x="362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8" name="Freeform 2070"/>
              <p:cNvSpPr>
                <a:spLocks/>
              </p:cNvSpPr>
              <p:nvPr/>
            </p:nvSpPr>
            <p:spPr bwMode="auto">
              <a:xfrm>
                <a:off x="363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59" name="Freeform 2071"/>
              <p:cNvSpPr>
                <a:spLocks/>
              </p:cNvSpPr>
              <p:nvPr/>
            </p:nvSpPr>
            <p:spPr bwMode="auto">
              <a:xfrm>
                <a:off x="364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0" name="Freeform 2072"/>
              <p:cNvSpPr>
                <a:spLocks/>
              </p:cNvSpPr>
              <p:nvPr/>
            </p:nvSpPr>
            <p:spPr bwMode="auto">
              <a:xfrm>
                <a:off x="365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1" name="Freeform 2073"/>
              <p:cNvSpPr>
                <a:spLocks/>
              </p:cNvSpPr>
              <p:nvPr/>
            </p:nvSpPr>
            <p:spPr bwMode="auto">
              <a:xfrm>
                <a:off x="366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2" name="Freeform 2074"/>
              <p:cNvSpPr>
                <a:spLocks/>
              </p:cNvSpPr>
              <p:nvPr/>
            </p:nvSpPr>
            <p:spPr bwMode="auto">
              <a:xfrm>
                <a:off x="367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3" name="Freeform 2075"/>
              <p:cNvSpPr>
                <a:spLocks/>
              </p:cNvSpPr>
              <p:nvPr/>
            </p:nvSpPr>
            <p:spPr bwMode="auto">
              <a:xfrm>
                <a:off x="367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4" name="Freeform 2076"/>
              <p:cNvSpPr>
                <a:spLocks/>
              </p:cNvSpPr>
              <p:nvPr/>
            </p:nvSpPr>
            <p:spPr bwMode="auto">
              <a:xfrm>
                <a:off x="368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5" name="Freeform 2077"/>
              <p:cNvSpPr>
                <a:spLocks/>
              </p:cNvSpPr>
              <p:nvPr/>
            </p:nvSpPr>
            <p:spPr bwMode="auto">
              <a:xfrm>
                <a:off x="369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6" name="Freeform 2078"/>
              <p:cNvSpPr>
                <a:spLocks/>
              </p:cNvSpPr>
              <p:nvPr/>
            </p:nvSpPr>
            <p:spPr bwMode="auto">
              <a:xfrm>
                <a:off x="370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7" name="Freeform 2079"/>
              <p:cNvSpPr>
                <a:spLocks/>
              </p:cNvSpPr>
              <p:nvPr/>
            </p:nvSpPr>
            <p:spPr bwMode="auto">
              <a:xfrm>
                <a:off x="371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8" name="Freeform 2080"/>
              <p:cNvSpPr>
                <a:spLocks/>
              </p:cNvSpPr>
              <p:nvPr/>
            </p:nvSpPr>
            <p:spPr bwMode="auto">
              <a:xfrm>
                <a:off x="372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69" name="Freeform 2081"/>
              <p:cNvSpPr>
                <a:spLocks/>
              </p:cNvSpPr>
              <p:nvPr/>
            </p:nvSpPr>
            <p:spPr bwMode="auto">
              <a:xfrm>
                <a:off x="373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0" name="Freeform 2082"/>
              <p:cNvSpPr>
                <a:spLocks/>
              </p:cNvSpPr>
              <p:nvPr/>
            </p:nvSpPr>
            <p:spPr bwMode="auto">
              <a:xfrm>
                <a:off x="374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1" name="Freeform 2083"/>
              <p:cNvSpPr>
                <a:spLocks/>
              </p:cNvSpPr>
              <p:nvPr/>
            </p:nvSpPr>
            <p:spPr bwMode="auto">
              <a:xfrm>
                <a:off x="375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2" name="Freeform 2084"/>
              <p:cNvSpPr>
                <a:spLocks/>
              </p:cNvSpPr>
              <p:nvPr/>
            </p:nvSpPr>
            <p:spPr bwMode="auto">
              <a:xfrm>
                <a:off x="376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3" name="Freeform 2085"/>
              <p:cNvSpPr>
                <a:spLocks/>
              </p:cNvSpPr>
              <p:nvPr/>
            </p:nvSpPr>
            <p:spPr bwMode="auto">
              <a:xfrm>
                <a:off x="377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4" name="Freeform 2086"/>
              <p:cNvSpPr>
                <a:spLocks/>
              </p:cNvSpPr>
              <p:nvPr/>
            </p:nvSpPr>
            <p:spPr bwMode="auto">
              <a:xfrm>
                <a:off x="378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5" name="Freeform 2087"/>
              <p:cNvSpPr>
                <a:spLocks/>
              </p:cNvSpPr>
              <p:nvPr/>
            </p:nvSpPr>
            <p:spPr bwMode="auto">
              <a:xfrm>
                <a:off x="379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6" name="Freeform 2088"/>
              <p:cNvSpPr>
                <a:spLocks/>
              </p:cNvSpPr>
              <p:nvPr/>
            </p:nvSpPr>
            <p:spPr bwMode="auto">
              <a:xfrm>
                <a:off x="380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7" name="Freeform 2089"/>
              <p:cNvSpPr>
                <a:spLocks/>
              </p:cNvSpPr>
              <p:nvPr/>
            </p:nvSpPr>
            <p:spPr bwMode="auto">
              <a:xfrm>
                <a:off x="380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8" name="Freeform 2090"/>
              <p:cNvSpPr>
                <a:spLocks/>
              </p:cNvSpPr>
              <p:nvPr/>
            </p:nvSpPr>
            <p:spPr bwMode="auto">
              <a:xfrm>
                <a:off x="381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79" name="Freeform 2091"/>
              <p:cNvSpPr>
                <a:spLocks/>
              </p:cNvSpPr>
              <p:nvPr/>
            </p:nvSpPr>
            <p:spPr bwMode="auto">
              <a:xfrm>
                <a:off x="382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0" name="Freeform 2092"/>
              <p:cNvSpPr>
                <a:spLocks/>
              </p:cNvSpPr>
              <p:nvPr/>
            </p:nvSpPr>
            <p:spPr bwMode="auto">
              <a:xfrm>
                <a:off x="383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1" name="Freeform 2093"/>
              <p:cNvSpPr>
                <a:spLocks/>
              </p:cNvSpPr>
              <p:nvPr/>
            </p:nvSpPr>
            <p:spPr bwMode="auto">
              <a:xfrm>
                <a:off x="384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2" name="Freeform 2094"/>
              <p:cNvSpPr>
                <a:spLocks/>
              </p:cNvSpPr>
              <p:nvPr/>
            </p:nvSpPr>
            <p:spPr bwMode="auto">
              <a:xfrm>
                <a:off x="385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3" name="Freeform 2095"/>
              <p:cNvSpPr>
                <a:spLocks/>
              </p:cNvSpPr>
              <p:nvPr/>
            </p:nvSpPr>
            <p:spPr bwMode="auto">
              <a:xfrm>
                <a:off x="386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4" name="Freeform 2096"/>
              <p:cNvSpPr>
                <a:spLocks/>
              </p:cNvSpPr>
              <p:nvPr/>
            </p:nvSpPr>
            <p:spPr bwMode="auto">
              <a:xfrm>
                <a:off x="387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5" name="Freeform 2097"/>
              <p:cNvSpPr>
                <a:spLocks/>
              </p:cNvSpPr>
              <p:nvPr/>
            </p:nvSpPr>
            <p:spPr bwMode="auto">
              <a:xfrm>
                <a:off x="388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6" name="Freeform 2098"/>
              <p:cNvSpPr>
                <a:spLocks/>
              </p:cNvSpPr>
              <p:nvPr/>
            </p:nvSpPr>
            <p:spPr bwMode="auto">
              <a:xfrm>
                <a:off x="389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7" name="Freeform 2099"/>
              <p:cNvSpPr>
                <a:spLocks/>
              </p:cNvSpPr>
              <p:nvPr/>
            </p:nvSpPr>
            <p:spPr bwMode="auto">
              <a:xfrm>
                <a:off x="390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8" name="Freeform 2100"/>
              <p:cNvSpPr>
                <a:spLocks/>
              </p:cNvSpPr>
              <p:nvPr/>
            </p:nvSpPr>
            <p:spPr bwMode="auto">
              <a:xfrm>
                <a:off x="391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89" name="Freeform 2101"/>
              <p:cNvSpPr>
                <a:spLocks/>
              </p:cNvSpPr>
              <p:nvPr/>
            </p:nvSpPr>
            <p:spPr bwMode="auto">
              <a:xfrm>
                <a:off x="392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0" name="Freeform 2102"/>
              <p:cNvSpPr>
                <a:spLocks/>
              </p:cNvSpPr>
              <p:nvPr/>
            </p:nvSpPr>
            <p:spPr bwMode="auto">
              <a:xfrm>
                <a:off x="393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1" name="Freeform 2103"/>
              <p:cNvSpPr>
                <a:spLocks/>
              </p:cNvSpPr>
              <p:nvPr/>
            </p:nvSpPr>
            <p:spPr bwMode="auto">
              <a:xfrm>
                <a:off x="393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2" name="Freeform 2104"/>
              <p:cNvSpPr>
                <a:spLocks/>
              </p:cNvSpPr>
              <p:nvPr/>
            </p:nvSpPr>
            <p:spPr bwMode="auto">
              <a:xfrm>
                <a:off x="394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3" name="Freeform 2105"/>
              <p:cNvSpPr>
                <a:spLocks/>
              </p:cNvSpPr>
              <p:nvPr/>
            </p:nvSpPr>
            <p:spPr bwMode="auto">
              <a:xfrm>
                <a:off x="395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4" name="Freeform 2106"/>
              <p:cNvSpPr>
                <a:spLocks/>
              </p:cNvSpPr>
              <p:nvPr/>
            </p:nvSpPr>
            <p:spPr bwMode="auto">
              <a:xfrm>
                <a:off x="396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5" name="Freeform 2107"/>
              <p:cNvSpPr>
                <a:spLocks/>
              </p:cNvSpPr>
              <p:nvPr/>
            </p:nvSpPr>
            <p:spPr bwMode="auto">
              <a:xfrm>
                <a:off x="397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6" name="Freeform 2108"/>
              <p:cNvSpPr>
                <a:spLocks/>
              </p:cNvSpPr>
              <p:nvPr/>
            </p:nvSpPr>
            <p:spPr bwMode="auto">
              <a:xfrm>
                <a:off x="398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7" name="Freeform 2109"/>
              <p:cNvSpPr>
                <a:spLocks/>
              </p:cNvSpPr>
              <p:nvPr/>
            </p:nvSpPr>
            <p:spPr bwMode="auto">
              <a:xfrm>
                <a:off x="399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8" name="Freeform 2110"/>
              <p:cNvSpPr>
                <a:spLocks/>
              </p:cNvSpPr>
              <p:nvPr/>
            </p:nvSpPr>
            <p:spPr bwMode="auto">
              <a:xfrm>
                <a:off x="400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299" name="Freeform 2111"/>
              <p:cNvSpPr>
                <a:spLocks/>
              </p:cNvSpPr>
              <p:nvPr/>
            </p:nvSpPr>
            <p:spPr bwMode="auto">
              <a:xfrm>
                <a:off x="401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0" name="Freeform 2112"/>
              <p:cNvSpPr>
                <a:spLocks/>
              </p:cNvSpPr>
              <p:nvPr/>
            </p:nvSpPr>
            <p:spPr bwMode="auto">
              <a:xfrm>
                <a:off x="402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1" name="Freeform 2113"/>
              <p:cNvSpPr>
                <a:spLocks/>
              </p:cNvSpPr>
              <p:nvPr/>
            </p:nvSpPr>
            <p:spPr bwMode="auto">
              <a:xfrm>
                <a:off x="403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2" name="Freeform 2114"/>
              <p:cNvSpPr>
                <a:spLocks/>
              </p:cNvSpPr>
              <p:nvPr/>
            </p:nvSpPr>
            <p:spPr bwMode="auto">
              <a:xfrm>
                <a:off x="404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3" name="Freeform 2115"/>
              <p:cNvSpPr>
                <a:spLocks/>
              </p:cNvSpPr>
              <p:nvPr/>
            </p:nvSpPr>
            <p:spPr bwMode="auto">
              <a:xfrm>
                <a:off x="405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4" name="Freeform 2116"/>
              <p:cNvSpPr>
                <a:spLocks/>
              </p:cNvSpPr>
              <p:nvPr/>
            </p:nvSpPr>
            <p:spPr bwMode="auto">
              <a:xfrm>
                <a:off x="406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5" name="Freeform 2117"/>
              <p:cNvSpPr>
                <a:spLocks/>
              </p:cNvSpPr>
              <p:nvPr/>
            </p:nvSpPr>
            <p:spPr bwMode="auto">
              <a:xfrm>
                <a:off x="406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6" name="Freeform 2118"/>
              <p:cNvSpPr>
                <a:spLocks/>
              </p:cNvSpPr>
              <p:nvPr/>
            </p:nvSpPr>
            <p:spPr bwMode="auto">
              <a:xfrm>
                <a:off x="407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7" name="Freeform 2119"/>
              <p:cNvSpPr>
                <a:spLocks/>
              </p:cNvSpPr>
              <p:nvPr/>
            </p:nvSpPr>
            <p:spPr bwMode="auto">
              <a:xfrm>
                <a:off x="408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8" name="Freeform 2120"/>
              <p:cNvSpPr>
                <a:spLocks/>
              </p:cNvSpPr>
              <p:nvPr/>
            </p:nvSpPr>
            <p:spPr bwMode="auto">
              <a:xfrm>
                <a:off x="409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09" name="Freeform 2121"/>
              <p:cNvSpPr>
                <a:spLocks/>
              </p:cNvSpPr>
              <p:nvPr/>
            </p:nvSpPr>
            <p:spPr bwMode="auto">
              <a:xfrm>
                <a:off x="410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0" name="Freeform 2122"/>
              <p:cNvSpPr>
                <a:spLocks/>
              </p:cNvSpPr>
              <p:nvPr/>
            </p:nvSpPr>
            <p:spPr bwMode="auto">
              <a:xfrm>
                <a:off x="411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1" name="Freeform 2123"/>
              <p:cNvSpPr>
                <a:spLocks/>
              </p:cNvSpPr>
              <p:nvPr/>
            </p:nvSpPr>
            <p:spPr bwMode="auto">
              <a:xfrm>
                <a:off x="412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2" name="Freeform 2124"/>
              <p:cNvSpPr>
                <a:spLocks/>
              </p:cNvSpPr>
              <p:nvPr/>
            </p:nvSpPr>
            <p:spPr bwMode="auto">
              <a:xfrm>
                <a:off x="413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3" name="Freeform 2125"/>
              <p:cNvSpPr>
                <a:spLocks/>
              </p:cNvSpPr>
              <p:nvPr/>
            </p:nvSpPr>
            <p:spPr bwMode="auto">
              <a:xfrm>
                <a:off x="414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4" name="Freeform 2126"/>
              <p:cNvSpPr>
                <a:spLocks/>
              </p:cNvSpPr>
              <p:nvPr/>
            </p:nvSpPr>
            <p:spPr bwMode="auto">
              <a:xfrm>
                <a:off x="415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5" name="Freeform 2127"/>
              <p:cNvSpPr>
                <a:spLocks/>
              </p:cNvSpPr>
              <p:nvPr/>
            </p:nvSpPr>
            <p:spPr bwMode="auto">
              <a:xfrm>
                <a:off x="416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6" name="Freeform 2128"/>
              <p:cNvSpPr>
                <a:spLocks/>
              </p:cNvSpPr>
              <p:nvPr/>
            </p:nvSpPr>
            <p:spPr bwMode="auto">
              <a:xfrm>
                <a:off x="417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7" name="Freeform 2129"/>
              <p:cNvSpPr>
                <a:spLocks/>
              </p:cNvSpPr>
              <p:nvPr/>
            </p:nvSpPr>
            <p:spPr bwMode="auto">
              <a:xfrm>
                <a:off x="418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8" name="Freeform 2130"/>
              <p:cNvSpPr>
                <a:spLocks/>
              </p:cNvSpPr>
              <p:nvPr/>
            </p:nvSpPr>
            <p:spPr bwMode="auto">
              <a:xfrm>
                <a:off x="419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19" name="Freeform 2131"/>
              <p:cNvSpPr>
                <a:spLocks/>
              </p:cNvSpPr>
              <p:nvPr/>
            </p:nvSpPr>
            <p:spPr bwMode="auto">
              <a:xfrm>
                <a:off x="419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0" name="Freeform 2132"/>
              <p:cNvSpPr>
                <a:spLocks/>
              </p:cNvSpPr>
              <p:nvPr/>
            </p:nvSpPr>
            <p:spPr bwMode="auto">
              <a:xfrm>
                <a:off x="420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1" name="Freeform 2133"/>
              <p:cNvSpPr>
                <a:spLocks/>
              </p:cNvSpPr>
              <p:nvPr/>
            </p:nvSpPr>
            <p:spPr bwMode="auto">
              <a:xfrm>
                <a:off x="421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2" name="Freeform 2134"/>
              <p:cNvSpPr>
                <a:spLocks/>
              </p:cNvSpPr>
              <p:nvPr/>
            </p:nvSpPr>
            <p:spPr bwMode="auto">
              <a:xfrm>
                <a:off x="422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3" name="Freeform 2135"/>
              <p:cNvSpPr>
                <a:spLocks/>
              </p:cNvSpPr>
              <p:nvPr/>
            </p:nvSpPr>
            <p:spPr bwMode="auto">
              <a:xfrm>
                <a:off x="423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4" name="Freeform 2136"/>
              <p:cNvSpPr>
                <a:spLocks/>
              </p:cNvSpPr>
              <p:nvPr/>
            </p:nvSpPr>
            <p:spPr bwMode="auto">
              <a:xfrm>
                <a:off x="424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5" name="Freeform 2137"/>
              <p:cNvSpPr>
                <a:spLocks/>
              </p:cNvSpPr>
              <p:nvPr/>
            </p:nvSpPr>
            <p:spPr bwMode="auto">
              <a:xfrm>
                <a:off x="425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6" name="Freeform 2138"/>
              <p:cNvSpPr>
                <a:spLocks/>
              </p:cNvSpPr>
              <p:nvPr/>
            </p:nvSpPr>
            <p:spPr bwMode="auto">
              <a:xfrm>
                <a:off x="426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7" name="Freeform 2139"/>
              <p:cNvSpPr>
                <a:spLocks/>
              </p:cNvSpPr>
              <p:nvPr/>
            </p:nvSpPr>
            <p:spPr bwMode="auto">
              <a:xfrm>
                <a:off x="427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8" name="Freeform 2140"/>
              <p:cNvSpPr>
                <a:spLocks/>
              </p:cNvSpPr>
              <p:nvPr/>
            </p:nvSpPr>
            <p:spPr bwMode="auto">
              <a:xfrm>
                <a:off x="428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29" name="Freeform 2141"/>
              <p:cNvSpPr>
                <a:spLocks/>
              </p:cNvSpPr>
              <p:nvPr/>
            </p:nvSpPr>
            <p:spPr bwMode="auto">
              <a:xfrm>
                <a:off x="429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0" name="Freeform 2142"/>
              <p:cNvSpPr>
                <a:spLocks/>
              </p:cNvSpPr>
              <p:nvPr/>
            </p:nvSpPr>
            <p:spPr bwMode="auto">
              <a:xfrm>
                <a:off x="430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1" name="Freeform 2143"/>
              <p:cNvSpPr>
                <a:spLocks/>
              </p:cNvSpPr>
              <p:nvPr/>
            </p:nvSpPr>
            <p:spPr bwMode="auto">
              <a:xfrm>
                <a:off x="431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2" name="Freeform 2144"/>
              <p:cNvSpPr>
                <a:spLocks/>
              </p:cNvSpPr>
              <p:nvPr/>
            </p:nvSpPr>
            <p:spPr bwMode="auto">
              <a:xfrm>
                <a:off x="432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3" name="Freeform 2145"/>
              <p:cNvSpPr>
                <a:spLocks/>
              </p:cNvSpPr>
              <p:nvPr/>
            </p:nvSpPr>
            <p:spPr bwMode="auto">
              <a:xfrm>
                <a:off x="433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4" name="Freeform 2146"/>
              <p:cNvSpPr>
                <a:spLocks/>
              </p:cNvSpPr>
              <p:nvPr/>
            </p:nvSpPr>
            <p:spPr bwMode="auto">
              <a:xfrm>
                <a:off x="433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5" name="Freeform 2147"/>
              <p:cNvSpPr>
                <a:spLocks/>
              </p:cNvSpPr>
              <p:nvPr/>
            </p:nvSpPr>
            <p:spPr bwMode="auto">
              <a:xfrm>
                <a:off x="434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6" name="Freeform 2148"/>
              <p:cNvSpPr>
                <a:spLocks/>
              </p:cNvSpPr>
              <p:nvPr/>
            </p:nvSpPr>
            <p:spPr bwMode="auto">
              <a:xfrm>
                <a:off x="435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7" name="Freeform 2149"/>
              <p:cNvSpPr>
                <a:spLocks/>
              </p:cNvSpPr>
              <p:nvPr/>
            </p:nvSpPr>
            <p:spPr bwMode="auto">
              <a:xfrm>
                <a:off x="436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8" name="Freeform 2150"/>
              <p:cNvSpPr>
                <a:spLocks/>
              </p:cNvSpPr>
              <p:nvPr/>
            </p:nvSpPr>
            <p:spPr bwMode="auto">
              <a:xfrm>
                <a:off x="437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39" name="Freeform 2151"/>
              <p:cNvSpPr>
                <a:spLocks/>
              </p:cNvSpPr>
              <p:nvPr/>
            </p:nvSpPr>
            <p:spPr bwMode="auto">
              <a:xfrm>
                <a:off x="438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0" name="Freeform 2152"/>
              <p:cNvSpPr>
                <a:spLocks/>
              </p:cNvSpPr>
              <p:nvPr/>
            </p:nvSpPr>
            <p:spPr bwMode="auto">
              <a:xfrm>
                <a:off x="439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1" name="Freeform 2153"/>
              <p:cNvSpPr>
                <a:spLocks/>
              </p:cNvSpPr>
              <p:nvPr/>
            </p:nvSpPr>
            <p:spPr bwMode="auto">
              <a:xfrm>
                <a:off x="440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2" name="Freeform 2154"/>
              <p:cNvSpPr>
                <a:spLocks/>
              </p:cNvSpPr>
              <p:nvPr/>
            </p:nvSpPr>
            <p:spPr bwMode="auto">
              <a:xfrm>
                <a:off x="441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3" name="Freeform 2155"/>
              <p:cNvSpPr>
                <a:spLocks/>
              </p:cNvSpPr>
              <p:nvPr/>
            </p:nvSpPr>
            <p:spPr bwMode="auto">
              <a:xfrm>
                <a:off x="442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4" name="Freeform 2156"/>
              <p:cNvSpPr>
                <a:spLocks/>
              </p:cNvSpPr>
              <p:nvPr/>
            </p:nvSpPr>
            <p:spPr bwMode="auto">
              <a:xfrm>
                <a:off x="443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5" name="Freeform 2157"/>
              <p:cNvSpPr>
                <a:spLocks/>
              </p:cNvSpPr>
              <p:nvPr/>
            </p:nvSpPr>
            <p:spPr bwMode="auto">
              <a:xfrm>
                <a:off x="444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6" name="Freeform 2158"/>
              <p:cNvSpPr>
                <a:spLocks/>
              </p:cNvSpPr>
              <p:nvPr/>
            </p:nvSpPr>
            <p:spPr bwMode="auto">
              <a:xfrm>
                <a:off x="445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7" name="Freeform 2159"/>
              <p:cNvSpPr>
                <a:spLocks/>
              </p:cNvSpPr>
              <p:nvPr/>
            </p:nvSpPr>
            <p:spPr bwMode="auto">
              <a:xfrm>
                <a:off x="446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8" name="Freeform 2160"/>
              <p:cNvSpPr>
                <a:spLocks/>
              </p:cNvSpPr>
              <p:nvPr/>
            </p:nvSpPr>
            <p:spPr bwMode="auto">
              <a:xfrm>
                <a:off x="446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49" name="Freeform 2161"/>
              <p:cNvSpPr>
                <a:spLocks/>
              </p:cNvSpPr>
              <p:nvPr/>
            </p:nvSpPr>
            <p:spPr bwMode="auto">
              <a:xfrm>
                <a:off x="447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0" name="Freeform 2162"/>
              <p:cNvSpPr>
                <a:spLocks/>
              </p:cNvSpPr>
              <p:nvPr/>
            </p:nvSpPr>
            <p:spPr bwMode="auto">
              <a:xfrm>
                <a:off x="448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1" name="Freeform 2163"/>
              <p:cNvSpPr>
                <a:spLocks/>
              </p:cNvSpPr>
              <p:nvPr/>
            </p:nvSpPr>
            <p:spPr bwMode="auto">
              <a:xfrm>
                <a:off x="449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2" name="Freeform 2164"/>
              <p:cNvSpPr>
                <a:spLocks/>
              </p:cNvSpPr>
              <p:nvPr/>
            </p:nvSpPr>
            <p:spPr bwMode="auto">
              <a:xfrm>
                <a:off x="450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3" name="Freeform 2165"/>
              <p:cNvSpPr>
                <a:spLocks/>
              </p:cNvSpPr>
              <p:nvPr/>
            </p:nvSpPr>
            <p:spPr bwMode="auto">
              <a:xfrm>
                <a:off x="451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4" name="Freeform 2166"/>
              <p:cNvSpPr>
                <a:spLocks/>
              </p:cNvSpPr>
              <p:nvPr/>
            </p:nvSpPr>
            <p:spPr bwMode="auto">
              <a:xfrm>
                <a:off x="452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5" name="Freeform 2167"/>
              <p:cNvSpPr>
                <a:spLocks/>
              </p:cNvSpPr>
              <p:nvPr/>
            </p:nvSpPr>
            <p:spPr bwMode="auto">
              <a:xfrm>
                <a:off x="453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6" name="Freeform 2168"/>
              <p:cNvSpPr>
                <a:spLocks/>
              </p:cNvSpPr>
              <p:nvPr/>
            </p:nvSpPr>
            <p:spPr bwMode="auto">
              <a:xfrm>
                <a:off x="454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7" name="Freeform 2169"/>
              <p:cNvSpPr>
                <a:spLocks/>
              </p:cNvSpPr>
              <p:nvPr/>
            </p:nvSpPr>
            <p:spPr bwMode="auto">
              <a:xfrm>
                <a:off x="455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8" name="Freeform 2170"/>
              <p:cNvSpPr>
                <a:spLocks/>
              </p:cNvSpPr>
              <p:nvPr/>
            </p:nvSpPr>
            <p:spPr bwMode="auto">
              <a:xfrm>
                <a:off x="456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59" name="Freeform 2171"/>
              <p:cNvSpPr>
                <a:spLocks/>
              </p:cNvSpPr>
              <p:nvPr/>
            </p:nvSpPr>
            <p:spPr bwMode="auto">
              <a:xfrm>
                <a:off x="457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0" name="Freeform 2172"/>
              <p:cNvSpPr>
                <a:spLocks/>
              </p:cNvSpPr>
              <p:nvPr/>
            </p:nvSpPr>
            <p:spPr bwMode="auto">
              <a:xfrm>
                <a:off x="458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1" name="Freeform 2173"/>
              <p:cNvSpPr>
                <a:spLocks/>
              </p:cNvSpPr>
              <p:nvPr/>
            </p:nvSpPr>
            <p:spPr bwMode="auto">
              <a:xfrm>
                <a:off x="459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2" name="Freeform 2174"/>
              <p:cNvSpPr>
                <a:spLocks/>
              </p:cNvSpPr>
              <p:nvPr/>
            </p:nvSpPr>
            <p:spPr bwMode="auto">
              <a:xfrm>
                <a:off x="459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3" name="Freeform 2175"/>
              <p:cNvSpPr>
                <a:spLocks/>
              </p:cNvSpPr>
              <p:nvPr/>
            </p:nvSpPr>
            <p:spPr bwMode="auto">
              <a:xfrm>
                <a:off x="460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4" name="Freeform 2176"/>
              <p:cNvSpPr>
                <a:spLocks/>
              </p:cNvSpPr>
              <p:nvPr/>
            </p:nvSpPr>
            <p:spPr bwMode="auto">
              <a:xfrm>
                <a:off x="461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5" name="Freeform 2177"/>
              <p:cNvSpPr>
                <a:spLocks/>
              </p:cNvSpPr>
              <p:nvPr/>
            </p:nvSpPr>
            <p:spPr bwMode="auto">
              <a:xfrm>
                <a:off x="462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6" name="Freeform 2178"/>
              <p:cNvSpPr>
                <a:spLocks/>
              </p:cNvSpPr>
              <p:nvPr/>
            </p:nvSpPr>
            <p:spPr bwMode="auto">
              <a:xfrm>
                <a:off x="463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7" name="Freeform 2179"/>
              <p:cNvSpPr>
                <a:spLocks/>
              </p:cNvSpPr>
              <p:nvPr/>
            </p:nvSpPr>
            <p:spPr bwMode="auto">
              <a:xfrm>
                <a:off x="464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8" name="Freeform 2180"/>
              <p:cNvSpPr>
                <a:spLocks/>
              </p:cNvSpPr>
              <p:nvPr/>
            </p:nvSpPr>
            <p:spPr bwMode="auto">
              <a:xfrm>
                <a:off x="465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69" name="Freeform 2181"/>
              <p:cNvSpPr>
                <a:spLocks/>
              </p:cNvSpPr>
              <p:nvPr/>
            </p:nvSpPr>
            <p:spPr bwMode="auto">
              <a:xfrm>
                <a:off x="466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0" name="Freeform 2182"/>
              <p:cNvSpPr>
                <a:spLocks/>
              </p:cNvSpPr>
              <p:nvPr/>
            </p:nvSpPr>
            <p:spPr bwMode="auto">
              <a:xfrm>
                <a:off x="467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1" name="Freeform 2183"/>
              <p:cNvSpPr>
                <a:spLocks/>
              </p:cNvSpPr>
              <p:nvPr/>
            </p:nvSpPr>
            <p:spPr bwMode="auto">
              <a:xfrm>
                <a:off x="468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2" name="Freeform 2184"/>
              <p:cNvSpPr>
                <a:spLocks/>
              </p:cNvSpPr>
              <p:nvPr/>
            </p:nvSpPr>
            <p:spPr bwMode="auto">
              <a:xfrm>
                <a:off x="469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3" name="Freeform 2185"/>
              <p:cNvSpPr>
                <a:spLocks/>
              </p:cNvSpPr>
              <p:nvPr/>
            </p:nvSpPr>
            <p:spPr bwMode="auto">
              <a:xfrm>
                <a:off x="470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4" name="Freeform 2186"/>
              <p:cNvSpPr>
                <a:spLocks/>
              </p:cNvSpPr>
              <p:nvPr/>
            </p:nvSpPr>
            <p:spPr bwMode="auto">
              <a:xfrm>
                <a:off x="471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5" name="Freeform 2187"/>
              <p:cNvSpPr>
                <a:spLocks/>
              </p:cNvSpPr>
              <p:nvPr/>
            </p:nvSpPr>
            <p:spPr bwMode="auto">
              <a:xfrm>
                <a:off x="472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6" name="Freeform 2188"/>
              <p:cNvSpPr>
                <a:spLocks/>
              </p:cNvSpPr>
              <p:nvPr/>
            </p:nvSpPr>
            <p:spPr bwMode="auto">
              <a:xfrm>
                <a:off x="472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7" name="Freeform 2189"/>
              <p:cNvSpPr>
                <a:spLocks/>
              </p:cNvSpPr>
              <p:nvPr/>
            </p:nvSpPr>
            <p:spPr bwMode="auto">
              <a:xfrm>
                <a:off x="473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8" name="Freeform 2190"/>
              <p:cNvSpPr>
                <a:spLocks/>
              </p:cNvSpPr>
              <p:nvPr/>
            </p:nvSpPr>
            <p:spPr bwMode="auto">
              <a:xfrm>
                <a:off x="474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79" name="Freeform 2191"/>
              <p:cNvSpPr>
                <a:spLocks/>
              </p:cNvSpPr>
              <p:nvPr/>
            </p:nvSpPr>
            <p:spPr bwMode="auto">
              <a:xfrm>
                <a:off x="475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0" name="Freeform 2192"/>
              <p:cNvSpPr>
                <a:spLocks/>
              </p:cNvSpPr>
              <p:nvPr/>
            </p:nvSpPr>
            <p:spPr bwMode="auto">
              <a:xfrm>
                <a:off x="476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1" name="Freeform 2193"/>
              <p:cNvSpPr>
                <a:spLocks/>
              </p:cNvSpPr>
              <p:nvPr/>
            </p:nvSpPr>
            <p:spPr bwMode="auto">
              <a:xfrm>
                <a:off x="477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2" name="Freeform 2194"/>
              <p:cNvSpPr>
                <a:spLocks/>
              </p:cNvSpPr>
              <p:nvPr/>
            </p:nvSpPr>
            <p:spPr bwMode="auto">
              <a:xfrm>
                <a:off x="478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3" name="Freeform 2195"/>
              <p:cNvSpPr>
                <a:spLocks/>
              </p:cNvSpPr>
              <p:nvPr/>
            </p:nvSpPr>
            <p:spPr bwMode="auto">
              <a:xfrm>
                <a:off x="479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4" name="Freeform 2196"/>
              <p:cNvSpPr>
                <a:spLocks/>
              </p:cNvSpPr>
              <p:nvPr/>
            </p:nvSpPr>
            <p:spPr bwMode="auto">
              <a:xfrm>
                <a:off x="480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5" name="Freeform 2197"/>
              <p:cNvSpPr>
                <a:spLocks/>
              </p:cNvSpPr>
              <p:nvPr/>
            </p:nvSpPr>
            <p:spPr bwMode="auto">
              <a:xfrm>
                <a:off x="481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6" name="Freeform 2198"/>
              <p:cNvSpPr>
                <a:spLocks/>
              </p:cNvSpPr>
              <p:nvPr/>
            </p:nvSpPr>
            <p:spPr bwMode="auto">
              <a:xfrm>
                <a:off x="482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7" name="Freeform 2199"/>
              <p:cNvSpPr>
                <a:spLocks/>
              </p:cNvSpPr>
              <p:nvPr/>
            </p:nvSpPr>
            <p:spPr bwMode="auto">
              <a:xfrm>
                <a:off x="483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8" name="Freeform 2200"/>
              <p:cNvSpPr>
                <a:spLocks/>
              </p:cNvSpPr>
              <p:nvPr/>
            </p:nvSpPr>
            <p:spPr bwMode="auto">
              <a:xfrm>
                <a:off x="484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89" name="Freeform 2201"/>
              <p:cNvSpPr>
                <a:spLocks/>
              </p:cNvSpPr>
              <p:nvPr/>
            </p:nvSpPr>
            <p:spPr bwMode="auto">
              <a:xfrm>
                <a:off x="485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0" name="Freeform 2202"/>
              <p:cNvSpPr>
                <a:spLocks/>
              </p:cNvSpPr>
              <p:nvPr/>
            </p:nvSpPr>
            <p:spPr bwMode="auto">
              <a:xfrm>
                <a:off x="485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1" name="Freeform 2203"/>
              <p:cNvSpPr>
                <a:spLocks/>
              </p:cNvSpPr>
              <p:nvPr/>
            </p:nvSpPr>
            <p:spPr bwMode="auto">
              <a:xfrm>
                <a:off x="486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2" name="Freeform 2204"/>
              <p:cNvSpPr>
                <a:spLocks/>
              </p:cNvSpPr>
              <p:nvPr/>
            </p:nvSpPr>
            <p:spPr bwMode="auto">
              <a:xfrm>
                <a:off x="487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3" name="Freeform 2205"/>
              <p:cNvSpPr>
                <a:spLocks/>
              </p:cNvSpPr>
              <p:nvPr/>
            </p:nvSpPr>
            <p:spPr bwMode="auto">
              <a:xfrm>
                <a:off x="488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4" name="Freeform 2206"/>
              <p:cNvSpPr>
                <a:spLocks/>
              </p:cNvSpPr>
              <p:nvPr/>
            </p:nvSpPr>
            <p:spPr bwMode="auto">
              <a:xfrm>
                <a:off x="489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5" name="Freeform 2207"/>
              <p:cNvSpPr>
                <a:spLocks/>
              </p:cNvSpPr>
              <p:nvPr/>
            </p:nvSpPr>
            <p:spPr bwMode="auto">
              <a:xfrm>
                <a:off x="490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6" name="Freeform 2208"/>
              <p:cNvSpPr>
                <a:spLocks/>
              </p:cNvSpPr>
              <p:nvPr/>
            </p:nvSpPr>
            <p:spPr bwMode="auto">
              <a:xfrm>
                <a:off x="491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7" name="Freeform 2209"/>
              <p:cNvSpPr>
                <a:spLocks/>
              </p:cNvSpPr>
              <p:nvPr/>
            </p:nvSpPr>
            <p:spPr bwMode="auto">
              <a:xfrm>
                <a:off x="492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8" name="Freeform 2210"/>
              <p:cNvSpPr>
                <a:spLocks/>
              </p:cNvSpPr>
              <p:nvPr/>
            </p:nvSpPr>
            <p:spPr bwMode="auto">
              <a:xfrm>
                <a:off x="493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399" name="Freeform 2211"/>
              <p:cNvSpPr>
                <a:spLocks/>
              </p:cNvSpPr>
              <p:nvPr/>
            </p:nvSpPr>
            <p:spPr bwMode="auto">
              <a:xfrm>
                <a:off x="494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0" name="Freeform 2212"/>
              <p:cNvSpPr>
                <a:spLocks/>
              </p:cNvSpPr>
              <p:nvPr/>
            </p:nvSpPr>
            <p:spPr bwMode="auto">
              <a:xfrm>
                <a:off x="495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1" name="Freeform 2213"/>
              <p:cNvSpPr>
                <a:spLocks/>
              </p:cNvSpPr>
              <p:nvPr/>
            </p:nvSpPr>
            <p:spPr bwMode="auto">
              <a:xfrm>
                <a:off x="496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2" name="Freeform 2214"/>
              <p:cNvSpPr>
                <a:spLocks/>
              </p:cNvSpPr>
              <p:nvPr/>
            </p:nvSpPr>
            <p:spPr bwMode="auto">
              <a:xfrm>
                <a:off x="497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3" name="Freeform 2215"/>
              <p:cNvSpPr>
                <a:spLocks/>
              </p:cNvSpPr>
              <p:nvPr/>
            </p:nvSpPr>
            <p:spPr bwMode="auto">
              <a:xfrm>
                <a:off x="498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4" name="Freeform 2216"/>
              <p:cNvSpPr>
                <a:spLocks/>
              </p:cNvSpPr>
              <p:nvPr/>
            </p:nvSpPr>
            <p:spPr bwMode="auto">
              <a:xfrm>
                <a:off x="498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5" name="Freeform 2217"/>
              <p:cNvSpPr>
                <a:spLocks/>
              </p:cNvSpPr>
              <p:nvPr/>
            </p:nvSpPr>
            <p:spPr bwMode="auto">
              <a:xfrm>
                <a:off x="499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6" name="Freeform 2218"/>
              <p:cNvSpPr>
                <a:spLocks/>
              </p:cNvSpPr>
              <p:nvPr/>
            </p:nvSpPr>
            <p:spPr bwMode="auto">
              <a:xfrm>
                <a:off x="500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7" name="Freeform 2219"/>
              <p:cNvSpPr>
                <a:spLocks/>
              </p:cNvSpPr>
              <p:nvPr/>
            </p:nvSpPr>
            <p:spPr bwMode="auto">
              <a:xfrm>
                <a:off x="501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8" name="Freeform 2220"/>
              <p:cNvSpPr>
                <a:spLocks/>
              </p:cNvSpPr>
              <p:nvPr/>
            </p:nvSpPr>
            <p:spPr bwMode="auto">
              <a:xfrm>
                <a:off x="502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09" name="Freeform 2221"/>
              <p:cNvSpPr>
                <a:spLocks/>
              </p:cNvSpPr>
              <p:nvPr/>
            </p:nvSpPr>
            <p:spPr bwMode="auto">
              <a:xfrm>
                <a:off x="503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0" name="Freeform 2222"/>
              <p:cNvSpPr>
                <a:spLocks/>
              </p:cNvSpPr>
              <p:nvPr/>
            </p:nvSpPr>
            <p:spPr bwMode="auto">
              <a:xfrm>
                <a:off x="504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1" name="Freeform 2223"/>
              <p:cNvSpPr>
                <a:spLocks/>
              </p:cNvSpPr>
              <p:nvPr/>
            </p:nvSpPr>
            <p:spPr bwMode="auto">
              <a:xfrm>
                <a:off x="505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2" name="Freeform 2224"/>
              <p:cNvSpPr>
                <a:spLocks/>
              </p:cNvSpPr>
              <p:nvPr/>
            </p:nvSpPr>
            <p:spPr bwMode="auto">
              <a:xfrm>
                <a:off x="506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3" name="Freeform 2225"/>
              <p:cNvSpPr>
                <a:spLocks/>
              </p:cNvSpPr>
              <p:nvPr/>
            </p:nvSpPr>
            <p:spPr bwMode="auto">
              <a:xfrm>
                <a:off x="507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4" name="Freeform 2226"/>
              <p:cNvSpPr>
                <a:spLocks/>
              </p:cNvSpPr>
              <p:nvPr/>
            </p:nvSpPr>
            <p:spPr bwMode="auto">
              <a:xfrm>
                <a:off x="508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5" name="Freeform 2227"/>
              <p:cNvSpPr>
                <a:spLocks/>
              </p:cNvSpPr>
              <p:nvPr/>
            </p:nvSpPr>
            <p:spPr bwMode="auto">
              <a:xfrm>
                <a:off x="509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6" name="Freeform 2228"/>
              <p:cNvSpPr>
                <a:spLocks/>
              </p:cNvSpPr>
              <p:nvPr/>
            </p:nvSpPr>
            <p:spPr bwMode="auto">
              <a:xfrm>
                <a:off x="510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7" name="Freeform 2229"/>
              <p:cNvSpPr>
                <a:spLocks/>
              </p:cNvSpPr>
              <p:nvPr/>
            </p:nvSpPr>
            <p:spPr bwMode="auto">
              <a:xfrm>
                <a:off x="511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8" name="Freeform 2230"/>
              <p:cNvSpPr>
                <a:spLocks/>
              </p:cNvSpPr>
              <p:nvPr/>
            </p:nvSpPr>
            <p:spPr bwMode="auto">
              <a:xfrm>
                <a:off x="512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19" name="Freeform 2231"/>
              <p:cNvSpPr>
                <a:spLocks/>
              </p:cNvSpPr>
              <p:nvPr/>
            </p:nvSpPr>
            <p:spPr bwMode="auto">
              <a:xfrm>
                <a:off x="512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0" name="Freeform 2232"/>
              <p:cNvSpPr>
                <a:spLocks/>
              </p:cNvSpPr>
              <p:nvPr/>
            </p:nvSpPr>
            <p:spPr bwMode="auto">
              <a:xfrm>
                <a:off x="513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1" name="Freeform 2233"/>
              <p:cNvSpPr>
                <a:spLocks/>
              </p:cNvSpPr>
              <p:nvPr/>
            </p:nvSpPr>
            <p:spPr bwMode="auto">
              <a:xfrm>
                <a:off x="514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2" name="Freeform 2234"/>
              <p:cNvSpPr>
                <a:spLocks/>
              </p:cNvSpPr>
              <p:nvPr/>
            </p:nvSpPr>
            <p:spPr bwMode="auto">
              <a:xfrm>
                <a:off x="515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3" name="Freeform 2235"/>
              <p:cNvSpPr>
                <a:spLocks/>
              </p:cNvSpPr>
              <p:nvPr/>
            </p:nvSpPr>
            <p:spPr bwMode="auto">
              <a:xfrm>
                <a:off x="516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4" name="Freeform 2236"/>
              <p:cNvSpPr>
                <a:spLocks/>
              </p:cNvSpPr>
              <p:nvPr/>
            </p:nvSpPr>
            <p:spPr bwMode="auto">
              <a:xfrm>
                <a:off x="517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5" name="Freeform 2237"/>
              <p:cNvSpPr>
                <a:spLocks/>
              </p:cNvSpPr>
              <p:nvPr/>
            </p:nvSpPr>
            <p:spPr bwMode="auto">
              <a:xfrm>
                <a:off x="518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6" name="Freeform 2238"/>
              <p:cNvSpPr>
                <a:spLocks/>
              </p:cNvSpPr>
              <p:nvPr/>
            </p:nvSpPr>
            <p:spPr bwMode="auto">
              <a:xfrm>
                <a:off x="519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7" name="Freeform 2239"/>
              <p:cNvSpPr>
                <a:spLocks/>
              </p:cNvSpPr>
              <p:nvPr/>
            </p:nvSpPr>
            <p:spPr bwMode="auto">
              <a:xfrm>
                <a:off x="520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8" name="Freeform 2240"/>
              <p:cNvSpPr>
                <a:spLocks/>
              </p:cNvSpPr>
              <p:nvPr/>
            </p:nvSpPr>
            <p:spPr bwMode="auto">
              <a:xfrm>
                <a:off x="521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29" name="Freeform 2241"/>
              <p:cNvSpPr>
                <a:spLocks/>
              </p:cNvSpPr>
              <p:nvPr/>
            </p:nvSpPr>
            <p:spPr bwMode="auto">
              <a:xfrm>
                <a:off x="522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0" name="Freeform 2242"/>
              <p:cNvSpPr>
                <a:spLocks/>
              </p:cNvSpPr>
              <p:nvPr/>
            </p:nvSpPr>
            <p:spPr bwMode="auto">
              <a:xfrm>
                <a:off x="523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1" name="Freeform 2243"/>
              <p:cNvSpPr>
                <a:spLocks/>
              </p:cNvSpPr>
              <p:nvPr/>
            </p:nvSpPr>
            <p:spPr bwMode="auto">
              <a:xfrm>
                <a:off x="524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2" name="Freeform 2244"/>
              <p:cNvSpPr>
                <a:spLocks/>
              </p:cNvSpPr>
              <p:nvPr/>
            </p:nvSpPr>
            <p:spPr bwMode="auto">
              <a:xfrm>
                <a:off x="525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3" name="Freeform 2245"/>
              <p:cNvSpPr>
                <a:spLocks/>
              </p:cNvSpPr>
              <p:nvPr/>
            </p:nvSpPr>
            <p:spPr bwMode="auto">
              <a:xfrm>
                <a:off x="525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4" name="Freeform 2246"/>
              <p:cNvSpPr>
                <a:spLocks/>
              </p:cNvSpPr>
              <p:nvPr/>
            </p:nvSpPr>
            <p:spPr bwMode="auto">
              <a:xfrm>
                <a:off x="526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5" name="Freeform 2247"/>
              <p:cNvSpPr>
                <a:spLocks/>
              </p:cNvSpPr>
              <p:nvPr/>
            </p:nvSpPr>
            <p:spPr bwMode="auto">
              <a:xfrm>
                <a:off x="527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6" name="Freeform 2248"/>
              <p:cNvSpPr>
                <a:spLocks/>
              </p:cNvSpPr>
              <p:nvPr/>
            </p:nvSpPr>
            <p:spPr bwMode="auto">
              <a:xfrm>
                <a:off x="528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7" name="Freeform 2249"/>
              <p:cNvSpPr>
                <a:spLocks/>
              </p:cNvSpPr>
              <p:nvPr/>
            </p:nvSpPr>
            <p:spPr bwMode="auto">
              <a:xfrm>
                <a:off x="529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8" name="Freeform 2250"/>
              <p:cNvSpPr>
                <a:spLocks/>
              </p:cNvSpPr>
              <p:nvPr/>
            </p:nvSpPr>
            <p:spPr bwMode="auto">
              <a:xfrm>
                <a:off x="530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39" name="Freeform 2251"/>
              <p:cNvSpPr>
                <a:spLocks/>
              </p:cNvSpPr>
              <p:nvPr/>
            </p:nvSpPr>
            <p:spPr bwMode="auto">
              <a:xfrm>
                <a:off x="531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0" name="Freeform 2252"/>
              <p:cNvSpPr>
                <a:spLocks/>
              </p:cNvSpPr>
              <p:nvPr/>
            </p:nvSpPr>
            <p:spPr bwMode="auto">
              <a:xfrm>
                <a:off x="532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1" name="Freeform 2253"/>
              <p:cNvSpPr>
                <a:spLocks/>
              </p:cNvSpPr>
              <p:nvPr/>
            </p:nvSpPr>
            <p:spPr bwMode="auto">
              <a:xfrm>
                <a:off x="533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2" name="Freeform 2254"/>
              <p:cNvSpPr>
                <a:spLocks/>
              </p:cNvSpPr>
              <p:nvPr/>
            </p:nvSpPr>
            <p:spPr bwMode="auto">
              <a:xfrm>
                <a:off x="534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3" name="Freeform 2255"/>
              <p:cNvSpPr>
                <a:spLocks/>
              </p:cNvSpPr>
              <p:nvPr/>
            </p:nvSpPr>
            <p:spPr bwMode="auto">
              <a:xfrm>
                <a:off x="535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4" name="Freeform 2256"/>
              <p:cNvSpPr>
                <a:spLocks/>
              </p:cNvSpPr>
              <p:nvPr/>
            </p:nvSpPr>
            <p:spPr bwMode="auto">
              <a:xfrm>
                <a:off x="536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5" name="Freeform 2257"/>
              <p:cNvSpPr>
                <a:spLocks/>
              </p:cNvSpPr>
              <p:nvPr/>
            </p:nvSpPr>
            <p:spPr bwMode="auto">
              <a:xfrm>
                <a:off x="537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6" name="Freeform 2258"/>
              <p:cNvSpPr>
                <a:spLocks/>
              </p:cNvSpPr>
              <p:nvPr/>
            </p:nvSpPr>
            <p:spPr bwMode="auto">
              <a:xfrm>
                <a:off x="538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7" name="Freeform 2259"/>
              <p:cNvSpPr>
                <a:spLocks/>
              </p:cNvSpPr>
              <p:nvPr/>
            </p:nvSpPr>
            <p:spPr bwMode="auto">
              <a:xfrm>
                <a:off x="538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8" name="Freeform 2260"/>
              <p:cNvSpPr>
                <a:spLocks/>
              </p:cNvSpPr>
              <p:nvPr/>
            </p:nvSpPr>
            <p:spPr bwMode="auto">
              <a:xfrm>
                <a:off x="539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49" name="Freeform 2261"/>
              <p:cNvSpPr>
                <a:spLocks/>
              </p:cNvSpPr>
              <p:nvPr/>
            </p:nvSpPr>
            <p:spPr bwMode="auto">
              <a:xfrm>
                <a:off x="540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0" name="Freeform 2262"/>
              <p:cNvSpPr>
                <a:spLocks/>
              </p:cNvSpPr>
              <p:nvPr/>
            </p:nvSpPr>
            <p:spPr bwMode="auto">
              <a:xfrm>
                <a:off x="541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1" name="Freeform 2263"/>
              <p:cNvSpPr>
                <a:spLocks/>
              </p:cNvSpPr>
              <p:nvPr/>
            </p:nvSpPr>
            <p:spPr bwMode="auto">
              <a:xfrm>
                <a:off x="542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2" name="Freeform 2264"/>
              <p:cNvSpPr>
                <a:spLocks/>
              </p:cNvSpPr>
              <p:nvPr/>
            </p:nvSpPr>
            <p:spPr bwMode="auto">
              <a:xfrm>
                <a:off x="543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3" name="Freeform 2265"/>
              <p:cNvSpPr>
                <a:spLocks/>
              </p:cNvSpPr>
              <p:nvPr/>
            </p:nvSpPr>
            <p:spPr bwMode="auto">
              <a:xfrm>
                <a:off x="544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4" name="Freeform 2266"/>
              <p:cNvSpPr>
                <a:spLocks/>
              </p:cNvSpPr>
              <p:nvPr/>
            </p:nvSpPr>
            <p:spPr bwMode="auto">
              <a:xfrm>
                <a:off x="545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5" name="Freeform 2267"/>
              <p:cNvSpPr>
                <a:spLocks/>
              </p:cNvSpPr>
              <p:nvPr/>
            </p:nvSpPr>
            <p:spPr bwMode="auto">
              <a:xfrm>
                <a:off x="546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6" name="Freeform 2268"/>
              <p:cNvSpPr>
                <a:spLocks/>
              </p:cNvSpPr>
              <p:nvPr/>
            </p:nvSpPr>
            <p:spPr bwMode="auto">
              <a:xfrm>
                <a:off x="547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7" name="Freeform 2269"/>
              <p:cNvSpPr>
                <a:spLocks/>
              </p:cNvSpPr>
              <p:nvPr/>
            </p:nvSpPr>
            <p:spPr bwMode="auto">
              <a:xfrm>
                <a:off x="548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8" name="Freeform 2270"/>
              <p:cNvSpPr>
                <a:spLocks/>
              </p:cNvSpPr>
              <p:nvPr/>
            </p:nvSpPr>
            <p:spPr bwMode="auto">
              <a:xfrm>
                <a:off x="549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59" name="Freeform 2271"/>
              <p:cNvSpPr>
                <a:spLocks/>
              </p:cNvSpPr>
              <p:nvPr/>
            </p:nvSpPr>
            <p:spPr bwMode="auto">
              <a:xfrm>
                <a:off x="550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0" name="Freeform 2272"/>
              <p:cNvSpPr>
                <a:spLocks/>
              </p:cNvSpPr>
              <p:nvPr/>
            </p:nvSpPr>
            <p:spPr bwMode="auto">
              <a:xfrm>
                <a:off x="551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1" name="Freeform 2273"/>
              <p:cNvSpPr>
                <a:spLocks/>
              </p:cNvSpPr>
              <p:nvPr/>
            </p:nvSpPr>
            <p:spPr bwMode="auto">
              <a:xfrm>
                <a:off x="551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2" name="Freeform 2274"/>
              <p:cNvSpPr>
                <a:spLocks/>
              </p:cNvSpPr>
              <p:nvPr/>
            </p:nvSpPr>
            <p:spPr bwMode="auto">
              <a:xfrm>
                <a:off x="552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3" name="Freeform 2275"/>
              <p:cNvSpPr>
                <a:spLocks/>
              </p:cNvSpPr>
              <p:nvPr/>
            </p:nvSpPr>
            <p:spPr bwMode="auto">
              <a:xfrm>
                <a:off x="553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4" name="Freeform 2276"/>
              <p:cNvSpPr>
                <a:spLocks/>
              </p:cNvSpPr>
              <p:nvPr/>
            </p:nvSpPr>
            <p:spPr bwMode="auto">
              <a:xfrm>
                <a:off x="554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5" name="Freeform 2277"/>
              <p:cNvSpPr>
                <a:spLocks/>
              </p:cNvSpPr>
              <p:nvPr/>
            </p:nvSpPr>
            <p:spPr bwMode="auto">
              <a:xfrm>
                <a:off x="555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6" name="Freeform 2278"/>
              <p:cNvSpPr>
                <a:spLocks/>
              </p:cNvSpPr>
              <p:nvPr/>
            </p:nvSpPr>
            <p:spPr bwMode="auto">
              <a:xfrm>
                <a:off x="556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7" name="Freeform 2279"/>
              <p:cNvSpPr>
                <a:spLocks/>
              </p:cNvSpPr>
              <p:nvPr/>
            </p:nvSpPr>
            <p:spPr bwMode="auto">
              <a:xfrm>
                <a:off x="557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8" name="Freeform 2280"/>
              <p:cNvSpPr>
                <a:spLocks/>
              </p:cNvSpPr>
              <p:nvPr/>
            </p:nvSpPr>
            <p:spPr bwMode="auto">
              <a:xfrm>
                <a:off x="558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69" name="Freeform 2281"/>
              <p:cNvSpPr>
                <a:spLocks/>
              </p:cNvSpPr>
              <p:nvPr/>
            </p:nvSpPr>
            <p:spPr bwMode="auto">
              <a:xfrm>
                <a:off x="559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0" name="Freeform 2282"/>
              <p:cNvSpPr>
                <a:spLocks/>
              </p:cNvSpPr>
              <p:nvPr/>
            </p:nvSpPr>
            <p:spPr bwMode="auto">
              <a:xfrm>
                <a:off x="560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1" name="Freeform 2283"/>
              <p:cNvSpPr>
                <a:spLocks/>
              </p:cNvSpPr>
              <p:nvPr/>
            </p:nvSpPr>
            <p:spPr bwMode="auto">
              <a:xfrm>
                <a:off x="561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2" name="Freeform 2284"/>
              <p:cNvSpPr>
                <a:spLocks/>
              </p:cNvSpPr>
              <p:nvPr/>
            </p:nvSpPr>
            <p:spPr bwMode="auto">
              <a:xfrm>
                <a:off x="562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3" name="Freeform 2285"/>
              <p:cNvSpPr>
                <a:spLocks/>
              </p:cNvSpPr>
              <p:nvPr/>
            </p:nvSpPr>
            <p:spPr bwMode="auto">
              <a:xfrm>
                <a:off x="563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4" name="Freeform 2286"/>
              <p:cNvSpPr>
                <a:spLocks/>
              </p:cNvSpPr>
              <p:nvPr/>
            </p:nvSpPr>
            <p:spPr bwMode="auto">
              <a:xfrm>
                <a:off x="5640"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5" name="Freeform 2287"/>
              <p:cNvSpPr>
                <a:spLocks/>
              </p:cNvSpPr>
              <p:nvPr/>
            </p:nvSpPr>
            <p:spPr bwMode="auto">
              <a:xfrm>
                <a:off x="564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6" name="Freeform 2288"/>
              <p:cNvSpPr>
                <a:spLocks/>
              </p:cNvSpPr>
              <p:nvPr/>
            </p:nvSpPr>
            <p:spPr bwMode="auto">
              <a:xfrm>
                <a:off x="5659"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7" name="Freeform 2289"/>
              <p:cNvSpPr>
                <a:spLocks/>
              </p:cNvSpPr>
              <p:nvPr/>
            </p:nvSpPr>
            <p:spPr bwMode="auto">
              <a:xfrm>
                <a:off x="5668"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8" name="Freeform 2290"/>
              <p:cNvSpPr>
                <a:spLocks/>
              </p:cNvSpPr>
              <p:nvPr/>
            </p:nvSpPr>
            <p:spPr bwMode="auto">
              <a:xfrm>
                <a:off x="567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79" name="Freeform 2291"/>
              <p:cNvSpPr>
                <a:spLocks/>
              </p:cNvSpPr>
              <p:nvPr/>
            </p:nvSpPr>
            <p:spPr bwMode="auto">
              <a:xfrm>
                <a:off x="5687"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0" name="Freeform 2292"/>
              <p:cNvSpPr>
                <a:spLocks/>
              </p:cNvSpPr>
              <p:nvPr/>
            </p:nvSpPr>
            <p:spPr bwMode="auto">
              <a:xfrm>
                <a:off x="5696"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1" name="Freeform 2293"/>
              <p:cNvSpPr>
                <a:spLocks/>
              </p:cNvSpPr>
              <p:nvPr/>
            </p:nvSpPr>
            <p:spPr bwMode="auto">
              <a:xfrm>
                <a:off x="5705"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2" name="Freeform 2294"/>
              <p:cNvSpPr>
                <a:spLocks/>
              </p:cNvSpPr>
              <p:nvPr/>
            </p:nvSpPr>
            <p:spPr bwMode="auto">
              <a:xfrm>
                <a:off x="571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3" name="Freeform 2295"/>
              <p:cNvSpPr>
                <a:spLocks/>
              </p:cNvSpPr>
              <p:nvPr/>
            </p:nvSpPr>
            <p:spPr bwMode="auto">
              <a:xfrm>
                <a:off x="5724"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4" name="Freeform 2296"/>
              <p:cNvSpPr>
                <a:spLocks/>
              </p:cNvSpPr>
              <p:nvPr/>
            </p:nvSpPr>
            <p:spPr bwMode="auto">
              <a:xfrm>
                <a:off x="5733"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5" name="Freeform 2297"/>
              <p:cNvSpPr>
                <a:spLocks/>
              </p:cNvSpPr>
              <p:nvPr/>
            </p:nvSpPr>
            <p:spPr bwMode="auto">
              <a:xfrm>
                <a:off x="574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6" name="Freeform 2298"/>
              <p:cNvSpPr>
                <a:spLocks/>
              </p:cNvSpPr>
              <p:nvPr/>
            </p:nvSpPr>
            <p:spPr bwMode="auto">
              <a:xfrm>
                <a:off x="5752"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7" name="Freeform 2299"/>
              <p:cNvSpPr>
                <a:spLocks/>
              </p:cNvSpPr>
              <p:nvPr/>
            </p:nvSpPr>
            <p:spPr bwMode="auto">
              <a:xfrm>
                <a:off x="5761" y="1854"/>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000080"/>
              </a:solidFill>
              <a:ln w="9525" cap="rnd">
                <a:noFill/>
                <a:round/>
                <a:headEnd/>
                <a:tailEnd/>
              </a:ln>
            </p:spPr>
            <p:txBody>
              <a:bodyPr/>
              <a:lstStyle/>
              <a:p>
                <a:endParaRPr lang="fr-FR"/>
              </a:p>
            </p:txBody>
          </p:sp>
          <p:sp>
            <p:nvSpPr>
              <p:cNvPr id="14488" name="Freeform 2300"/>
              <p:cNvSpPr>
                <a:spLocks/>
              </p:cNvSpPr>
              <p:nvPr/>
            </p:nvSpPr>
            <p:spPr bwMode="auto">
              <a:xfrm>
                <a:off x="5768" y="18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89" name="Freeform 2301"/>
              <p:cNvSpPr>
                <a:spLocks/>
              </p:cNvSpPr>
              <p:nvPr/>
            </p:nvSpPr>
            <p:spPr bwMode="auto">
              <a:xfrm>
                <a:off x="5768" y="18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0" name="Freeform 2302"/>
              <p:cNvSpPr>
                <a:spLocks/>
              </p:cNvSpPr>
              <p:nvPr/>
            </p:nvSpPr>
            <p:spPr bwMode="auto">
              <a:xfrm>
                <a:off x="5768" y="18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1" name="Freeform 2303"/>
              <p:cNvSpPr>
                <a:spLocks/>
              </p:cNvSpPr>
              <p:nvPr/>
            </p:nvSpPr>
            <p:spPr bwMode="auto">
              <a:xfrm>
                <a:off x="5768" y="18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2" name="Freeform 2304"/>
              <p:cNvSpPr>
                <a:spLocks/>
              </p:cNvSpPr>
              <p:nvPr/>
            </p:nvSpPr>
            <p:spPr bwMode="auto">
              <a:xfrm>
                <a:off x="5768" y="18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3" name="Freeform 2305"/>
              <p:cNvSpPr>
                <a:spLocks/>
              </p:cNvSpPr>
              <p:nvPr/>
            </p:nvSpPr>
            <p:spPr bwMode="auto">
              <a:xfrm>
                <a:off x="5768" y="18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4" name="Freeform 2306"/>
              <p:cNvSpPr>
                <a:spLocks/>
              </p:cNvSpPr>
              <p:nvPr/>
            </p:nvSpPr>
            <p:spPr bwMode="auto">
              <a:xfrm>
                <a:off x="5768" y="17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5" name="Freeform 2307"/>
              <p:cNvSpPr>
                <a:spLocks/>
              </p:cNvSpPr>
              <p:nvPr/>
            </p:nvSpPr>
            <p:spPr bwMode="auto">
              <a:xfrm>
                <a:off x="5768" y="17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6" name="Freeform 2308"/>
              <p:cNvSpPr>
                <a:spLocks/>
              </p:cNvSpPr>
              <p:nvPr/>
            </p:nvSpPr>
            <p:spPr bwMode="auto">
              <a:xfrm>
                <a:off x="5768" y="17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7" name="Freeform 2309"/>
              <p:cNvSpPr>
                <a:spLocks/>
              </p:cNvSpPr>
              <p:nvPr/>
            </p:nvSpPr>
            <p:spPr bwMode="auto">
              <a:xfrm>
                <a:off x="5768" y="17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8" name="Freeform 2310"/>
              <p:cNvSpPr>
                <a:spLocks/>
              </p:cNvSpPr>
              <p:nvPr/>
            </p:nvSpPr>
            <p:spPr bwMode="auto">
              <a:xfrm>
                <a:off x="5768" y="17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499" name="Freeform 2311"/>
              <p:cNvSpPr>
                <a:spLocks/>
              </p:cNvSpPr>
              <p:nvPr/>
            </p:nvSpPr>
            <p:spPr bwMode="auto">
              <a:xfrm>
                <a:off x="5768" y="17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0" name="Freeform 2312"/>
              <p:cNvSpPr>
                <a:spLocks/>
              </p:cNvSpPr>
              <p:nvPr/>
            </p:nvSpPr>
            <p:spPr bwMode="auto">
              <a:xfrm>
                <a:off x="5768" y="17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1" name="Freeform 2313"/>
              <p:cNvSpPr>
                <a:spLocks/>
              </p:cNvSpPr>
              <p:nvPr/>
            </p:nvSpPr>
            <p:spPr bwMode="auto">
              <a:xfrm>
                <a:off x="5768" y="17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2" name="Freeform 2314"/>
              <p:cNvSpPr>
                <a:spLocks/>
              </p:cNvSpPr>
              <p:nvPr/>
            </p:nvSpPr>
            <p:spPr bwMode="auto">
              <a:xfrm>
                <a:off x="5768" y="17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3" name="Freeform 2315"/>
              <p:cNvSpPr>
                <a:spLocks/>
              </p:cNvSpPr>
              <p:nvPr/>
            </p:nvSpPr>
            <p:spPr bwMode="auto">
              <a:xfrm>
                <a:off x="5768" y="17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4" name="Freeform 2316"/>
              <p:cNvSpPr>
                <a:spLocks/>
              </p:cNvSpPr>
              <p:nvPr/>
            </p:nvSpPr>
            <p:spPr bwMode="auto">
              <a:xfrm>
                <a:off x="5768" y="17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5" name="Freeform 2317"/>
              <p:cNvSpPr>
                <a:spLocks/>
              </p:cNvSpPr>
              <p:nvPr/>
            </p:nvSpPr>
            <p:spPr bwMode="auto">
              <a:xfrm>
                <a:off x="5768" y="16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6" name="Freeform 2318"/>
              <p:cNvSpPr>
                <a:spLocks/>
              </p:cNvSpPr>
              <p:nvPr/>
            </p:nvSpPr>
            <p:spPr bwMode="auto">
              <a:xfrm>
                <a:off x="5768" y="16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7" name="Freeform 2319"/>
              <p:cNvSpPr>
                <a:spLocks/>
              </p:cNvSpPr>
              <p:nvPr/>
            </p:nvSpPr>
            <p:spPr bwMode="auto">
              <a:xfrm>
                <a:off x="5768" y="16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8" name="Freeform 2320"/>
              <p:cNvSpPr>
                <a:spLocks/>
              </p:cNvSpPr>
              <p:nvPr/>
            </p:nvSpPr>
            <p:spPr bwMode="auto">
              <a:xfrm>
                <a:off x="5768" y="16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09" name="Freeform 2321"/>
              <p:cNvSpPr>
                <a:spLocks/>
              </p:cNvSpPr>
              <p:nvPr/>
            </p:nvSpPr>
            <p:spPr bwMode="auto">
              <a:xfrm>
                <a:off x="5768" y="16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0" name="Freeform 2322"/>
              <p:cNvSpPr>
                <a:spLocks/>
              </p:cNvSpPr>
              <p:nvPr/>
            </p:nvSpPr>
            <p:spPr bwMode="auto">
              <a:xfrm>
                <a:off x="5768" y="16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1" name="Freeform 2323"/>
              <p:cNvSpPr>
                <a:spLocks/>
              </p:cNvSpPr>
              <p:nvPr/>
            </p:nvSpPr>
            <p:spPr bwMode="auto">
              <a:xfrm>
                <a:off x="5768" y="16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2" name="Freeform 2324"/>
              <p:cNvSpPr>
                <a:spLocks/>
              </p:cNvSpPr>
              <p:nvPr/>
            </p:nvSpPr>
            <p:spPr bwMode="auto">
              <a:xfrm>
                <a:off x="5768" y="16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3" name="Freeform 2325"/>
              <p:cNvSpPr>
                <a:spLocks/>
              </p:cNvSpPr>
              <p:nvPr/>
            </p:nvSpPr>
            <p:spPr bwMode="auto">
              <a:xfrm>
                <a:off x="5768" y="16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4" name="Freeform 2326"/>
              <p:cNvSpPr>
                <a:spLocks/>
              </p:cNvSpPr>
              <p:nvPr/>
            </p:nvSpPr>
            <p:spPr bwMode="auto">
              <a:xfrm>
                <a:off x="5768" y="16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5" name="Freeform 2327"/>
              <p:cNvSpPr>
                <a:spLocks/>
              </p:cNvSpPr>
              <p:nvPr/>
            </p:nvSpPr>
            <p:spPr bwMode="auto">
              <a:xfrm>
                <a:off x="5768" y="160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6" name="Freeform 2328"/>
              <p:cNvSpPr>
                <a:spLocks/>
              </p:cNvSpPr>
              <p:nvPr/>
            </p:nvSpPr>
            <p:spPr bwMode="auto">
              <a:xfrm>
                <a:off x="5768" y="15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7" name="Freeform 2329"/>
              <p:cNvSpPr>
                <a:spLocks/>
              </p:cNvSpPr>
              <p:nvPr/>
            </p:nvSpPr>
            <p:spPr bwMode="auto">
              <a:xfrm>
                <a:off x="5768" y="15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8" name="Freeform 2330"/>
              <p:cNvSpPr>
                <a:spLocks/>
              </p:cNvSpPr>
              <p:nvPr/>
            </p:nvSpPr>
            <p:spPr bwMode="auto">
              <a:xfrm>
                <a:off x="5768" y="15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19" name="Freeform 2331"/>
              <p:cNvSpPr>
                <a:spLocks/>
              </p:cNvSpPr>
              <p:nvPr/>
            </p:nvSpPr>
            <p:spPr bwMode="auto">
              <a:xfrm>
                <a:off x="5768" y="15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0" name="Freeform 2332"/>
              <p:cNvSpPr>
                <a:spLocks/>
              </p:cNvSpPr>
              <p:nvPr/>
            </p:nvSpPr>
            <p:spPr bwMode="auto">
              <a:xfrm>
                <a:off x="5768" y="15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1" name="Freeform 2333"/>
              <p:cNvSpPr>
                <a:spLocks/>
              </p:cNvSpPr>
              <p:nvPr/>
            </p:nvSpPr>
            <p:spPr bwMode="auto">
              <a:xfrm>
                <a:off x="5768" y="15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2" name="Freeform 2334"/>
              <p:cNvSpPr>
                <a:spLocks/>
              </p:cNvSpPr>
              <p:nvPr/>
            </p:nvSpPr>
            <p:spPr bwMode="auto">
              <a:xfrm>
                <a:off x="5768" y="15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3" name="Freeform 2335"/>
              <p:cNvSpPr>
                <a:spLocks/>
              </p:cNvSpPr>
              <p:nvPr/>
            </p:nvSpPr>
            <p:spPr bwMode="auto">
              <a:xfrm>
                <a:off x="5768" y="15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4" name="Freeform 2336"/>
              <p:cNvSpPr>
                <a:spLocks/>
              </p:cNvSpPr>
              <p:nvPr/>
            </p:nvSpPr>
            <p:spPr bwMode="auto">
              <a:xfrm>
                <a:off x="5768" y="15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5" name="Freeform 2337"/>
              <p:cNvSpPr>
                <a:spLocks/>
              </p:cNvSpPr>
              <p:nvPr/>
            </p:nvSpPr>
            <p:spPr bwMode="auto">
              <a:xfrm>
                <a:off x="5768" y="15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6" name="Freeform 2338"/>
              <p:cNvSpPr>
                <a:spLocks/>
              </p:cNvSpPr>
              <p:nvPr/>
            </p:nvSpPr>
            <p:spPr bwMode="auto">
              <a:xfrm>
                <a:off x="5768" y="14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7" name="Freeform 2339"/>
              <p:cNvSpPr>
                <a:spLocks/>
              </p:cNvSpPr>
              <p:nvPr/>
            </p:nvSpPr>
            <p:spPr bwMode="auto">
              <a:xfrm>
                <a:off x="5768" y="14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8" name="Freeform 2340"/>
              <p:cNvSpPr>
                <a:spLocks/>
              </p:cNvSpPr>
              <p:nvPr/>
            </p:nvSpPr>
            <p:spPr bwMode="auto">
              <a:xfrm>
                <a:off x="5768" y="14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29" name="Freeform 2341"/>
              <p:cNvSpPr>
                <a:spLocks/>
              </p:cNvSpPr>
              <p:nvPr/>
            </p:nvSpPr>
            <p:spPr bwMode="auto">
              <a:xfrm>
                <a:off x="5768" y="14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0" name="Freeform 2342"/>
              <p:cNvSpPr>
                <a:spLocks/>
              </p:cNvSpPr>
              <p:nvPr/>
            </p:nvSpPr>
            <p:spPr bwMode="auto">
              <a:xfrm>
                <a:off x="5768" y="14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1" name="Freeform 2343"/>
              <p:cNvSpPr>
                <a:spLocks/>
              </p:cNvSpPr>
              <p:nvPr/>
            </p:nvSpPr>
            <p:spPr bwMode="auto">
              <a:xfrm>
                <a:off x="5768" y="14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2" name="Freeform 2344"/>
              <p:cNvSpPr>
                <a:spLocks/>
              </p:cNvSpPr>
              <p:nvPr/>
            </p:nvSpPr>
            <p:spPr bwMode="auto">
              <a:xfrm>
                <a:off x="5768" y="14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3" name="Freeform 2345"/>
              <p:cNvSpPr>
                <a:spLocks/>
              </p:cNvSpPr>
              <p:nvPr/>
            </p:nvSpPr>
            <p:spPr bwMode="auto">
              <a:xfrm>
                <a:off x="5768" y="14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4" name="Freeform 2346"/>
              <p:cNvSpPr>
                <a:spLocks/>
              </p:cNvSpPr>
              <p:nvPr/>
            </p:nvSpPr>
            <p:spPr bwMode="auto">
              <a:xfrm>
                <a:off x="5768" y="14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5" name="Freeform 2347"/>
              <p:cNvSpPr>
                <a:spLocks/>
              </p:cNvSpPr>
              <p:nvPr/>
            </p:nvSpPr>
            <p:spPr bwMode="auto">
              <a:xfrm>
                <a:off x="5768" y="14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6" name="Freeform 2348"/>
              <p:cNvSpPr>
                <a:spLocks/>
              </p:cNvSpPr>
              <p:nvPr/>
            </p:nvSpPr>
            <p:spPr bwMode="auto">
              <a:xfrm>
                <a:off x="5768" y="14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7" name="Freeform 2349"/>
              <p:cNvSpPr>
                <a:spLocks/>
              </p:cNvSpPr>
              <p:nvPr/>
            </p:nvSpPr>
            <p:spPr bwMode="auto">
              <a:xfrm>
                <a:off x="5768" y="13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8" name="Freeform 2350"/>
              <p:cNvSpPr>
                <a:spLocks/>
              </p:cNvSpPr>
              <p:nvPr/>
            </p:nvSpPr>
            <p:spPr bwMode="auto">
              <a:xfrm>
                <a:off x="5768" y="13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39" name="Freeform 2351"/>
              <p:cNvSpPr>
                <a:spLocks/>
              </p:cNvSpPr>
              <p:nvPr/>
            </p:nvSpPr>
            <p:spPr bwMode="auto">
              <a:xfrm>
                <a:off x="5768" y="13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0" name="Freeform 2352"/>
              <p:cNvSpPr>
                <a:spLocks/>
              </p:cNvSpPr>
              <p:nvPr/>
            </p:nvSpPr>
            <p:spPr bwMode="auto">
              <a:xfrm>
                <a:off x="5768" y="13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1" name="Freeform 2353"/>
              <p:cNvSpPr>
                <a:spLocks/>
              </p:cNvSpPr>
              <p:nvPr/>
            </p:nvSpPr>
            <p:spPr bwMode="auto">
              <a:xfrm>
                <a:off x="5768" y="135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2" name="Freeform 2354"/>
              <p:cNvSpPr>
                <a:spLocks/>
              </p:cNvSpPr>
              <p:nvPr/>
            </p:nvSpPr>
            <p:spPr bwMode="auto">
              <a:xfrm>
                <a:off x="5768" y="134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3" name="Freeform 2355"/>
              <p:cNvSpPr>
                <a:spLocks/>
              </p:cNvSpPr>
              <p:nvPr/>
            </p:nvSpPr>
            <p:spPr bwMode="auto">
              <a:xfrm>
                <a:off x="5768" y="134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4" name="Freeform 2356"/>
              <p:cNvSpPr>
                <a:spLocks/>
              </p:cNvSpPr>
              <p:nvPr/>
            </p:nvSpPr>
            <p:spPr bwMode="auto">
              <a:xfrm>
                <a:off x="5768" y="133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5" name="Freeform 2357"/>
              <p:cNvSpPr>
                <a:spLocks/>
              </p:cNvSpPr>
              <p:nvPr/>
            </p:nvSpPr>
            <p:spPr bwMode="auto">
              <a:xfrm>
                <a:off x="5768" y="132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6" name="Freeform 2358"/>
              <p:cNvSpPr>
                <a:spLocks/>
              </p:cNvSpPr>
              <p:nvPr/>
            </p:nvSpPr>
            <p:spPr bwMode="auto">
              <a:xfrm>
                <a:off x="5768" y="131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7" name="Freeform 2359"/>
              <p:cNvSpPr>
                <a:spLocks/>
              </p:cNvSpPr>
              <p:nvPr/>
            </p:nvSpPr>
            <p:spPr bwMode="auto">
              <a:xfrm>
                <a:off x="5768" y="130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8" name="Freeform 2360"/>
              <p:cNvSpPr>
                <a:spLocks/>
              </p:cNvSpPr>
              <p:nvPr/>
            </p:nvSpPr>
            <p:spPr bwMode="auto">
              <a:xfrm>
                <a:off x="5768" y="129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49" name="Freeform 2361"/>
              <p:cNvSpPr>
                <a:spLocks/>
              </p:cNvSpPr>
              <p:nvPr/>
            </p:nvSpPr>
            <p:spPr bwMode="auto">
              <a:xfrm>
                <a:off x="5768" y="128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0" name="Freeform 2362"/>
              <p:cNvSpPr>
                <a:spLocks/>
              </p:cNvSpPr>
              <p:nvPr/>
            </p:nvSpPr>
            <p:spPr bwMode="auto">
              <a:xfrm>
                <a:off x="5768" y="127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1" name="Freeform 2363"/>
              <p:cNvSpPr>
                <a:spLocks/>
              </p:cNvSpPr>
              <p:nvPr/>
            </p:nvSpPr>
            <p:spPr bwMode="auto">
              <a:xfrm>
                <a:off x="5768" y="126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2" name="Freeform 2364"/>
              <p:cNvSpPr>
                <a:spLocks/>
              </p:cNvSpPr>
              <p:nvPr/>
            </p:nvSpPr>
            <p:spPr bwMode="auto">
              <a:xfrm>
                <a:off x="5768" y="125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3" name="Freeform 2365"/>
              <p:cNvSpPr>
                <a:spLocks/>
              </p:cNvSpPr>
              <p:nvPr/>
            </p:nvSpPr>
            <p:spPr bwMode="auto">
              <a:xfrm>
                <a:off x="5768" y="124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4" name="Freeform 2366"/>
              <p:cNvSpPr>
                <a:spLocks/>
              </p:cNvSpPr>
              <p:nvPr/>
            </p:nvSpPr>
            <p:spPr bwMode="auto">
              <a:xfrm>
                <a:off x="5768" y="12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5" name="Freeform 2367"/>
              <p:cNvSpPr>
                <a:spLocks/>
              </p:cNvSpPr>
              <p:nvPr/>
            </p:nvSpPr>
            <p:spPr bwMode="auto">
              <a:xfrm>
                <a:off x="5768" y="12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6" name="Freeform 2368"/>
              <p:cNvSpPr>
                <a:spLocks/>
              </p:cNvSpPr>
              <p:nvPr/>
            </p:nvSpPr>
            <p:spPr bwMode="auto">
              <a:xfrm>
                <a:off x="5768" y="12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7" name="Freeform 2369"/>
              <p:cNvSpPr>
                <a:spLocks/>
              </p:cNvSpPr>
              <p:nvPr/>
            </p:nvSpPr>
            <p:spPr bwMode="auto">
              <a:xfrm>
                <a:off x="5768" y="12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8" name="Freeform 2370"/>
              <p:cNvSpPr>
                <a:spLocks/>
              </p:cNvSpPr>
              <p:nvPr/>
            </p:nvSpPr>
            <p:spPr bwMode="auto">
              <a:xfrm>
                <a:off x="5768" y="120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59" name="Freeform 2371"/>
              <p:cNvSpPr>
                <a:spLocks/>
              </p:cNvSpPr>
              <p:nvPr/>
            </p:nvSpPr>
            <p:spPr bwMode="auto">
              <a:xfrm>
                <a:off x="5768" y="11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0" name="Freeform 2372"/>
              <p:cNvSpPr>
                <a:spLocks/>
              </p:cNvSpPr>
              <p:nvPr/>
            </p:nvSpPr>
            <p:spPr bwMode="auto">
              <a:xfrm>
                <a:off x="5768" y="11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1" name="Freeform 2373"/>
              <p:cNvSpPr>
                <a:spLocks/>
              </p:cNvSpPr>
              <p:nvPr/>
            </p:nvSpPr>
            <p:spPr bwMode="auto">
              <a:xfrm>
                <a:off x="5768" y="11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2" name="Freeform 2374"/>
              <p:cNvSpPr>
                <a:spLocks/>
              </p:cNvSpPr>
              <p:nvPr/>
            </p:nvSpPr>
            <p:spPr bwMode="auto">
              <a:xfrm>
                <a:off x="5768" y="11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3" name="Freeform 2375"/>
              <p:cNvSpPr>
                <a:spLocks/>
              </p:cNvSpPr>
              <p:nvPr/>
            </p:nvSpPr>
            <p:spPr bwMode="auto">
              <a:xfrm>
                <a:off x="5768" y="11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4" name="Freeform 2376"/>
              <p:cNvSpPr>
                <a:spLocks/>
              </p:cNvSpPr>
              <p:nvPr/>
            </p:nvSpPr>
            <p:spPr bwMode="auto">
              <a:xfrm>
                <a:off x="5768" y="11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5" name="Freeform 2377"/>
              <p:cNvSpPr>
                <a:spLocks/>
              </p:cNvSpPr>
              <p:nvPr/>
            </p:nvSpPr>
            <p:spPr bwMode="auto">
              <a:xfrm>
                <a:off x="5768" y="11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6" name="Freeform 2378"/>
              <p:cNvSpPr>
                <a:spLocks/>
              </p:cNvSpPr>
              <p:nvPr/>
            </p:nvSpPr>
            <p:spPr bwMode="auto">
              <a:xfrm>
                <a:off x="5768" y="11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7" name="Freeform 2379"/>
              <p:cNvSpPr>
                <a:spLocks/>
              </p:cNvSpPr>
              <p:nvPr/>
            </p:nvSpPr>
            <p:spPr bwMode="auto">
              <a:xfrm>
                <a:off x="5768" y="11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8" name="Freeform 2380"/>
              <p:cNvSpPr>
                <a:spLocks/>
              </p:cNvSpPr>
              <p:nvPr/>
            </p:nvSpPr>
            <p:spPr bwMode="auto">
              <a:xfrm>
                <a:off x="5768" y="110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69" name="Freeform 2381"/>
              <p:cNvSpPr>
                <a:spLocks/>
              </p:cNvSpPr>
              <p:nvPr/>
            </p:nvSpPr>
            <p:spPr bwMode="auto">
              <a:xfrm>
                <a:off x="5768" y="10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70" name="Freeform 2382"/>
              <p:cNvSpPr>
                <a:spLocks/>
              </p:cNvSpPr>
              <p:nvPr/>
            </p:nvSpPr>
            <p:spPr bwMode="auto">
              <a:xfrm>
                <a:off x="5768" y="10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000080"/>
              </a:solidFill>
              <a:ln w="9525" cap="rnd">
                <a:noFill/>
                <a:round/>
                <a:headEnd/>
                <a:tailEnd/>
              </a:ln>
            </p:spPr>
            <p:txBody>
              <a:bodyPr/>
              <a:lstStyle/>
              <a:p>
                <a:endParaRPr lang="fr-FR"/>
              </a:p>
            </p:txBody>
          </p:sp>
          <p:sp>
            <p:nvSpPr>
              <p:cNvPr id="14571" name="Freeform 2383"/>
              <p:cNvSpPr>
                <a:spLocks/>
              </p:cNvSpPr>
              <p:nvPr/>
            </p:nvSpPr>
            <p:spPr bwMode="auto">
              <a:xfrm>
                <a:off x="576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2" name="Freeform 2384"/>
              <p:cNvSpPr>
                <a:spLocks/>
              </p:cNvSpPr>
              <p:nvPr/>
            </p:nvSpPr>
            <p:spPr bwMode="auto">
              <a:xfrm>
                <a:off x="575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3" name="Freeform 2385"/>
              <p:cNvSpPr>
                <a:spLocks/>
              </p:cNvSpPr>
              <p:nvPr/>
            </p:nvSpPr>
            <p:spPr bwMode="auto">
              <a:xfrm>
                <a:off x="574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4" name="Freeform 2386"/>
              <p:cNvSpPr>
                <a:spLocks/>
              </p:cNvSpPr>
              <p:nvPr/>
            </p:nvSpPr>
            <p:spPr bwMode="auto">
              <a:xfrm>
                <a:off x="573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5" name="Freeform 2387"/>
              <p:cNvSpPr>
                <a:spLocks/>
              </p:cNvSpPr>
              <p:nvPr/>
            </p:nvSpPr>
            <p:spPr bwMode="auto">
              <a:xfrm>
                <a:off x="572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6" name="Freeform 2388"/>
              <p:cNvSpPr>
                <a:spLocks/>
              </p:cNvSpPr>
              <p:nvPr/>
            </p:nvSpPr>
            <p:spPr bwMode="auto">
              <a:xfrm>
                <a:off x="571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7" name="Freeform 2389"/>
              <p:cNvSpPr>
                <a:spLocks/>
              </p:cNvSpPr>
              <p:nvPr/>
            </p:nvSpPr>
            <p:spPr bwMode="auto">
              <a:xfrm>
                <a:off x="570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8" name="Freeform 2390"/>
              <p:cNvSpPr>
                <a:spLocks/>
              </p:cNvSpPr>
              <p:nvPr/>
            </p:nvSpPr>
            <p:spPr bwMode="auto">
              <a:xfrm>
                <a:off x="569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79" name="Freeform 2391"/>
              <p:cNvSpPr>
                <a:spLocks/>
              </p:cNvSpPr>
              <p:nvPr/>
            </p:nvSpPr>
            <p:spPr bwMode="auto">
              <a:xfrm>
                <a:off x="568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0" name="Freeform 2392"/>
              <p:cNvSpPr>
                <a:spLocks/>
              </p:cNvSpPr>
              <p:nvPr/>
            </p:nvSpPr>
            <p:spPr bwMode="auto">
              <a:xfrm>
                <a:off x="567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1" name="Freeform 2393"/>
              <p:cNvSpPr>
                <a:spLocks/>
              </p:cNvSpPr>
              <p:nvPr/>
            </p:nvSpPr>
            <p:spPr bwMode="auto">
              <a:xfrm>
                <a:off x="566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2" name="Freeform 2394"/>
              <p:cNvSpPr>
                <a:spLocks/>
              </p:cNvSpPr>
              <p:nvPr/>
            </p:nvSpPr>
            <p:spPr bwMode="auto">
              <a:xfrm>
                <a:off x="565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3" name="Freeform 2395"/>
              <p:cNvSpPr>
                <a:spLocks/>
              </p:cNvSpPr>
              <p:nvPr/>
            </p:nvSpPr>
            <p:spPr bwMode="auto">
              <a:xfrm>
                <a:off x="564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4" name="Freeform 2396"/>
              <p:cNvSpPr>
                <a:spLocks/>
              </p:cNvSpPr>
              <p:nvPr/>
            </p:nvSpPr>
            <p:spPr bwMode="auto">
              <a:xfrm>
                <a:off x="564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5" name="Freeform 2397"/>
              <p:cNvSpPr>
                <a:spLocks/>
              </p:cNvSpPr>
              <p:nvPr/>
            </p:nvSpPr>
            <p:spPr bwMode="auto">
              <a:xfrm>
                <a:off x="563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6" name="Freeform 2398"/>
              <p:cNvSpPr>
                <a:spLocks/>
              </p:cNvSpPr>
              <p:nvPr/>
            </p:nvSpPr>
            <p:spPr bwMode="auto">
              <a:xfrm>
                <a:off x="562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7" name="Freeform 2399"/>
              <p:cNvSpPr>
                <a:spLocks/>
              </p:cNvSpPr>
              <p:nvPr/>
            </p:nvSpPr>
            <p:spPr bwMode="auto">
              <a:xfrm>
                <a:off x="561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8" name="Freeform 2400"/>
              <p:cNvSpPr>
                <a:spLocks/>
              </p:cNvSpPr>
              <p:nvPr/>
            </p:nvSpPr>
            <p:spPr bwMode="auto">
              <a:xfrm>
                <a:off x="560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89" name="Freeform 2401"/>
              <p:cNvSpPr>
                <a:spLocks/>
              </p:cNvSpPr>
              <p:nvPr/>
            </p:nvSpPr>
            <p:spPr bwMode="auto">
              <a:xfrm>
                <a:off x="559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0" name="Freeform 2402"/>
              <p:cNvSpPr>
                <a:spLocks/>
              </p:cNvSpPr>
              <p:nvPr/>
            </p:nvSpPr>
            <p:spPr bwMode="auto">
              <a:xfrm>
                <a:off x="558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1" name="Freeform 2403"/>
              <p:cNvSpPr>
                <a:spLocks/>
              </p:cNvSpPr>
              <p:nvPr/>
            </p:nvSpPr>
            <p:spPr bwMode="auto">
              <a:xfrm>
                <a:off x="557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2" name="Freeform 2404"/>
              <p:cNvSpPr>
                <a:spLocks/>
              </p:cNvSpPr>
              <p:nvPr/>
            </p:nvSpPr>
            <p:spPr bwMode="auto">
              <a:xfrm>
                <a:off x="556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3" name="Freeform 2405"/>
              <p:cNvSpPr>
                <a:spLocks/>
              </p:cNvSpPr>
              <p:nvPr/>
            </p:nvSpPr>
            <p:spPr bwMode="auto">
              <a:xfrm>
                <a:off x="555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4" name="Freeform 2406"/>
              <p:cNvSpPr>
                <a:spLocks/>
              </p:cNvSpPr>
              <p:nvPr/>
            </p:nvSpPr>
            <p:spPr bwMode="auto">
              <a:xfrm>
                <a:off x="554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5" name="Freeform 2407"/>
              <p:cNvSpPr>
                <a:spLocks/>
              </p:cNvSpPr>
              <p:nvPr/>
            </p:nvSpPr>
            <p:spPr bwMode="auto">
              <a:xfrm>
                <a:off x="553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6" name="Freeform 2408"/>
              <p:cNvSpPr>
                <a:spLocks/>
              </p:cNvSpPr>
              <p:nvPr/>
            </p:nvSpPr>
            <p:spPr bwMode="auto">
              <a:xfrm>
                <a:off x="552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7" name="Freeform 2409"/>
              <p:cNvSpPr>
                <a:spLocks/>
              </p:cNvSpPr>
              <p:nvPr/>
            </p:nvSpPr>
            <p:spPr bwMode="auto">
              <a:xfrm>
                <a:off x="551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8" name="Freeform 2410"/>
              <p:cNvSpPr>
                <a:spLocks/>
              </p:cNvSpPr>
              <p:nvPr/>
            </p:nvSpPr>
            <p:spPr bwMode="auto">
              <a:xfrm>
                <a:off x="551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599" name="Freeform 2411"/>
              <p:cNvSpPr>
                <a:spLocks/>
              </p:cNvSpPr>
              <p:nvPr/>
            </p:nvSpPr>
            <p:spPr bwMode="auto">
              <a:xfrm>
                <a:off x="550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0" name="Freeform 2412"/>
              <p:cNvSpPr>
                <a:spLocks/>
              </p:cNvSpPr>
              <p:nvPr/>
            </p:nvSpPr>
            <p:spPr bwMode="auto">
              <a:xfrm>
                <a:off x="549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1" name="Freeform 2413"/>
              <p:cNvSpPr>
                <a:spLocks/>
              </p:cNvSpPr>
              <p:nvPr/>
            </p:nvSpPr>
            <p:spPr bwMode="auto">
              <a:xfrm>
                <a:off x="548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2" name="Freeform 2414"/>
              <p:cNvSpPr>
                <a:spLocks/>
              </p:cNvSpPr>
              <p:nvPr/>
            </p:nvSpPr>
            <p:spPr bwMode="auto">
              <a:xfrm>
                <a:off x="547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3" name="Freeform 2415"/>
              <p:cNvSpPr>
                <a:spLocks/>
              </p:cNvSpPr>
              <p:nvPr/>
            </p:nvSpPr>
            <p:spPr bwMode="auto">
              <a:xfrm>
                <a:off x="546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4" name="Freeform 2416"/>
              <p:cNvSpPr>
                <a:spLocks/>
              </p:cNvSpPr>
              <p:nvPr/>
            </p:nvSpPr>
            <p:spPr bwMode="auto">
              <a:xfrm>
                <a:off x="545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5" name="Freeform 2417"/>
              <p:cNvSpPr>
                <a:spLocks/>
              </p:cNvSpPr>
              <p:nvPr/>
            </p:nvSpPr>
            <p:spPr bwMode="auto">
              <a:xfrm>
                <a:off x="544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6" name="Freeform 2418"/>
              <p:cNvSpPr>
                <a:spLocks/>
              </p:cNvSpPr>
              <p:nvPr/>
            </p:nvSpPr>
            <p:spPr bwMode="auto">
              <a:xfrm>
                <a:off x="543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7" name="Freeform 2419"/>
              <p:cNvSpPr>
                <a:spLocks/>
              </p:cNvSpPr>
              <p:nvPr/>
            </p:nvSpPr>
            <p:spPr bwMode="auto">
              <a:xfrm>
                <a:off x="542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8" name="Freeform 2420"/>
              <p:cNvSpPr>
                <a:spLocks/>
              </p:cNvSpPr>
              <p:nvPr/>
            </p:nvSpPr>
            <p:spPr bwMode="auto">
              <a:xfrm>
                <a:off x="541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09" name="Freeform 2421"/>
              <p:cNvSpPr>
                <a:spLocks/>
              </p:cNvSpPr>
              <p:nvPr/>
            </p:nvSpPr>
            <p:spPr bwMode="auto">
              <a:xfrm>
                <a:off x="540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0" name="Freeform 2422"/>
              <p:cNvSpPr>
                <a:spLocks/>
              </p:cNvSpPr>
              <p:nvPr/>
            </p:nvSpPr>
            <p:spPr bwMode="auto">
              <a:xfrm>
                <a:off x="539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1" name="Freeform 2423"/>
              <p:cNvSpPr>
                <a:spLocks/>
              </p:cNvSpPr>
              <p:nvPr/>
            </p:nvSpPr>
            <p:spPr bwMode="auto">
              <a:xfrm>
                <a:off x="538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2" name="Freeform 2424"/>
              <p:cNvSpPr>
                <a:spLocks/>
              </p:cNvSpPr>
              <p:nvPr/>
            </p:nvSpPr>
            <p:spPr bwMode="auto">
              <a:xfrm>
                <a:off x="538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3" name="Freeform 2425"/>
              <p:cNvSpPr>
                <a:spLocks/>
              </p:cNvSpPr>
              <p:nvPr/>
            </p:nvSpPr>
            <p:spPr bwMode="auto">
              <a:xfrm>
                <a:off x="537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4" name="Freeform 2426"/>
              <p:cNvSpPr>
                <a:spLocks/>
              </p:cNvSpPr>
              <p:nvPr/>
            </p:nvSpPr>
            <p:spPr bwMode="auto">
              <a:xfrm>
                <a:off x="536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5" name="Freeform 2427"/>
              <p:cNvSpPr>
                <a:spLocks/>
              </p:cNvSpPr>
              <p:nvPr/>
            </p:nvSpPr>
            <p:spPr bwMode="auto">
              <a:xfrm>
                <a:off x="535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6" name="Freeform 2428"/>
              <p:cNvSpPr>
                <a:spLocks/>
              </p:cNvSpPr>
              <p:nvPr/>
            </p:nvSpPr>
            <p:spPr bwMode="auto">
              <a:xfrm>
                <a:off x="534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7" name="Freeform 2429"/>
              <p:cNvSpPr>
                <a:spLocks/>
              </p:cNvSpPr>
              <p:nvPr/>
            </p:nvSpPr>
            <p:spPr bwMode="auto">
              <a:xfrm>
                <a:off x="533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8" name="Freeform 2430"/>
              <p:cNvSpPr>
                <a:spLocks/>
              </p:cNvSpPr>
              <p:nvPr/>
            </p:nvSpPr>
            <p:spPr bwMode="auto">
              <a:xfrm>
                <a:off x="532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19" name="Freeform 2431"/>
              <p:cNvSpPr>
                <a:spLocks/>
              </p:cNvSpPr>
              <p:nvPr/>
            </p:nvSpPr>
            <p:spPr bwMode="auto">
              <a:xfrm>
                <a:off x="531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0" name="Freeform 2432"/>
              <p:cNvSpPr>
                <a:spLocks/>
              </p:cNvSpPr>
              <p:nvPr/>
            </p:nvSpPr>
            <p:spPr bwMode="auto">
              <a:xfrm>
                <a:off x="530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1" name="Freeform 2433"/>
              <p:cNvSpPr>
                <a:spLocks/>
              </p:cNvSpPr>
              <p:nvPr/>
            </p:nvSpPr>
            <p:spPr bwMode="auto">
              <a:xfrm>
                <a:off x="529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2" name="Freeform 2434"/>
              <p:cNvSpPr>
                <a:spLocks/>
              </p:cNvSpPr>
              <p:nvPr/>
            </p:nvSpPr>
            <p:spPr bwMode="auto">
              <a:xfrm>
                <a:off x="528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3" name="Freeform 2435"/>
              <p:cNvSpPr>
                <a:spLocks/>
              </p:cNvSpPr>
              <p:nvPr/>
            </p:nvSpPr>
            <p:spPr bwMode="auto">
              <a:xfrm>
                <a:off x="527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4" name="Freeform 2436"/>
              <p:cNvSpPr>
                <a:spLocks/>
              </p:cNvSpPr>
              <p:nvPr/>
            </p:nvSpPr>
            <p:spPr bwMode="auto">
              <a:xfrm>
                <a:off x="526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5" name="Freeform 2437"/>
              <p:cNvSpPr>
                <a:spLocks/>
              </p:cNvSpPr>
              <p:nvPr/>
            </p:nvSpPr>
            <p:spPr bwMode="auto">
              <a:xfrm>
                <a:off x="525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6" name="Freeform 2438"/>
              <p:cNvSpPr>
                <a:spLocks/>
              </p:cNvSpPr>
              <p:nvPr/>
            </p:nvSpPr>
            <p:spPr bwMode="auto">
              <a:xfrm>
                <a:off x="525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7" name="Freeform 2439"/>
              <p:cNvSpPr>
                <a:spLocks/>
              </p:cNvSpPr>
              <p:nvPr/>
            </p:nvSpPr>
            <p:spPr bwMode="auto">
              <a:xfrm>
                <a:off x="524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8" name="Freeform 2440"/>
              <p:cNvSpPr>
                <a:spLocks/>
              </p:cNvSpPr>
              <p:nvPr/>
            </p:nvSpPr>
            <p:spPr bwMode="auto">
              <a:xfrm>
                <a:off x="523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29" name="Freeform 2441"/>
              <p:cNvSpPr>
                <a:spLocks/>
              </p:cNvSpPr>
              <p:nvPr/>
            </p:nvSpPr>
            <p:spPr bwMode="auto">
              <a:xfrm>
                <a:off x="522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0" name="Freeform 2442"/>
              <p:cNvSpPr>
                <a:spLocks/>
              </p:cNvSpPr>
              <p:nvPr/>
            </p:nvSpPr>
            <p:spPr bwMode="auto">
              <a:xfrm>
                <a:off x="521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1" name="Freeform 2443"/>
              <p:cNvSpPr>
                <a:spLocks/>
              </p:cNvSpPr>
              <p:nvPr/>
            </p:nvSpPr>
            <p:spPr bwMode="auto">
              <a:xfrm>
                <a:off x="520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2" name="Freeform 2444"/>
              <p:cNvSpPr>
                <a:spLocks/>
              </p:cNvSpPr>
              <p:nvPr/>
            </p:nvSpPr>
            <p:spPr bwMode="auto">
              <a:xfrm>
                <a:off x="519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3" name="Freeform 2445"/>
              <p:cNvSpPr>
                <a:spLocks/>
              </p:cNvSpPr>
              <p:nvPr/>
            </p:nvSpPr>
            <p:spPr bwMode="auto">
              <a:xfrm>
                <a:off x="518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4" name="Freeform 2446"/>
              <p:cNvSpPr>
                <a:spLocks/>
              </p:cNvSpPr>
              <p:nvPr/>
            </p:nvSpPr>
            <p:spPr bwMode="auto">
              <a:xfrm>
                <a:off x="517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5" name="Freeform 2447"/>
              <p:cNvSpPr>
                <a:spLocks/>
              </p:cNvSpPr>
              <p:nvPr/>
            </p:nvSpPr>
            <p:spPr bwMode="auto">
              <a:xfrm>
                <a:off x="516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6" name="Freeform 2448"/>
              <p:cNvSpPr>
                <a:spLocks/>
              </p:cNvSpPr>
              <p:nvPr/>
            </p:nvSpPr>
            <p:spPr bwMode="auto">
              <a:xfrm>
                <a:off x="515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7" name="Freeform 2449"/>
              <p:cNvSpPr>
                <a:spLocks/>
              </p:cNvSpPr>
              <p:nvPr/>
            </p:nvSpPr>
            <p:spPr bwMode="auto">
              <a:xfrm>
                <a:off x="514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8" name="Freeform 2450"/>
              <p:cNvSpPr>
                <a:spLocks/>
              </p:cNvSpPr>
              <p:nvPr/>
            </p:nvSpPr>
            <p:spPr bwMode="auto">
              <a:xfrm>
                <a:off x="513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39" name="Freeform 2451"/>
              <p:cNvSpPr>
                <a:spLocks/>
              </p:cNvSpPr>
              <p:nvPr/>
            </p:nvSpPr>
            <p:spPr bwMode="auto">
              <a:xfrm>
                <a:off x="512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0" name="Freeform 2452"/>
              <p:cNvSpPr>
                <a:spLocks/>
              </p:cNvSpPr>
              <p:nvPr/>
            </p:nvSpPr>
            <p:spPr bwMode="auto">
              <a:xfrm>
                <a:off x="512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1" name="Freeform 2453"/>
              <p:cNvSpPr>
                <a:spLocks/>
              </p:cNvSpPr>
              <p:nvPr/>
            </p:nvSpPr>
            <p:spPr bwMode="auto">
              <a:xfrm>
                <a:off x="511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2" name="Freeform 2454"/>
              <p:cNvSpPr>
                <a:spLocks/>
              </p:cNvSpPr>
              <p:nvPr/>
            </p:nvSpPr>
            <p:spPr bwMode="auto">
              <a:xfrm>
                <a:off x="510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3" name="Freeform 2455"/>
              <p:cNvSpPr>
                <a:spLocks/>
              </p:cNvSpPr>
              <p:nvPr/>
            </p:nvSpPr>
            <p:spPr bwMode="auto">
              <a:xfrm>
                <a:off x="509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4" name="Freeform 2456"/>
              <p:cNvSpPr>
                <a:spLocks/>
              </p:cNvSpPr>
              <p:nvPr/>
            </p:nvSpPr>
            <p:spPr bwMode="auto">
              <a:xfrm>
                <a:off x="508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5" name="Freeform 2457"/>
              <p:cNvSpPr>
                <a:spLocks/>
              </p:cNvSpPr>
              <p:nvPr/>
            </p:nvSpPr>
            <p:spPr bwMode="auto">
              <a:xfrm>
                <a:off x="507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6" name="Freeform 2458"/>
              <p:cNvSpPr>
                <a:spLocks/>
              </p:cNvSpPr>
              <p:nvPr/>
            </p:nvSpPr>
            <p:spPr bwMode="auto">
              <a:xfrm>
                <a:off x="506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7" name="Freeform 2459"/>
              <p:cNvSpPr>
                <a:spLocks/>
              </p:cNvSpPr>
              <p:nvPr/>
            </p:nvSpPr>
            <p:spPr bwMode="auto">
              <a:xfrm>
                <a:off x="505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8" name="Freeform 2460"/>
              <p:cNvSpPr>
                <a:spLocks/>
              </p:cNvSpPr>
              <p:nvPr/>
            </p:nvSpPr>
            <p:spPr bwMode="auto">
              <a:xfrm>
                <a:off x="504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49" name="Freeform 2461"/>
              <p:cNvSpPr>
                <a:spLocks/>
              </p:cNvSpPr>
              <p:nvPr/>
            </p:nvSpPr>
            <p:spPr bwMode="auto">
              <a:xfrm>
                <a:off x="503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0" name="Freeform 2462"/>
              <p:cNvSpPr>
                <a:spLocks/>
              </p:cNvSpPr>
              <p:nvPr/>
            </p:nvSpPr>
            <p:spPr bwMode="auto">
              <a:xfrm>
                <a:off x="502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1" name="Freeform 2463"/>
              <p:cNvSpPr>
                <a:spLocks/>
              </p:cNvSpPr>
              <p:nvPr/>
            </p:nvSpPr>
            <p:spPr bwMode="auto">
              <a:xfrm>
                <a:off x="501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2" name="Freeform 2464"/>
              <p:cNvSpPr>
                <a:spLocks/>
              </p:cNvSpPr>
              <p:nvPr/>
            </p:nvSpPr>
            <p:spPr bwMode="auto">
              <a:xfrm>
                <a:off x="500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3" name="Freeform 2465"/>
              <p:cNvSpPr>
                <a:spLocks/>
              </p:cNvSpPr>
              <p:nvPr/>
            </p:nvSpPr>
            <p:spPr bwMode="auto">
              <a:xfrm>
                <a:off x="499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4" name="Freeform 2466"/>
              <p:cNvSpPr>
                <a:spLocks/>
              </p:cNvSpPr>
              <p:nvPr/>
            </p:nvSpPr>
            <p:spPr bwMode="auto">
              <a:xfrm>
                <a:off x="498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5" name="Freeform 2467"/>
              <p:cNvSpPr>
                <a:spLocks/>
              </p:cNvSpPr>
              <p:nvPr/>
            </p:nvSpPr>
            <p:spPr bwMode="auto">
              <a:xfrm>
                <a:off x="498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6" name="Freeform 2468"/>
              <p:cNvSpPr>
                <a:spLocks/>
              </p:cNvSpPr>
              <p:nvPr/>
            </p:nvSpPr>
            <p:spPr bwMode="auto">
              <a:xfrm>
                <a:off x="497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7" name="Freeform 2469"/>
              <p:cNvSpPr>
                <a:spLocks/>
              </p:cNvSpPr>
              <p:nvPr/>
            </p:nvSpPr>
            <p:spPr bwMode="auto">
              <a:xfrm>
                <a:off x="496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8" name="Freeform 2470"/>
              <p:cNvSpPr>
                <a:spLocks/>
              </p:cNvSpPr>
              <p:nvPr/>
            </p:nvSpPr>
            <p:spPr bwMode="auto">
              <a:xfrm>
                <a:off x="495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59" name="Freeform 2471"/>
              <p:cNvSpPr>
                <a:spLocks/>
              </p:cNvSpPr>
              <p:nvPr/>
            </p:nvSpPr>
            <p:spPr bwMode="auto">
              <a:xfrm>
                <a:off x="494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0" name="Freeform 2472"/>
              <p:cNvSpPr>
                <a:spLocks/>
              </p:cNvSpPr>
              <p:nvPr/>
            </p:nvSpPr>
            <p:spPr bwMode="auto">
              <a:xfrm>
                <a:off x="493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1" name="Freeform 2473"/>
              <p:cNvSpPr>
                <a:spLocks/>
              </p:cNvSpPr>
              <p:nvPr/>
            </p:nvSpPr>
            <p:spPr bwMode="auto">
              <a:xfrm>
                <a:off x="492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2" name="Freeform 2474"/>
              <p:cNvSpPr>
                <a:spLocks/>
              </p:cNvSpPr>
              <p:nvPr/>
            </p:nvSpPr>
            <p:spPr bwMode="auto">
              <a:xfrm>
                <a:off x="491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3" name="Freeform 2475"/>
              <p:cNvSpPr>
                <a:spLocks/>
              </p:cNvSpPr>
              <p:nvPr/>
            </p:nvSpPr>
            <p:spPr bwMode="auto">
              <a:xfrm>
                <a:off x="490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4" name="Freeform 2476"/>
              <p:cNvSpPr>
                <a:spLocks/>
              </p:cNvSpPr>
              <p:nvPr/>
            </p:nvSpPr>
            <p:spPr bwMode="auto">
              <a:xfrm>
                <a:off x="489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5" name="Freeform 2477"/>
              <p:cNvSpPr>
                <a:spLocks/>
              </p:cNvSpPr>
              <p:nvPr/>
            </p:nvSpPr>
            <p:spPr bwMode="auto">
              <a:xfrm>
                <a:off x="488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6" name="Freeform 2478"/>
              <p:cNvSpPr>
                <a:spLocks/>
              </p:cNvSpPr>
              <p:nvPr/>
            </p:nvSpPr>
            <p:spPr bwMode="auto">
              <a:xfrm>
                <a:off x="487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7" name="Freeform 2479"/>
              <p:cNvSpPr>
                <a:spLocks/>
              </p:cNvSpPr>
              <p:nvPr/>
            </p:nvSpPr>
            <p:spPr bwMode="auto">
              <a:xfrm>
                <a:off x="486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8" name="Freeform 2480"/>
              <p:cNvSpPr>
                <a:spLocks/>
              </p:cNvSpPr>
              <p:nvPr/>
            </p:nvSpPr>
            <p:spPr bwMode="auto">
              <a:xfrm>
                <a:off x="485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69" name="Freeform 2481"/>
              <p:cNvSpPr>
                <a:spLocks/>
              </p:cNvSpPr>
              <p:nvPr/>
            </p:nvSpPr>
            <p:spPr bwMode="auto">
              <a:xfrm>
                <a:off x="485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0" name="Freeform 2482"/>
              <p:cNvSpPr>
                <a:spLocks/>
              </p:cNvSpPr>
              <p:nvPr/>
            </p:nvSpPr>
            <p:spPr bwMode="auto">
              <a:xfrm>
                <a:off x="484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1" name="Freeform 2483"/>
              <p:cNvSpPr>
                <a:spLocks/>
              </p:cNvSpPr>
              <p:nvPr/>
            </p:nvSpPr>
            <p:spPr bwMode="auto">
              <a:xfrm>
                <a:off x="483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2" name="Freeform 2484"/>
              <p:cNvSpPr>
                <a:spLocks/>
              </p:cNvSpPr>
              <p:nvPr/>
            </p:nvSpPr>
            <p:spPr bwMode="auto">
              <a:xfrm>
                <a:off x="482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3" name="Freeform 2485"/>
              <p:cNvSpPr>
                <a:spLocks/>
              </p:cNvSpPr>
              <p:nvPr/>
            </p:nvSpPr>
            <p:spPr bwMode="auto">
              <a:xfrm>
                <a:off x="481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4" name="Freeform 2486"/>
              <p:cNvSpPr>
                <a:spLocks/>
              </p:cNvSpPr>
              <p:nvPr/>
            </p:nvSpPr>
            <p:spPr bwMode="auto">
              <a:xfrm>
                <a:off x="480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5" name="Freeform 2487"/>
              <p:cNvSpPr>
                <a:spLocks/>
              </p:cNvSpPr>
              <p:nvPr/>
            </p:nvSpPr>
            <p:spPr bwMode="auto">
              <a:xfrm>
                <a:off x="479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6" name="Freeform 2488"/>
              <p:cNvSpPr>
                <a:spLocks/>
              </p:cNvSpPr>
              <p:nvPr/>
            </p:nvSpPr>
            <p:spPr bwMode="auto">
              <a:xfrm>
                <a:off x="478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7" name="Freeform 2489"/>
              <p:cNvSpPr>
                <a:spLocks/>
              </p:cNvSpPr>
              <p:nvPr/>
            </p:nvSpPr>
            <p:spPr bwMode="auto">
              <a:xfrm>
                <a:off x="477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8" name="Freeform 2490"/>
              <p:cNvSpPr>
                <a:spLocks/>
              </p:cNvSpPr>
              <p:nvPr/>
            </p:nvSpPr>
            <p:spPr bwMode="auto">
              <a:xfrm>
                <a:off x="476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79" name="Freeform 2491"/>
              <p:cNvSpPr>
                <a:spLocks/>
              </p:cNvSpPr>
              <p:nvPr/>
            </p:nvSpPr>
            <p:spPr bwMode="auto">
              <a:xfrm>
                <a:off x="475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0" name="Freeform 2492"/>
              <p:cNvSpPr>
                <a:spLocks/>
              </p:cNvSpPr>
              <p:nvPr/>
            </p:nvSpPr>
            <p:spPr bwMode="auto">
              <a:xfrm>
                <a:off x="474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1" name="Freeform 2493"/>
              <p:cNvSpPr>
                <a:spLocks/>
              </p:cNvSpPr>
              <p:nvPr/>
            </p:nvSpPr>
            <p:spPr bwMode="auto">
              <a:xfrm>
                <a:off x="473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2" name="Freeform 2494"/>
              <p:cNvSpPr>
                <a:spLocks/>
              </p:cNvSpPr>
              <p:nvPr/>
            </p:nvSpPr>
            <p:spPr bwMode="auto">
              <a:xfrm>
                <a:off x="472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3" name="Freeform 2495"/>
              <p:cNvSpPr>
                <a:spLocks/>
              </p:cNvSpPr>
              <p:nvPr/>
            </p:nvSpPr>
            <p:spPr bwMode="auto">
              <a:xfrm>
                <a:off x="472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4" name="Freeform 2496"/>
              <p:cNvSpPr>
                <a:spLocks/>
              </p:cNvSpPr>
              <p:nvPr/>
            </p:nvSpPr>
            <p:spPr bwMode="auto">
              <a:xfrm>
                <a:off x="471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5" name="Freeform 2497"/>
              <p:cNvSpPr>
                <a:spLocks/>
              </p:cNvSpPr>
              <p:nvPr/>
            </p:nvSpPr>
            <p:spPr bwMode="auto">
              <a:xfrm>
                <a:off x="470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6" name="Freeform 2498"/>
              <p:cNvSpPr>
                <a:spLocks/>
              </p:cNvSpPr>
              <p:nvPr/>
            </p:nvSpPr>
            <p:spPr bwMode="auto">
              <a:xfrm>
                <a:off x="469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7" name="Freeform 2499"/>
              <p:cNvSpPr>
                <a:spLocks/>
              </p:cNvSpPr>
              <p:nvPr/>
            </p:nvSpPr>
            <p:spPr bwMode="auto">
              <a:xfrm>
                <a:off x="468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8" name="Freeform 2500"/>
              <p:cNvSpPr>
                <a:spLocks/>
              </p:cNvSpPr>
              <p:nvPr/>
            </p:nvSpPr>
            <p:spPr bwMode="auto">
              <a:xfrm>
                <a:off x="467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89" name="Freeform 2501"/>
              <p:cNvSpPr>
                <a:spLocks/>
              </p:cNvSpPr>
              <p:nvPr/>
            </p:nvSpPr>
            <p:spPr bwMode="auto">
              <a:xfrm>
                <a:off x="466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0" name="Freeform 2502"/>
              <p:cNvSpPr>
                <a:spLocks/>
              </p:cNvSpPr>
              <p:nvPr/>
            </p:nvSpPr>
            <p:spPr bwMode="auto">
              <a:xfrm>
                <a:off x="465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1" name="Freeform 2503"/>
              <p:cNvSpPr>
                <a:spLocks/>
              </p:cNvSpPr>
              <p:nvPr/>
            </p:nvSpPr>
            <p:spPr bwMode="auto">
              <a:xfrm>
                <a:off x="464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2" name="Freeform 2504"/>
              <p:cNvSpPr>
                <a:spLocks/>
              </p:cNvSpPr>
              <p:nvPr/>
            </p:nvSpPr>
            <p:spPr bwMode="auto">
              <a:xfrm>
                <a:off x="463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3" name="Freeform 2505"/>
              <p:cNvSpPr>
                <a:spLocks/>
              </p:cNvSpPr>
              <p:nvPr/>
            </p:nvSpPr>
            <p:spPr bwMode="auto">
              <a:xfrm>
                <a:off x="462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4" name="Freeform 2506"/>
              <p:cNvSpPr>
                <a:spLocks/>
              </p:cNvSpPr>
              <p:nvPr/>
            </p:nvSpPr>
            <p:spPr bwMode="auto">
              <a:xfrm>
                <a:off x="461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5" name="Freeform 2507"/>
              <p:cNvSpPr>
                <a:spLocks/>
              </p:cNvSpPr>
              <p:nvPr/>
            </p:nvSpPr>
            <p:spPr bwMode="auto">
              <a:xfrm>
                <a:off x="460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6" name="Freeform 2508"/>
              <p:cNvSpPr>
                <a:spLocks/>
              </p:cNvSpPr>
              <p:nvPr/>
            </p:nvSpPr>
            <p:spPr bwMode="auto">
              <a:xfrm>
                <a:off x="459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7" name="Freeform 2509"/>
              <p:cNvSpPr>
                <a:spLocks/>
              </p:cNvSpPr>
              <p:nvPr/>
            </p:nvSpPr>
            <p:spPr bwMode="auto">
              <a:xfrm>
                <a:off x="459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8" name="Freeform 2510"/>
              <p:cNvSpPr>
                <a:spLocks/>
              </p:cNvSpPr>
              <p:nvPr/>
            </p:nvSpPr>
            <p:spPr bwMode="auto">
              <a:xfrm>
                <a:off x="458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699" name="Freeform 2511"/>
              <p:cNvSpPr>
                <a:spLocks/>
              </p:cNvSpPr>
              <p:nvPr/>
            </p:nvSpPr>
            <p:spPr bwMode="auto">
              <a:xfrm>
                <a:off x="457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0" name="Freeform 2512"/>
              <p:cNvSpPr>
                <a:spLocks/>
              </p:cNvSpPr>
              <p:nvPr/>
            </p:nvSpPr>
            <p:spPr bwMode="auto">
              <a:xfrm>
                <a:off x="456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1" name="Freeform 2513"/>
              <p:cNvSpPr>
                <a:spLocks/>
              </p:cNvSpPr>
              <p:nvPr/>
            </p:nvSpPr>
            <p:spPr bwMode="auto">
              <a:xfrm>
                <a:off x="455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2" name="Freeform 2514"/>
              <p:cNvSpPr>
                <a:spLocks/>
              </p:cNvSpPr>
              <p:nvPr/>
            </p:nvSpPr>
            <p:spPr bwMode="auto">
              <a:xfrm>
                <a:off x="454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3" name="Freeform 2515"/>
              <p:cNvSpPr>
                <a:spLocks/>
              </p:cNvSpPr>
              <p:nvPr/>
            </p:nvSpPr>
            <p:spPr bwMode="auto">
              <a:xfrm>
                <a:off x="453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4" name="Freeform 2516"/>
              <p:cNvSpPr>
                <a:spLocks/>
              </p:cNvSpPr>
              <p:nvPr/>
            </p:nvSpPr>
            <p:spPr bwMode="auto">
              <a:xfrm>
                <a:off x="452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5" name="Freeform 2517"/>
              <p:cNvSpPr>
                <a:spLocks/>
              </p:cNvSpPr>
              <p:nvPr/>
            </p:nvSpPr>
            <p:spPr bwMode="auto">
              <a:xfrm>
                <a:off x="451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6" name="Freeform 2518"/>
              <p:cNvSpPr>
                <a:spLocks/>
              </p:cNvSpPr>
              <p:nvPr/>
            </p:nvSpPr>
            <p:spPr bwMode="auto">
              <a:xfrm>
                <a:off x="450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7" name="Freeform 2519"/>
              <p:cNvSpPr>
                <a:spLocks/>
              </p:cNvSpPr>
              <p:nvPr/>
            </p:nvSpPr>
            <p:spPr bwMode="auto">
              <a:xfrm>
                <a:off x="449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8" name="Freeform 2520"/>
              <p:cNvSpPr>
                <a:spLocks/>
              </p:cNvSpPr>
              <p:nvPr/>
            </p:nvSpPr>
            <p:spPr bwMode="auto">
              <a:xfrm>
                <a:off x="448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09" name="Freeform 2521"/>
              <p:cNvSpPr>
                <a:spLocks/>
              </p:cNvSpPr>
              <p:nvPr/>
            </p:nvSpPr>
            <p:spPr bwMode="auto">
              <a:xfrm>
                <a:off x="447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0" name="Freeform 2522"/>
              <p:cNvSpPr>
                <a:spLocks/>
              </p:cNvSpPr>
              <p:nvPr/>
            </p:nvSpPr>
            <p:spPr bwMode="auto">
              <a:xfrm>
                <a:off x="446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1" name="Freeform 2523"/>
              <p:cNvSpPr>
                <a:spLocks/>
              </p:cNvSpPr>
              <p:nvPr/>
            </p:nvSpPr>
            <p:spPr bwMode="auto">
              <a:xfrm>
                <a:off x="446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2" name="Freeform 2524"/>
              <p:cNvSpPr>
                <a:spLocks/>
              </p:cNvSpPr>
              <p:nvPr/>
            </p:nvSpPr>
            <p:spPr bwMode="auto">
              <a:xfrm>
                <a:off x="445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3" name="Freeform 2525"/>
              <p:cNvSpPr>
                <a:spLocks/>
              </p:cNvSpPr>
              <p:nvPr/>
            </p:nvSpPr>
            <p:spPr bwMode="auto">
              <a:xfrm>
                <a:off x="444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4" name="Freeform 2526"/>
              <p:cNvSpPr>
                <a:spLocks/>
              </p:cNvSpPr>
              <p:nvPr/>
            </p:nvSpPr>
            <p:spPr bwMode="auto">
              <a:xfrm>
                <a:off x="443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5" name="Freeform 2527"/>
              <p:cNvSpPr>
                <a:spLocks/>
              </p:cNvSpPr>
              <p:nvPr/>
            </p:nvSpPr>
            <p:spPr bwMode="auto">
              <a:xfrm>
                <a:off x="442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6" name="Freeform 2528"/>
              <p:cNvSpPr>
                <a:spLocks/>
              </p:cNvSpPr>
              <p:nvPr/>
            </p:nvSpPr>
            <p:spPr bwMode="auto">
              <a:xfrm>
                <a:off x="441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7" name="Freeform 2529"/>
              <p:cNvSpPr>
                <a:spLocks/>
              </p:cNvSpPr>
              <p:nvPr/>
            </p:nvSpPr>
            <p:spPr bwMode="auto">
              <a:xfrm>
                <a:off x="440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8" name="Freeform 2530"/>
              <p:cNvSpPr>
                <a:spLocks/>
              </p:cNvSpPr>
              <p:nvPr/>
            </p:nvSpPr>
            <p:spPr bwMode="auto">
              <a:xfrm>
                <a:off x="439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19" name="Freeform 2531"/>
              <p:cNvSpPr>
                <a:spLocks/>
              </p:cNvSpPr>
              <p:nvPr/>
            </p:nvSpPr>
            <p:spPr bwMode="auto">
              <a:xfrm>
                <a:off x="438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0" name="Freeform 2532"/>
              <p:cNvSpPr>
                <a:spLocks/>
              </p:cNvSpPr>
              <p:nvPr/>
            </p:nvSpPr>
            <p:spPr bwMode="auto">
              <a:xfrm>
                <a:off x="437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1" name="Freeform 2533"/>
              <p:cNvSpPr>
                <a:spLocks/>
              </p:cNvSpPr>
              <p:nvPr/>
            </p:nvSpPr>
            <p:spPr bwMode="auto">
              <a:xfrm>
                <a:off x="436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2" name="Freeform 2534"/>
              <p:cNvSpPr>
                <a:spLocks/>
              </p:cNvSpPr>
              <p:nvPr/>
            </p:nvSpPr>
            <p:spPr bwMode="auto">
              <a:xfrm>
                <a:off x="435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3" name="Freeform 2535"/>
              <p:cNvSpPr>
                <a:spLocks/>
              </p:cNvSpPr>
              <p:nvPr/>
            </p:nvSpPr>
            <p:spPr bwMode="auto">
              <a:xfrm>
                <a:off x="434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4" name="Freeform 2536"/>
              <p:cNvSpPr>
                <a:spLocks/>
              </p:cNvSpPr>
              <p:nvPr/>
            </p:nvSpPr>
            <p:spPr bwMode="auto">
              <a:xfrm>
                <a:off x="433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5" name="Freeform 2537"/>
              <p:cNvSpPr>
                <a:spLocks/>
              </p:cNvSpPr>
              <p:nvPr/>
            </p:nvSpPr>
            <p:spPr bwMode="auto">
              <a:xfrm>
                <a:off x="433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6" name="Freeform 2538"/>
              <p:cNvSpPr>
                <a:spLocks/>
              </p:cNvSpPr>
              <p:nvPr/>
            </p:nvSpPr>
            <p:spPr bwMode="auto">
              <a:xfrm>
                <a:off x="432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7" name="Freeform 2539"/>
              <p:cNvSpPr>
                <a:spLocks/>
              </p:cNvSpPr>
              <p:nvPr/>
            </p:nvSpPr>
            <p:spPr bwMode="auto">
              <a:xfrm>
                <a:off x="431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8" name="Freeform 2540"/>
              <p:cNvSpPr>
                <a:spLocks/>
              </p:cNvSpPr>
              <p:nvPr/>
            </p:nvSpPr>
            <p:spPr bwMode="auto">
              <a:xfrm>
                <a:off x="430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29" name="Freeform 2541"/>
              <p:cNvSpPr>
                <a:spLocks/>
              </p:cNvSpPr>
              <p:nvPr/>
            </p:nvSpPr>
            <p:spPr bwMode="auto">
              <a:xfrm>
                <a:off x="429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0" name="Freeform 2542"/>
              <p:cNvSpPr>
                <a:spLocks/>
              </p:cNvSpPr>
              <p:nvPr/>
            </p:nvSpPr>
            <p:spPr bwMode="auto">
              <a:xfrm>
                <a:off x="428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1" name="Freeform 2543"/>
              <p:cNvSpPr>
                <a:spLocks/>
              </p:cNvSpPr>
              <p:nvPr/>
            </p:nvSpPr>
            <p:spPr bwMode="auto">
              <a:xfrm>
                <a:off x="427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2" name="Freeform 2544"/>
              <p:cNvSpPr>
                <a:spLocks/>
              </p:cNvSpPr>
              <p:nvPr/>
            </p:nvSpPr>
            <p:spPr bwMode="auto">
              <a:xfrm>
                <a:off x="426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3" name="Freeform 2545"/>
              <p:cNvSpPr>
                <a:spLocks/>
              </p:cNvSpPr>
              <p:nvPr/>
            </p:nvSpPr>
            <p:spPr bwMode="auto">
              <a:xfrm>
                <a:off x="425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4" name="Freeform 2546"/>
              <p:cNvSpPr>
                <a:spLocks/>
              </p:cNvSpPr>
              <p:nvPr/>
            </p:nvSpPr>
            <p:spPr bwMode="auto">
              <a:xfrm>
                <a:off x="424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5" name="Freeform 2547"/>
              <p:cNvSpPr>
                <a:spLocks/>
              </p:cNvSpPr>
              <p:nvPr/>
            </p:nvSpPr>
            <p:spPr bwMode="auto">
              <a:xfrm>
                <a:off x="423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6" name="Freeform 2548"/>
              <p:cNvSpPr>
                <a:spLocks/>
              </p:cNvSpPr>
              <p:nvPr/>
            </p:nvSpPr>
            <p:spPr bwMode="auto">
              <a:xfrm>
                <a:off x="422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7" name="Freeform 2549"/>
              <p:cNvSpPr>
                <a:spLocks/>
              </p:cNvSpPr>
              <p:nvPr/>
            </p:nvSpPr>
            <p:spPr bwMode="auto">
              <a:xfrm>
                <a:off x="421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8" name="Freeform 2550"/>
              <p:cNvSpPr>
                <a:spLocks/>
              </p:cNvSpPr>
              <p:nvPr/>
            </p:nvSpPr>
            <p:spPr bwMode="auto">
              <a:xfrm>
                <a:off x="420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39" name="Freeform 2551"/>
              <p:cNvSpPr>
                <a:spLocks/>
              </p:cNvSpPr>
              <p:nvPr/>
            </p:nvSpPr>
            <p:spPr bwMode="auto">
              <a:xfrm>
                <a:off x="419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0" name="Freeform 2552"/>
              <p:cNvSpPr>
                <a:spLocks/>
              </p:cNvSpPr>
              <p:nvPr/>
            </p:nvSpPr>
            <p:spPr bwMode="auto">
              <a:xfrm>
                <a:off x="419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1" name="Freeform 2553"/>
              <p:cNvSpPr>
                <a:spLocks/>
              </p:cNvSpPr>
              <p:nvPr/>
            </p:nvSpPr>
            <p:spPr bwMode="auto">
              <a:xfrm>
                <a:off x="418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2" name="Freeform 2554"/>
              <p:cNvSpPr>
                <a:spLocks/>
              </p:cNvSpPr>
              <p:nvPr/>
            </p:nvSpPr>
            <p:spPr bwMode="auto">
              <a:xfrm>
                <a:off x="417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3" name="Freeform 2555"/>
              <p:cNvSpPr>
                <a:spLocks/>
              </p:cNvSpPr>
              <p:nvPr/>
            </p:nvSpPr>
            <p:spPr bwMode="auto">
              <a:xfrm>
                <a:off x="416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4" name="Freeform 2556"/>
              <p:cNvSpPr>
                <a:spLocks/>
              </p:cNvSpPr>
              <p:nvPr/>
            </p:nvSpPr>
            <p:spPr bwMode="auto">
              <a:xfrm>
                <a:off x="415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5" name="Freeform 2557"/>
              <p:cNvSpPr>
                <a:spLocks/>
              </p:cNvSpPr>
              <p:nvPr/>
            </p:nvSpPr>
            <p:spPr bwMode="auto">
              <a:xfrm>
                <a:off x="414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6" name="Freeform 2558"/>
              <p:cNvSpPr>
                <a:spLocks/>
              </p:cNvSpPr>
              <p:nvPr/>
            </p:nvSpPr>
            <p:spPr bwMode="auto">
              <a:xfrm>
                <a:off x="413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7" name="Freeform 2559"/>
              <p:cNvSpPr>
                <a:spLocks/>
              </p:cNvSpPr>
              <p:nvPr/>
            </p:nvSpPr>
            <p:spPr bwMode="auto">
              <a:xfrm>
                <a:off x="412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8" name="Freeform 2560"/>
              <p:cNvSpPr>
                <a:spLocks/>
              </p:cNvSpPr>
              <p:nvPr/>
            </p:nvSpPr>
            <p:spPr bwMode="auto">
              <a:xfrm>
                <a:off x="411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49" name="Freeform 2561"/>
              <p:cNvSpPr>
                <a:spLocks/>
              </p:cNvSpPr>
              <p:nvPr/>
            </p:nvSpPr>
            <p:spPr bwMode="auto">
              <a:xfrm>
                <a:off x="410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0" name="Freeform 2562"/>
              <p:cNvSpPr>
                <a:spLocks/>
              </p:cNvSpPr>
              <p:nvPr/>
            </p:nvSpPr>
            <p:spPr bwMode="auto">
              <a:xfrm>
                <a:off x="409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1" name="Freeform 2563"/>
              <p:cNvSpPr>
                <a:spLocks/>
              </p:cNvSpPr>
              <p:nvPr/>
            </p:nvSpPr>
            <p:spPr bwMode="auto">
              <a:xfrm>
                <a:off x="408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2" name="Freeform 2564"/>
              <p:cNvSpPr>
                <a:spLocks/>
              </p:cNvSpPr>
              <p:nvPr/>
            </p:nvSpPr>
            <p:spPr bwMode="auto">
              <a:xfrm>
                <a:off x="407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3" name="Freeform 2565"/>
              <p:cNvSpPr>
                <a:spLocks/>
              </p:cNvSpPr>
              <p:nvPr/>
            </p:nvSpPr>
            <p:spPr bwMode="auto">
              <a:xfrm>
                <a:off x="406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4" name="Freeform 2566"/>
              <p:cNvSpPr>
                <a:spLocks/>
              </p:cNvSpPr>
              <p:nvPr/>
            </p:nvSpPr>
            <p:spPr bwMode="auto">
              <a:xfrm>
                <a:off x="406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5" name="Freeform 2567"/>
              <p:cNvSpPr>
                <a:spLocks/>
              </p:cNvSpPr>
              <p:nvPr/>
            </p:nvSpPr>
            <p:spPr bwMode="auto">
              <a:xfrm>
                <a:off x="405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6" name="Freeform 2568"/>
              <p:cNvSpPr>
                <a:spLocks/>
              </p:cNvSpPr>
              <p:nvPr/>
            </p:nvSpPr>
            <p:spPr bwMode="auto">
              <a:xfrm>
                <a:off x="404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7" name="Freeform 2569"/>
              <p:cNvSpPr>
                <a:spLocks/>
              </p:cNvSpPr>
              <p:nvPr/>
            </p:nvSpPr>
            <p:spPr bwMode="auto">
              <a:xfrm>
                <a:off x="403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8" name="Freeform 2570"/>
              <p:cNvSpPr>
                <a:spLocks/>
              </p:cNvSpPr>
              <p:nvPr/>
            </p:nvSpPr>
            <p:spPr bwMode="auto">
              <a:xfrm>
                <a:off x="402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59" name="Freeform 2571"/>
              <p:cNvSpPr>
                <a:spLocks/>
              </p:cNvSpPr>
              <p:nvPr/>
            </p:nvSpPr>
            <p:spPr bwMode="auto">
              <a:xfrm>
                <a:off x="401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0" name="Freeform 2572"/>
              <p:cNvSpPr>
                <a:spLocks/>
              </p:cNvSpPr>
              <p:nvPr/>
            </p:nvSpPr>
            <p:spPr bwMode="auto">
              <a:xfrm>
                <a:off x="400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1" name="Freeform 2573"/>
              <p:cNvSpPr>
                <a:spLocks/>
              </p:cNvSpPr>
              <p:nvPr/>
            </p:nvSpPr>
            <p:spPr bwMode="auto">
              <a:xfrm>
                <a:off x="399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2" name="Freeform 2574"/>
              <p:cNvSpPr>
                <a:spLocks/>
              </p:cNvSpPr>
              <p:nvPr/>
            </p:nvSpPr>
            <p:spPr bwMode="auto">
              <a:xfrm>
                <a:off x="398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3" name="Freeform 2575"/>
              <p:cNvSpPr>
                <a:spLocks/>
              </p:cNvSpPr>
              <p:nvPr/>
            </p:nvSpPr>
            <p:spPr bwMode="auto">
              <a:xfrm>
                <a:off x="397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4" name="Freeform 2576"/>
              <p:cNvSpPr>
                <a:spLocks/>
              </p:cNvSpPr>
              <p:nvPr/>
            </p:nvSpPr>
            <p:spPr bwMode="auto">
              <a:xfrm>
                <a:off x="396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5" name="Freeform 2577"/>
              <p:cNvSpPr>
                <a:spLocks/>
              </p:cNvSpPr>
              <p:nvPr/>
            </p:nvSpPr>
            <p:spPr bwMode="auto">
              <a:xfrm>
                <a:off x="395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6" name="Freeform 2578"/>
              <p:cNvSpPr>
                <a:spLocks/>
              </p:cNvSpPr>
              <p:nvPr/>
            </p:nvSpPr>
            <p:spPr bwMode="auto">
              <a:xfrm>
                <a:off x="394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7" name="Freeform 2579"/>
              <p:cNvSpPr>
                <a:spLocks/>
              </p:cNvSpPr>
              <p:nvPr/>
            </p:nvSpPr>
            <p:spPr bwMode="auto">
              <a:xfrm>
                <a:off x="393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8" name="Freeform 2580"/>
              <p:cNvSpPr>
                <a:spLocks/>
              </p:cNvSpPr>
              <p:nvPr/>
            </p:nvSpPr>
            <p:spPr bwMode="auto">
              <a:xfrm>
                <a:off x="393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69" name="Freeform 2581"/>
              <p:cNvSpPr>
                <a:spLocks/>
              </p:cNvSpPr>
              <p:nvPr/>
            </p:nvSpPr>
            <p:spPr bwMode="auto">
              <a:xfrm>
                <a:off x="392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0" name="Freeform 2582"/>
              <p:cNvSpPr>
                <a:spLocks/>
              </p:cNvSpPr>
              <p:nvPr/>
            </p:nvSpPr>
            <p:spPr bwMode="auto">
              <a:xfrm>
                <a:off x="391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1" name="Freeform 2583"/>
              <p:cNvSpPr>
                <a:spLocks/>
              </p:cNvSpPr>
              <p:nvPr/>
            </p:nvSpPr>
            <p:spPr bwMode="auto">
              <a:xfrm>
                <a:off x="390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2" name="Freeform 2584"/>
              <p:cNvSpPr>
                <a:spLocks/>
              </p:cNvSpPr>
              <p:nvPr/>
            </p:nvSpPr>
            <p:spPr bwMode="auto">
              <a:xfrm>
                <a:off x="389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3" name="Freeform 2585"/>
              <p:cNvSpPr>
                <a:spLocks/>
              </p:cNvSpPr>
              <p:nvPr/>
            </p:nvSpPr>
            <p:spPr bwMode="auto">
              <a:xfrm>
                <a:off x="388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4" name="Freeform 2586"/>
              <p:cNvSpPr>
                <a:spLocks/>
              </p:cNvSpPr>
              <p:nvPr/>
            </p:nvSpPr>
            <p:spPr bwMode="auto">
              <a:xfrm>
                <a:off x="387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5" name="Freeform 2587"/>
              <p:cNvSpPr>
                <a:spLocks/>
              </p:cNvSpPr>
              <p:nvPr/>
            </p:nvSpPr>
            <p:spPr bwMode="auto">
              <a:xfrm>
                <a:off x="386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6" name="Freeform 2588"/>
              <p:cNvSpPr>
                <a:spLocks/>
              </p:cNvSpPr>
              <p:nvPr/>
            </p:nvSpPr>
            <p:spPr bwMode="auto">
              <a:xfrm>
                <a:off x="385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7" name="Freeform 2589"/>
              <p:cNvSpPr>
                <a:spLocks/>
              </p:cNvSpPr>
              <p:nvPr/>
            </p:nvSpPr>
            <p:spPr bwMode="auto">
              <a:xfrm>
                <a:off x="384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8" name="Freeform 2590"/>
              <p:cNvSpPr>
                <a:spLocks/>
              </p:cNvSpPr>
              <p:nvPr/>
            </p:nvSpPr>
            <p:spPr bwMode="auto">
              <a:xfrm>
                <a:off x="383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79" name="Freeform 2591"/>
              <p:cNvSpPr>
                <a:spLocks/>
              </p:cNvSpPr>
              <p:nvPr/>
            </p:nvSpPr>
            <p:spPr bwMode="auto">
              <a:xfrm>
                <a:off x="382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0" name="Freeform 2592"/>
              <p:cNvSpPr>
                <a:spLocks/>
              </p:cNvSpPr>
              <p:nvPr/>
            </p:nvSpPr>
            <p:spPr bwMode="auto">
              <a:xfrm>
                <a:off x="381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1" name="Freeform 2593"/>
              <p:cNvSpPr>
                <a:spLocks/>
              </p:cNvSpPr>
              <p:nvPr/>
            </p:nvSpPr>
            <p:spPr bwMode="auto">
              <a:xfrm>
                <a:off x="380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2" name="Freeform 2594"/>
              <p:cNvSpPr>
                <a:spLocks/>
              </p:cNvSpPr>
              <p:nvPr/>
            </p:nvSpPr>
            <p:spPr bwMode="auto">
              <a:xfrm>
                <a:off x="380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3" name="Freeform 2595"/>
              <p:cNvSpPr>
                <a:spLocks/>
              </p:cNvSpPr>
              <p:nvPr/>
            </p:nvSpPr>
            <p:spPr bwMode="auto">
              <a:xfrm>
                <a:off x="379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4" name="Freeform 2596"/>
              <p:cNvSpPr>
                <a:spLocks/>
              </p:cNvSpPr>
              <p:nvPr/>
            </p:nvSpPr>
            <p:spPr bwMode="auto">
              <a:xfrm>
                <a:off x="378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5" name="Freeform 2597"/>
              <p:cNvSpPr>
                <a:spLocks/>
              </p:cNvSpPr>
              <p:nvPr/>
            </p:nvSpPr>
            <p:spPr bwMode="auto">
              <a:xfrm>
                <a:off x="377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6" name="Freeform 2598"/>
              <p:cNvSpPr>
                <a:spLocks/>
              </p:cNvSpPr>
              <p:nvPr/>
            </p:nvSpPr>
            <p:spPr bwMode="auto">
              <a:xfrm>
                <a:off x="376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7" name="Freeform 2599"/>
              <p:cNvSpPr>
                <a:spLocks/>
              </p:cNvSpPr>
              <p:nvPr/>
            </p:nvSpPr>
            <p:spPr bwMode="auto">
              <a:xfrm>
                <a:off x="375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8" name="Freeform 2600"/>
              <p:cNvSpPr>
                <a:spLocks/>
              </p:cNvSpPr>
              <p:nvPr/>
            </p:nvSpPr>
            <p:spPr bwMode="auto">
              <a:xfrm>
                <a:off x="374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89" name="Freeform 2601"/>
              <p:cNvSpPr>
                <a:spLocks/>
              </p:cNvSpPr>
              <p:nvPr/>
            </p:nvSpPr>
            <p:spPr bwMode="auto">
              <a:xfrm>
                <a:off x="373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0" name="Freeform 2602"/>
              <p:cNvSpPr>
                <a:spLocks/>
              </p:cNvSpPr>
              <p:nvPr/>
            </p:nvSpPr>
            <p:spPr bwMode="auto">
              <a:xfrm>
                <a:off x="372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1" name="Freeform 2603"/>
              <p:cNvSpPr>
                <a:spLocks/>
              </p:cNvSpPr>
              <p:nvPr/>
            </p:nvSpPr>
            <p:spPr bwMode="auto">
              <a:xfrm>
                <a:off x="371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2" name="Freeform 2604"/>
              <p:cNvSpPr>
                <a:spLocks/>
              </p:cNvSpPr>
              <p:nvPr/>
            </p:nvSpPr>
            <p:spPr bwMode="auto">
              <a:xfrm>
                <a:off x="370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3" name="Freeform 2605"/>
              <p:cNvSpPr>
                <a:spLocks/>
              </p:cNvSpPr>
              <p:nvPr/>
            </p:nvSpPr>
            <p:spPr bwMode="auto">
              <a:xfrm>
                <a:off x="369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4" name="Freeform 2606"/>
              <p:cNvSpPr>
                <a:spLocks/>
              </p:cNvSpPr>
              <p:nvPr/>
            </p:nvSpPr>
            <p:spPr bwMode="auto">
              <a:xfrm>
                <a:off x="368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5" name="Freeform 2607"/>
              <p:cNvSpPr>
                <a:spLocks/>
              </p:cNvSpPr>
              <p:nvPr/>
            </p:nvSpPr>
            <p:spPr bwMode="auto">
              <a:xfrm>
                <a:off x="367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6" name="Freeform 2608"/>
              <p:cNvSpPr>
                <a:spLocks/>
              </p:cNvSpPr>
              <p:nvPr/>
            </p:nvSpPr>
            <p:spPr bwMode="auto">
              <a:xfrm>
                <a:off x="367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7" name="Freeform 2609"/>
              <p:cNvSpPr>
                <a:spLocks/>
              </p:cNvSpPr>
              <p:nvPr/>
            </p:nvSpPr>
            <p:spPr bwMode="auto">
              <a:xfrm>
                <a:off x="366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8" name="Freeform 2610"/>
              <p:cNvSpPr>
                <a:spLocks/>
              </p:cNvSpPr>
              <p:nvPr/>
            </p:nvSpPr>
            <p:spPr bwMode="auto">
              <a:xfrm>
                <a:off x="365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799" name="Freeform 2611"/>
              <p:cNvSpPr>
                <a:spLocks/>
              </p:cNvSpPr>
              <p:nvPr/>
            </p:nvSpPr>
            <p:spPr bwMode="auto">
              <a:xfrm>
                <a:off x="364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0" name="Freeform 2612"/>
              <p:cNvSpPr>
                <a:spLocks/>
              </p:cNvSpPr>
              <p:nvPr/>
            </p:nvSpPr>
            <p:spPr bwMode="auto">
              <a:xfrm>
                <a:off x="363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1" name="Freeform 2613"/>
              <p:cNvSpPr>
                <a:spLocks/>
              </p:cNvSpPr>
              <p:nvPr/>
            </p:nvSpPr>
            <p:spPr bwMode="auto">
              <a:xfrm>
                <a:off x="362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2" name="Freeform 2614"/>
              <p:cNvSpPr>
                <a:spLocks/>
              </p:cNvSpPr>
              <p:nvPr/>
            </p:nvSpPr>
            <p:spPr bwMode="auto">
              <a:xfrm>
                <a:off x="361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3" name="Freeform 2615"/>
              <p:cNvSpPr>
                <a:spLocks/>
              </p:cNvSpPr>
              <p:nvPr/>
            </p:nvSpPr>
            <p:spPr bwMode="auto">
              <a:xfrm>
                <a:off x="360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4" name="Freeform 2616"/>
              <p:cNvSpPr>
                <a:spLocks/>
              </p:cNvSpPr>
              <p:nvPr/>
            </p:nvSpPr>
            <p:spPr bwMode="auto">
              <a:xfrm>
                <a:off x="3595"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5" name="Freeform 2617"/>
              <p:cNvSpPr>
                <a:spLocks/>
              </p:cNvSpPr>
              <p:nvPr/>
            </p:nvSpPr>
            <p:spPr bwMode="auto">
              <a:xfrm>
                <a:off x="3586"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6" name="Freeform 2618"/>
              <p:cNvSpPr>
                <a:spLocks/>
              </p:cNvSpPr>
              <p:nvPr/>
            </p:nvSpPr>
            <p:spPr bwMode="auto">
              <a:xfrm>
                <a:off x="357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7" name="Freeform 2619"/>
              <p:cNvSpPr>
                <a:spLocks/>
              </p:cNvSpPr>
              <p:nvPr/>
            </p:nvSpPr>
            <p:spPr bwMode="auto">
              <a:xfrm>
                <a:off x="3567"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8" name="Freeform 2620"/>
              <p:cNvSpPr>
                <a:spLocks/>
              </p:cNvSpPr>
              <p:nvPr/>
            </p:nvSpPr>
            <p:spPr bwMode="auto">
              <a:xfrm>
                <a:off x="3558"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09" name="Freeform 2621"/>
              <p:cNvSpPr>
                <a:spLocks/>
              </p:cNvSpPr>
              <p:nvPr/>
            </p:nvSpPr>
            <p:spPr bwMode="auto">
              <a:xfrm>
                <a:off x="354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0" name="Freeform 2622"/>
              <p:cNvSpPr>
                <a:spLocks/>
              </p:cNvSpPr>
              <p:nvPr/>
            </p:nvSpPr>
            <p:spPr bwMode="auto">
              <a:xfrm>
                <a:off x="3539"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1" name="Freeform 2623"/>
              <p:cNvSpPr>
                <a:spLocks/>
              </p:cNvSpPr>
              <p:nvPr/>
            </p:nvSpPr>
            <p:spPr bwMode="auto">
              <a:xfrm>
                <a:off x="3530"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2" name="Freeform 2624"/>
              <p:cNvSpPr>
                <a:spLocks/>
              </p:cNvSpPr>
              <p:nvPr/>
            </p:nvSpPr>
            <p:spPr bwMode="auto">
              <a:xfrm>
                <a:off x="3521"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3" name="Freeform 2625"/>
              <p:cNvSpPr>
                <a:spLocks/>
              </p:cNvSpPr>
              <p:nvPr/>
            </p:nvSpPr>
            <p:spPr bwMode="auto">
              <a:xfrm>
                <a:off x="351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4" name="Freeform 2626"/>
              <p:cNvSpPr>
                <a:spLocks/>
              </p:cNvSpPr>
              <p:nvPr/>
            </p:nvSpPr>
            <p:spPr bwMode="auto">
              <a:xfrm>
                <a:off x="3502"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5" name="Freeform 2627"/>
              <p:cNvSpPr>
                <a:spLocks/>
              </p:cNvSpPr>
              <p:nvPr/>
            </p:nvSpPr>
            <p:spPr bwMode="auto">
              <a:xfrm>
                <a:off x="3493"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6" name="Freeform 2628"/>
              <p:cNvSpPr>
                <a:spLocks/>
              </p:cNvSpPr>
              <p:nvPr/>
            </p:nvSpPr>
            <p:spPr bwMode="auto">
              <a:xfrm>
                <a:off x="348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sp>
            <p:nvSpPr>
              <p:cNvPr id="14817" name="Freeform 2629"/>
              <p:cNvSpPr>
                <a:spLocks/>
              </p:cNvSpPr>
              <p:nvPr/>
            </p:nvSpPr>
            <p:spPr bwMode="auto">
              <a:xfrm>
                <a:off x="3474" y="1087"/>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000080"/>
              </a:solidFill>
              <a:ln w="9525" cap="rnd">
                <a:noFill/>
                <a:round/>
                <a:headEnd/>
                <a:tailEnd/>
              </a:ln>
            </p:spPr>
            <p:txBody>
              <a:bodyPr/>
              <a:lstStyle/>
              <a:p>
                <a:endParaRPr lang="fr-FR"/>
              </a:p>
            </p:txBody>
          </p:sp>
        </p:grpSp>
        <p:sp>
          <p:nvSpPr>
            <p:cNvPr id="13357" name="Rectangle 2631"/>
            <p:cNvSpPr>
              <a:spLocks noChangeArrowheads="1"/>
            </p:cNvSpPr>
            <p:nvPr/>
          </p:nvSpPr>
          <p:spPr bwMode="auto">
            <a:xfrm>
              <a:off x="3683" y="1163"/>
              <a:ext cx="552" cy="273"/>
            </a:xfrm>
            <a:prstGeom prst="rect">
              <a:avLst/>
            </a:prstGeom>
            <a:noFill/>
            <a:ln w="12700">
              <a:solidFill>
                <a:srgbClr val="7F7F7F"/>
              </a:solidFill>
              <a:miter lim="800000"/>
              <a:headEnd/>
              <a:tailEnd/>
            </a:ln>
          </p:spPr>
          <p:txBody>
            <a:bodyPr wrap="none" anchor="ctr"/>
            <a:lstStyle/>
            <a:p>
              <a:endParaRPr lang="fr-FR"/>
            </a:p>
          </p:txBody>
        </p:sp>
        <p:sp>
          <p:nvSpPr>
            <p:cNvPr id="13358" name="Rectangle 2632"/>
            <p:cNvSpPr>
              <a:spLocks noChangeArrowheads="1"/>
            </p:cNvSpPr>
            <p:nvPr/>
          </p:nvSpPr>
          <p:spPr bwMode="auto">
            <a:xfrm>
              <a:off x="3613" y="1232"/>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59" name="Rectangle 2633"/>
            <p:cNvSpPr>
              <a:spLocks noChangeArrowheads="1"/>
            </p:cNvSpPr>
            <p:nvPr/>
          </p:nvSpPr>
          <p:spPr bwMode="auto">
            <a:xfrm>
              <a:off x="3543" y="1302"/>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60" name="Rectangle 2634"/>
            <p:cNvSpPr>
              <a:spLocks noChangeArrowheads="1"/>
            </p:cNvSpPr>
            <p:nvPr/>
          </p:nvSpPr>
          <p:spPr bwMode="auto">
            <a:xfrm>
              <a:off x="3567" y="1264"/>
              <a:ext cx="415" cy="175"/>
            </a:xfrm>
            <a:prstGeom prst="rect">
              <a:avLst/>
            </a:prstGeom>
            <a:noFill/>
            <a:ln w="9525">
              <a:noFill/>
              <a:miter lim="800000"/>
              <a:headEnd/>
              <a:tailEnd/>
            </a:ln>
          </p:spPr>
          <p:txBody>
            <a:bodyPr wrap="none" lIns="92075" tIns="46038" rIns="92075" bIns="46038">
              <a:spAutoFit/>
            </a:bodyPr>
            <a:lstStyle/>
            <a:p>
              <a:pPr algn="l"/>
              <a:r>
                <a:rPr lang="fr-FR" sz="1200" dirty="0" err="1" smtClean="0">
                  <a:solidFill>
                    <a:srgbClr val="000000"/>
                  </a:solidFill>
                  <a:latin typeface="Arial" charset="0"/>
                </a:rPr>
                <a:t>Track</a:t>
              </a:r>
              <a:r>
                <a:rPr lang="fr-FR" sz="1200" dirty="0" smtClean="0">
                  <a:solidFill>
                    <a:srgbClr val="000000"/>
                  </a:solidFill>
                  <a:latin typeface="Arial" charset="0"/>
                </a:rPr>
                <a:t> </a:t>
              </a:r>
              <a:endParaRPr lang="fr-FR" sz="1200" dirty="0">
                <a:solidFill>
                  <a:srgbClr val="000000"/>
                </a:solidFill>
                <a:latin typeface="Arial" charset="0"/>
              </a:endParaRPr>
            </a:p>
          </p:txBody>
        </p:sp>
        <p:sp>
          <p:nvSpPr>
            <p:cNvPr id="13361" name="Rectangle 2635"/>
            <p:cNvSpPr>
              <a:spLocks noChangeArrowheads="1"/>
            </p:cNvSpPr>
            <p:nvPr/>
          </p:nvSpPr>
          <p:spPr bwMode="auto">
            <a:xfrm>
              <a:off x="3674" y="1381"/>
              <a:ext cx="423" cy="175"/>
            </a:xfrm>
            <a:prstGeom prst="rect">
              <a:avLst/>
            </a:prstGeom>
            <a:noFill/>
            <a:ln w="9525">
              <a:noFill/>
              <a:miter lim="800000"/>
              <a:headEnd/>
              <a:tailEnd/>
            </a:ln>
          </p:spPr>
          <p:txBody>
            <a:bodyPr wrap="none" lIns="92075" tIns="46038" rIns="92075" bIns="46038">
              <a:spAutoFit/>
            </a:bodyPr>
            <a:lstStyle/>
            <a:p>
              <a:r>
                <a:rPr lang="fr-FR" sz="1200" dirty="0" smtClean="0">
                  <a:solidFill>
                    <a:srgbClr val="000000"/>
                  </a:solidFill>
                  <a:latin typeface="Arial" charset="0"/>
                </a:rPr>
                <a:t>Circuit</a:t>
              </a:r>
              <a:endParaRPr lang="fr-FR" sz="1200" dirty="0">
                <a:solidFill>
                  <a:srgbClr val="000000"/>
                </a:solidFill>
                <a:latin typeface="Arial" charset="0"/>
              </a:endParaRPr>
            </a:p>
          </p:txBody>
        </p:sp>
        <p:sp>
          <p:nvSpPr>
            <p:cNvPr id="13362" name="Rectangle 2636"/>
            <p:cNvSpPr>
              <a:spLocks noChangeArrowheads="1"/>
            </p:cNvSpPr>
            <p:nvPr/>
          </p:nvSpPr>
          <p:spPr bwMode="auto">
            <a:xfrm>
              <a:off x="4450" y="1163"/>
              <a:ext cx="552" cy="273"/>
            </a:xfrm>
            <a:prstGeom prst="rect">
              <a:avLst/>
            </a:prstGeom>
            <a:noFill/>
            <a:ln w="12700">
              <a:solidFill>
                <a:srgbClr val="7F7F7F"/>
              </a:solidFill>
              <a:miter lim="800000"/>
              <a:headEnd/>
              <a:tailEnd/>
            </a:ln>
          </p:spPr>
          <p:txBody>
            <a:bodyPr wrap="none" anchor="ctr"/>
            <a:lstStyle/>
            <a:p>
              <a:endParaRPr lang="fr-FR"/>
            </a:p>
          </p:txBody>
        </p:sp>
        <p:sp>
          <p:nvSpPr>
            <p:cNvPr id="13363" name="Rectangle 2637"/>
            <p:cNvSpPr>
              <a:spLocks noChangeArrowheads="1"/>
            </p:cNvSpPr>
            <p:nvPr/>
          </p:nvSpPr>
          <p:spPr bwMode="auto">
            <a:xfrm>
              <a:off x="4380" y="1232"/>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64" name="Rectangle 2638"/>
            <p:cNvSpPr>
              <a:spLocks noChangeArrowheads="1"/>
            </p:cNvSpPr>
            <p:nvPr/>
          </p:nvSpPr>
          <p:spPr bwMode="auto">
            <a:xfrm>
              <a:off x="4310" y="1302"/>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65" name="Rectangle 2639"/>
            <p:cNvSpPr>
              <a:spLocks noChangeArrowheads="1"/>
            </p:cNvSpPr>
            <p:nvPr/>
          </p:nvSpPr>
          <p:spPr bwMode="auto">
            <a:xfrm>
              <a:off x="4323" y="1264"/>
              <a:ext cx="539" cy="175"/>
            </a:xfrm>
            <a:prstGeom prst="rect">
              <a:avLst/>
            </a:prstGeom>
            <a:noFill/>
            <a:ln w="9525">
              <a:noFill/>
              <a:miter lim="800000"/>
              <a:headEnd/>
              <a:tailEnd/>
            </a:ln>
          </p:spPr>
          <p:txBody>
            <a:bodyPr wrap="none" lIns="92075" tIns="46038" rIns="92075" bIns="46038">
              <a:spAutoFit/>
            </a:bodyPr>
            <a:lstStyle/>
            <a:p>
              <a:pPr algn="l"/>
              <a:r>
                <a:rPr lang="fr-FR" sz="1200" dirty="0" err="1" smtClean="0">
                  <a:solidFill>
                    <a:srgbClr val="000000"/>
                  </a:solidFill>
                  <a:latin typeface="Arial" charset="0"/>
                </a:rPr>
                <a:t>Shunting</a:t>
              </a:r>
              <a:endParaRPr lang="fr-FR" sz="1200" dirty="0">
                <a:solidFill>
                  <a:srgbClr val="000000"/>
                </a:solidFill>
                <a:latin typeface="Arial" charset="0"/>
              </a:endParaRPr>
            </a:p>
          </p:txBody>
        </p:sp>
        <p:sp>
          <p:nvSpPr>
            <p:cNvPr id="13366" name="Rectangle 2640"/>
            <p:cNvSpPr>
              <a:spLocks noChangeArrowheads="1"/>
            </p:cNvSpPr>
            <p:nvPr/>
          </p:nvSpPr>
          <p:spPr bwMode="auto">
            <a:xfrm>
              <a:off x="4283" y="1381"/>
              <a:ext cx="159" cy="175"/>
            </a:xfrm>
            <a:prstGeom prst="rect">
              <a:avLst/>
            </a:prstGeom>
            <a:noFill/>
            <a:ln w="9525">
              <a:noFill/>
              <a:miter lim="800000"/>
              <a:headEnd/>
              <a:tailEnd/>
            </a:ln>
          </p:spPr>
          <p:txBody>
            <a:bodyPr wrap="none" lIns="92075" tIns="46038" rIns="92075" bIns="46038">
              <a:spAutoFit/>
            </a:bodyPr>
            <a:lstStyle/>
            <a:p>
              <a:pPr algn="l"/>
              <a:r>
                <a:rPr lang="fr-FR" sz="1200">
                  <a:solidFill>
                    <a:srgbClr val="000000"/>
                  </a:solidFill>
                </a:rPr>
                <a:t>(</a:t>
              </a:r>
            </a:p>
          </p:txBody>
        </p:sp>
        <p:sp>
          <p:nvSpPr>
            <p:cNvPr id="13367" name="Rectangle 2641"/>
            <p:cNvSpPr>
              <a:spLocks noChangeArrowheads="1"/>
            </p:cNvSpPr>
            <p:nvPr/>
          </p:nvSpPr>
          <p:spPr bwMode="auto">
            <a:xfrm>
              <a:off x="4316" y="1381"/>
              <a:ext cx="409" cy="175"/>
            </a:xfrm>
            <a:prstGeom prst="rect">
              <a:avLst/>
            </a:prstGeom>
            <a:noFill/>
            <a:ln w="9525">
              <a:noFill/>
              <a:miter lim="800000"/>
              <a:headEnd/>
              <a:tailEnd/>
            </a:ln>
          </p:spPr>
          <p:txBody>
            <a:bodyPr wrap="none" lIns="92075" tIns="46038" rIns="92075" bIns="46038">
              <a:spAutoFit/>
            </a:bodyPr>
            <a:lstStyle/>
            <a:p>
              <a:pPr algn="l"/>
              <a:r>
                <a:rPr lang="fr-FR" sz="1200">
                  <a:solidFill>
                    <a:srgbClr val="000000"/>
                  </a:solidFill>
                </a:rPr>
                <a:t>Cde &amp; </a:t>
              </a:r>
            </a:p>
          </p:txBody>
        </p:sp>
        <p:sp>
          <p:nvSpPr>
            <p:cNvPr id="13368" name="Rectangle 2642"/>
            <p:cNvSpPr>
              <a:spLocks noChangeArrowheads="1"/>
            </p:cNvSpPr>
            <p:nvPr/>
          </p:nvSpPr>
          <p:spPr bwMode="auto">
            <a:xfrm>
              <a:off x="4597" y="1381"/>
              <a:ext cx="290" cy="175"/>
            </a:xfrm>
            <a:prstGeom prst="rect">
              <a:avLst/>
            </a:prstGeom>
            <a:noFill/>
            <a:ln w="9525">
              <a:noFill/>
              <a:miter lim="800000"/>
              <a:headEnd/>
              <a:tailEnd/>
            </a:ln>
          </p:spPr>
          <p:txBody>
            <a:bodyPr wrap="none" lIns="92075" tIns="46038" rIns="92075" bIns="46038">
              <a:spAutoFit/>
            </a:bodyPr>
            <a:lstStyle/>
            <a:p>
              <a:pPr algn="l"/>
              <a:r>
                <a:rPr lang="fr-FR" sz="1200">
                  <a:solidFill>
                    <a:srgbClr val="000000"/>
                  </a:solidFill>
                </a:rPr>
                <a:t>Kle)</a:t>
              </a:r>
            </a:p>
          </p:txBody>
        </p:sp>
        <p:sp>
          <p:nvSpPr>
            <p:cNvPr id="13369" name="Rectangle 2643"/>
            <p:cNvSpPr>
              <a:spLocks noChangeArrowheads="1"/>
            </p:cNvSpPr>
            <p:nvPr/>
          </p:nvSpPr>
          <p:spPr bwMode="auto">
            <a:xfrm>
              <a:off x="5147" y="1232"/>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70" name="Rectangle 2644"/>
            <p:cNvSpPr>
              <a:spLocks noChangeArrowheads="1"/>
            </p:cNvSpPr>
            <p:nvPr/>
          </p:nvSpPr>
          <p:spPr bwMode="auto">
            <a:xfrm>
              <a:off x="5077" y="1302"/>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71" name="Rectangle 2645"/>
            <p:cNvSpPr>
              <a:spLocks noChangeArrowheads="1"/>
            </p:cNvSpPr>
            <p:nvPr/>
          </p:nvSpPr>
          <p:spPr bwMode="auto">
            <a:xfrm>
              <a:off x="5059" y="1264"/>
              <a:ext cx="307"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latin typeface="Arial" charset="0"/>
                </a:rPr>
                <a:t>Site</a:t>
              </a:r>
              <a:endParaRPr lang="fr-FR" sz="1200" dirty="0">
                <a:solidFill>
                  <a:srgbClr val="000000"/>
                </a:solidFill>
                <a:latin typeface="Arial" charset="0"/>
              </a:endParaRPr>
            </a:p>
          </p:txBody>
        </p:sp>
        <p:sp>
          <p:nvSpPr>
            <p:cNvPr id="13372" name="Rectangle 2646"/>
            <p:cNvSpPr>
              <a:spLocks noChangeArrowheads="1"/>
            </p:cNvSpPr>
            <p:nvPr/>
          </p:nvSpPr>
          <p:spPr bwMode="auto">
            <a:xfrm>
              <a:off x="5035" y="1381"/>
              <a:ext cx="627"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latin typeface="Arial" charset="0"/>
                </a:rPr>
                <a:t>Equipment</a:t>
              </a:r>
              <a:endParaRPr lang="fr-FR" sz="1200" dirty="0">
                <a:solidFill>
                  <a:srgbClr val="000000"/>
                </a:solidFill>
                <a:latin typeface="Arial" charset="0"/>
              </a:endParaRPr>
            </a:p>
          </p:txBody>
        </p:sp>
        <p:sp>
          <p:nvSpPr>
            <p:cNvPr id="13373" name="Rectangle 2647"/>
            <p:cNvSpPr>
              <a:spLocks noChangeArrowheads="1"/>
            </p:cNvSpPr>
            <p:nvPr/>
          </p:nvSpPr>
          <p:spPr bwMode="auto">
            <a:xfrm>
              <a:off x="3543" y="1563"/>
              <a:ext cx="552" cy="136"/>
            </a:xfrm>
            <a:prstGeom prst="rect">
              <a:avLst/>
            </a:prstGeom>
            <a:solidFill>
              <a:srgbClr val="FFFFCC"/>
            </a:solidFill>
            <a:ln w="12700">
              <a:solidFill>
                <a:srgbClr val="7F7F7F"/>
              </a:solidFill>
              <a:miter lim="800000"/>
              <a:headEnd/>
              <a:tailEnd/>
            </a:ln>
          </p:spPr>
          <p:txBody>
            <a:bodyPr wrap="none" anchor="ctr"/>
            <a:lstStyle/>
            <a:p>
              <a:endParaRPr lang="fr-FR"/>
            </a:p>
          </p:txBody>
        </p:sp>
        <p:sp>
          <p:nvSpPr>
            <p:cNvPr id="13374" name="Rectangle 2648"/>
            <p:cNvSpPr>
              <a:spLocks noChangeArrowheads="1"/>
            </p:cNvSpPr>
            <p:nvPr/>
          </p:nvSpPr>
          <p:spPr bwMode="auto">
            <a:xfrm>
              <a:off x="3484" y="1525"/>
              <a:ext cx="691" cy="156"/>
            </a:xfrm>
            <a:prstGeom prst="rect">
              <a:avLst/>
            </a:prstGeom>
            <a:noFill/>
            <a:ln w="9525">
              <a:noFill/>
              <a:miter lim="800000"/>
              <a:headEnd/>
              <a:tailEnd/>
            </a:ln>
          </p:spPr>
          <p:txBody>
            <a:bodyPr wrap="none" lIns="92075" tIns="46038" rIns="92075" bIns="46038">
              <a:spAutoFit/>
            </a:bodyPr>
            <a:lstStyle/>
            <a:p>
              <a:r>
                <a:rPr lang="fr-FR" sz="1000" dirty="0" smtClean="0"/>
                <a:t> </a:t>
              </a:r>
              <a:r>
                <a:rPr lang="fr-FR" sz="1000" dirty="0" err="1" smtClean="0"/>
                <a:t>Telemonitoring</a:t>
              </a:r>
              <a:endParaRPr lang="fr-FR" sz="1000" dirty="0">
                <a:solidFill>
                  <a:srgbClr val="000000"/>
                </a:solidFill>
              </a:endParaRPr>
            </a:p>
          </p:txBody>
        </p:sp>
        <p:sp>
          <p:nvSpPr>
            <p:cNvPr id="13375" name="Rectangle 2649"/>
            <p:cNvSpPr>
              <a:spLocks noChangeArrowheads="1"/>
            </p:cNvSpPr>
            <p:nvPr/>
          </p:nvSpPr>
          <p:spPr bwMode="auto">
            <a:xfrm>
              <a:off x="5077" y="1563"/>
              <a:ext cx="552" cy="136"/>
            </a:xfrm>
            <a:prstGeom prst="rect">
              <a:avLst/>
            </a:prstGeom>
            <a:solidFill>
              <a:srgbClr val="FFFFCC"/>
            </a:solidFill>
            <a:ln w="12700">
              <a:solidFill>
                <a:srgbClr val="7F7F7F"/>
              </a:solidFill>
              <a:miter lim="800000"/>
              <a:headEnd/>
              <a:tailEnd/>
            </a:ln>
          </p:spPr>
          <p:txBody>
            <a:bodyPr wrap="none" anchor="ctr"/>
            <a:lstStyle/>
            <a:p>
              <a:endParaRPr lang="fr-FR"/>
            </a:p>
          </p:txBody>
        </p:sp>
        <p:sp>
          <p:nvSpPr>
            <p:cNvPr id="13376" name="Rectangle 2650"/>
            <p:cNvSpPr>
              <a:spLocks noChangeArrowheads="1"/>
            </p:cNvSpPr>
            <p:nvPr/>
          </p:nvSpPr>
          <p:spPr bwMode="auto">
            <a:xfrm>
              <a:off x="5017" y="1525"/>
              <a:ext cx="691" cy="156"/>
            </a:xfrm>
            <a:prstGeom prst="rect">
              <a:avLst/>
            </a:prstGeom>
            <a:noFill/>
            <a:ln w="9525">
              <a:noFill/>
              <a:miter lim="800000"/>
              <a:headEnd/>
              <a:tailEnd/>
            </a:ln>
          </p:spPr>
          <p:txBody>
            <a:bodyPr wrap="none" lIns="92075" tIns="46038" rIns="92075" bIns="46038">
              <a:spAutoFit/>
            </a:bodyPr>
            <a:lstStyle/>
            <a:p>
              <a:r>
                <a:rPr lang="fr-FR" sz="1000" dirty="0" smtClean="0"/>
                <a:t> </a:t>
              </a:r>
              <a:r>
                <a:rPr lang="fr-FR" sz="1000" dirty="0" err="1" smtClean="0"/>
                <a:t>Telemonitoring</a:t>
              </a:r>
              <a:endParaRPr lang="fr-FR" sz="1000" dirty="0">
                <a:solidFill>
                  <a:srgbClr val="000000"/>
                </a:solidFill>
              </a:endParaRPr>
            </a:p>
          </p:txBody>
        </p:sp>
        <p:sp>
          <p:nvSpPr>
            <p:cNvPr id="13377" name="Rectangle 2651"/>
            <p:cNvSpPr>
              <a:spLocks noChangeArrowheads="1"/>
            </p:cNvSpPr>
            <p:nvPr/>
          </p:nvSpPr>
          <p:spPr bwMode="auto">
            <a:xfrm>
              <a:off x="4310" y="1563"/>
              <a:ext cx="552" cy="136"/>
            </a:xfrm>
            <a:prstGeom prst="rect">
              <a:avLst/>
            </a:prstGeom>
            <a:solidFill>
              <a:srgbClr val="FFFFCC"/>
            </a:solidFill>
            <a:ln w="12700">
              <a:solidFill>
                <a:srgbClr val="7F7F7F"/>
              </a:solidFill>
              <a:miter lim="800000"/>
              <a:headEnd/>
              <a:tailEnd/>
            </a:ln>
          </p:spPr>
          <p:txBody>
            <a:bodyPr wrap="none" anchor="ctr"/>
            <a:lstStyle/>
            <a:p>
              <a:endParaRPr lang="fr-FR"/>
            </a:p>
          </p:txBody>
        </p:sp>
        <p:sp>
          <p:nvSpPr>
            <p:cNvPr id="13378" name="Rectangle 2652"/>
            <p:cNvSpPr>
              <a:spLocks noChangeArrowheads="1"/>
            </p:cNvSpPr>
            <p:nvPr/>
          </p:nvSpPr>
          <p:spPr bwMode="auto">
            <a:xfrm>
              <a:off x="4251" y="1525"/>
              <a:ext cx="691" cy="156"/>
            </a:xfrm>
            <a:prstGeom prst="rect">
              <a:avLst/>
            </a:prstGeom>
            <a:noFill/>
            <a:ln w="9525">
              <a:noFill/>
              <a:miter lim="800000"/>
              <a:headEnd/>
              <a:tailEnd/>
            </a:ln>
          </p:spPr>
          <p:txBody>
            <a:bodyPr wrap="none" lIns="92075" tIns="46038" rIns="92075" bIns="46038">
              <a:spAutoFit/>
            </a:bodyPr>
            <a:lstStyle/>
            <a:p>
              <a:r>
                <a:rPr lang="fr-FR" sz="1000" dirty="0" smtClean="0"/>
                <a:t> </a:t>
              </a:r>
              <a:r>
                <a:rPr lang="fr-FR" sz="1000" dirty="0" err="1" smtClean="0"/>
                <a:t>Telemonitoring</a:t>
              </a:r>
              <a:endParaRPr lang="fr-FR" sz="1000" dirty="0">
                <a:solidFill>
                  <a:srgbClr val="000000"/>
                </a:solidFill>
              </a:endParaRPr>
            </a:p>
          </p:txBody>
        </p:sp>
        <p:sp>
          <p:nvSpPr>
            <p:cNvPr id="13379" name="Line 2653"/>
            <p:cNvSpPr>
              <a:spLocks noChangeShapeType="1"/>
            </p:cNvSpPr>
            <p:nvPr/>
          </p:nvSpPr>
          <p:spPr bwMode="auto">
            <a:xfrm>
              <a:off x="3730" y="2294"/>
              <a:ext cx="88" cy="109"/>
            </a:xfrm>
            <a:prstGeom prst="line">
              <a:avLst/>
            </a:prstGeom>
            <a:noFill/>
            <a:ln w="12700">
              <a:solidFill>
                <a:srgbClr val="7F7F7F"/>
              </a:solidFill>
              <a:round/>
              <a:headEnd type="none" w="sm" len="sm"/>
              <a:tailEnd type="none" w="sm" len="sm"/>
            </a:ln>
          </p:spPr>
          <p:txBody>
            <a:bodyPr/>
            <a:lstStyle/>
            <a:p>
              <a:endParaRPr lang="fr-FR"/>
            </a:p>
          </p:txBody>
        </p:sp>
        <p:sp>
          <p:nvSpPr>
            <p:cNvPr id="13380" name="Rectangle 2654"/>
            <p:cNvSpPr>
              <a:spLocks noChangeArrowheads="1"/>
            </p:cNvSpPr>
            <p:nvPr/>
          </p:nvSpPr>
          <p:spPr bwMode="auto">
            <a:xfrm>
              <a:off x="3400" y="2047"/>
              <a:ext cx="769" cy="284"/>
            </a:xfrm>
            <a:prstGeom prst="rect">
              <a:avLst/>
            </a:prstGeom>
            <a:noFill/>
            <a:ln w="9525">
              <a:noFill/>
              <a:miter lim="800000"/>
              <a:headEnd/>
              <a:tailEnd/>
            </a:ln>
          </p:spPr>
          <p:txBody>
            <a:bodyPr wrap="none" anchor="ctr"/>
            <a:lstStyle/>
            <a:p>
              <a:endParaRPr lang="fr-FR"/>
            </a:p>
          </p:txBody>
        </p:sp>
        <p:sp>
          <p:nvSpPr>
            <p:cNvPr id="13381" name="Rectangle 2655"/>
            <p:cNvSpPr>
              <a:spLocks noChangeArrowheads="1"/>
            </p:cNvSpPr>
            <p:nvPr/>
          </p:nvSpPr>
          <p:spPr bwMode="auto">
            <a:xfrm>
              <a:off x="3342" y="2008"/>
              <a:ext cx="836" cy="165"/>
            </a:xfrm>
            <a:prstGeom prst="rect">
              <a:avLst/>
            </a:prstGeom>
            <a:noFill/>
            <a:ln w="9525">
              <a:noFill/>
              <a:miter lim="800000"/>
              <a:headEnd/>
              <a:tailEnd/>
            </a:ln>
          </p:spPr>
          <p:txBody>
            <a:bodyPr wrap="none" lIns="92075" tIns="46038" rIns="92075" bIns="46038">
              <a:spAutoFit/>
            </a:bodyPr>
            <a:lstStyle/>
            <a:p>
              <a:pPr algn="l"/>
              <a:r>
                <a:rPr lang="fr-FR" sz="1100" dirty="0" smtClean="0">
                  <a:solidFill>
                    <a:srgbClr val="000000"/>
                  </a:solidFill>
                </a:rPr>
                <a:t> local organisation</a:t>
              </a:r>
              <a:endParaRPr lang="fr-FR" sz="1100" dirty="0">
                <a:solidFill>
                  <a:srgbClr val="000000"/>
                </a:solidFill>
              </a:endParaRPr>
            </a:p>
          </p:txBody>
        </p:sp>
        <p:sp>
          <p:nvSpPr>
            <p:cNvPr id="13382" name="Rectangle 2656"/>
            <p:cNvSpPr>
              <a:spLocks noChangeArrowheads="1"/>
            </p:cNvSpPr>
            <p:nvPr/>
          </p:nvSpPr>
          <p:spPr bwMode="auto">
            <a:xfrm>
              <a:off x="3342" y="2112"/>
              <a:ext cx="738" cy="165"/>
            </a:xfrm>
            <a:prstGeom prst="rect">
              <a:avLst/>
            </a:prstGeom>
            <a:noFill/>
            <a:ln w="9525">
              <a:noFill/>
              <a:miter lim="800000"/>
              <a:headEnd/>
              <a:tailEnd/>
            </a:ln>
          </p:spPr>
          <p:txBody>
            <a:bodyPr wrap="none" lIns="92075" tIns="46038" rIns="92075" bIns="46038">
              <a:spAutoFit/>
            </a:bodyPr>
            <a:lstStyle/>
            <a:p>
              <a:pPr algn="l"/>
              <a:r>
                <a:rPr lang="fr-FR" sz="1100" dirty="0" smtClean="0">
                  <a:solidFill>
                    <a:srgbClr val="000000"/>
                  </a:solidFill>
                </a:rPr>
                <a:t>of maintenance</a:t>
              </a:r>
              <a:endParaRPr lang="fr-FR" sz="1100" dirty="0">
                <a:solidFill>
                  <a:srgbClr val="000000"/>
                </a:solidFill>
              </a:endParaRPr>
            </a:p>
          </p:txBody>
        </p:sp>
        <p:grpSp>
          <p:nvGrpSpPr>
            <p:cNvPr id="13" name="Group 3213"/>
            <p:cNvGrpSpPr>
              <a:grpSpLocks/>
            </p:cNvGrpSpPr>
            <p:nvPr/>
          </p:nvGrpSpPr>
          <p:grpSpPr bwMode="auto">
            <a:xfrm>
              <a:off x="3467" y="3161"/>
              <a:ext cx="2318" cy="298"/>
              <a:chOff x="3467" y="3161"/>
              <a:chExt cx="2318" cy="298"/>
            </a:xfrm>
          </p:grpSpPr>
          <p:sp>
            <p:nvSpPr>
              <p:cNvPr id="13601" name="Freeform 2657"/>
              <p:cNvSpPr>
                <a:spLocks/>
              </p:cNvSpPr>
              <p:nvPr/>
            </p:nvSpPr>
            <p:spPr bwMode="auto">
              <a:xfrm>
                <a:off x="3467" y="316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2" name="Freeform 2658"/>
              <p:cNvSpPr>
                <a:spLocks/>
              </p:cNvSpPr>
              <p:nvPr/>
            </p:nvSpPr>
            <p:spPr bwMode="auto">
              <a:xfrm>
                <a:off x="3467" y="317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3" name="Freeform 2659"/>
              <p:cNvSpPr>
                <a:spLocks/>
              </p:cNvSpPr>
              <p:nvPr/>
            </p:nvSpPr>
            <p:spPr bwMode="auto">
              <a:xfrm>
                <a:off x="3467" y="318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4" name="Freeform 2660"/>
              <p:cNvSpPr>
                <a:spLocks/>
              </p:cNvSpPr>
              <p:nvPr/>
            </p:nvSpPr>
            <p:spPr bwMode="auto">
              <a:xfrm>
                <a:off x="3467" y="319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5" name="Freeform 2661"/>
              <p:cNvSpPr>
                <a:spLocks/>
              </p:cNvSpPr>
              <p:nvPr/>
            </p:nvSpPr>
            <p:spPr bwMode="auto">
              <a:xfrm>
                <a:off x="3467" y="320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6" name="Freeform 2662"/>
              <p:cNvSpPr>
                <a:spLocks/>
              </p:cNvSpPr>
              <p:nvPr/>
            </p:nvSpPr>
            <p:spPr bwMode="auto">
              <a:xfrm>
                <a:off x="3467" y="321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7" name="Freeform 2663"/>
              <p:cNvSpPr>
                <a:spLocks/>
              </p:cNvSpPr>
              <p:nvPr/>
            </p:nvSpPr>
            <p:spPr bwMode="auto">
              <a:xfrm>
                <a:off x="3467" y="321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8" name="Freeform 2664"/>
              <p:cNvSpPr>
                <a:spLocks/>
              </p:cNvSpPr>
              <p:nvPr/>
            </p:nvSpPr>
            <p:spPr bwMode="auto">
              <a:xfrm>
                <a:off x="3467" y="322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09" name="Freeform 2665"/>
              <p:cNvSpPr>
                <a:spLocks/>
              </p:cNvSpPr>
              <p:nvPr/>
            </p:nvSpPr>
            <p:spPr bwMode="auto">
              <a:xfrm>
                <a:off x="3467" y="323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0" name="Freeform 2666"/>
              <p:cNvSpPr>
                <a:spLocks/>
              </p:cNvSpPr>
              <p:nvPr/>
            </p:nvSpPr>
            <p:spPr bwMode="auto">
              <a:xfrm>
                <a:off x="3467" y="324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1" name="Freeform 2667"/>
              <p:cNvSpPr>
                <a:spLocks/>
              </p:cNvSpPr>
              <p:nvPr/>
            </p:nvSpPr>
            <p:spPr bwMode="auto">
              <a:xfrm>
                <a:off x="3467" y="325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2" name="Freeform 2668"/>
              <p:cNvSpPr>
                <a:spLocks/>
              </p:cNvSpPr>
              <p:nvPr/>
            </p:nvSpPr>
            <p:spPr bwMode="auto">
              <a:xfrm>
                <a:off x="3467" y="326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3" name="Freeform 2669"/>
              <p:cNvSpPr>
                <a:spLocks/>
              </p:cNvSpPr>
              <p:nvPr/>
            </p:nvSpPr>
            <p:spPr bwMode="auto">
              <a:xfrm>
                <a:off x="3467" y="327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4" name="Freeform 2670"/>
              <p:cNvSpPr>
                <a:spLocks/>
              </p:cNvSpPr>
              <p:nvPr/>
            </p:nvSpPr>
            <p:spPr bwMode="auto">
              <a:xfrm>
                <a:off x="3467" y="328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5" name="Freeform 2671"/>
              <p:cNvSpPr>
                <a:spLocks/>
              </p:cNvSpPr>
              <p:nvPr/>
            </p:nvSpPr>
            <p:spPr bwMode="auto">
              <a:xfrm>
                <a:off x="3467" y="329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6" name="Freeform 2672"/>
              <p:cNvSpPr>
                <a:spLocks/>
              </p:cNvSpPr>
              <p:nvPr/>
            </p:nvSpPr>
            <p:spPr bwMode="auto">
              <a:xfrm>
                <a:off x="3467" y="330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7" name="Freeform 2673"/>
              <p:cNvSpPr>
                <a:spLocks/>
              </p:cNvSpPr>
              <p:nvPr/>
            </p:nvSpPr>
            <p:spPr bwMode="auto">
              <a:xfrm>
                <a:off x="3467" y="3312"/>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8" name="Freeform 2674"/>
              <p:cNvSpPr>
                <a:spLocks/>
              </p:cNvSpPr>
              <p:nvPr/>
            </p:nvSpPr>
            <p:spPr bwMode="auto">
              <a:xfrm>
                <a:off x="3467" y="332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19" name="Freeform 2675"/>
              <p:cNvSpPr>
                <a:spLocks/>
              </p:cNvSpPr>
              <p:nvPr/>
            </p:nvSpPr>
            <p:spPr bwMode="auto">
              <a:xfrm>
                <a:off x="3467" y="3331"/>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0" name="Freeform 2676"/>
              <p:cNvSpPr>
                <a:spLocks/>
              </p:cNvSpPr>
              <p:nvPr/>
            </p:nvSpPr>
            <p:spPr bwMode="auto">
              <a:xfrm>
                <a:off x="3467" y="3340"/>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1" name="Freeform 2677"/>
              <p:cNvSpPr>
                <a:spLocks/>
              </p:cNvSpPr>
              <p:nvPr/>
            </p:nvSpPr>
            <p:spPr bwMode="auto">
              <a:xfrm>
                <a:off x="3467" y="334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2" name="Freeform 2678"/>
              <p:cNvSpPr>
                <a:spLocks/>
              </p:cNvSpPr>
              <p:nvPr/>
            </p:nvSpPr>
            <p:spPr bwMode="auto">
              <a:xfrm>
                <a:off x="3467" y="3359"/>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3" name="Freeform 2679"/>
              <p:cNvSpPr>
                <a:spLocks/>
              </p:cNvSpPr>
              <p:nvPr/>
            </p:nvSpPr>
            <p:spPr bwMode="auto">
              <a:xfrm>
                <a:off x="3467" y="3368"/>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4" name="Freeform 2680"/>
              <p:cNvSpPr>
                <a:spLocks/>
              </p:cNvSpPr>
              <p:nvPr/>
            </p:nvSpPr>
            <p:spPr bwMode="auto">
              <a:xfrm>
                <a:off x="3467" y="337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5" name="Freeform 2681"/>
              <p:cNvSpPr>
                <a:spLocks/>
              </p:cNvSpPr>
              <p:nvPr/>
            </p:nvSpPr>
            <p:spPr bwMode="auto">
              <a:xfrm>
                <a:off x="3467" y="3387"/>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6" name="Freeform 2682"/>
              <p:cNvSpPr>
                <a:spLocks/>
              </p:cNvSpPr>
              <p:nvPr/>
            </p:nvSpPr>
            <p:spPr bwMode="auto">
              <a:xfrm>
                <a:off x="3467" y="3396"/>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7" name="Freeform 2683"/>
              <p:cNvSpPr>
                <a:spLocks/>
              </p:cNvSpPr>
              <p:nvPr/>
            </p:nvSpPr>
            <p:spPr bwMode="auto">
              <a:xfrm>
                <a:off x="3467" y="3405"/>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8" name="Freeform 2684"/>
              <p:cNvSpPr>
                <a:spLocks/>
              </p:cNvSpPr>
              <p:nvPr/>
            </p:nvSpPr>
            <p:spPr bwMode="auto">
              <a:xfrm>
                <a:off x="3467" y="341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29" name="Freeform 2685"/>
              <p:cNvSpPr>
                <a:spLocks/>
              </p:cNvSpPr>
              <p:nvPr/>
            </p:nvSpPr>
            <p:spPr bwMode="auto">
              <a:xfrm>
                <a:off x="3467" y="3424"/>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30" name="Freeform 2686"/>
              <p:cNvSpPr>
                <a:spLocks/>
              </p:cNvSpPr>
              <p:nvPr/>
            </p:nvSpPr>
            <p:spPr bwMode="auto">
              <a:xfrm>
                <a:off x="3467" y="3433"/>
                <a:ext cx="17" cy="17"/>
              </a:xfrm>
              <a:custGeom>
                <a:avLst/>
                <a:gdLst>
                  <a:gd name="T0" fmla="*/ 16 w 17"/>
                  <a:gd name="T1" fmla="*/ 0 h 17"/>
                  <a:gd name="T2" fmla="*/ 0 w 17"/>
                  <a:gd name="T3" fmla="*/ 0 h 17"/>
                  <a:gd name="T4" fmla="*/ 0 w 17"/>
                  <a:gd name="T5" fmla="*/ 16 h 17"/>
                  <a:gd name="T6" fmla="*/ 16 w 17"/>
                  <a:gd name="T7" fmla="*/ 16 h 17"/>
                  <a:gd name="T8" fmla="*/ 16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0"/>
                    </a:moveTo>
                    <a:lnTo>
                      <a:pt x="0" y="0"/>
                    </a:lnTo>
                    <a:lnTo>
                      <a:pt x="0" y="16"/>
                    </a:lnTo>
                    <a:lnTo>
                      <a:pt x="16" y="16"/>
                    </a:lnTo>
                    <a:lnTo>
                      <a:pt x="16" y="0"/>
                    </a:lnTo>
                  </a:path>
                </a:pathLst>
              </a:custGeom>
              <a:solidFill>
                <a:srgbClr val="333333"/>
              </a:solidFill>
              <a:ln w="9525" cap="rnd">
                <a:noFill/>
                <a:round/>
                <a:headEnd/>
                <a:tailEnd/>
              </a:ln>
            </p:spPr>
            <p:txBody>
              <a:bodyPr/>
              <a:lstStyle/>
              <a:p>
                <a:endParaRPr lang="fr-FR"/>
              </a:p>
            </p:txBody>
          </p:sp>
          <p:sp>
            <p:nvSpPr>
              <p:cNvPr id="13631" name="Freeform 2687"/>
              <p:cNvSpPr>
                <a:spLocks/>
              </p:cNvSpPr>
              <p:nvPr/>
            </p:nvSpPr>
            <p:spPr bwMode="auto">
              <a:xfrm>
                <a:off x="3467" y="3442"/>
                <a:ext cx="17" cy="17"/>
              </a:xfrm>
              <a:custGeom>
                <a:avLst/>
                <a:gdLst>
                  <a:gd name="T0" fmla="*/ 16 w 17"/>
                  <a:gd name="T1" fmla="*/ 0 h 17"/>
                  <a:gd name="T2" fmla="*/ 0 w 17"/>
                  <a:gd name="T3" fmla="*/ 0 h 17"/>
                  <a:gd name="T4" fmla="*/ 0 w 17"/>
                  <a:gd name="T5" fmla="*/ 9 h 17"/>
                  <a:gd name="T6" fmla="*/ 0 w 17"/>
                  <a:gd name="T7" fmla="*/ 16 h 17"/>
                  <a:gd name="T8" fmla="*/ 9 w 17"/>
                  <a:gd name="T9" fmla="*/ 16 h 17"/>
                  <a:gd name="T10" fmla="*/ 16 w 17"/>
                  <a:gd name="T11" fmla="*/ 16 h 17"/>
                  <a:gd name="T12" fmla="*/ 16 w 17"/>
                  <a:gd name="T13" fmla="*/ 0 h 17"/>
                  <a:gd name="T14" fmla="*/ 9 w 17"/>
                  <a:gd name="T15" fmla="*/ 0 h 17"/>
                  <a:gd name="T16" fmla="*/ 9 w 17"/>
                  <a:gd name="T17" fmla="*/ 9 h 17"/>
                  <a:gd name="T18" fmla="*/ 16 w 17"/>
                  <a:gd name="T19" fmla="*/ 9 h 17"/>
                  <a:gd name="T20" fmla="*/ 16 w 17"/>
                  <a:gd name="T21" fmla="*/ 0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7"/>
                  <a:gd name="T35" fmla="*/ 17 w 17"/>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7">
                    <a:moveTo>
                      <a:pt x="16" y="0"/>
                    </a:moveTo>
                    <a:lnTo>
                      <a:pt x="0" y="0"/>
                    </a:lnTo>
                    <a:lnTo>
                      <a:pt x="0" y="9"/>
                    </a:lnTo>
                    <a:lnTo>
                      <a:pt x="0" y="16"/>
                    </a:lnTo>
                    <a:lnTo>
                      <a:pt x="9" y="16"/>
                    </a:lnTo>
                    <a:lnTo>
                      <a:pt x="16" y="16"/>
                    </a:lnTo>
                    <a:lnTo>
                      <a:pt x="16" y="0"/>
                    </a:lnTo>
                    <a:lnTo>
                      <a:pt x="9" y="0"/>
                    </a:lnTo>
                    <a:lnTo>
                      <a:pt x="9" y="9"/>
                    </a:lnTo>
                    <a:lnTo>
                      <a:pt x="16" y="9"/>
                    </a:lnTo>
                    <a:lnTo>
                      <a:pt x="16" y="0"/>
                    </a:lnTo>
                  </a:path>
                </a:pathLst>
              </a:custGeom>
              <a:solidFill>
                <a:srgbClr val="333333"/>
              </a:solidFill>
              <a:ln w="9525" cap="rnd">
                <a:noFill/>
                <a:round/>
                <a:headEnd/>
                <a:tailEnd/>
              </a:ln>
            </p:spPr>
            <p:txBody>
              <a:bodyPr/>
              <a:lstStyle/>
              <a:p>
                <a:endParaRPr lang="fr-FR"/>
              </a:p>
            </p:txBody>
          </p:sp>
          <p:sp>
            <p:nvSpPr>
              <p:cNvPr id="13632" name="Freeform 2688"/>
              <p:cNvSpPr>
                <a:spLocks/>
              </p:cNvSpPr>
              <p:nvPr/>
            </p:nvSpPr>
            <p:spPr bwMode="auto">
              <a:xfrm>
                <a:off x="347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3" name="Freeform 2689"/>
              <p:cNvSpPr>
                <a:spLocks/>
              </p:cNvSpPr>
              <p:nvPr/>
            </p:nvSpPr>
            <p:spPr bwMode="auto">
              <a:xfrm>
                <a:off x="348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4" name="Freeform 2690"/>
              <p:cNvSpPr>
                <a:spLocks/>
              </p:cNvSpPr>
              <p:nvPr/>
            </p:nvSpPr>
            <p:spPr bwMode="auto">
              <a:xfrm>
                <a:off x="349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5" name="Freeform 2691"/>
              <p:cNvSpPr>
                <a:spLocks/>
              </p:cNvSpPr>
              <p:nvPr/>
            </p:nvSpPr>
            <p:spPr bwMode="auto">
              <a:xfrm>
                <a:off x="350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6" name="Freeform 2692"/>
              <p:cNvSpPr>
                <a:spLocks/>
              </p:cNvSpPr>
              <p:nvPr/>
            </p:nvSpPr>
            <p:spPr bwMode="auto">
              <a:xfrm>
                <a:off x="351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7" name="Freeform 2693"/>
              <p:cNvSpPr>
                <a:spLocks/>
              </p:cNvSpPr>
              <p:nvPr/>
            </p:nvSpPr>
            <p:spPr bwMode="auto">
              <a:xfrm>
                <a:off x="352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8" name="Freeform 2694"/>
              <p:cNvSpPr>
                <a:spLocks/>
              </p:cNvSpPr>
              <p:nvPr/>
            </p:nvSpPr>
            <p:spPr bwMode="auto">
              <a:xfrm>
                <a:off x="353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39" name="Freeform 2695"/>
              <p:cNvSpPr>
                <a:spLocks/>
              </p:cNvSpPr>
              <p:nvPr/>
            </p:nvSpPr>
            <p:spPr bwMode="auto">
              <a:xfrm>
                <a:off x="354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0" name="Freeform 2696"/>
              <p:cNvSpPr>
                <a:spLocks/>
              </p:cNvSpPr>
              <p:nvPr/>
            </p:nvSpPr>
            <p:spPr bwMode="auto">
              <a:xfrm>
                <a:off x="355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1" name="Freeform 2697"/>
              <p:cNvSpPr>
                <a:spLocks/>
              </p:cNvSpPr>
              <p:nvPr/>
            </p:nvSpPr>
            <p:spPr bwMode="auto">
              <a:xfrm>
                <a:off x="356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2" name="Freeform 2698"/>
              <p:cNvSpPr>
                <a:spLocks/>
              </p:cNvSpPr>
              <p:nvPr/>
            </p:nvSpPr>
            <p:spPr bwMode="auto">
              <a:xfrm>
                <a:off x="357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3" name="Freeform 2699"/>
              <p:cNvSpPr>
                <a:spLocks/>
              </p:cNvSpPr>
              <p:nvPr/>
            </p:nvSpPr>
            <p:spPr bwMode="auto">
              <a:xfrm>
                <a:off x="357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4" name="Freeform 2700"/>
              <p:cNvSpPr>
                <a:spLocks/>
              </p:cNvSpPr>
              <p:nvPr/>
            </p:nvSpPr>
            <p:spPr bwMode="auto">
              <a:xfrm>
                <a:off x="358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5" name="Freeform 2701"/>
              <p:cNvSpPr>
                <a:spLocks/>
              </p:cNvSpPr>
              <p:nvPr/>
            </p:nvSpPr>
            <p:spPr bwMode="auto">
              <a:xfrm>
                <a:off x="359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6" name="Freeform 2702"/>
              <p:cNvSpPr>
                <a:spLocks/>
              </p:cNvSpPr>
              <p:nvPr/>
            </p:nvSpPr>
            <p:spPr bwMode="auto">
              <a:xfrm>
                <a:off x="360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7" name="Freeform 2703"/>
              <p:cNvSpPr>
                <a:spLocks/>
              </p:cNvSpPr>
              <p:nvPr/>
            </p:nvSpPr>
            <p:spPr bwMode="auto">
              <a:xfrm>
                <a:off x="361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8" name="Freeform 2704"/>
              <p:cNvSpPr>
                <a:spLocks/>
              </p:cNvSpPr>
              <p:nvPr/>
            </p:nvSpPr>
            <p:spPr bwMode="auto">
              <a:xfrm>
                <a:off x="362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49" name="Freeform 2705"/>
              <p:cNvSpPr>
                <a:spLocks/>
              </p:cNvSpPr>
              <p:nvPr/>
            </p:nvSpPr>
            <p:spPr bwMode="auto">
              <a:xfrm>
                <a:off x="363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0" name="Freeform 2706"/>
              <p:cNvSpPr>
                <a:spLocks/>
              </p:cNvSpPr>
              <p:nvPr/>
            </p:nvSpPr>
            <p:spPr bwMode="auto">
              <a:xfrm>
                <a:off x="364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1" name="Freeform 2707"/>
              <p:cNvSpPr>
                <a:spLocks/>
              </p:cNvSpPr>
              <p:nvPr/>
            </p:nvSpPr>
            <p:spPr bwMode="auto">
              <a:xfrm>
                <a:off x="365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2" name="Freeform 2708"/>
              <p:cNvSpPr>
                <a:spLocks/>
              </p:cNvSpPr>
              <p:nvPr/>
            </p:nvSpPr>
            <p:spPr bwMode="auto">
              <a:xfrm>
                <a:off x="366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3" name="Freeform 2709"/>
              <p:cNvSpPr>
                <a:spLocks/>
              </p:cNvSpPr>
              <p:nvPr/>
            </p:nvSpPr>
            <p:spPr bwMode="auto">
              <a:xfrm>
                <a:off x="367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4" name="Freeform 2710"/>
              <p:cNvSpPr>
                <a:spLocks/>
              </p:cNvSpPr>
              <p:nvPr/>
            </p:nvSpPr>
            <p:spPr bwMode="auto">
              <a:xfrm>
                <a:off x="368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5" name="Freeform 2711"/>
              <p:cNvSpPr>
                <a:spLocks/>
              </p:cNvSpPr>
              <p:nvPr/>
            </p:nvSpPr>
            <p:spPr bwMode="auto">
              <a:xfrm>
                <a:off x="369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6" name="Freeform 2712"/>
              <p:cNvSpPr>
                <a:spLocks/>
              </p:cNvSpPr>
              <p:nvPr/>
            </p:nvSpPr>
            <p:spPr bwMode="auto">
              <a:xfrm>
                <a:off x="370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7" name="Freeform 2713"/>
              <p:cNvSpPr>
                <a:spLocks/>
              </p:cNvSpPr>
              <p:nvPr/>
            </p:nvSpPr>
            <p:spPr bwMode="auto">
              <a:xfrm>
                <a:off x="370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8" name="Freeform 2714"/>
              <p:cNvSpPr>
                <a:spLocks/>
              </p:cNvSpPr>
              <p:nvPr/>
            </p:nvSpPr>
            <p:spPr bwMode="auto">
              <a:xfrm>
                <a:off x="371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59" name="Freeform 2715"/>
              <p:cNvSpPr>
                <a:spLocks/>
              </p:cNvSpPr>
              <p:nvPr/>
            </p:nvSpPr>
            <p:spPr bwMode="auto">
              <a:xfrm>
                <a:off x="372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0" name="Freeform 2716"/>
              <p:cNvSpPr>
                <a:spLocks/>
              </p:cNvSpPr>
              <p:nvPr/>
            </p:nvSpPr>
            <p:spPr bwMode="auto">
              <a:xfrm>
                <a:off x="373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1" name="Freeform 2717"/>
              <p:cNvSpPr>
                <a:spLocks/>
              </p:cNvSpPr>
              <p:nvPr/>
            </p:nvSpPr>
            <p:spPr bwMode="auto">
              <a:xfrm>
                <a:off x="374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2" name="Freeform 2718"/>
              <p:cNvSpPr>
                <a:spLocks/>
              </p:cNvSpPr>
              <p:nvPr/>
            </p:nvSpPr>
            <p:spPr bwMode="auto">
              <a:xfrm>
                <a:off x="375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3" name="Freeform 2719"/>
              <p:cNvSpPr>
                <a:spLocks/>
              </p:cNvSpPr>
              <p:nvPr/>
            </p:nvSpPr>
            <p:spPr bwMode="auto">
              <a:xfrm>
                <a:off x="376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4" name="Freeform 2720"/>
              <p:cNvSpPr>
                <a:spLocks/>
              </p:cNvSpPr>
              <p:nvPr/>
            </p:nvSpPr>
            <p:spPr bwMode="auto">
              <a:xfrm>
                <a:off x="377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5" name="Freeform 2721"/>
              <p:cNvSpPr>
                <a:spLocks/>
              </p:cNvSpPr>
              <p:nvPr/>
            </p:nvSpPr>
            <p:spPr bwMode="auto">
              <a:xfrm>
                <a:off x="378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6" name="Freeform 2722"/>
              <p:cNvSpPr>
                <a:spLocks/>
              </p:cNvSpPr>
              <p:nvPr/>
            </p:nvSpPr>
            <p:spPr bwMode="auto">
              <a:xfrm>
                <a:off x="379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7" name="Freeform 2723"/>
              <p:cNvSpPr>
                <a:spLocks/>
              </p:cNvSpPr>
              <p:nvPr/>
            </p:nvSpPr>
            <p:spPr bwMode="auto">
              <a:xfrm>
                <a:off x="380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8" name="Freeform 2724"/>
              <p:cNvSpPr>
                <a:spLocks/>
              </p:cNvSpPr>
              <p:nvPr/>
            </p:nvSpPr>
            <p:spPr bwMode="auto">
              <a:xfrm>
                <a:off x="381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69" name="Freeform 2725"/>
              <p:cNvSpPr>
                <a:spLocks/>
              </p:cNvSpPr>
              <p:nvPr/>
            </p:nvSpPr>
            <p:spPr bwMode="auto">
              <a:xfrm>
                <a:off x="382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0" name="Freeform 2726"/>
              <p:cNvSpPr>
                <a:spLocks/>
              </p:cNvSpPr>
              <p:nvPr/>
            </p:nvSpPr>
            <p:spPr bwMode="auto">
              <a:xfrm>
                <a:off x="383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1" name="Freeform 2727"/>
              <p:cNvSpPr>
                <a:spLocks/>
              </p:cNvSpPr>
              <p:nvPr/>
            </p:nvSpPr>
            <p:spPr bwMode="auto">
              <a:xfrm>
                <a:off x="383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2" name="Freeform 2728"/>
              <p:cNvSpPr>
                <a:spLocks/>
              </p:cNvSpPr>
              <p:nvPr/>
            </p:nvSpPr>
            <p:spPr bwMode="auto">
              <a:xfrm>
                <a:off x="384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3" name="Freeform 2729"/>
              <p:cNvSpPr>
                <a:spLocks/>
              </p:cNvSpPr>
              <p:nvPr/>
            </p:nvSpPr>
            <p:spPr bwMode="auto">
              <a:xfrm>
                <a:off x="385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4" name="Freeform 2730"/>
              <p:cNvSpPr>
                <a:spLocks/>
              </p:cNvSpPr>
              <p:nvPr/>
            </p:nvSpPr>
            <p:spPr bwMode="auto">
              <a:xfrm>
                <a:off x="386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5" name="Freeform 2731"/>
              <p:cNvSpPr>
                <a:spLocks/>
              </p:cNvSpPr>
              <p:nvPr/>
            </p:nvSpPr>
            <p:spPr bwMode="auto">
              <a:xfrm>
                <a:off x="387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6" name="Freeform 2732"/>
              <p:cNvSpPr>
                <a:spLocks/>
              </p:cNvSpPr>
              <p:nvPr/>
            </p:nvSpPr>
            <p:spPr bwMode="auto">
              <a:xfrm>
                <a:off x="388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7" name="Freeform 2733"/>
              <p:cNvSpPr>
                <a:spLocks/>
              </p:cNvSpPr>
              <p:nvPr/>
            </p:nvSpPr>
            <p:spPr bwMode="auto">
              <a:xfrm>
                <a:off x="389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8" name="Freeform 2734"/>
              <p:cNvSpPr>
                <a:spLocks/>
              </p:cNvSpPr>
              <p:nvPr/>
            </p:nvSpPr>
            <p:spPr bwMode="auto">
              <a:xfrm>
                <a:off x="390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79" name="Freeform 2735"/>
              <p:cNvSpPr>
                <a:spLocks/>
              </p:cNvSpPr>
              <p:nvPr/>
            </p:nvSpPr>
            <p:spPr bwMode="auto">
              <a:xfrm>
                <a:off x="391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0" name="Freeform 2736"/>
              <p:cNvSpPr>
                <a:spLocks/>
              </p:cNvSpPr>
              <p:nvPr/>
            </p:nvSpPr>
            <p:spPr bwMode="auto">
              <a:xfrm>
                <a:off x="392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1" name="Freeform 2737"/>
              <p:cNvSpPr>
                <a:spLocks/>
              </p:cNvSpPr>
              <p:nvPr/>
            </p:nvSpPr>
            <p:spPr bwMode="auto">
              <a:xfrm>
                <a:off x="393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2" name="Freeform 2738"/>
              <p:cNvSpPr>
                <a:spLocks/>
              </p:cNvSpPr>
              <p:nvPr/>
            </p:nvSpPr>
            <p:spPr bwMode="auto">
              <a:xfrm>
                <a:off x="394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3" name="Freeform 2739"/>
              <p:cNvSpPr>
                <a:spLocks/>
              </p:cNvSpPr>
              <p:nvPr/>
            </p:nvSpPr>
            <p:spPr bwMode="auto">
              <a:xfrm>
                <a:off x="395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4" name="Freeform 2740"/>
              <p:cNvSpPr>
                <a:spLocks/>
              </p:cNvSpPr>
              <p:nvPr/>
            </p:nvSpPr>
            <p:spPr bwMode="auto">
              <a:xfrm>
                <a:off x="396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5" name="Freeform 2741"/>
              <p:cNvSpPr>
                <a:spLocks/>
              </p:cNvSpPr>
              <p:nvPr/>
            </p:nvSpPr>
            <p:spPr bwMode="auto">
              <a:xfrm>
                <a:off x="396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6" name="Freeform 2742"/>
              <p:cNvSpPr>
                <a:spLocks/>
              </p:cNvSpPr>
              <p:nvPr/>
            </p:nvSpPr>
            <p:spPr bwMode="auto">
              <a:xfrm>
                <a:off x="397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7" name="Freeform 2743"/>
              <p:cNvSpPr>
                <a:spLocks/>
              </p:cNvSpPr>
              <p:nvPr/>
            </p:nvSpPr>
            <p:spPr bwMode="auto">
              <a:xfrm>
                <a:off x="398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8" name="Freeform 2744"/>
              <p:cNvSpPr>
                <a:spLocks/>
              </p:cNvSpPr>
              <p:nvPr/>
            </p:nvSpPr>
            <p:spPr bwMode="auto">
              <a:xfrm>
                <a:off x="399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89" name="Freeform 2745"/>
              <p:cNvSpPr>
                <a:spLocks/>
              </p:cNvSpPr>
              <p:nvPr/>
            </p:nvSpPr>
            <p:spPr bwMode="auto">
              <a:xfrm>
                <a:off x="400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0" name="Freeform 2746"/>
              <p:cNvSpPr>
                <a:spLocks/>
              </p:cNvSpPr>
              <p:nvPr/>
            </p:nvSpPr>
            <p:spPr bwMode="auto">
              <a:xfrm>
                <a:off x="401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1" name="Freeform 2747"/>
              <p:cNvSpPr>
                <a:spLocks/>
              </p:cNvSpPr>
              <p:nvPr/>
            </p:nvSpPr>
            <p:spPr bwMode="auto">
              <a:xfrm>
                <a:off x="402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2" name="Freeform 2748"/>
              <p:cNvSpPr>
                <a:spLocks/>
              </p:cNvSpPr>
              <p:nvPr/>
            </p:nvSpPr>
            <p:spPr bwMode="auto">
              <a:xfrm>
                <a:off x="403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3" name="Freeform 2749"/>
              <p:cNvSpPr>
                <a:spLocks/>
              </p:cNvSpPr>
              <p:nvPr/>
            </p:nvSpPr>
            <p:spPr bwMode="auto">
              <a:xfrm>
                <a:off x="404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4" name="Freeform 2750"/>
              <p:cNvSpPr>
                <a:spLocks/>
              </p:cNvSpPr>
              <p:nvPr/>
            </p:nvSpPr>
            <p:spPr bwMode="auto">
              <a:xfrm>
                <a:off x="405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5" name="Freeform 2751"/>
              <p:cNvSpPr>
                <a:spLocks/>
              </p:cNvSpPr>
              <p:nvPr/>
            </p:nvSpPr>
            <p:spPr bwMode="auto">
              <a:xfrm>
                <a:off x="406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6" name="Freeform 2752"/>
              <p:cNvSpPr>
                <a:spLocks/>
              </p:cNvSpPr>
              <p:nvPr/>
            </p:nvSpPr>
            <p:spPr bwMode="auto">
              <a:xfrm>
                <a:off x="407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7" name="Freeform 2753"/>
              <p:cNvSpPr>
                <a:spLocks/>
              </p:cNvSpPr>
              <p:nvPr/>
            </p:nvSpPr>
            <p:spPr bwMode="auto">
              <a:xfrm>
                <a:off x="408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8" name="Freeform 2754"/>
              <p:cNvSpPr>
                <a:spLocks/>
              </p:cNvSpPr>
              <p:nvPr/>
            </p:nvSpPr>
            <p:spPr bwMode="auto">
              <a:xfrm>
                <a:off x="409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699" name="Freeform 2755"/>
              <p:cNvSpPr>
                <a:spLocks/>
              </p:cNvSpPr>
              <p:nvPr/>
            </p:nvSpPr>
            <p:spPr bwMode="auto">
              <a:xfrm>
                <a:off x="409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0" name="Freeform 2756"/>
              <p:cNvSpPr>
                <a:spLocks/>
              </p:cNvSpPr>
              <p:nvPr/>
            </p:nvSpPr>
            <p:spPr bwMode="auto">
              <a:xfrm>
                <a:off x="410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1" name="Freeform 2757"/>
              <p:cNvSpPr>
                <a:spLocks/>
              </p:cNvSpPr>
              <p:nvPr/>
            </p:nvSpPr>
            <p:spPr bwMode="auto">
              <a:xfrm>
                <a:off x="411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2" name="Freeform 2758"/>
              <p:cNvSpPr>
                <a:spLocks/>
              </p:cNvSpPr>
              <p:nvPr/>
            </p:nvSpPr>
            <p:spPr bwMode="auto">
              <a:xfrm>
                <a:off x="412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3" name="Freeform 2759"/>
              <p:cNvSpPr>
                <a:spLocks/>
              </p:cNvSpPr>
              <p:nvPr/>
            </p:nvSpPr>
            <p:spPr bwMode="auto">
              <a:xfrm>
                <a:off x="413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4" name="Freeform 2760"/>
              <p:cNvSpPr>
                <a:spLocks/>
              </p:cNvSpPr>
              <p:nvPr/>
            </p:nvSpPr>
            <p:spPr bwMode="auto">
              <a:xfrm>
                <a:off x="414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5" name="Freeform 2761"/>
              <p:cNvSpPr>
                <a:spLocks/>
              </p:cNvSpPr>
              <p:nvPr/>
            </p:nvSpPr>
            <p:spPr bwMode="auto">
              <a:xfrm>
                <a:off x="415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6" name="Freeform 2762"/>
              <p:cNvSpPr>
                <a:spLocks/>
              </p:cNvSpPr>
              <p:nvPr/>
            </p:nvSpPr>
            <p:spPr bwMode="auto">
              <a:xfrm>
                <a:off x="416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7" name="Freeform 2763"/>
              <p:cNvSpPr>
                <a:spLocks/>
              </p:cNvSpPr>
              <p:nvPr/>
            </p:nvSpPr>
            <p:spPr bwMode="auto">
              <a:xfrm>
                <a:off x="417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8" name="Freeform 2764"/>
              <p:cNvSpPr>
                <a:spLocks/>
              </p:cNvSpPr>
              <p:nvPr/>
            </p:nvSpPr>
            <p:spPr bwMode="auto">
              <a:xfrm>
                <a:off x="418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09" name="Freeform 2765"/>
              <p:cNvSpPr>
                <a:spLocks/>
              </p:cNvSpPr>
              <p:nvPr/>
            </p:nvSpPr>
            <p:spPr bwMode="auto">
              <a:xfrm>
                <a:off x="419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0" name="Freeform 2766"/>
              <p:cNvSpPr>
                <a:spLocks/>
              </p:cNvSpPr>
              <p:nvPr/>
            </p:nvSpPr>
            <p:spPr bwMode="auto">
              <a:xfrm>
                <a:off x="420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1" name="Freeform 2767"/>
              <p:cNvSpPr>
                <a:spLocks/>
              </p:cNvSpPr>
              <p:nvPr/>
            </p:nvSpPr>
            <p:spPr bwMode="auto">
              <a:xfrm>
                <a:off x="421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2" name="Freeform 2768"/>
              <p:cNvSpPr>
                <a:spLocks/>
              </p:cNvSpPr>
              <p:nvPr/>
            </p:nvSpPr>
            <p:spPr bwMode="auto">
              <a:xfrm>
                <a:off x="422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3" name="Freeform 2769"/>
              <p:cNvSpPr>
                <a:spLocks/>
              </p:cNvSpPr>
              <p:nvPr/>
            </p:nvSpPr>
            <p:spPr bwMode="auto">
              <a:xfrm>
                <a:off x="423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4" name="Freeform 2770"/>
              <p:cNvSpPr>
                <a:spLocks/>
              </p:cNvSpPr>
              <p:nvPr/>
            </p:nvSpPr>
            <p:spPr bwMode="auto">
              <a:xfrm>
                <a:off x="423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5" name="Freeform 2771"/>
              <p:cNvSpPr>
                <a:spLocks/>
              </p:cNvSpPr>
              <p:nvPr/>
            </p:nvSpPr>
            <p:spPr bwMode="auto">
              <a:xfrm>
                <a:off x="424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6" name="Freeform 2772"/>
              <p:cNvSpPr>
                <a:spLocks/>
              </p:cNvSpPr>
              <p:nvPr/>
            </p:nvSpPr>
            <p:spPr bwMode="auto">
              <a:xfrm>
                <a:off x="425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7" name="Freeform 2773"/>
              <p:cNvSpPr>
                <a:spLocks/>
              </p:cNvSpPr>
              <p:nvPr/>
            </p:nvSpPr>
            <p:spPr bwMode="auto">
              <a:xfrm>
                <a:off x="426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8" name="Freeform 2774"/>
              <p:cNvSpPr>
                <a:spLocks/>
              </p:cNvSpPr>
              <p:nvPr/>
            </p:nvSpPr>
            <p:spPr bwMode="auto">
              <a:xfrm>
                <a:off x="427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19" name="Freeform 2775"/>
              <p:cNvSpPr>
                <a:spLocks/>
              </p:cNvSpPr>
              <p:nvPr/>
            </p:nvSpPr>
            <p:spPr bwMode="auto">
              <a:xfrm>
                <a:off x="428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0" name="Freeform 2776"/>
              <p:cNvSpPr>
                <a:spLocks/>
              </p:cNvSpPr>
              <p:nvPr/>
            </p:nvSpPr>
            <p:spPr bwMode="auto">
              <a:xfrm>
                <a:off x="429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1" name="Freeform 2777"/>
              <p:cNvSpPr>
                <a:spLocks/>
              </p:cNvSpPr>
              <p:nvPr/>
            </p:nvSpPr>
            <p:spPr bwMode="auto">
              <a:xfrm>
                <a:off x="430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2" name="Freeform 2778"/>
              <p:cNvSpPr>
                <a:spLocks/>
              </p:cNvSpPr>
              <p:nvPr/>
            </p:nvSpPr>
            <p:spPr bwMode="auto">
              <a:xfrm>
                <a:off x="431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3" name="Freeform 2779"/>
              <p:cNvSpPr>
                <a:spLocks/>
              </p:cNvSpPr>
              <p:nvPr/>
            </p:nvSpPr>
            <p:spPr bwMode="auto">
              <a:xfrm>
                <a:off x="432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4" name="Freeform 2780"/>
              <p:cNvSpPr>
                <a:spLocks/>
              </p:cNvSpPr>
              <p:nvPr/>
            </p:nvSpPr>
            <p:spPr bwMode="auto">
              <a:xfrm>
                <a:off x="433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5" name="Freeform 2781"/>
              <p:cNvSpPr>
                <a:spLocks/>
              </p:cNvSpPr>
              <p:nvPr/>
            </p:nvSpPr>
            <p:spPr bwMode="auto">
              <a:xfrm>
                <a:off x="434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6" name="Freeform 2782"/>
              <p:cNvSpPr>
                <a:spLocks/>
              </p:cNvSpPr>
              <p:nvPr/>
            </p:nvSpPr>
            <p:spPr bwMode="auto">
              <a:xfrm>
                <a:off x="435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7" name="Freeform 2783"/>
              <p:cNvSpPr>
                <a:spLocks/>
              </p:cNvSpPr>
              <p:nvPr/>
            </p:nvSpPr>
            <p:spPr bwMode="auto">
              <a:xfrm>
                <a:off x="436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8" name="Freeform 2784"/>
              <p:cNvSpPr>
                <a:spLocks/>
              </p:cNvSpPr>
              <p:nvPr/>
            </p:nvSpPr>
            <p:spPr bwMode="auto">
              <a:xfrm>
                <a:off x="436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29" name="Freeform 2785"/>
              <p:cNvSpPr>
                <a:spLocks/>
              </p:cNvSpPr>
              <p:nvPr/>
            </p:nvSpPr>
            <p:spPr bwMode="auto">
              <a:xfrm>
                <a:off x="437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0" name="Freeform 2786"/>
              <p:cNvSpPr>
                <a:spLocks/>
              </p:cNvSpPr>
              <p:nvPr/>
            </p:nvSpPr>
            <p:spPr bwMode="auto">
              <a:xfrm>
                <a:off x="438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1" name="Freeform 2787"/>
              <p:cNvSpPr>
                <a:spLocks/>
              </p:cNvSpPr>
              <p:nvPr/>
            </p:nvSpPr>
            <p:spPr bwMode="auto">
              <a:xfrm>
                <a:off x="439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2" name="Freeform 2788"/>
              <p:cNvSpPr>
                <a:spLocks/>
              </p:cNvSpPr>
              <p:nvPr/>
            </p:nvSpPr>
            <p:spPr bwMode="auto">
              <a:xfrm>
                <a:off x="440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3" name="Freeform 2789"/>
              <p:cNvSpPr>
                <a:spLocks/>
              </p:cNvSpPr>
              <p:nvPr/>
            </p:nvSpPr>
            <p:spPr bwMode="auto">
              <a:xfrm>
                <a:off x="441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4" name="Freeform 2790"/>
              <p:cNvSpPr>
                <a:spLocks/>
              </p:cNvSpPr>
              <p:nvPr/>
            </p:nvSpPr>
            <p:spPr bwMode="auto">
              <a:xfrm>
                <a:off x="442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5" name="Freeform 2791"/>
              <p:cNvSpPr>
                <a:spLocks/>
              </p:cNvSpPr>
              <p:nvPr/>
            </p:nvSpPr>
            <p:spPr bwMode="auto">
              <a:xfrm>
                <a:off x="443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6" name="Freeform 2792"/>
              <p:cNvSpPr>
                <a:spLocks/>
              </p:cNvSpPr>
              <p:nvPr/>
            </p:nvSpPr>
            <p:spPr bwMode="auto">
              <a:xfrm>
                <a:off x="444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7" name="Freeform 2793"/>
              <p:cNvSpPr>
                <a:spLocks/>
              </p:cNvSpPr>
              <p:nvPr/>
            </p:nvSpPr>
            <p:spPr bwMode="auto">
              <a:xfrm>
                <a:off x="445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8" name="Freeform 2794"/>
              <p:cNvSpPr>
                <a:spLocks/>
              </p:cNvSpPr>
              <p:nvPr/>
            </p:nvSpPr>
            <p:spPr bwMode="auto">
              <a:xfrm>
                <a:off x="446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39" name="Freeform 2795"/>
              <p:cNvSpPr>
                <a:spLocks/>
              </p:cNvSpPr>
              <p:nvPr/>
            </p:nvSpPr>
            <p:spPr bwMode="auto">
              <a:xfrm>
                <a:off x="447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0" name="Freeform 2796"/>
              <p:cNvSpPr>
                <a:spLocks/>
              </p:cNvSpPr>
              <p:nvPr/>
            </p:nvSpPr>
            <p:spPr bwMode="auto">
              <a:xfrm>
                <a:off x="448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1" name="Freeform 2797"/>
              <p:cNvSpPr>
                <a:spLocks/>
              </p:cNvSpPr>
              <p:nvPr/>
            </p:nvSpPr>
            <p:spPr bwMode="auto">
              <a:xfrm>
                <a:off x="449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2" name="Freeform 2798"/>
              <p:cNvSpPr>
                <a:spLocks/>
              </p:cNvSpPr>
              <p:nvPr/>
            </p:nvSpPr>
            <p:spPr bwMode="auto">
              <a:xfrm>
                <a:off x="449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3" name="Freeform 2799"/>
              <p:cNvSpPr>
                <a:spLocks/>
              </p:cNvSpPr>
              <p:nvPr/>
            </p:nvSpPr>
            <p:spPr bwMode="auto">
              <a:xfrm>
                <a:off x="450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4" name="Freeform 2800"/>
              <p:cNvSpPr>
                <a:spLocks/>
              </p:cNvSpPr>
              <p:nvPr/>
            </p:nvSpPr>
            <p:spPr bwMode="auto">
              <a:xfrm>
                <a:off x="451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5" name="Freeform 2801"/>
              <p:cNvSpPr>
                <a:spLocks/>
              </p:cNvSpPr>
              <p:nvPr/>
            </p:nvSpPr>
            <p:spPr bwMode="auto">
              <a:xfrm>
                <a:off x="452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6" name="Freeform 2802"/>
              <p:cNvSpPr>
                <a:spLocks/>
              </p:cNvSpPr>
              <p:nvPr/>
            </p:nvSpPr>
            <p:spPr bwMode="auto">
              <a:xfrm>
                <a:off x="453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7" name="Freeform 2803"/>
              <p:cNvSpPr>
                <a:spLocks/>
              </p:cNvSpPr>
              <p:nvPr/>
            </p:nvSpPr>
            <p:spPr bwMode="auto">
              <a:xfrm>
                <a:off x="454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8" name="Freeform 2804"/>
              <p:cNvSpPr>
                <a:spLocks/>
              </p:cNvSpPr>
              <p:nvPr/>
            </p:nvSpPr>
            <p:spPr bwMode="auto">
              <a:xfrm>
                <a:off x="455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49" name="Freeform 2805"/>
              <p:cNvSpPr>
                <a:spLocks/>
              </p:cNvSpPr>
              <p:nvPr/>
            </p:nvSpPr>
            <p:spPr bwMode="auto">
              <a:xfrm>
                <a:off x="456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0" name="Freeform 2806"/>
              <p:cNvSpPr>
                <a:spLocks/>
              </p:cNvSpPr>
              <p:nvPr/>
            </p:nvSpPr>
            <p:spPr bwMode="auto">
              <a:xfrm>
                <a:off x="457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1" name="Freeform 2807"/>
              <p:cNvSpPr>
                <a:spLocks/>
              </p:cNvSpPr>
              <p:nvPr/>
            </p:nvSpPr>
            <p:spPr bwMode="auto">
              <a:xfrm>
                <a:off x="458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2" name="Freeform 2808"/>
              <p:cNvSpPr>
                <a:spLocks/>
              </p:cNvSpPr>
              <p:nvPr/>
            </p:nvSpPr>
            <p:spPr bwMode="auto">
              <a:xfrm>
                <a:off x="459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3" name="Freeform 2809"/>
              <p:cNvSpPr>
                <a:spLocks/>
              </p:cNvSpPr>
              <p:nvPr/>
            </p:nvSpPr>
            <p:spPr bwMode="auto">
              <a:xfrm>
                <a:off x="460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4" name="Freeform 2810"/>
              <p:cNvSpPr>
                <a:spLocks/>
              </p:cNvSpPr>
              <p:nvPr/>
            </p:nvSpPr>
            <p:spPr bwMode="auto">
              <a:xfrm>
                <a:off x="461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5" name="Freeform 2811"/>
              <p:cNvSpPr>
                <a:spLocks/>
              </p:cNvSpPr>
              <p:nvPr/>
            </p:nvSpPr>
            <p:spPr bwMode="auto">
              <a:xfrm>
                <a:off x="462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6" name="Freeform 2812"/>
              <p:cNvSpPr>
                <a:spLocks/>
              </p:cNvSpPr>
              <p:nvPr/>
            </p:nvSpPr>
            <p:spPr bwMode="auto">
              <a:xfrm>
                <a:off x="462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7" name="Freeform 2813"/>
              <p:cNvSpPr>
                <a:spLocks/>
              </p:cNvSpPr>
              <p:nvPr/>
            </p:nvSpPr>
            <p:spPr bwMode="auto">
              <a:xfrm>
                <a:off x="463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8" name="Freeform 2814"/>
              <p:cNvSpPr>
                <a:spLocks/>
              </p:cNvSpPr>
              <p:nvPr/>
            </p:nvSpPr>
            <p:spPr bwMode="auto">
              <a:xfrm>
                <a:off x="464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59" name="Freeform 2815"/>
              <p:cNvSpPr>
                <a:spLocks/>
              </p:cNvSpPr>
              <p:nvPr/>
            </p:nvSpPr>
            <p:spPr bwMode="auto">
              <a:xfrm>
                <a:off x="465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0" name="Freeform 2816"/>
              <p:cNvSpPr>
                <a:spLocks/>
              </p:cNvSpPr>
              <p:nvPr/>
            </p:nvSpPr>
            <p:spPr bwMode="auto">
              <a:xfrm>
                <a:off x="466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1" name="Freeform 2817"/>
              <p:cNvSpPr>
                <a:spLocks/>
              </p:cNvSpPr>
              <p:nvPr/>
            </p:nvSpPr>
            <p:spPr bwMode="auto">
              <a:xfrm>
                <a:off x="467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2" name="Freeform 2818"/>
              <p:cNvSpPr>
                <a:spLocks/>
              </p:cNvSpPr>
              <p:nvPr/>
            </p:nvSpPr>
            <p:spPr bwMode="auto">
              <a:xfrm>
                <a:off x="468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3" name="Freeform 2819"/>
              <p:cNvSpPr>
                <a:spLocks/>
              </p:cNvSpPr>
              <p:nvPr/>
            </p:nvSpPr>
            <p:spPr bwMode="auto">
              <a:xfrm>
                <a:off x="469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4" name="Freeform 2820"/>
              <p:cNvSpPr>
                <a:spLocks/>
              </p:cNvSpPr>
              <p:nvPr/>
            </p:nvSpPr>
            <p:spPr bwMode="auto">
              <a:xfrm>
                <a:off x="470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5" name="Freeform 2821"/>
              <p:cNvSpPr>
                <a:spLocks/>
              </p:cNvSpPr>
              <p:nvPr/>
            </p:nvSpPr>
            <p:spPr bwMode="auto">
              <a:xfrm>
                <a:off x="471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6" name="Freeform 2822"/>
              <p:cNvSpPr>
                <a:spLocks/>
              </p:cNvSpPr>
              <p:nvPr/>
            </p:nvSpPr>
            <p:spPr bwMode="auto">
              <a:xfrm>
                <a:off x="472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7" name="Freeform 2823"/>
              <p:cNvSpPr>
                <a:spLocks/>
              </p:cNvSpPr>
              <p:nvPr/>
            </p:nvSpPr>
            <p:spPr bwMode="auto">
              <a:xfrm>
                <a:off x="473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8" name="Freeform 2824"/>
              <p:cNvSpPr>
                <a:spLocks/>
              </p:cNvSpPr>
              <p:nvPr/>
            </p:nvSpPr>
            <p:spPr bwMode="auto">
              <a:xfrm>
                <a:off x="474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69" name="Freeform 2825"/>
              <p:cNvSpPr>
                <a:spLocks/>
              </p:cNvSpPr>
              <p:nvPr/>
            </p:nvSpPr>
            <p:spPr bwMode="auto">
              <a:xfrm>
                <a:off x="475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0" name="Freeform 2826"/>
              <p:cNvSpPr>
                <a:spLocks/>
              </p:cNvSpPr>
              <p:nvPr/>
            </p:nvSpPr>
            <p:spPr bwMode="auto">
              <a:xfrm>
                <a:off x="475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1" name="Freeform 2827"/>
              <p:cNvSpPr>
                <a:spLocks/>
              </p:cNvSpPr>
              <p:nvPr/>
            </p:nvSpPr>
            <p:spPr bwMode="auto">
              <a:xfrm>
                <a:off x="476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2" name="Freeform 2828"/>
              <p:cNvSpPr>
                <a:spLocks/>
              </p:cNvSpPr>
              <p:nvPr/>
            </p:nvSpPr>
            <p:spPr bwMode="auto">
              <a:xfrm>
                <a:off x="477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3" name="Freeform 2829"/>
              <p:cNvSpPr>
                <a:spLocks/>
              </p:cNvSpPr>
              <p:nvPr/>
            </p:nvSpPr>
            <p:spPr bwMode="auto">
              <a:xfrm>
                <a:off x="478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4" name="Freeform 2830"/>
              <p:cNvSpPr>
                <a:spLocks/>
              </p:cNvSpPr>
              <p:nvPr/>
            </p:nvSpPr>
            <p:spPr bwMode="auto">
              <a:xfrm>
                <a:off x="479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5" name="Freeform 2831"/>
              <p:cNvSpPr>
                <a:spLocks/>
              </p:cNvSpPr>
              <p:nvPr/>
            </p:nvSpPr>
            <p:spPr bwMode="auto">
              <a:xfrm>
                <a:off x="480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6" name="Freeform 2832"/>
              <p:cNvSpPr>
                <a:spLocks/>
              </p:cNvSpPr>
              <p:nvPr/>
            </p:nvSpPr>
            <p:spPr bwMode="auto">
              <a:xfrm>
                <a:off x="481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7" name="Freeform 2833"/>
              <p:cNvSpPr>
                <a:spLocks/>
              </p:cNvSpPr>
              <p:nvPr/>
            </p:nvSpPr>
            <p:spPr bwMode="auto">
              <a:xfrm>
                <a:off x="482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8" name="Freeform 2834"/>
              <p:cNvSpPr>
                <a:spLocks/>
              </p:cNvSpPr>
              <p:nvPr/>
            </p:nvSpPr>
            <p:spPr bwMode="auto">
              <a:xfrm>
                <a:off x="483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79" name="Freeform 2835"/>
              <p:cNvSpPr>
                <a:spLocks/>
              </p:cNvSpPr>
              <p:nvPr/>
            </p:nvSpPr>
            <p:spPr bwMode="auto">
              <a:xfrm>
                <a:off x="484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0" name="Freeform 2836"/>
              <p:cNvSpPr>
                <a:spLocks/>
              </p:cNvSpPr>
              <p:nvPr/>
            </p:nvSpPr>
            <p:spPr bwMode="auto">
              <a:xfrm>
                <a:off x="485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1" name="Freeform 2837"/>
              <p:cNvSpPr>
                <a:spLocks/>
              </p:cNvSpPr>
              <p:nvPr/>
            </p:nvSpPr>
            <p:spPr bwMode="auto">
              <a:xfrm>
                <a:off x="486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2" name="Freeform 2838"/>
              <p:cNvSpPr>
                <a:spLocks/>
              </p:cNvSpPr>
              <p:nvPr/>
            </p:nvSpPr>
            <p:spPr bwMode="auto">
              <a:xfrm>
                <a:off x="487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3" name="Freeform 2839"/>
              <p:cNvSpPr>
                <a:spLocks/>
              </p:cNvSpPr>
              <p:nvPr/>
            </p:nvSpPr>
            <p:spPr bwMode="auto">
              <a:xfrm>
                <a:off x="488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4" name="Freeform 2840"/>
              <p:cNvSpPr>
                <a:spLocks/>
              </p:cNvSpPr>
              <p:nvPr/>
            </p:nvSpPr>
            <p:spPr bwMode="auto">
              <a:xfrm>
                <a:off x="489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5" name="Freeform 2841"/>
              <p:cNvSpPr>
                <a:spLocks/>
              </p:cNvSpPr>
              <p:nvPr/>
            </p:nvSpPr>
            <p:spPr bwMode="auto">
              <a:xfrm>
                <a:off x="489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6" name="Freeform 2842"/>
              <p:cNvSpPr>
                <a:spLocks/>
              </p:cNvSpPr>
              <p:nvPr/>
            </p:nvSpPr>
            <p:spPr bwMode="auto">
              <a:xfrm>
                <a:off x="490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7" name="Freeform 2843"/>
              <p:cNvSpPr>
                <a:spLocks/>
              </p:cNvSpPr>
              <p:nvPr/>
            </p:nvSpPr>
            <p:spPr bwMode="auto">
              <a:xfrm>
                <a:off x="491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8" name="Freeform 2844"/>
              <p:cNvSpPr>
                <a:spLocks/>
              </p:cNvSpPr>
              <p:nvPr/>
            </p:nvSpPr>
            <p:spPr bwMode="auto">
              <a:xfrm>
                <a:off x="492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89" name="Freeform 2845"/>
              <p:cNvSpPr>
                <a:spLocks/>
              </p:cNvSpPr>
              <p:nvPr/>
            </p:nvSpPr>
            <p:spPr bwMode="auto">
              <a:xfrm>
                <a:off x="493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0" name="Freeform 2846"/>
              <p:cNvSpPr>
                <a:spLocks/>
              </p:cNvSpPr>
              <p:nvPr/>
            </p:nvSpPr>
            <p:spPr bwMode="auto">
              <a:xfrm>
                <a:off x="494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1" name="Freeform 2847"/>
              <p:cNvSpPr>
                <a:spLocks/>
              </p:cNvSpPr>
              <p:nvPr/>
            </p:nvSpPr>
            <p:spPr bwMode="auto">
              <a:xfrm>
                <a:off x="495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2" name="Freeform 2848"/>
              <p:cNvSpPr>
                <a:spLocks/>
              </p:cNvSpPr>
              <p:nvPr/>
            </p:nvSpPr>
            <p:spPr bwMode="auto">
              <a:xfrm>
                <a:off x="496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3" name="Freeform 2849"/>
              <p:cNvSpPr>
                <a:spLocks/>
              </p:cNvSpPr>
              <p:nvPr/>
            </p:nvSpPr>
            <p:spPr bwMode="auto">
              <a:xfrm>
                <a:off x="497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4" name="Freeform 2850"/>
              <p:cNvSpPr>
                <a:spLocks/>
              </p:cNvSpPr>
              <p:nvPr/>
            </p:nvSpPr>
            <p:spPr bwMode="auto">
              <a:xfrm>
                <a:off x="498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5" name="Freeform 2851"/>
              <p:cNvSpPr>
                <a:spLocks/>
              </p:cNvSpPr>
              <p:nvPr/>
            </p:nvSpPr>
            <p:spPr bwMode="auto">
              <a:xfrm>
                <a:off x="499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6" name="Freeform 2852"/>
              <p:cNvSpPr>
                <a:spLocks/>
              </p:cNvSpPr>
              <p:nvPr/>
            </p:nvSpPr>
            <p:spPr bwMode="auto">
              <a:xfrm>
                <a:off x="500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7" name="Freeform 2853"/>
              <p:cNvSpPr>
                <a:spLocks/>
              </p:cNvSpPr>
              <p:nvPr/>
            </p:nvSpPr>
            <p:spPr bwMode="auto">
              <a:xfrm>
                <a:off x="501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8" name="Freeform 2854"/>
              <p:cNvSpPr>
                <a:spLocks/>
              </p:cNvSpPr>
              <p:nvPr/>
            </p:nvSpPr>
            <p:spPr bwMode="auto">
              <a:xfrm>
                <a:off x="502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799" name="Freeform 2855"/>
              <p:cNvSpPr>
                <a:spLocks/>
              </p:cNvSpPr>
              <p:nvPr/>
            </p:nvSpPr>
            <p:spPr bwMode="auto">
              <a:xfrm>
                <a:off x="502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0" name="Freeform 2856"/>
              <p:cNvSpPr>
                <a:spLocks/>
              </p:cNvSpPr>
              <p:nvPr/>
            </p:nvSpPr>
            <p:spPr bwMode="auto">
              <a:xfrm>
                <a:off x="503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1" name="Freeform 2857"/>
              <p:cNvSpPr>
                <a:spLocks/>
              </p:cNvSpPr>
              <p:nvPr/>
            </p:nvSpPr>
            <p:spPr bwMode="auto">
              <a:xfrm>
                <a:off x="504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2" name="Freeform 2858"/>
              <p:cNvSpPr>
                <a:spLocks/>
              </p:cNvSpPr>
              <p:nvPr/>
            </p:nvSpPr>
            <p:spPr bwMode="auto">
              <a:xfrm>
                <a:off x="505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3" name="Freeform 2859"/>
              <p:cNvSpPr>
                <a:spLocks/>
              </p:cNvSpPr>
              <p:nvPr/>
            </p:nvSpPr>
            <p:spPr bwMode="auto">
              <a:xfrm>
                <a:off x="506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4" name="Freeform 2860"/>
              <p:cNvSpPr>
                <a:spLocks/>
              </p:cNvSpPr>
              <p:nvPr/>
            </p:nvSpPr>
            <p:spPr bwMode="auto">
              <a:xfrm>
                <a:off x="507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5" name="Freeform 2861"/>
              <p:cNvSpPr>
                <a:spLocks/>
              </p:cNvSpPr>
              <p:nvPr/>
            </p:nvSpPr>
            <p:spPr bwMode="auto">
              <a:xfrm>
                <a:off x="508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6" name="Freeform 2862"/>
              <p:cNvSpPr>
                <a:spLocks/>
              </p:cNvSpPr>
              <p:nvPr/>
            </p:nvSpPr>
            <p:spPr bwMode="auto">
              <a:xfrm>
                <a:off x="509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7" name="Freeform 2863"/>
              <p:cNvSpPr>
                <a:spLocks/>
              </p:cNvSpPr>
              <p:nvPr/>
            </p:nvSpPr>
            <p:spPr bwMode="auto">
              <a:xfrm>
                <a:off x="510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8" name="Freeform 2864"/>
              <p:cNvSpPr>
                <a:spLocks/>
              </p:cNvSpPr>
              <p:nvPr/>
            </p:nvSpPr>
            <p:spPr bwMode="auto">
              <a:xfrm>
                <a:off x="511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09" name="Freeform 2865"/>
              <p:cNvSpPr>
                <a:spLocks/>
              </p:cNvSpPr>
              <p:nvPr/>
            </p:nvSpPr>
            <p:spPr bwMode="auto">
              <a:xfrm>
                <a:off x="512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0" name="Freeform 2866"/>
              <p:cNvSpPr>
                <a:spLocks/>
              </p:cNvSpPr>
              <p:nvPr/>
            </p:nvSpPr>
            <p:spPr bwMode="auto">
              <a:xfrm>
                <a:off x="513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1" name="Freeform 2867"/>
              <p:cNvSpPr>
                <a:spLocks/>
              </p:cNvSpPr>
              <p:nvPr/>
            </p:nvSpPr>
            <p:spPr bwMode="auto">
              <a:xfrm>
                <a:off x="514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2" name="Freeform 2868"/>
              <p:cNvSpPr>
                <a:spLocks/>
              </p:cNvSpPr>
              <p:nvPr/>
            </p:nvSpPr>
            <p:spPr bwMode="auto">
              <a:xfrm>
                <a:off x="515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3" name="Freeform 2869"/>
              <p:cNvSpPr>
                <a:spLocks/>
              </p:cNvSpPr>
              <p:nvPr/>
            </p:nvSpPr>
            <p:spPr bwMode="auto">
              <a:xfrm>
                <a:off x="515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4" name="Freeform 2870"/>
              <p:cNvSpPr>
                <a:spLocks/>
              </p:cNvSpPr>
              <p:nvPr/>
            </p:nvSpPr>
            <p:spPr bwMode="auto">
              <a:xfrm>
                <a:off x="516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5" name="Freeform 2871"/>
              <p:cNvSpPr>
                <a:spLocks/>
              </p:cNvSpPr>
              <p:nvPr/>
            </p:nvSpPr>
            <p:spPr bwMode="auto">
              <a:xfrm>
                <a:off x="517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6" name="Freeform 2872"/>
              <p:cNvSpPr>
                <a:spLocks/>
              </p:cNvSpPr>
              <p:nvPr/>
            </p:nvSpPr>
            <p:spPr bwMode="auto">
              <a:xfrm>
                <a:off x="518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7" name="Freeform 2873"/>
              <p:cNvSpPr>
                <a:spLocks/>
              </p:cNvSpPr>
              <p:nvPr/>
            </p:nvSpPr>
            <p:spPr bwMode="auto">
              <a:xfrm>
                <a:off x="519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8" name="Freeform 2874"/>
              <p:cNvSpPr>
                <a:spLocks/>
              </p:cNvSpPr>
              <p:nvPr/>
            </p:nvSpPr>
            <p:spPr bwMode="auto">
              <a:xfrm>
                <a:off x="520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19" name="Freeform 2875"/>
              <p:cNvSpPr>
                <a:spLocks/>
              </p:cNvSpPr>
              <p:nvPr/>
            </p:nvSpPr>
            <p:spPr bwMode="auto">
              <a:xfrm>
                <a:off x="521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0" name="Freeform 2876"/>
              <p:cNvSpPr>
                <a:spLocks/>
              </p:cNvSpPr>
              <p:nvPr/>
            </p:nvSpPr>
            <p:spPr bwMode="auto">
              <a:xfrm>
                <a:off x="522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1" name="Freeform 2877"/>
              <p:cNvSpPr>
                <a:spLocks/>
              </p:cNvSpPr>
              <p:nvPr/>
            </p:nvSpPr>
            <p:spPr bwMode="auto">
              <a:xfrm>
                <a:off x="523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2" name="Freeform 2878"/>
              <p:cNvSpPr>
                <a:spLocks/>
              </p:cNvSpPr>
              <p:nvPr/>
            </p:nvSpPr>
            <p:spPr bwMode="auto">
              <a:xfrm>
                <a:off x="524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3" name="Freeform 2879"/>
              <p:cNvSpPr>
                <a:spLocks/>
              </p:cNvSpPr>
              <p:nvPr/>
            </p:nvSpPr>
            <p:spPr bwMode="auto">
              <a:xfrm>
                <a:off x="525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4" name="Freeform 2880"/>
              <p:cNvSpPr>
                <a:spLocks/>
              </p:cNvSpPr>
              <p:nvPr/>
            </p:nvSpPr>
            <p:spPr bwMode="auto">
              <a:xfrm>
                <a:off x="526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5" name="Freeform 2881"/>
              <p:cNvSpPr>
                <a:spLocks/>
              </p:cNvSpPr>
              <p:nvPr/>
            </p:nvSpPr>
            <p:spPr bwMode="auto">
              <a:xfrm>
                <a:off x="527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6" name="Freeform 2882"/>
              <p:cNvSpPr>
                <a:spLocks/>
              </p:cNvSpPr>
              <p:nvPr/>
            </p:nvSpPr>
            <p:spPr bwMode="auto">
              <a:xfrm>
                <a:off x="528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7" name="Freeform 2883"/>
              <p:cNvSpPr>
                <a:spLocks/>
              </p:cNvSpPr>
              <p:nvPr/>
            </p:nvSpPr>
            <p:spPr bwMode="auto">
              <a:xfrm>
                <a:off x="528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8" name="Freeform 2884"/>
              <p:cNvSpPr>
                <a:spLocks/>
              </p:cNvSpPr>
              <p:nvPr/>
            </p:nvSpPr>
            <p:spPr bwMode="auto">
              <a:xfrm>
                <a:off x="529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29" name="Freeform 2885"/>
              <p:cNvSpPr>
                <a:spLocks/>
              </p:cNvSpPr>
              <p:nvPr/>
            </p:nvSpPr>
            <p:spPr bwMode="auto">
              <a:xfrm>
                <a:off x="530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0" name="Freeform 2886"/>
              <p:cNvSpPr>
                <a:spLocks/>
              </p:cNvSpPr>
              <p:nvPr/>
            </p:nvSpPr>
            <p:spPr bwMode="auto">
              <a:xfrm>
                <a:off x="531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1" name="Freeform 2887"/>
              <p:cNvSpPr>
                <a:spLocks/>
              </p:cNvSpPr>
              <p:nvPr/>
            </p:nvSpPr>
            <p:spPr bwMode="auto">
              <a:xfrm>
                <a:off x="532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2" name="Freeform 2888"/>
              <p:cNvSpPr>
                <a:spLocks/>
              </p:cNvSpPr>
              <p:nvPr/>
            </p:nvSpPr>
            <p:spPr bwMode="auto">
              <a:xfrm>
                <a:off x="533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3" name="Freeform 2889"/>
              <p:cNvSpPr>
                <a:spLocks/>
              </p:cNvSpPr>
              <p:nvPr/>
            </p:nvSpPr>
            <p:spPr bwMode="auto">
              <a:xfrm>
                <a:off x="534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4" name="Freeform 2890"/>
              <p:cNvSpPr>
                <a:spLocks/>
              </p:cNvSpPr>
              <p:nvPr/>
            </p:nvSpPr>
            <p:spPr bwMode="auto">
              <a:xfrm>
                <a:off x="535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5" name="Freeform 2891"/>
              <p:cNvSpPr>
                <a:spLocks/>
              </p:cNvSpPr>
              <p:nvPr/>
            </p:nvSpPr>
            <p:spPr bwMode="auto">
              <a:xfrm>
                <a:off x="536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6" name="Freeform 2892"/>
              <p:cNvSpPr>
                <a:spLocks/>
              </p:cNvSpPr>
              <p:nvPr/>
            </p:nvSpPr>
            <p:spPr bwMode="auto">
              <a:xfrm>
                <a:off x="537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7" name="Freeform 2893"/>
              <p:cNvSpPr>
                <a:spLocks/>
              </p:cNvSpPr>
              <p:nvPr/>
            </p:nvSpPr>
            <p:spPr bwMode="auto">
              <a:xfrm>
                <a:off x="538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8" name="Freeform 2894"/>
              <p:cNvSpPr>
                <a:spLocks/>
              </p:cNvSpPr>
              <p:nvPr/>
            </p:nvSpPr>
            <p:spPr bwMode="auto">
              <a:xfrm>
                <a:off x="539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39" name="Freeform 2895"/>
              <p:cNvSpPr>
                <a:spLocks/>
              </p:cNvSpPr>
              <p:nvPr/>
            </p:nvSpPr>
            <p:spPr bwMode="auto">
              <a:xfrm>
                <a:off x="540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0" name="Freeform 2896"/>
              <p:cNvSpPr>
                <a:spLocks/>
              </p:cNvSpPr>
              <p:nvPr/>
            </p:nvSpPr>
            <p:spPr bwMode="auto">
              <a:xfrm>
                <a:off x="541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1" name="Freeform 2897"/>
              <p:cNvSpPr>
                <a:spLocks/>
              </p:cNvSpPr>
              <p:nvPr/>
            </p:nvSpPr>
            <p:spPr bwMode="auto">
              <a:xfrm>
                <a:off x="541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2" name="Freeform 2898"/>
              <p:cNvSpPr>
                <a:spLocks/>
              </p:cNvSpPr>
              <p:nvPr/>
            </p:nvSpPr>
            <p:spPr bwMode="auto">
              <a:xfrm>
                <a:off x="542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3" name="Freeform 2899"/>
              <p:cNvSpPr>
                <a:spLocks/>
              </p:cNvSpPr>
              <p:nvPr/>
            </p:nvSpPr>
            <p:spPr bwMode="auto">
              <a:xfrm>
                <a:off x="543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4" name="Freeform 2900"/>
              <p:cNvSpPr>
                <a:spLocks/>
              </p:cNvSpPr>
              <p:nvPr/>
            </p:nvSpPr>
            <p:spPr bwMode="auto">
              <a:xfrm>
                <a:off x="544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5" name="Freeform 2901"/>
              <p:cNvSpPr>
                <a:spLocks/>
              </p:cNvSpPr>
              <p:nvPr/>
            </p:nvSpPr>
            <p:spPr bwMode="auto">
              <a:xfrm>
                <a:off x="545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6" name="Freeform 2902"/>
              <p:cNvSpPr>
                <a:spLocks/>
              </p:cNvSpPr>
              <p:nvPr/>
            </p:nvSpPr>
            <p:spPr bwMode="auto">
              <a:xfrm>
                <a:off x="546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7" name="Freeform 2903"/>
              <p:cNvSpPr>
                <a:spLocks/>
              </p:cNvSpPr>
              <p:nvPr/>
            </p:nvSpPr>
            <p:spPr bwMode="auto">
              <a:xfrm>
                <a:off x="547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8" name="Freeform 2904"/>
              <p:cNvSpPr>
                <a:spLocks/>
              </p:cNvSpPr>
              <p:nvPr/>
            </p:nvSpPr>
            <p:spPr bwMode="auto">
              <a:xfrm>
                <a:off x="548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49" name="Freeform 2905"/>
              <p:cNvSpPr>
                <a:spLocks/>
              </p:cNvSpPr>
              <p:nvPr/>
            </p:nvSpPr>
            <p:spPr bwMode="auto">
              <a:xfrm>
                <a:off x="549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0" name="Freeform 2906"/>
              <p:cNvSpPr>
                <a:spLocks/>
              </p:cNvSpPr>
              <p:nvPr/>
            </p:nvSpPr>
            <p:spPr bwMode="auto">
              <a:xfrm>
                <a:off x="550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1" name="Freeform 2907"/>
              <p:cNvSpPr>
                <a:spLocks/>
              </p:cNvSpPr>
              <p:nvPr/>
            </p:nvSpPr>
            <p:spPr bwMode="auto">
              <a:xfrm>
                <a:off x="551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2" name="Freeform 2908"/>
              <p:cNvSpPr>
                <a:spLocks/>
              </p:cNvSpPr>
              <p:nvPr/>
            </p:nvSpPr>
            <p:spPr bwMode="auto">
              <a:xfrm>
                <a:off x="552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3" name="Freeform 2909"/>
              <p:cNvSpPr>
                <a:spLocks/>
              </p:cNvSpPr>
              <p:nvPr/>
            </p:nvSpPr>
            <p:spPr bwMode="auto">
              <a:xfrm>
                <a:off x="553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4" name="Freeform 2910"/>
              <p:cNvSpPr>
                <a:spLocks/>
              </p:cNvSpPr>
              <p:nvPr/>
            </p:nvSpPr>
            <p:spPr bwMode="auto">
              <a:xfrm>
                <a:off x="554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5" name="Freeform 2911"/>
              <p:cNvSpPr>
                <a:spLocks/>
              </p:cNvSpPr>
              <p:nvPr/>
            </p:nvSpPr>
            <p:spPr bwMode="auto">
              <a:xfrm>
                <a:off x="554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6" name="Freeform 2912"/>
              <p:cNvSpPr>
                <a:spLocks/>
              </p:cNvSpPr>
              <p:nvPr/>
            </p:nvSpPr>
            <p:spPr bwMode="auto">
              <a:xfrm>
                <a:off x="555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7" name="Freeform 2913"/>
              <p:cNvSpPr>
                <a:spLocks/>
              </p:cNvSpPr>
              <p:nvPr/>
            </p:nvSpPr>
            <p:spPr bwMode="auto">
              <a:xfrm>
                <a:off x="556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8" name="Freeform 2914"/>
              <p:cNvSpPr>
                <a:spLocks/>
              </p:cNvSpPr>
              <p:nvPr/>
            </p:nvSpPr>
            <p:spPr bwMode="auto">
              <a:xfrm>
                <a:off x="557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59" name="Freeform 2915"/>
              <p:cNvSpPr>
                <a:spLocks/>
              </p:cNvSpPr>
              <p:nvPr/>
            </p:nvSpPr>
            <p:spPr bwMode="auto">
              <a:xfrm>
                <a:off x="558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0" name="Freeform 2916"/>
              <p:cNvSpPr>
                <a:spLocks/>
              </p:cNvSpPr>
              <p:nvPr/>
            </p:nvSpPr>
            <p:spPr bwMode="auto">
              <a:xfrm>
                <a:off x="559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1" name="Freeform 2917"/>
              <p:cNvSpPr>
                <a:spLocks/>
              </p:cNvSpPr>
              <p:nvPr/>
            </p:nvSpPr>
            <p:spPr bwMode="auto">
              <a:xfrm>
                <a:off x="560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2" name="Freeform 2918"/>
              <p:cNvSpPr>
                <a:spLocks/>
              </p:cNvSpPr>
              <p:nvPr/>
            </p:nvSpPr>
            <p:spPr bwMode="auto">
              <a:xfrm>
                <a:off x="561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3" name="Freeform 2919"/>
              <p:cNvSpPr>
                <a:spLocks/>
              </p:cNvSpPr>
              <p:nvPr/>
            </p:nvSpPr>
            <p:spPr bwMode="auto">
              <a:xfrm>
                <a:off x="562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4" name="Freeform 2920"/>
              <p:cNvSpPr>
                <a:spLocks/>
              </p:cNvSpPr>
              <p:nvPr/>
            </p:nvSpPr>
            <p:spPr bwMode="auto">
              <a:xfrm>
                <a:off x="563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5" name="Freeform 2921"/>
              <p:cNvSpPr>
                <a:spLocks/>
              </p:cNvSpPr>
              <p:nvPr/>
            </p:nvSpPr>
            <p:spPr bwMode="auto">
              <a:xfrm>
                <a:off x="564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6" name="Freeform 2922"/>
              <p:cNvSpPr>
                <a:spLocks/>
              </p:cNvSpPr>
              <p:nvPr/>
            </p:nvSpPr>
            <p:spPr bwMode="auto">
              <a:xfrm>
                <a:off x="5652"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7" name="Freeform 2923"/>
              <p:cNvSpPr>
                <a:spLocks/>
              </p:cNvSpPr>
              <p:nvPr/>
            </p:nvSpPr>
            <p:spPr bwMode="auto">
              <a:xfrm>
                <a:off x="5661"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8" name="Freeform 2924"/>
              <p:cNvSpPr>
                <a:spLocks/>
              </p:cNvSpPr>
              <p:nvPr/>
            </p:nvSpPr>
            <p:spPr bwMode="auto">
              <a:xfrm>
                <a:off x="567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69" name="Freeform 2925"/>
              <p:cNvSpPr>
                <a:spLocks/>
              </p:cNvSpPr>
              <p:nvPr/>
            </p:nvSpPr>
            <p:spPr bwMode="auto">
              <a:xfrm>
                <a:off x="5680"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0" name="Freeform 2926"/>
              <p:cNvSpPr>
                <a:spLocks/>
              </p:cNvSpPr>
              <p:nvPr/>
            </p:nvSpPr>
            <p:spPr bwMode="auto">
              <a:xfrm>
                <a:off x="5689"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1" name="Freeform 2927"/>
              <p:cNvSpPr>
                <a:spLocks/>
              </p:cNvSpPr>
              <p:nvPr/>
            </p:nvSpPr>
            <p:spPr bwMode="auto">
              <a:xfrm>
                <a:off x="569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2" name="Freeform 2928"/>
              <p:cNvSpPr>
                <a:spLocks/>
              </p:cNvSpPr>
              <p:nvPr/>
            </p:nvSpPr>
            <p:spPr bwMode="auto">
              <a:xfrm>
                <a:off x="5708"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3" name="Freeform 2929"/>
              <p:cNvSpPr>
                <a:spLocks/>
              </p:cNvSpPr>
              <p:nvPr/>
            </p:nvSpPr>
            <p:spPr bwMode="auto">
              <a:xfrm>
                <a:off x="5717"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4" name="Freeform 2930"/>
              <p:cNvSpPr>
                <a:spLocks/>
              </p:cNvSpPr>
              <p:nvPr/>
            </p:nvSpPr>
            <p:spPr bwMode="auto">
              <a:xfrm>
                <a:off x="5726"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5" name="Freeform 2931"/>
              <p:cNvSpPr>
                <a:spLocks/>
              </p:cNvSpPr>
              <p:nvPr/>
            </p:nvSpPr>
            <p:spPr bwMode="auto">
              <a:xfrm>
                <a:off x="573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6" name="Freeform 2932"/>
              <p:cNvSpPr>
                <a:spLocks/>
              </p:cNvSpPr>
              <p:nvPr/>
            </p:nvSpPr>
            <p:spPr bwMode="auto">
              <a:xfrm>
                <a:off x="5745"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7" name="Freeform 2933"/>
              <p:cNvSpPr>
                <a:spLocks/>
              </p:cNvSpPr>
              <p:nvPr/>
            </p:nvSpPr>
            <p:spPr bwMode="auto">
              <a:xfrm>
                <a:off x="5754"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8" name="Freeform 2934"/>
              <p:cNvSpPr>
                <a:spLocks/>
              </p:cNvSpPr>
              <p:nvPr/>
            </p:nvSpPr>
            <p:spPr bwMode="auto">
              <a:xfrm>
                <a:off x="5763" y="3442"/>
                <a:ext cx="17" cy="17"/>
              </a:xfrm>
              <a:custGeom>
                <a:avLst/>
                <a:gdLst>
                  <a:gd name="T0" fmla="*/ 0 w 17"/>
                  <a:gd name="T1" fmla="*/ 0 h 17"/>
                  <a:gd name="T2" fmla="*/ 0 w 17"/>
                  <a:gd name="T3" fmla="*/ 16 h 17"/>
                  <a:gd name="T4" fmla="*/ 16 w 17"/>
                  <a:gd name="T5" fmla="*/ 16 h 17"/>
                  <a:gd name="T6" fmla="*/ 16 w 17"/>
                  <a:gd name="T7" fmla="*/ 0 h 17"/>
                  <a:gd name="T8" fmla="*/ 0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0" y="16"/>
                    </a:lnTo>
                    <a:lnTo>
                      <a:pt x="16" y="16"/>
                    </a:lnTo>
                    <a:lnTo>
                      <a:pt x="16" y="0"/>
                    </a:lnTo>
                    <a:lnTo>
                      <a:pt x="0" y="0"/>
                    </a:lnTo>
                  </a:path>
                </a:pathLst>
              </a:custGeom>
              <a:solidFill>
                <a:srgbClr val="333333"/>
              </a:solidFill>
              <a:ln w="9525" cap="rnd">
                <a:noFill/>
                <a:round/>
                <a:headEnd/>
                <a:tailEnd/>
              </a:ln>
            </p:spPr>
            <p:txBody>
              <a:bodyPr/>
              <a:lstStyle/>
              <a:p>
                <a:endParaRPr lang="fr-FR"/>
              </a:p>
            </p:txBody>
          </p:sp>
          <p:sp>
            <p:nvSpPr>
              <p:cNvPr id="13879" name="Freeform 2935"/>
              <p:cNvSpPr>
                <a:spLocks/>
              </p:cNvSpPr>
              <p:nvPr/>
            </p:nvSpPr>
            <p:spPr bwMode="auto">
              <a:xfrm>
                <a:off x="5768" y="343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0" name="Freeform 2936"/>
              <p:cNvSpPr>
                <a:spLocks/>
              </p:cNvSpPr>
              <p:nvPr/>
            </p:nvSpPr>
            <p:spPr bwMode="auto">
              <a:xfrm>
                <a:off x="5768" y="342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1" name="Freeform 2937"/>
              <p:cNvSpPr>
                <a:spLocks/>
              </p:cNvSpPr>
              <p:nvPr/>
            </p:nvSpPr>
            <p:spPr bwMode="auto">
              <a:xfrm>
                <a:off x="5768" y="341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2" name="Freeform 2938"/>
              <p:cNvSpPr>
                <a:spLocks/>
              </p:cNvSpPr>
              <p:nvPr/>
            </p:nvSpPr>
            <p:spPr bwMode="auto">
              <a:xfrm>
                <a:off x="5768" y="341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3" name="Freeform 2939"/>
              <p:cNvSpPr>
                <a:spLocks/>
              </p:cNvSpPr>
              <p:nvPr/>
            </p:nvSpPr>
            <p:spPr bwMode="auto">
              <a:xfrm>
                <a:off x="5768" y="340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4" name="Freeform 2940"/>
              <p:cNvSpPr>
                <a:spLocks/>
              </p:cNvSpPr>
              <p:nvPr/>
            </p:nvSpPr>
            <p:spPr bwMode="auto">
              <a:xfrm>
                <a:off x="5768" y="339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5" name="Freeform 2941"/>
              <p:cNvSpPr>
                <a:spLocks/>
              </p:cNvSpPr>
              <p:nvPr/>
            </p:nvSpPr>
            <p:spPr bwMode="auto">
              <a:xfrm>
                <a:off x="5768" y="338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6" name="Freeform 2942"/>
              <p:cNvSpPr>
                <a:spLocks/>
              </p:cNvSpPr>
              <p:nvPr/>
            </p:nvSpPr>
            <p:spPr bwMode="auto">
              <a:xfrm>
                <a:off x="5768" y="337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7" name="Freeform 2943"/>
              <p:cNvSpPr>
                <a:spLocks/>
              </p:cNvSpPr>
              <p:nvPr/>
            </p:nvSpPr>
            <p:spPr bwMode="auto">
              <a:xfrm>
                <a:off x="5768" y="336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8" name="Freeform 2944"/>
              <p:cNvSpPr>
                <a:spLocks/>
              </p:cNvSpPr>
              <p:nvPr/>
            </p:nvSpPr>
            <p:spPr bwMode="auto">
              <a:xfrm>
                <a:off x="5768" y="335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89" name="Freeform 2945"/>
              <p:cNvSpPr>
                <a:spLocks/>
              </p:cNvSpPr>
              <p:nvPr/>
            </p:nvSpPr>
            <p:spPr bwMode="auto">
              <a:xfrm>
                <a:off x="5768" y="334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0" name="Freeform 2946"/>
              <p:cNvSpPr>
                <a:spLocks/>
              </p:cNvSpPr>
              <p:nvPr/>
            </p:nvSpPr>
            <p:spPr bwMode="auto">
              <a:xfrm>
                <a:off x="5768" y="333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1" name="Freeform 2947"/>
              <p:cNvSpPr>
                <a:spLocks/>
              </p:cNvSpPr>
              <p:nvPr/>
            </p:nvSpPr>
            <p:spPr bwMode="auto">
              <a:xfrm>
                <a:off x="5768" y="332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2" name="Freeform 2948"/>
              <p:cNvSpPr>
                <a:spLocks/>
              </p:cNvSpPr>
              <p:nvPr/>
            </p:nvSpPr>
            <p:spPr bwMode="auto">
              <a:xfrm>
                <a:off x="5768" y="331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3" name="Freeform 2949"/>
              <p:cNvSpPr>
                <a:spLocks/>
              </p:cNvSpPr>
              <p:nvPr/>
            </p:nvSpPr>
            <p:spPr bwMode="auto">
              <a:xfrm>
                <a:off x="5768" y="330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4" name="Freeform 2950"/>
              <p:cNvSpPr>
                <a:spLocks/>
              </p:cNvSpPr>
              <p:nvPr/>
            </p:nvSpPr>
            <p:spPr bwMode="auto">
              <a:xfrm>
                <a:off x="5768" y="329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5" name="Freeform 2951"/>
              <p:cNvSpPr>
                <a:spLocks/>
              </p:cNvSpPr>
              <p:nvPr/>
            </p:nvSpPr>
            <p:spPr bwMode="auto">
              <a:xfrm>
                <a:off x="5768" y="3289"/>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6" name="Freeform 2952"/>
              <p:cNvSpPr>
                <a:spLocks/>
              </p:cNvSpPr>
              <p:nvPr/>
            </p:nvSpPr>
            <p:spPr bwMode="auto">
              <a:xfrm>
                <a:off x="5768" y="328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7" name="Freeform 2953"/>
              <p:cNvSpPr>
                <a:spLocks/>
              </p:cNvSpPr>
              <p:nvPr/>
            </p:nvSpPr>
            <p:spPr bwMode="auto">
              <a:xfrm>
                <a:off x="5768" y="3270"/>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8" name="Freeform 2954"/>
              <p:cNvSpPr>
                <a:spLocks/>
              </p:cNvSpPr>
              <p:nvPr/>
            </p:nvSpPr>
            <p:spPr bwMode="auto">
              <a:xfrm>
                <a:off x="5768" y="3261"/>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899" name="Freeform 2955"/>
              <p:cNvSpPr>
                <a:spLocks/>
              </p:cNvSpPr>
              <p:nvPr/>
            </p:nvSpPr>
            <p:spPr bwMode="auto">
              <a:xfrm>
                <a:off x="5768" y="325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0" name="Freeform 2956"/>
              <p:cNvSpPr>
                <a:spLocks/>
              </p:cNvSpPr>
              <p:nvPr/>
            </p:nvSpPr>
            <p:spPr bwMode="auto">
              <a:xfrm>
                <a:off x="5768" y="3242"/>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1" name="Freeform 2957"/>
              <p:cNvSpPr>
                <a:spLocks/>
              </p:cNvSpPr>
              <p:nvPr/>
            </p:nvSpPr>
            <p:spPr bwMode="auto">
              <a:xfrm>
                <a:off x="5768" y="3233"/>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2" name="Freeform 2958"/>
              <p:cNvSpPr>
                <a:spLocks/>
              </p:cNvSpPr>
              <p:nvPr/>
            </p:nvSpPr>
            <p:spPr bwMode="auto">
              <a:xfrm>
                <a:off x="5768" y="322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3" name="Freeform 2959"/>
              <p:cNvSpPr>
                <a:spLocks/>
              </p:cNvSpPr>
              <p:nvPr/>
            </p:nvSpPr>
            <p:spPr bwMode="auto">
              <a:xfrm>
                <a:off x="5768" y="3214"/>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4" name="Freeform 2960"/>
              <p:cNvSpPr>
                <a:spLocks/>
              </p:cNvSpPr>
              <p:nvPr/>
            </p:nvSpPr>
            <p:spPr bwMode="auto">
              <a:xfrm>
                <a:off x="5768" y="3205"/>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5" name="Freeform 2961"/>
              <p:cNvSpPr>
                <a:spLocks/>
              </p:cNvSpPr>
              <p:nvPr/>
            </p:nvSpPr>
            <p:spPr bwMode="auto">
              <a:xfrm>
                <a:off x="5768" y="3196"/>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6" name="Freeform 2962"/>
              <p:cNvSpPr>
                <a:spLocks/>
              </p:cNvSpPr>
              <p:nvPr/>
            </p:nvSpPr>
            <p:spPr bwMode="auto">
              <a:xfrm>
                <a:off x="5768" y="318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7" name="Freeform 2963"/>
              <p:cNvSpPr>
                <a:spLocks/>
              </p:cNvSpPr>
              <p:nvPr/>
            </p:nvSpPr>
            <p:spPr bwMode="auto">
              <a:xfrm>
                <a:off x="5768" y="3177"/>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8" name="Freeform 2964"/>
              <p:cNvSpPr>
                <a:spLocks/>
              </p:cNvSpPr>
              <p:nvPr/>
            </p:nvSpPr>
            <p:spPr bwMode="auto">
              <a:xfrm>
                <a:off x="5768" y="3168"/>
                <a:ext cx="17" cy="17"/>
              </a:xfrm>
              <a:custGeom>
                <a:avLst/>
                <a:gdLst>
                  <a:gd name="T0" fmla="*/ 0 w 17"/>
                  <a:gd name="T1" fmla="*/ 16 h 17"/>
                  <a:gd name="T2" fmla="*/ 16 w 17"/>
                  <a:gd name="T3" fmla="*/ 16 h 17"/>
                  <a:gd name="T4" fmla="*/ 16 w 17"/>
                  <a:gd name="T5" fmla="*/ 0 h 17"/>
                  <a:gd name="T6" fmla="*/ 0 w 17"/>
                  <a:gd name="T7" fmla="*/ 0 h 17"/>
                  <a:gd name="T8" fmla="*/ 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16"/>
                    </a:moveTo>
                    <a:lnTo>
                      <a:pt x="16" y="16"/>
                    </a:lnTo>
                    <a:lnTo>
                      <a:pt x="16" y="0"/>
                    </a:lnTo>
                    <a:lnTo>
                      <a:pt x="0" y="0"/>
                    </a:lnTo>
                    <a:lnTo>
                      <a:pt x="0" y="16"/>
                    </a:lnTo>
                  </a:path>
                </a:pathLst>
              </a:custGeom>
              <a:solidFill>
                <a:srgbClr val="333333"/>
              </a:solidFill>
              <a:ln w="9525" cap="rnd">
                <a:noFill/>
                <a:round/>
                <a:headEnd/>
                <a:tailEnd/>
              </a:ln>
            </p:spPr>
            <p:txBody>
              <a:bodyPr/>
              <a:lstStyle/>
              <a:p>
                <a:endParaRPr lang="fr-FR"/>
              </a:p>
            </p:txBody>
          </p:sp>
          <p:sp>
            <p:nvSpPr>
              <p:cNvPr id="13909" name="Freeform 2965"/>
              <p:cNvSpPr>
                <a:spLocks/>
              </p:cNvSpPr>
              <p:nvPr/>
            </p:nvSpPr>
            <p:spPr bwMode="auto">
              <a:xfrm>
                <a:off x="576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0" name="Freeform 2966"/>
              <p:cNvSpPr>
                <a:spLocks/>
              </p:cNvSpPr>
              <p:nvPr/>
            </p:nvSpPr>
            <p:spPr bwMode="auto">
              <a:xfrm>
                <a:off x="575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1" name="Freeform 2967"/>
              <p:cNvSpPr>
                <a:spLocks/>
              </p:cNvSpPr>
              <p:nvPr/>
            </p:nvSpPr>
            <p:spPr bwMode="auto">
              <a:xfrm>
                <a:off x="574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2" name="Freeform 2968"/>
              <p:cNvSpPr>
                <a:spLocks/>
              </p:cNvSpPr>
              <p:nvPr/>
            </p:nvSpPr>
            <p:spPr bwMode="auto">
              <a:xfrm>
                <a:off x="573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3" name="Freeform 2969"/>
              <p:cNvSpPr>
                <a:spLocks/>
              </p:cNvSpPr>
              <p:nvPr/>
            </p:nvSpPr>
            <p:spPr bwMode="auto">
              <a:xfrm>
                <a:off x="572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4" name="Freeform 2970"/>
              <p:cNvSpPr>
                <a:spLocks/>
              </p:cNvSpPr>
              <p:nvPr/>
            </p:nvSpPr>
            <p:spPr bwMode="auto">
              <a:xfrm>
                <a:off x="571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5" name="Freeform 2971"/>
              <p:cNvSpPr>
                <a:spLocks/>
              </p:cNvSpPr>
              <p:nvPr/>
            </p:nvSpPr>
            <p:spPr bwMode="auto">
              <a:xfrm>
                <a:off x="571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6" name="Freeform 2972"/>
              <p:cNvSpPr>
                <a:spLocks/>
              </p:cNvSpPr>
              <p:nvPr/>
            </p:nvSpPr>
            <p:spPr bwMode="auto">
              <a:xfrm>
                <a:off x="570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7" name="Freeform 2973"/>
              <p:cNvSpPr>
                <a:spLocks/>
              </p:cNvSpPr>
              <p:nvPr/>
            </p:nvSpPr>
            <p:spPr bwMode="auto">
              <a:xfrm>
                <a:off x="569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8" name="Freeform 2974"/>
              <p:cNvSpPr>
                <a:spLocks/>
              </p:cNvSpPr>
              <p:nvPr/>
            </p:nvSpPr>
            <p:spPr bwMode="auto">
              <a:xfrm>
                <a:off x="568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19" name="Freeform 2975"/>
              <p:cNvSpPr>
                <a:spLocks/>
              </p:cNvSpPr>
              <p:nvPr/>
            </p:nvSpPr>
            <p:spPr bwMode="auto">
              <a:xfrm>
                <a:off x="567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0" name="Freeform 2976"/>
              <p:cNvSpPr>
                <a:spLocks/>
              </p:cNvSpPr>
              <p:nvPr/>
            </p:nvSpPr>
            <p:spPr bwMode="auto">
              <a:xfrm>
                <a:off x="566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1" name="Freeform 2977"/>
              <p:cNvSpPr>
                <a:spLocks/>
              </p:cNvSpPr>
              <p:nvPr/>
            </p:nvSpPr>
            <p:spPr bwMode="auto">
              <a:xfrm>
                <a:off x="565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2" name="Freeform 2978"/>
              <p:cNvSpPr>
                <a:spLocks/>
              </p:cNvSpPr>
              <p:nvPr/>
            </p:nvSpPr>
            <p:spPr bwMode="auto">
              <a:xfrm>
                <a:off x="564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3" name="Freeform 2979"/>
              <p:cNvSpPr>
                <a:spLocks/>
              </p:cNvSpPr>
              <p:nvPr/>
            </p:nvSpPr>
            <p:spPr bwMode="auto">
              <a:xfrm>
                <a:off x="563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4" name="Freeform 2980"/>
              <p:cNvSpPr>
                <a:spLocks/>
              </p:cNvSpPr>
              <p:nvPr/>
            </p:nvSpPr>
            <p:spPr bwMode="auto">
              <a:xfrm>
                <a:off x="562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5" name="Freeform 2981"/>
              <p:cNvSpPr>
                <a:spLocks/>
              </p:cNvSpPr>
              <p:nvPr/>
            </p:nvSpPr>
            <p:spPr bwMode="auto">
              <a:xfrm>
                <a:off x="561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6" name="Freeform 2982"/>
              <p:cNvSpPr>
                <a:spLocks/>
              </p:cNvSpPr>
              <p:nvPr/>
            </p:nvSpPr>
            <p:spPr bwMode="auto">
              <a:xfrm>
                <a:off x="560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7" name="Freeform 2983"/>
              <p:cNvSpPr>
                <a:spLocks/>
              </p:cNvSpPr>
              <p:nvPr/>
            </p:nvSpPr>
            <p:spPr bwMode="auto">
              <a:xfrm>
                <a:off x="559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8" name="Freeform 2984"/>
              <p:cNvSpPr>
                <a:spLocks/>
              </p:cNvSpPr>
              <p:nvPr/>
            </p:nvSpPr>
            <p:spPr bwMode="auto">
              <a:xfrm>
                <a:off x="558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29" name="Freeform 2985"/>
              <p:cNvSpPr>
                <a:spLocks/>
              </p:cNvSpPr>
              <p:nvPr/>
            </p:nvSpPr>
            <p:spPr bwMode="auto">
              <a:xfrm>
                <a:off x="558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0" name="Freeform 2986"/>
              <p:cNvSpPr>
                <a:spLocks/>
              </p:cNvSpPr>
              <p:nvPr/>
            </p:nvSpPr>
            <p:spPr bwMode="auto">
              <a:xfrm>
                <a:off x="557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1" name="Freeform 2987"/>
              <p:cNvSpPr>
                <a:spLocks/>
              </p:cNvSpPr>
              <p:nvPr/>
            </p:nvSpPr>
            <p:spPr bwMode="auto">
              <a:xfrm>
                <a:off x="556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2" name="Freeform 2988"/>
              <p:cNvSpPr>
                <a:spLocks/>
              </p:cNvSpPr>
              <p:nvPr/>
            </p:nvSpPr>
            <p:spPr bwMode="auto">
              <a:xfrm>
                <a:off x="555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3" name="Freeform 2989"/>
              <p:cNvSpPr>
                <a:spLocks/>
              </p:cNvSpPr>
              <p:nvPr/>
            </p:nvSpPr>
            <p:spPr bwMode="auto">
              <a:xfrm>
                <a:off x="554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4" name="Freeform 2990"/>
              <p:cNvSpPr>
                <a:spLocks/>
              </p:cNvSpPr>
              <p:nvPr/>
            </p:nvSpPr>
            <p:spPr bwMode="auto">
              <a:xfrm>
                <a:off x="553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5" name="Freeform 2991"/>
              <p:cNvSpPr>
                <a:spLocks/>
              </p:cNvSpPr>
              <p:nvPr/>
            </p:nvSpPr>
            <p:spPr bwMode="auto">
              <a:xfrm>
                <a:off x="552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6" name="Freeform 2992"/>
              <p:cNvSpPr>
                <a:spLocks/>
              </p:cNvSpPr>
              <p:nvPr/>
            </p:nvSpPr>
            <p:spPr bwMode="auto">
              <a:xfrm>
                <a:off x="551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7" name="Freeform 2993"/>
              <p:cNvSpPr>
                <a:spLocks/>
              </p:cNvSpPr>
              <p:nvPr/>
            </p:nvSpPr>
            <p:spPr bwMode="auto">
              <a:xfrm>
                <a:off x="550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8" name="Freeform 2994"/>
              <p:cNvSpPr>
                <a:spLocks/>
              </p:cNvSpPr>
              <p:nvPr/>
            </p:nvSpPr>
            <p:spPr bwMode="auto">
              <a:xfrm>
                <a:off x="549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39" name="Freeform 2995"/>
              <p:cNvSpPr>
                <a:spLocks/>
              </p:cNvSpPr>
              <p:nvPr/>
            </p:nvSpPr>
            <p:spPr bwMode="auto">
              <a:xfrm>
                <a:off x="548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0" name="Freeform 2996"/>
              <p:cNvSpPr>
                <a:spLocks/>
              </p:cNvSpPr>
              <p:nvPr/>
            </p:nvSpPr>
            <p:spPr bwMode="auto">
              <a:xfrm>
                <a:off x="547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1" name="Freeform 2997"/>
              <p:cNvSpPr>
                <a:spLocks/>
              </p:cNvSpPr>
              <p:nvPr/>
            </p:nvSpPr>
            <p:spPr bwMode="auto">
              <a:xfrm>
                <a:off x="546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2" name="Freeform 2998"/>
              <p:cNvSpPr>
                <a:spLocks/>
              </p:cNvSpPr>
              <p:nvPr/>
            </p:nvSpPr>
            <p:spPr bwMode="auto">
              <a:xfrm>
                <a:off x="545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3" name="Freeform 2999"/>
              <p:cNvSpPr>
                <a:spLocks/>
              </p:cNvSpPr>
              <p:nvPr/>
            </p:nvSpPr>
            <p:spPr bwMode="auto">
              <a:xfrm>
                <a:off x="545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4" name="Freeform 3000"/>
              <p:cNvSpPr>
                <a:spLocks/>
              </p:cNvSpPr>
              <p:nvPr/>
            </p:nvSpPr>
            <p:spPr bwMode="auto">
              <a:xfrm>
                <a:off x="544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5" name="Freeform 3001"/>
              <p:cNvSpPr>
                <a:spLocks/>
              </p:cNvSpPr>
              <p:nvPr/>
            </p:nvSpPr>
            <p:spPr bwMode="auto">
              <a:xfrm>
                <a:off x="543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6" name="Freeform 3002"/>
              <p:cNvSpPr>
                <a:spLocks/>
              </p:cNvSpPr>
              <p:nvPr/>
            </p:nvSpPr>
            <p:spPr bwMode="auto">
              <a:xfrm>
                <a:off x="542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7" name="Freeform 3003"/>
              <p:cNvSpPr>
                <a:spLocks/>
              </p:cNvSpPr>
              <p:nvPr/>
            </p:nvSpPr>
            <p:spPr bwMode="auto">
              <a:xfrm>
                <a:off x="541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8" name="Freeform 3004"/>
              <p:cNvSpPr>
                <a:spLocks/>
              </p:cNvSpPr>
              <p:nvPr/>
            </p:nvSpPr>
            <p:spPr bwMode="auto">
              <a:xfrm>
                <a:off x="540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49" name="Freeform 3005"/>
              <p:cNvSpPr>
                <a:spLocks/>
              </p:cNvSpPr>
              <p:nvPr/>
            </p:nvSpPr>
            <p:spPr bwMode="auto">
              <a:xfrm>
                <a:off x="539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0" name="Freeform 3006"/>
              <p:cNvSpPr>
                <a:spLocks/>
              </p:cNvSpPr>
              <p:nvPr/>
            </p:nvSpPr>
            <p:spPr bwMode="auto">
              <a:xfrm>
                <a:off x="538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1" name="Freeform 3007"/>
              <p:cNvSpPr>
                <a:spLocks/>
              </p:cNvSpPr>
              <p:nvPr/>
            </p:nvSpPr>
            <p:spPr bwMode="auto">
              <a:xfrm>
                <a:off x="537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2" name="Freeform 3008"/>
              <p:cNvSpPr>
                <a:spLocks/>
              </p:cNvSpPr>
              <p:nvPr/>
            </p:nvSpPr>
            <p:spPr bwMode="auto">
              <a:xfrm>
                <a:off x="536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3" name="Freeform 3009"/>
              <p:cNvSpPr>
                <a:spLocks/>
              </p:cNvSpPr>
              <p:nvPr/>
            </p:nvSpPr>
            <p:spPr bwMode="auto">
              <a:xfrm>
                <a:off x="535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4" name="Freeform 3010"/>
              <p:cNvSpPr>
                <a:spLocks/>
              </p:cNvSpPr>
              <p:nvPr/>
            </p:nvSpPr>
            <p:spPr bwMode="auto">
              <a:xfrm>
                <a:off x="534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5" name="Freeform 3011"/>
              <p:cNvSpPr>
                <a:spLocks/>
              </p:cNvSpPr>
              <p:nvPr/>
            </p:nvSpPr>
            <p:spPr bwMode="auto">
              <a:xfrm>
                <a:off x="533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6" name="Freeform 3012"/>
              <p:cNvSpPr>
                <a:spLocks/>
              </p:cNvSpPr>
              <p:nvPr/>
            </p:nvSpPr>
            <p:spPr bwMode="auto">
              <a:xfrm>
                <a:off x="532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7" name="Freeform 3013"/>
              <p:cNvSpPr>
                <a:spLocks/>
              </p:cNvSpPr>
              <p:nvPr/>
            </p:nvSpPr>
            <p:spPr bwMode="auto">
              <a:xfrm>
                <a:off x="531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8" name="Freeform 3014"/>
              <p:cNvSpPr>
                <a:spLocks/>
              </p:cNvSpPr>
              <p:nvPr/>
            </p:nvSpPr>
            <p:spPr bwMode="auto">
              <a:xfrm>
                <a:off x="531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59" name="Freeform 3015"/>
              <p:cNvSpPr>
                <a:spLocks/>
              </p:cNvSpPr>
              <p:nvPr/>
            </p:nvSpPr>
            <p:spPr bwMode="auto">
              <a:xfrm>
                <a:off x="530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0" name="Freeform 3016"/>
              <p:cNvSpPr>
                <a:spLocks/>
              </p:cNvSpPr>
              <p:nvPr/>
            </p:nvSpPr>
            <p:spPr bwMode="auto">
              <a:xfrm>
                <a:off x="529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1" name="Freeform 3017"/>
              <p:cNvSpPr>
                <a:spLocks/>
              </p:cNvSpPr>
              <p:nvPr/>
            </p:nvSpPr>
            <p:spPr bwMode="auto">
              <a:xfrm>
                <a:off x="528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2" name="Freeform 3018"/>
              <p:cNvSpPr>
                <a:spLocks/>
              </p:cNvSpPr>
              <p:nvPr/>
            </p:nvSpPr>
            <p:spPr bwMode="auto">
              <a:xfrm>
                <a:off x="527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3" name="Freeform 3019"/>
              <p:cNvSpPr>
                <a:spLocks/>
              </p:cNvSpPr>
              <p:nvPr/>
            </p:nvSpPr>
            <p:spPr bwMode="auto">
              <a:xfrm>
                <a:off x="526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4" name="Freeform 3020"/>
              <p:cNvSpPr>
                <a:spLocks/>
              </p:cNvSpPr>
              <p:nvPr/>
            </p:nvSpPr>
            <p:spPr bwMode="auto">
              <a:xfrm>
                <a:off x="525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5" name="Freeform 3021"/>
              <p:cNvSpPr>
                <a:spLocks/>
              </p:cNvSpPr>
              <p:nvPr/>
            </p:nvSpPr>
            <p:spPr bwMode="auto">
              <a:xfrm>
                <a:off x="524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6" name="Freeform 3022"/>
              <p:cNvSpPr>
                <a:spLocks/>
              </p:cNvSpPr>
              <p:nvPr/>
            </p:nvSpPr>
            <p:spPr bwMode="auto">
              <a:xfrm>
                <a:off x="523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7" name="Freeform 3023"/>
              <p:cNvSpPr>
                <a:spLocks/>
              </p:cNvSpPr>
              <p:nvPr/>
            </p:nvSpPr>
            <p:spPr bwMode="auto">
              <a:xfrm>
                <a:off x="522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8" name="Freeform 3024"/>
              <p:cNvSpPr>
                <a:spLocks/>
              </p:cNvSpPr>
              <p:nvPr/>
            </p:nvSpPr>
            <p:spPr bwMode="auto">
              <a:xfrm>
                <a:off x="521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69" name="Freeform 3025"/>
              <p:cNvSpPr>
                <a:spLocks/>
              </p:cNvSpPr>
              <p:nvPr/>
            </p:nvSpPr>
            <p:spPr bwMode="auto">
              <a:xfrm>
                <a:off x="520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0" name="Freeform 3026"/>
              <p:cNvSpPr>
                <a:spLocks/>
              </p:cNvSpPr>
              <p:nvPr/>
            </p:nvSpPr>
            <p:spPr bwMode="auto">
              <a:xfrm>
                <a:off x="519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1" name="Freeform 3027"/>
              <p:cNvSpPr>
                <a:spLocks/>
              </p:cNvSpPr>
              <p:nvPr/>
            </p:nvSpPr>
            <p:spPr bwMode="auto">
              <a:xfrm>
                <a:off x="518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2" name="Freeform 3028"/>
              <p:cNvSpPr>
                <a:spLocks/>
              </p:cNvSpPr>
              <p:nvPr/>
            </p:nvSpPr>
            <p:spPr bwMode="auto">
              <a:xfrm>
                <a:off x="518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3" name="Freeform 3029"/>
              <p:cNvSpPr>
                <a:spLocks/>
              </p:cNvSpPr>
              <p:nvPr/>
            </p:nvSpPr>
            <p:spPr bwMode="auto">
              <a:xfrm>
                <a:off x="517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4" name="Freeform 3030"/>
              <p:cNvSpPr>
                <a:spLocks/>
              </p:cNvSpPr>
              <p:nvPr/>
            </p:nvSpPr>
            <p:spPr bwMode="auto">
              <a:xfrm>
                <a:off x="516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5" name="Freeform 3031"/>
              <p:cNvSpPr>
                <a:spLocks/>
              </p:cNvSpPr>
              <p:nvPr/>
            </p:nvSpPr>
            <p:spPr bwMode="auto">
              <a:xfrm>
                <a:off x="515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6" name="Freeform 3032"/>
              <p:cNvSpPr>
                <a:spLocks/>
              </p:cNvSpPr>
              <p:nvPr/>
            </p:nvSpPr>
            <p:spPr bwMode="auto">
              <a:xfrm>
                <a:off x="514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7" name="Freeform 3033"/>
              <p:cNvSpPr>
                <a:spLocks/>
              </p:cNvSpPr>
              <p:nvPr/>
            </p:nvSpPr>
            <p:spPr bwMode="auto">
              <a:xfrm>
                <a:off x="513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8" name="Freeform 3034"/>
              <p:cNvSpPr>
                <a:spLocks/>
              </p:cNvSpPr>
              <p:nvPr/>
            </p:nvSpPr>
            <p:spPr bwMode="auto">
              <a:xfrm>
                <a:off x="512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79" name="Freeform 3035"/>
              <p:cNvSpPr>
                <a:spLocks/>
              </p:cNvSpPr>
              <p:nvPr/>
            </p:nvSpPr>
            <p:spPr bwMode="auto">
              <a:xfrm>
                <a:off x="511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0" name="Freeform 3036"/>
              <p:cNvSpPr>
                <a:spLocks/>
              </p:cNvSpPr>
              <p:nvPr/>
            </p:nvSpPr>
            <p:spPr bwMode="auto">
              <a:xfrm>
                <a:off x="510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1" name="Freeform 3037"/>
              <p:cNvSpPr>
                <a:spLocks/>
              </p:cNvSpPr>
              <p:nvPr/>
            </p:nvSpPr>
            <p:spPr bwMode="auto">
              <a:xfrm>
                <a:off x="509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2" name="Freeform 3038"/>
              <p:cNvSpPr>
                <a:spLocks/>
              </p:cNvSpPr>
              <p:nvPr/>
            </p:nvSpPr>
            <p:spPr bwMode="auto">
              <a:xfrm>
                <a:off x="508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3" name="Freeform 3039"/>
              <p:cNvSpPr>
                <a:spLocks/>
              </p:cNvSpPr>
              <p:nvPr/>
            </p:nvSpPr>
            <p:spPr bwMode="auto">
              <a:xfrm>
                <a:off x="507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4" name="Freeform 3040"/>
              <p:cNvSpPr>
                <a:spLocks/>
              </p:cNvSpPr>
              <p:nvPr/>
            </p:nvSpPr>
            <p:spPr bwMode="auto">
              <a:xfrm>
                <a:off x="506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5" name="Freeform 3041"/>
              <p:cNvSpPr>
                <a:spLocks/>
              </p:cNvSpPr>
              <p:nvPr/>
            </p:nvSpPr>
            <p:spPr bwMode="auto">
              <a:xfrm>
                <a:off x="505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6" name="Freeform 3042"/>
              <p:cNvSpPr>
                <a:spLocks/>
              </p:cNvSpPr>
              <p:nvPr/>
            </p:nvSpPr>
            <p:spPr bwMode="auto">
              <a:xfrm>
                <a:off x="505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7" name="Freeform 3043"/>
              <p:cNvSpPr>
                <a:spLocks/>
              </p:cNvSpPr>
              <p:nvPr/>
            </p:nvSpPr>
            <p:spPr bwMode="auto">
              <a:xfrm>
                <a:off x="504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8" name="Freeform 3044"/>
              <p:cNvSpPr>
                <a:spLocks/>
              </p:cNvSpPr>
              <p:nvPr/>
            </p:nvSpPr>
            <p:spPr bwMode="auto">
              <a:xfrm>
                <a:off x="503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89" name="Freeform 3045"/>
              <p:cNvSpPr>
                <a:spLocks/>
              </p:cNvSpPr>
              <p:nvPr/>
            </p:nvSpPr>
            <p:spPr bwMode="auto">
              <a:xfrm>
                <a:off x="502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0" name="Freeform 3046"/>
              <p:cNvSpPr>
                <a:spLocks/>
              </p:cNvSpPr>
              <p:nvPr/>
            </p:nvSpPr>
            <p:spPr bwMode="auto">
              <a:xfrm>
                <a:off x="501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1" name="Freeform 3047"/>
              <p:cNvSpPr>
                <a:spLocks/>
              </p:cNvSpPr>
              <p:nvPr/>
            </p:nvSpPr>
            <p:spPr bwMode="auto">
              <a:xfrm>
                <a:off x="500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2" name="Freeform 3048"/>
              <p:cNvSpPr>
                <a:spLocks/>
              </p:cNvSpPr>
              <p:nvPr/>
            </p:nvSpPr>
            <p:spPr bwMode="auto">
              <a:xfrm>
                <a:off x="499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3" name="Freeform 3049"/>
              <p:cNvSpPr>
                <a:spLocks/>
              </p:cNvSpPr>
              <p:nvPr/>
            </p:nvSpPr>
            <p:spPr bwMode="auto">
              <a:xfrm>
                <a:off x="498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4" name="Freeform 3050"/>
              <p:cNvSpPr>
                <a:spLocks/>
              </p:cNvSpPr>
              <p:nvPr/>
            </p:nvSpPr>
            <p:spPr bwMode="auto">
              <a:xfrm>
                <a:off x="497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5" name="Freeform 3051"/>
              <p:cNvSpPr>
                <a:spLocks/>
              </p:cNvSpPr>
              <p:nvPr/>
            </p:nvSpPr>
            <p:spPr bwMode="auto">
              <a:xfrm>
                <a:off x="496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6" name="Freeform 3052"/>
              <p:cNvSpPr>
                <a:spLocks/>
              </p:cNvSpPr>
              <p:nvPr/>
            </p:nvSpPr>
            <p:spPr bwMode="auto">
              <a:xfrm>
                <a:off x="495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7" name="Freeform 3053"/>
              <p:cNvSpPr>
                <a:spLocks/>
              </p:cNvSpPr>
              <p:nvPr/>
            </p:nvSpPr>
            <p:spPr bwMode="auto">
              <a:xfrm>
                <a:off x="494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8" name="Freeform 3054"/>
              <p:cNvSpPr>
                <a:spLocks/>
              </p:cNvSpPr>
              <p:nvPr/>
            </p:nvSpPr>
            <p:spPr bwMode="auto">
              <a:xfrm>
                <a:off x="493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3999" name="Freeform 3055"/>
              <p:cNvSpPr>
                <a:spLocks/>
              </p:cNvSpPr>
              <p:nvPr/>
            </p:nvSpPr>
            <p:spPr bwMode="auto">
              <a:xfrm>
                <a:off x="492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0" name="Freeform 3056"/>
              <p:cNvSpPr>
                <a:spLocks/>
              </p:cNvSpPr>
              <p:nvPr/>
            </p:nvSpPr>
            <p:spPr bwMode="auto">
              <a:xfrm>
                <a:off x="492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1" name="Freeform 3057"/>
              <p:cNvSpPr>
                <a:spLocks/>
              </p:cNvSpPr>
              <p:nvPr/>
            </p:nvSpPr>
            <p:spPr bwMode="auto">
              <a:xfrm>
                <a:off x="491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2" name="Freeform 3058"/>
              <p:cNvSpPr>
                <a:spLocks/>
              </p:cNvSpPr>
              <p:nvPr/>
            </p:nvSpPr>
            <p:spPr bwMode="auto">
              <a:xfrm>
                <a:off x="490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3" name="Freeform 3059"/>
              <p:cNvSpPr>
                <a:spLocks/>
              </p:cNvSpPr>
              <p:nvPr/>
            </p:nvSpPr>
            <p:spPr bwMode="auto">
              <a:xfrm>
                <a:off x="489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4" name="Freeform 3060"/>
              <p:cNvSpPr>
                <a:spLocks/>
              </p:cNvSpPr>
              <p:nvPr/>
            </p:nvSpPr>
            <p:spPr bwMode="auto">
              <a:xfrm>
                <a:off x="488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5" name="Freeform 3061"/>
              <p:cNvSpPr>
                <a:spLocks/>
              </p:cNvSpPr>
              <p:nvPr/>
            </p:nvSpPr>
            <p:spPr bwMode="auto">
              <a:xfrm>
                <a:off x="487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6" name="Freeform 3062"/>
              <p:cNvSpPr>
                <a:spLocks/>
              </p:cNvSpPr>
              <p:nvPr/>
            </p:nvSpPr>
            <p:spPr bwMode="auto">
              <a:xfrm>
                <a:off x="486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7" name="Freeform 3063"/>
              <p:cNvSpPr>
                <a:spLocks/>
              </p:cNvSpPr>
              <p:nvPr/>
            </p:nvSpPr>
            <p:spPr bwMode="auto">
              <a:xfrm>
                <a:off x="485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8" name="Freeform 3064"/>
              <p:cNvSpPr>
                <a:spLocks/>
              </p:cNvSpPr>
              <p:nvPr/>
            </p:nvSpPr>
            <p:spPr bwMode="auto">
              <a:xfrm>
                <a:off x="484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09" name="Freeform 3065"/>
              <p:cNvSpPr>
                <a:spLocks/>
              </p:cNvSpPr>
              <p:nvPr/>
            </p:nvSpPr>
            <p:spPr bwMode="auto">
              <a:xfrm>
                <a:off x="483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0" name="Freeform 3066"/>
              <p:cNvSpPr>
                <a:spLocks/>
              </p:cNvSpPr>
              <p:nvPr/>
            </p:nvSpPr>
            <p:spPr bwMode="auto">
              <a:xfrm>
                <a:off x="482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1" name="Freeform 3067"/>
              <p:cNvSpPr>
                <a:spLocks/>
              </p:cNvSpPr>
              <p:nvPr/>
            </p:nvSpPr>
            <p:spPr bwMode="auto">
              <a:xfrm>
                <a:off x="481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2" name="Freeform 3068"/>
              <p:cNvSpPr>
                <a:spLocks/>
              </p:cNvSpPr>
              <p:nvPr/>
            </p:nvSpPr>
            <p:spPr bwMode="auto">
              <a:xfrm>
                <a:off x="480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3" name="Freeform 3069"/>
              <p:cNvSpPr>
                <a:spLocks/>
              </p:cNvSpPr>
              <p:nvPr/>
            </p:nvSpPr>
            <p:spPr bwMode="auto">
              <a:xfrm>
                <a:off x="479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4" name="Freeform 3070"/>
              <p:cNvSpPr>
                <a:spLocks/>
              </p:cNvSpPr>
              <p:nvPr/>
            </p:nvSpPr>
            <p:spPr bwMode="auto">
              <a:xfrm>
                <a:off x="479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5" name="Freeform 3071"/>
              <p:cNvSpPr>
                <a:spLocks/>
              </p:cNvSpPr>
              <p:nvPr/>
            </p:nvSpPr>
            <p:spPr bwMode="auto">
              <a:xfrm>
                <a:off x="478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6" name="Freeform 3072"/>
              <p:cNvSpPr>
                <a:spLocks/>
              </p:cNvSpPr>
              <p:nvPr/>
            </p:nvSpPr>
            <p:spPr bwMode="auto">
              <a:xfrm>
                <a:off x="477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7" name="Freeform 3073"/>
              <p:cNvSpPr>
                <a:spLocks/>
              </p:cNvSpPr>
              <p:nvPr/>
            </p:nvSpPr>
            <p:spPr bwMode="auto">
              <a:xfrm>
                <a:off x="476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8" name="Freeform 3074"/>
              <p:cNvSpPr>
                <a:spLocks/>
              </p:cNvSpPr>
              <p:nvPr/>
            </p:nvSpPr>
            <p:spPr bwMode="auto">
              <a:xfrm>
                <a:off x="475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19" name="Freeform 3075"/>
              <p:cNvSpPr>
                <a:spLocks/>
              </p:cNvSpPr>
              <p:nvPr/>
            </p:nvSpPr>
            <p:spPr bwMode="auto">
              <a:xfrm>
                <a:off x="474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0" name="Freeform 3076"/>
              <p:cNvSpPr>
                <a:spLocks/>
              </p:cNvSpPr>
              <p:nvPr/>
            </p:nvSpPr>
            <p:spPr bwMode="auto">
              <a:xfrm>
                <a:off x="473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1" name="Freeform 3077"/>
              <p:cNvSpPr>
                <a:spLocks/>
              </p:cNvSpPr>
              <p:nvPr/>
            </p:nvSpPr>
            <p:spPr bwMode="auto">
              <a:xfrm>
                <a:off x="472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2" name="Freeform 3078"/>
              <p:cNvSpPr>
                <a:spLocks/>
              </p:cNvSpPr>
              <p:nvPr/>
            </p:nvSpPr>
            <p:spPr bwMode="auto">
              <a:xfrm>
                <a:off x="471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3" name="Freeform 3079"/>
              <p:cNvSpPr>
                <a:spLocks/>
              </p:cNvSpPr>
              <p:nvPr/>
            </p:nvSpPr>
            <p:spPr bwMode="auto">
              <a:xfrm>
                <a:off x="470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4" name="Freeform 3080"/>
              <p:cNvSpPr>
                <a:spLocks/>
              </p:cNvSpPr>
              <p:nvPr/>
            </p:nvSpPr>
            <p:spPr bwMode="auto">
              <a:xfrm>
                <a:off x="469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5" name="Freeform 3081"/>
              <p:cNvSpPr>
                <a:spLocks/>
              </p:cNvSpPr>
              <p:nvPr/>
            </p:nvSpPr>
            <p:spPr bwMode="auto">
              <a:xfrm>
                <a:off x="468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6" name="Freeform 3082"/>
              <p:cNvSpPr>
                <a:spLocks/>
              </p:cNvSpPr>
              <p:nvPr/>
            </p:nvSpPr>
            <p:spPr bwMode="auto">
              <a:xfrm>
                <a:off x="467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7" name="Freeform 3083"/>
              <p:cNvSpPr>
                <a:spLocks/>
              </p:cNvSpPr>
              <p:nvPr/>
            </p:nvSpPr>
            <p:spPr bwMode="auto">
              <a:xfrm>
                <a:off x="466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8" name="Freeform 3084"/>
              <p:cNvSpPr>
                <a:spLocks/>
              </p:cNvSpPr>
              <p:nvPr/>
            </p:nvSpPr>
            <p:spPr bwMode="auto">
              <a:xfrm>
                <a:off x="465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29" name="Freeform 3085"/>
              <p:cNvSpPr>
                <a:spLocks/>
              </p:cNvSpPr>
              <p:nvPr/>
            </p:nvSpPr>
            <p:spPr bwMode="auto">
              <a:xfrm>
                <a:off x="465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0" name="Freeform 3086"/>
              <p:cNvSpPr>
                <a:spLocks/>
              </p:cNvSpPr>
              <p:nvPr/>
            </p:nvSpPr>
            <p:spPr bwMode="auto">
              <a:xfrm>
                <a:off x="464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1" name="Freeform 3087"/>
              <p:cNvSpPr>
                <a:spLocks/>
              </p:cNvSpPr>
              <p:nvPr/>
            </p:nvSpPr>
            <p:spPr bwMode="auto">
              <a:xfrm>
                <a:off x="463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2" name="Freeform 3088"/>
              <p:cNvSpPr>
                <a:spLocks/>
              </p:cNvSpPr>
              <p:nvPr/>
            </p:nvSpPr>
            <p:spPr bwMode="auto">
              <a:xfrm>
                <a:off x="462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3" name="Freeform 3089"/>
              <p:cNvSpPr>
                <a:spLocks/>
              </p:cNvSpPr>
              <p:nvPr/>
            </p:nvSpPr>
            <p:spPr bwMode="auto">
              <a:xfrm>
                <a:off x="461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4" name="Freeform 3090"/>
              <p:cNvSpPr>
                <a:spLocks/>
              </p:cNvSpPr>
              <p:nvPr/>
            </p:nvSpPr>
            <p:spPr bwMode="auto">
              <a:xfrm>
                <a:off x="460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5" name="Freeform 3091"/>
              <p:cNvSpPr>
                <a:spLocks/>
              </p:cNvSpPr>
              <p:nvPr/>
            </p:nvSpPr>
            <p:spPr bwMode="auto">
              <a:xfrm>
                <a:off x="459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6" name="Freeform 3092"/>
              <p:cNvSpPr>
                <a:spLocks/>
              </p:cNvSpPr>
              <p:nvPr/>
            </p:nvSpPr>
            <p:spPr bwMode="auto">
              <a:xfrm>
                <a:off x="458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7" name="Freeform 3093"/>
              <p:cNvSpPr>
                <a:spLocks/>
              </p:cNvSpPr>
              <p:nvPr/>
            </p:nvSpPr>
            <p:spPr bwMode="auto">
              <a:xfrm>
                <a:off x="457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8" name="Freeform 3094"/>
              <p:cNvSpPr>
                <a:spLocks/>
              </p:cNvSpPr>
              <p:nvPr/>
            </p:nvSpPr>
            <p:spPr bwMode="auto">
              <a:xfrm>
                <a:off x="456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39" name="Freeform 3095"/>
              <p:cNvSpPr>
                <a:spLocks/>
              </p:cNvSpPr>
              <p:nvPr/>
            </p:nvSpPr>
            <p:spPr bwMode="auto">
              <a:xfrm>
                <a:off x="455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0" name="Freeform 3096"/>
              <p:cNvSpPr>
                <a:spLocks/>
              </p:cNvSpPr>
              <p:nvPr/>
            </p:nvSpPr>
            <p:spPr bwMode="auto">
              <a:xfrm>
                <a:off x="454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1" name="Freeform 3097"/>
              <p:cNvSpPr>
                <a:spLocks/>
              </p:cNvSpPr>
              <p:nvPr/>
            </p:nvSpPr>
            <p:spPr bwMode="auto">
              <a:xfrm>
                <a:off x="453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2" name="Freeform 3098"/>
              <p:cNvSpPr>
                <a:spLocks/>
              </p:cNvSpPr>
              <p:nvPr/>
            </p:nvSpPr>
            <p:spPr bwMode="auto">
              <a:xfrm>
                <a:off x="452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3" name="Freeform 3099"/>
              <p:cNvSpPr>
                <a:spLocks/>
              </p:cNvSpPr>
              <p:nvPr/>
            </p:nvSpPr>
            <p:spPr bwMode="auto">
              <a:xfrm>
                <a:off x="452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4" name="Freeform 3100"/>
              <p:cNvSpPr>
                <a:spLocks/>
              </p:cNvSpPr>
              <p:nvPr/>
            </p:nvSpPr>
            <p:spPr bwMode="auto">
              <a:xfrm>
                <a:off x="451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5" name="Freeform 3101"/>
              <p:cNvSpPr>
                <a:spLocks/>
              </p:cNvSpPr>
              <p:nvPr/>
            </p:nvSpPr>
            <p:spPr bwMode="auto">
              <a:xfrm>
                <a:off x="450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6" name="Freeform 3102"/>
              <p:cNvSpPr>
                <a:spLocks/>
              </p:cNvSpPr>
              <p:nvPr/>
            </p:nvSpPr>
            <p:spPr bwMode="auto">
              <a:xfrm>
                <a:off x="449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7" name="Freeform 3103"/>
              <p:cNvSpPr>
                <a:spLocks/>
              </p:cNvSpPr>
              <p:nvPr/>
            </p:nvSpPr>
            <p:spPr bwMode="auto">
              <a:xfrm>
                <a:off x="448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8" name="Freeform 3104"/>
              <p:cNvSpPr>
                <a:spLocks/>
              </p:cNvSpPr>
              <p:nvPr/>
            </p:nvSpPr>
            <p:spPr bwMode="auto">
              <a:xfrm>
                <a:off x="447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49" name="Freeform 3105"/>
              <p:cNvSpPr>
                <a:spLocks/>
              </p:cNvSpPr>
              <p:nvPr/>
            </p:nvSpPr>
            <p:spPr bwMode="auto">
              <a:xfrm>
                <a:off x="446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0" name="Freeform 3106"/>
              <p:cNvSpPr>
                <a:spLocks/>
              </p:cNvSpPr>
              <p:nvPr/>
            </p:nvSpPr>
            <p:spPr bwMode="auto">
              <a:xfrm>
                <a:off x="445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1" name="Freeform 3107"/>
              <p:cNvSpPr>
                <a:spLocks/>
              </p:cNvSpPr>
              <p:nvPr/>
            </p:nvSpPr>
            <p:spPr bwMode="auto">
              <a:xfrm>
                <a:off x="444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2" name="Freeform 3108"/>
              <p:cNvSpPr>
                <a:spLocks/>
              </p:cNvSpPr>
              <p:nvPr/>
            </p:nvSpPr>
            <p:spPr bwMode="auto">
              <a:xfrm>
                <a:off x="443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3" name="Freeform 3109"/>
              <p:cNvSpPr>
                <a:spLocks/>
              </p:cNvSpPr>
              <p:nvPr/>
            </p:nvSpPr>
            <p:spPr bwMode="auto">
              <a:xfrm>
                <a:off x="442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4" name="Freeform 3110"/>
              <p:cNvSpPr>
                <a:spLocks/>
              </p:cNvSpPr>
              <p:nvPr/>
            </p:nvSpPr>
            <p:spPr bwMode="auto">
              <a:xfrm>
                <a:off x="441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5" name="Freeform 3111"/>
              <p:cNvSpPr>
                <a:spLocks/>
              </p:cNvSpPr>
              <p:nvPr/>
            </p:nvSpPr>
            <p:spPr bwMode="auto">
              <a:xfrm>
                <a:off x="440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6" name="Freeform 3112"/>
              <p:cNvSpPr>
                <a:spLocks/>
              </p:cNvSpPr>
              <p:nvPr/>
            </p:nvSpPr>
            <p:spPr bwMode="auto">
              <a:xfrm>
                <a:off x="439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7" name="Freeform 3113"/>
              <p:cNvSpPr>
                <a:spLocks/>
              </p:cNvSpPr>
              <p:nvPr/>
            </p:nvSpPr>
            <p:spPr bwMode="auto">
              <a:xfrm>
                <a:off x="439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8" name="Freeform 3114"/>
              <p:cNvSpPr>
                <a:spLocks/>
              </p:cNvSpPr>
              <p:nvPr/>
            </p:nvSpPr>
            <p:spPr bwMode="auto">
              <a:xfrm>
                <a:off x="438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59" name="Freeform 3115"/>
              <p:cNvSpPr>
                <a:spLocks/>
              </p:cNvSpPr>
              <p:nvPr/>
            </p:nvSpPr>
            <p:spPr bwMode="auto">
              <a:xfrm>
                <a:off x="437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0" name="Freeform 3116"/>
              <p:cNvSpPr>
                <a:spLocks/>
              </p:cNvSpPr>
              <p:nvPr/>
            </p:nvSpPr>
            <p:spPr bwMode="auto">
              <a:xfrm>
                <a:off x="436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1" name="Freeform 3117"/>
              <p:cNvSpPr>
                <a:spLocks/>
              </p:cNvSpPr>
              <p:nvPr/>
            </p:nvSpPr>
            <p:spPr bwMode="auto">
              <a:xfrm>
                <a:off x="435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2" name="Freeform 3118"/>
              <p:cNvSpPr>
                <a:spLocks/>
              </p:cNvSpPr>
              <p:nvPr/>
            </p:nvSpPr>
            <p:spPr bwMode="auto">
              <a:xfrm>
                <a:off x="434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3" name="Freeform 3119"/>
              <p:cNvSpPr>
                <a:spLocks/>
              </p:cNvSpPr>
              <p:nvPr/>
            </p:nvSpPr>
            <p:spPr bwMode="auto">
              <a:xfrm>
                <a:off x="433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4" name="Freeform 3120"/>
              <p:cNvSpPr>
                <a:spLocks/>
              </p:cNvSpPr>
              <p:nvPr/>
            </p:nvSpPr>
            <p:spPr bwMode="auto">
              <a:xfrm>
                <a:off x="432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5" name="Freeform 3121"/>
              <p:cNvSpPr>
                <a:spLocks/>
              </p:cNvSpPr>
              <p:nvPr/>
            </p:nvSpPr>
            <p:spPr bwMode="auto">
              <a:xfrm>
                <a:off x="431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6" name="Freeform 3122"/>
              <p:cNvSpPr>
                <a:spLocks/>
              </p:cNvSpPr>
              <p:nvPr/>
            </p:nvSpPr>
            <p:spPr bwMode="auto">
              <a:xfrm>
                <a:off x="430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7" name="Freeform 3123"/>
              <p:cNvSpPr>
                <a:spLocks/>
              </p:cNvSpPr>
              <p:nvPr/>
            </p:nvSpPr>
            <p:spPr bwMode="auto">
              <a:xfrm>
                <a:off x="429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8" name="Freeform 3124"/>
              <p:cNvSpPr>
                <a:spLocks/>
              </p:cNvSpPr>
              <p:nvPr/>
            </p:nvSpPr>
            <p:spPr bwMode="auto">
              <a:xfrm>
                <a:off x="428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69" name="Freeform 3125"/>
              <p:cNvSpPr>
                <a:spLocks/>
              </p:cNvSpPr>
              <p:nvPr/>
            </p:nvSpPr>
            <p:spPr bwMode="auto">
              <a:xfrm>
                <a:off x="427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0" name="Freeform 3126"/>
              <p:cNvSpPr>
                <a:spLocks/>
              </p:cNvSpPr>
              <p:nvPr/>
            </p:nvSpPr>
            <p:spPr bwMode="auto">
              <a:xfrm>
                <a:off x="426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1" name="Freeform 3127"/>
              <p:cNvSpPr>
                <a:spLocks/>
              </p:cNvSpPr>
              <p:nvPr/>
            </p:nvSpPr>
            <p:spPr bwMode="auto">
              <a:xfrm>
                <a:off x="426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2" name="Freeform 3128"/>
              <p:cNvSpPr>
                <a:spLocks/>
              </p:cNvSpPr>
              <p:nvPr/>
            </p:nvSpPr>
            <p:spPr bwMode="auto">
              <a:xfrm>
                <a:off x="425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3" name="Freeform 3129"/>
              <p:cNvSpPr>
                <a:spLocks/>
              </p:cNvSpPr>
              <p:nvPr/>
            </p:nvSpPr>
            <p:spPr bwMode="auto">
              <a:xfrm>
                <a:off x="424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4" name="Freeform 3130"/>
              <p:cNvSpPr>
                <a:spLocks/>
              </p:cNvSpPr>
              <p:nvPr/>
            </p:nvSpPr>
            <p:spPr bwMode="auto">
              <a:xfrm>
                <a:off x="423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5" name="Freeform 3131"/>
              <p:cNvSpPr>
                <a:spLocks/>
              </p:cNvSpPr>
              <p:nvPr/>
            </p:nvSpPr>
            <p:spPr bwMode="auto">
              <a:xfrm>
                <a:off x="422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6" name="Freeform 3132"/>
              <p:cNvSpPr>
                <a:spLocks/>
              </p:cNvSpPr>
              <p:nvPr/>
            </p:nvSpPr>
            <p:spPr bwMode="auto">
              <a:xfrm>
                <a:off x="421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7" name="Freeform 3133"/>
              <p:cNvSpPr>
                <a:spLocks/>
              </p:cNvSpPr>
              <p:nvPr/>
            </p:nvSpPr>
            <p:spPr bwMode="auto">
              <a:xfrm>
                <a:off x="420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8" name="Freeform 3134"/>
              <p:cNvSpPr>
                <a:spLocks/>
              </p:cNvSpPr>
              <p:nvPr/>
            </p:nvSpPr>
            <p:spPr bwMode="auto">
              <a:xfrm>
                <a:off x="419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79" name="Freeform 3135"/>
              <p:cNvSpPr>
                <a:spLocks/>
              </p:cNvSpPr>
              <p:nvPr/>
            </p:nvSpPr>
            <p:spPr bwMode="auto">
              <a:xfrm>
                <a:off x="418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0" name="Freeform 3136"/>
              <p:cNvSpPr>
                <a:spLocks/>
              </p:cNvSpPr>
              <p:nvPr/>
            </p:nvSpPr>
            <p:spPr bwMode="auto">
              <a:xfrm>
                <a:off x="417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1" name="Freeform 3137"/>
              <p:cNvSpPr>
                <a:spLocks/>
              </p:cNvSpPr>
              <p:nvPr/>
            </p:nvSpPr>
            <p:spPr bwMode="auto">
              <a:xfrm>
                <a:off x="416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2" name="Freeform 3138"/>
              <p:cNvSpPr>
                <a:spLocks/>
              </p:cNvSpPr>
              <p:nvPr/>
            </p:nvSpPr>
            <p:spPr bwMode="auto">
              <a:xfrm>
                <a:off x="415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3" name="Freeform 3139"/>
              <p:cNvSpPr>
                <a:spLocks/>
              </p:cNvSpPr>
              <p:nvPr/>
            </p:nvSpPr>
            <p:spPr bwMode="auto">
              <a:xfrm>
                <a:off x="414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4" name="Freeform 3140"/>
              <p:cNvSpPr>
                <a:spLocks/>
              </p:cNvSpPr>
              <p:nvPr/>
            </p:nvSpPr>
            <p:spPr bwMode="auto">
              <a:xfrm>
                <a:off x="413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5" name="Freeform 3141"/>
              <p:cNvSpPr>
                <a:spLocks/>
              </p:cNvSpPr>
              <p:nvPr/>
            </p:nvSpPr>
            <p:spPr bwMode="auto">
              <a:xfrm>
                <a:off x="413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6" name="Freeform 3142"/>
              <p:cNvSpPr>
                <a:spLocks/>
              </p:cNvSpPr>
              <p:nvPr/>
            </p:nvSpPr>
            <p:spPr bwMode="auto">
              <a:xfrm>
                <a:off x="412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7" name="Freeform 3143"/>
              <p:cNvSpPr>
                <a:spLocks/>
              </p:cNvSpPr>
              <p:nvPr/>
            </p:nvSpPr>
            <p:spPr bwMode="auto">
              <a:xfrm>
                <a:off x="411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8" name="Freeform 3144"/>
              <p:cNvSpPr>
                <a:spLocks/>
              </p:cNvSpPr>
              <p:nvPr/>
            </p:nvSpPr>
            <p:spPr bwMode="auto">
              <a:xfrm>
                <a:off x="410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89" name="Freeform 3145"/>
              <p:cNvSpPr>
                <a:spLocks/>
              </p:cNvSpPr>
              <p:nvPr/>
            </p:nvSpPr>
            <p:spPr bwMode="auto">
              <a:xfrm>
                <a:off x="409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0" name="Freeform 3146"/>
              <p:cNvSpPr>
                <a:spLocks/>
              </p:cNvSpPr>
              <p:nvPr/>
            </p:nvSpPr>
            <p:spPr bwMode="auto">
              <a:xfrm>
                <a:off x="408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1" name="Freeform 3147"/>
              <p:cNvSpPr>
                <a:spLocks/>
              </p:cNvSpPr>
              <p:nvPr/>
            </p:nvSpPr>
            <p:spPr bwMode="auto">
              <a:xfrm>
                <a:off x="407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2" name="Freeform 3148"/>
              <p:cNvSpPr>
                <a:spLocks/>
              </p:cNvSpPr>
              <p:nvPr/>
            </p:nvSpPr>
            <p:spPr bwMode="auto">
              <a:xfrm>
                <a:off x="406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3" name="Freeform 3149"/>
              <p:cNvSpPr>
                <a:spLocks/>
              </p:cNvSpPr>
              <p:nvPr/>
            </p:nvSpPr>
            <p:spPr bwMode="auto">
              <a:xfrm>
                <a:off x="405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4" name="Freeform 3150"/>
              <p:cNvSpPr>
                <a:spLocks/>
              </p:cNvSpPr>
              <p:nvPr/>
            </p:nvSpPr>
            <p:spPr bwMode="auto">
              <a:xfrm>
                <a:off x="404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5" name="Freeform 3151"/>
              <p:cNvSpPr>
                <a:spLocks/>
              </p:cNvSpPr>
              <p:nvPr/>
            </p:nvSpPr>
            <p:spPr bwMode="auto">
              <a:xfrm>
                <a:off x="403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6" name="Freeform 3152"/>
              <p:cNvSpPr>
                <a:spLocks/>
              </p:cNvSpPr>
              <p:nvPr/>
            </p:nvSpPr>
            <p:spPr bwMode="auto">
              <a:xfrm>
                <a:off x="402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7" name="Freeform 3153"/>
              <p:cNvSpPr>
                <a:spLocks/>
              </p:cNvSpPr>
              <p:nvPr/>
            </p:nvSpPr>
            <p:spPr bwMode="auto">
              <a:xfrm>
                <a:off x="401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8" name="Freeform 3154"/>
              <p:cNvSpPr>
                <a:spLocks/>
              </p:cNvSpPr>
              <p:nvPr/>
            </p:nvSpPr>
            <p:spPr bwMode="auto">
              <a:xfrm>
                <a:off x="400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099" name="Freeform 3155"/>
              <p:cNvSpPr>
                <a:spLocks/>
              </p:cNvSpPr>
              <p:nvPr/>
            </p:nvSpPr>
            <p:spPr bwMode="auto">
              <a:xfrm>
                <a:off x="400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0" name="Freeform 3156"/>
              <p:cNvSpPr>
                <a:spLocks/>
              </p:cNvSpPr>
              <p:nvPr/>
            </p:nvSpPr>
            <p:spPr bwMode="auto">
              <a:xfrm>
                <a:off x="399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1" name="Freeform 3157"/>
              <p:cNvSpPr>
                <a:spLocks/>
              </p:cNvSpPr>
              <p:nvPr/>
            </p:nvSpPr>
            <p:spPr bwMode="auto">
              <a:xfrm>
                <a:off x="398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2" name="Freeform 3158"/>
              <p:cNvSpPr>
                <a:spLocks/>
              </p:cNvSpPr>
              <p:nvPr/>
            </p:nvSpPr>
            <p:spPr bwMode="auto">
              <a:xfrm>
                <a:off x="397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3" name="Freeform 3159"/>
              <p:cNvSpPr>
                <a:spLocks/>
              </p:cNvSpPr>
              <p:nvPr/>
            </p:nvSpPr>
            <p:spPr bwMode="auto">
              <a:xfrm>
                <a:off x="396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4" name="Freeform 3160"/>
              <p:cNvSpPr>
                <a:spLocks/>
              </p:cNvSpPr>
              <p:nvPr/>
            </p:nvSpPr>
            <p:spPr bwMode="auto">
              <a:xfrm>
                <a:off x="395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5" name="Freeform 3161"/>
              <p:cNvSpPr>
                <a:spLocks/>
              </p:cNvSpPr>
              <p:nvPr/>
            </p:nvSpPr>
            <p:spPr bwMode="auto">
              <a:xfrm>
                <a:off x="394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6" name="Freeform 3162"/>
              <p:cNvSpPr>
                <a:spLocks/>
              </p:cNvSpPr>
              <p:nvPr/>
            </p:nvSpPr>
            <p:spPr bwMode="auto">
              <a:xfrm>
                <a:off x="393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7" name="Freeform 3163"/>
              <p:cNvSpPr>
                <a:spLocks/>
              </p:cNvSpPr>
              <p:nvPr/>
            </p:nvSpPr>
            <p:spPr bwMode="auto">
              <a:xfrm>
                <a:off x="392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8" name="Freeform 3164"/>
              <p:cNvSpPr>
                <a:spLocks/>
              </p:cNvSpPr>
              <p:nvPr/>
            </p:nvSpPr>
            <p:spPr bwMode="auto">
              <a:xfrm>
                <a:off x="391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09" name="Freeform 3165"/>
              <p:cNvSpPr>
                <a:spLocks/>
              </p:cNvSpPr>
              <p:nvPr/>
            </p:nvSpPr>
            <p:spPr bwMode="auto">
              <a:xfrm>
                <a:off x="390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0" name="Freeform 3166"/>
              <p:cNvSpPr>
                <a:spLocks/>
              </p:cNvSpPr>
              <p:nvPr/>
            </p:nvSpPr>
            <p:spPr bwMode="auto">
              <a:xfrm>
                <a:off x="389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1" name="Freeform 3167"/>
              <p:cNvSpPr>
                <a:spLocks/>
              </p:cNvSpPr>
              <p:nvPr/>
            </p:nvSpPr>
            <p:spPr bwMode="auto">
              <a:xfrm>
                <a:off x="388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2" name="Freeform 3168"/>
              <p:cNvSpPr>
                <a:spLocks/>
              </p:cNvSpPr>
              <p:nvPr/>
            </p:nvSpPr>
            <p:spPr bwMode="auto">
              <a:xfrm>
                <a:off x="387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3" name="Freeform 3169"/>
              <p:cNvSpPr>
                <a:spLocks/>
              </p:cNvSpPr>
              <p:nvPr/>
            </p:nvSpPr>
            <p:spPr bwMode="auto">
              <a:xfrm>
                <a:off x="386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4" name="Freeform 3170"/>
              <p:cNvSpPr>
                <a:spLocks/>
              </p:cNvSpPr>
              <p:nvPr/>
            </p:nvSpPr>
            <p:spPr bwMode="auto">
              <a:xfrm>
                <a:off x="386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5" name="Freeform 3171"/>
              <p:cNvSpPr>
                <a:spLocks/>
              </p:cNvSpPr>
              <p:nvPr/>
            </p:nvSpPr>
            <p:spPr bwMode="auto">
              <a:xfrm>
                <a:off x="385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6" name="Freeform 3172"/>
              <p:cNvSpPr>
                <a:spLocks/>
              </p:cNvSpPr>
              <p:nvPr/>
            </p:nvSpPr>
            <p:spPr bwMode="auto">
              <a:xfrm>
                <a:off x="384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7" name="Freeform 3173"/>
              <p:cNvSpPr>
                <a:spLocks/>
              </p:cNvSpPr>
              <p:nvPr/>
            </p:nvSpPr>
            <p:spPr bwMode="auto">
              <a:xfrm>
                <a:off x="383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8" name="Freeform 3174"/>
              <p:cNvSpPr>
                <a:spLocks/>
              </p:cNvSpPr>
              <p:nvPr/>
            </p:nvSpPr>
            <p:spPr bwMode="auto">
              <a:xfrm>
                <a:off x="382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19" name="Freeform 3175"/>
              <p:cNvSpPr>
                <a:spLocks/>
              </p:cNvSpPr>
              <p:nvPr/>
            </p:nvSpPr>
            <p:spPr bwMode="auto">
              <a:xfrm>
                <a:off x="381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0" name="Freeform 3176"/>
              <p:cNvSpPr>
                <a:spLocks/>
              </p:cNvSpPr>
              <p:nvPr/>
            </p:nvSpPr>
            <p:spPr bwMode="auto">
              <a:xfrm>
                <a:off x="380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1" name="Freeform 3177"/>
              <p:cNvSpPr>
                <a:spLocks/>
              </p:cNvSpPr>
              <p:nvPr/>
            </p:nvSpPr>
            <p:spPr bwMode="auto">
              <a:xfrm>
                <a:off x="379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2" name="Freeform 3178"/>
              <p:cNvSpPr>
                <a:spLocks/>
              </p:cNvSpPr>
              <p:nvPr/>
            </p:nvSpPr>
            <p:spPr bwMode="auto">
              <a:xfrm>
                <a:off x="378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3" name="Freeform 3179"/>
              <p:cNvSpPr>
                <a:spLocks/>
              </p:cNvSpPr>
              <p:nvPr/>
            </p:nvSpPr>
            <p:spPr bwMode="auto">
              <a:xfrm>
                <a:off x="377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4" name="Freeform 3180"/>
              <p:cNvSpPr>
                <a:spLocks/>
              </p:cNvSpPr>
              <p:nvPr/>
            </p:nvSpPr>
            <p:spPr bwMode="auto">
              <a:xfrm>
                <a:off x="376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5" name="Freeform 3181"/>
              <p:cNvSpPr>
                <a:spLocks/>
              </p:cNvSpPr>
              <p:nvPr/>
            </p:nvSpPr>
            <p:spPr bwMode="auto">
              <a:xfrm>
                <a:off x="375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6" name="Freeform 3182"/>
              <p:cNvSpPr>
                <a:spLocks/>
              </p:cNvSpPr>
              <p:nvPr/>
            </p:nvSpPr>
            <p:spPr bwMode="auto">
              <a:xfrm>
                <a:off x="374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7" name="Freeform 3183"/>
              <p:cNvSpPr>
                <a:spLocks/>
              </p:cNvSpPr>
              <p:nvPr/>
            </p:nvSpPr>
            <p:spPr bwMode="auto">
              <a:xfrm>
                <a:off x="373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8" name="Freeform 3184"/>
              <p:cNvSpPr>
                <a:spLocks/>
              </p:cNvSpPr>
              <p:nvPr/>
            </p:nvSpPr>
            <p:spPr bwMode="auto">
              <a:xfrm>
                <a:off x="373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29" name="Freeform 3185"/>
              <p:cNvSpPr>
                <a:spLocks/>
              </p:cNvSpPr>
              <p:nvPr/>
            </p:nvSpPr>
            <p:spPr bwMode="auto">
              <a:xfrm>
                <a:off x="372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0" name="Freeform 3186"/>
              <p:cNvSpPr>
                <a:spLocks/>
              </p:cNvSpPr>
              <p:nvPr/>
            </p:nvSpPr>
            <p:spPr bwMode="auto">
              <a:xfrm>
                <a:off x="371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1" name="Freeform 3187"/>
              <p:cNvSpPr>
                <a:spLocks/>
              </p:cNvSpPr>
              <p:nvPr/>
            </p:nvSpPr>
            <p:spPr bwMode="auto">
              <a:xfrm>
                <a:off x="370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2" name="Freeform 3188"/>
              <p:cNvSpPr>
                <a:spLocks/>
              </p:cNvSpPr>
              <p:nvPr/>
            </p:nvSpPr>
            <p:spPr bwMode="auto">
              <a:xfrm>
                <a:off x="369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3" name="Freeform 3189"/>
              <p:cNvSpPr>
                <a:spLocks/>
              </p:cNvSpPr>
              <p:nvPr/>
            </p:nvSpPr>
            <p:spPr bwMode="auto">
              <a:xfrm>
                <a:off x="368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4" name="Freeform 3190"/>
              <p:cNvSpPr>
                <a:spLocks/>
              </p:cNvSpPr>
              <p:nvPr/>
            </p:nvSpPr>
            <p:spPr bwMode="auto">
              <a:xfrm>
                <a:off x="367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5" name="Freeform 3191"/>
              <p:cNvSpPr>
                <a:spLocks/>
              </p:cNvSpPr>
              <p:nvPr/>
            </p:nvSpPr>
            <p:spPr bwMode="auto">
              <a:xfrm>
                <a:off x="366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6" name="Freeform 3192"/>
              <p:cNvSpPr>
                <a:spLocks/>
              </p:cNvSpPr>
              <p:nvPr/>
            </p:nvSpPr>
            <p:spPr bwMode="auto">
              <a:xfrm>
                <a:off x="365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7" name="Freeform 3193"/>
              <p:cNvSpPr>
                <a:spLocks/>
              </p:cNvSpPr>
              <p:nvPr/>
            </p:nvSpPr>
            <p:spPr bwMode="auto">
              <a:xfrm>
                <a:off x="364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8" name="Freeform 3194"/>
              <p:cNvSpPr>
                <a:spLocks/>
              </p:cNvSpPr>
              <p:nvPr/>
            </p:nvSpPr>
            <p:spPr bwMode="auto">
              <a:xfrm>
                <a:off x="363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39" name="Freeform 3195"/>
              <p:cNvSpPr>
                <a:spLocks/>
              </p:cNvSpPr>
              <p:nvPr/>
            </p:nvSpPr>
            <p:spPr bwMode="auto">
              <a:xfrm>
                <a:off x="362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0" name="Freeform 3196"/>
              <p:cNvSpPr>
                <a:spLocks/>
              </p:cNvSpPr>
              <p:nvPr/>
            </p:nvSpPr>
            <p:spPr bwMode="auto">
              <a:xfrm>
                <a:off x="361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1" name="Freeform 3197"/>
              <p:cNvSpPr>
                <a:spLocks/>
              </p:cNvSpPr>
              <p:nvPr/>
            </p:nvSpPr>
            <p:spPr bwMode="auto">
              <a:xfrm>
                <a:off x="360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2" name="Freeform 3198"/>
              <p:cNvSpPr>
                <a:spLocks/>
              </p:cNvSpPr>
              <p:nvPr/>
            </p:nvSpPr>
            <p:spPr bwMode="auto">
              <a:xfrm>
                <a:off x="360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3" name="Freeform 3199"/>
              <p:cNvSpPr>
                <a:spLocks/>
              </p:cNvSpPr>
              <p:nvPr/>
            </p:nvSpPr>
            <p:spPr bwMode="auto">
              <a:xfrm>
                <a:off x="359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4" name="Freeform 3200"/>
              <p:cNvSpPr>
                <a:spLocks/>
              </p:cNvSpPr>
              <p:nvPr/>
            </p:nvSpPr>
            <p:spPr bwMode="auto">
              <a:xfrm>
                <a:off x="3581"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5" name="Freeform 3201"/>
              <p:cNvSpPr>
                <a:spLocks/>
              </p:cNvSpPr>
              <p:nvPr/>
            </p:nvSpPr>
            <p:spPr bwMode="auto">
              <a:xfrm>
                <a:off x="3572"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6" name="Freeform 3202"/>
              <p:cNvSpPr>
                <a:spLocks/>
              </p:cNvSpPr>
              <p:nvPr/>
            </p:nvSpPr>
            <p:spPr bwMode="auto">
              <a:xfrm>
                <a:off x="356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7" name="Freeform 3203"/>
              <p:cNvSpPr>
                <a:spLocks/>
              </p:cNvSpPr>
              <p:nvPr/>
            </p:nvSpPr>
            <p:spPr bwMode="auto">
              <a:xfrm>
                <a:off x="3553"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8" name="Freeform 3204"/>
              <p:cNvSpPr>
                <a:spLocks/>
              </p:cNvSpPr>
              <p:nvPr/>
            </p:nvSpPr>
            <p:spPr bwMode="auto">
              <a:xfrm>
                <a:off x="3544"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49" name="Freeform 3205"/>
              <p:cNvSpPr>
                <a:spLocks/>
              </p:cNvSpPr>
              <p:nvPr/>
            </p:nvSpPr>
            <p:spPr bwMode="auto">
              <a:xfrm>
                <a:off x="353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0" name="Freeform 3206"/>
              <p:cNvSpPr>
                <a:spLocks/>
              </p:cNvSpPr>
              <p:nvPr/>
            </p:nvSpPr>
            <p:spPr bwMode="auto">
              <a:xfrm>
                <a:off x="3525"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1" name="Freeform 3207"/>
              <p:cNvSpPr>
                <a:spLocks/>
              </p:cNvSpPr>
              <p:nvPr/>
            </p:nvSpPr>
            <p:spPr bwMode="auto">
              <a:xfrm>
                <a:off x="3516"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2" name="Freeform 3208"/>
              <p:cNvSpPr>
                <a:spLocks/>
              </p:cNvSpPr>
              <p:nvPr/>
            </p:nvSpPr>
            <p:spPr bwMode="auto">
              <a:xfrm>
                <a:off x="3507"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3" name="Freeform 3209"/>
              <p:cNvSpPr>
                <a:spLocks/>
              </p:cNvSpPr>
              <p:nvPr/>
            </p:nvSpPr>
            <p:spPr bwMode="auto">
              <a:xfrm>
                <a:off x="349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4" name="Freeform 3210"/>
              <p:cNvSpPr>
                <a:spLocks/>
              </p:cNvSpPr>
              <p:nvPr/>
            </p:nvSpPr>
            <p:spPr bwMode="auto">
              <a:xfrm>
                <a:off x="3488"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5" name="Freeform 3211"/>
              <p:cNvSpPr>
                <a:spLocks/>
              </p:cNvSpPr>
              <p:nvPr/>
            </p:nvSpPr>
            <p:spPr bwMode="auto">
              <a:xfrm>
                <a:off x="3479"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sp>
            <p:nvSpPr>
              <p:cNvPr id="14156" name="Freeform 3212"/>
              <p:cNvSpPr>
                <a:spLocks/>
              </p:cNvSpPr>
              <p:nvPr/>
            </p:nvSpPr>
            <p:spPr bwMode="auto">
              <a:xfrm>
                <a:off x="3470" y="3161"/>
                <a:ext cx="17" cy="17"/>
              </a:xfrm>
              <a:custGeom>
                <a:avLst/>
                <a:gdLst>
                  <a:gd name="T0" fmla="*/ 16 w 17"/>
                  <a:gd name="T1" fmla="*/ 16 h 17"/>
                  <a:gd name="T2" fmla="*/ 16 w 17"/>
                  <a:gd name="T3" fmla="*/ 0 h 17"/>
                  <a:gd name="T4" fmla="*/ 0 w 17"/>
                  <a:gd name="T5" fmla="*/ 0 h 17"/>
                  <a:gd name="T6" fmla="*/ 0 w 17"/>
                  <a:gd name="T7" fmla="*/ 16 h 17"/>
                  <a:gd name="T8" fmla="*/ 16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0"/>
                    </a:lnTo>
                    <a:lnTo>
                      <a:pt x="0" y="0"/>
                    </a:lnTo>
                    <a:lnTo>
                      <a:pt x="0" y="16"/>
                    </a:lnTo>
                    <a:lnTo>
                      <a:pt x="16" y="16"/>
                    </a:lnTo>
                  </a:path>
                </a:pathLst>
              </a:custGeom>
              <a:solidFill>
                <a:srgbClr val="333333"/>
              </a:solidFill>
              <a:ln w="9525" cap="rnd">
                <a:noFill/>
                <a:round/>
                <a:headEnd/>
                <a:tailEnd/>
              </a:ln>
            </p:spPr>
            <p:txBody>
              <a:bodyPr/>
              <a:lstStyle/>
              <a:p>
                <a:endParaRPr lang="fr-FR"/>
              </a:p>
            </p:txBody>
          </p:sp>
        </p:grpSp>
        <p:sp>
          <p:nvSpPr>
            <p:cNvPr id="13384" name="Rectangle 3214"/>
            <p:cNvSpPr>
              <a:spLocks noChangeArrowheads="1"/>
            </p:cNvSpPr>
            <p:nvPr/>
          </p:nvSpPr>
          <p:spPr bwMode="auto">
            <a:xfrm>
              <a:off x="4310" y="3237"/>
              <a:ext cx="1180" cy="143"/>
            </a:xfrm>
            <a:prstGeom prst="rect">
              <a:avLst/>
            </a:prstGeom>
            <a:noFill/>
            <a:ln w="12700">
              <a:solidFill>
                <a:srgbClr val="000000"/>
              </a:solidFill>
              <a:miter lim="800000"/>
              <a:headEnd/>
              <a:tailEnd/>
            </a:ln>
          </p:spPr>
          <p:txBody>
            <a:bodyPr wrap="none" anchor="ctr"/>
            <a:lstStyle/>
            <a:p>
              <a:endParaRPr lang="fr-FR"/>
            </a:p>
          </p:txBody>
        </p:sp>
        <p:sp>
          <p:nvSpPr>
            <p:cNvPr id="13385" name="Rectangle 3215"/>
            <p:cNvSpPr>
              <a:spLocks noChangeArrowheads="1"/>
            </p:cNvSpPr>
            <p:nvPr/>
          </p:nvSpPr>
          <p:spPr bwMode="auto">
            <a:xfrm>
              <a:off x="4393" y="3236"/>
              <a:ext cx="950" cy="175"/>
            </a:xfrm>
            <a:prstGeom prst="rect">
              <a:avLst/>
            </a:prstGeom>
            <a:noFill/>
            <a:ln w="9525">
              <a:noFill/>
              <a:miter lim="800000"/>
              <a:headEnd/>
              <a:tailEnd/>
            </a:ln>
          </p:spPr>
          <p:txBody>
            <a:bodyPr wrap="none" lIns="92075" tIns="46038" rIns="92075" bIns="46038">
              <a:spAutoFit/>
            </a:bodyPr>
            <a:lstStyle/>
            <a:p>
              <a:pPr algn="l"/>
              <a:r>
                <a:rPr lang="fr-FR" sz="1200" b="1" dirty="0" smtClean="0">
                  <a:solidFill>
                    <a:srgbClr val="CC6600"/>
                  </a:solidFill>
                </a:rPr>
                <a:t>Supervision Center</a:t>
              </a:r>
              <a:endParaRPr lang="fr-FR" sz="1200" b="1" dirty="0">
                <a:solidFill>
                  <a:srgbClr val="CC6600"/>
                </a:solidFill>
              </a:endParaRPr>
            </a:p>
          </p:txBody>
        </p:sp>
        <p:sp>
          <p:nvSpPr>
            <p:cNvPr id="13386" name="Rectangle 3216"/>
            <p:cNvSpPr>
              <a:spLocks noChangeArrowheads="1"/>
            </p:cNvSpPr>
            <p:nvPr/>
          </p:nvSpPr>
          <p:spPr bwMode="auto">
            <a:xfrm>
              <a:off x="3474" y="3465"/>
              <a:ext cx="2295" cy="229"/>
            </a:xfrm>
            <a:prstGeom prst="rect">
              <a:avLst/>
            </a:prstGeom>
            <a:noFill/>
            <a:ln w="12700">
              <a:noFill/>
              <a:miter lim="800000"/>
              <a:headEnd/>
              <a:tailEnd/>
            </a:ln>
          </p:spPr>
          <p:txBody>
            <a:bodyPr wrap="none" anchor="ctr"/>
            <a:lstStyle/>
            <a:p>
              <a:endParaRPr lang="fr-FR"/>
            </a:p>
          </p:txBody>
        </p:sp>
        <p:sp>
          <p:nvSpPr>
            <p:cNvPr id="13387" name="Rectangle 3217"/>
            <p:cNvSpPr>
              <a:spLocks noChangeArrowheads="1"/>
            </p:cNvSpPr>
            <p:nvPr/>
          </p:nvSpPr>
          <p:spPr bwMode="auto">
            <a:xfrm>
              <a:off x="3663" y="3489"/>
              <a:ext cx="2026" cy="142"/>
            </a:xfrm>
            <a:prstGeom prst="rect">
              <a:avLst/>
            </a:prstGeom>
            <a:noFill/>
            <a:ln w="9525">
              <a:noFill/>
              <a:miter lim="800000"/>
              <a:headEnd/>
              <a:tailEnd/>
            </a:ln>
          </p:spPr>
          <p:txBody>
            <a:bodyPr wrap="none" anchor="ctr"/>
            <a:lstStyle/>
            <a:p>
              <a:endParaRPr lang="fr-FR"/>
            </a:p>
          </p:txBody>
        </p:sp>
        <p:sp>
          <p:nvSpPr>
            <p:cNvPr id="13388" name="Rectangle 3218"/>
            <p:cNvSpPr>
              <a:spLocks noChangeArrowheads="1"/>
            </p:cNvSpPr>
            <p:nvPr/>
          </p:nvSpPr>
          <p:spPr bwMode="auto">
            <a:xfrm>
              <a:off x="3512" y="3480"/>
              <a:ext cx="2250" cy="194"/>
            </a:xfrm>
            <a:prstGeom prst="rect">
              <a:avLst/>
            </a:prstGeom>
            <a:noFill/>
            <a:ln w="9525">
              <a:noFill/>
              <a:miter lim="800000"/>
              <a:headEnd/>
              <a:tailEnd/>
            </a:ln>
          </p:spPr>
          <p:txBody>
            <a:bodyPr wrap="none" lIns="92075" tIns="46038" rIns="92075" bIns="46038">
              <a:spAutoFit/>
            </a:bodyPr>
            <a:lstStyle/>
            <a:p>
              <a:r>
                <a:rPr lang="en-US" sz="1400" b="1" i="1" dirty="0" smtClean="0">
                  <a:solidFill>
                    <a:srgbClr val="CC6600"/>
                  </a:solidFill>
                </a:rPr>
                <a:t>Calculation of the model output indicators</a:t>
              </a:r>
              <a:endParaRPr lang="fr-FR" sz="1400" b="1" i="1" dirty="0">
                <a:solidFill>
                  <a:srgbClr val="CC6600"/>
                </a:solidFill>
              </a:endParaRPr>
            </a:p>
          </p:txBody>
        </p:sp>
        <p:sp>
          <p:nvSpPr>
            <p:cNvPr id="13389" name="Rectangle 3219"/>
            <p:cNvSpPr>
              <a:spLocks noChangeArrowheads="1"/>
            </p:cNvSpPr>
            <p:nvPr/>
          </p:nvSpPr>
          <p:spPr bwMode="auto">
            <a:xfrm>
              <a:off x="3543" y="2544"/>
              <a:ext cx="622" cy="273"/>
            </a:xfrm>
            <a:prstGeom prst="rect">
              <a:avLst/>
            </a:prstGeom>
            <a:solidFill>
              <a:srgbClr val="FFFFCC"/>
            </a:solidFill>
            <a:ln w="12700">
              <a:solidFill>
                <a:srgbClr val="7F7F7F"/>
              </a:solidFill>
              <a:miter lim="800000"/>
              <a:headEnd/>
              <a:tailEnd/>
            </a:ln>
          </p:spPr>
          <p:txBody>
            <a:bodyPr wrap="none" anchor="ctr"/>
            <a:lstStyle/>
            <a:p>
              <a:endParaRPr lang="fr-FR"/>
            </a:p>
          </p:txBody>
        </p:sp>
        <p:sp>
          <p:nvSpPr>
            <p:cNvPr id="13390" name="Rectangle 3220"/>
            <p:cNvSpPr>
              <a:spLocks noChangeArrowheads="1"/>
            </p:cNvSpPr>
            <p:nvPr/>
          </p:nvSpPr>
          <p:spPr bwMode="auto">
            <a:xfrm>
              <a:off x="3526" y="2506"/>
              <a:ext cx="689" cy="175"/>
            </a:xfrm>
            <a:prstGeom prst="rect">
              <a:avLst/>
            </a:prstGeom>
            <a:noFill/>
            <a:ln w="9525">
              <a:noFill/>
              <a:miter lim="800000"/>
              <a:headEnd/>
              <a:tailEnd/>
            </a:ln>
          </p:spPr>
          <p:txBody>
            <a:bodyPr wrap="none" lIns="92075" tIns="46038" rIns="92075" bIns="46038">
              <a:spAutoFit/>
            </a:bodyPr>
            <a:lstStyle/>
            <a:p>
              <a:pPr algn="l"/>
              <a:r>
                <a:rPr lang="fr-FR" sz="1200" dirty="0">
                  <a:solidFill>
                    <a:srgbClr val="000000"/>
                  </a:solidFill>
                </a:rPr>
                <a:t>Circulation(s)</a:t>
              </a:r>
            </a:p>
          </p:txBody>
        </p:sp>
        <p:sp>
          <p:nvSpPr>
            <p:cNvPr id="13391" name="Rectangle 3221"/>
            <p:cNvSpPr>
              <a:spLocks noChangeArrowheads="1"/>
            </p:cNvSpPr>
            <p:nvPr/>
          </p:nvSpPr>
          <p:spPr bwMode="auto">
            <a:xfrm>
              <a:off x="3491" y="2623"/>
              <a:ext cx="808"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rPr>
                <a:t>Of maintenance</a:t>
              </a:r>
              <a:endParaRPr lang="fr-FR" sz="1200" dirty="0">
                <a:solidFill>
                  <a:srgbClr val="000000"/>
                </a:solidFill>
              </a:endParaRPr>
            </a:p>
          </p:txBody>
        </p:sp>
        <p:sp>
          <p:nvSpPr>
            <p:cNvPr id="13392" name="Rectangle 3222"/>
            <p:cNvSpPr>
              <a:spLocks noChangeArrowheads="1"/>
            </p:cNvSpPr>
            <p:nvPr/>
          </p:nvSpPr>
          <p:spPr bwMode="auto">
            <a:xfrm>
              <a:off x="4380" y="2474"/>
              <a:ext cx="552" cy="274"/>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93" name="Rectangle 3223"/>
            <p:cNvSpPr>
              <a:spLocks noChangeArrowheads="1"/>
            </p:cNvSpPr>
            <p:nvPr/>
          </p:nvSpPr>
          <p:spPr bwMode="auto">
            <a:xfrm>
              <a:off x="5122" y="2544"/>
              <a:ext cx="552" cy="273"/>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394" name="Rectangle 3224"/>
            <p:cNvSpPr>
              <a:spLocks noChangeArrowheads="1"/>
            </p:cNvSpPr>
            <p:nvPr/>
          </p:nvSpPr>
          <p:spPr bwMode="auto">
            <a:xfrm>
              <a:off x="5175" y="2506"/>
              <a:ext cx="426"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rPr>
                <a:t>On-call</a:t>
              </a:r>
              <a:endParaRPr lang="fr-FR" sz="1200" dirty="0">
                <a:solidFill>
                  <a:srgbClr val="000000"/>
                </a:solidFill>
              </a:endParaRPr>
            </a:p>
          </p:txBody>
        </p:sp>
        <p:sp>
          <p:nvSpPr>
            <p:cNvPr id="13395" name="Rectangle 3225"/>
            <p:cNvSpPr>
              <a:spLocks noChangeArrowheads="1"/>
            </p:cNvSpPr>
            <p:nvPr/>
          </p:nvSpPr>
          <p:spPr bwMode="auto">
            <a:xfrm>
              <a:off x="5247" y="2623"/>
              <a:ext cx="378"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rPr>
                <a:t>Agent</a:t>
              </a:r>
              <a:endParaRPr lang="fr-FR" sz="1200" dirty="0">
                <a:solidFill>
                  <a:srgbClr val="000000"/>
                </a:solidFill>
              </a:endParaRPr>
            </a:p>
          </p:txBody>
        </p:sp>
        <p:sp>
          <p:nvSpPr>
            <p:cNvPr id="13396" name="Rectangle 3226"/>
            <p:cNvSpPr>
              <a:spLocks noChangeArrowheads="1"/>
            </p:cNvSpPr>
            <p:nvPr/>
          </p:nvSpPr>
          <p:spPr bwMode="auto">
            <a:xfrm>
              <a:off x="4938" y="3117"/>
              <a:ext cx="142" cy="142"/>
            </a:xfrm>
            <a:prstGeom prst="rect">
              <a:avLst/>
            </a:prstGeom>
            <a:noFill/>
            <a:ln w="9525">
              <a:noFill/>
              <a:miter lim="800000"/>
              <a:headEnd/>
              <a:tailEnd/>
            </a:ln>
          </p:spPr>
          <p:txBody>
            <a:bodyPr wrap="none" anchor="ctr"/>
            <a:lstStyle/>
            <a:p>
              <a:endParaRPr lang="fr-FR"/>
            </a:p>
          </p:txBody>
        </p:sp>
        <p:grpSp>
          <p:nvGrpSpPr>
            <p:cNvPr id="14" name="Group 3229"/>
            <p:cNvGrpSpPr>
              <a:grpSpLocks/>
            </p:cNvGrpSpPr>
            <p:nvPr/>
          </p:nvGrpSpPr>
          <p:grpSpPr bwMode="auto">
            <a:xfrm>
              <a:off x="4934" y="1907"/>
              <a:ext cx="426" cy="641"/>
              <a:chOff x="4934" y="1907"/>
              <a:chExt cx="426" cy="641"/>
            </a:xfrm>
          </p:grpSpPr>
          <p:sp>
            <p:nvSpPr>
              <p:cNvPr id="13599" name="Freeform 3227"/>
              <p:cNvSpPr>
                <a:spLocks/>
              </p:cNvSpPr>
              <p:nvPr/>
            </p:nvSpPr>
            <p:spPr bwMode="auto">
              <a:xfrm>
                <a:off x="4980" y="1987"/>
                <a:ext cx="380" cy="561"/>
              </a:xfrm>
              <a:custGeom>
                <a:avLst/>
                <a:gdLst>
                  <a:gd name="T0" fmla="*/ 14 w 380"/>
                  <a:gd name="T1" fmla="*/ 0 h 561"/>
                  <a:gd name="T2" fmla="*/ 0 w 380"/>
                  <a:gd name="T3" fmla="*/ 9 h 561"/>
                  <a:gd name="T4" fmla="*/ 365 w 380"/>
                  <a:gd name="T5" fmla="*/ 560 h 561"/>
                  <a:gd name="T6" fmla="*/ 379 w 380"/>
                  <a:gd name="T7" fmla="*/ 551 h 561"/>
                  <a:gd name="T8" fmla="*/ 14 w 380"/>
                  <a:gd name="T9" fmla="*/ 0 h 561"/>
                  <a:gd name="T10" fmla="*/ 0 60000 65536"/>
                  <a:gd name="T11" fmla="*/ 0 60000 65536"/>
                  <a:gd name="T12" fmla="*/ 0 60000 65536"/>
                  <a:gd name="T13" fmla="*/ 0 60000 65536"/>
                  <a:gd name="T14" fmla="*/ 0 60000 65536"/>
                  <a:gd name="T15" fmla="*/ 0 w 380"/>
                  <a:gd name="T16" fmla="*/ 0 h 561"/>
                  <a:gd name="T17" fmla="*/ 380 w 380"/>
                  <a:gd name="T18" fmla="*/ 561 h 561"/>
                </a:gdLst>
                <a:ahLst/>
                <a:cxnLst>
                  <a:cxn ang="T10">
                    <a:pos x="T0" y="T1"/>
                  </a:cxn>
                  <a:cxn ang="T11">
                    <a:pos x="T2" y="T3"/>
                  </a:cxn>
                  <a:cxn ang="T12">
                    <a:pos x="T4" y="T5"/>
                  </a:cxn>
                  <a:cxn ang="T13">
                    <a:pos x="T6" y="T7"/>
                  </a:cxn>
                  <a:cxn ang="T14">
                    <a:pos x="T8" y="T9"/>
                  </a:cxn>
                </a:cxnLst>
                <a:rect l="T15" t="T16" r="T17" b="T18"/>
                <a:pathLst>
                  <a:path w="380" h="561">
                    <a:moveTo>
                      <a:pt x="14" y="0"/>
                    </a:moveTo>
                    <a:lnTo>
                      <a:pt x="0" y="9"/>
                    </a:lnTo>
                    <a:lnTo>
                      <a:pt x="365" y="560"/>
                    </a:lnTo>
                    <a:lnTo>
                      <a:pt x="379" y="551"/>
                    </a:lnTo>
                    <a:lnTo>
                      <a:pt x="14" y="0"/>
                    </a:lnTo>
                  </a:path>
                </a:pathLst>
              </a:custGeom>
              <a:solidFill>
                <a:srgbClr val="800080"/>
              </a:solidFill>
              <a:ln w="9525" cap="rnd">
                <a:noFill/>
                <a:round/>
                <a:headEnd/>
                <a:tailEnd/>
              </a:ln>
            </p:spPr>
            <p:txBody>
              <a:bodyPr/>
              <a:lstStyle/>
              <a:p>
                <a:endParaRPr lang="fr-FR"/>
              </a:p>
            </p:txBody>
          </p:sp>
          <p:sp>
            <p:nvSpPr>
              <p:cNvPr id="13600" name="Freeform 3228"/>
              <p:cNvSpPr>
                <a:spLocks/>
              </p:cNvSpPr>
              <p:nvPr/>
            </p:nvSpPr>
            <p:spPr bwMode="auto">
              <a:xfrm>
                <a:off x="4934" y="1907"/>
                <a:ext cx="87" cy="106"/>
              </a:xfrm>
              <a:custGeom>
                <a:avLst/>
                <a:gdLst>
                  <a:gd name="T0" fmla="*/ 86 w 87"/>
                  <a:gd name="T1" fmla="*/ 68 h 106"/>
                  <a:gd name="T2" fmla="*/ 0 w 87"/>
                  <a:gd name="T3" fmla="*/ 0 h 106"/>
                  <a:gd name="T4" fmla="*/ 30 w 87"/>
                  <a:gd name="T5" fmla="*/ 105 h 106"/>
                  <a:gd name="T6" fmla="*/ 86 w 87"/>
                  <a:gd name="T7" fmla="*/ 68 h 106"/>
                  <a:gd name="T8" fmla="*/ 0 60000 65536"/>
                  <a:gd name="T9" fmla="*/ 0 60000 65536"/>
                  <a:gd name="T10" fmla="*/ 0 60000 65536"/>
                  <a:gd name="T11" fmla="*/ 0 60000 65536"/>
                  <a:gd name="T12" fmla="*/ 0 w 87"/>
                  <a:gd name="T13" fmla="*/ 0 h 106"/>
                  <a:gd name="T14" fmla="*/ 87 w 87"/>
                  <a:gd name="T15" fmla="*/ 106 h 106"/>
                </a:gdLst>
                <a:ahLst/>
                <a:cxnLst>
                  <a:cxn ang="T8">
                    <a:pos x="T0" y="T1"/>
                  </a:cxn>
                  <a:cxn ang="T9">
                    <a:pos x="T2" y="T3"/>
                  </a:cxn>
                  <a:cxn ang="T10">
                    <a:pos x="T4" y="T5"/>
                  </a:cxn>
                  <a:cxn ang="T11">
                    <a:pos x="T6" y="T7"/>
                  </a:cxn>
                </a:cxnLst>
                <a:rect l="T12" t="T13" r="T14" b="T15"/>
                <a:pathLst>
                  <a:path w="87" h="106">
                    <a:moveTo>
                      <a:pt x="86" y="68"/>
                    </a:moveTo>
                    <a:lnTo>
                      <a:pt x="0" y="0"/>
                    </a:lnTo>
                    <a:lnTo>
                      <a:pt x="30" y="105"/>
                    </a:lnTo>
                    <a:lnTo>
                      <a:pt x="86" y="68"/>
                    </a:lnTo>
                  </a:path>
                </a:pathLst>
              </a:custGeom>
              <a:solidFill>
                <a:srgbClr val="800080"/>
              </a:solidFill>
              <a:ln w="9525" cap="rnd">
                <a:noFill/>
                <a:round/>
                <a:headEnd/>
                <a:tailEnd/>
              </a:ln>
            </p:spPr>
            <p:txBody>
              <a:bodyPr/>
              <a:lstStyle/>
              <a:p>
                <a:endParaRPr lang="fr-FR"/>
              </a:p>
            </p:txBody>
          </p:sp>
        </p:grpSp>
        <p:grpSp>
          <p:nvGrpSpPr>
            <p:cNvPr id="15" name="Group 3232"/>
            <p:cNvGrpSpPr>
              <a:grpSpLocks/>
            </p:cNvGrpSpPr>
            <p:nvPr/>
          </p:nvGrpSpPr>
          <p:grpSpPr bwMode="auto">
            <a:xfrm>
              <a:off x="4762" y="1907"/>
              <a:ext cx="68" cy="562"/>
              <a:chOff x="4762" y="1907"/>
              <a:chExt cx="68" cy="562"/>
            </a:xfrm>
          </p:grpSpPr>
          <p:sp>
            <p:nvSpPr>
              <p:cNvPr id="13597" name="Freeform 3230"/>
              <p:cNvSpPr>
                <a:spLocks/>
              </p:cNvSpPr>
              <p:nvPr/>
            </p:nvSpPr>
            <p:spPr bwMode="auto">
              <a:xfrm>
                <a:off x="4785" y="2007"/>
                <a:ext cx="20" cy="462"/>
              </a:xfrm>
              <a:custGeom>
                <a:avLst/>
                <a:gdLst>
                  <a:gd name="T0" fmla="*/ 19 w 20"/>
                  <a:gd name="T1" fmla="*/ 0 h 462"/>
                  <a:gd name="T2" fmla="*/ 0 w 20"/>
                  <a:gd name="T3" fmla="*/ 0 h 462"/>
                  <a:gd name="T4" fmla="*/ 0 w 20"/>
                  <a:gd name="T5" fmla="*/ 461 h 462"/>
                  <a:gd name="T6" fmla="*/ 19 w 20"/>
                  <a:gd name="T7" fmla="*/ 461 h 462"/>
                  <a:gd name="T8" fmla="*/ 19 w 20"/>
                  <a:gd name="T9" fmla="*/ 0 h 462"/>
                  <a:gd name="T10" fmla="*/ 0 60000 65536"/>
                  <a:gd name="T11" fmla="*/ 0 60000 65536"/>
                  <a:gd name="T12" fmla="*/ 0 60000 65536"/>
                  <a:gd name="T13" fmla="*/ 0 60000 65536"/>
                  <a:gd name="T14" fmla="*/ 0 60000 65536"/>
                  <a:gd name="T15" fmla="*/ 0 w 20"/>
                  <a:gd name="T16" fmla="*/ 0 h 462"/>
                  <a:gd name="T17" fmla="*/ 20 w 20"/>
                  <a:gd name="T18" fmla="*/ 462 h 462"/>
                </a:gdLst>
                <a:ahLst/>
                <a:cxnLst>
                  <a:cxn ang="T10">
                    <a:pos x="T0" y="T1"/>
                  </a:cxn>
                  <a:cxn ang="T11">
                    <a:pos x="T2" y="T3"/>
                  </a:cxn>
                  <a:cxn ang="T12">
                    <a:pos x="T4" y="T5"/>
                  </a:cxn>
                  <a:cxn ang="T13">
                    <a:pos x="T6" y="T7"/>
                  </a:cxn>
                  <a:cxn ang="T14">
                    <a:pos x="T8" y="T9"/>
                  </a:cxn>
                </a:cxnLst>
                <a:rect l="T15" t="T16" r="T17" b="T18"/>
                <a:pathLst>
                  <a:path w="20" h="462">
                    <a:moveTo>
                      <a:pt x="19" y="0"/>
                    </a:moveTo>
                    <a:lnTo>
                      <a:pt x="0" y="0"/>
                    </a:lnTo>
                    <a:lnTo>
                      <a:pt x="0" y="461"/>
                    </a:lnTo>
                    <a:lnTo>
                      <a:pt x="19" y="461"/>
                    </a:lnTo>
                    <a:lnTo>
                      <a:pt x="19" y="0"/>
                    </a:lnTo>
                  </a:path>
                </a:pathLst>
              </a:custGeom>
              <a:solidFill>
                <a:srgbClr val="800080"/>
              </a:solidFill>
              <a:ln w="9525" cap="rnd">
                <a:noFill/>
                <a:round/>
                <a:headEnd/>
                <a:tailEnd/>
              </a:ln>
            </p:spPr>
            <p:txBody>
              <a:bodyPr/>
              <a:lstStyle/>
              <a:p>
                <a:endParaRPr lang="fr-FR"/>
              </a:p>
            </p:txBody>
          </p:sp>
          <p:sp>
            <p:nvSpPr>
              <p:cNvPr id="13598" name="Freeform 3231"/>
              <p:cNvSpPr>
                <a:spLocks/>
              </p:cNvSpPr>
              <p:nvPr/>
            </p:nvSpPr>
            <p:spPr bwMode="auto">
              <a:xfrm>
                <a:off x="4762" y="1907"/>
                <a:ext cx="68" cy="106"/>
              </a:xfrm>
              <a:custGeom>
                <a:avLst/>
                <a:gdLst>
                  <a:gd name="T0" fmla="*/ 67 w 68"/>
                  <a:gd name="T1" fmla="*/ 105 h 106"/>
                  <a:gd name="T2" fmla="*/ 32 w 68"/>
                  <a:gd name="T3" fmla="*/ 0 h 106"/>
                  <a:gd name="T4" fmla="*/ 0 w 68"/>
                  <a:gd name="T5" fmla="*/ 105 h 106"/>
                  <a:gd name="T6" fmla="*/ 67 w 68"/>
                  <a:gd name="T7" fmla="*/ 105 h 106"/>
                  <a:gd name="T8" fmla="*/ 0 60000 65536"/>
                  <a:gd name="T9" fmla="*/ 0 60000 65536"/>
                  <a:gd name="T10" fmla="*/ 0 60000 65536"/>
                  <a:gd name="T11" fmla="*/ 0 60000 65536"/>
                  <a:gd name="T12" fmla="*/ 0 w 68"/>
                  <a:gd name="T13" fmla="*/ 0 h 106"/>
                  <a:gd name="T14" fmla="*/ 68 w 68"/>
                  <a:gd name="T15" fmla="*/ 106 h 106"/>
                </a:gdLst>
                <a:ahLst/>
                <a:cxnLst>
                  <a:cxn ang="T8">
                    <a:pos x="T0" y="T1"/>
                  </a:cxn>
                  <a:cxn ang="T9">
                    <a:pos x="T2" y="T3"/>
                  </a:cxn>
                  <a:cxn ang="T10">
                    <a:pos x="T4" y="T5"/>
                  </a:cxn>
                  <a:cxn ang="T11">
                    <a:pos x="T6" y="T7"/>
                  </a:cxn>
                </a:cxnLst>
                <a:rect l="T12" t="T13" r="T14" b="T15"/>
                <a:pathLst>
                  <a:path w="68" h="106">
                    <a:moveTo>
                      <a:pt x="67" y="105"/>
                    </a:moveTo>
                    <a:lnTo>
                      <a:pt x="32" y="0"/>
                    </a:lnTo>
                    <a:lnTo>
                      <a:pt x="0" y="105"/>
                    </a:lnTo>
                    <a:lnTo>
                      <a:pt x="67" y="105"/>
                    </a:lnTo>
                  </a:path>
                </a:pathLst>
              </a:custGeom>
              <a:solidFill>
                <a:srgbClr val="800080"/>
              </a:solidFill>
              <a:ln w="9525" cap="rnd">
                <a:noFill/>
                <a:round/>
                <a:headEnd/>
                <a:tailEnd/>
              </a:ln>
            </p:spPr>
            <p:txBody>
              <a:bodyPr/>
              <a:lstStyle/>
              <a:p>
                <a:endParaRPr lang="fr-FR"/>
              </a:p>
            </p:txBody>
          </p:sp>
        </p:grpSp>
        <p:sp>
          <p:nvSpPr>
            <p:cNvPr id="13399" name="Rectangle 3233"/>
            <p:cNvSpPr>
              <a:spLocks noChangeArrowheads="1"/>
            </p:cNvSpPr>
            <p:nvPr/>
          </p:nvSpPr>
          <p:spPr bwMode="auto">
            <a:xfrm>
              <a:off x="4310" y="2544"/>
              <a:ext cx="552" cy="273"/>
            </a:xfrm>
            <a:prstGeom prst="rect">
              <a:avLst/>
            </a:prstGeom>
            <a:solidFill>
              <a:srgbClr val="FFFFFF"/>
            </a:solidFill>
            <a:ln w="12700">
              <a:solidFill>
                <a:srgbClr val="7F7F7F"/>
              </a:solidFill>
              <a:miter lim="800000"/>
              <a:headEnd/>
              <a:tailEnd/>
            </a:ln>
          </p:spPr>
          <p:txBody>
            <a:bodyPr wrap="none" anchor="ctr"/>
            <a:lstStyle/>
            <a:p>
              <a:endParaRPr lang="fr-FR"/>
            </a:p>
          </p:txBody>
        </p:sp>
        <p:sp>
          <p:nvSpPr>
            <p:cNvPr id="13400" name="Rectangle 3234"/>
            <p:cNvSpPr>
              <a:spLocks noChangeArrowheads="1"/>
            </p:cNvSpPr>
            <p:nvPr/>
          </p:nvSpPr>
          <p:spPr bwMode="auto">
            <a:xfrm>
              <a:off x="4249" y="2506"/>
              <a:ext cx="712"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rPr>
                <a:t>Maintenance</a:t>
              </a:r>
              <a:endParaRPr lang="fr-FR" sz="1200" dirty="0">
                <a:solidFill>
                  <a:srgbClr val="000000"/>
                </a:solidFill>
              </a:endParaRPr>
            </a:p>
          </p:txBody>
        </p:sp>
        <p:sp>
          <p:nvSpPr>
            <p:cNvPr id="13401" name="Rectangle 3235"/>
            <p:cNvSpPr>
              <a:spLocks noChangeArrowheads="1"/>
            </p:cNvSpPr>
            <p:nvPr/>
          </p:nvSpPr>
          <p:spPr bwMode="auto">
            <a:xfrm>
              <a:off x="4281" y="2623"/>
              <a:ext cx="485" cy="175"/>
            </a:xfrm>
            <a:prstGeom prst="rect">
              <a:avLst/>
            </a:prstGeom>
            <a:noFill/>
            <a:ln w="9525">
              <a:noFill/>
              <a:miter lim="800000"/>
              <a:headEnd/>
              <a:tailEnd/>
            </a:ln>
          </p:spPr>
          <p:txBody>
            <a:bodyPr wrap="none" lIns="92075" tIns="46038" rIns="92075" bIns="46038">
              <a:spAutoFit/>
            </a:bodyPr>
            <a:lstStyle/>
            <a:p>
              <a:pPr algn="l"/>
              <a:r>
                <a:rPr lang="fr-FR" sz="1200" dirty="0" smtClean="0">
                  <a:solidFill>
                    <a:srgbClr val="000000"/>
                  </a:solidFill>
                </a:rPr>
                <a:t>Team (s)</a:t>
              </a:r>
              <a:endParaRPr lang="fr-FR" sz="1200" dirty="0">
                <a:solidFill>
                  <a:srgbClr val="000000"/>
                </a:solidFill>
              </a:endParaRPr>
            </a:p>
          </p:txBody>
        </p:sp>
        <p:sp>
          <p:nvSpPr>
            <p:cNvPr id="13402" name="Rectangle 3236"/>
            <p:cNvSpPr>
              <a:spLocks noChangeArrowheads="1"/>
            </p:cNvSpPr>
            <p:nvPr/>
          </p:nvSpPr>
          <p:spPr bwMode="auto">
            <a:xfrm>
              <a:off x="3613" y="3237"/>
              <a:ext cx="615" cy="136"/>
            </a:xfrm>
            <a:prstGeom prst="rect">
              <a:avLst/>
            </a:prstGeom>
            <a:noFill/>
            <a:ln w="12700">
              <a:solidFill>
                <a:srgbClr val="000000"/>
              </a:solidFill>
              <a:miter lim="800000"/>
              <a:headEnd/>
              <a:tailEnd/>
            </a:ln>
          </p:spPr>
          <p:txBody>
            <a:bodyPr wrap="none" anchor="ctr"/>
            <a:lstStyle/>
            <a:p>
              <a:endParaRPr lang="fr-FR"/>
            </a:p>
          </p:txBody>
        </p:sp>
        <p:sp>
          <p:nvSpPr>
            <p:cNvPr id="13403" name="Rectangle 3237"/>
            <p:cNvSpPr>
              <a:spLocks noChangeArrowheads="1"/>
            </p:cNvSpPr>
            <p:nvPr/>
          </p:nvSpPr>
          <p:spPr bwMode="auto">
            <a:xfrm>
              <a:off x="3637" y="3220"/>
              <a:ext cx="506" cy="175"/>
            </a:xfrm>
            <a:prstGeom prst="rect">
              <a:avLst/>
            </a:prstGeom>
            <a:noFill/>
            <a:ln w="9525">
              <a:noFill/>
              <a:miter lim="800000"/>
              <a:headEnd/>
              <a:tailEnd/>
            </a:ln>
          </p:spPr>
          <p:txBody>
            <a:bodyPr wrap="none" lIns="92075" tIns="46038" rIns="92075" bIns="46038">
              <a:spAutoFit/>
            </a:bodyPr>
            <a:lstStyle/>
            <a:p>
              <a:pPr algn="l"/>
              <a:r>
                <a:rPr lang="fr-FR" sz="1200" i="1" dirty="0" err="1" smtClean="0">
                  <a:solidFill>
                    <a:schemeClr val="accent2"/>
                  </a:solidFill>
                </a:rPr>
                <a:t>Calendar</a:t>
              </a:r>
              <a:endParaRPr lang="fr-FR" sz="1200" i="1" dirty="0">
                <a:solidFill>
                  <a:schemeClr val="accent2"/>
                </a:solidFill>
              </a:endParaRPr>
            </a:p>
          </p:txBody>
        </p:sp>
        <p:grpSp>
          <p:nvGrpSpPr>
            <p:cNvPr id="16" name="Group 3411"/>
            <p:cNvGrpSpPr>
              <a:grpSpLocks/>
            </p:cNvGrpSpPr>
            <p:nvPr/>
          </p:nvGrpSpPr>
          <p:grpSpPr bwMode="auto">
            <a:xfrm>
              <a:off x="5203" y="1954"/>
              <a:ext cx="642" cy="394"/>
              <a:chOff x="5203" y="1954"/>
              <a:chExt cx="642" cy="394"/>
            </a:xfrm>
          </p:grpSpPr>
          <p:sp>
            <p:nvSpPr>
              <p:cNvPr id="13424" name="Oval 3238"/>
              <p:cNvSpPr>
                <a:spLocks noChangeArrowheads="1"/>
              </p:cNvSpPr>
              <p:nvPr/>
            </p:nvSpPr>
            <p:spPr bwMode="auto">
              <a:xfrm>
                <a:off x="5206" y="1956"/>
                <a:ext cx="627" cy="379"/>
              </a:xfrm>
              <a:prstGeom prst="ellipse">
                <a:avLst/>
              </a:prstGeom>
              <a:solidFill>
                <a:srgbClr val="FFFFFF"/>
              </a:solidFill>
              <a:ln w="9525">
                <a:noFill/>
                <a:round/>
                <a:headEnd/>
                <a:tailEnd/>
              </a:ln>
            </p:spPr>
            <p:txBody>
              <a:bodyPr wrap="none" anchor="ctr"/>
              <a:lstStyle/>
              <a:p>
                <a:endParaRPr lang="fr-FR"/>
              </a:p>
            </p:txBody>
          </p:sp>
          <p:sp>
            <p:nvSpPr>
              <p:cNvPr id="13425" name="Freeform 3239"/>
              <p:cNvSpPr>
                <a:spLocks/>
              </p:cNvSpPr>
              <p:nvPr/>
            </p:nvSpPr>
            <p:spPr bwMode="auto">
              <a:xfrm>
                <a:off x="5515" y="1954"/>
                <a:ext cx="17" cy="17"/>
              </a:xfrm>
              <a:custGeom>
                <a:avLst/>
                <a:gdLst>
                  <a:gd name="T0" fmla="*/ 16 w 17"/>
                  <a:gd name="T1" fmla="*/ 16 h 17"/>
                  <a:gd name="T2" fmla="*/ 16 w 17"/>
                  <a:gd name="T3" fmla="*/ 6 h 17"/>
                  <a:gd name="T4" fmla="*/ 8 w 17"/>
                  <a:gd name="T5" fmla="*/ 0 h 17"/>
                  <a:gd name="T6" fmla="*/ 8 w 17"/>
                  <a:gd name="T7" fmla="*/ 0 h 17"/>
                  <a:gd name="T8" fmla="*/ 0 w 17"/>
                  <a:gd name="T9" fmla="*/ 0 h 17"/>
                  <a:gd name="T10" fmla="*/ 0 w 17"/>
                  <a:gd name="T11" fmla="*/ 6 h 17"/>
                  <a:gd name="T12" fmla="*/ 0 w 17"/>
                  <a:gd name="T13" fmla="*/ 16 h 17"/>
                  <a:gd name="T14" fmla="*/ 8 w 17"/>
                  <a:gd name="T15" fmla="*/ 16 h 17"/>
                  <a:gd name="T16" fmla="*/ 16 w 17"/>
                  <a:gd name="T17" fmla="*/ 16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7"/>
                  <a:gd name="T29" fmla="*/ 17 w 1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7">
                    <a:moveTo>
                      <a:pt x="16" y="16"/>
                    </a:moveTo>
                    <a:lnTo>
                      <a:pt x="16" y="6"/>
                    </a:lnTo>
                    <a:lnTo>
                      <a:pt x="8" y="0"/>
                    </a:lnTo>
                    <a:lnTo>
                      <a:pt x="0" y="0"/>
                    </a:lnTo>
                    <a:lnTo>
                      <a:pt x="0" y="6"/>
                    </a:lnTo>
                    <a:lnTo>
                      <a:pt x="0" y="16"/>
                    </a:lnTo>
                    <a:lnTo>
                      <a:pt x="8" y="16"/>
                    </a:lnTo>
                    <a:lnTo>
                      <a:pt x="16" y="16"/>
                    </a:lnTo>
                  </a:path>
                </a:pathLst>
              </a:custGeom>
              <a:solidFill>
                <a:srgbClr val="008000"/>
              </a:solidFill>
              <a:ln w="9525" cap="rnd">
                <a:noFill/>
                <a:round/>
                <a:headEnd/>
                <a:tailEnd/>
              </a:ln>
            </p:spPr>
            <p:txBody>
              <a:bodyPr/>
              <a:lstStyle/>
              <a:p>
                <a:endParaRPr lang="fr-FR"/>
              </a:p>
            </p:txBody>
          </p:sp>
          <p:sp>
            <p:nvSpPr>
              <p:cNvPr id="13426" name="Freeform 3240"/>
              <p:cNvSpPr>
                <a:spLocks/>
              </p:cNvSpPr>
              <p:nvPr/>
            </p:nvSpPr>
            <p:spPr bwMode="auto">
              <a:xfrm>
                <a:off x="5505" y="1954"/>
                <a:ext cx="17" cy="17"/>
              </a:xfrm>
              <a:custGeom>
                <a:avLst/>
                <a:gdLst>
                  <a:gd name="T0" fmla="*/ 16 w 17"/>
                  <a:gd name="T1" fmla="*/ 16 h 17"/>
                  <a:gd name="T2" fmla="*/ 16 w 17"/>
                  <a:gd name="T3" fmla="*/ 6 h 17"/>
                  <a:gd name="T4" fmla="*/ 16 w 17"/>
                  <a:gd name="T5" fmla="*/ 0 h 17"/>
                  <a:gd name="T6" fmla="*/ 9 w 17"/>
                  <a:gd name="T7" fmla="*/ 0 h 17"/>
                  <a:gd name="T8" fmla="*/ 9 w 17"/>
                  <a:gd name="T9" fmla="*/ 0 h 17"/>
                  <a:gd name="T10" fmla="*/ 0 w 17"/>
                  <a:gd name="T11" fmla="*/ 6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9" y="0"/>
                    </a:lnTo>
                    <a:lnTo>
                      <a:pt x="0" y="6"/>
                    </a:lnTo>
                    <a:lnTo>
                      <a:pt x="9" y="16"/>
                    </a:lnTo>
                    <a:lnTo>
                      <a:pt x="16" y="16"/>
                    </a:lnTo>
                  </a:path>
                </a:pathLst>
              </a:custGeom>
              <a:solidFill>
                <a:srgbClr val="008000"/>
              </a:solidFill>
              <a:ln w="9525" cap="rnd">
                <a:noFill/>
                <a:round/>
                <a:headEnd/>
                <a:tailEnd/>
              </a:ln>
            </p:spPr>
            <p:txBody>
              <a:bodyPr/>
              <a:lstStyle/>
              <a:p>
                <a:endParaRPr lang="fr-FR"/>
              </a:p>
            </p:txBody>
          </p:sp>
          <p:sp>
            <p:nvSpPr>
              <p:cNvPr id="13427" name="Freeform 3241"/>
              <p:cNvSpPr>
                <a:spLocks/>
              </p:cNvSpPr>
              <p:nvPr/>
            </p:nvSpPr>
            <p:spPr bwMode="auto">
              <a:xfrm>
                <a:off x="5496" y="1954"/>
                <a:ext cx="17" cy="17"/>
              </a:xfrm>
              <a:custGeom>
                <a:avLst/>
                <a:gdLst>
                  <a:gd name="T0" fmla="*/ 16 w 17"/>
                  <a:gd name="T1" fmla="*/ 16 h 17"/>
                  <a:gd name="T2" fmla="*/ 16 w 17"/>
                  <a:gd name="T3" fmla="*/ 6 h 17"/>
                  <a:gd name="T4" fmla="*/ 16 w 17"/>
                  <a:gd name="T5" fmla="*/ 0 h 17"/>
                  <a:gd name="T6" fmla="*/ 6 w 17"/>
                  <a:gd name="T7" fmla="*/ 0 h 17"/>
                  <a:gd name="T8" fmla="*/ 6 w 17"/>
                  <a:gd name="T9" fmla="*/ 0 h 17"/>
                  <a:gd name="T10" fmla="*/ 0 w 17"/>
                  <a:gd name="T11" fmla="*/ 6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6" y="0"/>
                    </a:lnTo>
                    <a:lnTo>
                      <a:pt x="0" y="6"/>
                    </a:lnTo>
                    <a:lnTo>
                      <a:pt x="6" y="16"/>
                    </a:lnTo>
                    <a:lnTo>
                      <a:pt x="16" y="16"/>
                    </a:lnTo>
                  </a:path>
                </a:pathLst>
              </a:custGeom>
              <a:solidFill>
                <a:srgbClr val="008000"/>
              </a:solidFill>
              <a:ln w="9525" cap="rnd">
                <a:noFill/>
                <a:round/>
                <a:headEnd/>
                <a:tailEnd/>
              </a:ln>
            </p:spPr>
            <p:txBody>
              <a:bodyPr/>
              <a:lstStyle/>
              <a:p>
                <a:endParaRPr lang="fr-FR"/>
              </a:p>
            </p:txBody>
          </p:sp>
          <p:sp>
            <p:nvSpPr>
              <p:cNvPr id="13428" name="Freeform 3242"/>
              <p:cNvSpPr>
                <a:spLocks/>
              </p:cNvSpPr>
              <p:nvPr/>
            </p:nvSpPr>
            <p:spPr bwMode="auto">
              <a:xfrm>
                <a:off x="5487" y="1956"/>
                <a:ext cx="17" cy="17"/>
              </a:xfrm>
              <a:custGeom>
                <a:avLst/>
                <a:gdLst>
                  <a:gd name="T0" fmla="*/ 16 w 17"/>
                  <a:gd name="T1" fmla="*/ 16 h 17"/>
                  <a:gd name="T2" fmla="*/ 16 w 17"/>
                  <a:gd name="T3" fmla="*/ 9 h 17"/>
                  <a:gd name="T4" fmla="*/ 16 w 17"/>
                  <a:gd name="T5" fmla="*/ 0 h 17"/>
                  <a:gd name="T6" fmla="*/ 8 w 17"/>
                  <a:gd name="T7" fmla="*/ 0 h 17"/>
                  <a:gd name="T8" fmla="*/ 8 w 17"/>
                  <a:gd name="T9" fmla="*/ 0 h 17"/>
                  <a:gd name="T10" fmla="*/ 0 w 17"/>
                  <a:gd name="T11" fmla="*/ 9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8" y="0"/>
                    </a:lnTo>
                    <a:lnTo>
                      <a:pt x="0" y="9"/>
                    </a:lnTo>
                    <a:lnTo>
                      <a:pt x="8" y="16"/>
                    </a:lnTo>
                    <a:lnTo>
                      <a:pt x="16" y="16"/>
                    </a:lnTo>
                  </a:path>
                </a:pathLst>
              </a:custGeom>
              <a:solidFill>
                <a:srgbClr val="008000"/>
              </a:solidFill>
              <a:ln w="9525" cap="rnd">
                <a:noFill/>
                <a:round/>
                <a:headEnd/>
                <a:tailEnd/>
              </a:ln>
            </p:spPr>
            <p:txBody>
              <a:bodyPr/>
              <a:lstStyle/>
              <a:p>
                <a:endParaRPr lang="fr-FR"/>
              </a:p>
            </p:txBody>
          </p:sp>
          <p:sp>
            <p:nvSpPr>
              <p:cNvPr id="13429" name="Freeform 3243"/>
              <p:cNvSpPr>
                <a:spLocks/>
              </p:cNvSpPr>
              <p:nvPr/>
            </p:nvSpPr>
            <p:spPr bwMode="auto">
              <a:xfrm>
                <a:off x="5477" y="1956"/>
                <a:ext cx="17" cy="17"/>
              </a:xfrm>
              <a:custGeom>
                <a:avLst/>
                <a:gdLst>
                  <a:gd name="T0" fmla="*/ 16 w 17"/>
                  <a:gd name="T1" fmla="*/ 16 h 17"/>
                  <a:gd name="T2" fmla="*/ 16 w 17"/>
                  <a:gd name="T3" fmla="*/ 9 h 17"/>
                  <a:gd name="T4" fmla="*/ 16 w 17"/>
                  <a:gd name="T5" fmla="*/ 0 h 17"/>
                  <a:gd name="T6" fmla="*/ 9 w 17"/>
                  <a:gd name="T7" fmla="*/ 0 h 17"/>
                  <a:gd name="T8" fmla="*/ 9 w 17"/>
                  <a:gd name="T9" fmla="*/ 0 h 17"/>
                  <a:gd name="T10" fmla="*/ 0 w 17"/>
                  <a:gd name="T11" fmla="*/ 9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9" y="0"/>
                    </a:lnTo>
                    <a:lnTo>
                      <a:pt x="0" y="9"/>
                    </a:lnTo>
                    <a:lnTo>
                      <a:pt x="9" y="16"/>
                    </a:lnTo>
                    <a:lnTo>
                      <a:pt x="16" y="16"/>
                    </a:lnTo>
                  </a:path>
                </a:pathLst>
              </a:custGeom>
              <a:solidFill>
                <a:srgbClr val="008000"/>
              </a:solidFill>
              <a:ln w="9525" cap="rnd">
                <a:noFill/>
                <a:round/>
                <a:headEnd/>
                <a:tailEnd/>
              </a:ln>
            </p:spPr>
            <p:txBody>
              <a:bodyPr/>
              <a:lstStyle/>
              <a:p>
                <a:endParaRPr lang="fr-FR"/>
              </a:p>
            </p:txBody>
          </p:sp>
          <p:sp>
            <p:nvSpPr>
              <p:cNvPr id="13430" name="Freeform 3244"/>
              <p:cNvSpPr>
                <a:spLocks/>
              </p:cNvSpPr>
              <p:nvPr/>
            </p:nvSpPr>
            <p:spPr bwMode="auto">
              <a:xfrm>
                <a:off x="5468" y="1956"/>
                <a:ext cx="17" cy="17"/>
              </a:xfrm>
              <a:custGeom>
                <a:avLst/>
                <a:gdLst>
                  <a:gd name="T0" fmla="*/ 16 w 17"/>
                  <a:gd name="T1" fmla="*/ 16 h 17"/>
                  <a:gd name="T2" fmla="*/ 16 w 17"/>
                  <a:gd name="T3" fmla="*/ 9 h 17"/>
                  <a:gd name="T4" fmla="*/ 16 w 17"/>
                  <a:gd name="T5" fmla="*/ 0 h 17"/>
                  <a:gd name="T6" fmla="*/ 6 w 17"/>
                  <a:gd name="T7" fmla="*/ 0 h 17"/>
                  <a:gd name="T8" fmla="*/ 6 w 17"/>
                  <a:gd name="T9" fmla="*/ 0 h 17"/>
                  <a:gd name="T10" fmla="*/ 0 w 17"/>
                  <a:gd name="T11" fmla="*/ 9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6" y="0"/>
                    </a:lnTo>
                    <a:lnTo>
                      <a:pt x="0" y="9"/>
                    </a:lnTo>
                    <a:lnTo>
                      <a:pt x="6" y="16"/>
                    </a:lnTo>
                    <a:lnTo>
                      <a:pt x="16" y="16"/>
                    </a:lnTo>
                  </a:path>
                </a:pathLst>
              </a:custGeom>
              <a:solidFill>
                <a:srgbClr val="008000"/>
              </a:solidFill>
              <a:ln w="9525" cap="rnd">
                <a:noFill/>
                <a:round/>
                <a:headEnd/>
                <a:tailEnd/>
              </a:ln>
            </p:spPr>
            <p:txBody>
              <a:bodyPr/>
              <a:lstStyle/>
              <a:p>
                <a:endParaRPr lang="fr-FR"/>
              </a:p>
            </p:txBody>
          </p:sp>
          <p:sp>
            <p:nvSpPr>
              <p:cNvPr id="13431" name="Freeform 3245"/>
              <p:cNvSpPr>
                <a:spLocks/>
              </p:cNvSpPr>
              <p:nvPr/>
            </p:nvSpPr>
            <p:spPr bwMode="auto">
              <a:xfrm>
                <a:off x="5459" y="1956"/>
                <a:ext cx="17" cy="17"/>
              </a:xfrm>
              <a:custGeom>
                <a:avLst/>
                <a:gdLst>
                  <a:gd name="T0" fmla="*/ 16 w 17"/>
                  <a:gd name="T1" fmla="*/ 16 h 17"/>
                  <a:gd name="T2" fmla="*/ 16 w 17"/>
                  <a:gd name="T3" fmla="*/ 9 h 17"/>
                  <a:gd name="T4" fmla="*/ 16 w 17"/>
                  <a:gd name="T5" fmla="*/ 0 h 17"/>
                  <a:gd name="T6" fmla="*/ 6 w 17"/>
                  <a:gd name="T7" fmla="*/ 0 h 17"/>
                  <a:gd name="T8" fmla="*/ 6 w 17"/>
                  <a:gd name="T9" fmla="*/ 0 h 17"/>
                  <a:gd name="T10" fmla="*/ 0 w 17"/>
                  <a:gd name="T11" fmla="*/ 9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6" y="0"/>
                    </a:lnTo>
                    <a:lnTo>
                      <a:pt x="0" y="9"/>
                    </a:lnTo>
                    <a:lnTo>
                      <a:pt x="6" y="16"/>
                    </a:lnTo>
                    <a:lnTo>
                      <a:pt x="16" y="16"/>
                    </a:lnTo>
                  </a:path>
                </a:pathLst>
              </a:custGeom>
              <a:solidFill>
                <a:srgbClr val="008000"/>
              </a:solidFill>
              <a:ln w="9525" cap="rnd">
                <a:noFill/>
                <a:round/>
                <a:headEnd/>
                <a:tailEnd/>
              </a:ln>
            </p:spPr>
            <p:txBody>
              <a:bodyPr/>
              <a:lstStyle/>
              <a:p>
                <a:endParaRPr lang="fr-FR"/>
              </a:p>
            </p:txBody>
          </p:sp>
          <p:sp>
            <p:nvSpPr>
              <p:cNvPr id="13432" name="Freeform 3246"/>
              <p:cNvSpPr>
                <a:spLocks/>
              </p:cNvSpPr>
              <p:nvPr/>
            </p:nvSpPr>
            <p:spPr bwMode="auto">
              <a:xfrm>
                <a:off x="5450" y="1959"/>
                <a:ext cx="17" cy="17"/>
              </a:xfrm>
              <a:custGeom>
                <a:avLst/>
                <a:gdLst>
                  <a:gd name="T0" fmla="*/ 16 w 17"/>
                  <a:gd name="T1" fmla="*/ 16 h 17"/>
                  <a:gd name="T2" fmla="*/ 16 w 17"/>
                  <a:gd name="T3" fmla="*/ 8 h 17"/>
                  <a:gd name="T4" fmla="*/ 16 w 17"/>
                  <a:gd name="T5" fmla="*/ 0 h 17"/>
                  <a:gd name="T6" fmla="*/ 8 w 17"/>
                  <a:gd name="T7" fmla="*/ 0 h 17"/>
                  <a:gd name="T8" fmla="*/ 8 w 17"/>
                  <a:gd name="T9" fmla="*/ 0 h 17"/>
                  <a:gd name="T10" fmla="*/ 0 w 17"/>
                  <a:gd name="T11" fmla="*/ 8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8" y="0"/>
                    </a:lnTo>
                    <a:lnTo>
                      <a:pt x="0" y="8"/>
                    </a:lnTo>
                    <a:lnTo>
                      <a:pt x="8" y="16"/>
                    </a:lnTo>
                    <a:lnTo>
                      <a:pt x="16" y="16"/>
                    </a:lnTo>
                  </a:path>
                </a:pathLst>
              </a:custGeom>
              <a:solidFill>
                <a:srgbClr val="008000"/>
              </a:solidFill>
              <a:ln w="9525" cap="rnd">
                <a:noFill/>
                <a:round/>
                <a:headEnd/>
                <a:tailEnd/>
              </a:ln>
            </p:spPr>
            <p:txBody>
              <a:bodyPr/>
              <a:lstStyle/>
              <a:p>
                <a:endParaRPr lang="fr-FR"/>
              </a:p>
            </p:txBody>
          </p:sp>
          <p:sp>
            <p:nvSpPr>
              <p:cNvPr id="13433" name="Freeform 3247"/>
              <p:cNvSpPr>
                <a:spLocks/>
              </p:cNvSpPr>
              <p:nvPr/>
            </p:nvSpPr>
            <p:spPr bwMode="auto">
              <a:xfrm>
                <a:off x="5440" y="1961"/>
                <a:ext cx="17" cy="17"/>
              </a:xfrm>
              <a:custGeom>
                <a:avLst/>
                <a:gdLst>
                  <a:gd name="T0" fmla="*/ 16 w 17"/>
                  <a:gd name="T1" fmla="*/ 16 h 17"/>
                  <a:gd name="T2" fmla="*/ 16 w 17"/>
                  <a:gd name="T3" fmla="*/ 6 h 17"/>
                  <a:gd name="T4" fmla="*/ 16 w 17"/>
                  <a:gd name="T5" fmla="*/ 0 h 17"/>
                  <a:gd name="T6" fmla="*/ 9 w 17"/>
                  <a:gd name="T7" fmla="*/ 0 h 17"/>
                  <a:gd name="T8" fmla="*/ 9 w 17"/>
                  <a:gd name="T9" fmla="*/ 0 h 17"/>
                  <a:gd name="T10" fmla="*/ 0 w 17"/>
                  <a:gd name="T11" fmla="*/ 6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9" y="0"/>
                    </a:lnTo>
                    <a:lnTo>
                      <a:pt x="0" y="6"/>
                    </a:lnTo>
                    <a:lnTo>
                      <a:pt x="9" y="16"/>
                    </a:lnTo>
                    <a:lnTo>
                      <a:pt x="16" y="16"/>
                    </a:lnTo>
                  </a:path>
                </a:pathLst>
              </a:custGeom>
              <a:solidFill>
                <a:srgbClr val="008000"/>
              </a:solidFill>
              <a:ln w="9525" cap="rnd">
                <a:noFill/>
                <a:round/>
                <a:headEnd/>
                <a:tailEnd/>
              </a:ln>
            </p:spPr>
            <p:txBody>
              <a:bodyPr/>
              <a:lstStyle/>
              <a:p>
                <a:endParaRPr lang="fr-FR"/>
              </a:p>
            </p:txBody>
          </p:sp>
          <p:sp>
            <p:nvSpPr>
              <p:cNvPr id="13434" name="Freeform 3248"/>
              <p:cNvSpPr>
                <a:spLocks/>
              </p:cNvSpPr>
              <p:nvPr/>
            </p:nvSpPr>
            <p:spPr bwMode="auto">
              <a:xfrm>
                <a:off x="5431" y="1961"/>
                <a:ext cx="17" cy="17"/>
              </a:xfrm>
              <a:custGeom>
                <a:avLst/>
                <a:gdLst>
                  <a:gd name="T0" fmla="*/ 16 w 17"/>
                  <a:gd name="T1" fmla="*/ 16 h 17"/>
                  <a:gd name="T2" fmla="*/ 16 w 17"/>
                  <a:gd name="T3" fmla="*/ 6 h 17"/>
                  <a:gd name="T4" fmla="*/ 16 w 17"/>
                  <a:gd name="T5" fmla="*/ 0 h 17"/>
                  <a:gd name="T6" fmla="*/ 6 w 17"/>
                  <a:gd name="T7" fmla="*/ 0 h 17"/>
                  <a:gd name="T8" fmla="*/ 6 w 17"/>
                  <a:gd name="T9" fmla="*/ 0 h 17"/>
                  <a:gd name="T10" fmla="*/ 0 w 17"/>
                  <a:gd name="T11" fmla="*/ 6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6" y="0"/>
                    </a:lnTo>
                    <a:lnTo>
                      <a:pt x="0" y="6"/>
                    </a:lnTo>
                    <a:lnTo>
                      <a:pt x="6" y="16"/>
                    </a:lnTo>
                    <a:lnTo>
                      <a:pt x="16" y="16"/>
                    </a:lnTo>
                  </a:path>
                </a:pathLst>
              </a:custGeom>
              <a:solidFill>
                <a:srgbClr val="008000"/>
              </a:solidFill>
              <a:ln w="9525" cap="rnd">
                <a:noFill/>
                <a:round/>
                <a:headEnd/>
                <a:tailEnd/>
              </a:ln>
            </p:spPr>
            <p:txBody>
              <a:bodyPr/>
              <a:lstStyle/>
              <a:p>
                <a:endParaRPr lang="fr-FR"/>
              </a:p>
            </p:txBody>
          </p:sp>
          <p:sp>
            <p:nvSpPr>
              <p:cNvPr id="13435" name="Freeform 3249"/>
              <p:cNvSpPr>
                <a:spLocks/>
              </p:cNvSpPr>
              <p:nvPr/>
            </p:nvSpPr>
            <p:spPr bwMode="auto">
              <a:xfrm>
                <a:off x="5422" y="1963"/>
                <a:ext cx="17" cy="17"/>
              </a:xfrm>
              <a:custGeom>
                <a:avLst/>
                <a:gdLst>
                  <a:gd name="T0" fmla="*/ 16 w 17"/>
                  <a:gd name="T1" fmla="*/ 16 h 17"/>
                  <a:gd name="T2" fmla="*/ 16 w 17"/>
                  <a:gd name="T3" fmla="*/ 9 h 17"/>
                  <a:gd name="T4" fmla="*/ 16 w 17"/>
                  <a:gd name="T5" fmla="*/ 0 h 17"/>
                  <a:gd name="T6" fmla="*/ 8 w 17"/>
                  <a:gd name="T7" fmla="*/ 0 h 17"/>
                  <a:gd name="T8" fmla="*/ 8 w 17"/>
                  <a:gd name="T9" fmla="*/ 0 h 17"/>
                  <a:gd name="T10" fmla="*/ 0 w 17"/>
                  <a:gd name="T11" fmla="*/ 9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8" y="0"/>
                    </a:lnTo>
                    <a:lnTo>
                      <a:pt x="0" y="9"/>
                    </a:lnTo>
                    <a:lnTo>
                      <a:pt x="8" y="16"/>
                    </a:lnTo>
                    <a:lnTo>
                      <a:pt x="16" y="16"/>
                    </a:lnTo>
                  </a:path>
                </a:pathLst>
              </a:custGeom>
              <a:solidFill>
                <a:srgbClr val="008000"/>
              </a:solidFill>
              <a:ln w="9525" cap="rnd">
                <a:noFill/>
                <a:round/>
                <a:headEnd/>
                <a:tailEnd/>
              </a:ln>
            </p:spPr>
            <p:txBody>
              <a:bodyPr/>
              <a:lstStyle/>
              <a:p>
                <a:endParaRPr lang="fr-FR"/>
              </a:p>
            </p:txBody>
          </p:sp>
          <p:sp>
            <p:nvSpPr>
              <p:cNvPr id="13436" name="Freeform 3250"/>
              <p:cNvSpPr>
                <a:spLocks/>
              </p:cNvSpPr>
              <p:nvPr/>
            </p:nvSpPr>
            <p:spPr bwMode="auto">
              <a:xfrm>
                <a:off x="5412" y="1966"/>
                <a:ext cx="17" cy="17"/>
              </a:xfrm>
              <a:custGeom>
                <a:avLst/>
                <a:gdLst>
                  <a:gd name="T0" fmla="*/ 16 w 17"/>
                  <a:gd name="T1" fmla="*/ 16 h 17"/>
                  <a:gd name="T2" fmla="*/ 16 w 17"/>
                  <a:gd name="T3" fmla="*/ 8 h 17"/>
                  <a:gd name="T4" fmla="*/ 16 w 17"/>
                  <a:gd name="T5" fmla="*/ 0 h 17"/>
                  <a:gd name="T6" fmla="*/ 9 w 17"/>
                  <a:gd name="T7" fmla="*/ 0 h 17"/>
                  <a:gd name="T8" fmla="*/ 9 w 17"/>
                  <a:gd name="T9" fmla="*/ 0 h 17"/>
                  <a:gd name="T10" fmla="*/ 0 w 17"/>
                  <a:gd name="T11" fmla="*/ 8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9" y="0"/>
                    </a:lnTo>
                    <a:lnTo>
                      <a:pt x="0" y="8"/>
                    </a:lnTo>
                    <a:lnTo>
                      <a:pt x="9" y="16"/>
                    </a:lnTo>
                    <a:lnTo>
                      <a:pt x="16" y="16"/>
                    </a:lnTo>
                  </a:path>
                </a:pathLst>
              </a:custGeom>
              <a:solidFill>
                <a:srgbClr val="008000"/>
              </a:solidFill>
              <a:ln w="9525" cap="rnd">
                <a:noFill/>
                <a:round/>
                <a:headEnd/>
                <a:tailEnd/>
              </a:ln>
            </p:spPr>
            <p:txBody>
              <a:bodyPr/>
              <a:lstStyle/>
              <a:p>
                <a:endParaRPr lang="fr-FR"/>
              </a:p>
            </p:txBody>
          </p:sp>
          <p:sp>
            <p:nvSpPr>
              <p:cNvPr id="13437" name="Freeform 3251"/>
              <p:cNvSpPr>
                <a:spLocks/>
              </p:cNvSpPr>
              <p:nvPr/>
            </p:nvSpPr>
            <p:spPr bwMode="auto">
              <a:xfrm>
                <a:off x="5403" y="1966"/>
                <a:ext cx="17" cy="17"/>
              </a:xfrm>
              <a:custGeom>
                <a:avLst/>
                <a:gdLst>
                  <a:gd name="T0" fmla="*/ 16 w 17"/>
                  <a:gd name="T1" fmla="*/ 16 h 17"/>
                  <a:gd name="T2" fmla="*/ 16 w 17"/>
                  <a:gd name="T3" fmla="*/ 8 h 17"/>
                  <a:gd name="T4" fmla="*/ 16 w 17"/>
                  <a:gd name="T5" fmla="*/ 0 h 17"/>
                  <a:gd name="T6" fmla="*/ 6 w 17"/>
                  <a:gd name="T7" fmla="*/ 0 h 17"/>
                  <a:gd name="T8" fmla="*/ 6 w 17"/>
                  <a:gd name="T9" fmla="*/ 0 h 17"/>
                  <a:gd name="T10" fmla="*/ 0 w 17"/>
                  <a:gd name="T11" fmla="*/ 8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6" y="0"/>
                    </a:lnTo>
                    <a:lnTo>
                      <a:pt x="0" y="8"/>
                    </a:lnTo>
                    <a:lnTo>
                      <a:pt x="6" y="16"/>
                    </a:lnTo>
                    <a:lnTo>
                      <a:pt x="16" y="16"/>
                    </a:lnTo>
                  </a:path>
                </a:pathLst>
              </a:custGeom>
              <a:solidFill>
                <a:srgbClr val="008000"/>
              </a:solidFill>
              <a:ln w="9525" cap="rnd">
                <a:noFill/>
                <a:round/>
                <a:headEnd/>
                <a:tailEnd/>
              </a:ln>
            </p:spPr>
            <p:txBody>
              <a:bodyPr/>
              <a:lstStyle/>
              <a:p>
                <a:endParaRPr lang="fr-FR"/>
              </a:p>
            </p:txBody>
          </p:sp>
          <p:sp>
            <p:nvSpPr>
              <p:cNvPr id="13438" name="Freeform 3252"/>
              <p:cNvSpPr>
                <a:spLocks/>
              </p:cNvSpPr>
              <p:nvPr/>
            </p:nvSpPr>
            <p:spPr bwMode="auto">
              <a:xfrm>
                <a:off x="5394" y="1968"/>
                <a:ext cx="17" cy="17"/>
              </a:xfrm>
              <a:custGeom>
                <a:avLst/>
                <a:gdLst>
                  <a:gd name="T0" fmla="*/ 16 w 17"/>
                  <a:gd name="T1" fmla="*/ 16 h 17"/>
                  <a:gd name="T2" fmla="*/ 16 w 17"/>
                  <a:gd name="T3" fmla="*/ 6 h 17"/>
                  <a:gd name="T4" fmla="*/ 16 w 17"/>
                  <a:gd name="T5" fmla="*/ 0 h 17"/>
                  <a:gd name="T6" fmla="*/ 8 w 17"/>
                  <a:gd name="T7" fmla="*/ 0 h 17"/>
                  <a:gd name="T8" fmla="*/ 8 w 17"/>
                  <a:gd name="T9" fmla="*/ 0 h 17"/>
                  <a:gd name="T10" fmla="*/ 0 w 17"/>
                  <a:gd name="T11" fmla="*/ 6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8" y="0"/>
                    </a:lnTo>
                    <a:lnTo>
                      <a:pt x="0" y="6"/>
                    </a:lnTo>
                    <a:lnTo>
                      <a:pt x="8" y="16"/>
                    </a:lnTo>
                    <a:lnTo>
                      <a:pt x="16" y="16"/>
                    </a:lnTo>
                  </a:path>
                </a:pathLst>
              </a:custGeom>
              <a:solidFill>
                <a:srgbClr val="008000"/>
              </a:solidFill>
              <a:ln w="9525" cap="rnd">
                <a:noFill/>
                <a:round/>
                <a:headEnd/>
                <a:tailEnd/>
              </a:ln>
            </p:spPr>
            <p:txBody>
              <a:bodyPr/>
              <a:lstStyle/>
              <a:p>
                <a:endParaRPr lang="fr-FR"/>
              </a:p>
            </p:txBody>
          </p:sp>
          <p:sp>
            <p:nvSpPr>
              <p:cNvPr id="13439" name="Freeform 3253"/>
              <p:cNvSpPr>
                <a:spLocks/>
              </p:cNvSpPr>
              <p:nvPr/>
            </p:nvSpPr>
            <p:spPr bwMode="auto">
              <a:xfrm>
                <a:off x="5387" y="1970"/>
                <a:ext cx="17" cy="17"/>
              </a:xfrm>
              <a:custGeom>
                <a:avLst/>
                <a:gdLst>
                  <a:gd name="T0" fmla="*/ 8 w 17"/>
                  <a:gd name="T1" fmla="*/ 16 h 17"/>
                  <a:gd name="T2" fmla="*/ 16 w 17"/>
                  <a:gd name="T3" fmla="*/ 9 h 17"/>
                  <a:gd name="T4" fmla="*/ 8 w 17"/>
                  <a:gd name="T5" fmla="*/ 0 h 17"/>
                  <a:gd name="T6" fmla="*/ 0 w 17"/>
                  <a:gd name="T7" fmla="*/ 0 h 17"/>
                  <a:gd name="T8" fmla="*/ 0 w 17"/>
                  <a:gd name="T9" fmla="*/ 0 h 17"/>
                  <a:gd name="T10" fmla="*/ 0 w 17"/>
                  <a:gd name="T11" fmla="*/ 9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9"/>
                    </a:lnTo>
                    <a:lnTo>
                      <a:pt x="8" y="0"/>
                    </a:lnTo>
                    <a:lnTo>
                      <a:pt x="0" y="0"/>
                    </a:lnTo>
                    <a:lnTo>
                      <a:pt x="0" y="9"/>
                    </a:lnTo>
                    <a:lnTo>
                      <a:pt x="0" y="16"/>
                    </a:lnTo>
                    <a:lnTo>
                      <a:pt x="8" y="16"/>
                    </a:lnTo>
                  </a:path>
                </a:pathLst>
              </a:custGeom>
              <a:solidFill>
                <a:srgbClr val="008000"/>
              </a:solidFill>
              <a:ln w="9525" cap="rnd">
                <a:noFill/>
                <a:round/>
                <a:headEnd/>
                <a:tailEnd/>
              </a:ln>
            </p:spPr>
            <p:txBody>
              <a:bodyPr/>
              <a:lstStyle/>
              <a:p>
                <a:endParaRPr lang="fr-FR"/>
              </a:p>
            </p:txBody>
          </p:sp>
          <p:sp>
            <p:nvSpPr>
              <p:cNvPr id="13440" name="Freeform 3254"/>
              <p:cNvSpPr>
                <a:spLocks/>
              </p:cNvSpPr>
              <p:nvPr/>
            </p:nvSpPr>
            <p:spPr bwMode="auto">
              <a:xfrm>
                <a:off x="5378" y="1975"/>
                <a:ext cx="17" cy="17"/>
              </a:xfrm>
              <a:custGeom>
                <a:avLst/>
                <a:gdLst>
                  <a:gd name="T0" fmla="*/ 8 w 17"/>
                  <a:gd name="T1" fmla="*/ 16 h 17"/>
                  <a:gd name="T2" fmla="*/ 16 w 17"/>
                  <a:gd name="T3" fmla="*/ 6 h 17"/>
                  <a:gd name="T4" fmla="*/ 8 w 17"/>
                  <a:gd name="T5" fmla="*/ 0 h 17"/>
                  <a:gd name="T6" fmla="*/ 0 w 17"/>
                  <a:gd name="T7" fmla="*/ 0 h 17"/>
                  <a:gd name="T8" fmla="*/ 0 w 17"/>
                  <a:gd name="T9" fmla="*/ 0 h 17"/>
                  <a:gd name="T10" fmla="*/ 0 w 17"/>
                  <a:gd name="T11" fmla="*/ 6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6"/>
                    </a:lnTo>
                    <a:lnTo>
                      <a:pt x="8" y="0"/>
                    </a:lnTo>
                    <a:lnTo>
                      <a:pt x="0" y="0"/>
                    </a:lnTo>
                    <a:lnTo>
                      <a:pt x="0" y="6"/>
                    </a:lnTo>
                    <a:lnTo>
                      <a:pt x="0" y="16"/>
                    </a:lnTo>
                    <a:lnTo>
                      <a:pt x="8" y="16"/>
                    </a:lnTo>
                  </a:path>
                </a:pathLst>
              </a:custGeom>
              <a:solidFill>
                <a:srgbClr val="008000"/>
              </a:solidFill>
              <a:ln w="9525" cap="rnd">
                <a:noFill/>
                <a:round/>
                <a:headEnd/>
                <a:tailEnd/>
              </a:ln>
            </p:spPr>
            <p:txBody>
              <a:bodyPr/>
              <a:lstStyle/>
              <a:p>
                <a:endParaRPr lang="fr-FR"/>
              </a:p>
            </p:txBody>
          </p:sp>
          <p:sp>
            <p:nvSpPr>
              <p:cNvPr id="13441" name="Freeform 3255"/>
              <p:cNvSpPr>
                <a:spLocks/>
              </p:cNvSpPr>
              <p:nvPr/>
            </p:nvSpPr>
            <p:spPr bwMode="auto">
              <a:xfrm>
                <a:off x="5368" y="1977"/>
                <a:ext cx="17" cy="17"/>
              </a:xfrm>
              <a:custGeom>
                <a:avLst/>
                <a:gdLst>
                  <a:gd name="T0" fmla="*/ 16 w 17"/>
                  <a:gd name="T1" fmla="*/ 16 h 17"/>
                  <a:gd name="T2" fmla="*/ 16 w 17"/>
                  <a:gd name="T3" fmla="*/ 9 h 17"/>
                  <a:gd name="T4" fmla="*/ 16 w 17"/>
                  <a:gd name="T5" fmla="*/ 0 h 17"/>
                  <a:gd name="T6" fmla="*/ 9 w 17"/>
                  <a:gd name="T7" fmla="*/ 0 h 17"/>
                  <a:gd name="T8" fmla="*/ 9 w 17"/>
                  <a:gd name="T9" fmla="*/ 0 h 17"/>
                  <a:gd name="T10" fmla="*/ 0 w 17"/>
                  <a:gd name="T11" fmla="*/ 9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9" y="0"/>
                    </a:lnTo>
                    <a:lnTo>
                      <a:pt x="0" y="9"/>
                    </a:lnTo>
                    <a:lnTo>
                      <a:pt x="9" y="16"/>
                    </a:lnTo>
                    <a:lnTo>
                      <a:pt x="16" y="16"/>
                    </a:lnTo>
                  </a:path>
                </a:pathLst>
              </a:custGeom>
              <a:solidFill>
                <a:srgbClr val="008000"/>
              </a:solidFill>
              <a:ln w="9525" cap="rnd">
                <a:noFill/>
                <a:round/>
                <a:headEnd/>
                <a:tailEnd/>
              </a:ln>
            </p:spPr>
            <p:txBody>
              <a:bodyPr/>
              <a:lstStyle/>
              <a:p>
                <a:endParaRPr lang="fr-FR"/>
              </a:p>
            </p:txBody>
          </p:sp>
          <p:sp>
            <p:nvSpPr>
              <p:cNvPr id="13442" name="Freeform 3256"/>
              <p:cNvSpPr>
                <a:spLocks/>
              </p:cNvSpPr>
              <p:nvPr/>
            </p:nvSpPr>
            <p:spPr bwMode="auto">
              <a:xfrm>
                <a:off x="5359" y="1980"/>
                <a:ext cx="17" cy="17"/>
              </a:xfrm>
              <a:custGeom>
                <a:avLst/>
                <a:gdLst>
                  <a:gd name="T0" fmla="*/ 16 w 17"/>
                  <a:gd name="T1" fmla="*/ 16 h 17"/>
                  <a:gd name="T2" fmla="*/ 16 w 17"/>
                  <a:gd name="T3" fmla="*/ 8 h 17"/>
                  <a:gd name="T4" fmla="*/ 16 w 17"/>
                  <a:gd name="T5" fmla="*/ 0 h 17"/>
                  <a:gd name="T6" fmla="*/ 6 w 17"/>
                  <a:gd name="T7" fmla="*/ 0 h 17"/>
                  <a:gd name="T8" fmla="*/ 6 w 17"/>
                  <a:gd name="T9" fmla="*/ 0 h 17"/>
                  <a:gd name="T10" fmla="*/ 0 w 17"/>
                  <a:gd name="T11" fmla="*/ 8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6" y="0"/>
                    </a:lnTo>
                    <a:lnTo>
                      <a:pt x="0" y="8"/>
                    </a:lnTo>
                    <a:lnTo>
                      <a:pt x="6" y="16"/>
                    </a:lnTo>
                    <a:lnTo>
                      <a:pt x="16" y="16"/>
                    </a:lnTo>
                  </a:path>
                </a:pathLst>
              </a:custGeom>
              <a:solidFill>
                <a:srgbClr val="008000"/>
              </a:solidFill>
              <a:ln w="9525" cap="rnd">
                <a:noFill/>
                <a:round/>
                <a:headEnd/>
                <a:tailEnd/>
              </a:ln>
            </p:spPr>
            <p:txBody>
              <a:bodyPr/>
              <a:lstStyle/>
              <a:p>
                <a:endParaRPr lang="fr-FR"/>
              </a:p>
            </p:txBody>
          </p:sp>
          <p:sp>
            <p:nvSpPr>
              <p:cNvPr id="13443" name="Freeform 3257"/>
              <p:cNvSpPr>
                <a:spLocks/>
              </p:cNvSpPr>
              <p:nvPr/>
            </p:nvSpPr>
            <p:spPr bwMode="auto">
              <a:xfrm>
                <a:off x="5350" y="1982"/>
                <a:ext cx="17" cy="17"/>
              </a:xfrm>
              <a:custGeom>
                <a:avLst/>
                <a:gdLst>
                  <a:gd name="T0" fmla="*/ 16 w 17"/>
                  <a:gd name="T1" fmla="*/ 16 h 17"/>
                  <a:gd name="T2" fmla="*/ 16 w 17"/>
                  <a:gd name="T3" fmla="*/ 6 h 17"/>
                  <a:gd name="T4" fmla="*/ 16 w 17"/>
                  <a:gd name="T5" fmla="*/ 0 h 17"/>
                  <a:gd name="T6" fmla="*/ 8 w 17"/>
                  <a:gd name="T7" fmla="*/ 0 h 17"/>
                  <a:gd name="T8" fmla="*/ 8 w 17"/>
                  <a:gd name="T9" fmla="*/ 0 h 17"/>
                  <a:gd name="T10" fmla="*/ 0 w 17"/>
                  <a:gd name="T11" fmla="*/ 6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8" y="0"/>
                    </a:lnTo>
                    <a:lnTo>
                      <a:pt x="0" y="6"/>
                    </a:lnTo>
                    <a:lnTo>
                      <a:pt x="8" y="16"/>
                    </a:lnTo>
                    <a:lnTo>
                      <a:pt x="16" y="16"/>
                    </a:lnTo>
                  </a:path>
                </a:pathLst>
              </a:custGeom>
              <a:solidFill>
                <a:srgbClr val="008000"/>
              </a:solidFill>
              <a:ln w="9525" cap="rnd">
                <a:noFill/>
                <a:round/>
                <a:headEnd/>
                <a:tailEnd/>
              </a:ln>
            </p:spPr>
            <p:txBody>
              <a:bodyPr/>
              <a:lstStyle/>
              <a:p>
                <a:endParaRPr lang="fr-FR"/>
              </a:p>
            </p:txBody>
          </p:sp>
          <p:sp>
            <p:nvSpPr>
              <p:cNvPr id="13444" name="Freeform 3258"/>
              <p:cNvSpPr>
                <a:spLocks/>
              </p:cNvSpPr>
              <p:nvPr/>
            </p:nvSpPr>
            <p:spPr bwMode="auto">
              <a:xfrm>
                <a:off x="5343" y="1987"/>
                <a:ext cx="17" cy="17"/>
              </a:xfrm>
              <a:custGeom>
                <a:avLst/>
                <a:gdLst>
                  <a:gd name="T0" fmla="*/ 8 w 17"/>
                  <a:gd name="T1" fmla="*/ 16 h 17"/>
                  <a:gd name="T2" fmla="*/ 16 w 17"/>
                  <a:gd name="T3" fmla="*/ 8 h 17"/>
                  <a:gd name="T4" fmla="*/ 8 w 17"/>
                  <a:gd name="T5" fmla="*/ 0 h 17"/>
                  <a:gd name="T6" fmla="*/ 0 w 17"/>
                  <a:gd name="T7" fmla="*/ 0 h 17"/>
                  <a:gd name="T8" fmla="*/ 0 w 17"/>
                  <a:gd name="T9" fmla="*/ 0 h 17"/>
                  <a:gd name="T10" fmla="*/ 0 w 17"/>
                  <a:gd name="T11" fmla="*/ 8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8"/>
                    </a:lnTo>
                    <a:lnTo>
                      <a:pt x="8" y="0"/>
                    </a:lnTo>
                    <a:lnTo>
                      <a:pt x="0" y="0"/>
                    </a:lnTo>
                    <a:lnTo>
                      <a:pt x="0" y="8"/>
                    </a:lnTo>
                    <a:lnTo>
                      <a:pt x="0" y="16"/>
                    </a:lnTo>
                    <a:lnTo>
                      <a:pt x="8" y="16"/>
                    </a:lnTo>
                  </a:path>
                </a:pathLst>
              </a:custGeom>
              <a:solidFill>
                <a:srgbClr val="008000"/>
              </a:solidFill>
              <a:ln w="9525" cap="rnd">
                <a:noFill/>
                <a:round/>
                <a:headEnd/>
                <a:tailEnd/>
              </a:ln>
            </p:spPr>
            <p:txBody>
              <a:bodyPr/>
              <a:lstStyle/>
              <a:p>
                <a:endParaRPr lang="fr-FR"/>
              </a:p>
            </p:txBody>
          </p:sp>
          <p:sp>
            <p:nvSpPr>
              <p:cNvPr id="13445" name="Freeform 3259"/>
              <p:cNvSpPr>
                <a:spLocks/>
              </p:cNvSpPr>
              <p:nvPr/>
            </p:nvSpPr>
            <p:spPr bwMode="auto">
              <a:xfrm>
                <a:off x="5333" y="1989"/>
                <a:ext cx="17" cy="17"/>
              </a:xfrm>
              <a:custGeom>
                <a:avLst/>
                <a:gdLst>
                  <a:gd name="T0" fmla="*/ 16 w 17"/>
                  <a:gd name="T1" fmla="*/ 16 h 17"/>
                  <a:gd name="T2" fmla="*/ 16 w 17"/>
                  <a:gd name="T3" fmla="*/ 6 h 17"/>
                  <a:gd name="T4" fmla="*/ 16 w 17"/>
                  <a:gd name="T5" fmla="*/ 0 h 17"/>
                  <a:gd name="T6" fmla="*/ 9 w 17"/>
                  <a:gd name="T7" fmla="*/ 0 h 17"/>
                  <a:gd name="T8" fmla="*/ 9 w 17"/>
                  <a:gd name="T9" fmla="*/ 0 h 17"/>
                  <a:gd name="T10" fmla="*/ 0 w 17"/>
                  <a:gd name="T11" fmla="*/ 6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9" y="0"/>
                    </a:lnTo>
                    <a:lnTo>
                      <a:pt x="0" y="6"/>
                    </a:lnTo>
                    <a:lnTo>
                      <a:pt x="9" y="16"/>
                    </a:lnTo>
                    <a:lnTo>
                      <a:pt x="16" y="16"/>
                    </a:lnTo>
                  </a:path>
                </a:pathLst>
              </a:custGeom>
              <a:solidFill>
                <a:srgbClr val="008000"/>
              </a:solidFill>
              <a:ln w="9525" cap="rnd">
                <a:noFill/>
                <a:round/>
                <a:headEnd/>
                <a:tailEnd/>
              </a:ln>
            </p:spPr>
            <p:txBody>
              <a:bodyPr/>
              <a:lstStyle/>
              <a:p>
                <a:endParaRPr lang="fr-FR"/>
              </a:p>
            </p:txBody>
          </p:sp>
          <p:sp>
            <p:nvSpPr>
              <p:cNvPr id="13446" name="Freeform 3260"/>
              <p:cNvSpPr>
                <a:spLocks/>
              </p:cNvSpPr>
              <p:nvPr/>
            </p:nvSpPr>
            <p:spPr bwMode="auto">
              <a:xfrm>
                <a:off x="5324" y="1994"/>
                <a:ext cx="17" cy="17"/>
              </a:xfrm>
              <a:custGeom>
                <a:avLst/>
                <a:gdLst>
                  <a:gd name="T0" fmla="*/ 16 w 17"/>
                  <a:gd name="T1" fmla="*/ 16 h 17"/>
                  <a:gd name="T2" fmla="*/ 16 w 17"/>
                  <a:gd name="T3" fmla="*/ 8 h 17"/>
                  <a:gd name="T4" fmla="*/ 16 w 17"/>
                  <a:gd name="T5" fmla="*/ 0 h 17"/>
                  <a:gd name="T6" fmla="*/ 6 w 17"/>
                  <a:gd name="T7" fmla="*/ 0 h 17"/>
                  <a:gd name="T8" fmla="*/ 6 w 17"/>
                  <a:gd name="T9" fmla="*/ 0 h 17"/>
                  <a:gd name="T10" fmla="*/ 0 w 17"/>
                  <a:gd name="T11" fmla="*/ 8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6" y="0"/>
                    </a:lnTo>
                    <a:lnTo>
                      <a:pt x="0" y="8"/>
                    </a:lnTo>
                    <a:lnTo>
                      <a:pt x="6" y="16"/>
                    </a:lnTo>
                    <a:lnTo>
                      <a:pt x="16" y="16"/>
                    </a:lnTo>
                  </a:path>
                </a:pathLst>
              </a:custGeom>
              <a:solidFill>
                <a:srgbClr val="008000"/>
              </a:solidFill>
              <a:ln w="9525" cap="rnd">
                <a:noFill/>
                <a:round/>
                <a:headEnd/>
                <a:tailEnd/>
              </a:ln>
            </p:spPr>
            <p:txBody>
              <a:bodyPr/>
              <a:lstStyle/>
              <a:p>
                <a:endParaRPr lang="fr-FR"/>
              </a:p>
            </p:txBody>
          </p:sp>
          <p:sp>
            <p:nvSpPr>
              <p:cNvPr id="13447" name="Freeform 3261"/>
              <p:cNvSpPr>
                <a:spLocks/>
              </p:cNvSpPr>
              <p:nvPr/>
            </p:nvSpPr>
            <p:spPr bwMode="auto">
              <a:xfrm>
                <a:off x="5317" y="1998"/>
                <a:ext cx="17" cy="17"/>
              </a:xfrm>
              <a:custGeom>
                <a:avLst/>
                <a:gdLst>
                  <a:gd name="T0" fmla="*/ 6 w 17"/>
                  <a:gd name="T1" fmla="*/ 16 h 17"/>
                  <a:gd name="T2" fmla="*/ 16 w 17"/>
                  <a:gd name="T3" fmla="*/ 9 h 17"/>
                  <a:gd name="T4" fmla="*/ 6 w 17"/>
                  <a:gd name="T5" fmla="*/ 0 h 17"/>
                  <a:gd name="T6" fmla="*/ 0 w 17"/>
                  <a:gd name="T7" fmla="*/ 0 h 17"/>
                  <a:gd name="T8" fmla="*/ 0 w 17"/>
                  <a:gd name="T9" fmla="*/ 0 h 17"/>
                  <a:gd name="T10" fmla="*/ 0 w 17"/>
                  <a:gd name="T11" fmla="*/ 9 h 17"/>
                  <a:gd name="T12" fmla="*/ 0 w 17"/>
                  <a:gd name="T13" fmla="*/ 16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9"/>
                    </a:lnTo>
                    <a:lnTo>
                      <a:pt x="6" y="0"/>
                    </a:lnTo>
                    <a:lnTo>
                      <a:pt x="0" y="0"/>
                    </a:lnTo>
                    <a:lnTo>
                      <a:pt x="0" y="9"/>
                    </a:lnTo>
                    <a:lnTo>
                      <a:pt x="0" y="16"/>
                    </a:lnTo>
                    <a:lnTo>
                      <a:pt x="6" y="16"/>
                    </a:lnTo>
                  </a:path>
                </a:pathLst>
              </a:custGeom>
              <a:solidFill>
                <a:srgbClr val="008000"/>
              </a:solidFill>
              <a:ln w="9525" cap="rnd">
                <a:noFill/>
                <a:round/>
                <a:headEnd/>
                <a:tailEnd/>
              </a:ln>
            </p:spPr>
            <p:txBody>
              <a:bodyPr/>
              <a:lstStyle/>
              <a:p>
                <a:endParaRPr lang="fr-FR"/>
              </a:p>
            </p:txBody>
          </p:sp>
          <p:sp>
            <p:nvSpPr>
              <p:cNvPr id="13448" name="Freeform 3262"/>
              <p:cNvSpPr>
                <a:spLocks/>
              </p:cNvSpPr>
              <p:nvPr/>
            </p:nvSpPr>
            <p:spPr bwMode="auto">
              <a:xfrm>
                <a:off x="5308" y="2003"/>
                <a:ext cx="17" cy="17"/>
              </a:xfrm>
              <a:custGeom>
                <a:avLst/>
                <a:gdLst>
                  <a:gd name="T0" fmla="*/ 16 w 17"/>
                  <a:gd name="T1" fmla="*/ 16 h 17"/>
                  <a:gd name="T2" fmla="*/ 16 w 17"/>
                  <a:gd name="T3" fmla="*/ 8 h 17"/>
                  <a:gd name="T4" fmla="*/ 16 w 17"/>
                  <a:gd name="T5" fmla="*/ 0 h 17"/>
                  <a:gd name="T6" fmla="*/ 8 w 17"/>
                  <a:gd name="T7" fmla="*/ 0 h 17"/>
                  <a:gd name="T8" fmla="*/ 8 w 17"/>
                  <a:gd name="T9" fmla="*/ 0 h 17"/>
                  <a:gd name="T10" fmla="*/ 0 w 17"/>
                  <a:gd name="T11" fmla="*/ 8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8" y="0"/>
                    </a:lnTo>
                    <a:lnTo>
                      <a:pt x="0" y="8"/>
                    </a:lnTo>
                    <a:lnTo>
                      <a:pt x="8" y="16"/>
                    </a:lnTo>
                    <a:lnTo>
                      <a:pt x="16" y="16"/>
                    </a:lnTo>
                  </a:path>
                </a:pathLst>
              </a:custGeom>
              <a:solidFill>
                <a:srgbClr val="008000"/>
              </a:solidFill>
              <a:ln w="9525" cap="rnd">
                <a:noFill/>
                <a:round/>
                <a:headEnd/>
                <a:tailEnd/>
              </a:ln>
            </p:spPr>
            <p:txBody>
              <a:bodyPr/>
              <a:lstStyle/>
              <a:p>
                <a:endParaRPr lang="fr-FR"/>
              </a:p>
            </p:txBody>
          </p:sp>
          <p:sp>
            <p:nvSpPr>
              <p:cNvPr id="13449" name="Freeform 3263"/>
              <p:cNvSpPr>
                <a:spLocks/>
              </p:cNvSpPr>
              <p:nvPr/>
            </p:nvSpPr>
            <p:spPr bwMode="auto">
              <a:xfrm>
                <a:off x="5301" y="2005"/>
                <a:ext cx="17" cy="17"/>
              </a:xfrm>
              <a:custGeom>
                <a:avLst/>
                <a:gdLst>
                  <a:gd name="T0" fmla="*/ 8 w 17"/>
                  <a:gd name="T1" fmla="*/ 16 h 17"/>
                  <a:gd name="T2" fmla="*/ 16 w 17"/>
                  <a:gd name="T3" fmla="*/ 6 h 17"/>
                  <a:gd name="T4" fmla="*/ 8 w 17"/>
                  <a:gd name="T5" fmla="*/ 0 h 17"/>
                  <a:gd name="T6" fmla="*/ 0 w 17"/>
                  <a:gd name="T7" fmla="*/ 0 h 17"/>
                  <a:gd name="T8" fmla="*/ 0 w 17"/>
                  <a:gd name="T9" fmla="*/ 0 h 17"/>
                  <a:gd name="T10" fmla="*/ 0 w 17"/>
                  <a:gd name="T11" fmla="*/ 6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6"/>
                    </a:lnTo>
                    <a:lnTo>
                      <a:pt x="8" y="0"/>
                    </a:lnTo>
                    <a:lnTo>
                      <a:pt x="0" y="0"/>
                    </a:lnTo>
                    <a:lnTo>
                      <a:pt x="0" y="6"/>
                    </a:lnTo>
                    <a:lnTo>
                      <a:pt x="0" y="16"/>
                    </a:lnTo>
                    <a:lnTo>
                      <a:pt x="8" y="16"/>
                    </a:lnTo>
                  </a:path>
                </a:pathLst>
              </a:custGeom>
              <a:solidFill>
                <a:srgbClr val="008000"/>
              </a:solidFill>
              <a:ln w="9525" cap="rnd">
                <a:noFill/>
                <a:round/>
                <a:headEnd/>
                <a:tailEnd/>
              </a:ln>
            </p:spPr>
            <p:txBody>
              <a:bodyPr/>
              <a:lstStyle/>
              <a:p>
                <a:endParaRPr lang="fr-FR"/>
              </a:p>
            </p:txBody>
          </p:sp>
          <p:sp>
            <p:nvSpPr>
              <p:cNvPr id="13450" name="Freeform 3264"/>
              <p:cNvSpPr>
                <a:spLocks/>
              </p:cNvSpPr>
              <p:nvPr/>
            </p:nvSpPr>
            <p:spPr bwMode="auto">
              <a:xfrm>
                <a:off x="5292" y="2010"/>
                <a:ext cx="17" cy="17"/>
              </a:xfrm>
              <a:custGeom>
                <a:avLst/>
                <a:gdLst>
                  <a:gd name="T0" fmla="*/ 16 w 17"/>
                  <a:gd name="T1" fmla="*/ 16 h 17"/>
                  <a:gd name="T2" fmla="*/ 16 w 17"/>
                  <a:gd name="T3" fmla="*/ 8 h 17"/>
                  <a:gd name="T4" fmla="*/ 16 w 17"/>
                  <a:gd name="T5" fmla="*/ 0 h 17"/>
                  <a:gd name="T6" fmla="*/ 8 w 17"/>
                  <a:gd name="T7" fmla="*/ 0 h 17"/>
                  <a:gd name="T8" fmla="*/ 8 w 17"/>
                  <a:gd name="T9" fmla="*/ 0 h 17"/>
                  <a:gd name="T10" fmla="*/ 0 w 17"/>
                  <a:gd name="T11" fmla="*/ 8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8" y="0"/>
                    </a:lnTo>
                    <a:lnTo>
                      <a:pt x="0" y="8"/>
                    </a:lnTo>
                    <a:lnTo>
                      <a:pt x="8" y="16"/>
                    </a:lnTo>
                    <a:lnTo>
                      <a:pt x="16" y="16"/>
                    </a:lnTo>
                  </a:path>
                </a:pathLst>
              </a:custGeom>
              <a:solidFill>
                <a:srgbClr val="008000"/>
              </a:solidFill>
              <a:ln w="9525" cap="rnd">
                <a:noFill/>
                <a:round/>
                <a:headEnd/>
                <a:tailEnd/>
              </a:ln>
            </p:spPr>
            <p:txBody>
              <a:bodyPr/>
              <a:lstStyle/>
              <a:p>
                <a:endParaRPr lang="fr-FR"/>
              </a:p>
            </p:txBody>
          </p:sp>
          <p:sp>
            <p:nvSpPr>
              <p:cNvPr id="13451" name="Freeform 3265"/>
              <p:cNvSpPr>
                <a:spLocks/>
              </p:cNvSpPr>
              <p:nvPr/>
            </p:nvSpPr>
            <p:spPr bwMode="auto">
              <a:xfrm>
                <a:off x="5285" y="2017"/>
                <a:ext cx="17" cy="17"/>
              </a:xfrm>
              <a:custGeom>
                <a:avLst/>
                <a:gdLst>
                  <a:gd name="T0" fmla="*/ 8 w 17"/>
                  <a:gd name="T1" fmla="*/ 16 h 17"/>
                  <a:gd name="T2" fmla="*/ 16 w 17"/>
                  <a:gd name="T3" fmla="*/ 8 h 17"/>
                  <a:gd name="T4" fmla="*/ 8 w 17"/>
                  <a:gd name="T5" fmla="*/ 0 h 17"/>
                  <a:gd name="T6" fmla="*/ 0 w 17"/>
                  <a:gd name="T7" fmla="*/ 0 h 17"/>
                  <a:gd name="T8" fmla="*/ 0 w 17"/>
                  <a:gd name="T9" fmla="*/ 0 h 17"/>
                  <a:gd name="T10" fmla="*/ 0 w 17"/>
                  <a:gd name="T11" fmla="*/ 8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8"/>
                    </a:lnTo>
                    <a:lnTo>
                      <a:pt x="8" y="0"/>
                    </a:lnTo>
                    <a:lnTo>
                      <a:pt x="0" y="0"/>
                    </a:lnTo>
                    <a:lnTo>
                      <a:pt x="0" y="8"/>
                    </a:lnTo>
                    <a:lnTo>
                      <a:pt x="0" y="16"/>
                    </a:lnTo>
                    <a:lnTo>
                      <a:pt x="8" y="16"/>
                    </a:lnTo>
                  </a:path>
                </a:pathLst>
              </a:custGeom>
              <a:solidFill>
                <a:srgbClr val="008000"/>
              </a:solidFill>
              <a:ln w="9525" cap="rnd">
                <a:noFill/>
                <a:round/>
                <a:headEnd/>
                <a:tailEnd/>
              </a:ln>
            </p:spPr>
            <p:txBody>
              <a:bodyPr/>
              <a:lstStyle/>
              <a:p>
                <a:endParaRPr lang="fr-FR"/>
              </a:p>
            </p:txBody>
          </p:sp>
          <p:sp>
            <p:nvSpPr>
              <p:cNvPr id="13452" name="Freeform 3266"/>
              <p:cNvSpPr>
                <a:spLocks/>
              </p:cNvSpPr>
              <p:nvPr/>
            </p:nvSpPr>
            <p:spPr bwMode="auto">
              <a:xfrm>
                <a:off x="5278" y="2021"/>
                <a:ext cx="17" cy="17"/>
              </a:xfrm>
              <a:custGeom>
                <a:avLst/>
                <a:gdLst>
                  <a:gd name="T0" fmla="*/ 8 w 17"/>
                  <a:gd name="T1" fmla="*/ 16 h 17"/>
                  <a:gd name="T2" fmla="*/ 16 w 17"/>
                  <a:gd name="T3" fmla="*/ 9 h 17"/>
                  <a:gd name="T4" fmla="*/ 8 w 17"/>
                  <a:gd name="T5" fmla="*/ 0 h 17"/>
                  <a:gd name="T6" fmla="*/ 0 w 17"/>
                  <a:gd name="T7" fmla="*/ 0 h 17"/>
                  <a:gd name="T8" fmla="*/ 0 w 17"/>
                  <a:gd name="T9" fmla="*/ 0 h 17"/>
                  <a:gd name="T10" fmla="*/ 0 w 17"/>
                  <a:gd name="T11" fmla="*/ 9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9"/>
                    </a:lnTo>
                    <a:lnTo>
                      <a:pt x="8" y="0"/>
                    </a:lnTo>
                    <a:lnTo>
                      <a:pt x="0" y="0"/>
                    </a:lnTo>
                    <a:lnTo>
                      <a:pt x="0" y="9"/>
                    </a:lnTo>
                    <a:lnTo>
                      <a:pt x="0" y="16"/>
                    </a:lnTo>
                    <a:lnTo>
                      <a:pt x="8" y="16"/>
                    </a:lnTo>
                  </a:path>
                </a:pathLst>
              </a:custGeom>
              <a:solidFill>
                <a:srgbClr val="008000"/>
              </a:solidFill>
              <a:ln w="9525" cap="rnd">
                <a:noFill/>
                <a:round/>
                <a:headEnd/>
                <a:tailEnd/>
              </a:ln>
            </p:spPr>
            <p:txBody>
              <a:bodyPr/>
              <a:lstStyle/>
              <a:p>
                <a:endParaRPr lang="fr-FR"/>
              </a:p>
            </p:txBody>
          </p:sp>
          <p:sp>
            <p:nvSpPr>
              <p:cNvPr id="13453" name="Freeform 3267"/>
              <p:cNvSpPr>
                <a:spLocks/>
              </p:cNvSpPr>
              <p:nvPr/>
            </p:nvSpPr>
            <p:spPr bwMode="auto">
              <a:xfrm>
                <a:off x="5268" y="2026"/>
                <a:ext cx="17" cy="17"/>
              </a:xfrm>
              <a:custGeom>
                <a:avLst/>
                <a:gdLst>
                  <a:gd name="T0" fmla="*/ 16 w 17"/>
                  <a:gd name="T1" fmla="*/ 16 h 17"/>
                  <a:gd name="T2" fmla="*/ 16 w 17"/>
                  <a:gd name="T3" fmla="*/ 6 h 17"/>
                  <a:gd name="T4" fmla="*/ 16 w 17"/>
                  <a:gd name="T5" fmla="*/ 0 h 17"/>
                  <a:gd name="T6" fmla="*/ 9 w 17"/>
                  <a:gd name="T7" fmla="*/ 0 h 17"/>
                  <a:gd name="T8" fmla="*/ 9 w 17"/>
                  <a:gd name="T9" fmla="*/ 0 h 17"/>
                  <a:gd name="T10" fmla="*/ 0 w 17"/>
                  <a:gd name="T11" fmla="*/ 6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9" y="0"/>
                    </a:lnTo>
                    <a:lnTo>
                      <a:pt x="0" y="6"/>
                    </a:lnTo>
                    <a:lnTo>
                      <a:pt x="9" y="16"/>
                    </a:lnTo>
                    <a:lnTo>
                      <a:pt x="16" y="16"/>
                    </a:lnTo>
                  </a:path>
                </a:pathLst>
              </a:custGeom>
              <a:solidFill>
                <a:srgbClr val="008000"/>
              </a:solidFill>
              <a:ln w="9525" cap="rnd">
                <a:noFill/>
                <a:round/>
                <a:headEnd/>
                <a:tailEnd/>
              </a:ln>
            </p:spPr>
            <p:txBody>
              <a:bodyPr/>
              <a:lstStyle/>
              <a:p>
                <a:endParaRPr lang="fr-FR"/>
              </a:p>
            </p:txBody>
          </p:sp>
          <p:sp>
            <p:nvSpPr>
              <p:cNvPr id="13454" name="Freeform 3268"/>
              <p:cNvSpPr>
                <a:spLocks/>
              </p:cNvSpPr>
              <p:nvPr/>
            </p:nvSpPr>
            <p:spPr bwMode="auto">
              <a:xfrm>
                <a:off x="5261" y="2033"/>
                <a:ext cx="17" cy="17"/>
              </a:xfrm>
              <a:custGeom>
                <a:avLst/>
                <a:gdLst>
                  <a:gd name="T0" fmla="*/ 16 w 17"/>
                  <a:gd name="T1" fmla="*/ 16 h 17"/>
                  <a:gd name="T2" fmla="*/ 16 w 17"/>
                  <a:gd name="T3" fmla="*/ 6 h 17"/>
                  <a:gd name="T4" fmla="*/ 16 w 17"/>
                  <a:gd name="T5" fmla="*/ 0 h 17"/>
                  <a:gd name="T6" fmla="*/ 9 w 17"/>
                  <a:gd name="T7" fmla="*/ 0 h 17"/>
                  <a:gd name="T8" fmla="*/ 9 w 17"/>
                  <a:gd name="T9" fmla="*/ 0 h 17"/>
                  <a:gd name="T10" fmla="*/ 0 w 17"/>
                  <a:gd name="T11" fmla="*/ 6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9" y="0"/>
                    </a:lnTo>
                    <a:lnTo>
                      <a:pt x="0" y="6"/>
                    </a:lnTo>
                    <a:lnTo>
                      <a:pt x="9" y="16"/>
                    </a:lnTo>
                    <a:lnTo>
                      <a:pt x="16" y="16"/>
                    </a:lnTo>
                  </a:path>
                </a:pathLst>
              </a:custGeom>
              <a:solidFill>
                <a:srgbClr val="008000"/>
              </a:solidFill>
              <a:ln w="9525" cap="rnd">
                <a:noFill/>
                <a:round/>
                <a:headEnd/>
                <a:tailEnd/>
              </a:ln>
            </p:spPr>
            <p:txBody>
              <a:bodyPr/>
              <a:lstStyle/>
              <a:p>
                <a:endParaRPr lang="fr-FR"/>
              </a:p>
            </p:txBody>
          </p:sp>
          <p:sp>
            <p:nvSpPr>
              <p:cNvPr id="13455" name="Freeform 3269"/>
              <p:cNvSpPr>
                <a:spLocks/>
              </p:cNvSpPr>
              <p:nvPr/>
            </p:nvSpPr>
            <p:spPr bwMode="auto">
              <a:xfrm>
                <a:off x="5254" y="2038"/>
                <a:ext cx="17" cy="17"/>
              </a:xfrm>
              <a:custGeom>
                <a:avLst/>
                <a:gdLst>
                  <a:gd name="T0" fmla="*/ 16 w 17"/>
                  <a:gd name="T1" fmla="*/ 16 h 17"/>
                  <a:gd name="T2" fmla="*/ 16 w 17"/>
                  <a:gd name="T3" fmla="*/ 8 h 17"/>
                  <a:gd name="T4" fmla="*/ 16 w 17"/>
                  <a:gd name="T5" fmla="*/ 0 h 17"/>
                  <a:gd name="T6" fmla="*/ 9 w 17"/>
                  <a:gd name="T7" fmla="*/ 0 h 17"/>
                  <a:gd name="T8" fmla="*/ 9 w 17"/>
                  <a:gd name="T9" fmla="*/ 0 h 17"/>
                  <a:gd name="T10" fmla="*/ 0 w 17"/>
                  <a:gd name="T11" fmla="*/ 8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9" y="0"/>
                    </a:lnTo>
                    <a:lnTo>
                      <a:pt x="0" y="8"/>
                    </a:lnTo>
                    <a:lnTo>
                      <a:pt x="9" y="16"/>
                    </a:lnTo>
                    <a:lnTo>
                      <a:pt x="16" y="16"/>
                    </a:lnTo>
                  </a:path>
                </a:pathLst>
              </a:custGeom>
              <a:solidFill>
                <a:srgbClr val="008000"/>
              </a:solidFill>
              <a:ln w="9525" cap="rnd">
                <a:noFill/>
                <a:round/>
                <a:headEnd/>
                <a:tailEnd/>
              </a:ln>
            </p:spPr>
            <p:txBody>
              <a:bodyPr/>
              <a:lstStyle/>
              <a:p>
                <a:endParaRPr lang="fr-FR"/>
              </a:p>
            </p:txBody>
          </p:sp>
          <p:sp>
            <p:nvSpPr>
              <p:cNvPr id="13456" name="Freeform 3270"/>
              <p:cNvSpPr>
                <a:spLocks/>
              </p:cNvSpPr>
              <p:nvPr/>
            </p:nvSpPr>
            <p:spPr bwMode="auto">
              <a:xfrm>
                <a:off x="5247" y="2045"/>
                <a:ext cx="17" cy="17"/>
              </a:xfrm>
              <a:custGeom>
                <a:avLst/>
                <a:gdLst>
                  <a:gd name="T0" fmla="*/ 16 w 17"/>
                  <a:gd name="T1" fmla="*/ 16 h 17"/>
                  <a:gd name="T2" fmla="*/ 16 w 17"/>
                  <a:gd name="T3" fmla="*/ 8 h 17"/>
                  <a:gd name="T4" fmla="*/ 16 w 17"/>
                  <a:gd name="T5" fmla="*/ 0 h 17"/>
                  <a:gd name="T6" fmla="*/ 9 w 17"/>
                  <a:gd name="T7" fmla="*/ 0 h 17"/>
                  <a:gd name="T8" fmla="*/ 9 w 17"/>
                  <a:gd name="T9" fmla="*/ 0 h 17"/>
                  <a:gd name="T10" fmla="*/ 0 w 17"/>
                  <a:gd name="T11" fmla="*/ 8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9" y="0"/>
                    </a:lnTo>
                    <a:lnTo>
                      <a:pt x="0" y="8"/>
                    </a:lnTo>
                    <a:lnTo>
                      <a:pt x="9" y="16"/>
                    </a:lnTo>
                    <a:lnTo>
                      <a:pt x="16" y="16"/>
                    </a:lnTo>
                  </a:path>
                </a:pathLst>
              </a:custGeom>
              <a:solidFill>
                <a:srgbClr val="008000"/>
              </a:solidFill>
              <a:ln w="9525" cap="rnd">
                <a:noFill/>
                <a:round/>
                <a:headEnd/>
                <a:tailEnd/>
              </a:ln>
            </p:spPr>
            <p:txBody>
              <a:bodyPr/>
              <a:lstStyle/>
              <a:p>
                <a:endParaRPr lang="fr-FR"/>
              </a:p>
            </p:txBody>
          </p:sp>
          <p:sp>
            <p:nvSpPr>
              <p:cNvPr id="13457" name="Freeform 3271"/>
              <p:cNvSpPr>
                <a:spLocks/>
              </p:cNvSpPr>
              <p:nvPr/>
            </p:nvSpPr>
            <p:spPr bwMode="auto">
              <a:xfrm>
                <a:off x="5243" y="2052"/>
                <a:ext cx="17" cy="17"/>
              </a:xfrm>
              <a:custGeom>
                <a:avLst/>
                <a:gdLst>
                  <a:gd name="T0" fmla="*/ 8 w 17"/>
                  <a:gd name="T1" fmla="*/ 16 h 17"/>
                  <a:gd name="T2" fmla="*/ 16 w 17"/>
                  <a:gd name="T3" fmla="*/ 8 h 17"/>
                  <a:gd name="T4" fmla="*/ 8 w 17"/>
                  <a:gd name="T5" fmla="*/ 0 h 17"/>
                  <a:gd name="T6" fmla="*/ 0 w 17"/>
                  <a:gd name="T7" fmla="*/ 0 h 17"/>
                  <a:gd name="T8" fmla="*/ 0 w 17"/>
                  <a:gd name="T9" fmla="*/ 0 h 17"/>
                  <a:gd name="T10" fmla="*/ 0 w 17"/>
                  <a:gd name="T11" fmla="*/ 8 h 17"/>
                  <a:gd name="T12" fmla="*/ 0 w 17"/>
                  <a:gd name="T13" fmla="*/ 1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8"/>
                    </a:lnTo>
                    <a:lnTo>
                      <a:pt x="8" y="0"/>
                    </a:lnTo>
                    <a:lnTo>
                      <a:pt x="0" y="0"/>
                    </a:lnTo>
                    <a:lnTo>
                      <a:pt x="0" y="8"/>
                    </a:lnTo>
                    <a:lnTo>
                      <a:pt x="0" y="16"/>
                    </a:lnTo>
                    <a:lnTo>
                      <a:pt x="8" y="16"/>
                    </a:lnTo>
                  </a:path>
                </a:pathLst>
              </a:custGeom>
              <a:solidFill>
                <a:srgbClr val="008000"/>
              </a:solidFill>
              <a:ln w="9525" cap="rnd">
                <a:noFill/>
                <a:round/>
                <a:headEnd/>
                <a:tailEnd/>
              </a:ln>
            </p:spPr>
            <p:txBody>
              <a:bodyPr/>
              <a:lstStyle/>
              <a:p>
                <a:endParaRPr lang="fr-FR"/>
              </a:p>
            </p:txBody>
          </p:sp>
          <p:sp>
            <p:nvSpPr>
              <p:cNvPr id="13458" name="Freeform 3272"/>
              <p:cNvSpPr>
                <a:spLocks/>
              </p:cNvSpPr>
              <p:nvPr/>
            </p:nvSpPr>
            <p:spPr bwMode="auto">
              <a:xfrm>
                <a:off x="5236" y="2059"/>
                <a:ext cx="17" cy="17"/>
              </a:xfrm>
              <a:custGeom>
                <a:avLst/>
                <a:gdLst>
                  <a:gd name="T0" fmla="*/ 16 w 17"/>
                  <a:gd name="T1" fmla="*/ 16 h 17"/>
                  <a:gd name="T2" fmla="*/ 16 w 17"/>
                  <a:gd name="T3" fmla="*/ 8 h 17"/>
                  <a:gd name="T4" fmla="*/ 8 w 17"/>
                  <a:gd name="T5" fmla="*/ 0 h 17"/>
                  <a:gd name="T6" fmla="*/ 8 w 17"/>
                  <a:gd name="T7" fmla="*/ 0 h 17"/>
                  <a:gd name="T8" fmla="*/ 8 w 17"/>
                  <a:gd name="T9" fmla="*/ 0 h 17"/>
                  <a:gd name="T10" fmla="*/ 0 w 17"/>
                  <a:gd name="T11" fmla="*/ 8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8" y="0"/>
                    </a:lnTo>
                    <a:lnTo>
                      <a:pt x="0" y="8"/>
                    </a:lnTo>
                    <a:lnTo>
                      <a:pt x="8" y="16"/>
                    </a:lnTo>
                    <a:lnTo>
                      <a:pt x="16" y="16"/>
                    </a:lnTo>
                  </a:path>
                </a:pathLst>
              </a:custGeom>
              <a:solidFill>
                <a:srgbClr val="008000"/>
              </a:solidFill>
              <a:ln w="9525" cap="rnd">
                <a:noFill/>
                <a:round/>
                <a:headEnd/>
                <a:tailEnd/>
              </a:ln>
            </p:spPr>
            <p:txBody>
              <a:bodyPr/>
              <a:lstStyle/>
              <a:p>
                <a:endParaRPr lang="fr-FR"/>
              </a:p>
            </p:txBody>
          </p:sp>
          <p:sp>
            <p:nvSpPr>
              <p:cNvPr id="13459" name="Freeform 3273"/>
              <p:cNvSpPr>
                <a:spLocks/>
              </p:cNvSpPr>
              <p:nvPr/>
            </p:nvSpPr>
            <p:spPr bwMode="auto">
              <a:xfrm>
                <a:off x="5231" y="2066"/>
                <a:ext cx="17" cy="17"/>
              </a:xfrm>
              <a:custGeom>
                <a:avLst/>
                <a:gdLst>
                  <a:gd name="T0" fmla="*/ 6 w 17"/>
                  <a:gd name="T1" fmla="*/ 16 h 17"/>
                  <a:gd name="T2" fmla="*/ 16 w 17"/>
                  <a:gd name="T3" fmla="*/ 8 h 17"/>
                  <a:gd name="T4" fmla="*/ 6 w 17"/>
                  <a:gd name="T5" fmla="*/ 0 h 17"/>
                  <a:gd name="T6" fmla="*/ 0 w 17"/>
                  <a:gd name="T7" fmla="*/ 0 h 17"/>
                  <a:gd name="T8" fmla="*/ 0 w 17"/>
                  <a:gd name="T9" fmla="*/ 0 h 17"/>
                  <a:gd name="T10" fmla="*/ 0 w 17"/>
                  <a:gd name="T11" fmla="*/ 8 h 17"/>
                  <a:gd name="T12" fmla="*/ 0 w 17"/>
                  <a:gd name="T13" fmla="*/ 16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8"/>
                    </a:lnTo>
                    <a:lnTo>
                      <a:pt x="6" y="0"/>
                    </a:lnTo>
                    <a:lnTo>
                      <a:pt x="0" y="0"/>
                    </a:lnTo>
                    <a:lnTo>
                      <a:pt x="0" y="8"/>
                    </a:lnTo>
                    <a:lnTo>
                      <a:pt x="0" y="16"/>
                    </a:lnTo>
                    <a:lnTo>
                      <a:pt x="6" y="16"/>
                    </a:lnTo>
                  </a:path>
                </a:pathLst>
              </a:custGeom>
              <a:solidFill>
                <a:srgbClr val="008000"/>
              </a:solidFill>
              <a:ln w="9525" cap="rnd">
                <a:noFill/>
                <a:round/>
                <a:headEnd/>
                <a:tailEnd/>
              </a:ln>
            </p:spPr>
            <p:txBody>
              <a:bodyPr/>
              <a:lstStyle/>
              <a:p>
                <a:endParaRPr lang="fr-FR"/>
              </a:p>
            </p:txBody>
          </p:sp>
          <p:sp>
            <p:nvSpPr>
              <p:cNvPr id="13460" name="Freeform 3274"/>
              <p:cNvSpPr>
                <a:spLocks/>
              </p:cNvSpPr>
              <p:nvPr/>
            </p:nvSpPr>
            <p:spPr bwMode="auto">
              <a:xfrm>
                <a:off x="5224" y="2073"/>
                <a:ext cx="17" cy="17"/>
              </a:xfrm>
              <a:custGeom>
                <a:avLst/>
                <a:gdLst>
                  <a:gd name="T0" fmla="*/ 16 w 17"/>
                  <a:gd name="T1" fmla="*/ 16 h 17"/>
                  <a:gd name="T2" fmla="*/ 16 w 17"/>
                  <a:gd name="T3" fmla="*/ 8 h 17"/>
                  <a:gd name="T4" fmla="*/ 16 w 17"/>
                  <a:gd name="T5" fmla="*/ 0 h 17"/>
                  <a:gd name="T6" fmla="*/ 6 w 17"/>
                  <a:gd name="T7" fmla="*/ 0 h 17"/>
                  <a:gd name="T8" fmla="*/ 6 w 17"/>
                  <a:gd name="T9" fmla="*/ 0 h 17"/>
                  <a:gd name="T10" fmla="*/ 0 w 17"/>
                  <a:gd name="T11" fmla="*/ 8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8"/>
                    </a:lnTo>
                    <a:lnTo>
                      <a:pt x="16" y="0"/>
                    </a:lnTo>
                    <a:lnTo>
                      <a:pt x="6" y="0"/>
                    </a:lnTo>
                    <a:lnTo>
                      <a:pt x="0" y="8"/>
                    </a:lnTo>
                    <a:lnTo>
                      <a:pt x="6" y="16"/>
                    </a:lnTo>
                    <a:lnTo>
                      <a:pt x="16" y="16"/>
                    </a:lnTo>
                  </a:path>
                </a:pathLst>
              </a:custGeom>
              <a:solidFill>
                <a:srgbClr val="008000"/>
              </a:solidFill>
              <a:ln w="9525" cap="rnd">
                <a:noFill/>
                <a:round/>
                <a:headEnd/>
                <a:tailEnd/>
              </a:ln>
            </p:spPr>
            <p:txBody>
              <a:bodyPr/>
              <a:lstStyle/>
              <a:p>
                <a:endParaRPr lang="fr-FR"/>
              </a:p>
            </p:txBody>
          </p:sp>
          <p:sp>
            <p:nvSpPr>
              <p:cNvPr id="13461" name="Freeform 3275"/>
              <p:cNvSpPr>
                <a:spLocks/>
              </p:cNvSpPr>
              <p:nvPr/>
            </p:nvSpPr>
            <p:spPr bwMode="auto">
              <a:xfrm>
                <a:off x="5220" y="2082"/>
                <a:ext cx="17" cy="17"/>
              </a:xfrm>
              <a:custGeom>
                <a:avLst/>
                <a:gdLst>
                  <a:gd name="T0" fmla="*/ 16 w 17"/>
                  <a:gd name="T1" fmla="*/ 16 h 17"/>
                  <a:gd name="T2" fmla="*/ 16 w 17"/>
                  <a:gd name="T3" fmla="*/ 6 h 17"/>
                  <a:gd name="T4" fmla="*/ 16 w 17"/>
                  <a:gd name="T5" fmla="*/ 0 h 17"/>
                  <a:gd name="T6" fmla="*/ 8 w 17"/>
                  <a:gd name="T7" fmla="*/ 0 h 17"/>
                  <a:gd name="T8" fmla="*/ 8 w 17"/>
                  <a:gd name="T9" fmla="*/ 0 h 17"/>
                  <a:gd name="T10" fmla="*/ 0 w 17"/>
                  <a:gd name="T11" fmla="*/ 6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8" y="0"/>
                    </a:lnTo>
                    <a:lnTo>
                      <a:pt x="0" y="6"/>
                    </a:lnTo>
                    <a:lnTo>
                      <a:pt x="8" y="16"/>
                    </a:lnTo>
                    <a:lnTo>
                      <a:pt x="16" y="16"/>
                    </a:lnTo>
                  </a:path>
                </a:pathLst>
              </a:custGeom>
              <a:solidFill>
                <a:srgbClr val="008000"/>
              </a:solidFill>
              <a:ln w="9525" cap="rnd">
                <a:noFill/>
                <a:round/>
                <a:headEnd/>
                <a:tailEnd/>
              </a:ln>
            </p:spPr>
            <p:txBody>
              <a:bodyPr/>
              <a:lstStyle/>
              <a:p>
                <a:endParaRPr lang="fr-FR"/>
              </a:p>
            </p:txBody>
          </p:sp>
          <p:sp>
            <p:nvSpPr>
              <p:cNvPr id="13462" name="Freeform 3276"/>
              <p:cNvSpPr>
                <a:spLocks/>
              </p:cNvSpPr>
              <p:nvPr/>
            </p:nvSpPr>
            <p:spPr bwMode="auto">
              <a:xfrm>
                <a:off x="5215" y="2089"/>
                <a:ext cx="17" cy="17"/>
              </a:xfrm>
              <a:custGeom>
                <a:avLst/>
                <a:gdLst>
                  <a:gd name="T0" fmla="*/ 16 w 17"/>
                  <a:gd name="T1" fmla="*/ 6 h 17"/>
                  <a:gd name="T2" fmla="*/ 16 w 17"/>
                  <a:gd name="T3" fmla="*/ 0 h 17"/>
                  <a:gd name="T4" fmla="*/ 6 w 17"/>
                  <a:gd name="T5" fmla="*/ 0 h 17"/>
                  <a:gd name="T6" fmla="*/ 0 w 17"/>
                  <a:gd name="T7" fmla="*/ 6 h 17"/>
                  <a:gd name="T8" fmla="*/ 0 w 17"/>
                  <a:gd name="T9" fmla="*/ 6 h 17"/>
                  <a:gd name="T10" fmla="*/ 6 w 17"/>
                  <a:gd name="T11" fmla="*/ 16 h 17"/>
                  <a:gd name="T12" fmla="*/ 16 w 17"/>
                  <a:gd name="T13" fmla="*/ 16 h 17"/>
                  <a:gd name="T14" fmla="*/ 16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6"/>
                    </a:moveTo>
                    <a:lnTo>
                      <a:pt x="16" y="0"/>
                    </a:lnTo>
                    <a:lnTo>
                      <a:pt x="6" y="0"/>
                    </a:lnTo>
                    <a:lnTo>
                      <a:pt x="0" y="6"/>
                    </a:lnTo>
                    <a:lnTo>
                      <a:pt x="6" y="16"/>
                    </a:lnTo>
                    <a:lnTo>
                      <a:pt x="16" y="16"/>
                    </a:lnTo>
                    <a:lnTo>
                      <a:pt x="16" y="6"/>
                    </a:lnTo>
                  </a:path>
                </a:pathLst>
              </a:custGeom>
              <a:solidFill>
                <a:srgbClr val="008000"/>
              </a:solidFill>
              <a:ln w="9525" cap="rnd">
                <a:noFill/>
                <a:round/>
                <a:headEnd/>
                <a:tailEnd/>
              </a:ln>
            </p:spPr>
            <p:txBody>
              <a:bodyPr/>
              <a:lstStyle/>
              <a:p>
                <a:endParaRPr lang="fr-FR"/>
              </a:p>
            </p:txBody>
          </p:sp>
          <p:sp>
            <p:nvSpPr>
              <p:cNvPr id="13463" name="Freeform 3277"/>
              <p:cNvSpPr>
                <a:spLocks/>
              </p:cNvSpPr>
              <p:nvPr/>
            </p:nvSpPr>
            <p:spPr bwMode="auto">
              <a:xfrm>
                <a:off x="5213" y="2098"/>
                <a:ext cx="17" cy="17"/>
              </a:xfrm>
              <a:custGeom>
                <a:avLst/>
                <a:gdLst>
                  <a:gd name="T0" fmla="*/ 16 w 17"/>
                  <a:gd name="T1" fmla="*/ 9 h 17"/>
                  <a:gd name="T2" fmla="*/ 8 w 17"/>
                  <a:gd name="T3" fmla="*/ 0 h 17"/>
                  <a:gd name="T4" fmla="*/ 0 w 17"/>
                  <a:gd name="T5" fmla="*/ 0 h 17"/>
                  <a:gd name="T6" fmla="*/ 0 w 17"/>
                  <a:gd name="T7" fmla="*/ 9 h 17"/>
                  <a:gd name="T8" fmla="*/ 0 w 17"/>
                  <a:gd name="T9" fmla="*/ 9 h 17"/>
                  <a:gd name="T10" fmla="*/ 0 w 17"/>
                  <a:gd name="T11" fmla="*/ 16 h 17"/>
                  <a:gd name="T12" fmla="*/ 8 w 17"/>
                  <a:gd name="T13" fmla="*/ 16 h 17"/>
                  <a:gd name="T14" fmla="*/ 16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9"/>
                    </a:moveTo>
                    <a:lnTo>
                      <a:pt x="8" y="0"/>
                    </a:lnTo>
                    <a:lnTo>
                      <a:pt x="0" y="0"/>
                    </a:lnTo>
                    <a:lnTo>
                      <a:pt x="0" y="9"/>
                    </a:lnTo>
                    <a:lnTo>
                      <a:pt x="0" y="16"/>
                    </a:lnTo>
                    <a:lnTo>
                      <a:pt x="8" y="16"/>
                    </a:lnTo>
                    <a:lnTo>
                      <a:pt x="16" y="9"/>
                    </a:lnTo>
                  </a:path>
                </a:pathLst>
              </a:custGeom>
              <a:solidFill>
                <a:srgbClr val="008000"/>
              </a:solidFill>
              <a:ln w="9525" cap="rnd">
                <a:noFill/>
                <a:round/>
                <a:headEnd/>
                <a:tailEnd/>
              </a:ln>
            </p:spPr>
            <p:txBody>
              <a:bodyPr/>
              <a:lstStyle/>
              <a:p>
                <a:endParaRPr lang="fr-FR"/>
              </a:p>
            </p:txBody>
          </p:sp>
          <p:sp>
            <p:nvSpPr>
              <p:cNvPr id="13464" name="Freeform 3278"/>
              <p:cNvSpPr>
                <a:spLocks/>
              </p:cNvSpPr>
              <p:nvPr/>
            </p:nvSpPr>
            <p:spPr bwMode="auto">
              <a:xfrm>
                <a:off x="5208" y="2107"/>
                <a:ext cx="17" cy="17"/>
              </a:xfrm>
              <a:custGeom>
                <a:avLst/>
                <a:gdLst>
                  <a:gd name="T0" fmla="*/ 16 w 17"/>
                  <a:gd name="T1" fmla="*/ 9 h 17"/>
                  <a:gd name="T2" fmla="*/ 16 w 17"/>
                  <a:gd name="T3" fmla="*/ 0 h 17"/>
                  <a:gd name="T4" fmla="*/ 6 w 17"/>
                  <a:gd name="T5" fmla="*/ 0 h 17"/>
                  <a:gd name="T6" fmla="*/ 0 w 17"/>
                  <a:gd name="T7" fmla="*/ 9 h 17"/>
                  <a:gd name="T8" fmla="*/ 0 w 17"/>
                  <a:gd name="T9" fmla="*/ 9 h 17"/>
                  <a:gd name="T10" fmla="*/ 6 w 17"/>
                  <a:gd name="T11" fmla="*/ 16 h 17"/>
                  <a:gd name="T12" fmla="*/ 16 w 17"/>
                  <a:gd name="T13" fmla="*/ 16 h 17"/>
                  <a:gd name="T14" fmla="*/ 16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9"/>
                    </a:moveTo>
                    <a:lnTo>
                      <a:pt x="16" y="0"/>
                    </a:lnTo>
                    <a:lnTo>
                      <a:pt x="6" y="0"/>
                    </a:lnTo>
                    <a:lnTo>
                      <a:pt x="0" y="9"/>
                    </a:lnTo>
                    <a:lnTo>
                      <a:pt x="6" y="16"/>
                    </a:lnTo>
                    <a:lnTo>
                      <a:pt x="16" y="16"/>
                    </a:lnTo>
                    <a:lnTo>
                      <a:pt x="16" y="9"/>
                    </a:lnTo>
                  </a:path>
                </a:pathLst>
              </a:custGeom>
              <a:solidFill>
                <a:srgbClr val="008000"/>
              </a:solidFill>
              <a:ln w="9525" cap="rnd">
                <a:noFill/>
                <a:round/>
                <a:headEnd/>
                <a:tailEnd/>
              </a:ln>
            </p:spPr>
            <p:txBody>
              <a:bodyPr/>
              <a:lstStyle/>
              <a:p>
                <a:endParaRPr lang="fr-FR"/>
              </a:p>
            </p:txBody>
          </p:sp>
          <p:sp>
            <p:nvSpPr>
              <p:cNvPr id="13465" name="Freeform 3279"/>
              <p:cNvSpPr>
                <a:spLocks/>
              </p:cNvSpPr>
              <p:nvPr/>
            </p:nvSpPr>
            <p:spPr bwMode="auto">
              <a:xfrm>
                <a:off x="5206" y="2117"/>
                <a:ext cx="17" cy="17"/>
              </a:xfrm>
              <a:custGeom>
                <a:avLst/>
                <a:gdLst>
                  <a:gd name="T0" fmla="*/ 16 w 17"/>
                  <a:gd name="T1" fmla="*/ 8 h 17"/>
                  <a:gd name="T2" fmla="*/ 16 w 17"/>
                  <a:gd name="T3" fmla="*/ 0 h 17"/>
                  <a:gd name="T4" fmla="*/ 8 w 17"/>
                  <a:gd name="T5" fmla="*/ 0 h 17"/>
                  <a:gd name="T6" fmla="*/ 0 w 17"/>
                  <a:gd name="T7" fmla="*/ 8 h 17"/>
                  <a:gd name="T8" fmla="*/ 0 w 17"/>
                  <a:gd name="T9" fmla="*/ 8 h 17"/>
                  <a:gd name="T10" fmla="*/ 8 w 17"/>
                  <a:gd name="T11" fmla="*/ 16 h 17"/>
                  <a:gd name="T12" fmla="*/ 16 w 17"/>
                  <a:gd name="T13" fmla="*/ 16 h 17"/>
                  <a:gd name="T14" fmla="*/ 16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8"/>
                    </a:moveTo>
                    <a:lnTo>
                      <a:pt x="16" y="0"/>
                    </a:lnTo>
                    <a:lnTo>
                      <a:pt x="8" y="0"/>
                    </a:lnTo>
                    <a:lnTo>
                      <a:pt x="0" y="8"/>
                    </a:lnTo>
                    <a:lnTo>
                      <a:pt x="8" y="16"/>
                    </a:lnTo>
                    <a:lnTo>
                      <a:pt x="16" y="16"/>
                    </a:lnTo>
                    <a:lnTo>
                      <a:pt x="16" y="8"/>
                    </a:lnTo>
                  </a:path>
                </a:pathLst>
              </a:custGeom>
              <a:solidFill>
                <a:srgbClr val="008000"/>
              </a:solidFill>
              <a:ln w="9525" cap="rnd">
                <a:noFill/>
                <a:round/>
                <a:headEnd/>
                <a:tailEnd/>
              </a:ln>
            </p:spPr>
            <p:txBody>
              <a:bodyPr/>
              <a:lstStyle/>
              <a:p>
                <a:endParaRPr lang="fr-FR"/>
              </a:p>
            </p:txBody>
          </p:sp>
          <p:sp>
            <p:nvSpPr>
              <p:cNvPr id="13466" name="Freeform 3280"/>
              <p:cNvSpPr>
                <a:spLocks/>
              </p:cNvSpPr>
              <p:nvPr/>
            </p:nvSpPr>
            <p:spPr bwMode="auto">
              <a:xfrm>
                <a:off x="5206" y="2126"/>
                <a:ext cx="17" cy="17"/>
              </a:xfrm>
              <a:custGeom>
                <a:avLst/>
                <a:gdLst>
                  <a:gd name="T0" fmla="*/ 16 w 17"/>
                  <a:gd name="T1" fmla="*/ 6 h 17"/>
                  <a:gd name="T2" fmla="*/ 8 w 17"/>
                  <a:gd name="T3" fmla="*/ 0 h 17"/>
                  <a:gd name="T4" fmla="*/ 0 w 17"/>
                  <a:gd name="T5" fmla="*/ 0 h 17"/>
                  <a:gd name="T6" fmla="*/ 0 w 17"/>
                  <a:gd name="T7" fmla="*/ 6 h 17"/>
                  <a:gd name="T8" fmla="*/ 0 w 17"/>
                  <a:gd name="T9" fmla="*/ 6 h 17"/>
                  <a:gd name="T10" fmla="*/ 0 w 17"/>
                  <a:gd name="T11" fmla="*/ 16 h 17"/>
                  <a:gd name="T12" fmla="*/ 8 w 17"/>
                  <a:gd name="T13" fmla="*/ 16 h 17"/>
                  <a:gd name="T14" fmla="*/ 16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6"/>
                    </a:moveTo>
                    <a:lnTo>
                      <a:pt x="8" y="0"/>
                    </a:lnTo>
                    <a:lnTo>
                      <a:pt x="0" y="0"/>
                    </a:lnTo>
                    <a:lnTo>
                      <a:pt x="0" y="6"/>
                    </a:lnTo>
                    <a:lnTo>
                      <a:pt x="0" y="16"/>
                    </a:lnTo>
                    <a:lnTo>
                      <a:pt x="8" y="16"/>
                    </a:lnTo>
                    <a:lnTo>
                      <a:pt x="16" y="6"/>
                    </a:lnTo>
                  </a:path>
                </a:pathLst>
              </a:custGeom>
              <a:solidFill>
                <a:srgbClr val="008000"/>
              </a:solidFill>
              <a:ln w="9525" cap="rnd">
                <a:noFill/>
                <a:round/>
                <a:headEnd/>
                <a:tailEnd/>
              </a:ln>
            </p:spPr>
            <p:txBody>
              <a:bodyPr/>
              <a:lstStyle/>
              <a:p>
                <a:endParaRPr lang="fr-FR"/>
              </a:p>
            </p:txBody>
          </p:sp>
          <p:sp>
            <p:nvSpPr>
              <p:cNvPr id="13467" name="Freeform 3281"/>
              <p:cNvSpPr>
                <a:spLocks/>
              </p:cNvSpPr>
              <p:nvPr/>
            </p:nvSpPr>
            <p:spPr bwMode="auto">
              <a:xfrm>
                <a:off x="5203" y="2135"/>
                <a:ext cx="17" cy="17"/>
              </a:xfrm>
              <a:custGeom>
                <a:avLst/>
                <a:gdLst>
                  <a:gd name="T0" fmla="*/ 16 w 17"/>
                  <a:gd name="T1" fmla="*/ 9 h 17"/>
                  <a:gd name="T2" fmla="*/ 16 w 17"/>
                  <a:gd name="T3" fmla="*/ 0 h 17"/>
                  <a:gd name="T4" fmla="*/ 9 w 17"/>
                  <a:gd name="T5" fmla="*/ 0 h 17"/>
                  <a:gd name="T6" fmla="*/ 0 w 17"/>
                  <a:gd name="T7" fmla="*/ 9 h 17"/>
                  <a:gd name="T8" fmla="*/ 0 w 17"/>
                  <a:gd name="T9" fmla="*/ 9 h 17"/>
                  <a:gd name="T10" fmla="*/ 9 w 17"/>
                  <a:gd name="T11" fmla="*/ 16 h 17"/>
                  <a:gd name="T12" fmla="*/ 16 w 17"/>
                  <a:gd name="T13" fmla="*/ 16 h 17"/>
                  <a:gd name="T14" fmla="*/ 16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9"/>
                    </a:moveTo>
                    <a:lnTo>
                      <a:pt x="16" y="0"/>
                    </a:lnTo>
                    <a:lnTo>
                      <a:pt x="9" y="0"/>
                    </a:lnTo>
                    <a:lnTo>
                      <a:pt x="0" y="9"/>
                    </a:lnTo>
                    <a:lnTo>
                      <a:pt x="9" y="16"/>
                    </a:lnTo>
                    <a:lnTo>
                      <a:pt x="16" y="16"/>
                    </a:lnTo>
                    <a:lnTo>
                      <a:pt x="16" y="9"/>
                    </a:lnTo>
                  </a:path>
                </a:pathLst>
              </a:custGeom>
              <a:solidFill>
                <a:srgbClr val="008000"/>
              </a:solidFill>
              <a:ln w="9525" cap="rnd">
                <a:noFill/>
                <a:round/>
                <a:headEnd/>
                <a:tailEnd/>
              </a:ln>
            </p:spPr>
            <p:txBody>
              <a:bodyPr/>
              <a:lstStyle/>
              <a:p>
                <a:endParaRPr lang="fr-FR"/>
              </a:p>
            </p:txBody>
          </p:sp>
          <p:sp>
            <p:nvSpPr>
              <p:cNvPr id="13468" name="Freeform 3282"/>
              <p:cNvSpPr>
                <a:spLocks/>
              </p:cNvSpPr>
              <p:nvPr/>
            </p:nvSpPr>
            <p:spPr bwMode="auto">
              <a:xfrm>
                <a:off x="5203" y="2145"/>
                <a:ext cx="17" cy="17"/>
              </a:xfrm>
              <a:custGeom>
                <a:avLst/>
                <a:gdLst>
                  <a:gd name="T0" fmla="*/ 16 w 17"/>
                  <a:gd name="T1" fmla="*/ 8 h 17"/>
                  <a:gd name="T2" fmla="*/ 16 w 17"/>
                  <a:gd name="T3" fmla="*/ 0 h 17"/>
                  <a:gd name="T4" fmla="*/ 9 w 17"/>
                  <a:gd name="T5" fmla="*/ 0 h 17"/>
                  <a:gd name="T6" fmla="*/ 0 w 17"/>
                  <a:gd name="T7" fmla="*/ 8 h 17"/>
                  <a:gd name="T8" fmla="*/ 0 w 17"/>
                  <a:gd name="T9" fmla="*/ 8 h 17"/>
                  <a:gd name="T10" fmla="*/ 9 w 17"/>
                  <a:gd name="T11" fmla="*/ 16 h 17"/>
                  <a:gd name="T12" fmla="*/ 16 w 17"/>
                  <a:gd name="T13" fmla="*/ 16 h 17"/>
                  <a:gd name="T14" fmla="*/ 16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8"/>
                    </a:moveTo>
                    <a:lnTo>
                      <a:pt x="16" y="0"/>
                    </a:lnTo>
                    <a:lnTo>
                      <a:pt x="9" y="0"/>
                    </a:lnTo>
                    <a:lnTo>
                      <a:pt x="0" y="8"/>
                    </a:lnTo>
                    <a:lnTo>
                      <a:pt x="9" y="16"/>
                    </a:lnTo>
                    <a:lnTo>
                      <a:pt x="16" y="16"/>
                    </a:lnTo>
                    <a:lnTo>
                      <a:pt x="16" y="8"/>
                    </a:lnTo>
                  </a:path>
                </a:pathLst>
              </a:custGeom>
              <a:solidFill>
                <a:srgbClr val="008000"/>
              </a:solidFill>
              <a:ln w="9525" cap="rnd">
                <a:noFill/>
                <a:round/>
                <a:headEnd/>
                <a:tailEnd/>
              </a:ln>
            </p:spPr>
            <p:txBody>
              <a:bodyPr/>
              <a:lstStyle/>
              <a:p>
                <a:endParaRPr lang="fr-FR"/>
              </a:p>
            </p:txBody>
          </p:sp>
          <p:sp>
            <p:nvSpPr>
              <p:cNvPr id="13469" name="Freeform 3283"/>
              <p:cNvSpPr>
                <a:spLocks/>
              </p:cNvSpPr>
              <p:nvPr/>
            </p:nvSpPr>
            <p:spPr bwMode="auto">
              <a:xfrm>
                <a:off x="5203" y="2154"/>
                <a:ext cx="17" cy="17"/>
              </a:xfrm>
              <a:custGeom>
                <a:avLst/>
                <a:gdLst>
                  <a:gd name="T0" fmla="*/ 16 w 17"/>
                  <a:gd name="T1" fmla="*/ 6 h 17"/>
                  <a:gd name="T2" fmla="*/ 16 w 17"/>
                  <a:gd name="T3" fmla="*/ 0 h 17"/>
                  <a:gd name="T4" fmla="*/ 9 w 17"/>
                  <a:gd name="T5" fmla="*/ 0 h 17"/>
                  <a:gd name="T6" fmla="*/ 0 w 17"/>
                  <a:gd name="T7" fmla="*/ 6 h 17"/>
                  <a:gd name="T8" fmla="*/ 0 w 17"/>
                  <a:gd name="T9" fmla="*/ 6 h 17"/>
                  <a:gd name="T10" fmla="*/ 9 w 17"/>
                  <a:gd name="T11" fmla="*/ 16 h 17"/>
                  <a:gd name="T12" fmla="*/ 16 w 17"/>
                  <a:gd name="T13" fmla="*/ 16 h 17"/>
                  <a:gd name="T14" fmla="*/ 16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6"/>
                    </a:moveTo>
                    <a:lnTo>
                      <a:pt x="16" y="0"/>
                    </a:lnTo>
                    <a:lnTo>
                      <a:pt x="9" y="0"/>
                    </a:lnTo>
                    <a:lnTo>
                      <a:pt x="0" y="6"/>
                    </a:lnTo>
                    <a:lnTo>
                      <a:pt x="9" y="16"/>
                    </a:lnTo>
                    <a:lnTo>
                      <a:pt x="16" y="16"/>
                    </a:lnTo>
                    <a:lnTo>
                      <a:pt x="16" y="6"/>
                    </a:lnTo>
                  </a:path>
                </a:pathLst>
              </a:custGeom>
              <a:solidFill>
                <a:srgbClr val="008000"/>
              </a:solidFill>
              <a:ln w="9525" cap="rnd">
                <a:noFill/>
                <a:round/>
                <a:headEnd/>
                <a:tailEnd/>
              </a:ln>
            </p:spPr>
            <p:txBody>
              <a:bodyPr/>
              <a:lstStyle/>
              <a:p>
                <a:endParaRPr lang="fr-FR"/>
              </a:p>
            </p:txBody>
          </p:sp>
          <p:sp>
            <p:nvSpPr>
              <p:cNvPr id="13470" name="Freeform 3284"/>
              <p:cNvSpPr>
                <a:spLocks/>
              </p:cNvSpPr>
              <p:nvPr/>
            </p:nvSpPr>
            <p:spPr bwMode="auto">
              <a:xfrm>
                <a:off x="5206" y="2163"/>
                <a:ext cx="17" cy="17"/>
              </a:xfrm>
              <a:custGeom>
                <a:avLst/>
                <a:gdLst>
                  <a:gd name="T0" fmla="*/ 16 w 17"/>
                  <a:gd name="T1" fmla="*/ 9 h 17"/>
                  <a:gd name="T2" fmla="*/ 8 w 17"/>
                  <a:gd name="T3" fmla="*/ 0 h 17"/>
                  <a:gd name="T4" fmla="*/ 0 w 17"/>
                  <a:gd name="T5" fmla="*/ 0 h 17"/>
                  <a:gd name="T6" fmla="*/ 0 w 17"/>
                  <a:gd name="T7" fmla="*/ 9 h 17"/>
                  <a:gd name="T8" fmla="*/ 0 w 17"/>
                  <a:gd name="T9" fmla="*/ 9 h 17"/>
                  <a:gd name="T10" fmla="*/ 0 w 17"/>
                  <a:gd name="T11" fmla="*/ 16 h 17"/>
                  <a:gd name="T12" fmla="*/ 8 w 17"/>
                  <a:gd name="T13" fmla="*/ 16 h 17"/>
                  <a:gd name="T14" fmla="*/ 16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9"/>
                    </a:moveTo>
                    <a:lnTo>
                      <a:pt x="8" y="0"/>
                    </a:lnTo>
                    <a:lnTo>
                      <a:pt x="0" y="0"/>
                    </a:lnTo>
                    <a:lnTo>
                      <a:pt x="0" y="9"/>
                    </a:lnTo>
                    <a:lnTo>
                      <a:pt x="0" y="16"/>
                    </a:lnTo>
                    <a:lnTo>
                      <a:pt x="8" y="16"/>
                    </a:lnTo>
                    <a:lnTo>
                      <a:pt x="16" y="9"/>
                    </a:lnTo>
                  </a:path>
                </a:pathLst>
              </a:custGeom>
              <a:solidFill>
                <a:srgbClr val="008000"/>
              </a:solidFill>
              <a:ln w="9525" cap="rnd">
                <a:noFill/>
                <a:round/>
                <a:headEnd/>
                <a:tailEnd/>
              </a:ln>
            </p:spPr>
            <p:txBody>
              <a:bodyPr/>
              <a:lstStyle/>
              <a:p>
                <a:endParaRPr lang="fr-FR"/>
              </a:p>
            </p:txBody>
          </p:sp>
          <p:sp>
            <p:nvSpPr>
              <p:cNvPr id="13471" name="Freeform 3285"/>
              <p:cNvSpPr>
                <a:spLocks/>
              </p:cNvSpPr>
              <p:nvPr/>
            </p:nvSpPr>
            <p:spPr bwMode="auto">
              <a:xfrm>
                <a:off x="5208" y="2170"/>
                <a:ext cx="17" cy="17"/>
              </a:xfrm>
              <a:custGeom>
                <a:avLst/>
                <a:gdLst>
                  <a:gd name="T0" fmla="*/ 16 w 17"/>
                  <a:gd name="T1" fmla="*/ 9 h 17"/>
                  <a:gd name="T2" fmla="*/ 6 w 17"/>
                  <a:gd name="T3" fmla="*/ 0 h 17"/>
                  <a:gd name="T4" fmla="*/ 0 w 17"/>
                  <a:gd name="T5" fmla="*/ 0 h 17"/>
                  <a:gd name="T6" fmla="*/ 0 w 17"/>
                  <a:gd name="T7" fmla="*/ 9 h 17"/>
                  <a:gd name="T8" fmla="*/ 0 w 17"/>
                  <a:gd name="T9" fmla="*/ 9 h 17"/>
                  <a:gd name="T10" fmla="*/ 0 w 17"/>
                  <a:gd name="T11" fmla="*/ 16 h 17"/>
                  <a:gd name="T12" fmla="*/ 6 w 17"/>
                  <a:gd name="T13" fmla="*/ 16 h 17"/>
                  <a:gd name="T14" fmla="*/ 16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9"/>
                    </a:moveTo>
                    <a:lnTo>
                      <a:pt x="6" y="0"/>
                    </a:lnTo>
                    <a:lnTo>
                      <a:pt x="0" y="0"/>
                    </a:lnTo>
                    <a:lnTo>
                      <a:pt x="0" y="9"/>
                    </a:lnTo>
                    <a:lnTo>
                      <a:pt x="0" y="16"/>
                    </a:lnTo>
                    <a:lnTo>
                      <a:pt x="6" y="16"/>
                    </a:lnTo>
                    <a:lnTo>
                      <a:pt x="16" y="9"/>
                    </a:lnTo>
                  </a:path>
                </a:pathLst>
              </a:custGeom>
              <a:solidFill>
                <a:srgbClr val="008000"/>
              </a:solidFill>
              <a:ln w="9525" cap="rnd">
                <a:noFill/>
                <a:round/>
                <a:headEnd/>
                <a:tailEnd/>
              </a:ln>
            </p:spPr>
            <p:txBody>
              <a:bodyPr/>
              <a:lstStyle/>
              <a:p>
                <a:endParaRPr lang="fr-FR"/>
              </a:p>
            </p:txBody>
          </p:sp>
          <p:sp>
            <p:nvSpPr>
              <p:cNvPr id="13472" name="Freeform 3286"/>
              <p:cNvSpPr>
                <a:spLocks/>
              </p:cNvSpPr>
              <p:nvPr/>
            </p:nvSpPr>
            <p:spPr bwMode="auto">
              <a:xfrm>
                <a:off x="5210" y="2180"/>
                <a:ext cx="17" cy="17"/>
              </a:xfrm>
              <a:custGeom>
                <a:avLst/>
                <a:gdLst>
                  <a:gd name="T0" fmla="*/ 16 w 17"/>
                  <a:gd name="T1" fmla="*/ 8 h 17"/>
                  <a:gd name="T2" fmla="*/ 9 w 17"/>
                  <a:gd name="T3" fmla="*/ 0 h 17"/>
                  <a:gd name="T4" fmla="*/ 0 w 17"/>
                  <a:gd name="T5" fmla="*/ 0 h 17"/>
                  <a:gd name="T6" fmla="*/ 0 w 17"/>
                  <a:gd name="T7" fmla="*/ 8 h 17"/>
                  <a:gd name="T8" fmla="*/ 0 w 17"/>
                  <a:gd name="T9" fmla="*/ 8 h 17"/>
                  <a:gd name="T10" fmla="*/ 0 w 17"/>
                  <a:gd name="T11" fmla="*/ 16 h 17"/>
                  <a:gd name="T12" fmla="*/ 9 w 17"/>
                  <a:gd name="T13" fmla="*/ 16 h 17"/>
                  <a:gd name="T14" fmla="*/ 16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8"/>
                    </a:moveTo>
                    <a:lnTo>
                      <a:pt x="9" y="0"/>
                    </a:lnTo>
                    <a:lnTo>
                      <a:pt x="0" y="0"/>
                    </a:lnTo>
                    <a:lnTo>
                      <a:pt x="0" y="8"/>
                    </a:lnTo>
                    <a:lnTo>
                      <a:pt x="0" y="16"/>
                    </a:lnTo>
                    <a:lnTo>
                      <a:pt x="9" y="16"/>
                    </a:lnTo>
                    <a:lnTo>
                      <a:pt x="16" y="8"/>
                    </a:lnTo>
                  </a:path>
                </a:pathLst>
              </a:custGeom>
              <a:solidFill>
                <a:srgbClr val="008000"/>
              </a:solidFill>
              <a:ln w="9525" cap="rnd">
                <a:noFill/>
                <a:round/>
                <a:headEnd/>
                <a:tailEnd/>
              </a:ln>
            </p:spPr>
            <p:txBody>
              <a:bodyPr/>
              <a:lstStyle/>
              <a:p>
                <a:endParaRPr lang="fr-FR"/>
              </a:p>
            </p:txBody>
          </p:sp>
          <p:sp>
            <p:nvSpPr>
              <p:cNvPr id="13473" name="Freeform 3287"/>
              <p:cNvSpPr>
                <a:spLocks/>
              </p:cNvSpPr>
              <p:nvPr/>
            </p:nvSpPr>
            <p:spPr bwMode="auto">
              <a:xfrm>
                <a:off x="5213" y="2189"/>
                <a:ext cx="17" cy="17"/>
              </a:xfrm>
              <a:custGeom>
                <a:avLst/>
                <a:gdLst>
                  <a:gd name="T0" fmla="*/ 16 w 17"/>
                  <a:gd name="T1" fmla="*/ 6 h 17"/>
                  <a:gd name="T2" fmla="*/ 16 w 17"/>
                  <a:gd name="T3" fmla="*/ 0 h 17"/>
                  <a:gd name="T4" fmla="*/ 8 w 17"/>
                  <a:gd name="T5" fmla="*/ 0 h 17"/>
                  <a:gd name="T6" fmla="*/ 0 w 17"/>
                  <a:gd name="T7" fmla="*/ 6 h 17"/>
                  <a:gd name="T8" fmla="*/ 0 w 17"/>
                  <a:gd name="T9" fmla="*/ 6 h 17"/>
                  <a:gd name="T10" fmla="*/ 8 w 17"/>
                  <a:gd name="T11" fmla="*/ 16 h 17"/>
                  <a:gd name="T12" fmla="*/ 16 w 17"/>
                  <a:gd name="T13" fmla="*/ 16 h 17"/>
                  <a:gd name="T14" fmla="*/ 16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6"/>
                    </a:moveTo>
                    <a:lnTo>
                      <a:pt x="16" y="0"/>
                    </a:lnTo>
                    <a:lnTo>
                      <a:pt x="8" y="0"/>
                    </a:lnTo>
                    <a:lnTo>
                      <a:pt x="0" y="6"/>
                    </a:lnTo>
                    <a:lnTo>
                      <a:pt x="8" y="16"/>
                    </a:lnTo>
                    <a:lnTo>
                      <a:pt x="16" y="16"/>
                    </a:lnTo>
                    <a:lnTo>
                      <a:pt x="16" y="6"/>
                    </a:lnTo>
                  </a:path>
                </a:pathLst>
              </a:custGeom>
              <a:solidFill>
                <a:srgbClr val="008000"/>
              </a:solidFill>
              <a:ln w="9525" cap="rnd">
                <a:noFill/>
                <a:round/>
                <a:headEnd/>
                <a:tailEnd/>
              </a:ln>
            </p:spPr>
            <p:txBody>
              <a:bodyPr/>
              <a:lstStyle/>
              <a:p>
                <a:endParaRPr lang="fr-FR"/>
              </a:p>
            </p:txBody>
          </p:sp>
          <p:sp>
            <p:nvSpPr>
              <p:cNvPr id="13474" name="Freeform 3288"/>
              <p:cNvSpPr>
                <a:spLocks/>
              </p:cNvSpPr>
              <p:nvPr/>
            </p:nvSpPr>
            <p:spPr bwMode="auto">
              <a:xfrm>
                <a:off x="5217" y="2198"/>
                <a:ext cx="17" cy="17"/>
              </a:xfrm>
              <a:custGeom>
                <a:avLst/>
                <a:gdLst>
                  <a:gd name="T0" fmla="*/ 16 w 17"/>
                  <a:gd name="T1" fmla="*/ 9 h 17"/>
                  <a:gd name="T2" fmla="*/ 9 w 17"/>
                  <a:gd name="T3" fmla="*/ 0 h 17"/>
                  <a:gd name="T4" fmla="*/ 0 w 17"/>
                  <a:gd name="T5" fmla="*/ 0 h 17"/>
                  <a:gd name="T6" fmla="*/ 0 w 17"/>
                  <a:gd name="T7" fmla="*/ 9 h 17"/>
                  <a:gd name="T8" fmla="*/ 0 w 17"/>
                  <a:gd name="T9" fmla="*/ 9 h 17"/>
                  <a:gd name="T10" fmla="*/ 0 w 17"/>
                  <a:gd name="T11" fmla="*/ 16 h 17"/>
                  <a:gd name="T12" fmla="*/ 9 w 17"/>
                  <a:gd name="T13" fmla="*/ 16 h 17"/>
                  <a:gd name="T14" fmla="*/ 16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9"/>
                    </a:moveTo>
                    <a:lnTo>
                      <a:pt x="9" y="0"/>
                    </a:lnTo>
                    <a:lnTo>
                      <a:pt x="0" y="0"/>
                    </a:lnTo>
                    <a:lnTo>
                      <a:pt x="0" y="9"/>
                    </a:lnTo>
                    <a:lnTo>
                      <a:pt x="0" y="16"/>
                    </a:lnTo>
                    <a:lnTo>
                      <a:pt x="9" y="16"/>
                    </a:lnTo>
                    <a:lnTo>
                      <a:pt x="16" y="9"/>
                    </a:lnTo>
                  </a:path>
                </a:pathLst>
              </a:custGeom>
              <a:solidFill>
                <a:srgbClr val="008000"/>
              </a:solidFill>
              <a:ln w="9525" cap="rnd">
                <a:noFill/>
                <a:round/>
                <a:headEnd/>
                <a:tailEnd/>
              </a:ln>
            </p:spPr>
            <p:txBody>
              <a:bodyPr/>
              <a:lstStyle/>
              <a:p>
                <a:endParaRPr lang="fr-FR"/>
              </a:p>
            </p:txBody>
          </p:sp>
          <p:sp>
            <p:nvSpPr>
              <p:cNvPr id="13475" name="Freeform 3289"/>
              <p:cNvSpPr>
                <a:spLocks/>
              </p:cNvSpPr>
              <p:nvPr/>
            </p:nvSpPr>
            <p:spPr bwMode="auto">
              <a:xfrm>
                <a:off x="5222" y="2205"/>
                <a:ext cx="17" cy="17"/>
              </a:xfrm>
              <a:custGeom>
                <a:avLst/>
                <a:gdLst>
                  <a:gd name="T0" fmla="*/ 8 w 17"/>
                  <a:gd name="T1" fmla="*/ 0 h 17"/>
                  <a:gd name="T2" fmla="*/ 0 w 17"/>
                  <a:gd name="T3" fmla="*/ 0 h 17"/>
                  <a:gd name="T4" fmla="*/ 0 w 17"/>
                  <a:gd name="T5" fmla="*/ 6 h 17"/>
                  <a:gd name="T6" fmla="*/ 0 w 17"/>
                  <a:gd name="T7" fmla="*/ 16 h 17"/>
                  <a:gd name="T8" fmla="*/ 0 w 17"/>
                  <a:gd name="T9" fmla="*/ 16 h 17"/>
                  <a:gd name="T10" fmla="*/ 8 w 17"/>
                  <a:gd name="T11" fmla="*/ 16 h 17"/>
                  <a:gd name="T12" fmla="*/ 16 w 17"/>
                  <a:gd name="T13" fmla="*/ 6 h 17"/>
                  <a:gd name="T14" fmla="*/ 8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0"/>
                    </a:moveTo>
                    <a:lnTo>
                      <a:pt x="0" y="0"/>
                    </a:lnTo>
                    <a:lnTo>
                      <a:pt x="0" y="6"/>
                    </a:lnTo>
                    <a:lnTo>
                      <a:pt x="0" y="16"/>
                    </a:lnTo>
                    <a:lnTo>
                      <a:pt x="8" y="16"/>
                    </a:lnTo>
                    <a:lnTo>
                      <a:pt x="16" y="6"/>
                    </a:lnTo>
                    <a:lnTo>
                      <a:pt x="8" y="0"/>
                    </a:lnTo>
                  </a:path>
                </a:pathLst>
              </a:custGeom>
              <a:solidFill>
                <a:srgbClr val="008000"/>
              </a:solidFill>
              <a:ln w="9525" cap="rnd">
                <a:noFill/>
                <a:round/>
                <a:headEnd/>
                <a:tailEnd/>
              </a:ln>
            </p:spPr>
            <p:txBody>
              <a:bodyPr/>
              <a:lstStyle/>
              <a:p>
                <a:endParaRPr lang="fr-FR"/>
              </a:p>
            </p:txBody>
          </p:sp>
          <p:sp>
            <p:nvSpPr>
              <p:cNvPr id="13476" name="Freeform 3290"/>
              <p:cNvSpPr>
                <a:spLocks/>
              </p:cNvSpPr>
              <p:nvPr/>
            </p:nvSpPr>
            <p:spPr bwMode="auto">
              <a:xfrm>
                <a:off x="5226" y="2214"/>
                <a:ext cx="17" cy="17"/>
              </a:xfrm>
              <a:custGeom>
                <a:avLst/>
                <a:gdLst>
                  <a:gd name="T0" fmla="*/ 9 w 17"/>
                  <a:gd name="T1" fmla="*/ 0 h 17"/>
                  <a:gd name="T2" fmla="*/ 0 w 17"/>
                  <a:gd name="T3" fmla="*/ 0 h 17"/>
                  <a:gd name="T4" fmla="*/ 0 w 17"/>
                  <a:gd name="T5" fmla="*/ 9 h 17"/>
                  <a:gd name="T6" fmla="*/ 0 w 17"/>
                  <a:gd name="T7" fmla="*/ 16 h 17"/>
                  <a:gd name="T8" fmla="*/ 0 w 17"/>
                  <a:gd name="T9" fmla="*/ 16 h 17"/>
                  <a:gd name="T10" fmla="*/ 9 w 17"/>
                  <a:gd name="T11" fmla="*/ 16 h 17"/>
                  <a:gd name="T12" fmla="*/ 16 w 17"/>
                  <a:gd name="T13" fmla="*/ 9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0"/>
                    </a:lnTo>
                    <a:lnTo>
                      <a:pt x="0" y="9"/>
                    </a:lnTo>
                    <a:lnTo>
                      <a:pt x="0" y="16"/>
                    </a:lnTo>
                    <a:lnTo>
                      <a:pt x="9" y="16"/>
                    </a:lnTo>
                    <a:lnTo>
                      <a:pt x="16" y="9"/>
                    </a:lnTo>
                    <a:lnTo>
                      <a:pt x="9" y="0"/>
                    </a:lnTo>
                  </a:path>
                </a:pathLst>
              </a:custGeom>
              <a:solidFill>
                <a:srgbClr val="008000"/>
              </a:solidFill>
              <a:ln w="9525" cap="rnd">
                <a:noFill/>
                <a:round/>
                <a:headEnd/>
                <a:tailEnd/>
              </a:ln>
            </p:spPr>
            <p:txBody>
              <a:bodyPr/>
              <a:lstStyle/>
              <a:p>
                <a:endParaRPr lang="fr-FR"/>
              </a:p>
            </p:txBody>
          </p:sp>
          <p:sp>
            <p:nvSpPr>
              <p:cNvPr id="13477" name="Freeform 3291"/>
              <p:cNvSpPr>
                <a:spLocks/>
              </p:cNvSpPr>
              <p:nvPr/>
            </p:nvSpPr>
            <p:spPr bwMode="auto">
              <a:xfrm>
                <a:off x="5231" y="2221"/>
                <a:ext cx="17" cy="17"/>
              </a:xfrm>
              <a:custGeom>
                <a:avLst/>
                <a:gdLst>
                  <a:gd name="T0" fmla="*/ 16 w 17"/>
                  <a:gd name="T1" fmla="*/ 0 h 17"/>
                  <a:gd name="T2" fmla="*/ 6 w 17"/>
                  <a:gd name="T3" fmla="*/ 0 h 17"/>
                  <a:gd name="T4" fmla="*/ 0 w 17"/>
                  <a:gd name="T5" fmla="*/ 9 h 17"/>
                  <a:gd name="T6" fmla="*/ 6 w 17"/>
                  <a:gd name="T7" fmla="*/ 16 h 17"/>
                  <a:gd name="T8" fmla="*/ 6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9"/>
                    </a:lnTo>
                    <a:lnTo>
                      <a:pt x="6"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478" name="Freeform 3292"/>
              <p:cNvSpPr>
                <a:spLocks/>
              </p:cNvSpPr>
              <p:nvPr/>
            </p:nvSpPr>
            <p:spPr bwMode="auto">
              <a:xfrm>
                <a:off x="5238" y="2228"/>
                <a:ext cx="17" cy="17"/>
              </a:xfrm>
              <a:custGeom>
                <a:avLst/>
                <a:gdLst>
                  <a:gd name="T0" fmla="*/ 6 w 17"/>
                  <a:gd name="T1" fmla="*/ 0 h 17"/>
                  <a:gd name="T2" fmla="*/ 0 w 17"/>
                  <a:gd name="T3" fmla="*/ 0 h 17"/>
                  <a:gd name="T4" fmla="*/ 0 w 17"/>
                  <a:gd name="T5" fmla="*/ 9 h 17"/>
                  <a:gd name="T6" fmla="*/ 0 w 17"/>
                  <a:gd name="T7" fmla="*/ 16 h 17"/>
                  <a:gd name="T8" fmla="*/ 0 w 17"/>
                  <a:gd name="T9" fmla="*/ 16 h 17"/>
                  <a:gd name="T10" fmla="*/ 6 w 17"/>
                  <a:gd name="T11" fmla="*/ 16 h 17"/>
                  <a:gd name="T12" fmla="*/ 16 w 17"/>
                  <a:gd name="T13" fmla="*/ 9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9"/>
                    </a:lnTo>
                    <a:lnTo>
                      <a:pt x="0" y="16"/>
                    </a:lnTo>
                    <a:lnTo>
                      <a:pt x="6" y="16"/>
                    </a:lnTo>
                    <a:lnTo>
                      <a:pt x="16" y="9"/>
                    </a:lnTo>
                    <a:lnTo>
                      <a:pt x="6" y="0"/>
                    </a:lnTo>
                  </a:path>
                </a:pathLst>
              </a:custGeom>
              <a:solidFill>
                <a:srgbClr val="008000"/>
              </a:solidFill>
              <a:ln w="9525" cap="rnd">
                <a:noFill/>
                <a:round/>
                <a:headEnd/>
                <a:tailEnd/>
              </a:ln>
            </p:spPr>
            <p:txBody>
              <a:bodyPr/>
              <a:lstStyle/>
              <a:p>
                <a:endParaRPr lang="fr-FR"/>
              </a:p>
            </p:txBody>
          </p:sp>
          <p:sp>
            <p:nvSpPr>
              <p:cNvPr id="13479" name="Freeform 3293"/>
              <p:cNvSpPr>
                <a:spLocks/>
              </p:cNvSpPr>
              <p:nvPr/>
            </p:nvSpPr>
            <p:spPr bwMode="auto">
              <a:xfrm>
                <a:off x="5243" y="2235"/>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480" name="Freeform 3294"/>
              <p:cNvSpPr>
                <a:spLocks/>
              </p:cNvSpPr>
              <p:nvPr/>
            </p:nvSpPr>
            <p:spPr bwMode="auto">
              <a:xfrm>
                <a:off x="5250" y="2242"/>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481" name="Freeform 3295"/>
              <p:cNvSpPr>
                <a:spLocks/>
              </p:cNvSpPr>
              <p:nvPr/>
            </p:nvSpPr>
            <p:spPr bwMode="auto">
              <a:xfrm>
                <a:off x="5257" y="2249"/>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482" name="Freeform 3296"/>
              <p:cNvSpPr>
                <a:spLocks/>
              </p:cNvSpPr>
              <p:nvPr/>
            </p:nvSpPr>
            <p:spPr bwMode="auto">
              <a:xfrm>
                <a:off x="5264" y="2254"/>
                <a:ext cx="17" cy="17"/>
              </a:xfrm>
              <a:custGeom>
                <a:avLst/>
                <a:gdLst>
                  <a:gd name="T0" fmla="*/ 16 w 17"/>
                  <a:gd name="T1" fmla="*/ 0 h 17"/>
                  <a:gd name="T2" fmla="*/ 8 w 17"/>
                  <a:gd name="T3" fmla="*/ 0 h 17"/>
                  <a:gd name="T4" fmla="*/ 0 w 17"/>
                  <a:gd name="T5" fmla="*/ 6 h 17"/>
                  <a:gd name="T6" fmla="*/ 8 w 17"/>
                  <a:gd name="T7" fmla="*/ 16 h 17"/>
                  <a:gd name="T8" fmla="*/ 8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6"/>
                    </a:lnTo>
                    <a:lnTo>
                      <a:pt x="8"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483" name="Freeform 3297"/>
              <p:cNvSpPr>
                <a:spLocks/>
              </p:cNvSpPr>
              <p:nvPr/>
            </p:nvSpPr>
            <p:spPr bwMode="auto">
              <a:xfrm>
                <a:off x="5271" y="2261"/>
                <a:ext cx="17" cy="17"/>
              </a:xfrm>
              <a:custGeom>
                <a:avLst/>
                <a:gdLst>
                  <a:gd name="T0" fmla="*/ 16 w 17"/>
                  <a:gd name="T1" fmla="*/ 0 h 17"/>
                  <a:gd name="T2" fmla="*/ 8 w 17"/>
                  <a:gd name="T3" fmla="*/ 0 h 17"/>
                  <a:gd name="T4" fmla="*/ 0 w 17"/>
                  <a:gd name="T5" fmla="*/ 6 h 17"/>
                  <a:gd name="T6" fmla="*/ 8 w 17"/>
                  <a:gd name="T7" fmla="*/ 16 h 17"/>
                  <a:gd name="T8" fmla="*/ 8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6"/>
                    </a:lnTo>
                    <a:lnTo>
                      <a:pt x="8"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484" name="Freeform 3298"/>
              <p:cNvSpPr>
                <a:spLocks/>
              </p:cNvSpPr>
              <p:nvPr/>
            </p:nvSpPr>
            <p:spPr bwMode="auto">
              <a:xfrm>
                <a:off x="5280" y="2266"/>
                <a:ext cx="17" cy="17"/>
              </a:xfrm>
              <a:custGeom>
                <a:avLst/>
                <a:gdLst>
                  <a:gd name="T0" fmla="*/ 6 w 17"/>
                  <a:gd name="T1" fmla="*/ 0 h 17"/>
                  <a:gd name="T2" fmla="*/ 0 w 17"/>
                  <a:gd name="T3" fmla="*/ 0 h 17"/>
                  <a:gd name="T4" fmla="*/ 0 w 17"/>
                  <a:gd name="T5" fmla="*/ 8 h 17"/>
                  <a:gd name="T6" fmla="*/ 0 w 17"/>
                  <a:gd name="T7" fmla="*/ 16 h 17"/>
                  <a:gd name="T8" fmla="*/ 0 w 17"/>
                  <a:gd name="T9" fmla="*/ 16 h 17"/>
                  <a:gd name="T10" fmla="*/ 6 w 17"/>
                  <a:gd name="T11" fmla="*/ 16 h 17"/>
                  <a:gd name="T12" fmla="*/ 16 w 17"/>
                  <a:gd name="T13" fmla="*/ 8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8"/>
                    </a:lnTo>
                    <a:lnTo>
                      <a:pt x="0" y="16"/>
                    </a:lnTo>
                    <a:lnTo>
                      <a:pt x="6" y="16"/>
                    </a:lnTo>
                    <a:lnTo>
                      <a:pt x="16" y="8"/>
                    </a:lnTo>
                    <a:lnTo>
                      <a:pt x="6" y="0"/>
                    </a:lnTo>
                  </a:path>
                </a:pathLst>
              </a:custGeom>
              <a:solidFill>
                <a:srgbClr val="008000"/>
              </a:solidFill>
              <a:ln w="9525" cap="rnd">
                <a:noFill/>
                <a:round/>
                <a:headEnd/>
                <a:tailEnd/>
              </a:ln>
            </p:spPr>
            <p:txBody>
              <a:bodyPr/>
              <a:lstStyle/>
              <a:p>
                <a:endParaRPr lang="fr-FR"/>
              </a:p>
            </p:txBody>
          </p:sp>
          <p:sp>
            <p:nvSpPr>
              <p:cNvPr id="13485" name="Freeform 3299"/>
              <p:cNvSpPr>
                <a:spLocks/>
              </p:cNvSpPr>
              <p:nvPr/>
            </p:nvSpPr>
            <p:spPr bwMode="auto">
              <a:xfrm>
                <a:off x="5287" y="2270"/>
                <a:ext cx="17" cy="17"/>
              </a:xfrm>
              <a:custGeom>
                <a:avLst/>
                <a:gdLst>
                  <a:gd name="T0" fmla="*/ 6 w 17"/>
                  <a:gd name="T1" fmla="*/ 0 h 17"/>
                  <a:gd name="T2" fmla="*/ 0 w 17"/>
                  <a:gd name="T3" fmla="*/ 0 h 17"/>
                  <a:gd name="T4" fmla="*/ 0 w 17"/>
                  <a:gd name="T5" fmla="*/ 9 h 17"/>
                  <a:gd name="T6" fmla="*/ 0 w 17"/>
                  <a:gd name="T7" fmla="*/ 16 h 17"/>
                  <a:gd name="T8" fmla="*/ 0 w 17"/>
                  <a:gd name="T9" fmla="*/ 16 h 17"/>
                  <a:gd name="T10" fmla="*/ 6 w 17"/>
                  <a:gd name="T11" fmla="*/ 16 h 17"/>
                  <a:gd name="T12" fmla="*/ 16 w 17"/>
                  <a:gd name="T13" fmla="*/ 9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9"/>
                    </a:lnTo>
                    <a:lnTo>
                      <a:pt x="0" y="16"/>
                    </a:lnTo>
                    <a:lnTo>
                      <a:pt x="6" y="16"/>
                    </a:lnTo>
                    <a:lnTo>
                      <a:pt x="16" y="9"/>
                    </a:lnTo>
                    <a:lnTo>
                      <a:pt x="6" y="0"/>
                    </a:lnTo>
                  </a:path>
                </a:pathLst>
              </a:custGeom>
              <a:solidFill>
                <a:srgbClr val="008000"/>
              </a:solidFill>
              <a:ln w="9525" cap="rnd">
                <a:noFill/>
                <a:round/>
                <a:headEnd/>
                <a:tailEnd/>
              </a:ln>
            </p:spPr>
            <p:txBody>
              <a:bodyPr/>
              <a:lstStyle/>
              <a:p>
                <a:endParaRPr lang="fr-FR"/>
              </a:p>
            </p:txBody>
          </p:sp>
          <p:sp>
            <p:nvSpPr>
              <p:cNvPr id="13486" name="Freeform 3300"/>
              <p:cNvSpPr>
                <a:spLocks/>
              </p:cNvSpPr>
              <p:nvPr/>
            </p:nvSpPr>
            <p:spPr bwMode="auto">
              <a:xfrm>
                <a:off x="5294" y="2275"/>
                <a:ext cx="17" cy="17"/>
              </a:xfrm>
              <a:custGeom>
                <a:avLst/>
                <a:gdLst>
                  <a:gd name="T0" fmla="*/ 16 w 17"/>
                  <a:gd name="T1" fmla="*/ 0 h 17"/>
                  <a:gd name="T2" fmla="*/ 6 w 17"/>
                  <a:gd name="T3" fmla="*/ 0 h 17"/>
                  <a:gd name="T4" fmla="*/ 0 w 17"/>
                  <a:gd name="T5" fmla="*/ 6 h 17"/>
                  <a:gd name="T6" fmla="*/ 6 w 17"/>
                  <a:gd name="T7" fmla="*/ 16 h 17"/>
                  <a:gd name="T8" fmla="*/ 6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6"/>
                    </a:lnTo>
                    <a:lnTo>
                      <a:pt x="6"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487" name="Freeform 3301"/>
              <p:cNvSpPr>
                <a:spLocks/>
              </p:cNvSpPr>
              <p:nvPr/>
            </p:nvSpPr>
            <p:spPr bwMode="auto">
              <a:xfrm>
                <a:off x="5303" y="2280"/>
                <a:ext cx="17" cy="17"/>
              </a:xfrm>
              <a:custGeom>
                <a:avLst/>
                <a:gdLst>
                  <a:gd name="T0" fmla="*/ 6 w 17"/>
                  <a:gd name="T1" fmla="*/ 0 h 17"/>
                  <a:gd name="T2" fmla="*/ 0 w 17"/>
                  <a:gd name="T3" fmla="*/ 0 h 17"/>
                  <a:gd name="T4" fmla="*/ 0 w 17"/>
                  <a:gd name="T5" fmla="*/ 8 h 17"/>
                  <a:gd name="T6" fmla="*/ 0 w 17"/>
                  <a:gd name="T7" fmla="*/ 16 h 17"/>
                  <a:gd name="T8" fmla="*/ 0 w 17"/>
                  <a:gd name="T9" fmla="*/ 16 h 17"/>
                  <a:gd name="T10" fmla="*/ 6 w 17"/>
                  <a:gd name="T11" fmla="*/ 16 h 17"/>
                  <a:gd name="T12" fmla="*/ 16 w 17"/>
                  <a:gd name="T13" fmla="*/ 8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8"/>
                    </a:lnTo>
                    <a:lnTo>
                      <a:pt x="0" y="16"/>
                    </a:lnTo>
                    <a:lnTo>
                      <a:pt x="6" y="16"/>
                    </a:lnTo>
                    <a:lnTo>
                      <a:pt x="16" y="8"/>
                    </a:lnTo>
                    <a:lnTo>
                      <a:pt x="6" y="0"/>
                    </a:lnTo>
                  </a:path>
                </a:pathLst>
              </a:custGeom>
              <a:solidFill>
                <a:srgbClr val="008000"/>
              </a:solidFill>
              <a:ln w="9525" cap="rnd">
                <a:noFill/>
                <a:round/>
                <a:headEnd/>
                <a:tailEnd/>
              </a:ln>
            </p:spPr>
            <p:txBody>
              <a:bodyPr/>
              <a:lstStyle/>
              <a:p>
                <a:endParaRPr lang="fr-FR"/>
              </a:p>
            </p:txBody>
          </p:sp>
          <p:sp>
            <p:nvSpPr>
              <p:cNvPr id="13488" name="Freeform 3302"/>
              <p:cNvSpPr>
                <a:spLocks/>
              </p:cNvSpPr>
              <p:nvPr/>
            </p:nvSpPr>
            <p:spPr bwMode="auto">
              <a:xfrm>
                <a:off x="5310" y="2284"/>
                <a:ext cx="17" cy="17"/>
              </a:xfrm>
              <a:custGeom>
                <a:avLst/>
                <a:gdLst>
                  <a:gd name="T0" fmla="*/ 16 w 17"/>
                  <a:gd name="T1" fmla="*/ 0 h 17"/>
                  <a:gd name="T2" fmla="*/ 6 w 17"/>
                  <a:gd name="T3" fmla="*/ 0 h 17"/>
                  <a:gd name="T4" fmla="*/ 0 w 17"/>
                  <a:gd name="T5" fmla="*/ 9 h 17"/>
                  <a:gd name="T6" fmla="*/ 6 w 17"/>
                  <a:gd name="T7" fmla="*/ 16 h 17"/>
                  <a:gd name="T8" fmla="*/ 6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9"/>
                    </a:lnTo>
                    <a:lnTo>
                      <a:pt x="6"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489" name="Freeform 3303"/>
              <p:cNvSpPr>
                <a:spLocks/>
              </p:cNvSpPr>
              <p:nvPr/>
            </p:nvSpPr>
            <p:spPr bwMode="auto">
              <a:xfrm>
                <a:off x="5319" y="2289"/>
                <a:ext cx="17" cy="17"/>
              </a:xfrm>
              <a:custGeom>
                <a:avLst/>
                <a:gdLst>
                  <a:gd name="T0" fmla="*/ 9 w 17"/>
                  <a:gd name="T1" fmla="*/ 0 h 17"/>
                  <a:gd name="T2" fmla="*/ 0 w 17"/>
                  <a:gd name="T3" fmla="*/ 0 h 17"/>
                  <a:gd name="T4" fmla="*/ 0 w 17"/>
                  <a:gd name="T5" fmla="*/ 6 h 17"/>
                  <a:gd name="T6" fmla="*/ 0 w 17"/>
                  <a:gd name="T7" fmla="*/ 16 h 17"/>
                  <a:gd name="T8" fmla="*/ 0 w 17"/>
                  <a:gd name="T9" fmla="*/ 16 h 17"/>
                  <a:gd name="T10" fmla="*/ 9 w 17"/>
                  <a:gd name="T11" fmla="*/ 16 h 17"/>
                  <a:gd name="T12" fmla="*/ 16 w 17"/>
                  <a:gd name="T13" fmla="*/ 6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0"/>
                    </a:lnTo>
                    <a:lnTo>
                      <a:pt x="0" y="6"/>
                    </a:lnTo>
                    <a:lnTo>
                      <a:pt x="0" y="16"/>
                    </a:lnTo>
                    <a:lnTo>
                      <a:pt x="9" y="16"/>
                    </a:lnTo>
                    <a:lnTo>
                      <a:pt x="16" y="6"/>
                    </a:lnTo>
                    <a:lnTo>
                      <a:pt x="9" y="0"/>
                    </a:lnTo>
                  </a:path>
                </a:pathLst>
              </a:custGeom>
              <a:solidFill>
                <a:srgbClr val="008000"/>
              </a:solidFill>
              <a:ln w="9525" cap="rnd">
                <a:noFill/>
                <a:round/>
                <a:headEnd/>
                <a:tailEnd/>
              </a:ln>
            </p:spPr>
            <p:txBody>
              <a:bodyPr/>
              <a:lstStyle/>
              <a:p>
                <a:endParaRPr lang="fr-FR"/>
              </a:p>
            </p:txBody>
          </p:sp>
          <p:sp>
            <p:nvSpPr>
              <p:cNvPr id="13490" name="Freeform 3304"/>
              <p:cNvSpPr>
                <a:spLocks/>
              </p:cNvSpPr>
              <p:nvPr/>
            </p:nvSpPr>
            <p:spPr bwMode="auto">
              <a:xfrm>
                <a:off x="5329" y="2291"/>
                <a:ext cx="17" cy="17"/>
              </a:xfrm>
              <a:custGeom>
                <a:avLst/>
                <a:gdLst>
                  <a:gd name="T0" fmla="*/ 8 w 17"/>
                  <a:gd name="T1" fmla="*/ 0 h 17"/>
                  <a:gd name="T2" fmla="*/ 0 w 17"/>
                  <a:gd name="T3" fmla="*/ 0 h 17"/>
                  <a:gd name="T4" fmla="*/ 0 w 17"/>
                  <a:gd name="T5" fmla="*/ 9 h 17"/>
                  <a:gd name="T6" fmla="*/ 0 w 17"/>
                  <a:gd name="T7" fmla="*/ 16 h 17"/>
                  <a:gd name="T8" fmla="*/ 0 w 17"/>
                  <a:gd name="T9" fmla="*/ 16 h 17"/>
                  <a:gd name="T10" fmla="*/ 8 w 17"/>
                  <a:gd name="T11" fmla="*/ 16 h 17"/>
                  <a:gd name="T12" fmla="*/ 16 w 17"/>
                  <a:gd name="T13" fmla="*/ 9 h 17"/>
                  <a:gd name="T14" fmla="*/ 8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0"/>
                    </a:moveTo>
                    <a:lnTo>
                      <a:pt x="0" y="0"/>
                    </a:lnTo>
                    <a:lnTo>
                      <a:pt x="0" y="9"/>
                    </a:lnTo>
                    <a:lnTo>
                      <a:pt x="0" y="16"/>
                    </a:lnTo>
                    <a:lnTo>
                      <a:pt x="8" y="16"/>
                    </a:lnTo>
                    <a:lnTo>
                      <a:pt x="16" y="9"/>
                    </a:lnTo>
                    <a:lnTo>
                      <a:pt x="8" y="0"/>
                    </a:lnTo>
                  </a:path>
                </a:pathLst>
              </a:custGeom>
              <a:solidFill>
                <a:srgbClr val="008000"/>
              </a:solidFill>
              <a:ln w="9525" cap="rnd">
                <a:noFill/>
                <a:round/>
                <a:headEnd/>
                <a:tailEnd/>
              </a:ln>
            </p:spPr>
            <p:txBody>
              <a:bodyPr/>
              <a:lstStyle/>
              <a:p>
                <a:endParaRPr lang="fr-FR"/>
              </a:p>
            </p:txBody>
          </p:sp>
          <p:sp>
            <p:nvSpPr>
              <p:cNvPr id="13491" name="Freeform 3305"/>
              <p:cNvSpPr>
                <a:spLocks/>
              </p:cNvSpPr>
              <p:nvPr/>
            </p:nvSpPr>
            <p:spPr bwMode="auto">
              <a:xfrm>
                <a:off x="5336" y="2296"/>
                <a:ext cx="17" cy="17"/>
              </a:xfrm>
              <a:custGeom>
                <a:avLst/>
                <a:gdLst>
                  <a:gd name="T0" fmla="*/ 16 w 17"/>
                  <a:gd name="T1" fmla="*/ 0 h 17"/>
                  <a:gd name="T2" fmla="*/ 8 w 17"/>
                  <a:gd name="T3" fmla="*/ 0 h 17"/>
                  <a:gd name="T4" fmla="*/ 0 w 17"/>
                  <a:gd name="T5" fmla="*/ 6 h 17"/>
                  <a:gd name="T6" fmla="*/ 8 w 17"/>
                  <a:gd name="T7" fmla="*/ 16 h 17"/>
                  <a:gd name="T8" fmla="*/ 8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6"/>
                    </a:lnTo>
                    <a:lnTo>
                      <a:pt x="8"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492" name="Freeform 3306"/>
              <p:cNvSpPr>
                <a:spLocks/>
              </p:cNvSpPr>
              <p:nvPr/>
            </p:nvSpPr>
            <p:spPr bwMode="auto">
              <a:xfrm>
                <a:off x="5345" y="2301"/>
                <a:ext cx="17" cy="17"/>
              </a:xfrm>
              <a:custGeom>
                <a:avLst/>
                <a:gdLst>
                  <a:gd name="T0" fmla="*/ 6 w 17"/>
                  <a:gd name="T1" fmla="*/ 0 h 17"/>
                  <a:gd name="T2" fmla="*/ 0 w 17"/>
                  <a:gd name="T3" fmla="*/ 0 h 17"/>
                  <a:gd name="T4" fmla="*/ 0 w 17"/>
                  <a:gd name="T5" fmla="*/ 8 h 17"/>
                  <a:gd name="T6" fmla="*/ 0 w 17"/>
                  <a:gd name="T7" fmla="*/ 16 h 17"/>
                  <a:gd name="T8" fmla="*/ 0 w 17"/>
                  <a:gd name="T9" fmla="*/ 16 h 17"/>
                  <a:gd name="T10" fmla="*/ 6 w 17"/>
                  <a:gd name="T11" fmla="*/ 16 h 17"/>
                  <a:gd name="T12" fmla="*/ 16 w 17"/>
                  <a:gd name="T13" fmla="*/ 8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8"/>
                    </a:lnTo>
                    <a:lnTo>
                      <a:pt x="0" y="16"/>
                    </a:lnTo>
                    <a:lnTo>
                      <a:pt x="6" y="16"/>
                    </a:lnTo>
                    <a:lnTo>
                      <a:pt x="16" y="8"/>
                    </a:lnTo>
                    <a:lnTo>
                      <a:pt x="6" y="0"/>
                    </a:lnTo>
                  </a:path>
                </a:pathLst>
              </a:custGeom>
              <a:solidFill>
                <a:srgbClr val="008000"/>
              </a:solidFill>
              <a:ln w="9525" cap="rnd">
                <a:noFill/>
                <a:round/>
                <a:headEnd/>
                <a:tailEnd/>
              </a:ln>
            </p:spPr>
            <p:txBody>
              <a:bodyPr/>
              <a:lstStyle/>
              <a:p>
                <a:endParaRPr lang="fr-FR"/>
              </a:p>
            </p:txBody>
          </p:sp>
          <p:sp>
            <p:nvSpPr>
              <p:cNvPr id="13493" name="Freeform 3307"/>
              <p:cNvSpPr>
                <a:spLocks/>
              </p:cNvSpPr>
              <p:nvPr/>
            </p:nvSpPr>
            <p:spPr bwMode="auto">
              <a:xfrm>
                <a:off x="5354" y="2303"/>
                <a:ext cx="17" cy="17"/>
              </a:xfrm>
              <a:custGeom>
                <a:avLst/>
                <a:gdLst>
                  <a:gd name="T0" fmla="*/ 9 w 17"/>
                  <a:gd name="T1" fmla="*/ 0 h 17"/>
                  <a:gd name="T2" fmla="*/ 0 w 17"/>
                  <a:gd name="T3" fmla="*/ 0 h 17"/>
                  <a:gd name="T4" fmla="*/ 0 w 17"/>
                  <a:gd name="T5" fmla="*/ 8 h 17"/>
                  <a:gd name="T6" fmla="*/ 0 w 17"/>
                  <a:gd name="T7" fmla="*/ 16 h 17"/>
                  <a:gd name="T8" fmla="*/ 0 w 17"/>
                  <a:gd name="T9" fmla="*/ 16 h 17"/>
                  <a:gd name="T10" fmla="*/ 9 w 17"/>
                  <a:gd name="T11" fmla="*/ 16 h 17"/>
                  <a:gd name="T12" fmla="*/ 16 w 17"/>
                  <a:gd name="T13" fmla="*/ 8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0"/>
                    </a:lnTo>
                    <a:lnTo>
                      <a:pt x="0" y="8"/>
                    </a:lnTo>
                    <a:lnTo>
                      <a:pt x="0" y="16"/>
                    </a:lnTo>
                    <a:lnTo>
                      <a:pt x="9" y="16"/>
                    </a:lnTo>
                    <a:lnTo>
                      <a:pt x="16" y="8"/>
                    </a:lnTo>
                    <a:lnTo>
                      <a:pt x="9" y="0"/>
                    </a:lnTo>
                  </a:path>
                </a:pathLst>
              </a:custGeom>
              <a:solidFill>
                <a:srgbClr val="008000"/>
              </a:solidFill>
              <a:ln w="9525" cap="rnd">
                <a:noFill/>
                <a:round/>
                <a:headEnd/>
                <a:tailEnd/>
              </a:ln>
            </p:spPr>
            <p:txBody>
              <a:bodyPr/>
              <a:lstStyle/>
              <a:p>
                <a:endParaRPr lang="fr-FR"/>
              </a:p>
            </p:txBody>
          </p:sp>
          <p:sp>
            <p:nvSpPr>
              <p:cNvPr id="13494" name="Freeform 3308"/>
              <p:cNvSpPr>
                <a:spLocks/>
              </p:cNvSpPr>
              <p:nvPr/>
            </p:nvSpPr>
            <p:spPr bwMode="auto">
              <a:xfrm>
                <a:off x="5361" y="2305"/>
                <a:ext cx="17" cy="17"/>
              </a:xfrm>
              <a:custGeom>
                <a:avLst/>
                <a:gdLst>
                  <a:gd name="T0" fmla="*/ 16 w 17"/>
                  <a:gd name="T1" fmla="*/ 0 h 17"/>
                  <a:gd name="T2" fmla="*/ 9 w 17"/>
                  <a:gd name="T3" fmla="*/ 0 h 17"/>
                  <a:gd name="T4" fmla="*/ 0 w 17"/>
                  <a:gd name="T5" fmla="*/ 6 h 17"/>
                  <a:gd name="T6" fmla="*/ 9 w 17"/>
                  <a:gd name="T7" fmla="*/ 16 h 17"/>
                  <a:gd name="T8" fmla="*/ 9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6"/>
                    </a:lnTo>
                    <a:lnTo>
                      <a:pt x="9"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495" name="Freeform 3309"/>
              <p:cNvSpPr>
                <a:spLocks/>
              </p:cNvSpPr>
              <p:nvPr/>
            </p:nvSpPr>
            <p:spPr bwMode="auto">
              <a:xfrm>
                <a:off x="5371" y="2310"/>
                <a:ext cx="17" cy="17"/>
              </a:xfrm>
              <a:custGeom>
                <a:avLst/>
                <a:gdLst>
                  <a:gd name="T0" fmla="*/ 16 w 17"/>
                  <a:gd name="T1" fmla="*/ 0 h 17"/>
                  <a:gd name="T2" fmla="*/ 8 w 17"/>
                  <a:gd name="T3" fmla="*/ 0 h 17"/>
                  <a:gd name="T4" fmla="*/ 0 w 17"/>
                  <a:gd name="T5" fmla="*/ 8 h 17"/>
                  <a:gd name="T6" fmla="*/ 8 w 17"/>
                  <a:gd name="T7" fmla="*/ 16 h 17"/>
                  <a:gd name="T8" fmla="*/ 8 w 17"/>
                  <a:gd name="T9" fmla="*/ 16 h 17"/>
                  <a:gd name="T10" fmla="*/ 16 w 17"/>
                  <a:gd name="T11" fmla="*/ 16 h 17"/>
                  <a:gd name="T12" fmla="*/ 16 w 17"/>
                  <a:gd name="T13" fmla="*/ 8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8"/>
                    </a:lnTo>
                    <a:lnTo>
                      <a:pt x="8" y="16"/>
                    </a:lnTo>
                    <a:lnTo>
                      <a:pt x="16" y="16"/>
                    </a:lnTo>
                    <a:lnTo>
                      <a:pt x="16" y="8"/>
                    </a:lnTo>
                    <a:lnTo>
                      <a:pt x="16" y="0"/>
                    </a:lnTo>
                  </a:path>
                </a:pathLst>
              </a:custGeom>
              <a:solidFill>
                <a:srgbClr val="008000"/>
              </a:solidFill>
              <a:ln w="9525" cap="rnd">
                <a:noFill/>
                <a:round/>
                <a:headEnd/>
                <a:tailEnd/>
              </a:ln>
            </p:spPr>
            <p:txBody>
              <a:bodyPr/>
              <a:lstStyle/>
              <a:p>
                <a:endParaRPr lang="fr-FR"/>
              </a:p>
            </p:txBody>
          </p:sp>
          <p:sp>
            <p:nvSpPr>
              <p:cNvPr id="13496" name="Freeform 3310"/>
              <p:cNvSpPr>
                <a:spLocks/>
              </p:cNvSpPr>
              <p:nvPr/>
            </p:nvSpPr>
            <p:spPr bwMode="auto">
              <a:xfrm>
                <a:off x="5380" y="2312"/>
                <a:ext cx="17" cy="17"/>
              </a:xfrm>
              <a:custGeom>
                <a:avLst/>
                <a:gdLst>
                  <a:gd name="T0" fmla="*/ 6 w 17"/>
                  <a:gd name="T1" fmla="*/ 0 h 17"/>
                  <a:gd name="T2" fmla="*/ 0 w 17"/>
                  <a:gd name="T3" fmla="*/ 0 h 17"/>
                  <a:gd name="T4" fmla="*/ 0 w 17"/>
                  <a:gd name="T5" fmla="*/ 6 h 17"/>
                  <a:gd name="T6" fmla="*/ 0 w 17"/>
                  <a:gd name="T7" fmla="*/ 16 h 17"/>
                  <a:gd name="T8" fmla="*/ 0 w 17"/>
                  <a:gd name="T9" fmla="*/ 16 h 17"/>
                  <a:gd name="T10" fmla="*/ 6 w 17"/>
                  <a:gd name="T11" fmla="*/ 16 h 17"/>
                  <a:gd name="T12" fmla="*/ 16 w 17"/>
                  <a:gd name="T13" fmla="*/ 6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6"/>
                    </a:lnTo>
                    <a:lnTo>
                      <a:pt x="0" y="16"/>
                    </a:lnTo>
                    <a:lnTo>
                      <a:pt x="6" y="16"/>
                    </a:lnTo>
                    <a:lnTo>
                      <a:pt x="16" y="6"/>
                    </a:lnTo>
                    <a:lnTo>
                      <a:pt x="6" y="0"/>
                    </a:lnTo>
                  </a:path>
                </a:pathLst>
              </a:custGeom>
              <a:solidFill>
                <a:srgbClr val="008000"/>
              </a:solidFill>
              <a:ln w="9525" cap="rnd">
                <a:noFill/>
                <a:round/>
                <a:headEnd/>
                <a:tailEnd/>
              </a:ln>
            </p:spPr>
            <p:txBody>
              <a:bodyPr/>
              <a:lstStyle/>
              <a:p>
                <a:endParaRPr lang="fr-FR"/>
              </a:p>
            </p:txBody>
          </p:sp>
          <p:sp>
            <p:nvSpPr>
              <p:cNvPr id="13497" name="Freeform 3311"/>
              <p:cNvSpPr>
                <a:spLocks/>
              </p:cNvSpPr>
              <p:nvPr/>
            </p:nvSpPr>
            <p:spPr bwMode="auto">
              <a:xfrm>
                <a:off x="5389" y="2314"/>
                <a:ext cx="17" cy="17"/>
              </a:xfrm>
              <a:custGeom>
                <a:avLst/>
                <a:gdLst>
                  <a:gd name="T0" fmla="*/ 6 w 17"/>
                  <a:gd name="T1" fmla="*/ 0 h 17"/>
                  <a:gd name="T2" fmla="*/ 0 w 17"/>
                  <a:gd name="T3" fmla="*/ 0 h 17"/>
                  <a:gd name="T4" fmla="*/ 0 w 17"/>
                  <a:gd name="T5" fmla="*/ 9 h 17"/>
                  <a:gd name="T6" fmla="*/ 0 w 17"/>
                  <a:gd name="T7" fmla="*/ 16 h 17"/>
                  <a:gd name="T8" fmla="*/ 0 w 17"/>
                  <a:gd name="T9" fmla="*/ 16 h 17"/>
                  <a:gd name="T10" fmla="*/ 6 w 17"/>
                  <a:gd name="T11" fmla="*/ 16 h 17"/>
                  <a:gd name="T12" fmla="*/ 16 w 17"/>
                  <a:gd name="T13" fmla="*/ 9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9"/>
                    </a:lnTo>
                    <a:lnTo>
                      <a:pt x="0" y="16"/>
                    </a:lnTo>
                    <a:lnTo>
                      <a:pt x="6" y="16"/>
                    </a:lnTo>
                    <a:lnTo>
                      <a:pt x="16" y="9"/>
                    </a:lnTo>
                    <a:lnTo>
                      <a:pt x="6" y="0"/>
                    </a:lnTo>
                  </a:path>
                </a:pathLst>
              </a:custGeom>
              <a:solidFill>
                <a:srgbClr val="008000"/>
              </a:solidFill>
              <a:ln w="9525" cap="rnd">
                <a:noFill/>
                <a:round/>
                <a:headEnd/>
                <a:tailEnd/>
              </a:ln>
            </p:spPr>
            <p:txBody>
              <a:bodyPr/>
              <a:lstStyle/>
              <a:p>
                <a:endParaRPr lang="fr-FR"/>
              </a:p>
            </p:txBody>
          </p:sp>
          <p:sp>
            <p:nvSpPr>
              <p:cNvPr id="13498" name="Freeform 3312"/>
              <p:cNvSpPr>
                <a:spLocks/>
              </p:cNvSpPr>
              <p:nvPr/>
            </p:nvSpPr>
            <p:spPr bwMode="auto">
              <a:xfrm>
                <a:off x="5398" y="2317"/>
                <a:ext cx="17" cy="17"/>
              </a:xfrm>
              <a:custGeom>
                <a:avLst/>
                <a:gdLst>
                  <a:gd name="T0" fmla="*/ 9 w 17"/>
                  <a:gd name="T1" fmla="*/ 0 h 17"/>
                  <a:gd name="T2" fmla="*/ 0 w 17"/>
                  <a:gd name="T3" fmla="*/ 0 h 17"/>
                  <a:gd name="T4" fmla="*/ 0 w 17"/>
                  <a:gd name="T5" fmla="*/ 8 h 17"/>
                  <a:gd name="T6" fmla="*/ 0 w 17"/>
                  <a:gd name="T7" fmla="*/ 16 h 17"/>
                  <a:gd name="T8" fmla="*/ 0 w 17"/>
                  <a:gd name="T9" fmla="*/ 16 h 17"/>
                  <a:gd name="T10" fmla="*/ 9 w 17"/>
                  <a:gd name="T11" fmla="*/ 16 h 17"/>
                  <a:gd name="T12" fmla="*/ 16 w 17"/>
                  <a:gd name="T13" fmla="*/ 8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0"/>
                    </a:lnTo>
                    <a:lnTo>
                      <a:pt x="0" y="8"/>
                    </a:lnTo>
                    <a:lnTo>
                      <a:pt x="0" y="16"/>
                    </a:lnTo>
                    <a:lnTo>
                      <a:pt x="9" y="16"/>
                    </a:lnTo>
                    <a:lnTo>
                      <a:pt x="16" y="8"/>
                    </a:lnTo>
                    <a:lnTo>
                      <a:pt x="9" y="0"/>
                    </a:lnTo>
                  </a:path>
                </a:pathLst>
              </a:custGeom>
              <a:solidFill>
                <a:srgbClr val="008000"/>
              </a:solidFill>
              <a:ln w="9525" cap="rnd">
                <a:noFill/>
                <a:round/>
                <a:headEnd/>
                <a:tailEnd/>
              </a:ln>
            </p:spPr>
            <p:txBody>
              <a:bodyPr/>
              <a:lstStyle/>
              <a:p>
                <a:endParaRPr lang="fr-FR"/>
              </a:p>
            </p:txBody>
          </p:sp>
          <p:sp>
            <p:nvSpPr>
              <p:cNvPr id="13499" name="Freeform 3313"/>
              <p:cNvSpPr>
                <a:spLocks/>
              </p:cNvSpPr>
              <p:nvPr/>
            </p:nvSpPr>
            <p:spPr bwMode="auto">
              <a:xfrm>
                <a:off x="5408" y="2319"/>
                <a:ext cx="17" cy="17"/>
              </a:xfrm>
              <a:custGeom>
                <a:avLst/>
                <a:gdLst>
                  <a:gd name="T0" fmla="*/ 8 w 17"/>
                  <a:gd name="T1" fmla="*/ 0 h 17"/>
                  <a:gd name="T2" fmla="*/ 0 w 17"/>
                  <a:gd name="T3" fmla="*/ 0 h 17"/>
                  <a:gd name="T4" fmla="*/ 0 w 17"/>
                  <a:gd name="T5" fmla="*/ 6 h 17"/>
                  <a:gd name="T6" fmla="*/ 0 w 17"/>
                  <a:gd name="T7" fmla="*/ 16 h 17"/>
                  <a:gd name="T8" fmla="*/ 0 w 17"/>
                  <a:gd name="T9" fmla="*/ 16 h 17"/>
                  <a:gd name="T10" fmla="*/ 8 w 17"/>
                  <a:gd name="T11" fmla="*/ 16 h 17"/>
                  <a:gd name="T12" fmla="*/ 16 w 17"/>
                  <a:gd name="T13" fmla="*/ 6 h 17"/>
                  <a:gd name="T14" fmla="*/ 8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0"/>
                    </a:moveTo>
                    <a:lnTo>
                      <a:pt x="0" y="0"/>
                    </a:lnTo>
                    <a:lnTo>
                      <a:pt x="0" y="6"/>
                    </a:lnTo>
                    <a:lnTo>
                      <a:pt x="0" y="16"/>
                    </a:lnTo>
                    <a:lnTo>
                      <a:pt x="8" y="16"/>
                    </a:lnTo>
                    <a:lnTo>
                      <a:pt x="16" y="6"/>
                    </a:lnTo>
                    <a:lnTo>
                      <a:pt x="8" y="0"/>
                    </a:lnTo>
                  </a:path>
                </a:pathLst>
              </a:custGeom>
              <a:solidFill>
                <a:srgbClr val="008000"/>
              </a:solidFill>
              <a:ln w="9525" cap="rnd">
                <a:noFill/>
                <a:round/>
                <a:headEnd/>
                <a:tailEnd/>
              </a:ln>
            </p:spPr>
            <p:txBody>
              <a:bodyPr/>
              <a:lstStyle/>
              <a:p>
                <a:endParaRPr lang="fr-FR"/>
              </a:p>
            </p:txBody>
          </p:sp>
          <p:sp>
            <p:nvSpPr>
              <p:cNvPr id="13500" name="Freeform 3314"/>
              <p:cNvSpPr>
                <a:spLocks/>
              </p:cNvSpPr>
              <p:nvPr/>
            </p:nvSpPr>
            <p:spPr bwMode="auto">
              <a:xfrm>
                <a:off x="5417" y="2319"/>
                <a:ext cx="17" cy="17"/>
              </a:xfrm>
              <a:custGeom>
                <a:avLst/>
                <a:gdLst>
                  <a:gd name="T0" fmla="*/ 6 w 17"/>
                  <a:gd name="T1" fmla="*/ 0 h 17"/>
                  <a:gd name="T2" fmla="*/ 0 w 17"/>
                  <a:gd name="T3" fmla="*/ 0 h 17"/>
                  <a:gd name="T4" fmla="*/ 0 w 17"/>
                  <a:gd name="T5" fmla="*/ 6 h 17"/>
                  <a:gd name="T6" fmla="*/ 0 w 17"/>
                  <a:gd name="T7" fmla="*/ 16 h 17"/>
                  <a:gd name="T8" fmla="*/ 0 w 17"/>
                  <a:gd name="T9" fmla="*/ 16 h 17"/>
                  <a:gd name="T10" fmla="*/ 6 w 17"/>
                  <a:gd name="T11" fmla="*/ 16 h 17"/>
                  <a:gd name="T12" fmla="*/ 16 w 17"/>
                  <a:gd name="T13" fmla="*/ 6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0"/>
                    </a:lnTo>
                    <a:lnTo>
                      <a:pt x="0" y="6"/>
                    </a:lnTo>
                    <a:lnTo>
                      <a:pt x="0" y="16"/>
                    </a:lnTo>
                    <a:lnTo>
                      <a:pt x="6" y="16"/>
                    </a:lnTo>
                    <a:lnTo>
                      <a:pt x="16" y="6"/>
                    </a:lnTo>
                    <a:lnTo>
                      <a:pt x="6" y="0"/>
                    </a:lnTo>
                  </a:path>
                </a:pathLst>
              </a:custGeom>
              <a:solidFill>
                <a:srgbClr val="008000"/>
              </a:solidFill>
              <a:ln w="9525" cap="rnd">
                <a:noFill/>
                <a:round/>
                <a:headEnd/>
                <a:tailEnd/>
              </a:ln>
            </p:spPr>
            <p:txBody>
              <a:bodyPr/>
              <a:lstStyle/>
              <a:p>
                <a:endParaRPr lang="fr-FR"/>
              </a:p>
            </p:txBody>
          </p:sp>
          <p:sp>
            <p:nvSpPr>
              <p:cNvPr id="13501" name="Freeform 3315"/>
              <p:cNvSpPr>
                <a:spLocks/>
              </p:cNvSpPr>
              <p:nvPr/>
            </p:nvSpPr>
            <p:spPr bwMode="auto">
              <a:xfrm>
                <a:off x="5424" y="2321"/>
                <a:ext cx="17" cy="17"/>
              </a:xfrm>
              <a:custGeom>
                <a:avLst/>
                <a:gdLst>
                  <a:gd name="T0" fmla="*/ 16 w 17"/>
                  <a:gd name="T1" fmla="*/ 0 h 17"/>
                  <a:gd name="T2" fmla="*/ 6 w 17"/>
                  <a:gd name="T3" fmla="*/ 0 h 17"/>
                  <a:gd name="T4" fmla="*/ 0 w 17"/>
                  <a:gd name="T5" fmla="*/ 9 h 17"/>
                  <a:gd name="T6" fmla="*/ 6 w 17"/>
                  <a:gd name="T7" fmla="*/ 16 h 17"/>
                  <a:gd name="T8" fmla="*/ 6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9"/>
                    </a:lnTo>
                    <a:lnTo>
                      <a:pt x="6"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02" name="Freeform 3316"/>
              <p:cNvSpPr>
                <a:spLocks/>
              </p:cNvSpPr>
              <p:nvPr/>
            </p:nvSpPr>
            <p:spPr bwMode="auto">
              <a:xfrm>
                <a:off x="5433" y="2324"/>
                <a:ext cx="17" cy="17"/>
              </a:xfrm>
              <a:custGeom>
                <a:avLst/>
                <a:gdLst>
                  <a:gd name="T0" fmla="*/ 16 w 17"/>
                  <a:gd name="T1" fmla="*/ 0 h 17"/>
                  <a:gd name="T2" fmla="*/ 9 w 17"/>
                  <a:gd name="T3" fmla="*/ 0 h 17"/>
                  <a:gd name="T4" fmla="*/ 0 w 17"/>
                  <a:gd name="T5" fmla="*/ 8 h 17"/>
                  <a:gd name="T6" fmla="*/ 9 w 17"/>
                  <a:gd name="T7" fmla="*/ 16 h 17"/>
                  <a:gd name="T8" fmla="*/ 9 w 17"/>
                  <a:gd name="T9" fmla="*/ 16 h 17"/>
                  <a:gd name="T10" fmla="*/ 16 w 17"/>
                  <a:gd name="T11" fmla="*/ 16 h 17"/>
                  <a:gd name="T12" fmla="*/ 16 w 17"/>
                  <a:gd name="T13" fmla="*/ 8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8"/>
                    </a:lnTo>
                    <a:lnTo>
                      <a:pt x="9" y="16"/>
                    </a:lnTo>
                    <a:lnTo>
                      <a:pt x="16" y="16"/>
                    </a:lnTo>
                    <a:lnTo>
                      <a:pt x="16" y="8"/>
                    </a:lnTo>
                    <a:lnTo>
                      <a:pt x="16" y="0"/>
                    </a:lnTo>
                  </a:path>
                </a:pathLst>
              </a:custGeom>
              <a:solidFill>
                <a:srgbClr val="008000"/>
              </a:solidFill>
              <a:ln w="9525" cap="rnd">
                <a:noFill/>
                <a:round/>
                <a:headEnd/>
                <a:tailEnd/>
              </a:ln>
            </p:spPr>
            <p:txBody>
              <a:bodyPr/>
              <a:lstStyle/>
              <a:p>
                <a:endParaRPr lang="fr-FR"/>
              </a:p>
            </p:txBody>
          </p:sp>
          <p:sp>
            <p:nvSpPr>
              <p:cNvPr id="13503" name="Freeform 3317"/>
              <p:cNvSpPr>
                <a:spLocks/>
              </p:cNvSpPr>
              <p:nvPr/>
            </p:nvSpPr>
            <p:spPr bwMode="auto">
              <a:xfrm>
                <a:off x="5443" y="2326"/>
                <a:ext cx="17" cy="17"/>
              </a:xfrm>
              <a:custGeom>
                <a:avLst/>
                <a:gdLst>
                  <a:gd name="T0" fmla="*/ 16 w 17"/>
                  <a:gd name="T1" fmla="*/ 0 h 17"/>
                  <a:gd name="T2" fmla="*/ 8 w 17"/>
                  <a:gd name="T3" fmla="*/ 0 h 17"/>
                  <a:gd name="T4" fmla="*/ 0 w 17"/>
                  <a:gd name="T5" fmla="*/ 6 h 17"/>
                  <a:gd name="T6" fmla="*/ 8 w 17"/>
                  <a:gd name="T7" fmla="*/ 16 h 17"/>
                  <a:gd name="T8" fmla="*/ 8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6"/>
                    </a:lnTo>
                    <a:lnTo>
                      <a:pt x="8"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504" name="Freeform 3318"/>
              <p:cNvSpPr>
                <a:spLocks/>
              </p:cNvSpPr>
              <p:nvPr/>
            </p:nvSpPr>
            <p:spPr bwMode="auto">
              <a:xfrm>
                <a:off x="5452" y="2326"/>
                <a:ext cx="17" cy="17"/>
              </a:xfrm>
              <a:custGeom>
                <a:avLst/>
                <a:gdLst>
                  <a:gd name="T0" fmla="*/ 16 w 17"/>
                  <a:gd name="T1" fmla="*/ 0 h 17"/>
                  <a:gd name="T2" fmla="*/ 6 w 17"/>
                  <a:gd name="T3" fmla="*/ 0 h 17"/>
                  <a:gd name="T4" fmla="*/ 0 w 17"/>
                  <a:gd name="T5" fmla="*/ 6 h 17"/>
                  <a:gd name="T6" fmla="*/ 6 w 17"/>
                  <a:gd name="T7" fmla="*/ 16 h 17"/>
                  <a:gd name="T8" fmla="*/ 6 w 17"/>
                  <a:gd name="T9" fmla="*/ 16 h 17"/>
                  <a:gd name="T10" fmla="*/ 16 w 17"/>
                  <a:gd name="T11" fmla="*/ 16 h 17"/>
                  <a:gd name="T12" fmla="*/ 16 w 17"/>
                  <a:gd name="T13" fmla="*/ 6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6"/>
                    </a:lnTo>
                    <a:lnTo>
                      <a:pt x="6" y="16"/>
                    </a:lnTo>
                    <a:lnTo>
                      <a:pt x="16" y="16"/>
                    </a:lnTo>
                    <a:lnTo>
                      <a:pt x="16" y="6"/>
                    </a:lnTo>
                    <a:lnTo>
                      <a:pt x="16" y="0"/>
                    </a:lnTo>
                  </a:path>
                </a:pathLst>
              </a:custGeom>
              <a:solidFill>
                <a:srgbClr val="008000"/>
              </a:solidFill>
              <a:ln w="9525" cap="rnd">
                <a:noFill/>
                <a:round/>
                <a:headEnd/>
                <a:tailEnd/>
              </a:ln>
            </p:spPr>
            <p:txBody>
              <a:bodyPr/>
              <a:lstStyle/>
              <a:p>
                <a:endParaRPr lang="fr-FR"/>
              </a:p>
            </p:txBody>
          </p:sp>
          <p:sp>
            <p:nvSpPr>
              <p:cNvPr id="13505" name="Freeform 3319"/>
              <p:cNvSpPr>
                <a:spLocks/>
              </p:cNvSpPr>
              <p:nvPr/>
            </p:nvSpPr>
            <p:spPr bwMode="auto">
              <a:xfrm>
                <a:off x="5461" y="2328"/>
                <a:ext cx="17" cy="17"/>
              </a:xfrm>
              <a:custGeom>
                <a:avLst/>
                <a:gdLst>
                  <a:gd name="T0" fmla="*/ 16 w 17"/>
                  <a:gd name="T1" fmla="*/ 0 h 17"/>
                  <a:gd name="T2" fmla="*/ 9 w 17"/>
                  <a:gd name="T3" fmla="*/ 0 h 17"/>
                  <a:gd name="T4" fmla="*/ 0 w 17"/>
                  <a:gd name="T5" fmla="*/ 9 h 17"/>
                  <a:gd name="T6" fmla="*/ 9 w 17"/>
                  <a:gd name="T7" fmla="*/ 16 h 17"/>
                  <a:gd name="T8" fmla="*/ 9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9"/>
                    </a:lnTo>
                    <a:lnTo>
                      <a:pt x="9"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06" name="Freeform 3320"/>
              <p:cNvSpPr>
                <a:spLocks/>
              </p:cNvSpPr>
              <p:nvPr/>
            </p:nvSpPr>
            <p:spPr bwMode="auto">
              <a:xfrm>
                <a:off x="5470" y="2328"/>
                <a:ext cx="17" cy="17"/>
              </a:xfrm>
              <a:custGeom>
                <a:avLst/>
                <a:gdLst>
                  <a:gd name="T0" fmla="*/ 16 w 17"/>
                  <a:gd name="T1" fmla="*/ 0 h 17"/>
                  <a:gd name="T2" fmla="*/ 9 w 17"/>
                  <a:gd name="T3" fmla="*/ 0 h 17"/>
                  <a:gd name="T4" fmla="*/ 0 w 17"/>
                  <a:gd name="T5" fmla="*/ 9 h 17"/>
                  <a:gd name="T6" fmla="*/ 9 w 17"/>
                  <a:gd name="T7" fmla="*/ 16 h 17"/>
                  <a:gd name="T8" fmla="*/ 9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9"/>
                    </a:lnTo>
                    <a:lnTo>
                      <a:pt x="9"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07" name="Freeform 3321"/>
              <p:cNvSpPr>
                <a:spLocks/>
              </p:cNvSpPr>
              <p:nvPr/>
            </p:nvSpPr>
            <p:spPr bwMode="auto">
              <a:xfrm>
                <a:off x="5480" y="2328"/>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08" name="Freeform 3322"/>
              <p:cNvSpPr>
                <a:spLocks/>
              </p:cNvSpPr>
              <p:nvPr/>
            </p:nvSpPr>
            <p:spPr bwMode="auto">
              <a:xfrm>
                <a:off x="5489" y="2328"/>
                <a:ext cx="17" cy="17"/>
              </a:xfrm>
              <a:custGeom>
                <a:avLst/>
                <a:gdLst>
                  <a:gd name="T0" fmla="*/ 16 w 17"/>
                  <a:gd name="T1" fmla="*/ 0 h 17"/>
                  <a:gd name="T2" fmla="*/ 6 w 17"/>
                  <a:gd name="T3" fmla="*/ 0 h 17"/>
                  <a:gd name="T4" fmla="*/ 0 w 17"/>
                  <a:gd name="T5" fmla="*/ 9 h 17"/>
                  <a:gd name="T6" fmla="*/ 6 w 17"/>
                  <a:gd name="T7" fmla="*/ 16 h 17"/>
                  <a:gd name="T8" fmla="*/ 6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9"/>
                    </a:lnTo>
                    <a:lnTo>
                      <a:pt x="6"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09" name="Freeform 3323"/>
              <p:cNvSpPr>
                <a:spLocks/>
              </p:cNvSpPr>
              <p:nvPr/>
            </p:nvSpPr>
            <p:spPr bwMode="auto">
              <a:xfrm>
                <a:off x="5498" y="2331"/>
                <a:ext cx="17" cy="17"/>
              </a:xfrm>
              <a:custGeom>
                <a:avLst/>
                <a:gdLst>
                  <a:gd name="T0" fmla="*/ 16 w 17"/>
                  <a:gd name="T1" fmla="*/ 0 h 17"/>
                  <a:gd name="T2" fmla="*/ 9 w 17"/>
                  <a:gd name="T3" fmla="*/ 0 h 17"/>
                  <a:gd name="T4" fmla="*/ 0 w 17"/>
                  <a:gd name="T5" fmla="*/ 8 h 17"/>
                  <a:gd name="T6" fmla="*/ 9 w 17"/>
                  <a:gd name="T7" fmla="*/ 16 h 17"/>
                  <a:gd name="T8" fmla="*/ 9 w 17"/>
                  <a:gd name="T9" fmla="*/ 16 h 17"/>
                  <a:gd name="T10" fmla="*/ 16 w 17"/>
                  <a:gd name="T11" fmla="*/ 16 h 17"/>
                  <a:gd name="T12" fmla="*/ 16 w 17"/>
                  <a:gd name="T13" fmla="*/ 8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8"/>
                    </a:lnTo>
                    <a:lnTo>
                      <a:pt x="9" y="16"/>
                    </a:lnTo>
                    <a:lnTo>
                      <a:pt x="16" y="16"/>
                    </a:lnTo>
                    <a:lnTo>
                      <a:pt x="16" y="8"/>
                    </a:lnTo>
                    <a:lnTo>
                      <a:pt x="16" y="0"/>
                    </a:lnTo>
                  </a:path>
                </a:pathLst>
              </a:custGeom>
              <a:solidFill>
                <a:srgbClr val="008000"/>
              </a:solidFill>
              <a:ln w="9525" cap="rnd">
                <a:noFill/>
                <a:round/>
                <a:headEnd/>
                <a:tailEnd/>
              </a:ln>
            </p:spPr>
            <p:txBody>
              <a:bodyPr/>
              <a:lstStyle/>
              <a:p>
                <a:endParaRPr lang="fr-FR"/>
              </a:p>
            </p:txBody>
          </p:sp>
          <p:sp>
            <p:nvSpPr>
              <p:cNvPr id="13510" name="Freeform 3324"/>
              <p:cNvSpPr>
                <a:spLocks/>
              </p:cNvSpPr>
              <p:nvPr/>
            </p:nvSpPr>
            <p:spPr bwMode="auto">
              <a:xfrm>
                <a:off x="5508" y="2331"/>
                <a:ext cx="17" cy="17"/>
              </a:xfrm>
              <a:custGeom>
                <a:avLst/>
                <a:gdLst>
                  <a:gd name="T0" fmla="*/ 16 w 17"/>
                  <a:gd name="T1" fmla="*/ 0 h 17"/>
                  <a:gd name="T2" fmla="*/ 8 w 17"/>
                  <a:gd name="T3" fmla="*/ 0 h 17"/>
                  <a:gd name="T4" fmla="*/ 0 w 17"/>
                  <a:gd name="T5" fmla="*/ 8 h 17"/>
                  <a:gd name="T6" fmla="*/ 8 w 17"/>
                  <a:gd name="T7" fmla="*/ 16 h 17"/>
                  <a:gd name="T8" fmla="*/ 8 w 17"/>
                  <a:gd name="T9" fmla="*/ 16 h 17"/>
                  <a:gd name="T10" fmla="*/ 16 w 17"/>
                  <a:gd name="T11" fmla="*/ 16 h 17"/>
                  <a:gd name="T12" fmla="*/ 16 w 17"/>
                  <a:gd name="T13" fmla="*/ 8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8"/>
                    </a:lnTo>
                    <a:lnTo>
                      <a:pt x="8" y="16"/>
                    </a:lnTo>
                    <a:lnTo>
                      <a:pt x="16" y="16"/>
                    </a:lnTo>
                    <a:lnTo>
                      <a:pt x="16" y="8"/>
                    </a:lnTo>
                    <a:lnTo>
                      <a:pt x="16" y="0"/>
                    </a:lnTo>
                  </a:path>
                </a:pathLst>
              </a:custGeom>
              <a:solidFill>
                <a:srgbClr val="008000"/>
              </a:solidFill>
              <a:ln w="9525" cap="rnd">
                <a:noFill/>
                <a:round/>
                <a:headEnd/>
                <a:tailEnd/>
              </a:ln>
            </p:spPr>
            <p:txBody>
              <a:bodyPr/>
              <a:lstStyle/>
              <a:p>
                <a:endParaRPr lang="fr-FR"/>
              </a:p>
            </p:txBody>
          </p:sp>
          <p:sp>
            <p:nvSpPr>
              <p:cNvPr id="13511" name="Freeform 3325"/>
              <p:cNvSpPr>
                <a:spLocks/>
              </p:cNvSpPr>
              <p:nvPr/>
            </p:nvSpPr>
            <p:spPr bwMode="auto">
              <a:xfrm>
                <a:off x="5517" y="2331"/>
                <a:ext cx="17" cy="17"/>
              </a:xfrm>
              <a:custGeom>
                <a:avLst/>
                <a:gdLst>
                  <a:gd name="T0" fmla="*/ 16 w 17"/>
                  <a:gd name="T1" fmla="*/ 0 h 17"/>
                  <a:gd name="T2" fmla="*/ 6 w 17"/>
                  <a:gd name="T3" fmla="*/ 0 h 17"/>
                  <a:gd name="T4" fmla="*/ 0 w 17"/>
                  <a:gd name="T5" fmla="*/ 8 h 17"/>
                  <a:gd name="T6" fmla="*/ 6 w 17"/>
                  <a:gd name="T7" fmla="*/ 16 h 17"/>
                  <a:gd name="T8" fmla="*/ 6 w 17"/>
                  <a:gd name="T9" fmla="*/ 16 h 17"/>
                  <a:gd name="T10" fmla="*/ 16 w 17"/>
                  <a:gd name="T11" fmla="*/ 16 h 17"/>
                  <a:gd name="T12" fmla="*/ 16 w 17"/>
                  <a:gd name="T13" fmla="*/ 8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8"/>
                    </a:lnTo>
                    <a:lnTo>
                      <a:pt x="6" y="16"/>
                    </a:lnTo>
                    <a:lnTo>
                      <a:pt x="16" y="16"/>
                    </a:lnTo>
                    <a:lnTo>
                      <a:pt x="16" y="8"/>
                    </a:lnTo>
                    <a:lnTo>
                      <a:pt x="16" y="0"/>
                    </a:lnTo>
                  </a:path>
                </a:pathLst>
              </a:custGeom>
              <a:solidFill>
                <a:srgbClr val="008000"/>
              </a:solidFill>
              <a:ln w="9525" cap="rnd">
                <a:noFill/>
                <a:round/>
                <a:headEnd/>
                <a:tailEnd/>
              </a:ln>
            </p:spPr>
            <p:txBody>
              <a:bodyPr/>
              <a:lstStyle/>
              <a:p>
                <a:endParaRPr lang="fr-FR"/>
              </a:p>
            </p:txBody>
          </p:sp>
          <p:sp>
            <p:nvSpPr>
              <p:cNvPr id="13512" name="Freeform 3326"/>
              <p:cNvSpPr>
                <a:spLocks/>
              </p:cNvSpPr>
              <p:nvPr/>
            </p:nvSpPr>
            <p:spPr bwMode="auto">
              <a:xfrm>
                <a:off x="5526" y="2331"/>
                <a:ext cx="17" cy="17"/>
              </a:xfrm>
              <a:custGeom>
                <a:avLst/>
                <a:gdLst>
                  <a:gd name="T0" fmla="*/ 16 w 17"/>
                  <a:gd name="T1" fmla="*/ 0 h 17"/>
                  <a:gd name="T2" fmla="*/ 9 w 17"/>
                  <a:gd name="T3" fmla="*/ 0 h 17"/>
                  <a:gd name="T4" fmla="*/ 0 w 17"/>
                  <a:gd name="T5" fmla="*/ 8 h 17"/>
                  <a:gd name="T6" fmla="*/ 9 w 17"/>
                  <a:gd name="T7" fmla="*/ 16 h 17"/>
                  <a:gd name="T8" fmla="*/ 9 w 17"/>
                  <a:gd name="T9" fmla="*/ 16 h 17"/>
                  <a:gd name="T10" fmla="*/ 16 w 17"/>
                  <a:gd name="T11" fmla="*/ 16 h 17"/>
                  <a:gd name="T12" fmla="*/ 16 w 17"/>
                  <a:gd name="T13" fmla="*/ 8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8"/>
                    </a:lnTo>
                    <a:lnTo>
                      <a:pt x="9" y="16"/>
                    </a:lnTo>
                    <a:lnTo>
                      <a:pt x="16" y="16"/>
                    </a:lnTo>
                    <a:lnTo>
                      <a:pt x="16" y="8"/>
                    </a:lnTo>
                    <a:lnTo>
                      <a:pt x="16" y="0"/>
                    </a:lnTo>
                  </a:path>
                </a:pathLst>
              </a:custGeom>
              <a:solidFill>
                <a:srgbClr val="008000"/>
              </a:solidFill>
              <a:ln w="9525" cap="rnd">
                <a:noFill/>
                <a:round/>
                <a:headEnd/>
                <a:tailEnd/>
              </a:ln>
            </p:spPr>
            <p:txBody>
              <a:bodyPr/>
              <a:lstStyle/>
              <a:p>
                <a:endParaRPr lang="fr-FR"/>
              </a:p>
            </p:txBody>
          </p:sp>
          <p:sp>
            <p:nvSpPr>
              <p:cNvPr id="13513" name="Freeform 3327"/>
              <p:cNvSpPr>
                <a:spLocks/>
              </p:cNvSpPr>
              <p:nvPr/>
            </p:nvSpPr>
            <p:spPr bwMode="auto">
              <a:xfrm>
                <a:off x="5536" y="2328"/>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14" name="Freeform 3328"/>
              <p:cNvSpPr>
                <a:spLocks/>
              </p:cNvSpPr>
              <p:nvPr/>
            </p:nvSpPr>
            <p:spPr bwMode="auto">
              <a:xfrm>
                <a:off x="5545" y="2328"/>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15" name="Freeform 3329"/>
              <p:cNvSpPr>
                <a:spLocks/>
              </p:cNvSpPr>
              <p:nvPr/>
            </p:nvSpPr>
            <p:spPr bwMode="auto">
              <a:xfrm>
                <a:off x="5554" y="2328"/>
                <a:ext cx="17" cy="17"/>
              </a:xfrm>
              <a:custGeom>
                <a:avLst/>
                <a:gdLst>
                  <a:gd name="T0" fmla="*/ 16 w 17"/>
                  <a:gd name="T1" fmla="*/ 0 h 17"/>
                  <a:gd name="T2" fmla="*/ 6 w 17"/>
                  <a:gd name="T3" fmla="*/ 0 h 17"/>
                  <a:gd name="T4" fmla="*/ 0 w 17"/>
                  <a:gd name="T5" fmla="*/ 9 h 17"/>
                  <a:gd name="T6" fmla="*/ 6 w 17"/>
                  <a:gd name="T7" fmla="*/ 16 h 17"/>
                  <a:gd name="T8" fmla="*/ 6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6" y="0"/>
                    </a:lnTo>
                    <a:lnTo>
                      <a:pt x="0" y="9"/>
                    </a:lnTo>
                    <a:lnTo>
                      <a:pt x="6"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16" name="Freeform 3330"/>
              <p:cNvSpPr>
                <a:spLocks/>
              </p:cNvSpPr>
              <p:nvPr/>
            </p:nvSpPr>
            <p:spPr bwMode="auto">
              <a:xfrm>
                <a:off x="5563" y="2328"/>
                <a:ext cx="17" cy="17"/>
              </a:xfrm>
              <a:custGeom>
                <a:avLst/>
                <a:gdLst>
                  <a:gd name="T0" fmla="*/ 16 w 17"/>
                  <a:gd name="T1" fmla="*/ 0 h 17"/>
                  <a:gd name="T2" fmla="*/ 9 w 17"/>
                  <a:gd name="T3" fmla="*/ 0 h 17"/>
                  <a:gd name="T4" fmla="*/ 0 w 17"/>
                  <a:gd name="T5" fmla="*/ 9 h 17"/>
                  <a:gd name="T6" fmla="*/ 9 w 17"/>
                  <a:gd name="T7" fmla="*/ 16 h 17"/>
                  <a:gd name="T8" fmla="*/ 9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9" y="0"/>
                    </a:lnTo>
                    <a:lnTo>
                      <a:pt x="0" y="9"/>
                    </a:lnTo>
                    <a:lnTo>
                      <a:pt x="9"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17" name="Freeform 3331"/>
              <p:cNvSpPr>
                <a:spLocks/>
              </p:cNvSpPr>
              <p:nvPr/>
            </p:nvSpPr>
            <p:spPr bwMode="auto">
              <a:xfrm>
                <a:off x="5573" y="2328"/>
                <a:ext cx="17" cy="17"/>
              </a:xfrm>
              <a:custGeom>
                <a:avLst/>
                <a:gdLst>
                  <a:gd name="T0" fmla="*/ 16 w 17"/>
                  <a:gd name="T1" fmla="*/ 0 h 17"/>
                  <a:gd name="T2" fmla="*/ 8 w 17"/>
                  <a:gd name="T3" fmla="*/ 0 h 17"/>
                  <a:gd name="T4" fmla="*/ 0 w 17"/>
                  <a:gd name="T5" fmla="*/ 9 h 17"/>
                  <a:gd name="T6" fmla="*/ 8 w 17"/>
                  <a:gd name="T7" fmla="*/ 16 h 17"/>
                  <a:gd name="T8" fmla="*/ 8 w 17"/>
                  <a:gd name="T9" fmla="*/ 16 h 17"/>
                  <a:gd name="T10" fmla="*/ 16 w 17"/>
                  <a:gd name="T11" fmla="*/ 16 h 17"/>
                  <a:gd name="T12" fmla="*/ 16 w 17"/>
                  <a:gd name="T13" fmla="*/ 9 h 17"/>
                  <a:gd name="T14" fmla="*/ 1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0"/>
                    </a:moveTo>
                    <a:lnTo>
                      <a:pt x="8" y="0"/>
                    </a:lnTo>
                    <a:lnTo>
                      <a:pt x="0" y="9"/>
                    </a:lnTo>
                    <a:lnTo>
                      <a:pt x="8" y="16"/>
                    </a:lnTo>
                    <a:lnTo>
                      <a:pt x="16" y="16"/>
                    </a:lnTo>
                    <a:lnTo>
                      <a:pt x="16" y="9"/>
                    </a:lnTo>
                    <a:lnTo>
                      <a:pt x="16" y="0"/>
                    </a:lnTo>
                  </a:path>
                </a:pathLst>
              </a:custGeom>
              <a:solidFill>
                <a:srgbClr val="008000"/>
              </a:solidFill>
              <a:ln w="9525" cap="rnd">
                <a:noFill/>
                <a:round/>
                <a:headEnd/>
                <a:tailEnd/>
              </a:ln>
            </p:spPr>
            <p:txBody>
              <a:bodyPr/>
              <a:lstStyle/>
              <a:p>
                <a:endParaRPr lang="fr-FR"/>
              </a:p>
            </p:txBody>
          </p:sp>
          <p:sp>
            <p:nvSpPr>
              <p:cNvPr id="13518" name="Freeform 3332"/>
              <p:cNvSpPr>
                <a:spLocks/>
              </p:cNvSpPr>
              <p:nvPr/>
            </p:nvSpPr>
            <p:spPr bwMode="auto">
              <a:xfrm>
                <a:off x="5582" y="2326"/>
                <a:ext cx="17" cy="17"/>
              </a:xfrm>
              <a:custGeom>
                <a:avLst/>
                <a:gdLst>
                  <a:gd name="T0" fmla="*/ 6 w 17"/>
                  <a:gd name="T1" fmla="*/ 0 h 17"/>
                  <a:gd name="T2" fmla="*/ 0 w 17"/>
                  <a:gd name="T3" fmla="*/ 6 h 17"/>
                  <a:gd name="T4" fmla="*/ 6 w 17"/>
                  <a:gd name="T5" fmla="*/ 16 h 17"/>
                  <a:gd name="T6" fmla="*/ 16 w 17"/>
                  <a:gd name="T7" fmla="*/ 16 h 17"/>
                  <a:gd name="T8" fmla="*/ 16 w 17"/>
                  <a:gd name="T9" fmla="*/ 16 h 17"/>
                  <a:gd name="T10" fmla="*/ 16 w 17"/>
                  <a:gd name="T11" fmla="*/ 6 h 17"/>
                  <a:gd name="T12" fmla="*/ 16 w 17"/>
                  <a:gd name="T13" fmla="*/ 0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6"/>
                    </a:lnTo>
                    <a:lnTo>
                      <a:pt x="6" y="16"/>
                    </a:lnTo>
                    <a:lnTo>
                      <a:pt x="16" y="16"/>
                    </a:lnTo>
                    <a:lnTo>
                      <a:pt x="16" y="6"/>
                    </a:lnTo>
                    <a:lnTo>
                      <a:pt x="16" y="0"/>
                    </a:lnTo>
                    <a:lnTo>
                      <a:pt x="6" y="0"/>
                    </a:lnTo>
                  </a:path>
                </a:pathLst>
              </a:custGeom>
              <a:solidFill>
                <a:srgbClr val="008000"/>
              </a:solidFill>
              <a:ln w="9525" cap="rnd">
                <a:noFill/>
                <a:round/>
                <a:headEnd/>
                <a:tailEnd/>
              </a:ln>
            </p:spPr>
            <p:txBody>
              <a:bodyPr/>
              <a:lstStyle/>
              <a:p>
                <a:endParaRPr lang="fr-FR"/>
              </a:p>
            </p:txBody>
          </p:sp>
          <p:sp>
            <p:nvSpPr>
              <p:cNvPr id="13519" name="Freeform 3333"/>
              <p:cNvSpPr>
                <a:spLocks/>
              </p:cNvSpPr>
              <p:nvPr/>
            </p:nvSpPr>
            <p:spPr bwMode="auto">
              <a:xfrm>
                <a:off x="5591" y="2324"/>
                <a:ext cx="17" cy="17"/>
              </a:xfrm>
              <a:custGeom>
                <a:avLst/>
                <a:gdLst>
                  <a:gd name="T0" fmla="*/ 9 w 17"/>
                  <a:gd name="T1" fmla="*/ 0 h 17"/>
                  <a:gd name="T2" fmla="*/ 0 w 17"/>
                  <a:gd name="T3" fmla="*/ 8 h 17"/>
                  <a:gd name="T4" fmla="*/ 9 w 17"/>
                  <a:gd name="T5" fmla="*/ 16 h 17"/>
                  <a:gd name="T6" fmla="*/ 16 w 17"/>
                  <a:gd name="T7" fmla="*/ 16 h 17"/>
                  <a:gd name="T8" fmla="*/ 16 w 17"/>
                  <a:gd name="T9" fmla="*/ 16 h 17"/>
                  <a:gd name="T10" fmla="*/ 16 w 17"/>
                  <a:gd name="T11" fmla="*/ 8 h 17"/>
                  <a:gd name="T12" fmla="*/ 16 w 17"/>
                  <a:gd name="T13" fmla="*/ 0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8"/>
                    </a:lnTo>
                    <a:lnTo>
                      <a:pt x="9" y="16"/>
                    </a:lnTo>
                    <a:lnTo>
                      <a:pt x="16" y="16"/>
                    </a:lnTo>
                    <a:lnTo>
                      <a:pt x="16" y="8"/>
                    </a:lnTo>
                    <a:lnTo>
                      <a:pt x="16" y="0"/>
                    </a:lnTo>
                    <a:lnTo>
                      <a:pt x="9" y="0"/>
                    </a:lnTo>
                  </a:path>
                </a:pathLst>
              </a:custGeom>
              <a:solidFill>
                <a:srgbClr val="008000"/>
              </a:solidFill>
              <a:ln w="9525" cap="rnd">
                <a:noFill/>
                <a:round/>
                <a:headEnd/>
                <a:tailEnd/>
              </a:ln>
            </p:spPr>
            <p:txBody>
              <a:bodyPr/>
              <a:lstStyle/>
              <a:p>
                <a:endParaRPr lang="fr-FR"/>
              </a:p>
            </p:txBody>
          </p:sp>
          <p:sp>
            <p:nvSpPr>
              <p:cNvPr id="13520" name="Freeform 3334"/>
              <p:cNvSpPr>
                <a:spLocks/>
              </p:cNvSpPr>
              <p:nvPr/>
            </p:nvSpPr>
            <p:spPr bwMode="auto">
              <a:xfrm>
                <a:off x="5601" y="2324"/>
                <a:ext cx="17" cy="17"/>
              </a:xfrm>
              <a:custGeom>
                <a:avLst/>
                <a:gdLst>
                  <a:gd name="T0" fmla="*/ 0 w 17"/>
                  <a:gd name="T1" fmla="*/ 0 h 17"/>
                  <a:gd name="T2" fmla="*/ 0 w 17"/>
                  <a:gd name="T3" fmla="*/ 8 h 17"/>
                  <a:gd name="T4" fmla="*/ 0 w 17"/>
                  <a:gd name="T5" fmla="*/ 16 h 17"/>
                  <a:gd name="T6" fmla="*/ 8 w 17"/>
                  <a:gd name="T7" fmla="*/ 16 h 17"/>
                  <a:gd name="T8" fmla="*/ 8 w 17"/>
                  <a:gd name="T9" fmla="*/ 16 h 17"/>
                  <a:gd name="T10" fmla="*/ 16 w 17"/>
                  <a:gd name="T11" fmla="*/ 8 h 17"/>
                  <a:gd name="T12" fmla="*/ 8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8" y="16"/>
                    </a:lnTo>
                    <a:lnTo>
                      <a:pt x="16" y="8"/>
                    </a:lnTo>
                    <a:lnTo>
                      <a:pt x="8" y="0"/>
                    </a:lnTo>
                    <a:lnTo>
                      <a:pt x="0" y="0"/>
                    </a:lnTo>
                  </a:path>
                </a:pathLst>
              </a:custGeom>
              <a:solidFill>
                <a:srgbClr val="008000"/>
              </a:solidFill>
              <a:ln w="9525" cap="rnd">
                <a:noFill/>
                <a:round/>
                <a:headEnd/>
                <a:tailEnd/>
              </a:ln>
            </p:spPr>
            <p:txBody>
              <a:bodyPr/>
              <a:lstStyle/>
              <a:p>
                <a:endParaRPr lang="fr-FR"/>
              </a:p>
            </p:txBody>
          </p:sp>
          <p:sp>
            <p:nvSpPr>
              <p:cNvPr id="13521" name="Freeform 3335"/>
              <p:cNvSpPr>
                <a:spLocks/>
              </p:cNvSpPr>
              <p:nvPr/>
            </p:nvSpPr>
            <p:spPr bwMode="auto">
              <a:xfrm>
                <a:off x="5610" y="2321"/>
                <a:ext cx="17" cy="17"/>
              </a:xfrm>
              <a:custGeom>
                <a:avLst/>
                <a:gdLst>
                  <a:gd name="T0" fmla="*/ 0 w 17"/>
                  <a:gd name="T1" fmla="*/ 0 h 17"/>
                  <a:gd name="T2" fmla="*/ 0 w 17"/>
                  <a:gd name="T3" fmla="*/ 9 h 17"/>
                  <a:gd name="T4" fmla="*/ 0 w 17"/>
                  <a:gd name="T5" fmla="*/ 16 h 17"/>
                  <a:gd name="T6" fmla="*/ 6 w 17"/>
                  <a:gd name="T7" fmla="*/ 16 h 17"/>
                  <a:gd name="T8" fmla="*/ 6 w 17"/>
                  <a:gd name="T9" fmla="*/ 16 h 17"/>
                  <a:gd name="T10" fmla="*/ 16 w 17"/>
                  <a:gd name="T11" fmla="*/ 9 h 17"/>
                  <a:gd name="T12" fmla="*/ 6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9"/>
                    </a:lnTo>
                    <a:lnTo>
                      <a:pt x="0" y="16"/>
                    </a:lnTo>
                    <a:lnTo>
                      <a:pt x="6" y="16"/>
                    </a:lnTo>
                    <a:lnTo>
                      <a:pt x="16" y="9"/>
                    </a:lnTo>
                    <a:lnTo>
                      <a:pt x="6" y="0"/>
                    </a:lnTo>
                    <a:lnTo>
                      <a:pt x="0" y="0"/>
                    </a:lnTo>
                  </a:path>
                </a:pathLst>
              </a:custGeom>
              <a:solidFill>
                <a:srgbClr val="008000"/>
              </a:solidFill>
              <a:ln w="9525" cap="rnd">
                <a:noFill/>
                <a:round/>
                <a:headEnd/>
                <a:tailEnd/>
              </a:ln>
            </p:spPr>
            <p:txBody>
              <a:bodyPr/>
              <a:lstStyle/>
              <a:p>
                <a:endParaRPr lang="fr-FR"/>
              </a:p>
            </p:txBody>
          </p:sp>
          <p:sp>
            <p:nvSpPr>
              <p:cNvPr id="13522" name="Freeform 3336"/>
              <p:cNvSpPr>
                <a:spLocks/>
              </p:cNvSpPr>
              <p:nvPr/>
            </p:nvSpPr>
            <p:spPr bwMode="auto">
              <a:xfrm>
                <a:off x="5619" y="2319"/>
                <a:ext cx="17" cy="17"/>
              </a:xfrm>
              <a:custGeom>
                <a:avLst/>
                <a:gdLst>
                  <a:gd name="T0" fmla="*/ 0 w 17"/>
                  <a:gd name="T1" fmla="*/ 0 h 17"/>
                  <a:gd name="T2" fmla="*/ 0 w 17"/>
                  <a:gd name="T3" fmla="*/ 6 h 17"/>
                  <a:gd name="T4" fmla="*/ 0 w 17"/>
                  <a:gd name="T5" fmla="*/ 16 h 17"/>
                  <a:gd name="T6" fmla="*/ 9 w 17"/>
                  <a:gd name="T7" fmla="*/ 16 h 17"/>
                  <a:gd name="T8" fmla="*/ 9 w 17"/>
                  <a:gd name="T9" fmla="*/ 16 h 17"/>
                  <a:gd name="T10" fmla="*/ 16 w 17"/>
                  <a:gd name="T11" fmla="*/ 6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9" y="16"/>
                    </a:lnTo>
                    <a:lnTo>
                      <a:pt x="16" y="6"/>
                    </a:lnTo>
                    <a:lnTo>
                      <a:pt x="9" y="0"/>
                    </a:lnTo>
                    <a:lnTo>
                      <a:pt x="0" y="0"/>
                    </a:lnTo>
                  </a:path>
                </a:pathLst>
              </a:custGeom>
              <a:solidFill>
                <a:srgbClr val="008000"/>
              </a:solidFill>
              <a:ln w="9525" cap="rnd">
                <a:noFill/>
                <a:round/>
                <a:headEnd/>
                <a:tailEnd/>
              </a:ln>
            </p:spPr>
            <p:txBody>
              <a:bodyPr/>
              <a:lstStyle/>
              <a:p>
                <a:endParaRPr lang="fr-FR"/>
              </a:p>
            </p:txBody>
          </p:sp>
          <p:sp>
            <p:nvSpPr>
              <p:cNvPr id="13523" name="Freeform 3337"/>
              <p:cNvSpPr>
                <a:spLocks/>
              </p:cNvSpPr>
              <p:nvPr/>
            </p:nvSpPr>
            <p:spPr bwMode="auto">
              <a:xfrm>
                <a:off x="5628" y="2317"/>
                <a:ext cx="17" cy="17"/>
              </a:xfrm>
              <a:custGeom>
                <a:avLst/>
                <a:gdLst>
                  <a:gd name="T0" fmla="*/ 0 w 17"/>
                  <a:gd name="T1" fmla="*/ 0 h 17"/>
                  <a:gd name="T2" fmla="*/ 0 w 17"/>
                  <a:gd name="T3" fmla="*/ 8 h 17"/>
                  <a:gd name="T4" fmla="*/ 0 w 17"/>
                  <a:gd name="T5" fmla="*/ 16 h 17"/>
                  <a:gd name="T6" fmla="*/ 9 w 17"/>
                  <a:gd name="T7" fmla="*/ 16 h 17"/>
                  <a:gd name="T8" fmla="*/ 9 w 17"/>
                  <a:gd name="T9" fmla="*/ 16 h 17"/>
                  <a:gd name="T10" fmla="*/ 16 w 17"/>
                  <a:gd name="T11" fmla="*/ 8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9" y="16"/>
                    </a:lnTo>
                    <a:lnTo>
                      <a:pt x="16" y="8"/>
                    </a:lnTo>
                    <a:lnTo>
                      <a:pt x="9" y="0"/>
                    </a:lnTo>
                    <a:lnTo>
                      <a:pt x="0" y="0"/>
                    </a:lnTo>
                  </a:path>
                </a:pathLst>
              </a:custGeom>
              <a:solidFill>
                <a:srgbClr val="008000"/>
              </a:solidFill>
              <a:ln w="9525" cap="rnd">
                <a:noFill/>
                <a:round/>
                <a:headEnd/>
                <a:tailEnd/>
              </a:ln>
            </p:spPr>
            <p:txBody>
              <a:bodyPr/>
              <a:lstStyle/>
              <a:p>
                <a:endParaRPr lang="fr-FR"/>
              </a:p>
            </p:txBody>
          </p:sp>
          <p:sp>
            <p:nvSpPr>
              <p:cNvPr id="13524" name="Freeform 3338"/>
              <p:cNvSpPr>
                <a:spLocks/>
              </p:cNvSpPr>
              <p:nvPr/>
            </p:nvSpPr>
            <p:spPr bwMode="auto">
              <a:xfrm>
                <a:off x="5638" y="2317"/>
                <a:ext cx="17" cy="17"/>
              </a:xfrm>
              <a:custGeom>
                <a:avLst/>
                <a:gdLst>
                  <a:gd name="T0" fmla="*/ 0 w 17"/>
                  <a:gd name="T1" fmla="*/ 0 h 17"/>
                  <a:gd name="T2" fmla="*/ 0 w 17"/>
                  <a:gd name="T3" fmla="*/ 8 h 17"/>
                  <a:gd name="T4" fmla="*/ 0 w 17"/>
                  <a:gd name="T5" fmla="*/ 16 h 17"/>
                  <a:gd name="T6" fmla="*/ 8 w 17"/>
                  <a:gd name="T7" fmla="*/ 16 h 17"/>
                  <a:gd name="T8" fmla="*/ 8 w 17"/>
                  <a:gd name="T9" fmla="*/ 16 h 17"/>
                  <a:gd name="T10" fmla="*/ 16 w 17"/>
                  <a:gd name="T11" fmla="*/ 8 h 17"/>
                  <a:gd name="T12" fmla="*/ 8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8" y="16"/>
                    </a:lnTo>
                    <a:lnTo>
                      <a:pt x="16" y="8"/>
                    </a:lnTo>
                    <a:lnTo>
                      <a:pt x="8" y="0"/>
                    </a:lnTo>
                    <a:lnTo>
                      <a:pt x="0" y="0"/>
                    </a:lnTo>
                  </a:path>
                </a:pathLst>
              </a:custGeom>
              <a:solidFill>
                <a:srgbClr val="008000"/>
              </a:solidFill>
              <a:ln w="9525" cap="rnd">
                <a:noFill/>
                <a:round/>
                <a:headEnd/>
                <a:tailEnd/>
              </a:ln>
            </p:spPr>
            <p:txBody>
              <a:bodyPr/>
              <a:lstStyle/>
              <a:p>
                <a:endParaRPr lang="fr-FR"/>
              </a:p>
            </p:txBody>
          </p:sp>
          <p:sp>
            <p:nvSpPr>
              <p:cNvPr id="13525" name="Freeform 3339"/>
              <p:cNvSpPr>
                <a:spLocks/>
              </p:cNvSpPr>
              <p:nvPr/>
            </p:nvSpPr>
            <p:spPr bwMode="auto">
              <a:xfrm>
                <a:off x="5647" y="2312"/>
                <a:ext cx="17" cy="17"/>
              </a:xfrm>
              <a:custGeom>
                <a:avLst/>
                <a:gdLst>
                  <a:gd name="T0" fmla="*/ 0 w 17"/>
                  <a:gd name="T1" fmla="*/ 0 h 17"/>
                  <a:gd name="T2" fmla="*/ 0 w 17"/>
                  <a:gd name="T3" fmla="*/ 6 h 17"/>
                  <a:gd name="T4" fmla="*/ 0 w 17"/>
                  <a:gd name="T5" fmla="*/ 16 h 17"/>
                  <a:gd name="T6" fmla="*/ 6 w 17"/>
                  <a:gd name="T7" fmla="*/ 16 h 17"/>
                  <a:gd name="T8" fmla="*/ 6 w 17"/>
                  <a:gd name="T9" fmla="*/ 16 h 17"/>
                  <a:gd name="T10" fmla="*/ 16 w 17"/>
                  <a:gd name="T11" fmla="*/ 6 h 17"/>
                  <a:gd name="T12" fmla="*/ 6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6" y="16"/>
                    </a:lnTo>
                    <a:lnTo>
                      <a:pt x="16" y="6"/>
                    </a:lnTo>
                    <a:lnTo>
                      <a:pt x="6" y="0"/>
                    </a:lnTo>
                    <a:lnTo>
                      <a:pt x="0" y="0"/>
                    </a:lnTo>
                  </a:path>
                </a:pathLst>
              </a:custGeom>
              <a:solidFill>
                <a:srgbClr val="008000"/>
              </a:solidFill>
              <a:ln w="9525" cap="rnd">
                <a:noFill/>
                <a:round/>
                <a:headEnd/>
                <a:tailEnd/>
              </a:ln>
            </p:spPr>
            <p:txBody>
              <a:bodyPr/>
              <a:lstStyle/>
              <a:p>
                <a:endParaRPr lang="fr-FR"/>
              </a:p>
            </p:txBody>
          </p:sp>
          <p:sp>
            <p:nvSpPr>
              <p:cNvPr id="13526" name="Freeform 3340"/>
              <p:cNvSpPr>
                <a:spLocks/>
              </p:cNvSpPr>
              <p:nvPr/>
            </p:nvSpPr>
            <p:spPr bwMode="auto">
              <a:xfrm>
                <a:off x="5654" y="2310"/>
                <a:ext cx="17" cy="17"/>
              </a:xfrm>
              <a:custGeom>
                <a:avLst/>
                <a:gdLst>
                  <a:gd name="T0" fmla="*/ 6 w 17"/>
                  <a:gd name="T1" fmla="*/ 0 h 17"/>
                  <a:gd name="T2" fmla="*/ 0 w 17"/>
                  <a:gd name="T3" fmla="*/ 8 h 17"/>
                  <a:gd name="T4" fmla="*/ 6 w 17"/>
                  <a:gd name="T5" fmla="*/ 16 h 17"/>
                  <a:gd name="T6" fmla="*/ 16 w 17"/>
                  <a:gd name="T7" fmla="*/ 16 h 17"/>
                  <a:gd name="T8" fmla="*/ 16 w 17"/>
                  <a:gd name="T9" fmla="*/ 16 h 17"/>
                  <a:gd name="T10" fmla="*/ 16 w 17"/>
                  <a:gd name="T11" fmla="*/ 8 h 17"/>
                  <a:gd name="T12" fmla="*/ 16 w 17"/>
                  <a:gd name="T13" fmla="*/ 0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8"/>
                    </a:lnTo>
                    <a:lnTo>
                      <a:pt x="6" y="16"/>
                    </a:lnTo>
                    <a:lnTo>
                      <a:pt x="16" y="16"/>
                    </a:lnTo>
                    <a:lnTo>
                      <a:pt x="16" y="8"/>
                    </a:lnTo>
                    <a:lnTo>
                      <a:pt x="16" y="0"/>
                    </a:lnTo>
                    <a:lnTo>
                      <a:pt x="6" y="0"/>
                    </a:lnTo>
                  </a:path>
                </a:pathLst>
              </a:custGeom>
              <a:solidFill>
                <a:srgbClr val="008000"/>
              </a:solidFill>
              <a:ln w="9525" cap="rnd">
                <a:noFill/>
                <a:round/>
                <a:headEnd/>
                <a:tailEnd/>
              </a:ln>
            </p:spPr>
            <p:txBody>
              <a:bodyPr/>
              <a:lstStyle/>
              <a:p>
                <a:endParaRPr lang="fr-FR"/>
              </a:p>
            </p:txBody>
          </p:sp>
          <p:sp>
            <p:nvSpPr>
              <p:cNvPr id="13527" name="Freeform 3341"/>
              <p:cNvSpPr>
                <a:spLocks/>
              </p:cNvSpPr>
              <p:nvPr/>
            </p:nvSpPr>
            <p:spPr bwMode="auto">
              <a:xfrm>
                <a:off x="5663" y="2307"/>
                <a:ext cx="17" cy="17"/>
              </a:xfrm>
              <a:custGeom>
                <a:avLst/>
                <a:gdLst>
                  <a:gd name="T0" fmla="*/ 9 w 17"/>
                  <a:gd name="T1" fmla="*/ 0 h 17"/>
                  <a:gd name="T2" fmla="*/ 0 w 17"/>
                  <a:gd name="T3" fmla="*/ 9 h 17"/>
                  <a:gd name="T4" fmla="*/ 9 w 17"/>
                  <a:gd name="T5" fmla="*/ 16 h 17"/>
                  <a:gd name="T6" fmla="*/ 16 w 17"/>
                  <a:gd name="T7" fmla="*/ 16 h 17"/>
                  <a:gd name="T8" fmla="*/ 16 w 17"/>
                  <a:gd name="T9" fmla="*/ 16 h 17"/>
                  <a:gd name="T10" fmla="*/ 16 w 17"/>
                  <a:gd name="T11" fmla="*/ 9 h 17"/>
                  <a:gd name="T12" fmla="*/ 16 w 17"/>
                  <a:gd name="T13" fmla="*/ 0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9"/>
                    </a:lnTo>
                    <a:lnTo>
                      <a:pt x="9" y="16"/>
                    </a:lnTo>
                    <a:lnTo>
                      <a:pt x="16" y="16"/>
                    </a:lnTo>
                    <a:lnTo>
                      <a:pt x="16" y="9"/>
                    </a:lnTo>
                    <a:lnTo>
                      <a:pt x="16" y="0"/>
                    </a:lnTo>
                    <a:lnTo>
                      <a:pt x="9" y="0"/>
                    </a:lnTo>
                  </a:path>
                </a:pathLst>
              </a:custGeom>
              <a:solidFill>
                <a:srgbClr val="008000"/>
              </a:solidFill>
              <a:ln w="9525" cap="rnd">
                <a:noFill/>
                <a:round/>
                <a:headEnd/>
                <a:tailEnd/>
              </a:ln>
            </p:spPr>
            <p:txBody>
              <a:bodyPr/>
              <a:lstStyle/>
              <a:p>
                <a:endParaRPr lang="fr-FR"/>
              </a:p>
            </p:txBody>
          </p:sp>
          <p:sp>
            <p:nvSpPr>
              <p:cNvPr id="13528" name="Freeform 3342"/>
              <p:cNvSpPr>
                <a:spLocks/>
              </p:cNvSpPr>
              <p:nvPr/>
            </p:nvSpPr>
            <p:spPr bwMode="auto">
              <a:xfrm>
                <a:off x="5673" y="2305"/>
                <a:ext cx="17" cy="17"/>
              </a:xfrm>
              <a:custGeom>
                <a:avLst/>
                <a:gdLst>
                  <a:gd name="T0" fmla="*/ 0 w 17"/>
                  <a:gd name="T1" fmla="*/ 0 h 17"/>
                  <a:gd name="T2" fmla="*/ 0 w 17"/>
                  <a:gd name="T3" fmla="*/ 6 h 17"/>
                  <a:gd name="T4" fmla="*/ 0 w 17"/>
                  <a:gd name="T5" fmla="*/ 16 h 17"/>
                  <a:gd name="T6" fmla="*/ 8 w 17"/>
                  <a:gd name="T7" fmla="*/ 16 h 17"/>
                  <a:gd name="T8" fmla="*/ 8 w 17"/>
                  <a:gd name="T9" fmla="*/ 16 h 17"/>
                  <a:gd name="T10" fmla="*/ 16 w 17"/>
                  <a:gd name="T11" fmla="*/ 6 h 17"/>
                  <a:gd name="T12" fmla="*/ 8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8" y="16"/>
                    </a:lnTo>
                    <a:lnTo>
                      <a:pt x="16" y="6"/>
                    </a:lnTo>
                    <a:lnTo>
                      <a:pt x="8" y="0"/>
                    </a:lnTo>
                    <a:lnTo>
                      <a:pt x="0" y="0"/>
                    </a:lnTo>
                  </a:path>
                </a:pathLst>
              </a:custGeom>
              <a:solidFill>
                <a:srgbClr val="008000"/>
              </a:solidFill>
              <a:ln w="9525" cap="rnd">
                <a:noFill/>
                <a:round/>
                <a:headEnd/>
                <a:tailEnd/>
              </a:ln>
            </p:spPr>
            <p:txBody>
              <a:bodyPr/>
              <a:lstStyle/>
              <a:p>
                <a:endParaRPr lang="fr-FR"/>
              </a:p>
            </p:txBody>
          </p:sp>
          <p:sp>
            <p:nvSpPr>
              <p:cNvPr id="13529" name="Freeform 3343"/>
              <p:cNvSpPr>
                <a:spLocks/>
              </p:cNvSpPr>
              <p:nvPr/>
            </p:nvSpPr>
            <p:spPr bwMode="auto">
              <a:xfrm>
                <a:off x="5682" y="2303"/>
                <a:ext cx="17" cy="17"/>
              </a:xfrm>
              <a:custGeom>
                <a:avLst/>
                <a:gdLst>
                  <a:gd name="T0" fmla="*/ 0 w 17"/>
                  <a:gd name="T1" fmla="*/ 0 h 17"/>
                  <a:gd name="T2" fmla="*/ 0 w 17"/>
                  <a:gd name="T3" fmla="*/ 8 h 17"/>
                  <a:gd name="T4" fmla="*/ 0 w 17"/>
                  <a:gd name="T5" fmla="*/ 16 h 17"/>
                  <a:gd name="T6" fmla="*/ 6 w 17"/>
                  <a:gd name="T7" fmla="*/ 16 h 17"/>
                  <a:gd name="T8" fmla="*/ 6 w 17"/>
                  <a:gd name="T9" fmla="*/ 16 h 17"/>
                  <a:gd name="T10" fmla="*/ 16 w 17"/>
                  <a:gd name="T11" fmla="*/ 8 h 17"/>
                  <a:gd name="T12" fmla="*/ 6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6" y="16"/>
                    </a:lnTo>
                    <a:lnTo>
                      <a:pt x="16" y="8"/>
                    </a:lnTo>
                    <a:lnTo>
                      <a:pt x="6" y="0"/>
                    </a:lnTo>
                    <a:lnTo>
                      <a:pt x="0" y="0"/>
                    </a:lnTo>
                  </a:path>
                </a:pathLst>
              </a:custGeom>
              <a:solidFill>
                <a:srgbClr val="008000"/>
              </a:solidFill>
              <a:ln w="9525" cap="rnd">
                <a:noFill/>
                <a:round/>
                <a:headEnd/>
                <a:tailEnd/>
              </a:ln>
            </p:spPr>
            <p:txBody>
              <a:bodyPr/>
              <a:lstStyle/>
              <a:p>
                <a:endParaRPr lang="fr-FR"/>
              </a:p>
            </p:txBody>
          </p:sp>
          <p:sp>
            <p:nvSpPr>
              <p:cNvPr id="13530" name="Freeform 3344"/>
              <p:cNvSpPr>
                <a:spLocks/>
              </p:cNvSpPr>
              <p:nvPr/>
            </p:nvSpPr>
            <p:spPr bwMode="auto">
              <a:xfrm>
                <a:off x="5691" y="2298"/>
                <a:ext cx="17" cy="17"/>
              </a:xfrm>
              <a:custGeom>
                <a:avLst/>
                <a:gdLst>
                  <a:gd name="T0" fmla="*/ 0 w 17"/>
                  <a:gd name="T1" fmla="*/ 0 h 17"/>
                  <a:gd name="T2" fmla="*/ 0 w 17"/>
                  <a:gd name="T3" fmla="*/ 9 h 17"/>
                  <a:gd name="T4" fmla="*/ 0 w 17"/>
                  <a:gd name="T5" fmla="*/ 16 h 17"/>
                  <a:gd name="T6" fmla="*/ 9 w 17"/>
                  <a:gd name="T7" fmla="*/ 16 h 17"/>
                  <a:gd name="T8" fmla="*/ 9 w 17"/>
                  <a:gd name="T9" fmla="*/ 16 h 17"/>
                  <a:gd name="T10" fmla="*/ 16 w 17"/>
                  <a:gd name="T11" fmla="*/ 9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9"/>
                    </a:lnTo>
                    <a:lnTo>
                      <a:pt x="0" y="16"/>
                    </a:lnTo>
                    <a:lnTo>
                      <a:pt x="9" y="16"/>
                    </a:lnTo>
                    <a:lnTo>
                      <a:pt x="16" y="9"/>
                    </a:lnTo>
                    <a:lnTo>
                      <a:pt x="9" y="0"/>
                    </a:lnTo>
                    <a:lnTo>
                      <a:pt x="0" y="0"/>
                    </a:lnTo>
                  </a:path>
                </a:pathLst>
              </a:custGeom>
              <a:solidFill>
                <a:srgbClr val="008000"/>
              </a:solidFill>
              <a:ln w="9525" cap="rnd">
                <a:noFill/>
                <a:round/>
                <a:headEnd/>
                <a:tailEnd/>
              </a:ln>
            </p:spPr>
            <p:txBody>
              <a:bodyPr/>
              <a:lstStyle/>
              <a:p>
                <a:endParaRPr lang="fr-FR"/>
              </a:p>
            </p:txBody>
          </p:sp>
          <p:sp>
            <p:nvSpPr>
              <p:cNvPr id="13531" name="Freeform 3345"/>
              <p:cNvSpPr>
                <a:spLocks/>
              </p:cNvSpPr>
              <p:nvPr/>
            </p:nvSpPr>
            <p:spPr bwMode="auto">
              <a:xfrm>
                <a:off x="5698" y="2296"/>
                <a:ext cx="17" cy="17"/>
              </a:xfrm>
              <a:custGeom>
                <a:avLst/>
                <a:gdLst>
                  <a:gd name="T0" fmla="*/ 9 w 17"/>
                  <a:gd name="T1" fmla="*/ 0 h 17"/>
                  <a:gd name="T2" fmla="*/ 0 w 17"/>
                  <a:gd name="T3" fmla="*/ 6 h 17"/>
                  <a:gd name="T4" fmla="*/ 9 w 17"/>
                  <a:gd name="T5" fmla="*/ 16 h 17"/>
                  <a:gd name="T6" fmla="*/ 16 w 17"/>
                  <a:gd name="T7" fmla="*/ 16 h 17"/>
                  <a:gd name="T8" fmla="*/ 16 w 17"/>
                  <a:gd name="T9" fmla="*/ 16 h 17"/>
                  <a:gd name="T10" fmla="*/ 16 w 17"/>
                  <a:gd name="T11" fmla="*/ 6 h 17"/>
                  <a:gd name="T12" fmla="*/ 16 w 17"/>
                  <a:gd name="T13" fmla="*/ 0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6"/>
                    </a:lnTo>
                    <a:lnTo>
                      <a:pt x="9" y="16"/>
                    </a:lnTo>
                    <a:lnTo>
                      <a:pt x="16" y="16"/>
                    </a:lnTo>
                    <a:lnTo>
                      <a:pt x="16" y="6"/>
                    </a:lnTo>
                    <a:lnTo>
                      <a:pt x="16" y="0"/>
                    </a:lnTo>
                    <a:lnTo>
                      <a:pt x="9" y="0"/>
                    </a:lnTo>
                  </a:path>
                </a:pathLst>
              </a:custGeom>
              <a:solidFill>
                <a:srgbClr val="008000"/>
              </a:solidFill>
              <a:ln w="9525" cap="rnd">
                <a:noFill/>
                <a:round/>
                <a:headEnd/>
                <a:tailEnd/>
              </a:ln>
            </p:spPr>
            <p:txBody>
              <a:bodyPr/>
              <a:lstStyle/>
              <a:p>
                <a:endParaRPr lang="fr-FR"/>
              </a:p>
            </p:txBody>
          </p:sp>
          <p:sp>
            <p:nvSpPr>
              <p:cNvPr id="13532" name="Freeform 3346"/>
              <p:cNvSpPr>
                <a:spLocks/>
              </p:cNvSpPr>
              <p:nvPr/>
            </p:nvSpPr>
            <p:spPr bwMode="auto">
              <a:xfrm>
                <a:off x="5708" y="2291"/>
                <a:ext cx="17" cy="17"/>
              </a:xfrm>
              <a:custGeom>
                <a:avLst/>
                <a:gdLst>
                  <a:gd name="T0" fmla="*/ 0 w 17"/>
                  <a:gd name="T1" fmla="*/ 0 h 17"/>
                  <a:gd name="T2" fmla="*/ 0 w 17"/>
                  <a:gd name="T3" fmla="*/ 9 h 17"/>
                  <a:gd name="T4" fmla="*/ 0 w 17"/>
                  <a:gd name="T5" fmla="*/ 16 h 17"/>
                  <a:gd name="T6" fmla="*/ 8 w 17"/>
                  <a:gd name="T7" fmla="*/ 16 h 17"/>
                  <a:gd name="T8" fmla="*/ 8 w 17"/>
                  <a:gd name="T9" fmla="*/ 16 h 17"/>
                  <a:gd name="T10" fmla="*/ 16 w 17"/>
                  <a:gd name="T11" fmla="*/ 9 h 17"/>
                  <a:gd name="T12" fmla="*/ 8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9"/>
                    </a:lnTo>
                    <a:lnTo>
                      <a:pt x="0" y="16"/>
                    </a:lnTo>
                    <a:lnTo>
                      <a:pt x="8" y="16"/>
                    </a:lnTo>
                    <a:lnTo>
                      <a:pt x="16" y="9"/>
                    </a:lnTo>
                    <a:lnTo>
                      <a:pt x="8" y="0"/>
                    </a:lnTo>
                    <a:lnTo>
                      <a:pt x="0" y="0"/>
                    </a:lnTo>
                  </a:path>
                </a:pathLst>
              </a:custGeom>
              <a:solidFill>
                <a:srgbClr val="008000"/>
              </a:solidFill>
              <a:ln w="9525" cap="rnd">
                <a:noFill/>
                <a:round/>
                <a:headEnd/>
                <a:tailEnd/>
              </a:ln>
            </p:spPr>
            <p:txBody>
              <a:bodyPr/>
              <a:lstStyle/>
              <a:p>
                <a:endParaRPr lang="fr-FR"/>
              </a:p>
            </p:txBody>
          </p:sp>
          <p:sp>
            <p:nvSpPr>
              <p:cNvPr id="13533" name="Freeform 3347"/>
              <p:cNvSpPr>
                <a:spLocks/>
              </p:cNvSpPr>
              <p:nvPr/>
            </p:nvSpPr>
            <p:spPr bwMode="auto">
              <a:xfrm>
                <a:off x="5714" y="2287"/>
                <a:ext cx="17" cy="17"/>
              </a:xfrm>
              <a:custGeom>
                <a:avLst/>
                <a:gdLst>
                  <a:gd name="T0" fmla="*/ 9 w 17"/>
                  <a:gd name="T1" fmla="*/ 0 h 17"/>
                  <a:gd name="T2" fmla="*/ 0 w 17"/>
                  <a:gd name="T3" fmla="*/ 8 h 17"/>
                  <a:gd name="T4" fmla="*/ 9 w 17"/>
                  <a:gd name="T5" fmla="*/ 16 h 17"/>
                  <a:gd name="T6" fmla="*/ 16 w 17"/>
                  <a:gd name="T7" fmla="*/ 16 h 17"/>
                  <a:gd name="T8" fmla="*/ 16 w 17"/>
                  <a:gd name="T9" fmla="*/ 16 h 17"/>
                  <a:gd name="T10" fmla="*/ 16 w 17"/>
                  <a:gd name="T11" fmla="*/ 8 h 17"/>
                  <a:gd name="T12" fmla="*/ 16 w 17"/>
                  <a:gd name="T13" fmla="*/ 0 h 17"/>
                  <a:gd name="T14" fmla="*/ 9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0"/>
                    </a:moveTo>
                    <a:lnTo>
                      <a:pt x="0" y="8"/>
                    </a:lnTo>
                    <a:lnTo>
                      <a:pt x="9" y="16"/>
                    </a:lnTo>
                    <a:lnTo>
                      <a:pt x="16" y="16"/>
                    </a:lnTo>
                    <a:lnTo>
                      <a:pt x="16" y="8"/>
                    </a:lnTo>
                    <a:lnTo>
                      <a:pt x="16" y="0"/>
                    </a:lnTo>
                    <a:lnTo>
                      <a:pt x="9" y="0"/>
                    </a:lnTo>
                  </a:path>
                </a:pathLst>
              </a:custGeom>
              <a:solidFill>
                <a:srgbClr val="008000"/>
              </a:solidFill>
              <a:ln w="9525" cap="rnd">
                <a:noFill/>
                <a:round/>
                <a:headEnd/>
                <a:tailEnd/>
              </a:ln>
            </p:spPr>
            <p:txBody>
              <a:bodyPr/>
              <a:lstStyle/>
              <a:p>
                <a:endParaRPr lang="fr-FR"/>
              </a:p>
            </p:txBody>
          </p:sp>
          <p:sp>
            <p:nvSpPr>
              <p:cNvPr id="13534" name="Freeform 3348"/>
              <p:cNvSpPr>
                <a:spLocks/>
              </p:cNvSpPr>
              <p:nvPr/>
            </p:nvSpPr>
            <p:spPr bwMode="auto">
              <a:xfrm>
                <a:off x="5724" y="2282"/>
                <a:ext cx="17" cy="17"/>
              </a:xfrm>
              <a:custGeom>
                <a:avLst/>
                <a:gdLst>
                  <a:gd name="T0" fmla="*/ 0 w 17"/>
                  <a:gd name="T1" fmla="*/ 0 h 17"/>
                  <a:gd name="T2" fmla="*/ 0 w 17"/>
                  <a:gd name="T3" fmla="*/ 6 h 17"/>
                  <a:gd name="T4" fmla="*/ 0 w 17"/>
                  <a:gd name="T5" fmla="*/ 16 h 17"/>
                  <a:gd name="T6" fmla="*/ 8 w 17"/>
                  <a:gd name="T7" fmla="*/ 16 h 17"/>
                  <a:gd name="T8" fmla="*/ 8 w 17"/>
                  <a:gd name="T9" fmla="*/ 16 h 17"/>
                  <a:gd name="T10" fmla="*/ 16 w 17"/>
                  <a:gd name="T11" fmla="*/ 6 h 17"/>
                  <a:gd name="T12" fmla="*/ 8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8" y="16"/>
                    </a:lnTo>
                    <a:lnTo>
                      <a:pt x="16" y="6"/>
                    </a:lnTo>
                    <a:lnTo>
                      <a:pt x="8" y="0"/>
                    </a:lnTo>
                    <a:lnTo>
                      <a:pt x="0" y="0"/>
                    </a:lnTo>
                  </a:path>
                </a:pathLst>
              </a:custGeom>
              <a:solidFill>
                <a:srgbClr val="008000"/>
              </a:solidFill>
              <a:ln w="9525" cap="rnd">
                <a:noFill/>
                <a:round/>
                <a:headEnd/>
                <a:tailEnd/>
              </a:ln>
            </p:spPr>
            <p:txBody>
              <a:bodyPr/>
              <a:lstStyle/>
              <a:p>
                <a:endParaRPr lang="fr-FR"/>
              </a:p>
            </p:txBody>
          </p:sp>
          <p:sp>
            <p:nvSpPr>
              <p:cNvPr id="13535" name="Freeform 3349"/>
              <p:cNvSpPr>
                <a:spLocks/>
              </p:cNvSpPr>
              <p:nvPr/>
            </p:nvSpPr>
            <p:spPr bwMode="auto">
              <a:xfrm>
                <a:off x="5731" y="2277"/>
                <a:ext cx="17" cy="17"/>
              </a:xfrm>
              <a:custGeom>
                <a:avLst/>
                <a:gdLst>
                  <a:gd name="T0" fmla="*/ 8 w 17"/>
                  <a:gd name="T1" fmla="*/ 0 h 17"/>
                  <a:gd name="T2" fmla="*/ 0 w 17"/>
                  <a:gd name="T3" fmla="*/ 9 h 17"/>
                  <a:gd name="T4" fmla="*/ 8 w 17"/>
                  <a:gd name="T5" fmla="*/ 16 h 17"/>
                  <a:gd name="T6" fmla="*/ 16 w 17"/>
                  <a:gd name="T7" fmla="*/ 16 h 17"/>
                  <a:gd name="T8" fmla="*/ 16 w 17"/>
                  <a:gd name="T9" fmla="*/ 16 h 17"/>
                  <a:gd name="T10" fmla="*/ 16 w 17"/>
                  <a:gd name="T11" fmla="*/ 9 h 17"/>
                  <a:gd name="T12" fmla="*/ 16 w 17"/>
                  <a:gd name="T13" fmla="*/ 0 h 17"/>
                  <a:gd name="T14" fmla="*/ 8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0"/>
                    </a:moveTo>
                    <a:lnTo>
                      <a:pt x="0" y="9"/>
                    </a:lnTo>
                    <a:lnTo>
                      <a:pt x="8" y="16"/>
                    </a:lnTo>
                    <a:lnTo>
                      <a:pt x="16" y="16"/>
                    </a:lnTo>
                    <a:lnTo>
                      <a:pt x="16" y="9"/>
                    </a:lnTo>
                    <a:lnTo>
                      <a:pt x="16" y="0"/>
                    </a:lnTo>
                    <a:lnTo>
                      <a:pt x="8" y="0"/>
                    </a:lnTo>
                  </a:path>
                </a:pathLst>
              </a:custGeom>
              <a:solidFill>
                <a:srgbClr val="008000"/>
              </a:solidFill>
              <a:ln w="9525" cap="rnd">
                <a:noFill/>
                <a:round/>
                <a:headEnd/>
                <a:tailEnd/>
              </a:ln>
            </p:spPr>
            <p:txBody>
              <a:bodyPr/>
              <a:lstStyle/>
              <a:p>
                <a:endParaRPr lang="fr-FR"/>
              </a:p>
            </p:txBody>
          </p:sp>
          <p:sp>
            <p:nvSpPr>
              <p:cNvPr id="13536" name="Freeform 3350"/>
              <p:cNvSpPr>
                <a:spLocks/>
              </p:cNvSpPr>
              <p:nvPr/>
            </p:nvSpPr>
            <p:spPr bwMode="auto">
              <a:xfrm>
                <a:off x="5740" y="2273"/>
                <a:ext cx="17" cy="17"/>
              </a:xfrm>
              <a:custGeom>
                <a:avLst/>
                <a:gdLst>
                  <a:gd name="T0" fmla="*/ 0 w 17"/>
                  <a:gd name="T1" fmla="*/ 0 h 17"/>
                  <a:gd name="T2" fmla="*/ 0 w 17"/>
                  <a:gd name="T3" fmla="*/ 8 h 17"/>
                  <a:gd name="T4" fmla="*/ 0 w 17"/>
                  <a:gd name="T5" fmla="*/ 16 h 17"/>
                  <a:gd name="T6" fmla="*/ 6 w 17"/>
                  <a:gd name="T7" fmla="*/ 16 h 17"/>
                  <a:gd name="T8" fmla="*/ 6 w 17"/>
                  <a:gd name="T9" fmla="*/ 16 h 17"/>
                  <a:gd name="T10" fmla="*/ 16 w 17"/>
                  <a:gd name="T11" fmla="*/ 8 h 17"/>
                  <a:gd name="T12" fmla="*/ 6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6" y="16"/>
                    </a:lnTo>
                    <a:lnTo>
                      <a:pt x="16" y="8"/>
                    </a:lnTo>
                    <a:lnTo>
                      <a:pt x="6" y="0"/>
                    </a:lnTo>
                    <a:lnTo>
                      <a:pt x="0" y="0"/>
                    </a:lnTo>
                  </a:path>
                </a:pathLst>
              </a:custGeom>
              <a:solidFill>
                <a:srgbClr val="008000"/>
              </a:solidFill>
              <a:ln w="9525" cap="rnd">
                <a:noFill/>
                <a:round/>
                <a:headEnd/>
                <a:tailEnd/>
              </a:ln>
            </p:spPr>
            <p:txBody>
              <a:bodyPr/>
              <a:lstStyle/>
              <a:p>
                <a:endParaRPr lang="fr-FR"/>
              </a:p>
            </p:txBody>
          </p:sp>
          <p:sp>
            <p:nvSpPr>
              <p:cNvPr id="13537" name="Freeform 3351"/>
              <p:cNvSpPr>
                <a:spLocks/>
              </p:cNvSpPr>
              <p:nvPr/>
            </p:nvSpPr>
            <p:spPr bwMode="auto">
              <a:xfrm>
                <a:off x="5747" y="2268"/>
                <a:ext cx="17" cy="17"/>
              </a:xfrm>
              <a:custGeom>
                <a:avLst/>
                <a:gdLst>
                  <a:gd name="T0" fmla="*/ 6 w 17"/>
                  <a:gd name="T1" fmla="*/ 0 h 17"/>
                  <a:gd name="T2" fmla="*/ 0 w 17"/>
                  <a:gd name="T3" fmla="*/ 6 h 17"/>
                  <a:gd name="T4" fmla="*/ 6 w 17"/>
                  <a:gd name="T5" fmla="*/ 16 h 17"/>
                  <a:gd name="T6" fmla="*/ 16 w 17"/>
                  <a:gd name="T7" fmla="*/ 16 h 17"/>
                  <a:gd name="T8" fmla="*/ 16 w 17"/>
                  <a:gd name="T9" fmla="*/ 16 h 17"/>
                  <a:gd name="T10" fmla="*/ 16 w 17"/>
                  <a:gd name="T11" fmla="*/ 6 h 17"/>
                  <a:gd name="T12" fmla="*/ 16 w 17"/>
                  <a:gd name="T13" fmla="*/ 0 h 17"/>
                  <a:gd name="T14" fmla="*/ 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0"/>
                    </a:moveTo>
                    <a:lnTo>
                      <a:pt x="0" y="6"/>
                    </a:lnTo>
                    <a:lnTo>
                      <a:pt x="6" y="16"/>
                    </a:lnTo>
                    <a:lnTo>
                      <a:pt x="16" y="16"/>
                    </a:lnTo>
                    <a:lnTo>
                      <a:pt x="16" y="6"/>
                    </a:lnTo>
                    <a:lnTo>
                      <a:pt x="16" y="0"/>
                    </a:lnTo>
                    <a:lnTo>
                      <a:pt x="6" y="0"/>
                    </a:lnTo>
                  </a:path>
                </a:pathLst>
              </a:custGeom>
              <a:solidFill>
                <a:srgbClr val="008000"/>
              </a:solidFill>
              <a:ln w="9525" cap="rnd">
                <a:noFill/>
                <a:round/>
                <a:headEnd/>
                <a:tailEnd/>
              </a:ln>
            </p:spPr>
            <p:txBody>
              <a:bodyPr/>
              <a:lstStyle/>
              <a:p>
                <a:endParaRPr lang="fr-FR"/>
              </a:p>
            </p:txBody>
          </p:sp>
          <p:sp>
            <p:nvSpPr>
              <p:cNvPr id="13538" name="Freeform 3352"/>
              <p:cNvSpPr>
                <a:spLocks/>
              </p:cNvSpPr>
              <p:nvPr/>
            </p:nvSpPr>
            <p:spPr bwMode="auto">
              <a:xfrm>
                <a:off x="5756" y="2263"/>
                <a:ext cx="17" cy="17"/>
              </a:xfrm>
              <a:custGeom>
                <a:avLst/>
                <a:gdLst>
                  <a:gd name="T0" fmla="*/ 0 w 17"/>
                  <a:gd name="T1" fmla="*/ 0 h 17"/>
                  <a:gd name="T2" fmla="*/ 0 w 17"/>
                  <a:gd name="T3" fmla="*/ 9 h 17"/>
                  <a:gd name="T4" fmla="*/ 0 w 17"/>
                  <a:gd name="T5" fmla="*/ 16 h 17"/>
                  <a:gd name="T6" fmla="*/ 9 w 17"/>
                  <a:gd name="T7" fmla="*/ 16 h 17"/>
                  <a:gd name="T8" fmla="*/ 9 w 17"/>
                  <a:gd name="T9" fmla="*/ 16 h 17"/>
                  <a:gd name="T10" fmla="*/ 16 w 17"/>
                  <a:gd name="T11" fmla="*/ 9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9"/>
                    </a:lnTo>
                    <a:lnTo>
                      <a:pt x="0" y="16"/>
                    </a:lnTo>
                    <a:lnTo>
                      <a:pt x="9" y="16"/>
                    </a:lnTo>
                    <a:lnTo>
                      <a:pt x="16" y="9"/>
                    </a:lnTo>
                    <a:lnTo>
                      <a:pt x="9" y="0"/>
                    </a:lnTo>
                    <a:lnTo>
                      <a:pt x="0" y="0"/>
                    </a:lnTo>
                  </a:path>
                </a:pathLst>
              </a:custGeom>
              <a:solidFill>
                <a:srgbClr val="008000"/>
              </a:solidFill>
              <a:ln w="9525" cap="rnd">
                <a:noFill/>
                <a:round/>
                <a:headEnd/>
                <a:tailEnd/>
              </a:ln>
            </p:spPr>
            <p:txBody>
              <a:bodyPr/>
              <a:lstStyle/>
              <a:p>
                <a:endParaRPr lang="fr-FR"/>
              </a:p>
            </p:txBody>
          </p:sp>
          <p:sp>
            <p:nvSpPr>
              <p:cNvPr id="13539" name="Freeform 3353"/>
              <p:cNvSpPr>
                <a:spLocks/>
              </p:cNvSpPr>
              <p:nvPr/>
            </p:nvSpPr>
            <p:spPr bwMode="auto">
              <a:xfrm>
                <a:off x="5763" y="2259"/>
                <a:ext cx="17" cy="17"/>
              </a:xfrm>
              <a:custGeom>
                <a:avLst/>
                <a:gdLst>
                  <a:gd name="T0" fmla="*/ 0 w 17"/>
                  <a:gd name="T1" fmla="*/ 0 h 17"/>
                  <a:gd name="T2" fmla="*/ 0 w 17"/>
                  <a:gd name="T3" fmla="*/ 8 h 17"/>
                  <a:gd name="T4" fmla="*/ 0 w 17"/>
                  <a:gd name="T5" fmla="*/ 16 h 17"/>
                  <a:gd name="T6" fmla="*/ 9 w 17"/>
                  <a:gd name="T7" fmla="*/ 16 h 17"/>
                  <a:gd name="T8" fmla="*/ 9 w 17"/>
                  <a:gd name="T9" fmla="*/ 16 h 17"/>
                  <a:gd name="T10" fmla="*/ 16 w 17"/>
                  <a:gd name="T11" fmla="*/ 8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9" y="16"/>
                    </a:lnTo>
                    <a:lnTo>
                      <a:pt x="16" y="8"/>
                    </a:lnTo>
                    <a:lnTo>
                      <a:pt x="9" y="0"/>
                    </a:lnTo>
                    <a:lnTo>
                      <a:pt x="0" y="0"/>
                    </a:lnTo>
                  </a:path>
                </a:pathLst>
              </a:custGeom>
              <a:solidFill>
                <a:srgbClr val="008000"/>
              </a:solidFill>
              <a:ln w="9525" cap="rnd">
                <a:noFill/>
                <a:round/>
                <a:headEnd/>
                <a:tailEnd/>
              </a:ln>
            </p:spPr>
            <p:txBody>
              <a:bodyPr/>
              <a:lstStyle/>
              <a:p>
                <a:endParaRPr lang="fr-FR"/>
              </a:p>
            </p:txBody>
          </p:sp>
          <p:sp>
            <p:nvSpPr>
              <p:cNvPr id="13540" name="Freeform 3354"/>
              <p:cNvSpPr>
                <a:spLocks/>
              </p:cNvSpPr>
              <p:nvPr/>
            </p:nvSpPr>
            <p:spPr bwMode="auto">
              <a:xfrm>
                <a:off x="5770" y="2252"/>
                <a:ext cx="17" cy="17"/>
              </a:xfrm>
              <a:custGeom>
                <a:avLst/>
                <a:gdLst>
                  <a:gd name="T0" fmla="*/ 0 w 17"/>
                  <a:gd name="T1" fmla="*/ 0 h 17"/>
                  <a:gd name="T2" fmla="*/ 0 w 17"/>
                  <a:gd name="T3" fmla="*/ 8 h 17"/>
                  <a:gd name="T4" fmla="*/ 0 w 17"/>
                  <a:gd name="T5" fmla="*/ 16 h 17"/>
                  <a:gd name="T6" fmla="*/ 9 w 17"/>
                  <a:gd name="T7" fmla="*/ 16 h 17"/>
                  <a:gd name="T8" fmla="*/ 9 w 17"/>
                  <a:gd name="T9" fmla="*/ 16 h 17"/>
                  <a:gd name="T10" fmla="*/ 16 w 17"/>
                  <a:gd name="T11" fmla="*/ 8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9" y="16"/>
                    </a:lnTo>
                    <a:lnTo>
                      <a:pt x="16" y="8"/>
                    </a:lnTo>
                    <a:lnTo>
                      <a:pt x="9" y="0"/>
                    </a:lnTo>
                    <a:lnTo>
                      <a:pt x="0" y="0"/>
                    </a:lnTo>
                  </a:path>
                </a:pathLst>
              </a:custGeom>
              <a:solidFill>
                <a:srgbClr val="008000"/>
              </a:solidFill>
              <a:ln w="9525" cap="rnd">
                <a:noFill/>
                <a:round/>
                <a:headEnd/>
                <a:tailEnd/>
              </a:ln>
            </p:spPr>
            <p:txBody>
              <a:bodyPr/>
              <a:lstStyle/>
              <a:p>
                <a:endParaRPr lang="fr-FR"/>
              </a:p>
            </p:txBody>
          </p:sp>
          <p:sp>
            <p:nvSpPr>
              <p:cNvPr id="13541" name="Freeform 3355"/>
              <p:cNvSpPr>
                <a:spLocks/>
              </p:cNvSpPr>
              <p:nvPr/>
            </p:nvSpPr>
            <p:spPr bwMode="auto">
              <a:xfrm>
                <a:off x="5777" y="2247"/>
                <a:ext cx="17" cy="17"/>
              </a:xfrm>
              <a:custGeom>
                <a:avLst/>
                <a:gdLst>
                  <a:gd name="T0" fmla="*/ 0 w 17"/>
                  <a:gd name="T1" fmla="*/ 0 h 17"/>
                  <a:gd name="T2" fmla="*/ 0 w 17"/>
                  <a:gd name="T3" fmla="*/ 6 h 17"/>
                  <a:gd name="T4" fmla="*/ 0 w 17"/>
                  <a:gd name="T5" fmla="*/ 16 h 17"/>
                  <a:gd name="T6" fmla="*/ 9 w 17"/>
                  <a:gd name="T7" fmla="*/ 16 h 17"/>
                  <a:gd name="T8" fmla="*/ 9 w 17"/>
                  <a:gd name="T9" fmla="*/ 16 h 17"/>
                  <a:gd name="T10" fmla="*/ 16 w 17"/>
                  <a:gd name="T11" fmla="*/ 6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9" y="16"/>
                    </a:lnTo>
                    <a:lnTo>
                      <a:pt x="16" y="6"/>
                    </a:lnTo>
                    <a:lnTo>
                      <a:pt x="9" y="0"/>
                    </a:lnTo>
                    <a:lnTo>
                      <a:pt x="0" y="0"/>
                    </a:lnTo>
                  </a:path>
                </a:pathLst>
              </a:custGeom>
              <a:solidFill>
                <a:srgbClr val="008000"/>
              </a:solidFill>
              <a:ln w="9525" cap="rnd">
                <a:noFill/>
                <a:round/>
                <a:headEnd/>
                <a:tailEnd/>
              </a:ln>
            </p:spPr>
            <p:txBody>
              <a:bodyPr/>
              <a:lstStyle/>
              <a:p>
                <a:endParaRPr lang="fr-FR"/>
              </a:p>
            </p:txBody>
          </p:sp>
          <p:sp>
            <p:nvSpPr>
              <p:cNvPr id="13542" name="Freeform 3356"/>
              <p:cNvSpPr>
                <a:spLocks/>
              </p:cNvSpPr>
              <p:nvPr/>
            </p:nvSpPr>
            <p:spPr bwMode="auto">
              <a:xfrm>
                <a:off x="5784" y="2240"/>
                <a:ext cx="17" cy="17"/>
              </a:xfrm>
              <a:custGeom>
                <a:avLst/>
                <a:gdLst>
                  <a:gd name="T0" fmla="*/ 0 w 17"/>
                  <a:gd name="T1" fmla="*/ 0 h 17"/>
                  <a:gd name="T2" fmla="*/ 0 w 17"/>
                  <a:gd name="T3" fmla="*/ 6 h 17"/>
                  <a:gd name="T4" fmla="*/ 0 w 17"/>
                  <a:gd name="T5" fmla="*/ 16 h 17"/>
                  <a:gd name="T6" fmla="*/ 9 w 17"/>
                  <a:gd name="T7" fmla="*/ 16 h 17"/>
                  <a:gd name="T8" fmla="*/ 9 w 17"/>
                  <a:gd name="T9" fmla="*/ 16 h 17"/>
                  <a:gd name="T10" fmla="*/ 16 w 17"/>
                  <a:gd name="T11" fmla="*/ 6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9" y="16"/>
                    </a:lnTo>
                    <a:lnTo>
                      <a:pt x="16" y="6"/>
                    </a:lnTo>
                    <a:lnTo>
                      <a:pt x="9" y="0"/>
                    </a:lnTo>
                    <a:lnTo>
                      <a:pt x="0" y="0"/>
                    </a:lnTo>
                  </a:path>
                </a:pathLst>
              </a:custGeom>
              <a:solidFill>
                <a:srgbClr val="008000"/>
              </a:solidFill>
              <a:ln w="9525" cap="rnd">
                <a:noFill/>
                <a:round/>
                <a:headEnd/>
                <a:tailEnd/>
              </a:ln>
            </p:spPr>
            <p:txBody>
              <a:bodyPr/>
              <a:lstStyle/>
              <a:p>
                <a:endParaRPr lang="fr-FR"/>
              </a:p>
            </p:txBody>
          </p:sp>
          <p:sp>
            <p:nvSpPr>
              <p:cNvPr id="13543" name="Freeform 3357"/>
              <p:cNvSpPr>
                <a:spLocks/>
              </p:cNvSpPr>
              <p:nvPr/>
            </p:nvSpPr>
            <p:spPr bwMode="auto">
              <a:xfrm>
                <a:off x="5791" y="2233"/>
                <a:ext cx="17" cy="17"/>
              </a:xfrm>
              <a:custGeom>
                <a:avLst/>
                <a:gdLst>
                  <a:gd name="T0" fmla="*/ 0 w 17"/>
                  <a:gd name="T1" fmla="*/ 0 h 17"/>
                  <a:gd name="T2" fmla="*/ 0 w 17"/>
                  <a:gd name="T3" fmla="*/ 6 h 17"/>
                  <a:gd name="T4" fmla="*/ 0 w 17"/>
                  <a:gd name="T5" fmla="*/ 16 h 17"/>
                  <a:gd name="T6" fmla="*/ 6 w 17"/>
                  <a:gd name="T7" fmla="*/ 16 h 17"/>
                  <a:gd name="T8" fmla="*/ 6 w 17"/>
                  <a:gd name="T9" fmla="*/ 16 h 17"/>
                  <a:gd name="T10" fmla="*/ 16 w 17"/>
                  <a:gd name="T11" fmla="*/ 6 h 17"/>
                  <a:gd name="T12" fmla="*/ 6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6" y="16"/>
                    </a:lnTo>
                    <a:lnTo>
                      <a:pt x="16" y="6"/>
                    </a:lnTo>
                    <a:lnTo>
                      <a:pt x="6" y="0"/>
                    </a:lnTo>
                    <a:lnTo>
                      <a:pt x="0" y="0"/>
                    </a:lnTo>
                  </a:path>
                </a:pathLst>
              </a:custGeom>
              <a:solidFill>
                <a:srgbClr val="008000"/>
              </a:solidFill>
              <a:ln w="9525" cap="rnd">
                <a:noFill/>
                <a:round/>
                <a:headEnd/>
                <a:tailEnd/>
              </a:ln>
            </p:spPr>
            <p:txBody>
              <a:bodyPr/>
              <a:lstStyle/>
              <a:p>
                <a:endParaRPr lang="fr-FR"/>
              </a:p>
            </p:txBody>
          </p:sp>
          <p:sp>
            <p:nvSpPr>
              <p:cNvPr id="13544" name="Freeform 3358"/>
              <p:cNvSpPr>
                <a:spLocks/>
              </p:cNvSpPr>
              <p:nvPr/>
            </p:nvSpPr>
            <p:spPr bwMode="auto">
              <a:xfrm>
                <a:off x="5796" y="2226"/>
                <a:ext cx="17" cy="17"/>
              </a:xfrm>
              <a:custGeom>
                <a:avLst/>
                <a:gdLst>
                  <a:gd name="T0" fmla="*/ 8 w 17"/>
                  <a:gd name="T1" fmla="*/ 0 h 17"/>
                  <a:gd name="T2" fmla="*/ 0 w 17"/>
                  <a:gd name="T3" fmla="*/ 6 h 17"/>
                  <a:gd name="T4" fmla="*/ 8 w 17"/>
                  <a:gd name="T5" fmla="*/ 16 h 17"/>
                  <a:gd name="T6" fmla="*/ 16 w 17"/>
                  <a:gd name="T7" fmla="*/ 16 h 17"/>
                  <a:gd name="T8" fmla="*/ 16 w 17"/>
                  <a:gd name="T9" fmla="*/ 16 h 17"/>
                  <a:gd name="T10" fmla="*/ 16 w 17"/>
                  <a:gd name="T11" fmla="*/ 6 h 17"/>
                  <a:gd name="T12" fmla="*/ 16 w 17"/>
                  <a:gd name="T13" fmla="*/ 0 h 17"/>
                  <a:gd name="T14" fmla="*/ 8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0"/>
                    </a:moveTo>
                    <a:lnTo>
                      <a:pt x="0" y="6"/>
                    </a:lnTo>
                    <a:lnTo>
                      <a:pt x="8" y="16"/>
                    </a:lnTo>
                    <a:lnTo>
                      <a:pt x="16" y="16"/>
                    </a:lnTo>
                    <a:lnTo>
                      <a:pt x="16" y="6"/>
                    </a:lnTo>
                    <a:lnTo>
                      <a:pt x="16" y="0"/>
                    </a:lnTo>
                    <a:lnTo>
                      <a:pt x="8" y="0"/>
                    </a:lnTo>
                  </a:path>
                </a:pathLst>
              </a:custGeom>
              <a:solidFill>
                <a:srgbClr val="008000"/>
              </a:solidFill>
              <a:ln w="9525" cap="rnd">
                <a:noFill/>
                <a:round/>
                <a:headEnd/>
                <a:tailEnd/>
              </a:ln>
            </p:spPr>
            <p:txBody>
              <a:bodyPr/>
              <a:lstStyle/>
              <a:p>
                <a:endParaRPr lang="fr-FR"/>
              </a:p>
            </p:txBody>
          </p:sp>
          <p:sp>
            <p:nvSpPr>
              <p:cNvPr id="13545" name="Freeform 3359"/>
              <p:cNvSpPr>
                <a:spLocks/>
              </p:cNvSpPr>
              <p:nvPr/>
            </p:nvSpPr>
            <p:spPr bwMode="auto">
              <a:xfrm>
                <a:off x="5803" y="2219"/>
                <a:ext cx="17" cy="17"/>
              </a:xfrm>
              <a:custGeom>
                <a:avLst/>
                <a:gdLst>
                  <a:gd name="T0" fmla="*/ 0 w 17"/>
                  <a:gd name="T1" fmla="*/ 0 h 17"/>
                  <a:gd name="T2" fmla="*/ 0 w 17"/>
                  <a:gd name="T3" fmla="*/ 6 h 17"/>
                  <a:gd name="T4" fmla="*/ 0 w 17"/>
                  <a:gd name="T5" fmla="*/ 16 h 17"/>
                  <a:gd name="T6" fmla="*/ 8 w 17"/>
                  <a:gd name="T7" fmla="*/ 16 h 17"/>
                  <a:gd name="T8" fmla="*/ 8 w 17"/>
                  <a:gd name="T9" fmla="*/ 16 h 17"/>
                  <a:gd name="T10" fmla="*/ 16 w 17"/>
                  <a:gd name="T11" fmla="*/ 6 h 17"/>
                  <a:gd name="T12" fmla="*/ 8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6"/>
                    </a:lnTo>
                    <a:lnTo>
                      <a:pt x="0" y="16"/>
                    </a:lnTo>
                    <a:lnTo>
                      <a:pt x="8" y="16"/>
                    </a:lnTo>
                    <a:lnTo>
                      <a:pt x="16" y="6"/>
                    </a:lnTo>
                    <a:lnTo>
                      <a:pt x="8" y="0"/>
                    </a:lnTo>
                    <a:lnTo>
                      <a:pt x="0" y="0"/>
                    </a:lnTo>
                  </a:path>
                </a:pathLst>
              </a:custGeom>
              <a:solidFill>
                <a:srgbClr val="008000"/>
              </a:solidFill>
              <a:ln w="9525" cap="rnd">
                <a:noFill/>
                <a:round/>
                <a:headEnd/>
                <a:tailEnd/>
              </a:ln>
            </p:spPr>
            <p:txBody>
              <a:bodyPr/>
              <a:lstStyle/>
              <a:p>
                <a:endParaRPr lang="fr-FR"/>
              </a:p>
            </p:txBody>
          </p:sp>
          <p:sp>
            <p:nvSpPr>
              <p:cNvPr id="13546" name="Freeform 3360"/>
              <p:cNvSpPr>
                <a:spLocks/>
              </p:cNvSpPr>
              <p:nvPr/>
            </p:nvSpPr>
            <p:spPr bwMode="auto">
              <a:xfrm>
                <a:off x="5807" y="2210"/>
                <a:ext cx="17" cy="17"/>
              </a:xfrm>
              <a:custGeom>
                <a:avLst/>
                <a:gdLst>
                  <a:gd name="T0" fmla="*/ 0 w 17"/>
                  <a:gd name="T1" fmla="*/ 0 h 17"/>
                  <a:gd name="T2" fmla="*/ 0 w 17"/>
                  <a:gd name="T3" fmla="*/ 8 h 17"/>
                  <a:gd name="T4" fmla="*/ 0 w 17"/>
                  <a:gd name="T5" fmla="*/ 16 h 17"/>
                  <a:gd name="T6" fmla="*/ 9 w 17"/>
                  <a:gd name="T7" fmla="*/ 16 h 17"/>
                  <a:gd name="T8" fmla="*/ 9 w 17"/>
                  <a:gd name="T9" fmla="*/ 16 h 17"/>
                  <a:gd name="T10" fmla="*/ 16 w 17"/>
                  <a:gd name="T11" fmla="*/ 8 h 17"/>
                  <a:gd name="T12" fmla="*/ 9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9" y="16"/>
                    </a:lnTo>
                    <a:lnTo>
                      <a:pt x="16" y="8"/>
                    </a:lnTo>
                    <a:lnTo>
                      <a:pt x="9" y="0"/>
                    </a:lnTo>
                    <a:lnTo>
                      <a:pt x="0" y="0"/>
                    </a:lnTo>
                  </a:path>
                </a:pathLst>
              </a:custGeom>
              <a:solidFill>
                <a:srgbClr val="008000"/>
              </a:solidFill>
              <a:ln w="9525" cap="rnd">
                <a:noFill/>
                <a:round/>
                <a:headEnd/>
                <a:tailEnd/>
              </a:ln>
            </p:spPr>
            <p:txBody>
              <a:bodyPr/>
              <a:lstStyle/>
              <a:p>
                <a:endParaRPr lang="fr-FR"/>
              </a:p>
            </p:txBody>
          </p:sp>
          <p:sp>
            <p:nvSpPr>
              <p:cNvPr id="13547" name="Freeform 3361"/>
              <p:cNvSpPr>
                <a:spLocks/>
              </p:cNvSpPr>
              <p:nvPr/>
            </p:nvSpPr>
            <p:spPr bwMode="auto">
              <a:xfrm>
                <a:off x="5812" y="2203"/>
                <a:ext cx="17" cy="17"/>
              </a:xfrm>
              <a:custGeom>
                <a:avLst/>
                <a:gdLst>
                  <a:gd name="T0" fmla="*/ 0 w 17"/>
                  <a:gd name="T1" fmla="*/ 0 h 17"/>
                  <a:gd name="T2" fmla="*/ 0 w 17"/>
                  <a:gd name="T3" fmla="*/ 8 h 17"/>
                  <a:gd name="T4" fmla="*/ 0 w 17"/>
                  <a:gd name="T5" fmla="*/ 16 h 17"/>
                  <a:gd name="T6" fmla="*/ 6 w 17"/>
                  <a:gd name="T7" fmla="*/ 16 h 17"/>
                  <a:gd name="T8" fmla="*/ 6 w 17"/>
                  <a:gd name="T9" fmla="*/ 16 h 17"/>
                  <a:gd name="T10" fmla="*/ 16 w 17"/>
                  <a:gd name="T11" fmla="*/ 8 h 17"/>
                  <a:gd name="T12" fmla="*/ 6 w 17"/>
                  <a:gd name="T13" fmla="*/ 0 h 17"/>
                  <a:gd name="T14" fmla="*/ 0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0"/>
                    </a:moveTo>
                    <a:lnTo>
                      <a:pt x="0" y="8"/>
                    </a:lnTo>
                    <a:lnTo>
                      <a:pt x="0" y="16"/>
                    </a:lnTo>
                    <a:lnTo>
                      <a:pt x="6" y="16"/>
                    </a:lnTo>
                    <a:lnTo>
                      <a:pt x="16" y="8"/>
                    </a:lnTo>
                    <a:lnTo>
                      <a:pt x="6" y="0"/>
                    </a:lnTo>
                    <a:lnTo>
                      <a:pt x="0" y="0"/>
                    </a:lnTo>
                  </a:path>
                </a:pathLst>
              </a:custGeom>
              <a:solidFill>
                <a:srgbClr val="008000"/>
              </a:solidFill>
              <a:ln w="9525" cap="rnd">
                <a:noFill/>
                <a:round/>
                <a:headEnd/>
                <a:tailEnd/>
              </a:ln>
            </p:spPr>
            <p:txBody>
              <a:bodyPr/>
              <a:lstStyle/>
              <a:p>
                <a:endParaRPr lang="fr-FR"/>
              </a:p>
            </p:txBody>
          </p:sp>
          <p:sp>
            <p:nvSpPr>
              <p:cNvPr id="13548" name="Freeform 3362"/>
              <p:cNvSpPr>
                <a:spLocks/>
              </p:cNvSpPr>
              <p:nvPr/>
            </p:nvSpPr>
            <p:spPr bwMode="auto">
              <a:xfrm>
                <a:off x="5817" y="2194"/>
                <a:ext cx="17" cy="17"/>
              </a:xfrm>
              <a:custGeom>
                <a:avLst/>
                <a:gdLst>
                  <a:gd name="T0" fmla="*/ 0 w 17"/>
                  <a:gd name="T1" fmla="*/ 8 h 17"/>
                  <a:gd name="T2" fmla="*/ 0 w 17"/>
                  <a:gd name="T3" fmla="*/ 16 h 17"/>
                  <a:gd name="T4" fmla="*/ 8 w 17"/>
                  <a:gd name="T5" fmla="*/ 16 h 17"/>
                  <a:gd name="T6" fmla="*/ 16 w 17"/>
                  <a:gd name="T7" fmla="*/ 8 h 17"/>
                  <a:gd name="T8" fmla="*/ 16 w 17"/>
                  <a:gd name="T9" fmla="*/ 8 h 17"/>
                  <a:gd name="T10" fmla="*/ 8 w 17"/>
                  <a:gd name="T11" fmla="*/ 0 h 17"/>
                  <a:gd name="T12" fmla="*/ 0 w 17"/>
                  <a:gd name="T13" fmla="*/ 0 h 17"/>
                  <a:gd name="T14" fmla="*/ 0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8"/>
                    </a:moveTo>
                    <a:lnTo>
                      <a:pt x="0" y="16"/>
                    </a:lnTo>
                    <a:lnTo>
                      <a:pt x="8" y="16"/>
                    </a:lnTo>
                    <a:lnTo>
                      <a:pt x="16" y="8"/>
                    </a:lnTo>
                    <a:lnTo>
                      <a:pt x="8" y="0"/>
                    </a:lnTo>
                    <a:lnTo>
                      <a:pt x="0" y="0"/>
                    </a:lnTo>
                    <a:lnTo>
                      <a:pt x="0" y="8"/>
                    </a:lnTo>
                  </a:path>
                </a:pathLst>
              </a:custGeom>
              <a:solidFill>
                <a:srgbClr val="008000"/>
              </a:solidFill>
              <a:ln w="9525" cap="rnd">
                <a:noFill/>
                <a:round/>
                <a:headEnd/>
                <a:tailEnd/>
              </a:ln>
            </p:spPr>
            <p:txBody>
              <a:bodyPr/>
              <a:lstStyle/>
              <a:p>
                <a:endParaRPr lang="fr-FR"/>
              </a:p>
            </p:txBody>
          </p:sp>
          <p:sp>
            <p:nvSpPr>
              <p:cNvPr id="13549" name="Freeform 3363"/>
              <p:cNvSpPr>
                <a:spLocks/>
              </p:cNvSpPr>
              <p:nvPr/>
            </p:nvSpPr>
            <p:spPr bwMode="auto">
              <a:xfrm>
                <a:off x="5819" y="2187"/>
                <a:ext cx="17" cy="17"/>
              </a:xfrm>
              <a:custGeom>
                <a:avLst/>
                <a:gdLst>
                  <a:gd name="T0" fmla="*/ 0 w 17"/>
                  <a:gd name="T1" fmla="*/ 8 h 17"/>
                  <a:gd name="T2" fmla="*/ 6 w 17"/>
                  <a:gd name="T3" fmla="*/ 16 h 17"/>
                  <a:gd name="T4" fmla="*/ 16 w 17"/>
                  <a:gd name="T5" fmla="*/ 16 h 17"/>
                  <a:gd name="T6" fmla="*/ 16 w 17"/>
                  <a:gd name="T7" fmla="*/ 8 h 17"/>
                  <a:gd name="T8" fmla="*/ 16 w 17"/>
                  <a:gd name="T9" fmla="*/ 8 h 17"/>
                  <a:gd name="T10" fmla="*/ 16 w 17"/>
                  <a:gd name="T11" fmla="*/ 0 h 17"/>
                  <a:gd name="T12" fmla="*/ 6 w 17"/>
                  <a:gd name="T13" fmla="*/ 0 h 17"/>
                  <a:gd name="T14" fmla="*/ 0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8"/>
                    </a:moveTo>
                    <a:lnTo>
                      <a:pt x="6" y="16"/>
                    </a:lnTo>
                    <a:lnTo>
                      <a:pt x="16" y="16"/>
                    </a:lnTo>
                    <a:lnTo>
                      <a:pt x="16" y="8"/>
                    </a:lnTo>
                    <a:lnTo>
                      <a:pt x="16" y="0"/>
                    </a:lnTo>
                    <a:lnTo>
                      <a:pt x="6" y="0"/>
                    </a:lnTo>
                    <a:lnTo>
                      <a:pt x="0" y="8"/>
                    </a:lnTo>
                  </a:path>
                </a:pathLst>
              </a:custGeom>
              <a:solidFill>
                <a:srgbClr val="008000"/>
              </a:solidFill>
              <a:ln w="9525" cap="rnd">
                <a:noFill/>
                <a:round/>
                <a:headEnd/>
                <a:tailEnd/>
              </a:ln>
            </p:spPr>
            <p:txBody>
              <a:bodyPr/>
              <a:lstStyle/>
              <a:p>
                <a:endParaRPr lang="fr-FR"/>
              </a:p>
            </p:txBody>
          </p:sp>
          <p:sp>
            <p:nvSpPr>
              <p:cNvPr id="13550" name="Freeform 3364"/>
              <p:cNvSpPr>
                <a:spLocks/>
              </p:cNvSpPr>
              <p:nvPr/>
            </p:nvSpPr>
            <p:spPr bwMode="auto">
              <a:xfrm>
                <a:off x="5824" y="2177"/>
                <a:ext cx="17" cy="17"/>
              </a:xfrm>
              <a:custGeom>
                <a:avLst/>
                <a:gdLst>
                  <a:gd name="T0" fmla="*/ 0 w 17"/>
                  <a:gd name="T1" fmla="*/ 9 h 17"/>
                  <a:gd name="T2" fmla="*/ 0 w 17"/>
                  <a:gd name="T3" fmla="*/ 16 h 17"/>
                  <a:gd name="T4" fmla="*/ 8 w 17"/>
                  <a:gd name="T5" fmla="*/ 16 h 17"/>
                  <a:gd name="T6" fmla="*/ 16 w 17"/>
                  <a:gd name="T7" fmla="*/ 9 h 17"/>
                  <a:gd name="T8" fmla="*/ 16 w 17"/>
                  <a:gd name="T9" fmla="*/ 9 h 17"/>
                  <a:gd name="T10" fmla="*/ 8 w 17"/>
                  <a:gd name="T11" fmla="*/ 0 h 17"/>
                  <a:gd name="T12" fmla="*/ 0 w 17"/>
                  <a:gd name="T13" fmla="*/ 0 h 17"/>
                  <a:gd name="T14" fmla="*/ 0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9"/>
                    </a:moveTo>
                    <a:lnTo>
                      <a:pt x="0" y="16"/>
                    </a:lnTo>
                    <a:lnTo>
                      <a:pt x="8" y="16"/>
                    </a:lnTo>
                    <a:lnTo>
                      <a:pt x="16" y="9"/>
                    </a:lnTo>
                    <a:lnTo>
                      <a:pt x="8" y="0"/>
                    </a:lnTo>
                    <a:lnTo>
                      <a:pt x="0" y="0"/>
                    </a:lnTo>
                    <a:lnTo>
                      <a:pt x="0" y="9"/>
                    </a:lnTo>
                  </a:path>
                </a:pathLst>
              </a:custGeom>
              <a:solidFill>
                <a:srgbClr val="008000"/>
              </a:solidFill>
              <a:ln w="9525" cap="rnd">
                <a:noFill/>
                <a:round/>
                <a:headEnd/>
                <a:tailEnd/>
              </a:ln>
            </p:spPr>
            <p:txBody>
              <a:bodyPr/>
              <a:lstStyle/>
              <a:p>
                <a:endParaRPr lang="fr-FR"/>
              </a:p>
            </p:txBody>
          </p:sp>
          <p:sp>
            <p:nvSpPr>
              <p:cNvPr id="13551" name="Freeform 3365"/>
              <p:cNvSpPr>
                <a:spLocks/>
              </p:cNvSpPr>
              <p:nvPr/>
            </p:nvSpPr>
            <p:spPr bwMode="auto">
              <a:xfrm>
                <a:off x="5826" y="2168"/>
                <a:ext cx="17" cy="17"/>
              </a:xfrm>
              <a:custGeom>
                <a:avLst/>
                <a:gdLst>
                  <a:gd name="T0" fmla="*/ 0 w 17"/>
                  <a:gd name="T1" fmla="*/ 6 h 17"/>
                  <a:gd name="T2" fmla="*/ 0 w 17"/>
                  <a:gd name="T3" fmla="*/ 16 h 17"/>
                  <a:gd name="T4" fmla="*/ 6 w 17"/>
                  <a:gd name="T5" fmla="*/ 16 h 17"/>
                  <a:gd name="T6" fmla="*/ 16 w 17"/>
                  <a:gd name="T7" fmla="*/ 6 h 17"/>
                  <a:gd name="T8" fmla="*/ 16 w 17"/>
                  <a:gd name="T9" fmla="*/ 6 h 17"/>
                  <a:gd name="T10" fmla="*/ 6 w 17"/>
                  <a:gd name="T11" fmla="*/ 0 h 17"/>
                  <a:gd name="T12" fmla="*/ 0 w 17"/>
                  <a:gd name="T13" fmla="*/ 0 h 17"/>
                  <a:gd name="T14" fmla="*/ 0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6"/>
                    </a:moveTo>
                    <a:lnTo>
                      <a:pt x="0" y="16"/>
                    </a:lnTo>
                    <a:lnTo>
                      <a:pt x="6" y="16"/>
                    </a:lnTo>
                    <a:lnTo>
                      <a:pt x="16" y="6"/>
                    </a:lnTo>
                    <a:lnTo>
                      <a:pt x="6" y="0"/>
                    </a:lnTo>
                    <a:lnTo>
                      <a:pt x="0" y="0"/>
                    </a:lnTo>
                    <a:lnTo>
                      <a:pt x="0" y="6"/>
                    </a:lnTo>
                  </a:path>
                </a:pathLst>
              </a:custGeom>
              <a:solidFill>
                <a:srgbClr val="008000"/>
              </a:solidFill>
              <a:ln w="9525" cap="rnd">
                <a:noFill/>
                <a:round/>
                <a:headEnd/>
                <a:tailEnd/>
              </a:ln>
            </p:spPr>
            <p:txBody>
              <a:bodyPr/>
              <a:lstStyle/>
              <a:p>
                <a:endParaRPr lang="fr-FR"/>
              </a:p>
            </p:txBody>
          </p:sp>
          <p:sp>
            <p:nvSpPr>
              <p:cNvPr id="13552" name="Freeform 3366"/>
              <p:cNvSpPr>
                <a:spLocks/>
              </p:cNvSpPr>
              <p:nvPr/>
            </p:nvSpPr>
            <p:spPr bwMode="auto">
              <a:xfrm>
                <a:off x="5826" y="2159"/>
                <a:ext cx="17" cy="17"/>
              </a:xfrm>
              <a:custGeom>
                <a:avLst/>
                <a:gdLst>
                  <a:gd name="T0" fmla="*/ 0 w 17"/>
                  <a:gd name="T1" fmla="*/ 8 h 17"/>
                  <a:gd name="T2" fmla="*/ 6 w 17"/>
                  <a:gd name="T3" fmla="*/ 16 h 17"/>
                  <a:gd name="T4" fmla="*/ 16 w 17"/>
                  <a:gd name="T5" fmla="*/ 16 h 17"/>
                  <a:gd name="T6" fmla="*/ 16 w 17"/>
                  <a:gd name="T7" fmla="*/ 8 h 17"/>
                  <a:gd name="T8" fmla="*/ 16 w 17"/>
                  <a:gd name="T9" fmla="*/ 8 h 17"/>
                  <a:gd name="T10" fmla="*/ 16 w 17"/>
                  <a:gd name="T11" fmla="*/ 0 h 17"/>
                  <a:gd name="T12" fmla="*/ 6 w 17"/>
                  <a:gd name="T13" fmla="*/ 0 h 17"/>
                  <a:gd name="T14" fmla="*/ 0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8"/>
                    </a:moveTo>
                    <a:lnTo>
                      <a:pt x="6" y="16"/>
                    </a:lnTo>
                    <a:lnTo>
                      <a:pt x="16" y="16"/>
                    </a:lnTo>
                    <a:lnTo>
                      <a:pt x="16" y="8"/>
                    </a:lnTo>
                    <a:lnTo>
                      <a:pt x="16" y="0"/>
                    </a:lnTo>
                    <a:lnTo>
                      <a:pt x="6" y="0"/>
                    </a:lnTo>
                    <a:lnTo>
                      <a:pt x="0" y="8"/>
                    </a:lnTo>
                  </a:path>
                </a:pathLst>
              </a:custGeom>
              <a:solidFill>
                <a:srgbClr val="008000"/>
              </a:solidFill>
              <a:ln w="9525" cap="rnd">
                <a:noFill/>
                <a:round/>
                <a:headEnd/>
                <a:tailEnd/>
              </a:ln>
            </p:spPr>
            <p:txBody>
              <a:bodyPr/>
              <a:lstStyle/>
              <a:p>
                <a:endParaRPr lang="fr-FR"/>
              </a:p>
            </p:txBody>
          </p:sp>
          <p:sp>
            <p:nvSpPr>
              <p:cNvPr id="13553" name="Freeform 3367"/>
              <p:cNvSpPr>
                <a:spLocks/>
              </p:cNvSpPr>
              <p:nvPr/>
            </p:nvSpPr>
            <p:spPr bwMode="auto">
              <a:xfrm>
                <a:off x="5828" y="2149"/>
                <a:ext cx="17" cy="17"/>
              </a:xfrm>
              <a:custGeom>
                <a:avLst/>
                <a:gdLst>
                  <a:gd name="T0" fmla="*/ 0 w 17"/>
                  <a:gd name="T1" fmla="*/ 9 h 17"/>
                  <a:gd name="T2" fmla="*/ 0 w 17"/>
                  <a:gd name="T3" fmla="*/ 16 h 17"/>
                  <a:gd name="T4" fmla="*/ 9 w 17"/>
                  <a:gd name="T5" fmla="*/ 16 h 17"/>
                  <a:gd name="T6" fmla="*/ 16 w 17"/>
                  <a:gd name="T7" fmla="*/ 9 h 17"/>
                  <a:gd name="T8" fmla="*/ 16 w 17"/>
                  <a:gd name="T9" fmla="*/ 9 h 17"/>
                  <a:gd name="T10" fmla="*/ 9 w 17"/>
                  <a:gd name="T11" fmla="*/ 0 h 17"/>
                  <a:gd name="T12" fmla="*/ 0 w 17"/>
                  <a:gd name="T13" fmla="*/ 0 h 17"/>
                  <a:gd name="T14" fmla="*/ 0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9"/>
                    </a:moveTo>
                    <a:lnTo>
                      <a:pt x="0" y="16"/>
                    </a:lnTo>
                    <a:lnTo>
                      <a:pt x="9" y="16"/>
                    </a:lnTo>
                    <a:lnTo>
                      <a:pt x="16" y="9"/>
                    </a:lnTo>
                    <a:lnTo>
                      <a:pt x="9" y="0"/>
                    </a:lnTo>
                    <a:lnTo>
                      <a:pt x="0" y="0"/>
                    </a:lnTo>
                    <a:lnTo>
                      <a:pt x="0" y="9"/>
                    </a:lnTo>
                  </a:path>
                </a:pathLst>
              </a:custGeom>
              <a:solidFill>
                <a:srgbClr val="008000"/>
              </a:solidFill>
              <a:ln w="9525" cap="rnd">
                <a:noFill/>
                <a:round/>
                <a:headEnd/>
                <a:tailEnd/>
              </a:ln>
            </p:spPr>
            <p:txBody>
              <a:bodyPr/>
              <a:lstStyle/>
              <a:p>
                <a:endParaRPr lang="fr-FR"/>
              </a:p>
            </p:txBody>
          </p:sp>
          <p:sp>
            <p:nvSpPr>
              <p:cNvPr id="13554" name="Freeform 3368"/>
              <p:cNvSpPr>
                <a:spLocks/>
              </p:cNvSpPr>
              <p:nvPr/>
            </p:nvSpPr>
            <p:spPr bwMode="auto">
              <a:xfrm>
                <a:off x="5828" y="2140"/>
                <a:ext cx="17" cy="17"/>
              </a:xfrm>
              <a:custGeom>
                <a:avLst/>
                <a:gdLst>
                  <a:gd name="T0" fmla="*/ 0 w 17"/>
                  <a:gd name="T1" fmla="*/ 6 h 17"/>
                  <a:gd name="T2" fmla="*/ 0 w 17"/>
                  <a:gd name="T3" fmla="*/ 16 h 17"/>
                  <a:gd name="T4" fmla="*/ 9 w 17"/>
                  <a:gd name="T5" fmla="*/ 16 h 17"/>
                  <a:gd name="T6" fmla="*/ 16 w 17"/>
                  <a:gd name="T7" fmla="*/ 6 h 17"/>
                  <a:gd name="T8" fmla="*/ 16 w 17"/>
                  <a:gd name="T9" fmla="*/ 6 h 17"/>
                  <a:gd name="T10" fmla="*/ 9 w 17"/>
                  <a:gd name="T11" fmla="*/ 0 h 17"/>
                  <a:gd name="T12" fmla="*/ 0 w 17"/>
                  <a:gd name="T13" fmla="*/ 0 h 17"/>
                  <a:gd name="T14" fmla="*/ 0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6"/>
                    </a:moveTo>
                    <a:lnTo>
                      <a:pt x="0" y="16"/>
                    </a:lnTo>
                    <a:lnTo>
                      <a:pt x="9" y="16"/>
                    </a:lnTo>
                    <a:lnTo>
                      <a:pt x="16" y="6"/>
                    </a:lnTo>
                    <a:lnTo>
                      <a:pt x="9" y="0"/>
                    </a:lnTo>
                    <a:lnTo>
                      <a:pt x="0" y="0"/>
                    </a:lnTo>
                    <a:lnTo>
                      <a:pt x="0" y="6"/>
                    </a:lnTo>
                  </a:path>
                </a:pathLst>
              </a:custGeom>
              <a:solidFill>
                <a:srgbClr val="008000"/>
              </a:solidFill>
              <a:ln w="9525" cap="rnd">
                <a:noFill/>
                <a:round/>
                <a:headEnd/>
                <a:tailEnd/>
              </a:ln>
            </p:spPr>
            <p:txBody>
              <a:bodyPr/>
              <a:lstStyle/>
              <a:p>
                <a:endParaRPr lang="fr-FR"/>
              </a:p>
            </p:txBody>
          </p:sp>
          <p:sp>
            <p:nvSpPr>
              <p:cNvPr id="13555" name="Freeform 3369"/>
              <p:cNvSpPr>
                <a:spLocks/>
              </p:cNvSpPr>
              <p:nvPr/>
            </p:nvSpPr>
            <p:spPr bwMode="auto">
              <a:xfrm>
                <a:off x="5828" y="2131"/>
                <a:ext cx="17" cy="17"/>
              </a:xfrm>
              <a:custGeom>
                <a:avLst/>
                <a:gdLst>
                  <a:gd name="T0" fmla="*/ 0 w 17"/>
                  <a:gd name="T1" fmla="*/ 8 h 17"/>
                  <a:gd name="T2" fmla="*/ 0 w 17"/>
                  <a:gd name="T3" fmla="*/ 16 h 17"/>
                  <a:gd name="T4" fmla="*/ 9 w 17"/>
                  <a:gd name="T5" fmla="*/ 16 h 17"/>
                  <a:gd name="T6" fmla="*/ 16 w 17"/>
                  <a:gd name="T7" fmla="*/ 8 h 17"/>
                  <a:gd name="T8" fmla="*/ 16 w 17"/>
                  <a:gd name="T9" fmla="*/ 8 h 17"/>
                  <a:gd name="T10" fmla="*/ 9 w 17"/>
                  <a:gd name="T11" fmla="*/ 0 h 17"/>
                  <a:gd name="T12" fmla="*/ 0 w 17"/>
                  <a:gd name="T13" fmla="*/ 0 h 17"/>
                  <a:gd name="T14" fmla="*/ 0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8"/>
                    </a:moveTo>
                    <a:lnTo>
                      <a:pt x="0" y="16"/>
                    </a:lnTo>
                    <a:lnTo>
                      <a:pt x="9" y="16"/>
                    </a:lnTo>
                    <a:lnTo>
                      <a:pt x="16" y="8"/>
                    </a:lnTo>
                    <a:lnTo>
                      <a:pt x="9" y="0"/>
                    </a:lnTo>
                    <a:lnTo>
                      <a:pt x="0" y="0"/>
                    </a:lnTo>
                    <a:lnTo>
                      <a:pt x="0" y="8"/>
                    </a:lnTo>
                  </a:path>
                </a:pathLst>
              </a:custGeom>
              <a:solidFill>
                <a:srgbClr val="008000"/>
              </a:solidFill>
              <a:ln w="9525" cap="rnd">
                <a:noFill/>
                <a:round/>
                <a:headEnd/>
                <a:tailEnd/>
              </a:ln>
            </p:spPr>
            <p:txBody>
              <a:bodyPr/>
              <a:lstStyle/>
              <a:p>
                <a:endParaRPr lang="fr-FR"/>
              </a:p>
            </p:txBody>
          </p:sp>
          <p:sp>
            <p:nvSpPr>
              <p:cNvPr id="13556" name="Freeform 3370"/>
              <p:cNvSpPr>
                <a:spLocks/>
              </p:cNvSpPr>
              <p:nvPr/>
            </p:nvSpPr>
            <p:spPr bwMode="auto">
              <a:xfrm>
                <a:off x="5826" y="2121"/>
                <a:ext cx="17" cy="17"/>
              </a:xfrm>
              <a:custGeom>
                <a:avLst/>
                <a:gdLst>
                  <a:gd name="T0" fmla="*/ 0 w 17"/>
                  <a:gd name="T1" fmla="*/ 9 h 17"/>
                  <a:gd name="T2" fmla="*/ 6 w 17"/>
                  <a:gd name="T3" fmla="*/ 16 h 17"/>
                  <a:gd name="T4" fmla="*/ 16 w 17"/>
                  <a:gd name="T5" fmla="*/ 16 h 17"/>
                  <a:gd name="T6" fmla="*/ 16 w 17"/>
                  <a:gd name="T7" fmla="*/ 9 h 17"/>
                  <a:gd name="T8" fmla="*/ 16 w 17"/>
                  <a:gd name="T9" fmla="*/ 9 h 17"/>
                  <a:gd name="T10" fmla="*/ 16 w 17"/>
                  <a:gd name="T11" fmla="*/ 0 h 17"/>
                  <a:gd name="T12" fmla="*/ 6 w 17"/>
                  <a:gd name="T13" fmla="*/ 0 h 17"/>
                  <a:gd name="T14" fmla="*/ 0 w 17"/>
                  <a:gd name="T15" fmla="*/ 9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9"/>
                    </a:moveTo>
                    <a:lnTo>
                      <a:pt x="6" y="16"/>
                    </a:lnTo>
                    <a:lnTo>
                      <a:pt x="16" y="16"/>
                    </a:lnTo>
                    <a:lnTo>
                      <a:pt x="16" y="9"/>
                    </a:lnTo>
                    <a:lnTo>
                      <a:pt x="16" y="0"/>
                    </a:lnTo>
                    <a:lnTo>
                      <a:pt x="6" y="0"/>
                    </a:lnTo>
                    <a:lnTo>
                      <a:pt x="0" y="9"/>
                    </a:lnTo>
                  </a:path>
                </a:pathLst>
              </a:custGeom>
              <a:solidFill>
                <a:srgbClr val="008000"/>
              </a:solidFill>
              <a:ln w="9525" cap="rnd">
                <a:noFill/>
                <a:round/>
                <a:headEnd/>
                <a:tailEnd/>
              </a:ln>
            </p:spPr>
            <p:txBody>
              <a:bodyPr/>
              <a:lstStyle/>
              <a:p>
                <a:endParaRPr lang="fr-FR"/>
              </a:p>
            </p:txBody>
          </p:sp>
          <p:sp>
            <p:nvSpPr>
              <p:cNvPr id="13557" name="Freeform 3371"/>
              <p:cNvSpPr>
                <a:spLocks/>
              </p:cNvSpPr>
              <p:nvPr/>
            </p:nvSpPr>
            <p:spPr bwMode="auto">
              <a:xfrm>
                <a:off x="5824" y="2112"/>
                <a:ext cx="17" cy="17"/>
              </a:xfrm>
              <a:custGeom>
                <a:avLst/>
                <a:gdLst>
                  <a:gd name="T0" fmla="*/ 0 w 17"/>
                  <a:gd name="T1" fmla="*/ 6 h 17"/>
                  <a:gd name="T2" fmla="*/ 8 w 17"/>
                  <a:gd name="T3" fmla="*/ 16 h 17"/>
                  <a:gd name="T4" fmla="*/ 16 w 17"/>
                  <a:gd name="T5" fmla="*/ 16 h 17"/>
                  <a:gd name="T6" fmla="*/ 16 w 17"/>
                  <a:gd name="T7" fmla="*/ 6 h 17"/>
                  <a:gd name="T8" fmla="*/ 16 w 17"/>
                  <a:gd name="T9" fmla="*/ 6 h 17"/>
                  <a:gd name="T10" fmla="*/ 16 w 17"/>
                  <a:gd name="T11" fmla="*/ 0 h 17"/>
                  <a:gd name="T12" fmla="*/ 8 w 17"/>
                  <a:gd name="T13" fmla="*/ 0 h 17"/>
                  <a:gd name="T14" fmla="*/ 0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6"/>
                    </a:moveTo>
                    <a:lnTo>
                      <a:pt x="8" y="16"/>
                    </a:lnTo>
                    <a:lnTo>
                      <a:pt x="16" y="16"/>
                    </a:lnTo>
                    <a:lnTo>
                      <a:pt x="16" y="6"/>
                    </a:lnTo>
                    <a:lnTo>
                      <a:pt x="16" y="0"/>
                    </a:lnTo>
                    <a:lnTo>
                      <a:pt x="8" y="0"/>
                    </a:lnTo>
                    <a:lnTo>
                      <a:pt x="0" y="6"/>
                    </a:lnTo>
                  </a:path>
                </a:pathLst>
              </a:custGeom>
              <a:solidFill>
                <a:srgbClr val="008000"/>
              </a:solidFill>
              <a:ln w="9525" cap="rnd">
                <a:noFill/>
                <a:round/>
                <a:headEnd/>
                <a:tailEnd/>
              </a:ln>
            </p:spPr>
            <p:txBody>
              <a:bodyPr/>
              <a:lstStyle/>
              <a:p>
                <a:endParaRPr lang="fr-FR"/>
              </a:p>
            </p:txBody>
          </p:sp>
          <p:sp>
            <p:nvSpPr>
              <p:cNvPr id="13558" name="Freeform 3372"/>
              <p:cNvSpPr>
                <a:spLocks/>
              </p:cNvSpPr>
              <p:nvPr/>
            </p:nvSpPr>
            <p:spPr bwMode="auto">
              <a:xfrm>
                <a:off x="5821" y="2103"/>
                <a:ext cx="17" cy="17"/>
              </a:xfrm>
              <a:custGeom>
                <a:avLst/>
                <a:gdLst>
                  <a:gd name="T0" fmla="*/ 0 w 17"/>
                  <a:gd name="T1" fmla="*/ 8 h 17"/>
                  <a:gd name="T2" fmla="*/ 9 w 17"/>
                  <a:gd name="T3" fmla="*/ 16 h 17"/>
                  <a:gd name="T4" fmla="*/ 16 w 17"/>
                  <a:gd name="T5" fmla="*/ 16 h 17"/>
                  <a:gd name="T6" fmla="*/ 16 w 17"/>
                  <a:gd name="T7" fmla="*/ 8 h 17"/>
                  <a:gd name="T8" fmla="*/ 16 w 17"/>
                  <a:gd name="T9" fmla="*/ 8 h 17"/>
                  <a:gd name="T10" fmla="*/ 16 w 17"/>
                  <a:gd name="T11" fmla="*/ 0 h 17"/>
                  <a:gd name="T12" fmla="*/ 9 w 17"/>
                  <a:gd name="T13" fmla="*/ 0 h 17"/>
                  <a:gd name="T14" fmla="*/ 0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8"/>
                    </a:moveTo>
                    <a:lnTo>
                      <a:pt x="9" y="16"/>
                    </a:lnTo>
                    <a:lnTo>
                      <a:pt x="16" y="16"/>
                    </a:lnTo>
                    <a:lnTo>
                      <a:pt x="16" y="8"/>
                    </a:lnTo>
                    <a:lnTo>
                      <a:pt x="16" y="0"/>
                    </a:lnTo>
                    <a:lnTo>
                      <a:pt x="9" y="0"/>
                    </a:lnTo>
                    <a:lnTo>
                      <a:pt x="0" y="8"/>
                    </a:lnTo>
                  </a:path>
                </a:pathLst>
              </a:custGeom>
              <a:solidFill>
                <a:srgbClr val="008000"/>
              </a:solidFill>
              <a:ln w="9525" cap="rnd">
                <a:noFill/>
                <a:round/>
                <a:headEnd/>
                <a:tailEnd/>
              </a:ln>
            </p:spPr>
            <p:txBody>
              <a:bodyPr/>
              <a:lstStyle/>
              <a:p>
                <a:endParaRPr lang="fr-FR"/>
              </a:p>
            </p:txBody>
          </p:sp>
          <p:sp>
            <p:nvSpPr>
              <p:cNvPr id="13559" name="Freeform 3373"/>
              <p:cNvSpPr>
                <a:spLocks/>
              </p:cNvSpPr>
              <p:nvPr/>
            </p:nvSpPr>
            <p:spPr bwMode="auto">
              <a:xfrm>
                <a:off x="5819" y="2096"/>
                <a:ext cx="17" cy="17"/>
              </a:xfrm>
              <a:custGeom>
                <a:avLst/>
                <a:gdLst>
                  <a:gd name="T0" fmla="*/ 0 w 17"/>
                  <a:gd name="T1" fmla="*/ 6 h 17"/>
                  <a:gd name="T2" fmla="*/ 0 w 17"/>
                  <a:gd name="T3" fmla="*/ 16 h 17"/>
                  <a:gd name="T4" fmla="*/ 6 w 17"/>
                  <a:gd name="T5" fmla="*/ 16 h 17"/>
                  <a:gd name="T6" fmla="*/ 16 w 17"/>
                  <a:gd name="T7" fmla="*/ 6 h 17"/>
                  <a:gd name="T8" fmla="*/ 16 w 17"/>
                  <a:gd name="T9" fmla="*/ 6 h 17"/>
                  <a:gd name="T10" fmla="*/ 6 w 17"/>
                  <a:gd name="T11" fmla="*/ 0 h 17"/>
                  <a:gd name="T12" fmla="*/ 0 w 17"/>
                  <a:gd name="T13" fmla="*/ 0 h 17"/>
                  <a:gd name="T14" fmla="*/ 0 w 17"/>
                  <a:gd name="T15" fmla="*/ 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6"/>
                    </a:moveTo>
                    <a:lnTo>
                      <a:pt x="0" y="16"/>
                    </a:lnTo>
                    <a:lnTo>
                      <a:pt x="6" y="16"/>
                    </a:lnTo>
                    <a:lnTo>
                      <a:pt x="16" y="6"/>
                    </a:lnTo>
                    <a:lnTo>
                      <a:pt x="6" y="0"/>
                    </a:lnTo>
                    <a:lnTo>
                      <a:pt x="0" y="0"/>
                    </a:lnTo>
                    <a:lnTo>
                      <a:pt x="0" y="6"/>
                    </a:lnTo>
                  </a:path>
                </a:pathLst>
              </a:custGeom>
              <a:solidFill>
                <a:srgbClr val="008000"/>
              </a:solidFill>
              <a:ln w="9525" cap="rnd">
                <a:noFill/>
                <a:round/>
                <a:headEnd/>
                <a:tailEnd/>
              </a:ln>
            </p:spPr>
            <p:txBody>
              <a:bodyPr/>
              <a:lstStyle/>
              <a:p>
                <a:endParaRPr lang="fr-FR"/>
              </a:p>
            </p:txBody>
          </p:sp>
          <p:sp>
            <p:nvSpPr>
              <p:cNvPr id="13560" name="Freeform 3374"/>
              <p:cNvSpPr>
                <a:spLocks/>
              </p:cNvSpPr>
              <p:nvPr/>
            </p:nvSpPr>
            <p:spPr bwMode="auto">
              <a:xfrm>
                <a:off x="5814" y="2087"/>
                <a:ext cx="17" cy="17"/>
              </a:xfrm>
              <a:custGeom>
                <a:avLst/>
                <a:gdLst>
                  <a:gd name="T0" fmla="*/ 0 w 17"/>
                  <a:gd name="T1" fmla="*/ 8 h 17"/>
                  <a:gd name="T2" fmla="*/ 9 w 17"/>
                  <a:gd name="T3" fmla="*/ 16 h 17"/>
                  <a:gd name="T4" fmla="*/ 16 w 17"/>
                  <a:gd name="T5" fmla="*/ 16 h 17"/>
                  <a:gd name="T6" fmla="*/ 16 w 17"/>
                  <a:gd name="T7" fmla="*/ 8 h 17"/>
                  <a:gd name="T8" fmla="*/ 16 w 17"/>
                  <a:gd name="T9" fmla="*/ 8 h 17"/>
                  <a:gd name="T10" fmla="*/ 16 w 17"/>
                  <a:gd name="T11" fmla="*/ 0 h 17"/>
                  <a:gd name="T12" fmla="*/ 9 w 17"/>
                  <a:gd name="T13" fmla="*/ 0 h 17"/>
                  <a:gd name="T14" fmla="*/ 0 w 17"/>
                  <a:gd name="T15" fmla="*/ 8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8"/>
                    </a:moveTo>
                    <a:lnTo>
                      <a:pt x="9" y="16"/>
                    </a:lnTo>
                    <a:lnTo>
                      <a:pt x="16" y="16"/>
                    </a:lnTo>
                    <a:lnTo>
                      <a:pt x="16" y="8"/>
                    </a:lnTo>
                    <a:lnTo>
                      <a:pt x="16" y="0"/>
                    </a:lnTo>
                    <a:lnTo>
                      <a:pt x="9" y="0"/>
                    </a:lnTo>
                    <a:lnTo>
                      <a:pt x="0" y="8"/>
                    </a:lnTo>
                  </a:path>
                </a:pathLst>
              </a:custGeom>
              <a:solidFill>
                <a:srgbClr val="008000"/>
              </a:solidFill>
              <a:ln w="9525" cap="rnd">
                <a:noFill/>
                <a:round/>
                <a:headEnd/>
                <a:tailEnd/>
              </a:ln>
            </p:spPr>
            <p:txBody>
              <a:bodyPr/>
              <a:lstStyle/>
              <a:p>
                <a:endParaRPr lang="fr-FR"/>
              </a:p>
            </p:txBody>
          </p:sp>
          <p:sp>
            <p:nvSpPr>
              <p:cNvPr id="13561" name="Freeform 3375"/>
              <p:cNvSpPr>
                <a:spLocks/>
              </p:cNvSpPr>
              <p:nvPr/>
            </p:nvSpPr>
            <p:spPr bwMode="auto">
              <a:xfrm>
                <a:off x="5810" y="2080"/>
                <a:ext cx="17" cy="17"/>
              </a:xfrm>
              <a:custGeom>
                <a:avLst/>
                <a:gdLst>
                  <a:gd name="T0" fmla="*/ 8 w 17"/>
                  <a:gd name="T1" fmla="*/ 16 h 17"/>
                  <a:gd name="T2" fmla="*/ 16 w 17"/>
                  <a:gd name="T3" fmla="*/ 16 h 17"/>
                  <a:gd name="T4" fmla="*/ 16 w 17"/>
                  <a:gd name="T5" fmla="*/ 8 h 17"/>
                  <a:gd name="T6" fmla="*/ 16 w 17"/>
                  <a:gd name="T7" fmla="*/ 0 h 17"/>
                  <a:gd name="T8" fmla="*/ 16 w 17"/>
                  <a:gd name="T9" fmla="*/ 0 h 17"/>
                  <a:gd name="T10" fmla="*/ 8 w 17"/>
                  <a:gd name="T11" fmla="*/ 0 h 17"/>
                  <a:gd name="T12" fmla="*/ 0 w 17"/>
                  <a:gd name="T13" fmla="*/ 8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8"/>
                    </a:lnTo>
                    <a:lnTo>
                      <a:pt x="16" y="0"/>
                    </a:lnTo>
                    <a:lnTo>
                      <a:pt x="8" y="0"/>
                    </a:lnTo>
                    <a:lnTo>
                      <a:pt x="0" y="8"/>
                    </a:lnTo>
                    <a:lnTo>
                      <a:pt x="8" y="16"/>
                    </a:lnTo>
                  </a:path>
                </a:pathLst>
              </a:custGeom>
              <a:solidFill>
                <a:srgbClr val="008000"/>
              </a:solidFill>
              <a:ln w="9525" cap="rnd">
                <a:noFill/>
                <a:round/>
                <a:headEnd/>
                <a:tailEnd/>
              </a:ln>
            </p:spPr>
            <p:txBody>
              <a:bodyPr/>
              <a:lstStyle/>
              <a:p>
                <a:endParaRPr lang="fr-FR"/>
              </a:p>
            </p:txBody>
          </p:sp>
          <p:sp>
            <p:nvSpPr>
              <p:cNvPr id="13562" name="Freeform 3376"/>
              <p:cNvSpPr>
                <a:spLocks/>
              </p:cNvSpPr>
              <p:nvPr/>
            </p:nvSpPr>
            <p:spPr bwMode="auto">
              <a:xfrm>
                <a:off x="5805" y="2070"/>
                <a:ext cx="17" cy="17"/>
              </a:xfrm>
              <a:custGeom>
                <a:avLst/>
                <a:gdLst>
                  <a:gd name="T0" fmla="*/ 0 w 17"/>
                  <a:gd name="T1" fmla="*/ 16 h 17"/>
                  <a:gd name="T2" fmla="*/ 6 w 17"/>
                  <a:gd name="T3" fmla="*/ 16 h 17"/>
                  <a:gd name="T4" fmla="*/ 16 w 17"/>
                  <a:gd name="T5" fmla="*/ 9 h 17"/>
                  <a:gd name="T6" fmla="*/ 6 w 17"/>
                  <a:gd name="T7" fmla="*/ 0 h 17"/>
                  <a:gd name="T8" fmla="*/ 6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9"/>
                    </a:lnTo>
                    <a:lnTo>
                      <a:pt x="6"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63" name="Freeform 3377"/>
              <p:cNvSpPr>
                <a:spLocks/>
              </p:cNvSpPr>
              <p:nvPr/>
            </p:nvSpPr>
            <p:spPr bwMode="auto">
              <a:xfrm>
                <a:off x="5800" y="2063"/>
                <a:ext cx="17" cy="17"/>
              </a:xfrm>
              <a:custGeom>
                <a:avLst/>
                <a:gdLst>
                  <a:gd name="T0" fmla="*/ 0 w 17"/>
                  <a:gd name="T1" fmla="*/ 16 h 17"/>
                  <a:gd name="T2" fmla="*/ 9 w 17"/>
                  <a:gd name="T3" fmla="*/ 16 h 17"/>
                  <a:gd name="T4" fmla="*/ 16 w 17"/>
                  <a:gd name="T5" fmla="*/ 9 h 17"/>
                  <a:gd name="T6" fmla="*/ 9 w 17"/>
                  <a:gd name="T7" fmla="*/ 0 h 17"/>
                  <a:gd name="T8" fmla="*/ 9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9" y="16"/>
                    </a:lnTo>
                    <a:lnTo>
                      <a:pt x="16" y="9"/>
                    </a:lnTo>
                    <a:lnTo>
                      <a:pt x="9"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64" name="Freeform 3378"/>
              <p:cNvSpPr>
                <a:spLocks/>
              </p:cNvSpPr>
              <p:nvPr/>
            </p:nvSpPr>
            <p:spPr bwMode="auto">
              <a:xfrm>
                <a:off x="5793" y="2056"/>
                <a:ext cx="17" cy="17"/>
              </a:xfrm>
              <a:custGeom>
                <a:avLst/>
                <a:gdLst>
                  <a:gd name="T0" fmla="*/ 9 w 17"/>
                  <a:gd name="T1" fmla="*/ 16 h 17"/>
                  <a:gd name="T2" fmla="*/ 16 w 17"/>
                  <a:gd name="T3" fmla="*/ 16 h 17"/>
                  <a:gd name="T4" fmla="*/ 16 w 17"/>
                  <a:gd name="T5" fmla="*/ 9 h 17"/>
                  <a:gd name="T6" fmla="*/ 16 w 17"/>
                  <a:gd name="T7" fmla="*/ 0 h 17"/>
                  <a:gd name="T8" fmla="*/ 16 w 17"/>
                  <a:gd name="T9" fmla="*/ 0 h 17"/>
                  <a:gd name="T10" fmla="*/ 9 w 17"/>
                  <a:gd name="T11" fmla="*/ 0 h 17"/>
                  <a:gd name="T12" fmla="*/ 0 w 17"/>
                  <a:gd name="T13" fmla="*/ 9 h 17"/>
                  <a:gd name="T14" fmla="*/ 9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16"/>
                    </a:moveTo>
                    <a:lnTo>
                      <a:pt x="16" y="16"/>
                    </a:lnTo>
                    <a:lnTo>
                      <a:pt x="16" y="9"/>
                    </a:lnTo>
                    <a:lnTo>
                      <a:pt x="16" y="0"/>
                    </a:lnTo>
                    <a:lnTo>
                      <a:pt x="9" y="0"/>
                    </a:lnTo>
                    <a:lnTo>
                      <a:pt x="0" y="9"/>
                    </a:lnTo>
                    <a:lnTo>
                      <a:pt x="9" y="16"/>
                    </a:lnTo>
                  </a:path>
                </a:pathLst>
              </a:custGeom>
              <a:solidFill>
                <a:srgbClr val="008000"/>
              </a:solidFill>
              <a:ln w="9525" cap="rnd">
                <a:noFill/>
                <a:round/>
                <a:headEnd/>
                <a:tailEnd/>
              </a:ln>
            </p:spPr>
            <p:txBody>
              <a:bodyPr/>
              <a:lstStyle/>
              <a:p>
                <a:endParaRPr lang="fr-FR"/>
              </a:p>
            </p:txBody>
          </p:sp>
          <p:sp>
            <p:nvSpPr>
              <p:cNvPr id="13565" name="Freeform 3379"/>
              <p:cNvSpPr>
                <a:spLocks/>
              </p:cNvSpPr>
              <p:nvPr/>
            </p:nvSpPr>
            <p:spPr bwMode="auto">
              <a:xfrm>
                <a:off x="5787" y="2049"/>
                <a:ext cx="17" cy="17"/>
              </a:xfrm>
              <a:custGeom>
                <a:avLst/>
                <a:gdLst>
                  <a:gd name="T0" fmla="*/ 8 w 17"/>
                  <a:gd name="T1" fmla="*/ 16 h 17"/>
                  <a:gd name="T2" fmla="*/ 16 w 17"/>
                  <a:gd name="T3" fmla="*/ 16 h 17"/>
                  <a:gd name="T4" fmla="*/ 16 w 17"/>
                  <a:gd name="T5" fmla="*/ 9 h 17"/>
                  <a:gd name="T6" fmla="*/ 16 w 17"/>
                  <a:gd name="T7" fmla="*/ 0 h 17"/>
                  <a:gd name="T8" fmla="*/ 16 w 17"/>
                  <a:gd name="T9" fmla="*/ 0 h 17"/>
                  <a:gd name="T10" fmla="*/ 8 w 17"/>
                  <a:gd name="T11" fmla="*/ 0 h 17"/>
                  <a:gd name="T12" fmla="*/ 0 w 17"/>
                  <a:gd name="T13" fmla="*/ 9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9"/>
                    </a:lnTo>
                    <a:lnTo>
                      <a:pt x="16" y="0"/>
                    </a:lnTo>
                    <a:lnTo>
                      <a:pt x="8" y="0"/>
                    </a:lnTo>
                    <a:lnTo>
                      <a:pt x="0" y="9"/>
                    </a:lnTo>
                    <a:lnTo>
                      <a:pt x="8" y="16"/>
                    </a:lnTo>
                  </a:path>
                </a:pathLst>
              </a:custGeom>
              <a:solidFill>
                <a:srgbClr val="008000"/>
              </a:solidFill>
              <a:ln w="9525" cap="rnd">
                <a:noFill/>
                <a:round/>
                <a:headEnd/>
                <a:tailEnd/>
              </a:ln>
            </p:spPr>
            <p:txBody>
              <a:bodyPr/>
              <a:lstStyle/>
              <a:p>
                <a:endParaRPr lang="fr-FR"/>
              </a:p>
            </p:txBody>
          </p:sp>
          <p:sp>
            <p:nvSpPr>
              <p:cNvPr id="13566" name="Freeform 3380"/>
              <p:cNvSpPr>
                <a:spLocks/>
              </p:cNvSpPr>
              <p:nvPr/>
            </p:nvSpPr>
            <p:spPr bwMode="auto">
              <a:xfrm>
                <a:off x="5782" y="2042"/>
                <a:ext cx="17" cy="17"/>
              </a:xfrm>
              <a:custGeom>
                <a:avLst/>
                <a:gdLst>
                  <a:gd name="T0" fmla="*/ 0 w 17"/>
                  <a:gd name="T1" fmla="*/ 16 h 17"/>
                  <a:gd name="T2" fmla="*/ 6 w 17"/>
                  <a:gd name="T3" fmla="*/ 16 h 17"/>
                  <a:gd name="T4" fmla="*/ 16 w 17"/>
                  <a:gd name="T5" fmla="*/ 9 h 17"/>
                  <a:gd name="T6" fmla="*/ 6 w 17"/>
                  <a:gd name="T7" fmla="*/ 0 h 17"/>
                  <a:gd name="T8" fmla="*/ 6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9"/>
                    </a:lnTo>
                    <a:lnTo>
                      <a:pt x="6"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67" name="Freeform 3381"/>
              <p:cNvSpPr>
                <a:spLocks/>
              </p:cNvSpPr>
              <p:nvPr/>
            </p:nvSpPr>
            <p:spPr bwMode="auto">
              <a:xfrm>
                <a:off x="5775" y="2035"/>
                <a:ext cx="17" cy="17"/>
              </a:xfrm>
              <a:custGeom>
                <a:avLst/>
                <a:gdLst>
                  <a:gd name="T0" fmla="*/ 0 w 17"/>
                  <a:gd name="T1" fmla="*/ 16 h 17"/>
                  <a:gd name="T2" fmla="*/ 6 w 17"/>
                  <a:gd name="T3" fmla="*/ 16 h 17"/>
                  <a:gd name="T4" fmla="*/ 16 w 17"/>
                  <a:gd name="T5" fmla="*/ 9 h 17"/>
                  <a:gd name="T6" fmla="*/ 6 w 17"/>
                  <a:gd name="T7" fmla="*/ 0 h 17"/>
                  <a:gd name="T8" fmla="*/ 6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9"/>
                    </a:lnTo>
                    <a:lnTo>
                      <a:pt x="6"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68" name="Freeform 3382"/>
              <p:cNvSpPr>
                <a:spLocks/>
              </p:cNvSpPr>
              <p:nvPr/>
            </p:nvSpPr>
            <p:spPr bwMode="auto">
              <a:xfrm>
                <a:off x="5768" y="2031"/>
                <a:ext cx="17" cy="17"/>
              </a:xfrm>
              <a:custGeom>
                <a:avLst/>
                <a:gdLst>
                  <a:gd name="T0" fmla="*/ 0 w 17"/>
                  <a:gd name="T1" fmla="*/ 16 h 17"/>
                  <a:gd name="T2" fmla="*/ 6 w 17"/>
                  <a:gd name="T3" fmla="*/ 16 h 17"/>
                  <a:gd name="T4" fmla="*/ 16 w 17"/>
                  <a:gd name="T5" fmla="*/ 8 h 17"/>
                  <a:gd name="T6" fmla="*/ 6 w 17"/>
                  <a:gd name="T7" fmla="*/ 0 h 17"/>
                  <a:gd name="T8" fmla="*/ 6 w 17"/>
                  <a:gd name="T9" fmla="*/ 0 h 17"/>
                  <a:gd name="T10" fmla="*/ 0 w 17"/>
                  <a:gd name="T11" fmla="*/ 0 h 17"/>
                  <a:gd name="T12" fmla="*/ 0 w 17"/>
                  <a:gd name="T13" fmla="*/ 8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8"/>
                    </a:lnTo>
                    <a:lnTo>
                      <a:pt x="6" y="0"/>
                    </a:lnTo>
                    <a:lnTo>
                      <a:pt x="0" y="0"/>
                    </a:lnTo>
                    <a:lnTo>
                      <a:pt x="0" y="8"/>
                    </a:lnTo>
                    <a:lnTo>
                      <a:pt x="0" y="16"/>
                    </a:lnTo>
                  </a:path>
                </a:pathLst>
              </a:custGeom>
              <a:solidFill>
                <a:srgbClr val="008000"/>
              </a:solidFill>
              <a:ln w="9525" cap="rnd">
                <a:noFill/>
                <a:round/>
                <a:headEnd/>
                <a:tailEnd/>
              </a:ln>
            </p:spPr>
            <p:txBody>
              <a:bodyPr/>
              <a:lstStyle/>
              <a:p>
                <a:endParaRPr lang="fr-FR"/>
              </a:p>
            </p:txBody>
          </p:sp>
          <p:sp>
            <p:nvSpPr>
              <p:cNvPr id="13569" name="Freeform 3383"/>
              <p:cNvSpPr>
                <a:spLocks/>
              </p:cNvSpPr>
              <p:nvPr/>
            </p:nvSpPr>
            <p:spPr bwMode="auto">
              <a:xfrm>
                <a:off x="5759" y="2024"/>
                <a:ext cx="17" cy="17"/>
              </a:xfrm>
              <a:custGeom>
                <a:avLst/>
                <a:gdLst>
                  <a:gd name="T0" fmla="*/ 8 w 17"/>
                  <a:gd name="T1" fmla="*/ 16 h 17"/>
                  <a:gd name="T2" fmla="*/ 16 w 17"/>
                  <a:gd name="T3" fmla="*/ 16 h 17"/>
                  <a:gd name="T4" fmla="*/ 16 w 17"/>
                  <a:gd name="T5" fmla="*/ 8 h 17"/>
                  <a:gd name="T6" fmla="*/ 16 w 17"/>
                  <a:gd name="T7" fmla="*/ 0 h 17"/>
                  <a:gd name="T8" fmla="*/ 16 w 17"/>
                  <a:gd name="T9" fmla="*/ 0 h 17"/>
                  <a:gd name="T10" fmla="*/ 8 w 17"/>
                  <a:gd name="T11" fmla="*/ 0 h 17"/>
                  <a:gd name="T12" fmla="*/ 0 w 17"/>
                  <a:gd name="T13" fmla="*/ 8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8"/>
                    </a:lnTo>
                    <a:lnTo>
                      <a:pt x="16" y="0"/>
                    </a:lnTo>
                    <a:lnTo>
                      <a:pt x="8" y="0"/>
                    </a:lnTo>
                    <a:lnTo>
                      <a:pt x="0" y="8"/>
                    </a:lnTo>
                    <a:lnTo>
                      <a:pt x="8" y="16"/>
                    </a:lnTo>
                  </a:path>
                </a:pathLst>
              </a:custGeom>
              <a:solidFill>
                <a:srgbClr val="008000"/>
              </a:solidFill>
              <a:ln w="9525" cap="rnd">
                <a:noFill/>
                <a:round/>
                <a:headEnd/>
                <a:tailEnd/>
              </a:ln>
            </p:spPr>
            <p:txBody>
              <a:bodyPr/>
              <a:lstStyle/>
              <a:p>
                <a:endParaRPr lang="fr-FR"/>
              </a:p>
            </p:txBody>
          </p:sp>
          <p:sp>
            <p:nvSpPr>
              <p:cNvPr id="13570" name="Freeform 3384"/>
              <p:cNvSpPr>
                <a:spLocks/>
              </p:cNvSpPr>
              <p:nvPr/>
            </p:nvSpPr>
            <p:spPr bwMode="auto">
              <a:xfrm>
                <a:off x="5752" y="2019"/>
                <a:ext cx="17" cy="17"/>
              </a:xfrm>
              <a:custGeom>
                <a:avLst/>
                <a:gdLst>
                  <a:gd name="T0" fmla="*/ 8 w 17"/>
                  <a:gd name="T1" fmla="*/ 16 h 17"/>
                  <a:gd name="T2" fmla="*/ 16 w 17"/>
                  <a:gd name="T3" fmla="*/ 16 h 17"/>
                  <a:gd name="T4" fmla="*/ 16 w 17"/>
                  <a:gd name="T5" fmla="*/ 6 h 17"/>
                  <a:gd name="T6" fmla="*/ 16 w 17"/>
                  <a:gd name="T7" fmla="*/ 0 h 17"/>
                  <a:gd name="T8" fmla="*/ 16 w 17"/>
                  <a:gd name="T9" fmla="*/ 0 h 17"/>
                  <a:gd name="T10" fmla="*/ 8 w 17"/>
                  <a:gd name="T11" fmla="*/ 0 h 17"/>
                  <a:gd name="T12" fmla="*/ 0 w 17"/>
                  <a:gd name="T13" fmla="*/ 6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6"/>
                    </a:lnTo>
                    <a:lnTo>
                      <a:pt x="16" y="0"/>
                    </a:lnTo>
                    <a:lnTo>
                      <a:pt x="8" y="0"/>
                    </a:lnTo>
                    <a:lnTo>
                      <a:pt x="0" y="6"/>
                    </a:lnTo>
                    <a:lnTo>
                      <a:pt x="8" y="16"/>
                    </a:lnTo>
                  </a:path>
                </a:pathLst>
              </a:custGeom>
              <a:solidFill>
                <a:srgbClr val="008000"/>
              </a:solidFill>
              <a:ln w="9525" cap="rnd">
                <a:noFill/>
                <a:round/>
                <a:headEnd/>
                <a:tailEnd/>
              </a:ln>
            </p:spPr>
            <p:txBody>
              <a:bodyPr/>
              <a:lstStyle/>
              <a:p>
                <a:endParaRPr lang="fr-FR"/>
              </a:p>
            </p:txBody>
          </p:sp>
          <p:sp>
            <p:nvSpPr>
              <p:cNvPr id="13571" name="Freeform 3385"/>
              <p:cNvSpPr>
                <a:spLocks/>
              </p:cNvSpPr>
              <p:nvPr/>
            </p:nvSpPr>
            <p:spPr bwMode="auto">
              <a:xfrm>
                <a:off x="5745" y="2014"/>
                <a:ext cx="17" cy="17"/>
              </a:xfrm>
              <a:custGeom>
                <a:avLst/>
                <a:gdLst>
                  <a:gd name="T0" fmla="*/ 0 w 17"/>
                  <a:gd name="T1" fmla="*/ 16 h 17"/>
                  <a:gd name="T2" fmla="*/ 8 w 17"/>
                  <a:gd name="T3" fmla="*/ 16 h 17"/>
                  <a:gd name="T4" fmla="*/ 16 w 17"/>
                  <a:gd name="T5" fmla="*/ 9 h 17"/>
                  <a:gd name="T6" fmla="*/ 8 w 17"/>
                  <a:gd name="T7" fmla="*/ 0 h 17"/>
                  <a:gd name="T8" fmla="*/ 8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8" y="16"/>
                    </a:lnTo>
                    <a:lnTo>
                      <a:pt x="16" y="9"/>
                    </a:lnTo>
                    <a:lnTo>
                      <a:pt x="8"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72" name="Freeform 3386"/>
              <p:cNvSpPr>
                <a:spLocks/>
              </p:cNvSpPr>
              <p:nvPr/>
            </p:nvSpPr>
            <p:spPr bwMode="auto">
              <a:xfrm>
                <a:off x="5738" y="2010"/>
                <a:ext cx="17" cy="17"/>
              </a:xfrm>
              <a:custGeom>
                <a:avLst/>
                <a:gdLst>
                  <a:gd name="T0" fmla="*/ 0 w 17"/>
                  <a:gd name="T1" fmla="*/ 16 h 17"/>
                  <a:gd name="T2" fmla="*/ 8 w 17"/>
                  <a:gd name="T3" fmla="*/ 16 h 17"/>
                  <a:gd name="T4" fmla="*/ 16 w 17"/>
                  <a:gd name="T5" fmla="*/ 8 h 17"/>
                  <a:gd name="T6" fmla="*/ 8 w 17"/>
                  <a:gd name="T7" fmla="*/ 0 h 17"/>
                  <a:gd name="T8" fmla="*/ 8 w 17"/>
                  <a:gd name="T9" fmla="*/ 0 h 17"/>
                  <a:gd name="T10" fmla="*/ 0 w 17"/>
                  <a:gd name="T11" fmla="*/ 0 h 17"/>
                  <a:gd name="T12" fmla="*/ 0 w 17"/>
                  <a:gd name="T13" fmla="*/ 8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8" y="16"/>
                    </a:lnTo>
                    <a:lnTo>
                      <a:pt x="16" y="8"/>
                    </a:lnTo>
                    <a:lnTo>
                      <a:pt x="8" y="0"/>
                    </a:lnTo>
                    <a:lnTo>
                      <a:pt x="0" y="0"/>
                    </a:lnTo>
                    <a:lnTo>
                      <a:pt x="0" y="8"/>
                    </a:lnTo>
                    <a:lnTo>
                      <a:pt x="0" y="16"/>
                    </a:lnTo>
                  </a:path>
                </a:pathLst>
              </a:custGeom>
              <a:solidFill>
                <a:srgbClr val="008000"/>
              </a:solidFill>
              <a:ln w="9525" cap="rnd">
                <a:noFill/>
                <a:round/>
                <a:headEnd/>
                <a:tailEnd/>
              </a:ln>
            </p:spPr>
            <p:txBody>
              <a:bodyPr/>
              <a:lstStyle/>
              <a:p>
                <a:endParaRPr lang="fr-FR"/>
              </a:p>
            </p:txBody>
          </p:sp>
          <p:sp>
            <p:nvSpPr>
              <p:cNvPr id="13573" name="Freeform 3387"/>
              <p:cNvSpPr>
                <a:spLocks/>
              </p:cNvSpPr>
              <p:nvPr/>
            </p:nvSpPr>
            <p:spPr bwMode="auto">
              <a:xfrm>
                <a:off x="5728" y="2005"/>
                <a:ext cx="17" cy="17"/>
              </a:xfrm>
              <a:custGeom>
                <a:avLst/>
                <a:gdLst>
                  <a:gd name="T0" fmla="*/ 0 w 17"/>
                  <a:gd name="T1" fmla="*/ 16 h 17"/>
                  <a:gd name="T2" fmla="*/ 9 w 17"/>
                  <a:gd name="T3" fmla="*/ 16 h 17"/>
                  <a:gd name="T4" fmla="*/ 16 w 17"/>
                  <a:gd name="T5" fmla="*/ 6 h 17"/>
                  <a:gd name="T6" fmla="*/ 9 w 17"/>
                  <a:gd name="T7" fmla="*/ 0 h 17"/>
                  <a:gd name="T8" fmla="*/ 9 w 17"/>
                  <a:gd name="T9" fmla="*/ 0 h 17"/>
                  <a:gd name="T10" fmla="*/ 0 w 17"/>
                  <a:gd name="T11" fmla="*/ 0 h 17"/>
                  <a:gd name="T12" fmla="*/ 0 w 17"/>
                  <a:gd name="T13" fmla="*/ 6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9" y="16"/>
                    </a:lnTo>
                    <a:lnTo>
                      <a:pt x="16" y="6"/>
                    </a:lnTo>
                    <a:lnTo>
                      <a:pt x="9" y="0"/>
                    </a:lnTo>
                    <a:lnTo>
                      <a:pt x="0" y="0"/>
                    </a:lnTo>
                    <a:lnTo>
                      <a:pt x="0" y="6"/>
                    </a:lnTo>
                    <a:lnTo>
                      <a:pt x="0" y="16"/>
                    </a:lnTo>
                  </a:path>
                </a:pathLst>
              </a:custGeom>
              <a:solidFill>
                <a:srgbClr val="008000"/>
              </a:solidFill>
              <a:ln w="9525" cap="rnd">
                <a:noFill/>
                <a:round/>
                <a:headEnd/>
                <a:tailEnd/>
              </a:ln>
            </p:spPr>
            <p:txBody>
              <a:bodyPr/>
              <a:lstStyle/>
              <a:p>
                <a:endParaRPr lang="fr-FR"/>
              </a:p>
            </p:txBody>
          </p:sp>
          <p:sp>
            <p:nvSpPr>
              <p:cNvPr id="13574" name="Freeform 3388"/>
              <p:cNvSpPr>
                <a:spLocks/>
              </p:cNvSpPr>
              <p:nvPr/>
            </p:nvSpPr>
            <p:spPr bwMode="auto">
              <a:xfrm>
                <a:off x="5719" y="2001"/>
                <a:ext cx="17" cy="17"/>
              </a:xfrm>
              <a:custGeom>
                <a:avLst/>
                <a:gdLst>
                  <a:gd name="T0" fmla="*/ 6 w 17"/>
                  <a:gd name="T1" fmla="*/ 16 h 17"/>
                  <a:gd name="T2" fmla="*/ 16 w 17"/>
                  <a:gd name="T3" fmla="*/ 16 h 17"/>
                  <a:gd name="T4" fmla="*/ 16 w 17"/>
                  <a:gd name="T5" fmla="*/ 8 h 17"/>
                  <a:gd name="T6" fmla="*/ 16 w 17"/>
                  <a:gd name="T7" fmla="*/ 0 h 17"/>
                  <a:gd name="T8" fmla="*/ 16 w 17"/>
                  <a:gd name="T9" fmla="*/ 0 h 17"/>
                  <a:gd name="T10" fmla="*/ 6 w 17"/>
                  <a:gd name="T11" fmla="*/ 0 h 17"/>
                  <a:gd name="T12" fmla="*/ 0 w 17"/>
                  <a:gd name="T13" fmla="*/ 8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16"/>
                    </a:lnTo>
                    <a:lnTo>
                      <a:pt x="16" y="8"/>
                    </a:lnTo>
                    <a:lnTo>
                      <a:pt x="16" y="0"/>
                    </a:lnTo>
                    <a:lnTo>
                      <a:pt x="6" y="0"/>
                    </a:lnTo>
                    <a:lnTo>
                      <a:pt x="0" y="8"/>
                    </a:lnTo>
                    <a:lnTo>
                      <a:pt x="6" y="16"/>
                    </a:lnTo>
                  </a:path>
                </a:pathLst>
              </a:custGeom>
              <a:solidFill>
                <a:srgbClr val="008000"/>
              </a:solidFill>
              <a:ln w="9525" cap="rnd">
                <a:noFill/>
                <a:round/>
                <a:headEnd/>
                <a:tailEnd/>
              </a:ln>
            </p:spPr>
            <p:txBody>
              <a:bodyPr/>
              <a:lstStyle/>
              <a:p>
                <a:endParaRPr lang="fr-FR"/>
              </a:p>
            </p:txBody>
          </p:sp>
          <p:sp>
            <p:nvSpPr>
              <p:cNvPr id="13575" name="Freeform 3389"/>
              <p:cNvSpPr>
                <a:spLocks/>
              </p:cNvSpPr>
              <p:nvPr/>
            </p:nvSpPr>
            <p:spPr bwMode="auto">
              <a:xfrm>
                <a:off x="5712" y="1996"/>
                <a:ext cx="17" cy="17"/>
              </a:xfrm>
              <a:custGeom>
                <a:avLst/>
                <a:gdLst>
                  <a:gd name="T0" fmla="*/ 0 w 17"/>
                  <a:gd name="T1" fmla="*/ 16 h 17"/>
                  <a:gd name="T2" fmla="*/ 6 w 17"/>
                  <a:gd name="T3" fmla="*/ 16 h 17"/>
                  <a:gd name="T4" fmla="*/ 16 w 17"/>
                  <a:gd name="T5" fmla="*/ 6 h 17"/>
                  <a:gd name="T6" fmla="*/ 6 w 17"/>
                  <a:gd name="T7" fmla="*/ 0 h 17"/>
                  <a:gd name="T8" fmla="*/ 6 w 17"/>
                  <a:gd name="T9" fmla="*/ 0 h 17"/>
                  <a:gd name="T10" fmla="*/ 0 w 17"/>
                  <a:gd name="T11" fmla="*/ 0 h 17"/>
                  <a:gd name="T12" fmla="*/ 0 w 17"/>
                  <a:gd name="T13" fmla="*/ 6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6"/>
                    </a:lnTo>
                    <a:lnTo>
                      <a:pt x="6" y="0"/>
                    </a:lnTo>
                    <a:lnTo>
                      <a:pt x="0" y="0"/>
                    </a:lnTo>
                    <a:lnTo>
                      <a:pt x="0" y="6"/>
                    </a:lnTo>
                    <a:lnTo>
                      <a:pt x="0" y="16"/>
                    </a:lnTo>
                  </a:path>
                </a:pathLst>
              </a:custGeom>
              <a:solidFill>
                <a:srgbClr val="008000"/>
              </a:solidFill>
              <a:ln w="9525" cap="rnd">
                <a:noFill/>
                <a:round/>
                <a:headEnd/>
                <a:tailEnd/>
              </a:ln>
            </p:spPr>
            <p:txBody>
              <a:bodyPr/>
              <a:lstStyle/>
              <a:p>
                <a:endParaRPr lang="fr-FR"/>
              </a:p>
            </p:txBody>
          </p:sp>
          <p:sp>
            <p:nvSpPr>
              <p:cNvPr id="13576" name="Freeform 3390"/>
              <p:cNvSpPr>
                <a:spLocks/>
              </p:cNvSpPr>
              <p:nvPr/>
            </p:nvSpPr>
            <p:spPr bwMode="auto">
              <a:xfrm>
                <a:off x="5703" y="1991"/>
                <a:ext cx="17" cy="17"/>
              </a:xfrm>
              <a:custGeom>
                <a:avLst/>
                <a:gdLst>
                  <a:gd name="T0" fmla="*/ 6 w 17"/>
                  <a:gd name="T1" fmla="*/ 16 h 17"/>
                  <a:gd name="T2" fmla="*/ 16 w 17"/>
                  <a:gd name="T3" fmla="*/ 16 h 17"/>
                  <a:gd name="T4" fmla="*/ 16 w 17"/>
                  <a:gd name="T5" fmla="*/ 9 h 17"/>
                  <a:gd name="T6" fmla="*/ 16 w 17"/>
                  <a:gd name="T7" fmla="*/ 0 h 17"/>
                  <a:gd name="T8" fmla="*/ 16 w 17"/>
                  <a:gd name="T9" fmla="*/ 0 h 17"/>
                  <a:gd name="T10" fmla="*/ 6 w 17"/>
                  <a:gd name="T11" fmla="*/ 0 h 17"/>
                  <a:gd name="T12" fmla="*/ 0 w 17"/>
                  <a:gd name="T13" fmla="*/ 9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16"/>
                    </a:lnTo>
                    <a:lnTo>
                      <a:pt x="16" y="9"/>
                    </a:lnTo>
                    <a:lnTo>
                      <a:pt x="16" y="0"/>
                    </a:lnTo>
                    <a:lnTo>
                      <a:pt x="6" y="0"/>
                    </a:lnTo>
                    <a:lnTo>
                      <a:pt x="0" y="9"/>
                    </a:lnTo>
                    <a:lnTo>
                      <a:pt x="6" y="16"/>
                    </a:lnTo>
                  </a:path>
                </a:pathLst>
              </a:custGeom>
              <a:solidFill>
                <a:srgbClr val="008000"/>
              </a:solidFill>
              <a:ln w="9525" cap="rnd">
                <a:noFill/>
                <a:round/>
                <a:headEnd/>
                <a:tailEnd/>
              </a:ln>
            </p:spPr>
            <p:txBody>
              <a:bodyPr/>
              <a:lstStyle/>
              <a:p>
                <a:endParaRPr lang="fr-FR"/>
              </a:p>
            </p:txBody>
          </p:sp>
          <p:sp>
            <p:nvSpPr>
              <p:cNvPr id="13577" name="Freeform 3391"/>
              <p:cNvSpPr>
                <a:spLocks/>
              </p:cNvSpPr>
              <p:nvPr/>
            </p:nvSpPr>
            <p:spPr bwMode="auto">
              <a:xfrm>
                <a:off x="5696" y="1989"/>
                <a:ext cx="17" cy="17"/>
              </a:xfrm>
              <a:custGeom>
                <a:avLst/>
                <a:gdLst>
                  <a:gd name="T0" fmla="*/ 0 w 17"/>
                  <a:gd name="T1" fmla="*/ 16 h 17"/>
                  <a:gd name="T2" fmla="*/ 6 w 17"/>
                  <a:gd name="T3" fmla="*/ 16 h 17"/>
                  <a:gd name="T4" fmla="*/ 16 w 17"/>
                  <a:gd name="T5" fmla="*/ 6 h 17"/>
                  <a:gd name="T6" fmla="*/ 6 w 17"/>
                  <a:gd name="T7" fmla="*/ 0 h 17"/>
                  <a:gd name="T8" fmla="*/ 6 w 17"/>
                  <a:gd name="T9" fmla="*/ 0 h 17"/>
                  <a:gd name="T10" fmla="*/ 0 w 17"/>
                  <a:gd name="T11" fmla="*/ 0 h 17"/>
                  <a:gd name="T12" fmla="*/ 0 w 17"/>
                  <a:gd name="T13" fmla="*/ 6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6"/>
                    </a:lnTo>
                    <a:lnTo>
                      <a:pt x="6" y="0"/>
                    </a:lnTo>
                    <a:lnTo>
                      <a:pt x="0" y="0"/>
                    </a:lnTo>
                    <a:lnTo>
                      <a:pt x="0" y="6"/>
                    </a:lnTo>
                    <a:lnTo>
                      <a:pt x="0" y="16"/>
                    </a:lnTo>
                  </a:path>
                </a:pathLst>
              </a:custGeom>
              <a:solidFill>
                <a:srgbClr val="008000"/>
              </a:solidFill>
              <a:ln w="9525" cap="rnd">
                <a:noFill/>
                <a:round/>
                <a:headEnd/>
                <a:tailEnd/>
              </a:ln>
            </p:spPr>
            <p:txBody>
              <a:bodyPr/>
              <a:lstStyle/>
              <a:p>
                <a:endParaRPr lang="fr-FR"/>
              </a:p>
            </p:txBody>
          </p:sp>
          <p:sp>
            <p:nvSpPr>
              <p:cNvPr id="13578" name="Freeform 3392"/>
              <p:cNvSpPr>
                <a:spLocks/>
              </p:cNvSpPr>
              <p:nvPr/>
            </p:nvSpPr>
            <p:spPr bwMode="auto">
              <a:xfrm>
                <a:off x="5687" y="1984"/>
                <a:ext cx="17" cy="17"/>
              </a:xfrm>
              <a:custGeom>
                <a:avLst/>
                <a:gdLst>
                  <a:gd name="T0" fmla="*/ 0 w 17"/>
                  <a:gd name="T1" fmla="*/ 16 h 17"/>
                  <a:gd name="T2" fmla="*/ 8 w 17"/>
                  <a:gd name="T3" fmla="*/ 16 h 17"/>
                  <a:gd name="T4" fmla="*/ 16 w 17"/>
                  <a:gd name="T5" fmla="*/ 9 h 17"/>
                  <a:gd name="T6" fmla="*/ 8 w 17"/>
                  <a:gd name="T7" fmla="*/ 0 h 17"/>
                  <a:gd name="T8" fmla="*/ 8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8" y="16"/>
                    </a:lnTo>
                    <a:lnTo>
                      <a:pt x="16" y="9"/>
                    </a:lnTo>
                    <a:lnTo>
                      <a:pt x="8"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79" name="Freeform 3393"/>
              <p:cNvSpPr>
                <a:spLocks/>
              </p:cNvSpPr>
              <p:nvPr/>
            </p:nvSpPr>
            <p:spPr bwMode="auto">
              <a:xfrm>
                <a:off x="5677" y="1982"/>
                <a:ext cx="17" cy="17"/>
              </a:xfrm>
              <a:custGeom>
                <a:avLst/>
                <a:gdLst>
                  <a:gd name="T0" fmla="*/ 9 w 17"/>
                  <a:gd name="T1" fmla="*/ 16 h 17"/>
                  <a:gd name="T2" fmla="*/ 16 w 17"/>
                  <a:gd name="T3" fmla="*/ 16 h 17"/>
                  <a:gd name="T4" fmla="*/ 16 w 17"/>
                  <a:gd name="T5" fmla="*/ 6 h 17"/>
                  <a:gd name="T6" fmla="*/ 16 w 17"/>
                  <a:gd name="T7" fmla="*/ 0 h 17"/>
                  <a:gd name="T8" fmla="*/ 16 w 17"/>
                  <a:gd name="T9" fmla="*/ 0 h 17"/>
                  <a:gd name="T10" fmla="*/ 9 w 17"/>
                  <a:gd name="T11" fmla="*/ 0 h 17"/>
                  <a:gd name="T12" fmla="*/ 0 w 17"/>
                  <a:gd name="T13" fmla="*/ 6 h 17"/>
                  <a:gd name="T14" fmla="*/ 9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16"/>
                    </a:moveTo>
                    <a:lnTo>
                      <a:pt x="16" y="16"/>
                    </a:lnTo>
                    <a:lnTo>
                      <a:pt x="16" y="6"/>
                    </a:lnTo>
                    <a:lnTo>
                      <a:pt x="16" y="0"/>
                    </a:lnTo>
                    <a:lnTo>
                      <a:pt x="9" y="0"/>
                    </a:lnTo>
                    <a:lnTo>
                      <a:pt x="0" y="6"/>
                    </a:lnTo>
                    <a:lnTo>
                      <a:pt x="9" y="16"/>
                    </a:lnTo>
                  </a:path>
                </a:pathLst>
              </a:custGeom>
              <a:solidFill>
                <a:srgbClr val="008000"/>
              </a:solidFill>
              <a:ln w="9525" cap="rnd">
                <a:noFill/>
                <a:round/>
                <a:headEnd/>
                <a:tailEnd/>
              </a:ln>
            </p:spPr>
            <p:txBody>
              <a:bodyPr/>
              <a:lstStyle/>
              <a:p>
                <a:endParaRPr lang="fr-FR"/>
              </a:p>
            </p:txBody>
          </p:sp>
          <p:sp>
            <p:nvSpPr>
              <p:cNvPr id="13580" name="Freeform 3394"/>
              <p:cNvSpPr>
                <a:spLocks/>
              </p:cNvSpPr>
              <p:nvPr/>
            </p:nvSpPr>
            <p:spPr bwMode="auto">
              <a:xfrm>
                <a:off x="5668" y="1980"/>
                <a:ext cx="17" cy="17"/>
              </a:xfrm>
              <a:custGeom>
                <a:avLst/>
                <a:gdLst>
                  <a:gd name="T0" fmla="*/ 6 w 17"/>
                  <a:gd name="T1" fmla="*/ 16 h 17"/>
                  <a:gd name="T2" fmla="*/ 16 w 17"/>
                  <a:gd name="T3" fmla="*/ 16 h 17"/>
                  <a:gd name="T4" fmla="*/ 16 w 17"/>
                  <a:gd name="T5" fmla="*/ 8 h 17"/>
                  <a:gd name="T6" fmla="*/ 16 w 17"/>
                  <a:gd name="T7" fmla="*/ 0 h 17"/>
                  <a:gd name="T8" fmla="*/ 16 w 17"/>
                  <a:gd name="T9" fmla="*/ 0 h 17"/>
                  <a:gd name="T10" fmla="*/ 6 w 17"/>
                  <a:gd name="T11" fmla="*/ 0 h 17"/>
                  <a:gd name="T12" fmla="*/ 0 w 17"/>
                  <a:gd name="T13" fmla="*/ 8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16"/>
                    </a:lnTo>
                    <a:lnTo>
                      <a:pt x="16" y="8"/>
                    </a:lnTo>
                    <a:lnTo>
                      <a:pt x="16" y="0"/>
                    </a:lnTo>
                    <a:lnTo>
                      <a:pt x="6" y="0"/>
                    </a:lnTo>
                    <a:lnTo>
                      <a:pt x="0" y="8"/>
                    </a:lnTo>
                    <a:lnTo>
                      <a:pt x="6" y="16"/>
                    </a:lnTo>
                  </a:path>
                </a:pathLst>
              </a:custGeom>
              <a:solidFill>
                <a:srgbClr val="008000"/>
              </a:solidFill>
              <a:ln w="9525" cap="rnd">
                <a:noFill/>
                <a:round/>
                <a:headEnd/>
                <a:tailEnd/>
              </a:ln>
            </p:spPr>
            <p:txBody>
              <a:bodyPr/>
              <a:lstStyle/>
              <a:p>
                <a:endParaRPr lang="fr-FR"/>
              </a:p>
            </p:txBody>
          </p:sp>
          <p:sp>
            <p:nvSpPr>
              <p:cNvPr id="13581" name="Freeform 3395"/>
              <p:cNvSpPr>
                <a:spLocks/>
              </p:cNvSpPr>
              <p:nvPr/>
            </p:nvSpPr>
            <p:spPr bwMode="auto">
              <a:xfrm>
                <a:off x="5661" y="1975"/>
                <a:ext cx="17" cy="17"/>
              </a:xfrm>
              <a:custGeom>
                <a:avLst/>
                <a:gdLst>
                  <a:gd name="T0" fmla="*/ 0 w 17"/>
                  <a:gd name="T1" fmla="*/ 16 h 17"/>
                  <a:gd name="T2" fmla="*/ 6 w 17"/>
                  <a:gd name="T3" fmla="*/ 16 h 17"/>
                  <a:gd name="T4" fmla="*/ 16 w 17"/>
                  <a:gd name="T5" fmla="*/ 6 h 17"/>
                  <a:gd name="T6" fmla="*/ 6 w 17"/>
                  <a:gd name="T7" fmla="*/ 0 h 17"/>
                  <a:gd name="T8" fmla="*/ 6 w 17"/>
                  <a:gd name="T9" fmla="*/ 0 h 17"/>
                  <a:gd name="T10" fmla="*/ 0 w 17"/>
                  <a:gd name="T11" fmla="*/ 0 h 17"/>
                  <a:gd name="T12" fmla="*/ 0 w 17"/>
                  <a:gd name="T13" fmla="*/ 6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6" y="16"/>
                    </a:lnTo>
                    <a:lnTo>
                      <a:pt x="16" y="6"/>
                    </a:lnTo>
                    <a:lnTo>
                      <a:pt x="6" y="0"/>
                    </a:lnTo>
                    <a:lnTo>
                      <a:pt x="0" y="0"/>
                    </a:lnTo>
                    <a:lnTo>
                      <a:pt x="0" y="6"/>
                    </a:lnTo>
                    <a:lnTo>
                      <a:pt x="0" y="16"/>
                    </a:lnTo>
                  </a:path>
                </a:pathLst>
              </a:custGeom>
              <a:solidFill>
                <a:srgbClr val="008000"/>
              </a:solidFill>
              <a:ln w="9525" cap="rnd">
                <a:noFill/>
                <a:round/>
                <a:headEnd/>
                <a:tailEnd/>
              </a:ln>
            </p:spPr>
            <p:txBody>
              <a:bodyPr/>
              <a:lstStyle/>
              <a:p>
                <a:endParaRPr lang="fr-FR"/>
              </a:p>
            </p:txBody>
          </p:sp>
          <p:sp>
            <p:nvSpPr>
              <p:cNvPr id="13582" name="Freeform 3396"/>
              <p:cNvSpPr>
                <a:spLocks/>
              </p:cNvSpPr>
              <p:nvPr/>
            </p:nvSpPr>
            <p:spPr bwMode="auto">
              <a:xfrm>
                <a:off x="5652" y="1973"/>
                <a:ext cx="17" cy="17"/>
              </a:xfrm>
              <a:custGeom>
                <a:avLst/>
                <a:gdLst>
                  <a:gd name="T0" fmla="*/ 0 w 17"/>
                  <a:gd name="T1" fmla="*/ 16 h 17"/>
                  <a:gd name="T2" fmla="*/ 8 w 17"/>
                  <a:gd name="T3" fmla="*/ 16 h 17"/>
                  <a:gd name="T4" fmla="*/ 16 w 17"/>
                  <a:gd name="T5" fmla="*/ 8 h 17"/>
                  <a:gd name="T6" fmla="*/ 8 w 17"/>
                  <a:gd name="T7" fmla="*/ 0 h 17"/>
                  <a:gd name="T8" fmla="*/ 8 w 17"/>
                  <a:gd name="T9" fmla="*/ 0 h 17"/>
                  <a:gd name="T10" fmla="*/ 0 w 17"/>
                  <a:gd name="T11" fmla="*/ 0 h 17"/>
                  <a:gd name="T12" fmla="*/ 0 w 17"/>
                  <a:gd name="T13" fmla="*/ 8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8" y="16"/>
                    </a:lnTo>
                    <a:lnTo>
                      <a:pt x="16" y="8"/>
                    </a:lnTo>
                    <a:lnTo>
                      <a:pt x="8" y="0"/>
                    </a:lnTo>
                    <a:lnTo>
                      <a:pt x="0" y="0"/>
                    </a:lnTo>
                    <a:lnTo>
                      <a:pt x="0" y="8"/>
                    </a:lnTo>
                    <a:lnTo>
                      <a:pt x="0" y="16"/>
                    </a:lnTo>
                  </a:path>
                </a:pathLst>
              </a:custGeom>
              <a:solidFill>
                <a:srgbClr val="008000"/>
              </a:solidFill>
              <a:ln w="9525" cap="rnd">
                <a:noFill/>
                <a:round/>
                <a:headEnd/>
                <a:tailEnd/>
              </a:ln>
            </p:spPr>
            <p:txBody>
              <a:bodyPr/>
              <a:lstStyle/>
              <a:p>
                <a:endParaRPr lang="fr-FR"/>
              </a:p>
            </p:txBody>
          </p:sp>
          <p:sp>
            <p:nvSpPr>
              <p:cNvPr id="13583" name="Freeform 3397"/>
              <p:cNvSpPr>
                <a:spLocks/>
              </p:cNvSpPr>
              <p:nvPr/>
            </p:nvSpPr>
            <p:spPr bwMode="auto">
              <a:xfrm>
                <a:off x="5642" y="1970"/>
                <a:ext cx="17" cy="17"/>
              </a:xfrm>
              <a:custGeom>
                <a:avLst/>
                <a:gdLst>
                  <a:gd name="T0" fmla="*/ 0 w 17"/>
                  <a:gd name="T1" fmla="*/ 16 h 17"/>
                  <a:gd name="T2" fmla="*/ 9 w 17"/>
                  <a:gd name="T3" fmla="*/ 16 h 17"/>
                  <a:gd name="T4" fmla="*/ 16 w 17"/>
                  <a:gd name="T5" fmla="*/ 9 h 17"/>
                  <a:gd name="T6" fmla="*/ 9 w 17"/>
                  <a:gd name="T7" fmla="*/ 0 h 17"/>
                  <a:gd name="T8" fmla="*/ 9 w 17"/>
                  <a:gd name="T9" fmla="*/ 0 h 17"/>
                  <a:gd name="T10" fmla="*/ 0 w 17"/>
                  <a:gd name="T11" fmla="*/ 0 h 17"/>
                  <a:gd name="T12" fmla="*/ 0 w 17"/>
                  <a:gd name="T13" fmla="*/ 9 h 17"/>
                  <a:gd name="T14" fmla="*/ 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0" y="16"/>
                    </a:moveTo>
                    <a:lnTo>
                      <a:pt x="9" y="16"/>
                    </a:lnTo>
                    <a:lnTo>
                      <a:pt x="16" y="9"/>
                    </a:lnTo>
                    <a:lnTo>
                      <a:pt x="9" y="0"/>
                    </a:lnTo>
                    <a:lnTo>
                      <a:pt x="0" y="0"/>
                    </a:lnTo>
                    <a:lnTo>
                      <a:pt x="0" y="9"/>
                    </a:lnTo>
                    <a:lnTo>
                      <a:pt x="0" y="16"/>
                    </a:lnTo>
                  </a:path>
                </a:pathLst>
              </a:custGeom>
              <a:solidFill>
                <a:srgbClr val="008000"/>
              </a:solidFill>
              <a:ln w="9525" cap="rnd">
                <a:noFill/>
                <a:round/>
                <a:headEnd/>
                <a:tailEnd/>
              </a:ln>
            </p:spPr>
            <p:txBody>
              <a:bodyPr/>
              <a:lstStyle/>
              <a:p>
                <a:endParaRPr lang="fr-FR"/>
              </a:p>
            </p:txBody>
          </p:sp>
          <p:sp>
            <p:nvSpPr>
              <p:cNvPr id="13584" name="Freeform 3398"/>
              <p:cNvSpPr>
                <a:spLocks/>
              </p:cNvSpPr>
              <p:nvPr/>
            </p:nvSpPr>
            <p:spPr bwMode="auto">
              <a:xfrm>
                <a:off x="5633" y="1968"/>
                <a:ext cx="17" cy="17"/>
              </a:xfrm>
              <a:custGeom>
                <a:avLst/>
                <a:gdLst>
                  <a:gd name="T0" fmla="*/ 6 w 17"/>
                  <a:gd name="T1" fmla="*/ 16 h 17"/>
                  <a:gd name="T2" fmla="*/ 16 w 17"/>
                  <a:gd name="T3" fmla="*/ 16 h 17"/>
                  <a:gd name="T4" fmla="*/ 16 w 17"/>
                  <a:gd name="T5" fmla="*/ 6 h 17"/>
                  <a:gd name="T6" fmla="*/ 16 w 17"/>
                  <a:gd name="T7" fmla="*/ 0 h 17"/>
                  <a:gd name="T8" fmla="*/ 16 w 17"/>
                  <a:gd name="T9" fmla="*/ 0 h 17"/>
                  <a:gd name="T10" fmla="*/ 6 w 17"/>
                  <a:gd name="T11" fmla="*/ 0 h 17"/>
                  <a:gd name="T12" fmla="*/ 0 w 17"/>
                  <a:gd name="T13" fmla="*/ 6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16"/>
                    </a:lnTo>
                    <a:lnTo>
                      <a:pt x="16" y="6"/>
                    </a:lnTo>
                    <a:lnTo>
                      <a:pt x="16" y="0"/>
                    </a:lnTo>
                    <a:lnTo>
                      <a:pt x="6" y="0"/>
                    </a:lnTo>
                    <a:lnTo>
                      <a:pt x="0" y="6"/>
                    </a:lnTo>
                    <a:lnTo>
                      <a:pt x="6" y="16"/>
                    </a:lnTo>
                  </a:path>
                </a:pathLst>
              </a:custGeom>
              <a:solidFill>
                <a:srgbClr val="008000"/>
              </a:solidFill>
              <a:ln w="9525" cap="rnd">
                <a:noFill/>
                <a:round/>
                <a:headEnd/>
                <a:tailEnd/>
              </a:ln>
            </p:spPr>
            <p:txBody>
              <a:bodyPr/>
              <a:lstStyle/>
              <a:p>
                <a:endParaRPr lang="fr-FR"/>
              </a:p>
            </p:txBody>
          </p:sp>
          <p:sp>
            <p:nvSpPr>
              <p:cNvPr id="13585" name="Freeform 3399"/>
              <p:cNvSpPr>
                <a:spLocks/>
              </p:cNvSpPr>
              <p:nvPr/>
            </p:nvSpPr>
            <p:spPr bwMode="auto">
              <a:xfrm>
                <a:off x="5624" y="1966"/>
                <a:ext cx="17" cy="17"/>
              </a:xfrm>
              <a:custGeom>
                <a:avLst/>
                <a:gdLst>
                  <a:gd name="T0" fmla="*/ 8 w 17"/>
                  <a:gd name="T1" fmla="*/ 16 h 17"/>
                  <a:gd name="T2" fmla="*/ 16 w 17"/>
                  <a:gd name="T3" fmla="*/ 16 h 17"/>
                  <a:gd name="T4" fmla="*/ 16 w 17"/>
                  <a:gd name="T5" fmla="*/ 8 h 17"/>
                  <a:gd name="T6" fmla="*/ 16 w 17"/>
                  <a:gd name="T7" fmla="*/ 0 h 17"/>
                  <a:gd name="T8" fmla="*/ 16 w 17"/>
                  <a:gd name="T9" fmla="*/ 0 h 17"/>
                  <a:gd name="T10" fmla="*/ 8 w 17"/>
                  <a:gd name="T11" fmla="*/ 0 h 17"/>
                  <a:gd name="T12" fmla="*/ 0 w 17"/>
                  <a:gd name="T13" fmla="*/ 8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8"/>
                    </a:lnTo>
                    <a:lnTo>
                      <a:pt x="16" y="0"/>
                    </a:lnTo>
                    <a:lnTo>
                      <a:pt x="8" y="0"/>
                    </a:lnTo>
                    <a:lnTo>
                      <a:pt x="0" y="8"/>
                    </a:lnTo>
                    <a:lnTo>
                      <a:pt x="8" y="16"/>
                    </a:lnTo>
                  </a:path>
                </a:pathLst>
              </a:custGeom>
              <a:solidFill>
                <a:srgbClr val="008000"/>
              </a:solidFill>
              <a:ln w="9525" cap="rnd">
                <a:noFill/>
                <a:round/>
                <a:headEnd/>
                <a:tailEnd/>
              </a:ln>
            </p:spPr>
            <p:txBody>
              <a:bodyPr/>
              <a:lstStyle/>
              <a:p>
                <a:endParaRPr lang="fr-FR"/>
              </a:p>
            </p:txBody>
          </p:sp>
          <p:sp>
            <p:nvSpPr>
              <p:cNvPr id="13586" name="Freeform 3400"/>
              <p:cNvSpPr>
                <a:spLocks/>
              </p:cNvSpPr>
              <p:nvPr/>
            </p:nvSpPr>
            <p:spPr bwMode="auto">
              <a:xfrm>
                <a:off x="5615" y="1966"/>
                <a:ext cx="17" cy="17"/>
              </a:xfrm>
              <a:custGeom>
                <a:avLst/>
                <a:gdLst>
                  <a:gd name="T0" fmla="*/ 8 w 17"/>
                  <a:gd name="T1" fmla="*/ 16 h 17"/>
                  <a:gd name="T2" fmla="*/ 16 w 17"/>
                  <a:gd name="T3" fmla="*/ 16 h 17"/>
                  <a:gd name="T4" fmla="*/ 16 w 17"/>
                  <a:gd name="T5" fmla="*/ 8 h 17"/>
                  <a:gd name="T6" fmla="*/ 16 w 17"/>
                  <a:gd name="T7" fmla="*/ 0 h 17"/>
                  <a:gd name="T8" fmla="*/ 16 w 17"/>
                  <a:gd name="T9" fmla="*/ 0 h 17"/>
                  <a:gd name="T10" fmla="*/ 8 w 17"/>
                  <a:gd name="T11" fmla="*/ 0 h 17"/>
                  <a:gd name="T12" fmla="*/ 0 w 17"/>
                  <a:gd name="T13" fmla="*/ 8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8"/>
                    </a:lnTo>
                    <a:lnTo>
                      <a:pt x="16" y="0"/>
                    </a:lnTo>
                    <a:lnTo>
                      <a:pt x="8" y="0"/>
                    </a:lnTo>
                    <a:lnTo>
                      <a:pt x="0" y="8"/>
                    </a:lnTo>
                    <a:lnTo>
                      <a:pt x="8" y="16"/>
                    </a:lnTo>
                  </a:path>
                </a:pathLst>
              </a:custGeom>
              <a:solidFill>
                <a:srgbClr val="008000"/>
              </a:solidFill>
              <a:ln w="9525" cap="rnd">
                <a:noFill/>
                <a:round/>
                <a:headEnd/>
                <a:tailEnd/>
              </a:ln>
            </p:spPr>
            <p:txBody>
              <a:bodyPr/>
              <a:lstStyle/>
              <a:p>
                <a:endParaRPr lang="fr-FR"/>
              </a:p>
            </p:txBody>
          </p:sp>
          <p:sp>
            <p:nvSpPr>
              <p:cNvPr id="13587" name="Freeform 3401"/>
              <p:cNvSpPr>
                <a:spLocks/>
              </p:cNvSpPr>
              <p:nvPr/>
            </p:nvSpPr>
            <p:spPr bwMode="auto">
              <a:xfrm>
                <a:off x="5605" y="1963"/>
                <a:ext cx="17" cy="17"/>
              </a:xfrm>
              <a:custGeom>
                <a:avLst/>
                <a:gdLst>
                  <a:gd name="T0" fmla="*/ 9 w 17"/>
                  <a:gd name="T1" fmla="*/ 16 h 17"/>
                  <a:gd name="T2" fmla="*/ 16 w 17"/>
                  <a:gd name="T3" fmla="*/ 16 h 17"/>
                  <a:gd name="T4" fmla="*/ 16 w 17"/>
                  <a:gd name="T5" fmla="*/ 9 h 17"/>
                  <a:gd name="T6" fmla="*/ 16 w 17"/>
                  <a:gd name="T7" fmla="*/ 0 h 17"/>
                  <a:gd name="T8" fmla="*/ 16 w 17"/>
                  <a:gd name="T9" fmla="*/ 0 h 17"/>
                  <a:gd name="T10" fmla="*/ 9 w 17"/>
                  <a:gd name="T11" fmla="*/ 0 h 17"/>
                  <a:gd name="T12" fmla="*/ 0 w 17"/>
                  <a:gd name="T13" fmla="*/ 9 h 17"/>
                  <a:gd name="T14" fmla="*/ 9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16"/>
                    </a:moveTo>
                    <a:lnTo>
                      <a:pt x="16" y="16"/>
                    </a:lnTo>
                    <a:lnTo>
                      <a:pt x="16" y="9"/>
                    </a:lnTo>
                    <a:lnTo>
                      <a:pt x="16" y="0"/>
                    </a:lnTo>
                    <a:lnTo>
                      <a:pt x="9" y="0"/>
                    </a:lnTo>
                    <a:lnTo>
                      <a:pt x="0" y="9"/>
                    </a:lnTo>
                    <a:lnTo>
                      <a:pt x="9" y="16"/>
                    </a:lnTo>
                  </a:path>
                </a:pathLst>
              </a:custGeom>
              <a:solidFill>
                <a:srgbClr val="008000"/>
              </a:solidFill>
              <a:ln w="9525" cap="rnd">
                <a:noFill/>
                <a:round/>
                <a:headEnd/>
                <a:tailEnd/>
              </a:ln>
            </p:spPr>
            <p:txBody>
              <a:bodyPr/>
              <a:lstStyle/>
              <a:p>
                <a:endParaRPr lang="fr-FR"/>
              </a:p>
            </p:txBody>
          </p:sp>
          <p:sp>
            <p:nvSpPr>
              <p:cNvPr id="13588" name="Freeform 3402"/>
              <p:cNvSpPr>
                <a:spLocks/>
              </p:cNvSpPr>
              <p:nvPr/>
            </p:nvSpPr>
            <p:spPr bwMode="auto">
              <a:xfrm>
                <a:off x="5596" y="1961"/>
                <a:ext cx="17" cy="17"/>
              </a:xfrm>
              <a:custGeom>
                <a:avLst/>
                <a:gdLst>
                  <a:gd name="T0" fmla="*/ 6 w 17"/>
                  <a:gd name="T1" fmla="*/ 16 h 17"/>
                  <a:gd name="T2" fmla="*/ 16 w 17"/>
                  <a:gd name="T3" fmla="*/ 16 h 17"/>
                  <a:gd name="T4" fmla="*/ 16 w 17"/>
                  <a:gd name="T5" fmla="*/ 6 h 17"/>
                  <a:gd name="T6" fmla="*/ 16 w 17"/>
                  <a:gd name="T7" fmla="*/ 0 h 17"/>
                  <a:gd name="T8" fmla="*/ 16 w 17"/>
                  <a:gd name="T9" fmla="*/ 0 h 17"/>
                  <a:gd name="T10" fmla="*/ 6 w 17"/>
                  <a:gd name="T11" fmla="*/ 0 h 17"/>
                  <a:gd name="T12" fmla="*/ 0 w 17"/>
                  <a:gd name="T13" fmla="*/ 6 h 17"/>
                  <a:gd name="T14" fmla="*/ 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6" y="16"/>
                    </a:moveTo>
                    <a:lnTo>
                      <a:pt x="16" y="16"/>
                    </a:lnTo>
                    <a:lnTo>
                      <a:pt x="16" y="6"/>
                    </a:lnTo>
                    <a:lnTo>
                      <a:pt x="16" y="0"/>
                    </a:lnTo>
                    <a:lnTo>
                      <a:pt x="6" y="0"/>
                    </a:lnTo>
                    <a:lnTo>
                      <a:pt x="0" y="6"/>
                    </a:lnTo>
                    <a:lnTo>
                      <a:pt x="6" y="16"/>
                    </a:lnTo>
                  </a:path>
                </a:pathLst>
              </a:custGeom>
              <a:solidFill>
                <a:srgbClr val="008000"/>
              </a:solidFill>
              <a:ln w="9525" cap="rnd">
                <a:noFill/>
                <a:round/>
                <a:headEnd/>
                <a:tailEnd/>
              </a:ln>
            </p:spPr>
            <p:txBody>
              <a:bodyPr/>
              <a:lstStyle/>
              <a:p>
                <a:endParaRPr lang="fr-FR"/>
              </a:p>
            </p:txBody>
          </p:sp>
          <p:sp>
            <p:nvSpPr>
              <p:cNvPr id="13589" name="Freeform 3403"/>
              <p:cNvSpPr>
                <a:spLocks/>
              </p:cNvSpPr>
              <p:nvPr/>
            </p:nvSpPr>
            <p:spPr bwMode="auto">
              <a:xfrm>
                <a:off x="5587" y="1959"/>
                <a:ext cx="17" cy="17"/>
              </a:xfrm>
              <a:custGeom>
                <a:avLst/>
                <a:gdLst>
                  <a:gd name="T0" fmla="*/ 8 w 17"/>
                  <a:gd name="T1" fmla="*/ 16 h 17"/>
                  <a:gd name="T2" fmla="*/ 16 w 17"/>
                  <a:gd name="T3" fmla="*/ 16 h 17"/>
                  <a:gd name="T4" fmla="*/ 16 w 17"/>
                  <a:gd name="T5" fmla="*/ 8 h 17"/>
                  <a:gd name="T6" fmla="*/ 16 w 17"/>
                  <a:gd name="T7" fmla="*/ 0 h 17"/>
                  <a:gd name="T8" fmla="*/ 16 w 17"/>
                  <a:gd name="T9" fmla="*/ 0 h 17"/>
                  <a:gd name="T10" fmla="*/ 8 w 17"/>
                  <a:gd name="T11" fmla="*/ 0 h 17"/>
                  <a:gd name="T12" fmla="*/ 0 w 17"/>
                  <a:gd name="T13" fmla="*/ 8 h 17"/>
                  <a:gd name="T14" fmla="*/ 8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8" y="16"/>
                    </a:moveTo>
                    <a:lnTo>
                      <a:pt x="16" y="16"/>
                    </a:lnTo>
                    <a:lnTo>
                      <a:pt x="16" y="8"/>
                    </a:lnTo>
                    <a:lnTo>
                      <a:pt x="16" y="0"/>
                    </a:lnTo>
                    <a:lnTo>
                      <a:pt x="8" y="0"/>
                    </a:lnTo>
                    <a:lnTo>
                      <a:pt x="0" y="8"/>
                    </a:lnTo>
                    <a:lnTo>
                      <a:pt x="8" y="16"/>
                    </a:lnTo>
                  </a:path>
                </a:pathLst>
              </a:custGeom>
              <a:solidFill>
                <a:srgbClr val="008000"/>
              </a:solidFill>
              <a:ln w="9525" cap="rnd">
                <a:noFill/>
                <a:round/>
                <a:headEnd/>
                <a:tailEnd/>
              </a:ln>
            </p:spPr>
            <p:txBody>
              <a:bodyPr/>
              <a:lstStyle/>
              <a:p>
                <a:endParaRPr lang="fr-FR"/>
              </a:p>
            </p:txBody>
          </p:sp>
          <p:sp>
            <p:nvSpPr>
              <p:cNvPr id="13590" name="Freeform 3404"/>
              <p:cNvSpPr>
                <a:spLocks/>
              </p:cNvSpPr>
              <p:nvPr/>
            </p:nvSpPr>
            <p:spPr bwMode="auto">
              <a:xfrm>
                <a:off x="5577" y="1959"/>
                <a:ext cx="17" cy="17"/>
              </a:xfrm>
              <a:custGeom>
                <a:avLst/>
                <a:gdLst>
                  <a:gd name="T0" fmla="*/ 9 w 17"/>
                  <a:gd name="T1" fmla="*/ 16 h 17"/>
                  <a:gd name="T2" fmla="*/ 16 w 17"/>
                  <a:gd name="T3" fmla="*/ 16 h 17"/>
                  <a:gd name="T4" fmla="*/ 16 w 17"/>
                  <a:gd name="T5" fmla="*/ 8 h 17"/>
                  <a:gd name="T6" fmla="*/ 16 w 17"/>
                  <a:gd name="T7" fmla="*/ 0 h 17"/>
                  <a:gd name="T8" fmla="*/ 16 w 17"/>
                  <a:gd name="T9" fmla="*/ 0 h 17"/>
                  <a:gd name="T10" fmla="*/ 9 w 17"/>
                  <a:gd name="T11" fmla="*/ 0 h 17"/>
                  <a:gd name="T12" fmla="*/ 0 w 17"/>
                  <a:gd name="T13" fmla="*/ 8 h 17"/>
                  <a:gd name="T14" fmla="*/ 9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9" y="16"/>
                    </a:moveTo>
                    <a:lnTo>
                      <a:pt x="16" y="16"/>
                    </a:lnTo>
                    <a:lnTo>
                      <a:pt x="16" y="8"/>
                    </a:lnTo>
                    <a:lnTo>
                      <a:pt x="16" y="0"/>
                    </a:lnTo>
                    <a:lnTo>
                      <a:pt x="9" y="0"/>
                    </a:lnTo>
                    <a:lnTo>
                      <a:pt x="0" y="8"/>
                    </a:lnTo>
                    <a:lnTo>
                      <a:pt x="9" y="16"/>
                    </a:lnTo>
                  </a:path>
                </a:pathLst>
              </a:custGeom>
              <a:solidFill>
                <a:srgbClr val="008000"/>
              </a:solidFill>
              <a:ln w="9525" cap="rnd">
                <a:noFill/>
                <a:round/>
                <a:headEnd/>
                <a:tailEnd/>
              </a:ln>
            </p:spPr>
            <p:txBody>
              <a:bodyPr/>
              <a:lstStyle/>
              <a:p>
                <a:endParaRPr lang="fr-FR"/>
              </a:p>
            </p:txBody>
          </p:sp>
          <p:sp>
            <p:nvSpPr>
              <p:cNvPr id="13591" name="Freeform 3405"/>
              <p:cNvSpPr>
                <a:spLocks/>
              </p:cNvSpPr>
              <p:nvPr/>
            </p:nvSpPr>
            <p:spPr bwMode="auto">
              <a:xfrm>
                <a:off x="5568" y="1956"/>
                <a:ext cx="17" cy="17"/>
              </a:xfrm>
              <a:custGeom>
                <a:avLst/>
                <a:gdLst>
                  <a:gd name="T0" fmla="*/ 16 w 17"/>
                  <a:gd name="T1" fmla="*/ 16 h 17"/>
                  <a:gd name="T2" fmla="*/ 16 w 17"/>
                  <a:gd name="T3" fmla="*/ 9 h 17"/>
                  <a:gd name="T4" fmla="*/ 16 w 17"/>
                  <a:gd name="T5" fmla="*/ 0 h 17"/>
                  <a:gd name="T6" fmla="*/ 6 w 17"/>
                  <a:gd name="T7" fmla="*/ 0 h 17"/>
                  <a:gd name="T8" fmla="*/ 6 w 17"/>
                  <a:gd name="T9" fmla="*/ 0 h 17"/>
                  <a:gd name="T10" fmla="*/ 0 w 17"/>
                  <a:gd name="T11" fmla="*/ 9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6" y="0"/>
                    </a:lnTo>
                    <a:lnTo>
                      <a:pt x="0" y="9"/>
                    </a:lnTo>
                    <a:lnTo>
                      <a:pt x="6" y="16"/>
                    </a:lnTo>
                    <a:lnTo>
                      <a:pt x="16" y="16"/>
                    </a:lnTo>
                  </a:path>
                </a:pathLst>
              </a:custGeom>
              <a:solidFill>
                <a:srgbClr val="008000"/>
              </a:solidFill>
              <a:ln w="9525" cap="rnd">
                <a:noFill/>
                <a:round/>
                <a:headEnd/>
                <a:tailEnd/>
              </a:ln>
            </p:spPr>
            <p:txBody>
              <a:bodyPr/>
              <a:lstStyle/>
              <a:p>
                <a:endParaRPr lang="fr-FR"/>
              </a:p>
            </p:txBody>
          </p:sp>
          <p:sp>
            <p:nvSpPr>
              <p:cNvPr id="13592" name="Freeform 3406"/>
              <p:cNvSpPr>
                <a:spLocks/>
              </p:cNvSpPr>
              <p:nvPr/>
            </p:nvSpPr>
            <p:spPr bwMode="auto">
              <a:xfrm>
                <a:off x="5559" y="1956"/>
                <a:ext cx="17" cy="17"/>
              </a:xfrm>
              <a:custGeom>
                <a:avLst/>
                <a:gdLst>
                  <a:gd name="T0" fmla="*/ 16 w 17"/>
                  <a:gd name="T1" fmla="*/ 16 h 17"/>
                  <a:gd name="T2" fmla="*/ 16 w 17"/>
                  <a:gd name="T3" fmla="*/ 9 h 17"/>
                  <a:gd name="T4" fmla="*/ 16 w 17"/>
                  <a:gd name="T5" fmla="*/ 0 h 17"/>
                  <a:gd name="T6" fmla="*/ 8 w 17"/>
                  <a:gd name="T7" fmla="*/ 0 h 17"/>
                  <a:gd name="T8" fmla="*/ 8 w 17"/>
                  <a:gd name="T9" fmla="*/ 0 h 17"/>
                  <a:gd name="T10" fmla="*/ 0 w 17"/>
                  <a:gd name="T11" fmla="*/ 9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8" y="0"/>
                    </a:lnTo>
                    <a:lnTo>
                      <a:pt x="0" y="9"/>
                    </a:lnTo>
                    <a:lnTo>
                      <a:pt x="8" y="16"/>
                    </a:lnTo>
                    <a:lnTo>
                      <a:pt x="16" y="16"/>
                    </a:lnTo>
                  </a:path>
                </a:pathLst>
              </a:custGeom>
              <a:solidFill>
                <a:srgbClr val="008000"/>
              </a:solidFill>
              <a:ln w="9525" cap="rnd">
                <a:noFill/>
                <a:round/>
                <a:headEnd/>
                <a:tailEnd/>
              </a:ln>
            </p:spPr>
            <p:txBody>
              <a:bodyPr/>
              <a:lstStyle/>
              <a:p>
                <a:endParaRPr lang="fr-FR"/>
              </a:p>
            </p:txBody>
          </p:sp>
          <p:sp>
            <p:nvSpPr>
              <p:cNvPr id="13593" name="Freeform 3407"/>
              <p:cNvSpPr>
                <a:spLocks/>
              </p:cNvSpPr>
              <p:nvPr/>
            </p:nvSpPr>
            <p:spPr bwMode="auto">
              <a:xfrm>
                <a:off x="5549" y="1956"/>
                <a:ext cx="17" cy="17"/>
              </a:xfrm>
              <a:custGeom>
                <a:avLst/>
                <a:gdLst>
                  <a:gd name="T0" fmla="*/ 16 w 17"/>
                  <a:gd name="T1" fmla="*/ 16 h 17"/>
                  <a:gd name="T2" fmla="*/ 16 w 17"/>
                  <a:gd name="T3" fmla="*/ 9 h 17"/>
                  <a:gd name="T4" fmla="*/ 16 w 17"/>
                  <a:gd name="T5" fmla="*/ 0 h 17"/>
                  <a:gd name="T6" fmla="*/ 9 w 17"/>
                  <a:gd name="T7" fmla="*/ 0 h 17"/>
                  <a:gd name="T8" fmla="*/ 9 w 17"/>
                  <a:gd name="T9" fmla="*/ 0 h 17"/>
                  <a:gd name="T10" fmla="*/ 0 w 17"/>
                  <a:gd name="T11" fmla="*/ 9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9" y="0"/>
                    </a:lnTo>
                    <a:lnTo>
                      <a:pt x="0" y="9"/>
                    </a:lnTo>
                    <a:lnTo>
                      <a:pt x="9" y="16"/>
                    </a:lnTo>
                    <a:lnTo>
                      <a:pt x="16" y="16"/>
                    </a:lnTo>
                  </a:path>
                </a:pathLst>
              </a:custGeom>
              <a:solidFill>
                <a:srgbClr val="008000"/>
              </a:solidFill>
              <a:ln w="9525" cap="rnd">
                <a:noFill/>
                <a:round/>
                <a:headEnd/>
                <a:tailEnd/>
              </a:ln>
            </p:spPr>
            <p:txBody>
              <a:bodyPr/>
              <a:lstStyle/>
              <a:p>
                <a:endParaRPr lang="fr-FR"/>
              </a:p>
            </p:txBody>
          </p:sp>
          <p:sp>
            <p:nvSpPr>
              <p:cNvPr id="13594" name="Freeform 3408"/>
              <p:cNvSpPr>
                <a:spLocks/>
              </p:cNvSpPr>
              <p:nvPr/>
            </p:nvSpPr>
            <p:spPr bwMode="auto">
              <a:xfrm>
                <a:off x="5540" y="1956"/>
                <a:ext cx="17" cy="17"/>
              </a:xfrm>
              <a:custGeom>
                <a:avLst/>
                <a:gdLst>
                  <a:gd name="T0" fmla="*/ 16 w 17"/>
                  <a:gd name="T1" fmla="*/ 16 h 17"/>
                  <a:gd name="T2" fmla="*/ 16 w 17"/>
                  <a:gd name="T3" fmla="*/ 9 h 17"/>
                  <a:gd name="T4" fmla="*/ 16 w 17"/>
                  <a:gd name="T5" fmla="*/ 0 h 17"/>
                  <a:gd name="T6" fmla="*/ 9 w 17"/>
                  <a:gd name="T7" fmla="*/ 0 h 17"/>
                  <a:gd name="T8" fmla="*/ 9 w 17"/>
                  <a:gd name="T9" fmla="*/ 0 h 17"/>
                  <a:gd name="T10" fmla="*/ 0 w 17"/>
                  <a:gd name="T11" fmla="*/ 9 h 17"/>
                  <a:gd name="T12" fmla="*/ 9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9"/>
                    </a:lnTo>
                    <a:lnTo>
                      <a:pt x="16" y="0"/>
                    </a:lnTo>
                    <a:lnTo>
                      <a:pt x="9" y="0"/>
                    </a:lnTo>
                    <a:lnTo>
                      <a:pt x="0" y="9"/>
                    </a:lnTo>
                    <a:lnTo>
                      <a:pt x="9" y="16"/>
                    </a:lnTo>
                    <a:lnTo>
                      <a:pt x="16" y="16"/>
                    </a:lnTo>
                  </a:path>
                </a:pathLst>
              </a:custGeom>
              <a:solidFill>
                <a:srgbClr val="008000"/>
              </a:solidFill>
              <a:ln w="9525" cap="rnd">
                <a:noFill/>
                <a:round/>
                <a:headEnd/>
                <a:tailEnd/>
              </a:ln>
            </p:spPr>
            <p:txBody>
              <a:bodyPr/>
              <a:lstStyle/>
              <a:p>
                <a:endParaRPr lang="fr-FR"/>
              </a:p>
            </p:txBody>
          </p:sp>
          <p:sp>
            <p:nvSpPr>
              <p:cNvPr id="13595" name="Freeform 3409"/>
              <p:cNvSpPr>
                <a:spLocks/>
              </p:cNvSpPr>
              <p:nvPr/>
            </p:nvSpPr>
            <p:spPr bwMode="auto">
              <a:xfrm>
                <a:off x="5531" y="1954"/>
                <a:ext cx="17" cy="17"/>
              </a:xfrm>
              <a:custGeom>
                <a:avLst/>
                <a:gdLst>
                  <a:gd name="T0" fmla="*/ 16 w 17"/>
                  <a:gd name="T1" fmla="*/ 16 h 17"/>
                  <a:gd name="T2" fmla="*/ 16 w 17"/>
                  <a:gd name="T3" fmla="*/ 6 h 17"/>
                  <a:gd name="T4" fmla="*/ 16 w 17"/>
                  <a:gd name="T5" fmla="*/ 0 h 17"/>
                  <a:gd name="T6" fmla="*/ 6 w 17"/>
                  <a:gd name="T7" fmla="*/ 0 h 17"/>
                  <a:gd name="T8" fmla="*/ 6 w 17"/>
                  <a:gd name="T9" fmla="*/ 0 h 17"/>
                  <a:gd name="T10" fmla="*/ 0 w 17"/>
                  <a:gd name="T11" fmla="*/ 6 h 17"/>
                  <a:gd name="T12" fmla="*/ 6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6" y="0"/>
                    </a:lnTo>
                    <a:lnTo>
                      <a:pt x="0" y="6"/>
                    </a:lnTo>
                    <a:lnTo>
                      <a:pt x="6" y="16"/>
                    </a:lnTo>
                    <a:lnTo>
                      <a:pt x="16" y="16"/>
                    </a:lnTo>
                  </a:path>
                </a:pathLst>
              </a:custGeom>
              <a:solidFill>
                <a:srgbClr val="008000"/>
              </a:solidFill>
              <a:ln w="9525" cap="rnd">
                <a:noFill/>
                <a:round/>
                <a:headEnd/>
                <a:tailEnd/>
              </a:ln>
            </p:spPr>
            <p:txBody>
              <a:bodyPr/>
              <a:lstStyle/>
              <a:p>
                <a:endParaRPr lang="fr-FR"/>
              </a:p>
            </p:txBody>
          </p:sp>
          <p:sp>
            <p:nvSpPr>
              <p:cNvPr id="13596" name="Freeform 3410"/>
              <p:cNvSpPr>
                <a:spLocks/>
              </p:cNvSpPr>
              <p:nvPr/>
            </p:nvSpPr>
            <p:spPr bwMode="auto">
              <a:xfrm>
                <a:off x="5522" y="1954"/>
                <a:ext cx="17" cy="17"/>
              </a:xfrm>
              <a:custGeom>
                <a:avLst/>
                <a:gdLst>
                  <a:gd name="T0" fmla="*/ 16 w 17"/>
                  <a:gd name="T1" fmla="*/ 16 h 17"/>
                  <a:gd name="T2" fmla="*/ 16 w 17"/>
                  <a:gd name="T3" fmla="*/ 6 h 17"/>
                  <a:gd name="T4" fmla="*/ 16 w 17"/>
                  <a:gd name="T5" fmla="*/ 0 h 17"/>
                  <a:gd name="T6" fmla="*/ 8 w 17"/>
                  <a:gd name="T7" fmla="*/ 0 h 17"/>
                  <a:gd name="T8" fmla="*/ 8 w 17"/>
                  <a:gd name="T9" fmla="*/ 0 h 17"/>
                  <a:gd name="T10" fmla="*/ 0 w 17"/>
                  <a:gd name="T11" fmla="*/ 6 h 17"/>
                  <a:gd name="T12" fmla="*/ 8 w 17"/>
                  <a:gd name="T13" fmla="*/ 16 h 17"/>
                  <a:gd name="T14" fmla="*/ 16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6" y="16"/>
                    </a:moveTo>
                    <a:lnTo>
                      <a:pt x="16" y="6"/>
                    </a:lnTo>
                    <a:lnTo>
                      <a:pt x="16" y="0"/>
                    </a:lnTo>
                    <a:lnTo>
                      <a:pt x="8" y="0"/>
                    </a:lnTo>
                    <a:lnTo>
                      <a:pt x="0" y="6"/>
                    </a:lnTo>
                    <a:lnTo>
                      <a:pt x="8" y="16"/>
                    </a:lnTo>
                    <a:lnTo>
                      <a:pt x="16" y="16"/>
                    </a:lnTo>
                  </a:path>
                </a:pathLst>
              </a:custGeom>
              <a:solidFill>
                <a:srgbClr val="008000"/>
              </a:solidFill>
              <a:ln w="9525" cap="rnd">
                <a:noFill/>
                <a:round/>
                <a:headEnd/>
                <a:tailEnd/>
              </a:ln>
            </p:spPr>
            <p:txBody>
              <a:bodyPr/>
              <a:lstStyle/>
              <a:p>
                <a:endParaRPr lang="fr-FR"/>
              </a:p>
            </p:txBody>
          </p:sp>
        </p:grpSp>
        <p:sp>
          <p:nvSpPr>
            <p:cNvPr id="13405" name="Rectangle 3412"/>
            <p:cNvSpPr>
              <a:spLocks noChangeArrowheads="1"/>
            </p:cNvSpPr>
            <p:nvPr/>
          </p:nvSpPr>
          <p:spPr bwMode="auto">
            <a:xfrm>
              <a:off x="5282" y="1994"/>
              <a:ext cx="514" cy="313"/>
            </a:xfrm>
            <a:prstGeom prst="rect">
              <a:avLst/>
            </a:prstGeom>
            <a:noFill/>
            <a:ln w="9525">
              <a:noFill/>
              <a:miter lim="800000"/>
              <a:headEnd/>
              <a:tailEnd/>
            </a:ln>
          </p:spPr>
          <p:txBody>
            <a:bodyPr wrap="none" anchor="ctr"/>
            <a:lstStyle/>
            <a:p>
              <a:endParaRPr lang="fr-FR"/>
            </a:p>
          </p:txBody>
        </p:sp>
        <p:sp>
          <p:nvSpPr>
            <p:cNvPr id="13406" name="Rectangle 3413"/>
            <p:cNvSpPr>
              <a:spLocks noChangeArrowheads="1"/>
            </p:cNvSpPr>
            <p:nvPr/>
          </p:nvSpPr>
          <p:spPr bwMode="auto">
            <a:xfrm>
              <a:off x="5231" y="1954"/>
              <a:ext cx="587" cy="165"/>
            </a:xfrm>
            <a:prstGeom prst="rect">
              <a:avLst/>
            </a:prstGeom>
            <a:noFill/>
            <a:ln w="9525">
              <a:noFill/>
              <a:miter lim="800000"/>
              <a:headEnd/>
              <a:tailEnd/>
            </a:ln>
          </p:spPr>
          <p:txBody>
            <a:bodyPr wrap="none" lIns="92075" tIns="46038" rIns="92075" bIns="46038">
              <a:spAutoFit/>
            </a:bodyPr>
            <a:lstStyle/>
            <a:p>
              <a:r>
                <a:rPr lang="fr-FR" sz="1100" dirty="0" err="1" smtClean="0">
                  <a:solidFill>
                    <a:srgbClr val="000000"/>
                  </a:solidFill>
                </a:rPr>
                <a:t>Topology</a:t>
              </a:r>
              <a:r>
                <a:rPr lang="fr-FR" sz="1100" dirty="0" smtClean="0">
                  <a:solidFill>
                    <a:srgbClr val="000000"/>
                  </a:solidFill>
                </a:rPr>
                <a:t> of</a:t>
              </a:r>
              <a:endParaRPr lang="fr-FR" sz="1100" dirty="0">
                <a:solidFill>
                  <a:srgbClr val="000000"/>
                </a:solidFill>
              </a:endParaRPr>
            </a:p>
          </p:txBody>
        </p:sp>
        <p:sp>
          <p:nvSpPr>
            <p:cNvPr id="13407" name="Rectangle 3414"/>
            <p:cNvSpPr>
              <a:spLocks noChangeArrowheads="1"/>
            </p:cNvSpPr>
            <p:nvPr/>
          </p:nvSpPr>
          <p:spPr bwMode="auto">
            <a:xfrm>
              <a:off x="5232" y="2054"/>
              <a:ext cx="489" cy="272"/>
            </a:xfrm>
            <a:prstGeom prst="rect">
              <a:avLst/>
            </a:prstGeom>
            <a:noFill/>
            <a:ln w="9525">
              <a:noFill/>
              <a:miter lim="800000"/>
              <a:headEnd/>
              <a:tailEnd/>
            </a:ln>
          </p:spPr>
          <p:txBody>
            <a:bodyPr wrap="square" lIns="92075" tIns="46038" rIns="92075" bIns="46038">
              <a:spAutoFit/>
            </a:bodyPr>
            <a:lstStyle/>
            <a:p>
              <a:r>
                <a:rPr lang="fr-FR" sz="1100" dirty="0" smtClean="0">
                  <a:solidFill>
                    <a:srgbClr val="000000"/>
                  </a:solidFill>
                </a:rPr>
                <a:t>Access</a:t>
              </a:r>
            </a:p>
            <a:p>
              <a:endParaRPr lang="fr-FR" sz="1100" dirty="0">
                <a:solidFill>
                  <a:srgbClr val="000000"/>
                </a:solidFill>
              </a:endParaRPr>
            </a:p>
          </p:txBody>
        </p:sp>
        <p:sp>
          <p:nvSpPr>
            <p:cNvPr id="13408" name="Rectangle 3415"/>
            <p:cNvSpPr>
              <a:spLocks noChangeArrowheads="1"/>
            </p:cNvSpPr>
            <p:nvPr/>
          </p:nvSpPr>
          <p:spPr bwMode="auto">
            <a:xfrm>
              <a:off x="5352" y="2177"/>
              <a:ext cx="371" cy="165"/>
            </a:xfrm>
            <a:prstGeom prst="rect">
              <a:avLst/>
            </a:prstGeom>
            <a:noFill/>
            <a:ln w="9525">
              <a:noFill/>
              <a:miter lim="800000"/>
              <a:headEnd/>
              <a:tailEnd/>
            </a:ln>
          </p:spPr>
          <p:txBody>
            <a:bodyPr wrap="square" lIns="92075" tIns="46038" rIns="92075" bIns="46038">
              <a:spAutoFit/>
            </a:bodyPr>
            <a:lstStyle/>
            <a:p>
              <a:pPr algn="l"/>
              <a:endParaRPr lang="fr-FR" sz="1100" dirty="0">
                <a:solidFill>
                  <a:srgbClr val="000000"/>
                </a:solidFill>
              </a:endParaRPr>
            </a:p>
          </p:txBody>
        </p:sp>
        <p:sp>
          <p:nvSpPr>
            <p:cNvPr id="13409" name="Line 3416"/>
            <p:cNvSpPr>
              <a:spLocks noChangeShapeType="1"/>
            </p:cNvSpPr>
            <p:nvPr/>
          </p:nvSpPr>
          <p:spPr bwMode="auto">
            <a:xfrm>
              <a:off x="5561" y="2326"/>
              <a:ext cx="0" cy="56"/>
            </a:xfrm>
            <a:prstGeom prst="line">
              <a:avLst/>
            </a:prstGeom>
            <a:noFill/>
            <a:ln w="12700">
              <a:solidFill>
                <a:srgbClr val="00FF00"/>
              </a:solidFill>
              <a:round/>
              <a:headEnd type="none" w="sm" len="sm"/>
              <a:tailEnd type="none" w="sm" len="sm"/>
            </a:ln>
          </p:spPr>
          <p:txBody>
            <a:bodyPr/>
            <a:lstStyle/>
            <a:p>
              <a:endParaRPr lang="fr-FR"/>
            </a:p>
          </p:txBody>
        </p:sp>
        <p:sp>
          <p:nvSpPr>
            <p:cNvPr id="13410" name="Freeform 3417"/>
            <p:cNvSpPr>
              <a:spLocks/>
            </p:cNvSpPr>
            <p:nvPr/>
          </p:nvSpPr>
          <p:spPr bwMode="auto">
            <a:xfrm>
              <a:off x="3539" y="1698"/>
              <a:ext cx="2093" cy="141"/>
            </a:xfrm>
            <a:custGeom>
              <a:avLst/>
              <a:gdLst>
                <a:gd name="T0" fmla="*/ 0 w 2093"/>
                <a:gd name="T1" fmla="*/ 0 h 141"/>
                <a:gd name="T2" fmla="*/ 65 w 2093"/>
                <a:gd name="T3" fmla="*/ 70 h 141"/>
                <a:gd name="T4" fmla="*/ 1046 w 2093"/>
                <a:gd name="T5" fmla="*/ 70 h 141"/>
                <a:gd name="T6" fmla="*/ 1111 w 2093"/>
                <a:gd name="T7" fmla="*/ 140 h 141"/>
                <a:gd name="T8" fmla="*/ 1176 w 2093"/>
                <a:gd name="T9" fmla="*/ 70 h 141"/>
                <a:gd name="T10" fmla="*/ 2027 w 2093"/>
                <a:gd name="T11" fmla="*/ 70 h 141"/>
                <a:gd name="T12" fmla="*/ 2092 w 2093"/>
                <a:gd name="T13" fmla="*/ 0 h 141"/>
                <a:gd name="T14" fmla="*/ 0 60000 65536"/>
                <a:gd name="T15" fmla="*/ 0 60000 65536"/>
                <a:gd name="T16" fmla="*/ 0 60000 65536"/>
                <a:gd name="T17" fmla="*/ 0 60000 65536"/>
                <a:gd name="T18" fmla="*/ 0 60000 65536"/>
                <a:gd name="T19" fmla="*/ 0 60000 65536"/>
                <a:gd name="T20" fmla="*/ 0 60000 65536"/>
                <a:gd name="T21" fmla="*/ 0 w 2093"/>
                <a:gd name="T22" fmla="*/ 0 h 141"/>
                <a:gd name="T23" fmla="*/ 2093 w 2093"/>
                <a:gd name="T24" fmla="*/ 141 h 1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93" h="141">
                  <a:moveTo>
                    <a:pt x="0" y="0"/>
                  </a:moveTo>
                  <a:lnTo>
                    <a:pt x="65" y="70"/>
                  </a:lnTo>
                  <a:lnTo>
                    <a:pt x="1046" y="70"/>
                  </a:lnTo>
                  <a:lnTo>
                    <a:pt x="1111" y="140"/>
                  </a:lnTo>
                  <a:lnTo>
                    <a:pt x="1176" y="70"/>
                  </a:lnTo>
                  <a:lnTo>
                    <a:pt x="2027" y="70"/>
                  </a:lnTo>
                  <a:lnTo>
                    <a:pt x="2092" y="0"/>
                  </a:lnTo>
                </a:path>
              </a:pathLst>
            </a:custGeom>
            <a:noFill/>
            <a:ln w="12700" cap="rnd">
              <a:solidFill>
                <a:srgbClr val="0000FF"/>
              </a:solidFill>
              <a:round/>
              <a:headEnd type="none" w="sm" len="sm"/>
              <a:tailEnd type="none" w="sm" len="sm"/>
            </a:ln>
          </p:spPr>
          <p:txBody>
            <a:bodyPr/>
            <a:lstStyle/>
            <a:p>
              <a:endParaRPr lang="fr-FR"/>
            </a:p>
          </p:txBody>
        </p:sp>
        <p:grpSp>
          <p:nvGrpSpPr>
            <p:cNvPr id="17" name="Group 3421"/>
            <p:cNvGrpSpPr>
              <a:grpSpLocks/>
            </p:cNvGrpSpPr>
            <p:nvPr/>
          </p:nvGrpSpPr>
          <p:grpSpPr bwMode="auto">
            <a:xfrm>
              <a:off x="4097" y="1907"/>
              <a:ext cx="419" cy="562"/>
              <a:chOff x="4097" y="1907"/>
              <a:chExt cx="419" cy="562"/>
            </a:xfrm>
          </p:grpSpPr>
          <p:sp>
            <p:nvSpPr>
              <p:cNvPr id="13421" name="Freeform 3418"/>
              <p:cNvSpPr>
                <a:spLocks/>
              </p:cNvSpPr>
              <p:nvPr/>
            </p:nvSpPr>
            <p:spPr bwMode="auto">
              <a:xfrm>
                <a:off x="4125" y="1952"/>
                <a:ext cx="364" cy="475"/>
              </a:xfrm>
              <a:custGeom>
                <a:avLst/>
                <a:gdLst>
                  <a:gd name="T0" fmla="*/ 363 w 364"/>
                  <a:gd name="T1" fmla="*/ 11 h 475"/>
                  <a:gd name="T2" fmla="*/ 349 w 364"/>
                  <a:gd name="T3" fmla="*/ 0 h 475"/>
                  <a:gd name="T4" fmla="*/ 0 w 364"/>
                  <a:gd name="T5" fmla="*/ 462 h 475"/>
                  <a:gd name="T6" fmla="*/ 14 w 364"/>
                  <a:gd name="T7" fmla="*/ 474 h 475"/>
                  <a:gd name="T8" fmla="*/ 363 w 364"/>
                  <a:gd name="T9" fmla="*/ 11 h 475"/>
                  <a:gd name="T10" fmla="*/ 0 60000 65536"/>
                  <a:gd name="T11" fmla="*/ 0 60000 65536"/>
                  <a:gd name="T12" fmla="*/ 0 60000 65536"/>
                  <a:gd name="T13" fmla="*/ 0 60000 65536"/>
                  <a:gd name="T14" fmla="*/ 0 60000 65536"/>
                  <a:gd name="T15" fmla="*/ 0 w 364"/>
                  <a:gd name="T16" fmla="*/ 0 h 475"/>
                  <a:gd name="T17" fmla="*/ 364 w 364"/>
                  <a:gd name="T18" fmla="*/ 475 h 475"/>
                </a:gdLst>
                <a:ahLst/>
                <a:cxnLst>
                  <a:cxn ang="T10">
                    <a:pos x="T0" y="T1"/>
                  </a:cxn>
                  <a:cxn ang="T11">
                    <a:pos x="T2" y="T3"/>
                  </a:cxn>
                  <a:cxn ang="T12">
                    <a:pos x="T4" y="T5"/>
                  </a:cxn>
                  <a:cxn ang="T13">
                    <a:pos x="T6" y="T7"/>
                  </a:cxn>
                  <a:cxn ang="T14">
                    <a:pos x="T8" y="T9"/>
                  </a:cxn>
                </a:cxnLst>
                <a:rect l="T15" t="T16" r="T17" b="T18"/>
                <a:pathLst>
                  <a:path w="364" h="475">
                    <a:moveTo>
                      <a:pt x="363" y="11"/>
                    </a:moveTo>
                    <a:lnTo>
                      <a:pt x="349" y="0"/>
                    </a:lnTo>
                    <a:lnTo>
                      <a:pt x="0" y="462"/>
                    </a:lnTo>
                    <a:lnTo>
                      <a:pt x="14" y="474"/>
                    </a:lnTo>
                    <a:lnTo>
                      <a:pt x="363" y="11"/>
                    </a:lnTo>
                  </a:path>
                </a:pathLst>
              </a:custGeom>
              <a:solidFill>
                <a:srgbClr val="595959"/>
              </a:solidFill>
              <a:ln w="9525" cap="rnd">
                <a:noFill/>
                <a:round/>
                <a:headEnd/>
                <a:tailEnd/>
              </a:ln>
            </p:spPr>
            <p:txBody>
              <a:bodyPr/>
              <a:lstStyle/>
              <a:p>
                <a:endParaRPr lang="fr-FR"/>
              </a:p>
            </p:txBody>
          </p:sp>
          <p:sp>
            <p:nvSpPr>
              <p:cNvPr id="13422" name="Freeform 3419"/>
              <p:cNvSpPr>
                <a:spLocks/>
              </p:cNvSpPr>
              <p:nvPr/>
            </p:nvSpPr>
            <p:spPr bwMode="auto">
              <a:xfrm>
                <a:off x="4450" y="1907"/>
                <a:ext cx="66" cy="76"/>
              </a:xfrm>
              <a:custGeom>
                <a:avLst/>
                <a:gdLst>
                  <a:gd name="T0" fmla="*/ 54 w 66"/>
                  <a:gd name="T1" fmla="*/ 75 h 76"/>
                  <a:gd name="T2" fmla="*/ 65 w 66"/>
                  <a:gd name="T3" fmla="*/ 0 h 76"/>
                  <a:gd name="T4" fmla="*/ 0 w 66"/>
                  <a:gd name="T5" fmla="*/ 35 h 76"/>
                  <a:gd name="T6" fmla="*/ 54 w 66"/>
                  <a:gd name="T7" fmla="*/ 75 h 76"/>
                  <a:gd name="T8" fmla="*/ 0 60000 65536"/>
                  <a:gd name="T9" fmla="*/ 0 60000 65536"/>
                  <a:gd name="T10" fmla="*/ 0 60000 65536"/>
                  <a:gd name="T11" fmla="*/ 0 60000 65536"/>
                  <a:gd name="T12" fmla="*/ 0 w 66"/>
                  <a:gd name="T13" fmla="*/ 0 h 76"/>
                  <a:gd name="T14" fmla="*/ 66 w 66"/>
                  <a:gd name="T15" fmla="*/ 76 h 76"/>
                </a:gdLst>
                <a:ahLst/>
                <a:cxnLst>
                  <a:cxn ang="T8">
                    <a:pos x="T0" y="T1"/>
                  </a:cxn>
                  <a:cxn ang="T9">
                    <a:pos x="T2" y="T3"/>
                  </a:cxn>
                  <a:cxn ang="T10">
                    <a:pos x="T4" y="T5"/>
                  </a:cxn>
                  <a:cxn ang="T11">
                    <a:pos x="T6" y="T7"/>
                  </a:cxn>
                </a:cxnLst>
                <a:rect l="T12" t="T13" r="T14" b="T15"/>
                <a:pathLst>
                  <a:path w="66" h="76">
                    <a:moveTo>
                      <a:pt x="54" y="75"/>
                    </a:moveTo>
                    <a:lnTo>
                      <a:pt x="65" y="0"/>
                    </a:lnTo>
                    <a:lnTo>
                      <a:pt x="0" y="35"/>
                    </a:lnTo>
                    <a:lnTo>
                      <a:pt x="54" y="75"/>
                    </a:lnTo>
                  </a:path>
                </a:pathLst>
              </a:custGeom>
              <a:solidFill>
                <a:srgbClr val="595959"/>
              </a:solidFill>
              <a:ln w="9525" cap="rnd">
                <a:noFill/>
                <a:round/>
                <a:headEnd/>
                <a:tailEnd/>
              </a:ln>
            </p:spPr>
            <p:txBody>
              <a:bodyPr/>
              <a:lstStyle/>
              <a:p>
                <a:endParaRPr lang="fr-FR"/>
              </a:p>
            </p:txBody>
          </p:sp>
          <p:sp>
            <p:nvSpPr>
              <p:cNvPr id="13423" name="Freeform 3420"/>
              <p:cNvSpPr>
                <a:spLocks/>
              </p:cNvSpPr>
              <p:nvPr/>
            </p:nvSpPr>
            <p:spPr bwMode="auto">
              <a:xfrm>
                <a:off x="4097" y="2394"/>
                <a:ext cx="66" cy="75"/>
              </a:xfrm>
              <a:custGeom>
                <a:avLst/>
                <a:gdLst>
                  <a:gd name="T0" fmla="*/ 12 w 66"/>
                  <a:gd name="T1" fmla="*/ 0 h 75"/>
                  <a:gd name="T2" fmla="*/ 0 w 66"/>
                  <a:gd name="T3" fmla="*/ 74 h 75"/>
                  <a:gd name="T4" fmla="*/ 65 w 66"/>
                  <a:gd name="T5" fmla="*/ 39 h 75"/>
                  <a:gd name="T6" fmla="*/ 12 w 66"/>
                  <a:gd name="T7" fmla="*/ 0 h 75"/>
                  <a:gd name="T8" fmla="*/ 0 60000 65536"/>
                  <a:gd name="T9" fmla="*/ 0 60000 65536"/>
                  <a:gd name="T10" fmla="*/ 0 60000 65536"/>
                  <a:gd name="T11" fmla="*/ 0 60000 65536"/>
                  <a:gd name="T12" fmla="*/ 0 w 66"/>
                  <a:gd name="T13" fmla="*/ 0 h 75"/>
                  <a:gd name="T14" fmla="*/ 66 w 66"/>
                  <a:gd name="T15" fmla="*/ 75 h 75"/>
                </a:gdLst>
                <a:ahLst/>
                <a:cxnLst>
                  <a:cxn ang="T8">
                    <a:pos x="T0" y="T1"/>
                  </a:cxn>
                  <a:cxn ang="T9">
                    <a:pos x="T2" y="T3"/>
                  </a:cxn>
                  <a:cxn ang="T10">
                    <a:pos x="T4" y="T5"/>
                  </a:cxn>
                  <a:cxn ang="T11">
                    <a:pos x="T6" y="T7"/>
                  </a:cxn>
                </a:cxnLst>
                <a:rect l="T12" t="T13" r="T14" b="T15"/>
                <a:pathLst>
                  <a:path w="66" h="75">
                    <a:moveTo>
                      <a:pt x="12" y="0"/>
                    </a:moveTo>
                    <a:lnTo>
                      <a:pt x="0" y="74"/>
                    </a:lnTo>
                    <a:lnTo>
                      <a:pt x="65" y="39"/>
                    </a:lnTo>
                    <a:lnTo>
                      <a:pt x="12" y="0"/>
                    </a:lnTo>
                  </a:path>
                </a:pathLst>
              </a:custGeom>
              <a:solidFill>
                <a:srgbClr val="595959"/>
              </a:solidFill>
              <a:ln w="9525" cap="rnd">
                <a:noFill/>
                <a:round/>
                <a:headEnd/>
                <a:tailEnd/>
              </a:ln>
            </p:spPr>
            <p:txBody>
              <a:bodyPr/>
              <a:lstStyle/>
              <a:p>
                <a:endParaRPr lang="fr-FR"/>
              </a:p>
            </p:txBody>
          </p:sp>
        </p:grpSp>
        <p:grpSp>
          <p:nvGrpSpPr>
            <p:cNvPr id="18" name="Group 3430"/>
            <p:cNvGrpSpPr>
              <a:grpSpLocks/>
            </p:cNvGrpSpPr>
            <p:nvPr/>
          </p:nvGrpSpPr>
          <p:grpSpPr bwMode="auto">
            <a:xfrm>
              <a:off x="4532" y="1907"/>
              <a:ext cx="105" cy="562"/>
              <a:chOff x="4532" y="1907"/>
              <a:chExt cx="105" cy="562"/>
            </a:xfrm>
          </p:grpSpPr>
          <p:sp>
            <p:nvSpPr>
              <p:cNvPr id="13413" name="Freeform 3422"/>
              <p:cNvSpPr>
                <a:spLocks/>
              </p:cNvSpPr>
              <p:nvPr/>
            </p:nvSpPr>
            <p:spPr bwMode="auto">
              <a:xfrm>
                <a:off x="4576" y="1907"/>
                <a:ext cx="19" cy="57"/>
              </a:xfrm>
              <a:custGeom>
                <a:avLst/>
                <a:gdLst>
                  <a:gd name="T0" fmla="*/ 18 w 19"/>
                  <a:gd name="T1" fmla="*/ 0 h 57"/>
                  <a:gd name="T2" fmla="*/ 0 w 19"/>
                  <a:gd name="T3" fmla="*/ 0 h 57"/>
                  <a:gd name="T4" fmla="*/ 0 w 19"/>
                  <a:gd name="T5" fmla="*/ 56 h 57"/>
                  <a:gd name="T6" fmla="*/ 18 w 19"/>
                  <a:gd name="T7" fmla="*/ 56 h 57"/>
                  <a:gd name="T8" fmla="*/ 18 w 19"/>
                  <a:gd name="T9" fmla="*/ 0 h 57"/>
                  <a:gd name="T10" fmla="*/ 0 60000 65536"/>
                  <a:gd name="T11" fmla="*/ 0 60000 65536"/>
                  <a:gd name="T12" fmla="*/ 0 60000 65536"/>
                  <a:gd name="T13" fmla="*/ 0 60000 65536"/>
                  <a:gd name="T14" fmla="*/ 0 60000 65536"/>
                  <a:gd name="T15" fmla="*/ 0 w 19"/>
                  <a:gd name="T16" fmla="*/ 0 h 57"/>
                  <a:gd name="T17" fmla="*/ 19 w 19"/>
                  <a:gd name="T18" fmla="*/ 57 h 57"/>
                </a:gdLst>
                <a:ahLst/>
                <a:cxnLst>
                  <a:cxn ang="T10">
                    <a:pos x="T0" y="T1"/>
                  </a:cxn>
                  <a:cxn ang="T11">
                    <a:pos x="T2" y="T3"/>
                  </a:cxn>
                  <a:cxn ang="T12">
                    <a:pos x="T4" y="T5"/>
                  </a:cxn>
                  <a:cxn ang="T13">
                    <a:pos x="T6" y="T7"/>
                  </a:cxn>
                  <a:cxn ang="T14">
                    <a:pos x="T8" y="T9"/>
                  </a:cxn>
                </a:cxnLst>
                <a:rect l="T15" t="T16" r="T17" b="T18"/>
                <a:pathLst>
                  <a:path w="19" h="57">
                    <a:moveTo>
                      <a:pt x="18" y="0"/>
                    </a:moveTo>
                    <a:lnTo>
                      <a:pt x="0" y="0"/>
                    </a:lnTo>
                    <a:lnTo>
                      <a:pt x="0" y="56"/>
                    </a:lnTo>
                    <a:lnTo>
                      <a:pt x="18" y="56"/>
                    </a:lnTo>
                    <a:lnTo>
                      <a:pt x="18" y="0"/>
                    </a:lnTo>
                  </a:path>
                </a:pathLst>
              </a:custGeom>
              <a:solidFill>
                <a:srgbClr val="000080"/>
              </a:solidFill>
              <a:ln w="9525" cap="rnd">
                <a:noFill/>
                <a:round/>
                <a:headEnd/>
                <a:tailEnd/>
              </a:ln>
            </p:spPr>
            <p:txBody>
              <a:bodyPr/>
              <a:lstStyle/>
              <a:p>
                <a:endParaRPr lang="fr-FR"/>
              </a:p>
            </p:txBody>
          </p:sp>
          <p:sp>
            <p:nvSpPr>
              <p:cNvPr id="13414" name="Freeform 3423"/>
              <p:cNvSpPr>
                <a:spLocks/>
              </p:cNvSpPr>
              <p:nvPr/>
            </p:nvSpPr>
            <p:spPr bwMode="auto">
              <a:xfrm>
                <a:off x="4576" y="1982"/>
                <a:ext cx="19" cy="57"/>
              </a:xfrm>
              <a:custGeom>
                <a:avLst/>
                <a:gdLst>
                  <a:gd name="T0" fmla="*/ 18 w 19"/>
                  <a:gd name="T1" fmla="*/ 0 h 57"/>
                  <a:gd name="T2" fmla="*/ 0 w 19"/>
                  <a:gd name="T3" fmla="*/ 0 h 57"/>
                  <a:gd name="T4" fmla="*/ 0 w 19"/>
                  <a:gd name="T5" fmla="*/ 56 h 57"/>
                  <a:gd name="T6" fmla="*/ 18 w 19"/>
                  <a:gd name="T7" fmla="*/ 56 h 57"/>
                  <a:gd name="T8" fmla="*/ 18 w 19"/>
                  <a:gd name="T9" fmla="*/ 0 h 57"/>
                  <a:gd name="T10" fmla="*/ 0 60000 65536"/>
                  <a:gd name="T11" fmla="*/ 0 60000 65536"/>
                  <a:gd name="T12" fmla="*/ 0 60000 65536"/>
                  <a:gd name="T13" fmla="*/ 0 60000 65536"/>
                  <a:gd name="T14" fmla="*/ 0 60000 65536"/>
                  <a:gd name="T15" fmla="*/ 0 w 19"/>
                  <a:gd name="T16" fmla="*/ 0 h 57"/>
                  <a:gd name="T17" fmla="*/ 19 w 19"/>
                  <a:gd name="T18" fmla="*/ 57 h 57"/>
                </a:gdLst>
                <a:ahLst/>
                <a:cxnLst>
                  <a:cxn ang="T10">
                    <a:pos x="T0" y="T1"/>
                  </a:cxn>
                  <a:cxn ang="T11">
                    <a:pos x="T2" y="T3"/>
                  </a:cxn>
                  <a:cxn ang="T12">
                    <a:pos x="T4" y="T5"/>
                  </a:cxn>
                  <a:cxn ang="T13">
                    <a:pos x="T6" y="T7"/>
                  </a:cxn>
                  <a:cxn ang="T14">
                    <a:pos x="T8" y="T9"/>
                  </a:cxn>
                </a:cxnLst>
                <a:rect l="T15" t="T16" r="T17" b="T18"/>
                <a:pathLst>
                  <a:path w="19" h="57">
                    <a:moveTo>
                      <a:pt x="18" y="0"/>
                    </a:moveTo>
                    <a:lnTo>
                      <a:pt x="0" y="0"/>
                    </a:lnTo>
                    <a:lnTo>
                      <a:pt x="0" y="56"/>
                    </a:lnTo>
                    <a:lnTo>
                      <a:pt x="18" y="56"/>
                    </a:lnTo>
                    <a:lnTo>
                      <a:pt x="18" y="0"/>
                    </a:lnTo>
                  </a:path>
                </a:pathLst>
              </a:custGeom>
              <a:solidFill>
                <a:srgbClr val="000080"/>
              </a:solidFill>
              <a:ln w="9525" cap="rnd">
                <a:noFill/>
                <a:round/>
                <a:headEnd/>
                <a:tailEnd/>
              </a:ln>
            </p:spPr>
            <p:txBody>
              <a:bodyPr/>
              <a:lstStyle/>
              <a:p>
                <a:endParaRPr lang="fr-FR"/>
              </a:p>
            </p:txBody>
          </p:sp>
          <p:sp>
            <p:nvSpPr>
              <p:cNvPr id="13415" name="Freeform 3424"/>
              <p:cNvSpPr>
                <a:spLocks/>
              </p:cNvSpPr>
              <p:nvPr/>
            </p:nvSpPr>
            <p:spPr bwMode="auto">
              <a:xfrm>
                <a:off x="4576" y="2056"/>
                <a:ext cx="19" cy="57"/>
              </a:xfrm>
              <a:custGeom>
                <a:avLst/>
                <a:gdLst>
                  <a:gd name="T0" fmla="*/ 18 w 19"/>
                  <a:gd name="T1" fmla="*/ 0 h 57"/>
                  <a:gd name="T2" fmla="*/ 0 w 19"/>
                  <a:gd name="T3" fmla="*/ 0 h 57"/>
                  <a:gd name="T4" fmla="*/ 0 w 19"/>
                  <a:gd name="T5" fmla="*/ 56 h 57"/>
                  <a:gd name="T6" fmla="*/ 18 w 19"/>
                  <a:gd name="T7" fmla="*/ 56 h 57"/>
                  <a:gd name="T8" fmla="*/ 18 w 19"/>
                  <a:gd name="T9" fmla="*/ 0 h 57"/>
                  <a:gd name="T10" fmla="*/ 0 60000 65536"/>
                  <a:gd name="T11" fmla="*/ 0 60000 65536"/>
                  <a:gd name="T12" fmla="*/ 0 60000 65536"/>
                  <a:gd name="T13" fmla="*/ 0 60000 65536"/>
                  <a:gd name="T14" fmla="*/ 0 60000 65536"/>
                  <a:gd name="T15" fmla="*/ 0 w 19"/>
                  <a:gd name="T16" fmla="*/ 0 h 57"/>
                  <a:gd name="T17" fmla="*/ 19 w 19"/>
                  <a:gd name="T18" fmla="*/ 57 h 57"/>
                </a:gdLst>
                <a:ahLst/>
                <a:cxnLst>
                  <a:cxn ang="T10">
                    <a:pos x="T0" y="T1"/>
                  </a:cxn>
                  <a:cxn ang="T11">
                    <a:pos x="T2" y="T3"/>
                  </a:cxn>
                  <a:cxn ang="T12">
                    <a:pos x="T4" y="T5"/>
                  </a:cxn>
                  <a:cxn ang="T13">
                    <a:pos x="T6" y="T7"/>
                  </a:cxn>
                  <a:cxn ang="T14">
                    <a:pos x="T8" y="T9"/>
                  </a:cxn>
                </a:cxnLst>
                <a:rect l="T15" t="T16" r="T17" b="T18"/>
                <a:pathLst>
                  <a:path w="19" h="57">
                    <a:moveTo>
                      <a:pt x="18" y="0"/>
                    </a:moveTo>
                    <a:lnTo>
                      <a:pt x="0" y="0"/>
                    </a:lnTo>
                    <a:lnTo>
                      <a:pt x="0" y="56"/>
                    </a:lnTo>
                    <a:lnTo>
                      <a:pt x="18" y="56"/>
                    </a:lnTo>
                    <a:lnTo>
                      <a:pt x="18" y="0"/>
                    </a:lnTo>
                  </a:path>
                </a:pathLst>
              </a:custGeom>
              <a:solidFill>
                <a:srgbClr val="000080"/>
              </a:solidFill>
              <a:ln w="9525" cap="rnd">
                <a:noFill/>
                <a:round/>
                <a:headEnd/>
                <a:tailEnd/>
              </a:ln>
            </p:spPr>
            <p:txBody>
              <a:bodyPr/>
              <a:lstStyle/>
              <a:p>
                <a:endParaRPr lang="fr-FR"/>
              </a:p>
            </p:txBody>
          </p:sp>
          <p:sp>
            <p:nvSpPr>
              <p:cNvPr id="13416" name="Freeform 3425"/>
              <p:cNvSpPr>
                <a:spLocks/>
              </p:cNvSpPr>
              <p:nvPr/>
            </p:nvSpPr>
            <p:spPr bwMode="auto">
              <a:xfrm>
                <a:off x="4576" y="2131"/>
                <a:ext cx="19" cy="57"/>
              </a:xfrm>
              <a:custGeom>
                <a:avLst/>
                <a:gdLst>
                  <a:gd name="T0" fmla="*/ 18 w 19"/>
                  <a:gd name="T1" fmla="*/ 0 h 57"/>
                  <a:gd name="T2" fmla="*/ 0 w 19"/>
                  <a:gd name="T3" fmla="*/ 0 h 57"/>
                  <a:gd name="T4" fmla="*/ 0 w 19"/>
                  <a:gd name="T5" fmla="*/ 56 h 57"/>
                  <a:gd name="T6" fmla="*/ 18 w 19"/>
                  <a:gd name="T7" fmla="*/ 56 h 57"/>
                  <a:gd name="T8" fmla="*/ 18 w 19"/>
                  <a:gd name="T9" fmla="*/ 0 h 57"/>
                  <a:gd name="T10" fmla="*/ 0 60000 65536"/>
                  <a:gd name="T11" fmla="*/ 0 60000 65536"/>
                  <a:gd name="T12" fmla="*/ 0 60000 65536"/>
                  <a:gd name="T13" fmla="*/ 0 60000 65536"/>
                  <a:gd name="T14" fmla="*/ 0 60000 65536"/>
                  <a:gd name="T15" fmla="*/ 0 w 19"/>
                  <a:gd name="T16" fmla="*/ 0 h 57"/>
                  <a:gd name="T17" fmla="*/ 19 w 19"/>
                  <a:gd name="T18" fmla="*/ 57 h 57"/>
                </a:gdLst>
                <a:ahLst/>
                <a:cxnLst>
                  <a:cxn ang="T10">
                    <a:pos x="T0" y="T1"/>
                  </a:cxn>
                  <a:cxn ang="T11">
                    <a:pos x="T2" y="T3"/>
                  </a:cxn>
                  <a:cxn ang="T12">
                    <a:pos x="T4" y="T5"/>
                  </a:cxn>
                  <a:cxn ang="T13">
                    <a:pos x="T6" y="T7"/>
                  </a:cxn>
                  <a:cxn ang="T14">
                    <a:pos x="T8" y="T9"/>
                  </a:cxn>
                </a:cxnLst>
                <a:rect l="T15" t="T16" r="T17" b="T18"/>
                <a:pathLst>
                  <a:path w="19" h="57">
                    <a:moveTo>
                      <a:pt x="18" y="0"/>
                    </a:moveTo>
                    <a:lnTo>
                      <a:pt x="0" y="0"/>
                    </a:lnTo>
                    <a:lnTo>
                      <a:pt x="0" y="56"/>
                    </a:lnTo>
                    <a:lnTo>
                      <a:pt x="18" y="56"/>
                    </a:lnTo>
                    <a:lnTo>
                      <a:pt x="18" y="0"/>
                    </a:lnTo>
                  </a:path>
                </a:pathLst>
              </a:custGeom>
              <a:solidFill>
                <a:srgbClr val="000080"/>
              </a:solidFill>
              <a:ln w="9525" cap="rnd">
                <a:noFill/>
                <a:round/>
                <a:headEnd/>
                <a:tailEnd/>
              </a:ln>
            </p:spPr>
            <p:txBody>
              <a:bodyPr/>
              <a:lstStyle/>
              <a:p>
                <a:endParaRPr lang="fr-FR"/>
              </a:p>
            </p:txBody>
          </p:sp>
          <p:sp>
            <p:nvSpPr>
              <p:cNvPr id="13417" name="Freeform 3426"/>
              <p:cNvSpPr>
                <a:spLocks/>
              </p:cNvSpPr>
              <p:nvPr/>
            </p:nvSpPr>
            <p:spPr bwMode="auto">
              <a:xfrm>
                <a:off x="4576" y="2205"/>
                <a:ext cx="19" cy="57"/>
              </a:xfrm>
              <a:custGeom>
                <a:avLst/>
                <a:gdLst>
                  <a:gd name="T0" fmla="*/ 18 w 19"/>
                  <a:gd name="T1" fmla="*/ 0 h 57"/>
                  <a:gd name="T2" fmla="*/ 0 w 19"/>
                  <a:gd name="T3" fmla="*/ 0 h 57"/>
                  <a:gd name="T4" fmla="*/ 0 w 19"/>
                  <a:gd name="T5" fmla="*/ 56 h 57"/>
                  <a:gd name="T6" fmla="*/ 18 w 19"/>
                  <a:gd name="T7" fmla="*/ 56 h 57"/>
                  <a:gd name="T8" fmla="*/ 18 w 19"/>
                  <a:gd name="T9" fmla="*/ 0 h 57"/>
                  <a:gd name="T10" fmla="*/ 0 60000 65536"/>
                  <a:gd name="T11" fmla="*/ 0 60000 65536"/>
                  <a:gd name="T12" fmla="*/ 0 60000 65536"/>
                  <a:gd name="T13" fmla="*/ 0 60000 65536"/>
                  <a:gd name="T14" fmla="*/ 0 60000 65536"/>
                  <a:gd name="T15" fmla="*/ 0 w 19"/>
                  <a:gd name="T16" fmla="*/ 0 h 57"/>
                  <a:gd name="T17" fmla="*/ 19 w 19"/>
                  <a:gd name="T18" fmla="*/ 57 h 57"/>
                </a:gdLst>
                <a:ahLst/>
                <a:cxnLst>
                  <a:cxn ang="T10">
                    <a:pos x="T0" y="T1"/>
                  </a:cxn>
                  <a:cxn ang="T11">
                    <a:pos x="T2" y="T3"/>
                  </a:cxn>
                  <a:cxn ang="T12">
                    <a:pos x="T4" y="T5"/>
                  </a:cxn>
                  <a:cxn ang="T13">
                    <a:pos x="T6" y="T7"/>
                  </a:cxn>
                  <a:cxn ang="T14">
                    <a:pos x="T8" y="T9"/>
                  </a:cxn>
                </a:cxnLst>
                <a:rect l="T15" t="T16" r="T17" b="T18"/>
                <a:pathLst>
                  <a:path w="19" h="57">
                    <a:moveTo>
                      <a:pt x="18" y="0"/>
                    </a:moveTo>
                    <a:lnTo>
                      <a:pt x="0" y="0"/>
                    </a:lnTo>
                    <a:lnTo>
                      <a:pt x="0" y="56"/>
                    </a:lnTo>
                    <a:lnTo>
                      <a:pt x="18" y="56"/>
                    </a:lnTo>
                    <a:lnTo>
                      <a:pt x="18" y="0"/>
                    </a:lnTo>
                  </a:path>
                </a:pathLst>
              </a:custGeom>
              <a:solidFill>
                <a:srgbClr val="000080"/>
              </a:solidFill>
              <a:ln w="9525" cap="rnd">
                <a:noFill/>
                <a:round/>
                <a:headEnd/>
                <a:tailEnd/>
              </a:ln>
            </p:spPr>
            <p:txBody>
              <a:bodyPr/>
              <a:lstStyle/>
              <a:p>
                <a:endParaRPr lang="fr-FR"/>
              </a:p>
            </p:txBody>
          </p:sp>
          <p:sp>
            <p:nvSpPr>
              <p:cNvPr id="13418" name="Freeform 3427"/>
              <p:cNvSpPr>
                <a:spLocks/>
              </p:cNvSpPr>
              <p:nvPr/>
            </p:nvSpPr>
            <p:spPr bwMode="auto">
              <a:xfrm>
                <a:off x="4576" y="2280"/>
                <a:ext cx="19" cy="56"/>
              </a:xfrm>
              <a:custGeom>
                <a:avLst/>
                <a:gdLst>
                  <a:gd name="T0" fmla="*/ 18 w 19"/>
                  <a:gd name="T1" fmla="*/ 0 h 56"/>
                  <a:gd name="T2" fmla="*/ 0 w 19"/>
                  <a:gd name="T3" fmla="*/ 0 h 56"/>
                  <a:gd name="T4" fmla="*/ 0 w 19"/>
                  <a:gd name="T5" fmla="*/ 55 h 56"/>
                  <a:gd name="T6" fmla="*/ 18 w 19"/>
                  <a:gd name="T7" fmla="*/ 55 h 56"/>
                  <a:gd name="T8" fmla="*/ 18 w 19"/>
                  <a:gd name="T9" fmla="*/ 0 h 56"/>
                  <a:gd name="T10" fmla="*/ 0 60000 65536"/>
                  <a:gd name="T11" fmla="*/ 0 60000 65536"/>
                  <a:gd name="T12" fmla="*/ 0 60000 65536"/>
                  <a:gd name="T13" fmla="*/ 0 60000 65536"/>
                  <a:gd name="T14" fmla="*/ 0 60000 65536"/>
                  <a:gd name="T15" fmla="*/ 0 w 19"/>
                  <a:gd name="T16" fmla="*/ 0 h 56"/>
                  <a:gd name="T17" fmla="*/ 19 w 19"/>
                  <a:gd name="T18" fmla="*/ 56 h 56"/>
                </a:gdLst>
                <a:ahLst/>
                <a:cxnLst>
                  <a:cxn ang="T10">
                    <a:pos x="T0" y="T1"/>
                  </a:cxn>
                  <a:cxn ang="T11">
                    <a:pos x="T2" y="T3"/>
                  </a:cxn>
                  <a:cxn ang="T12">
                    <a:pos x="T4" y="T5"/>
                  </a:cxn>
                  <a:cxn ang="T13">
                    <a:pos x="T6" y="T7"/>
                  </a:cxn>
                  <a:cxn ang="T14">
                    <a:pos x="T8" y="T9"/>
                  </a:cxn>
                </a:cxnLst>
                <a:rect l="T15" t="T16" r="T17" b="T18"/>
                <a:pathLst>
                  <a:path w="19" h="56">
                    <a:moveTo>
                      <a:pt x="18" y="0"/>
                    </a:moveTo>
                    <a:lnTo>
                      <a:pt x="0" y="0"/>
                    </a:lnTo>
                    <a:lnTo>
                      <a:pt x="0" y="55"/>
                    </a:lnTo>
                    <a:lnTo>
                      <a:pt x="18" y="55"/>
                    </a:lnTo>
                    <a:lnTo>
                      <a:pt x="18" y="0"/>
                    </a:lnTo>
                  </a:path>
                </a:pathLst>
              </a:custGeom>
              <a:solidFill>
                <a:srgbClr val="000080"/>
              </a:solidFill>
              <a:ln w="9525" cap="rnd">
                <a:noFill/>
                <a:round/>
                <a:headEnd/>
                <a:tailEnd/>
              </a:ln>
            </p:spPr>
            <p:txBody>
              <a:bodyPr/>
              <a:lstStyle/>
              <a:p>
                <a:endParaRPr lang="fr-FR"/>
              </a:p>
            </p:txBody>
          </p:sp>
          <p:sp>
            <p:nvSpPr>
              <p:cNvPr id="13419" name="Freeform 3428"/>
              <p:cNvSpPr>
                <a:spLocks/>
              </p:cNvSpPr>
              <p:nvPr/>
            </p:nvSpPr>
            <p:spPr bwMode="auto">
              <a:xfrm>
                <a:off x="4576" y="2354"/>
                <a:ext cx="19" cy="17"/>
              </a:xfrm>
              <a:custGeom>
                <a:avLst/>
                <a:gdLst>
                  <a:gd name="T0" fmla="*/ 18 w 19"/>
                  <a:gd name="T1" fmla="*/ 0 h 17"/>
                  <a:gd name="T2" fmla="*/ 0 w 19"/>
                  <a:gd name="T3" fmla="*/ 0 h 17"/>
                  <a:gd name="T4" fmla="*/ 0 w 19"/>
                  <a:gd name="T5" fmla="*/ 16 h 17"/>
                  <a:gd name="T6" fmla="*/ 18 w 19"/>
                  <a:gd name="T7" fmla="*/ 16 h 17"/>
                  <a:gd name="T8" fmla="*/ 18 w 19"/>
                  <a:gd name="T9" fmla="*/ 0 h 17"/>
                  <a:gd name="T10" fmla="*/ 0 60000 65536"/>
                  <a:gd name="T11" fmla="*/ 0 60000 65536"/>
                  <a:gd name="T12" fmla="*/ 0 60000 65536"/>
                  <a:gd name="T13" fmla="*/ 0 60000 65536"/>
                  <a:gd name="T14" fmla="*/ 0 60000 65536"/>
                  <a:gd name="T15" fmla="*/ 0 w 19"/>
                  <a:gd name="T16" fmla="*/ 0 h 17"/>
                  <a:gd name="T17" fmla="*/ 19 w 19"/>
                  <a:gd name="T18" fmla="*/ 17 h 17"/>
                </a:gdLst>
                <a:ahLst/>
                <a:cxnLst>
                  <a:cxn ang="T10">
                    <a:pos x="T0" y="T1"/>
                  </a:cxn>
                  <a:cxn ang="T11">
                    <a:pos x="T2" y="T3"/>
                  </a:cxn>
                  <a:cxn ang="T12">
                    <a:pos x="T4" y="T5"/>
                  </a:cxn>
                  <a:cxn ang="T13">
                    <a:pos x="T6" y="T7"/>
                  </a:cxn>
                  <a:cxn ang="T14">
                    <a:pos x="T8" y="T9"/>
                  </a:cxn>
                </a:cxnLst>
                <a:rect l="T15" t="T16" r="T17" b="T18"/>
                <a:pathLst>
                  <a:path w="19" h="17">
                    <a:moveTo>
                      <a:pt x="18" y="0"/>
                    </a:moveTo>
                    <a:lnTo>
                      <a:pt x="0" y="0"/>
                    </a:lnTo>
                    <a:lnTo>
                      <a:pt x="0" y="16"/>
                    </a:lnTo>
                    <a:lnTo>
                      <a:pt x="18" y="16"/>
                    </a:lnTo>
                    <a:lnTo>
                      <a:pt x="18" y="0"/>
                    </a:lnTo>
                  </a:path>
                </a:pathLst>
              </a:custGeom>
              <a:solidFill>
                <a:srgbClr val="000080"/>
              </a:solidFill>
              <a:ln w="9525" cap="rnd">
                <a:noFill/>
                <a:round/>
                <a:headEnd/>
                <a:tailEnd/>
              </a:ln>
            </p:spPr>
            <p:txBody>
              <a:bodyPr/>
              <a:lstStyle/>
              <a:p>
                <a:endParaRPr lang="fr-FR"/>
              </a:p>
            </p:txBody>
          </p:sp>
          <p:sp>
            <p:nvSpPr>
              <p:cNvPr id="13420" name="Freeform 3429"/>
              <p:cNvSpPr>
                <a:spLocks/>
              </p:cNvSpPr>
              <p:nvPr/>
            </p:nvSpPr>
            <p:spPr bwMode="auto">
              <a:xfrm>
                <a:off x="4532" y="2363"/>
                <a:ext cx="105" cy="106"/>
              </a:xfrm>
              <a:custGeom>
                <a:avLst/>
                <a:gdLst>
                  <a:gd name="T0" fmla="*/ 0 w 105"/>
                  <a:gd name="T1" fmla="*/ 0 h 106"/>
                  <a:gd name="T2" fmla="*/ 53 w 105"/>
                  <a:gd name="T3" fmla="*/ 105 h 106"/>
                  <a:gd name="T4" fmla="*/ 104 w 105"/>
                  <a:gd name="T5" fmla="*/ 0 h 106"/>
                  <a:gd name="T6" fmla="*/ 0 w 105"/>
                  <a:gd name="T7" fmla="*/ 0 h 106"/>
                  <a:gd name="T8" fmla="*/ 0 60000 65536"/>
                  <a:gd name="T9" fmla="*/ 0 60000 65536"/>
                  <a:gd name="T10" fmla="*/ 0 60000 65536"/>
                  <a:gd name="T11" fmla="*/ 0 60000 65536"/>
                  <a:gd name="T12" fmla="*/ 0 w 105"/>
                  <a:gd name="T13" fmla="*/ 0 h 106"/>
                  <a:gd name="T14" fmla="*/ 105 w 105"/>
                  <a:gd name="T15" fmla="*/ 106 h 106"/>
                </a:gdLst>
                <a:ahLst/>
                <a:cxnLst>
                  <a:cxn ang="T8">
                    <a:pos x="T0" y="T1"/>
                  </a:cxn>
                  <a:cxn ang="T9">
                    <a:pos x="T2" y="T3"/>
                  </a:cxn>
                  <a:cxn ang="T10">
                    <a:pos x="T4" y="T5"/>
                  </a:cxn>
                  <a:cxn ang="T11">
                    <a:pos x="T6" y="T7"/>
                  </a:cxn>
                </a:cxnLst>
                <a:rect l="T12" t="T13" r="T14" b="T15"/>
                <a:pathLst>
                  <a:path w="105" h="106">
                    <a:moveTo>
                      <a:pt x="0" y="0"/>
                    </a:moveTo>
                    <a:lnTo>
                      <a:pt x="53" y="105"/>
                    </a:lnTo>
                    <a:lnTo>
                      <a:pt x="104" y="0"/>
                    </a:lnTo>
                    <a:lnTo>
                      <a:pt x="0" y="0"/>
                    </a:lnTo>
                  </a:path>
                </a:pathLst>
              </a:custGeom>
              <a:solidFill>
                <a:srgbClr val="000080"/>
              </a:solidFill>
              <a:ln w="9525" cap="rnd">
                <a:noFill/>
                <a:round/>
                <a:headEnd/>
                <a:tailEnd/>
              </a:ln>
            </p:spPr>
            <p:txBody>
              <a:bodyPr/>
              <a:lstStyle/>
              <a:p>
                <a:endParaRPr lang="fr-FR"/>
              </a:p>
            </p:txBody>
          </p:sp>
        </p:grpSp>
      </p:grpSp>
      <p:grpSp>
        <p:nvGrpSpPr>
          <p:cNvPr id="3452" name="Groupe 3451"/>
          <p:cNvGrpSpPr/>
          <p:nvPr/>
        </p:nvGrpSpPr>
        <p:grpSpPr>
          <a:xfrm>
            <a:off x="711002" y="3789040"/>
            <a:ext cx="4392488" cy="1558555"/>
            <a:chOff x="805962" y="4475163"/>
            <a:chExt cx="4542821" cy="1558555"/>
          </a:xfrm>
        </p:grpSpPr>
        <p:grpSp>
          <p:nvGrpSpPr>
            <p:cNvPr id="19" name="Group 3433"/>
            <p:cNvGrpSpPr>
              <a:grpSpLocks/>
            </p:cNvGrpSpPr>
            <p:nvPr/>
          </p:nvGrpSpPr>
          <p:grpSpPr bwMode="auto">
            <a:xfrm>
              <a:off x="805962" y="4559301"/>
              <a:ext cx="313592" cy="168275"/>
              <a:chOff x="550" y="2872"/>
              <a:chExt cx="214" cy="106"/>
            </a:xfrm>
          </p:grpSpPr>
          <p:sp>
            <p:nvSpPr>
              <p:cNvPr id="13343" name="Freeform 3431"/>
              <p:cNvSpPr>
                <a:spLocks/>
              </p:cNvSpPr>
              <p:nvPr/>
            </p:nvSpPr>
            <p:spPr bwMode="auto">
              <a:xfrm>
                <a:off x="550" y="2912"/>
                <a:ext cx="150" cy="22"/>
              </a:xfrm>
              <a:custGeom>
                <a:avLst/>
                <a:gdLst>
                  <a:gd name="T0" fmla="*/ 0 w 150"/>
                  <a:gd name="T1" fmla="*/ 0 h 22"/>
                  <a:gd name="T2" fmla="*/ 0 w 150"/>
                  <a:gd name="T3" fmla="*/ 18 h 22"/>
                  <a:gd name="T4" fmla="*/ 149 w 150"/>
                  <a:gd name="T5" fmla="*/ 21 h 22"/>
                  <a:gd name="T6" fmla="*/ 149 w 150"/>
                  <a:gd name="T7" fmla="*/ 2 h 22"/>
                  <a:gd name="T8" fmla="*/ 0 w 150"/>
                  <a:gd name="T9" fmla="*/ 0 h 22"/>
                  <a:gd name="T10" fmla="*/ 0 60000 65536"/>
                  <a:gd name="T11" fmla="*/ 0 60000 65536"/>
                  <a:gd name="T12" fmla="*/ 0 60000 65536"/>
                  <a:gd name="T13" fmla="*/ 0 60000 65536"/>
                  <a:gd name="T14" fmla="*/ 0 60000 65536"/>
                  <a:gd name="T15" fmla="*/ 0 w 150"/>
                  <a:gd name="T16" fmla="*/ 0 h 22"/>
                  <a:gd name="T17" fmla="*/ 150 w 150"/>
                  <a:gd name="T18" fmla="*/ 22 h 22"/>
                </a:gdLst>
                <a:ahLst/>
                <a:cxnLst>
                  <a:cxn ang="T10">
                    <a:pos x="T0" y="T1"/>
                  </a:cxn>
                  <a:cxn ang="T11">
                    <a:pos x="T2" y="T3"/>
                  </a:cxn>
                  <a:cxn ang="T12">
                    <a:pos x="T4" y="T5"/>
                  </a:cxn>
                  <a:cxn ang="T13">
                    <a:pos x="T6" y="T7"/>
                  </a:cxn>
                  <a:cxn ang="T14">
                    <a:pos x="T8" y="T9"/>
                  </a:cxn>
                </a:cxnLst>
                <a:rect l="T15" t="T16" r="T17" b="T18"/>
                <a:pathLst>
                  <a:path w="150" h="22">
                    <a:moveTo>
                      <a:pt x="0" y="0"/>
                    </a:moveTo>
                    <a:lnTo>
                      <a:pt x="0" y="18"/>
                    </a:lnTo>
                    <a:lnTo>
                      <a:pt x="149" y="21"/>
                    </a:lnTo>
                    <a:lnTo>
                      <a:pt x="149" y="2"/>
                    </a:lnTo>
                    <a:lnTo>
                      <a:pt x="0" y="0"/>
                    </a:lnTo>
                  </a:path>
                </a:pathLst>
              </a:custGeom>
              <a:solidFill>
                <a:srgbClr val="FF0000"/>
              </a:solidFill>
              <a:ln w="9525" cap="rnd">
                <a:noFill/>
                <a:round/>
                <a:headEnd/>
                <a:tailEnd/>
              </a:ln>
            </p:spPr>
            <p:txBody>
              <a:bodyPr/>
              <a:lstStyle/>
              <a:p>
                <a:endParaRPr lang="fr-FR"/>
              </a:p>
            </p:txBody>
          </p:sp>
          <p:sp>
            <p:nvSpPr>
              <p:cNvPr id="13344" name="Freeform 3432"/>
              <p:cNvSpPr>
                <a:spLocks/>
              </p:cNvSpPr>
              <p:nvPr/>
            </p:nvSpPr>
            <p:spPr bwMode="auto">
              <a:xfrm>
                <a:off x="695" y="2872"/>
                <a:ext cx="69" cy="106"/>
              </a:xfrm>
              <a:custGeom>
                <a:avLst/>
                <a:gdLst>
                  <a:gd name="T0" fmla="*/ 0 w 69"/>
                  <a:gd name="T1" fmla="*/ 105 h 106"/>
                  <a:gd name="T2" fmla="*/ 68 w 69"/>
                  <a:gd name="T3" fmla="*/ 51 h 106"/>
                  <a:gd name="T4" fmla="*/ 0 w 69"/>
                  <a:gd name="T5" fmla="*/ 0 h 106"/>
                  <a:gd name="T6" fmla="*/ 0 w 69"/>
                  <a:gd name="T7" fmla="*/ 105 h 106"/>
                  <a:gd name="T8" fmla="*/ 0 60000 65536"/>
                  <a:gd name="T9" fmla="*/ 0 60000 65536"/>
                  <a:gd name="T10" fmla="*/ 0 60000 65536"/>
                  <a:gd name="T11" fmla="*/ 0 60000 65536"/>
                  <a:gd name="T12" fmla="*/ 0 w 69"/>
                  <a:gd name="T13" fmla="*/ 0 h 106"/>
                  <a:gd name="T14" fmla="*/ 69 w 69"/>
                  <a:gd name="T15" fmla="*/ 106 h 106"/>
                </a:gdLst>
                <a:ahLst/>
                <a:cxnLst>
                  <a:cxn ang="T8">
                    <a:pos x="T0" y="T1"/>
                  </a:cxn>
                  <a:cxn ang="T9">
                    <a:pos x="T2" y="T3"/>
                  </a:cxn>
                  <a:cxn ang="T10">
                    <a:pos x="T4" y="T5"/>
                  </a:cxn>
                  <a:cxn ang="T11">
                    <a:pos x="T6" y="T7"/>
                  </a:cxn>
                </a:cxnLst>
                <a:rect l="T12" t="T13" r="T14" b="T15"/>
                <a:pathLst>
                  <a:path w="69" h="106">
                    <a:moveTo>
                      <a:pt x="0" y="105"/>
                    </a:moveTo>
                    <a:lnTo>
                      <a:pt x="68" y="51"/>
                    </a:lnTo>
                    <a:lnTo>
                      <a:pt x="0" y="0"/>
                    </a:lnTo>
                    <a:lnTo>
                      <a:pt x="0" y="105"/>
                    </a:lnTo>
                  </a:path>
                </a:pathLst>
              </a:custGeom>
              <a:solidFill>
                <a:srgbClr val="FF0000"/>
              </a:solidFill>
              <a:ln w="9525" cap="rnd">
                <a:noFill/>
                <a:round/>
                <a:headEnd/>
                <a:tailEnd/>
              </a:ln>
            </p:spPr>
            <p:txBody>
              <a:bodyPr/>
              <a:lstStyle/>
              <a:p>
                <a:endParaRPr lang="fr-FR"/>
              </a:p>
            </p:txBody>
          </p:sp>
        </p:grpSp>
        <p:grpSp>
          <p:nvGrpSpPr>
            <p:cNvPr id="20" name="Group 3439"/>
            <p:cNvGrpSpPr>
              <a:grpSpLocks/>
            </p:cNvGrpSpPr>
            <p:nvPr/>
          </p:nvGrpSpPr>
          <p:grpSpPr bwMode="auto">
            <a:xfrm>
              <a:off x="805962" y="4867276"/>
              <a:ext cx="313592" cy="168275"/>
              <a:chOff x="550" y="3066"/>
              <a:chExt cx="214" cy="106"/>
            </a:xfrm>
          </p:grpSpPr>
          <p:sp>
            <p:nvSpPr>
              <p:cNvPr id="13338" name="Freeform 3434"/>
              <p:cNvSpPr>
                <a:spLocks/>
              </p:cNvSpPr>
              <p:nvPr/>
            </p:nvSpPr>
            <p:spPr bwMode="auto">
              <a:xfrm>
                <a:off x="550" y="3108"/>
                <a:ext cx="20" cy="20"/>
              </a:xfrm>
              <a:custGeom>
                <a:avLst/>
                <a:gdLst>
                  <a:gd name="T0" fmla="*/ 0 w 20"/>
                  <a:gd name="T1" fmla="*/ 0 h 20"/>
                  <a:gd name="T2" fmla="*/ 0 w 20"/>
                  <a:gd name="T3" fmla="*/ 19 h 20"/>
                  <a:gd name="T4" fmla="*/ 19 w 20"/>
                  <a:gd name="T5" fmla="*/ 19 h 20"/>
                  <a:gd name="T6" fmla="*/ 19 w 20"/>
                  <a:gd name="T7" fmla="*/ 0 h 20"/>
                  <a:gd name="T8" fmla="*/ 0 w 20"/>
                  <a:gd name="T9" fmla="*/ 0 h 20"/>
                  <a:gd name="T10" fmla="*/ 0 60000 65536"/>
                  <a:gd name="T11" fmla="*/ 0 60000 65536"/>
                  <a:gd name="T12" fmla="*/ 0 60000 65536"/>
                  <a:gd name="T13" fmla="*/ 0 60000 65536"/>
                  <a:gd name="T14" fmla="*/ 0 60000 65536"/>
                  <a:gd name="T15" fmla="*/ 0 w 20"/>
                  <a:gd name="T16" fmla="*/ 0 h 20"/>
                  <a:gd name="T17" fmla="*/ 20 w 20"/>
                  <a:gd name="T18" fmla="*/ 20 h 20"/>
                </a:gdLst>
                <a:ahLst/>
                <a:cxnLst>
                  <a:cxn ang="T10">
                    <a:pos x="T0" y="T1"/>
                  </a:cxn>
                  <a:cxn ang="T11">
                    <a:pos x="T2" y="T3"/>
                  </a:cxn>
                  <a:cxn ang="T12">
                    <a:pos x="T4" y="T5"/>
                  </a:cxn>
                  <a:cxn ang="T13">
                    <a:pos x="T6" y="T7"/>
                  </a:cxn>
                  <a:cxn ang="T14">
                    <a:pos x="T8" y="T9"/>
                  </a:cxn>
                </a:cxnLst>
                <a:rect l="T15" t="T16" r="T17" b="T18"/>
                <a:pathLst>
                  <a:path w="20" h="20">
                    <a:moveTo>
                      <a:pt x="0" y="0"/>
                    </a:moveTo>
                    <a:lnTo>
                      <a:pt x="0" y="19"/>
                    </a:lnTo>
                    <a:lnTo>
                      <a:pt x="19" y="19"/>
                    </a:lnTo>
                    <a:lnTo>
                      <a:pt x="19" y="0"/>
                    </a:lnTo>
                    <a:lnTo>
                      <a:pt x="0" y="0"/>
                    </a:lnTo>
                  </a:path>
                </a:pathLst>
              </a:custGeom>
              <a:solidFill>
                <a:srgbClr val="000080"/>
              </a:solidFill>
              <a:ln w="9525" cap="rnd">
                <a:noFill/>
                <a:round/>
                <a:headEnd/>
                <a:tailEnd/>
              </a:ln>
            </p:spPr>
            <p:txBody>
              <a:bodyPr/>
              <a:lstStyle/>
              <a:p>
                <a:endParaRPr lang="fr-FR"/>
              </a:p>
            </p:txBody>
          </p:sp>
          <p:sp>
            <p:nvSpPr>
              <p:cNvPr id="13339" name="Freeform 3435"/>
              <p:cNvSpPr>
                <a:spLocks/>
              </p:cNvSpPr>
              <p:nvPr/>
            </p:nvSpPr>
            <p:spPr bwMode="auto">
              <a:xfrm>
                <a:off x="588" y="3108"/>
                <a:ext cx="20" cy="20"/>
              </a:xfrm>
              <a:custGeom>
                <a:avLst/>
                <a:gdLst>
                  <a:gd name="T0" fmla="*/ 0 w 20"/>
                  <a:gd name="T1" fmla="*/ 0 h 20"/>
                  <a:gd name="T2" fmla="*/ 0 w 20"/>
                  <a:gd name="T3" fmla="*/ 19 h 20"/>
                  <a:gd name="T4" fmla="*/ 19 w 20"/>
                  <a:gd name="T5" fmla="*/ 19 h 20"/>
                  <a:gd name="T6" fmla="*/ 19 w 20"/>
                  <a:gd name="T7" fmla="*/ 0 h 20"/>
                  <a:gd name="T8" fmla="*/ 0 w 20"/>
                  <a:gd name="T9" fmla="*/ 0 h 20"/>
                  <a:gd name="T10" fmla="*/ 0 60000 65536"/>
                  <a:gd name="T11" fmla="*/ 0 60000 65536"/>
                  <a:gd name="T12" fmla="*/ 0 60000 65536"/>
                  <a:gd name="T13" fmla="*/ 0 60000 65536"/>
                  <a:gd name="T14" fmla="*/ 0 60000 65536"/>
                  <a:gd name="T15" fmla="*/ 0 w 20"/>
                  <a:gd name="T16" fmla="*/ 0 h 20"/>
                  <a:gd name="T17" fmla="*/ 20 w 20"/>
                  <a:gd name="T18" fmla="*/ 20 h 20"/>
                </a:gdLst>
                <a:ahLst/>
                <a:cxnLst>
                  <a:cxn ang="T10">
                    <a:pos x="T0" y="T1"/>
                  </a:cxn>
                  <a:cxn ang="T11">
                    <a:pos x="T2" y="T3"/>
                  </a:cxn>
                  <a:cxn ang="T12">
                    <a:pos x="T4" y="T5"/>
                  </a:cxn>
                  <a:cxn ang="T13">
                    <a:pos x="T6" y="T7"/>
                  </a:cxn>
                  <a:cxn ang="T14">
                    <a:pos x="T8" y="T9"/>
                  </a:cxn>
                </a:cxnLst>
                <a:rect l="T15" t="T16" r="T17" b="T18"/>
                <a:pathLst>
                  <a:path w="20" h="20">
                    <a:moveTo>
                      <a:pt x="0" y="0"/>
                    </a:moveTo>
                    <a:lnTo>
                      <a:pt x="0" y="19"/>
                    </a:lnTo>
                    <a:lnTo>
                      <a:pt x="19" y="19"/>
                    </a:lnTo>
                    <a:lnTo>
                      <a:pt x="19" y="0"/>
                    </a:lnTo>
                    <a:lnTo>
                      <a:pt x="0" y="0"/>
                    </a:lnTo>
                  </a:path>
                </a:pathLst>
              </a:custGeom>
              <a:solidFill>
                <a:srgbClr val="000080"/>
              </a:solidFill>
              <a:ln w="9525" cap="rnd">
                <a:noFill/>
                <a:round/>
                <a:headEnd/>
                <a:tailEnd/>
              </a:ln>
            </p:spPr>
            <p:txBody>
              <a:bodyPr/>
              <a:lstStyle/>
              <a:p>
                <a:endParaRPr lang="fr-FR"/>
              </a:p>
            </p:txBody>
          </p:sp>
          <p:sp>
            <p:nvSpPr>
              <p:cNvPr id="13340" name="Freeform 3436"/>
              <p:cNvSpPr>
                <a:spLocks/>
              </p:cNvSpPr>
              <p:nvPr/>
            </p:nvSpPr>
            <p:spPr bwMode="auto">
              <a:xfrm>
                <a:off x="626" y="3108"/>
                <a:ext cx="20" cy="20"/>
              </a:xfrm>
              <a:custGeom>
                <a:avLst/>
                <a:gdLst>
                  <a:gd name="T0" fmla="*/ 0 w 20"/>
                  <a:gd name="T1" fmla="*/ 0 h 20"/>
                  <a:gd name="T2" fmla="*/ 0 w 20"/>
                  <a:gd name="T3" fmla="*/ 19 h 20"/>
                  <a:gd name="T4" fmla="*/ 19 w 20"/>
                  <a:gd name="T5" fmla="*/ 19 h 20"/>
                  <a:gd name="T6" fmla="*/ 19 w 20"/>
                  <a:gd name="T7" fmla="*/ 0 h 20"/>
                  <a:gd name="T8" fmla="*/ 0 w 20"/>
                  <a:gd name="T9" fmla="*/ 0 h 20"/>
                  <a:gd name="T10" fmla="*/ 0 60000 65536"/>
                  <a:gd name="T11" fmla="*/ 0 60000 65536"/>
                  <a:gd name="T12" fmla="*/ 0 60000 65536"/>
                  <a:gd name="T13" fmla="*/ 0 60000 65536"/>
                  <a:gd name="T14" fmla="*/ 0 60000 65536"/>
                  <a:gd name="T15" fmla="*/ 0 w 20"/>
                  <a:gd name="T16" fmla="*/ 0 h 20"/>
                  <a:gd name="T17" fmla="*/ 20 w 20"/>
                  <a:gd name="T18" fmla="*/ 20 h 20"/>
                </a:gdLst>
                <a:ahLst/>
                <a:cxnLst>
                  <a:cxn ang="T10">
                    <a:pos x="T0" y="T1"/>
                  </a:cxn>
                  <a:cxn ang="T11">
                    <a:pos x="T2" y="T3"/>
                  </a:cxn>
                  <a:cxn ang="T12">
                    <a:pos x="T4" y="T5"/>
                  </a:cxn>
                  <a:cxn ang="T13">
                    <a:pos x="T6" y="T7"/>
                  </a:cxn>
                  <a:cxn ang="T14">
                    <a:pos x="T8" y="T9"/>
                  </a:cxn>
                </a:cxnLst>
                <a:rect l="T15" t="T16" r="T17" b="T18"/>
                <a:pathLst>
                  <a:path w="20" h="20">
                    <a:moveTo>
                      <a:pt x="0" y="0"/>
                    </a:moveTo>
                    <a:lnTo>
                      <a:pt x="0" y="19"/>
                    </a:lnTo>
                    <a:lnTo>
                      <a:pt x="19" y="19"/>
                    </a:lnTo>
                    <a:lnTo>
                      <a:pt x="19" y="0"/>
                    </a:lnTo>
                    <a:lnTo>
                      <a:pt x="0" y="0"/>
                    </a:lnTo>
                  </a:path>
                </a:pathLst>
              </a:custGeom>
              <a:solidFill>
                <a:srgbClr val="000080"/>
              </a:solidFill>
              <a:ln w="9525" cap="rnd">
                <a:noFill/>
                <a:round/>
                <a:headEnd/>
                <a:tailEnd/>
              </a:ln>
            </p:spPr>
            <p:txBody>
              <a:bodyPr/>
              <a:lstStyle/>
              <a:p>
                <a:endParaRPr lang="fr-FR"/>
              </a:p>
            </p:txBody>
          </p:sp>
          <p:sp>
            <p:nvSpPr>
              <p:cNvPr id="13341" name="Freeform 3437"/>
              <p:cNvSpPr>
                <a:spLocks/>
              </p:cNvSpPr>
              <p:nvPr/>
            </p:nvSpPr>
            <p:spPr bwMode="auto">
              <a:xfrm>
                <a:off x="664" y="3108"/>
                <a:ext cx="20" cy="20"/>
              </a:xfrm>
              <a:custGeom>
                <a:avLst/>
                <a:gdLst>
                  <a:gd name="T0" fmla="*/ 0 w 20"/>
                  <a:gd name="T1" fmla="*/ 0 h 20"/>
                  <a:gd name="T2" fmla="*/ 0 w 20"/>
                  <a:gd name="T3" fmla="*/ 19 h 20"/>
                  <a:gd name="T4" fmla="*/ 19 w 20"/>
                  <a:gd name="T5" fmla="*/ 19 h 20"/>
                  <a:gd name="T6" fmla="*/ 19 w 20"/>
                  <a:gd name="T7" fmla="*/ 0 h 20"/>
                  <a:gd name="T8" fmla="*/ 0 w 20"/>
                  <a:gd name="T9" fmla="*/ 0 h 20"/>
                  <a:gd name="T10" fmla="*/ 0 60000 65536"/>
                  <a:gd name="T11" fmla="*/ 0 60000 65536"/>
                  <a:gd name="T12" fmla="*/ 0 60000 65536"/>
                  <a:gd name="T13" fmla="*/ 0 60000 65536"/>
                  <a:gd name="T14" fmla="*/ 0 60000 65536"/>
                  <a:gd name="T15" fmla="*/ 0 w 20"/>
                  <a:gd name="T16" fmla="*/ 0 h 20"/>
                  <a:gd name="T17" fmla="*/ 20 w 20"/>
                  <a:gd name="T18" fmla="*/ 20 h 20"/>
                </a:gdLst>
                <a:ahLst/>
                <a:cxnLst>
                  <a:cxn ang="T10">
                    <a:pos x="T0" y="T1"/>
                  </a:cxn>
                  <a:cxn ang="T11">
                    <a:pos x="T2" y="T3"/>
                  </a:cxn>
                  <a:cxn ang="T12">
                    <a:pos x="T4" y="T5"/>
                  </a:cxn>
                  <a:cxn ang="T13">
                    <a:pos x="T6" y="T7"/>
                  </a:cxn>
                  <a:cxn ang="T14">
                    <a:pos x="T8" y="T9"/>
                  </a:cxn>
                </a:cxnLst>
                <a:rect l="T15" t="T16" r="T17" b="T18"/>
                <a:pathLst>
                  <a:path w="20" h="20">
                    <a:moveTo>
                      <a:pt x="0" y="0"/>
                    </a:moveTo>
                    <a:lnTo>
                      <a:pt x="0" y="19"/>
                    </a:lnTo>
                    <a:lnTo>
                      <a:pt x="19" y="19"/>
                    </a:lnTo>
                    <a:lnTo>
                      <a:pt x="19" y="0"/>
                    </a:lnTo>
                    <a:lnTo>
                      <a:pt x="0" y="0"/>
                    </a:lnTo>
                  </a:path>
                </a:pathLst>
              </a:custGeom>
              <a:solidFill>
                <a:srgbClr val="000080"/>
              </a:solidFill>
              <a:ln w="9525" cap="rnd">
                <a:noFill/>
                <a:round/>
                <a:headEnd/>
                <a:tailEnd/>
              </a:ln>
            </p:spPr>
            <p:txBody>
              <a:bodyPr/>
              <a:lstStyle/>
              <a:p>
                <a:endParaRPr lang="fr-FR"/>
              </a:p>
            </p:txBody>
          </p:sp>
          <p:sp>
            <p:nvSpPr>
              <p:cNvPr id="13342" name="Freeform 3438"/>
              <p:cNvSpPr>
                <a:spLocks/>
              </p:cNvSpPr>
              <p:nvPr/>
            </p:nvSpPr>
            <p:spPr bwMode="auto">
              <a:xfrm>
                <a:off x="695" y="3066"/>
                <a:ext cx="69" cy="106"/>
              </a:xfrm>
              <a:custGeom>
                <a:avLst/>
                <a:gdLst>
                  <a:gd name="T0" fmla="*/ 0 w 69"/>
                  <a:gd name="T1" fmla="*/ 105 h 106"/>
                  <a:gd name="T2" fmla="*/ 68 w 69"/>
                  <a:gd name="T3" fmla="*/ 51 h 106"/>
                  <a:gd name="T4" fmla="*/ 0 w 69"/>
                  <a:gd name="T5" fmla="*/ 0 h 106"/>
                  <a:gd name="T6" fmla="*/ 0 w 69"/>
                  <a:gd name="T7" fmla="*/ 105 h 106"/>
                  <a:gd name="T8" fmla="*/ 0 60000 65536"/>
                  <a:gd name="T9" fmla="*/ 0 60000 65536"/>
                  <a:gd name="T10" fmla="*/ 0 60000 65536"/>
                  <a:gd name="T11" fmla="*/ 0 60000 65536"/>
                  <a:gd name="T12" fmla="*/ 0 w 69"/>
                  <a:gd name="T13" fmla="*/ 0 h 106"/>
                  <a:gd name="T14" fmla="*/ 69 w 69"/>
                  <a:gd name="T15" fmla="*/ 106 h 106"/>
                </a:gdLst>
                <a:ahLst/>
                <a:cxnLst>
                  <a:cxn ang="T8">
                    <a:pos x="T0" y="T1"/>
                  </a:cxn>
                  <a:cxn ang="T9">
                    <a:pos x="T2" y="T3"/>
                  </a:cxn>
                  <a:cxn ang="T10">
                    <a:pos x="T4" y="T5"/>
                  </a:cxn>
                  <a:cxn ang="T11">
                    <a:pos x="T6" y="T7"/>
                  </a:cxn>
                </a:cxnLst>
                <a:rect l="T12" t="T13" r="T14" b="T15"/>
                <a:pathLst>
                  <a:path w="69" h="106">
                    <a:moveTo>
                      <a:pt x="0" y="105"/>
                    </a:moveTo>
                    <a:lnTo>
                      <a:pt x="68" y="51"/>
                    </a:lnTo>
                    <a:lnTo>
                      <a:pt x="0" y="0"/>
                    </a:lnTo>
                    <a:lnTo>
                      <a:pt x="0" y="105"/>
                    </a:lnTo>
                  </a:path>
                </a:pathLst>
              </a:custGeom>
              <a:solidFill>
                <a:srgbClr val="000080"/>
              </a:solidFill>
              <a:ln w="9525" cap="rnd">
                <a:noFill/>
                <a:round/>
                <a:headEnd/>
                <a:tailEnd/>
              </a:ln>
            </p:spPr>
            <p:txBody>
              <a:bodyPr/>
              <a:lstStyle/>
              <a:p>
                <a:endParaRPr lang="fr-FR"/>
              </a:p>
            </p:txBody>
          </p:sp>
        </p:grpSp>
        <p:sp>
          <p:nvSpPr>
            <p:cNvPr id="13324" name="Rectangle 3440"/>
            <p:cNvSpPr>
              <a:spLocks noChangeArrowheads="1"/>
            </p:cNvSpPr>
            <p:nvPr/>
          </p:nvSpPr>
          <p:spPr bwMode="auto">
            <a:xfrm>
              <a:off x="1468316" y="5294314"/>
              <a:ext cx="3018692" cy="230187"/>
            </a:xfrm>
            <a:prstGeom prst="rect">
              <a:avLst/>
            </a:prstGeom>
            <a:noFill/>
            <a:ln w="9525">
              <a:noFill/>
              <a:miter lim="800000"/>
              <a:headEnd/>
              <a:tailEnd/>
            </a:ln>
          </p:spPr>
          <p:txBody>
            <a:bodyPr wrap="none" anchor="ctr"/>
            <a:lstStyle/>
            <a:p>
              <a:endParaRPr lang="fr-FR"/>
            </a:p>
          </p:txBody>
        </p:sp>
        <p:sp>
          <p:nvSpPr>
            <p:cNvPr id="13325" name="Rectangle 3441"/>
            <p:cNvSpPr>
              <a:spLocks noChangeArrowheads="1"/>
            </p:cNvSpPr>
            <p:nvPr/>
          </p:nvSpPr>
          <p:spPr bwMode="auto">
            <a:xfrm>
              <a:off x="1207477" y="4775200"/>
              <a:ext cx="3981731" cy="339196"/>
            </a:xfrm>
            <a:prstGeom prst="rect">
              <a:avLst/>
            </a:prstGeom>
            <a:noFill/>
            <a:ln w="9525">
              <a:noFill/>
              <a:miter lim="800000"/>
              <a:headEnd/>
              <a:tailEnd/>
            </a:ln>
          </p:spPr>
          <p:txBody>
            <a:bodyPr wrap="none" lIns="92075" tIns="46038" rIns="92075" bIns="46038">
              <a:spAutoFit/>
            </a:bodyPr>
            <a:lstStyle/>
            <a:p>
              <a:r>
                <a:rPr lang="en-US" sz="1600" b="1" dirty="0" smtClean="0">
                  <a:solidFill>
                    <a:srgbClr val="002060"/>
                  </a:solidFill>
                </a:rPr>
                <a:t>Warning / detection of degradation (default)</a:t>
              </a:r>
              <a:endParaRPr lang="fr-FR" sz="1600" b="1" dirty="0">
                <a:solidFill>
                  <a:srgbClr val="002060"/>
                </a:solidFill>
              </a:endParaRPr>
            </a:p>
          </p:txBody>
        </p:sp>
        <p:grpSp>
          <p:nvGrpSpPr>
            <p:cNvPr id="21" name="Group 3444"/>
            <p:cNvGrpSpPr>
              <a:grpSpLocks/>
            </p:cNvGrpSpPr>
            <p:nvPr/>
          </p:nvGrpSpPr>
          <p:grpSpPr bwMode="auto">
            <a:xfrm>
              <a:off x="805962" y="5249864"/>
              <a:ext cx="313592" cy="85725"/>
              <a:chOff x="550" y="3307"/>
              <a:chExt cx="214" cy="54"/>
            </a:xfrm>
          </p:grpSpPr>
          <p:sp>
            <p:nvSpPr>
              <p:cNvPr id="13336" name="Line 3442"/>
              <p:cNvSpPr>
                <a:spLocks noChangeShapeType="1"/>
              </p:cNvSpPr>
              <p:nvPr/>
            </p:nvSpPr>
            <p:spPr bwMode="auto">
              <a:xfrm>
                <a:off x="550" y="3330"/>
                <a:ext cx="213" cy="2"/>
              </a:xfrm>
              <a:prstGeom prst="line">
                <a:avLst/>
              </a:prstGeom>
              <a:noFill/>
              <a:ln w="12700">
                <a:solidFill>
                  <a:srgbClr val="008000"/>
                </a:solidFill>
                <a:round/>
                <a:headEnd type="none" w="sm" len="sm"/>
                <a:tailEnd type="none" w="sm" len="sm"/>
              </a:ln>
            </p:spPr>
            <p:txBody>
              <a:bodyPr/>
              <a:lstStyle/>
              <a:p>
                <a:endParaRPr lang="fr-FR"/>
              </a:p>
            </p:txBody>
          </p:sp>
          <p:sp>
            <p:nvSpPr>
              <p:cNvPr id="13337" name="Freeform 3443"/>
              <p:cNvSpPr>
                <a:spLocks/>
              </p:cNvSpPr>
              <p:nvPr/>
            </p:nvSpPr>
            <p:spPr bwMode="auto">
              <a:xfrm>
                <a:off x="711" y="3307"/>
                <a:ext cx="53" cy="54"/>
              </a:xfrm>
              <a:custGeom>
                <a:avLst/>
                <a:gdLst>
                  <a:gd name="T0" fmla="*/ 0 w 53"/>
                  <a:gd name="T1" fmla="*/ 53 h 54"/>
                  <a:gd name="T2" fmla="*/ 52 w 53"/>
                  <a:gd name="T3" fmla="*/ 25 h 54"/>
                  <a:gd name="T4" fmla="*/ 0 w 53"/>
                  <a:gd name="T5" fmla="*/ 0 h 54"/>
                  <a:gd name="T6" fmla="*/ 0 60000 65536"/>
                  <a:gd name="T7" fmla="*/ 0 60000 65536"/>
                  <a:gd name="T8" fmla="*/ 0 60000 65536"/>
                  <a:gd name="T9" fmla="*/ 0 w 53"/>
                  <a:gd name="T10" fmla="*/ 0 h 54"/>
                  <a:gd name="T11" fmla="*/ 53 w 53"/>
                  <a:gd name="T12" fmla="*/ 54 h 54"/>
                </a:gdLst>
                <a:ahLst/>
                <a:cxnLst>
                  <a:cxn ang="T6">
                    <a:pos x="T0" y="T1"/>
                  </a:cxn>
                  <a:cxn ang="T7">
                    <a:pos x="T2" y="T3"/>
                  </a:cxn>
                  <a:cxn ang="T8">
                    <a:pos x="T4" y="T5"/>
                  </a:cxn>
                </a:cxnLst>
                <a:rect l="T9" t="T10" r="T11" b="T12"/>
                <a:pathLst>
                  <a:path w="53" h="54">
                    <a:moveTo>
                      <a:pt x="0" y="53"/>
                    </a:moveTo>
                    <a:lnTo>
                      <a:pt x="52" y="25"/>
                    </a:lnTo>
                    <a:lnTo>
                      <a:pt x="0" y="0"/>
                    </a:lnTo>
                  </a:path>
                </a:pathLst>
              </a:custGeom>
              <a:noFill/>
              <a:ln w="12700" cap="rnd">
                <a:solidFill>
                  <a:srgbClr val="008000"/>
                </a:solidFill>
                <a:round/>
                <a:headEnd type="none" w="sm" len="sm"/>
                <a:tailEnd type="none" w="sm" len="sm"/>
              </a:ln>
            </p:spPr>
            <p:txBody>
              <a:bodyPr/>
              <a:lstStyle/>
              <a:p>
                <a:endParaRPr lang="fr-FR"/>
              </a:p>
            </p:txBody>
          </p:sp>
        </p:grpSp>
        <p:sp>
          <p:nvSpPr>
            <p:cNvPr id="13327" name="Rectangle 3445"/>
            <p:cNvSpPr>
              <a:spLocks noChangeArrowheads="1"/>
            </p:cNvSpPr>
            <p:nvPr/>
          </p:nvSpPr>
          <p:spPr bwMode="auto">
            <a:xfrm>
              <a:off x="1468316" y="5518150"/>
              <a:ext cx="3018692" cy="230188"/>
            </a:xfrm>
            <a:prstGeom prst="rect">
              <a:avLst/>
            </a:prstGeom>
            <a:noFill/>
            <a:ln w="9525">
              <a:noFill/>
              <a:miter lim="800000"/>
              <a:headEnd/>
              <a:tailEnd/>
            </a:ln>
          </p:spPr>
          <p:txBody>
            <a:bodyPr wrap="none" anchor="ctr"/>
            <a:lstStyle/>
            <a:p>
              <a:endParaRPr lang="fr-FR"/>
            </a:p>
          </p:txBody>
        </p:sp>
        <p:sp>
          <p:nvSpPr>
            <p:cNvPr id="13328" name="Rectangle 3446"/>
            <p:cNvSpPr>
              <a:spLocks noChangeArrowheads="1"/>
            </p:cNvSpPr>
            <p:nvPr/>
          </p:nvSpPr>
          <p:spPr bwMode="auto">
            <a:xfrm>
              <a:off x="1184031" y="5124450"/>
              <a:ext cx="2536785" cy="339196"/>
            </a:xfrm>
            <a:prstGeom prst="rect">
              <a:avLst/>
            </a:prstGeom>
            <a:noFill/>
            <a:ln w="9525">
              <a:noFill/>
              <a:miter lim="800000"/>
              <a:headEnd/>
              <a:tailEnd/>
            </a:ln>
          </p:spPr>
          <p:txBody>
            <a:bodyPr wrap="none" lIns="92075" tIns="46038" rIns="92075" bIns="46038">
              <a:spAutoFit/>
            </a:bodyPr>
            <a:lstStyle/>
            <a:p>
              <a:r>
                <a:rPr lang="en-US" sz="1600" b="1" dirty="0" smtClean="0">
                  <a:solidFill>
                    <a:srgbClr val="002060"/>
                  </a:solidFill>
                </a:rPr>
                <a:t>Call management for action</a:t>
              </a:r>
              <a:endParaRPr lang="fr-FR" sz="1600" b="1" dirty="0">
                <a:solidFill>
                  <a:srgbClr val="002060"/>
                </a:solidFill>
              </a:endParaRPr>
            </a:p>
          </p:txBody>
        </p:sp>
        <p:grpSp>
          <p:nvGrpSpPr>
            <p:cNvPr id="22" name="Group 3449"/>
            <p:cNvGrpSpPr>
              <a:grpSpLocks/>
            </p:cNvGrpSpPr>
            <p:nvPr/>
          </p:nvGrpSpPr>
          <p:grpSpPr bwMode="auto">
            <a:xfrm>
              <a:off x="817685" y="5518150"/>
              <a:ext cx="313592" cy="109538"/>
              <a:chOff x="558" y="3476"/>
              <a:chExt cx="214" cy="69"/>
            </a:xfrm>
          </p:grpSpPr>
          <p:sp>
            <p:nvSpPr>
              <p:cNvPr id="13334" name="Freeform 3447"/>
              <p:cNvSpPr>
                <a:spLocks/>
              </p:cNvSpPr>
              <p:nvPr/>
            </p:nvSpPr>
            <p:spPr bwMode="auto">
              <a:xfrm>
                <a:off x="558" y="3499"/>
                <a:ext cx="150" cy="20"/>
              </a:xfrm>
              <a:custGeom>
                <a:avLst/>
                <a:gdLst>
                  <a:gd name="T0" fmla="*/ 0 w 150"/>
                  <a:gd name="T1" fmla="*/ 0 h 20"/>
                  <a:gd name="T2" fmla="*/ 0 w 150"/>
                  <a:gd name="T3" fmla="*/ 19 h 20"/>
                  <a:gd name="T4" fmla="*/ 149 w 150"/>
                  <a:gd name="T5" fmla="*/ 19 h 20"/>
                  <a:gd name="T6" fmla="*/ 149 w 150"/>
                  <a:gd name="T7" fmla="*/ 0 h 20"/>
                  <a:gd name="T8" fmla="*/ 0 w 150"/>
                  <a:gd name="T9" fmla="*/ 0 h 20"/>
                  <a:gd name="T10" fmla="*/ 0 60000 65536"/>
                  <a:gd name="T11" fmla="*/ 0 60000 65536"/>
                  <a:gd name="T12" fmla="*/ 0 60000 65536"/>
                  <a:gd name="T13" fmla="*/ 0 60000 65536"/>
                  <a:gd name="T14" fmla="*/ 0 60000 65536"/>
                  <a:gd name="T15" fmla="*/ 0 w 150"/>
                  <a:gd name="T16" fmla="*/ 0 h 20"/>
                  <a:gd name="T17" fmla="*/ 150 w 150"/>
                  <a:gd name="T18" fmla="*/ 20 h 20"/>
                </a:gdLst>
                <a:ahLst/>
                <a:cxnLst>
                  <a:cxn ang="T10">
                    <a:pos x="T0" y="T1"/>
                  </a:cxn>
                  <a:cxn ang="T11">
                    <a:pos x="T2" y="T3"/>
                  </a:cxn>
                  <a:cxn ang="T12">
                    <a:pos x="T4" y="T5"/>
                  </a:cxn>
                  <a:cxn ang="T13">
                    <a:pos x="T6" y="T7"/>
                  </a:cxn>
                  <a:cxn ang="T14">
                    <a:pos x="T8" y="T9"/>
                  </a:cxn>
                </a:cxnLst>
                <a:rect l="T15" t="T16" r="T17" b="T18"/>
                <a:pathLst>
                  <a:path w="150" h="20">
                    <a:moveTo>
                      <a:pt x="0" y="0"/>
                    </a:moveTo>
                    <a:lnTo>
                      <a:pt x="0" y="19"/>
                    </a:lnTo>
                    <a:lnTo>
                      <a:pt x="149" y="19"/>
                    </a:lnTo>
                    <a:lnTo>
                      <a:pt x="149" y="0"/>
                    </a:lnTo>
                    <a:lnTo>
                      <a:pt x="0" y="0"/>
                    </a:lnTo>
                  </a:path>
                </a:pathLst>
              </a:custGeom>
              <a:solidFill>
                <a:srgbClr val="800080"/>
              </a:solidFill>
              <a:ln w="9525" cap="rnd">
                <a:noFill/>
                <a:round/>
                <a:headEnd/>
                <a:tailEnd/>
              </a:ln>
            </p:spPr>
            <p:txBody>
              <a:bodyPr/>
              <a:lstStyle/>
              <a:p>
                <a:endParaRPr lang="fr-FR"/>
              </a:p>
            </p:txBody>
          </p:sp>
          <p:sp>
            <p:nvSpPr>
              <p:cNvPr id="13335" name="Freeform 3448"/>
              <p:cNvSpPr>
                <a:spLocks/>
              </p:cNvSpPr>
              <p:nvPr/>
            </p:nvSpPr>
            <p:spPr bwMode="auto">
              <a:xfrm>
                <a:off x="703" y="3476"/>
                <a:ext cx="69" cy="69"/>
              </a:xfrm>
              <a:custGeom>
                <a:avLst/>
                <a:gdLst>
                  <a:gd name="T0" fmla="*/ 0 w 69"/>
                  <a:gd name="T1" fmla="*/ 68 h 69"/>
                  <a:gd name="T2" fmla="*/ 68 w 69"/>
                  <a:gd name="T3" fmla="*/ 32 h 69"/>
                  <a:gd name="T4" fmla="*/ 0 w 69"/>
                  <a:gd name="T5" fmla="*/ 0 h 69"/>
                  <a:gd name="T6" fmla="*/ 0 w 69"/>
                  <a:gd name="T7" fmla="*/ 68 h 69"/>
                  <a:gd name="T8" fmla="*/ 0 60000 65536"/>
                  <a:gd name="T9" fmla="*/ 0 60000 65536"/>
                  <a:gd name="T10" fmla="*/ 0 60000 65536"/>
                  <a:gd name="T11" fmla="*/ 0 60000 65536"/>
                  <a:gd name="T12" fmla="*/ 0 w 69"/>
                  <a:gd name="T13" fmla="*/ 0 h 69"/>
                  <a:gd name="T14" fmla="*/ 69 w 69"/>
                  <a:gd name="T15" fmla="*/ 69 h 69"/>
                </a:gdLst>
                <a:ahLst/>
                <a:cxnLst>
                  <a:cxn ang="T8">
                    <a:pos x="T0" y="T1"/>
                  </a:cxn>
                  <a:cxn ang="T9">
                    <a:pos x="T2" y="T3"/>
                  </a:cxn>
                  <a:cxn ang="T10">
                    <a:pos x="T4" y="T5"/>
                  </a:cxn>
                  <a:cxn ang="T11">
                    <a:pos x="T6" y="T7"/>
                  </a:cxn>
                </a:cxnLst>
                <a:rect l="T12" t="T13" r="T14" b="T15"/>
                <a:pathLst>
                  <a:path w="69" h="69">
                    <a:moveTo>
                      <a:pt x="0" y="68"/>
                    </a:moveTo>
                    <a:lnTo>
                      <a:pt x="68" y="32"/>
                    </a:lnTo>
                    <a:lnTo>
                      <a:pt x="0" y="0"/>
                    </a:lnTo>
                    <a:lnTo>
                      <a:pt x="0" y="68"/>
                    </a:lnTo>
                  </a:path>
                </a:pathLst>
              </a:custGeom>
              <a:solidFill>
                <a:srgbClr val="800080"/>
              </a:solidFill>
              <a:ln w="9525" cap="rnd">
                <a:noFill/>
                <a:round/>
                <a:headEnd/>
                <a:tailEnd/>
              </a:ln>
            </p:spPr>
            <p:txBody>
              <a:bodyPr/>
              <a:lstStyle/>
              <a:p>
                <a:endParaRPr lang="fr-FR"/>
              </a:p>
            </p:txBody>
          </p:sp>
        </p:grpSp>
        <p:sp>
          <p:nvSpPr>
            <p:cNvPr id="13330" name="Rectangle 3450"/>
            <p:cNvSpPr>
              <a:spLocks noChangeArrowheads="1"/>
            </p:cNvSpPr>
            <p:nvPr/>
          </p:nvSpPr>
          <p:spPr bwMode="auto">
            <a:xfrm>
              <a:off x="1468316" y="5715000"/>
              <a:ext cx="3018692" cy="230188"/>
            </a:xfrm>
            <a:prstGeom prst="rect">
              <a:avLst/>
            </a:prstGeom>
            <a:noFill/>
            <a:ln w="9525">
              <a:noFill/>
              <a:miter lim="800000"/>
              <a:headEnd/>
              <a:tailEnd/>
            </a:ln>
          </p:spPr>
          <p:txBody>
            <a:bodyPr wrap="none" anchor="ctr"/>
            <a:lstStyle/>
            <a:p>
              <a:endParaRPr lang="fr-FR"/>
            </a:p>
          </p:txBody>
        </p:sp>
        <p:sp>
          <p:nvSpPr>
            <p:cNvPr id="13331" name="Rectangle 3451"/>
            <p:cNvSpPr>
              <a:spLocks noChangeArrowheads="1"/>
            </p:cNvSpPr>
            <p:nvPr/>
          </p:nvSpPr>
          <p:spPr bwMode="auto">
            <a:xfrm>
              <a:off x="1195754" y="5448300"/>
              <a:ext cx="4153029" cy="585418"/>
            </a:xfrm>
            <a:prstGeom prst="rect">
              <a:avLst/>
            </a:prstGeom>
            <a:noFill/>
            <a:ln w="9525">
              <a:noFill/>
              <a:miter lim="800000"/>
              <a:headEnd/>
              <a:tailEnd/>
            </a:ln>
          </p:spPr>
          <p:txBody>
            <a:bodyPr wrap="square" lIns="92075" tIns="46038" rIns="92075" bIns="46038">
              <a:spAutoFit/>
            </a:bodyPr>
            <a:lstStyle/>
            <a:p>
              <a:r>
                <a:rPr lang="en-GB" sz="1600" b="1" dirty="0" smtClean="0">
                  <a:solidFill>
                    <a:srgbClr val="002060"/>
                  </a:solidFill>
                </a:rPr>
                <a:t>Corrective intervention (local or at distance)</a:t>
              </a:r>
              <a:endParaRPr lang="en-GB" sz="1600" b="1" dirty="0">
                <a:solidFill>
                  <a:srgbClr val="002060"/>
                </a:solidFill>
              </a:endParaRPr>
            </a:p>
          </p:txBody>
        </p:sp>
        <p:sp>
          <p:nvSpPr>
            <p:cNvPr id="13332" name="Rectangle 3452"/>
            <p:cNvSpPr>
              <a:spLocks noChangeArrowheads="1"/>
            </p:cNvSpPr>
            <p:nvPr/>
          </p:nvSpPr>
          <p:spPr bwMode="auto">
            <a:xfrm>
              <a:off x="1195754" y="4475163"/>
              <a:ext cx="3432904" cy="339196"/>
            </a:xfrm>
            <a:prstGeom prst="rect">
              <a:avLst/>
            </a:prstGeom>
            <a:noFill/>
            <a:ln w="9525">
              <a:noFill/>
              <a:miter lim="800000"/>
              <a:headEnd/>
              <a:tailEnd/>
            </a:ln>
          </p:spPr>
          <p:txBody>
            <a:bodyPr wrap="none" lIns="92075" tIns="46038" rIns="92075" bIns="46038">
              <a:spAutoFit/>
            </a:bodyPr>
            <a:lstStyle/>
            <a:p>
              <a:r>
                <a:rPr lang="en-GB" sz="1600" b="1" dirty="0" smtClean="0">
                  <a:solidFill>
                    <a:srgbClr val="002060"/>
                  </a:solidFill>
                </a:rPr>
                <a:t>Alarm / detection Incident (failure</a:t>
              </a:r>
              <a:r>
                <a:rPr lang="fr-FR" sz="1600" b="1" dirty="0" smtClean="0">
                  <a:solidFill>
                    <a:srgbClr val="002060"/>
                  </a:solidFill>
                </a:rPr>
                <a:t>)</a:t>
              </a:r>
              <a:endParaRPr lang="fr-FR" sz="1600" b="1" dirty="0">
                <a:solidFill>
                  <a:srgbClr val="002060"/>
                </a:solidFill>
              </a:endParaRPr>
            </a:p>
          </p:txBody>
        </p:sp>
      </p:grpSp>
      <p:sp>
        <p:nvSpPr>
          <p:cNvPr id="3457" name="Rectangle 3456"/>
          <p:cNvSpPr/>
          <p:nvPr/>
        </p:nvSpPr>
        <p:spPr>
          <a:xfrm>
            <a:off x="5580112" y="1196752"/>
            <a:ext cx="356388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51" name="Rectangle 3450"/>
          <p:cNvSpPr/>
          <p:nvPr/>
        </p:nvSpPr>
        <p:spPr>
          <a:xfrm>
            <a:off x="7740352" y="3789040"/>
            <a:ext cx="657357" cy="261610"/>
          </a:xfrm>
          <a:prstGeom prst="rect">
            <a:avLst/>
          </a:prstGeom>
        </p:spPr>
        <p:txBody>
          <a:bodyPr wrap="square">
            <a:spAutoFit/>
          </a:bodyPr>
          <a:lstStyle/>
          <a:p>
            <a:r>
              <a:rPr lang="fr-FR" sz="1100" dirty="0" err="1" smtClean="0">
                <a:solidFill>
                  <a:srgbClr val="000000"/>
                </a:solidFill>
              </a:rPr>
              <a:t>centers</a:t>
            </a:r>
            <a:endParaRPr lang="fr-FR" sz="1100" dirty="0"/>
          </a:p>
        </p:txBody>
      </p:sp>
      <p:sp>
        <p:nvSpPr>
          <p:cNvPr id="3453"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July  2015</a:t>
            </a:r>
            <a:endParaRPr lang="en-US" sz="1000" dirty="0">
              <a:solidFill>
                <a:schemeClr val="bg1"/>
              </a:solidFill>
            </a:endParaRPr>
          </a:p>
        </p:txBody>
      </p:sp>
      <p:sp>
        <p:nvSpPr>
          <p:cNvPr id="3454" name="Rectangle 2"/>
          <p:cNvSpPr txBox="1">
            <a:spLocks noChangeArrowheads="1"/>
          </p:cNvSpPr>
          <p:nvPr/>
        </p:nvSpPr>
        <p:spPr bwMode="auto">
          <a:xfrm>
            <a:off x="244520" y="764610"/>
            <a:ext cx="8763000" cy="486287"/>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Optimisation of the maintenance strategy</a:t>
            </a:r>
            <a:endParaRPr lang="fr-FR" sz="3200" b="1" kern="0" dirty="0" smtClean="0">
              <a:solidFill>
                <a:srgbClr val="506361"/>
              </a:solid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92" name="Rectangle 194"/>
          <p:cNvSpPr>
            <a:spLocks noChangeArrowheads="1"/>
          </p:cNvSpPr>
          <p:nvPr/>
        </p:nvSpPr>
        <p:spPr bwMode="auto">
          <a:xfrm>
            <a:off x="1284412" y="1915691"/>
            <a:ext cx="3783657" cy="4376392"/>
          </a:xfrm>
          <a:prstGeom prst="rect">
            <a:avLst/>
          </a:prstGeom>
          <a:solidFill>
            <a:schemeClr val="bg1"/>
          </a:solidFill>
          <a:ln w="9525">
            <a:noFill/>
            <a:miter lim="800000"/>
            <a:headEnd/>
            <a:tailEnd/>
          </a:ln>
        </p:spPr>
        <p:txBody>
          <a:bodyPr wrap="square" lIns="92075" tIns="46038" rIns="92075" bIns="46038">
            <a:spAutoFit/>
          </a:bodyPr>
          <a:lstStyle/>
          <a:p>
            <a:pPr>
              <a:spcBef>
                <a:spcPct val="16000"/>
              </a:spcBef>
              <a:tabLst>
                <a:tab pos="292100" algn="l"/>
              </a:tabLst>
            </a:pPr>
            <a:r>
              <a:rPr lang="fr-FR" sz="1400" i="1" dirty="0">
                <a:solidFill>
                  <a:srgbClr val="000080"/>
                </a:solidFill>
                <a:latin typeface="Arial Narrow" pitchFamily="34" charset="0"/>
              </a:rPr>
              <a:t>1	</a:t>
            </a:r>
            <a:r>
              <a:rPr lang="en-GB" sz="1400" i="1" dirty="0" smtClean="0">
                <a:solidFill>
                  <a:srgbClr val="000080"/>
                </a:solidFill>
                <a:latin typeface="Arial Narrow" pitchFamily="34" charset="0"/>
              </a:rPr>
              <a:t>Nominal installation status</a:t>
            </a:r>
          </a:p>
          <a:p>
            <a:pPr>
              <a:spcBef>
                <a:spcPct val="16000"/>
              </a:spcBef>
              <a:tabLst>
                <a:tab pos="292100" algn="l"/>
              </a:tabLst>
            </a:pPr>
            <a:r>
              <a:rPr lang="en-GB" sz="1400" i="1" dirty="0" smtClean="0">
                <a:solidFill>
                  <a:srgbClr val="000080"/>
                </a:solidFill>
                <a:latin typeface="Arial Narrow" pitchFamily="34" charset="0"/>
              </a:rPr>
              <a:t>2	Undetectable default monitoring</a:t>
            </a:r>
          </a:p>
          <a:p>
            <a:pPr>
              <a:spcBef>
                <a:spcPct val="16000"/>
              </a:spcBef>
              <a:tabLst>
                <a:tab pos="292100" algn="l"/>
              </a:tabLst>
            </a:pPr>
            <a:r>
              <a:rPr lang="en-GB" sz="1400" i="1" dirty="0" smtClean="0">
                <a:solidFill>
                  <a:srgbClr val="000080"/>
                </a:solidFill>
                <a:latin typeface="Arial Narrow" pitchFamily="34" charset="0"/>
              </a:rPr>
              <a:t>3	Latent defect revealed by monitoring</a:t>
            </a:r>
          </a:p>
          <a:p>
            <a:pPr>
              <a:spcBef>
                <a:spcPct val="16000"/>
              </a:spcBef>
              <a:tabLst>
                <a:tab pos="292100" algn="l"/>
              </a:tabLst>
            </a:pPr>
            <a:r>
              <a:rPr lang="en-GB" sz="1400" i="1" dirty="0" smtClean="0">
                <a:solidFill>
                  <a:srgbClr val="000080"/>
                </a:solidFill>
                <a:latin typeface="Arial Narrow" pitchFamily="34" charset="0"/>
              </a:rPr>
              <a:t>4	System failure</a:t>
            </a:r>
          </a:p>
          <a:p>
            <a:pPr>
              <a:spcBef>
                <a:spcPct val="16000"/>
              </a:spcBef>
              <a:tabLst>
                <a:tab pos="292100" algn="l"/>
              </a:tabLst>
            </a:pPr>
            <a:r>
              <a:rPr lang="en-GB" sz="1400" i="1" dirty="0" smtClean="0">
                <a:solidFill>
                  <a:srgbClr val="000080"/>
                </a:solidFill>
                <a:latin typeface="Arial Narrow" pitchFamily="34" charset="0"/>
              </a:rPr>
              <a:t>5	In preventive maintenance</a:t>
            </a:r>
          </a:p>
          <a:p>
            <a:pPr>
              <a:spcBef>
                <a:spcPct val="16000"/>
              </a:spcBef>
              <a:tabLst>
                <a:tab pos="292100" algn="l"/>
              </a:tabLst>
            </a:pPr>
            <a:r>
              <a:rPr lang="en-GB" sz="1400" i="1" dirty="0" smtClean="0">
                <a:solidFill>
                  <a:srgbClr val="000080"/>
                </a:solidFill>
                <a:latin typeface="Arial Narrow" pitchFamily="34" charset="0"/>
              </a:rPr>
              <a:t>6	In corrective maintenance</a:t>
            </a:r>
          </a:p>
          <a:p>
            <a:pPr>
              <a:spcBef>
                <a:spcPct val="48000"/>
              </a:spcBef>
              <a:tabLst>
                <a:tab pos="292100" algn="l"/>
              </a:tabLst>
            </a:pPr>
            <a:r>
              <a:rPr lang="en-GB" sz="1400" i="1" dirty="0" smtClean="0">
                <a:solidFill>
                  <a:srgbClr val="000080"/>
                </a:solidFill>
                <a:latin typeface="Arial Narrow" pitchFamily="34" charset="0"/>
              </a:rPr>
              <a:t>A	Undetected by the fixed monitoring fault</a:t>
            </a:r>
          </a:p>
          <a:p>
            <a:pPr>
              <a:spcBef>
                <a:spcPct val="16000"/>
              </a:spcBef>
              <a:tabLst>
                <a:tab pos="292100" algn="l"/>
              </a:tabLst>
            </a:pPr>
            <a:r>
              <a:rPr lang="en-GB" sz="1400" i="1" dirty="0" smtClean="0">
                <a:solidFill>
                  <a:srgbClr val="000080"/>
                </a:solidFill>
                <a:latin typeface="Arial Narrow" pitchFamily="34" charset="0"/>
              </a:rPr>
              <a:t>B	Default revealed by the fixed monitoring</a:t>
            </a:r>
          </a:p>
          <a:p>
            <a:pPr>
              <a:spcBef>
                <a:spcPct val="16000"/>
              </a:spcBef>
              <a:tabLst>
                <a:tab pos="292100" algn="l"/>
              </a:tabLst>
            </a:pPr>
            <a:r>
              <a:rPr lang="en-GB" sz="1400" i="1" dirty="0" smtClean="0">
                <a:solidFill>
                  <a:srgbClr val="000080"/>
                </a:solidFill>
                <a:latin typeface="Arial Narrow" pitchFamily="34" charset="0"/>
              </a:rPr>
              <a:t>C	Visible failure by the operator</a:t>
            </a:r>
          </a:p>
          <a:p>
            <a:pPr>
              <a:spcBef>
                <a:spcPct val="16000"/>
              </a:spcBef>
              <a:tabLst>
                <a:tab pos="292100" algn="l"/>
              </a:tabLst>
            </a:pPr>
            <a:r>
              <a:rPr lang="en-GB" sz="1400" i="1" dirty="0" smtClean="0">
                <a:solidFill>
                  <a:srgbClr val="000080"/>
                </a:solidFill>
                <a:latin typeface="Arial Narrow" pitchFamily="34" charset="0"/>
              </a:rPr>
              <a:t>D	Default revealed by mobile surveillance</a:t>
            </a:r>
          </a:p>
          <a:p>
            <a:pPr>
              <a:spcBef>
                <a:spcPct val="16000"/>
              </a:spcBef>
              <a:tabLst>
                <a:tab pos="292100" algn="l"/>
              </a:tabLst>
            </a:pPr>
            <a:r>
              <a:rPr lang="en-GB" sz="1400" i="1" dirty="0" smtClean="0">
                <a:solidFill>
                  <a:srgbClr val="000080"/>
                </a:solidFill>
                <a:latin typeface="Arial Narrow" pitchFamily="34" charset="0"/>
              </a:rPr>
              <a:t>E	Failure after the second default or defect</a:t>
            </a:r>
          </a:p>
          <a:p>
            <a:pPr>
              <a:spcBef>
                <a:spcPct val="16000"/>
              </a:spcBef>
              <a:tabLst>
                <a:tab pos="292100" algn="l"/>
              </a:tabLst>
            </a:pPr>
            <a:r>
              <a:rPr lang="en-GB" sz="1400" i="1" dirty="0" smtClean="0">
                <a:solidFill>
                  <a:srgbClr val="000080"/>
                </a:solidFill>
                <a:latin typeface="Arial Narrow" pitchFamily="34" charset="0"/>
              </a:rPr>
              <a:t>F	Failure revealed by the mobile surveillance</a:t>
            </a:r>
          </a:p>
          <a:p>
            <a:pPr>
              <a:spcBef>
                <a:spcPct val="16000"/>
              </a:spcBef>
              <a:tabLst>
                <a:tab pos="292100" algn="l"/>
              </a:tabLst>
            </a:pPr>
            <a:r>
              <a:rPr lang="en-GB" sz="1400" i="1" dirty="0" smtClean="0">
                <a:solidFill>
                  <a:srgbClr val="000080"/>
                </a:solidFill>
                <a:latin typeface="Arial Narrow" pitchFamily="34" charset="0"/>
              </a:rPr>
              <a:t>G	Arrival on site of an adjusting agent</a:t>
            </a:r>
          </a:p>
          <a:p>
            <a:pPr>
              <a:spcBef>
                <a:spcPct val="16000"/>
              </a:spcBef>
              <a:tabLst>
                <a:tab pos="292100" algn="l"/>
              </a:tabLst>
            </a:pPr>
            <a:r>
              <a:rPr lang="en-GB" sz="1400" i="1" dirty="0" smtClean="0">
                <a:solidFill>
                  <a:srgbClr val="000080"/>
                </a:solidFill>
                <a:latin typeface="Arial Narrow" pitchFamily="34" charset="0"/>
              </a:rPr>
              <a:t>H	Arrival on site of a conditional preventive agent</a:t>
            </a:r>
          </a:p>
          <a:p>
            <a:pPr>
              <a:spcBef>
                <a:spcPct val="16000"/>
              </a:spcBef>
              <a:tabLst>
                <a:tab pos="292100" algn="l"/>
              </a:tabLst>
            </a:pPr>
            <a:r>
              <a:rPr lang="en-GB" sz="1400" i="1" dirty="0" smtClean="0">
                <a:solidFill>
                  <a:srgbClr val="000080"/>
                </a:solidFill>
                <a:latin typeface="Arial Narrow" pitchFamily="34" charset="0"/>
              </a:rPr>
              <a:t>I	Arrival of a cyclic preventive agent</a:t>
            </a:r>
          </a:p>
          <a:p>
            <a:pPr>
              <a:spcBef>
                <a:spcPct val="16000"/>
              </a:spcBef>
              <a:tabLst>
                <a:tab pos="292100" algn="l"/>
              </a:tabLst>
            </a:pPr>
            <a:r>
              <a:rPr lang="en-GB" sz="1400" i="1" dirty="0" smtClean="0">
                <a:solidFill>
                  <a:srgbClr val="000080"/>
                </a:solidFill>
                <a:latin typeface="Arial Narrow" pitchFamily="34" charset="0"/>
              </a:rPr>
              <a:t>J	End of  corrective intervention</a:t>
            </a:r>
          </a:p>
          <a:p>
            <a:pPr>
              <a:spcBef>
                <a:spcPct val="16000"/>
              </a:spcBef>
              <a:tabLst>
                <a:tab pos="292100" algn="l"/>
              </a:tabLst>
            </a:pPr>
            <a:r>
              <a:rPr lang="en-GB" sz="1400" i="1" dirty="0" smtClean="0">
                <a:solidFill>
                  <a:srgbClr val="000080"/>
                </a:solidFill>
                <a:latin typeface="Arial Narrow" pitchFamily="34" charset="0"/>
              </a:rPr>
              <a:t>K	End of preventive intervention</a:t>
            </a:r>
            <a:endParaRPr lang="en-GB" sz="1400" i="1" dirty="0">
              <a:solidFill>
                <a:srgbClr val="000080"/>
              </a:solidFill>
              <a:latin typeface="Arial Narrow" pitchFamily="34" charset="0"/>
            </a:endParaRPr>
          </a:p>
        </p:txBody>
      </p:sp>
      <p:sp>
        <p:nvSpPr>
          <p:cNvPr id="17411" name="Oval 2"/>
          <p:cNvSpPr>
            <a:spLocks noChangeArrowheads="1"/>
          </p:cNvSpPr>
          <p:nvPr/>
        </p:nvSpPr>
        <p:spPr bwMode="auto">
          <a:xfrm>
            <a:off x="5356714" y="1971675"/>
            <a:ext cx="542192" cy="577850"/>
          </a:xfrm>
          <a:prstGeom prst="ellipse">
            <a:avLst/>
          </a:prstGeom>
          <a:solidFill>
            <a:srgbClr val="FFFFCC"/>
          </a:solidFill>
          <a:ln w="50800">
            <a:solidFill>
              <a:srgbClr val="008000"/>
            </a:solidFill>
            <a:round/>
            <a:headEnd/>
            <a:tailEnd/>
          </a:ln>
        </p:spPr>
        <p:txBody>
          <a:bodyPr wrap="none" anchor="ctr"/>
          <a:lstStyle/>
          <a:p>
            <a:endParaRPr lang="fr-FR"/>
          </a:p>
        </p:txBody>
      </p:sp>
      <p:sp>
        <p:nvSpPr>
          <p:cNvPr id="17413" name="Rectangle 4"/>
          <p:cNvSpPr>
            <a:spLocks noChangeArrowheads="1"/>
          </p:cNvSpPr>
          <p:nvPr/>
        </p:nvSpPr>
        <p:spPr bwMode="auto">
          <a:xfrm>
            <a:off x="161925" y="1324769"/>
            <a:ext cx="9145016" cy="528637"/>
          </a:xfrm>
          <a:prstGeom prst="rect">
            <a:avLst/>
          </a:prstGeom>
          <a:noFill/>
          <a:ln w="9525">
            <a:noFill/>
            <a:miter lim="800000"/>
            <a:headEnd/>
            <a:tailEnd/>
          </a:ln>
        </p:spPr>
        <p:txBody>
          <a:bodyPr lIns="92075" tIns="46038" rIns="92075" bIns="46038"/>
          <a:lstStyle/>
          <a:p>
            <a:pPr marL="566738" indent="-465138">
              <a:spcBef>
                <a:spcPct val="20000"/>
              </a:spcBef>
              <a:tabLst>
                <a:tab pos="765175" algn="l"/>
                <a:tab pos="1054100" algn="l"/>
                <a:tab pos="2381250" algn="l"/>
              </a:tabLst>
            </a:pPr>
            <a:r>
              <a:rPr lang="en-US"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Network describing dysfunctional behavior of an installation</a:t>
            </a:r>
            <a:endParaRPr lang="fr-FR"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17419" name="Oval 10"/>
          <p:cNvSpPr>
            <a:spLocks noChangeArrowheads="1"/>
          </p:cNvSpPr>
          <p:nvPr/>
        </p:nvSpPr>
        <p:spPr bwMode="auto">
          <a:xfrm>
            <a:off x="5894510" y="5530850"/>
            <a:ext cx="567103" cy="573088"/>
          </a:xfrm>
          <a:prstGeom prst="ellipse">
            <a:avLst/>
          </a:prstGeom>
          <a:solidFill>
            <a:srgbClr val="FFFFCC"/>
          </a:solidFill>
          <a:ln w="25400">
            <a:solidFill>
              <a:srgbClr val="FF0000"/>
            </a:solidFill>
            <a:round/>
            <a:headEnd/>
            <a:tailEnd/>
          </a:ln>
        </p:spPr>
        <p:txBody>
          <a:bodyPr wrap="none" anchor="ctr"/>
          <a:lstStyle/>
          <a:p>
            <a:endParaRPr lang="fr-FR"/>
          </a:p>
        </p:txBody>
      </p:sp>
      <p:sp>
        <p:nvSpPr>
          <p:cNvPr id="17420" name="Oval 11"/>
          <p:cNvSpPr>
            <a:spLocks noChangeArrowheads="1"/>
          </p:cNvSpPr>
          <p:nvPr/>
        </p:nvSpPr>
        <p:spPr bwMode="auto">
          <a:xfrm>
            <a:off x="6615479" y="3590925"/>
            <a:ext cx="561242" cy="579438"/>
          </a:xfrm>
          <a:prstGeom prst="ellipse">
            <a:avLst/>
          </a:prstGeom>
          <a:solidFill>
            <a:srgbClr val="FFFFCC"/>
          </a:solidFill>
          <a:ln w="25400">
            <a:solidFill>
              <a:srgbClr val="FFCC00"/>
            </a:solidFill>
            <a:round/>
            <a:headEnd/>
            <a:tailEnd/>
          </a:ln>
        </p:spPr>
        <p:txBody>
          <a:bodyPr wrap="none" anchor="ctr"/>
          <a:lstStyle/>
          <a:p>
            <a:endParaRPr lang="fr-FR"/>
          </a:p>
        </p:txBody>
      </p:sp>
      <p:sp>
        <p:nvSpPr>
          <p:cNvPr id="17421" name="Oval 12"/>
          <p:cNvSpPr>
            <a:spLocks noChangeArrowheads="1"/>
          </p:cNvSpPr>
          <p:nvPr/>
        </p:nvSpPr>
        <p:spPr bwMode="auto">
          <a:xfrm>
            <a:off x="4670913" y="3932238"/>
            <a:ext cx="564174" cy="609600"/>
          </a:xfrm>
          <a:prstGeom prst="ellipse">
            <a:avLst/>
          </a:prstGeom>
          <a:solidFill>
            <a:srgbClr val="FFFFCC"/>
          </a:solidFill>
          <a:ln w="25400">
            <a:solidFill>
              <a:srgbClr val="3366FF"/>
            </a:solidFill>
            <a:round/>
            <a:headEnd/>
            <a:tailEnd/>
          </a:ln>
        </p:spPr>
        <p:txBody>
          <a:bodyPr wrap="none" anchor="ctr"/>
          <a:lstStyle/>
          <a:p>
            <a:endParaRPr lang="fr-FR"/>
          </a:p>
        </p:txBody>
      </p:sp>
      <p:sp>
        <p:nvSpPr>
          <p:cNvPr id="17422" name="Oval 13"/>
          <p:cNvSpPr>
            <a:spLocks noChangeArrowheads="1"/>
          </p:cNvSpPr>
          <p:nvPr/>
        </p:nvSpPr>
        <p:spPr bwMode="auto">
          <a:xfrm>
            <a:off x="7880106" y="2990851"/>
            <a:ext cx="567104" cy="563563"/>
          </a:xfrm>
          <a:prstGeom prst="ellipse">
            <a:avLst/>
          </a:prstGeom>
          <a:solidFill>
            <a:srgbClr val="FFFFCC"/>
          </a:solidFill>
          <a:ln w="25400">
            <a:solidFill>
              <a:srgbClr val="FFCC00"/>
            </a:solidFill>
            <a:round/>
            <a:headEnd/>
            <a:tailEnd/>
          </a:ln>
        </p:spPr>
        <p:txBody>
          <a:bodyPr wrap="none" anchor="ctr"/>
          <a:lstStyle/>
          <a:p>
            <a:endParaRPr lang="fr-FR"/>
          </a:p>
        </p:txBody>
      </p:sp>
      <p:sp>
        <p:nvSpPr>
          <p:cNvPr id="17423" name="Rectangle 14"/>
          <p:cNvSpPr>
            <a:spLocks noChangeArrowheads="1"/>
          </p:cNvSpPr>
          <p:nvPr/>
        </p:nvSpPr>
        <p:spPr bwMode="auto">
          <a:xfrm>
            <a:off x="5305425" y="1946276"/>
            <a:ext cx="590550" cy="576263"/>
          </a:xfrm>
          <a:prstGeom prst="rect">
            <a:avLst/>
          </a:prstGeom>
          <a:noFill/>
          <a:ln w="9525">
            <a:noFill/>
            <a:miter lim="800000"/>
            <a:headEnd/>
            <a:tailEnd/>
          </a:ln>
        </p:spPr>
        <p:txBody>
          <a:bodyPr wrap="none" anchor="ctr"/>
          <a:lstStyle/>
          <a:p>
            <a:endParaRPr lang="fr-FR"/>
          </a:p>
        </p:txBody>
      </p:sp>
      <p:grpSp>
        <p:nvGrpSpPr>
          <p:cNvPr id="2" name="Group 17"/>
          <p:cNvGrpSpPr>
            <a:grpSpLocks/>
          </p:cNvGrpSpPr>
          <p:nvPr/>
        </p:nvGrpSpPr>
        <p:grpSpPr bwMode="auto">
          <a:xfrm>
            <a:off x="5437311" y="1943101"/>
            <a:ext cx="540726" cy="481013"/>
            <a:chOff x="3795" y="1440"/>
            <a:chExt cx="369" cy="303"/>
          </a:xfrm>
        </p:grpSpPr>
        <p:sp>
          <p:nvSpPr>
            <p:cNvPr id="17603" name="Rectangle 15"/>
            <p:cNvSpPr>
              <a:spLocks noChangeArrowheads="1"/>
            </p:cNvSpPr>
            <p:nvPr/>
          </p:nvSpPr>
          <p:spPr bwMode="auto">
            <a:xfrm>
              <a:off x="3795" y="1478"/>
              <a:ext cx="369" cy="265"/>
            </a:xfrm>
            <a:prstGeom prst="rect">
              <a:avLst/>
            </a:prstGeom>
            <a:noFill/>
            <a:ln w="9525">
              <a:noFill/>
              <a:miter lim="800000"/>
              <a:headEnd/>
              <a:tailEnd/>
            </a:ln>
          </p:spPr>
          <p:txBody>
            <a:bodyPr wrap="none" anchor="ctr"/>
            <a:lstStyle/>
            <a:p>
              <a:endParaRPr lang="fr-FR"/>
            </a:p>
          </p:txBody>
        </p:sp>
        <p:sp>
          <p:nvSpPr>
            <p:cNvPr id="17604" name="Rectangle 16"/>
            <p:cNvSpPr>
              <a:spLocks noChangeArrowheads="1"/>
            </p:cNvSpPr>
            <p:nvPr/>
          </p:nvSpPr>
          <p:spPr bwMode="auto">
            <a:xfrm>
              <a:off x="3816" y="1440"/>
              <a:ext cx="216" cy="252"/>
            </a:xfrm>
            <a:prstGeom prst="rect">
              <a:avLst/>
            </a:prstGeom>
            <a:noFill/>
            <a:ln w="9525">
              <a:noFill/>
              <a:miter lim="800000"/>
              <a:headEnd/>
              <a:tailEnd/>
            </a:ln>
          </p:spPr>
          <p:txBody>
            <a:bodyPr wrap="none" lIns="92075" tIns="46038" rIns="92075" bIns="46038">
              <a:spAutoFit/>
            </a:bodyPr>
            <a:lstStyle/>
            <a:p>
              <a:pPr algn="l"/>
              <a:r>
                <a:rPr lang="fr-FR" sz="2000" b="1">
                  <a:solidFill>
                    <a:srgbClr val="000000"/>
                  </a:solidFill>
                </a:rPr>
                <a:t>1</a:t>
              </a:r>
            </a:p>
          </p:txBody>
        </p:sp>
      </p:grpSp>
      <p:sp>
        <p:nvSpPr>
          <p:cNvPr id="17425" name="Rectangle 18"/>
          <p:cNvSpPr>
            <a:spLocks noChangeArrowheads="1"/>
          </p:cNvSpPr>
          <p:nvPr/>
        </p:nvSpPr>
        <p:spPr bwMode="auto">
          <a:xfrm>
            <a:off x="7959237" y="3049588"/>
            <a:ext cx="394189" cy="436562"/>
          </a:xfrm>
          <a:prstGeom prst="rect">
            <a:avLst/>
          </a:prstGeom>
          <a:noFill/>
          <a:ln w="9525">
            <a:noFill/>
            <a:miter lim="800000"/>
            <a:headEnd/>
            <a:tailEnd/>
          </a:ln>
        </p:spPr>
        <p:txBody>
          <a:bodyPr wrap="none" anchor="ctr"/>
          <a:lstStyle/>
          <a:p>
            <a:endParaRPr lang="fr-FR"/>
          </a:p>
        </p:txBody>
      </p:sp>
      <p:sp>
        <p:nvSpPr>
          <p:cNvPr id="17426" name="Rectangle 19"/>
          <p:cNvSpPr>
            <a:spLocks noChangeArrowheads="1"/>
          </p:cNvSpPr>
          <p:nvPr/>
        </p:nvSpPr>
        <p:spPr bwMode="auto">
          <a:xfrm>
            <a:off x="7988544" y="3030538"/>
            <a:ext cx="322204" cy="416141"/>
          </a:xfrm>
          <a:prstGeom prst="rect">
            <a:avLst/>
          </a:prstGeom>
          <a:noFill/>
          <a:ln w="9525">
            <a:noFill/>
            <a:miter lim="800000"/>
            <a:headEnd/>
            <a:tailEnd/>
          </a:ln>
        </p:spPr>
        <p:txBody>
          <a:bodyPr wrap="none" lIns="92075" tIns="46038" rIns="92075" bIns="46038">
            <a:spAutoFit/>
          </a:bodyPr>
          <a:lstStyle/>
          <a:p>
            <a:pPr algn="l"/>
            <a:r>
              <a:rPr lang="fr-FR" sz="2100" b="1">
                <a:solidFill>
                  <a:srgbClr val="000000"/>
                </a:solidFill>
              </a:rPr>
              <a:t>5</a:t>
            </a:r>
          </a:p>
        </p:txBody>
      </p:sp>
      <p:sp>
        <p:nvSpPr>
          <p:cNvPr id="17427" name="Rectangle 20"/>
          <p:cNvSpPr>
            <a:spLocks noChangeArrowheads="1"/>
          </p:cNvSpPr>
          <p:nvPr/>
        </p:nvSpPr>
        <p:spPr bwMode="auto">
          <a:xfrm>
            <a:off x="5991226" y="5603876"/>
            <a:ext cx="391257" cy="436563"/>
          </a:xfrm>
          <a:prstGeom prst="rect">
            <a:avLst/>
          </a:prstGeom>
          <a:noFill/>
          <a:ln w="9525">
            <a:noFill/>
            <a:miter lim="800000"/>
            <a:headEnd/>
            <a:tailEnd/>
          </a:ln>
        </p:spPr>
        <p:txBody>
          <a:bodyPr wrap="none" anchor="ctr"/>
          <a:lstStyle/>
          <a:p>
            <a:endParaRPr lang="fr-FR"/>
          </a:p>
        </p:txBody>
      </p:sp>
      <p:sp>
        <p:nvSpPr>
          <p:cNvPr id="17428" name="Rectangle 21"/>
          <p:cNvSpPr>
            <a:spLocks noChangeArrowheads="1"/>
          </p:cNvSpPr>
          <p:nvPr/>
        </p:nvSpPr>
        <p:spPr bwMode="auto">
          <a:xfrm>
            <a:off x="6021998" y="5583238"/>
            <a:ext cx="322204" cy="416141"/>
          </a:xfrm>
          <a:prstGeom prst="rect">
            <a:avLst/>
          </a:prstGeom>
          <a:noFill/>
          <a:ln w="9525">
            <a:noFill/>
            <a:miter lim="800000"/>
            <a:headEnd/>
            <a:tailEnd/>
          </a:ln>
        </p:spPr>
        <p:txBody>
          <a:bodyPr wrap="none" lIns="92075" tIns="46038" rIns="92075" bIns="46038">
            <a:spAutoFit/>
          </a:bodyPr>
          <a:lstStyle/>
          <a:p>
            <a:pPr algn="l"/>
            <a:r>
              <a:rPr lang="fr-FR" sz="2100" b="1">
                <a:solidFill>
                  <a:srgbClr val="000000"/>
                </a:solidFill>
              </a:rPr>
              <a:t>4</a:t>
            </a:r>
          </a:p>
        </p:txBody>
      </p:sp>
      <p:sp>
        <p:nvSpPr>
          <p:cNvPr id="17429" name="Rectangle 22"/>
          <p:cNvSpPr>
            <a:spLocks noChangeArrowheads="1"/>
          </p:cNvSpPr>
          <p:nvPr/>
        </p:nvSpPr>
        <p:spPr bwMode="auto">
          <a:xfrm>
            <a:off x="6699006" y="3663951"/>
            <a:ext cx="394189" cy="434975"/>
          </a:xfrm>
          <a:prstGeom prst="rect">
            <a:avLst/>
          </a:prstGeom>
          <a:noFill/>
          <a:ln w="9525">
            <a:noFill/>
            <a:miter lim="800000"/>
            <a:headEnd/>
            <a:tailEnd/>
          </a:ln>
        </p:spPr>
        <p:txBody>
          <a:bodyPr wrap="none" anchor="ctr"/>
          <a:lstStyle/>
          <a:p>
            <a:endParaRPr lang="fr-FR"/>
          </a:p>
        </p:txBody>
      </p:sp>
      <p:sp>
        <p:nvSpPr>
          <p:cNvPr id="17430" name="Rectangle 23"/>
          <p:cNvSpPr>
            <a:spLocks noChangeArrowheads="1"/>
          </p:cNvSpPr>
          <p:nvPr/>
        </p:nvSpPr>
        <p:spPr bwMode="auto">
          <a:xfrm>
            <a:off x="6728313" y="3638550"/>
            <a:ext cx="322204" cy="416141"/>
          </a:xfrm>
          <a:prstGeom prst="rect">
            <a:avLst/>
          </a:prstGeom>
          <a:noFill/>
          <a:ln w="9525">
            <a:noFill/>
            <a:miter lim="800000"/>
            <a:headEnd/>
            <a:tailEnd/>
          </a:ln>
        </p:spPr>
        <p:txBody>
          <a:bodyPr wrap="none" lIns="92075" tIns="46038" rIns="92075" bIns="46038">
            <a:spAutoFit/>
          </a:bodyPr>
          <a:lstStyle/>
          <a:p>
            <a:pPr algn="l"/>
            <a:r>
              <a:rPr lang="fr-FR" sz="2100" b="1">
                <a:solidFill>
                  <a:srgbClr val="000000"/>
                </a:solidFill>
              </a:rPr>
              <a:t>3</a:t>
            </a:r>
          </a:p>
        </p:txBody>
      </p:sp>
      <p:sp>
        <p:nvSpPr>
          <p:cNvPr id="17431" name="Rectangle 24"/>
          <p:cNvSpPr>
            <a:spLocks noChangeArrowheads="1"/>
          </p:cNvSpPr>
          <p:nvPr/>
        </p:nvSpPr>
        <p:spPr bwMode="auto">
          <a:xfrm>
            <a:off x="4752976" y="4027489"/>
            <a:ext cx="391258" cy="434975"/>
          </a:xfrm>
          <a:prstGeom prst="rect">
            <a:avLst/>
          </a:prstGeom>
          <a:noFill/>
          <a:ln w="9525">
            <a:noFill/>
            <a:miter lim="800000"/>
            <a:headEnd/>
            <a:tailEnd/>
          </a:ln>
        </p:spPr>
        <p:txBody>
          <a:bodyPr wrap="none" anchor="ctr"/>
          <a:lstStyle/>
          <a:p>
            <a:endParaRPr lang="fr-FR"/>
          </a:p>
        </p:txBody>
      </p:sp>
      <p:sp>
        <p:nvSpPr>
          <p:cNvPr id="17432" name="Rectangle 25"/>
          <p:cNvSpPr>
            <a:spLocks noChangeArrowheads="1"/>
          </p:cNvSpPr>
          <p:nvPr/>
        </p:nvSpPr>
        <p:spPr bwMode="auto">
          <a:xfrm>
            <a:off x="4782283" y="4006850"/>
            <a:ext cx="322204" cy="416141"/>
          </a:xfrm>
          <a:prstGeom prst="rect">
            <a:avLst/>
          </a:prstGeom>
          <a:noFill/>
          <a:ln w="9525">
            <a:noFill/>
            <a:miter lim="800000"/>
            <a:headEnd/>
            <a:tailEnd/>
          </a:ln>
        </p:spPr>
        <p:txBody>
          <a:bodyPr wrap="none" lIns="92075" tIns="46038" rIns="92075" bIns="46038">
            <a:spAutoFit/>
          </a:bodyPr>
          <a:lstStyle/>
          <a:p>
            <a:pPr algn="l"/>
            <a:r>
              <a:rPr lang="fr-FR" sz="2100" b="1">
                <a:solidFill>
                  <a:srgbClr val="000000"/>
                </a:solidFill>
              </a:rPr>
              <a:t>2</a:t>
            </a:r>
          </a:p>
        </p:txBody>
      </p:sp>
      <p:grpSp>
        <p:nvGrpSpPr>
          <p:cNvPr id="3" name="Group 28"/>
          <p:cNvGrpSpPr>
            <a:grpSpLocks/>
          </p:cNvGrpSpPr>
          <p:nvPr/>
        </p:nvGrpSpPr>
        <p:grpSpPr bwMode="auto">
          <a:xfrm>
            <a:off x="5271721" y="2551113"/>
            <a:ext cx="241789" cy="728662"/>
            <a:chOff x="3682" y="1823"/>
            <a:chExt cx="165" cy="459"/>
          </a:xfrm>
        </p:grpSpPr>
        <p:sp>
          <p:nvSpPr>
            <p:cNvPr id="17601" name="Line 26"/>
            <p:cNvSpPr>
              <a:spLocks noChangeShapeType="1"/>
            </p:cNvSpPr>
            <p:nvPr/>
          </p:nvSpPr>
          <p:spPr bwMode="auto">
            <a:xfrm flipH="1">
              <a:off x="3730" y="1823"/>
              <a:ext cx="117" cy="372"/>
            </a:xfrm>
            <a:prstGeom prst="line">
              <a:avLst/>
            </a:prstGeom>
            <a:noFill/>
            <a:ln w="12700">
              <a:solidFill>
                <a:srgbClr val="3366FF"/>
              </a:solidFill>
              <a:round/>
              <a:headEnd type="none" w="sm" len="sm"/>
              <a:tailEnd type="none" w="sm" len="sm"/>
            </a:ln>
          </p:spPr>
          <p:txBody>
            <a:bodyPr/>
            <a:lstStyle/>
            <a:p>
              <a:endParaRPr lang="fr-FR"/>
            </a:p>
          </p:txBody>
        </p:sp>
        <p:sp>
          <p:nvSpPr>
            <p:cNvPr id="17602" name="Freeform 27"/>
            <p:cNvSpPr>
              <a:spLocks/>
            </p:cNvSpPr>
            <p:nvPr/>
          </p:nvSpPr>
          <p:spPr bwMode="auto">
            <a:xfrm>
              <a:off x="3682" y="2171"/>
              <a:ext cx="96" cy="111"/>
            </a:xfrm>
            <a:custGeom>
              <a:avLst/>
              <a:gdLst>
                <a:gd name="T0" fmla="*/ 0 w 96"/>
                <a:gd name="T1" fmla="*/ 0 h 111"/>
                <a:gd name="T2" fmla="*/ 18 w 96"/>
                <a:gd name="T3" fmla="*/ 110 h 111"/>
                <a:gd name="T4" fmla="*/ 95 w 96"/>
                <a:gd name="T5" fmla="*/ 33 h 111"/>
                <a:gd name="T6" fmla="*/ 0 w 96"/>
                <a:gd name="T7" fmla="*/ 0 h 111"/>
                <a:gd name="T8" fmla="*/ 0 60000 65536"/>
                <a:gd name="T9" fmla="*/ 0 60000 65536"/>
                <a:gd name="T10" fmla="*/ 0 60000 65536"/>
                <a:gd name="T11" fmla="*/ 0 60000 65536"/>
                <a:gd name="T12" fmla="*/ 0 w 96"/>
                <a:gd name="T13" fmla="*/ 0 h 111"/>
                <a:gd name="T14" fmla="*/ 96 w 96"/>
                <a:gd name="T15" fmla="*/ 111 h 111"/>
              </a:gdLst>
              <a:ahLst/>
              <a:cxnLst>
                <a:cxn ang="T8">
                  <a:pos x="T0" y="T1"/>
                </a:cxn>
                <a:cxn ang="T9">
                  <a:pos x="T2" y="T3"/>
                </a:cxn>
                <a:cxn ang="T10">
                  <a:pos x="T4" y="T5"/>
                </a:cxn>
                <a:cxn ang="T11">
                  <a:pos x="T6" y="T7"/>
                </a:cxn>
              </a:cxnLst>
              <a:rect l="T12" t="T13" r="T14" b="T15"/>
              <a:pathLst>
                <a:path w="96" h="111">
                  <a:moveTo>
                    <a:pt x="0" y="0"/>
                  </a:moveTo>
                  <a:lnTo>
                    <a:pt x="18" y="110"/>
                  </a:lnTo>
                  <a:lnTo>
                    <a:pt x="95" y="33"/>
                  </a:lnTo>
                  <a:lnTo>
                    <a:pt x="0" y="0"/>
                  </a:lnTo>
                </a:path>
              </a:pathLst>
            </a:custGeom>
            <a:solidFill>
              <a:srgbClr val="3366FF"/>
            </a:solidFill>
            <a:ln w="9525" cap="rnd">
              <a:noFill/>
              <a:round/>
              <a:headEnd/>
              <a:tailEnd/>
            </a:ln>
          </p:spPr>
          <p:txBody>
            <a:bodyPr/>
            <a:lstStyle/>
            <a:p>
              <a:endParaRPr lang="fr-FR"/>
            </a:p>
          </p:txBody>
        </p:sp>
      </p:grpSp>
      <p:sp>
        <p:nvSpPr>
          <p:cNvPr id="17434" name="Line 29"/>
          <p:cNvSpPr>
            <a:spLocks noChangeShapeType="1"/>
          </p:cNvSpPr>
          <p:nvPr/>
        </p:nvSpPr>
        <p:spPr bwMode="auto">
          <a:xfrm>
            <a:off x="5491529" y="5194301"/>
            <a:ext cx="400050" cy="473075"/>
          </a:xfrm>
          <a:prstGeom prst="line">
            <a:avLst/>
          </a:prstGeom>
          <a:noFill/>
          <a:ln w="12700">
            <a:solidFill>
              <a:srgbClr val="FF0000"/>
            </a:solidFill>
            <a:round/>
            <a:headEnd type="none" w="sm" len="sm"/>
            <a:tailEnd type="none" w="sm" len="sm"/>
          </a:ln>
        </p:spPr>
        <p:txBody>
          <a:bodyPr/>
          <a:lstStyle/>
          <a:p>
            <a:endParaRPr lang="fr-FR"/>
          </a:p>
        </p:txBody>
      </p:sp>
      <p:grpSp>
        <p:nvGrpSpPr>
          <p:cNvPr id="4" name="Group 32"/>
          <p:cNvGrpSpPr>
            <a:grpSpLocks/>
          </p:cNvGrpSpPr>
          <p:nvPr/>
        </p:nvGrpSpPr>
        <p:grpSpPr bwMode="auto">
          <a:xfrm>
            <a:off x="6527557" y="4183063"/>
            <a:ext cx="300403" cy="785812"/>
            <a:chOff x="4539" y="2851"/>
            <a:chExt cx="205" cy="495"/>
          </a:xfrm>
        </p:grpSpPr>
        <p:sp>
          <p:nvSpPr>
            <p:cNvPr id="17599" name="Line 30"/>
            <p:cNvSpPr>
              <a:spLocks noChangeShapeType="1"/>
            </p:cNvSpPr>
            <p:nvPr/>
          </p:nvSpPr>
          <p:spPr bwMode="auto">
            <a:xfrm flipH="1">
              <a:off x="4587" y="2851"/>
              <a:ext cx="157" cy="408"/>
            </a:xfrm>
            <a:prstGeom prst="line">
              <a:avLst/>
            </a:prstGeom>
            <a:noFill/>
            <a:ln w="12700">
              <a:solidFill>
                <a:srgbClr val="FF0000"/>
              </a:solidFill>
              <a:round/>
              <a:headEnd type="none" w="sm" len="sm"/>
              <a:tailEnd type="none" w="sm" len="sm"/>
            </a:ln>
          </p:spPr>
          <p:txBody>
            <a:bodyPr/>
            <a:lstStyle/>
            <a:p>
              <a:endParaRPr lang="fr-FR"/>
            </a:p>
          </p:txBody>
        </p:sp>
        <p:sp>
          <p:nvSpPr>
            <p:cNvPr id="17600" name="Freeform 31"/>
            <p:cNvSpPr>
              <a:spLocks/>
            </p:cNvSpPr>
            <p:nvPr/>
          </p:nvSpPr>
          <p:spPr bwMode="auto">
            <a:xfrm>
              <a:off x="4539" y="3234"/>
              <a:ext cx="96" cy="112"/>
            </a:xfrm>
            <a:custGeom>
              <a:avLst/>
              <a:gdLst>
                <a:gd name="T0" fmla="*/ 0 w 96"/>
                <a:gd name="T1" fmla="*/ 0 h 112"/>
                <a:gd name="T2" fmla="*/ 15 w 96"/>
                <a:gd name="T3" fmla="*/ 111 h 112"/>
                <a:gd name="T4" fmla="*/ 95 w 96"/>
                <a:gd name="T5" fmla="*/ 34 h 112"/>
                <a:gd name="T6" fmla="*/ 0 w 96"/>
                <a:gd name="T7" fmla="*/ 0 h 112"/>
                <a:gd name="T8" fmla="*/ 0 60000 65536"/>
                <a:gd name="T9" fmla="*/ 0 60000 65536"/>
                <a:gd name="T10" fmla="*/ 0 60000 65536"/>
                <a:gd name="T11" fmla="*/ 0 60000 65536"/>
                <a:gd name="T12" fmla="*/ 0 w 96"/>
                <a:gd name="T13" fmla="*/ 0 h 112"/>
                <a:gd name="T14" fmla="*/ 96 w 96"/>
                <a:gd name="T15" fmla="*/ 112 h 112"/>
              </a:gdLst>
              <a:ahLst/>
              <a:cxnLst>
                <a:cxn ang="T8">
                  <a:pos x="T0" y="T1"/>
                </a:cxn>
                <a:cxn ang="T9">
                  <a:pos x="T2" y="T3"/>
                </a:cxn>
                <a:cxn ang="T10">
                  <a:pos x="T4" y="T5"/>
                </a:cxn>
                <a:cxn ang="T11">
                  <a:pos x="T6" y="T7"/>
                </a:cxn>
              </a:cxnLst>
              <a:rect l="T12" t="T13" r="T14" b="T15"/>
              <a:pathLst>
                <a:path w="96" h="112">
                  <a:moveTo>
                    <a:pt x="0" y="0"/>
                  </a:moveTo>
                  <a:lnTo>
                    <a:pt x="15" y="111"/>
                  </a:lnTo>
                  <a:lnTo>
                    <a:pt x="95" y="34"/>
                  </a:lnTo>
                  <a:lnTo>
                    <a:pt x="0" y="0"/>
                  </a:lnTo>
                </a:path>
              </a:pathLst>
            </a:custGeom>
            <a:solidFill>
              <a:srgbClr val="FF0000"/>
            </a:solidFill>
            <a:ln w="9525" cap="rnd">
              <a:noFill/>
              <a:round/>
              <a:headEnd/>
              <a:tailEnd/>
            </a:ln>
          </p:spPr>
          <p:txBody>
            <a:bodyPr/>
            <a:lstStyle/>
            <a:p>
              <a:endParaRPr lang="fr-FR"/>
            </a:p>
          </p:txBody>
        </p:sp>
      </p:grpSp>
      <p:grpSp>
        <p:nvGrpSpPr>
          <p:cNvPr id="5" name="Group 35"/>
          <p:cNvGrpSpPr>
            <a:grpSpLocks/>
          </p:cNvGrpSpPr>
          <p:nvPr/>
        </p:nvGrpSpPr>
        <p:grpSpPr bwMode="auto">
          <a:xfrm>
            <a:off x="5652722" y="2590800"/>
            <a:ext cx="438150" cy="2357438"/>
            <a:chOff x="3942" y="1848"/>
            <a:chExt cx="299" cy="1485"/>
          </a:xfrm>
        </p:grpSpPr>
        <p:sp>
          <p:nvSpPr>
            <p:cNvPr id="17597" name="Line 33"/>
            <p:cNvSpPr>
              <a:spLocks noChangeShapeType="1"/>
            </p:cNvSpPr>
            <p:nvPr/>
          </p:nvSpPr>
          <p:spPr bwMode="auto">
            <a:xfrm>
              <a:off x="3942" y="1848"/>
              <a:ext cx="249" cy="1393"/>
            </a:xfrm>
            <a:prstGeom prst="line">
              <a:avLst/>
            </a:prstGeom>
            <a:noFill/>
            <a:ln w="12700">
              <a:solidFill>
                <a:srgbClr val="FF0000"/>
              </a:solidFill>
              <a:round/>
              <a:headEnd type="none" w="sm" len="sm"/>
              <a:tailEnd type="none" w="sm" len="sm"/>
            </a:ln>
          </p:spPr>
          <p:txBody>
            <a:bodyPr/>
            <a:lstStyle/>
            <a:p>
              <a:endParaRPr lang="fr-FR"/>
            </a:p>
          </p:txBody>
        </p:sp>
        <p:sp>
          <p:nvSpPr>
            <p:cNvPr id="17598" name="Freeform 34"/>
            <p:cNvSpPr>
              <a:spLocks/>
            </p:cNvSpPr>
            <p:nvPr/>
          </p:nvSpPr>
          <p:spPr bwMode="auto">
            <a:xfrm>
              <a:off x="4139" y="3229"/>
              <a:ext cx="102" cy="104"/>
            </a:xfrm>
            <a:custGeom>
              <a:avLst/>
              <a:gdLst>
                <a:gd name="T0" fmla="*/ 0 w 102"/>
                <a:gd name="T1" fmla="*/ 18 h 104"/>
                <a:gd name="T2" fmla="*/ 70 w 102"/>
                <a:gd name="T3" fmla="*/ 103 h 104"/>
                <a:gd name="T4" fmla="*/ 101 w 102"/>
                <a:gd name="T5" fmla="*/ 0 h 104"/>
                <a:gd name="T6" fmla="*/ 0 w 102"/>
                <a:gd name="T7" fmla="*/ 18 h 104"/>
                <a:gd name="T8" fmla="*/ 0 60000 65536"/>
                <a:gd name="T9" fmla="*/ 0 60000 65536"/>
                <a:gd name="T10" fmla="*/ 0 60000 65536"/>
                <a:gd name="T11" fmla="*/ 0 60000 65536"/>
                <a:gd name="T12" fmla="*/ 0 w 102"/>
                <a:gd name="T13" fmla="*/ 0 h 104"/>
                <a:gd name="T14" fmla="*/ 102 w 102"/>
                <a:gd name="T15" fmla="*/ 104 h 104"/>
              </a:gdLst>
              <a:ahLst/>
              <a:cxnLst>
                <a:cxn ang="T8">
                  <a:pos x="T0" y="T1"/>
                </a:cxn>
                <a:cxn ang="T9">
                  <a:pos x="T2" y="T3"/>
                </a:cxn>
                <a:cxn ang="T10">
                  <a:pos x="T4" y="T5"/>
                </a:cxn>
                <a:cxn ang="T11">
                  <a:pos x="T6" y="T7"/>
                </a:cxn>
              </a:cxnLst>
              <a:rect l="T12" t="T13" r="T14" b="T15"/>
              <a:pathLst>
                <a:path w="102" h="104">
                  <a:moveTo>
                    <a:pt x="0" y="18"/>
                  </a:moveTo>
                  <a:lnTo>
                    <a:pt x="70" y="103"/>
                  </a:lnTo>
                  <a:lnTo>
                    <a:pt x="101" y="0"/>
                  </a:lnTo>
                  <a:lnTo>
                    <a:pt x="0" y="18"/>
                  </a:lnTo>
                </a:path>
              </a:pathLst>
            </a:custGeom>
            <a:solidFill>
              <a:srgbClr val="FF0000"/>
            </a:solidFill>
            <a:ln w="9525" cap="rnd">
              <a:noFill/>
              <a:round/>
              <a:headEnd/>
              <a:tailEnd/>
            </a:ln>
          </p:spPr>
          <p:txBody>
            <a:bodyPr/>
            <a:lstStyle/>
            <a:p>
              <a:endParaRPr lang="fr-FR"/>
            </a:p>
          </p:txBody>
        </p:sp>
      </p:grpSp>
      <p:grpSp>
        <p:nvGrpSpPr>
          <p:cNvPr id="6" name="Group 38"/>
          <p:cNvGrpSpPr>
            <a:grpSpLocks/>
          </p:cNvGrpSpPr>
          <p:nvPr/>
        </p:nvGrpSpPr>
        <p:grpSpPr bwMode="auto">
          <a:xfrm>
            <a:off x="6477734" y="5610226"/>
            <a:ext cx="770792" cy="201613"/>
            <a:chOff x="4505" y="3750"/>
            <a:chExt cx="526" cy="127"/>
          </a:xfrm>
        </p:grpSpPr>
        <p:sp>
          <p:nvSpPr>
            <p:cNvPr id="17595" name="Line 36"/>
            <p:cNvSpPr>
              <a:spLocks noChangeShapeType="1"/>
            </p:cNvSpPr>
            <p:nvPr/>
          </p:nvSpPr>
          <p:spPr bwMode="auto">
            <a:xfrm flipV="1">
              <a:off x="4505" y="3799"/>
              <a:ext cx="436" cy="78"/>
            </a:xfrm>
            <a:prstGeom prst="line">
              <a:avLst/>
            </a:prstGeom>
            <a:noFill/>
            <a:ln w="12700">
              <a:solidFill>
                <a:srgbClr val="FF0000"/>
              </a:solidFill>
              <a:round/>
              <a:headEnd type="none" w="sm" len="sm"/>
              <a:tailEnd type="none" w="sm" len="sm"/>
            </a:ln>
          </p:spPr>
          <p:txBody>
            <a:bodyPr/>
            <a:lstStyle/>
            <a:p>
              <a:endParaRPr lang="fr-FR"/>
            </a:p>
          </p:txBody>
        </p:sp>
        <p:sp>
          <p:nvSpPr>
            <p:cNvPr id="17596" name="Freeform 37"/>
            <p:cNvSpPr>
              <a:spLocks/>
            </p:cNvSpPr>
            <p:nvPr/>
          </p:nvSpPr>
          <p:spPr bwMode="auto">
            <a:xfrm>
              <a:off x="4925" y="3750"/>
              <a:ext cx="106" cy="101"/>
            </a:xfrm>
            <a:custGeom>
              <a:avLst/>
              <a:gdLst>
                <a:gd name="T0" fmla="*/ 19 w 106"/>
                <a:gd name="T1" fmla="*/ 100 h 101"/>
                <a:gd name="T2" fmla="*/ 105 w 106"/>
                <a:gd name="T3" fmla="*/ 30 h 101"/>
                <a:gd name="T4" fmla="*/ 0 w 106"/>
                <a:gd name="T5" fmla="*/ 0 h 101"/>
                <a:gd name="T6" fmla="*/ 19 w 106"/>
                <a:gd name="T7" fmla="*/ 100 h 101"/>
                <a:gd name="T8" fmla="*/ 0 60000 65536"/>
                <a:gd name="T9" fmla="*/ 0 60000 65536"/>
                <a:gd name="T10" fmla="*/ 0 60000 65536"/>
                <a:gd name="T11" fmla="*/ 0 60000 65536"/>
                <a:gd name="T12" fmla="*/ 0 w 106"/>
                <a:gd name="T13" fmla="*/ 0 h 101"/>
                <a:gd name="T14" fmla="*/ 106 w 106"/>
                <a:gd name="T15" fmla="*/ 101 h 101"/>
              </a:gdLst>
              <a:ahLst/>
              <a:cxnLst>
                <a:cxn ang="T8">
                  <a:pos x="T0" y="T1"/>
                </a:cxn>
                <a:cxn ang="T9">
                  <a:pos x="T2" y="T3"/>
                </a:cxn>
                <a:cxn ang="T10">
                  <a:pos x="T4" y="T5"/>
                </a:cxn>
                <a:cxn ang="T11">
                  <a:pos x="T6" y="T7"/>
                </a:cxn>
              </a:cxnLst>
              <a:rect l="T12" t="T13" r="T14" b="T15"/>
              <a:pathLst>
                <a:path w="106" h="101">
                  <a:moveTo>
                    <a:pt x="19" y="100"/>
                  </a:moveTo>
                  <a:lnTo>
                    <a:pt x="105" y="30"/>
                  </a:lnTo>
                  <a:lnTo>
                    <a:pt x="0" y="0"/>
                  </a:lnTo>
                  <a:lnTo>
                    <a:pt x="19" y="100"/>
                  </a:lnTo>
                </a:path>
              </a:pathLst>
            </a:custGeom>
            <a:solidFill>
              <a:srgbClr val="FF0000"/>
            </a:solidFill>
            <a:ln w="9525" cap="rnd">
              <a:noFill/>
              <a:round/>
              <a:headEnd/>
              <a:tailEnd/>
            </a:ln>
          </p:spPr>
          <p:txBody>
            <a:bodyPr/>
            <a:lstStyle/>
            <a:p>
              <a:endParaRPr lang="fr-FR"/>
            </a:p>
          </p:txBody>
        </p:sp>
      </p:grpSp>
      <p:sp>
        <p:nvSpPr>
          <p:cNvPr id="17438" name="Line 39"/>
          <p:cNvSpPr>
            <a:spLocks noChangeShapeType="1"/>
          </p:cNvSpPr>
          <p:nvPr/>
        </p:nvSpPr>
        <p:spPr bwMode="auto">
          <a:xfrm flipH="1" flipV="1">
            <a:off x="5928214" y="2295525"/>
            <a:ext cx="1314450" cy="266700"/>
          </a:xfrm>
          <a:prstGeom prst="line">
            <a:avLst/>
          </a:prstGeom>
          <a:noFill/>
          <a:ln w="12700">
            <a:solidFill>
              <a:srgbClr val="FF0000"/>
            </a:solidFill>
            <a:round/>
            <a:headEnd type="none" w="sm" len="sm"/>
            <a:tailEnd type="none" w="sm" len="sm"/>
          </a:ln>
        </p:spPr>
        <p:txBody>
          <a:bodyPr/>
          <a:lstStyle/>
          <a:p>
            <a:endParaRPr lang="fr-FR"/>
          </a:p>
        </p:txBody>
      </p:sp>
      <p:grpSp>
        <p:nvGrpSpPr>
          <p:cNvPr id="7" name="Group 42"/>
          <p:cNvGrpSpPr>
            <a:grpSpLocks/>
          </p:cNvGrpSpPr>
          <p:nvPr/>
        </p:nvGrpSpPr>
        <p:grpSpPr bwMode="auto">
          <a:xfrm>
            <a:off x="5252671" y="4008439"/>
            <a:ext cx="842596" cy="198437"/>
            <a:chOff x="3669" y="2741"/>
            <a:chExt cx="575" cy="125"/>
          </a:xfrm>
        </p:grpSpPr>
        <p:sp>
          <p:nvSpPr>
            <p:cNvPr id="17593" name="Line 40"/>
            <p:cNvSpPr>
              <a:spLocks noChangeShapeType="1"/>
            </p:cNvSpPr>
            <p:nvPr/>
          </p:nvSpPr>
          <p:spPr bwMode="auto">
            <a:xfrm flipV="1">
              <a:off x="3669" y="2790"/>
              <a:ext cx="482" cy="76"/>
            </a:xfrm>
            <a:prstGeom prst="line">
              <a:avLst/>
            </a:prstGeom>
            <a:noFill/>
            <a:ln w="12700">
              <a:solidFill>
                <a:srgbClr val="FFCC00"/>
              </a:solidFill>
              <a:round/>
              <a:headEnd type="none" w="sm" len="sm"/>
              <a:tailEnd type="none" w="sm" len="sm"/>
            </a:ln>
          </p:spPr>
          <p:txBody>
            <a:bodyPr/>
            <a:lstStyle/>
            <a:p>
              <a:endParaRPr lang="fr-FR"/>
            </a:p>
          </p:txBody>
        </p:sp>
        <p:sp>
          <p:nvSpPr>
            <p:cNvPr id="17594" name="Freeform 41"/>
            <p:cNvSpPr>
              <a:spLocks/>
            </p:cNvSpPr>
            <p:nvPr/>
          </p:nvSpPr>
          <p:spPr bwMode="auto">
            <a:xfrm>
              <a:off x="4139" y="2741"/>
              <a:ext cx="105" cy="101"/>
            </a:xfrm>
            <a:custGeom>
              <a:avLst/>
              <a:gdLst>
                <a:gd name="T0" fmla="*/ 15 w 105"/>
                <a:gd name="T1" fmla="*/ 100 h 101"/>
                <a:gd name="T2" fmla="*/ 104 w 105"/>
                <a:gd name="T3" fmla="*/ 33 h 101"/>
                <a:gd name="T4" fmla="*/ 0 w 105"/>
                <a:gd name="T5" fmla="*/ 0 h 101"/>
                <a:gd name="T6" fmla="*/ 15 w 105"/>
                <a:gd name="T7" fmla="*/ 100 h 101"/>
                <a:gd name="T8" fmla="*/ 0 60000 65536"/>
                <a:gd name="T9" fmla="*/ 0 60000 65536"/>
                <a:gd name="T10" fmla="*/ 0 60000 65536"/>
                <a:gd name="T11" fmla="*/ 0 60000 65536"/>
                <a:gd name="T12" fmla="*/ 0 w 105"/>
                <a:gd name="T13" fmla="*/ 0 h 101"/>
                <a:gd name="T14" fmla="*/ 105 w 105"/>
                <a:gd name="T15" fmla="*/ 101 h 101"/>
              </a:gdLst>
              <a:ahLst/>
              <a:cxnLst>
                <a:cxn ang="T8">
                  <a:pos x="T0" y="T1"/>
                </a:cxn>
                <a:cxn ang="T9">
                  <a:pos x="T2" y="T3"/>
                </a:cxn>
                <a:cxn ang="T10">
                  <a:pos x="T4" y="T5"/>
                </a:cxn>
                <a:cxn ang="T11">
                  <a:pos x="T6" y="T7"/>
                </a:cxn>
              </a:cxnLst>
              <a:rect l="T12" t="T13" r="T14" b="T15"/>
              <a:pathLst>
                <a:path w="105" h="101">
                  <a:moveTo>
                    <a:pt x="15" y="100"/>
                  </a:moveTo>
                  <a:lnTo>
                    <a:pt x="104" y="33"/>
                  </a:lnTo>
                  <a:lnTo>
                    <a:pt x="0" y="0"/>
                  </a:lnTo>
                  <a:lnTo>
                    <a:pt x="15" y="100"/>
                  </a:lnTo>
                </a:path>
              </a:pathLst>
            </a:custGeom>
            <a:solidFill>
              <a:srgbClr val="FFCC00"/>
            </a:solidFill>
            <a:ln w="9525" cap="rnd">
              <a:noFill/>
              <a:round/>
              <a:headEnd/>
              <a:tailEnd/>
            </a:ln>
          </p:spPr>
          <p:txBody>
            <a:bodyPr/>
            <a:lstStyle/>
            <a:p>
              <a:endParaRPr lang="fr-FR"/>
            </a:p>
          </p:txBody>
        </p:sp>
      </p:grpSp>
      <p:sp>
        <p:nvSpPr>
          <p:cNvPr id="17440" name="Oval 43"/>
          <p:cNvSpPr>
            <a:spLocks noChangeArrowheads="1"/>
          </p:cNvSpPr>
          <p:nvPr/>
        </p:nvSpPr>
        <p:spPr bwMode="auto">
          <a:xfrm>
            <a:off x="8181976" y="5157788"/>
            <a:ext cx="565638" cy="588962"/>
          </a:xfrm>
          <a:prstGeom prst="ellipse">
            <a:avLst/>
          </a:prstGeom>
          <a:solidFill>
            <a:srgbClr val="FFFFCC"/>
          </a:solidFill>
          <a:ln w="25400">
            <a:solidFill>
              <a:srgbClr val="FF0000"/>
            </a:solidFill>
            <a:round/>
            <a:headEnd/>
            <a:tailEnd/>
          </a:ln>
        </p:spPr>
        <p:txBody>
          <a:bodyPr wrap="none" anchor="ctr"/>
          <a:lstStyle/>
          <a:p>
            <a:endParaRPr lang="fr-FR"/>
          </a:p>
        </p:txBody>
      </p:sp>
      <p:sp>
        <p:nvSpPr>
          <p:cNvPr id="17441" name="Rectangle 44"/>
          <p:cNvSpPr>
            <a:spLocks noChangeArrowheads="1"/>
          </p:cNvSpPr>
          <p:nvPr/>
        </p:nvSpPr>
        <p:spPr bwMode="auto">
          <a:xfrm>
            <a:off x="8272829" y="5246688"/>
            <a:ext cx="397120" cy="436562"/>
          </a:xfrm>
          <a:prstGeom prst="rect">
            <a:avLst/>
          </a:prstGeom>
          <a:noFill/>
          <a:ln w="9525">
            <a:noFill/>
            <a:miter lim="800000"/>
            <a:headEnd/>
            <a:tailEnd/>
          </a:ln>
        </p:spPr>
        <p:txBody>
          <a:bodyPr wrap="none" anchor="ctr"/>
          <a:lstStyle/>
          <a:p>
            <a:endParaRPr lang="fr-FR"/>
          </a:p>
        </p:txBody>
      </p:sp>
      <p:sp>
        <p:nvSpPr>
          <p:cNvPr id="17442" name="Rectangle 45"/>
          <p:cNvSpPr>
            <a:spLocks noChangeArrowheads="1"/>
          </p:cNvSpPr>
          <p:nvPr/>
        </p:nvSpPr>
        <p:spPr bwMode="auto">
          <a:xfrm>
            <a:off x="8305067" y="5226050"/>
            <a:ext cx="322204" cy="416141"/>
          </a:xfrm>
          <a:prstGeom prst="rect">
            <a:avLst/>
          </a:prstGeom>
          <a:noFill/>
          <a:ln w="9525">
            <a:noFill/>
            <a:miter lim="800000"/>
            <a:headEnd/>
            <a:tailEnd/>
          </a:ln>
        </p:spPr>
        <p:txBody>
          <a:bodyPr wrap="none" lIns="92075" tIns="46038" rIns="92075" bIns="46038">
            <a:spAutoFit/>
          </a:bodyPr>
          <a:lstStyle/>
          <a:p>
            <a:pPr algn="l"/>
            <a:r>
              <a:rPr lang="fr-FR" sz="2100" b="1">
                <a:solidFill>
                  <a:srgbClr val="000000"/>
                </a:solidFill>
              </a:rPr>
              <a:t>6</a:t>
            </a:r>
          </a:p>
        </p:txBody>
      </p:sp>
      <p:grpSp>
        <p:nvGrpSpPr>
          <p:cNvPr id="8" name="Group 48"/>
          <p:cNvGrpSpPr>
            <a:grpSpLocks/>
          </p:cNvGrpSpPr>
          <p:nvPr/>
        </p:nvGrpSpPr>
        <p:grpSpPr bwMode="auto">
          <a:xfrm>
            <a:off x="7178187" y="3562350"/>
            <a:ext cx="461596" cy="217488"/>
            <a:chOff x="4983" y="2460"/>
            <a:chExt cx="315" cy="137"/>
          </a:xfrm>
        </p:grpSpPr>
        <p:sp>
          <p:nvSpPr>
            <p:cNvPr id="17591" name="Line 46"/>
            <p:cNvSpPr>
              <a:spLocks noChangeShapeType="1"/>
            </p:cNvSpPr>
            <p:nvPr/>
          </p:nvSpPr>
          <p:spPr bwMode="auto">
            <a:xfrm flipV="1">
              <a:off x="4983" y="2506"/>
              <a:ext cx="229" cy="91"/>
            </a:xfrm>
            <a:prstGeom prst="line">
              <a:avLst/>
            </a:prstGeom>
            <a:noFill/>
            <a:ln w="12700">
              <a:solidFill>
                <a:srgbClr val="FFCC00"/>
              </a:solidFill>
              <a:round/>
              <a:headEnd type="none" w="sm" len="sm"/>
              <a:tailEnd type="none" w="sm" len="sm"/>
            </a:ln>
          </p:spPr>
          <p:txBody>
            <a:bodyPr/>
            <a:lstStyle/>
            <a:p>
              <a:endParaRPr lang="fr-FR"/>
            </a:p>
          </p:txBody>
        </p:sp>
        <p:sp>
          <p:nvSpPr>
            <p:cNvPr id="17592" name="Freeform 47"/>
            <p:cNvSpPr>
              <a:spLocks/>
            </p:cNvSpPr>
            <p:nvPr/>
          </p:nvSpPr>
          <p:spPr bwMode="auto">
            <a:xfrm>
              <a:off x="5187" y="2460"/>
              <a:ext cx="111" cy="96"/>
            </a:xfrm>
            <a:custGeom>
              <a:avLst/>
              <a:gdLst>
                <a:gd name="T0" fmla="*/ 39 w 111"/>
                <a:gd name="T1" fmla="*/ 95 h 96"/>
                <a:gd name="T2" fmla="*/ 110 w 111"/>
                <a:gd name="T3" fmla="*/ 9 h 96"/>
                <a:gd name="T4" fmla="*/ 0 w 111"/>
                <a:gd name="T5" fmla="*/ 0 h 96"/>
                <a:gd name="T6" fmla="*/ 39 w 111"/>
                <a:gd name="T7" fmla="*/ 95 h 96"/>
                <a:gd name="T8" fmla="*/ 0 60000 65536"/>
                <a:gd name="T9" fmla="*/ 0 60000 65536"/>
                <a:gd name="T10" fmla="*/ 0 60000 65536"/>
                <a:gd name="T11" fmla="*/ 0 60000 65536"/>
                <a:gd name="T12" fmla="*/ 0 w 111"/>
                <a:gd name="T13" fmla="*/ 0 h 96"/>
                <a:gd name="T14" fmla="*/ 111 w 111"/>
                <a:gd name="T15" fmla="*/ 96 h 96"/>
              </a:gdLst>
              <a:ahLst/>
              <a:cxnLst>
                <a:cxn ang="T8">
                  <a:pos x="T0" y="T1"/>
                </a:cxn>
                <a:cxn ang="T9">
                  <a:pos x="T2" y="T3"/>
                </a:cxn>
                <a:cxn ang="T10">
                  <a:pos x="T4" y="T5"/>
                </a:cxn>
                <a:cxn ang="T11">
                  <a:pos x="T6" y="T7"/>
                </a:cxn>
              </a:cxnLst>
              <a:rect l="T12" t="T13" r="T14" b="T15"/>
              <a:pathLst>
                <a:path w="111" h="96">
                  <a:moveTo>
                    <a:pt x="39" y="95"/>
                  </a:moveTo>
                  <a:lnTo>
                    <a:pt x="110" y="9"/>
                  </a:lnTo>
                  <a:lnTo>
                    <a:pt x="0" y="0"/>
                  </a:lnTo>
                  <a:lnTo>
                    <a:pt x="39" y="95"/>
                  </a:lnTo>
                </a:path>
              </a:pathLst>
            </a:custGeom>
            <a:solidFill>
              <a:srgbClr val="FFCC00"/>
            </a:solidFill>
            <a:ln w="9525" cap="rnd">
              <a:noFill/>
              <a:round/>
              <a:headEnd/>
              <a:tailEnd/>
            </a:ln>
          </p:spPr>
          <p:txBody>
            <a:bodyPr/>
            <a:lstStyle/>
            <a:p>
              <a:endParaRPr lang="fr-FR"/>
            </a:p>
          </p:txBody>
        </p:sp>
      </p:grpSp>
      <p:grpSp>
        <p:nvGrpSpPr>
          <p:cNvPr id="9" name="Group 51"/>
          <p:cNvGrpSpPr>
            <a:grpSpLocks/>
          </p:cNvGrpSpPr>
          <p:nvPr/>
        </p:nvGrpSpPr>
        <p:grpSpPr bwMode="auto">
          <a:xfrm>
            <a:off x="7279298" y="3959226"/>
            <a:ext cx="351692" cy="396875"/>
            <a:chOff x="5052" y="2710"/>
            <a:chExt cx="240" cy="250"/>
          </a:xfrm>
        </p:grpSpPr>
        <p:sp>
          <p:nvSpPr>
            <p:cNvPr id="17589" name="Line 49"/>
            <p:cNvSpPr>
              <a:spLocks noChangeShapeType="1"/>
            </p:cNvSpPr>
            <p:nvPr/>
          </p:nvSpPr>
          <p:spPr bwMode="auto">
            <a:xfrm flipV="1">
              <a:off x="5052" y="2775"/>
              <a:ext cx="178" cy="185"/>
            </a:xfrm>
            <a:prstGeom prst="line">
              <a:avLst/>
            </a:prstGeom>
            <a:noFill/>
            <a:ln w="12700">
              <a:solidFill>
                <a:srgbClr val="99CC00"/>
              </a:solidFill>
              <a:round/>
              <a:headEnd type="none" w="sm" len="sm"/>
              <a:tailEnd type="none" w="sm" len="sm"/>
            </a:ln>
          </p:spPr>
          <p:txBody>
            <a:bodyPr/>
            <a:lstStyle/>
            <a:p>
              <a:endParaRPr lang="fr-FR"/>
            </a:p>
          </p:txBody>
        </p:sp>
        <p:sp>
          <p:nvSpPr>
            <p:cNvPr id="17590" name="Freeform 50"/>
            <p:cNvSpPr>
              <a:spLocks/>
            </p:cNvSpPr>
            <p:nvPr/>
          </p:nvSpPr>
          <p:spPr bwMode="auto">
            <a:xfrm>
              <a:off x="5187" y="2710"/>
              <a:ext cx="105" cy="109"/>
            </a:xfrm>
            <a:custGeom>
              <a:avLst/>
              <a:gdLst>
                <a:gd name="T0" fmla="*/ 73 w 105"/>
                <a:gd name="T1" fmla="*/ 108 h 109"/>
                <a:gd name="T2" fmla="*/ 104 w 105"/>
                <a:gd name="T3" fmla="*/ 0 h 109"/>
                <a:gd name="T4" fmla="*/ 0 w 105"/>
                <a:gd name="T5" fmla="*/ 36 h 109"/>
                <a:gd name="T6" fmla="*/ 73 w 105"/>
                <a:gd name="T7" fmla="*/ 108 h 109"/>
                <a:gd name="T8" fmla="*/ 0 60000 65536"/>
                <a:gd name="T9" fmla="*/ 0 60000 65536"/>
                <a:gd name="T10" fmla="*/ 0 60000 65536"/>
                <a:gd name="T11" fmla="*/ 0 60000 65536"/>
                <a:gd name="T12" fmla="*/ 0 w 105"/>
                <a:gd name="T13" fmla="*/ 0 h 109"/>
                <a:gd name="T14" fmla="*/ 105 w 105"/>
                <a:gd name="T15" fmla="*/ 109 h 109"/>
              </a:gdLst>
              <a:ahLst/>
              <a:cxnLst>
                <a:cxn ang="T8">
                  <a:pos x="T0" y="T1"/>
                </a:cxn>
                <a:cxn ang="T9">
                  <a:pos x="T2" y="T3"/>
                </a:cxn>
                <a:cxn ang="T10">
                  <a:pos x="T4" y="T5"/>
                </a:cxn>
                <a:cxn ang="T11">
                  <a:pos x="T6" y="T7"/>
                </a:cxn>
              </a:cxnLst>
              <a:rect l="T12" t="T13" r="T14" b="T15"/>
              <a:pathLst>
                <a:path w="105" h="109">
                  <a:moveTo>
                    <a:pt x="73" y="108"/>
                  </a:moveTo>
                  <a:lnTo>
                    <a:pt x="104" y="0"/>
                  </a:lnTo>
                  <a:lnTo>
                    <a:pt x="0" y="36"/>
                  </a:lnTo>
                  <a:lnTo>
                    <a:pt x="73" y="108"/>
                  </a:lnTo>
                </a:path>
              </a:pathLst>
            </a:custGeom>
            <a:solidFill>
              <a:srgbClr val="99CC00"/>
            </a:solidFill>
            <a:ln w="9525" cap="rnd">
              <a:noFill/>
              <a:round/>
              <a:headEnd/>
              <a:tailEnd/>
            </a:ln>
          </p:spPr>
          <p:txBody>
            <a:bodyPr/>
            <a:lstStyle/>
            <a:p>
              <a:endParaRPr lang="fr-FR"/>
            </a:p>
          </p:txBody>
        </p:sp>
      </p:grpSp>
      <p:sp>
        <p:nvSpPr>
          <p:cNvPr id="17445" name="Line 52"/>
          <p:cNvSpPr>
            <a:spLocks noChangeShapeType="1"/>
          </p:cNvSpPr>
          <p:nvPr/>
        </p:nvSpPr>
        <p:spPr bwMode="auto">
          <a:xfrm>
            <a:off x="5252671" y="4367213"/>
            <a:ext cx="2038350" cy="0"/>
          </a:xfrm>
          <a:prstGeom prst="line">
            <a:avLst/>
          </a:prstGeom>
          <a:noFill/>
          <a:ln w="12700">
            <a:solidFill>
              <a:srgbClr val="99CC00"/>
            </a:solidFill>
            <a:round/>
            <a:headEnd type="none" w="sm" len="sm"/>
            <a:tailEnd type="none" w="sm" len="sm"/>
          </a:ln>
        </p:spPr>
        <p:txBody>
          <a:bodyPr/>
          <a:lstStyle/>
          <a:p>
            <a:endParaRPr lang="fr-FR"/>
          </a:p>
        </p:txBody>
      </p:sp>
      <p:sp>
        <p:nvSpPr>
          <p:cNvPr id="17446" name="Line 53"/>
          <p:cNvSpPr>
            <a:spLocks noChangeShapeType="1"/>
          </p:cNvSpPr>
          <p:nvPr/>
        </p:nvSpPr>
        <p:spPr bwMode="auto">
          <a:xfrm flipH="1" flipV="1">
            <a:off x="8520479" y="2827338"/>
            <a:ext cx="4396" cy="1871662"/>
          </a:xfrm>
          <a:prstGeom prst="line">
            <a:avLst/>
          </a:prstGeom>
          <a:noFill/>
          <a:ln w="12700">
            <a:solidFill>
              <a:srgbClr val="FF0000"/>
            </a:solidFill>
            <a:round/>
            <a:headEnd type="none" w="sm" len="sm"/>
            <a:tailEnd type="none" w="sm" len="sm"/>
          </a:ln>
        </p:spPr>
        <p:txBody>
          <a:bodyPr/>
          <a:lstStyle/>
          <a:p>
            <a:endParaRPr lang="fr-FR"/>
          </a:p>
        </p:txBody>
      </p:sp>
      <p:grpSp>
        <p:nvGrpSpPr>
          <p:cNvPr id="10" name="Group 100"/>
          <p:cNvGrpSpPr>
            <a:grpSpLocks/>
          </p:cNvGrpSpPr>
          <p:nvPr/>
        </p:nvGrpSpPr>
        <p:grpSpPr bwMode="auto">
          <a:xfrm>
            <a:off x="4703152" y="4691064"/>
            <a:ext cx="3968262" cy="52387"/>
            <a:chOff x="3294" y="3171"/>
            <a:chExt cx="2708" cy="33"/>
          </a:xfrm>
        </p:grpSpPr>
        <p:sp>
          <p:nvSpPr>
            <p:cNvPr id="17543" name="Freeform 54"/>
            <p:cNvSpPr>
              <a:spLocks/>
            </p:cNvSpPr>
            <p:nvPr/>
          </p:nvSpPr>
          <p:spPr bwMode="auto">
            <a:xfrm>
              <a:off x="3294" y="3186"/>
              <a:ext cx="81" cy="18"/>
            </a:xfrm>
            <a:custGeom>
              <a:avLst/>
              <a:gdLst>
                <a:gd name="T0" fmla="*/ 3 w 81"/>
                <a:gd name="T1" fmla="*/ 4 h 18"/>
                <a:gd name="T2" fmla="*/ 0 w 81"/>
                <a:gd name="T3" fmla="*/ 9 h 18"/>
                <a:gd name="T4" fmla="*/ 0 w 81"/>
                <a:gd name="T5" fmla="*/ 9 h 18"/>
                <a:gd name="T6" fmla="*/ 3 w 81"/>
                <a:gd name="T7" fmla="*/ 13 h 18"/>
                <a:gd name="T8" fmla="*/ 6 w 81"/>
                <a:gd name="T9" fmla="*/ 17 h 18"/>
                <a:gd name="T10" fmla="*/ 76 w 81"/>
                <a:gd name="T11" fmla="*/ 13 h 18"/>
                <a:gd name="T12" fmla="*/ 80 w 81"/>
                <a:gd name="T13" fmla="*/ 9 h 18"/>
                <a:gd name="T14" fmla="*/ 80 w 81"/>
                <a:gd name="T15" fmla="*/ 4 h 18"/>
                <a:gd name="T16" fmla="*/ 76 w 81"/>
                <a:gd name="T17" fmla="*/ 0 h 18"/>
                <a:gd name="T18" fmla="*/ 73 w 81"/>
                <a:gd name="T19" fmla="*/ 0 h 18"/>
                <a:gd name="T20" fmla="*/ 3 w 81"/>
                <a:gd name="T21" fmla="*/ 4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1"/>
                <a:gd name="T34" fmla="*/ 0 h 18"/>
                <a:gd name="T35" fmla="*/ 81 w 8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1" h="18">
                  <a:moveTo>
                    <a:pt x="3" y="4"/>
                  </a:moveTo>
                  <a:lnTo>
                    <a:pt x="0" y="9"/>
                  </a:lnTo>
                  <a:lnTo>
                    <a:pt x="3" y="13"/>
                  </a:lnTo>
                  <a:lnTo>
                    <a:pt x="6" y="17"/>
                  </a:lnTo>
                  <a:lnTo>
                    <a:pt x="76" y="13"/>
                  </a:lnTo>
                  <a:lnTo>
                    <a:pt x="80" y="9"/>
                  </a:lnTo>
                  <a:lnTo>
                    <a:pt x="80" y="4"/>
                  </a:lnTo>
                  <a:lnTo>
                    <a:pt x="76" y="0"/>
                  </a:lnTo>
                  <a:lnTo>
                    <a:pt x="73" y="0"/>
                  </a:lnTo>
                  <a:lnTo>
                    <a:pt x="3" y="4"/>
                  </a:lnTo>
                </a:path>
              </a:pathLst>
            </a:custGeom>
            <a:solidFill>
              <a:srgbClr val="000000"/>
            </a:solidFill>
            <a:ln w="9525" cap="rnd">
              <a:noFill/>
              <a:round/>
              <a:headEnd/>
              <a:tailEnd/>
            </a:ln>
          </p:spPr>
          <p:txBody>
            <a:bodyPr/>
            <a:lstStyle/>
            <a:p>
              <a:endParaRPr lang="fr-FR"/>
            </a:p>
          </p:txBody>
        </p:sp>
        <p:sp>
          <p:nvSpPr>
            <p:cNvPr id="17544" name="Freeform 55"/>
            <p:cNvSpPr>
              <a:spLocks/>
            </p:cNvSpPr>
            <p:nvPr/>
          </p:nvSpPr>
          <p:spPr bwMode="auto">
            <a:xfrm>
              <a:off x="3393" y="3186"/>
              <a:ext cx="19" cy="18"/>
            </a:xfrm>
            <a:custGeom>
              <a:avLst/>
              <a:gdLst>
                <a:gd name="T0" fmla="*/ 3 w 19"/>
                <a:gd name="T1" fmla="*/ 0 h 18"/>
                <a:gd name="T2" fmla="*/ 0 w 19"/>
                <a:gd name="T3" fmla="*/ 5 h 18"/>
                <a:gd name="T4" fmla="*/ 0 w 19"/>
                <a:gd name="T5" fmla="*/ 11 h 18"/>
                <a:gd name="T6" fmla="*/ 3 w 19"/>
                <a:gd name="T7" fmla="*/ 17 h 18"/>
                <a:gd name="T8" fmla="*/ 5 w 19"/>
                <a:gd name="T9" fmla="*/ 17 h 18"/>
                <a:gd name="T10" fmla="*/ 14 w 19"/>
                <a:gd name="T11" fmla="*/ 17 h 18"/>
                <a:gd name="T12" fmla="*/ 18 w 19"/>
                <a:gd name="T13" fmla="*/ 11 h 18"/>
                <a:gd name="T14" fmla="*/ 18 w 19"/>
                <a:gd name="T15" fmla="*/ 5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5" y="17"/>
                  </a:lnTo>
                  <a:lnTo>
                    <a:pt x="14" y="17"/>
                  </a:lnTo>
                  <a:lnTo>
                    <a:pt x="18" y="11"/>
                  </a:lnTo>
                  <a:lnTo>
                    <a:pt x="18" y="5"/>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45" name="Freeform 56"/>
            <p:cNvSpPr>
              <a:spLocks/>
            </p:cNvSpPr>
            <p:nvPr/>
          </p:nvSpPr>
          <p:spPr bwMode="auto">
            <a:xfrm>
              <a:off x="3430" y="3186"/>
              <a:ext cx="19" cy="18"/>
            </a:xfrm>
            <a:custGeom>
              <a:avLst/>
              <a:gdLst>
                <a:gd name="T0" fmla="*/ 3 w 19"/>
                <a:gd name="T1" fmla="*/ 0 h 18"/>
                <a:gd name="T2" fmla="*/ 0 w 19"/>
                <a:gd name="T3" fmla="*/ 5 h 18"/>
                <a:gd name="T4" fmla="*/ 0 w 19"/>
                <a:gd name="T5" fmla="*/ 11 h 18"/>
                <a:gd name="T6" fmla="*/ 3 w 19"/>
                <a:gd name="T7" fmla="*/ 17 h 18"/>
                <a:gd name="T8" fmla="*/ 6 w 19"/>
                <a:gd name="T9" fmla="*/ 17 h 18"/>
                <a:gd name="T10" fmla="*/ 14 w 19"/>
                <a:gd name="T11" fmla="*/ 17 h 18"/>
                <a:gd name="T12" fmla="*/ 18 w 19"/>
                <a:gd name="T13" fmla="*/ 11 h 18"/>
                <a:gd name="T14" fmla="*/ 18 w 19"/>
                <a:gd name="T15" fmla="*/ 5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6" y="17"/>
                  </a:lnTo>
                  <a:lnTo>
                    <a:pt x="14" y="17"/>
                  </a:lnTo>
                  <a:lnTo>
                    <a:pt x="18" y="11"/>
                  </a:lnTo>
                  <a:lnTo>
                    <a:pt x="18" y="5"/>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46" name="Freeform 57"/>
            <p:cNvSpPr>
              <a:spLocks/>
            </p:cNvSpPr>
            <p:nvPr/>
          </p:nvSpPr>
          <p:spPr bwMode="auto">
            <a:xfrm>
              <a:off x="3466" y="3186"/>
              <a:ext cx="85" cy="18"/>
            </a:xfrm>
            <a:custGeom>
              <a:avLst/>
              <a:gdLst>
                <a:gd name="T0" fmla="*/ 3 w 85"/>
                <a:gd name="T1" fmla="*/ 0 h 18"/>
                <a:gd name="T2" fmla="*/ 0 w 85"/>
                <a:gd name="T3" fmla="*/ 5 h 18"/>
                <a:gd name="T4" fmla="*/ 0 w 85"/>
                <a:gd name="T5" fmla="*/ 11 h 18"/>
                <a:gd name="T6" fmla="*/ 3 w 85"/>
                <a:gd name="T7" fmla="*/ 17 h 18"/>
                <a:gd name="T8" fmla="*/ 6 w 85"/>
                <a:gd name="T9" fmla="*/ 17 h 18"/>
                <a:gd name="T10" fmla="*/ 80 w 85"/>
                <a:gd name="T11" fmla="*/ 17 h 18"/>
                <a:gd name="T12" fmla="*/ 84 w 85"/>
                <a:gd name="T13" fmla="*/ 11 h 18"/>
                <a:gd name="T14" fmla="*/ 84 w 85"/>
                <a:gd name="T15" fmla="*/ 5 h 18"/>
                <a:gd name="T16" fmla="*/ 80 w 85"/>
                <a:gd name="T17" fmla="*/ 0 h 18"/>
                <a:gd name="T18" fmla="*/ 77 w 85"/>
                <a:gd name="T19" fmla="*/ 0 h 18"/>
                <a:gd name="T20" fmla="*/ 3 w 85"/>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
                <a:gd name="T34" fmla="*/ 0 h 18"/>
                <a:gd name="T35" fmla="*/ 85 w 85"/>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 h="18">
                  <a:moveTo>
                    <a:pt x="3" y="0"/>
                  </a:moveTo>
                  <a:lnTo>
                    <a:pt x="0" y="5"/>
                  </a:lnTo>
                  <a:lnTo>
                    <a:pt x="0" y="11"/>
                  </a:lnTo>
                  <a:lnTo>
                    <a:pt x="3" y="17"/>
                  </a:lnTo>
                  <a:lnTo>
                    <a:pt x="6" y="17"/>
                  </a:lnTo>
                  <a:lnTo>
                    <a:pt x="80" y="17"/>
                  </a:lnTo>
                  <a:lnTo>
                    <a:pt x="84" y="11"/>
                  </a:lnTo>
                  <a:lnTo>
                    <a:pt x="84" y="5"/>
                  </a:lnTo>
                  <a:lnTo>
                    <a:pt x="80" y="0"/>
                  </a:lnTo>
                  <a:lnTo>
                    <a:pt x="77" y="0"/>
                  </a:lnTo>
                  <a:lnTo>
                    <a:pt x="3" y="0"/>
                  </a:lnTo>
                </a:path>
              </a:pathLst>
            </a:custGeom>
            <a:solidFill>
              <a:srgbClr val="000000"/>
            </a:solidFill>
            <a:ln w="9525" cap="rnd">
              <a:noFill/>
              <a:round/>
              <a:headEnd/>
              <a:tailEnd/>
            </a:ln>
          </p:spPr>
          <p:txBody>
            <a:bodyPr/>
            <a:lstStyle/>
            <a:p>
              <a:endParaRPr lang="fr-FR"/>
            </a:p>
          </p:txBody>
        </p:sp>
        <p:sp>
          <p:nvSpPr>
            <p:cNvPr id="17547" name="Freeform 58"/>
            <p:cNvSpPr>
              <a:spLocks/>
            </p:cNvSpPr>
            <p:nvPr/>
          </p:nvSpPr>
          <p:spPr bwMode="auto">
            <a:xfrm>
              <a:off x="3568" y="3186"/>
              <a:ext cx="19" cy="18"/>
            </a:xfrm>
            <a:custGeom>
              <a:avLst/>
              <a:gdLst>
                <a:gd name="T0" fmla="*/ 2 w 19"/>
                <a:gd name="T1" fmla="*/ 0 h 18"/>
                <a:gd name="T2" fmla="*/ 0 w 19"/>
                <a:gd name="T3" fmla="*/ 5 h 18"/>
                <a:gd name="T4" fmla="*/ 0 w 19"/>
                <a:gd name="T5" fmla="*/ 11 h 18"/>
                <a:gd name="T6" fmla="*/ 2 w 19"/>
                <a:gd name="T7" fmla="*/ 17 h 18"/>
                <a:gd name="T8" fmla="*/ 5 w 19"/>
                <a:gd name="T9" fmla="*/ 17 h 18"/>
                <a:gd name="T10" fmla="*/ 14 w 19"/>
                <a:gd name="T11" fmla="*/ 17 h 18"/>
                <a:gd name="T12" fmla="*/ 18 w 19"/>
                <a:gd name="T13" fmla="*/ 11 h 18"/>
                <a:gd name="T14" fmla="*/ 18 w 19"/>
                <a:gd name="T15" fmla="*/ 5 h 18"/>
                <a:gd name="T16" fmla="*/ 14 w 19"/>
                <a:gd name="T17" fmla="*/ 0 h 18"/>
                <a:gd name="T18" fmla="*/ 11 w 19"/>
                <a:gd name="T19" fmla="*/ 0 h 18"/>
                <a:gd name="T20" fmla="*/ 2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2" y="0"/>
                  </a:moveTo>
                  <a:lnTo>
                    <a:pt x="0" y="5"/>
                  </a:lnTo>
                  <a:lnTo>
                    <a:pt x="0" y="11"/>
                  </a:lnTo>
                  <a:lnTo>
                    <a:pt x="2" y="17"/>
                  </a:lnTo>
                  <a:lnTo>
                    <a:pt x="5" y="17"/>
                  </a:lnTo>
                  <a:lnTo>
                    <a:pt x="14" y="17"/>
                  </a:lnTo>
                  <a:lnTo>
                    <a:pt x="18" y="11"/>
                  </a:lnTo>
                  <a:lnTo>
                    <a:pt x="18" y="5"/>
                  </a:lnTo>
                  <a:lnTo>
                    <a:pt x="14" y="0"/>
                  </a:lnTo>
                  <a:lnTo>
                    <a:pt x="11" y="0"/>
                  </a:lnTo>
                  <a:lnTo>
                    <a:pt x="2" y="0"/>
                  </a:lnTo>
                </a:path>
              </a:pathLst>
            </a:custGeom>
            <a:solidFill>
              <a:srgbClr val="000000"/>
            </a:solidFill>
            <a:ln w="9525" cap="rnd">
              <a:noFill/>
              <a:round/>
              <a:headEnd/>
              <a:tailEnd/>
            </a:ln>
          </p:spPr>
          <p:txBody>
            <a:bodyPr/>
            <a:lstStyle/>
            <a:p>
              <a:endParaRPr lang="fr-FR"/>
            </a:p>
          </p:txBody>
        </p:sp>
        <p:sp>
          <p:nvSpPr>
            <p:cNvPr id="17548" name="Freeform 59"/>
            <p:cNvSpPr>
              <a:spLocks/>
            </p:cNvSpPr>
            <p:nvPr/>
          </p:nvSpPr>
          <p:spPr bwMode="auto">
            <a:xfrm>
              <a:off x="3605" y="3186"/>
              <a:ext cx="19" cy="18"/>
            </a:xfrm>
            <a:custGeom>
              <a:avLst/>
              <a:gdLst>
                <a:gd name="T0" fmla="*/ 3 w 19"/>
                <a:gd name="T1" fmla="*/ 0 h 18"/>
                <a:gd name="T2" fmla="*/ 0 w 19"/>
                <a:gd name="T3" fmla="*/ 5 h 18"/>
                <a:gd name="T4" fmla="*/ 0 w 19"/>
                <a:gd name="T5" fmla="*/ 11 h 18"/>
                <a:gd name="T6" fmla="*/ 3 w 19"/>
                <a:gd name="T7" fmla="*/ 17 h 18"/>
                <a:gd name="T8" fmla="*/ 5 w 19"/>
                <a:gd name="T9" fmla="*/ 17 h 18"/>
                <a:gd name="T10" fmla="*/ 14 w 19"/>
                <a:gd name="T11" fmla="*/ 17 h 18"/>
                <a:gd name="T12" fmla="*/ 18 w 19"/>
                <a:gd name="T13" fmla="*/ 11 h 18"/>
                <a:gd name="T14" fmla="*/ 18 w 19"/>
                <a:gd name="T15" fmla="*/ 5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5" y="17"/>
                  </a:lnTo>
                  <a:lnTo>
                    <a:pt x="14" y="17"/>
                  </a:lnTo>
                  <a:lnTo>
                    <a:pt x="18" y="11"/>
                  </a:lnTo>
                  <a:lnTo>
                    <a:pt x="18" y="5"/>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49" name="Freeform 60"/>
            <p:cNvSpPr>
              <a:spLocks/>
            </p:cNvSpPr>
            <p:nvPr/>
          </p:nvSpPr>
          <p:spPr bwMode="auto">
            <a:xfrm>
              <a:off x="3642" y="3186"/>
              <a:ext cx="83" cy="18"/>
            </a:xfrm>
            <a:custGeom>
              <a:avLst/>
              <a:gdLst>
                <a:gd name="T0" fmla="*/ 3 w 83"/>
                <a:gd name="T1" fmla="*/ 0 h 18"/>
                <a:gd name="T2" fmla="*/ 0 w 83"/>
                <a:gd name="T3" fmla="*/ 5 h 18"/>
                <a:gd name="T4" fmla="*/ 0 w 83"/>
                <a:gd name="T5" fmla="*/ 11 h 18"/>
                <a:gd name="T6" fmla="*/ 3 w 83"/>
                <a:gd name="T7" fmla="*/ 17 h 18"/>
                <a:gd name="T8" fmla="*/ 5 w 83"/>
                <a:gd name="T9" fmla="*/ 17 h 18"/>
                <a:gd name="T10" fmla="*/ 79 w 83"/>
                <a:gd name="T11" fmla="*/ 17 h 18"/>
                <a:gd name="T12" fmla="*/ 82 w 83"/>
                <a:gd name="T13" fmla="*/ 11 h 18"/>
                <a:gd name="T14" fmla="*/ 82 w 83"/>
                <a:gd name="T15" fmla="*/ 5 h 18"/>
                <a:gd name="T16" fmla="*/ 79 w 83"/>
                <a:gd name="T17" fmla="*/ 0 h 18"/>
                <a:gd name="T18" fmla="*/ 76 w 83"/>
                <a:gd name="T19" fmla="*/ 0 h 18"/>
                <a:gd name="T20" fmla="*/ 3 w 83"/>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
                <a:gd name="T34" fmla="*/ 0 h 18"/>
                <a:gd name="T35" fmla="*/ 83 w 83"/>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 h="18">
                  <a:moveTo>
                    <a:pt x="3" y="0"/>
                  </a:moveTo>
                  <a:lnTo>
                    <a:pt x="0" y="5"/>
                  </a:lnTo>
                  <a:lnTo>
                    <a:pt x="0" y="11"/>
                  </a:lnTo>
                  <a:lnTo>
                    <a:pt x="3" y="17"/>
                  </a:lnTo>
                  <a:lnTo>
                    <a:pt x="5" y="17"/>
                  </a:lnTo>
                  <a:lnTo>
                    <a:pt x="79" y="17"/>
                  </a:lnTo>
                  <a:lnTo>
                    <a:pt x="82" y="11"/>
                  </a:lnTo>
                  <a:lnTo>
                    <a:pt x="82" y="5"/>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50" name="Freeform 61"/>
            <p:cNvSpPr>
              <a:spLocks/>
            </p:cNvSpPr>
            <p:nvPr/>
          </p:nvSpPr>
          <p:spPr bwMode="auto">
            <a:xfrm>
              <a:off x="3742" y="3183"/>
              <a:ext cx="20" cy="18"/>
            </a:xfrm>
            <a:custGeom>
              <a:avLst/>
              <a:gdLst>
                <a:gd name="T0" fmla="*/ 3 w 20"/>
                <a:gd name="T1" fmla="*/ 4 h 18"/>
                <a:gd name="T2" fmla="*/ 0 w 20"/>
                <a:gd name="T3" fmla="*/ 8 h 18"/>
                <a:gd name="T4" fmla="*/ 0 w 20"/>
                <a:gd name="T5" fmla="*/ 12 h 18"/>
                <a:gd name="T6" fmla="*/ 3 w 20"/>
                <a:gd name="T7" fmla="*/ 17 h 18"/>
                <a:gd name="T8" fmla="*/ 6 w 20"/>
                <a:gd name="T9" fmla="*/ 17 h 18"/>
                <a:gd name="T10" fmla="*/ 16 w 20"/>
                <a:gd name="T11" fmla="*/ 12 h 18"/>
                <a:gd name="T12" fmla="*/ 19 w 20"/>
                <a:gd name="T13" fmla="*/ 8 h 18"/>
                <a:gd name="T14" fmla="*/ 19 w 20"/>
                <a:gd name="T15" fmla="*/ 4 h 18"/>
                <a:gd name="T16" fmla="*/ 16 w 20"/>
                <a:gd name="T17" fmla="*/ 0 h 18"/>
                <a:gd name="T18" fmla="*/ 13 w 20"/>
                <a:gd name="T19" fmla="*/ 0 h 18"/>
                <a:gd name="T20" fmla="*/ 3 w 20"/>
                <a:gd name="T21" fmla="*/ 4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4"/>
                  </a:moveTo>
                  <a:lnTo>
                    <a:pt x="0" y="8"/>
                  </a:lnTo>
                  <a:lnTo>
                    <a:pt x="0" y="12"/>
                  </a:lnTo>
                  <a:lnTo>
                    <a:pt x="3" y="17"/>
                  </a:lnTo>
                  <a:lnTo>
                    <a:pt x="6" y="17"/>
                  </a:lnTo>
                  <a:lnTo>
                    <a:pt x="16" y="12"/>
                  </a:lnTo>
                  <a:lnTo>
                    <a:pt x="19" y="8"/>
                  </a:lnTo>
                  <a:lnTo>
                    <a:pt x="19" y="4"/>
                  </a:lnTo>
                  <a:lnTo>
                    <a:pt x="16" y="0"/>
                  </a:lnTo>
                  <a:lnTo>
                    <a:pt x="13" y="0"/>
                  </a:lnTo>
                  <a:lnTo>
                    <a:pt x="3" y="4"/>
                  </a:lnTo>
                </a:path>
              </a:pathLst>
            </a:custGeom>
            <a:solidFill>
              <a:srgbClr val="000000"/>
            </a:solidFill>
            <a:ln w="9525" cap="rnd">
              <a:noFill/>
              <a:round/>
              <a:headEnd/>
              <a:tailEnd/>
            </a:ln>
          </p:spPr>
          <p:txBody>
            <a:bodyPr/>
            <a:lstStyle/>
            <a:p>
              <a:endParaRPr lang="fr-FR"/>
            </a:p>
          </p:txBody>
        </p:sp>
        <p:sp>
          <p:nvSpPr>
            <p:cNvPr id="17551" name="Freeform 62"/>
            <p:cNvSpPr>
              <a:spLocks/>
            </p:cNvSpPr>
            <p:nvPr/>
          </p:nvSpPr>
          <p:spPr bwMode="auto">
            <a:xfrm>
              <a:off x="3779" y="3183"/>
              <a:ext cx="21" cy="18"/>
            </a:xfrm>
            <a:custGeom>
              <a:avLst/>
              <a:gdLst>
                <a:gd name="T0" fmla="*/ 3 w 21"/>
                <a:gd name="T1" fmla="*/ 0 h 18"/>
                <a:gd name="T2" fmla="*/ 0 w 21"/>
                <a:gd name="T3" fmla="*/ 5 h 18"/>
                <a:gd name="T4" fmla="*/ 0 w 21"/>
                <a:gd name="T5" fmla="*/ 11 h 18"/>
                <a:gd name="T6" fmla="*/ 3 w 21"/>
                <a:gd name="T7" fmla="*/ 17 h 18"/>
                <a:gd name="T8" fmla="*/ 6 w 21"/>
                <a:gd name="T9" fmla="*/ 17 h 18"/>
                <a:gd name="T10" fmla="*/ 16 w 21"/>
                <a:gd name="T11" fmla="*/ 17 h 18"/>
                <a:gd name="T12" fmla="*/ 20 w 21"/>
                <a:gd name="T13" fmla="*/ 11 h 18"/>
                <a:gd name="T14" fmla="*/ 20 w 21"/>
                <a:gd name="T15" fmla="*/ 5 h 18"/>
                <a:gd name="T16" fmla="*/ 16 w 21"/>
                <a:gd name="T17" fmla="*/ 0 h 18"/>
                <a:gd name="T18" fmla="*/ 13 w 21"/>
                <a:gd name="T19" fmla="*/ 0 h 18"/>
                <a:gd name="T20" fmla="*/ 3 w 21"/>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3" y="0"/>
                  </a:moveTo>
                  <a:lnTo>
                    <a:pt x="0" y="5"/>
                  </a:lnTo>
                  <a:lnTo>
                    <a:pt x="0" y="11"/>
                  </a:lnTo>
                  <a:lnTo>
                    <a:pt x="3" y="17"/>
                  </a:lnTo>
                  <a:lnTo>
                    <a:pt x="6" y="17"/>
                  </a:lnTo>
                  <a:lnTo>
                    <a:pt x="16" y="17"/>
                  </a:lnTo>
                  <a:lnTo>
                    <a:pt x="20" y="11"/>
                  </a:lnTo>
                  <a:lnTo>
                    <a:pt x="20" y="5"/>
                  </a:lnTo>
                  <a:lnTo>
                    <a:pt x="16" y="0"/>
                  </a:lnTo>
                  <a:lnTo>
                    <a:pt x="13" y="0"/>
                  </a:lnTo>
                  <a:lnTo>
                    <a:pt x="3" y="0"/>
                  </a:lnTo>
                </a:path>
              </a:pathLst>
            </a:custGeom>
            <a:solidFill>
              <a:srgbClr val="000000"/>
            </a:solidFill>
            <a:ln w="9525" cap="rnd">
              <a:noFill/>
              <a:round/>
              <a:headEnd/>
              <a:tailEnd/>
            </a:ln>
          </p:spPr>
          <p:txBody>
            <a:bodyPr/>
            <a:lstStyle/>
            <a:p>
              <a:endParaRPr lang="fr-FR"/>
            </a:p>
          </p:txBody>
        </p:sp>
        <p:sp>
          <p:nvSpPr>
            <p:cNvPr id="17552" name="Freeform 63"/>
            <p:cNvSpPr>
              <a:spLocks/>
            </p:cNvSpPr>
            <p:nvPr/>
          </p:nvSpPr>
          <p:spPr bwMode="auto">
            <a:xfrm>
              <a:off x="3817" y="3183"/>
              <a:ext cx="83" cy="18"/>
            </a:xfrm>
            <a:custGeom>
              <a:avLst/>
              <a:gdLst>
                <a:gd name="T0" fmla="*/ 2 w 83"/>
                <a:gd name="T1" fmla="*/ 0 h 18"/>
                <a:gd name="T2" fmla="*/ 0 w 83"/>
                <a:gd name="T3" fmla="*/ 5 h 18"/>
                <a:gd name="T4" fmla="*/ 0 w 83"/>
                <a:gd name="T5" fmla="*/ 11 h 18"/>
                <a:gd name="T6" fmla="*/ 2 w 83"/>
                <a:gd name="T7" fmla="*/ 17 h 18"/>
                <a:gd name="T8" fmla="*/ 5 w 83"/>
                <a:gd name="T9" fmla="*/ 17 h 18"/>
                <a:gd name="T10" fmla="*/ 78 w 83"/>
                <a:gd name="T11" fmla="*/ 17 h 18"/>
                <a:gd name="T12" fmla="*/ 82 w 83"/>
                <a:gd name="T13" fmla="*/ 11 h 18"/>
                <a:gd name="T14" fmla="*/ 82 w 83"/>
                <a:gd name="T15" fmla="*/ 5 h 18"/>
                <a:gd name="T16" fmla="*/ 78 w 83"/>
                <a:gd name="T17" fmla="*/ 0 h 18"/>
                <a:gd name="T18" fmla="*/ 76 w 83"/>
                <a:gd name="T19" fmla="*/ 0 h 18"/>
                <a:gd name="T20" fmla="*/ 2 w 83"/>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
                <a:gd name="T34" fmla="*/ 0 h 18"/>
                <a:gd name="T35" fmla="*/ 83 w 83"/>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 h="18">
                  <a:moveTo>
                    <a:pt x="2" y="0"/>
                  </a:moveTo>
                  <a:lnTo>
                    <a:pt x="0" y="5"/>
                  </a:lnTo>
                  <a:lnTo>
                    <a:pt x="0" y="11"/>
                  </a:lnTo>
                  <a:lnTo>
                    <a:pt x="2" y="17"/>
                  </a:lnTo>
                  <a:lnTo>
                    <a:pt x="5" y="17"/>
                  </a:lnTo>
                  <a:lnTo>
                    <a:pt x="78" y="17"/>
                  </a:lnTo>
                  <a:lnTo>
                    <a:pt x="82" y="11"/>
                  </a:lnTo>
                  <a:lnTo>
                    <a:pt x="82" y="5"/>
                  </a:lnTo>
                  <a:lnTo>
                    <a:pt x="78" y="0"/>
                  </a:lnTo>
                  <a:lnTo>
                    <a:pt x="76" y="0"/>
                  </a:lnTo>
                  <a:lnTo>
                    <a:pt x="2" y="0"/>
                  </a:lnTo>
                </a:path>
              </a:pathLst>
            </a:custGeom>
            <a:solidFill>
              <a:srgbClr val="000000"/>
            </a:solidFill>
            <a:ln w="9525" cap="rnd">
              <a:noFill/>
              <a:round/>
              <a:headEnd/>
              <a:tailEnd/>
            </a:ln>
          </p:spPr>
          <p:txBody>
            <a:bodyPr/>
            <a:lstStyle/>
            <a:p>
              <a:endParaRPr lang="fr-FR"/>
            </a:p>
          </p:txBody>
        </p:sp>
        <p:sp>
          <p:nvSpPr>
            <p:cNvPr id="17553" name="Freeform 64"/>
            <p:cNvSpPr>
              <a:spLocks/>
            </p:cNvSpPr>
            <p:nvPr/>
          </p:nvSpPr>
          <p:spPr bwMode="auto">
            <a:xfrm>
              <a:off x="3918" y="3183"/>
              <a:ext cx="19" cy="18"/>
            </a:xfrm>
            <a:custGeom>
              <a:avLst/>
              <a:gdLst>
                <a:gd name="T0" fmla="*/ 3 w 19"/>
                <a:gd name="T1" fmla="*/ 0 h 18"/>
                <a:gd name="T2" fmla="*/ 0 w 19"/>
                <a:gd name="T3" fmla="*/ 5 h 18"/>
                <a:gd name="T4" fmla="*/ 0 w 19"/>
                <a:gd name="T5" fmla="*/ 11 h 18"/>
                <a:gd name="T6" fmla="*/ 3 w 19"/>
                <a:gd name="T7" fmla="*/ 17 h 18"/>
                <a:gd name="T8" fmla="*/ 6 w 19"/>
                <a:gd name="T9" fmla="*/ 17 h 18"/>
                <a:gd name="T10" fmla="*/ 14 w 19"/>
                <a:gd name="T11" fmla="*/ 17 h 18"/>
                <a:gd name="T12" fmla="*/ 18 w 19"/>
                <a:gd name="T13" fmla="*/ 11 h 18"/>
                <a:gd name="T14" fmla="*/ 18 w 19"/>
                <a:gd name="T15" fmla="*/ 5 h 18"/>
                <a:gd name="T16" fmla="*/ 14 w 19"/>
                <a:gd name="T17" fmla="*/ 0 h 18"/>
                <a:gd name="T18" fmla="*/ 12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6" y="17"/>
                  </a:lnTo>
                  <a:lnTo>
                    <a:pt x="14" y="17"/>
                  </a:lnTo>
                  <a:lnTo>
                    <a:pt x="18" y="11"/>
                  </a:lnTo>
                  <a:lnTo>
                    <a:pt x="18" y="5"/>
                  </a:lnTo>
                  <a:lnTo>
                    <a:pt x="14" y="0"/>
                  </a:lnTo>
                  <a:lnTo>
                    <a:pt x="12" y="0"/>
                  </a:lnTo>
                  <a:lnTo>
                    <a:pt x="3" y="0"/>
                  </a:lnTo>
                </a:path>
              </a:pathLst>
            </a:custGeom>
            <a:solidFill>
              <a:srgbClr val="000000"/>
            </a:solidFill>
            <a:ln w="9525" cap="rnd">
              <a:noFill/>
              <a:round/>
              <a:headEnd/>
              <a:tailEnd/>
            </a:ln>
          </p:spPr>
          <p:txBody>
            <a:bodyPr/>
            <a:lstStyle/>
            <a:p>
              <a:endParaRPr lang="fr-FR"/>
            </a:p>
          </p:txBody>
        </p:sp>
        <p:sp>
          <p:nvSpPr>
            <p:cNvPr id="17554" name="Freeform 65"/>
            <p:cNvSpPr>
              <a:spLocks/>
            </p:cNvSpPr>
            <p:nvPr/>
          </p:nvSpPr>
          <p:spPr bwMode="auto">
            <a:xfrm>
              <a:off x="3954" y="3183"/>
              <a:ext cx="20" cy="18"/>
            </a:xfrm>
            <a:custGeom>
              <a:avLst/>
              <a:gdLst>
                <a:gd name="T0" fmla="*/ 3 w 20"/>
                <a:gd name="T1" fmla="*/ 0 h 18"/>
                <a:gd name="T2" fmla="*/ 0 w 20"/>
                <a:gd name="T3" fmla="*/ 5 h 18"/>
                <a:gd name="T4" fmla="*/ 0 w 20"/>
                <a:gd name="T5" fmla="*/ 11 h 18"/>
                <a:gd name="T6" fmla="*/ 3 w 20"/>
                <a:gd name="T7" fmla="*/ 17 h 18"/>
                <a:gd name="T8" fmla="*/ 6 w 20"/>
                <a:gd name="T9" fmla="*/ 17 h 18"/>
                <a:gd name="T10" fmla="*/ 16 w 20"/>
                <a:gd name="T11" fmla="*/ 17 h 18"/>
                <a:gd name="T12" fmla="*/ 19 w 20"/>
                <a:gd name="T13" fmla="*/ 11 h 18"/>
                <a:gd name="T14" fmla="*/ 19 w 20"/>
                <a:gd name="T15" fmla="*/ 5 h 18"/>
                <a:gd name="T16" fmla="*/ 16 w 20"/>
                <a:gd name="T17" fmla="*/ 0 h 18"/>
                <a:gd name="T18" fmla="*/ 13 w 20"/>
                <a:gd name="T19" fmla="*/ 0 h 18"/>
                <a:gd name="T20" fmla="*/ 3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0"/>
                  </a:moveTo>
                  <a:lnTo>
                    <a:pt x="0" y="5"/>
                  </a:lnTo>
                  <a:lnTo>
                    <a:pt x="0" y="11"/>
                  </a:lnTo>
                  <a:lnTo>
                    <a:pt x="3" y="17"/>
                  </a:lnTo>
                  <a:lnTo>
                    <a:pt x="6" y="17"/>
                  </a:lnTo>
                  <a:lnTo>
                    <a:pt x="16" y="17"/>
                  </a:lnTo>
                  <a:lnTo>
                    <a:pt x="19" y="11"/>
                  </a:lnTo>
                  <a:lnTo>
                    <a:pt x="19" y="5"/>
                  </a:lnTo>
                  <a:lnTo>
                    <a:pt x="16" y="0"/>
                  </a:lnTo>
                  <a:lnTo>
                    <a:pt x="13" y="0"/>
                  </a:lnTo>
                  <a:lnTo>
                    <a:pt x="3" y="0"/>
                  </a:lnTo>
                </a:path>
              </a:pathLst>
            </a:custGeom>
            <a:solidFill>
              <a:srgbClr val="000000"/>
            </a:solidFill>
            <a:ln w="9525" cap="rnd">
              <a:noFill/>
              <a:round/>
              <a:headEnd/>
              <a:tailEnd/>
            </a:ln>
          </p:spPr>
          <p:txBody>
            <a:bodyPr/>
            <a:lstStyle/>
            <a:p>
              <a:endParaRPr lang="fr-FR"/>
            </a:p>
          </p:txBody>
        </p:sp>
        <p:sp>
          <p:nvSpPr>
            <p:cNvPr id="17555" name="Freeform 66"/>
            <p:cNvSpPr>
              <a:spLocks/>
            </p:cNvSpPr>
            <p:nvPr/>
          </p:nvSpPr>
          <p:spPr bwMode="auto">
            <a:xfrm>
              <a:off x="3991" y="3183"/>
              <a:ext cx="84" cy="18"/>
            </a:xfrm>
            <a:custGeom>
              <a:avLst/>
              <a:gdLst>
                <a:gd name="T0" fmla="*/ 3 w 84"/>
                <a:gd name="T1" fmla="*/ 0 h 18"/>
                <a:gd name="T2" fmla="*/ 0 w 84"/>
                <a:gd name="T3" fmla="*/ 5 h 18"/>
                <a:gd name="T4" fmla="*/ 0 w 84"/>
                <a:gd name="T5" fmla="*/ 11 h 18"/>
                <a:gd name="T6" fmla="*/ 3 w 84"/>
                <a:gd name="T7" fmla="*/ 17 h 18"/>
                <a:gd name="T8" fmla="*/ 6 w 84"/>
                <a:gd name="T9" fmla="*/ 17 h 18"/>
                <a:gd name="T10" fmla="*/ 79 w 84"/>
                <a:gd name="T11" fmla="*/ 17 h 18"/>
                <a:gd name="T12" fmla="*/ 83 w 84"/>
                <a:gd name="T13" fmla="*/ 11 h 18"/>
                <a:gd name="T14" fmla="*/ 83 w 84"/>
                <a:gd name="T15" fmla="*/ 5 h 18"/>
                <a:gd name="T16" fmla="*/ 79 w 84"/>
                <a:gd name="T17" fmla="*/ 0 h 18"/>
                <a:gd name="T18" fmla="*/ 76 w 84"/>
                <a:gd name="T19" fmla="*/ 0 h 18"/>
                <a:gd name="T20" fmla="*/ 3 w 84"/>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8"/>
                <a:gd name="T35" fmla="*/ 84 w 8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8">
                  <a:moveTo>
                    <a:pt x="3" y="0"/>
                  </a:moveTo>
                  <a:lnTo>
                    <a:pt x="0" y="5"/>
                  </a:lnTo>
                  <a:lnTo>
                    <a:pt x="0" y="11"/>
                  </a:lnTo>
                  <a:lnTo>
                    <a:pt x="3" y="17"/>
                  </a:lnTo>
                  <a:lnTo>
                    <a:pt x="6" y="17"/>
                  </a:lnTo>
                  <a:lnTo>
                    <a:pt x="79" y="17"/>
                  </a:lnTo>
                  <a:lnTo>
                    <a:pt x="83" y="11"/>
                  </a:lnTo>
                  <a:lnTo>
                    <a:pt x="83" y="5"/>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56" name="Freeform 67"/>
            <p:cNvSpPr>
              <a:spLocks/>
            </p:cNvSpPr>
            <p:nvPr/>
          </p:nvSpPr>
          <p:spPr bwMode="auto">
            <a:xfrm>
              <a:off x="4093" y="3183"/>
              <a:ext cx="19" cy="18"/>
            </a:xfrm>
            <a:custGeom>
              <a:avLst/>
              <a:gdLst>
                <a:gd name="T0" fmla="*/ 3 w 19"/>
                <a:gd name="T1" fmla="*/ 0 h 18"/>
                <a:gd name="T2" fmla="*/ 0 w 19"/>
                <a:gd name="T3" fmla="*/ 5 h 18"/>
                <a:gd name="T4" fmla="*/ 0 w 19"/>
                <a:gd name="T5" fmla="*/ 11 h 18"/>
                <a:gd name="T6" fmla="*/ 3 w 19"/>
                <a:gd name="T7" fmla="*/ 17 h 18"/>
                <a:gd name="T8" fmla="*/ 6 w 19"/>
                <a:gd name="T9" fmla="*/ 17 h 18"/>
                <a:gd name="T10" fmla="*/ 14 w 19"/>
                <a:gd name="T11" fmla="*/ 17 h 18"/>
                <a:gd name="T12" fmla="*/ 18 w 19"/>
                <a:gd name="T13" fmla="*/ 11 h 18"/>
                <a:gd name="T14" fmla="*/ 18 w 19"/>
                <a:gd name="T15" fmla="*/ 5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6" y="17"/>
                  </a:lnTo>
                  <a:lnTo>
                    <a:pt x="14" y="17"/>
                  </a:lnTo>
                  <a:lnTo>
                    <a:pt x="18" y="11"/>
                  </a:lnTo>
                  <a:lnTo>
                    <a:pt x="18" y="5"/>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57" name="Freeform 68"/>
            <p:cNvSpPr>
              <a:spLocks/>
            </p:cNvSpPr>
            <p:nvPr/>
          </p:nvSpPr>
          <p:spPr bwMode="auto">
            <a:xfrm>
              <a:off x="4130" y="3183"/>
              <a:ext cx="19" cy="18"/>
            </a:xfrm>
            <a:custGeom>
              <a:avLst/>
              <a:gdLst>
                <a:gd name="T0" fmla="*/ 3 w 19"/>
                <a:gd name="T1" fmla="*/ 0 h 18"/>
                <a:gd name="T2" fmla="*/ 0 w 19"/>
                <a:gd name="T3" fmla="*/ 5 h 18"/>
                <a:gd name="T4" fmla="*/ 0 w 19"/>
                <a:gd name="T5" fmla="*/ 11 h 18"/>
                <a:gd name="T6" fmla="*/ 3 w 19"/>
                <a:gd name="T7" fmla="*/ 17 h 18"/>
                <a:gd name="T8" fmla="*/ 6 w 19"/>
                <a:gd name="T9" fmla="*/ 17 h 18"/>
                <a:gd name="T10" fmla="*/ 14 w 19"/>
                <a:gd name="T11" fmla="*/ 17 h 18"/>
                <a:gd name="T12" fmla="*/ 18 w 19"/>
                <a:gd name="T13" fmla="*/ 11 h 18"/>
                <a:gd name="T14" fmla="*/ 18 w 19"/>
                <a:gd name="T15" fmla="*/ 5 h 18"/>
                <a:gd name="T16" fmla="*/ 14 w 19"/>
                <a:gd name="T17" fmla="*/ 0 h 18"/>
                <a:gd name="T18" fmla="*/ 12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6" y="17"/>
                  </a:lnTo>
                  <a:lnTo>
                    <a:pt x="14" y="17"/>
                  </a:lnTo>
                  <a:lnTo>
                    <a:pt x="18" y="11"/>
                  </a:lnTo>
                  <a:lnTo>
                    <a:pt x="18" y="5"/>
                  </a:lnTo>
                  <a:lnTo>
                    <a:pt x="14" y="0"/>
                  </a:lnTo>
                  <a:lnTo>
                    <a:pt x="12" y="0"/>
                  </a:lnTo>
                  <a:lnTo>
                    <a:pt x="3" y="0"/>
                  </a:lnTo>
                </a:path>
              </a:pathLst>
            </a:custGeom>
            <a:solidFill>
              <a:srgbClr val="000000"/>
            </a:solidFill>
            <a:ln w="9525" cap="rnd">
              <a:noFill/>
              <a:round/>
              <a:headEnd/>
              <a:tailEnd/>
            </a:ln>
          </p:spPr>
          <p:txBody>
            <a:bodyPr/>
            <a:lstStyle/>
            <a:p>
              <a:endParaRPr lang="fr-FR"/>
            </a:p>
          </p:txBody>
        </p:sp>
        <p:sp>
          <p:nvSpPr>
            <p:cNvPr id="17558" name="Freeform 69"/>
            <p:cNvSpPr>
              <a:spLocks/>
            </p:cNvSpPr>
            <p:nvPr/>
          </p:nvSpPr>
          <p:spPr bwMode="auto">
            <a:xfrm>
              <a:off x="4166" y="3179"/>
              <a:ext cx="85" cy="19"/>
            </a:xfrm>
            <a:custGeom>
              <a:avLst/>
              <a:gdLst>
                <a:gd name="T0" fmla="*/ 3 w 85"/>
                <a:gd name="T1" fmla="*/ 4 h 19"/>
                <a:gd name="T2" fmla="*/ 0 w 85"/>
                <a:gd name="T3" fmla="*/ 9 h 19"/>
                <a:gd name="T4" fmla="*/ 0 w 85"/>
                <a:gd name="T5" fmla="*/ 13 h 19"/>
                <a:gd name="T6" fmla="*/ 3 w 85"/>
                <a:gd name="T7" fmla="*/ 18 h 19"/>
                <a:gd name="T8" fmla="*/ 6 w 85"/>
                <a:gd name="T9" fmla="*/ 18 h 19"/>
                <a:gd name="T10" fmla="*/ 80 w 85"/>
                <a:gd name="T11" fmla="*/ 13 h 19"/>
                <a:gd name="T12" fmla="*/ 84 w 85"/>
                <a:gd name="T13" fmla="*/ 9 h 19"/>
                <a:gd name="T14" fmla="*/ 84 w 85"/>
                <a:gd name="T15" fmla="*/ 4 h 19"/>
                <a:gd name="T16" fmla="*/ 80 w 85"/>
                <a:gd name="T17" fmla="*/ 0 h 19"/>
                <a:gd name="T18" fmla="*/ 77 w 85"/>
                <a:gd name="T19" fmla="*/ 0 h 19"/>
                <a:gd name="T20" fmla="*/ 3 w 85"/>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
                <a:gd name="T34" fmla="*/ 0 h 19"/>
                <a:gd name="T35" fmla="*/ 85 w 8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 h="19">
                  <a:moveTo>
                    <a:pt x="3" y="4"/>
                  </a:moveTo>
                  <a:lnTo>
                    <a:pt x="0" y="9"/>
                  </a:lnTo>
                  <a:lnTo>
                    <a:pt x="0" y="13"/>
                  </a:lnTo>
                  <a:lnTo>
                    <a:pt x="3" y="18"/>
                  </a:lnTo>
                  <a:lnTo>
                    <a:pt x="6" y="18"/>
                  </a:lnTo>
                  <a:lnTo>
                    <a:pt x="80" y="13"/>
                  </a:lnTo>
                  <a:lnTo>
                    <a:pt x="84" y="9"/>
                  </a:lnTo>
                  <a:lnTo>
                    <a:pt x="84" y="4"/>
                  </a:lnTo>
                  <a:lnTo>
                    <a:pt x="80" y="0"/>
                  </a:lnTo>
                  <a:lnTo>
                    <a:pt x="77" y="0"/>
                  </a:lnTo>
                  <a:lnTo>
                    <a:pt x="3" y="4"/>
                  </a:lnTo>
                </a:path>
              </a:pathLst>
            </a:custGeom>
            <a:solidFill>
              <a:srgbClr val="000000"/>
            </a:solidFill>
            <a:ln w="9525" cap="rnd">
              <a:noFill/>
              <a:round/>
              <a:headEnd/>
              <a:tailEnd/>
            </a:ln>
          </p:spPr>
          <p:txBody>
            <a:bodyPr/>
            <a:lstStyle/>
            <a:p>
              <a:endParaRPr lang="fr-FR"/>
            </a:p>
          </p:txBody>
        </p:sp>
        <p:sp>
          <p:nvSpPr>
            <p:cNvPr id="17559" name="Freeform 70"/>
            <p:cNvSpPr>
              <a:spLocks/>
            </p:cNvSpPr>
            <p:nvPr/>
          </p:nvSpPr>
          <p:spPr bwMode="auto">
            <a:xfrm>
              <a:off x="4268" y="3179"/>
              <a:ext cx="20" cy="19"/>
            </a:xfrm>
            <a:custGeom>
              <a:avLst/>
              <a:gdLst>
                <a:gd name="T0" fmla="*/ 3 w 20"/>
                <a:gd name="T1" fmla="*/ 0 h 19"/>
                <a:gd name="T2" fmla="*/ 0 w 20"/>
                <a:gd name="T3" fmla="*/ 6 h 19"/>
                <a:gd name="T4" fmla="*/ 0 w 20"/>
                <a:gd name="T5" fmla="*/ 12 h 19"/>
                <a:gd name="T6" fmla="*/ 3 w 20"/>
                <a:gd name="T7" fmla="*/ 18 h 19"/>
                <a:gd name="T8" fmla="*/ 6 w 20"/>
                <a:gd name="T9" fmla="*/ 18 h 19"/>
                <a:gd name="T10" fmla="*/ 15 w 20"/>
                <a:gd name="T11" fmla="*/ 18 h 19"/>
                <a:gd name="T12" fmla="*/ 19 w 20"/>
                <a:gd name="T13" fmla="*/ 12 h 19"/>
                <a:gd name="T14" fmla="*/ 19 w 20"/>
                <a:gd name="T15" fmla="*/ 6 h 19"/>
                <a:gd name="T16" fmla="*/ 15 w 20"/>
                <a:gd name="T17" fmla="*/ 0 h 19"/>
                <a:gd name="T18" fmla="*/ 12 w 20"/>
                <a:gd name="T19" fmla="*/ 0 h 19"/>
                <a:gd name="T20" fmla="*/ 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3" y="0"/>
                  </a:moveTo>
                  <a:lnTo>
                    <a:pt x="0" y="6"/>
                  </a:lnTo>
                  <a:lnTo>
                    <a:pt x="0" y="12"/>
                  </a:lnTo>
                  <a:lnTo>
                    <a:pt x="3" y="18"/>
                  </a:lnTo>
                  <a:lnTo>
                    <a:pt x="6" y="18"/>
                  </a:lnTo>
                  <a:lnTo>
                    <a:pt x="15" y="18"/>
                  </a:lnTo>
                  <a:lnTo>
                    <a:pt x="19" y="12"/>
                  </a:lnTo>
                  <a:lnTo>
                    <a:pt x="19" y="6"/>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60" name="Freeform 71"/>
            <p:cNvSpPr>
              <a:spLocks/>
            </p:cNvSpPr>
            <p:nvPr/>
          </p:nvSpPr>
          <p:spPr bwMode="auto">
            <a:xfrm>
              <a:off x="4305" y="3179"/>
              <a:ext cx="19" cy="19"/>
            </a:xfrm>
            <a:custGeom>
              <a:avLst/>
              <a:gdLst>
                <a:gd name="T0" fmla="*/ 3 w 19"/>
                <a:gd name="T1" fmla="*/ 0 h 19"/>
                <a:gd name="T2" fmla="*/ 0 w 19"/>
                <a:gd name="T3" fmla="*/ 6 h 19"/>
                <a:gd name="T4" fmla="*/ 0 w 19"/>
                <a:gd name="T5" fmla="*/ 12 h 19"/>
                <a:gd name="T6" fmla="*/ 3 w 19"/>
                <a:gd name="T7" fmla="*/ 18 h 19"/>
                <a:gd name="T8" fmla="*/ 6 w 19"/>
                <a:gd name="T9" fmla="*/ 18 h 19"/>
                <a:gd name="T10" fmla="*/ 14 w 19"/>
                <a:gd name="T11" fmla="*/ 18 h 19"/>
                <a:gd name="T12" fmla="*/ 18 w 19"/>
                <a:gd name="T13" fmla="*/ 12 h 19"/>
                <a:gd name="T14" fmla="*/ 18 w 19"/>
                <a:gd name="T15" fmla="*/ 6 h 19"/>
                <a:gd name="T16" fmla="*/ 14 w 19"/>
                <a:gd name="T17" fmla="*/ 0 h 19"/>
                <a:gd name="T18" fmla="*/ 11 w 19"/>
                <a:gd name="T19" fmla="*/ 0 h 19"/>
                <a:gd name="T20" fmla="*/ 3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3" y="0"/>
                  </a:moveTo>
                  <a:lnTo>
                    <a:pt x="0" y="6"/>
                  </a:lnTo>
                  <a:lnTo>
                    <a:pt x="0" y="12"/>
                  </a:lnTo>
                  <a:lnTo>
                    <a:pt x="3" y="18"/>
                  </a:lnTo>
                  <a:lnTo>
                    <a:pt x="6" y="18"/>
                  </a:lnTo>
                  <a:lnTo>
                    <a:pt x="14" y="18"/>
                  </a:lnTo>
                  <a:lnTo>
                    <a:pt x="18" y="12"/>
                  </a:lnTo>
                  <a:lnTo>
                    <a:pt x="18" y="6"/>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61" name="Freeform 72"/>
            <p:cNvSpPr>
              <a:spLocks/>
            </p:cNvSpPr>
            <p:nvPr/>
          </p:nvSpPr>
          <p:spPr bwMode="auto">
            <a:xfrm>
              <a:off x="4342" y="3179"/>
              <a:ext cx="84" cy="19"/>
            </a:xfrm>
            <a:custGeom>
              <a:avLst/>
              <a:gdLst>
                <a:gd name="T0" fmla="*/ 3 w 84"/>
                <a:gd name="T1" fmla="*/ 0 h 19"/>
                <a:gd name="T2" fmla="*/ 0 w 84"/>
                <a:gd name="T3" fmla="*/ 6 h 19"/>
                <a:gd name="T4" fmla="*/ 0 w 84"/>
                <a:gd name="T5" fmla="*/ 12 h 19"/>
                <a:gd name="T6" fmla="*/ 3 w 84"/>
                <a:gd name="T7" fmla="*/ 18 h 19"/>
                <a:gd name="T8" fmla="*/ 6 w 84"/>
                <a:gd name="T9" fmla="*/ 18 h 19"/>
                <a:gd name="T10" fmla="*/ 79 w 84"/>
                <a:gd name="T11" fmla="*/ 18 h 19"/>
                <a:gd name="T12" fmla="*/ 83 w 84"/>
                <a:gd name="T13" fmla="*/ 12 h 19"/>
                <a:gd name="T14" fmla="*/ 83 w 84"/>
                <a:gd name="T15" fmla="*/ 6 h 19"/>
                <a:gd name="T16" fmla="*/ 79 w 84"/>
                <a:gd name="T17" fmla="*/ 0 h 19"/>
                <a:gd name="T18" fmla="*/ 76 w 84"/>
                <a:gd name="T19" fmla="*/ 0 h 19"/>
                <a:gd name="T20" fmla="*/ 3 w 84"/>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9"/>
                <a:gd name="T35" fmla="*/ 84 w 84"/>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9">
                  <a:moveTo>
                    <a:pt x="3" y="0"/>
                  </a:moveTo>
                  <a:lnTo>
                    <a:pt x="0" y="6"/>
                  </a:lnTo>
                  <a:lnTo>
                    <a:pt x="0" y="12"/>
                  </a:lnTo>
                  <a:lnTo>
                    <a:pt x="3" y="18"/>
                  </a:lnTo>
                  <a:lnTo>
                    <a:pt x="6" y="18"/>
                  </a:lnTo>
                  <a:lnTo>
                    <a:pt x="79" y="18"/>
                  </a:lnTo>
                  <a:lnTo>
                    <a:pt x="83" y="12"/>
                  </a:lnTo>
                  <a:lnTo>
                    <a:pt x="83" y="6"/>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62" name="Freeform 73"/>
            <p:cNvSpPr>
              <a:spLocks/>
            </p:cNvSpPr>
            <p:nvPr/>
          </p:nvSpPr>
          <p:spPr bwMode="auto">
            <a:xfrm>
              <a:off x="4443" y="3179"/>
              <a:ext cx="20" cy="19"/>
            </a:xfrm>
            <a:custGeom>
              <a:avLst/>
              <a:gdLst>
                <a:gd name="T0" fmla="*/ 3 w 20"/>
                <a:gd name="T1" fmla="*/ 0 h 19"/>
                <a:gd name="T2" fmla="*/ 0 w 20"/>
                <a:gd name="T3" fmla="*/ 6 h 19"/>
                <a:gd name="T4" fmla="*/ 0 w 20"/>
                <a:gd name="T5" fmla="*/ 12 h 19"/>
                <a:gd name="T6" fmla="*/ 3 w 20"/>
                <a:gd name="T7" fmla="*/ 18 h 19"/>
                <a:gd name="T8" fmla="*/ 5 w 20"/>
                <a:gd name="T9" fmla="*/ 18 h 19"/>
                <a:gd name="T10" fmla="*/ 15 w 20"/>
                <a:gd name="T11" fmla="*/ 18 h 19"/>
                <a:gd name="T12" fmla="*/ 19 w 20"/>
                <a:gd name="T13" fmla="*/ 12 h 19"/>
                <a:gd name="T14" fmla="*/ 19 w 20"/>
                <a:gd name="T15" fmla="*/ 6 h 19"/>
                <a:gd name="T16" fmla="*/ 15 w 20"/>
                <a:gd name="T17" fmla="*/ 0 h 19"/>
                <a:gd name="T18" fmla="*/ 12 w 20"/>
                <a:gd name="T19" fmla="*/ 0 h 19"/>
                <a:gd name="T20" fmla="*/ 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3" y="0"/>
                  </a:moveTo>
                  <a:lnTo>
                    <a:pt x="0" y="6"/>
                  </a:lnTo>
                  <a:lnTo>
                    <a:pt x="0" y="12"/>
                  </a:lnTo>
                  <a:lnTo>
                    <a:pt x="3" y="18"/>
                  </a:lnTo>
                  <a:lnTo>
                    <a:pt x="5" y="18"/>
                  </a:lnTo>
                  <a:lnTo>
                    <a:pt x="15" y="18"/>
                  </a:lnTo>
                  <a:lnTo>
                    <a:pt x="19" y="12"/>
                  </a:lnTo>
                  <a:lnTo>
                    <a:pt x="19" y="6"/>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63" name="Freeform 74"/>
            <p:cNvSpPr>
              <a:spLocks/>
            </p:cNvSpPr>
            <p:nvPr/>
          </p:nvSpPr>
          <p:spPr bwMode="auto">
            <a:xfrm>
              <a:off x="4480" y="3179"/>
              <a:ext cx="20" cy="19"/>
            </a:xfrm>
            <a:custGeom>
              <a:avLst/>
              <a:gdLst>
                <a:gd name="T0" fmla="*/ 3 w 20"/>
                <a:gd name="T1" fmla="*/ 0 h 19"/>
                <a:gd name="T2" fmla="*/ 0 w 20"/>
                <a:gd name="T3" fmla="*/ 6 h 19"/>
                <a:gd name="T4" fmla="*/ 0 w 20"/>
                <a:gd name="T5" fmla="*/ 12 h 19"/>
                <a:gd name="T6" fmla="*/ 3 w 20"/>
                <a:gd name="T7" fmla="*/ 18 h 19"/>
                <a:gd name="T8" fmla="*/ 5 w 20"/>
                <a:gd name="T9" fmla="*/ 18 h 19"/>
                <a:gd name="T10" fmla="*/ 15 w 20"/>
                <a:gd name="T11" fmla="*/ 18 h 19"/>
                <a:gd name="T12" fmla="*/ 19 w 20"/>
                <a:gd name="T13" fmla="*/ 12 h 19"/>
                <a:gd name="T14" fmla="*/ 19 w 20"/>
                <a:gd name="T15" fmla="*/ 6 h 19"/>
                <a:gd name="T16" fmla="*/ 15 w 20"/>
                <a:gd name="T17" fmla="*/ 0 h 19"/>
                <a:gd name="T18" fmla="*/ 12 w 20"/>
                <a:gd name="T19" fmla="*/ 0 h 19"/>
                <a:gd name="T20" fmla="*/ 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3" y="0"/>
                  </a:moveTo>
                  <a:lnTo>
                    <a:pt x="0" y="6"/>
                  </a:lnTo>
                  <a:lnTo>
                    <a:pt x="0" y="12"/>
                  </a:lnTo>
                  <a:lnTo>
                    <a:pt x="3" y="18"/>
                  </a:lnTo>
                  <a:lnTo>
                    <a:pt x="5" y="18"/>
                  </a:lnTo>
                  <a:lnTo>
                    <a:pt x="15" y="18"/>
                  </a:lnTo>
                  <a:lnTo>
                    <a:pt x="19" y="12"/>
                  </a:lnTo>
                  <a:lnTo>
                    <a:pt x="19" y="6"/>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64" name="Freeform 75"/>
            <p:cNvSpPr>
              <a:spLocks/>
            </p:cNvSpPr>
            <p:nvPr/>
          </p:nvSpPr>
          <p:spPr bwMode="auto">
            <a:xfrm>
              <a:off x="4517" y="3179"/>
              <a:ext cx="84" cy="19"/>
            </a:xfrm>
            <a:custGeom>
              <a:avLst/>
              <a:gdLst>
                <a:gd name="T0" fmla="*/ 3 w 84"/>
                <a:gd name="T1" fmla="*/ 0 h 19"/>
                <a:gd name="T2" fmla="*/ 0 w 84"/>
                <a:gd name="T3" fmla="*/ 6 h 19"/>
                <a:gd name="T4" fmla="*/ 0 w 84"/>
                <a:gd name="T5" fmla="*/ 12 h 19"/>
                <a:gd name="T6" fmla="*/ 3 w 84"/>
                <a:gd name="T7" fmla="*/ 18 h 19"/>
                <a:gd name="T8" fmla="*/ 6 w 84"/>
                <a:gd name="T9" fmla="*/ 18 h 19"/>
                <a:gd name="T10" fmla="*/ 79 w 84"/>
                <a:gd name="T11" fmla="*/ 18 h 19"/>
                <a:gd name="T12" fmla="*/ 83 w 84"/>
                <a:gd name="T13" fmla="*/ 12 h 19"/>
                <a:gd name="T14" fmla="*/ 83 w 84"/>
                <a:gd name="T15" fmla="*/ 6 h 19"/>
                <a:gd name="T16" fmla="*/ 79 w 84"/>
                <a:gd name="T17" fmla="*/ 0 h 19"/>
                <a:gd name="T18" fmla="*/ 76 w 84"/>
                <a:gd name="T19" fmla="*/ 0 h 19"/>
                <a:gd name="T20" fmla="*/ 3 w 84"/>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9"/>
                <a:gd name="T35" fmla="*/ 84 w 84"/>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9">
                  <a:moveTo>
                    <a:pt x="3" y="0"/>
                  </a:moveTo>
                  <a:lnTo>
                    <a:pt x="0" y="6"/>
                  </a:lnTo>
                  <a:lnTo>
                    <a:pt x="0" y="12"/>
                  </a:lnTo>
                  <a:lnTo>
                    <a:pt x="3" y="18"/>
                  </a:lnTo>
                  <a:lnTo>
                    <a:pt x="6" y="18"/>
                  </a:lnTo>
                  <a:lnTo>
                    <a:pt x="79" y="18"/>
                  </a:lnTo>
                  <a:lnTo>
                    <a:pt x="83" y="12"/>
                  </a:lnTo>
                  <a:lnTo>
                    <a:pt x="83" y="6"/>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65" name="Freeform 76"/>
            <p:cNvSpPr>
              <a:spLocks/>
            </p:cNvSpPr>
            <p:nvPr/>
          </p:nvSpPr>
          <p:spPr bwMode="auto">
            <a:xfrm>
              <a:off x="4619" y="3179"/>
              <a:ext cx="19" cy="19"/>
            </a:xfrm>
            <a:custGeom>
              <a:avLst/>
              <a:gdLst>
                <a:gd name="T0" fmla="*/ 2 w 19"/>
                <a:gd name="T1" fmla="*/ 0 h 19"/>
                <a:gd name="T2" fmla="*/ 0 w 19"/>
                <a:gd name="T3" fmla="*/ 6 h 19"/>
                <a:gd name="T4" fmla="*/ 0 w 19"/>
                <a:gd name="T5" fmla="*/ 12 h 19"/>
                <a:gd name="T6" fmla="*/ 2 w 19"/>
                <a:gd name="T7" fmla="*/ 18 h 19"/>
                <a:gd name="T8" fmla="*/ 5 w 19"/>
                <a:gd name="T9" fmla="*/ 18 h 19"/>
                <a:gd name="T10" fmla="*/ 14 w 19"/>
                <a:gd name="T11" fmla="*/ 18 h 19"/>
                <a:gd name="T12" fmla="*/ 18 w 19"/>
                <a:gd name="T13" fmla="*/ 12 h 19"/>
                <a:gd name="T14" fmla="*/ 18 w 19"/>
                <a:gd name="T15" fmla="*/ 6 h 19"/>
                <a:gd name="T16" fmla="*/ 14 w 19"/>
                <a:gd name="T17" fmla="*/ 0 h 19"/>
                <a:gd name="T18" fmla="*/ 11 w 19"/>
                <a:gd name="T19" fmla="*/ 0 h 19"/>
                <a:gd name="T20" fmla="*/ 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2" y="0"/>
                  </a:moveTo>
                  <a:lnTo>
                    <a:pt x="0" y="6"/>
                  </a:lnTo>
                  <a:lnTo>
                    <a:pt x="0" y="12"/>
                  </a:lnTo>
                  <a:lnTo>
                    <a:pt x="2" y="18"/>
                  </a:lnTo>
                  <a:lnTo>
                    <a:pt x="5" y="18"/>
                  </a:lnTo>
                  <a:lnTo>
                    <a:pt x="14" y="18"/>
                  </a:lnTo>
                  <a:lnTo>
                    <a:pt x="18" y="12"/>
                  </a:lnTo>
                  <a:lnTo>
                    <a:pt x="18" y="6"/>
                  </a:lnTo>
                  <a:lnTo>
                    <a:pt x="14" y="0"/>
                  </a:lnTo>
                  <a:lnTo>
                    <a:pt x="11" y="0"/>
                  </a:lnTo>
                  <a:lnTo>
                    <a:pt x="2" y="0"/>
                  </a:lnTo>
                </a:path>
              </a:pathLst>
            </a:custGeom>
            <a:solidFill>
              <a:srgbClr val="000000"/>
            </a:solidFill>
            <a:ln w="9525" cap="rnd">
              <a:noFill/>
              <a:round/>
              <a:headEnd/>
              <a:tailEnd/>
            </a:ln>
          </p:spPr>
          <p:txBody>
            <a:bodyPr/>
            <a:lstStyle/>
            <a:p>
              <a:endParaRPr lang="fr-FR"/>
            </a:p>
          </p:txBody>
        </p:sp>
        <p:sp>
          <p:nvSpPr>
            <p:cNvPr id="17566" name="Freeform 77"/>
            <p:cNvSpPr>
              <a:spLocks/>
            </p:cNvSpPr>
            <p:nvPr/>
          </p:nvSpPr>
          <p:spPr bwMode="auto">
            <a:xfrm>
              <a:off x="4656" y="3176"/>
              <a:ext cx="19" cy="18"/>
            </a:xfrm>
            <a:custGeom>
              <a:avLst/>
              <a:gdLst>
                <a:gd name="T0" fmla="*/ 2 w 19"/>
                <a:gd name="T1" fmla="*/ 0 h 18"/>
                <a:gd name="T2" fmla="*/ 0 w 19"/>
                <a:gd name="T3" fmla="*/ 5 h 18"/>
                <a:gd name="T4" fmla="*/ 0 w 19"/>
                <a:gd name="T5" fmla="*/ 11 h 18"/>
                <a:gd name="T6" fmla="*/ 2 w 19"/>
                <a:gd name="T7" fmla="*/ 17 h 18"/>
                <a:gd name="T8" fmla="*/ 5 w 19"/>
                <a:gd name="T9" fmla="*/ 17 h 18"/>
                <a:gd name="T10" fmla="*/ 14 w 19"/>
                <a:gd name="T11" fmla="*/ 17 h 18"/>
                <a:gd name="T12" fmla="*/ 18 w 19"/>
                <a:gd name="T13" fmla="*/ 11 h 18"/>
                <a:gd name="T14" fmla="*/ 18 w 19"/>
                <a:gd name="T15" fmla="*/ 5 h 18"/>
                <a:gd name="T16" fmla="*/ 14 w 19"/>
                <a:gd name="T17" fmla="*/ 0 h 18"/>
                <a:gd name="T18" fmla="*/ 11 w 19"/>
                <a:gd name="T19" fmla="*/ 0 h 18"/>
                <a:gd name="T20" fmla="*/ 2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2" y="0"/>
                  </a:moveTo>
                  <a:lnTo>
                    <a:pt x="0" y="5"/>
                  </a:lnTo>
                  <a:lnTo>
                    <a:pt x="0" y="11"/>
                  </a:lnTo>
                  <a:lnTo>
                    <a:pt x="2" y="17"/>
                  </a:lnTo>
                  <a:lnTo>
                    <a:pt x="5" y="17"/>
                  </a:lnTo>
                  <a:lnTo>
                    <a:pt x="14" y="17"/>
                  </a:lnTo>
                  <a:lnTo>
                    <a:pt x="18" y="11"/>
                  </a:lnTo>
                  <a:lnTo>
                    <a:pt x="18" y="5"/>
                  </a:lnTo>
                  <a:lnTo>
                    <a:pt x="14" y="0"/>
                  </a:lnTo>
                  <a:lnTo>
                    <a:pt x="11" y="0"/>
                  </a:lnTo>
                  <a:lnTo>
                    <a:pt x="2" y="0"/>
                  </a:lnTo>
                </a:path>
              </a:pathLst>
            </a:custGeom>
            <a:solidFill>
              <a:srgbClr val="000000"/>
            </a:solidFill>
            <a:ln w="9525" cap="rnd">
              <a:noFill/>
              <a:round/>
              <a:headEnd/>
              <a:tailEnd/>
            </a:ln>
          </p:spPr>
          <p:txBody>
            <a:bodyPr/>
            <a:lstStyle/>
            <a:p>
              <a:endParaRPr lang="fr-FR"/>
            </a:p>
          </p:txBody>
        </p:sp>
        <p:sp>
          <p:nvSpPr>
            <p:cNvPr id="17567" name="Freeform 78"/>
            <p:cNvSpPr>
              <a:spLocks/>
            </p:cNvSpPr>
            <p:nvPr/>
          </p:nvSpPr>
          <p:spPr bwMode="auto">
            <a:xfrm>
              <a:off x="4692" y="3176"/>
              <a:ext cx="84" cy="18"/>
            </a:xfrm>
            <a:custGeom>
              <a:avLst/>
              <a:gdLst>
                <a:gd name="T0" fmla="*/ 3 w 84"/>
                <a:gd name="T1" fmla="*/ 0 h 18"/>
                <a:gd name="T2" fmla="*/ 0 w 84"/>
                <a:gd name="T3" fmla="*/ 5 h 18"/>
                <a:gd name="T4" fmla="*/ 0 w 84"/>
                <a:gd name="T5" fmla="*/ 11 h 18"/>
                <a:gd name="T6" fmla="*/ 3 w 84"/>
                <a:gd name="T7" fmla="*/ 17 h 18"/>
                <a:gd name="T8" fmla="*/ 5 w 84"/>
                <a:gd name="T9" fmla="*/ 17 h 18"/>
                <a:gd name="T10" fmla="*/ 80 w 84"/>
                <a:gd name="T11" fmla="*/ 17 h 18"/>
                <a:gd name="T12" fmla="*/ 83 w 84"/>
                <a:gd name="T13" fmla="*/ 11 h 18"/>
                <a:gd name="T14" fmla="*/ 83 w 84"/>
                <a:gd name="T15" fmla="*/ 5 h 18"/>
                <a:gd name="T16" fmla="*/ 80 w 84"/>
                <a:gd name="T17" fmla="*/ 0 h 18"/>
                <a:gd name="T18" fmla="*/ 77 w 84"/>
                <a:gd name="T19" fmla="*/ 0 h 18"/>
                <a:gd name="T20" fmla="*/ 3 w 84"/>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8"/>
                <a:gd name="T35" fmla="*/ 84 w 8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8">
                  <a:moveTo>
                    <a:pt x="3" y="0"/>
                  </a:moveTo>
                  <a:lnTo>
                    <a:pt x="0" y="5"/>
                  </a:lnTo>
                  <a:lnTo>
                    <a:pt x="0" y="11"/>
                  </a:lnTo>
                  <a:lnTo>
                    <a:pt x="3" y="17"/>
                  </a:lnTo>
                  <a:lnTo>
                    <a:pt x="5" y="17"/>
                  </a:lnTo>
                  <a:lnTo>
                    <a:pt x="80" y="17"/>
                  </a:lnTo>
                  <a:lnTo>
                    <a:pt x="83" y="11"/>
                  </a:lnTo>
                  <a:lnTo>
                    <a:pt x="83" y="5"/>
                  </a:lnTo>
                  <a:lnTo>
                    <a:pt x="80" y="0"/>
                  </a:lnTo>
                  <a:lnTo>
                    <a:pt x="77" y="0"/>
                  </a:lnTo>
                  <a:lnTo>
                    <a:pt x="3" y="0"/>
                  </a:lnTo>
                </a:path>
              </a:pathLst>
            </a:custGeom>
            <a:solidFill>
              <a:srgbClr val="000000"/>
            </a:solidFill>
            <a:ln w="9525" cap="rnd">
              <a:noFill/>
              <a:round/>
              <a:headEnd/>
              <a:tailEnd/>
            </a:ln>
          </p:spPr>
          <p:txBody>
            <a:bodyPr/>
            <a:lstStyle/>
            <a:p>
              <a:endParaRPr lang="fr-FR"/>
            </a:p>
          </p:txBody>
        </p:sp>
        <p:sp>
          <p:nvSpPr>
            <p:cNvPr id="17568" name="Freeform 79"/>
            <p:cNvSpPr>
              <a:spLocks/>
            </p:cNvSpPr>
            <p:nvPr/>
          </p:nvSpPr>
          <p:spPr bwMode="auto">
            <a:xfrm>
              <a:off x="4793" y="3176"/>
              <a:ext cx="19" cy="18"/>
            </a:xfrm>
            <a:custGeom>
              <a:avLst/>
              <a:gdLst>
                <a:gd name="T0" fmla="*/ 3 w 19"/>
                <a:gd name="T1" fmla="*/ 0 h 18"/>
                <a:gd name="T2" fmla="*/ 0 w 19"/>
                <a:gd name="T3" fmla="*/ 5 h 18"/>
                <a:gd name="T4" fmla="*/ 0 w 19"/>
                <a:gd name="T5" fmla="*/ 11 h 18"/>
                <a:gd name="T6" fmla="*/ 3 w 19"/>
                <a:gd name="T7" fmla="*/ 17 h 18"/>
                <a:gd name="T8" fmla="*/ 6 w 19"/>
                <a:gd name="T9" fmla="*/ 17 h 18"/>
                <a:gd name="T10" fmla="*/ 15 w 19"/>
                <a:gd name="T11" fmla="*/ 17 h 18"/>
                <a:gd name="T12" fmla="*/ 18 w 19"/>
                <a:gd name="T13" fmla="*/ 11 h 18"/>
                <a:gd name="T14" fmla="*/ 18 w 19"/>
                <a:gd name="T15" fmla="*/ 5 h 18"/>
                <a:gd name="T16" fmla="*/ 15 w 19"/>
                <a:gd name="T17" fmla="*/ 0 h 18"/>
                <a:gd name="T18" fmla="*/ 12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6" y="17"/>
                  </a:lnTo>
                  <a:lnTo>
                    <a:pt x="15" y="17"/>
                  </a:lnTo>
                  <a:lnTo>
                    <a:pt x="18" y="11"/>
                  </a:lnTo>
                  <a:lnTo>
                    <a:pt x="18" y="5"/>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69" name="Freeform 80"/>
            <p:cNvSpPr>
              <a:spLocks/>
            </p:cNvSpPr>
            <p:nvPr/>
          </p:nvSpPr>
          <p:spPr bwMode="auto">
            <a:xfrm>
              <a:off x="4830" y="3176"/>
              <a:ext cx="20" cy="18"/>
            </a:xfrm>
            <a:custGeom>
              <a:avLst/>
              <a:gdLst>
                <a:gd name="T0" fmla="*/ 3 w 20"/>
                <a:gd name="T1" fmla="*/ 0 h 18"/>
                <a:gd name="T2" fmla="*/ 0 w 20"/>
                <a:gd name="T3" fmla="*/ 5 h 18"/>
                <a:gd name="T4" fmla="*/ 0 w 20"/>
                <a:gd name="T5" fmla="*/ 11 h 18"/>
                <a:gd name="T6" fmla="*/ 3 w 20"/>
                <a:gd name="T7" fmla="*/ 17 h 18"/>
                <a:gd name="T8" fmla="*/ 6 w 20"/>
                <a:gd name="T9" fmla="*/ 17 h 18"/>
                <a:gd name="T10" fmla="*/ 15 w 20"/>
                <a:gd name="T11" fmla="*/ 17 h 18"/>
                <a:gd name="T12" fmla="*/ 19 w 20"/>
                <a:gd name="T13" fmla="*/ 11 h 18"/>
                <a:gd name="T14" fmla="*/ 19 w 20"/>
                <a:gd name="T15" fmla="*/ 5 h 18"/>
                <a:gd name="T16" fmla="*/ 15 w 20"/>
                <a:gd name="T17" fmla="*/ 0 h 18"/>
                <a:gd name="T18" fmla="*/ 12 w 20"/>
                <a:gd name="T19" fmla="*/ 0 h 18"/>
                <a:gd name="T20" fmla="*/ 3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0"/>
                  </a:moveTo>
                  <a:lnTo>
                    <a:pt x="0" y="5"/>
                  </a:lnTo>
                  <a:lnTo>
                    <a:pt x="0" y="11"/>
                  </a:lnTo>
                  <a:lnTo>
                    <a:pt x="3" y="17"/>
                  </a:lnTo>
                  <a:lnTo>
                    <a:pt x="6" y="17"/>
                  </a:lnTo>
                  <a:lnTo>
                    <a:pt x="15" y="17"/>
                  </a:lnTo>
                  <a:lnTo>
                    <a:pt x="19" y="11"/>
                  </a:lnTo>
                  <a:lnTo>
                    <a:pt x="19" y="5"/>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70" name="Freeform 81"/>
            <p:cNvSpPr>
              <a:spLocks/>
            </p:cNvSpPr>
            <p:nvPr/>
          </p:nvSpPr>
          <p:spPr bwMode="auto">
            <a:xfrm>
              <a:off x="4868" y="3176"/>
              <a:ext cx="83" cy="18"/>
            </a:xfrm>
            <a:custGeom>
              <a:avLst/>
              <a:gdLst>
                <a:gd name="T0" fmla="*/ 2 w 83"/>
                <a:gd name="T1" fmla="*/ 0 h 18"/>
                <a:gd name="T2" fmla="*/ 0 w 83"/>
                <a:gd name="T3" fmla="*/ 5 h 18"/>
                <a:gd name="T4" fmla="*/ 0 w 83"/>
                <a:gd name="T5" fmla="*/ 11 h 18"/>
                <a:gd name="T6" fmla="*/ 2 w 83"/>
                <a:gd name="T7" fmla="*/ 17 h 18"/>
                <a:gd name="T8" fmla="*/ 5 w 83"/>
                <a:gd name="T9" fmla="*/ 17 h 18"/>
                <a:gd name="T10" fmla="*/ 78 w 83"/>
                <a:gd name="T11" fmla="*/ 17 h 18"/>
                <a:gd name="T12" fmla="*/ 82 w 83"/>
                <a:gd name="T13" fmla="*/ 11 h 18"/>
                <a:gd name="T14" fmla="*/ 82 w 83"/>
                <a:gd name="T15" fmla="*/ 5 h 18"/>
                <a:gd name="T16" fmla="*/ 78 w 83"/>
                <a:gd name="T17" fmla="*/ 0 h 18"/>
                <a:gd name="T18" fmla="*/ 76 w 83"/>
                <a:gd name="T19" fmla="*/ 0 h 18"/>
                <a:gd name="T20" fmla="*/ 2 w 83"/>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
                <a:gd name="T34" fmla="*/ 0 h 18"/>
                <a:gd name="T35" fmla="*/ 83 w 83"/>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 h="18">
                  <a:moveTo>
                    <a:pt x="2" y="0"/>
                  </a:moveTo>
                  <a:lnTo>
                    <a:pt x="0" y="5"/>
                  </a:lnTo>
                  <a:lnTo>
                    <a:pt x="0" y="11"/>
                  </a:lnTo>
                  <a:lnTo>
                    <a:pt x="2" y="17"/>
                  </a:lnTo>
                  <a:lnTo>
                    <a:pt x="5" y="17"/>
                  </a:lnTo>
                  <a:lnTo>
                    <a:pt x="78" y="17"/>
                  </a:lnTo>
                  <a:lnTo>
                    <a:pt x="82" y="11"/>
                  </a:lnTo>
                  <a:lnTo>
                    <a:pt x="82" y="5"/>
                  </a:lnTo>
                  <a:lnTo>
                    <a:pt x="78" y="0"/>
                  </a:lnTo>
                  <a:lnTo>
                    <a:pt x="76" y="0"/>
                  </a:lnTo>
                  <a:lnTo>
                    <a:pt x="2" y="0"/>
                  </a:lnTo>
                </a:path>
              </a:pathLst>
            </a:custGeom>
            <a:solidFill>
              <a:srgbClr val="000000"/>
            </a:solidFill>
            <a:ln w="9525" cap="rnd">
              <a:noFill/>
              <a:round/>
              <a:headEnd/>
              <a:tailEnd/>
            </a:ln>
          </p:spPr>
          <p:txBody>
            <a:bodyPr/>
            <a:lstStyle/>
            <a:p>
              <a:endParaRPr lang="fr-FR"/>
            </a:p>
          </p:txBody>
        </p:sp>
        <p:sp>
          <p:nvSpPr>
            <p:cNvPr id="17571" name="Freeform 82"/>
            <p:cNvSpPr>
              <a:spLocks/>
            </p:cNvSpPr>
            <p:nvPr/>
          </p:nvSpPr>
          <p:spPr bwMode="auto">
            <a:xfrm>
              <a:off x="4968" y="3176"/>
              <a:ext cx="20" cy="18"/>
            </a:xfrm>
            <a:custGeom>
              <a:avLst/>
              <a:gdLst>
                <a:gd name="T0" fmla="*/ 3 w 20"/>
                <a:gd name="T1" fmla="*/ 0 h 18"/>
                <a:gd name="T2" fmla="*/ 0 w 20"/>
                <a:gd name="T3" fmla="*/ 5 h 18"/>
                <a:gd name="T4" fmla="*/ 0 w 20"/>
                <a:gd name="T5" fmla="*/ 11 h 18"/>
                <a:gd name="T6" fmla="*/ 3 w 20"/>
                <a:gd name="T7" fmla="*/ 17 h 18"/>
                <a:gd name="T8" fmla="*/ 6 w 20"/>
                <a:gd name="T9" fmla="*/ 17 h 18"/>
                <a:gd name="T10" fmla="*/ 15 w 20"/>
                <a:gd name="T11" fmla="*/ 17 h 18"/>
                <a:gd name="T12" fmla="*/ 19 w 20"/>
                <a:gd name="T13" fmla="*/ 11 h 18"/>
                <a:gd name="T14" fmla="*/ 19 w 20"/>
                <a:gd name="T15" fmla="*/ 5 h 18"/>
                <a:gd name="T16" fmla="*/ 15 w 20"/>
                <a:gd name="T17" fmla="*/ 0 h 18"/>
                <a:gd name="T18" fmla="*/ 13 w 20"/>
                <a:gd name="T19" fmla="*/ 0 h 18"/>
                <a:gd name="T20" fmla="*/ 3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0"/>
                  </a:moveTo>
                  <a:lnTo>
                    <a:pt x="0" y="5"/>
                  </a:lnTo>
                  <a:lnTo>
                    <a:pt x="0" y="11"/>
                  </a:lnTo>
                  <a:lnTo>
                    <a:pt x="3" y="17"/>
                  </a:lnTo>
                  <a:lnTo>
                    <a:pt x="6" y="17"/>
                  </a:lnTo>
                  <a:lnTo>
                    <a:pt x="15" y="17"/>
                  </a:lnTo>
                  <a:lnTo>
                    <a:pt x="19" y="11"/>
                  </a:lnTo>
                  <a:lnTo>
                    <a:pt x="19" y="5"/>
                  </a:lnTo>
                  <a:lnTo>
                    <a:pt x="15" y="0"/>
                  </a:lnTo>
                  <a:lnTo>
                    <a:pt x="13" y="0"/>
                  </a:lnTo>
                  <a:lnTo>
                    <a:pt x="3" y="0"/>
                  </a:lnTo>
                </a:path>
              </a:pathLst>
            </a:custGeom>
            <a:solidFill>
              <a:srgbClr val="000000"/>
            </a:solidFill>
            <a:ln w="9525" cap="rnd">
              <a:noFill/>
              <a:round/>
              <a:headEnd/>
              <a:tailEnd/>
            </a:ln>
          </p:spPr>
          <p:txBody>
            <a:bodyPr/>
            <a:lstStyle/>
            <a:p>
              <a:endParaRPr lang="fr-FR"/>
            </a:p>
          </p:txBody>
        </p:sp>
        <p:sp>
          <p:nvSpPr>
            <p:cNvPr id="17572" name="Freeform 83"/>
            <p:cNvSpPr>
              <a:spLocks/>
            </p:cNvSpPr>
            <p:nvPr/>
          </p:nvSpPr>
          <p:spPr bwMode="auto">
            <a:xfrm>
              <a:off x="5005" y="3176"/>
              <a:ext cx="19" cy="18"/>
            </a:xfrm>
            <a:custGeom>
              <a:avLst/>
              <a:gdLst>
                <a:gd name="T0" fmla="*/ 3 w 19"/>
                <a:gd name="T1" fmla="*/ 0 h 18"/>
                <a:gd name="T2" fmla="*/ 0 w 19"/>
                <a:gd name="T3" fmla="*/ 5 h 18"/>
                <a:gd name="T4" fmla="*/ 0 w 19"/>
                <a:gd name="T5" fmla="*/ 11 h 18"/>
                <a:gd name="T6" fmla="*/ 3 w 19"/>
                <a:gd name="T7" fmla="*/ 17 h 18"/>
                <a:gd name="T8" fmla="*/ 6 w 19"/>
                <a:gd name="T9" fmla="*/ 17 h 18"/>
                <a:gd name="T10" fmla="*/ 15 w 19"/>
                <a:gd name="T11" fmla="*/ 17 h 18"/>
                <a:gd name="T12" fmla="*/ 18 w 19"/>
                <a:gd name="T13" fmla="*/ 11 h 18"/>
                <a:gd name="T14" fmla="*/ 18 w 19"/>
                <a:gd name="T15" fmla="*/ 5 h 18"/>
                <a:gd name="T16" fmla="*/ 15 w 19"/>
                <a:gd name="T17" fmla="*/ 0 h 18"/>
                <a:gd name="T18" fmla="*/ 12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5"/>
                  </a:lnTo>
                  <a:lnTo>
                    <a:pt x="0" y="11"/>
                  </a:lnTo>
                  <a:lnTo>
                    <a:pt x="3" y="17"/>
                  </a:lnTo>
                  <a:lnTo>
                    <a:pt x="6" y="17"/>
                  </a:lnTo>
                  <a:lnTo>
                    <a:pt x="15" y="17"/>
                  </a:lnTo>
                  <a:lnTo>
                    <a:pt x="18" y="11"/>
                  </a:lnTo>
                  <a:lnTo>
                    <a:pt x="18" y="5"/>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73" name="Freeform 84"/>
            <p:cNvSpPr>
              <a:spLocks/>
            </p:cNvSpPr>
            <p:nvPr/>
          </p:nvSpPr>
          <p:spPr bwMode="auto">
            <a:xfrm>
              <a:off x="5042" y="3174"/>
              <a:ext cx="84" cy="18"/>
            </a:xfrm>
            <a:custGeom>
              <a:avLst/>
              <a:gdLst>
                <a:gd name="T0" fmla="*/ 3 w 84"/>
                <a:gd name="T1" fmla="*/ 3 h 18"/>
                <a:gd name="T2" fmla="*/ 0 w 84"/>
                <a:gd name="T3" fmla="*/ 7 h 18"/>
                <a:gd name="T4" fmla="*/ 0 w 84"/>
                <a:gd name="T5" fmla="*/ 12 h 18"/>
                <a:gd name="T6" fmla="*/ 3 w 84"/>
                <a:gd name="T7" fmla="*/ 17 h 18"/>
                <a:gd name="T8" fmla="*/ 6 w 84"/>
                <a:gd name="T9" fmla="*/ 17 h 18"/>
                <a:gd name="T10" fmla="*/ 79 w 84"/>
                <a:gd name="T11" fmla="*/ 12 h 18"/>
                <a:gd name="T12" fmla="*/ 83 w 84"/>
                <a:gd name="T13" fmla="*/ 7 h 18"/>
                <a:gd name="T14" fmla="*/ 83 w 84"/>
                <a:gd name="T15" fmla="*/ 3 h 18"/>
                <a:gd name="T16" fmla="*/ 79 w 84"/>
                <a:gd name="T17" fmla="*/ 0 h 18"/>
                <a:gd name="T18" fmla="*/ 76 w 84"/>
                <a:gd name="T19" fmla="*/ 0 h 18"/>
                <a:gd name="T20" fmla="*/ 3 w 84"/>
                <a:gd name="T21" fmla="*/ 3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8"/>
                <a:gd name="T35" fmla="*/ 84 w 8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8">
                  <a:moveTo>
                    <a:pt x="3" y="3"/>
                  </a:moveTo>
                  <a:lnTo>
                    <a:pt x="0" y="7"/>
                  </a:lnTo>
                  <a:lnTo>
                    <a:pt x="0" y="12"/>
                  </a:lnTo>
                  <a:lnTo>
                    <a:pt x="3" y="17"/>
                  </a:lnTo>
                  <a:lnTo>
                    <a:pt x="6" y="17"/>
                  </a:lnTo>
                  <a:lnTo>
                    <a:pt x="79" y="12"/>
                  </a:lnTo>
                  <a:lnTo>
                    <a:pt x="83" y="7"/>
                  </a:lnTo>
                  <a:lnTo>
                    <a:pt x="83" y="3"/>
                  </a:lnTo>
                  <a:lnTo>
                    <a:pt x="79" y="0"/>
                  </a:lnTo>
                  <a:lnTo>
                    <a:pt x="76" y="0"/>
                  </a:lnTo>
                  <a:lnTo>
                    <a:pt x="3" y="3"/>
                  </a:lnTo>
                </a:path>
              </a:pathLst>
            </a:custGeom>
            <a:solidFill>
              <a:srgbClr val="000000"/>
            </a:solidFill>
            <a:ln w="9525" cap="rnd">
              <a:noFill/>
              <a:round/>
              <a:headEnd/>
              <a:tailEnd/>
            </a:ln>
          </p:spPr>
          <p:txBody>
            <a:bodyPr/>
            <a:lstStyle/>
            <a:p>
              <a:endParaRPr lang="fr-FR"/>
            </a:p>
          </p:txBody>
        </p:sp>
        <p:sp>
          <p:nvSpPr>
            <p:cNvPr id="17574" name="Freeform 85"/>
            <p:cNvSpPr>
              <a:spLocks/>
            </p:cNvSpPr>
            <p:nvPr/>
          </p:nvSpPr>
          <p:spPr bwMode="auto">
            <a:xfrm>
              <a:off x="5144" y="3174"/>
              <a:ext cx="19" cy="18"/>
            </a:xfrm>
            <a:custGeom>
              <a:avLst/>
              <a:gdLst>
                <a:gd name="T0" fmla="*/ 3 w 19"/>
                <a:gd name="T1" fmla="*/ 0 h 18"/>
                <a:gd name="T2" fmla="*/ 0 w 19"/>
                <a:gd name="T3" fmla="*/ 4 h 18"/>
                <a:gd name="T4" fmla="*/ 0 w 19"/>
                <a:gd name="T5" fmla="*/ 10 h 18"/>
                <a:gd name="T6" fmla="*/ 3 w 19"/>
                <a:gd name="T7" fmla="*/ 17 h 18"/>
                <a:gd name="T8" fmla="*/ 6 w 19"/>
                <a:gd name="T9" fmla="*/ 17 h 18"/>
                <a:gd name="T10" fmla="*/ 14 w 19"/>
                <a:gd name="T11" fmla="*/ 17 h 18"/>
                <a:gd name="T12" fmla="*/ 18 w 19"/>
                <a:gd name="T13" fmla="*/ 10 h 18"/>
                <a:gd name="T14" fmla="*/ 18 w 19"/>
                <a:gd name="T15" fmla="*/ 4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4"/>
                  </a:lnTo>
                  <a:lnTo>
                    <a:pt x="0" y="10"/>
                  </a:lnTo>
                  <a:lnTo>
                    <a:pt x="3" y="17"/>
                  </a:lnTo>
                  <a:lnTo>
                    <a:pt x="6" y="17"/>
                  </a:lnTo>
                  <a:lnTo>
                    <a:pt x="14" y="17"/>
                  </a:lnTo>
                  <a:lnTo>
                    <a:pt x="18" y="10"/>
                  </a:lnTo>
                  <a:lnTo>
                    <a:pt x="18" y="4"/>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75" name="Freeform 86"/>
            <p:cNvSpPr>
              <a:spLocks/>
            </p:cNvSpPr>
            <p:nvPr/>
          </p:nvSpPr>
          <p:spPr bwMode="auto">
            <a:xfrm>
              <a:off x="5180" y="3174"/>
              <a:ext cx="20" cy="18"/>
            </a:xfrm>
            <a:custGeom>
              <a:avLst/>
              <a:gdLst>
                <a:gd name="T0" fmla="*/ 3 w 20"/>
                <a:gd name="T1" fmla="*/ 0 h 18"/>
                <a:gd name="T2" fmla="*/ 0 w 20"/>
                <a:gd name="T3" fmla="*/ 4 h 18"/>
                <a:gd name="T4" fmla="*/ 0 w 20"/>
                <a:gd name="T5" fmla="*/ 10 h 18"/>
                <a:gd name="T6" fmla="*/ 3 w 20"/>
                <a:gd name="T7" fmla="*/ 17 h 18"/>
                <a:gd name="T8" fmla="*/ 6 w 20"/>
                <a:gd name="T9" fmla="*/ 17 h 18"/>
                <a:gd name="T10" fmla="*/ 15 w 20"/>
                <a:gd name="T11" fmla="*/ 17 h 18"/>
                <a:gd name="T12" fmla="*/ 19 w 20"/>
                <a:gd name="T13" fmla="*/ 10 h 18"/>
                <a:gd name="T14" fmla="*/ 19 w 20"/>
                <a:gd name="T15" fmla="*/ 4 h 18"/>
                <a:gd name="T16" fmla="*/ 15 w 20"/>
                <a:gd name="T17" fmla="*/ 0 h 18"/>
                <a:gd name="T18" fmla="*/ 12 w 20"/>
                <a:gd name="T19" fmla="*/ 0 h 18"/>
                <a:gd name="T20" fmla="*/ 3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0"/>
                  </a:moveTo>
                  <a:lnTo>
                    <a:pt x="0" y="4"/>
                  </a:lnTo>
                  <a:lnTo>
                    <a:pt x="0" y="10"/>
                  </a:lnTo>
                  <a:lnTo>
                    <a:pt x="3" y="17"/>
                  </a:lnTo>
                  <a:lnTo>
                    <a:pt x="6" y="17"/>
                  </a:lnTo>
                  <a:lnTo>
                    <a:pt x="15" y="17"/>
                  </a:lnTo>
                  <a:lnTo>
                    <a:pt x="19" y="10"/>
                  </a:lnTo>
                  <a:lnTo>
                    <a:pt x="19" y="4"/>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76" name="Freeform 87"/>
            <p:cNvSpPr>
              <a:spLocks/>
            </p:cNvSpPr>
            <p:nvPr/>
          </p:nvSpPr>
          <p:spPr bwMode="auto">
            <a:xfrm>
              <a:off x="5217" y="3174"/>
              <a:ext cx="84" cy="18"/>
            </a:xfrm>
            <a:custGeom>
              <a:avLst/>
              <a:gdLst>
                <a:gd name="T0" fmla="*/ 3 w 84"/>
                <a:gd name="T1" fmla="*/ 0 h 18"/>
                <a:gd name="T2" fmla="*/ 0 w 84"/>
                <a:gd name="T3" fmla="*/ 4 h 18"/>
                <a:gd name="T4" fmla="*/ 0 w 84"/>
                <a:gd name="T5" fmla="*/ 10 h 18"/>
                <a:gd name="T6" fmla="*/ 3 w 84"/>
                <a:gd name="T7" fmla="*/ 17 h 18"/>
                <a:gd name="T8" fmla="*/ 6 w 84"/>
                <a:gd name="T9" fmla="*/ 17 h 18"/>
                <a:gd name="T10" fmla="*/ 79 w 84"/>
                <a:gd name="T11" fmla="*/ 17 h 18"/>
                <a:gd name="T12" fmla="*/ 83 w 84"/>
                <a:gd name="T13" fmla="*/ 10 h 18"/>
                <a:gd name="T14" fmla="*/ 83 w 84"/>
                <a:gd name="T15" fmla="*/ 4 h 18"/>
                <a:gd name="T16" fmla="*/ 79 w 84"/>
                <a:gd name="T17" fmla="*/ 0 h 18"/>
                <a:gd name="T18" fmla="*/ 76 w 84"/>
                <a:gd name="T19" fmla="*/ 0 h 18"/>
                <a:gd name="T20" fmla="*/ 3 w 84"/>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8"/>
                <a:gd name="T35" fmla="*/ 84 w 8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8">
                  <a:moveTo>
                    <a:pt x="3" y="0"/>
                  </a:moveTo>
                  <a:lnTo>
                    <a:pt x="0" y="4"/>
                  </a:lnTo>
                  <a:lnTo>
                    <a:pt x="0" y="10"/>
                  </a:lnTo>
                  <a:lnTo>
                    <a:pt x="3" y="17"/>
                  </a:lnTo>
                  <a:lnTo>
                    <a:pt x="6" y="17"/>
                  </a:lnTo>
                  <a:lnTo>
                    <a:pt x="79" y="17"/>
                  </a:lnTo>
                  <a:lnTo>
                    <a:pt x="83" y="10"/>
                  </a:lnTo>
                  <a:lnTo>
                    <a:pt x="83" y="4"/>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77" name="Freeform 88"/>
            <p:cNvSpPr>
              <a:spLocks/>
            </p:cNvSpPr>
            <p:nvPr/>
          </p:nvSpPr>
          <p:spPr bwMode="auto">
            <a:xfrm>
              <a:off x="5319" y="3174"/>
              <a:ext cx="19" cy="18"/>
            </a:xfrm>
            <a:custGeom>
              <a:avLst/>
              <a:gdLst>
                <a:gd name="T0" fmla="*/ 3 w 19"/>
                <a:gd name="T1" fmla="*/ 0 h 18"/>
                <a:gd name="T2" fmla="*/ 0 w 19"/>
                <a:gd name="T3" fmla="*/ 4 h 18"/>
                <a:gd name="T4" fmla="*/ 0 w 19"/>
                <a:gd name="T5" fmla="*/ 10 h 18"/>
                <a:gd name="T6" fmla="*/ 3 w 19"/>
                <a:gd name="T7" fmla="*/ 17 h 18"/>
                <a:gd name="T8" fmla="*/ 6 w 19"/>
                <a:gd name="T9" fmla="*/ 17 h 18"/>
                <a:gd name="T10" fmla="*/ 14 w 19"/>
                <a:gd name="T11" fmla="*/ 17 h 18"/>
                <a:gd name="T12" fmla="*/ 18 w 19"/>
                <a:gd name="T13" fmla="*/ 10 h 18"/>
                <a:gd name="T14" fmla="*/ 18 w 19"/>
                <a:gd name="T15" fmla="*/ 4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4"/>
                  </a:lnTo>
                  <a:lnTo>
                    <a:pt x="0" y="10"/>
                  </a:lnTo>
                  <a:lnTo>
                    <a:pt x="3" y="17"/>
                  </a:lnTo>
                  <a:lnTo>
                    <a:pt x="6" y="17"/>
                  </a:lnTo>
                  <a:lnTo>
                    <a:pt x="14" y="17"/>
                  </a:lnTo>
                  <a:lnTo>
                    <a:pt x="18" y="10"/>
                  </a:lnTo>
                  <a:lnTo>
                    <a:pt x="18" y="4"/>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78" name="Freeform 89"/>
            <p:cNvSpPr>
              <a:spLocks/>
            </p:cNvSpPr>
            <p:nvPr/>
          </p:nvSpPr>
          <p:spPr bwMode="auto">
            <a:xfrm>
              <a:off x="5356" y="3174"/>
              <a:ext cx="19" cy="18"/>
            </a:xfrm>
            <a:custGeom>
              <a:avLst/>
              <a:gdLst>
                <a:gd name="T0" fmla="*/ 3 w 19"/>
                <a:gd name="T1" fmla="*/ 0 h 18"/>
                <a:gd name="T2" fmla="*/ 0 w 19"/>
                <a:gd name="T3" fmla="*/ 4 h 18"/>
                <a:gd name="T4" fmla="*/ 0 w 19"/>
                <a:gd name="T5" fmla="*/ 10 h 18"/>
                <a:gd name="T6" fmla="*/ 3 w 19"/>
                <a:gd name="T7" fmla="*/ 17 h 18"/>
                <a:gd name="T8" fmla="*/ 6 w 19"/>
                <a:gd name="T9" fmla="*/ 17 h 18"/>
                <a:gd name="T10" fmla="*/ 14 w 19"/>
                <a:gd name="T11" fmla="*/ 17 h 18"/>
                <a:gd name="T12" fmla="*/ 18 w 19"/>
                <a:gd name="T13" fmla="*/ 10 h 18"/>
                <a:gd name="T14" fmla="*/ 18 w 19"/>
                <a:gd name="T15" fmla="*/ 4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4"/>
                  </a:lnTo>
                  <a:lnTo>
                    <a:pt x="0" y="10"/>
                  </a:lnTo>
                  <a:lnTo>
                    <a:pt x="3" y="17"/>
                  </a:lnTo>
                  <a:lnTo>
                    <a:pt x="6" y="17"/>
                  </a:lnTo>
                  <a:lnTo>
                    <a:pt x="14" y="17"/>
                  </a:lnTo>
                  <a:lnTo>
                    <a:pt x="18" y="10"/>
                  </a:lnTo>
                  <a:lnTo>
                    <a:pt x="18" y="4"/>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79" name="Freeform 90"/>
            <p:cNvSpPr>
              <a:spLocks/>
            </p:cNvSpPr>
            <p:nvPr/>
          </p:nvSpPr>
          <p:spPr bwMode="auto">
            <a:xfrm>
              <a:off x="5392" y="3174"/>
              <a:ext cx="85" cy="18"/>
            </a:xfrm>
            <a:custGeom>
              <a:avLst/>
              <a:gdLst>
                <a:gd name="T0" fmla="*/ 3 w 85"/>
                <a:gd name="T1" fmla="*/ 0 h 18"/>
                <a:gd name="T2" fmla="*/ 0 w 85"/>
                <a:gd name="T3" fmla="*/ 4 h 18"/>
                <a:gd name="T4" fmla="*/ 0 w 85"/>
                <a:gd name="T5" fmla="*/ 10 h 18"/>
                <a:gd name="T6" fmla="*/ 3 w 85"/>
                <a:gd name="T7" fmla="*/ 17 h 18"/>
                <a:gd name="T8" fmla="*/ 6 w 85"/>
                <a:gd name="T9" fmla="*/ 17 h 18"/>
                <a:gd name="T10" fmla="*/ 80 w 85"/>
                <a:gd name="T11" fmla="*/ 17 h 18"/>
                <a:gd name="T12" fmla="*/ 84 w 85"/>
                <a:gd name="T13" fmla="*/ 10 h 18"/>
                <a:gd name="T14" fmla="*/ 84 w 85"/>
                <a:gd name="T15" fmla="*/ 4 h 18"/>
                <a:gd name="T16" fmla="*/ 80 w 85"/>
                <a:gd name="T17" fmla="*/ 0 h 18"/>
                <a:gd name="T18" fmla="*/ 77 w 85"/>
                <a:gd name="T19" fmla="*/ 0 h 18"/>
                <a:gd name="T20" fmla="*/ 3 w 85"/>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
                <a:gd name="T34" fmla="*/ 0 h 18"/>
                <a:gd name="T35" fmla="*/ 85 w 85"/>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 h="18">
                  <a:moveTo>
                    <a:pt x="3" y="0"/>
                  </a:moveTo>
                  <a:lnTo>
                    <a:pt x="0" y="4"/>
                  </a:lnTo>
                  <a:lnTo>
                    <a:pt x="0" y="10"/>
                  </a:lnTo>
                  <a:lnTo>
                    <a:pt x="3" y="17"/>
                  </a:lnTo>
                  <a:lnTo>
                    <a:pt x="6" y="17"/>
                  </a:lnTo>
                  <a:lnTo>
                    <a:pt x="80" y="17"/>
                  </a:lnTo>
                  <a:lnTo>
                    <a:pt x="84" y="10"/>
                  </a:lnTo>
                  <a:lnTo>
                    <a:pt x="84" y="4"/>
                  </a:lnTo>
                  <a:lnTo>
                    <a:pt x="80" y="0"/>
                  </a:lnTo>
                  <a:lnTo>
                    <a:pt x="77" y="0"/>
                  </a:lnTo>
                  <a:lnTo>
                    <a:pt x="3" y="0"/>
                  </a:lnTo>
                </a:path>
              </a:pathLst>
            </a:custGeom>
            <a:solidFill>
              <a:srgbClr val="000000"/>
            </a:solidFill>
            <a:ln w="9525" cap="rnd">
              <a:noFill/>
              <a:round/>
              <a:headEnd/>
              <a:tailEnd/>
            </a:ln>
          </p:spPr>
          <p:txBody>
            <a:bodyPr/>
            <a:lstStyle/>
            <a:p>
              <a:endParaRPr lang="fr-FR"/>
            </a:p>
          </p:txBody>
        </p:sp>
        <p:sp>
          <p:nvSpPr>
            <p:cNvPr id="17580" name="Freeform 91"/>
            <p:cNvSpPr>
              <a:spLocks/>
            </p:cNvSpPr>
            <p:nvPr/>
          </p:nvSpPr>
          <p:spPr bwMode="auto">
            <a:xfrm>
              <a:off x="5494" y="3174"/>
              <a:ext cx="20" cy="18"/>
            </a:xfrm>
            <a:custGeom>
              <a:avLst/>
              <a:gdLst>
                <a:gd name="T0" fmla="*/ 3 w 20"/>
                <a:gd name="T1" fmla="*/ 0 h 18"/>
                <a:gd name="T2" fmla="*/ 0 w 20"/>
                <a:gd name="T3" fmla="*/ 4 h 18"/>
                <a:gd name="T4" fmla="*/ 0 w 20"/>
                <a:gd name="T5" fmla="*/ 10 h 18"/>
                <a:gd name="T6" fmla="*/ 3 w 20"/>
                <a:gd name="T7" fmla="*/ 17 h 18"/>
                <a:gd name="T8" fmla="*/ 5 w 20"/>
                <a:gd name="T9" fmla="*/ 17 h 18"/>
                <a:gd name="T10" fmla="*/ 15 w 20"/>
                <a:gd name="T11" fmla="*/ 17 h 18"/>
                <a:gd name="T12" fmla="*/ 19 w 20"/>
                <a:gd name="T13" fmla="*/ 10 h 18"/>
                <a:gd name="T14" fmla="*/ 19 w 20"/>
                <a:gd name="T15" fmla="*/ 4 h 18"/>
                <a:gd name="T16" fmla="*/ 15 w 20"/>
                <a:gd name="T17" fmla="*/ 0 h 18"/>
                <a:gd name="T18" fmla="*/ 12 w 20"/>
                <a:gd name="T19" fmla="*/ 0 h 18"/>
                <a:gd name="T20" fmla="*/ 3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0"/>
                  </a:moveTo>
                  <a:lnTo>
                    <a:pt x="0" y="4"/>
                  </a:lnTo>
                  <a:lnTo>
                    <a:pt x="0" y="10"/>
                  </a:lnTo>
                  <a:lnTo>
                    <a:pt x="3" y="17"/>
                  </a:lnTo>
                  <a:lnTo>
                    <a:pt x="5" y="17"/>
                  </a:lnTo>
                  <a:lnTo>
                    <a:pt x="15" y="17"/>
                  </a:lnTo>
                  <a:lnTo>
                    <a:pt x="19" y="10"/>
                  </a:lnTo>
                  <a:lnTo>
                    <a:pt x="19" y="4"/>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81" name="Freeform 92"/>
            <p:cNvSpPr>
              <a:spLocks/>
            </p:cNvSpPr>
            <p:nvPr/>
          </p:nvSpPr>
          <p:spPr bwMode="auto">
            <a:xfrm>
              <a:off x="5531" y="3174"/>
              <a:ext cx="19" cy="18"/>
            </a:xfrm>
            <a:custGeom>
              <a:avLst/>
              <a:gdLst>
                <a:gd name="T0" fmla="*/ 3 w 19"/>
                <a:gd name="T1" fmla="*/ 0 h 18"/>
                <a:gd name="T2" fmla="*/ 0 w 19"/>
                <a:gd name="T3" fmla="*/ 4 h 18"/>
                <a:gd name="T4" fmla="*/ 0 w 19"/>
                <a:gd name="T5" fmla="*/ 10 h 18"/>
                <a:gd name="T6" fmla="*/ 3 w 19"/>
                <a:gd name="T7" fmla="*/ 17 h 18"/>
                <a:gd name="T8" fmla="*/ 5 w 19"/>
                <a:gd name="T9" fmla="*/ 17 h 18"/>
                <a:gd name="T10" fmla="*/ 14 w 19"/>
                <a:gd name="T11" fmla="*/ 17 h 18"/>
                <a:gd name="T12" fmla="*/ 18 w 19"/>
                <a:gd name="T13" fmla="*/ 10 h 18"/>
                <a:gd name="T14" fmla="*/ 18 w 19"/>
                <a:gd name="T15" fmla="*/ 4 h 18"/>
                <a:gd name="T16" fmla="*/ 14 w 19"/>
                <a:gd name="T17" fmla="*/ 0 h 18"/>
                <a:gd name="T18" fmla="*/ 11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4"/>
                  </a:lnTo>
                  <a:lnTo>
                    <a:pt x="0" y="10"/>
                  </a:lnTo>
                  <a:lnTo>
                    <a:pt x="3" y="17"/>
                  </a:lnTo>
                  <a:lnTo>
                    <a:pt x="5" y="17"/>
                  </a:lnTo>
                  <a:lnTo>
                    <a:pt x="14" y="17"/>
                  </a:lnTo>
                  <a:lnTo>
                    <a:pt x="18" y="10"/>
                  </a:lnTo>
                  <a:lnTo>
                    <a:pt x="18" y="4"/>
                  </a:lnTo>
                  <a:lnTo>
                    <a:pt x="14" y="0"/>
                  </a:lnTo>
                  <a:lnTo>
                    <a:pt x="11" y="0"/>
                  </a:lnTo>
                  <a:lnTo>
                    <a:pt x="3" y="0"/>
                  </a:lnTo>
                </a:path>
              </a:pathLst>
            </a:custGeom>
            <a:solidFill>
              <a:srgbClr val="000000"/>
            </a:solidFill>
            <a:ln w="9525" cap="rnd">
              <a:noFill/>
              <a:round/>
              <a:headEnd/>
              <a:tailEnd/>
            </a:ln>
          </p:spPr>
          <p:txBody>
            <a:bodyPr/>
            <a:lstStyle/>
            <a:p>
              <a:endParaRPr lang="fr-FR"/>
            </a:p>
          </p:txBody>
        </p:sp>
        <p:sp>
          <p:nvSpPr>
            <p:cNvPr id="17582" name="Freeform 93"/>
            <p:cNvSpPr>
              <a:spLocks/>
            </p:cNvSpPr>
            <p:nvPr/>
          </p:nvSpPr>
          <p:spPr bwMode="auto">
            <a:xfrm>
              <a:off x="5568" y="3171"/>
              <a:ext cx="84" cy="18"/>
            </a:xfrm>
            <a:custGeom>
              <a:avLst/>
              <a:gdLst>
                <a:gd name="T0" fmla="*/ 3 w 84"/>
                <a:gd name="T1" fmla="*/ 0 h 18"/>
                <a:gd name="T2" fmla="*/ 0 w 84"/>
                <a:gd name="T3" fmla="*/ 6 h 18"/>
                <a:gd name="T4" fmla="*/ 0 w 84"/>
                <a:gd name="T5" fmla="*/ 10 h 18"/>
                <a:gd name="T6" fmla="*/ 3 w 84"/>
                <a:gd name="T7" fmla="*/ 17 h 18"/>
                <a:gd name="T8" fmla="*/ 6 w 84"/>
                <a:gd name="T9" fmla="*/ 17 h 18"/>
                <a:gd name="T10" fmla="*/ 79 w 84"/>
                <a:gd name="T11" fmla="*/ 17 h 18"/>
                <a:gd name="T12" fmla="*/ 83 w 84"/>
                <a:gd name="T13" fmla="*/ 10 h 18"/>
                <a:gd name="T14" fmla="*/ 83 w 84"/>
                <a:gd name="T15" fmla="*/ 6 h 18"/>
                <a:gd name="T16" fmla="*/ 79 w 84"/>
                <a:gd name="T17" fmla="*/ 0 h 18"/>
                <a:gd name="T18" fmla="*/ 76 w 84"/>
                <a:gd name="T19" fmla="*/ 0 h 18"/>
                <a:gd name="T20" fmla="*/ 3 w 84"/>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8"/>
                <a:gd name="T35" fmla="*/ 84 w 8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8">
                  <a:moveTo>
                    <a:pt x="3" y="0"/>
                  </a:moveTo>
                  <a:lnTo>
                    <a:pt x="0" y="6"/>
                  </a:lnTo>
                  <a:lnTo>
                    <a:pt x="0" y="10"/>
                  </a:lnTo>
                  <a:lnTo>
                    <a:pt x="3" y="17"/>
                  </a:lnTo>
                  <a:lnTo>
                    <a:pt x="6" y="17"/>
                  </a:lnTo>
                  <a:lnTo>
                    <a:pt x="79" y="17"/>
                  </a:lnTo>
                  <a:lnTo>
                    <a:pt x="83" y="10"/>
                  </a:lnTo>
                  <a:lnTo>
                    <a:pt x="83" y="6"/>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83" name="Freeform 94"/>
            <p:cNvSpPr>
              <a:spLocks/>
            </p:cNvSpPr>
            <p:nvPr/>
          </p:nvSpPr>
          <p:spPr bwMode="auto">
            <a:xfrm>
              <a:off x="5669" y="3171"/>
              <a:ext cx="20" cy="18"/>
            </a:xfrm>
            <a:custGeom>
              <a:avLst/>
              <a:gdLst>
                <a:gd name="T0" fmla="*/ 2 w 20"/>
                <a:gd name="T1" fmla="*/ 0 h 18"/>
                <a:gd name="T2" fmla="*/ 0 w 20"/>
                <a:gd name="T3" fmla="*/ 6 h 18"/>
                <a:gd name="T4" fmla="*/ 0 w 20"/>
                <a:gd name="T5" fmla="*/ 10 h 18"/>
                <a:gd name="T6" fmla="*/ 2 w 20"/>
                <a:gd name="T7" fmla="*/ 17 h 18"/>
                <a:gd name="T8" fmla="*/ 5 w 20"/>
                <a:gd name="T9" fmla="*/ 17 h 18"/>
                <a:gd name="T10" fmla="*/ 15 w 20"/>
                <a:gd name="T11" fmla="*/ 17 h 18"/>
                <a:gd name="T12" fmla="*/ 19 w 20"/>
                <a:gd name="T13" fmla="*/ 10 h 18"/>
                <a:gd name="T14" fmla="*/ 19 w 20"/>
                <a:gd name="T15" fmla="*/ 6 h 18"/>
                <a:gd name="T16" fmla="*/ 15 w 20"/>
                <a:gd name="T17" fmla="*/ 0 h 18"/>
                <a:gd name="T18" fmla="*/ 12 w 20"/>
                <a:gd name="T19" fmla="*/ 0 h 18"/>
                <a:gd name="T20" fmla="*/ 2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2" y="0"/>
                  </a:moveTo>
                  <a:lnTo>
                    <a:pt x="0" y="6"/>
                  </a:lnTo>
                  <a:lnTo>
                    <a:pt x="0" y="10"/>
                  </a:lnTo>
                  <a:lnTo>
                    <a:pt x="2" y="17"/>
                  </a:lnTo>
                  <a:lnTo>
                    <a:pt x="5" y="17"/>
                  </a:lnTo>
                  <a:lnTo>
                    <a:pt x="15" y="17"/>
                  </a:lnTo>
                  <a:lnTo>
                    <a:pt x="19" y="10"/>
                  </a:lnTo>
                  <a:lnTo>
                    <a:pt x="19" y="6"/>
                  </a:lnTo>
                  <a:lnTo>
                    <a:pt x="15" y="0"/>
                  </a:lnTo>
                  <a:lnTo>
                    <a:pt x="12" y="0"/>
                  </a:lnTo>
                  <a:lnTo>
                    <a:pt x="2" y="0"/>
                  </a:lnTo>
                </a:path>
              </a:pathLst>
            </a:custGeom>
            <a:solidFill>
              <a:srgbClr val="000000"/>
            </a:solidFill>
            <a:ln w="9525" cap="rnd">
              <a:noFill/>
              <a:round/>
              <a:headEnd/>
              <a:tailEnd/>
            </a:ln>
          </p:spPr>
          <p:txBody>
            <a:bodyPr/>
            <a:lstStyle/>
            <a:p>
              <a:endParaRPr lang="fr-FR"/>
            </a:p>
          </p:txBody>
        </p:sp>
        <p:sp>
          <p:nvSpPr>
            <p:cNvPr id="17584" name="Freeform 95"/>
            <p:cNvSpPr>
              <a:spLocks/>
            </p:cNvSpPr>
            <p:nvPr/>
          </p:nvSpPr>
          <p:spPr bwMode="auto">
            <a:xfrm>
              <a:off x="5706" y="3171"/>
              <a:ext cx="20" cy="18"/>
            </a:xfrm>
            <a:custGeom>
              <a:avLst/>
              <a:gdLst>
                <a:gd name="T0" fmla="*/ 2 w 20"/>
                <a:gd name="T1" fmla="*/ 0 h 18"/>
                <a:gd name="T2" fmla="*/ 0 w 20"/>
                <a:gd name="T3" fmla="*/ 6 h 18"/>
                <a:gd name="T4" fmla="*/ 0 w 20"/>
                <a:gd name="T5" fmla="*/ 10 h 18"/>
                <a:gd name="T6" fmla="*/ 2 w 20"/>
                <a:gd name="T7" fmla="*/ 17 h 18"/>
                <a:gd name="T8" fmla="*/ 5 w 20"/>
                <a:gd name="T9" fmla="*/ 17 h 18"/>
                <a:gd name="T10" fmla="*/ 15 w 20"/>
                <a:gd name="T11" fmla="*/ 17 h 18"/>
                <a:gd name="T12" fmla="*/ 19 w 20"/>
                <a:gd name="T13" fmla="*/ 10 h 18"/>
                <a:gd name="T14" fmla="*/ 19 w 20"/>
                <a:gd name="T15" fmla="*/ 6 h 18"/>
                <a:gd name="T16" fmla="*/ 15 w 20"/>
                <a:gd name="T17" fmla="*/ 0 h 18"/>
                <a:gd name="T18" fmla="*/ 12 w 20"/>
                <a:gd name="T19" fmla="*/ 0 h 18"/>
                <a:gd name="T20" fmla="*/ 2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2" y="0"/>
                  </a:moveTo>
                  <a:lnTo>
                    <a:pt x="0" y="6"/>
                  </a:lnTo>
                  <a:lnTo>
                    <a:pt x="0" y="10"/>
                  </a:lnTo>
                  <a:lnTo>
                    <a:pt x="2" y="17"/>
                  </a:lnTo>
                  <a:lnTo>
                    <a:pt x="5" y="17"/>
                  </a:lnTo>
                  <a:lnTo>
                    <a:pt x="15" y="17"/>
                  </a:lnTo>
                  <a:lnTo>
                    <a:pt x="19" y="10"/>
                  </a:lnTo>
                  <a:lnTo>
                    <a:pt x="19" y="6"/>
                  </a:lnTo>
                  <a:lnTo>
                    <a:pt x="15" y="0"/>
                  </a:lnTo>
                  <a:lnTo>
                    <a:pt x="12" y="0"/>
                  </a:lnTo>
                  <a:lnTo>
                    <a:pt x="2" y="0"/>
                  </a:lnTo>
                </a:path>
              </a:pathLst>
            </a:custGeom>
            <a:solidFill>
              <a:srgbClr val="000000"/>
            </a:solidFill>
            <a:ln w="9525" cap="rnd">
              <a:noFill/>
              <a:round/>
              <a:headEnd/>
              <a:tailEnd/>
            </a:ln>
          </p:spPr>
          <p:txBody>
            <a:bodyPr/>
            <a:lstStyle/>
            <a:p>
              <a:endParaRPr lang="fr-FR"/>
            </a:p>
          </p:txBody>
        </p:sp>
        <p:sp>
          <p:nvSpPr>
            <p:cNvPr id="17585" name="Freeform 96"/>
            <p:cNvSpPr>
              <a:spLocks/>
            </p:cNvSpPr>
            <p:nvPr/>
          </p:nvSpPr>
          <p:spPr bwMode="auto">
            <a:xfrm>
              <a:off x="5743" y="3171"/>
              <a:ext cx="83" cy="18"/>
            </a:xfrm>
            <a:custGeom>
              <a:avLst/>
              <a:gdLst>
                <a:gd name="T0" fmla="*/ 3 w 83"/>
                <a:gd name="T1" fmla="*/ 0 h 18"/>
                <a:gd name="T2" fmla="*/ 0 w 83"/>
                <a:gd name="T3" fmla="*/ 6 h 18"/>
                <a:gd name="T4" fmla="*/ 0 w 83"/>
                <a:gd name="T5" fmla="*/ 10 h 18"/>
                <a:gd name="T6" fmla="*/ 3 w 83"/>
                <a:gd name="T7" fmla="*/ 17 h 18"/>
                <a:gd name="T8" fmla="*/ 5 w 83"/>
                <a:gd name="T9" fmla="*/ 17 h 18"/>
                <a:gd name="T10" fmla="*/ 79 w 83"/>
                <a:gd name="T11" fmla="*/ 17 h 18"/>
                <a:gd name="T12" fmla="*/ 82 w 83"/>
                <a:gd name="T13" fmla="*/ 10 h 18"/>
                <a:gd name="T14" fmla="*/ 82 w 83"/>
                <a:gd name="T15" fmla="*/ 6 h 18"/>
                <a:gd name="T16" fmla="*/ 79 w 83"/>
                <a:gd name="T17" fmla="*/ 0 h 18"/>
                <a:gd name="T18" fmla="*/ 76 w 83"/>
                <a:gd name="T19" fmla="*/ 0 h 18"/>
                <a:gd name="T20" fmla="*/ 3 w 83"/>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
                <a:gd name="T34" fmla="*/ 0 h 18"/>
                <a:gd name="T35" fmla="*/ 83 w 83"/>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 h="18">
                  <a:moveTo>
                    <a:pt x="3" y="0"/>
                  </a:moveTo>
                  <a:lnTo>
                    <a:pt x="0" y="6"/>
                  </a:lnTo>
                  <a:lnTo>
                    <a:pt x="0" y="10"/>
                  </a:lnTo>
                  <a:lnTo>
                    <a:pt x="3" y="17"/>
                  </a:lnTo>
                  <a:lnTo>
                    <a:pt x="5" y="17"/>
                  </a:lnTo>
                  <a:lnTo>
                    <a:pt x="79" y="17"/>
                  </a:lnTo>
                  <a:lnTo>
                    <a:pt x="82" y="10"/>
                  </a:lnTo>
                  <a:lnTo>
                    <a:pt x="82" y="6"/>
                  </a:lnTo>
                  <a:lnTo>
                    <a:pt x="79" y="0"/>
                  </a:lnTo>
                  <a:lnTo>
                    <a:pt x="76" y="0"/>
                  </a:lnTo>
                  <a:lnTo>
                    <a:pt x="3" y="0"/>
                  </a:lnTo>
                </a:path>
              </a:pathLst>
            </a:custGeom>
            <a:solidFill>
              <a:srgbClr val="000000"/>
            </a:solidFill>
            <a:ln w="9525" cap="rnd">
              <a:noFill/>
              <a:round/>
              <a:headEnd/>
              <a:tailEnd/>
            </a:ln>
          </p:spPr>
          <p:txBody>
            <a:bodyPr/>
            <a:lstStyle/>
            <a:p>
              <a:endParaRPr lang="fr-FR"/>
            </a:p>
          </p:txBody>
        </p:sp>
        <p:sp>
          <p:nvSpPr>
            <p:cNvPr id="17586" name="Freeform 97"/>
            <p:cNvSpPr>
              <a:spLocks/>
            </p:cNvSpPr>
            <p:nvPr/>
          </p:nvSpPr>
          <p:spPr bwMode="auto">
            <a:xfrm>
              <a:off x="5844" y="3171"/>
              <a:ext cx="19" cy="18"/>
            </a:xfrm>
            <a:custGeom>
              <a:avLst/>
              <a:gdLst>
                <a:gd name="T0" fmla="*/ 3 w 19"/>
                <a:gd name="T1" fmla="*/ 0 h 18"/>
                <a:gd name="T2" fmla="*/ 0 w 19"/>
                <a:gd name="T3" fmla="*/ 6 h 18"/>
                <a:gd name="T4" fmla="*/ 0 w 19"/>
                <a:gd name="T5" fmla="*/ 10 h 18"/>
                <a:gd name="T6" fmla="*/ 3 w 19"/>
                <a:gd name="T7" fmla="*/ 17 h 18"/>
                <a:gd name="T8" fmla="*/ 6 w 19"/>
                <a:gd name="T9" fmla="*/ 17 h 18"/>
                <a:gd name="T10" fmla="*/ 15 w 19"/>
                <a:gd name="T11" fmla="*/ 17 h 18"/>
                <a:gd name="T12" fmla="*/ 18 w 19"/>
                <a:gd name="T13" fmla="*/ 10 h 18"/>
                <a:gd name="T14" fmla="*/ 18 w 19"/>
                <a:gd name="T15" fmla="*/ 6 h 18"/>
                <a:gd name="T16" fmla="*/ 15 w 19"/>
                <a:gd name="T17" fmla="*/ 0 h 18"/>
                <a:gd name="T18" fmla="*/ 12 w 19"/>
                <a:gd name="T19" fmla="*/ 0 h 18"/>
                <a:gd name="T20" fmla="*/ 3 w 19"/>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3" y="0"/>
                  </a:moveTo>
                  <a:lnTo>
                    <a:pt x="0" y="6"/>
                  </a:lnTo>
                  <a:lnTo>
                    <a:pt x="0" y="10"/>
                  </a:lnTo>
                  <a:lnTo>
                    <a:pt x="3" y="17"/>
                  </a:lnTo>
                  <a:lnTo>
                    <a:pt x="6" y="17"/>
                  </a:lnTo>
                  <a:lnTo>
                    <a:pt x="15" y="17"/>
                  </a:lnTo>
                  <a:lnTo>
                    <a:pt x="18" y="10"/>
                  </a:lnTo>
                  <a:lnTo>
                    <a:pt x="18" y="6"/>
                  </a:lnTo>
                  <a:lnTo>
                    <a:pt x="15" y="0"/>
                  </a:lnTo>
                  <a:lnTo>
                    <a:pt x="12" y="0"/>
                  </a:lnTo>
                  <a:lnTo>
                    <a:pt x="3" y="0"/>
                  </a:lnTo>
                </a:path>
              </a:pathLst>
            </a:custGeom>
            <a:solidFill>
              <a:srgbClr val="000000"/>
            </a:solidFill>
            <a:ln w="9525" cap="rnd">
              <a:noFill/>
              <a:round/>
              <a:headEnd/>
              <a:tailEnd/>
            </a:ln>
          </p:spPr>
          <p:txBody>
            <a:bodyPr/>
            <a:lstStyle/>
            <a:p>
              <a:endParaRPr lang="fr-FR"/>
            </a:p>
          </p:txBody>
        </p:sp>
        <p:sp>
          <p:nvSpPr>
            <p:cNvPr id="17587" name="Freeform 98"/>
            <p:cNvSpPr>
              <a:spLocks/>
            </p:cNvSpPr>
            <p:nvPr/>
          </p:nvSpPr>
          <p:spPr bwMode="auto">
            <a:xfrm>
              <a:off x="5880" y="3171"/>
              <a:ext cx="20" cy="18"/>
            </a:xfrm>
            <a:custGeom>
              <a:avLst/>
              <a:gdLst>
                <a:gd name="T0" fmla="*/ 3 w 20"/>
                <a:gd name="T1" fmla="*/ 0 h 18"/>
                <a:gd name="T2" fmla="*/ 0 w 20"/>
                <a:gd name="T3" fmla="*/ 6 h 18"/>
                <a:gd name="T4" fmla="*/ 0 w 20"/>
                <a:gd name="T5" fmla="*/ 10 h 18"/>
                <a:gd name="T6" fmla="*/ 3 w 20"/>
                <a:gd name="T7" fmla="*/ 17 h 18"/>
                <a:gd name="T8" fmla="*/ 6 w 20"/>
                <a:gd name="T9" fmla="*/ 17 h 18"/>
                <a:gd name="T10" fmla="*/ 16 w 20"/>
                <a:gd name="T11" fmla="*/ 17 h 18"/>
                <a:gd name="T12" fmla="*/ 19 w 20"/>
                <a:gd name="T13" fmla="*/ 10 h 18"/>
                <a:gd name="T14" fmla="*/ 19 w 20"/>
                <a:gd name="T15" fmla="*/ 6 h 18"/>
                <a:gd name="T16" fmla="*/ 16 w 20"/>
                <a:gd name="T17" fmla="*/ 0 h 18"/>
                <a:gd name="T18" fmla="*/ 13 w 20"/>
                <a:gd name="T19" fmla="*/ 0 h 18"/>
                <a:gd name="T20" fmla="*/ 3 w 20"/>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3" y="0"/>
                  </a:moveTo>
                  <a:lnTo>
                    <a:pt x="0" y="6"/>
                  </a:lnTo>
                  <a:lnTo>
                    <a:pt x="0" y="10"/>
                  </a:lnTo>
                  <a:lnTo>
                    <a:pt x="3" y="17"/>
                  </a:lnTo>
                  <a:lnTo>
                    <a:pt x="6" y="17"/>
                  </a:lnTo>
                  <a:lnTo>
                    <a:pt x="16" y="17"/>
                  </a:lnTo>
                  <a:lnTo>
                    <a:pt x="19" y="10"/>
                  </a:lnTo>
                  <a:lnTo>
                    <a:pt x="19" y="6"/>
                  </a:lnTo>
                  <a:lnTo>
                    <a:pt x="16" y="0"/>
                  </a:lnTo>
                  <a:lnTo>
                    <a:pt x="13" y="0"/>
                  </a:lnTo>
                  <a:lnTo>
                    <a:pt x="3" y="0"/>
                  </a:lnTo>
                </a:path>
              </a:pathLst>
            </a:custGeom>
            <a:solidFill>
              <a:srgbClr val="000000"/>
            </a:solidFill>
            <a:ln w="9525" cap="rnd">
              <a:noFill/>
              <a:round/>
              <a:headEnd/>
              <a:tailEnd/>
            </a:ln>
          </p:spPr>
          <p:txBody>
            <a:bodyPr/>
            <a:lstStyle/>
            <a:p>
              <a:endParaRPr lang="fr-FR"/>
            </a:p>
          </p:txBody>
        </p:sp>
        <p:sp>
          <p:nvSpPr>
            <p:cNvPr id="17588" name="Freeform 99"/>
            <p:cNvSpPr>
              <a:spLocks/>
            </p:cNvSpPr>
            <p:nvPr/>
          </p:nvSpPr>
          <p:spPr bwMode="auto">
            <a:xfrm>
              <a:off x="5918" y="3171"/>
              <a:ext cx="84" cy="18"/>
            </a:xfrm>
            <a:custGeom>
              <a:avLst/>
              <a:gdLst>
                <a:gd name="T0" fmla="*/ 2 w 84"/>
                <a:gd name="T1" fmla="*/ 0 h 18"/>
                <a:gd name="T2" fmla="*/ 0 w 84"/>
                <a:gd name="T3" fmla="*/ 6 h 18"/>
                <a:gd name="T4" fmla="*/ 0 w 84"/>
                <a:gd name="T5" fmla="*/ 10 h 18"/>
                <a:gd name="T6" fmla="*/ 2 w 84"/>
                <a:gd name="T7" fmla="*/ 17 h 18"/>
                <a:gd name="T8" fmla="*/ 5 w 84"/>
                <a:gd name="T9" fmla="*/ 17 h 18"/>
                <a:gd name="T10" fmla="*/ 79 w 84"/>
                <a:gd name="T11" fmla="*/ 17 h 18"/>
                <a:gd name="T12" fmla="*/ 83 w 84"/>
                <a:gd name="T13" fmla="*/ 10 h 18"/>
                <a:gd name="T14" fmla="*/ 83 w 84"/>
                <a:gd name="T15" fmla="*/ 6 h 18"/>
                <a:gd name="T16" fmla="*/ 79 w 84"/>
                <a:gd name="T17" fmla="*/ 0 h 18"/>
                <a:gd name="T18" fmla="*/ 77 w 84"/>
                <a:gd name="T19" fmla="*/ 0 h 18"/>
                <a:gd name="T20" fmla="*/ 2 w 84"/>
                <a:gd name="T21" fmla="*/ 0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18"/>
                <a:gd name="T35" fmla="*/ 84 w 8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18">
                  <a:moveTo>
                    <a:pt x="2" y="0"/>
                  </a:moveTo>
                  <a:lnTo>
                    <a:pt x="0" y="6"/>
                  </a:lnTo>
                  <a:lnTo>
                    <a:pt x="0" y="10"/>
                  </a:lnTo>
                  <a:lnTo>
                    <a:pt x="2" y="17"/>
                  </a:lnTo>
                  <a:lnTo>
                    <a:pt x="5" y="17"/>
                  </a:lnTo>
                  <a:lnTo>
                    <a:pt x="79" y="17"/>
                  </a:lnTo>
                  <a:lnTo>
                    <a:pt x="83" y="10"/>
                  </a:lnTo>
                  <a:lnTo>
                    <a:pt x="83" y="6"/>
                  </a:lnTo>
                  <a:lnTo>
                    <a:pt x="79" y="0"/>
                  </a:lnTo>
                  <a:lnTo>
                    <a:pt x="77" y="0"/>
                  </a:lnTo>
                  <a:lnTo>
                    <a:pt x="2" y="0"/>
                  </a:lnTo>
                </a:path>
              </a:pathLst>
            </a:custGeom>
            <a:solidFill>
              <a:srgbClr val="000000"/>
            </a:solidFill>
            <a:ln w="9525" cap="rnd">
              <a:noFill/>
              <a:round/>
              <a:headEnd/>
              <a:tailEnd/>
            </a:ln>
          </p:spPr>
          <p:txBody>
            <a:bodyPr/>
            <a:lstStyle/>
            <a:p>
              <a:endParaRPr lang="fr-FR"/>
            </a:p>
          </p:txBody>
        </p:sp>
      </p:grpSp>
      <p:sp>
        <p:nvSpPr>
          <p:cNvPr id="17448" name="Rectangle 101"/>
          <p:cNvSpPr>
            <a:spLocks noChangeArrowheads="1"/>
          </p:cNvSpPr>
          <p:nvPr/>
        </p:nvSpPr>
        <p:spPr bwMode="auto">
          <a:xfrm>
            <a:off x="7863987" y="4611689"/>
            <a:ext cx="927588" cy="466725"/>
          </a:xfrm>
          <a:prstGeom prst="rect">
            <a:avLst/>
          </a:prstGeom>
          <a:noFill/>
          <a:ln w="9525">
            <a:noFill/>
            <a:miter lim="800000"/>
            <a:headEnd/>
            <a:tailEnd/>
          </a:ln>
        </p:spPr>
        <p:txBody>
          <a:bodyPr wrap="none" anchor="ctr"/>
          <a:lstStyle/>
          <a:p>
            <a:endParaRPr lang="fr-FR"/>
          </a:p>
        </p:txBody>
      </p:sp>
      <p:sp>
        <p:nvSpPr>
          <p:cNvPr id="17449" name="Rectangle 102"/>
          <p:cNvSpPr>
            <a:spLocks noChangeArrowheads="1"/>
          </p:cNvSpPr>
          <p:nvPr/>
        </p:nvSpPr>
        <p:spPr bwMode="auto">
          <a:xfrm>
            <a:off x="7018460" y="4702176"/>
            <a:ext cx="1117294" cy="323808"/>
          </a:xfrm>
          <a:prstGeom prst="rect">
            <a:avLst/>
          </a:prstGeom>
          <a:noFill/>
          <a:ln w="9525">
            <a:noFill/>
            <a:miter lim="800000"/>
            <a:headEnd/>
            <a:tailEnd/>
          </a:ln>
        </p:spPr>
        <p:txBody>
          <a:bodyPr wrap="none" lIns="92075" tIns="46038" rIns="92075" bIns="46038">
            <a:spAutoFit/>
          </a:bodyPr>
          <a:lstStyle/>
          <a:p>
            <a:pPr algn="l"/>
            <a:r>
              <a:rPr lang="en-GB" sz="1500" dirty="0" smtClean="0">
                <a:solidFill>
                  <a:srgbClr val="000000"/>
                </a:solidFill>
                <a:latin typeface="Arial Narrow" pitchFamily="34" charset="0"/>
              </a:rPr>
              <a:t>Unavailability</a:t>
            </a:r>
            <a:endParaRPr lang="en-GB" sz="1500" dirty="0">
              <a:solidFill>
                <a:srgbClr val="000000"/>
              </a:solidFill>
              <a:latin typeface="Arial Narrow" pitchFamily="34" charset="0"/>
            </a:endParaRPr>
          </a:p>
        </p:txBody>
      </p:sp>
      <p:grpSp>
        <p:nvGrpSpPr>
          <p:cNvPr id="11" name="Group 105"/>
          <p:cNvGrpSpPr>
            <a:grpSpLocks/>
          </p:cNvGrpSpPr>
          <p:nvPr/>
        </p:nvGrpSpPr>
        <p:grpSpPr bwMode="auto">
          <a:xfrm>
            <a:off x="5787537" y="2570163"/>
            <a:ext cx="470389" cy="544512"/>
            <a:chOff x="4034" y="1835"/>
            <a:chExt cx="321" cy="343"/>
          </a:xfrm>
        </p:grpSpPr>
        <p:sp>
          <p:nvSpPr>
            <p:cNvPr id="17541" name="Line 103"/>
            <p:cNvSpPr>
              <a:spLocks noChangeShapeType="1"/>
            </p:cNvSpPr>
            <p:nvPr/>
          </p:nvSpPr>
          <p:spPr bwMode="auto">
            <a:xfrm>
              <a:off x="4034" y="1835"/>
              <a:ext cx="259" cy="278"/>
            </a:xfrm>
            <a:prstGeom prst="line">
              <a:avLst/>
            </a:prstGeom>
            <a:noFill/>
            <a:ln w="12700">
              <a:solidFill>
                <a:srgbClr val="FFCC00"/>
              </a:solidFill>
              <a:round/>
              <a:headEnd type="none" w="sm" len="sm"/>
              <a:tailEnd type="none" w="sm" len="sm"/>
            </a:ln>
          </p:spPr>
          <p:txBody>
            <a:bodyPr/>
            <a:lstStyle/>
            <a:p>
              <a:endParaRPr lang="fr-FR"/>
            </a:p>
          </p:txBody>
        </p:sp>
        <p:sp>
          <p:nvSpPr>
            <p:cNvPr id="17542" name="Freeform 104"/>
            <p:cNvSpPr>
              <a:spLocks/>
            </p:cNvSpPr>
            <p:nvPr/>
          </p:nvSpPr>
          <p:spPr bwMode="auto">
            <a:xfrm>
              <a:off x="4250" y="2073"/>
              <a:ext cx="105" cy="105"/>
            </a:xfrm>
            <a:custGeom>
              <a:avLst/>
              <a:gdLst>
                <a:gd name="T0" fmla="*/ 0 w 105"/>
                <a:gd name="T1" fmla="*/ 70 h 105"/>
                <a:gd name="T2" fmla="*/ 104 w 105"/>
                <a:gd name="T3" fmla="*/ 104 h 105"/>
                <a:gd name="T4" fmla="*/ 70 w 105"/>
                <a:gd name="T5" fmla="*/ 0 h 105"/>
                <a:gd name="T6" fmla="*/ 0 w 105"/>
                <a:gd name="T7" fmla="*/ 70 h 105"/>
                <a:gd name="T8" fmla="*/ 0 60000 65536"/>
                <a:gd name="T9" fmla="*/ 0 60000 65536"/>
                <a:gd name="T10" fmla="*/ 0 60000 65536"/>
                <a:gd name="T11" fmla="*/ 0 60000 65536"/>
                <a:gd name="T12" fmla="*/ 0 w 105"/>
                <a:gd name="T13" fmla="*/ 0 h 105"/>
                <a:gd name="T14" fmla="*/ 105 w 105"/>
                <a:gd name="T15" fmla="*/ 105 h 105"/>
              </a:gdLst>
              <a:ahLst/>
              <a:cxnLst>
                <a:cxn ang="T8">
                  <a:pos x="T0" y="T1"/>
                </a:cxn>
                <a:cxn ang="T9">
                  <a:pos x="T2" y="T3"/>
                </a:cxn>
                <a:cxn ang="T10">
                  <a:pos x="T4" y="T5"/>
                </a:cxn>
                <a:cxn ang="T11">
                  <a:pos x="T6" y="T7"/>
                </a:cxn>
              </a:cxnLst>
              <a:rect l="T12" t="T13" r="T14" b="T15"/>
              <a:pathLst>
                <a:path w="105" h="105">
                  <a:moveTo>
                    <a:pt x="0" y="70"/>
                  </a:moveTo>
                  <a:lnTo>
                    <a:pt x="104" y="104"/>
                  </a:lnTo>
                  <a:lnTo>
                    <a:pt x="70" y="0"/>
                  </a:lnTo>
                  <a:lnTo>
                    <a:pt x="0" y="70"/>
                  </a:lnTo>
                </a:path>
              </a:pathLst>
            </a:custGeom>
            <a:solidFill>
              <a:srgbClr val="FFCC00"/>
            </a:solidFill>
            <a:ln w="9525" cap="rnd">
              <a:noFill/>
              <a:round/>
              <a:headEnd/>
              <a:tailEnd/>
            </a:ln>
          </p:spPr>
          <p:txBody>
            <a:bodyPr/>
            <a:lstStyle/>
            <a:p>
              <a:endParaRPr lang="fr-FR"/>
            </a:p>
          </p:txBody>
        </p:sp>
      </p:grpSp>
      <p:grpSp>
        <p:nvGrpSpPr>
          <p:cNvPr id="12" name="Group 108"/>
          <p:cNvGrpSpPr>
            <a:grpSpLocks/>
          </p:cNvGrpSpPr>
          <p:nvPr/>
        </p:nvGrpSpPr>
        <p:grpSpPr bwMode="auto">
          <a:xfrm>
            <a:off x="6747364" y="2754314"/>
            <a:ext cx="1157654" cy="377825"/>
            <a:chOff x="4689" y="1951"/>
            <a:chExt cx="790" cy="238"/>
          </a:xfrm>
        </p:grpSpPr>
        <p:sp>
          <p:nvSpPr>
            <p:cNvPr id="17539" name="Line 106"/>
            <p:cNvSpPr>
              <a:spLocks noChangeShapeType="1"/>
            </p:cNvSpPr>
            <p:nvPr/>
          </p:nvSpPr>
          <p:spPr bwMode="auto">
            <a:xfrm flipH="1" flipV="1">
              <a:off x="4778" y="2000"/>
              <a:ext cx="701" cy="189"/>
            </a:xfrm>
            <a:prstGeom prst="line">
              <a:avLst/>
            </a:prstGeom>
            <a:noFill/>
            <a:ln w="12700">
              <a:solidFill>
                <a:srgbClr val="FFCC00"/>
              </a:solidFill>
              <a:round/>
              <a:headEnd type="none" w="sm" len="sm"/>
              <a:tailEnd type="none" w="sm" len="sm"/>
            </a:ln>
          </p:spPr>
          <p:txBody>
            <a:bodyPr/>
            <a:lstStyle/>
            <a:p>
              <a:endParaRPr lang="fr-FR"/>
            </a:p>
          </p:txBody>
        </p:sp>
        <p:sp>
          <p:nvSpPr>
            <p:cNvPr id="17540" name="Freeform 107"/>
            <p:cNvSpPr>
              <a:spLocks/>
            </p:cNvSpPr>
            <p:nvPr/>
          </p:nvSpPr>
          <p:spPr bwMode="auto">
            <a:xfrm>
              <a:off x="4689" y="1951"/>
              <a:ext cx="108" cy="96"/>
            </a:xfrm>
            <a:custGeom>
              <a:avLst/>
              <a:gdLst>
                <a:gd name="T0" fmla="*/ 107 w 108"/>
                <a:gd name="T1" fmla="*/ 0 h 96"/>
                <a:gd name="T2" fmla="*/ 0 w 108"/>
                <a:gd name="T3" fmla="*/ 21 h 96"/>
                <a:gd name="T4" fmla="*/ 79 w 108"/>
                <a:gd name="T5" fmla="*/ 95 h 96"/>
                <a:gd name="T6" fmla="*/ 107 w 108"/>
                <a:gd name="T7" fmla="*/ 0 h 96"/>
                <a:gd name="T8" fmla="*/ 0 60000 65536"/>
                <a:gd name="T9" fmla="*/ 0 60000 65536"/>
                <a:gd name="T10" fmla="*/ 0 60000 65536"/>
                <a:gd name="T11" fmla="*/ 0 60000 65536"/>
                <a:gd name="T12" fmla="*/ 0 w 108"/>
                <a:gd name="T13" fmla="*/ 0 h 96"/>
                <a:gd name="T14" fmla="*/ 108 w 108"/>
                <a:gd name="T15" fmla="*/ 96 h 96"/>
              </a:gdLst>
              <a:ahLst/>
              <a:cxnLst>
                <a:cxn ang="T8">
                  <a:pos x="T0" y="T1"/>
                </a:cxn>
                <a:cxn ang="T9">
                  <a:pos x="T2" y="T3"/>
                </a:cxn>
                <a:cxn ang="T10">
                  <a:pos x="T4" y="T5"/>
                </a:cxn>
                <a:cxn ang="T11">
                  <a:pos x="T6" y="T7"/>
                </a:cxn>
              </a:cxnLst>
              <a:rect l="T12" t="T13" r="T14" b="T15"/>
              <a:pathLst>
                <a:path w="108" h="96">
                  <a:moveTo>
                    <a:pt x="107" y="0"/>
                  </a:moveTo>
                  <a:lnTo>
                    <a:pt x="0" y="21"/>
                  </a:lnTo>
                  <a:lnTo>
                    <a:pt x="79" y="95"/>
                  </a:lnTo>
                  <a:lnTo>
                    <a:pt x="107" y="0"/>
                  </a:lnTo>
                </a:path>
              </a:pathLst>
            </a:custGeom>
            <a:solidFill>
              <a:srgbClr val="FFCC00"/>
            </a:solidFill>
            <a:ln w="9525" cap="rnd">
              <a:noFill/>
              <a:round/>
              <a:headEnd/>
              <a:tailEnd/>
            </a:ln>
          </p:spPr>
          <p:txBody>
            <a:bodyPr/>
            <a:lstStyle/>
            <a:p>
              <a:endParaRPr lang="fr-FR"/>
            </a:p>
          </p:txBody>
        </p:sp>
      </p:grpSp>
      <p:grpSp>
        <p:nvGrpSpPr>
          <p:cNvPr id="13" name="Group 146"/>
          <p:cNvGrpSpPr>
            <a:grpSpLocks/>
          </p:cNvGrpSpPr>
          <p:nvPr/>
        </p:nvGrpSpPr>
        <p:grpSpPr bwMode="auto">
          <a:xfrm>
            <a:off x="7466868" y="2174875"/>
            <a:ext cx="27843" cy="4002088"/>
            <a:chOff x="5180" y="1586"/>
            <a:chExt cx="19" cy="2521"/>
          </a:xfrm>
        </p:grpSpPr>
        <p:sp>
          <p:nvSpPr>
            <p:cNvPr id="17502" name="Freeform 109"/>
            <p:cNvSpPr>
              <a:spLocks/>
            </p:cNvSpPr>
            <p:nvPr/>
          </p:nvSpPr>
          <p:spPr bwMode="auto">
            <a:xfrm>
              <a:off x="5180" y="1586"/>
              <a:ext cx="19" cy="79"/>
            </a:xfrm>
            <a:custGeom>
              <a:avLst/>
              <a:gdLst>
                <a:gd name="T0" fmla="*/ 18 w 19"/>
                <a:gd name="T1" fmla="*/ 2 h 79"/>
                <a:gd name="T2" fmla="*/ 6 w 19"/>
                <a:gd name="T3" fmla="*/ 0 h 79"/>
                <a:gd name="T4" fmla="*/ 6 w 19"/>
                <a:gd name="T5" fmla="*/ 0 h 79"/>
                <a:gd name="T6" fmla="*/ 0 w 19"/>
                <a:gd name="T7" fmla="*/ 2 h 79"/>
                <a:gd name="T8" fmla="*/ 0 w 19"/>
                <a:gd name="T9" fmla="*/ 5 h 79"/>
                <a:gd name="T10" fmla="*/ 0 w 19"/>
                <a:gd name="T11" fmla="*/ 75 h 79"/>
                <a:gd name="T12" fmla="*/ 6 w 19"/>
                <a:gd name="T13" fmla="*/ 78 h 79"/>
                <a:gd name="T14" fmla="*/ 12 w 19"/>
                <a:gd name="T15" fmla="*/ 78 h 79"/>
                <a:gd name="T16" fmla="*/ 18 w 19"/>
                <a:gd name="T17" fmla="*/ 75 h 79"/>
                <a:gd name="T18" fmla="*/ 18 w 19"/>
                <a:gd name="T19" fmla="*/ 72 h 79"/>
                <a:gd name="T20" fmla="*/ 18 w 19"/>
                <a:gd name="T21" fmla="*/ 2 h 7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79"/>
                <a:gd name="T35" fmla="*/ 19 w 19"/>
                <a:gd name="T36" fmla="*/ 79 h 7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79">
                  <a:moveTo>
                    <a:pt x="18" y="2"/>
                  </a:moveTo>
                  <a:lnTo>
                    <a:pt x="6" y="0"/>
                  </a:lnTo>
                  <a:lnTo>
                    <a:pt x="0" y="2"/>
                  </a:lnTo>
                  <a:lnTo>
                    <a:pt x="0" y="5"/>
                  </a:lnTo>
                  <a:lnTo>
                    <a:pt x="0" y="75"/>
                  </a:lnTo>
                  <a:lnTo>
                    <a:pt x="6" y="78"/>
                  </a:lnTo>
                  <a:lnTo>
                    <a:pt x="12" y="78"/>
                  </a:lnTo>
                  <a:lnTo>
                    <a:pt x="18" y="75"/>
                  </a:lnTo>
                  <a:lnTo>
                    <a:pt x="18" y="72"/>
                  </a:lnTo>
                  <a:lnTo>
                    <a:pt x="18" y="2"/>
                  </a:lnTo>
                </a:path>
              </a:pathLst>
            </a:custGeom>
            <a:solidFill>
              <a:srgbClr val="000000"/>
            </a:solidFill>
            <a:ln w="9525" cap="rnd">
              <a:noFill/>
              <a:round/>
              <a:headEnd/>
              <a:tailEnd/>
            </a:ln>
          </p:spPr>
          <p:txBody>
            <a:bodyPr/>
            <a:lstStyle/>
            <a:p>
              <a:endParaRPr lang="fr-FR"/>
            </a:p>
          </p:txBody>
        </p:sp>
        <p:sp>
          <p:nvSpPr>
            <p:cNvPr id="17503" name="Freeform 110"/>
            <p:cNvSpPr>
              <a:spLocks/>
            </p:cNvSpPr>
            <p:nvPr/>
          </p:nvSpPr>
          <p:spPr bwMode="auto">
            <a:xfrm>
              <a:off x="5180" y="1683"/>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5 h 19"/>
                <a:gd name="T12" fmla="*/ 6 w 19"/>
                <a:gd name="T13" fmla="*/ 18 h 19"/>
                <a:gd name="T14" fmla="*/ 12 w 19"/>
                <a:gd name="T15" fmla="*/ 18 h 19"/>
                <a:gd name="T16" fmla="*/ 18 w 19"/>
                <a:gd name="T17" fmla="*/ 15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5"/>
                  </a:lnTo>
                  <a:lnTo>
                    <a:pt x="6" y="18"/>
                  </a:lnTo>
                  <a:lnTo>
                    <a:pt x="12" y="18"/>
                  </a:lnTo>
                  <a:lnTo>
                    <a:pt x="18" y="15"/>
                  </a:lnTo>
                  <a:lnTo>
                    <a:pt x="18" y="12"/>
                  </a:lnTo>
                  <a:lnTo>
                    <a:pt x="18" y="3"/>
                  </a:lnTo>
                </a:path>
              </a:pathLst>
            </a:custGeom>
            <a:solidFill>
              <a:srgbClr val="000000"/>
            </a:solidFill>
            <a:ln w="9525" cap="rnd">
              <a:noFill/>
              <a:round/>
              <a:headEnd/>
              <a:tailEnd/>
            </a:ln>
          </p:spPr>
          <p:txBody>
            <a:bodyPr/>
            <a:lstStyle/>
            <a:p>
              <a:endParaRPr lang="fr-FR"/>
            </a:p>
          </p:txBody>
        </p:sp>
        <p:sp>
          <p:nvSpPr>
            <p:cNvPr id="17504" name="Freeform 111"/>
            <p:cNvSpPr>
              <a:spLocks/>
            </p:cNvSpPr>
            <p:nvPr/>
          </p:nvSpPr>
          <p:spPr bwMode="auto">
            <a:xfrm>
              <a:off x="5180" y="1720"/>
              <a:ext cx="19" cy="83"/>
            </a:xfrm>
            <a:custGeom>
              <a:avLst/>
              <a:gdLst>
                <a:gd name="T0" fmla="*/ 18 w 19"/>
                <a:gd name="T1" fmla="*/ 2 h 83"/>
                <a:gd name="T2" fmla="*/ 12 w 19"/>
                <a:gd name="T3" fmla="*/ 0 h 83"/>
                <a:gd name="T4" fmla="*/ 6 w 19"/>
                <a:gd name="T5" fmla="*/ 0 h 83"/>
                <a:gd name="T6" fmla="*/ 0 w 19"/>
                <a:gd name="T7" fmla="*/ 2 h 83"/>
                <a:gd name="T8" fmla="*/ 0 w 19"/>
                <a:gd name="T9" fmla="*/ 5 h 83"/>
                <a:gd name="T10" fmla="*/ 0 w 19"/>
                <a:gd name="T11" fmla="*/ 78 h 83"/>
                <a:gd name="T12" fmla="*/ 6 w 19"/>
                <a:gd name="T13" fmla="*/ 82 h 83"/>
                <a:gd name="T14" fmla="*/ 12 w 19"/>
                <a:gd name="T15" fmla="*/ 82 h 83"/>
                <a:gd name="T16" fmla="*/ 18 w 19"/>
                <a:gd name="T17" fmla="*/ 78 h 83"/>
                <a:gd name="T18" fmla="*/ 18 w 19"/>
                <a:gd name="T19" fmla="*/ 75 h 83"/>
                <a:gd name="T20" fmla="*/ 18 w 19"/>
                <a:gd name="T21" fmla="*/ 2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2"/>
                  </a:moveTo>
                  <a:lnTo>
                    <a:pt x="12" y="0"/>
                  </a:lnTo>
                  <a:lnTo>
                    <a:pt x="6" y="0"/>
                  </a:lnTo>
                  <a:lnTo>
                    <a:pt x="0" y="2"/>
                  </a:lnTo>
                  <a:lnTo>
                    <a:pt x="0" y="5"/>
                  </a:lnTo>
                  <a:lnTo>
                    <a:pt x="0" y="78"/>
                  </a:lnTo>
                  <a:lnTo>
                    <a:pt x="6" y="82"/>
                  </a:lnTo>
                  <a:lnTo>
                    <a:pt x="12" y="82"/>
                  </a:lnTo>
                  <a:lnTo>
                    <a:pt x="18" y="78"/>
                  </a:lnTo>
                  <a:lnTo>
                    <a:pt x="18" y="75"/>
                  </a:lnTo>
                  <a:lnTo>
                    <a:pt x="18" y="2"/>
                  </a:lnTo>
                </a:path>
              </a:pathLst>
            </a:custGeom>
            <a:solidFill>
              <a:srgbClr val="000000"/>
            </a:solidFill>
            <a:ln w="9525" cap="rnd">
              <a:noFill/>
              <a:round/>
              <a:headEnd/>
              <a:tailEnd/>
            </a:ln>
          </p:spPr>
          <p:txBody>
            <a:bodyPr/>
            <a:lstStyle/>
            <a:p>
              <a:endParaRPr lang="fr-FR"/>
            </a:p>
          </p:txBody>
        </p:sp>
        <p:sp>
          <p:nvSpPr>
            <p:cNvPr id="17505" name="Freeform 112"/>
            <p:cNvSpPr>
              <a:spLocks/>
            </p:cNvSpPr>
            <p:nvPr/>
          </p:nvSpPr>
          <p:spPr bwMode="auto">
            <a:xfrm>
              <a:off x="5180" y="1820"/>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2"/>
                  </a:lnTo>
                  <a:lnTo>
                    <a:pt x="18" y="3"/>
                  </a:lnTo>
                </a:path>
              </a:pathLst>
            </a:custGeom>
            <a:solidFill>
              <a:srgbClr val="000000"/>
            </a:solidFill>
            <a:ln w="9525" cap="rnd">
              <a:noFill/>
              <a:round/>
              <a:headEnd/>
              <a:tailEnd/>
            </a:ln>
          </p:spPr>
          <p:txBody>
            <a:bodyPr/>
            <a:lstStyle/>
            <a:p>
              <a:endParaRPr lang="fr-FR"/>
            </a:p>
          </p:txBody>
        </p:sp>
        <p:sp>
          <p:nvSpPr>
            <p:cNvPr id="17506" name="Freeform 113"/>
            <p:cNvSpPr>
              <a:spLocks/>
            </p:cNvSpPr>
            <p:nvPr/>
          </p:nvSpPr>
          <p:spPr bwMode="auto">
            <a:xfrm>
              <a:off x="5180" y="1857"/>
              <a:ext cx="19" cy="83"/>
            </a:xfrm>
            <a:custGeom>
              <a:avLst/>
              <a:gdLst>
                <a:gd name="T0" fmla="*/ 18 w 19"/>
                <a:gd name="T1" fmla="*/ 3 h 83"/>
                <a:gd name="T2" fmla="*/ 12 w 19"/>
                <a:gd name="T3" fmla="*/ 0 h 83"/>
                <a:gd name="T4" fmla="*/ 6 w 19"/>
                <a:gd name="T5" fmla="*/ 0 h 83"/>
                <a:gd name="T6" fmla="*/ 0 w 19"/>
                <a:gd name="T7" fmla="*/ 3 h 83"/>
                <a:gd name="T8" fmla="*/ 0 w 19"/>
                <a:gd name="T9" fmla="*/ 6 h 83"/>
                <a:gd name="T10" fmla="*/ 0 w 19"/>
                <a:gd name="T11" fmla="*/ 78 h 83"/>
                <a:gd name="T12" fmla="*/ 6 w 19"/>
                <a:gd name="T13" fmla="*/ 82 h 83"/>
                <a:gd name="T14" fmla="*/ 12 w 19"/>
                <a:gd name="T15" fmla="*/ 82 h 83"/>
                <a:gd name="T16" fmla="*/ 18 w 19"/>
                <a:gd name="T17" fmla="*/ 78 h 83"/>
                <a:gd name="T18" fmla="*/ 18 w 19"/>
                <a:gd name="T19" fmla="*/ 75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6"/>
                  </a:lnTo>
                  <a:lnTo>
                    <a:pt x="0" y="78"/>
                  </a:lnTo>
                  <a:lnTo>
                    <a:pt x="6" y="82"/>
                  </a:lnTo>
                  <a:lnTo>
                    <a:pt x="12" y="82"/>
                  </a:lnTo>
                  <a:lnTo>
                    <a:pt x="18" y="78"/>
                  </a:lnTo>
                  <a:lnTo>
                    <a:pt x="18" y="75"/>
                  </a:lnTo>
                  <a:lnTo>
                    <a:pt x="18" y="3"/>
                  </a:lnTo>
                </a:path>
              </a:pathLst>
            </a:custGeom>
            <a:solidFill>
              <a:srgbClr val="000000"/>
            </a:solidFill>
            <a:ln w="9525" cap="rnd">
              <a:noFill/>
              <a:round/>
              <a:headEnd/>
              <a:tailEnd/>
            </a:ln>
          </p:spPr>
          <p:txBody>
            <a:bodyPr/>
            <a:lstStyle/>
            <a:p>
              <a:endParaRPr lang="fr-FR"/>
            </a:p>
          </p:txBody>
        </p:sp>
        <p:sp>
          <p:nvSpPr>
            <p:cNvPr id="17507" name="Freeform 114"/>
            <p:cNvSpPr>
              <a:spLocks/>
            </p:cNvSpPr>
            <p:nvPr/>
          </p:nvSpPr>
          <p:spPr bwMode="auto">
            <a:xfrm>
              <a:off x="5180" y="1958"/>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08" name="Freeform 115"/>
            <p:cNvSpPr>
              <a:spLocks/>
            </p:cNvSpPr>
            <p:nvPr/>
          </p:nvSpPr>
          <p:spPr bwMode="auto">
            <a:xfrm>
              <a:off x="5180" y="1994"/>
              <a:ext cx="19" cy="84"/>
            </a:xfrm>
            <a:custGeom>
              <a:avLst/>
              <a:gdLst>
                <a:gd name="T0" fmla="*/ 18 w 19"/>
                <a:gd name="T1" fmla="*/ 3 h 84"/>
                <a:gd name="T2" fmla="*/ 12 w 19"/>
                <a:gd name="T3" fmla="*/ 0 h 84"/>
                <a:gd name="T4" fmla="*/ 6 w 19"/>
                <a:gd name="T5" fmla="*/ 0 h 84"/>
                <a:gd name="T6" fmla="*/ 0 w 19"/>
                <a:gd name="T7" fmla="*/ 3 h 84"/>
                <a:gd name="T8" fmla="*/ 0 w 19"/>
                <a:gd name="T9" fmla="*/ 6 h 84"/>
                <a:gd name="T10" fmla="*/ 0 w 19"/>
                <a:gd name="T11" fmla="*/ 79 h 84"/>
                <a:gd name="T12" fmla="*/ 6 w 19"/>
                <a:gd name="T13" fmla="*/ 83 h 84"/>
                <a:gd name="T14" fmla="*/ 12 w 19"/>
                <a:gd name="T15" fmla="*/ 83 h 84"/>
                <a:gd name="T16" fmla="*/ 18 w 19"/>
                <a:gd name="T17" fmla="*/ 79 h 84"/>
                <a:gd name="T18" fmla="*/ 18 w 19"/>
                <a:gd name="T19" fmla="*/ 76 h 84"/>
                <a:gd name="T20" fmla="*/ 18 w 19"/>
                <a:gd name="T21" fmla="*/ 3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4"/>
                <a:gd name="T35" fmla="*/ 19 w 1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4">
                  <a:moveTo>
                    <a:pt x="18" y="3"/>
                  </a:moveTo>
                  <a:lnTo>
                    <a:pt x="12" y="0"/>
                  </a:lnTo>
                  <a:lnTo>
                    <a:pt x="6" y="0"/>
                  </a:lnTo>
                  <a:lnTo>
                    <a:pt x="0" y="3"/>
                  </a:lnTo>
                  <a:lnTo>
                    <a:pt x="0" y="6"/>
                  </a:lnTo>
                  <a:lnTo>
                    <a:pt x="0" y="79"/>
                  </a:lnTo>
                  <a:lnTo>
                    <a:pt x="6" y="83"/>
                  </a:lnTo>
                  <a:lnTo>
                    <a:pt x="12" y="83"/>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09" name="Freeform 116"/>
            <p:cNvSpPr>
              <a:spLocks/>
            </p:cNvSpPr>
            <p:nvPr/>
          </p:nvSpPr>
          <p:spPr bwMode="auto">
            <a:xfrm>
              <a:off x="5180" y="2095"/>
              <a:ext cx="19" cy="19"/>
            </a:xfrm>
            <a:custGeom>
              <a:avLst/>
              <a:gdLst>
                <a:gd name="T0" fmla="*/ 18 w 19"/>
                <a:gd name="T1" fmla="*/ 3 h 19"/>
                <a:gd name="T2" fmla="*/ 12 w 19"/>
                <a:gd name="T3" fmla="*/ 0 h 19"/>
                <a:gd name="T4" fmla="*/ 6 w 19"/>
                <a:gd name="T5" fmla="*/ 0 h 19"/>
                <a:gd name="T6" fmla="*/ 0 w 19"/>
                <a:gd name="T7" fmla="*/ 3 h 19"/>
                <a:gd name="T8" fmla="*/ 0 w 19"/>
                <a:gd name="T9" fmla="*/ 5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5"/>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10" name="Freeform 117"/>
            <p:cNvSpPr>
              <a:spLocks/>
            </p:cNvSpPr>
            <p:nvPr/>
          </p:nvSpPr>
          <p:spPr bwMode="auto">
            <a:xfrm>
              <a:off x="5180" y="2131"/>
              <a:ext cx="19" cy="83"/>
            </a:xfrm>
            <a:custGeom>
              <a:avLst/>
              <a:gdLst>
                <a:gd name="T0" fmla="*/ 18 w 19"/>
                <a:gd name="T1" fmla="*/ 3 h 83"/>
                <a:gd name="T2" fmla="*/ 12 w 19"/>
                <a:gd name="T3" fmla="*/ 0 h 83"/>
                <a:gd name="T4" fmla="*/ 6 w 19"/>
                <a:gd name="T5" fmla="*/ 0 h 83"/>
                <a:gd name="T6" fmla="*/ 0 w 19"/>
                <a:gd name="T7" fmla="*/ 3 h 83"/>
                <a:gd name="T8" fmla="*/ 0 w 19"/>
                <a:gd name="T9" fmla="*/ 5 h 83"/>
                <a:gd name="T10" fmla="*/ 0 w 19"/>
                <a:gd name="T11" fmla="*/ 79 h 83"/>
                <a:gd name="T12" fmla="*/ 6 w 19"/>
                <a:gd name="T13" fmla="*/ 82 h 83"/>
                <a:gd name="T14" fmla="*/ 12 w 19"/>
                <a:gd name="T15" fmla="*/ 82 h 83"/>
                <a:gd name="T16" fmla="*/ 18 w 19"/>
                <a:gd name="T17" fmla="*/ 79 h 83"/>
                <a:gd name="T18" fmla="*/ 18 w 19"/>
                <a:gd name="T19" fmla="*/ 76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5"/>
                  </a:lnTo>
                  <a:lnTo>
                    <a:pt x="0" y="79"/>
                  </a:lnTo>
                  <a:lnTo>
                    <a:pt x="6" y="82"/>
                  </a:lnTo>
                  <a:lnTo>
                    <a:pt x="12" y="82"/>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11" name="Freeform 118"/>
            <p:cNvSpPr>
              <a:spLocks/>
            </p:cNvSpPr>
            <p:nvPr/>
          </p:nvSpPr>
          <p:spPr bwMode="auto">
            <a:xfrm>
              <a:off x="5180" y="2231"/>
              <a:ext cx="19" cy="20"/>
            </a:xfrm>
            <a:custGeom>
              <a:avLst/>
              <a:gdLst>
                <a:gd name="T0" fmla="*/ 18 w 19"/>
                <a:gd name="T1" fmla="*/ 3 h 20"/>
                <a:gd name="T2" fmla="*/ 12 w 19"/>
                <a:gd name="T3" fmla="*/ 0 h 20"/>
                <a:gd name="T4" fmla="*/ 6 w 19"/>
                <a:gd name="T5" fmla="*/ 0 h 20"/>
                <a:gd name="T6" fmla="*/ 0 w 19"/>
                <a:gd name="T7" fmla="*/ 3 h 20"/>
                <a:gd name="T8" fmla="*/ 0 w 19"/>
                <a:gd name="T9" fmla="*/ 6 h 20"/>
                <a:gd name="T10" fmla="*/ 0 w 19"/>
                <a:gd name="T11" fmla="*/ 16 h 20"/>
                <a:gd name="T12" fmla="*/ 6 w 19"/>
                <a:gd name="T13" fmla="*/ 19 h 20"/>
                <a:gd name="T14" fmla="*/ 12 w 19"/>
                <a:gd name="T15" fmla="*/ 19 h 20"/>
                <a:gd name="T16" fmla="*/ 18 w 19"/>
                <a:gd name="T17" fmla="*/ 16 h 20"/>
                <a:gd name="T18" fmla="*/ 18 w 19"/>
                <a:gd name="T19" fmla="*/ 13 h 20"/>
                <a:gd name="T20" fmla="*/ 18 w 19"/>
                <a:gd name="T21" fmla="*/ 3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20"/>
                <a:gd name="T35" fmla="*/ 19 w 19"/>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20">
                  <a:moveTo>
                    <a:pt x="18" y="3"/>
                  </a:moveTo>
                  <a:lnTo>
                    <a:pt x="12" y="0"/>
                  </a:lnTo>
                  <a:lnTo>
                    <a:pt x="6" y="0"/>
                  </a:lnTo>
                  <a:lnTo>
                    <a:pt x="0" y="3"/>
                  </a:lnTo>
                  <a:lnTo>
                    <a:pt x="0" y="6"/>
                  </a:lnTo>
                  <a:lnTo>
                    <a:pt x="0" y="16"/>
                  </a:lnTo>
                  <a:lnTo>
                    <a:pt x="6" y="19"/>
                  </a:lnTo>
                  <a:lnTo>
                    <a:pt x="12" y="19"/>
                  </a:lnTo>
                  <a:lnTo>
                    <a:pt x="18" y="16"/>
                  </a:lnTo>
                  <a:lnTo>
                    <a:pt x="18" y="13"/>
                  </a:lnTo>
                  <a:lnTo>
                    <a:pt x="18" y="3"/>
                  </a:lnTo>
                </a:path>
              </a:pathLst>
            </a:custGeom>
            <a:solidFill>
              <a:srgbClr val="000000"/>
            </a:solidFill>
            <a:ln w="9525" cap="rnd">
              <a:noFill/>
              <a:round/>
              <a:headEnd/>
              <a:tailEnd/>
            </a:ln>
          </p:spPr>
          <p:txBody>
            <a:bodyPr/>
            <a:lstStyle/>
            <a:p>
              <a:endParaRPr lang="fr-FR"/>
            </a:p>
          </p:txBody>
        </p:sp>
        <p:sp>
          <p:nvSpPr>
            <p:cNvPr id="17512" name="Freeform 119"/>
            <p:cNvSpPr>
              <a:spLocks/>
            </p:cNvSpPr>
            <p:nvPr/>
          </p:nvSpPr>
          <p:spPr bwMode="auto">
            <a:xfrm>
              <a:off x="5180" y="2269"/>
              <a:ext cx="19" cy="82"/>
            </a:xfrm>
            <a:custGeom>
              <a:avLst/>
              <a:gdLst>
                <a:gd name="T0" fmla="*/ 18 w 19"/>
                <a:gd name="T1" fmla="*/ 2 h 82"/>
                <a:gd name="T2" fmla="*/ 12 w 19"/>
                <a:gd name="T3" fmla="*/ 0 h 82"/>
                <a:gd name="T4" fmla="*/ 6 w 19"/>
                <a:gd name="T5" fmla="*/ 0 h 82"/>
                <a:gd name="T6" fmla="*/ 0 w 19"/>
                <a:gd name="T7" fmla="*/ 2 h 82"/>
                <a:gd name="T8" fmla="*/ 0 w 19"/>
                <a:gd name="T9" fmla="*/ 5 h 82"/>
                <a:gd name="T10" fmla="*/ 0 w 19"/>
                <a:gd name="T11" fmla="*/ 77 h 82"/>
                <a:gd name="T12" fmla="*/ 6 w 19"/>
                <a:gd name="T13" fmla="*/ 81 h 82"/>
                <a:gd name="T14" fmla="*/ 12 w 19"/>
                <a:gd name="T15" fmla="*/ 81 h 82"/>
                <a:gd name="T16" fmla="*/ 18 w 19"/>
                <a:gd name="T17" fmla="*/ 77 h 82"/>
                <a:gd name="T18" fmla="*/ 18 w 19"/>
                <a:gd name="T19" fmla="*/ 74 h 82"/>
                <a:gd name="T20" fmla="*/ 18 w 19"/>
                <a:gd name="T21" fmla="*/ 2 h 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2"/>
                <a:gd name="T35" fmla="*/ 19 w 19"/>
                <a:gd name="T36" fmla="*/ 82 h 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2">
                  <a:moveTo>
                    <a:pt x="18" y="2"/>
                  </a:moveTo>
                  <a:lnTo>
                    <a:pt x="12" y="0"/>
                  </a:lnTo>
                  <a:lnTo>
                    <a:pt x="6" y="0"/>
                  </a:lnTo>
                  <a:lnTo>
                    <a:pt x="0" y="2"/>
                  </a:lnTo>
                  <a:lnTo>
                    <a:pt x="0" y="5"/>
                  </a:lnTo>
                  <a:lnTo>
                    <a:pt x="0" y="77"/>
                  </a:lnTo>
                  <a:lnTo>
                    <a:pt x="6" y="81"/>
                  </a:lnTo>
                  <a:lnTo>
                    <a:pt x="12" y="81"/>
                  </a:lnTo>
                  <a:lnTo>
                    <a:pt x="18" y="77"/>
                  </a:lnTo>
                  <a:lnTo>
                    <a:pt x="18" y="74"/>
                  </a:lnTo>
                  <a:lnTo>
                    <a:pt x="18" y="2"/>
                  </a:lnTo>
                </a:path>
              </a:pathLst>
            </a:custGeom>
            <a:solidFill>
              <a:srgbClr val="000000"/>
            </a:solidFill>
            <a:ln w="9525" cap="rnd">
              <a:noFill/>
              <a:round/>
              <a:headEnd/>
              <a:tailEnd/>
            </a:ln>
          </p:spPr>
          <p:txBody>
            <a:bodyPr/>
            <a:lstStyle/>
            <a:p>
              <a:endParaRPr lang="fr-FR"/>
            </a:p>
          </p:txBody>
        </p:sp>
        <p:sp>
          <p:nvSpPr>
            <p:cNvPr id="17513" name="Freeform 120"/>
            <p:cNvSpPr>
              <a:spLocks/>
            </p:cNvSpPr>
            <p:nvPr/>
          </p:nvSpPr>
          <p:spPr bwMode="auto">
            <a:xfrm>
              <a:off x="5180" y="2369"/>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2"/>
                  </a:lnTo>
                  <a:lnTo>
                    <a:pt x="18" y="3"/>
                  </a:lnTo>
                </a:path>
              </a:pathLst>
            </a:custGeom>
            <a:solidFill>
              <a:srgbClr val="000000"/>
            </a:solidFill>
            <a:ln w="9525" cap="rnd">
              <a:noFill/>
              <a:round/>
              <a:headEnd/>
              <a:tailEnd/>
            </a:ln>
          </p:spPr>
          <p:txBody>
            <a:bodyPr/>
            <a:lstStyle/>
            <a:p>
              <a:endParaRPr lang="fr-FR"/>
            </a:p>
          </p:txBody>
        </p:sp>
        <p:sp>
          <p:nvSpPr>
            <p:cNvPr id="17514" name="Freeform 121"/>
            <p:cNvSpPr>
              <a:spLocks/>
            </p:cNvSpPr>
            <p:nvPr/>
          </p:nvSpPr>
          <p:spPr bwMode="auto">
            <a:xfrm>
              <a:off x="5180" y="2405"/>
              <a:ext cx="19" cy="84"/>
            </a:xfrm>
            <a:custGeom>
              <a:avLst/>
              <a:gdLst>
                <a:gd name="T0" fmla="*/ 18 w 19"/>
                <a:gd name="T1" fmla="*/ 3 h 84"/>
                <a:gd name="T2" fmla="*/ 12 w 19"/>
                <a:gd name="T3" fmla="*/ 0 h 84"/>
                <a:gd name="T4" fmla="*/ 6 w 19"/>
                <a:gd name="T5" fmla="*/ 0 h 84"/>
                <a:gd name="T6" fmla="*/ 0 w 19"/>
                <a:gd name="T7" fmla="*/ 3 h 84"/>
                <a:gd name="T8" fmla="*/ 0 w 19"/>
                <a:gd name="T9" fmla="*/ 6 h 84"/>
                <a:gd name="T10" fmla="*/ 0 w 19"/>
                <a:gd name="T11" fmla="*/ 79 h 84"/>
                <a:gd name="T12" fmla="*/ 6 w 19"/>
                <a:gd name="T13" fmla="*/ 83 h 84"/>
                <a:gd name="T14" fmla="*/ 12 w 19"/>
                <a:gd name="T15" fmla="*/ 83 h 84"/>
                <a:gd name="T16" fmla="*/ 18 w 19"/>
                <a:gd name="T17" fmla="*/ 79 h 84"/>
                <a:gd name="T18" fmla="*/ 18 w 19"/>
                <a:gd name="T19" fmla="*/ 76 h 84"/>
                <a:gd name="T20" fmla="*/ 18 w 19"/>
                <a:gd name="T21" fmla="*/ 3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4"/>
                <a:gd name="T35" fmla="*/ 19 w 1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4">
                  <a:moveTo>
                    <a:pt x="18" y="3"/>
                  </a:moveTo>
                  <a:lnTo>
                    <a:pt x="12" y="0"/>
                  </a:lnTo>
                  <a:lnTo>
                    <a:pt x="6" y="0"/>
                  </a:lnTo>
                  <a:lnTo>
                    <a:pt x="0" y="3"/>
                  </a:lnTo>
                  <a:lnTo>
                    <a:pt x="0" y="6"/>
                  </a:lnTo>
                  <a:lnTo>
                    <a:pt x="0" y="79"/>
                  </a:lnTo>
                  <a:lnTo>
                    <a:pt x="6" y="83"/>
                  </a:lnTo>
                  <a:lnTo>
                    <a:pt x="12" y="83"/>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15" name="Freeform 122"/>
            <p:cNvSpPr>
              <a:spLocks/>
            </p:cNvSpPr>
            <p:nvPr/>
          </p:nvSpPr>
          <p:spPr bwMode="auto">
            <a:xfrm>
              <a:off x="5180" y="2506"/>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16" name="Freeform 123"/>
            <p:cNvSpPr>
              <a:spLocks/>
            </p:cNvSpPr>
            <p:nvPr/>
          </p:nvSpPr>
          <p:spPr bwMode="auto">
            <a:xfrm>
              <a:off x="5180" y="2543"/>
              <a:ext cx="19" cy="83"/>
            </a:xfrm>
            <a:custGeom>
              <a:avLst/>
              <a:gdLst>
                <a:gd name="T0" fmla="*/ 18 w 19"/>
                <a:gd name="T1" fmla="*/ 3 h 83"/>
                <a:gd name="T2" fmla="*/ 12 w 19"/>
                <a:gd name="T3" fmla="*/ 0 h 83"/>
                <a:gd name="T4" fmla="*/ 6 w 19"/>
                <a:gd name="T5" fmla="*/ 0 h 83"/>
                <a:gd name="T6" fmla="*/ 0 w 19"/>
                <a:gd name="T7" fmla="*/ 3 h 83"/>
                <a:gd name="T8" fmla="*/ 0 w 19"/>
                <a:gd name="T9" fmla="*/ 6 h 83"/>
                <a:gd name="T10" fmla="*/ 0 w 19"/>
                <a:gd name="T11" fmla="*/ 78 h 83"/>
                <a:gd name="T12" fmla="*/ 6 w 19"/>
                <a:gd name="T13" fmla="*/ 82 h 83"/>
                <a:gd name="T14" fmla="*/ 12 w 19"/>
                <a:gd name="T15" fmla="*/ 82 h 83"/>
                <a:gd name="T16" fmla="*/ 18 w 19"/>
                <a:gd name="T17" fmla="*/ 78 h 83"/>
                <a:gd name="T18" fmla="*/ 18 w 19"/>
                <a:gd name="T19" fmla="*/ 75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6"/>
                  </a:lnTo>
                  <a:lnTo>
                    <a:pt x="0" y="78"/>
                  </a:lnTo>
                  <a:lnTo>
                    <a:pt x="6" y="82"/>
                  </a:lnTo>
                  <a:lnTo>
                    <a:pt x="12" y="82"/>
                  </a:lnTo>
                  <a:lnTo>
                    <a:pt x="18" y="78"/>
                  </a:lnTo>
                  <a:lnTo>
                    <a:pt x="18" y="75"/>
                  </a:lnTo>
                  <a:lnTo>
                    <a:pt x="18" y="3"/>
                  </a:lnTo>
                </a:path>
              </a:pathLst>
            </a:custGeom>
            <a:solidFill>
              <a:srgbClr val="000000"/>
            </a:solidFill>
            <a:ln w="9525" cap="rnd">
              <a:noFill/>
              <a:round/>
              <a:headEnd/>
              <a:tailEnd/>
            </a:ln>
          </p:spPr>
          <p:txBody>
            <a:bodyPr/>
            <a:lstStyle/>
            <a:p>
              <a:endParaRPr lang="fr-FR"/>
            </a:p>
          </p:txBody>
        </p:sp>
        <p:sp>
          <p:nvSpPr>
            <p:cNvPr id="17517" name="Freeform 124"/>
            <p:cNvSpPr>
              <a:spLocks/>
            </p:cNvSpPr>
            <p:nvPr/>
          </p:nvSpPr>
          <p:spPr bwMode="auto">
            <a:xfrm>
              <a:off x="5180" y="2644"/>
              <a:ext cx="19" cy="19"/>
            </a:xfrm>
            <a:custGeom>
              <a:avLst/>
              <a:gdLst>
                <a:gd name="T0" fmla="*/ 18 w 19"/>
                <a:gd name="T1" fmla="*/ 3 h 19"/>
                <a:gd name="T2" fmla="*/ 12 w 19"/>
                <a:gd name="T3" fmla="*/ 0 h 19"/>
                <a:gd name="T4" fmla="*/ 6 w 19"/>
                <a:gd name="T5" fmla="*/ 0 h 19"/>
                <a:gd name="T6" fmla="*/ 0 w 19"/>
                <a:gd name="T7" fmla="*/ 3 h 19"/>
                <a:gd name="T8" fmla="*/ 0 w 19"/>
                <a:gd name="T9" fmla="*/ 5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5"/>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18" name="Freeform 125"/>
            <p:cNvSpPr>
              <a:spLocks/>
            </p:cNvSpPr>
            <p:nvPr/>
          </p:nvSpPr>
          <p:spPr bwMode="auto">
            <a:xfrm>
              <a:off x="5180" y="2680"/>
              <a:ext cx="19" cy="83"/>
            </a:xfrm>
            <a:custGeom>
              <a:avLst/>
              <a:gdLst>
                <a:gd name="T0" fmla="*/ 18 w 19"/>
                <a:gd name="T1" fmla="*/ 3 h 83"/>
                <a:gd name="T2" fmla="*/ 12 w 19"/>
                <a:gd name="T3" fmla="*/ 0 h 83"/>
                <a:gd name="T4" fmla="*/ 6 w 19"/>
                <a:gd name="T5" fmla="*/ 0 h 83"/>
                <a:gd name="T6" fmla="*/ 0 w 19"/>
                <a:gd name="T7" fmla="*/ 3 h 83"/>
                <a:gd name="T8" fmla="*/ 0 w 19"/>
                <a:gd name="T9" fmla="*/ 5 h 83"/>
                <a:gd name="T10" fmla="*/ 0 w 19"/>
                <a:gd name="T11" fmla="*/ 79 h 83"/>
                <a:gd name="T12" fmla="*/ 6 w 19"/>
                <a:gd name="T13" fmla="*/ 82 h 83"/>
                <a:gd name="T14" fmla="*/ 12 w 19"/>
                <a:gd name="T15" fmla="*/ 82 h 83"/>
                <a:gd name="T16" fmla="*/ 18 w 19"/>
                <a:gd name="T17" fmla="*/ 79 h 83"/>
                <a:gd name="T18" fmla="*/ 18 w 19"/>
                <a:gd name="T19" fmla="*/ 76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5"/>
                  </a:lnTo>
                  <a:lnTo>
                    <a:pt x="0" y="79"/>
                  </a:lnTo>
                  <a:lnTo>
                    <a:pt x="6" y="82"/>
                  </a:lnTo>
                  <a:lnTo>
                    <a:pt x="12" y="82"/>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19" name="Freeform 126"/>
            <p:cNvSpPr>
              <a:spLocks/>
            </p:cNvSpPr>
            <p:nvPr/>
          </p:nvSpPr>
          <p:spPr bwMode="auto">
            <a:xfrm>
              <a:off x="5180" y="2780"/>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5 h 19"/>
                <a:gd name="T12" fmla="*/ 6 w 19"/>
                <a:gd name="T13" fmla="*/ 18 h 19"/>
                <a:gd name="T14" fmla="*/ 12 w 19"/>
                <a:gd name="T15" fmla="*/ 18 h 19"/>
                <a:gd name="T16" fmla="*/ 18 w 19"/>
                <a:gd name="T17" fmla="*/ 15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5"/>
                  </a:lnTo>
                  <a:lnTo>
                    <a:pt x="6" y="18"/>
                  </a:lnTo>
                  <a:lnTo>
                    <a:pt x="12" y="18"/>
                  </a:lnTo>
                  <a:lnTo>
                    <a:pt x="18" y="15"/>
                  </a:lnTo>
                  <a:lnTo>
                    <a:pt x="18" y="12"/>
                  </a:lnTo>
                  <a:lnTo>
                    <a:pt x="18" y="3"/>
                  </a:lnTo>
                </a:path>
              </a:pathLst>
            </a:custGeom>
            <a:solidFill>
              <a:srgbClr val="000000"/>
            </a:solidFill>
            <a:ln w="9525" cap="rnd">
              <a:noFill/>
              <a:round/>
              <a:headEnd/>
              <a:tailEnd/>
            </a:ln>
          </p:spPr>
          <p:txBody>
            <a:bodyPr/>
            <a:lstStyle/>
            <a:p>
              <a:endParaRPr lang="fr-FR"/>
            </a:p>
          </p:txBody>
        </p:sp>
        <p:sp>
          <p:nvSpPr>
            <p:cNvPr id="17520" name="Freeform 127"/>
            <p:cNvSpPr>
              <a:spLocks/>
            </p:cNvSpPr>
            <p:nvPr/>
          </p:nvSpPr>
          <p:spPr bwMode="auto">
            <a:xfrm>
              <a:off x="5180" y="2818"/>
              <a:ext cx="19" cy="82"/>
            </a:xfrm>
            <a:custGeom>
              <a:avLst/>
              <a:gdLst>
                <a:gd name="T0" fmla="*/ 18 w 19"/>
                <a:gd name="T1" fmla="*/ 2 h 82"/>
                <a:gd name="T2" fmla="*/ 12 w 19"/>
                <a:gd name="T3" fmla="*/ 0 h 82"/>
                <a:gd name="T4" fmla="*/ 6 w 19"/>
                <a:gd name="T5" fmla="*/ 0 h 82"/>
                <a:gd name="T6" fmla="*/ 0 w 19"/>
                <a:gd name="T7" fmla="*/ 2 h 82"/>
                <a:gd name="T8" fmla="*/ 0 w 19"/>
                <a:gd name="T9" fmla="*/ 5 h 82"/>
                <a:gd name="T10" fmla="*/ 0 w 19"/>
                <a:gd name="T11" fmla="*/ 77 h 82"/>
                <a:gd name="T12" fmla="*/ 6 w 19"/>
                <a:gd name="T13" fmla="*/ 81 h 82"/>
                <a:gd name="T14" fmla="*/ 12 w 19"/>
                <a:gd name="T15" fmla="*/ 81 h 82"/>
                <a:gd name="T16" fmla="*/ 18 w 19"/>
                <a:gd name="T17" fmla="*/ 77 h 82"/>
                <a:gd name="T18" fmla="*/ 18 w 19"/>
                <a:gd name="T19" fmla="*/ 74 h 82"/>
                <a:gd name="T20" fmla="*/ 18 w 19"/>
                <a:gd name="T21" fmla="*/ 2 h 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2"/>
                <a:gd name="T35" fmla="*/ 19 w 19"/>
                <a:gd name="T36" fmla="*/ 82 h 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2">
                  <a:moveTo>
                    <a:pt x="18" y="2"/>
                  </a:moveTo>
                  <a:lnTo>
                    <a:pt x="12" y="0"/>
                  </a:lnTo>
                  <a:lnTo>
                    <a:pt x="6" y="0"/>
                  </a:lnTo>
                  <a:lnTo>
                    <a:pt x="0" y="2"/>
                  </a:lnTo>
                  <a:lnTo>
                    <a:pt x="0" y="5"/>
                  </a:lnTo>
                  <a:lnTo>
                    <a:pt x="0" y="77"/>
                  </a:lnTo>
                  <a:lnTo>
                    <a:pt x="6" y="81"/>
                  </a:lnTo>
                  <a:lnTo>
                    <a:pt x="12" y="81"/>
                  </a:lnTo>
                  <a:lnTo>
                    <a:pt x="18" y="77"/>
                  </a:lnTo>
                  <a:lnTo>
                    <a:pt x="18" y="74"/>
                  </a:lnTo>
                  <a:lnTo>
                    <a:pt x="18" y="2"/>
                  </a:lnTo>
                </a:path>
              </a:pathLst>
            </a:custGeom>
            <a:solidFill>
              <a:srgbClr val="000000"/>
            </a:solidFill>
            <a:ln w="9525" cap="rnd">
              <a:noFill/>
              <a:round/>
              <a:headEnd/>
              <a:tailEnd/>
            </a:ln>
          </p:spPr>
          <p:txBody>
            <a:bodyPr/>
            <a:lstStyle/>
            <a:p>
              <a:endParaRPr lang="fr-FR"/>
            </a:p>
          </p:txBody>
        </p:sp>
        <p:sp>
          <p:nvSpPr>
            <p:cNvPr id="17521" name="Freeform 128"/>
            <p:cNvSpPr>
              <a:spLocks/>
            </p:cNvSpPr>
            <p:nvPr/>
          </p:nvSpPr>
          <p:spPr bwMode="auto">
            <a:xfrm>
              <a:off x="5180" y="2917"/>
              <a:ext cx="19" cy="20"/>
            </a:xfrm>
            <a:custGeom>
              <a:avLst/>
              <a:gdLst>
                <a:gd name="T0" fmla="*/ 18 w 19"/>
                <a:gd name="T1" fmla="*/ 3 h 20"/>
                <a:gd name="T2" fmla="*/ 12 w 19"/>
                <a:gd name="T3" fmla="*/ 0 h 20"/>
                <a:gd name="T4" fmla="*/ 6 w 19"/>
                <a:gd name="T5" fmla="*/ 0 h 20"/>
                <a:gd name="T6" fmla="*/ 0 w 19"/>
                <a:gd name="T7" fmla="*/ 3 h 20"/>
                <a:gd name="T8" fmla="*/ 0 w 19"/>
                <a:gd name="T9" fmla="*/ 6 h 20"/>
                <a:gd name="T10" fmla="*/ 0 w 19"/>
                <a:gd name="T11" fmla="*/ 15 h 20"/>
                <a:gd name="T12" fmla="*/ 6 w 19"/>
                <a:gd name="T13" fmla="*/ 19 h 20"/>
                <a:gd name="T14" fmla="*/ 12 w 19"/>
                <a:gd name="T15" fmla="*/ 19 h 20"/>
                <a:gd name="T16" fmla="*/ 18 w 19"/>
                <a:gd name="T17" fmla="*/ 15 h 20"/>
                <a:gd name="T18" fmla="*/ 18 w 19"/>
                <a:gd name="T19" fmla="*/ 13 h 20"/>
                <a:gd name="T20" fmla="*/ 18 w 19"/>
                <a:gd name="T21" fmla="*/ 3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20"/>
                <a:gd name="T35" fmla="*/ 19 w 19"/>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20">
                  <a:moveTo>
                    <a:pt x="18" y="3"/>
                  </a:moveTo>
                  <a:lnTo>
                    <a:pt x="12" y="0"/>
                  </a:lnTo>
                  <a:lnTo>
                    <a:pt x="6" y="0"/>
                  </a:lnTo>
                  <a:lnTo>
                    <a:pt x="0" y="3"/>
                  </a:lnTo>
                  <a:lnTo>
                    <a:pt x="0" y="6"/>
                  </a:lnTo>
                  <a:lnTo>
                    <a:pt x="0" y="15"/>
                  </a:lnTo>
                  <a:lnTo>
                    <a:pt x="6" y="19"/>
                  </a:lnTo>
                  <a:lnTo>
                    <a:pt x="12" y="19"/>
                  </a:lnTo>
                  <a:lnTo>
                    <a:pt x="18" y="15"/>
                  </a:lnTo>
                  <a:lnTo>
                    <a:pt x="18" y="13"/>
                  </a:lnTo>
                  <a:lnTo>
                    <a:pt x="18" y="3"/>
                  </a:lnTo>
                </a:path>
              </a:pathLst>
            </a:custGeom>
            <a:solidFill>
              <a:srgbClr val="000000"/>
            </a:solidFill>
            <a:ln w="9525" cap="rnd">
              <a:noFill/>
              <a:round/>
              <a:headEnd/>
              <a:tailEnd/>
            </a:ln>
          </p:spPr>
          <p:txBody>
            <a:bodyPr/>
            <a:lstStyle/>
            <a:p>
              <a:endParaRPr lang="fr-FR"/>
            </a:p>
          </p:txBody>
        </p:sp>
        <p:sp>
          <p:nvSpPr>
            <p:cNvPr id="17522" name="Freeform 129"/>
            <p:cNvSpPr>
              <a:spLocks/>
            </p:cNvSpPr>
            <p:nvPr/>
          </p:nvSpPr>
          <p:spPr bwMode="auto">
            <a:xfrm>
              <a:off x="5180" y="2954"/>
              <a:ext cx="19" cy="84"/>
            </a:xfrm>
            <a:custGeom>
              <a:avLst/>
              <a:gdLst>
                <a:gd name="T0" fmla="*/ 18 w 19"/>
                <a:gd name="T1" fmla="*/ 3 h 84"/>
                <a:gd name="T2" fmla="*/ 12 w 19"/>
                <a:gd name="T3" fmla="*/ 0 h 84"/>
                <a:gd name="T4" fmla="*/ 6 w 19"/>
                <a:gd name="T5" fmla="*/ 0 h 84"/>
                <a:gd name="T6" fmla="*/ 0 w 19"/>
                <a:gd name="T7" fmla="*/ 3 h 84"/>
                <a:gd name="T8" fmla="*/ 0 w 19"/>
                <a:gd name="T9" fmla="*/ 6 h 84"/>
                <a:gd name="T10" fmla="*/ 0 w 19"/>
                <a:gd name="T11" fmla="*/ 79 h 84"/>
                <a:gd name="T12" fmla="*/ 6 w 19"/>
                <a:gd name="T13" fmla="*/ 83 h 84"/>
                <a:gd name="T14" fmla="*/ 12 w 19"/>
                <a:gd name="T15" fmla="*/ 83 h 84"/>
                <a:gd name="T16" fmla="*/ 18 w 19"/>
                <a:gd name="T17" fmla="*/ 79 h 84"/>
                <a:gd name="T18" fmla="*/ 18 w 19"/>
                <a:gd name="T19" fmla="*/ 76 h 84"/>
                <a:gd name="T20" fmla="*/ 18 w 19"/>
                <a:gd name="T21" fmla="*/ 3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4"/>
                <a:gd name="T35" fmla="*/ 19 w 1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4">
                  <a:moveTo>
                    <a:pt x="18" y="3"/>
                  </a:moveTo>
                  <a:lnTo>
                    <a:pt x="12" y="0"/>
                  </a:lnTo>
                  <a:lnTo>
                    <a:pt x="6" y="0"/>
                  </a:lnTo>
                  <a:lnTo>
                    <a:pt x="0" y="3"/>
                  </a:lnTo>
                  <a:lnTo>
                    <a:pt x="0" y="6"/>
                  </a:lnTo>
                  <a:lnTo>
                    <a:pt x="0" y="79"/>
                  </a:lnTo>
                  <a:lnTo>
                    <a:pt x="6" y="83"/>
                  </a:lnTo>
                  <a:lnTo>
                    <a:pt x="12" y="83"/>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23" name="Freeform 130"/>
            <p:cNvSpPr>
              <a:spLocks/>
            </p:cNvSpPr>
            <p:nvPr/>
          </p:nvSpPr>
          <p:spPr bwMode="auto">
            <a:xfrm>
              <a:off x="5180" y="3055"/>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24" name="Freeform 131"/>
            <p:cNvSpPr>
              <a:spLocks/>
            </p:cNvSpPr>
            <p:nvPr/>
          </p:nvSpPr>
          <p:spPr bwMode="auto">
            <a:xfrm>
              <a:off x="5180" y="3091"/>
              <a:ext cx="19" cy="84"/>
            </a:xfrm>
            <a:custGeom>
              <a:avLst/>
              <a:gdLst>
                <a:gd name="T0" fmla="*/ 18 w 19"/>
                <a:gd name="T1" fmla="*/ 3 h 84"/>
                <a:gd name="T2" fmla="*/ 12 w 19"/>
                <a:gd name="T3" fmla="*/ 0 h 84"/>
                <a:gd name="T4" fmla="*/ 6 w 19"/>
                <a:gd name="T5" fmla="*/ 0 h 84"/>
                <a:gd name="T6" fmla="*/ 0 w 19"/>
                <a:gd name="T7" fmla="*/ 3 h 84"/>
                <a:gd name="T8" fmla="*/ 0 w 19"/>
                <a:gd name="T9" fmla="*/ 6 h 84"/>
                <a:gd name="T10" fmla="*/ 0 w 19"/>
                <a:gd name="T11" fmla="*/ 79 h 84"/>
                <a:gd name="T12" fmla="*/ 6 w 19"/>
                <a:gd name="T13" fmla="*/ 83 h 84"/>
                <a:gd name="T14" fmla="*/ 12 w 19"/>
                <a:gd name="T15" fmla="*/ 83 h 84"/>
                <a:gd name="T16" fmla="*/ 18 w 19"/>
                <a:gd name="T17" fmla="*/ 79 h 84"/>
                <a:gd name="T18" fmla="*/ 18 w 19"/>
                <a:gd name="T19" fmla="*/ 76 h 84"/>
                <a:gd name="T20" fmla="*/ 18 w 19"/>
                <a:gd name="T21" fmla="*/ 3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4"/>
                <a:gd name="T35" fmla="*/ 19 w 1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4">
                  <a:moveTo>
                    <a:pt x="18" y="3"/>
                  </a:moveTo>
                  <a:lnTo>
                    <a:pt x="12" y="0"/>
                  </a:lnTo>
                  <a:lnTo>
                    <a:pt x="6" y="0"/>
                  </a:lnTo>
                  <a:lnTo>
                    <a:pt x="0" y="3"/>
                  </a:lnTo>
                  <a:lnTo>
                    <a:pt x="0" y="6"/>
                  </a:lnTo>
                  <a:lnTo>
                    <a:pt x="0" y="79"/>
                  </a:lnTo>
                  <a:lnTo>
                    <a:pt x="6" y="83"/>
                  </a:lnTo>
                  <a:lnTo>
                    <a:pt x="12" y="83"/>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25" name="Freeform 132"/>
            <p:cNvSpPr>
              <a:spLocks/>
            </p:cNvSpPr>
            <p:nvPr/>
          </p:nvSpPr>
          <p:spPr bwMode="auto">
            <a:xfrm>
              <a:off x="5180" y="3192"/>
              <a:ext cx="19" cy="20"/>
            </a:xfrm>
            <a:custGeom>
              <a:avLst/>
              <a:gdLst>
                <a:gd name="T0" fmla="*/ 18 w 19"/>
                <a:gd name="T1" fmla="*/ 3 h 20"/>
                <a:gd name="T2" fmla="*/ 12 w 19"/>
                <a:gd name="T3" fmla="*/ 0 h 20"/>
                <a:gd name="T4" fmla="*/ 6 w 19"/>
                <a:gd name="T5" fmla="*/ 0 h 20"/>
                <a:gd name="T6" fmla="*/ 0 w 19"/>
                <a:gd name="T7" fmla="*/ 3 h 20"/>
                <a:gd name="T8" fmla="*/ 0 w 19"/>
                <a:gd name="T9" fmla="*/ 5 h 20"/>
                <a:gd name="T10" fmla="*/ 0 w 19"/>
                <a:gd name="T11" fmla="*/ 15 h 20"/>
                <a:gd name="T12" fmla="*/ 6 w 19"/>
                <a:gd name="T13" fmla="*/ 19 h 20"/>
                <a:gd name="T14" fmla="*/ 12 w 19"/>
                <a:gd name="T15" fmla="*/ 19 h 20"/>
                <a:gd name="T16" fmla="*/ 18 w 19"/>
                <a:gd name="T17" fmla="*/ 15 h 20"/>
                <a:gd name="T18" fmla="*/ 18 w 19"/>
                <a:gd name="T19" fmla="*/ 12 h 20"/>
                <a:gd name="T20" fmla="*/ 18 w 19"/>
                <a:gd name="T21" fmla="*/ 3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20"/>
                <a:gd name="T35" fmla="*/ 19 w 19"/>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20">
                  <a:moveTo>
                    <a:pt x="18" y="3"/>
                  </a:moveTo>
                  <a:lnTo>
                    <a:pt x="12" y="0"/>
                  </a:lnTo>
                  <a:lnTo>
                    <a:pt x="6" y="0"/>
                  </a:lnTo>
                  <a:lnTo>
                    <a:pt x="0" y="3"/>
                  </a:lnTo>
                  <a:lnTo>
                    <a:pt x="0" y="5"/>
                  </a:lnTo>
                  <a:lnTo>
                    <a:pt x="0" y="15"/>
                  </a:lnTo>
                  <a:lnTo>
                    <a:pt x="6" y="19"/>
                  </a:lnTo>
                  <a:lnTo>
                    <a:pt x="12" y="19"/>
                  </a:lnTo>
                  <a:lnTo>
                    <a:pt x="18" y="15"/>
                  </a:lnTo>
                  <a:lnTo>
                    <a:pt x="18" y="12"/>
                  </a:lnTo>
                  <a:lnTo>
                    <a:pt x="18" y="3"/>
                  </a:lnTo>
                </a:path>
              </a:pathLst>
            </a:custGeom>
            <a:solidFill>
              <a:srgbClr val="000000"/>
            </a:solidFill>
            <a:ln w="9525" cap="rnd">
              <a:noFill/>
              <a:round/>
              <a:headEnd/>
              <a:tailEnd/>
            </a:ln>
          </p:spPr>
          <p:txBody>
            <a:bodyPr/>
            <a:lstStyle/>
            <a:p>
              <a:endParaRPr lang="fr-FR"/>
            </a:p>
          </p:txBody>
        </p:sp>
        <p:sp>
          <p:nvSpPr>
            <p:cNvPr id="17526" name="Freeform 133"/>
            <p:cNvSpPr>
              <a:spLocks/>
            </p:cNvSpPr>
            <p:nvPr/>
          </p:nvSpPr>
          <p:spPr bwMode="auto">
            <a:xfrm>
              <a:off x="5180" y="3229"/>
              <a:ext cx="19" cy="82"/>
            </a:xfrm>
            <a:custGeom>
              <a:avLst/>
              <a:gdLst>
                <a:gd name="T0" fmla="*/ 18 w 19"/>
                <a:gd name="T1" fmla="*/ 3 h 82"/>
                <a:gd name="T2" fmla="*/ 12 w 19"/>
                <a:gd name="T3" fmla="*/ 0 h 82"/>
                <a:gd name="T4" fmla="*/ 6 w 19"/>
                <a:gd name="T5" fmla="*/ 0 h 82"/>
                <a:gd name="T6" fmla="*/ 0 w 19"/>
                <a:gd name="T7" fmla="*/ 3 h 82"/>
                <a:gd name="T8" fmla="*/ 0 w 19"/>
                <a:gd name="T9" fmla="*/ 5 h 82"/>
                <a:gd name="T10" fmla="*/ 0 w 19"/>
                <a:gd name="T11" fmla="*/ 78 h 82"/>
                <a:gd name="T12" fmla="*/ 6 w 19"/>
                <a:gd name="T13" fmla="*/ 81 h 82"/>
                <a:gd name="T14" fmla="*/ 12 w 19"/>
                <a:gd name="T15" fmla="*/ 81 h 82"/>
                <a:gd name="T16" fmla="*/ 18 w 19"/>
                <a:gd name="T17" fmla="*/ 78 h 82"/>
                <a:gd name="T18" fmla="*/ 18 w 19"/>
                <a:gd name="T19" fmla="*/ 75 h 82"/>
                <a:gd name="T20" fmla="*/ 18 w 19"/>
                <a:gd name="T21" fmla="*/ 3 h 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2"/>
                <a:gd name="T35" fmla="*/ 19 w 19"/>
                <a:gd name="T36" fmla="*/ 82 h 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2">
                  <a:moveTo>
                    <a:pt x="18" y="3"/>
                  </a:moveTo>
                  <a:lnTo>
                    <a:pt x="12" y="0"/>
                  </a:lnTo>
                  <a:lnTo>
                    <a:pt x="6" y="0"/>
                  </a:lnTo>
                  <a:lnTo>
                    <a:pt x="0" y="3"/>
                  </a:lnTo>
                  <a:lnTo>
                    <a:pt x="0" y="5"/>
                  </a:lnTo>
                  <a:lnTo>
                    <a:pt x="0" y="78"/>
                  </a:lnTo>
                  <a:lnTo>
                    <a:pt x="6" y="81"/>
                  </a:lnTo>
                  <a:lnTo>
                    <a:pt x="12" y="81"/>
                  </a:lnTo>
                  <a:lnTo>
                    <a:pt x="18" y="78"/>
                  </a:lnTo>
                  <a:lnTo>
                    <a:pt x="18" y="75"/>
                  </a:lnTo>
                  <a:lnTo>
                    <a:pt x="18" y="3"/>
                  </a:lnTo>
                </a:path>
              </a:pathLst>
            </a:custGeom>
            <a:solidFill>
              <a:srgbClr val="000000"/>
            </a:solidFill>
            <a:ln w="9525" cap="rnd">
              <a:noFill/>
              <a:round/>
              <a:headEnd/>
              <a:tailEnd/>
            </a:ln>
          </p:spPr>
          <p:txBody>
            <a:bodyPr/>
            <a:lstStyle/>
            <a:p>
              <a:endParaRPr lang="fr-FR"/>
            </a:p>
          </p:txBody>
        </p:sp>
        <p:sp>
          <p:nvSpPr>
            <p:cNvPr id="17527" name="Freeform 134"/>
            <p:cNvSpPr>
              <a:spLocks/>
            </p:cNvSpPr>
            <p:nvPr/>
          </p:nvSpPr>
          <p:spPr bwMode="auto">
            <a:xfrm>
              <a:off x="5180" y="3329"/>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5 h 19"/>
                <a:gd name="T12" fmla="*/ 6 w 19"/>
                <a:gd name="T13" fmla="*/ 18 h 19"/>
                <a:gd name="T14" fmla="*/ 12 w 19"/>
                <a:gd name="T15" fmla="*/ 18 h 19"/>
                <a:gd name="T16" fmla="*/ 18 w 19"/>
                <a:gd name="T17" fmla="*/ 15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5"/>
                  </a:lnTo>
                  <a:lnTo>
                    <a:pt x="6" y="18"/>
                  </a:lnTo>
                  <a:lnTo>
                    <a:pt x="12" y="18"/>
                  </a:lnTo>
                  <a:lnTo>
                    <a:pt x="18" y="15"/>
                  </a:lnTo>
                  <a:lnTo>
                    <a:pt x="18" y="12"/>
                  </a:lnTo>
                  <a:lnTo>
                    <a:pt x="18" y="3"/>
                  </a:lnTo>
                </a:path>
              </a:pathLst>
            </a:custGeom>
            <a:solidFill>
              <a:srgbClr val="000000"/>
            </a:solidFill>
            <a:ln w="9525" cap="rnd">
              <a:noFill/>
              <a:round/>
              <a:headEnd/>
              <a:tailEnd/>
            </a:ln>
          </p:spPr>
          <p:txBody>
            <a:bodyPr/>
            <a:lstStyle/>
            <a:p>
              <a:endParaRPr lang="fr-FR"/>
            </a:p>
          </p:txBody>
        </p:sp>
        <p:sp>
          <p:nvSpPr>
            <p:cNvPr id="17528" name="Freeform 135"/>
            <p:cNvSpPr>
              <a:spLocks/>
            </p:cNvSpPr>
            <p:nvPr/>
          </p:nvSpPr>
          <p:spPr bwMode="auto">
            <a:xfrm>
              <a:off x="5180" y="3365"/>
              <a:ext cx="19" cy="84"/>
            </a:xfrm>
            <a:custGeom>
              <a:avLst/>
              <a:gdLst>
                <a:gd name="T0" fmla="*/ 18 w 19"/>
                <a:gd name="T1" fmla="*/ 3 h 84"/>
                <a:gd name="T2" fmla="*/ 12 w 19"/>
                <a:gd name="T3" fmla="*/ 0 h 84"/>
                <a:gd name="T4" fmla="*/ 6 w 19"/>
                <a:gd name="T5" fmla="*/ 0 h 84"/>
                <a:gd name="T6" fmla="*/ 0 w 19"/>
                <a:gd name="T7" fmla="*/ 3 h 84"/>
                <a:gd name="T8" fmla="*/ 0 w 19"/>
                <a:gd name="T9" fmla="*/ 6 h 84"/>
                <a:gd name="T10" fmla="*/ 0 w 19"/>
                <a:gd name="T11" fmla="*/ 79 h 84"/>
                <a:gd name="T12" fmla="*/ 6 w 19"/>
                <a:gd name="T13" fmla="*/ 83 h 84"/>
                <a:gd name="T14" fmla="*/ 12 w 19"/>
                <a:gd name="T15" fmla="*/ 83 h 84"/>
                <a:gd name="T16" fmla="*/ 18 w 19"/>
                <a:gd name="T17" fmla="*/ 79 h 84"/>
                <a:gd name="T18" fmla="*/ 18 w 19"/>
                <a:gd name="T19" fmla="*/ 76 h 84"/>
                <a:gd name="T20" fmla="*/ 18 w 19"/>
                <a:gd name="T21" fmla="*/ 3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4"/>
                <a:gd name="T35" fmla="*/ 19 w 1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4">
                  <a:moveTo>
                    <a:pt x="18" y="3"/>
                  </a:moveTo>
                  <a:lnTo>
                    <a:pt x="12" y="0"/>
                  </a:lnTo>
                  <a:lnTo>
                    <a:pt x="6" y="0"/>
                  </a:lnTo>
                  <a:lnTo>
                    <a:pt x="0" y="3"/>
                  </a:lnTo>
                  <a:lnTo>
                    <a:pt x="0" y="6"/>
                  </a:lnTo>
                  <a:lnTo>
                    <a:pt x="0" y="79"/>
                  </a:lnTo>
                  <a:lnTo>
                    <a:pt x="6" y="83"/>
                  </a:lnTo>
                  <a:lnTo>
                    <a:pt x="12" y="83"/>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29" name="Freeform 136"/>
            <p:cNvSpPr>
              <a:spLocks/>
            </p:cNvSpPr>
            <p:nvPr/>
          </p:nvSpPr>
          <p:spPr bwMode="auto">
            <a:xfrm>
              <a:off x="5180" y="3466"/>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2"/>
                  </a:lnTo>
                  <a:lnTo>
                    <a:pt x="18" y="3"/>
                  </a:lnTo>
                </a:path>
              </a:pathLst>
            </a:custGeom>
            <a:solidFill>
              <a:srgbClr val="000000"/>
            </a:solidFill>
            <a:ln w="9525" cap="rnd">
              <a:noFill/>
              <a:round/>
              <a:headEnd/>
              <a:tailEnd/>
            </a:ln>
          </p:spPr>
          <p:txBody>
            <a:bodyPr/>
            <a:lstStyle/>
            <a:p>
              <a:endParaRPr lang="fr-FR"/>
            </a:p>
          </p:txBody>
        </p:sp>
        <p:sp>
          <p:nvSpPr>
            <p:cNvPr id="17530" name="Freeform 137"/>
            <p:cNvSpPr>
              <a:spLocks/>
            </p:cNvSpPr>
            <p:nvPr/>
          </p:nvSpPr>
          <p:spPr bwMode="auto">
            <a:xfrm>
              <a:off x="5180" y="3503"/>
              <a:ext cx="19" cy="83"/>
            </a:xfrm>
            <a:custGeom>
              <a:avLst/>
              <a:gdLst>
                <a:gd name="T0" fmla="*/ 18 w 19"/>
                <a:gd name="T1" fmla="*/ 3 h 83"/>
                <a:gd name="T2" fmla="*/ 12 w 19"/>
                <a:gd name="T3" fmla="*/ 0 h 83"/>
                <a:gd name="T4" fmla="*/ 6 w 19"/>
                <a:gd name="T5" fmla="*/ 0 h 83"/>
                <a:gd name="T6" fmla="*/ 0 w 19"/>
                <a:gd name="T7" fmla="*/ 3 h 83"/>
                <a:gd name="T8" fmla="*/ 0 w 19"/>
                <a:gd name="T9" fmla="*/ 6 h 83"/>
                <a:gd name="T10" fmla="*/ 0 w 19"/>
                <a:gd name="T11" fmla="*/ 78 h 83"/>
                <a:gd name="T12" fmla="*/ 6 w 19"/>
                <a:gd name="T13" fmla="*/ 82 h 83"/>
                <a:gd name="T14" fmla="*/ 12 w 19"/>
                <a:gd name="T15" fmla="*/ 82 h 83"/>
                <a:gd name="T16" fmla="*/ 18 w 19"/>
                <a:gd name="T17" fmla="*/ 78 h 83"/>
                <a:gd name="T18" fmla="*/ 18 w 19"/>
                <a:gd name="T19" fmla="*/ 75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6"/>
                  </a:lnTo>
                  <a:lnTo>
                    <a:pt x="0" y="78"/>
                  </a:lnTo>
                  <a:lnTo>
                    <a:pt x="6" y="82"/>
                  </a:lnTo>
                  <a:lnTo>
                    <a:pt x="12" y="82"/>
                  </a:lnTo>
                  <a:lnTo>
                    <a:pt x="18" y="78"/>
                  </a:lnTo>
                  <a:lnTo>
                    <a:pt x="18" y="75"/>
                  </a:lnTo>
                  <a:lnTo>
                    <a:pt x="18" y="3"/>
                  </a:lnTo>
                </a:path>
              </a:pathLst>
            </a:custGeom>
            <a:solidFill>
              <a:srgbClr val="000000"/>
            </a:solidFill>
            <a:ln w="9525" cap="rnd">
              <a:noFill/>
              <a:round/>
              <a:headEnd/>
              <a:tailEnd/>
            </a:ln>
          </p:spPr>
          <p:txBody>
            <a:bodyPr/>
            <a:lstStyle/>
            <a:p>
              <a:endParaRPr lang="fr-FR"/>
            </a:p>
          </p:txBody>
        </p:sp>
        <p:sp>
          <p:nvSpPr>
            <p:cNvPr id="17531" name="Freeform 138"/>
            <p:cNvSpPr>
              <a:spLocks/>
            </p:cNvSpPr>
            <p:nvPr/>
          </p:nvSpPr>
          <p:spPr bwMode="auto">
            <a:xfrm>
              <a:off x="5180" y="3604"/>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32" name="Freeform 139"/>
            <p:cNvSpPr>
              <a:spLocks/>
            </p:cNvSpPr>
            <p:nvPr/>
          </p:nvSpPr>
          <p:spPr bwMode="auto">
            <a:xfrm>
              <a:off x="5180" y="3640"/>
              <a:ext cx="19" cy="84"/>
            </a:xfrm>
            <a:custGeom>
              <a:avLst/>
              <a:gdLst>
                <a:gd name="T0" fmla="*/ 18 w 19"/>
                <a:gd name="T1" fmla="*/ 3 h 84"/>
                <a:gd name="T2" fmla="*/ 12 w 19"/>
                <a:gd name="T3" fmla="*/ 0 h 84"/>
                <a:gd name="T4" fmla="*/ 6 w 19"/>
                <a:gd name="T5" fmla="*/ 0 h 84"/>
                <a:gd name="T6" fmla="*/ 0 w 19"/>
                <a:gd name="T7" fmla="*/ 3 h 84"/>
                <a:gd name="T8" fmla="*/ 0 w 19"/>
                <a:gd name="T9" fmla="*/ 6 h 84"/>
                <a:gd name="T10" fmla="*/ 0 w 19"/>
                <a:gd name="T11" fmla="*/ 79 h 84"/>
                <a:gd name="T12" fmla="*/ 6 w 19"/>
                <a:gd name="T13" fmla="*/ 83 h 84"/>
                <a:gd name="T14" fmla="*/ 12 w 19"/>
                <a:gd name="T15" fmla="*/ 83 h 84"/>
                <a:gd name="T16" fmla="*/ 18 w 19"/>
                <a:gd name="T17" fmla="*/ 79 h 84"/>
                <a:gd name="T18" fmla="*/ 18 w 19"/>
                <a:gd name="T19" fmla="*/ 76 h 84"/>
                <a:gd name="T20" fmla="*/ 18 w 19"/>
                <a:gd name="T21" fmla="*/ 3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4"/>
                <a:gd name="T35" fmla="*/ 19 w 19"/>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4">
                  <a:moveTo>
                    <a:pt x="18" y="3"/>
                  </a:moveTo>
                  <a:lnTo>
                    <a:pt x="12" y="0"/>
                  </a:lnTo>
                  <a:lnTo>
                    <a:pt x="6" y="0"/>
                  </a:lnTo>
                  <a:lnTo>
                    <a:pt x="0" y="3"/>
                  </a:lnTo>
                  <a:lnTo>
                    <a:pt x="0" y="6"/>
                  </a:lnTo>
                  <a:lnTo>
                    <a:pt x="0" y="79"/>
                  </a:lnTo>
                  <a:lnTo>
                    <a:pt x="6" y="83"/>
                  </a:lnTo>
                  <a:lnTo>
                    <a:pt x="12" y="83"/>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33" name="Freeform 140"/>
            <p:cNvSpPr>
              <a:spLocks/>
            </p:cNvSpPr>
            <p:nvPr/>
          </p:nvSpPr>
          <p:spPr bwMode="auto">
            <a:xfrm>
              <a:off x="5180" y="3741"/>
              <a:ext cx="19" cy="19"/>
            </a:xfrm>
            <a:custGeom>
              <a:avLst/>
              <a:gdLst>
                <a:gd name="T0" fmla="*/ 18 w 19"/>
                <a:gd name="T1" fmla="*/ 3 h 19"/>
                <a:gd name="T2" fmla="*/ 12 w 19"/>
                <a:gd name="T3" fmla="*/ 0 h 19"/>
                <a:gd name="T4" fmla="*/ 6 w 19"/>
                <a:gd name="T5" fmla="*/ 0 h 19"/>
                <a:gd name="T6" fmla="*/ 0 w 19"/>
                <a:gd name="T7" fmla="*/ 3 h 19"/>
                <a:gd name="T8" fmla="*/ 0 w 19"/>
                <a:gd name="T9" fmla="*/ 5 h 19"/>
                <a:gd name="T10" fmla="*/ 0 w 19"/>
                <a:gd name="T11" fmla="*/ 14 h 19"/>
                <a:gd name="T12" fmla="*/ 6 w 19"/>
                <a:gd name="T13" fmla="*/ 18 h 19"/>
                <a:gd name="T14" fmla="*/ 12 w 19"/>
                <a:gd name="T15" fmla="*/ 18 h 19"/>
                <a:gd name="T16" fmla="*/ 18 w 19"/>
                <a:gd name="T17" fmla="*/ 14 h 19"/>
                <a:gd name="T18" fmla="*/ 18 w 19"/>
                <a:gd name="T19" fmla="*/ 11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5"/>
                  </a:lnTo>
                  <a:lnTo>
                    <a:pt x="0" y="14"/>
                  </a:lnTo>
                  <a:lnTo>
                    <a:pt x="6" y="18"/>
                  </a:lnTo>
                  <a:lnTo>
                    <a:pt x="12" y="18"/>
                  </a:lnTo>
                  <a:lnTo>
                    <a:pt x="18" y="14"/>
                  </a:lnTo>
                  <a:lnTo>
                    <a:pt x="18" y="11"/>
                  </a:lnTo>
                  <a:lnTo>
                    <a:pt x="18" y="3"/>
                  </a:lnTo>
                </a:path>
              </a:pathLst>
            </a:custGeom>
            <a:solidFill>
              <a:srgbClr val="000000"/>
            </a:solidFill>
            <a:ln w="9525" cap="rnd">
              <a:noFill/>
              <a:round/>
              <a:headEnd/>
              <a:tailEnd/>
            </a:ln>
          </p:spPr>
          <p:txBody>
            <a:bodyPr/>
            <a:lstStyle/>
            <a:p>
              <a:endParaRPr lang="fr-FR"/>
            </a:p>
          </p:txBody>
        </p:sp>
        <p:sp>
          <p:nvSpPr>
            <p:cNvPr id="17534" name="Freeform 141"/>
            <p:cNvSpPr>
              <a:spLocks/>
            </p:cNvSpPr>
            <p:nvPr/>
          </p:nvSpPr>
          <p:spPr bwMode="auto">
            <a:xfrm>
              <a:off x="5180" y="3777"/>
              <a:ext cx="19" cy="83"/>
            </a:xfrm>
            <a:custGeom>
              <a:avLst/>
              <a:gdLst>
                <a:gd name="T0" fmla="*/ 18 w 19"/>
                <a:gd name="T1" fmla="*/ 3 h 83"/>
                <a:gd name="T2" fmla="*/ 12 w 19"/>
                <a:gd name="T3" fmla="*/ 0 h 83"/>
                <a:gd name="T4" fmla="*/ 6 w 19"/>
                <a:gd name="T5" fmla="*/ 0 h 83"/>
                <a:gd name="T6" fmla="*/ 0 w 19"/>
                <a:gd name="T7" fmla="*/ 3 h 83"/>
                <a:gd name="T8" fmla="*/ 0 w 19"/>
                <a:gd name="T9" fmla="*/ 5 h 83"/>
                <a:gd name="T10" fmla="*/ 0 w 19"/>
                <a:gd name="T11" fmla="*/ 79 h 83"/>
                <a:gd name="T12" fmla="*/ 6 w 19"/>
                <a:gd name="T13" fmla="*/ 82 h 83"/>
                <a:gd name="T14" fmla="*/ 12 w 19"/>
                <a:gd name="T15" fmla="*/ 82 h 83"/>
                <a:gd name="T16" fmla="*/ 18 w 19"/>
                <a:gd name="T17" fmla="*/ 79 h 83"/>
                <a:gd name="T18" fmla="*/ 18 w 19"/>
                <a:gd name="T19" fmla="*/ 76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5"/>
                  </a:lnTo>
                  <a:lnTo>
                    <a:pt x="0" y="79"/>
                  </a:lnTo>
                  <a:lnTo>
                    <a:pt x="6" y="82"/>
                  </a:lnTo>
                  <a:lnTo>
                    <a:pt x="12" y="82"/>
                  </a:lnTo>
                  <a:lnTo>
                    <a:pt x="18" y="79"/>
                  </a:lnTo>
                  <a:lnTo>
                    <a:pt x="18" y="76"/>
                  </a:lnTo>
                  <a:lnTo>
                    <a:pt x="18" y="3"/>
                  </a:lnTo>
                </a:path>
              </a:pathLst>
            </a:custGeom>
            <a:solidFill>
              <a:srgbClr val="000000"/>
            </a:solidFill>
            <a:ln w="9525" cap="rnd">
              <a:noFill/>
              <a:round/>
              <a:headEnd/>
              <a:tailEnd/>
            </a:ln>
          </p:spPr>
          <p:txBody>
            <a:bodyPr/>
            <a:lstStyle/>
            <a:p>
              <a:endParaRPr lang="fr-FR"/>
            </a:p>
          </p:txBody>
        </p:sp>
        <p:sp>
          <p:nvSpPr>
            <p:cNvPr id="17535" name="Freeform 142"/>
            <p:cNvSpPr>
              <a:spLocks/>
            </p:cNvSpPr>
            <p:nvPr/>
          </p:nvSpPr>
          <p:spPr bwMode="auto">
            <a:xfrm>
              <a:off x="5180" y="3877"/>
              <a:ext cx="19" cy="20"/>
            </a:xfrm>
            <a:custGeom>
              <a:avLst/>
              <a:gdLst>
                <a:gd name="T0" fmla="*/ 18 w 19"/>
                <a:gd name="T1" fmla="*/ 3 h 20"/>
                <a:gd name="T2" fmla="*/ 12 w 19"/>
                <a:gd name="T3" fmla="*/ 0 h 20"/>
                <a:gd name="T4" fmla="*/ 6 w 19"/>
                <a:gd name="T5" fmla="*/ 0 h 20"/>
                <a:gd name="T6" fmla="*/ 0 w 19"/>
                <a:gd name="T7" fmla="*/ 3 h 20"/>
                <a:gd name="T8" fmla="*/ 0 w 19"/>
                <a:gd name="T9" fmla="*/ 6 h 20"/>
                <a:gd name="T10" fmla="*/ 0 w 19"/>
                <a:gd name="T11" fmla="*/ 16 h 20"/>
                <a:gd name="T12" fmla="*/ 6 w 19"/>
                <a:gd name="T13" fmla="*/ 19 h 20"/>
                <a:gd name="T14" fmla="*/ 12 w 19"/>
                <a:gd name="T15" fmla="*/ 19 h 20"/>
                <a:gd name="T16" fmla="*/ 18 w 19"/>
                <a:gd name="T17" fmla="*/ 16 h 20"/>
                <a:gd name="T18" fmla="*/ 18 w 19"/>
                <a:gd name="T19" fmla="*/ 13 h 20"/>
                <a:gd name="T20" fmla="*/ 18 w 19"/>
                <a:gd name="T21" fmla="*/ 3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20"/>
                <a:gd name="T35" fmla="*/ 19 w 19"/>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20">
                  <a:moveTo>
                    <a:pt x="18" y="3"/>
                  </a:moveTo>
                  <a:lnTo>
                    <a:pt x="12" y="0"/>
                  </a:lnTo>
                  <a:lnTo>
                    <a:pt x="6" y="0"/>
                  </a:lnTo>
                  <a:lnTo>
                    <a:pt x="0" y="3"/>
                  </a:lnTo>
                  <a:lnTo>
                    <a:pt x="0" y="6"/>
                  </a:lnTo>
                  <a:lnTo>
                    <a:pt x="0" y="16"/>
                  </a:lnTo>
                  <a:lnTo>
                    <a:pt x="6" y="19"/>
                  </a:lnTo>
                  <a:lnTo>
                    <a:pt x="12" y="19"/>
                  </a:lnTo>
                  <a:lnTo>
                    <a:pt x="18" y="16"/>
                  </a:lnTo>
                  <a:lnTo>
                    <a:pt x="18" y="13"/>
                  </a:lnTo>
                  <a:lnTo>
                    <a:pt x="18" y="3"/>
                  </a:lnTo>
                </a:path>
              </a:pathLst>
            </a:custGeom>
            <a:solidFill>
              <a:srgbClr val="000000"/>
            </a:solidFill>
            <a:ln w="9525" cap="rnd">
              <a:noFill/>
              <a:round/>
              <a:headEnd/>
              <a:tailEnd/>
            </a:ln>
          </p:spPr>
          <p:txBody>
            <a:bodyPr/>
            <a:lstStyle/>
            <a:p>
              <a:endParaRPr lang="fr-FR"/>
            </a:p>
          </p:txBody>
        </p:sp>
        <p:sp>
          <p:nvSpPr>
            <p:cNvPr id="17536" name="Freeform 143"/>
            <p:cNvSpPr>
              <a:spLocks/>
            </p:cNvSpPr>
            <p:nvPr/>
          </p:nvSpPr>
          <p:spPr bwMode="auto">
            <a:xfrm>
              <a:off x="5180" y="3914"/>
              <a:ext cx="19" cy="83"/>
            </a:xfrm>
            <a:custGeom>
              <a:avLst/>
              <a:gdLst>
                <a:gd name="T0" fmla="*/ 18 w 19"/>
                <a:gd name="T1" fmla="*/ 3 h 83"/>
                <a:gd name="T2" fmla="*/ 12 w 19"/>
                <a:gd name="T3" fmla="*/ 0 h 83"/>
                <a:gd name="T4" fmla="*/ 6 w 19"/>
                <a:gd name="T5" fmla="*/ 0 h 83"/>
                <a:gd name="T6" fmla="*/ 0 w 19"/>
                <a:gd name="T7" fmla="*/ 3 h 83"/>
                <a:gd name="T8" fmla="*/ 0 w 19"/>
                <a:gd name="T9" fmla="*/ 6 h 83"/>
                <a:gd name="T10" fmla="*/ 0 w 19"/>
                <a:gd name="T11" fmla="*/ 78 h 83"/>
                <a:gd name="T12" fmla="*/ 6 w 19"/>
                <a:gd name="T13" fmla="*/ 82 h 83"/>
                <a:gd name="T14" fmla="*/ 12 w 19"/>
                <a:gd name="T15" fmla="*/ 82 h 83"/>
                <a:gd name="T16" fmla="*/ 18 w 19"/>
                <a:gd name="T17" fmla="*/ 78 h 83"/>
                <a:gd name="T18" fmla="*/ 18 w 19"/>
                <a:gd name="T19" fmla="*/ 75 h 83"/>
                <a:gd name="T20" fmla="*/ 18 w 19"/>
                <a:gd name="T21" fmla="*/ 3 h 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83"/>
                <a:gd name="T35" fmla="*/ 19 w 19"/>
                <a:gd name="T36" fmla="*/ 83 h 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83">
                  <a:moveTo>
                    <a:pt x="18" y="3"/>
                  </a:moveTo>
                  <a:lnTo>
                    <a:pt x="12" y="0"/>
                  </a:lnTo>
                  <a:lnTo>
                    <a:pt x="6" y="0"/>
                  </a:lnTo>
                  <a:lnTo>
                    <a:pt x="0" y="3"/>
                  </a:lnTo>
                  <a:lnTo>
                    <a:pt x="0" y="6"/>
                  </a:lnTo>
                  <a:lnTo>
                    <a:pt x="0" y="78"/>
                  </a:lnTo>
                  <a:lnTo>
                    <a:pt x="6" y="82"/>
                  </a:lnTo>
                  <a:lnTo>
                    <a:pt x="12" y="82"/>
                  </a:lnTo>
                  <a:lnTo>
                    <a:pt x="18" y="78"/>
                  </a:lnTo>
                  <a:lnTo>
                    <a:pt x="18" y="75"/>
                  </a:lnTo>
                  <a:lnTo>
                    <a:pt x="18" y="3"/>
                  </a:lnTo>
                </a:path>
              </a:pathLst>
            </a:custGeom>
            <a:solidFill>
              <a:srgbClr val="000000"/>
            </a:solidFill>
            <a:ln w="9525" cap="rnd">
              <a:noFill/>
              <a:round/>
              <a:headEnd/>
              <a:tailEnd/>
            </a:ln>
          </p:spPr>
          <p:txBody>
            <a:bodyPr/>
            <a:lstStyle/>
            <a:p>
              <a:endParaRPr lang="fr-FR"/>
            </a:p>
          </p:txBody>
        </p:sp>
        <p:sp>
          <p:nvSpPr>
            <p:cNvPr id="17537" name="Freeform 144"/>
            <p:cNvSpPr>
              <a:spLocks/>
            </p:cNvSpPr>
            <p:nvPr/>
          </p:nvSpPr>
          <p:spPr bwMode="auto">
            <a:xfrm>
              <a:off x="5180" y="4015"/>
              <a:ext cx="19" cy="19"/>
            </a:xfrm>
            <a:custGeom>
              <a:avLst/>
              <a:gdLst>
                <a:gd name="T0" fmla="*/ 18 w 19"/>
                <a:gd name="T1" fmla="*/ 3 h 19"/>
                <a:gd name="T2" fmla="*/ 12 w 19"/>
                <a:gd name="T3" fmla="*/ 0 h 19"/>
                <a:gd name="T4" fmla="*/ 6 w 19"/>
                <a:gd name="T5" fmla="*/ 0 h 19"/>
                <a:gd name="T6" fmla="*/ 0 w 19"/>
                <a:gd name="T7" fmla="*/ 3 h 19"/>
                <a:gd name="T8" fmla="*/ 0 w 19"/>
                <a:gd name="T9" fmla="*/ 6 h 19"/>
                <a:gd name="T10" fmla="*/ 0 w 19"/>
                <a:gd name="T11" fmla="*/ 14 h 19"/>
                <a:gd name="T12" fmla="*/ 6 w 19"/>
                <a:gd name="T13" fmla="*/ 18 h 19"/>
                <a:gd name="T14" fmla="*/ 12 w 19"/>
                <a:gd name="T15" fmla="*/ 18 h 19"/>
                <a:gd name="T16" fmla="*/ 18 w 19"/>
                <a:gd name="T17" fmla="*/ 14 h 19"/>
                <a:gd name="T18" fmla="*/ 18 w 19"/>
                <a:gd name="T19" fmla="*/ 12 h 19"/>
                <a:gd name="T20" fmla="*/ 18 w 19"/>
                <a:gd name="T21" fmla="*/ 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3"/>
                  </a:moveTo>
                  <a:lnTo>
                    <a:pt x="12" y="0"/>
                  </a:lnTo>
                  <a:lnTo>
                    <a:pt x="6" y="0"/>
                  </a:lnTo>
                  <a:lnTo>
                    <a:pt x="0" y="3"/>
                  </a:lnTo>
                  <a:lnTo>
                    <a:pt x="0" y="6"/>
                  </a:lnTo>
                  <a:lnTo>
                    <a:pt x="0" y="14"/>
                  </a:lnTo>
                  <a:lnTo>
                    <a:pt x="6" y="18"/>
                  </a:lnTo>
                  <a:lnTo>
                    <a:pt x="12" y="18"/>
                  </a:lnTo>
                  <a:lnTo>
                    <a:pt x="18" y="14"/>
                  </a:lnTo>
                  <a:lnTo>
                    <a:pt x="18" y="12"/>
                  </a:lnTo>
                  <a:lnTo>
                    <a:pt x="18" y="3"/>
                  </a:lnTo>
                </a:path>
              </a:pathLst>
            </a:custGeom>
            <a:solidFill>
              <a:srgbClr val="000000"/>
            </a:solidFill>
            <a:ln w="9525" cap="rnd">
              <a:noFill/>
              <a:round/>
              <a:headEnd/>
              <a:tailEnd/>
            </a:ln>
          </p:spPr>
          <p:txBody>
            <a:bodyPr/>
            <a:lstStyle/>
            <a:p>
              <a:endParaRPr lang="fr-FR"/>
            </a:p>
          </p:txBody>
        </p:sp>
        <p:sp>
          <p:nvSpPr>
            <p:cNvPr id="17538" name="Freeform 145"/>
            <p:cNvSpPr>
              <a:spLocks/>
            </p:cNvSpPr>
            <p:nvPr/>
          </p:nvSpPr>
          <p:spPr bwMode="auto">
            <a:xfrm>
              <a:off x="5180" y="4051"/>
              <a:ext cx="19" cy="56"/>
            </a:xfrm>
            <a:custGeom>
              <a:avLst/>
              <a:gdLst>
                <a:gd name="T0" fmla="*/ 14 w 19"/>
                <a:gd name="T1" fmla="*/ 3 h 56"/>
                <a:gd name="T2" fmla="*/ 9 w 19"/>
                <a:gd name="T3" fmla="*/ 0 h 56"/>
                <a:gd name="T4" fmla="*/ 4 w 19"/>
                <a:gd name="T5" fmla="*/ 0 h 56"/>
                <a:gd name="T6" fmla="*/ 0 w 19"/>
                <a:gd name="T7" fmla="*/ 3 h 56"/>
                <a:gd name="T8" fmla="*/ 0 w 19"/>
                <a:gd name="T9" fmla="*/ 6 h 56"/>
                <a:gd name="T10" fmla="*/ 4 w 19"/>
                <a:gd name="T11" fmla="*/ 55 h 56"/>
                <a:gd name="T12" fmla="*/ 9 w 19"/>
                <a:gd name="T13" fmla="*/ 55 h 56"/>
                <a:gd name="T14" fmla="*/ 9 w 19"/>
                <a:gd name="T15" fmla="*/ 55 h 56"/>
                <a:gd name="T16" fmla="*/ 14 w 19"/>
                <a:gd name="T17" fmla="*/ 51 h 56"/>
                <a:gd name="T18" fmla="*/ 18 w 19"/>
                <a:gd name="T19" fmla="*/ 51 h 56"/>
                <a:gd name="T20" fmla="*/ 14 w 19"/>
                <a:gd name="T21" fmla="*/ 3 h 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56"/>
                <a:gd name="T35" fmla="*/ 19 w 19"/>
                <a:gd name="T36" fmla="*/ 56 h 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56">
                  <a:moveTo>
                    <a:pt x="14" y="3"/>
                  </a:moveTo>
                  <a:lnTo>
                    <a:pt x="9" y="0"/>
                  </a:lnTo>
                  <a:lnTo>
                    <a:pt x="4" y="0"/>
                  </a:lnTo>
                  <a:lnTo>
                    <a:pt x="0" y="3"/>
                  </a:lnTo>
                  <a:lnTo>
                    <a:pt x="0" y="6"/>
                  </a:lnTo>
                  <a:lnTo>
                    <a:pt x="4" y="55"/>
                  </a:lnTo>
                  <a:lnTo>
                    <a:pt x="9" y="55"/>
                  </a:lnTo>
                  <a:lnTo>
                    <a:pt x="14" y="51"/>
                  </a:lnTo>
                  <a:lnTo>
                    <a:pt x="18" y="51"/>
                  </a:lnTo>
                  <a:lnTo>
                    <a:pt x="14" y="3"/>
                  </a:lnTo>
                </a:path>
              </a:pathLst>
            </a:custGeom>
            <a:solidFill>
              <a:srgbClr val="000000"/>
            </a:solidFill>
            <a:ln w="9525" cap="rnd">
              <a:noFill/>
              <a:round/>
              <a:headEnd/>
              <a:tailEnd/>
            </a:ln>
          </p:spPr>
          <p:txBody>
            <a:bodyPr/>
            <a:lstStyle/>
            <a:p>
              <a:endParaRPr lang="fr-FR"/>
            </a:p>
          </p:txBody>
        </p:sp>
      </p:grpSp>
      <p:sp>
        <p:nvSpPr>
          <p:cNvPr id="17453" name="Rectangle 147"/>
          <p:cNvSpPr>
            <a:spLocks noChangeArrowheads="1"/>
          </p:cNvSpPr>
          <p:nvPr/>
        </p:nvSpPr>
        <p:spPr bwMode="auto">
          <a:xfrm>
            <a:off x="7484452" y="2049463"/>
            <a:ext cx="785446" cy="463550"/>
          </a:xfrm>
          <a:prstGeom prst="rect">
            <a:avLst/>
          </a:prstGeom>
          <a:noFill/>
          <a:ln w="9525">
            <a:noFill/>
            <a:miter lim="800000"/>
            <a:headEnd/>
            <a:tailEnd/>
          </a:ln>
        </p:spPr>
        <p:txBody>
          <a:bodyPr wrap="none" anchor="ctr"/>
          <a:lstStyle/>
          <a:p>
            <a:endParaRPr lang="fr-FR"/>
          </a:p>
        </p:txBody>
      </p:sp>
      <p:sp>
        <p:nvSpPr>
          <p:cNvPr id="17454" name="Rectangle 148"/>
          <p:cNvSpPr>
            <a:spLocks noChangeArrowheads="1"/>
          </p:cNvSpPr>
          <p:nvPr/>
        </p:nvSpPr>
        <p:spPr bwMode="auto">
          <a:xfrm>
            <a:off x="7664695" y="2051051"/>
            <a:ext cx="1011495" cy="323808"/>
          </a:xfrm>
          <a:prstGeom prst="rect">
            <a:avLst/>
          </a:prstGeom>
          <a:noFill/>
          <a:ln w="9525">
            <a:noFill/>
            <a:miter lim="800000"/>
            <a:headEnd/>
            <a:tailEnd/>
          </a:ln>
        </p:spPr>
        <p:txBody>
          <a:bodyPr wrap="none" lIns="92075" tIns="46038" rIns="92075" bIns="46038">
            <a:spAutoFit/>
          </a:bodyPr>
          <a:lstStyle/>
          <a:p>
            <a:pPr algn="l"/>
            <a:r>
              <a:rPr lang="fr-FR" sz="1500">
                <a:solidFill>
                  <a:srgbClr val="000000"/>
                </a:solidFill>
                <a:latin typeface="Arial Narrow" pitchFamily="34" charset="0"/>
              </a:rPr>
              <a:t>Intervention</a:t>
            </a:r>
          </a:p>
        </p:txBody>
      </p:sp>
      <p:sp>
        <p:nvSpPr>
          <p:cNvPr id="17455" name="Rectangle 149"/>
          <p:cNvSpPr>
            <a:spLocks noChangeArrowheads="1"/>
          </p:cNvSpPr>
          <p:nvPr/>
        </p:nvSpPr>
        <p:spPr bwMode="auto">
          <a:xfrm>
            <a:off x="6202241" y="2774951"/>
            <a:ext cx="496765" cy="434975"/>
          </a:xfrm>
          <a:prstGeom prst="rect">
            <a:avLst/>
          </a:prstGeom>
          <a:noFill/>
          <a:ln w="9525">
            <a:noFill/>
            <a:miter lim="800000"/>
            <a:headEnd/>
            <a:tailEnd/>
          </a:ln>
        </p:spPr>
        <p:txBody>
          <a:bodyPr wrap="none" anchor="ctr"/>
          <a:lstStyle/>
          <a:p>
            <a:endParaRPr lang="fr-FR"/>
          </a:p>
        </p:txBody>
      </p:sp>
      <p:sp>
        <p:nvSpPr>
          <p:cNvPr id="17456" name="Rectangle 150"/>
          <p:cNvSpPr>
            <a:spLocks noChangeArrowheads="1"/>
          </p:cNvSpPr>
          <p:nvPr/>
        </p:nvSpPr>
        <p:spPr bwMode="auto">
          <a:xfrm>
            <a:off x="6234479" y="2755901"/>
            <a:ext cx="315792"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B</a:t>
            </a:r>
          </a:p>
        </p:txBody>
      </p:sp>
      <p:sp>
        <p:nvSpPr>
          <p:cNvPr id="17457" name="Rectangle 151"/>
          <p:cNvSpPr>
            <a:spLocks noChangeArrowheads="1"/>
          </p:cNvSpPr>
          <p:nvPr/>
        </p:nvSpPr>
        <p:spPr bwMode="auto">
          <a:xfrm>
            <a:off x="7390668" y="3214688"/>
            <a:ext cx="490904" cy="392112"/>
          </a:xfrm>
          <a:prstGeom prst="rect">
            <a:avLst/>
          </a:prstGeom>
          <a:noFill/>
          <a:ln w="9525">
            <a:noFill/>
            <a:miter lim="800000"/>
            <a:headEnd/>
            <a:tailEnd/>
          </a:ln>
        </p:spPr>
        <p:txBody>
          <a:bodyPr wrap="none" anchor="ctr"/>
          <a:lstStyle/>
          <a:p>
            <a:endParaRPr lang="fr-FR"/>
          </a:p>
        </p:txBody>
      </p:sp>
      <p:sp>
        <p:nvSpPr>
          <p:cNvPr id="17458" name="Rectangle 152"/>
          <p:cNvSpPr>
            <a:spLocks noChangeArrowheads="1"/>
          </p:cNvSpPr>
          <p:nvPr/>
        </p:nvSpPr>
        <p:spPr bwMode="auto">
          <a:xfrm>
            <a:off x="7421441" y="3195638"/>
            <a:ext cx="334108" cy="366712"/>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H</a:t>
            </a:r>
          </a:p>
        </p:txBody>
      </p:sp>
      <p:sp>
        <p:nvSpPr>
          <p:cNvPr id="17459" name="Rectangle 153"/>
          <p:cNvSpPr>
            <a:spLocks noChangeArrowheads="1"/>
          </p:cNvSpPr>
          <p:nvPr/>
        </p:nvSpPr>
        <p:spPr bwMode="auto">
          <a:xfrm>
            <a:off x="4924426" y="2827339"/>
            <a:ext cx="489438" cy="439737"/>
          </a:xfrm>
          <a:prstGeom prst="rect">
            <a:avLst/>
          </a:prstGeom>
          <a:noFill/>
          <a:ln w="9525">
            <a:noFill/>
            <a:miter lim="800000"/>
            <a:headEnd/>
            <a:tailEnd/>
          </a:ln>
        </p:spPr>
        <p:txBody>
          <a:bodyPr wrap="none" anchor="ctr"/>
          <a:lstStyle/>
          <a:p>
            <a:endParaRPr lang="fr-FR"/>
          </a:p>
        </p:txBody>
      </p:sp>
      <p:sp>
        <p:nvSpPr>
          <p:cNvPr id="17460" name="Rectangle 154"/>
          <p:cNvSpPr>
            <a:spLocks noChangeArrowheads="1"/>
          </p:cNvSpPr>
          <p:nvPr/>
        </p:nvSpPr>
        <p:spPr bwMode="auto">
          <a:xfrm>
            <a:off x="4953733" y="2814638"/>
            <a:ext cx="322385" cy="366712"/>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A</a:t>
            </a:r>
          </a:p>
        </p:txBody>
      </p:sp>
      <p:sp>
        <p:nvSpPr>
          <p:cNvPr id="17461" name="Rectangle 155"/>
          <p:cNvSpPr>
            <a:spLocks noChangeArrowheads="1"/>
          </p:cNvSpPr>
          <p:nvPr/>
        </p:nvSpPr>
        <p:spPr bwMode="auto">
          <a:xfrm>
            <a:off x="6225688" y="4787901"/>
            <a:ext cx="489438" cy="411163"/>
          </a:xfrm>
          <a:prstGeom prst="rect">
            <a:avLst/>
          </a:prstGeom>
          <a:noFill/>
          <a:ln w="9525">
            <a:noFill/>
            <a:miter lim="800000"/>
            <a:headEnd/>
            <a:tailEnd/>
          </a:ln>
        </p:spPr>
        <p:txBody>
          <a:bodyPr wrap="none" anchor="ctr"/>
          <a:lstStyle/>
          <a:p>
            <a:endParaRPr lang="fr-FR"/>
          </a:p>
        </p:txBody>
      </p:sp>
      <p:sp>
        <p:nvSpPr>
          <p:cNvPr id="17462" name="Rectangle 156"/>
          <p:cNvSpPr>
            <a:spLocks noChangeArrowheads="1"/>
          </p:cNvSpPr>
          <p:nvPr/>
        </p:nvSpPr>
        <p:spPr bwMode="auto">
          <a:xfrm>
            <a:off x="6256459" y="4773613"/>
            <a:ext cx="298159"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E</a:t>
            </a:r>
          </a:p>
        </p:txBody>
      </p:sp>
      <p:sp>
        <p:nvSpPr>
          <p:cNvPr id="17463" name="Rectangle 157"/>
          <p:cNvSpPr>
            <a:spLocks noChangeArrowheads="1"/>
          </p:cNvSpPr>
          <p:nvPr/>
        </p:nvSpPr>
        <p:spPr bwMode="auto">
          <a:xfrm>
            <a:off x="5176472" y="5095875"/>
            <a:ext cx="489438" cy="412750"/>
          </a:xfrm>
          <a:prstGeom prst="rect">
            <a:avLst/>
          </a:prstGeom>
          <a:noFill/>
          <a:ln w="9525">
            <a:noFill/>
            <a:miter lim="800000"/>
            <a:headEnd/>
            <a:tailEnd/>
          </a:ln>
        </p:spPr>
        <p:txBody>
          <a:bodyPr wrap="none" anchor="ctr"/>
          <a:lstStyle/>
          <a:p>
            <a:endParaRPr lang="fr-FR"/>
          </a:p>
        </p:txBody>
      </p:sp>
      <p:sp>
        <p:nvSpPr>
          <p:cNvPr id="17464" name="Rectangle 158"/>
          <p:cNvSpPr>
            <a:spLocks noChangeArrowheads="1"/>
          </p:cNvSpPr>
          <p:nvPr/>
        </p:nvSpPr>
        <p:spPr bwMode="auto">
          <a:xfrm>
            <a:off x="5205779" y="5084763"/>
            <a:ext cx="298159"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E</a:t>
            </a:r>
          </a:p>
        </p:txBody>
      </p:sp>
      <p:sp>
        <p:nvSpPr>
          <p:cNvPr id="17465" name="Rectangle 159"/>
          <p:cNvSpPr>
            <a:spLocks noChangeArrowheads="1"/>
          </p:cNvSpPr>
          <p:nvPr/>
        </p:nvSpPr>
        <p:spPr bwMode="auto">
          <a:xfrm>
            <a:off x="5947265" y="3659188"/>
            <a:ext cx="489438" cy="411162"/>
          </a:xfrm>
          <a:prstGeom prst="rect">
            <a:avLst/>
          </a:prstGeom>
          <a:noFill/>
          <a:ln w="9525">
            <a:noFill/>
            <a:miter lim="800000"/>
            <a:headEnd/>
            <a:tailEnd/>
          </a:ln>
        </p:spPr>
        <p:txBody>
          <a:bodyPr wrap="none" anchor="ctr"/>
          <a:lstStyle/>
          <a:p>
            <a:endParaRPr lang="fr-FR"/>
          </a:p>
        </p:txBody>
      </p:sp>
      <p:sp>
        <p:nvSpPr>
          <p:cNvPr id="17466" name="Rectangle 160"/>
          <p:cNvSpPr>
            <a:spLocks noChangeArrowheads="1"/>
          </p:cNvSpPr>
          <p:nvPr/>
        </p:nvSpPr>
        <p:spPr bwMode="auto">
          <a:xfrm>
            <a:off x="6023464" y="3730626"/>
            <a:ext cx="331822"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D</a:t>
            </a:r>
          </a:p>
        </p:txBody>
      </p:sp>
      <p:sp>
        <p:nvSpPr>
          <p:cNvPr id="17467" name="Rectangle 161"/>
          <p:cNvSpPr>
            <a:spLocks noChangeArrowheads="1"/>
          </p:cNvSpPr>
          <p:nvPr/>
        </p:nvSpPr>
        <p:spPr bwMode="auto">
          <a:xfrm>
            <a:off x="5636603" y="4730751"/>
            <a:ext cx="493834" cy="404813"/>
          </a:xfrm>
          <a:prstGeom prst="rect">
            <a:avLst/>
          </a:prstGeom>
          <a:noFill/>
          <a:ln w="9525">
            <a:noFill/>
            <a:miter lim="800000"/>
            <a:headEnd/>
            <a:tailEnd/>
          </a:ln>
        </p:spPr>
        <p:txBody>
          <a:bodyPr wrap="none" anchor="ctr"/>
          <a:lstStyle/>
          <a:p>
            <a:endParaRPr lang="fr-FR"/>
          </a:p>
        </p:txBody>
      </p:sp>
      <p:sp>
        <p:nvSpPr>
          <p:cNvPr id="17468" name="Rectangle 162"/>
          <p:cNvSpPr>
            <a:spLocks noChangeArrowheads="1"/>
          </p:cNvSpPr>
          <p:nvPr/>
        </p:nvSpPr>
        <p:spPr bwMode="auto">
          <a:xfrm>
            <a:off x="5607295" y="4927601"/>
            <a:ext cx="453137"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F,C</a:t>
            </a:r>
          </a:p>
        </p:txBody>
      </p:sp>
      <p:sp>
        <p:nvSpPr>
          <p:cNvPr id="17469" name="Rectangle 163"/>
          <p:cNvSpPr>
            <a:spLocks noChangeArrowheads="1"/>
          </p:cNvSpPr>
          <p:nvPr/>
        </p:nvSpPr>
        <p:spPr bwMode="auto">
          <a:xfrm>
            <a:off x="6990618" y="5275263"/>
            <a:ext cx="490903" cy="412750"/>
          </a:xfrm>
          <a:prstGeom prst="rect">
            <a:avLst/>
          </a:prstGeom>
          <a:noFill/>
          <a:ln w="9525">
            <a:noFill/>
            <a:miter lim="800000"/>
            <a:headEnd/>
            <a:tailEnd/>
          </a:ln>
        </p:spPr>
        <p:txBody>
          <a:bodyPr wrap="none" anchor="ctr"/>
          <a:lstStyle/>
          <a:p>
            <a:endParaRPr lang="fr-FR"/>
          </a:p>
        </p:txBody>
      </p:sp>
      <p:sp>
        <p:nvSpPr>
          <p:cNvPr id="17470" name="Rectangle 164"/>
          <p:cNvSpPr>
            <a:spLocks noChangeArrowheads="1"/>
          </p:cNvSpPr>
          <p:nvPr/>
        </p:nvSpPr>
        <p:spPr bwMode="auto">
          <a:xfrm>
            <a:off x="7019925" y="5264151"/>
            <a:ext cx="334108" cy="366713"/>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G</a:t>
            </a:r>
          </a:p>
        </p:txBody>
      </p:sp>
      <p:sp>
        <p:nvSpPr>
          <p:cNvPr id="17471" name="Rectangle 165"/>
          <p:cNvSpPr>
            <a:spLocks noChangeArrowheads="1"/>
          </p:cNvSpPr>
          <p:nvPr/>
        </p:nvSpPr>
        <p:spPr bwMode="auto">
          <a:xfrm>
            <a:off x="7557722" y="3890963"/>
            <a:ext cx="489438" cy="412750"/>
          </a:xfrm>
          <a:prstGeom prst="rect">
            <a:avLst/>
          </a:prstGeom>
          <a:noFill/>
          <a:ln w="9525">
            <a:noFill/>
            <a:miter lim="800000"/>
            <a:headEnd/>
            <a:tailEnd/>
          </a:ln>
        </p:spPr>
        <p:txBody>
          <a:bodyPr wrap="none" anchor="ctr"/>
          <a:lstStyle/>
          <a:p>
            <a:endParaRPr lang="fr-FR"/>
          </a:p>
        </p:txBody>
      </p:sp>
      <p:sp>
        <p:nvSpPr>
          <p:cNvPr id="17472" name="Rectangle 166"/>
          <p:cNvSpPr>
            <a:spLocks noChangeArrowheads="1"/>
          </p:cNvSpPr>
          <p:nvPr/>
        </p:nvSpPr>
        <p:spPr bwMode="auto">
          <a:xfrm>
            <a:off x="7588495" y="3879851"/>
            <a:ext cx="252046" cy="366713"/>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I</a:t>
            </a:r>
          </a:p>
        </p:txBody>
      </p:sp>
      <p:sp>
        <p:nvSpPr>
          <p:cNvPr id="17473" name="Rectangle 167"/>
          <p:cNvSpPr>
            <a:spLocks noChangeArrowheads="1"/>
          </p:cNvSpPr>
          <p:nvPr/>
        </p:nvSpPr>
        <p:spPr bwMode="auto">
          <a:xfrm>
            <a:off x="6984756" y="2203451"/>
            <a:ext cx="496765" cy="411163"/>
          </a:xfrm>
          <a:prstGeom prst="rect">
            <a:avLst/>
          </a:prstGeom>
          <a:noFill/>
          <a:ln w="9525">
            <a:noFill/>
            <a:miter lim="800000"/>
            <a:headEnd/>
            <a:tailEnd/>
          </a:ln>
        </p:spPr>
        <p:txBody>
          <a:bodyPr wrap="none" anchor="ctr"/>
          <a:lstStyle/>
          <a:p>
            <a:endParaRPr lang="fr-FR"/>
          </a:p>
        </p:txBody>
      </p:sp>
      <p:sp>
        <p:nvSpPr>
          <p:cNvPr id="17474" name="Rectangle 168"/>
          <p:cNvSpPr>
            <a:spLocks noChangeArrowheads="1"/>
          </p:cNvSpPr>
          <p:nvPr/>
        </p:nvSpPr>
        <p:spPr bwMode="auto">
          <a:xfrm>
            <a:off x="7016995" y="2190751"/>
            <a:ext cx="262892"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J</a:t>
            </a:r>
          </a:p>
        </p:txBody>
      </p:sp>
      <p:sp>
        <p:nvSpPr>
          <p:cNvPr id="17475" name="Rectangle 169"/>
          <p:cNvSpPr>
            <a:spLocks noChangeArrowheads="1"/>
          </p:cNvSpPr>
          <p:nvPr/>
        </p:nvSpPr>
        <p:spPr bwMode="auto">
          <a:xfrm>
            <a:off x="6621341" y="2401888"/>
            <a:ext cx="490903" cy="411162"/>
          </a:xfrm>
          <a:prstGeom prst="rect">
            <a:avLst/>
          </a:prstGeom>
          <a:noFill/>
          <a:ln w="9525">
            <a:noFill/>
            <a:miter lim="800000"/>
            <a:headEnd/>
            <a:tailEnd/>
          </a:ln>
        </p:spPr>
        <p:txBody>
          <a:bodyPr wrap="none" anchor="ctr"/>
          <a:lstStyle/>
          <a:p>
            <a:endParaRPr lang="fr-FR"/>
          </a:p>
        </p:txBody>
      </p:sp>
      <p:sp>
        <p:nvSpPr>
          <p:cNvPr id="17476" name="Rectangle 170"/>
          <p:cNvSpPr>
            <a:spLocks noChangeArrowheads="1"/>
          </p:cNvSpPr>
          <p:nvPr/>
        </p:nvSpPr>
        <p:spPr bwMode="auto">
          <a:xfrm>
            <a:off x="6652113" y="2387601"/>
            <a:ext cx="312586" cy="369974"/>
          </a:xfrm>
          <a:prstGeom prst="rect">
            <a:avLst/>
          </a:prstGeom>
          <a:noFill/>
          <a:ln w="9525">
            <a:noFill/>
            <a:miter lim="800000"/>
            <a:headEnd/>
            <a:tailEnd/>
          </a:ln>
        </p:spPr>
        <p:txBody>
          <a:bodyPr wrap="none" lIns="92075" tIns="46038" rIns="92075" bIns="46038">
            <a:spAutoFit/>
          </a:bodyPr>
          <a:lstStyle/>
          <a:p>
            <a:pPr algn="l"/>
            <a:r>
              <a:rPr lang="fr-FR" sz="1800" b="1">
                <a:solidFill>
                  <a:srgbClr val="000000"/>
                </a:solidFill>
              </a:rPr>
              <a:t>K</a:t>
            </a:r>
          </a:p>
        </p:txBody>
      </p:sp>
      <p:sp>
        <p:nvSpPr>
          <p:cNvPr id="17477" name="Oval 171"/>
          <p:cNvSpPr>
            <a:spLocks noChangeArrowheads="1"/>
          </p:cNvSpPr>
          <p:nvPr/>
        </p:nvSpPr>
        <p:spPr bwMode="auto">
          <a:xfrm>
            <a:off x="5478341" y="2373313"/>
            <a:ext cx="74734" cy="61912"/>
          </a:xfrm>
          <a:prstGeom prst="ellipse">
            <a:avLst/>
          </a:prstGeom>
          <a:solidFill>
            <a:schemeClr val="tx1"/>
          </a:solidFill>
          <a:ln w="12700">
            <a:solidFill>
              <a:srgbClr val="000000"/>
            </a:solidFill>
            <a:round/>
            <a:headEnd/>
            <a:tailEnd/>
          </a:ln>
        </p:spPr>
        <p:txBody>
          <a:bodyPr wrap="none" anchor="ctr"/>
          <a:lstStyle/>
          <a:p>
            <a:endParaRPr lang="fr-FR"/>
          </a:p>
        </p:txBody>
      </p:sp>
      <p:sp>
        <p:nvSpPr>
          <p:cNvPr id="17478" name="Line 172"/>
          <p:cNvSpPr>
            <a:spLocks noChangeShapeType="1"/>
          </p:cNvSpPr>
          <p:nvPr/>
        </p:nvSpPr>
        <p:spPr bwMode="auto">
          <a:xfrm flipH="1">
            <a:off x="5085618" y="3224214"/>
            <a:ext cx="216877" cy="725487"/>
          </a:xfrm>
          <a:prstGeom prst="line">
            <a:avLst/>
          </a:prstGeom>
          <a:noFill/>
          <a:ln w="12700">
            <a:solidFill>
              <a:srgbClr val="3366FF"/>
            </a:solidFill>
            <a:round/>
            <a:headEnd type="none" w="sm" len="sm"/>
            <a:tailEnd type="none" w="sm" len="sm"/>
          </a:ln>
        </p:spPr>
        <p:txBody>
          <a:bodyPr/>
          <a:lstStyle/>
          <a:p>
            <a:endParaRPr lang="fr-FR"/>
          </a:p>
        </p:txBody>
      </p:sp>
      <p:sp>
        <p:nvSpPr>
          <p:cNvPr id="17479" name="Line 173"/>
          <p:cNvSpPr>
            <a:spLocks noChangeShapeType="1"/>
          </p:cNvSpPr>
          <p:nvPr/>
        </p:nvSpPr>
        <p:spPr bwMode="auto">
          <a:xfrm flipV="1">
            <a:off x="6089406" y="3983038"/>
            <a:ext cx="523143" cy="87312"/>
          </a:xfrm>
          <a:prstGeom prst="line">
            <a:avLst/>
          </a:prstGeom>
          <a:noFill/>
          <a:ln w="12700">
            <a:solidFill>
              <a:srgbClr val="FFCC00"/>
            </a:solidFill>
            <a:round/>
            <a:headEnd type="none" w="sm" len="sm"/>
            <a:tailEnd type="none" w="sm" len="sm"/>
          </a:ln>
        </p:spPr>
        <p:txBody>
          <a:bodyPr/>
          <a:lstStyle/>
          <a:p>
            <a:endParaRPr lang="fr-FR"/>
          </a:p>
        </p:txBody>
      </p:sp>
      <p:sp>
        <p:nvSpPr>
          <p:cNvPr id="17480" name="Line 174"/>
          <p:cNvSpPr>
            <a:spLocks noChangeShapeType="1"/>
          </p:cNvSpPr>
          <p:nvPr/>
        </p:nvSpPr>
        <p:spPr bwMode="auto">
          <a:xfrm>
            <a:off x="6243272" y="3094038"/>
            <a:ext cx="467457" cy="536575"/>
          </a:xfrm>
          <a:prstGeom prst="line">
            <a:avLst/>
          </a:prstGeom>
          <a:noFill/>
          <a:ln w="12700">
            <a:solidFill>
              <a:srgbClr val="FFCC00"/>
            </a:solidFill>
            <a:round/>
            <a:headEnd type="none" w="sm" len="sm"/>
            <a:tailEnd type="none" w="sm" len="sm"/>
          </a:ln>
        </p:spPr>
        <p:txBody>
          <a:bodyPr/>
          <a:lstStyle/>
          <a:p>
            <a:endParaRPr lang="fr-FR"/>
          </a:p>
        </p:txBody>
      </p:sp>
      <p:sp>
        <p:nvSpPr>
          <p:cNvPr id="17481" name="Line 175"/>
          <p:cNvSpPr>
            <a:spLocks noChangeShapeType="1"/>
          </p:cNvSpPr>
          <p:nvPr/>
        </p:nvSpPr>
        <p:spPr bwMode="auto">
          <a:xfrm flipH="1" flipV="1">
            <a:off x="5841756" y="2517776"/>
            <a:ext cx="1090246" cy="328613"/>
          </a:xfrm>
          <a:prstGeom prst="line">
            <a:avLst/>
          </a:prstGeom>
          <a:noFill/>
          <a:ln w="12700">
            <a:solidFill>
              <a:srgbClr val="FFCC00"/>
            </a:solidFill>
            <a:round/>
            <a:headEnd type="none" w="sm" len="sm"/>
            <a:tailEnd type="none" w="sm" len="sm"/>
          </a:ln>
        </p:spPr>
        <p:txBody>
          <a:bodyPr/>
          <a:lstStyle/>
          <a:p>
            <a:endParaRPr lang="fr-FR"/>
          </a:p>
        </p:txBody>
      </p:sp>
      <p:grpSp>
        <p:nvGrpSpPr>
          <p:cNvPr id="14" name="Group 178"/>
          <p:cNvGrpSpPr>
            <a:grpSpLocks/>
          </p:cNvGrpSpPr>
          <p:nvPr/>
        </p:nvGrpSpPr>
        <p:grpSpPr bwMode="auto">
          <a:xfrm>
            <a:off x="7214822" y="2513014"/>
            <a:ext cx="1292469" cy="314325"/>
            <a:chOff x="5008" y="1799"/>
            <a:chExt cx="882" cy="198"/>
          </a:xfrm>
        </p:grpSpPr>
        <p:sp>
          <p:nvSpPr>
            <p:cNvPr id="17500" name="Line 176"/>
            <p:cNvSpPr>
              <a:spLocks noChangeShapeType="1"/>
            </p:cNvSpPr>
            <p:nvPr/>
          </p:nvSpPr>
          <p:spPr bwMode="auto">
            <a:xfrm flipH="1" flipV="1">
              <a:off x="5097" y="1851"/>
              <a:ext cx="793" cy="146"/>
            </a:xfrm>
            <a:prstGeom prst="line">
              <a:avLst/>
            </a:prstGeom>
            <a:noFill/>
            <a:ln w="12700">
              <a:solidFill>
                <a:srgbClr val="FF0000"/>
              </a:solidFill>
              <a:round/>
              <a:headEnd type="none" w="sm" len="sm"/>
              <a:tailEnd type="none" w="sm" len="sm"/>
            </a:ln>
          </p:spPr>
          <p:txBody>
            <a:bodyPr/>
            <a:lstStyle/>
            <a:p>
              <a:endParaRPr lang="fr-FR"/>
            </a:p>
          </p:txBody>
        </p:sp>
        <p:sp>
          <p:nvSpPr>
            <p:cNvPr id="17501" name="Freeform 177"/>
            <p:cNvSpPr>
              <a:spLocks/>
            </p:cNvSpPr>
            <p:nvPr/>
          </p:nvSpPr>
          <p:spPr bwMode="auto">
            <a:xfrm>
              <a:off x="5008" y="1799"/>
              <a:ext cx="110" cy="102"/>
            </a:xfrm>
            <a:custGeom>
              <a:avLst/>
              <a:gdLst>
                <a:gd name="T0" fmla="*/ 109 w 110"/>
                <a:gd name="T1" fmla="*/ 0 h 102"/>
                <a:gd name="T2" fmla="*/ 0 w 110"/>
                <a:gd name="T3" fmla="*/ 34 h 102"/>
                <a:gd name="T4" fmla="*/ 87 w 110"/>
                <a:gd name="T5" fmla="*/ 101 h 102"/>
                <a:gd name="T6" fmla="*/ 109 w 110"/>
                <a:gd name="T7" fmla="*/ 0 h 102"/>
                <a:gd name="T8" fmla="*/ 0 60000 65536"/>
                <a:gd name="T9" fmla="*/ 0 60000 65536"/>
                <a:gd name="T10" fmla="*/ 0 60000 65536"/>
                <a:gd name="T11" fmla="*/ 0 60000 65536"/>
                <a:gd name="T12" fmla="*/ 0 w 110"/>
                <a:gd name="T13" fmla="*/ 0 h 102"/>
                <a:gd name="T14" fmla="*/ 110 w 110"/>
                <a:gd name="T15" fmla="*/ 102 h 102"/>
              </a:gdLst>
              <a:ahLst/>
              <a:cxnLst>
                <a:cxn ang="T8">
                  <a:pos x="T0" y="T1"/>
                </a:cxn>
                <a:cxn ang="T9">
                  <a:pos x="T2" y="T3"/>
                </a:cxn>
                <a:cxn ang="T10">
                  <a:pos x="T4" y="T5"/>
                </a:cxn>
                <a:cxn ang="T11">
                  <a:pos x="T6" y="T7"/>
                </a:cxn>
              </a:cxnLst>
              <a:rect l="T12" t="T13" r="T14" b="T15"/>
              <a:pathLst>
                <a:path w="110" h="102">
                  <a:moveTo>
                    <a:pt x="109" y="0"/>
                  </a:moveTo>
                  <a:lnTo>
                    <a:pt x="0" y="34"/>
                  </a:lnTo>
                  <a:lnTo>
                    <a:pt x="87" y="101"/>
                  </a:lnTo>
                  <a:lnTo>
                    <a:pt x="109" y="0"/>
                  </a:lnTo>
                </a:path>
              </a:pathLst>
            </a:custGeom>
            <a:solidFill>
              <a:srgbClr val="FF0000"/>
            </a:solidFill>
            <a:ln w="9525" cap="rnd">
              <a:noFill/>
              <a:round/>
              <a:headEnd/>
              <a:tailEnd/>
            </a:ln>
          </p:spPr>
          <p:txBody>
            <a:bodyPr/>
            <a:lstStyle/>
            <a:p>
              <a:endParaRPr lang="fr-FR"/>
            </a:p>
          </p:txBody>
        </p:sp>
      </p:grpSp>
      <p:sp>
        <p:nvSpPr>
          <p:cNvPr id="17483" name="Line 179"/>
          <p:cNvSpPr>
            <a:spLocks noChangeShapeType="1"/>
          </p:cNvSpPr>
          <p:nvPr/>
        </p:nvSpPr>
        <p:spPr bwMode="auto">
          <a:xfrm flipV="1">
            <a:off x="7629526" y="3441700"/>
            <a:ext cx="288680" cy="130175"/>
          </a:xfrm>
          <a:prstGeom prst="line">
            <a:avLst/>
          </a:prstGeom>
          <a:noFill/>
          <a:ln w="12700">
            <a:solidFill>
              <a:srgbClr val="FFCC00"/>
            </a:solidFill>
            <a:round/>
            <a:headEnd type="none" w="sm" len="sm"/>
            <a:tailEnd type="none" w="sm" len="sm"/>
          </a:ln>
        </p:spPr>
        <p:txBody>
          <a:bodyPr/>
          <a:lstStyle/>
          <a:p>
            <a:endParaRPr lang="fr-FR"/>
          </a:p>
        </p:txBody>
      </p:sp>
      <p:sp>
        <p:nvSpPr>
          <p:cNvPr id="17484" name="Line 180"/>
          <p:cNvSpPr>
            <a:spLocks noChangeShapeType="1"/>
          </p:cNvSpPr>
          <p:nvPr/>
        </p:nvSpPr>
        <p:spPr bwMode="auto">
          <a:xfrm flipV="1">
            <a:off x="7626595" y="3533776"/>
            <a:ext cx="376603" cy="436563"/>
          </a:xfrm>
          <a:prstGeom prst="line">
            <a:avLst/>
          </a:prstGeom>
          <a:noFill/>
          <a:ln w="12700">
            <a:solidFill>
              <a:srgbClr val="99CC00"/>
            </a:solidFill>
            <a:round/>
            <a:headEnd type="none" w="sm" len="sm"/>
            <a:tailEnd type="none" w="sm" len="sm"/>
          </a:ln>
        </p:spPr>
        <p:txBody>
          <a:bodyPr/>
          <a:lstStyle/>
          <a:p>
            <a:endParaRPr lang="fr-FR"/>
          </a:p>
        </p:txBody>
      </p:sp>
      <p:grpSp>
        <p:nvGrpSpPr>
          <p:cNvPr id="15" name="Group 183"/>
          <p:cNvGrpSpPr>
            <a:grpSpLocks/>
          </p:cNvGrpSpPr>
          <p:nvPr/>
        </p:nvGrpSpPr>
        <p:grpSpPr bwMode="auto">
          <a:xfrm>
            <a:off x="5050449" y="4549775"/>
            <a:ext cx="460131" cy="655638"/>
            <a:chOff x="3531" y="3082"/>
            <a:chExt cx="314" cy="413"/>
          </a:xfrm>
        </p:grpSpPr>
        <p:sp>
          <p:nvSpPr>
            <p:cNvPr id="17498" name="Line 181"/>
            <p:cNvSpPr>
              <a:spLocks noChangeShapeType="1"/>
            </p:cNvSpPr>
            <p:nvPr/>
          </p:nvSpPr>
          <p:spPr bwMode="auto">
            <a:xfrm>
              <a:off x="3531" y="3082"/>
              <a:ext cx="261" cy="339"/>
            </a:xfrm>
            <a:prstGeom prst="line">
              <a:avLst/>
            </a:prstGeom>
            <a:noFill/>
            <a:ln w="12700">
              <a:solidFill>
                <a:srgbClr val="FF0000"/>
              </a:solidFill>
              <a:round/>
              <a:headEnd type="none" w="sm" len="sm"/>
              <a:tailEnd type="none" w="sm" len="sm"/>
            </a:ln>
          </p:spPr>
          <p:txBody>
            <a:bodyPr/>
            <a:lstStyle/>
            <a:p>
              <a:endParaRPr lang="fr-FR"/>
            </a:p>
          </p:txBody>
        </p:sp>
        <p:sp>
          <p:nvSpPr>
            <p:cNvPr id="17499" name="Freeform 182"/>
            <p:cNvSpPr>
              <a:spLocks/>
            </p:cNvSpPr>
            <p:nvPr/>
          </p:nvSpPr>
          <p:spPr bwMode="auto">
            <a:xfrm>
              <a:off x="3742" y="3387"/>
              <a:ext cx="103" cy="108"/>
            </a:xfrm>
            <a:custGeom>
              <a:avLst/>
              <a:gdLst>
                <a:gd name="T0" fmla="*/ 0 w 103"/>
                <a:gd name="T1" fmla="*/ 57 h 108"/>
                <a:gd name="T2" fmla="*/ 102 w 103"/>
                <a:gd name="T3" fmla="*/ 107 h 108"/>
                <a:gd name="T4" fmla="*/ 83 w 103"/>
                <a:gd name="T5" fmla="*/ 0 h 108"/>
                <a:gd name="T6" fmla="*/ 0 w 103"/>
                <a:gd name="T7" fmla="*/ 57 h 108"/>
                <a:gd name="T8" fmla="*/ 0 60000 65536"/>
                <a:gd name="T9" fmla="*/ 0 60000 65536"/>
                <a:gd name="T10" fmla="*/ 0 60000 65536"/>
                <a:gd name="T11" fmla="*/ 0 60000 65536"/>
                <a:gd name="T12" fmla="*/ 0 w 103"/>
                <a:gd name="T13" fmla="*/ 0 h 108"/>
                <a:gd name="T14" fmla="*/ 103 w 103"/>
                <a:gd name="T15" fmla="*/ 108 h 108"/>
              </a:gdLst>
              <a:ahLst/>
              <a:cxnLst>
                <a:cxn ang="T8">
                  <a:pos x="T0" y="T1"/>
                </a:cxn>
                <a:cxn ang="T9">
                  <a:pos x="T2" y="T3"/>
                </a:cxn>
                <a:cxn ang="T10">
                  <a:pos x="T4" y="T5"/>
                </a:cxn>
                <a:cxn ang="T11">
                  <a:pos x="T6" y="T7"/>
                </a:cxn>
              </a:cxnLst>
              <a:rect l="T12" t="T13" r="T14" b="T15"/>
              <a:pathLst>
                <a:path w="103" h="108">
                  <a:moveTo>
                    <a:pt x="0" y="57"/>
                  </a:moveTo>
                  <a:lnTo>
                    <a:pt x="102" y="107"/>
                  </a:lnTo>
                  <a:lnTo>
                    <a:pt x="83" y="0"/>
                  </a:lnTo>
                  <a:lnTo>
                    <a:pt x="0" y="57"/>
                  </a:lnTo>
                </a:path>
              </a:pathLst>
            </a:custGeom>
            <a:solidFill>
              <a:srgbClr val="FF0000"/>
            </a:solidFill>
            <a:ln w="9525" cap="rnd">
              <a:noFill/>
              <a:round/>
              <a:headEnd/>
              <a:tailEnd/>
            </a:ln>
          </p:spPr>
          <p:txBody>
            <a:bodyPr/>
            <a:lstStyle/>
            <a:p>
              <a:endParaRPr lang="fr-FR"/>
            </a:p>
          </p:txBody>
        </p:sp>
      </p:grpSp>
      <p:sp>
        <p:nvSpPr>
          <p:cNvPr id="17486" name="Line 184"/>
          <p:cNvSpPr>
            <a:spLocks noChangeShapeType="1"/>
          </p:cNvSpPr>
          <p:nvPr/>
        </p:nvSpPr>
        <p:spPr bwMode="auto">
          <a:xfrm flipV="1">
            <a:off x="8476518" y="4691063"/>
            <a:ext cx="52754" cy="444500"/>
          </a:xfrm>
          <a:prstGeom prst="line">
            <a:avLst/>
          </a:prstGeom>
          <a:noFill/>
          <a:ln w="12700">
            <a:solidFill>
              <a:srgbClr val="FF0000"/>
            </a:solidFill>
            <a:round/>
            <a:headEnd type="none" w="sm" len="sm"/>
            <a:tailEnd type="none" w="sm" len="sm"/>
          </a:ln>
        </p:spPr>
        <p:txBody>
          <a:bodyPr/>
          <a:lstStyle/>
          <a:p>
            <a:endParaRPr lang="fr-FR"/>
          </a:p>
        </p:txBody>
      </p:sp>
      <p:grpSp>
        <p:nvGrpSpPr>
          <p:cNvPr id="16" name="Group 187"/>
          <p:cNvGrpSpPr>
            <a:grpSpLocks/>
          </p:cNvGrpSpPr>
          <p:nvPr/>
        </p:nvGrpSpPr>
        <p:grpSpPr bwMode="auto">
          <a:xfrm>
            <a:off x="7477126" y="2362201"/>
            <a:ext cx="464526" cy="161925"/>
            <a:chOff x="5187" y="1704"/>
            <a:chExt cx="317" cy="102"/>
          </a:xfrm>
        </p:grpSpPr>
        <p:sp>
          <p:nvSpPr>
            <p:cNvPr id="17496" name="Line 185"/>
            <p:cNvSpPr>
              <a:spLocks noChangeShapeType="1"/>
            </p:cNvSpPr>
            <p:nvPr/>
          </p:nvSpPr>
          <p:spPr bwMode="auto">
            <a:xfrm>
              <a:off x="5187" y="1754"/>
              <a:ext cx="224" cy="0"/>
            </a:xfrm>
            <a:prstGeom prst="line">
              <a:avLst/>
            </a:prstGeom>
            <a:noFill/>
            <a:ln w="12700">
              <a:solidFill>
                <a:srgbClr val="000000"/>
              </a:solidFill>
              <a:round/>
              <a:headEnd type="none" w="sm" len="sm"/>
              <a:tailEnd type="none" w="sm" len="sm"/>
            </a:ln>
          </p:spPr>
          <p:txBody>
            <a:bodyPr/>
            <a:lstStyle/>
            <a:p>
              <a:endParaRPr lang="fr-FR"/>
            </a:p>
          </p:txBody>
        </p:sp>
        <p:sp>
          <p:nvSpPr>
            <p:cNvPr id="17497" name="Freeform 186"/>
            <p:cNvSpPr>
              <a:spLocks/>
            </p:cNvSpPr>
            <p:nvPr/>
          </p:nvSpPr>
          <p:spPr bwMode="auto">
            <a:xfrm>
              <a:off x="5404" y="1704"/>
              <a:ext cx="100" cy="102"/>
            </a:xfrm>
            <a:custGeom>
              <a:avLst/>
              <a:gdLst>
                <a:gd name="T0" fmla="*/ 0 w 100"/>
                <a:gd name="T1" fmla="*/ 101 h 102"/>
                <a:gd name="T2" fmla="*/ 99 w 100"/>
                <a:gd name="T3" fmla="*/ 49 h 102"/>
                <a:gd name="T4" fmla="*/ 0 w 100"/>
                <a:gd name="T5" fmla="*/ 0 h 102"/>
                <a:gd name="T6" fmla="*/ 0 w 100"/>
                <a:gd name="T7" fmla="*/ 101 h 102"/>
                <a:gd name="T8" fmla="*/ 0 60000 65536"/>
                <a:gd name="T9" fmla="*/ 0 60000 65536"/>
                <a:gd name="T10" fmla="*/ 0 60000 65536"/>
                <a:gd name="T11" fmla="*/ 0 60000 65536"/>
                <a:gd name="T12" fmla="*/ 0 w 100"/>
                <a:gd name="T13" fmla="*/ 0 h 102"/>
                <a:gd name="T14" fmla="*/ 100 w 100"/>
                <a:gd name="T15" fmla="*/ 102 h 102"/>
              </a:gdLst>
              <a:ahLst/>
              <a:cxnLst>
                <a:cxn ang="T8">
                  <a:pos x="T0" y="T1"/>
                </a:cxn>
                <a:cxn ang="T9">
                  <a:pos x="T2" y="T3"/>
                </a:cxn>
                <a:cxn ang="T10">
                  <a:pos x="T4" y="T5"/>
                </a:cxn>
                <a:cxn ang="T11">
                  <a:pos x="T6" y="T7"/>
                </a:cxn>
              </a:cxnLst>
              <a:rect l="T12" t="T13" r="T14" b="T15"/>
              <a:pathLst>
                <a:path w="100" h="102">
                  <a:moveTo>
                    <a:pt x="0" y="101"/>
                  </a:moveTo>
                  <a:lnTo>
                    <a:pt x="99" y="49"/>
                  </a:lnTo>
                  <a:lnTo>
                    <a:pt x="0" y="0"/>
                  </a:lnTo>
                  <a:lnTo>
                    <a:pt x="0" y="101"/>
                  </a:lnTo>
                </a:path>
              </a:pathLst>
            </a:custGeom>
            <a:solidFill>
              <a:srgbClr val="000000"/>
            </a:solidFill>
            <a:ln w="9525" cap="rnd">
              <a:noFill/>
              <a:round/>
              <a:headEnd/>
              <a:tailEnd/>
            </a:ln>
          </p:spPr>
          <p:txBody>
            <a:bodyPr/>
            <a:lstStyle/>
            <a:p>
              <a:endParaRPr lang="fr-FR"/>
            </a:p>
          </p:txBody>
        </p:sp>
      </p:grpSp>
      <p:grpSp>
        <p:nvGrpSpPr>
          <p:cNvPr id="17" name="Group 190"/>
          <p:cNvGrpSpPr>
            <a:grpSpLocks/>
          </p:cNvGrpSpPr>
          <p:nvPr/>
        </p:nvGrpSpPr>
        <p:grpSpPr bwMode="auto">
          <a:xfrm>
            <a:off x="6990618" y="4718051"/>
            <a:ext cx="149469" cy="409575"/>
            <a:chOff x="4855" y="3188"/>
            <a:chExt cx="102" cy="258"/>
          </a:xfrm>
        </p:grpSpPr>
        <p:sp>
          <p:nvSpPr>
            <p:cNvPr id="17494" name="Line 188"/>
            <p:cNvSpPr>
              <a:spLocks noChangeShapeType="1"/>
            </p:cNvSpPr>
            <p:nvPr/>
          </p:nvSpPr>
          <p:spPr bwMode="auto">
            <a:xfrm>
              <a:off x="4907" y="3188"/>
              <a:ext cx="0" cy="165"/>
            </a:xfrm>
            <a:prstGeom prst="line">
              <a:avLst/>
            </a:prstGeom>
            <a:noFill/>
            <a:ln w="12700">
              <a:solidFill>
                <a:srgbClr val="000000"/>
              </a:solidFill>
              <a:round/>
              <a:headEnd type="none" w="sm" len="sm"/>
              <a:tailEnd type="none" w="sm" len="sm"/>
            </a:ln>
          </p:spPr>
          <p:txBody>
            <a:bodyPr/>
            <a:lstStyle/>
            <a:p>
              <a:endParaRPr lang="fr-FR"/>
            </a:p>
          </p:txBody>
        </p:sp>
        <p:sp>
          <p:nvSpPr>
            <p:cNvPr id="17495" name="Freeform 189"/>
            <p:cNvSpPr>
              <a:spLocks/>
            </p:cNvSpPr>
            <p:nvPr/>
          </p:nvSpPr>
          <p:spPr bwMode="auto">
            <a:xfrm>
              <a:off x="4855" y="3347"/>
              <a:ext cx="102" cy="99"/>
            </a:xfrm>
            <a:custGeom>
              <a:avLst/>
              <a:gdLst>
                <a:gd name="T0" fmla="*/ 0 w 102"/>
                <a:gd name="T1" fmla="*/ 0 h 99"/>
                <a:gd name="T2" fmla="*/ 51 w 102"/>
                <a:gd name="T3" fmla="*/ 98 h 99"/>
                <a:gd name="T4" fmla="*/ 101 w 102"/>
                <a:gd name="T5" fmla="*/ 0 h 99"/>
                <a:gd name="T6" fmla="*/ 0 w 102"/>
                <a:gd name="T7" fmla="*/ 0 h 99"/>
                <a:gd name="T8" fmla="*/ 0 60000 65536"/>
                <a:gd name="T9" fmla="*/ 0 60000 65536"/>
                <a:gd name="T10" fmla="*/ 0 60000 65536"/>
                <a:gd name="T11" fmla="*/ 0 60000 65536"/>
                <a:gd name="T12" fmla="*/ 0 w 102"/>
                <a:gd name="T13" fmla="*/ 0 h 99"/>
                <a:gd name="T14" fmla="*/ 102 w 102"/>
                <a:gd name="T15" fmla="*/ 99 h 99"/>
              </a:gdLst>
              <a:ahLst/>
              <a:cxnLst>
                <a:cxn ang="T8">
                  <a:pos x="T0" y="T1"/>
                </a:cxn>
                <a:cxn ang="T9">
                  <a:pos x="T2" y="T3"/>
                </a:cxn>
                <a:cxn ang="T10">
                  <a:pos x="T4" y="T5"/>
                </a:cxn>
                <a:cxn ang="T11">
                  <a:pos x="T6" y="T7"/>
                </a:cxn>
              </a:cxnLst>
              <a:rect l="T12" t="T13" r="T14" b="T15"/>
              <a:pathLst>
                <a:path w="102" h="99">
                  <a:moveTo>
                    <a:pt x="0" y="0"/>
                  </a:moveTo>
                  <a:lnTo>
                    <a:pt x="51" y="98"/>
                  </a:lnTo>
                  <a:lnTo>
                    <a:pt x="101" y="0"/>
                  </a:lnTo>
                  <a:lnTo>
                    <a:pt x="0" y="0"/>
                  </a:lnTo>
                </a:path>
              </a:pathLst>
            </a:custGeom>
            <a:solidFill>
              <a:srgbClr val="000000"/>
            </a:solidFill>
            <a:ln w="9525" cap="rnd">
              <a:noFill/>
              <a:round/>
              <a:headEnd/>
              <a:tailEnd/>
            </a:ln>
          </p:spPr>
          <p:txBody>
            <a:bodyPr/>
            <a:lstStyle/>
            <a:p>
              <a:endParaRPr lang="fr-FR"/>
            </a:p>
          </p:txBody>
        </p:sp>
      </p:grpSp>
      <p:sp>
        <p:nvSpPr>
          <p:cNvPr id="17489" name="Line 191"/>
          <p:cNvSpPr>
            <a:spLocks noChangeShapeType="1"/>
          </p:cNvSpPr>
          <p:nvPr/>
        </p:nvSpPr>
        <p:spPr bwMode="auto">
          <a:xfrm flipH="1">
            <a:off x="6323868" y="4806951"/>
            <a:ext cx="279889" cy="784225"/>
          </a:xfrm>
          <a:prstGeom prst="line">
            <a:avLst/>
          </a:prstGeom>
          <a:noFill/>
          <a:ln w="12700">
            <a:solidFill>
              <a:srgbClr val="FF0000"/>
            </a:solidFill>
            <a:round/>
            <a:headEnd type="none" w="sm" len="sm"/>
            <a:tailEnd type="none" w="sm" len="sm"/>
          </a:ln>
        </p:spPr>
        <p:txBody>
          <a:bodyPr/>
          <a:lstStyle/>
          <a:p>
            <a:endParaRPr lang="fr-FR"/>
          </a:p>
        </p:txBody>
      </p:sp>
      <p:sp>
        <p:nvSpPr>
          <p:cNvPr id="17490" name="Line 192"/>
          <p:cNvSpPr>
            <a:spLocks noChangeShapeType="1"/>
          </p:cNvSpPr>
          <p:nvPr/>
        </p:nvSpPr>
        <p:spPr bwMode="auto">
          <a:xfrm>
            <a:off x="6023464" y="4864100"/>
            <a:ext cx="120162" cy="673100"/>
          </a:xfrm>
          <a:prstGeom prst="line">
            <a:avLst/>
          </a:prstGeom>
          <a:noFill/>
          <a:ln w="12700">
            <a:solidFill>
              <a:srgbClr val="FF0000"/>
            </a:solidFill>
            <a:round/>
            <a:headEnd type="none" w="sm" len="sm"/>
            <a:tailEnd type="none" w="sm" len="sm"/>
          </a:ln>
        </p:spPr>
        <p:txBody>
          <a:bodyPr/>
          <a:lstStyle/>
          <a:p>
            <a:endParaRPr lang="fr-FR"/>
          </a:p>
        </p:txBody>
      </p:sp>
      <p:sp>
        <p:nvSpPr>
          <p:cNvPr id="17491" name="Line 193"/>
          <p:cNvSpPr>
            <a:spLocks noChangeShapeType="1"/>
          </p:cNvSpPr>
          <p:nvPr/>
        </p:nvSpPr>
        <p:spPr bwMode="auto">
          <a:xfrm flipV="1">
            <a:off x="7162067" y="5487989"/>
            <a:ext cx="1008185" cy="200025"/>
          </a:xfrm>
          <a:prstGeom prst="line">
            <a:avLst/>
          </a:prstGeom>
          <a:noFill/>
          <a:ln w="12700">
            <a:solidFill>
              <a:srgbClr val="FF0000"/>
            </a:solidFill>
            <a:round/>
            <a:headEnd type="none" w="sm" len="sm"/>
            <a:tailEnd type="none" w="sm" len="sm"/>
          </a:ln>
        </p:spPr>
        <p:txBody>
          <a:bodyPr/>
          <a:lstStyle/>
          <a:p>
            <a:endParaRPr lang="fr-FR"/>
          </a:p>
        </p:txBody>
      </p:sp>
      <p:sp>
        <p:nvSpPr>
          <p:cNvPr id="191" name="Rectangle 2"/>
          <p:cNvSpPr txBox="1">
            <a:spLocks noChangeArrowheads="1"/>
          </p:cNvSpPr>
          <p:nvPr/>
        </p:nvSpPr>
        <p:spPr bwMode="auto">
          <a:xfrm>
            <a:off x="244520" y="764610"/>
            <a:ext cx="8763000" cy="486287"/>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Optimisation of the maintenance </a:t>
            </a:r>
            <a:r>
              <a:rPr lang="en-GB" sz="3200" b="1" kern="0" dirty="0" smtClean="0">
                <a:solidFill>
                  <a:srgbClr val="506361"/>
                </a:solidFill>
                <a:latin typeface="Arial"/>
              </a:rPr>
              <a:t>strategy</a:t>
            </a:r>
            <a:endParaRPr lang="fr-FR" sz="3200" b="1" kern="0" dirty="0" smtClean="0">
              <a:solidFill>
                <a:srgbClr val="506361"/>
              </a:solidFill>
              <a:latin typeface="Arial"/>
            </a:endParaRPr>
          </a:p>
        </p:txBody>
      </p:sp>
      <p:sp>
        <p:nvSpPr>
          <p:cNvPr id="192"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19</a:t>
            </a:fld>
            <a:endParaRPr lang="fr-FR"/>
          </a:p>
        </p:txBody>
      </p:sp>
      <p:sp>
        <p:nvSpPr>
          <p:cNvPr id="193"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94"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19</a:t>
            </a:fld>
            <a:endParaRPr lang="en-GB" sz="1000"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4294967295"/>
          </p:nvPr>
        </p:nvSpPr>
        <p:spPr>
          <a:xfrm>
            <a:off x="952550" y="1950740"/>
            <a:ext cx="7992888" cy="3168352"/>
          </a:xfrm>
        </p:spPr>
        <p:txBody>
          <a:bodyPr/>
          <a:lstStyle/>
          <a:p>
            <a:pPr marL="1435100" indent="-1435100" hangingPunct="1">
              <a:buNone/>
            </a:pPr>
            <a:r>
              <a:rPr lang="en-GB" sz="2000" b="0" dirty="0" smtClean="0">
                <a:solidFill>
                  <a:srgbClr val="506361"/>
                </a:solidFill>
                <a:ea typeface="+mn-ea"/>
                <a:cs typeface="+mn-cs"/>
                <a:sym typeface="Wingdings" pitchFamily="2" charset="2"/>
              </a:rPr>
              <a:t>1 – </a:t>
            </a:r>
            <a:r>
              <a:rPr lang="en-GB" sz="2000" b="0" dirty="0" smtClean="0">
                <a:solidFill>
                  <a:srgbClr val="506361"/>
                </a:solidFill>
              </a:rPr>
              <a:t>System rail and Modern signalling problem </a:t>
            </a:r>
            <a:endParaRPr lang="fr-FR" sz="2000" b="0" dirty="0" smtClean="0">
              <a:solidFill>
                <a:srgbClr val="506361"/>
              </a:solidFill>
            </a:endParaRPr>
          </a:p>
          <a:p>
            <a:pPr marL="0" indent="-1435100" hangingPunct="1">
              <a:buNone/>
            </a:pPr>
            <a:r>
              <a:rPr lang="en-GB" sz="2000" b="0" dirty="0" smtClean="0">
                <a:solidFill>
                  <a:srgbClr val="506361"/>
                </a:solidFill>
                <a:ea typeface="+mn-ea"/>
                <a:cs typeface="+mn-cs"/>
                <a:sym typeface="Wingdings" pitchFamily="2" charset="2"/>
              </a:rPr>
              <a:t>2 </a:t>
            </a:r>
            <a:r>
              <a:rPr lang="en-GB" sz="2000" b="0" dirty="0" smtClean="0">
                <a:solidFill>
                  <a:srgbClr val="506361"/>
                </a:solidFill>
                <a:ea typeface="+mn-ea"/>
                <a:cs typeface="+mn-cs"/>
                <a:sym typeface="Wingdings" pitchFamily="2" charset="2"/>
              </a:rPr>
              <a:t>– </a:t>
            </a:r>
            <a:r>
              <a:rPr lang="en-GB" sz="2000" b="0" dirty="0" smtClean="0">
                <a:solidFill>
                  <a:srgbClr val="506361"/>
                </a:solidFill>
              </a:rPr>
              <a:t>Architectures signalling choices specification requirement</a:t>
            </a:r>
            <a:endParaRPr lang="en-GB" sz="2000" b="0" dirty="0" smtClean="0">
              <a:solidFill>
                <a:srgbClr val="506361"/>
              </a:solidFill>
              <a:sym typeface="Wingdings" pitchFamily="2" charset="2"/>
            </a:endParaRPr>
          </a:p>
          <a:p>
            <a:pPr marL="360000" indent="-1435100" hangingPunct="1">
              <a:buNone/>
            </a:pPr>
            <a:r>
              <a:rPr lang="en-GB" sz="2000" b="0" dirty="0" smtClean="0">
                <a:solidFill>
                  <a:srgbClr val="506361"/>
                </a:solidFill>
                <a:sym typeface="Wingdings" pitchFamily="2" charset="2"/>
              </a:rPr>
              <a:t>3 – </a:t>
            </a:r>
            <a:r>
              <a:rPr lang="en-GB" sz="2000" b="0" dirty="0" smtClean="0">
                <a:solidFill>
                  <a:srgbClr val="506361"/>
                </a:solidFill>
              </a:rPr>
              <a:t>Failure distribution and maintenance strategy optimisation</a:t>
            </a:r>
            <a:endParaRPr lang="fr-FR" sz="2000" b="0" dirty="0" smtClean="0">
              <a:solidFill>
                <a:srgbClr val="506361"/>
              </a:solidFill>
            </a:endParaRPr>
          </a:p>
          <a:p>
            <a:pPr marL="1435100" indent="-1435100" hangingPunct="1">
              <a:buNone/>
            </a:pPr>
            <a:r>
              <a:rPr lang="en-GB" sz="2000" b="0" dirty="0" smtClean="0">
                <a:solidFill>
                  <a:srgbClr val="506361"/>
                </a:solidFill>
                <a:sym typeface="Wingdings" pitchFamily="2" charset="2"/>
              </a:rPr>
              <a:t>4 – Optimisation of HSL </a:t>
            </a:r>
            <a:r>
              <a:rPr lang="en-GB" sz="2000" b="0" dirty="0" smtClean="0">
                <a:solidFill>
                  <a:srgbClr val="506361"/>
                </a:solidFill>
                <a:ea typeface="+mn-ea"/>
                <a:cs typeface="+mn-cs"/>
                <a:sym typeface="Wingdings" pitchFamily="2" charset="2"/>
              </a:rPr>
              <a:t>maintenance strategy</a:t>
            </a:r>
          </a:p>
          <a:p>
            <a:pPr marL="1435100" indent="-1435100" hangingPunct="1">
              <a:buNone/>
            </a:pPr>
            <a:r>
              <a:rPr lang="en-GB" sz="2000" b="0" dirty="0" smtClean="0">
                <a:solidFill>
                  <a:srgbClr val="506361"/>
                </a:solidFill>
                <a:ea typeface="+mn-ea"/>
                <a:cs typeface="+mn-cs"/>
                <a:sym typeface="Wingdings" pitchFamily="2" charset="2"/>
              </a:rPr>
              <a:t>5 – Conclusion </a:t>
            </a:r>
          </a:p>
        </p:txBody>
      </p:sp>
      <p:sp>
        <p:nvSpPr>
          <p:cNvPr id="7" name="Rectangle 2"/>
          <p:cNvSpPr txBox="1">
            <a:spLocks noChangeArrowheads="1"/>
          </p:cNvSpPr>
          <p:nvPr/>
        </p:nvSpPr>
        <p:spPr bwMode="auto">
          <a:xfrm>
            <a:off x="244520" y="391065"/>
            <a:ext cx="8763000" cy="535531"/>
          </a:xfrm>
          <a:prstGeom prst="rect">
            <a:avLst/>
          </a:prstGeom>
          <a:noFill/>
          <a:ln w="9525">
            <a:noFill/>
            <a:miter lim="800000"/>
            <a:headEnd/>
            <a:tailEnd/>
          </a:ln>
        </p:spPr>
        <p:txBody>
          <a:bodyPr anchor="b">
            <a:spAutoFit/>
          </a:bodyPr>
          <a:lstStyle/>
          <a:p>
            <a:pPr hangingPunct="0">
              <a:lnSpc>
                <a:spcPct val="90000"/>
              </a:lnSpc>
              <a:defRPr/>
            </a:pPr>
            <a:r>
              <a:rPr lang="en-GB" sz="3200" b="1" kern="0" dirty="0" smtClean="0">
                <a:solidFill>
                  <a:srgbClr val="506361"/>
                </a:solidFill>
                <a:latin typeface="Arial"/>
              </a:rPr>
              <a:t>CONTENT</a:t>
            </a:r>
            <a:endParaRPr lang="fr-FR" sz="3200" b="1" kern="0" dirty="0">
              <a:solidFill>
                <a:srgbClr val="506361"/>
              </a:solidFill>
              <a:latin typeface="Arial"/>
            </a:endParaRPr>
          </a:p>
        </p:txBody>
      </p:sp>
      <p:sp>
        <p:nvSpPr>
          <p:cNvPr id="6"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8"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0" name="Rectangle 466"/>
          <p:cNvSpPr>
            <a:spLocks noChangeArrowheads="1"/>
          </p:cNvSpPr>
          <p:nvPr/>
        </p:nvSpPr>
        <p:spPr bwMode="auto">
          <a:xfrm>
            <a:off x="428303" y="1694334"/>
            <a:ext cx="4724624" cy="4744185"/>
          </a:xfrm>
          <a:prstGeom prst="rect">
            <a:avLst/>
          </a:prstGeom>
          <a:noFill/>
          <a:ln w="9525">
            <a:noFill/>
            <a:miter lim="800000"/>
            <a:headEnd/>
            <a:tailEnd/>
          </a:ln>
        </p:spPr>
        <p:txBody>
          <a:bodyPr wrap="square" lIns="92075" tIns="46038" rIns="92075" bIns="46038">
            <a:spAutoFit/>
          </a:bodyPr>
          <a:lstStyle/>
          <a:p>
            <a:pPr marL="190500" indent="-190500">
              <a:spcBef>
                <a:spcPct val="48000"/>
              </a:spcBef>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Example of results for a sector of 100km </a:t>
            </a:r>
          </a:p>
          <a:p>
            <a:pPr marL="190500" indent="-190500">
              <a:spcBef>
                <a:spcPct val="48000"/>
              </a:spcBef>
              <a:buFont typeface="Arial" pitchFamily="34" charset="0"/>
              <a:buChar char="•"/>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37% reduction of downtime rate through the existence of a remote monitoring and a supervision centre</a:t>
            </a:r>
          </a:p>
          <a:p>
            <a:pPr marL="190500" indent="-190500">
              <a:spcBef>
                <a:spcPct val="48000"/>
              </a:spcBef>
              <a:buFont typeface="Arial" pitchFamily="34" charset="0"/>
              <a:buChar char="•"/>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45% reduction in the rate with </a:t>
            </a:r>
            <a:b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remote monitoring and a subdivision </a:t>
            </a:r>
            <a:b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of the sector into two half-teams </a:t>
            </a:r>
            <a:b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at recognised mid sectors</a:t>
            </a:r>
          </a:p>
          <a:p>
            <a:pPr marL="190500" indent="-190500">
              <a:spcBef>
                <a:spcPct val="24000"/>
              </a:spcBef>
              <a:buFontTx/>
              <a:buChar char="•"/>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60% reduction in the rate when the actions on the organization complement the technical provisions</a:t>
            </a:r>
          </a:p>
          <a:p>
            <a:pPr marL="190500" indent="-190500">
              <a:spcBef>
                <a:spcPct val="24000"/>
              </a:spcBef>
              <a:buFontTx/>
              <a:buChar char="•"/>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Response times are minimal when the average position of the sector and homes of the  agents are set at mid sector</a:t>
            </a:r>
          </a:p>
          <a:p>
            <a:pPr marL="190500" indent="-190500">
              <a:spcBef>
                <a:spcPct val="24000"/>
              </a:spcBef>
              <a:buFontTx/>
              <a:buChar char="•"/>
            </a:pPr>
            <a:r>
              <a:rPr lang="en-GB"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Load factor of supervision centre ...</a:t>
            </a:r>
          </a:p>
        </p:txBody>
      </p:sp>
      <p:grpSp>
        <p:nvGrpSpPr>
          <p:cNvPr id="2" name="Group 465"/>
          <p:cNvGrpSpPr>
            <a:grpSpLocks/>
          </p:cNvGrpSpPr>
          <p:nvPr/>
        </p:nvGrpSpPr>
        <p:grpSpPr bwMode="auto">
          <a:xfrm>
            <a:off x="4759571" y="1206500"/>
            <a:ext cx="4366847" cy="5314950"/>
            <a:chOff x="3248" y="760"/>
            <a:chExt cx="2980" cy="3348"/>
          </a:xfrm>
        </p:grpSpPr>
        <p:grpSp>
          <p:nvGrpSpPr>
            <p:cNvPr id="3" name="Group 30"/>
            <p:cNvGrpSpPr>
              <a:grpSpLocks/>
            </p:cNvGrpSpPr>
            <p:nvPr/>
          </p:nvGrpSpPr>
          <p:grpSpPr bwMode="auto">
            <a:xfrm>
              <a:off x="3906" y="1524"/>
              <a:ext cx="376" cy="82"/>
              <a:chOff x="3906" y="1524"/>
              <a:chExt cx="376" cy="82"/>
            </a:xfrm>
          </p:grpSpPr>
          <p:sp>
            <p:nvSpPr>
              <p:cNvPr id="20927" name="Freeform 8"/>
              <p:cNvSpPr>
                <a:spLocks/>
              </p:cNvSpPr>
              <p:nvPr/>
            </p:nvSpPr>
            <p:spPr bwMode="auto">
              <a:xfrm>
                <a:off x="4224" y="1561"/>
                <a:ext cx="19" cy="19"/>
              </a:xfrm>
              <a:custGeom>
                <a:avLst/>
                <a:gdLst>
                  <a:gd name="T0" fmla="*/ 18 w 19"/>
                  <a:gd name="T1" fmla="*/ 18 h 19"/>
                  <a:gd name="T2" fmla="*/ 18 w 19"/>
                  <a:gd name="T3" fmla="*/ 5 h 19"/>
                  <a:gd name="T4" fmla="*/ 18 w 19"/>
                  <a:gd name="T5" fmla="*/ 5 h 19"/>
                  <a:gd name="T6" fmla="*/ 10 w 19"/>
                  <a:gd name="T7" fmla="*/ 0 h 19"/>
                  <a:gd name="T8" fmla="*/ 10 w 19"/>
                  <a:gd name="T9" fmla="*/ 0 h 19"/>
                  <a:gd name="T10" fmla="*/ 5 w 19"/>
                  <a:gd name="T11" fmla="*/ 0 h 19"/>
                  <a:gd name="T12" fmla="*/ 0 w 19"/>
                  <a:gd name="T13" fmla="*/ 5 h 19"/>
                  <a:gd name="T14" fmla="*/ 0 w 19"/>
                  <a:gd name="T15" fmla="*/ 10 h 19"/>
                  <a:gd name="T16" fmla="*/ 5 w 19"/>
                  <a:gd name="T17" fmla="*/ 18 h 19"/>
                  <a:gd name="T18" fmla="*/ 10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0" y="0"/>
                    </a:lnTo>
                    <a:lnTo>
                      <a:pt x="5" y="0"/>
                    </a:lnTo>
                    <a:lnTo>
                      <a:pt x="0" y="5"/>
                    </a:lnTo>
                    <a:lnTo>
                      <a:pt x="0" y="10"/>
                    </a:lnTo>
                    <a:lnTo>
                      <a:pt x="5" y="18"/>
                    </a:lnTo>
                    <a:lnTo>
                      <a:pt x="10" y="18"/>
                    </a:lnTo>
                    <a:lnTo>
                      <a:pt x="18" y="18"/>
                    </a:lnTo>
                  </a:path>
                </a:pathLst>
              </a:custGeom>
              <a:solidFill>
                <a:srgbClr val="000000"/>
              </a:solidFill>
              <a:ln w="9525" cap="rnd">
                <a:noFill/>
                <a:round/>
                <a:headEnd/>
                <a:tailEnd/>
              </a:ln>
            </p:spPr>
            <p:txBody>
              <a:bodyPr/>
              <a:lstStyle/>
              <a:p>
                <a:endParaRPr lang="fr-FR"/>
              </a:p>
            </p:txBody>
          </p:sp>
          <p:sp>
            <p:nvSpPr>
              <p:cNvPr id="20928" name="Freeform 9"/>
              <p:cNvSpPr>
                <a:spLocks/>
              </p:cNvSpPr>
              <p:nvPr/>
            </p:nvSpPr>
            <p:spPr bwMode="auto">
              <a:xfrm>
                <a:off x="4207" y="1561"/>
                <a:ext cx="21" cy="19"/>
              </a:xfrm>
              <a:custGeom>
                <a:avLst/>
                <a:gdLst>
                  <a:gd name="T0" fmla="*/ 20 w 21"/>
                  <a:gd name="T1" fmla="*/ 18 h 19"/>
                  <a:gd name="T2" fmla="*/ 20 w 21"/>
                  <a:gd name="T3" fmla="*/ 5 h 19"/>
                  <a:gd name="T4" fmla="*/ 20 w 21"/>
                  <a:gd name="T5" fmla="*/ 5 h 19"/>
                  <a:gd name="T6" fmla="*/ 13 w 21"/>
                  <a:gd name="T7" fmla="*/ 0 h 19"/>
                  <a:gd name="T8" fmla="*/ 13 w 21"/>
                  <a:gd name="T9" fmla="*/ 0 h 19"/>
                  <a:gd name="T10" fmla="*/ 6 w 21"/>
                  <a:gd name="T11" fmla="*/ 0 h 19"/>
                  <a:gd name="T12" fmla="*/ 0 w 21"/>
                  <a:gd name="T13" fmla="*/ 5 h 19"/>
                  <a:gd name="T14" fmla="*/ 0 w 21"/>
                  <a:gd name="T15" fmla="*/ 10 h 19"/>
                  <a:gd name="T16" fmla="*/ 6 w 21"/>
                  <a:gd name="T17" fmla="*/ 18 h 19"/>
                  <a:gd name="T18" fmla="*/ 13 w 21"/>
                  <a:gd name="T19" fmla="*/ 18 h 19"/>
                  <a:gd name="T20" fmla="*/ 20 w 21"/>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8"/>
                    </a:moveTo>
                    <a:lnTo>
                      <a:pt x="20" y="5"/>
                    </a:lnTo>
                    <a:lnTo>
                      <a:pt x="13" y="0"/>
                    </a:lnTo>
                    <a:lnTo>
                      <a:pt x="6" y="0"/>
                    </a:lnTo>
                    <a:lnTo>
                      <a:pt x="0" y="5"/>
                    </a:lnTo>
                    <a:lnTo>
                      <a:pt x="0" y="10"/>
                    </a:lnTo>
                    <a:lnTo>
                      <a:pt x="6" y="18"/>
                    </a:lnTo>
                    <a:lnTo>
                      <a:pt x="13" y="18"/>
                    </a:lnTo>
                    <a:lnTo>
                      <a:pt x="20" y="18"/>
                    </a:lnTo>
                  </a:path>
                </a:pathLst>
              </a:custGeom>
              <a:solidFill>
                <a:srgbClr val="000000"/>
              </a:solidFill>
              <a:ln w="9525" cap="rnd">
                <a:noFill/>
                <a:round/>
                <a:headEnd/>
                <a:tailEnd/>
              </a:ln>
            </p:spPr>
            <p:txBody>
              <a:bodyPr/>
              <a:lstStyle/>
              <a:p>
                <a:endParaRPr lang="fr-FR"/>
              </a:p>
            </p:txBody>
          </p:sp>
          <p:sp>
            <p:nvSpPr>
              <p:cNvPr id="20929" name="Freeform 10"/>
              <p:cNvSpPr>
                <a:spLocks/>
              </p:cNvSpPr>
              <p:nvPr/>
            </p:nvSpPr>
            <p:spPr bwMode="auto">
              <a:xfrm>
                <a:off x="4191" y="1561"/>
                <a:ext cx="20" cy="19"/>
              </a:xfrm>
              <a:custGeom>
                <a:avLst/>
                <a:gdLst>
                  <a:gd name="T0" fmla="*/ 19 w 20"/>
                  <a:gd name="T1" fmla="*/ 18 h 19"/>
                  <a:gd name="T2" fmla="*/ 19 w 20"/>
                  <a:gd name="T3" fmla="*/ 5 h 19"/>
                  <a:gd name="T4" fmla="*/ 19 w 20"/>
                  <a:gd name="T5" fmla="*/ 5 h 19"/>
                  <a:gd name="T6" fmla="*/ 13 w 20"/>
                  <a:gd name="T7" fmla="*/ 0 h 19"/>
                  <a:gd name="T8" fmla="*/ 13 w 20"/>
                  <a:gd name="T9" fmla="*/ 0 h 19"/>
                  <a:gd name="T10" fmla="*/ 5 w 20"/>
                  <a:gd name="T11" fmla="*/ 0 h 19"/>
                  <a:gd name="T12" fmla="*/ 0 w 20"/>
                  <a:gd name="T13" fmla="*/ 5 h 19"/>
                  <a:gd name="T14" fmla="*/ 0 w 20"/>
                  <a:gd name="T15" fmla="*/ 10 h 19"/>
                  <a:gd name="T16" fmla="*/ 5 w 20"/>
                  <a:gd name="T17" fmla="*/ 18 h 19"/>
                  <a:gd name="T18" fmla="*/ 13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3" y="0"/>
                    </a:lnTo>
                    <a:lnTo>
                      <a:pt x="5" y="0"/>
                    </a:lnTo>
                    <a:lnTo>
                      <a:pt x="0" y="5"/>
                    </a:lnTo>
                    <a:lnTo>
                      <a:pt x="0" y="10"/>
                    </a:lnTo>
                    <a:lnTo>
                      <a:pt x="5" y="18"/>
                    </a:lnTo>
                    <a:lnTo>
                      <a:pt x="13" y="18"/>
                    </a:lnTo>
                    <a:lnTo>
                      <a:pt x="19" y="18"/>
                    </a:lnTo>
                  </a:path>
                </a:pathLst>
              </a:custGeom>
              <a:solidFill>
                <a:srgbClr val="000000"/>
              </a:solidFill>
              <a:ln w="9525" cap="rnd">
                <a:noFill/>
                <a:round/>
                <a:headEnd/>
                <a:tailEnd/>
              </a:ln>
            </p:spPr>
            <p:txBody>
              <a:bodyPr/>
              <a:lstStyle/>
              <a:p>
                <a:endParaRPr lang="fr-FR"/>
              </a:p>
            </p:txBody>
          </p:sp>
          <p:sp>
            <p:nvSpPr>
              <p:cNvPr id="20930" name="Freeform 11"/>
              <p:cNvSpPr>
                <a:spLocks/>
              </p:cNvSpPr>
              <p:nvPr/>
            </p:nvSpPr>
            <p:spPr bwMode="auto">
              <a:xfrm>
                <a:off x="4176" y="1561"/>
                <a:ext cx="20" cy="19"/>
              </a:xfrm>
              <a:custGeom>
                <a:avLst/>
                <a:gdLst>
                  <a:gd name="T0" fmla="*/ 19 w 20"/>
                  <a:gd name="T1" fmla="*/ 18 h 19"/>
                  <a:gd name="T2" fmla="*/ 19 w 20"/>
                  <a:gd name="T3" fmla="*/ 5 h 19"/>
                  <a:gd name="T4" fmla="*/ 19 w 20"/>
                  <a:gd name="T5" fmla="*/ 5 h 19"/>
                  <a:gd name="T6" fmla="*/ 12 w 20"/>
                  <a:gd name="T7" fmla="*/ 0 h 19"/>
                  <a:gd name="T8" fmla="*/ 12 w 20"/>
                  <a:gd name="T9" fmla="*/ 0 h 19"/>
                  <a:gd name="T10" fmla="*/ 6 w 20"/>
                  <a:gd name="T11" fmla="*/ 0 h 19"/>
                  <a:gd name="T12" fmla="*/ 0 w 20"/>
                  <a:gd name="T13" fmla="*/ 5 h 19"/>
                  <a:gd name="T14" fmla="*/ 0 w 20"/>
                  <a:gd name="T15" fmla="*/ 10 h 19"/>
                  <a:gd name="T16" fmla="*/ 6 w 20"/>
                  <a:gd name="T17" fmla="*/ 18 h 19"/>
                  <a:gd name="T18" fmla="*/ 12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2" y="0"/>
                    </a:lnTo>
                    <a:lnTo>
                      <a:pt x="6" y="0"/>
                    </a:lnTo>
                    <a:lnTo>
                      <a:pt x="0" y="5"/>
                    </a:lnTo>
                    <a:lnTo>
                      <a:pt x="0" y="10"/>
                    </a:lnTo>
                    <a:lnTo>
                      <a:pt x="6" y="18"/>
                    </a:lnTo>
                    <a:lnTo>
                      <a:pt x="12" y="18"/>
                    </a:lnTo>
                    <a:lnTo>
                      <a:pt x="19" y="18"/>
                    </a:lnTo>
                  </a:path>
                </a:pathLst>
              </a:custGeom>
              <a:solidFill>
                <a:srgbClr val="000000"/>
              </a:solidFill>
              <a:ln w="9525" cap="rnd">
                <a:noFill/>
                <a:round/>
                <a:headEnd/>
                <a:tailEnd/>
              </a:ln>
            </p:spPr>
            <p:txBody>
              <a:bodyPr/>
              <a:lstStyle/>
              <a:p>
                <a:endParaRPr lang="fr-FR"/>
              </a:p>
            </p:txBody>
          </p:sp>
          <p:sp>
            <p:nvSpPr>
              <p:cNvPr id="20931" name="Freeform 12"/>
              <p:cNvSpPr>
                <a:spLocks/>
              </p:cNvSpPr>
              <p:nvPr/>
            </p:nvSpPr>
            <p:spPr bwMode="auto">
              <a:xfrm>
                <a:off x="4160"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5 w 19"/>
                  <a:gd name="T11" fmla="*/ 0 h 19"/>
                  <a:gd name="T12" fmla="*/ 0 w 19"/>
                  <a:gd name="T13" fmla="*/ 5 h 19"/>
                  <a:gd name="T14" fmla="*/ 0 w 19"/>
                  <a:gd name="T15" fmla="*/ 10 h 19"/>
                  <a:gd name="T16" fmla="*/ 5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5" y="0"/>
                    </a:lnTo>
                    <a:lnTo>
                      <a:pt x="0" y="5"/>
                    </a:lnTo>
                    <a:lnTo>
                      <a:pt x="0" y="10"/>
                    </a:lnTo>
                    <a:lnTo>
                      <a:pt x="5" y="18"/>
                    </a:lnTo>
                    <a:lnTo>
                      <a:pt x="12" y="18"/>
                    </a:lnTo>
                    <a:lnTo>
                      <a:pt x="18" y="18"/>
                    </a:lnTo>
                  </a:path>
                </a:pathLst>
              </a:custGeom>
              <a:solidFill>
                <a:srgbClr val="000000"/>
              </a:solidFill>
              <a:ln w="9525" cap="rnd">
                <a:noFill/>
                <a:round/>
                <a:headEnd/>
                <a:tailEnd/>
              </a:ln>
            </p:spPr>
            <p:txBody>
              <a:bodyPr/>
              <a:lstStyle/>
              <a:p>
                <a:endParaRPr lang="fr-FR"/>
              </a:p>
            </p:txBody>
          </p:sp>
          <p:sp>
            <p:nvSpPr>
              <p:cNvPr id="20932" name="Freeform 13"/>
              <p:cNvSpPr>
                <a:spLocks/>
              </p:cNvSpPr>
              <p:nvPr/>
            </p:nvSpPr>
            <p:spPr bwMode="auto">
              <a:xfrm>
                <a:off x="4144" y="1561"/>
                <a:ext cx="20" cy="19"/>
              </a:xfrm>
              <a:custGeom>
                <a:avLst/>
                <a:gdLst>
                  <a:gd name="T0" fmla="*/ 19 w 20"/>
                  <a:gd name="T1" fmla="*/ 18 h 19"/>
                  <a:gd name="T2" fmla="*/ 19 w 20"/>
                  <a:gd name="T3" fmla="*/ 5 h 19"/>
                  <a:gd name="T4" fmla="*/ 19 w 20"/>
                  <a:gd name="T5" fmla="*/ 5 h 19"/>
                  <a:gd name="T6" fmla="*/ 10 w 20"/>
                  <a:gd name="T7" fmla="*/ 0 h 19"/>
                  <a:gd name="T8" fmla="*/ 10 w 20"/>
                  <a:gd name="T9" fmla="*/ 0 h 19"/>
                  <a:gd name="T10" fmla="*/ 5 w 20"/>
                  <a:gd name="T11" fmla="*/ 0 h 19"/>
                  <a:gd name="T12" fmla="*/ 0 w 20"/>
                  <a:gd name="T13" fmla="*/ 5 h 19"/>
                  <a:gd name="T14" fmla="*/ 0 w 20"/>
                  <a:gd name="T15" fmla="*/ 10 h 19"/>
                  <a:gd name="T16" fmla="*/ 5 w 20"/>
                  <a:gd name="T17" fmla="*/ 18 h 19"/>
                  <a:gd name="T18" fmla="*/ 10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0" y="0"/>
                    </a:lnTo>
                    <a:lnTo>
                      <a:pt x="5" y="0"/>
                    </a:lnTo>
                    <a:lnTo>
                      <a:pt x="0" y="5"/>
                    </a:lnTo>
                    <a:lnTo>
                      <a:pt x="0" y="10"/>
                    </a:lnTo>
                    <a:lnTo>
                      <a:pt x="5" y="18"/>
                    </a:lnTo>
                    <a:lnTo>
                      <a:pt x="10" y="18"/>
                    </a:lnTo>
                    <a:lnTo>
                      <a:pt x="19" y="18"/>
                    </a:lnTo>
                  </a:path>
                </a:pathLst>
              </a:custGeom>
              <a:solidFill>
                <a:srgbClr val="000000"/>
              </a:solidFill>
              <a:ln w="9525" cap="rnd">
                <a:noFill/>
                <a:round/>
                <a:headEnd/>
                <a:tailEnd/>
              </a:ln>
            </p:spPr>
            <p:txBody>
              <a:bodyPr/>
              <a:lstStyle/>
              <a:p>
                <a:endParaRPr lang="fr-FR"/>
              </a:p>
            </p:txBody>
          </p:sp>
          <p:sp>
            <p:nvSpPr>
              <p:cNvPr id="20933" name="Freeform 14"/>
              <p:cNvSpPr>
                <a:spLocks/>
              </p:cNvSpPr>
              <p:nvPr/>
            </p:nvSpPr>
            <p:spPr bwMode="auto">
              <a:xfrm>
                <a:off x="4128"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7 w 19"/>
                  <a:gd name="T11" fmla="*/ 0 h 19"/>
                  <a:gd name="T12" fmla="*/ 0 w 19"/>
                  <a:gd name="T13" fmla="*/ 5 h 19"/>
                  <a:gd name="T14" fmla="*/ 0 w 19"/>
                  <a:gd name="T15" fmla="*/ 10 h 19"/>
                  <a:gd name="T16" fmla="*/ 7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7" y="0"/>
                    </a:lnTo>
                    <a:lnTo>
                      <a:pt x="0" y="5"/>
                    </a:lnTo>
                    <a:lnTo>
                      <a:pt x="0" y="10"/>
                    </a:lnTo>
                    <a:lnTo>
                      <a:pt x="7" y="18"/>
                    </a:lnTo>
                    <a:lnTo>
                      <a:pt x="12" y="18"/>
                    </a:lnTo>
                    <a:lnTo>
                      <a:pt x="18" y="18"/>
                    </a:lnTo>
                  </a:path>
                </a:pathLst>
              </a:custGeom>
              <a:solidFill>
                <a:srgbClr val="000000"/>
              </a:solidFill>
              <a:ln w="9525" cap="rnd">
                <a:noFill/>
                <a:round/>
                <a:headEnd/>
                <a:tailEnd/>
              </a:ln>
            </p:spPr>
            <p:txBody>
              <a:bodyPr/>
              <a:lstStyle/>
              <a:p>
                <a:endParaRPr lang="fr-FR"/>
              </a:p>
            </p:txBody>
          </p:sp>
          <p:sp>
            <p:nvSpPr>
              <p:cNvPr id="20934" name="Freeform 15"/>
              <p:cNvSpPr>
                <a:spLocks/>
              </p:cNvSpPr>
              <p:nvPr/>
            </p:nvSpPr>
            <p:spPr bwMode="auto">
              <a:xfrm>
                <a:off x="4113" y="1561"/>
                <a:ext cx="19" cy="19"/>
              </a:xfrm>
              <a:custGeom>
                <a:avLst/>
                <a:gdLst>
                  <a:gd name="T0" fmla="*/ 18 w 19"/>
                  <a:gd name="T1" fmla="*/ 18 h 19"/>
                  <a:gd name="T2" fmla="*/ 18 w 19"/>
                  <a:gd name="T3" fmla="*/ 5 h 19"/>
                  <a:gd name="T4" fmla="*/ 18 w 19"/>
                  <a:gd name="T5" fmla="*/ 5 h 19"/>
                  <a:gd name="T6" fmla="*/ 10 w 19"/>
                  <a:gd name="T7" fmla="*/ 0 h 19"/>
                  <a:gd name="T8" fmla="*/ 10 w 19"/>
                  <a:gd name="T9" fmla="*/ 0 h 19"/>
                  <a:gd name="T10" fmla="*/ 5 w 19"/>
                  <a:gd name="T11" fmla="*/ 0 h 19"/>
                  <a:gd name="T12" fmla="*/ 0 w 19"/>
                  <a:gd name="T13" fmla="*/ 5 h 19"/>
                  <a:gd name="T14" fmla="*/ 0 w 19"/>
                  <a:gd name="T15" fmla="*/ 10 h 19"/>
                  <a:gd name="T16" fmla="*/ 5 w 19"/>
                  <a:gd name="T17" fmla="*/ 18 h 19"/>
                  <a:gd name="T18" fmla="*/ 10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0" y="0"/>
                    </a:lnTo>
                    <a:lnTo>
                      <a:pt x="5" y="0"/>
                    </a:lnTo>
                    <a:lnTo>
                      <a:pt x="0" y="5"/>
                    </a:lnTo>
                    <a:lnTo>
                      <a:pt x="0" y="10"/>
                    </a:lnTo>
                    <a:lnTo>
                      <a:pt x="5" y="18"/>
                    </a:lnTo>
                    <a:lnTo>
                      <a:pt x="10" y="18"/>
                    </a:lnTo>
                    <a:lnTo>
                      <a:pt x="18" y="18"/>
                    </a:lnTo>
                  </a:path>
                </a:pathLst>
              </a:custGeom>
              <a:solidFill>
                <a:srgbClr val="000000"/>
              </a:solidFill>
              <a:ln w="9525" cap="rnd">
                <a:noFill/>
                <a:round/>
                <a:headEnd/>
                <a:tailEnd/>
              </a:ln>
            </p:spPr>
            <p:txBody>
              <a:bodyPr/>
              <a:lstStyle/>
              <a:p>
                <a:endParaRPr lang="fr-FR"/>
              </a:p>
            </p:txBody>
          </p:sp>
          <p:sp>
            <p:nvSpPr>
              <p:cNvPr id="20935" name="Freeform 16"/>
              <p:cNvSpPr>
                <a:spLocks/>
              </p:cNvSpPr>
              <p:nvPr/>
            </p:nvSpPr>
            <p:spPr bwMode="auto">
              <a:xfrm>
                <a:off x="4096" y="1561"/>
                <a:ext cx="21" cy="19"/>
              </a:xfrm>
              <a:custGeom>
                <a:avLst/>
                <a:gdLst>
                  <a:gd name="T0" fmla="*/ 20 w 21"/>
                  <a:gd name="T1" fmla="*/ 18 h 19"/>
                  <a:gd name="T2" fmla="*/ 20 w 21"/>
                  <a:gd name="T3" fmla="*/ 5 h 19"/>
                  <a:gd name="T4" fmla="*/ 20 w 21"/>
                  <a:gd name="T5" fmla="*/ 5 h 19"/>
                  <a:gd name="T6" fmla="*/ 13 w 21"/>
                  <a:gd name="T7" fmla="*/ 0 h 19"/>
                  <a:gd name="T8" fmla="*/ 13 w 21"/>
                  <a:gd name="T9" fmla="*/ 0 h 19"/>
                  <a:gd name="T10" fmla="*/ 6 w 21"/>
                  <a:gd name="T11" fmla="*/ 0 h 19"/>
                  <a:gd name="T12" fmla="*/ 0 w 21"/>
                  <a:gd name="T13" fmla="*/ 5 h 19"/>
                  <a:gd name="T14" fmla="*/ 0 w 21"/>
                  <a:gd name="T15" fmla="*/ 10 h 19"/>
                  <a:gd name="T16" fmla="*/ 6 w 21"/>
                  <a:gd name="T17" fmla="*/ 18 h 19"/>
                  <a:gd name="T18" fmla="*/ 13 w 21"/>
                  <a:gd name="T19" fmla="*/ 18 h 19"/>
                  <a:gd name="T20" fmla="*/ 20 w 21"/>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8"/>
                    </a:moveTo>
                    <a:lnTo>
                      <a:pt x="20" y="5"/>
                    </a:lnTo>
                    <a:lnTo>
                      <a:pt x="13" y="0"/>
                    </a:lnTo>
                    <a:lnTo>
                      <a:pt x="6" y="0"/>
                    </a:lnTo>
                    <a:lnTo>
                      <a:pt x="0" y="5"/>
                    </a:lnTo>
                    <a:lnTo>
                      <a:pt x="0" y="10"/>
                    </a:lnTo>
                    <a:lnTo>
                      <a:pt x="6" y="18"/>
                    </a:lnTo>
                    <a:lnTo>
                      <a:pt x="13" y="18"/>
                    </a:lnTo>
                    <a:lnTo>
                      <a:pt x="20" y="18"/>
                    </a:lnTo>
                  </a:path>
                </a:pathLst>
              </a:custGeom>
              <a:solidFill>
                <a:srgbClr val="000000"/>
              </a:solidFill>
              <a:ln w="9525" cap="rnd">
                <a:noFill/>
                <a:round/>
                <a:headEnd/>
                <a:tailEnd/>
              </a:ln>
            </p:spPr>
            <p:txBody>
              <a:bodyPr/>
              <a:lstStyle/>
              <a:p>
                <a:endParaRPr lang="fr-FR"/>
              </a:p>
            </p:txBody>
          </p:sp>
          <p:sp>
            <p:nvSpPr>
              <p:cNvPr id="20936" name="Freeform 17"/>
              <p:cNvSpPr>
                <a:spLocks/>
              </p:cNvSpPr>
              <p:nvPr/>
            </p:nvSpPr>
            <p:spPr bwMode="auto">
              <a:xfrm>
                <a:off x="4080" y="1561"/>
                <a:ext cx="20" cy="19"/>
              </a:xfrm>
              <a:custGeom>
                <a:avLst/>
                <a:gdLst>
                  <a:gd name="T0" fmla="*/ 19 w 20"/>
                  <a:gd name="T1" fmla="*/ 18 h 19"/>
                  <a:gd name="T2" fmla="*/ 19 w 20"/>
                  <a:gd name="T3" fmla="*/ 5 h 19"/>
                  <a:gd name="T4" fmla="*/ 19 w 20"/>
                  <a:gd name="T5" fmla="*/ 5 h 19"/>
                  <a:gd name="T6" fmla="*/ 13 w 20"/>
                  <a:gd name="T7" fmla="*/ 0 h 19"/>
                  <a:gd name="T8" fmla="*/ 13 w 20"/>
                  <a:gd name="T9" fmla="*/ 0 h 19"/>
                  <a:gd name="T10" fmla="*/ 5 w 20"/>
                  <a:gd name="T11" fmla="*/ 0 h 19"/>
                  <a:gd name="T12" fmla="*/ 0 w 20"/>
                  <a:gd name="T13" fmla="*/ 5 h 19"/>
                  <a:gd name="T14" fmla="*/ 0 w 20"/>
                  <a:gd name="T15" fmla="*/ 10 h 19"/>
                  <a:gd name="T16" fmla="*/ 5 w 20"/>
                  <a:gd name="T17" fmla="*/ 18 h 19"/>
                  <a:gd name="T18" fmla="*/ 13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3" y="0"/>
                    </a:lnTo>
                    <a:lnTo>
                      <a:pt x="5" y="0"/>
                    </a:lnTo>
                    <a:lnTo>
                      <a:pt x="0" y="5"/>
                    </a:lnTo>
                    <a:lnTo>
                      <a:pt x="0" y="10"/>
                    </a:lnTo>
                    <a:lnTo>
                      <a:pt x="5" y="18"/>
                    </a:lnTo>
                    <a:lnTo>
                      <a:pt x="13" y="18"/>
                    </a:lnTo>
                    <a:lnTo>
                      <a:pt x="19" y="18"/>
                    </a:lnTo>
                  </a:path>
                </a:pathLst>
              </a:custGeom>
              <a:solidFill>
                <a:srgbClr val="000000"/>
              </a:solidFill>
              <a:ln w="9525" cap="rnd">
                <a:noFill/>
                <a:round/>
                <a:headEnd/>
                <a:tailEnd/>
              </a:ln>
            </p:spPr>
            <p:txBody>
              <a:bodyPr/>
              <a:lstStyle/>
              <a:p>
                <a:endParaRPr lang="fr-FR"/>
              </a:p>
            </p:txBody>
          </p:sp>
          <p:sp>
            <p:nvSpPr>
              <p:cNvPr id="20937" name="Freeform 18"/>
              <p:cNvSpPr>
                <a:spLocks/>
              </p:cNvSpPr>
              <p:nvPr/>
            </p:nvSpPr>
            <p:spPr bwMode="auto">
              <a:xfrm>
                <a:off x="4065" y="1561"/>
                <a:ext cx="20" cy="19"/>
              </a:xfrm>
              <a:custGeom>
                <a:avLst/>
                <a:gdLst>
                  <a:gd name="T0" fmla="*/ 19 w 20"/>
                  <a:gd name="T1" fmla="*/ 18 h 19"/>
                  <a:gd name="T2" fmla="*/ 19 w 20"/>
                  <a:gd name="T3" fmla="*/ 5 h 19"/>
                  <a:gd name="T4" fmla="*/ 19 w 20"/>
                  <a:gd name="T5" fmla="*/ 5 h 19"/>
                  <a:gd name="T6" fmla="*/ 12 w 20"/>
                  <a:gd name="T7" fmla="*/ 0 h 19"/>
                  <a:gd name="T8" fmla="*/ 12 w 20"/>
                  <a:gd name="T9" fmla="*/ 0 h 19"/>
                  <a:gd name="T10" fmla="*/ 6 w 20"/>
                  <a:gd name="T11" fmla="*/ 0 h 19"/>
                  <a:gd name="T12" fmla="*/ 0 w 20"/>
                  <a:gd name="T13" fmla="*/ 5 h 19"/>
                  <a:gd name="T14" fmla="*/ 0 w 20"/>
                  <a:gd name="T15" fmla="*/ 10 h 19"/>
                  <a:gd name="T16" fmla="*/ 6 w 20"/>
                  <a:gd name="T17" fmla="*/ 18 h 19"/>
                  <a:gd name="T18" fmla="*/ 12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2" y="0"/>
                    </a:lnTo>
                    <a:lnTo>
                      <a:pt x="6" y="0"/>
                    </a:lnTo>
                    <a:lnTo>
                      <a:pt x="0" y="5"/>
                    </a:lnTo>
                    <a:lnTo>
                      <a:pt x="0" y="10"/>
                    </a:lnTo>
                    <a:lnTo>
                      <a:pt x="6" y="18"/>
                    </a:lnTo>
                    <a:lnTo>
                      <a:pt x="12" y="18"/>
                    </a:lnTo>
                    <a:lnTo>
                      <a:pt x="19" y="18"/>
                    </a:lnTo>
                  </a:path>
                </a:pathLst>
              </a:custGeom>
              <a:solidFill>
                <a:srgbClr val="000000"/>
              </a:solidFill>
              <a:ln w="9525" cap="rnd">
                <a:noFill/>
                <a:round/>
                <a:headEnd/>
                <a:tailEnd/>
              </a:ln>
            </p:spPr>
            <p:txBody>
              <a:bodyPr/>
              <a:lstStyle/>
              <a:p>
                <a:endParaRPr lang="fr-FR"/>
              </a:p>
            </p:txBody>
          </p:sp>
          <p:sp>
            <p:nvSpPr>
              <p:cNvPr id="20938" name="Freeform 19"/>
              <p:cNvSpPr>
                <a:spLocks/>
              </p:cNvSpPr>
              <p:nvPr/>
            </p:nvSpPr>
            <p:spPr bwMode="auto">
              <a:xfrm>
                <a:off x="4049"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5 w 19"/>
                  <a:gd name="T11" fmla="*/ 0 h 19"/>
                  <a:gd name="T12" fmla="*/ 0 w 19"/>
                  <a:gd name="T13" fmla="*/ 5 h 19"/>
                  <a:gd name="T14" fmla="*/ 0 w 19"/>
                  <a:gd name="T15" fmla="*/ 10 h 19"/>
                  <a:gd name="T16" fmla="*/ 5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5" y="0"/>
                    </a:lnTo>
                    <a:lnTo>
                      <a:pt x="0" y="5"/>
                    </a:lnTo>
                    <a:lnTo>
                      <a:pt x="0" y="10"/>
                    </a:lnTo>
                    <a:lnTo>
                      <a:pt x="5" y="18"/>
                    </a:lnTo>
                    <a:lnTo>
                      <a:pt x="12" y="18"/>
                    </a:lnTo>
                    <a:lnTo>
                      <a:pt x="18" y="18"/>
                    </a:lnTo>
                  </a:path>
                </a:pathLst>
              </a:custGeom>
              <a:solidFill>
                <a:srgbClr val="000000"/>
              </a:solidFill>
              <a:ln w="9525" cap="rnd">
                <a:noFill/>
                <a:round/>
                <a:headEnd/>
                <a:tailEnd/>
              </a:ln>
            </p:spPr>
            <p:txBody>
              <a:bodyPr/>
              <a:lstStyle/>
              <a:p>
                <a:endParaRPr lang="fr-FR"/>
              </a:p>
            </p:txBody>
          </p:sp>
          <p:sp>
            <p:nvSpPr>
              <p:cNvPr id="20939" name="Freeform 20"/>
              <p:cNvSpPr>
                <a:spLocks/>
              </p:cNvSpPr>
              <p:nvPr/>
            </p:nvSpPr>
            <p:spPr bwMode="auto">
              <a:xfrm>
                <a:off x="4033" y="1561"/>
                <a:ext cx="20" cy="19"/>
              </a:xfrm>
              <a:custGeom>
                <a:avLst/>
                <a:gdLst>
                  <a:gd name="T0" fmla="*/ 19 w 20"/>
                  <a:gd name="T1" fmla="*/ 18 h 19"/>
                  <a:gd name="T2" fmla="*/ 19 w 20"/>
                  <a:gd name="T3" fmla="*/ 5 h 19"/>
                  <a:gd name="T4" fmla="*/ 19 w 20"/>
                  <a:gd name="T5" fmla="*/ 5 h 19"/>
                  <a:gd name="T6" fmla="*/ 10 w 20"/>
                  <a:gd name="T7" fmla="*/ 0 h 19"/>
                  <a:gd name="T8" fmla="*/ 10 w 20"/>
                  <a:gd name="T9" fmla="*/ 0 h 19"/>
                  <a:gd name="T10" fmla="*/ 5 w 20"/>
                  <a:gd name="T11" fmla="*/ 0 h 19"/>
                  <a:gd name="T12" fmla="*/ 0 w 20"/>
                  <a:gd name="T13" fmla="*/ 5 h 19"/>
                  <a:gd name="T14" fmla="*/ 0 w 20"/>
                  <a:gd name="T15" fmla="*/ 10 h 19"/>
                  <a:gd name="T16" fmla="*/ 5 w 20"/>
                  <a:gd name="T17" fmla="*/ 18 h 19"/>
                  <a:gd name="T18" fmla="*/ 10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0" y="0"/>
                    </a:lnTo>
                    <a:lnTo>
                      <a:pt x="5" y="0"/>
                    </a:lnTo>
                    <a:lnTo>
                      <a:pt x="0" y="5"/>
                    </a:lnTo>
                    <a:lnTo>
                      <a:pt x="0" y="10"/>
                    </a:lnTo>
                    <a:lnTo>
                      <a:pt x="5" y="18"/>
                    </a:lnTo>
                    <a:lnTo>
                      <a:pt x="10" y="18"/>
                    </a:lnTo>
                    <a:lnTo>
                      <a:pt x="19" y="18"/>
                    </a:lnTo>
                  </a:path>
                </a:pathLst>
              </a:custGeom>
              <a:solidFill>
                <a:srgbClr val="000000"/>
              </a:solidFill>
              <a:ln w="9525" cap="rnd">
                <a:noFill/>
                <a:round/>
                <a:headEnd/>
                <a:tailEnd/>
              </a:ln>
            </p:spPr>
            <p:txBody>
              <a:bodyPr/>
              <a:lstStyle/>
              <a:p>
                <a:endParaRPr lang="fr-FR"/>
              </a:p>
            </p:txBody>
          </p:sp>
          <p:sp>
            <p:nvSpPr>
              <p:cNvPr id="20940" name="Freeform 21"/>
              <p:cNvSpPr>
                <a:spLocks/>
              </p:cNvSpPr>
              <p:nvPr/>
            </p:nvSpPr>
            <p:spPr bwMode="auto">
              <a:xfrm>
                <a:off x="4017"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7 w 19"/>
                  <a:gd name="T11" fmla="*/ 0 h 19"/>
                  <a:gd name="T12" fmla="*/ 0 w 19"/>
                  <a:gd name="T13" fmla="*/ 5 h 19"/>
                  <a:gd name="T14" fmla="*/ 0 w 19"/>
                  <a:gd name="T15" fmla="*/ 10 h 19"/>
                  <a:gd name="T16" fmla="*/ 7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7" y="0"/>
                    </a:lnTo>
                    <a:lnTo>
                      <a:pt x="0" y="5"/>
                    </a:lnTo>
                    <a:lnTo>
                      <a:pt x="0" y="10"/>
                    </a:lnTo>
                    <a:lnTo>
                      <a:pt x="7" y="18"/>
                    </a:lnTo>
                    <a:lnTo>
                      <a:pt x="12" y="18"/>
                    </a:lnTo>
                    <a:lnTo>
                      <a:pt x="18" y="18"/>
                    </a:lnTo>
                  </a:path>
                </a:pathLst>
              </a:custGeom>
              <a:solidFill>
                <a:srgbClr val="000000"/>
              </a:solidFill>
              <a:ln w="9525" cap="rnd">
                <a:noFill/>
                <a:round/>
                <a:headEnd/>
                <a:tailEnd/>
              </a:ln>
            </p:spPr>
            <p:txBody>
              <a:bodyPr/>
              <a:lstStyle/>
              <a:p>
                <a:endParaRPr lang="fr-FR"/>
              </a:p>
            </p:txBody>
          </p:sp>
          <p:sp>
            <p:nvSpPr>
              <p:cNvPr id="20941" name="Freeform 22"/>
              <p:cNvSpPr>
                <a:spLocks/>
              </p:cNvSpPr>
              <p:nvPr/>
            </p:nvSpPr>
            <p:spPr bwMode="auto">
              <a:xfrm>
                <a:off x="4001" y="1561"/>
                <a:ext cx="21" cy="19"/>
              </a:xfrm>
              <a:custGeom>
                <a:avLst/>
                <a:gdLst>
                  <a:gd name="T0" fmla="*/ 20 w 21"/>
                  <a:gd name="T1" fmla="*/ 18 h 19"/>
                  <a:gd name="T2" fmla="*/ 20 w 21"/>
                  <a:gd name="T3" fmla="*/ 5 h 19"/>
                  <a:gd name="T4" fmla="*/ 20 w 21"/>
                  <a:gd name="T5" fmla="*/ 5 h 19"/>
                  <a:gd name="T6" fmla="*/ 11 w 21"/>
                  <a:gd name="T7" fmla="*/ 0 h 19"/>
                  <a:gd name="T8" fmla="*/ 11 w 21"/>
                  <a:gd name="T9" fmla="*/ 0 h 19"/>
                  <a:gd name="T10" fmla="*/ 5 w 21"/>
                  <a:gd name="T11" fmla="*/ 0 h 19"/>
                  <a:gd name="T12" fmla="*/ 0 w 21"/>
                  <a:gd name="T13" fmla="*/ 5 h 19"/>
                  <a:gd name="T14" fmla="*/ 0 w 21"/>
                  <a:gd name="T15" fmla="*/ 10 h 19"/>
                  <a:gd name="T16" fmla="*/ 5 w 21"/>
                  <a:gd name="T17" fmla="*/ 18 h 19"/>
                  <a:gd name="T18" fmla="*/ 11 w 21"/>
                  <a:gd name="T19" fmla="*/ 18 h 19"/>
                  <a:gd name="T20" fmla="*/ 20 w 21"/>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8"/>
                    </a:moveTo>
                    <a:lnTo>
                      <a:pt x="20" y="5"/>
                    </a:lnTo>
                    <a:lnTo>
                      <a:pt x="11" y="0"/>
                    </a:lnTo>
                    <a:lnTo>
                      <a:pt x="5" y="0"/>
                    </a:lnTo>
                    <a:lnTo>
                      <a:pt x="0" y="5"/>
                    </a:lnTo>
                    <a:lnTo>
                      <a:pt x="0" y="10"/>
                    </a:lnTo>
                    <a:lnTo>
                      <a:pt x="5" y="18"/>
                    </a:lnTo>
                    <a:lnTo>
                      <a:pt x="11" y="18"/>
                    </a:lnTo>
                    <a:lnTo>
                      <a:pt x="20" y="18"/>
                    </a:lnTo>
                  </a:path>
                </a:pathLst>
              </a:custGeom>
              <a:solidFill>
                <a:srgbClr val="000000"/>
              </a:solidFill>
              <a:ln w="9525" cap="rnd">
                <a:noFill/>
                <a:round/>
                <a:headEnd/>
                <a:tailEnd/>
              </a:ln>
            </p:spPr>
            <p:txBody>
              <a:bodyPr/>
              <a:lstStyle/>
              <a:p>
                <a:endParaRPr lang="fr-FR"/>
              </a:p>
            </p:txBody>
          </p:sp>
          <p:sp>
            <p:nvSpPr>
              <p:cNvPr id="20942" name="Freeform 23"/>
              <p:cNvSpPr>
                <a:spLocks/>
              </p:cNvSpPr>
              <p:nvPr/>
            </p:nvSpPr>
            <p:spPr bwMode="auto">
              <a:xfrm>
                <a:off x="3985" y="1561"/>
                <a:ext cx="21" cy="19"/>
              </a:xfrm>
              <a:custGeom>
                <a:avLst/>
                <a:gdLst>
                  <a:gd name="T0" fmla="*/ 20 w 21"/>
                  <a:gd name="T1" fmla="*/ 18 h 19"/>
                  <a:gd name="T2" fmla="*/ 20 w 21"/>
                  <a:gd name="T3" fmla="*/ 5 h 19"/>
                  <a:gd name="T4" fmla="*/ 20 w 21"/>
                  <a:gd name="T5" fmla="*/ 5 h 19"/>
                  <a:gd name="T6" fmla="*/ 13 w 21"/>
                  <a:gd name="T7" fmla="*/ 0 h 19"/>
                  <a:gd name="T8" fmla="*/ 13 w 21"/>
                  <a:gd name="T9" fmla="*/ 0 h 19"/>
                  <a:gd name="T10" fmla="*/ 6 w 21"/>
                  <a:gd name="T11" fmla="*/ 0 h 19"/>
                  <a:gd name="T12" fmla="*/ 0 w 21"/>
                  <a:gd name="T13" fmla="*/ 5 h 19"/>
                  <a:gd name="T14" fmla="*/ 0 w 21"/>
                  <a:gd name="T15" fmla="*/ 10 h 19"/>
                  <a:gd name="T16" fmla="*/ 6 w 21"/>
                  <a:gd name="T17" fmla="*/ 18 h 19"/>
                  <a:gd name="T18" fmla="*/ 13 w 21"/>
                  <a:gd name="T19" fmla="*/ 18 h 19"/>
                  <a:gd name="T20" fmla="*/ 20 w 21"/>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8"/>
                    </a:moveTo>
                    <a:lnTo>
                      <a:pt x="20" y="5"/>
                    </a:lnTo>
                    <a:lnTo>
                      <a:pt x="13" y="0"/>
                    </a:lnTo>
                    <a:lnTo>
                      <a:pt x="6" y="0"/>
                    </a:lnTo>
                    <a:lnTo>
                      <a:pt x="0" y="5"/>
                    </a:lnTo>
                    <a:lnTo>
                      <a:pt x="0" y="10"/>
                    </a:lnTo>
                    <a:lnTo>
                      <a:pt x="6" y="18"/>
                    </a:lnTo>
                    <a:lnTo>
                      <a:pt x="13" y="18"/>
                    </a:lnTo>
                    <a:lnTo>
                      <a:pt x="20" y="18"/>
                    </a:lnTo>
                  </a:path>
                </a:pathLst>
              </a:custGeom>
              <a:solidFill>
                <a:srgbClr val="000000"/>
              </a:solidFill>
              <a:ln w="9525" cap="rnd">
                <a:noFill/>
                <a:round/>
                <a:headEnd/>
                <a:tailEnd/>
              </a:ln>
            </p:spPr>
            <p:txBody>
              <a:bodyPr/>
              <a:lstStyle/>
              <a:p>
                <a:endParaRPr lang="fr-FR"/>
              </a:p>
            </p:txBody>
          </p:sp>
          <p:sp>
            <p:nvSpPr>
              <p:cNvPr id="20943" name="Freeform 24"/>
              <p:cNvSpPr>
                <a:spLocks/>
              </p:cNvSpPr>
              <p:nvPr/>
            </p:nvSpPr>
            <p:spPr bwMode="auto">
              <a:xfrm>
                <a:off x="3969" y="1561"/>
                <a:ext cx="21" cy="19"/>
              </a:xfrm>
              <a:custGeom>
                <a:avLst/>
                <a:gdLst>
                  <a:gd name="T0" fmla="*/ 20 w 21"/>
                  <a:gd name="T1" fmla="*/ 18 h 19"/>
                  <a:gd name="T2" fmla="*/ 20 w 21"/>
                  <a:gd name="T3" fmla="*/ 5 h 19"/>
                  <a:gd name="T4" fmla="*/ 20 w 21"/>
                  <a:gd name="T5" fmla="*/ 5 h 19"/>
                  <a:gd name="T6" fmla="*/ 14 w 21"/>
                  <a:gd name="T7" fmla="*/ 0 h 19"/>
                  <a:gd name="T8" fmla="*/ 14 w 21"/>
                  <a:gd name="T9" fmla="*/ 0 h 19"/>
                  <a:gd name="T10" fmla="*/ 5 w 21"/>
                  <a:gd name="T11" fmla="*/ 0 h 19"/>
                  <a:gd name="T12" fmla="*/ 0 w 21"/>
                  <a:gd name="T13" fmla="*/ 5 h 19"/>
                  <a:gd name="T14" fmla="*/ 0 w 21"/>
                  <a:gd name="T15" fmla="*/ 10 h 19"/>
                  <a:gd name="T16" fmla="*/ 5 w 21"/>
                  <a:gd name="T17" fmla="*/ 18 h 19"/>
                  <a:gd name="T18" fmla="*/ 14 w 21"/>
                  <a:gd name="T19" fmla="*/ 18 h 19"/>
                  <a:gd name="T20" fmla="*/ 20 w 21"/>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8"/>
                    </a:moveTo>
                    <a:lnTo>
                      <a:pt x="20" y="5"/>
                    </a:lnTo>
                    <a:lnTo>
                      <a:pt x="14" y="0"/>
                    </a:lnTo>
                    <a:lnTo>
                      <a:pt x="5" y="0"/>
                    </a:lnTo>
                    <a:lnTo>
                      <a:pt x="0" y="5"/>
                    </a:lnTo>
                    <a:lnTo>
                      <a:pt x="0" y="10"/>
                    </a:lnTo>
                    <a:lnTo>
                      <a:pt x="5" y="18"/>
                    </a:lnTo>
                    <a:lnTo>
                      <a:pt x="14" y="18"/>
                    </a:lnTo>
                    <a:lnTo>
                      <a:pt x="20" y="18"/>
                    </a:lnTo>
                  </a:path>
                </a:pathLst>
              </a:custGeom>
              <a:solidFill>
                <a:srgbClr val="000000"/>
              </a:solidFill>
              <a:ln w="9525" cap="rnd">
                <a:noFill/>
                <a:round/>
                <a:headEnd/>
                <a:tailEnd/>
              </a:ln>
            </p:spPr>
            <p:txBody>
              <a:bodyPr/>
              <a:lstStyle/>
              <a:p>
                <a:endParaRPr lang="fr-FR"/>
              </a:p>
            </p:txBody>
          </p:sp>
          <p:sp>
            <p:nvSpPr>
              <p:cNvPr id="20944" name="Freeform 25"/>
              <p:cNvSpPr>
                <a:spLocks/>
              </p:cNvSpPr>
              <p:nvPr/>
            </p:nvSpPr>
            <p:spPr bwMode="auto">
              <a:xfrm>
                <a:off x="3954"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6 w 19"/>
                  <a:gd name="T11" fmla="*/ 0 h 19"/>
                  <a:gd name="T12" fmla="*/ 0 w 19"/>
                  <a:gd name="T13" fmla="*/ 5 h 19"/>
                  <a:gd name="T14" fmla="*/ 0 w 19"/>
                  <a:gd name="T15" fmla="*/ 10 h 19"/>
                  <a:gd name="T16" fmla="*/ 6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6" y="0"/>
                    </a:lnTo>
                    <a:lnTo>
                      <a:pt x="0" y="5"/>
                    </a:lnTo>
                    <a:lnTo>
                      <a:pt x="0" y="10"/>
                    </a:lnTo>
                    <a:lnTo>
                      <a:pt x="6" y="18"/>
                    </a:lnTo>
                    <a:lnTo>
                      <a:pt x="12" y="18"/>
                    </a:lnTo>
                    <a:lnTo>
                      <a:pt x="18" y="18"/>
                    </a:lnTo>
                  </a:path>
                </a:pathLst>
              </a:custGeom>
              <a:solidFill>
                <a:srgbClr val="000000"/>
              </a:solidFill>
              <a:ln w="9525" cap="rnd">
                <a:noFill/>
                <a:round/>
                <a:headEnd/>
                <a:tailEnd/>
              </a:ln>
            </p:spPr>
            <p:txBody>
              <a:bodyPr/>
              <a:lstStyle/>
              <a:p>
                <a:endParaRPr lang="fr-FR"/>
              </a:p>
            </p:txBody>
          </p:sp>
          <p:sp>
            <p:nvSpPr>
              <p:cNvPr id="20945" name="Freeform 26"/>
              <p:cNvSpPr>
                <a:spLocks/>
              </p:cNvSpPr>
              <p:nvPr/>
            </p:nvSpPr>
            <p:spPr bwMode="auto">
              <a:xfrm>
                <a:off x="3938"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5 w 19"/>
                  <a:gd name="T11" fmla="*/ 0 h 19"/>
                  <a:gd name="T12" fmla="*/ 0 w 19"/>
                  <a:gd name="T13" fmla="*/ 5 h 19"/>
                  <a:gd name="T14" fmla="*/ 0 w 19"/>
                  <a:gd name="T15" fmla="*/ 10 h 19"/>
                  <a:gd name="T16" fmla="*/ 5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5" y="0"/>
                    </a:lnTo>
                    <a:lnTo>
                      <a:pt x="0" y="5"/>
                    </a:lnTo>
                    <a:lnTo>
                      <a:pt x="0" y="10"/>
                    </a:lnTo>
                    <a:lnTo>
                      <a:pt x="5" y="18"/>
                    </a:lnTo>
                    <a:lnTo>
                      <a:pt x="12" y="18"/>
                    </a:lnTo>
                    <a:lnTo>
                      <a:pt x="18" y="18"/>
                    </a:lnTo>
                  </a:path>
                </a:pathLst>
              </a:custGeom>
              <a:solidFill>
                <a:srgbClr val="000000"/>
              </a:solidFill>
              <a:ln w="9525" cap="rnd">
                <a:noFill/>
                <a:round/>
                <a:headEnd/>
                <a:tailEnd/>
              </a:ln>
            </p:spPr>
            <p:txBody>
              <a:bodyPr/>
              <a:lstStyle/>
              <a:p>
                <a:endParaRPr lang="fr-FR"/>
              </a:p>
            </p:txBody>
          </p:sp>
          <p:sp>
            <p:nvSpPr>
              <p:cNvPr id="20946" name="Freeform 27"/>
              <p:cNvSpPr>
                <a:spLocks/>
              </p:cNvSpPr>
              <p:nvPr/>
            </p:nvSpPr>
            <p:spPr bwMode="auto">
              <a:xfrm>
                <a:off x="3922" y="1561"/>
                <a:ext cx="20" cy="19"/>
              </a:xfrm>
              <a:custGeom>
                <a:avLst/>
                <a:gdLst>
                  <a:gd name="T0" fmla="*/ 19 w 20"/>
                  <a:gd name="T1" fmla="*/ 18 h 19"/>
                  <a:gd name="T2" fmla="*/ 19 w 20"/>
                  <a:gd name="T3" fmla="*/ 5 h 19"/>
                  <a:gd name="T4" fmla="*/ 19 w 20"/>
                  <a:gd name="T5" fmla="*/ 5 h 19"/>
                  <a:gd name="T6" fmla="*/ 12 w 20"/>
                  <a:gd name="T7" fmla="*/ 0 h 19"/>
                  <a:gd name="T8" fmla="*/ 12 w 20"/>
                  <a:gd name="T9" fmla="*/ 0 h 19"/>
                  <a:gd name="T10" fmla="*/ 6 w 20"/>
                  <a:gd name="T11" fmla="*/ 0 h 19"/>
                  <a:gd name="T12" fmla="*/ 0 w 20"/>
                  <a:gd name="T13" fmla="*/ 5 h 19"/>
                  <a:gd name="T14" fmla="*/ 0 w 20"/>
                  <a:gd name="T15" fmla="*/ 10 h 19"/>
                  <a:gd name="T16" fmla="*/ 6 w 20"/>
                  <a:gd name="T17" fmla="*/ 18 h 19"/>
                  <a:gd name="T18" fmla="*/ 12 w 20"/>
                  <a:gd name="T19" fmla="*/ 18 h 19"/>
                  <a:gd name="T20" fmla="*/ 19 w 20"/>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8"/>
                    </a:moveTo>
                    <a:lnTo>
                      <a:pt x="19" y="5"/>
                    </a:lnTo>
                    <a:lnTo>
                      <a:pt x="12" y="0"/>
                    </a:lnTo>
                    <a:lnTo>
                      <a:pt x="6" y="0"/>
                    </a:lnTo>
                    <a:lnTo>
                      <a:pt x="0" y="5"/>
                    </a:lnTo>
                    <a:lnTo>
                      <a:pt x="0" y="10"/>
                    </a:lnTo>
                    <a:lnTo>
                      <a:pt x="6" y="18"/>
                    </a:lnTo>
                    <a:lnTo>
                      <a:pt x="12" y="18"/>
                    </a:lnTo>
                    <a:lnTo>
                      <a:pt x="19" y="18"/>
                    </a:lnTo>
                  </a:path>
                </a:pathLst>
              </a:custGeom>
              <a:solidFill>
                <a:srgbClr val="000000"/>
              </a:solidFill>
              <a:ln w="9525" cap="rnd">
                <a:noFill/>
                <a:round/>
                <a:headEnd/>
                <a:tailEnd/>
              </a:ln>
            </p:spPr>
            <p:txBody>
              <a:bodyPr/>
              <a:lstStyle/>
              <a:p>
                <a:endParaRPr lang="fr-FR"/>
              </a:p>
            </p:txBody>
          </p:sp>
          <p:sp>
            <p:nvSpPr>
              <p:cNvPr id="20947" name="Freeform 28"/>
              <p:cNvSpPr>
                <a:spLocks/>
              </p:cNvSpPr>
              <p:nvPr/>
            </p:nvSpPr>
            <p:spPr bwMode="auto">
              <a:xfrm>
                <a:off x="3906" y="1561"/>
                <a:ext cx="19" cy="19"/>
              </a:xfrm>
              <a:custGeom>
                <a:avLst/>
                <a:gdLst>
                  <a:gd name="T0" fmla="*/ 18 w 19"/>
                  <a:gd name="T1" fmla="*/ 18 h 19"/>
                  <a:gd name="T2" fmla="*/ 18 w 19"/>
                  <a:gd name="T3" fmla="*/ 5 h 19"/>
                  <a:gd name="T4" fmla="*/ 18 w 19"/>
                  <a:gd name="T5" fmla="*/ 5 h 19"/>
                  <a:gd name="T6" fmla="*/ 12 w 19"/>
                  <a:gd name="T7" fmla="*/ 0 h 19"/>
                  <a:gd name="T8" fmla="*/ 12 w 19"/>
                  <a:gd name="T9" fmla="*/ 0 h 19"/>
                  <a:gd name="T10" fmla="*/ 7 w 19"/>
                  <a:gd name="T11" fmla="*/ 0 h 19"/>
                  <a:gd name="T12" fmla="*/ 0 w 19"/>
                  <a:gd name="T13" fmla="*/ 5 h 19"/>
                  <a:gd name="T14" fmla="*/ 0 w 19"/>
                  <a:gd name="T15" fmla="*/ 10 h 19"/>
                  <a:gd name="T16" fmla="*/ 7 w 19"/>
                  <a:gd name="T17" fmla="*/ 18 h 19"/>
                  <a:gd name="T18" fmla="*/ 12 w 19"/>
                  <a:gd name="T19" fmla="*/ 18 h 19"/>
                  <a:gd name="T20" fmla="*/ 18 w 19"/>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18"/>
                    </a:moveTo>
                    <a:lnTo>
                      <a:pt x="18" y="5"/>
                    </a:lnTo>
                    <a:lnTo>
                      <a:pt x="12" y="0"/>
                    </a:lnTo>
                    <a:lnTo>
                      <a:pt x="7" y="0"/>
                    </a:lnTo>
                    <a:lnTo>
                      <a:pt x="0" y="5"/>
                    </a:lnTo>
                    <a:lnTo>
                      <a:pt x="0" y="10"/>
                    </a:lnTo>
                    <a:lnTo>
                      <a:pt x="7" y="18"/>
                    </a:lnTo>
                    <a:lnTo>
                      <a:pt x="12" y="18"/>
                    </a:lnTo>
                    <a:lnTo>
                      <a:pt x="18" y="18"/>
                    </a:lnTo>
                  </a:path>
                </a:pathLst>
              </a:custGeom>
              <a:solidFill>
                <a:srgbClr val="000000"/>
              </a:solidFill>
              <a:ln w="9525" cap="rnd">
                <a:noFill/>
                <a:round/>
                <a:headEnd/>
                <a:tailEnd/>
              </a:ln>
            </p:spPr>
            <p:txBody>
              <a:bodyPr/>
              <a:lstStyle/>
              <a:p>
                <a:endParaRPr lang="fr-FR"/>
              </a:p>
            </p:txBody>
          </p:sp>
          <p:sp>
            <p:nvSpPr>
              <p:cNvPr id="20948" name="Freeform 29"/>
              <p:cNvSpPr>
                <a:spLocks/>
              </p:cNvSpPr>
              <p:nvPr/>
            </p:nvSpPr>
            <p:spPr bwMode="auto">
              <a:xfrm>
                <a:off x="4197" y="1524"/>
                <a:ext cx="85" cy="82"/>
              </a:xfrm>
              <a:custGeom>
                <a:avLst/>
                <a:gdLst>
                  <a:gd name="T0" fmla="*/ 0 w 85"/>
                  <a:gd name="T1" fmla="*/ 81 h 82"/>
                  <a:gd name="T2" fmla="*/ 84 w 85"/>
                  <a:gd name="T3" fmla="*/ 39 h 82"/>
                  <a:gd name="T4" fmla="*/ 0 w 85"/>
                  <a:gd name="T5" fmla="*/ 0 h 82"/>
                  <a:gd name="T6" fmla="*/ 26 w 85"/>
                  <a:gd name="T7" fmla="*/ 39 h 82"/>
                  <a:gd name="T8" fmla="*/ 0 w 85"/>
                  <a:gd name="T9" fmla="*/ 81 h 82"/>
                  <a:gd name="T10" fmla="*/ 0 60000 65536"/>
                  <a:gd name="T11" fmla="*/ 0 60000 65536"/>
                  <a:gd name="T12" fmla="*/ 0 60000 65536"/>
                  <a:gd name="T13" fmla="*/ 0 60000 65536"/>
                  <a:gd name="T14" fmla="*/ 0 60000 65536"/>
                  <a:gd name="T15" fmla="*/ 0 w 85"/>
                  <a:gd name="T16" fmla="*/ 0 h 82"/>
                  <a:gd name="T17" fmla="*/ 85 w 85"/>
                  <a:gd name="T18" fmla="*/ 82 h 82"/>
                </a:gdLst>
                <a:ahLst/>
                <a:cxnLst>
                  <a:cxn ang="T10">
                    <a:pos x="T0" y="T1"/>
                  </a:cxn>
                  <a:cxn ang="T11">
                    <a:pos x="T2" y="T3"/>
                  </a:cxn>
                  <a:cxn ang="T12">
                    <a:pos x="T4" y="T5"/>
                  </a:cxn>
                  <a:cxn ang="T13">
                    <a:pos x="T6" y="T7"/>
                  </a:cxn>
                  <a:cxn ang="T14">
                    <a:pos x="T8" y="T9"/>
                  </a:cxn>
                </a:cxnLst>
                <a:rect l="T15" t="T16" r="T17" b="T18"/>
                <a:pathLst>
                  <a:path w="85" h="82">
                    <a:moveTo>
                      <a:pt x="0" y="81"/>
                    </a:moveTo>
                    <a:lnTo>
                      <a:pt x="84" y="39"/>
                    </a:lnTo>
                    <a:lnTo>
                      <a:pt x="0" y="0"/>
                    </a:lnTo>
                    <a:lnTo>
                      <a:pt x="26" y="39"/>
                    </a:lnTo>
                    <a:lnTo>
                      <a:pt x="0" y="81"/>
                    </a:lnTo>
                  </a:path>
                </a:pathLst>
              </a:custGeom>
              <a:solidFill>
                <a:srgbClr val="000000"/>
              </a:solidFill>
              <a:ln w="9525" cap="rnd">
                <a:noFill/>
                <a:round/>
                <a:headEnd/>
                <a:tailEnd/>
              </a:ln>
            </p:spPr>
            <p:txBody>
              <a:bodyPr/>
              <a:lstStyle/>
              <a:p>
                <a:endParaRPr lang="fr-FR"/>
              </a:p>
            </p:txBody>
          </p:sp>
        </p:grpSp>
        <p:sp>
          <p:nvSpPr>
            <p:cNvPr id="20493" name="Oval 31"/>
            <p:cNvSpPr>
              <a:spLocks noChangeArrowheads="1"/>
            </p:cNvSpPr>
            <p:nvPr/>
          </p:nvSpPr>
          <p:spPr bwMode="auto">
            <a:xfrm>
              <a:off x="3535" y="1244"/>
              <a:ext cx="371" cy="640"/>
            </a:xfrm>
            <a:prstGeom prst="ellipse">
              <a:avLst/>
            </a:prstGeom>
            <a:solidFill>
              <a:srgbClr val="FFFFCC"/>
            </a:solidFill>
            <a:ln w="12700">
              <a:solidFill>
                <a:srgbClr val="000000"/>
              </a:solidFill>
              <a:round/>
              <a:headEnd/>
              <a:tailEnd/>
            </a:ln>
          </p:spPr>
          <p:txBody>
            <a:bodyPr wrap="none" anchor="ctr"/>
            <a:lstStyle/>
            <a:p>
              <a:endParaRPr lang="fr-FR"/>
            </a:p>
          </p:txBody>
        </p:sp>
        <p:sp>
          <p:nvSpPr>
            <p:cNvPr id="20494" name="Rectangle 32"/>
            <p:cNvSpPr>
              <a:spLocks noChangeArrowheads="1"/>
            </p:cNvSpPr>
            <p:nvPr/>
          </p:nvSpPr>
          <p:spPr bwMode="auto">
            <a:xfrm>
              <a:off x="3589" y="1419"/>
              <a:ext cx="337" cy="320"/>
            </a:xfrm>
            <a:prstGeom prst="rect">
              <a:avLst/>
            </a:prstGeom>
            <a:noFill/>
            <a:ln w="9525">
              <a:noFill/>
              <a:miter lim="800000"/>
              <a:headEnd/>
              <a:tailEnd/>
            </a:ln>
          </p:spPr>
          <p:txBody>
            <a:bodyPr wrap="none" anchor="ctr"/>
            <a:lstStyle/>
            <a:p>
              <a:endParaRPr lang="fr-FR"/>
            </a:p>
          </p:txBody>
        </p:sp>
        <p:sp>
          <p:nvSpPr>
            <p:cNvPr id="20495" name="Rectangle 33"/>
            <p:cNvSpPr>
              <a:spLocks noChangeArrowheads="1"/>
            </p:cNvSpPr>
            <p:nvPr/>
          </p:nvSpPr>
          <p:spPr bwMode="auto">
            <a:xfrm>
              <a:off x="3520" y="1366"/>
              <a:ext cx="583"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Without</a:t>
              </a:r>
              <a:r>
                <a:rPr lang="fr-FR" sz="1100" dirty="0" smtClean="0">
                  <a:solidFill>
                    <a:srgbClr val="000000"/>
                  </a:solidFill>
                </a:rPr>
                <a:t>  </a:t>
              </a:r>
              <a:r>
                <a:rPr lang="fr-FR" sz="1100" dirty="0">
                  <a:solidFill>
                    <a:srgbClr val="000000"/>
                  </a:solidFill>
                </a:rPr>
                <a:t>TS</a:t>
              </a:r>
            </a:p>
          </p:txBody>
        </p:sp>
        <p:sp>
          <p:nvSpPr>
            <p:cNvPr id="20496" name="Rectangle 34"/>
            <p:cNvSpPr>
              <a:spLocks noChangeArrowheads="1"/>
            </p:cNvSpPr>
            <p:nvPr/>
          </p:nvSpPr>
          <p:spPr bwMode="auto">
            <a:xfrm>
              <a:off x="3523" y="1472"/>
              <a:ext cx="454"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étendue</a:t>
              </a:r>
            </a:p>
          </p:txBody>
        </p:sp>
        <p:sp>
          <p:nvSpPr>
            <p:cNvPr id="20497" name="Rectangle 35"/>
            <p:cNvSpPr>
              <a:spLocks noChangeArrowheads="1"/>
            </p:cNvSpPr>
            <p:nvPr/>
          </p:nvSpPr>
          <p:spPr bwMode="auto">
            <a:xfrm>
              <a:off x="3525" y="1578"/>
              <a:ext cx="422"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a:t>
              </a:r>
              <a:r>
                <a:rPr lang="fr-FR" sz="1100" dirty="0" err="1" smtClean="0">
                  <a:solidFill>
                    <a:srgbClr val="000000"/>
                  </a:solidFill>
                </a:rPr>
                <a:t>actual</a:t>
              </a:r>
              <a:r>
                <a:rPr lang="fr-FR" sz="1100" dirty="0">
                  <a:solidFill>
                    <a:srgbClr val="000000"/>
                  </a:solidFill>
                </a:rPr>
                <a:t>)</a:t>
              </a:r>
            </a:p>
          </p:txBody>
        </p:sp>
        <p:sp>
          <p:nvSpPr>
            <p:cNvPr id="20498" name="Rectangle 36"/>
            <p:cNvSpPr>
              <a:spLocks noChangeArrowheads="1"/>
            </p:cNvSpPr>
            <p:nvPr/>
          </p:nvSpPr>
          <p:spPr bwMode="auto">
            <a:xfrm>
              <a:off x="3763" y="1026"/>
              <a:ext cx="523" cy="187"/>
            </a:xfrm>
            <a:prstGeom prst="rect">
              <a:avLst/>
            </a:prstGeom>
            <a:noFill/>
            <a:ln w="9525">
              <a:noFill/>
              <a:miter lim="800000"/>
              <a:headEnd/>
              <a:tailEnd/>
            </a:ln>
          </p:spPr>
          <p:txBody>
            <a:bodyPr wrap="none" anchor="ctr"/>
            <a:lstStyle/>
            <a:p>
              <a:endParaRPr lang="fr-FR"/>
            </a:p>
          </p:txBody>
        </p:sp>
        <p:sp>
          <p:nvSpPr>
            <p:cNvPr id="20499" name="Rectangle 37"/>
            <p:cNvSpPr>
              <a:spLocks noChangeArrowheads="1"/>
            </p:cNvSpPr>
            <p:nvPr/>
          </p:nvSpPr>
          <p:spPr bwMode="auto">
            <a:xfrm>
              <a:off x="3685" y="1040"/>
              <a:ext cx="423" cy="175"/>
            </a:xfrm>
            <a:prstGeom prst="rect">
              <a:avLst/>
            </a:prstGeom>
            <a:noFill/>
            <a:ln w="9525">
              <a:noFill/>
              <a:miter lim="800000"/>
              <a:headEnd/>
              <a:tailEnd/>
            </a:ln>
          </p:spPr>
          <p:txBody>
            <a:bodyPr wrap="none" lIns="92075" tIns="46038" rIns="92075" bIns="46038">
              <a:spAutoFit/>
            </a:bodyPr>
            <a:lstStyle/>
            <a:p>
              <a:pPr algn="l"/>
              <a:r>
                <a:rPr lang="fr-FR" sz="1200" b="1">
                  <a:solidFill>
                    <a:srgbClr val="008000"/>
                  </a:solidFill>
                  <a:latin typeface="Arial" charset="0"/>
                </a:rPr>
                <a:t>96,6%</a:t>
              </a:r>
            </a:p>
          </p:txBody>
        </p:sp>
        <p:grpSp>
          <p:nvGrpSpPr>
            <p:cNvPr id="4" name="Group 60"/>
            <p:cNvGrpSpPr>
              <a:grpSpLocks/>
            </p:cNvGrpSpPr>
            <p:nvPr/>
          </p:nvGrpSpPr>
          <p:grpSpPr bwMode="auto">
            <a:xfrm>
              <a:off x="4652" y="1524"/>
              <a:ext cx="379" cy="82"/>
              <a:chOff x="4652" y="1524"/>
              <a:chExt cx="379" cy="82"/>
            </a:xfrm>
          </p:grpSpPr>
          <p:sp>
            <p:nvSpPr>
              <p:cNvPr id="20905" name="Freeform 38"/>
              <p:cNvSpPr>
                <a:spLocks/>
              </p:cNvSpPr>
              <p:nvPr/>
            </p:nvSpPr>
            <p:spPr bwMode="auto">
              <a:xfrm>
                <a:off x="4652" y="1561"/>
                <a:ext cx="20" cy="19"/>
              </a:xfrm>
              <a:custGeom>
                <a:avLst/>
                <a:gdLst>
                  <a:gd name="T0" fmla="*/ 19 w 20"/>
                  <a:gd name="T1" fmla="*/ 0 h 19"/>
                  <a:gd name="T2" fmla="*/ 9 w 20"/>
                  <a:gd name="T3" fmla="*/ 0 h 19"/>
                  <a:gd name="T4" fmla="*/ 0 w 20"/>
                  <a:gd name="T5" fmla="*/ 5 h 19"/>
                  <a:gd name="T6" fmla="*/ 0 w 20"/>
                  <a:gd name="T7" fmla="*/ 5 h 19"/>
                  <a:gd name="T8" fmla="*/ 9 w 20"/>
                  <a:gd name="T9" fmla="*/ 18 h 19"/>
                  <a:gd name="T10" fmla="*/ 9 w 20"/>
                  <a:gd name="T11" fmla="*/ 18 h 19"/>
                  <a:gd name="T12" fmla="*/ 9 w 20"/>
                  <a:gd name="T13" fmla="*/ 10 h 19"/>
                  <a:gd name="T14" fmla="*/ 19 w 20"/>
                  <a:gd name="T15" fmla="*/ 5 h 19"/>
                  <a:gd name="T16" fmla="*/ 19 w 20"/>
                  <a:gd name="T17" fmla="*/ 5 h 19"/>
                  <a:gd name="T18" fmla="*/ 19 w 20"/>
                  <a:gd name="T19" fmla="*/ 0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0"/>
                    </a:moveTo>
                    <a:lnTo>
                      <a:pt x="9" y="0"/>
                    </a:lnTo>
                    <a:lnTo>
                      <a:pt x="0" y="5"/>
                    </a:lnTo>
                    <a:lnTo>
                      <a:pt x="9" y="18"/>
                    </a:lnTo>
                    <a:lnTo>
                      <a:pt x="9" y="10"/>
                    </a:lnTo>
                    <a:lnTo>
                      <a:pt x="19" y="5"/>
                    </a:lnTo>
                    <a:lnTo>
                      <a:pt x="19" y="0"/>
                    </a:lnTo>
                  </a:path>
                </a:pathLst>
              </a:custGeom>
              <a:solidFill>
                <a:srgbClr val="000000"/>
              </a:solidFill>
              <a:ln w="9525" cap="rnd">
                <a:noFill/>
                <a:round/>
                <a:headEnd/>
                <a:tailEnd/>
              </a:ln>
            </p:spPr>
            <p:txBody>
              <a:bodyPr/>
              <a:lstStyle/>
              <a:p>
                <a:endParaRPr lang="fr-FR"/>
              </a:p>
            </p:txBody>
          </p:sp>
          <p:sp>
            <p:nvSpPr>
              <p:cNvPr id="20906" name="Freeform 39"/>
              <p:cNvSpPr>
                <a:spLocks/>
              </p:cNvSpPr>
              <p:nvPr/>
            </p:nvSpPr>
            <p:spPr bwMode="auto">
              <a:xfrm>
                <a:off x="4664" y="1561"/>
                <a:ext cx="21" cy="19"/>
              </a:xfrm>
              <a:custGeom>
                <a:avLst/>
                <a:gdLst>
                  <a:gd name="T0" fmla="*/ 13 w 21"/>
                  <a:gd name="T1" fmla="*/ 0 h 19"/>
                  <a:gd name="T2" fmla="*/ 6 w 21"/>
                  <a:gd name="T3" fmla="*/ 0 h 19"/>
                  <a:gd name="T4" fmla="*/ 0 w 21"/>
                  <a:gd name="T5" fmla="*/ 5 h 19"/>
                  <a:gd name="T6" fmla="*/ 0 w 21"/>
                  <a:gd name="T7" fmla="*/ 10 h 19"/>
                  <a:gd name="T8" fmla="*/ 6 w 21"/>
                  <a:gd name="T9" fmla="*/ 18 h 19"/>
                  <a:gd name="T10" fmla="*/ 13 w 21"/>
                  <a:gd name="T11" fmla="*/ 18 h 19"/>
                  <a:gd name="T12" fmla="*/ 13 w 21"/>
                  <a:gd name="T13" fmla="*/ 10 h 19"/>
                  <a:gd name="T14" fmla="*/ 20 w 21"/>
                  <a:gd name="T15" fmla="*/ 5 h 19"/>
                  <a:gd name="T16" fmla="*/ 20 w 21"/>
                  <a:gd name="T17" fmla="*/ 5 h 19"/>
                  <a:gd name="T18" fmla="*/ 20 w 21"/>
                  <a:gd name="T19" fmla="*/ 0 h 19"/>
                  <a:gd name="T20" fmla="*/ 13 w 21"/>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13" y="0"/>
                    </a:moveTo>
                    <a:lnTo>
                      <a:pt x="6" y="0"/>
                    </a:lnTo>
                    <a:lnTo>
                      <a:pt x="0" y="5"/>
                    </a:lnTo>
                    <a:lnTo>
                      <a:pt x="0" y="10"/>
                    </a:lnTo>
                    <a:lnTo>
                      <a:pt x="6" y="18"/>
                    </a:lnTo>
                    <a:lnTo>
                      <a:pt x="13" y="18"/>
                    </a:lnTo>
                    <a:lnTo>
                      <a:pt x="13" y="10"/>
                    </a:lnTo>
                    <a:lnTo>
                      <a:pt x="20" y="5"/>
                    </a:lnTo>
                    <a:lnTo>
                      <a:pt x="20" y="0"/>
                    </a:lnTo>
                    <a:lnTo>
                      <a:pt x="13" y="0"/>
                    </a:lnTo>
                  </a:path>
                </a:pathLst>
              </a:custGeom>
              <a:solidFill>
                <a:srgbClr val="000000"/>
              </a:solidFill>
              <a:ln w="9525" cap="rnd">
                <a:noFill/>
                <a:round/>
                <a:headEnd/>
                <a:tailEnd/>
              </a:ln>
            </p:spPr>
            <p:txBody>
              <a:bodyPr/>
              <a:lstStyle/>
              <a:p>
                <a:endParaRPr lang="fr-FR"/>
              </a:p>
            </p:txBody>
          </p:sp>
          <p:sp>
            <p:nvSpPr>
              <p:cNvPr id="20907" name="Freeform 40"/>
              <p:cNvSpPr>
                <a:spLocks/>
              </p:cNvSpPr>
              <p:nvPr/>
            </p:nvSpPr>
            <p:spPr bwMode="auto">
              <a:xfrm>
                <a:off x="4681" y="1561"/>
                <a:ext cx="19" cy="19"/>
              </a:xfrm>
              <a:custGeom>
                <a:avLst/>
                <a:gdLst>
                  <a:gd name="T0" fmla="*/ 12 w 19"/>
                  <a:gd name="T1" fmla="*/ 0 h 19"/>
                  <a:gd name="T2" fmla="*/ 5 w 19"/>
                  <a:gd name="T3" fmla="*/ 0 h 19"/>
                  <a:gd name="T4" fmla="*/ 0 w 19"/>
                  <a:gd name="T5" fmla="*/ 5 h 19"/>
                  <a:gd name="T6" fmla="*/ 0 w 19"/>
                  <a:gd name="T7" fmla="*/ 10 h 19"/>
                  <a:gd name="T8" fmla="*/ 5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5" y="0"/>
                    </a:lnTo>
                    <a:lnTo>
                      <a:pt x="0" y="5"/>
                    </a:lnTo>
                    <a:lnTo>
                      <a:pt x="0" y="10"/>
                    </a:lnTo>
                    <a:lnTo>
                      <a:pt x="5"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08" name="Freeform 41"/>
              <p:cNvSpPr>
                <a:spLocks/>
              </p:cNvSpPr>
              <p:nvPr/>
            </p:nvSpPr>
            <p:spPr bwMode="auto">
              <a:xfrm>
                <a:off x="4697" y="1561"/>
                <a:ext cx="19" cy="19"/>
              </a:xfrm>
              <a:custGeom>
                <a:avLst/>
                <a:gdLst>
                  <a:gd name="T0" fmla="*/ 12 w 19"/>
                  <a:gd name="T1" fmla="*/ 0 h 19"/>
                  <a:gd name="T2" fmla="*/ 6 w 19"/>
                  <a:gd name="T3" fmla="*/ 0 h 19"/>
                  <a:gd name="T4" fmla="*/ 0 w 19"/>
                  <a:gd name="T5" fmla="*/ 5 h 19"/>
                  <a:gd name="T6" fmla="*/ 0 w 19"/>
                  <a:gd name="T7" fmla="*/ 10 h 19"/>
                  <a:gd name="T8" fmla="*/ 6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6" y="0"/>
                    </a:lnTo>
                    <a:lnTo>
                      <a:pt x="0" y="5"/>
                    </a:lnTo>
                    <a:lnTo>
                      <a:pt x="0" y="10"/>
                    </a:lnTo>
                    <a:lnTo>
                      <a:pt x="6"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09" name="Freeform 42"/>
              <p:cNvSpPr>
                <a:spLocks/>
              </p:cNvSpPr>
              <p:nvPr/>
            </p:nvSpPr>
            <p:spPr bwMode="auto">
              <a:xfrm>
                <a:off x="4712" y="1561"/>
                <a:ext cx="20" cy="19"/>
              </a:xfrm>
              <a:custGeom>
                <a:avLst/>
                <a:gdLst>
                  <a:gd name="T0" fmla="*/ 13 w 20"/>
                  <a:gd name="T1" fmla="*/ 0 h 19"/>
                  <a:gd name="T2" fmla="*/ 5 w 20"/>
                  <a:gd name="T3" fmla="*/ 0 h 19"/>
                  <a:gd name="T4" fmla="*/ 0 w 20"/>
                  <a:gd name="T5" fmla="*/ 5 h 19"/>
                  <a:gd name="T6" fmla="*/ 0 w 20"/>
                  <a:gd name="T7" fmla="*/ 10 h 19"/>
                  <a:gd name="T8" fmla="*/ 5 w 20"/>
                  <a:gd name="T9" fmla="*/ 18 h 19"/>
                  <a:gd name="T10" fmla="*/ 13 w 20"/>
                  <a:gd name="T11" fmla="*/ 18 h 19"/>
                  <a:gd name="T12" fmla="*/ 13 w 20"/>
                  <a:gd name="T13" fmla="*/ 10 h 19"/>
                  <a:gd name="T14" fmla="*/ 19 w 20"/>
                  <a:gd name="T15" fmla="*/ 5 h 19"/>
                  <a:gd name="T16" fmla="*/ 19 w 20"/>
                  <a:gd name="T17" fmla="*/ 5 h 19"/>
                  <a:gd name="T18" fmla="*/ 19 w 20"/>
                  <a:gd name="T19" fmla="*/ 0 h 19"/>
                  <a:gd name="T20" fmla="*/ 1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3" y="0"/>
                    </a:moveTo>
                    <a:lnTo>
                      <a:pt x="5" y="0"/>
                    </a:lnTo>
                    <a:lnTo>
                      <a:pt x="0" y="5"/>
                    </a:lnTo>
                    <a:lnTo>
                      <a:pt x="0" y="10"/>
                    </a:lnTo>
                    <a:lnTo>
                      <a:pt x="5" y="18"/>
                    </a:lnTo>
                    <a:lnTo>
                      <a:pt x="13" y="18"/>
                    </a:lnTo>
                    <a:lnTo>
                      <a:pt x="13" y="10"/>
                    </a:lnTo>
                    <a:lnTo>
                      <a:pt x="19" y="5"/>
                    </a:lnTo>
                    <a:lnTo>
                      <a:pt x="19" y="0"/>
                    </a:lnTo>
                    <a:lnTo>
                      <a:pt x="13" y="0"/>
                    </a:lnTo>
                  </a:path>
                </a:pathLst>
              </a:custGeom>
              <a:solidFill>
                <a:srgbClr val="000000"/>
              </a:solidFill>
              <a:ln w="9525" cap="rnd">
                <a:noFill/>
                <a:round/>
                <a:headEnd/>
                <a:tailEnd/>
              </a:ln>
            </p:spPr>
            <p:txBody>
              <a:bodyPr/>
              <a:lstStyle/>
              <a:p>
                <a:endParaRPr lang="fr-FR"/>
              </a:p>
            </p:txBody>
          </p:sp>
          <p:sp>
            <p:nvSpPr>
              <p:cNvPr id="20910" name="Freeform 43"/>
              <p:cNvSpPr>
                <a:spLocks/>
              </p:cNvSpPr>
              <p:nvPr/>
            </p:nvSpPr>
            <p:spPr bwMode="auto">
              <a:xfrm>
                <a:off x="4727" y="1561"/>
                <a:ext cx="20" cy="19"/>
              </a:xfrm>
              <a:custGeom>
                <a:avLst/>
                <a:gdLst>
                  <a:gd name="T0" fmla="*/ 13 w 20"/>
                  <a:gd name="T1" fmla="*/ 0 h 19"/>
                  <a:gd name="T2" fmla="*/ 8 w 20"/>
                  <a:gd name="T3" fmla="*/ 0 h 19"/>
                  <a:gd name="T4" fmla="*/ 0 w 20"/>
                  <a:gd name="T5" fmla="*/ 5 h 19"/>
                  <a:gd name="T6" fmla="*/ 0 w 20"/>
                  <a:gd name="T7" fmla="*/ 10 h 19"/>
                  <a:gd name="T8" fmla="*/ 8 w 20"/>
                  <a:gd name="T9" fmla="*/ 18 h 19"/>
                  <a:gd name="T10" fmla="*/ 13 w 20"/>
                  <a:gd name="T11" fmla="*/ 18 h 19"/>
                  <a:gd name="T12" fmla="*/ 13 w 20"/>
                  <a:gd name="T13" fmla="*/ 10 h 19"/>
                  <a:gd name="T14" fmla="*/ 19 w 20"/>
                  <a:gd name="T15" fmla="*/ 5 h 19"/>
                  <a:gd name="T16" fmla="*/ 19 w 20"/>
                  <a:gd name="T17" fmla="*/ 5 h 19"/>
                  <a:gd name="T18" fmla="*/ 19 w 20"/>
                  <a:gd name="T19" fmla="*/ 0 h 19"/>
                  <a:gd name="T20" fmla="*/ 1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3" y="0"/>
                    </a:moveTo>
                    <a:lnTo>
                      <a:pt x="8" y="0"/>
                    </a:lnTo>
                    <a:lnTo>
                      <a:pt x="0" y="5"/>
                    </a:lnTo>
                    <a:lnTo>
                      <a:pt x="0" y="10"/>
                    </a:lnTo>
                    <a:lnTo>
                      <a:pt x="8" y="18"/>
                    </a:lnTo>
                    <a:lnTo>
                      <a:pt x="13" y="18"/>
                    </a:lnTo>
                    <a:lnTo>
                      <a:pt x="13" y="10"/>
                    </a:lnTo>
                    <a:lnTo>
                      <a:pt x="19" y="5"/>
                    </a:lnTo>
                    <a:lnTo>
                      <a:pt x="19" y="0"/>
                    </a:lnTo>
                    <a:lnTo>
                      <a:pt x="13" y="0"/>
                    </a:lnTo>
                  </a:path>
                </a:pathLst>
              </a:custGeom>
              <a:solidFill>
                <a:srgbClr val="000000"/>
              </a:solidFill>
              <a:ln w="9525" cap="rnd">
                <a:noFill/>
                <a:round/>
                <a:headEnd/>
                <a:tailEnd/>
              </a:ln>
            </p:spPr>
            <p:txBody>
              <a:bodyPr/>
              <a:lstStyle/>
              <a:p>
                <a:endParaRPr lang="fr-FR"/>
              </a:p>
            </p:txBody>
          </p:sp>
          <p:sp>
            <p:nvSpPr>
              <p:cNvPr id="20911" name="Freeform 44"/>
              <p:cNvSpPr>
                <a:spLocks/>
              </p:cNvSpPr>
              <p:nvPr/>
            </p:nvSpPr>
            <p:spPr bwMode="auto">
              <a:xfrm>
                <a:off x="4743" y="1561"/>
                <a:ext cx="21" cy="19"/>
              </a:xfrm>
              <a:custGeom>
                <a:avLst/>
                <a:gdLst>
                  <a:gd name="T0" fmla="*/ 11 w 21"/>
                  <a:gd name="T1" fmla="*/ 0 h 19"/>
                  <a:gd name="T2" fmla="*/ 5 w 21"/>
                  <a:gd name="T3" fmla="*/ 0 h 19"/>
                  <a:gd name="T4" fmla="*/ 0 w 21"/>
                  <a:gd name="T5" fmla="*/ 5 h 19"/>
                  <a:gd name="T6" fmla="*/ 0 w 21"/>
                  <a:gd name="T7" fmla="*/ 10 h 19"/>
                  <a:gd name="T8" fmla="*/ 5 w 21"/>
                  <a:gd name="T9" fmla="*/ 18 h 19"/>
                  <a:gd name="T10" fmla="*/ 11 w 21"/>
                  <a:gd name="T11" fmla="*/ 18 h 19"/>
                  <a:gd name="T12" fmla="*/ 11 w 21"/>
                  <a:gd name="T13" fmla="*/ 10 h 19"/>
                  <a:gd name="T14" fmla="*/ 20 w 21"/>
                  <a:gd name="T15" fmla="*/ 5 h 19"/>
                  <a:gd name="T16" fmla="*/ 20 w 21"/>
                  <a:gd name="T17" fmla="*/ 5 h 19"/>
                  <a:gd name="T18" fmla="*/ 20 w 21"/>
                  <a:gd name="T19" fmla="*/ 0 h 19"/>
                  <a:gd name="T20" fmla="*/ 11 w 21"/>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11" y="0"/>
                    </a:moveTo>
                    <a:lnTo>
                      <a:pt x="5" y="0"/>
                    </a:lnTo>
                    <a:lnTo>
                      <a:pt x="0" y="5"/>
                    </a:lnTo>
                    <a:lnTo>
                      <a:pt x="0" y="10"/>
                    </a:lnTo>
                    <a:lnTo>
                      <a:pt x="5" y="18"/>
                    </a:lnTo>
                    <a:lnTo>
                      <a:pt x="11" y="18"/>
                    </a:lnTo>
                    <a:lnTo>
                      <a:pt x="11" y="10"/>
                    </a:lnTo>
                    <a:lnTo>
                      <a:pt x="20" y="5"/>
                    </a:lnTo>
                    <a:lnTo>
                      <a:pt x="20" y="0"/>
                    </a:lnTo>
                    <a:lnTo>
                      <a:pt x="11" y="0"/>
                    </a:lnTo>
                  </a:path>
                </a:pathLst>
              </a:custGeom>
              <a:solidFill>
                <a:srgbClr val="000000"/>
              </a:solidFill>
              <a:ln w="9525" cap="rnd">
                <a:noFill/>
                <a:round/>
                <a:headEnd/>
                <a:tailEnd/>
              </a:ln>
            </p:spPr>
            <p:txBody>
              <a:bodyPr/>
              <a:lstStyle/>
              <a:p>
                <a:endParaRPr lang="fr-FR"/>
              </a:p>
            </p:txBody>
          </p:sp>
          <p:sp>
            <p:nvSpPr>
              <p:cNvPr id="20912" name="Freeform 45"/>
              <p:cNvSpPr>
                <a:spLocks/>
              </p:cNvSpPr>
              <p:nvPr/>
            </p:nvSpPr>
            <p:spPr bwMode="auto">
              <a:xfrm>
                <a:off x="4759" y="1561"/>
                <a:ext cx="20" cy="19"/>
              </a:xfrm>
              <a:custGeom>
                <a:avLst/>
                <a:gdLst>
                  <a:gd name="T0" fmla="*/ 13 w 20"/>
                  <a:gd name="T1" fmla="*/ 0 h 19"/>
                  <a:gd name="T2" fmla="*/ 8 w 20"/>
                  <a:gd name="T3" fmla="*/ 0 h 19"/>
                  <a:gd name="T4" fmla="*/ 0 w 20"/>
                  <a:gd name="T5" fmla="*/ 5 h 19"/>
                  <a:gd name="T6" fmla="*/ 0 w 20"/>
                  <a:gd name="T7" fmla="*/ 10 h 19"/>
                  <a:gd name="T8" fmla="*/ 8 w 20"/>
                  <a:gd name="T9" fmla="*/ 18 h 19"/>
                  <a:gd name="T10" fmla="*/ 13 w 20"/>
                  <a:gd name="T11" fmla="*/ 18 h 19"/>
                  <a:gd name="T12" fmla="*/ 13 w 20"/>
                  <a:gd name="T13" fmla="*/ 10 h 19"/>
                  <a:gd name="T14" fmla="*/ 19 w 20"/>
                  <a:gd name="T15" fmla="*/ 5 h 19"/>
                  <a:gd name="T16" fmla="*/ 19 w 20"/>
                  <a:gd name="T17" fmla="*/ 5 h 19"/>
                  <a:gd name="T18" fmla="*/ 19 w 20"/>
                  <a:gd name="T19" fmla="*/ 0 h 19"/>
                  <a:gd name="T20" fmla="*/ 1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3" y="0"/>
                    </a:moveTo>
                    <a:lnTo>
                      <a:pt x="8" y="0"/>
                    </a:lnTo>
                    <a:lnTo>
                      <a:pt x="0" y="5"/>
                    </a:lnTo>
                    <a:lnTo>
                      <a:pt x="0" y="10"/>
                    </a:lnTo>
                    <a:lnTo>
                      <a:pt x="8" y="18"/>
                    </a:lnTo>
                    <a:lnTo>
                      <a:pt x="13" y="18"/>
                    </a:lnTo>
                    <a:lnTo>
                      <a:pt x="13" y="10"/>
                    </a:lnTo>
                    <a:lnTo>
                      <a:pt x="19" y="5"/>
                    </a:lnTo>
                    <a:lnTo>
                      <a:pt x="19" y="0"/>
                    </a:lnTo>
                    <a:lnTo>
                      <a:pt x="13" y="0"/>
                    </a:lnTo>
                  </a:path>
                </a:pathLst>
              </a:custGeom>
              <a:solidFill>
                <a:srgbClr val="000000"/>
              </a:solidFill>
              <a:ln w="9525" cap="rnd">
                <a:noFill/>
                <a:round/>
                <a:headEnd/>
                <a:tailEnd/>
              </a:ln>
            </p:spPr>
            <p:txBody>
              <a:bodyPr/>
              <a:lstStyle/>
              <a:p>
                <a:endParaRPr lang="fr-FR"/>
              </a:p>
            </p:txBody>
          </p:sp>
          <p:sp>
            <p:nvSpPr>
              <p:cNvPr id="20913" name="Freeform 46"/>
              <p:cNvSpPr>
                <a:spLocks/>
              </p:cNvSpPr>
              <p:nvPr/>
            </p:nvSpPr>
            <p:spPr bwMode="auto">
              <a:xfrm>
                <a:off x="4775" y="1561"/>
                <a:ext cx="21" cy="19"/>
              </a:xfrm>
              <a:custGeom>
                <a:avLst/>
                <a:gdLst>
                  <a:gd name="T0" fmla="*/ 13 w 21"/>
                  <a:gd name="T1" fmla="*/ 0 h 19"/>
                  <a:gd name="T2" fmla="*/ 6 w 21"/>
                  <a:gd name="T3" fmla="*/ 0 h 19"/>
                  <a:gd name="T4" fmla="*/ 0 w 21"/>
                  <a:gd name="T5" fmla="*/ 5 h 19"/>
                  <a:gd name="T6" fmla="*/ 0 w 21"/>
                  <a:gd name="T7" fmla="*/ 10 h 19"/>
                  <a:gd name="T8" fmla="*/ 6 w 21"/>
                  <a:gd name="T9" fmla="*/ 18 h 19"/>
                  <a:gd name="T10" fmla="*/ 13 w 21"/>
                  <a:gd name="T11" fmla="*/ 18 h 19"/>
                  <a:gd name="T12" fmla="*/ 13 w 21"/>
                  <a:gd name="T13" fmla="*/ 10 h 19"/>
                  <a:gd name="T14" fmla="*/ 20 w 21"/>
                  <a:gd name="T15" fmla="*/ 5 h 19"/>
                  <a:gd name="T16" fmla="*/ 20 w 21"/>
                  <a:gd name="T17" fmla="*/ 5 h 19"/>
                  <a:gd name="T18" fmla="*/ 20 w 21"/>
                  <a:gd name="T19" fmla="*/ 0 h 19"/>
                  <a:gd name="T20" fmla="*/ 13 w 21"/>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13" y="0"/>
                    </a:moveTo>
                    <a:lnTo>
                      <a:pt x="6" y="0"/>
                    </a:lnTo>
                    <a:lnTo>
                      <a:pt x="0" y="5"/>
                    </a:lnTo>
                    <a:lnTo>
                      <a:pt x="0" y="10"/>
                    </a:lnTo>
                    <a:lnTo>
                      <a:pt x="6" y="18"/>
                    </a:lnTo>
                    <a:lnTo>
                      <a:pt x="13" y="18"/>
                    </a:lnTo>
                    <a:lnTo>
                      <a:pt x="13" y="10"/>
                    </a:lnTo>
                    <a:lnTo>
                      <a:pt x="20" y="5"/>
                    </a:lnTo>
                    <a:lnTo>
                      <a:pt x="20" y="0"/>
                    </a:lnTo>
                    <a:lnTo>
                      <a:pt x="13" y="0"/>
                    </a:lnTo>
                  </a:path>
                </a:pathLst>
              </a:custGeom>
              <a:solidFill>
                <a:srgbClr val="000000"/>
              </a:solidFill>
              <a:ln w="9525" cap="rnd">
                <a:noFill/>
                <a:round/>
                <a:headEnd/>
                <a:tailEnd/>
              </a:ln>
            </p:spPr>
            <p:txBody>
              <a:bodyPr/>
              <a:lstStyle/>
              <a:p>
                <a:endParaRPr lang="fr-FR"/>
              </a:p>
            </p:txBody>
          </p:sp>
          <p:sp>
            <p:nvSpPr>
              <p:cNvPr id="20914" name="Freeform 47"/>
              <p:cNvSpPr>
                <a:spLocks/>
              </p:cNvSpPr>
              <p:nvPr/>
            </p:nvSpPr>
            <p:spPr bwMode="auto">
              <a:xfrm>
                <a:off x="4792" y="1561"/>
                <a:ext cx="19" cy="19"/>
              </a:xfrm>
              <a:custGeom>
                <a:avLst/>
                <a:gdLst>
                  <a:gd name="T0" fmla="*/ 12 w 19"/>
                  <a:gd name="T1" fmla="*/ 0 h 19"/>
                  <a:gd name="T2" fmla="*/ 5 w 19"/>
                  <a:gd name="T3" fmla="*/ 0 h 19"/>
                  <a:gd name="T4" fmla="*/ 0 w 19"/>
                  <a:gd name="T5" fmla="*/ 5 h 19"/>
                  <a:gd name="T6" fmla="*/ 0 w 19"/>
                  <a:gd name="T7" fmla="*/ 10 h 19"/>
                  <a:gd name="T8" fmla="*/ 5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5" y="0"/>
                    </a:lnTo>
                    <a:lnTo>
                      <a:pt x="0" y="5"/>
                    </a:lnTo>
                    <a:lnTo>
                      <a:pt x="0" y="10"/>
                    </a:lnTo>
                    <a:lnTo>
                      <a:pt x="5"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15" name="Freeform 48"/>
              <p:cNvSpPr>
                <a:spLocks/>
              </p:cNvSpPr>
              <p:nvPr/>
            </p:nvSpPr>
            <p:spPr bwMode="auto">
              <a:xfrm>
                <a:off x="4808" y="1561"/>
                <a:ext cx="19" cy="19"/>
              </a:xfrm>
              <a:custGeom>
                <a:avLst/>
                <a:gdLst>
                  <a:gd name="T0" fmla="*/ 12 w 19"/>
                  <a:gd name="T1" fmla="*/ 0 h 19"/>
                  <a:gd name="T2" fmla="*/ 6 w 19"/>
                  <a:gd name="T3" fmla="*/ 0 h 19"/>
                  <a:gd name="T4" fmla="*/ 0 w 19"/>
                  <a:gd name="T5" fmla="*/ 5 h 19"/>
                  <a:gd name="T6" fmla="*/ 0 w 19"/>
                  <a:gd name="T7" fmla="*/ 10 h 19"/>
                  <a:gd name="T8" fmla="*/ 6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6" y="0"/>
                    </a:lnTo>
                    <a:lnTo>
                      <a:pt x="0" y="5"/>
                    </a:lnTo>
                    <a:lnTo>
                      <a:pt x="0" y="10"/>
                    </a:lnTo>
                    <a:lnTo>
                      <a:pt x="6"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16" name="Freeform 49"/>
              <p:cNvSpPr>
                <a:spLocks/>
              </p:cNvSpPr>
              <p:nvPr/>
            </p:nvSpPr>
            <p:spPr bwMode="auto">
              <a:xfrm>
                <a:off x="4823" y="1561"/>
                <a:ext cx="20" cy="19"/>
              </a:xfrm>
              <a:custGeom>
                <a:avLst/>
                <a:gdLst>
                  <a:gd name="T0" fmla="*/ 13 w 20"/>
                  <a:gd name="T1" fmla="*/ 0 h 19"/>
                  <a:gd name="T2" fmla="*/ 5 w 20"/>
                  <a:gd name="T3" fmla="*/ 0 h 19"/>
                  <a:gd name="T4" fmla="*/ 0 w 20"/>
                  <a:gd name="T5" fmla="*/ 5 h 19"/>
                  <a:gd name="T6" fmla="*/ 0 w 20"/>
                  <a:gd name="T7" fmla="*/ 10 h 19"/>
                  <a:gd name="T8" fmla="*/ 5 w 20"/>
                  <a:gd name="T9" fmla="*/ 18 h 19"/>
                  <a:gd name="T10" fmla="*/ 13 w 20"/>
                  <a:gd name="T11" fmla="*/ 18 h 19"/>
                  <a:gd name="T12" fmla="*/ 13 w 20"/>
                  <a:gd name="T13" fmla="*/ 10 h 19"/>
                  <a:gd name="T14" fmla="*/ 19 w 20"/>
                  <a:gd name="T15" fmla="*/ 5 h 19"/>
                  <a:gd name="T16" fmla="*/ 19 w 20"/>
                  <a:gd name="T17" fmla="*/ 5 h 19"/>
                  <a:gd name="T18" fmla="*/ 19 w 20"/>
                  <a:gd name="T19" fmla="*/ 0 h 19"/>
                  <a:gd name="T20" fmla="*/ 1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3" y="0"/>
                    </a:moveTo>
                    <a:lnTo>
                      <a:pt x="5" y="0"/>
                    </a:lnTo>
                    <a:lnTo>
                      <a:pt x="0" y="5"/>
                    </a:lnTo>
                    <a:lnTo>
                      <a:pt x="0" y="10"/>
                    </a:lnTo>
                    <a:lnTo>
                      <a:pt x="5" y="18"/>
                    </a:lnTo>
                    <a:lnTo>
                      <a:pt x="13" y="18"/>
                    </a:lnTo>
                    <a:lnTo>
                      <a:pt x="13" y="10"/>
                    </a:lnTo>
                    <a:lnTo>
                      <a:pt x="19" y="5"/>
                    </a:lnTo>
                    <a:lnTo>
                      <a:pt x="19" y="0"/>
                    </a:lnTo>
                    <a:lnTo>
                      <a:pt x="13" y="0"/>
                    </a:lnTo>
                  </a:path>
                </a:pathLst>
              </a:custGeom>
              <a:solidFill>
                <a:srgbClr val="000000"/>
              </a:solidFill>
              <a:ln w="9525" cap="rnd">
                <a:noFill/>
                <a:round/>
                <a:headEnd/>
                <a:tailEnd/>
              </a:ln>
            </p:spPr>
            <p:txBody>
              <a:bodyPr/>
              <a:lstStyle/>
              <a:p>
                <a:endParaRPr lang="fr-FR"/>
              </a:p>
            </p:txBody>
          </p:sp>
          <p:sp>
            <p:nvSpPr>
              <p:cNvPr id="20917" name="Freeform 50"/>
              <p:cNvSpPr>
                <a:spLocks/>
              </p:cNvSpPr>
              <p:nvPr/>
            </p:nvSpPr>
            <p:spPr bwMode="auto">
              <a:xfrm>
                <a:off x="4838" y="1561"/>
                <a:ext cx="20" cy="19"/>
              </a:xfrm>
              <a:custGeom>
                <a:avLst/>
                <a:gdLst>
                  <a:gd name="T0" fmla="*/ 13 w 20"/>
                  <a:gd name="T1" fmla="*/ 0 h 19"/>
                  <a:gd name="T2" fmla="*/ 8 w 20"/>
                  <a:gd name="T3" fmla="*/ 0 h 19"/>
                  <a:gd name="T4" fmla="*/ 0 w 20"/>
                  <a:gd name="T5" fmla="*/ 5 h 19"/>
                  <a:gd name="T6" fmla="*/ 0 w 20"/>
                  <a:gd name="T7" fmla="*/ 10 h 19"/>
                  <a:gd name="T8" fmla="*/ 8 w 20"/>
                  <a:gd name="T9" fmla="*/ 18 h 19"/>
                  <a:gd name="T10" fmla="*/ 13 w 20"/>
                  <a:gd name="T11" fmla="*/ 18 h 19"/>
                  <a:gd name="T12" fmla="*/ 13 w 20"/>
                  <a:gd name="T13" fmla="*/ 10 h 19"/>
                  <a:gd name="T14" fmla="*/ 19 w 20"/>
                  <a:gd name="T15" fmla="*/ 5 h 19"/>
                  <a:gd name="T16" fmla="*/ 19 w 20"/>
                  <a:gd name="T17" fmla="*/ 5 h 19"/>
                  <a:gd name="T18" fmla="*/ 19 w 20"/>
                  <a:gd name="T19" fmla="*/ 0 h 19"/>
                  <a:gd name="T20" fmla="*/ 1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3" y="0"/>
                    </a:moveTo>
                    <a:lnTo>
                      <a:pt x="8" y="0"/>
                    </a:lnTo>
                    <a:lnTo>
                      <a:pt x="0" y="5"/>
                    </a:lnTo>
                    <a:lnTo>
                      <a:pt x="0" y="10"/>
                    </a:lnTo>
                    <a:lnTo>
                      <a:pt x="8" y="18"/>
                    </a:lnTo>
                    <a:lnTo>
                      <a:pt x="13" y="18"/>
                    </a:lnTo>
                    <a:lnTo>
                      <a:pt x="13" y="10"/>
                    </a:lnTo>
                    <a:lnTo>
                      <a:pt x="19" y="5"/>
                    </a:lnTo>
                    <a:lnTo>
                      <a:pt x="19" y="0"/>
                    </a:lnTo>
                    <a:lnTo>
                      <a:pt x="13" y="0"/>
                    </a:lnTo>
                  </a:path>
                </a:pathLst>
              </a:custGeom>
              <a:solidFill>
                <a:srgbClr val="000000"/>
              </a:solidFill>
              <a:ln w="9525" cap="rnd">
                <a:noFill/>
                <a:round/>
                <a:headEnd/>
                <a:tailEnd/>
              </a:ln>
            </p:spPr>
            <p:txBody>
              <a:bodyPr/>
              <a:lstStyle/>
              <a:p>
                <a:endParaRPr lang="fr-FR"/>
              </a:p>
            </p:txBody>
          </p:sp>
          <p:sp>
            <p:nvSpPr>
              <p:cNvPr id="20918" name="Freeform 51"/>
              <p:cNvSpPr>
                <a:spLocks/>
              </p:cNvSpPr>
              <p:nvPr/>
            </p:nvSpPr>
            <p:spPr bwMode="auto">
              <a:xfrm>
                <a:off x="4854" y="1561"/>
                <a:ext cx="21" cy="19"/>
              </a:xfrm>
              <a:custGeom>
                <a:avLst/>
                <a:gdLst>
                  <a:gd name="T0" fmla="*/ 11 w 21"/>
                  <a:gd name="T1" fmla="*/ 0 h 19"/>
                  <a:gd name="T2" fmla="*/ 5 w 21"/>
                  <a:gd name="T3" fmla="*/ 0 h 19"/>
                  <a:gd name="T4" fmla="*/ 0 w 21"/>
                  <a:gd name="T5" fmla="*/ 5 h 19"/>
                  <a:gd name="T6" fmla="*/ 0 w 21"/>
                  <a:gd name="T7" fmla="*/ 10 h 19"/>
                  <a:gd name="T8" fmla="*/ 5 w 21"/>
                  <a:gd name="T9" fmla="*/ 18 h 19"/>
                  <a:gd name="T10" fmla="*/ 11 w 21"/>
                  <a:gd name="T11" fmla="*/ 18 h 19"/>
                  <a:gd name="T12" fmla="*/ 11 w 21"/>
                  <a:gd name="T13" fmla="*/ 10 h 19"/>
                  <a:gd name="T14" fmla="*/ 20 w 21"/>
                  <a:gd name="T15" fmla="*/ 5 h 19"/>
                  <a:gd name="T16" fmla="*/ 20 w 21"/>
                  <a:gd name="T17" fmla="*/ 5 h 19"/>
                  <a:gd name="T18" fmla="*/ 20 w 21"/>
                  <a:gd name="T19" fmla="*/ 0 h 19"/>
                  <a:gd name="T20" fmla="*/ 11 w 21"/>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11" y="0"/>
                    </a:moveTo>
                    <a:lnTo>
                      <a:pt x="5" y="0"/>
                    </a:lnTo>
                    <a:lnTo>
                      <a:pt x="0" y="5"/>
                    </a:lnTo>
                    <a:lnTo>
                      <a:pt x="0" y="10"/>
                    </a:lnTo>
                    <a:lnTo>
                      <a:pt x="5" y="18"/>
                    </a:lnTo>
                    <a:lnTo>
                      <a:pt x="11" y="18"/>
                    </a:lnTo>
                    <a:lnTo>
                      <a:pt x="11" y="10"/>
                    </a:lnTo>
                    <a:lnTo>
                      <a:pt x="20" y="5"/>
                    </a:lnTo>
                    <a:lnTo>
                      <a:pt x="20" y="0"/>
                    </a:lnTo>
                    <a:lnTo>
                      <a:pt x="11" y="0"/>
                    </a:lnTo>
                  </a:path>
                </a:pathLst>
              </a:custGeom>
              <a:solidFill>
                <a:srgbClr val="000000"/>
              </a:solidFill>
              <a:ln w="9525" cap="rnd">
                <a:noFill/>
                <a:round/>
                <a:headEnd/>
                <a:tailEnd/>
              </a:ln>
            </p:spPr>
            <p:txBody>
              <a:bodyPr/>
              <a:lstStyle/>
              <a:p>
                <a:endParaRPr lang="fr-FR"/>
              </a:p>
            </p:txBody>
          </p:sp>
          <p:sp>
            <p:nvSpPr>
              <p:cNvPr id="20919" name="Freeform 52"/>
              <p:cNvSpPr>
                <a:spLocks/>
              </p:cNvSpPr>
              <p:nvPr/>
            </p:nvSpPr>
            <p:spPr bwMode="auto">
              <a:xfrm>
                <a:off x="4870" y="1561"/>
                <a:ext cx="19" cy="19"/>
              </a:xfrm>
              <a:custGeom>
                <a:avLst/>
                <a:gdLst>
                  <a:gd name="T0" fmla="*/ 12 w 19"/>
                  <a:gd name="T1" fmla="*/ 0 h 19"/>
                  <a:gd name="T2" fmla="*/ 7 w 19"/>
                  <a:gd name="T3" fmla="*/ 0 h 19"/>
                  <a:gd name="T4" fmla="*/ 0 w 19"/>
                  <a:gd name="T5" fmla="*/ 5 h 19"/>
                  <a:gd name="T6" fmla="*/ 0 w 19"/>
                  <a:gd name="T7" fmla="*/ 10 h 19"/>
                  <a:gd name="T8" fmla="*/ 7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7" y="0"/>
                    </a:lnTo>
                    <a:lnTo>
                      <a:pt x="0" y="5"/>
                    </a:lnTo>
                    <a:lnTo>
                      <a:pt x="0" y="10"/>
                    </a:lnTo>
                    <a:lnTo>
                      <a:pt x="7"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20" name="Freeform 53"/>
              <p:cNvSpPr>
                <a:spLocks/>
              </p:cNvSpPr>
              <p:nvPr/>
            </p:nvSpPr>
            <p:spPr bwMode="auto">
              <a:xfrm>
                <a:off x="4886" y="1561"/>
                <a:ext cx="21" cy="19"/>
              </a:xfrm>
              <a:custGeom>
                <a:avLst/>
                <a:gdLst>
                  <a:gd name="T0" fmla="*/ 13 w 21"/>
                  <a:gd name="T1" fmla="*/ 0 h 19"/>
                  <a:gd name="T2" fmla="*/ 6 w 21"/>
                  <a:gd name="T3" fmla="*/ 0 h 19"/>
                  <a:gd name="T4" fmla="*/ 0 w 21"/>
                  <a:gd name="T5" fmla="*/ 5 h 19"/>
                  <a:gd name="T6" fmla="*/ 0 w 21"/>
                  <a:gd name="T7" fmla="*/ 10 h 19"/>
                  <a:gd name="T8" fmla="*/ 6 w 21"/>
                  <a:gd name="T9" fmla="*/ 18 h 19"/>
                  <a:gd name="T10" fmla="*/ 13 w 21"/>
                  <a:gd name="T11" fmla="*/ 18 h 19"/>
                  <a:gd name="T12" fmla="*/ 13 w 21"/>
                  <a:gd name="T13" fmla="*/ 10 h 19"/>
                  <a:gd name="T14" fmla="*/ 20 w 21"/>
                  <a:gd name="T15" fmla="*/ 5 h 19"/>
                  <a:gd name="T16" fmla="*/ 20 w 21"/>
                  <a:gd name="T17" fmla="*/ 5 h 19"/>
                  <a:gd name="T18" fmla="*/ 20 w 21"/>
                  <a:gd name="T19" fmla="*/ 0 h 19"/>
                  <a:gd name="T20" fmla="*/ 13 w 21"/>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13" y="0"/>
                    </a:moveTo>
                    <a:lnTo>
                      <a:pt x="6" y="0"/>
                    </a:lnTo>
                    <a:lnTo>
                      <a:pt x="0" y="5"/>
                    </a:lnTo>
                    <a:lnTo>
                      <a:pt x="0" y="10"/>
                    </a:lnTo>
                    <a:lnTo>
                      <a:pt x="6" y="18"/>
                    </a:lnTo>
                    <a:lnTo>
                      <a:pt x="13" y="18"/>
                    </a:lnTo>
                    <a:lnTo>
                      <a:pt x="13" y="10"/>
                    </a:lnTo>
                    <a:lnTo>
                      <a:pt x="20" y="5"/>
                    </a:lnTo>
                    <a:lnTo>
                      <a:pt x="20" y="0"/>
                    </a:lnTo>
                    <a:lnTo>
                      <a:pt x="13" y="0"/>
                    </a:lnTo>
                  </a:path>
                </a:pathLst>
              </a:custGeom>
              <a:solidFill>
                <a:srgbClr val="000000"/>
              </a:solidFill>
              <a:ln w="9525" cap="rnd">
                <a:noFill/>
                <a:round/>
                <a:headEnd/>
                <a:tailEnd/>
              </a:ln>
            </p:spPr>
            <p:txBody>
              <a:bodyPr/>
              <a:lstStyle/>
              <a:p>
                <a:endParaRPr lang="fr-FR"/>
              </a:p>
            </p:txBody>
          </p:sp>
          <p:sp>
            <p:nvSpPr>
              <p:cNvPr id="20921" name="Freeform 54"/>
              <p:cNvSpPr>
                <a:spLocks/>
              </p:cNvSpPr>
              <p:nvPr/>
            </p:nvSpPr>
            <p:spPr bwMode="auto">
              <a:xfrm>
                <a:off x="4903" y="1561"/>
                <a:ext cx="19" cy="19"/>
              </a:xfrm>
              <a:custGeom>
                <a:avLst/>
                <a:gdLst>
                  <a:gd name="T0" fmla="*/ 12 w 19"/>
                  <a:gd name="T1" fmla="*/ 0 h 19"/>
                  <a:gd name="T2" fmla="*/ 5 w 19"/>
                  <a:gd name="T3" fmla="*/ 0 h 19"/>
                  <a:gd name="T4" fmla="*/ 0 w 19"/>
                  <a:gd name="T5" fmla="*/ 5 h 19"/>
                  <a:gd name="T6" fmla="*/ 0 w 19"/>
                  <a:gd name="T7" fmla="*/ 10 h 19"/>
                  <a:gd name="T8" fmla="*/ 5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5" y="0"/>
                    </a:lnTo>
                    <a:lnTo>
                      <a:pt x="0" y="5"/>
                    </a:lnTo>
                    <a:lnTo>
                      <a:pt x="0" y="10"/>
                    </a:lnTo>
                    <a:lnTo>
                      <a:pt x="5"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22" name="Freeform 55"/>
              <p:cNvSpPr>
                <a:spLocks/>
              </p:cNvSpPr>
              <p:nvPr/>
            </p:nvSpPr>
            <p:spPr bwMode="auto">
              <a:xfrm>
                <a:off x="4919" y="1561"/>
                <a:ext cx="19" cy="19"/>
              </a:xfrm>
              <a:custGeom>
                <a:avLst/>
                <a:gdLst>
                  <a:gd name="T0" fmla="*/ 12 w 19"/>
                  <a:gd name="T1" fmla="*/ 0 h 19"/>
                  <a:gd name="T2" fmla="*/ 6 w 19"/>
                  <a:gd name="T3" fmla="*/ 0 h 19"/>
                  <a:gd name="T4" fmla="*/ 0 w 19"/>
                  <a:gd name="T5" fmla="*/ 5 h 19"/>
                  <a:gd name="T6" fmla="*/ 0 w 19"/>
                  <a:gd name="T7" fmla="*/ 10 h 19"/>
                  <a:gd name="T8" fmla="*/ 6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6" y="0"/>
                    </a:lnTo>
                    <a:lnTo>
                      <a:pt x="0" y="5"/>
                    </a:lnTo>
                    <a:lnTo>
                      <a:pt x="0" y="10"/>
                    </a:lnTo>
                    <a:lnTo>
                      <a:pt x="6"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23" name="Freeform 56"/>
              <p:cNvSpPr>
                <a:spLocks/>
              </p:cNvSpPr>
              <p:nvPr/>
            </p:nvSpPr>
            <p:spPr bwMode="auto">
              <a:xfrm>
                <a:off x="4935" y="1561"/>
                <a:ext cx="19" cy="19"/>
              </a:xfrm>
              <a:custGeom>
                <a:avLst/>
                <a:gdLst>
                  <a:gd name="T0" fmla="*/ 12 w 19"/>
                  <a:gd name="T1" fmla="*/ 0 h 19"/>
                  <a:gd name="T2" fmla="*/ 5 w 19"/>
                  <a:gd name="T3" fmla="*/ 0 h 19"/>
                  <a:gd name="T4" fmla="*/ 0 w 19"/>
                  <a:gd name="T5" fmla="*/ 5 h 19"/>
                  <a:gd name="T6" fmla="*/ 0 w 19"/>
                  <a:gd name="T7" fmla="*/ 10 h 19"/>
                  <a:gd name="T8" fmla="*/ 5 w 19"/>
                  <a:gd name="T9" fmla="*/ 18 h 19"/>
                  <a:gd name="T10" fmla="*/ 12 w 19"/>
                  <a:gd name="T11" fmla="*/ 18 h 19"/>
                  <a:gd name="T12" fmla="*/ 12 w 19"/>
                  <a:gd name="T13" fmla="*/ 10 h 19"/>
                  <a:gd name="T14" fmla="*/ 18 w 19"/>
                  <a:gd name="T15" fmla="*/ 5 h 19"/>
                  <a:gd name="T16" fmla="*/ 18 w 19"/>
                  <a:gd name="T17" fmla="*/ 5 h 19"/>
                  <a:gd name="T18" fmla="*/ 18 w 19"/>
                  <a:gd name="T19" fmla="*/ 0 h 19"/>
                  <a:gd name="T20" fmla="*/ 12 w 19"/>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2" y="0"/>
                    </a:moveTo>
                    <a:lnTo>
                      <a:pt x="5" y="0"/>
                    </a:lnTo>
                    <a:lnTo>
                      <a:pt x="0" y="5"/>
                    </a:lnTo>
                    <a:lnTo>
                      <a:pt x="0" y="10"/>
                    </a:lnTo>
                    <a:lnTo>
                      <a:pt x="5" y="18"/>
                    </a:lnTo>
                    <a:lnTo>
                      <a:pt x="12" y="18"/>
                    </a:lnTo>
                    <a:lnTo>
                      <a:pt x="12" y="10"/>
                    </a:lnTo>
                    <a:lnTo>
                      <a:pt x="18" y="5"/>
                    </a:lnTo>
                    <a:lnTo>
                      <a:pt x="18" y="0"/>
                    </a:lnTo>
                    <a:lnTo>
                      <a:pt x="12" y="0"/>
                    </a:lnTo>
                  </a:path>
                </a:pathLst>
              </a:custGeom>
              <a:solidFill>
                <a:srgbClr val="000000"/>
              </a:solidFill>
              <a:ln w="9525" cap="rnd">
                <a:noFill/>
                <a:round/>
                <a:headEnd/>
                <a:tailEnd/>
              </a:ln>
            </p:spPr>
            <p:txBody>
              <a:bodyPr/>
              <a:lstStyle/>
              <a:p>
                <a:endParaRPr lang="fr-FR"/>
              </a:p>
            </p:txBody>
          </p:sp>
          <p:sp>
            <p:nvSpPr>
              <p:cNvPr id="20924" name="Freeform 57"/>
              <p:cNvSpPr>
                <a:spLocks/>
              </p:cNvSpPr>
              <p:nvPr/>
            </p:nvSpPr>
            <p:spPr bwMode="auto">
              <a:xfrm>
                <a:off x="4949" y="1561"/>
                <a:ext cx="20" cy="19"/>
              </a:xfrm>
              <a:custGeom>
                <a:avLst/>
                <a:gdLst>
                  <a:gd name="T0" fmla="*/ 13 w 20"/>
                  <a:gd name="T1" fmla="*/ 0 h 19"/>
                  <a:gd name="T2" fmla="*/ 8 w 20"/>
                  <a:gd name="T3" fmla="*/ 0 h 19"/>
                  <a:gd name="T4" fmla="*/ 0 w 20"/>
                  <a:gd name="T5" fmla="*/ 5 h 19"/>
                  <a:gd name="T6" fmla="*/ 0 w 20"/>
                  <a:gd name="T7" fmla="*/ 10 h 19"/>
                  <a:gd name="T8" fmla="*/ 8 w 20"/>
                  <a:gd name="T9" fmla="*/ 18 h 19"/>
                  <a:gd name="T10" fmla="*/ 13 w 20"/>
                  <a:gd name="T11" fmla="*/ 18 h 19"/>
                  <a:gd name="T12" fmla="*/ 13 w 20"/>
                  <a:gd name="T13" fmla="*/ 10 h 19"/>
                  <a:gd name="T14" fmla="*/ 19 w 20"/>
                  <a:gd name="T15" fmla="*/ 5 h 19"/>
                  <a:gd name="T16" fmla="*/ 19 w 20"/>
                  <a:gd name="T17" fmla="*/ 5 h 19"/>
                  <a:gd name="T18" fmla="*/ 19 w 20"/>
                  <a:gd name="T19" fmla="*/ 0 h 19"/>
                  <a:gd name="T20" fmla="*/ 13 w 20"/>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3" y="0"/>
                    </a:moveTo>
                    <a:lnTo>
                      <a:pt x="8" y="0"/>
                    </a:lnTo>
                    <a:lnTo>
                      <a:pt x="0" y="5"/>
                    </a:lnTo>
                    <a:lnTo>
                      <a:pt x="0" y="10"/>
                    </a:lnTo>
                    <a:lnTo>
                      <a:pt x="8" y="18"/>
                    </a:lnTo>
                    <a:lnTo>
                      <a:pt x="13" y="18"/>
                    </a:lnTo>
                    <a:lnTo>
                      <a:pt x="13" y="10"/>
                    </a:lnTo>
                    <a:lnTo>
                      <a:pt x="19" y="5"/>
                    </a:lnTo>
                    <a:lnTo>
                      <a:pt x="19" y="0"/>
                    </a:lnTo>
                    <a:lnTo>
                      <a:pt x="13" y="0"/>
                    </a:lnTo>
                  </a:path>
                </a:pathLst>
              </a:custGeom>
              <a:solidFill>
                <a:srgbClr val="000000"/>
              </a:solidFill>
              <a:ln w="9525" cap="rnd">
                <a:noFill/>
                <a:round/>
                <a:headEnd/>
                <a:tailEnd/>
              </a:ln>
            </p:spPr>
            <p:txBody>
              <a:bodyPr/>
              <a:lstStyle/>
              <a:p>
                <a:endParaRPr lang="fr-FR"/>
              </a:p>
            </p:txBody>
          </p:sp>
          <p:sp>
            <p:nvSpPr>
              <p:cNvPr id="20925" name="Freeform 58"/>
              <p:cNvSpPr>
                <a:spLocks/>
              </p:cNvSpPr>
              <p:nvPr/>
            </p:nvSpPr>
            <p:spPr bwMode="auto">
              <a:xfrm>
                <a:off x="4965" y="1561"/>
                <a:ext cx="21" cy="19"/>
              </a:xfrm>
              <a:custGeom>
                <a:avLst/>
                <a:gdLst>
                  <a:gd name="T0" fmla="*/ 11 w 21"/>
                  <a:gd name="T1" fmla="*/ 0 h 19"/>
                  <a:gd name="T2" fmla="*/ 5 w 21"/>
                  <a:gd name="T3" fmla="*/ 0 h 19"/>
                  <a:gd name="T4" fmla="*/ 0 w 21"/>
                  <a:gd name="T5" fmla="*/ 5 h 19"/>
                  <a:gd name="T6" fmla="*/ 0 w 21"/>
                  <a:gd name="T7" fmla="*/ 10 h 19"/>
                  <a:gd name="T8" fmla="*/ 5 w 21"/>
                  <a:gd name="T9" fmla="*/ 18 h 19"/>
                  <a:gd name="T10" fmla="*/ 11 w 21"/>
                  <a:gd name="T11" fmla="*/ 18 h 19"/>
                  <a:gd name="T12" fmla="*/ 11 w 21"/>
                  <a:gd name="T13" fmla="*/ 10 h 19"/>
                  <a:gd name="T14" fmla="*/ 20 w 21"/>
                  <a:gd name="T15" fmla="*/ 5 h 19"/>
                  <a:gd name="T16" fmla="*/ 20 w 21"/>
                  <a:gd name="T17" fmla="*/ 5 h 19"/>
                  <a:gd name="T18" fmla="*/ 20 w 21"/>
                  <a:gd name="T19" fmla="*/ 0 h 19"/>
                  <a:gd name="T20" fmla="*/ 11 w 21"/>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11" y="0"/>
                    </a:moveTo>
                    <a:lnTo>
                      <a:pt x="5" y="0"/>
                    </a:lnTo>
                    <a:lnTo>
                      <a:pt x="0" y="5"/>
                    </a:lnTo>
                    <a:lnTo>
                      <a:pt x="0" y="10"/>
                    </a:lnTo>
                    <a:lnTo>
                      <a:pt x="5" y="18"/>
                    </a:lnTo>
                    <a:lnTo>
                      <a:pt x="11" y="18"/>
                    </a:lnTo>
                    <a:lnTo>
                      <a:pt x="11" y="10"/>
                    </a:lnTo>
                    <a:lnTo>
                      <a:pt x="20" y="5"/>
                    </a:lnTo>
                    <a:lnTo>
                      <a:pt x="20" y="0"/>
                    </a:lnTo>
                    <a:lnTo>
                      <a:pt x="11" y="0"/>
                    </a:lnTo>
                  </a:path>
                </a:pathLst>
              </a:custGeom>
              <a:solidFill>
                <a:srgbClr val="000000"/>
              </a:solidFill>
              <a:ln w="9525" cap="rnd">
                <a:noFill/>
                <a:round/>
                <a:headEnd/>
                <a:tailEnd/>
              </a:ln>
            </p:spPr>
            <p:txBody>
              <a:bodyPr/>
              <a:lstStyle/>
              <a:p>
                <a:endParaRPr lang="fr-FR"/>
              </a:p>
            </p:txBody>
          </p:sp>
          <p:sp>
            <p:nvSpPr>
              <p:cNvPr id="20926" name="Freeform 59"/>
              <p:cNvSpPr>
                <a:spLocks/>
              </p:cNvSpPr>
              <p:nvPr/>
            </p:nvSpPr>
            <p:spPr bwMode="auto">
              <a:xfrm>
                <a:off x="4944" y="1524"/>
                <a:ext cx="87" cy="82"/>
              </a:xfrm>
              <a:custGeom>
                <a:avLst/>
                <a:gdLst>
                  <a:gd name="T0" fmla="*/ 0 w 87"/>
                  <a:gd name="T1" fmla="*/ 81 h 82"/>
                  <a:gd name="T2" fmla="*/ 86 w 87"/>
                  <a:gd name="T3" fmla="*/ 39 h 82"/>
                  <a:gd name="T4" fmla="*/ 0 w 87"/>
                  <a:gd name="T5" fmla="*/ 0 h 82"/>
                  <a:gd name="T6" fmla="*/ 26 w 87"/>
                  <a:gd name="T7" fmla="*/ 39 h 82"/>
                  <a:gd name="T8" fmla="*/ 0 w 87"/>
                  <a:gd name="T9" fmla="*/ 81 h 82"/>
                  <a:gd name="T10" fmla="*/ 0 60000 65536"/>
                  <a:gd name="T11" fmla="*/ 0 60000 65536"/>
                  <a:gd name="T12" fmla="*/ 0 60000 65536"/>
                  <a:gd name="T13" fmla="*/ 0 60000 65536"/>
                  <a:gd name="T14" fmla="*/ 0 60000 65536"/>
                  <a:gd name="T15" fmla="*/ 0 w 87"/>
                  <a:gd name="T16" fmla="*/ 0 h 82"/>
                  <a:gd name="T17" fmla="*/ 87 w 87"/>
                  <a:gd name="T18" fmla="*/ 82 h 82"/>
                </a:gdLst>
                <a:ahLst/>
                <a:cxnLst>
                  <a:cxn ang="T10">
                    <a:pos x="T0" y="T1"/>
                  </a:cxn>
                  <a:cxn ang="T11">
                    <a:pos x="T2" y="T3"/>
                  </a:cxn>
                  <a:cxn ang="T12">
                    <a:pos x="T4" y="T5"/>
                  </a:cxn>
                  <a:cxn ang="T13">
                    <a:pos x="T6" y="T7"/>
                  </a:cxn>
                  <a:cxn ang="T14">
                    <a:pos x="T8" y="T9"/>
                  </a:cxn>
                </a:cxnLst>
                <a:rect l="T15" t="T16" r="T17" b="T18"/>
                <a:pathLst>
                  <a:path w="87" h="82">
                    <a:moveTo>
                      <a:pt x="0" y="81"/>
                    </a:moveTo>
                    <a:lnTo>
                      <a:pt x="86" y="39"/>
                    </a:lnTo>
                    <a:lnTo>
                      <a:pt x="0" y="0"/>
                    </a:lnTo>
                    <a:lnTo>
                      <a:pt x="26" y="39"/>
                    </a:lnTo>
                    <a:lnTo>
                      <a:pt x="0" y="81"/>
                    </a:lnTo>
                  </a:path>
                </a:pathLst>
              </a:custGeom>
              <a:solidFill>
                <a:srgbClr val="000000"/>
              </a:solidFill>
              <a:ln w="9525" cap="rnd">
                <a:noFill/>
                <a:round/>
                <a:headEnd/>
                <a:tailEnd/>
              </a:ln>
            </p:spPr>
            <p:txBody>
              <a:bodyPr/>
              <a:lstStyle/>
              <a:p>
                <a:endParaRPr lang="fr-FR"/>
              </a:p>
            </p:txBody>
          </p:sp>
        </p:grpSp>
        <p:sp>
          <p:nvSpPr>
            <p:cNvPr id="20501" name="Oval 61"/>
            <p:cNvSpPr>
              <a:spLocks noChangeArrowheads="1"/>
            </p:cNvSpPr>
            <p:nvPr/>
          </p:nvSpPr>
          <p:spPr bwMode="auto">
            <a:xfrm>
              <a:off x="4285" y="1244"/>
              <a:ext cx="369" cy="640"/>
            </a:xfrm>
            <a:prstGeom prst="ellipse">
              <a:avLst/>
            </a:prstGeom>
            <a:solidFill>
              <a:srgbClr val="FFFFFF"/>
            </a:solidFill>
            <a:ln w="12700">
              <a:solidFill>
                <a:srgbClr val="000000"/>
              </a:solidFill>
              <a:round/>
              <a:headEnd/>
              <a:tailEnd/>
            </a:ln>
          </p:spPr>
          <p:txBody>
            <a:bodyPr wrap="none" anchor="ctr"/>
            <a:lstStyle/>
            <a:p>
              <a:endParaRPr lang="fr-FR"/>
            </a:p>
          </p:txBody>
        </p:sp>
        <p:sp>
          <p:nvSpPr>
            <p:cNvPr id="20502" name="Rectangle 62"/>
            <p:cNvSpPr>
              <a:spLocks noChangeArrowheads="1"/>
            </p:cNvSpPr>
            <p:nvPr/>
          </p:nvSpPr>
          <p:spPr bwMode="auto">
            <a:xfrm>
              <a:off x="4289" y="1252"/>
              <a:ext cx="348" cy="640"/>
            </a:xfrm>
            <a:prstGeom prst="rect">
              <a:avLst/>
            </a:prstGeom>
            <a:noFill/>
            <a:ln w="9525">
              <a:noFill/>
              <a:miter lim="800000"/>
              <a:headEnd/>
              <a:tailEnd/>
            </a:ln>
          </p:spPr>
          <p:txBody>
            <a:bodyPr wrap="none" anchor="ctr"/>
            <a:lstStyle/>
            <a:p>
              <a:endParaRPr lang="fr-FR"/>
            </a:p>
          </p:txBody>
        </p:sp>
        <p:sp>
          <p:nvSpPr>
            <p:cNvPr id="20503" name="Rectangle 63"/>
            <p:cNvSpPr>
              <a:spLocks noChangeArrowheads="1"/>
            </p:cNvSpPr>
            <p:nvPr/>
          </p:nvSpPr>
          <p:spPr bwMode="auto">
            <a:xfrm>
              <a:off x="4320" y="1245"/>
              <a:ext cx="300"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a:t>
              </a:r>
              <a:endParaRPr lang="fr-FR" sz="1100" dirty="0">
                <a:solidFill>
                  <a:srgbClr val="000000"/>
                </a:solidFill>
              </a:endParaRPr>
            </a:p>
          </p:txBody>
        </p:sp>
        <p:sp>
          <p:nvSpPr>
            <p:cNvPr id="20504" name="Rectangle 64"/>
            <p:cNvSpPr>
              <a:spLocks noChangeArrowheads="1"/>
            </p:cNvSpPr>
            <p:nvPr/>
          </p:nvSpPr>
          <p:spPr bwMode="auto">
            <a:xfrm>
              <a:off x="4365" y="1354"/>
              <a:ext cx="219" cy="164"/>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TS</a:t>
              </a:r>
            </a:p>
          </p:txBody>
        </p:sp>
        <p:sp>
          <p:nvSpPr>
            <p:cNvPr id="20505" name="Rectangle 65"/>
            <p:cNvSpPr>
              <a:spLocks noChangeArrowheads="1"/>
            </p:cNvSpPr>
            <p:nvPr/>
          </p:nvSpPr>
          <p:spPr bwMode="auto">
            <a:xfrm>
              <a:off x="4268" y="1458"/>
              <a:ext cx="454" cy="165"/>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étendue</a:t>
              </a:r>
            </a:p>
          </p:txBody>
        </p:sp>
        <p:sp>
          <p:nvSpPr>
            <p:cNvPr id="20506" name="Rectangle 66"/>
            <p:cNvSpPr>
              <a:spLocks noChangeArrowheads="1"/>
            </p:cNvSpPr>
            <p:nvPr/>
          </p:nvSpPr>
          <p:spPr bwMode="auto">
            <a:xfrm>
              <a:off x="4282" y="1565"/>
              <a:ext cx="557"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Without</a:t>
              </a:r>
              <a:r>
                <a:rPr lang="fr-FR" sz="1100" dirty="0" smtClean="0">
                  <a:solidFill>
                    <a:srgbClr val="000000"/>
                  </a:solidFill>
                </a:rPr>
                <a:t>  </a:t>
              </a:r>
              <a:r>
                <a:rPr lang="fr-FR" sz="1100" dirty="0">
                  <a:solidFill>
                    <a:srgbClr val="000000"/>
                  </a:solidFill>
                </a:rPr>
                <a:t>½</a:t>
              </a:r>
            </a:p>
          </p:txBody>
        </p:sp>
        <p:sp>
          <p:nvSpPr>
            <p:cNvPr id="20507" name="Rectangle 67"/>
            <p:cNvSpPr>
              <a:spLocks noChangeArrowheads="1"/>
            </p:cNvSpPr>
            <p:nvPr/>
          </p:nvSpPr>
          <p:spPr bwMode="auto">
            <a:xfrm>
              <a:off x="4363" y="1675"/>
              <a:ext cx="249" cy="165"/>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éq.</a:t>
              </a:r>
            </a:p>
          </p:txBody>
        </p:sp>
        <p:sp>
          <p:nvSpPr>
            <p:cNvPr id="20508" name="Rectangle 68"/>
            <p:cNvSpPr>
              <a:spLocks noChangeArrowheads="1"/>
            </p:cNvSpPr>
            <p:nvPr/>
          </p:nvSpPr>
          <p:spPr bwMode="auto">
            <a:xfrm>
              <a:off x="4478" y="1086"/>
              <a:ext cx="330" cy="183"/>
            </a:xfrm>
            <a:prstGeom prst="rect">
              <a:avLst/>
            </a:prstGeom>
            <a:noFill/>
            <a:ln w="9525">
              <a:noFill/>
              <a:miter lim="800000"/>
              <a:headEnd/>
              <a:tailEnd/>
            </a:ln>
          </p:spPr>
          <p:txBody>
            <a:bodyPr wrap="none" anchor="ctr"/>
            <a:lstStyle/>
            <a:p>
              <a:endParaRPr lang="fr-FR"/>
            </a:p>
          </p:txBody>
        </p:sp>
        <p:sp>
          <p:nvSpPr>
            <p:cNvPr id="20509" name="Rectangle 69"/>
            <p:cNvSpPr>
              <a:spLocks noChangeArrowheads="1"/>
            </p:cNvSpPr>
            <p:nvPr/>
          </p:nvSpPr>
          <p:spPr bwMode="auto">
            <a:xfrm>
              <a:off x="4420" y="1043"/>
              <a:ext cx="399" cy="165"/>
            </a:xfrm>
            <a:prstGeom prst="rect">
              <a:avLst/>
            </a:prstGeom>
            <a:noFill/>
            <a:ln w="9525">
              <a:noFill/>
              <a:miter lim="800000"/>
              <a:headEnd/>
              <a:tailEnd/>
            </a:ln>
          </p:spPr>
          <p:txBody>
            <a:bodyPr wrap="none" lIns="92075" tIns="46038" rIns="92075" bIns="46038">
              <a:spAutoFit/>
            </a:bodyPr>
            <a:lstStyle/>
            <a:p>
              <a:pPr algn="l"/>
              <a:r>
                <a:rPr lang="fr-FR" sz="1100" b="1">
                  <a:solidFill>
                    <a:srgbClr val="000000"/>
                  </a:solidFill>
                  <a:latin typeface="Arial" charset="0"/>
                </a:rPr>
                <a:t>97,2%</a:t>
              </a:r>
            </a:p>
          </p:txBody>
        </p:sp>
        <p:sp>
          <p:nvSpPr>
            <p:cNvPr id="20510" name="Oval 70"/>
            <p:cNvSpPr>
              <a:spLocks noChangeArrowheads="1"/>
            </p:cNvSpPr>
            <p:nvPr/>
          </p:nvSpPr>
          <p:spPr bwMode="auto">
            <a:xfrm>
              <a:off x="5038" y="1248"/>
              <a:ext cx="361" cy="632"/>
            </a:xfrm>
            <a:prstGeom prst="ellipse">
              <a:avLst/>
            </a:prstGeom>
            <a:solidFill>
              <a:srgbClr val="FFFFFF"/>
            </a:solidFill>
            <a:ln w="25400">
              <a:solidFill>
                <a:srgbClr val="000000"/>
              </a:solidFill>
              <a:round/>
              <a:headEnd/>
              <a:tailEnd/>
            </a:ln>
          </p:spPr>
          <p:txBody>
            <a:bodyPr wrap="none" anchor="ctr"/>
            <a:lstStyle/>
            <a:p>
              <a:endParaRPr lang="fr-FR"/>
            </a:p>
          </p:txBody>
        </p:sp>
        <p:sp>
          <p:nvSpPr>
            <p:cNvPr id="20511" name="Rectangle 71"/>
            <p:cNvSpPr>
              <a:spLocks noChangeArrowheads="1"/>
            </p:cNvSpPr>
            <p:nvPr/>
          </p:nvSpPr>
          <p:spPr bwMode="auto">
            <a:xfrm>
              <a:off x="5123" y="1404"/>
              <a:ext cx="238" cy="370"/>
            </a:xfrm>
            <a:prstGeom prst="rect">
              <a:avLst/>
            </a:prstGeom>
            <a:noFill/>
            <a:ln w="9525">
              <a:noFill/>
              <a:miter lim="800000"/>
              <a:headEnd/>
              <a:tailEnd/>
            </a:ln>
          </p:spPr>
          <p:txBody>
            <a:bodyPr wrap="none" anchor="ctr"/>
            <a:lstStyle/>
            <a:p>
              <a:endParaRPr lang="fr-FR"/>
            </a:p>
          </p:txBody>
        </p:sp>
        <p:sp>
          <p:nvSpPr>
            <p:cNvPr id="20512" name="Rectangle 72"/>
            <p:cNvSpPr>
              <a:spLocks noChangeArrowheads="1"/>
            </p:cNvSpPr>
            <p:nvPr/>
          </p:nvSpPr>
          <p:spPr bwMode="auto">
            <a:xfrm>
              <a:off x="5058" y="1348"/>
              <a:ext cx="316"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a:t>
              </a:r>
              <a:endParaRPr lang="fr-FR" sz="1100" dirty="0">
                <a:solidFill>
                  <a:srgbClr val="000000"/>
                </a:solidFill>
              </a:endParaRPr>
            </a:p>
          </p:txBody>
        </p:sp>
        <p:sp>
          <p:nvSpPr>
            <p:cNvPr id="20513" name="Rectangle 73"/>
            <p:cNvSpPr>
              <a:spLocks noChangeArrowheads="1"/>
            </p:cNvSpPr>
            <p:nvPr/>
          </p:nvSpPr>
          <p:spPr bwMode="auto">
            <a:xfrm>
              <a:off x="5056" y="1454"/>
              <a:ext cx="386"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TS </a:t>
              </a:r>
              <a:r>
                <a:rPr lang="fr-FR" sz="1100" dirty="0" smtClean="0">
                  <a:solidFill>
                    <a:srgbClr val="000000"/>
                  </a:solidFill>
                </a:rPr>
                <a:t>and</a:t>
              </a:r>
              <a:endParaRPr lang="fr-FR" sz="1100" dirty="0">
                <a:solidFill>
                  <a:srgbClr val="000000"/>
                </a:solidFill>
              </a:endParaRPr>
            </a:p>
          </p:txBody>
        </p:sp>
        <p:sp>
          <p:nvSpPr>
            <p:cNvPr id="20514" name="Rectangle 74"/>
            <p:cNvSpPr>
              <a:spLocks noChangeArrowheads="1"/>
            </p:cNvSpPr>
            <p:nvPr/>
          </p:nvSpPr>
          <p:spPr bwMode="auto">
            <a:xfrm>
              <a:off x="5101" y="1565"/>
              <a:ext cx="224" cy="164"/>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CS</a:t>
              </a:r>
            </a:p>
          </p:txBody>
        </p:sp>
        <p:sp>
          <p:nvSpPr>
            <p:cNvPr id="20515" name="Rectangle 75"/>
            <p:cNvSpPr>
              <a:spLocks noChangeArrowheads="1"/>
            </p:cNvSpPr>
            <p:nvPr/>
          </p:nvSpPr>
          <p:spPr bwMode="auto">
            <a:xfrm>
              <a:off x="5265" y="1026"/>
              <a:ext cx="343" cy="187"/>
            </a:xfrm>
            <a:prstGeom prst="rect">
              <a:avLst/>
            </a:prstGeom>
            <a:noFill/>
            <a:ln w="9525">
              <a:noFill/>
              <a:miter lim="800000"/>
              <a:headEnd/>
              <a:tailEnd/>
            </a:ln>
          </p:spPr>
          <p:txBody>
            <a:bodyPr wrap="none" anchor="ctr"/>
            <a:lstStyle/>
            <a:p>
              <a:endParaRPr lang="fr-FR"/>
            </a:p>
          </p:txBody>
        </p:sp>
        <p:sp>
          <p:nvSpPr>
            <p:cNvPr id="20516" name="Rectangle 76"/>
            <p:cNvSpPr>
              <a:spLocks noChangeArrowheads="1"/>
            </p:cNvSpPr>
            <p:nvPr/>
          </p:nvSpPr>
          <p:spPr bwMode="auto">
            <a:xfrm>
              <a:off x="5187" y="1046"/>
              <a:ext cx="958" cy="165"/>
            </a:xfrm>
            <a:prstGeom prst="rect">
              <a:avLst/>
            </a:prstGeom>
            <a:noFill/>
            <a:ln w="9525">
              <a:noFill/>
              <a:miter lim="800000"/>
              <a:headEnd/>
              <a:tailEnd/>
            </a:ln>
          </p:spPr>
          <p:txBody>
            <a:bodyPr wrap="none" lIns="92075" tIns="46038" rIns="92075" bIns="46038">
              <a:spAutoFit/>
            </a:bodyPr>
            <a:lstStyle/>
            <a:p>
              <a:pPr algn="l"/>
              <a:r>
                <a:rPr lang="fr-FR" sz="1100" b="1" dirty="0">
                  <a:solidFill>
                    <a:srgbClr val="000000"/>
                  </a:solidFill>
                  <a:latin typeface="Arial" charset="0"/>
                </a:rPr>
                <a:t>97,8% </a:t>
              </a:r>
              <a:r>
                <a:rPr lang="fr-FR" sz="1100" b="1" dirty="0" err="1" smtClean="0">
                  <a:solidFill>
                    <a:srgbClr val="000000"/>
                  </a:solidFill>
                  <a:latin typeface="Arial" charset="0"/>
                </a:rPr>
                <a:t>Availability</a:t>
              </a:r>
              <a:endParaRPr lang="fr-FR" sz="1100" b="1" dirty="0">
                <a:solidFill>
                  <a:srgbClr val="000000"/>
                </a:solidFill>
                <a:latin typeface="Arial" charset="0"/>
              </a:endParaRPr>
            </a:p>
          </p:txBody>
        </p:sp>
        <p:grpSp>
          <p:nvGrpSpPr>
            <p:cNvPr id="5" name="Group 123"/>
            <p:cNvGrpSpPr>
              <a:grpSpLocks/>
            </p:cNvGrpSpPr>
            <p:nvPr/>
          </p:nvGrpSpPr>
          <p:grpSpPr bwMode="auto">
            <a:xfrm>
              <a:off x="4586" y="1811"/>
              <a:ext cx="447" cy="573"/>
              <a:chOff x="4586" y="1811"/>
              <a:chExt cx="447" cy="573"/>
            </a:xfrm>
          </p:grpSpPr>
          <p:sp>
            <p:nvSpPr>
              <p:cNvPr id="20859" name="Freeform 77"/>
              <p:cNvSpPr>
                <a:spLocks/>
              </p:cNvSpPr>
              <p:nvPr/>
            </p:nvSpPr>
            <p:spPr bwMode="auto">
              <a:xfrm>
                <a:off x="4586" y="1811"/>
                <a:ext cx="19" cy="19"/>
              </a:xfrm>
              <a:custGeom>
                <a:avLst/>
                <a:gdLst>
                  <a:gd name="T0" fmla="*/ 18 w 19"/>
                  <a:gd name="T1" fmla="*/ 10 h 19"/>
                  <a:gd name="T2" fmla="*/ 6 w 19"/>
                  <a:gd name="T3" fmla="*/ 0 h 19"/>
                  <a:gd name="T4" fmla="*/ 6 w 19"/>
                  <a:gd name="T5" fmla="*/ 0 h 19"/>
                  <a:gd name="T6" fmla="*/ 0 w 19"/>
                  <a:gd name="T7" fmla="*/ 10 h 19"/>
                  <a:gd name="T8" fmla="*/ 0 w 19"/>
                  <a:gd name="T9" fmla="*/ 18 h 19"/>
                  <a:gd name="T10" fmla="*/ 0 w 19"/>
                  <a:gd name="T11" fmla="*/ 18 h 19"/>
                  <a:gd name="T12" fmla="*/ 6 w 19"/>
                  <a:gd name="T13" fmla="*/ 18 h 19"/>
                  <a:gd name="T14" fmla="*/ 6 w 19"/>
                  <a:gd name="T15" fmla="*/ 18 h 19"/>
                  <a:gd name="T16" fmla="*/ 12 w 19"/>
                  <a:gd name="T17" fmla="*/ 10 h 19"/>
                  <a:gd name="T18" fmla="*/ 18 w 19"/>
                  <a:gd name="T19" fmla="*/ 10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10"/>
                    </a:moveTo>
                    <a:lnTo>
                      <a:pt x="6" y="0"/>
                    </a:lnTo>
                    <a:lnTo>
                      <a:pt x="0" y="10"/>
                    </a:lnTo>
                    <a:lnTo>
                      <a:pt x="0" y="18"/>
                    </a:lnTo>
                    <a:lnTo>
                      <a:pt x="6" y="18"/>
                    </a:lnTo>
                    <a:lnTo>
                      <a:pt x="12" y="10"/>
                    </a:lnTo>
                    <a:lnTo>
                      <a:pt x="18" y="10"/>
                    </a:lnTo>
                  </a:path>
                </a:pathLst>
              </a:custGeom>
              <a:solidFill>
                <a:srgbClr val="000000"/>
              </a:solidFill>
              <a:ln w="9525" cap="rnd">
                <a:noFill/>
                <a:round/>
                <a:headEnd/>
                <a:tailEnd/>
              </a:ln>
            </p:spPr>
            <p:txBody>
              <a:bodyPr/>
              <a:lstStyle/>
              <a:p>
                <a:endParaRPr lang="fr-FR"/>
              </a:p>
            </p:txBody>
          </p:sp>
          <p:sp>
            <p:nvSpPr>
              <p:cNvPr id="20860" name="Freeform 78"/>
              <p:cNvSpPr>
                <a:spLocks/>
              </p:cNvSpPr>
              <p:nvPr/>
            </p:nvSpPr>
            <p:spPr bwMode="auto">
              <a:xfrm>
                <a:off x="4593" y="1821"/>
                <a:ext cx="20" cy="18"/>
              </a:xfrm>
              <a:custGeom>
                <a:avLst/>
                <a:gdLst>
                  <a:gd name="T0" fmla="*/ 19 w 20"/>
                  <a:gd name="T1" fmla="*/ 7 h 18"/>
                  <a:gd name="T2" fmla="*/ 13 w 20"/>
                  <a:gd name="T3" fmla="*/ 0 h 18"/>
                  <a:gd name="T4" fmla="*/ 8 w 20"/>
                  <a:gd name="T5" fmla="*/ 0 h 18"/>
                  <a:gd name="T6" fmla="*/ 0 w 20"/>
                  <a:gd name="T7" fmla="*/ 7 h 18"/>
                  <a:gd name="T8" fmla="*/ 0 w 20"/>
                  <a:gd name="T9" fmla="*/ 12 h 18"/>
                  <a:gd name="T10" fmla="*/ 0 w 20"/>
                  <a:gd name="T11" fmla="*/ 12 h 18"/>
                  <a:gd name="T12" fmla="*/ 8 w 20"/>
                  <a:gd name="T13" fmla="*/ 17 h 18"/>
                  <a:gd name="T14" fmla="*/ 13 w 20"/>
                  <a:gd name="T15" fmla="*/ 17 h 18"/>
                  <a:gd name="T16" fmla="*/ 19 w 20"/>
                  <a:gd name="T17" fmla="*/ 12 h 18"/>
                  <a:gd name="T18" fmla="*/ 19 w 20"/>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7"/>
                    </a:moveTo>
                    <a:lnTo>
                      <a:pt x="13" y="0"/>
                    </a:lnTo>
                    <a:lnTo>
                      <a:pt x="8" y="0"/>
                    </a:lnTo>
                    <a:lnTo>
                      <a:pt x="0" y="7"/>
                    </a:lnTo>
                    <a:lnTo>
                      <a:pt x="0" y="12"/>
                    </a:lnTo>
                    <a:lnTo>
                      <a:pt x="8" y="17"/>
                    </a:lnTo>
                    <a:lnTo>
                      <a:pt x="13" y="17"/>
                    </a:lnTo>
                    <a:lnTo>
                      <a:pt x="19" y="12"/>
                    </a:lnTo>
                    <a:lnTo>
                      <a:pt x="19" y="7"/>
                    </a:lnTo>
                  </a:path>
                </a:pathLst>
              </a:custGeom>
              <a:solidFill>
                <a:srgbClr val="000000"/>
              </a:solidFill>
              <a:ln w="9525" cap="rnd">
                <a:noFill/>
                <a:round/>
                <a:headEnd/>
                <a:tailEnd/>
              </a:ln>
            </p:spPr>
            <p:txBody>
              <a:bodyPr/>
              <a:lstStyle/>
              <a:p>
                <a:endParaRPr lang="fr-FR"/>
              </a:p>
            </p:txBody>
          </p:sp>
          <p:sp>
            <p:nvSpPr>
              <p:cNvPr id="20861" name="Freeform 79"/>
              <p:cNvSpPr>
                <a:spLocks/>
              </p:cNvSpPr>
              <p:nvPr/>
            </p:nvSpPr>
            <p:spPr bwMode="auto">
              <a:xfrm>
                <a:off x="4603" y="1834"/>
                <a:ext cx="21" cy="18"/>
              </a:xfrm>
              <a:custGeom>
                <a:avLst/>
                <a:gdLst>
                  <a:gd name="T0" fmla="*/ 20 w 21"/>
                  <a:gd name="T1" fmla="*/ 5 h 18"/>
                  <a:gd name="T2" fmla="*/ 14 w 21"/>
                  <a:gd name="T3" fmla="*/ 0 h 18"/>
                  <a:gd name="T4" fmla="*/ 8 w 21"/>
                  <a:gd name="T5" fmla="*/ 0 h 18"/>
                  <a:gd name="T6" fmla="*/ 0 w 21"/>
                  <a:gd name="T7" fmla="*/ 5 h 18"/>
                  <a:gd name="T8" fmla="*/ 0 w 21"/>
                  <a:gd name="T9" fmla="*/ 11 h 18"/>
                  <a:gd name="T10" fmla="*/ 0 w 21"/>
                  <a:gd name="T11" fmla="*/ 11 h 18"/>
                  <a:gd name="T12" fmla="*/ 8 w 21"/>
                  <a:gd name="T13" fmla="*/ 17 h 18"/>
                  <a:gd name="T14" fmla="*/ 14 w 21"/>
                  <a:gd name="T15" fmla="*/ 17 h 18"/>
                  <a:gd name="T16" fmla="*/ 20 w 21"/>
                  <a:gd name="T17" fmla="*/ 11 h 18"/>
                  <a:gd name="T18" fmla="*/ 20 w 21"/>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5"/>
                    </a:moveTo>
                    <a:lnTo>
                      <a:pt x="14" y="0"/>
                    </a:lnTo>
                    <a:lnTo>
                      <a:pt x="8" y="0"/>
                    </a:lnTo>
                    <a:lnTo>
                      <a:pt x="0" y="5"/>
                    </a:lnTo>
                    <a:lnTo>
                      <a:pt x="0" y="11"/>
                    </a:lnTo>
                    <a:lnTo>
                      <a:pt x="8" y="17"/>
                    </a:lnTo>
                    <a:lnTo>
                      <a:pt x="14" y="17"/>
                    </a:lnTo>
                    <a:lnTo>
                      <a:pt x="20" y="11"/>
                    </a:lnTo>
                    <a:lnTo>
                      <a:pt x="20" y="5"/>
                    </a:lnTo>
                  </a:path>
                </a:pathLst>
              </a:custGeom>
              <a:solidFill>
                <a:srgbClr val="000000"/>
              </a:solidFill>
              <a:ln w="9525" cap="rnd">
                <a:noFill/>
                <a:round/>
                <a:headEnd/>
                <a:tailEnd/>
              </a:ln>
            </p:spPr>
            <p:txBody>
              <a:bodyPr/>
              <a:lstStyle/>
              <a:p>
                <a:endParaRPr lang="fr-FR"/>
              </a:p>
            </p:txBody>
          </p:sp>
          <p:sp>
            <p:nvSpPr>
              <p:cNvPr id="20862" name="Freeform 80"/>
              <p:cNvSpPr>
                <a:spLocks/>
              </p:cNvSpPr>
              <p:nvPr/>
            </p:nvSpPr>
            <p:spPr bwMode="auto">
              <a:xfrm>
                <a:off x="4612" y="1846"/>
                <a:ext cx="19" cy="19"/>
              </a:xfrm>
              <a:custGeom>
                <a:avLst/>
                <a:gdLst>
                  <a:gd name="T0" fmla="*/ 18 w 19"/>
                  <a:gd name="T1" fmla="*/ 6 h 19"/>
                  <a:gd name="T2" fmla="*/ 10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0" y="0"/>
                    </a:lnTo>
                    <a:lnTo>
                      <a:pt x="5" y="0"/>
                    </a:lnTo>
                    <a:lnTo>
                      <a:pt x="0" y="6"/>
                    </a:lnTo>
                    <a:lnTo>
                      <a:pt x="0" y="12"/>
                    </a:lnTo>
                    <a:lnTo>
                      <a:pt x="5" y="18"/>
                    </a:lnTo>
                    <a:lnTo>
                      <a:pt x="10" y="18"/>
                    </a:lnTo>
                    <a:lnTo>
                      <a:pt x="18" y="12"/>
                    </a:lnTo>
                    <a:lnTo>
                      <a:pt x="18" y="6"/>
                    </a:lnTo>
                  </a:path>
                </a:pathLst>
              </a:custGeom>
              <a:solidFill>
                <a:srgbClr val="000000"/>
              </a:solidFill>
              <a:ln w="9525" cap="rnd">
                <a:noFill/>
                <a:round/>
                <a:headEnd/>
                <a:tailEnd/>
              </a:ln>
            </p:spPr>
            <p:txBody>
              <a:bodyPr/>
              <a:lstStyle/>
              <a:p>
                <a:endParaRPr lang="fr-FR"/>
              </a:p>
            </p:txBody>
          </p:sp>
          <p:sp>
            <p:nvSpPr>
              <p:cNvPr id="20863" name="Freeform 81"/>
              <p:cNvSpPr>
                <a:spLocks/>
              </p:cNvSpPr>
              <p:nvPr/>
            </p:nvSpPr>
            <p:spPr bwMode="auto">
              <a:xfrm>
                <a:off x="4623" y="1858"/>
                <a:ext cx="19" cy="18"/>
              </a:xfrm>
              <a:custGeom>
                <a:avLst/>
                <a:gdLst>
                  <a:gd name="T0" fmla="*/ 18 w 19"/>
                  <a:gd name="T1" fmla="*/ 4 h 18"/>
                  <a:gd name="T2" fmla="*/ 10 w 19"/>
                  <a:gd name="T3" fmla="*/ 0 h 18"/>
                  <a:gd name="T4" fmla="*/ 5 w 19"/>
                  <a:gd name="T5" fmla="*/ 0 h 18"/>
                  <a:gd name="T6" fmla="*/ 0 w 19"/>
                  <a:gd name="T7" fmla="*/ 4 h 18"/>
                  <a:gd name="T8" fmla="*/ 0 w 19"/>
                  <a:gd name="T9" fmla="*/ 9 h 18"/>
                  <a:gd name="T10" fmla="*/ 0 w 19"/>
                  <a:gd name="T11" fmla="*/ 9 h 18"/>
                  <a:gd name="T12" fmla="*/ 5 w 19"/>
                  <a:gd name="T13" fmla="*/ 17 h 18"/>
                  <a:gd name="T14" fmla="*/ 10 w 19"/>
                  <a:gd name="T15" fmla="*/ 17 h 18"/>
                  <a:gd name="T16" fmla="*/ 18 w 19"/>
                  <a:gd name="T17" fmla="*/ 9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0" y="0"/>
                    </a:lnTo>
                    <a:lnTo>
                      <a:pt x="5" y="0"/>
                    </a:lnTo>
                    <a:lnTo>
                      <a:pt x="0" y="4"/>
                    </a:lnTo>
                    <a:lnTo>
                      <a:pt x="0" y="9"/>
                    </a:lnTo>
                    <a:lnTo>
                      <a:pt x="5" y="17"/>
                    </a:lnTo>
                    <a:lnTo>
                      <a:pt x="10" y="17"/>
                    </a:lnTo>
                    <a:lnTo>
                      <a:pt x="18" y="9"/>
                    </a:lnTo>
                    <a:lnTo>
                      <a:pt x="18" y="4"/>
                    </a:lnTo>
                  </a:path>
                </a:pathLst>
              </a:custGeom>
              <a:solidFill>
                <a:srgbClr val="000000"/>
              </a:solidFill>
              <a:ln w="9525" cap="rnd">
                <a:noFill/>
                <a:round/>
                <a:headEnd/>
                <a:tailEnd/>
              </a:ln>
            </p:spPr>
            <p:txBody>
              <a:bodyPr/>
              <a:lstStyle/>
              <a:p>
                <a:endParaRPr lang="fr-FR"/>
              </a:p>
            </p:txBody>
          </p:sp>
          <p:sp>
            <p:nvSpPr>
              <p:cNvPr id="20864" name="Freeform 82"/>
              <p:cNvSpPr>
                <a:spLocks/>
              </p:cNvSpPr>
              <p:nvPr/>
            </p:nvSpPr>
            <p:spPr bwMode="auto">
              <a:xfrm>
                <a:off x="4630" y="1870"/>
                <a:ext cx="20" cy="19"/>
              </a:xfrm>
              <a:custGeom>
                <a:avLst/>
                <a:gdLst>
                  <a:gd name="T0" fmla="*/ 19 w 20"/>
                  <a:gd name="T1" fmla="*/ 5 h 19"/>
                  <a:gd name="T2" fmla="*/ 12 w 20"/>
                  <a:gd name="T3" fmla="*/ 0 h 19"/>
                  <a:gd name="T4" fmla="*/ 6 w 20"/>
                  <a:gd name="T5" fmla="*/ 0 h 19"/>
                  <a:gd name="T6" fmla="*/ 0 w 20"/>
                  <a:gd name="T7" fmla="*/ 5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2"/>
                    </a:lnTo>
                    <a:lnTo>
                      <a:pt x="6" y="18"/>
                    </a:lnTo>
                    <a:lnTo>
                      <a:pt x="12" y="18"/>
                    </a:lnTo>
                    <a:lnTo>
                      <a:pt x="19" y="12"/>
                    </a:lnTo>
                    <a:lnTo>
                      <a:pt x="19" y="5"/>
                    </a:lnTo>
                  </a:path>
                </a:pathLst>
              </a:custGeom>
              <a:solidFill>
                <a:srgbClr val="000000"/>
              </a:solidFill>
              <a:ln w="9525" cap="rnd">
                <a:noFill/>
                <a:round/>
                <a:headEnd/>
                <a:tailEnd/>
              </a:ln>
            </p:spPr>
            <p:txBody>
              <a:bodyPr/>
              <a:lstStyle/>
              <a:p>
                <a:endParaRPr lang="fr-FR"/>
              </a:p>
            </p:txBody>
          </p:sp>
          <p:sp>
            <p:nvSpPr>
              <p:cNvPr id="20865" name="Freeform 83"/>
              <p:cNvSpPr>
                <a:spLocks/>
              </p:cNvSpPr>
              <p:nvPr/>
            </p:nvSpPr>
            <p:spPr bwMode="auto">
              <a:xfrm>
                <a:off x="4641" y="1882"/>
                <a:ext cx="19" cy="18"/>
              </a:xfrm>
              <a:custGeom>
                <a:avLst/>
                <a:gdLst>
                  <a:gd name="T0" fmla="*/ 18 w 19"/>
                  <a:gd name="T1" fmla="*/ 7 h 18"/>
                  <a:gd name="T2" fmla="*/ 12 w 19"/>
                  <a:gd name="T3" fmla="*/ 0 h 18"/>
                  <a:gd name="T4" fmla="*/ 6 w 19"/>
                  <a:gd name="T5" fmla="*/ 0 h 18"/>
                  <a:gd name="T6" fmla="*/ 0 w 19"/>
                  <a:gd name="T7" fmla="*/ 7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7"/>
                    </a:moveTo>
                    <a:lnTo>
                      <a:pt x="12" y="0"/>
                    </a:lnTo>
                    <a:lnTo>
                      <a:pt x="6" y="0"/>
                    </a:lnTo>
                    <a:lnTo>
                      <a:pt x="0" y="7"/>
                    </a:lnTo>
                    <a:lnTo>
                      <a:pt x="0" y="12"/>
                    </a:lnTo>
                    <a:lnTo>
                      <a:pt x="6" y="17"/>
                    </a:lnTo>
                    <a:lnTo>
                      <a:pt x="12" y="17"/>
                    </a:lnTo>
                    <a:lnTo>
                      <a:pt x="18" y="12"/>
                    </a:lnTo>
                    <a:lnTo>
                      <a:pt x="18" y="7"/>
                    </a:lnTo>
                  </a:path>
                </a:pathLst>
              </a:custGeom>
              <a:solidFill>
                <a:srgbClr val="000000"/>
              </a:solidFill>
              <a:ln w="9525" cap="rnd">
                <a:noFill/>
                <a:round/>
                <a:headEnd/>
                <a:tailEnd/>
              </a:ln>
            </p:spPr>
            <p:txBody>
              <a:bodyPr/>
              <a:lstStyle/>
              <a:p>
                <a:endParaRPr lang="fr-FR"/>
              </a:p>
            </p:txBody>
          </p:sp>
          <p:sp>
            <p:nvSpPr>
              <p:cNvPr id="20866" name="Freeform 84"/>
              <p:cNvSpPr>
                <a:spLocks/>
              </p:cNvSpPr>
              <p:nvPr/>
            </p:nvSpPr>
            <p:spPr bwMode="auto">
              <a:xfrm>
                <a:off x="4648" y="1892"/>
                <a:ext cx="21" cy="19"/>
              </a:xfrm>
              <a:custGeom>
                <a:avLst/>
                <a:gdLst>
                  <a:gd name="T0" fmla="*/ 20 w 21"/>
                  <a:gd name="T1" fmla="*/ 7 h 19"/>
                  <a:gd name="T2" fmla="*/ 14 w 21"/>
                  <a:gd name="T3" fmla="*/ 0 h 19"/>
                  <a:gd name="T4" fmla="*/ 8 w 21"/>
                  <a:gd name="T5" fmla="*/ 0 h 19"/>
                  <a:gd name="T6" fmla="*/ 0 w 21"/>
                  <a:gd name="T7" fmla="*/ 7 h 19"/>
                  <a:gd name="T8" fmla="*/ 0 w 21"/>
                  <a:gd name="T9" fmla="*/ 12 h 19"/>
                  <a:gd name="T10" fmla="*/ 0 w 21"/>
                  <a:gd name="T11" fmla="*/ 12 h 19"/>
                  <a:gd name="T12" fmla="*/ 8 w 21"/>
                  <a:gd name="T13" fmla="*/ 18 h 19"/>
                  <a:gd name="T14" fmla="*/ 14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4" y="0"/>
                    </a:lnTo>
                    <a:lnTo>
                      <a:pt x="8" y="0"/>
                    </a:lnTo>
                    <a:lnTo>
                      <a:pt x="0" y="7"/>
                    </a:lnTo>
                    <a:lnTo>
                      <a:pt x="0" y="12"/>
                    </a:lnTo>
                    <a:lnTo>
                      <a:pt x="8" y="18"/>
                    </a:lnTo>
                    <a:lnTo>
                      <a:pt x="14" y="18"/>
                    </a:lnTo>
                    <a:lnTo>
                      <a:pt x="20" y="12"/>
                    </a:lnTo>
                    <a:lnTo>
                      <a:pt x="20" y="7"/>
                    </a:lnTo>
                  </a:path>
                </a:pathLst>
              </a:custGeom>
              <a:solidFill>
                <a:srgbClr val="000000"/>
              </a:solidFill>
              <a:ln w="9525" cap="rnd">
                <a:noFill/>
                <a:round/>
                <a:headEnd/>
                <a:tailEnd/>
              </a:ln>
            </p:spPr>
            <p:txBody>
              <a:bodyPr/>
              <a:lstStyle/>
              <a:p>
                <a:endParaRPr lang="fr-FR"/>
              </a:p>
            </p:txBody>
          </p:sp>
          <p:sp>
            <p:nvSpPr>
              <p:cNvPr id="20867" name="Freeform 85"/>
              <p:cNvSpPr>
                <a:spLocks/>
              </p:cNvSpPr>
              <p:nvPr/>
            </p:nvSpPr>
            <p:spPr bwMode="auto">
              <a:xfrm>
                <a:off x="4658" y="1904"/>
                <a:ext cx="22" cy="18"/>
              </a:xfrm>
              <a:custGeom>
                <a:avLst/>
                <a:gdLst>
                  <a:gd name="T0" fmla="*/ 21 w 22"/>
                  <a:gd name="T1" fmla="*/ 7 h 18"/>
                  <a:gd name="T2" fmla="*/ 15 w 22"/>
                  <a:gd name="T3" fmla="*/ 0 h 18"/>
                  <a:gd name="T4" fmla="*/ 9 w 22"/>
                  <a:gd name="T5" fmla="*/ 0 h 18"/>
                  <a:gd name="T6" fmla="*/ 0 w 22"/>
                  <a:gd name="T7" fmla="*/ 7 h 18"/>
                  <a:gd name="T8" fmla="*/ 0 w 22"/>
                  <a:gd name="T9" fmla="*/ 12 h 18"/>
                  <a:gd name="T10" fmla="*/ 0 w 22"/>
                  <a:gd name="T11" fmla="*/ 12 h 18"/>
                  <a:gd name="T12" fmla="*/ 9 w 22"/>
                  <a:gd name="T13" fmla="*/ 17 h 18"/>
                  <a:gd name="T14" fmla="*/ 15 w 22"/>
                  <a:gd name="T15" fmla="*/ 17 h 18"/>
                  <a:gd name="T16" fmla="*/ 21 w 22"/>
                  <a:gd name="T17" fmla="*/ 12 h 18"/>
                  <a:gd name="T18" fmla="*/ 21 w 22"/>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18"/>
                  <a:gd name="T32" fmla="*/ 22 w 22"/>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18">
                    <a:moveTo>
                      <a:pt x="21" y="7"/>
                    </a:moveTo>
                    <a:lnTo>
                      <a:pt x="15" y="0"/>
                    </a:lnTo>
                    <a:lnTo>
                      <a:pt x="9" y="0"/>
                    </a:lnTo>
                    <a:lnTo>
                      <a:pt x="0" y="7"/>
                    </a:lnTo>
                    <a:lnTo>
                      <a:pt x="0" y="12"/>
                    </a:lnTo>
                    <a:lnTo>
                      <a:pt x="9" y="17"/>
                    </a:lnTo>
                    <a:lnTo>
                      <a:pt x="15" y="17"/>
                    </a:lnTo>
                    <a:lnTo>
                      <a:pt x="21" y="12"/>
                    </a:lnTo>
                    <a:lnTo>
                      <a:pt x="21" y="7"/>
                    </a:lnTo>
                  </a:path>
                </a:pathLst>
              </a:custGeom>
              <a:solidFill>
                <a:srgbClr val="000000"/>
              </a:solidFill>
              <a:ln w="9525" cap="rnd">
                <a:noFill/>
                <a:round/>
                <a:headEnd/>
                <a:tailEnd/>
              </a:ln>
            </p:spPr>
            <p:txBody>
              <a:bodyPr/>
              <a:lstStyle/>
              <a:p>
                <a:endParaRPr lang="fr-FR"/>
              </a:p>
            </p:txBody>
          </p:sp>
          <p:sp>
            <p:nvSpPr>
              <p:cNvPr id="20868" name="Freeform 86"/>
              <p:cNvSpPr>
                <a:spLocks/>
              </p:cNvSpPr>
              <p:nvPr/>
            </p:nvSpPr>
            <p:spPr bwMode="auto">
              <a:xfrm>
                <a:off x="4668" y="1917"/>
                <a:ext cx="19" cy="19"/>
              </a:xfrm>
              <a:custGeom>
                <a:avLst/>
                <a:gdLst>
                  <a:gd name="T0" fmla="*/ 18 w 19"/>
                  <a:gd name="T1" fmla="*/ 6 h 19"/>
                  <a:gd name="T2" fmla="*/ 10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0" y="0"/>
                    </a:lnTo>
                    <a:lnTo>
                      <a:pt x="5" y="0"/>
                    </a:lnTo>
                    <a:lnTo>
                      <a:pt x="0" y="6"/>
                    </a:lnTo>
                    <a:lnTo>
                      <a:pt x="0" y="12"/>
                    </a:lnTo>
                    <a:lnTo>
                      <a:pt x="5" y="18"/>
                    </a:lnTo>
                    <a:lnTo>
                      <a:pt x="10" y="18"/>
                    </a:lnTo>
                    <a:lnTo>
                      <a:pt x="18" y="12"/>
                    </a:lnTo>
                    <a:lnTo>
                      <a:pt x="18" y="6"/>
                    </a:lnTo>
                  </a:path>
                </a:pathLst>
              </a:custGeom>
              <a:solidFill>
                <a:srgbClr val="000000"/>
              </a:solidFill>
              <a:ln w="9525" cap="rnd">
                <a:noFill/>
                <a:round/>
                <a:headEnd/>
                <a:tailEnd/>
              </a:ln>
            </p:spPr>
            <p:txBody>
              <a:bodyPr/>
              <a:lstStyle/>
              <a:p>
                <a:endParaRPr lang="fr-FR"/>
              </a:p>
            </p:txBody>
          </p:sp>
          <p:sp>
            <p:nvSpPr>
              <p:cNvPr id="20869" name="Freeform 87"/>
              <p:cNvSpPr>
                <a:spLocks/>
              </p:cNvSpPr>
              <p:nvPr/>
            </p:nvSpPr>
            <p:spPr bwMode="auto">
              <a:xfrm>
                <a:off x="4679" y="1930"/>
                <a:ext cx="19" cy="17"/>
              </a:xfrm>
              <a:custGeom>
                <a:avLst/>
                <a:gdLst>
                  <a:gd name="T0" fmla="*/ 18 w 19"/>
                  <a:gd name="T1" fmla="*/ 4 h 17"/>
                  <a:gd name="T2" fmla="*/ 10 w 19"/>
                  <a:gd name="T3" fmla="*/ 0 h 17"/>
                  <a:gd name="T4" fmla="*/ 5 w 19"/>
                  <a:gd name="T5" fmla="*/ 0 h 17"/>
                  <a:gd name="T6" fmla="*/ 0 w 19"/>
                  <a:gd name="T7" fmla="*/ 4 h 17"/>
                  <a:gd name="T8" fmla="*/ 0 w 19"/>
                  <a:gd name="T9" fmla="*/ 9 h 17"/>
                  <a:gd name="T10" fmla="*/ 0 w 19"/>
                  <a:gd name="T11" fmla="*/ 9 h 17"/>
                  <a:gd name="T12" fmla="*/ 5 w 19"/>
                  <a:gd name="T13" fmla="*/ 16 h 17"/>
                  <a:gd name="T14" fmla="*/ 10 w 19"/>
                  <a:gd name="T15" fmla="*/ 16 h 17"/>
                  <a:gd name="T16" fmla="*/ 18 w 19"/>
                  <a:gd name="T17" fmla="*/ 9 h 17"/>
                  <a:gd name="T18" fmla="*/ 18 w 19"/>
                  <a:gd name="T19" fmla="*/ 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7"/>
                  <a:gd name="T32" fmla="*/ 19 w 19"/>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7">
                    <a:moveTo>
                      <a:pt x="18" y="4"/>
                    </a:moveTo>
                    <a:lnTo>
                      <a:pt x="10" y="0"/>
                    </a:lnTo>
                    <a:lnTo>
                      <a:pt x="5" y="0"/>
                    </a:lnTo>
                    <a:lnTo>
                      <a:pt x="0" y="4"/>
                    </a:lnTo>
                    <a:lnTo>
                      <a:pt x="0" y="9"/>
                    </a:lnTo>
                    <a:lnTo>
                      <a:pt x="5" y="16"/>
                    </a:lnTo>
                    <a:lnTo>
                      <a:pt x="10" y="16"/>
                    </a:lnTo>
                    <a:lnTo>
                      <a:pt x="18" y="9"/>
                    </a:lnTo>
                    <a:lnTo>
                      <a:pt x="18" y="4"/>
                    </a:lnTo>
                  </a:path>
                </a:pathLst>
              </a:custGeom>
              <a:solidFill>
                <a:srgbClr val="000000"/>
              </a:solidFill>
              <a:ln w="9525" cap="rnd">
                <a:noFill/>
                <a:round/>
                <a:headEnd/>
                <a:tailEnd/>
              </a:ln>
            </p:spPr>
            <p:txBody>
              <a:bodyPr/>
              <a:lstStyle/>
              <a:p>
                <a:endParaRPr lang="fr-FR"/>
              </a:p>
            </p:txBody>
          </p:sp>
          <p:sp>
            <p:nvSpPr>
              <p:cNvPr id="20870" name="Freeform 88"/>
              <p:cNvSpPr>
                <a:spLocks/>
              </p:cNvSpPr>
              <p:nvPr/>
            </p:nvSpPr>
            <p:spPr bwMode="auto">
              <a:xfrm>
                <a:off x="4686" y="1941"/>
                <a:ext cx="20" cy="20"/>
              </a:xfrm>
              <a:custGeom>
                <a:avLst/>
                <a:gdLst>
                  <a:gd name="T0" fmla="*/ 19 w 20"/>
                  <a:gd name="T1" fmla="*/ 5 h 20"/>
                  <a:gd name="T2" fmla="*/ 12 w 20"/>
                  <a:gd name="T3" fmla="*/ 0 h 20"/>
                  <a:gd name="T4" fmla="*/ 6 w 20"/>
                  <a:gd name="T5" fmla="*/ 0 h 20"/>
                  <a:gd name="T6" fmla="*/ 0 w 20"/>
                  <a:gd name="T7" fmla="*/ 5 h 20"/>
                  <a:gd name="T8" fmla="*/ 0 w 20"/>
                  <a:gd name="T9" fmla="*/ 13 h 20"/>
                  <a:gd name="T10" fmla="*/ 0 w 20"/>
                  <a:gd name="T11" fmla="*/ 13 h 20"/>
                  <a:gd name="T12" fmla="*/ 6 w 20"/>
                  <a:gd name="T13" fmla="*/ 19 h 20"/>
                  <a:gd name="T14" fmla="*/ 12 w 20"/>
                  <a:gd name="T15" fmla="*/ 19 h 20"/>
                  <a:gd name="T16" fmla="*/ 19 w 20"/>
                  <a:gd name="T17" fmla="*/ 13 h 20"/>
                  <a:gd name="T18" fmla="*/ 19 w 20"/>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5"/>
                    </a:moveTo>
                    <a:lnTo>
                      <a:pt x="12" y="0"/>
                    </a:lnTo>
                    <a:lnTo>
                      <a:pt x="6" y="0"/>
                    </a:lnTo>
                    <a:lnTo>
                      <a:pt x="0" y="5"/>
                    </a:lnTo>
                    <a:lnTo>
                      <a:pt x="0" y="13"/>
                    </a:lnTo>
                    <a:lnTo>
                      <a:pt x="6" y="19"/>
                    </a:lnTo>
                    <a:lnTo>
                      <a:pt x="12" y="19"/>
                    </a:lnTo>
                    <a:lnTo>
                      <a:pt x="19" y="13"/>
                    </a:lnTo>
                    <a:lnTo>
                      <a:pt x="19" y="5"/>
                    </a:lnTo>
                  </a:path>
                </a:pathLst>
              </a:custGeom>
              <a:solidFill>
                <a:srgbClr val="000000"/>
              </a:solidFill>
              <a:ln w="9525" cap="rnd">
                <a:noFill/>
                <a:round/>
                <a:headEnd/>
                <a:tailEnd/>
              </a:ln>
            </p:spPr>
            <p:txBody>
              <a:bodyPr/>
              <a:lstStyle/>
              <a:p>
                <a:endParaRPr lang="fr-FR"/>
              </a:p>
            </p:txBody>
          </p:sp>
          <p:sp>
            <p:nvSpPr>
              <p:cNvPr id="20871" name="Freeform 89"/>
              <p:cNvSpPr>
                <a:spLocks/>
              </p:cNvSpPr>
              <p:nvPr/>
            </p:nvSpPr>
            <p:spPr bwMode="auto">
              <a:xfrm>
                <a:off x="4697" y="1954"/>
                <a:ext cx="19" cy="18"/>
              </a:xfrm>
              <a:custGeom>
                <a:avLst/>
                <a:gdLst>
                  <a:gd name="T0" fmla="*/ 18 w 19"/>
                  <a:gd name="T1" fmla="*/ 4 h 18"/>
                  <a:gd name="T2" fmla="*/ 12 w 19"/>
                  <a:gd name="T3" fmla="*/ 0 h 18"/>
                  <a:gd name="T4" fmla="*/ 6 w 19"/>
                  <a:gd name="T5" fmla="*/ 0 h 18"/>
                  <a:gd name="T6" fmla="*/ 0 w 19"/>
                  <a:gd name="T7" fmla="*/ 4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6" y="0"/>
                    </a:lnTo>
                    <a:lnTo>
                      <a:pt x="0" y="4"/>
                    </a:lnTo>
                    <a:lnTo>
                      <a:pt x="0" y="12"/>
                    </a:lnTo>
                    <a:lnTo>
                      <a:pt x="6"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872" name="Freeform 90"/>
              <p:cNvSpPr>
                <a:spLocks/>
              </p:cNvSpPr>
              <p:nvPr/>
            </p:nvSpPr>
            <p:spPr bwMode="auto">
              <a:xfrm>
                <a:off x="4704" y="1966"/>
                <a:ext cx="20" cy="19"/>
              </a:xfrm>
              <a:custGeom>
                <a:avLst/>
                <a:gdLst>
                  <a:gd name="T0" fmla="*/ 19 w 20"/>
                  <a:gd name="T1" fmla="*/ 7 h 19"/>
                  <a:gd name="T2" fmla="*/ 13 w 20"/>
                  <a:gd name="T3" fmla="*/ 0 h 19"/>
                  <a:gd name="T4" fmla="*/ 8 w 20"/>
                  <a:gd name="T5" fmla="*/ 0 h 19"/>
                  <a:gd name="T6" fmla="*/ 0 w 20"/>
                  <a:gd name="T7" fmla="*/ 7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3" y="0"/>
                    </a:lnTo>
                    <a:lnTo>
                      <a:pt x="8" y="0"/>
                    </a:lnTo>
                    <a:lnTo>
                      <a:pt x="0" y="7"/>
                    </a:lnTo>
                    <a:lnTo>
                      <a:pt x="0" y="12"/>
                    </a:lnTo>
                    <a:lnTo>
                      <a:pt x="8" y="18"/>
                    </a:lnTo>
                    <a:lnTo>
                      <a:pt x="13" y="18"/>
                    </a:lnTo>
                    <a:lnTo>
                      <a:pt x="19" y="12"/>
                    </a:lnTo>
                    <a:lnTo>
                      <a:pt x="19" y="7"/>
                    </a:lnTo>
                  </a:path>
                </a:pathLst>
              </a:custGeom>
              <a:solidFill>
                <a:srgbClr val="000000"/>
              </a:solidFill>
              <a:ln w="9525" cap="rnd">
                <a:noFill/>
                <a:round/>
                <a:headEnd/>
                <a:tailEnd/>
              </a:ln>
            </p:spPr>
            <p:txBody>
              <a:bodyPr/>
              <a:lstStyle/>
              <a:p>
                <a:endParaRPr lang="fr-FR"/>
              </a:p>
            </p:txBody>
          </p:sp>
          <p:sp>
            <p:nvSpPr>
              <p:cNvPr id="20873" name="Freeform 91"/>
              <p:cNvSpPr>
                <a:spLocks/>
              </p:cNvSpPr>
              <p:nvPr/>
            </p:nvSpPr>
            <p:spPr bwMode="auto">
              <a:xfrm>
                <a:off x="4714" y="1977"/>
                <a:ext cx="20" cy="17"/>
              </a:xfrm>
              <a:custGeom>
                <a:avLst/>
                <a:gdLst>
                  <a:gd name="T0" fmla="*/ 19 w 20"/>
                  <a:gd name="T1" fmla="*/ 6 h 17"/>
                  <a:gd name="T2" fmla="*/ 13 w 20"/>
                  <a:gd name="T3" fmla="*/ 0 h 17"/>
                  <a:gd name="T4" fmla="*/ 8 w 20"/>
                  <a:gd name="T5" fmla="*/ 0 h 17"/>
                  <a:gd name="T6" fmla="*/ 0 w 20"/>
                  <a:gd name="T7" fmla="*/ 6 h 17"/>
                  <a:gd name="T8" fmla="*/ 0 w 20"/>
                  <a:gd name="T9" fmla="*/ 11 h 17"/>
                  <a:gd name="T10" fmla="*/ 0 w 20"/>
                  <a:gd name="T11" fmla="*/ 11 h 17"/>
                  <a:gd name="T12" fmla="*/ 8 w 20"/>
                  <a:gd name="T13" fmla="*/ 16 h 17"/>
                  <a:gd name="T14" fmla="*/ 13 w 20"/>
                  <a:gd name="T15" fmla="*/ 16 h 17"/>
                  <a:gd name="T16" fmla="*/ 19 w 20"/>
                  <a:gd name="T17" fmla="*/ 11 h 17"/>
                  <a:gd name="T18" fmla="*/ 19 w 20"/>
                  <a:gd name="T19" fmla="*/ 6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7"/>
                  <a:gd name="T32" fmla="*/ 20 w 20"/>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7">
                    <a:moveTo>
                      <a:pt x="19" y="6"/>
                    </a:moveTo>
                    <a:lnTo>
                      <a:pt x="13" y="0"/>
                    </a:lnTo>
                    <a:lnTo>
                      <a:pt x="8" y="0"/>
                    </a:lnTo>
                    <a:lnTo>
                      <a:pt x="0" y="6"/>
                    </a:lnTo>
                    <a:lnTo>
                      <a:pt x="0" y="11"/>
                    </a:lnTo>
                    <a:lnTo>
                      <a:pt x="8" y="16"/>
                    </a:lnTo>
                    <a:lnTo>
                      <a:pt x="13" y="16"/>
                    </a:lnTo>
                    <a:lnTo>
                      <a:pt x="19" y="11"/>
                    </a:lnTo>
                    <a:lnTo>
                      <a:pt x="19" y="6"/>
                    </a:lnTo>
                  </a:path>
                </a:pathLst>
              </a:custGeom>
              <a:solidFill>
                <a:srgbClr val="000000"/>
              </a:solidFill>
              <a:ln w="9525" cap="rnd">
                <a:noFill/>
                <a:round/>
                <a:headEnd/>
                <a:tailEnd/>
              </a:ln>
            </p:spPr>
            <p:txBody>
              <a:bodyPr/>
              <a:lstStyle/>
              <a:p>
                <a:endParaRPr lang="fr-FR"/>
              </a:p>
            </p:txBody>
          </p:sp>
          <p:sp>
            <p:nvSpPr>
              <p:cNvPr id="20874" name="Freeform 92"/>
              <p:cNvSpPr>
                <a:spLocks/>
              </p:cNvSpPr>
              <p:nvPr/>
            </p:nvSpPr>
            <p:spPr bwMode="auto">
              <a:xfrm>
                <a:off x="4723" y="1989"/>
                <a:ext cx="19" cy="19"/>
              </a:xfrm>
              <a:custGeom>
                <a:avLst/>
                <a:gdLst>
                  <a:gd name="T0" fmla="*/ 18 w 19"/>
                  <a:gd name="T1" fmla="*/ 6 h 19"/>
                  <a:gd name="T2" fmla="*/ 10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0" y="0"/>
                    </a:lnTo>
                    <a:lnTo>
                      <a:pt x="5" y="0"/>
                    </a:lnTo>
                    <a:lnTo>
                      <a:pt x="0" y="6"/>
                    </a:lnTo>
                    <a:lnTo>
                      <a:pt x="0" y="12"/>
                    </a:lnTo>
                    <a:lnTo>
                      <a:pt x="5" y="18"/>
                    </a:lnTo>
                    <a:lnTo>
                      <a:pt x="10" y="18"/>
                    </a:lnTo>
                    <a:lnTo>
                      <a:pt x="18" y="12"/>
                    </a:lnTo>
                    <a:lnTo>
                      <a:pt x="18" y="6"/>
                    </a:lnTo>
                  </a:path>
                </a:pathLst>
              </a:custGeom>
              <a:solidFill>
                <a:srgbClr val="000000"/>
              </a:solidFill>
              <a:ln w="9525" cap="rnd">
                <a:noFill/>
                <a:round/>
                <a:headEnd/>
                <a:tailEnd/>
              </a:ln>
            </p:spPr>
            <p:txBody>
              <a:bodyPr/>
              <a:lstStyle/>
              <a:p>
                <a:endParaRPr lang="fr-FR"/>
              </a:p>
            </p:txBody>
          </p:sp>
          <p:sp>
            <p:nvSpPr>
              <p:cNvPr id="20875" name="Freeform 93"/>
              <p:cNvSpPr>
                <a:spLocks/>
              </p:cNvSpPr>
              <p:nvPr/>
            </p:nvSpPr>
            <p:spPr bwMode="auto">
              <a:xfrm>
                <a:off x="4733" y="2002"/>
                <a:ext cx="20" cy="17"/>
              </a:xfrm>
              <a:custGeom>
                <a:avLst/>
                <a:gdLst>
                  <a:gd name="T0" fmla="*/ 19 w 20"/>
                  <a:gd name="T1" fmla="*/ 4 h 17"/>
                  <a:gd name="T2" fmla="*/ 10 w 20"/>
                  <a:gd name="T3" fmla="*/ 0 h 17"/>
                  <a:gd name="T4" fmla="*/ 5 w 20"/>
                  <a:gd name="T5" fmla="*/ 0 h 17"/>
                  <a:gd name="T6" fmla="*/ 0 w 20"/>
                  <a:gd name="T7" fmla="*/ 4 h 17"/>
                  <a:gd name="T8" fmla="*/ 0 w 20"/>
                  <a:gd name="T9" fmla="*/ 9 h 17"/>
                  <a:gd name="T10" fmla="*/ 0 w 20"/>
                  <a:gd name="T11" fmla="*/ 9 h 17"/>
                  <a:gd name="T12" fmla="*/ 5 w 20"/>
                  <a:gd name="T13" fmla="*/ 16 h 17"/>
                  <a:gd name="T14" fmla="*/ 10 w 20"/>
                  <a:gd name="T15" fmla="*/ 16 h 17"/>
                  <a:gd name="T16" fmla="*/ 19 w 20"/>
                  <a:gd name="T17" fmla="*/ 9 h 17"/>
                  <a:gd name="T18" fmla="*/ 19 w 20"/>
                  <a:gd name="T19" fmla="*/ 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7"/>
                  <a:gd name="T32" fmla="*/ 20 w 20"/>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7">
                    <a:moveTo>
                      <a:pt x="19" y="4"/>
                    </a:moveTo>
                    <a:lnTo>
                      <a:pt x="10" y="0"/>
                    </a:lnTo>
                    <a:lnTo>
                      <a:pt x="5" y="0"/>
                    </a:lnTo>
                    <a:lnTo>
                      <a:pt x="0" y="4"/>
                    </a:lnTo>
                    <a:lnTo>
                      <a:pt x="0" y="9"/>
                    </a:lnTo>
                    <a:lnTo>
                      <a:pt x="5" y="16"/>
                    </a:lnTo>
                    <a:lnTo>
                      <a:pt x="10" y="16"/>
                    </a:lnTo>
                    <a:lnTo>
                      <a:pt x="19" y="9"/>
                    </a:lnTo>
                    <a:lnTo>
                      <a:pt x="19" y="4"/>
                    </a:lnTo>
                  </a:path>
                </a:pathLst>
              </a:custGeom>
              <a:solidFill>
                <a:srgbClr val="000000"/>
              </a:solidFill>
              <a:ln w="9525" cap="rnd">
                <a:noFill/>
                <a:round/>
                <a:headEnd/>
                <a:tailEnd/>
              </a:ln>
            </p:spPr>
            <p:txBody>
              <a:bodyPr/>
              <a:lstStyle/>
              <a:p>
                <a:endParaRPr lang="fr-FR"/>
              </a:p>
            </p:txBody>
          </p:sp>
          <p:sp>
            <p:nvSpPr>
              <p:cNvPr id="20876" name="Freeform 94"/>
              <p:cNvSpPr>
                <a:spLocks/>
              </p:cNvSpPr>
              <p:nvPr/>
            </p:nvSpPr>
            <p:spPr bwMode="auto">
              <a:xfrm>
                <a:off x="4741" y="2013"/>
                <a:ext cx="20" cy="19"/>
              </a:xfrm>
              <a:custGeom>
                <a:avLst/>
                <a:gdLst>
                  <a:gd name="T0" fmla="*/ 19 w 20"/>
                  <a:gd name="T1" fmla="*/ 5 h 19"/>
                  <a:gd name="T2" fmla="*/ 12 w 20"/>
                  <a:gd name="T3" fmla="*/ 0 h 19"/>
                  <a:gd name="T4" fmla="*/ 6 w 20"/>
                  <a:gd name="T5" fmla="*/ 0 h 19"/>
                  <a:gd name="T6" fmla="*/ 0 w 20"/>
                  <a:gd name="T7" fmla="*/ 5 h 19"/>
                  <a:gd name="T8" fmla="*/ 0 w 20"/>
                  <a:gd name="T9" fmla="*/ 10 h 19"/>
                  <a:gd name="T10" fmla="*/ 0 w 20"/>
                  <a:gd name="T11" fmla="*/ 10 h 19"/>
                  <a:gd name="T12" fmla="*/ 6 w 20"/>
                  <a:gd name="T13" fmla="*/ 18 h 19"/>
                  <a:gd name="T14" fmla="*/ 12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0"/>
                    </a:lnTo>
                    <a:lnTo>
                      <a:pt x="6" y="18"/>
                    </a:lnTo>
                    <a:lnTo>
                      <a:pt x="12" y="18"/>
                    </a:lnTo>
                    <a:lnTo>
                      <a:pt x="19" y="10"/>
                    </a:lnTo>
                    <a:lnTo>
                      <a:pt x="19" y="5"/>
                    </a:lnTo>
                  </a:path>
                </a:pathLst>
              </a:custGeom>
              <a:solidFill>
                <a:srgbClr val="000000"/>
              </a:solidFill>
              <a:ln w="9525" cap="rnd">
                <a:noFill/>
                <a:round/>
                <a:headEnd/>
                <a:tailEnd/>
              </a:ln>
            </p:spPr>
            <p:txBody>
              <a:bodyPr/>
              <a:lstStyle/>
              <a:p>
                <a:endParaRPr lang="fr-FR"/>
              </a:p>
            </p:txBody>
          </p:sp>
          <p:sp>
            <p:nvSpPr>
              <p:cNvPr id="20877" name="Freeform 95"/>
              <p:cNvSpPr>
                <a:spLocks/>
              </p:cNvSpPr>
              <p:nvPr/>
            </p:nvSpPr>
            <p:spPr bwMode="auto">
              <a:xfrm>
                <a:off x="4752" y="2026"/>
                <a:ext cx="19" cy="18"/>
              </a:xfrm>
              <a:custGeom>
                <a:avLst/>
                <a:gdLst>
                  <a:gd name="T0" fmla="*/ 18 w 19"/>
                  <a:gd name="T1" fmla="*/ 4 h 18"/>
                  <a:gd name="T2" fmla="*/ 12 w 19"/>
                  <a:gd name="T3" fmla="*/ 0 h 18"/>
                  <a:gd name="T4" fmla="*/ 6 w 19"/>
                  <a:gd name="T5" fmla="*/ 0 h 18"/>
                  <a:gd name="T6" fmla="*/ 0 w 19"/>
                  <a:gd name="T7" fmla="*/ 4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6" y="0"/>
                    </a:lnTo>
                    <a:lnTo>
                      <a:pt x="0" y="4"/>
                    </a:lnTo>
                    <a:lnTo>
                      <a:pt x="0" y="12"/>
                    </a:lnTo>
                    <a:lnTo>
                      <a:pt x="6"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878" name="Freeform 96"/>
              <p:cNvSpPr>
                <a:spLocks/>
              </p:cNvSpPr>
              <p:nvPr/>
            </p:nvSpPr>
            <p:spPr bwMode="auto">
              <a:xfrm>
                <a:off x="4763" y="2037"/>
                <a:ext cx="20" cy="19"/>
              </a:xfrm>
              <a:custGeom>
                <a:avLst/>
                <a:gdLst>
                  <a:gd name="T0" fmla="*/ 19 w 20"/>
                  <a:gd name="T1" fmla="*/ 7 h 19"/>
                  <a:gd name="T2" fmla="*/ 12 w 20"/>
                  <a:gd name="T3" fmla="*/ 0 h 19"/>
                  <a:gd name="T4" fmla="*/ 6 w 20"/>
                  <a:gd name="T5" fmla="*/ 0 h 19"/>
                  <a:gd name="T6" fmla="*/ 0 w 20"/>
                  <a:gd name="T7" fmla="*/ 7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2" y="0"/>
                    </a:lnTo>
                    <a:lnTo>
                      <a:pt x="6" y="0"/>
                    </a:lnTo>
                    <a:lnTo>
                      <a:pt x="0" y="7"/>
                    </a:lnTo>
                    <a:lnTo>
                      <a:pt x="0" y="12"/>
                    </a:lnTo>
                    <a:lnTo>
                      <a:pt x="6" y="18"/>
                    </a:lnTo>
                    <a:lnTo>
                      <a:pt x="12" y="18"/>
                    </a:lnTo>
                    <a:lnTo>
                      <a:pt x="19" y="12"/>
                    </a:lnTo>
                    <a:lnTo>
                      <a:pt x="19" y="7"/>
                    </a:lnTo>
                  </a:path>
                </a:pathLst>
              </a:custGeom>
              <a:solidFill>
                <a:srgbClr val="000000"/>
              </a:solidFill>
              <a:ln w="9525" cap="rnd">
                <a:noFill/>
                <a:round/>
                <a:headEnd/>
                <a:tailEnd/>
              </a:ln>
            </p:spPr>
            <p:txBody>
              <a:bodyPr/>
              <a:lstStyle/>
              <a:p>
                <a:endParaRPr lang="fr-FR"/>
              </a:p>
            </p:txBody>
          </p:sp>
          <p:sp>
            <p:nvSpPr>
              <p:cNvPr id="20879" name="Freeform 97"/>
              <p:cNvSpPr>
                <a:spLocks/>
              </p:cNvSpPr>
              <p:nvPr/>
            </p:nvSpPr>
            <p:spPr bwMode="auto">
              <a:xfrm>
                <a:off x="4769" y="2051"/>
                <a:ext cx="21" cy="18"/>
              </a:xfrm>
              <a:custGeom>
                <a:avLst/>
                <a:gdLst>
                  <a:gd name="T0" fmla="*/ 20 w 21"/>
                  <a:gd name="T1" fmla="*/ 5 h 18"/>
                  <a:gd name="T2" fmla="*/ 14 w 21"/>
                  <a:gd name="T3" fmla="*/ 0 h 18"/>
                  <a:gd name="T4" fmla="*/ 8 w 21"/>
                  <a:gd name="T5" fmla="*/ 0 h 18"/>
                  <a:gd name="T6" fmla="*/ 0 w 21"/>
                  <a:gd name="T7" fmla="*/ 5 h 18"/>
                  <a:gd name="T8" fmla="*/ 0 w 21"/>
                  <a:gd name="T9" fmla="*/ 11 h 18"/>
                  <a:gd name="T10" fmla="*/ 0 w 21"/>
                  <a:gd name="T11" fmla="*/ 11 h 18"/>
                  <a:gd name="T12" fmla="*/ 8 w 21"/>
                  <a:gd name="T13" fmla="*/ 17 h 18"/>
                  <a:gd name="T14" fmla="*/ 14 w 21"/>
                  <a:gd name="T15" fmla="*/ 17 h 18"/>
                  <a:gd name="T16" fmla="*/ 20 w 21"/>
                  <a:gd name="T17" fmla="*/ 11 h 18"/>
                  <a:gd name="T18" fmla="*/ 20 w 21"/>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5"/>
                    </a:moveTo>
                    <a:lnTo>
                      <a:pt x="14" y="0"/>
                    </a:lnTo>
                    <a:lnTo>
                      <a:pt x="8" y="0"/>
                    </a:lnTo>
                    <a:lnTo>
                      <a:pt x="0" y="5"/>
                    </a:lnTo>
                    <a:lnTo>
                      <a:pt x="0" y="11"/>
                    </a:lnTo>
                    <a:lnTo>
                      <a:pt x="8" y="17"/>
                    </a:lnTo>
                    <a:lnTo>
                      <a:pt x="14" y="17"/>
                    </a:lnTo>
                    <a:lnTo>
                      <a:pt x="20" y="11"/>
                    </a:lnTo>
                    <a:lnTo>
                      <a:pt x="20" y="5"/>
                    </a:lnTo>
                  </a:path>
                </a:pathLst>
              </a:custGeom>
              <a:solidFill>
                <a:srgbClr val="000000"/>
              </a:solidFill>
              <a:ln w="9525" cap="rnd">
                <a:noFill/>
                <a:round/>
                <a:headEnd/>
                <a:tailEnd/>
              </a:ln>
            </p:spPr>
            <p:txBody>
              <a:bodyPr/>
              <a:lstStyle/>
              <a:p>
                <a:endParaRPr lang="fr-FR"/>
              </a:p>
            </p:txBody>
          </p:sp>
          <p:sp>
            <p:nvSpPr>
              <p:cNvPr id="20880" name="Freeform 98"/>
              <p:cNvSpPr>
                <a:spLocks/>
              </p:cNvSpPr>
              <p:nvPr/>
            </p:nvSpPr>
            <p:spPr bwMode="auto">
              <a:xfrm>
                <a:off x="4780" y="2060"/>
                <a:ext cx="20" cy="19"/>
              </a:xfrm>
              <a:custGeom>
                <a:avLst/>
                <a:gdLst>
                  <a:gd name="T0" fmla="*/ 19 w 20"/>
                  <a:gd name="T1" fmla="*/ 6 h 19"/>
                  <a:gd name="T2" fmla="*/ 13 w 20"/>
                  <a:gd name="T3" fmla="*/ 0 h 19"/>
                  <a:gd name="T4" fmla="*/ 5 w 20"/>
                  <a:gd name="T5" fmla="*/ 0 h 19"/>
                  <a:gd name="T6" fmla="*/ 0 w 20"/>
                  <a:gd name="T7" fmla="*/ 6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3" y="0"/>
                    </a:lnTo>
                    <a:lnTo>
                      <a:pt x="5" y="0"/>
                    </a:lnTo>
                    <a:lnTo>
                      <a:pt x="0" y="6"/>
                    </a:lnTo>
                    <a:lnTo>
                      <a:pt x="0" y="12"/>
                    </a:lnTo>
                    <a:lnTo>
                      <a:pt x="5" y="18"/>
                    </a:lnTo>
                    <a:lnTo>
                      <a:pt x="13" y="18"/>
                    </a:lnTo>
                    <a:lnTo>
                      <a:pt x="19" y="12"/>
                    </a:lnTo>
                    <a:lnTo>
                      <a:pt x="19" y="6"/>
                    </a:lnTo>
                  </a:path>
                </a:pathLst>
              </a:custGeom>
              <a:solidFill>
                <a:srgbClr val="000000"/>
              </a:solidFill>
              <a:ln w="9525" cap="rnd">
                <a:noFill/>
                <a:round/>
                <a:headEnd/>
                <a:tailEnd/>
              </a:ln>
            </p:spPr>
            <p:txBody>
              <a:bodyPr/>
              <a:lstStyle/>
              <a:p>
                <a:endParaRPr lang="fr-FR"/>
              </a:p>
            </p:txBody>
          </p:sp>
          <p:sp>
            <p:nvSpPr>
              <p:cNvPr id="20881" name="Freeform 99"/>
              <p:cNvSpPr>
                <a:spLocks/>
              </p:cNvSpPr>
              <p:nvPr/>
            </p:nvSpPr>
            <p:spPr bwMode="auto">
              <a:xfrm>
                <a:off x="4789" y="2073"/>
                <a:ext cx="20" cy="18"/>
              </a:xfrm>
              <a:custGeom>
                <a:avLst/>
                <a:gdLst>
                  <a:gd name="T0" fmla="*/ 19 w 20"/>
                  <a:gd name="T1" fmla="*/ 5 h 18"/>
                  <a:gd name="T2" fmla="*/ 10 w 20"/>
                  <a:gd name="T3" fmla="*/ 0 h 18"/>
                  <a:gd name="T4" fmla="*/ 5 w 20"/>
                  <a:gd name="T5" fmla="*/ 0 h 18"/>
                  <a:gd name="T6" fmla="*/ 0 w 20"/>
                  <a:gd name="T7" fmla="*/ 5 h 18"/>
                  <a:gd name="T8" fmla="*/ 0 w 20"/>
                  <a:gd name="T9" fmla="*/ 11 h 18"/>
                  <a:gd name="T10" fmla="*/ 0 w 20"/>
                  <a:gd name="T11" fmla="*/ 11 h 18"/>
                  <a:gd name="T12" fmla="*/ 5 w 20"/>
                  <a:gd name="T13" fmla="*/ 17 h 18"/>
                  <a:gd name="T14" fmla="*/ 10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0" y="0"/>
                    </a:lnTo>
                    <a:lnTo>
                      <a:pt x="5" y="0"/>
                    </a:lnTo>
                    <a:lnTo>
                      <a:pt x="0" y="5"/>
                    </a:lnTo>
                    <a:lnTo>
                      <a:pt x="0" y="11"/>
                    </a:lnTo>
                    <a:lnTo>
                      <a:pt x="5" y="17"/>
                    </a:lnTo>
                    <a:lnTo>
                      <a:pt x="10" y="17"/>
                    </a:lnTo>
                    <a:lnTo>
                      <a:pt x="19" y="11"/>
                    </a:lnTo>
                    <a:lnTo>
                      <a:pt x="19" y="5"/>
                    </a:lnTo>
                  </a:path>
                </a:pathLst>
              </a:custGeom>
              <a:solidFill>
                <a:srgbClr val="000000"/>
              </a:solidFill>
              <a:ln w="9525" cap="rnd">
                <a:noFill/>
                <a:round/>
                <a:headEnd/>
                <a:tailEnd/>
              </a:ln>
            </p:spPr>
            <p:txBody>
              <a:bodyPr/>
              <a:lstStyle/>
              <a:p>
                <a:endParaRPr lang="fr-FR"/>
              </a:p>
            </p:txBody>
          </p:sp>
          <p:sp>
            <p:nvSpPr>
              <p:cNvPr id="20882" name="Freeform 100"/>
              <p:cNvSpPr>
                <a:spLocks/>
              </p:cNvSpPr>
              <p:nvPr/>
            </p:nvSpPr>
            <p:spPr bwMode="auto">
              <a:xfrm>
                <a:off x="4799" y="2084"/>
                <a:ext cx="21" cy="19"/>
              </a:xfrm>
              <a:custGeom>
                <a:avLst/>
                <a:gdLst>
                  <a:gd name="T0" fmla="*/ 20 w 21"/>
                  <a:gd name="T1" fmla="*/ 5 h 19"/>
                  <a:gd name="T2" fmla="*/ 11 w 21"/>
                  <a:gd name="T3" fmla="*/ 0 h 19"/>
                  <a:gd name="T4" fmla="*/ 5 w 21"/>
                  <a:gd name="T5" fmla="*/ 0 h 19"/>
                  <a:gd name="T6" fmla="*/ 0 w 21"/>
                  <a:gd name="T7" fmla="*/ 5 h 19"/>
                  <a:gd name="T8" fmla="*/ 0 w 21"/>
                  <a:gd name="T9" fmla="*/ 10 h 19"/>
                  <a:gd name="T10" fmla="*/ 0 w 21"/>
                  <a:gd name="T11" fmla="*/ 10 h 19"/>
                  <a:gd name="T12" fmla="*/ 5 w 21"/>
                  <a:gd name="T13" fmla="*/ 18 h 19"/>
                  <a:gd name="T14" fmla="*/ 11 w 21"/>
                  <a:gd name="T15" fmla="*/ 18 h 19"/>
                  <a:gd name="T16" fmla="*/ 20 w 21"/>
                  <a:gd name="T17" fmla="*/ 10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1" y="0"/>
                    </a:lnTo>
                    <a:lnTo>
                      <a:pt x="5" y="0"/>
                    </a:lnTo>
                    <a:lnTo>
                      <a:pt x="0" y="5"/>
                    </a:lnTo>
                    <a:lnTo>
                      <a:pt x="0" y="10"/>
                    </a:lnTo>
                    <a:lnTo>
                      <a:pt x="5" y="18"/>
                    </a:lnTo>
                    <a:lnTo>
                      <a:pt x="11" y="18"/>
                    </a:lnTo>
                    <a:lnTo>
                      <a:pt x="20" y="10"/>
                    </a:lnTo>
                    <a:lnTo>
                      <a:pt x="20" y="5"/>
                    </a:lnTo>
                  </a:path>
                </a:pathLst>
              </a:custGeom>
              <a:solidFill>
                <a:srgbClr val="000000"/>
              </a:solidFill>
              <a:ln w="9525" cap="rnd">
                <a:noFill/>
                <a:round/>
                <a:headEnd/>
                <a:tailEnd/>
              </a:ln>
            </p:spPr>
            <p:txBody>
              <a:bodyPr/>
              <a:lstStyle/>
              <a:p>
                <a:endParaRPr lang="fr-FR"/>
              </a:p>
            </p:txBody>
          </p:sp>
          <p:sp>
            <p:nvSpPr>
              <p:cNvPr id="20883" name="Freeform 101"/>
              <p:cNvSpPr>
                <a:spLocks/>
              </p:cNvSpPr>
              <p:nvPr/>
            </p:nvSpPr>
            <p:spPr bwMode="auto">
              <a:xfrm>
                <a:off x="4808" y="2097"/>
                <a:ext cx="19" cy="18"/>
              </a:xfrm>
              <a:custGeom>
                <a:avLst/>
                <a:gdLst>
                  <a:gd name="T0" fmla="*/ 18 w 19"/>
                  <a:gd name="T1" fmla="*/ 4 h 18"/>
                  <a:gd name="T2" fmla="*/ 12 w 19"/>
                  <a:gd name="T3" fmla="*/ 0 h 18"/>
                  <a:gd name="T4" fmla="*/ 6 w 19"/>
                  <a:gd name="T5" fmla="*/ 0 h 18"/>
                  <a:gd name="T6" fmla="*/ 0 w 19"/>
                  <a:gd name="T7" fmla="*/ 4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6" y="0"/>
                    </a:lnTo>
                    <a:lnTo>
                      <a:pt x="0" y="4"/>
                    </a:lnTo>
                    <a:lnTo>
                      <a:pt x="0" y="12"/>
                    </a:lnTo>
                    <a:lnTo>
                      <a:pt x="6"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884" name="Freeform 102"/>
              <p:cNvSpPr>
                <a:spLocks/>
              </p:cNvSpPr>
              <p:nvPr/>
            </p:nvSpPr>
            <p:spPr bwMode="auto">
              <a:xfrm>
                <a:off x="4819" y="2109"/>
                <a:ext cx="19" cy="18"/>
              </a:xfrm>
              <a:custGeom>
                <a:avLst/>
                <a:gdLst>
                  <a:gd name="T0" fmla="*/ 18 w 19"/>
                  <a:gd name="T1" fmla="*/ 7 h 18"/>
                  <a:gd name="T2" fmla="*/ 12 w 19"/>
                  <a:gd name="T3" fmla="*/ 0 h 18"/>
                  <a:gd name="T4" fmla="*/ 6 w 19"/>
                  <a:gd name="T5" fmla="*/ 0 h 18"/>
                  <a:gd name="T6" fmla="*/ 0 w 19"/>
                  <a:gd name="T7" fmla="*/ 7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7"/>
                    </a:moveTo>
                    <a:lnTo>
                      <a:pt x="12" y="0"/>
                    </a:lnTo>
                    <a:lnTo>
                      <a:pt x="6" y="0"/>
                    </a:lnTo>
                    <a:lnTo>
                      <a:pt x="0" y="7"/>
                    </a:lnTo>
                    <a:lnTo>
                      <a:pt x="0" y="12"/>
                    </a:lnTo>
                    <a:lnTo>
                      <a:pt x="6" y="17"/>
                    </a:lnTo>
                    <a:lnTo>
                      <a:pt x="12" y="17"/>
                    </a:lnTo>
                    <a:lnTo>
                      <a:pt x="18" y="12"/>
                    </a:lnTo>
                    <a:lnTo>
                      <a:pt x="18" y="7"/>
                    </a:lnTo>
                  </a:path>
                </a:pathLst>
              </a:custGeom>
              <a:solidFill>
                <a:srgbClr val="000000"/>
              </a:solidFill>
              <a:ln w="9525" cap="rnd">
                <a:noFill/>
                <a:round/>
                <a:headEnd/>
                <a:tailEnd/>
              </a:ln>
            </p:spPr>
            <p:txBody>
              <a:bodyPr/>
              <a:lstStyle/>
              <a:p>
                <a:endParaRPr lang="fr-FR"/>
              </a:p>
            </p:txBody>
          </p:sp>
          <p:sp>
            <p:nvSpPr>
              <p:cNvPr id="20885" name="Freeform 103"/>
              <p:cNvSpPr>
                <a:spLocks/>
              </p:cNvSpPr>
              <p:nvPr/>
            </p:nvSpPr>
            <p:spPr bwMode="auto">
              <a:xfrm>
                <a:off x="4825" y="2122"/>
                <a:ext cx="20" cy="18"/>
              </a:xfrm>
              <a:custGeom>
                <a:avLst/>
                <a:gdLst>
                  <a:gd name="T0" fmla="*/ 19 w 20"/>
                  <a:gd name="T1" fmla="*/ 5 h 18"/>
                  <a:gd name="T2" fmla="*/ 13 w 20"/>
                  <a:gd name="T3" fmla="*/ 0 h 18"/>
                  <a:gd name="T4" fmla="*/ 8 w 20"/>
                  <a:gd name="T5" fmla="*/ 0 h 18"/>
                  <a:gd name="T6" fmla="*/ 0 w 20"/>
                  <a:gd name="T7" fmla="*/ 5 h 18"/>
                  <a:gd name="T8" fmla="*/ 0 w 20"/>
                  <a:gd name="T9" fmla="*/ 11 h 18"/>
                  <a:gd name="T10" fmla="*/ 0 w 20"/>
                  <a:gd name="T11" fmla="*/ 11 h 18"/>
                  <a:gd name="T12" fmla="*/ 8 w 20"/>
                  <a:gd name="T13" fmla="*/ 17 h 18"/>
                  <a:gd name="T14" fmla="*/ 13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3" y="0"/>
                    </a:lnTo>
                    <a:lnTo>
                      <a:pt x="8" y="0"/>
                    </a:lnTo>
                    <a:lnTo>
                      <a:pt x="0" y="5"/>
                    </a:lnTo>
                    <a:lnTo>
                      <a:pt x="0" y="11"/>
                    </a:lnTo>
                    <a:lnTo>
                      <a:pt x="8" y="17"/>
                    </a:lnTo>
                    <a:lnTo>
                      <a:pt x="13" y="17"/>
                    </a:lnTo>
                    <a:lnTo>
                      <a:pt x="19" y="11"/>
                    </a:lnTo>
                    <a:lnTo>
                      <a:pt x="19" y="5"/>
                    </a:lnTo>
                  </a:path>
                </a:pathLst>
              </a:custGeom>
              <a:solidFill>
                <a:srgbClr val="000000"/>
              </a:solidFill>
              <a:ln w="9525" cap="rnd">
                <a:noFill/>
                <a:round/>
                <a:headEnd/>
                <a:tailEnd/>
              </a:ln>
            </p:spPr>
            <p:txBody>
              <a:bodyPr/>
              <a:lstStyle/>
              <a:p>
                <a:endParaRPr lang="fr-FR"/>
              </a:p>
            </p:txBody>
          </p:sp>
          <p:sp>
            <p:nvSpPr>
              <p:cNvPr id="20886" name="Freeform 104"/>
              <p:cNvSpPr>
                <a:spLocks/>
              </p:cNvSpPr>
              <p:nvPr/>
            </p:nvSpPr>
            <p:spPr bwMode="auto">
              <a:xfrm>
                <a:off x="4836" y="2134"/>
                <a:ext cx="19" cy="18"/>
              </a:xfrm>
              <a:custGeom>
                <a:avLst/>
                <a:gdLst>
                  <a:gd name="T0" fmla="*/ 18 w 19"/>
                  <a:gd name="T1" fmla="*/ 5 h 18"/>
                  <a:gd name="T2" fmla="*/ 12 w 19"/>
                  <a:gd name="T3" fmla="*/ 0 h 18"/>
                  <a:gd name="T4" fmla="*/ 5 w 19"/>
                  <a:gd name="T5" fmla="*/ 0 h 18"/>
                  <a:gd name="T6" fmla="*/ 0 w 19"/>
                  <a:gd name="T7" fmla="*/ 5 h 18"/>
                  <a:gd name="T8" fmla="*/ 0 w 19"/>
                  <a:gd name="T9" fmla="*/ 11 h 18"/>
                  <a:gd name="T10" fmla="*/ 0 w 19"/>
                  <a:gd name="T11" fmla="*/ 11 h 18"/>
                  <a:gd name="T12" fmla="*/ 5 w 19"/>
                  <a:gd name="T13" fmla="*/ 17 h 18"/>
                  <a:gd name="T14" fmla="*/ 12 w 19"/>
                  <a:gd name="T15" fmla="*/ 17 h 18"/>
                  <a:gd name="T16" fmla="*/ 18 w 19"/>
                  <a:gd name="T17" fmla="*/ 11 h 18"/>
                  <a:gd name="T18" fmla="*/ 18 w 19"/>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5"/>
                    </a:moveTo>
                    <a:lnTo>
                      <a:pt x="12" y="0"/>
                    </a:lnTo>
                    <a:lnTo>
                      <a:pt x="5" y="0"/>
                    </a:lnTo>
                    <a:lnTo>
                      <a:pt x="0" y="5"/>
                    </a:lnTo>
                    <a:lnTo>
                      <a:pt x="0" y="11"/>
                    </a:lnTo>
                    <a:lnTo>
                      <a:pt x="5" y="17"/>
                    </a:lnTo>
                    <a:lnTo>
                      <a:pt x="12" y="17"/>
                    </a:lnTo>
                    <a:lnTo>
                      <a:pt x="18" y="11"/>
                    </a:lnTo>
                    <a:lnTo>
                      <a:pt x="18" y="5"/>
                    </a:lnTo>
                  </a:path>
                </a:pathLst>
              </a:custGeom>
              <a:solidFill>
                <a:srgbClr val="000000"/>
              </a:solidFill>
              <a:ln w="9525" cap="rnd">
                <a:noFill/>
                <a:round/>
                <a:headEnd/>
                <a:tailEnd/>
              </a:ln>
            </p:spPr>
            <p:txBody>
              <a:bodyPr/>
              <a:lstStyle/>
              <a:p>
                <a:endParaRPr lang="fr-FR"/>
              </a:p>
            </p:txBody>
          </p:sp>
          <p:sp>
            <p:nvSpPr>
              <p:cNvPr id="20887" name="Freeform 105"/>
              <p:cNvSpPr>
                <a:spLocks/>
              </p:cNvSpPr>
              <p:nvPr/>
            </p:nvSpPr>
            <p:spPr bwMode="auto">
              <a:xfrm>
                <a:off x="4844" y="2144"/>
                <a:ext cx="20" cy="18"/>
              </a:xfrm>
              <a:custGeom>
                <a:avLst/>
                <a:gdLst>
                  <a:gd name="T0" fmla="*/ 19 w 20"/>
                  <a:gd name="T1" fmla="*/ 5 h 18"/>
                  <a:gd name="T2" fmla="*/ 10 w 20"/>
                  <a:gd name="T3" fmla="*/ 0 h 18"/>
                  <a:gd name="T4" fmla="*/ 5 w 20"/>
                  <a:gd name="T5" fmla="*/ 0 h 18"/>
                  <a:gd name="T6" fmla="*/ 0 w 20"/>
                  <a:gd name="T7" fmla="*/ 5 h 18"/>
                  <a:gd name="T8" fmla="*/ 0 w 20"/>
                  <a:gd name="T9" fmla="*/ 11 h 18"/>
                  <a:gd name="T10" fmla="*/ 0 w 20"/>
                  <a:gd name="T11" fmla="*/ 11 h 18"/>
                  <a:gd name="T12" fmla="*/ 5 w 20"/>
                  <a:gd name="T13" fmla="*/ 17 h 18"/>
                  <a:gd name="T14" fmla="*/ 10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0" y="0"/>
                    </a:lnTo>
                    <a:lnTo>
                      <a:pt x="5" y="0"/>
                    </a:lnTo>
                    <a:lnTo>
                      <a:pt x="0" y="5"/>
                    </a:lnTo>
                    <a:lnTo>
                      <a:pt x="0" y="11"/>
                    </a:lnTo>
                    <a:lnTo>
                      <a:pt x="5" y="17"/>
                    </a:lnTo>
                    <a:lnTo>
                      <a:pt x="10" y="17"/>
                    </a:lnTo>
                    <a:lnTo>
                      <a:pt x="19" y="11"/>
                    </a:lnTo>
                    <a:lnTo>
                      <a:pt x="19" y="5"/>
                    </a:lnTo>
                  </a:path>
                </a:pathLst>
              </a:custGeom>
              <a:solidFill>
                <a:srgbClr val="000000"/>
              </a:solidFill>
              <a:ln w="9525" cap="rnd">
                <a:noFill/>
                <a:round/>
                <a:headEnd/>
                <a:tailEnd/>
              </a:ln>
            </p:spPr>
            <p:txBody>
              <a:bodyPr/>
              <a:lstStyle/>
              <a:p>
                <a:endParaRPr lang="fr-FR"/>
              </a:p>
            </p:txBody>
          </p:sp>
          <p:sp>
            <p:nvSpPr>
              <p:cNvPr id="20888" name="Freeform 106"/>
              <p:cNvSpPr>
                <a:spLocks/>
              </p:cNvSpPr>
              <p:nvPr/>
            </p:nvSpPr>
            <p:spPr bwMode="auto">
              <a:xfrm>
                <a:off x="4854" y="2156"/>
                <a:ext cx="21" cy="18"/>
              </a:xfrm>
              <a:custGeom>
                <a:avLst/>
                <a:gdLst>
                  <a:gd name="T0" fmla="*/ 20 w 21"/>
                  <a:gd name="T1" fmla="*/ 4 h 18"/>
                  <a:gd name="T2" fmla="*/ 11 w 21"/>
                  <a:gd name="T3" fmla="*/ 0 h 18"/>
                  <a:gd name="T4" fmla="*/ 5 w 21"/>
                  <a:gd name="T5" fmla="*/ 0 h 18"/>
                  <a:gd name="T6" fmla="*/ 0 w 21"/>
                  <a:gd name="T7" fmla="*/ 4 h 18"/>
                  <a:gd name="T8" fmla="*/ 0 w 21"/>
                  <a:gd name="T9" fmla="*/ 9 h 18"/>
                  <a:gd name="T10" fmla="*/ 0 w 21"/>
                  <a:gd name="T11" fmla="*/ 9 h 18"/>
                  <a:gd name="T12" fmla="*/ 5 w 21"/>
                  <a:gd name="T13" fmla="*/ 17 h 18"/>
                  <a:gd name="T14" fmla="*/ 11 w 21"/>
                  <a:gd name="T15" fmla="*/ 17 h 18"/>
                  <a:gd name="T16" fmla="*/ 20 w 21"/>
                  <a:gd name="T17" fmla="*/ 9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1" y="0"/>
                    </a:lnTo>
                    <a:lnTo>
                      <a:pt x="5" y="0"/>
                    </a:lnTo>
                    <a:lnTo>
                      <a:pt x="0" y="4"/>
                    </a:lnTo>
                    <a:lnTo>
                      <a:pt x="0" y="9"/>
                    </a:lnTo>
                    <a:lnTo>
                      <a:pt x="5" y="17"/>
                    </a:lnTo>
                    <a:lnTo>
                      <a:pt x="11" y="17"/>
                    </a:lnTo>
                    <a:lnTo>
                      <a:pt x="20" y="9"/>
                    </a:lnTo>
                    <a:lnTo>
                      <a:pt x="20" y="4"/>
                    </a:lnTo>
                  </a:path>
                </a:pathLst>
              </a:custGeom>
              <a:solidFill>
                <a:srgbClr val="000000"/>
              </a:solidFill>
              <a:ln w="9525" cap="rnd">
                <a:noFill/>
                <a:round/>
                <a:headEnd/>
                <a:tailEnd/>
              </a:ln>
            </p:spPr>
            <p:txBody>
              <a:bodyPr/>
              <a:lstStyle/>
              <a:p>
                <a:endParaRPr lang="fr-FR"/>
              </a:p>
            </p:txBody>
          </p:sp>
          <p:sp>
            <p:nvSpPr>
              <p:cNvPr id="20889" name="Freeform 107"/>
              <p:cNvSpPr>
                <a:spLocks/>
              </p:cNvSpPr>
              <p:nvPr/>
            </p:nvSpPr>
            <p:spPr bwMode="auto">
              <a:xfrm>
                <a:off x="4863" y="2168"/>
                <a:ext cx="19" cy="18"/>
              </a:xfrm>
              <a:custGeom>
                <a:avLst/>
                <a:gdLst>
                  <a:gd name="T0" fmla="*/ 18 w 19"/>
                  <a:gd name="T1" fmla="*/ 4 h 18"/>
                  <a:gd name="T2" fmla="*/ 12 w 19"/>
                  <a:gd name="T3" fmla="*/ 0 h 18"/>
                  <a:gd name="T4" fmla="*/ 6 w 19"/>
                  <a:gd name="T5" fmla="*/ 0 h 18"/>
                  <a:gd name="T6" fmla="*/ 0 w 19"/>
                  <a:gd name="T7" fmla="*/ 4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6" y="0"/>
                    </a:lnTo>
                    <a:lnTo>
                      <a:pt x="0" y="4"/>
                    </a:lnTo>
                    <a:lnTo>
                      <a:pt x="0" y="12"/>
                    </a:lnTo>
                    <a:lnTo>
                      <a:pt x="6"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890" name="Freeform 108"/>
              <p:cNvSpPr>
                <a:spLocks/>
              </p:cNvSpPr>
              <p:nvPr/>
            </p:nvSpPr>
            <p:spPr bwMode="auto">
              <a:xfrm>
                <a:off x="4874" y="2180"/>
                <a:ext cx="19" cy="19"/>
              </a:xfrm>
              <a:custGeom>
                <a:avLst/>
                <a:gdLst>
                  <a:gd name="T0" fmla="*/ 18 w 19"/>
                  <a:gd name="T1" fmla="*/ 5 h 19"/>
                  <a:gd name="T2" fmla="*/ 12 w 19"/>
                  <a:gd name="T3" fmla="*/ 0 h 19"/>
                  <a:gd name="T4" fmla="*/ 6 w 19"/>
                  <a:gd name="T5" fmla="*/ 0 h 19"/>
                  <a:gd name="T6" fmla="*/ 0 w 19"/>
                  <a:gd name="T7" fmla="*/ 5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2"/>
                    </a:lnTo>
                    <a:lnTo>
                      <a:pt x="6"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891" name="Freeform 109"/>
              <p:cNvSpPr>
                <a:spLocks/>
              </p:cNvSpPr>
              <p:nvPr/>
            </p:nvSpPr>
            <p:spPr bwMode="auto">
              <a:xfrm>
                <a:off x="4880" y="2192"/>
                <a:ext cx="21" cy="18"/>
              </a:xfrm>
              <a:custGeom>
                <a:avLst/>
                <a:gdLst>
                  <a:gd name="T0" fmla="*/ 20 w 21"/>
                  <a:gd name="T1" fmla="*/ 7 h 18"/>
                  <a:gd name="T2" fmla="*/ 14 w 21"/>
                  <a:gd name="T3" fmla="*/ 0 h 18"/>
                  <a:gd name="T4" fmla="*/ 8 w 21"/>
                  <a:gd name="T5" fmla="*/ 0 h 18"/>
                  <a:gd name="T6" fmla="*/ 0 w 21"/>
                  <a:gd name="T7" fmla="*/ 7 h 18"/>
                  <a:gd name="T8" fmla="*/ 0 w 21"/>
                  <a:gd name="T9" fmla="*/ 12 h 18"/>
                  <a:gd name="T10" fmla="*/ 0 w 21"/>
                  <a:gd name="T11" fmla="*/ 12 h 18"/>
                  <a:gd name="T12" fmla="*/ 8 w 21"/>
                  <a:gd name="T13" fmla="*/ 17 h 18"/>
                  <a:gd name="T14" fmla="*/ 14 w 21"/>
                  <a:gd name="T15" fmla="*/ 17 h 18"/>
                  <a:gd name="T16" fmla="*/ 20 w 21"/>
                  <a:gd name="T17" fmla="*/ 12 h 18"/>
                  <a:gd name="T18" fmla="*/ 20 w 21"/>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7"/>
                    </a:moveTo>
                    <a:lnTo>
                      <a:pt x="14" y="0"/>
                    </a:lnTo>
                    <a:lnTo>
                      <a:pt x="8" y="0"/>
                    </a:lnTo>
                    <a:lnTo>
                      <a:pt x="0" y="7"/>
                    </a:lnTo>
                    <a:lnTo>
                      <a:pt x="0" y="12"/>
                    </a:lnTo>
                    <a:lnTo>
                      <a:pt x="8" y="17"/>
                    </a:lnTo>
                    <a:lnTo>
                      <a:pt x="14" y="17"/>
                    </a:lnTo>
                    <a:lnTo>
                      <a:pt x="20" y="12"/>
                    </a:lnTo>
                    <a:lnTo>
                      <a:pt x="20" y="7"/>
                    </a:lnTo>
                  </a:path>
                </a:pathLst>
              </a:custGeom>
              <a:solidFill>
                <a:srgbClr val="000000"/>
              </a:solidFill>
              <a:ln w="9525" cap="rnd">
                <a:noFill/>
                <a:round/>
                <a:headEnd/>
                <a:tailEnd/>
              </a:ln>
            </p:spPr>
            <p:txBody>
              <a:bodyPr/>
              <a:lstStyle/>
              <a:p>
                <a:endParaRPr lang="fr-FR"/>
              </a:p>
            </p:txBody>
          </p:sp>
          <p:sp>
            <p:nvSpPr>
              <p:cNvPr id="20892" name="Freeform 110"/>
              <p:cNvSpPr>
                <a:spLocks/>
              </p:cNvSpPr>
              <p:nvPr/>
            </p:nvSpPr>
            <p:spPr bwMode="auto">
              <a:xfrm>
                <a:off x="4891" y="2205"/>
                <a:ext cx="20" cy="19"/>
              </a:xfrm>
              <a:custGeom>
                <a:avLst/>
                <a:gdLst>
                  <a:gd name="T0" fmla="*/ 19 w 20"/>
                  <a:gd name="T1" fmla="*/ 6 h 19"/>
                  <a:gd name="T2" fmla="*/ 13 w 20"/>
                  <a:gd name="T3" fmla="*/ 0 h 19"/>
                  <a:gd name="T4" fmla="*/ 5 w 20"/>
                  <a:gd name="T5" fmla="*/ 0 h 19"/>
                  <a:gd name="T6" fmla="*/ 0 w 20"/>
                  <a:gd name="T7" fmla="*/ 6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3" y="0"/>
                    </a:lnTo>
                    <a:lnTo>
                      <a:pt x="5" y="0"/>
                    </a:lnTo>
                    <a:lnTo>
                      <a:pt x="0" y="6"/>
                    </a:lnTo>
                    <a:lnTo>
                      <a:pt x="0" y="12"/>
                    </a:lnTo>
                    <a:lnTo>
                      <a:pt x="5" y="18"/>
                    </a:lnTo>
                    <a:lnTo>
                      <a:pt x="13" y="18"/>
                    </a:lnTo>
                    <a:lnTo>
                      <a:pt x="19" y="12"/>
                    </a:lnTo>
                    <a:lnTo>
                      <a:pt x="19" y="6"/>
                    </a:lnTo>
                  </a:path>
                </a:pathLst>
              </a:custGeom>
              <a:solidFill>
                <a:srgbClr val="000000"/>
              </a:solidFill>
              <a:ln w="9525" cap="rnd">
                <a:noFill/>
                <a:round/>
                <a:headEnd/>
                <a:tailEnd/>
              </a:ln>
            </p:spPr>
            <p:txBody>
              <a:bodyPr/>
              <a:lstStyle/>
              <a:p>
                <a:endParaRPr lang="fr-FR"/>
              </a:p>
            </p:txBody>
          </p:sp>
          <p:sp>
            <p:nvSpPr>
              <p:cNvPr id="20893" name="Freeform 111"/>
              <p:cNvSpPr>
                <a:spLocks/>
              </p:cNvSpPr>
              <p:nvPr/>
            </p:nvSpPr>
            <p:spPr bwMode="auto">
              <a:xfrm>
                <a:off x="4900" y="2217"/>
                <a:ext cx="20" cy="18"/>
              </a:xfrm>
              <a:custGeom>
                <a:avLst/>
                <a:gdLst>
                  <a:gd name="T0" fmla="*/ 19 w 20"/>
                  <a:gd name="T1" fmla="*/ 4 h 18"/>
                  <a:gd name="T2" fmla="*/ 10 w 20"/>
                  <a:gd name="T3" fmla="*/ 0 h 18"/>
                  <a:gd name="T4" fmla="*/ 5 w 20"/>
                  <a:gd name="T5" fmla="*/ 0 h 18"/>
                  <a:gd name="T6" fmla="*/ 0 w 20"/>
                  <a:gd name="T7" fmla="*/ 4 h 18"/>
                  <a:gd name="T8" fmla="*/ 0 w 20"/>
                  <a:gd name="T9" fmla="*/ 9 h 18"/>
                  <a:gd name="T10" fmla="*/ 0 w 20"/>
                  <a:gd name="T11" fmla="*/ 9 h 18"/>
                  <a:gd name="T12" fmla="*/ 5 w 20"/>
                  <a:gd name="T13" fmla="*/ 17 h 18"/>
                  <a:gd name="T14" fmla="*/ 10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0" y="0"/>
                    </a:lnTo>
                    <a:lnTo>
                      <a:pt x="5" y="0"/>
                    </a:lnTo>
                    <a:lnTo>
                      <a:pt x="0" y="4"/>
                    </a:lnTo>
                    <a:lnTo>
                      <a:pt x="0" y="9"/>
                    </a:lnTo>
                    <a:lnTo>
                      <a:pt x="5" y="17"/>
                    </a:lnTo>
                    <a:lnTo>
                      <a:pt x="10" y="17"/>
                    </a:lnTo>
                    <a:lnTo>
                      <a:pt x="19" y="9"/>
                    </a:lnTo>
                    <a:lnTo>
                      <a:pt x="19" y="4"/>
                    </a:lnTo>
                  </a:path>
                </a:pathLst>
              </a:custGeom>
              <a:solidFill>
                <a:srgbClr val="000000"/>
              </a:solidFill>
              <a:ln w="9525" cap="rnd">
                <a:noFill/>
                <a:round/>
                <a:headEnd/>
                <a:tailEnd/>
              </a:ln>
            </p:spPr>
            <p:txBody>
              <a:bodyPr/>
              <a:lstStyle/>
              <a:p>
                <a:endParaRPr lang="fr-FR"/>
              </a:p>
            </p:txBody>
          </p:sp>
          <p:sp>
            <p:nvSpPr>
              <p:cNvPr id="20894" name="Freeform 112"/>
              <p:cNvSpPr>
                <a:spLocks/>
              </p:cNvSpPr>
              <p:nvPr/>
            </p:nvSpPr>
            <p:spPr bwMode="auto">
              <a:xfrm>
                <a:off x="4910" y="2227"/>
                <a:ext cx="21" cy="19"/>
              </a:xfrm>
              <a:custGeom>
                <a:avLst/>
                <a:gdLst>
                  <a:gd name="T0" fmla="*/ 20 w 21"/>
                  <a:gd name="T1" fmla="*/ 5 h 19"/>
                  <a:gd name="T2" fmla="*/ 11 w 21"/>
                  <a:gd name="T3" fmla="*/ 0 h 19"/>
                  <a:gd name="T4" fmla="*/ 5 w 21"/>
                  <a:gd name="T5" fmla="*/ 0 h 19"/>
                  <a:gd name="T6" fmla="*/ 0 w 21"/>
                  <a:gd name="T7" fmla="*/ 5 h 19"/>
                  <a:gd name="T8" fmla="*/ 0 w 21"/>
                  <a:gd name="T9" fmla="*/ 10 h 19"/>
                  <a:gd name="T10" fmla="*/ 0 w 21"/>
                  <a:gd name="T11" fmla="*/ 10 h 19"/>
                  <a:gd name="T12" fmla="*/ 5 w 21"/>
                  <a:gd name="T13" fmla="*/ 18 h 19"/>
                  <a:gd name="T14" fmla="*/ 11 w 21"/>
                  <a:gd name="T15" fmla="*/ 18 h 19"/>
                  <a:gd name="T16" fmla="*/ 20 w 21"/>
                  <a:gd name="T17" fmla="*/ 10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1" y="0"/>
                    </a:lnTo>
                    <a:lnTo>
                      <a:pt x="5" y="0"/>
                    </a:lnTo>
                    <a:lnTo>
                      <a:pt x="0" y="5"/>
                    </a:lnTo>
                    <a:lnTo>
                      <a:pt x="0" y="10"/>
                    </a:lnTo>
                    <a:lnTo>
                      <a:pt x="5" y="18"/>
                    </a:lnTo>
                    <a:lnTo>
                      <a:pt x="11" y="18"/>
                    </a:lnTo>
                    <a:lnTo>
                      <a:pt x="20" y="10"/>
                    </a:lnTo>
                    <a:lnTo>
                      <a:pt x="20" y="5"/>
                    </a:lnTo>
                  </a:path>
                </a:pathLst>
              </a:custGeom>
              <a:solidFill>
                <a:srgbClr val="000000"/>
              </a:solidFill>
              <a:ln w="9525" cap="rnd">
                <a:noFill/>
                <a:round/>
                <a:headEnd/>
                <a:tailEnd/>
              </a:ln>
            </p:spPr>
            <p:txBody>
              <a:bodyPr/>
              <a:lstStyle/>
              <a:p>
                <a:endParaRPr lang="fr-FR"/>
              </a:p>
            </p:txBody>
          </p:sp>
          <p:sp>
            <p:nvSpPr>
              <p:cNvPr id="20895" name="Freeform 113"/>
              <p:cNvSpPr>
                <a:spLocks/>
              </p:cNvSpPr>
              <p:nvPr/>
            </p:nvSpPr>
            <p:spPr bwMode="auto">
              <a:xfrm>
                <a:off x="4919" y="2238"/>
                <a:ext cx="19" cy="19"/>
              </a:xfrm>
              <a:custGeom>
                <a:avLst/>
                <a:gdLst>
                  <a:gd name="T0" fmla="*/ 18 w 19"/>
                  <a:gd name="T1" fmla="*/ 5 h 19"/>
                  <a:gd name="T2" fmla="*/ 12 w 19"/>
                  <a:gd name="T3" fmla="*/ 0 h 19"/>
                  <a:gd name="T4" fmla="*/ 6 w 19"/>
                  <a:gd name="T5" fmla="*/ 0 h 19"/>
                  <a:gd name="T6" fmla="*/ 0 w 19"/>
                  <a:gd name="T7" fmla="*/ 5 h 19"/>
                  <a:gd name="T8" fmla="*/ 0 w 19"/>
                  <a:gd name="T9" fmla="*/ 10 h 19"/>
                  <a:gd name="T10" fmla="*/ 0 w 19"/>
                  <a:gd name="T11" fmla="*/ 10 h 19"/>
                  <a:gd name="T12" fmla="*/ 6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0"/>
                    </a:lnTo>
                    <a:lnTo>
                      <a:pt x="6"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896" name="Freeform 114"/>
              <p:cNvSpPr>
                <a:spLocks/>
              </p:cNvSpPr>
              <p:nvPr/>
            </p:nvSpPr>
            <p:spPr bwMode="auto">
              <a:xfrm>
                <a:off x="4930" y="2251"/>
                <a:ext cx="19" cy="19"/>
              </a:xfrm>
              <a:custGeom>
                <a:avLst/>
                <a:gdLst>
                  <a:gd name="T0" fmla="*/ 18 w 19"/>
                  <a:gd name="T1" fmla="*/ 5 h 19"/>
                  <a:gd name="T2" fmla="*/ 12 w 19"/>
                  <a:gd name="T3" fmla="*/ 0 h 19"/>
                  <a:gd name="T4" fmla="*/ 6 w 19"/>
                  <a:gd name="T5" fmla="*/ 0 h 19"/>
                  <a:gd name="T6" fmla="*/ 0 w 19"/>
                  <a:gd name="T7" fmla="*/ 5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2"/>
                    </a:lnTo>
                    <a:lnTo>
                      <a:pt x="6"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897" name="Freeform 115"/>
              <p:cNvSpPr>
                <a:spLocks/>
              </p:cNvSpPr>
              <p:nvPr/>
            </p:nvSpPr>
            <p:spPr bwMode="auto">
              <a:xfrm>
                <a:off x="4940" y="2262"/>
                <a:ext cx="20" cy="19"/>
              </a:xfrm>
              <a:custGeom>
                <a:avLst/>
                <a:gdLst>
                  <a:gd name="T0" fmla="*/ 19 w 20"/>
                  <a:gd name="T1" fmla="*/ 7 h 19"/>
                  <a:gd name="T2" fmla="*/ 12 w 20"/>
                  <a:gd name="T3" fmla="*/ 0 h 19"/>
                  <a:gd name="T4" fmla="*/ 6 w 20"/>
                  <a:gd name="T5" fmla="*/ 0 h 19"/>
                  <a:gd name="T6" fmla="*/ 0 w 20"/>
                  <a:gd name="T7" fmla="*/ 7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2" y="0"/>
                    </a:lnTo>
                    <a:lnTo>
                      <a:pt x="6" y="0"/>
                    </a:lnTo>
                    <a:lnTo>
                      <a:pt x="0" y="7"/>
                    </a:lnTo>
                    <a:lnTo>
                      <a:pt x="0" y="12"/>
                    </a:lnTo>
                    <a:lnTo>
                      <a:pt x="6" y="18"/>
                    </a:lnTo>
                    <a:lnTo>
                      <a:pt x="12" y="18"/>
                    </a:lnTo>
                    <a:lnTo>
                      <a:pt x="19" y="12"/>
                    </a:lnTo>
                    <a:lnTo>
                      <a:pt x="19" y="7"/>
                    </a:lnTo>
                  </a:path>
                </a:pathLst>
              </a:custGeom>
              <a:solidFill>
                <a:srgbClr val="000000"/>
              </a:solidFill>
              <a:ln w="9525" cap="rnd">
                <a:noFill/>
                <a:round/>
                <a:headEnd/>
                <a:tailEnd/>
              </a:ln>
            </p:spPr>
            <p:txBody>
              <a:bodyPr/>
              <a:lstStyle/>
              <a:p>
                <a:endParaRPr lang="fr-FR"/>
              </a:p>
            </p:txBody>
          </p:sp>
          <p:sp>
            <p:nvSpPr>
              <p:cNvPr id="20898" name="Freeform 116"/>
              <p:cNvSpPr>
                <a:spLocks/>
              </p:cNvSpPr>
              <p:nvPr/>
            </p:nvSpPr>
            <p:spPr bwMode="auto">
              <a:xfrm>
                <a:off x="4947" y="2276"/>
                <a:ext cx="19" cy="19"/>
              </a:xfrm>
              <a:custGeom>
                <a:avLst/>
                <a:gdLst>
                  <a:gd name="T0" fmla="*/ 18 w 19"/>
                  <a:gd name="T1" fmla="*/ 6 h 19"/>
                  <a:gd name="T2" fmla="*/ 12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5" y="0"/>
                    </a:lnTo>
                    <a:lnTo>
                      <a:pt x="0" y="6"/>
                    </a:lnTo>
                    <a:lnTo>
                      <a:pt x="0" y="12"/>
                    </a:lnTo>
                    <a:lnTo>
                      <a:pt x="5"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899" name="Freeform 117"/>
              <p:cNvSpPr>
                <a:spLocks/>
              </p:cNvSpPr>
              <p:nvPr/>
            </p:nvSpPr>
            <p:spPr bwMode="auto">
              <a:xfrm>
                <a:off x="4958" y="2289"/>
                <a:ext cx="19" cy="17"/>
              </a:xfrm>
              <a:custGeom>
                <a:avLst/>
                <a:gdLst>
                  <a:gd name="T0" fmla="*/ 18 w 19"/>
                  <a:gd name="T1" fmla="*/ 5 h 17"/>
                  <a:gd name="T2" fmla="*/ 12 w 19"/>
                  <a:gd name="T3" fmla="*/ 0 h 17"/>
                  <a:gd name="T4" fmla="*/ 5 w 19"/>
                  <a:gd name="T5" fmla="*/ 0 h 17"/>
                  <a:gd name="T6" fmla="*/ 0 w 19"/>
                  <a:gd name="T7" fmla="*/ 5 h 17"/>
                  <a:gd name="T8" fmla="*/ 0 w 19"/>
                  <a:gd name="T9" fmla="*/ 10 h 17"/>
                  <a:gd name="T10" fmla="*/ 0 w 19"/>
                  <a:gd name="T11" fmla="*/ 10 h 17"/>
                  <a:gd name="T12" fmla="*/ 5 w 19"/>
                  <a:gd name="T13" fmla="*/ 16 h 17"/>
                  <a:gd name="T14" fmla="*/ 12 w 19"/>
                  <a:gd name="T15" fmla="*/ 16 h 17"/>
                  <a:gd name="T16" fmla="*/ 18 w 19"/>
                  <a:gd name="T17" fmla="*/ 10 h 17"/>
                  <a:gd name="T18" fmla="*/ 18 w 19"/>
                  <a:gd name="T19" fmla="*/ 5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7"/>
                  <a:gd name="T32" fmla="*/ 19 w 19"/>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7">
                    <a:moveTo>
                      <a:pt x="18" y="5"/>
                    </a:moveTo>
                    <a:lnTo>
                      <a:pt x="12" y="0"/>
                    </a:lnTo>
                    <a:lnTo>
                      <a:pt x="5" y="0"/>
                    </a:lnTo>
                    <a:lnTo>
                      <a:pt x="0" y="5"/>
                    </a:lnTo>
                    <a:lnTo>
                      <a:pt x="0" y="10"/>
                    </a:lnTo>
                    <a:lnTo>
                      <a:pt x="5" y="16"/>
                    </a:lnTo>
                    <a:lnTo>
                      <a:pt x="12" y="16"/>
                    </a:lnTo>
                    <a:lnTo>
                      <a:pt x="18" y="10"/>
                    </a:lnTo>
                    <a:lnTo>
                      <a:pt x="18" y="5"/>
                    </a:lnTo>
                  </a:path>
                </a:pathLst>
              </a:custGeom>
              <a:solidFill>
                <a:srgbClr val="000000"/>
              </a:solidFill>
              <a:ln w="9525" cap="rnd">
                <a:noFill/>
                <a:round/>
                <a:headEnd/>
                <a:tailEnd/>
              </a:ln>
            </p:spPr>
            <p:txBody>
              <a:bodyPr/>
              <a:lstStyle/>
              <a:p>
                <a:endParaRPr lang="fr-FR"/>
              </a:p>
            </p:txBody>
          </p:sp>
          <p:sp>
            <p:nvSpPr>
              <p:cNvPr id="20900" name="Freeform 118"/>
              <p:cNvSpPr>
                <a:spLocks/>
              </p:cNvSpPr>
              <p:nvPr/>
            </p:nvSpPr>
            <p:spPr bwMode="auto">
              <a:xfrm>
                <a:off x="4965" y="2298"/>
                <a:ext cx="21" cy="19"/>
              </a:xfrm>
              <a:custGeom>
                <a:avLst/>
                <a:gdLst>
                  <a:gd name="T0" fmla="*/ 20 w 21"/>
                  <a:gd name="T1" fmla="*/ 6 h 19"/>
                  <a:gd name="T2" fmla="*/ 11 w 21"/>
                  <a:gd name="T3" fmla="*/ 0 h 19"/>
                  <a:gd name="T4" fmla="*/ 5 w 21"/>
                  <a:gd name="T5" fmla="*/ 0 h 19"/>
                  <a:gd name="T6" fmla="*/ 0 w 21"/>
                  <a:gd name="T7" fmla="*/ 6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1" y="0"/>
                    </a:lnTo>
                    <a:lnTo>
                      <a:pt x="5" y="0"/>
                    </a:lnTo>
                    <a:lnTo>
                      <a:pt x="0" y="6"/>
                    </a:lnTo>
                    <a:lnTo>
                      <a:pt x="0" y="12"/>
                    </a:lnTo>
                    <a:lnTo>
                      <a:pt x="5" y="18"/>
                    </a:lnTo>
                    <a:lnTo>
                      <a:pt x="11" y="18"/>
                    </a:lnTo>
                    <a:lnTo>
                      <a:pt x="20" y="12"/>
                    </a:lnTo>
                    <a:lnTo>
                      <a:pt x="20" y="6"/>
                    </a:lnTo>
                  </a:path>
                </a:pathLst>
              </a:custGeom>
              <a:solidFill>
                <a:srgbClr val="000000"/>
              </a:solidFill>
              <a:ln w="9525" cap="rnd">
                <a:noFill/>
                <a:round/>
                <a:headEnd/>
                <a:tailEnd/>
              </a:ln>
            </p:spPr>
            <p:txBody>
              <a:bodyPr/>
              <a:lstStyle/>
              <a:p>
                <a:endParaRPr lang="fr-FR"/>
              </a:p>
            </p:txBody>
          </p:sp>
          <p:sp>
            <p:nvSpPr>
              <p:cNvPr id="20901" name="Freeform 119"/>
              <p:cNvSpPr>
                <a:spLocks/>
              </p:cNvSpPr>
              <p:nvPr/>
            </p:nvSpPr>
            <p:spPr bwMode="auto">
              <a:xfrm>
                <a:off x="4976" y="2310"/>
                <a:ext cx="20" cy="18"/>
              </a:xfrm>
              <a:custGeom>
                <a:avLst/>
                <a:gdLst>
                  <a:gd name="T0" fmla="*/ 19 w 20"/>
                  <a:gd name="T1" fmla="*/ 4 h 18"/>
                  <a:gd name="T2" fmla="*/ 10 w 20"/>
                  <a:gd name="T3" fmla="*/ 0 h 18"/>
                  <a:gd name="T4" fmla="*/ 5 w 20"/>
                  <a:gd name="T5" fmla="*/ 0 h 18"/>
                  <a:gd name="T6" fmla="*/ 0 w 20"/>
                  <a:gd name="T7" fmla="*/ 4 h 18"/>
                  <a:gd name="T8" fmla="*/ 0 w 20"/>
                  <a:gd name="T9" fmla="*/ 9 h 18"/>
                  <a:gd name="T10" fmla="*/ 0 w 20"/>
                  <a:gd name="T11" fmla="*/ 9 h 18"/>
                  <a:gd name="T12" fmla="*/ 5 w 20"/>
                  <a:gd name="T13" fmla="*/ 17 h 18"/>
                  <a:gd name="T14" fmla="*/ 10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0" y="0"/>
                    </a:lnTo>
                    <a:lnTo>
                      <a:pt x="5" y="0"/>
                    </a:lnTo>
                    <a:lnTo>
                      <a:pt x="0" y="4"/>
                    </a:lnTo>
                    <a:lnTo>
                      <a:pt x="0" y="9"/>
                    </a:lnTo>
                    <a:lnTo>
                      <a:pt x="5" y="17"/>
                    </a:lnTo>
                    <a:lnTo>
                      <a:pt x="10" y="17"/>
                    </a:lnTo>
                    <a:lnTo>
                      <a:pt x="19" y="9"/>
                    </a:lnTo>
                    <a:lnTo>
                      <a:pt x="19" y="4"/>
                    </a:lnTo>
                  </a:path>
                </a:pathLst>
              </a:custGeom>
              <a:solidFill>
                <a:srgbClr val="000000"/>
              </a:solidFill>
              <a:ln w="9525" cap="rnd">
                <a:noFill/>
                <a:round/>
                <a:headEnd/>
                <a:tailEnd/>
              </a:ln>
            </p:spPr>
            <p:txBody>
              <a:bodyPr/>
              <a:lstStyle/>
              <a:p>
                <a:endParaRPr lang="fr-FR"/>
              </a:p>
            </p:txBody>
          </p:sp>
          <p:sp>
            <p:nvSpPr>
              <p:cNvPr id="20902" name="Freeform 120"/>
              <p:cNvSpPr>
                <a:spLocks/>
              </p:cNvSpPr>
              <p:nvPr/>
            </p:nvSpPr>
            <p:spPr bwMode="auto">
              <a:xfrm>
                <a:off x="4985" y="2322"/>
                <a:ext cx="19" cy="19"/>
              </a:xfrm>
              <a:custGeom>
                <a:avLst/>
                <a:gdLst>
                  <a:gd name="T0" fmla="*/ 18 w 19"/>
                  <a:gd name="T1" fmla="*/ 5 h 19"/>
                  <a:gd name="T2" fmla="*/ 12 w 19"/>
                  <a:gd name="T3" fmla="*/ 0 h 19"/>
                  <a:gd name="T4" fmla="*/ 6 w 19"/>
                  <a:gd name="T5" fmla="*/ 0 h 19"/>
                  <a:gd name="T6" fmla="*/ 0 w 19"/>
                  <a:gd name="T7" fmla="*/ 5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2"/>
                    </a:lnTo>
                    <a:lnTo>
                      <a:pt x="6"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903" name="Freeform 121"/>
              <p:cNvSpPr>
                <a:spLocks/>
              </p:cNvSpPr>
              <p:nvPr/>
            </p:nvSpPr>
            <p:spPr bwMode="auto">
              <a:xfrm>
                <a:off x="4995" y="2334"/>
                <a:ext cx="21" cy="18"/>
              </a:xfrm>
              <a:custGeom>
                <a:avLst/>
                <a:gdLst>
                  <a:gd name="T0" fmla="*/ 20 w 21"/>
                  <a:gd name="T1" fmla="*/ 7 h 18"/>
                  <a:gd name="T2" fmla="*/ 13 w 21"/>
                  <a:gd name="T3" fmla="*/ 0 h 18"/>
                  <a:gd name="T4" fmla="*/ 6 w 21"/>
                  <a:gd name="T5" fmla="*/ 0 h 18"/>
                  <a:gd name="T6" fmla="*/ 0 w 21"/>
                  <a:gd name="T7" fmla="*/ 7 h 18"/>
                  <a:gd name="T8" fmla="*/ 0 w 21"/>
                  <a:gd name="T9" fmla="*/ 12 h 18"/>
                  <a:gd name="T10" fmla="*/ 0 w 21"/>
                  <a:gd name="T11" fmla="*/ 12 h 18"/>
                  <a:gd name="T12" fmla="*/ 6 w 21"/>
                  <a:gd name="T13" fmla="*/ 17 h 18"/>
                  <a:gd name="T14" fmla="*/ 13 w 21"/>
                  <a:gd name="T15" fmla="*/ 17 h 18"/>
                  <a:gd name="T16" fmla="*/ 20 w 21"/>
                  <a:gd name="T17" fmla="*/ 12 h 18"/>
                  <a:gd name="T18" fmla="*/ 20 w 21"/>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7"/>
                    </a:moveTo>
                    <a:lnTo>
                      <a:pt x="13" y="0"/>
                    </a:lnTo>
                    <a:lnTo>
                      <a:pt x="6" y="0"/>
                    </a:lnTo>
                    <a:lnTo>
                      <a:pt x="0" y="7"/>
                    </a:lnTo>
                    <a:lnTo>
                      <a:pt x="0" y="12"/>
                    </a:lnTo>
                    <a:lnTo>
                      <a:pt x="6" y="17"/>
                    </a:lnTo>
                    <a:lnTo>
                      <a:pt x="13" y="17"/>
                    </a:lnTo>
                    <a:lnTo>
                      <a:pt x="20" y="12"/>
                    </a:lnTo>
                    <a:lnTo>
                      <a:pt x="20" y="7"/>
                    </a:lnTo>
                  </a:path>
                </a:pathLst>
              </a:custGeom>
              <a:solidFill>
                <a:srgbClr val="000000"/>
              </a:solidFill>
              <a:ln w="9525" cap="rnd">
                <a:noFill/>
                <a:round/>
                <a:headEnd/>
                <a:tailEnd/>
              </a:ln>
            </p:spPr>
            <p:txBody>
              <a:bodyPr/>
              <a:lstStyle/>
              <a:p>
                <a:endParaRPr lang="fr-FR"/>
              </a:p>
            </p:txBody>
          </p:sp>
          <p:sp>
            <p:nvSpPr>
              <p:cNvPr id="20904" name="Freeform 122"/>
              <p:cNvSpPr>
                <a:spLocks/>
              </p:cNvSpPr>
              <p:nvPr/>
            </p:nvSpPr>
            <p:spPr bwMode="auto">
              <a:xfrm>
                <a:off x="4944" y="2298"/>
                <a:ext cx="89" cy="86"/>
              </a:xfrm>
              <a:custGeom>
                <a:avLst/>
                <a:gdLst>
                  <a:gd name="T0" fmla="*/ 0 w 89"/>
                  <a:gd name="T1" fmla="*/ 45 h 86"/>
                  <a:gd name="T2" fmla="*/ 88 w 89"/>
                  <a:gd name="T3" fmla="*/ 85 h 86"/>
                  <a:gd name="T4" fmla="*/ 71 w 89"/>
                  <a:gd name="T5" fmla="*/ 0 h 86"/>
                  <a:gd name="T6" fmla="*/ 53 w 89"/>
                  <a:gd name="T7" fmla="*/ 41 h 86"/>
                  <a:gd name="T8" fmla="*/ 0 w 89"/>
                  <a:gd name="T9" fmla="*/ 45 h 86"/>
                  <a:gd name="T10" fmla="*/ 0 60000 65536"/>
                  <a:gd name="T11" fmla="*/ 0 60000 65536"/>
                  <a:gd name="T12" fmla="*/ 0 60000 65536"/>
                  <a:gd name="T13" fmla="*/ 0 60000 65536"/>
                  <a:gd name="T14" fmla="*/ 0 60000 65536"/>
                  <a:gd name="T15" fmla="*/ 0 w 89"/>
                  <a:gd name="T16" fmla="*/ 0 h 86"/>
                  <a:gd name="T17" fmla="*/ 89 w 89"/>
                  <a:gd name="T18" fmla="*/ 86 h 86"/>
                </a:gdLst>
                <a:ahLst/>
                <a:cxnLst>
                  <a:cxn ang="T10">
                    <a:pos x="T0" y="T1"/>
                  </a:cxn>
                  <a:cxn ang="T11">
                    <a:pos x="T2" y="T3"/>
                  </a:cxn>
                  <a:cxn ang="T12">
                    <a:pos x="T4" y="T5"/>
                  </a:cxn>
                  <a:cxn ang="T13">
                    <a:pos x="T6" y="T7"/>
                  </a:cxn>
                  <a:cxn ang="T14">
                    <a:pos x="T8" y="T9"/>
                  </a:cxn>
                </a:cxnLst>
                <a:rect l="T15" t="T16" r="T17" b="T18"/>
                <a:pathLst>
                  <a:path w="89" h="86">
                    <a:moveTo>
                      <a:pt x="0" y="45"/>
                    </a:moveTo>
                    <a:lnTo>
                      <a:pt x="88" y="85"/>
                    </a:lnTo>
                    <a:lnTo>
                      <a:pt x="71" y="0"/>
                    </a:lnTo>
                    <a:lnTo>
                      <a:pt x="53" y="41"/>
                    </a:lnTo>
                    <a:lnTo>
                      <a:pt x="0" y="45"/>
                    </a:lnTo>
                  </a:path>
                </a:pathLst>
              </a:custGeom>
              <a:solidFill>
                <a:srgbClr val="000000"/>
              </a:solidFill>
              <a:ln w="9525" cap="rnd">
                <a:noFill/>
                <a:round/>
                <a:headEnd/>
                <a:tailEnd/>
              </a:ln>
            </p:spPr>
            <p:txBody>
              <a:bodyPr/>
              <a:lstStyle/>
              <a:p>
                <a:endParaRPr lang="fr-FR"/>
              </a:p>
            </p:txBody>
          </p:sp>
        </p:grpSp>
        <p:sp>
          <p:nvSpPr>
            <p:cNvPr id="20518" name="Oval 124"/>
            <p:cNvSpPr>
              <a:spLocks noChangeArrowheads="1"/>
            </p:cNvSpPr>
            <p:nvPr/>
          </p:nvSpPr>
          <p:spPr bwMode="auto">
            <a:xfrm>
              <a:off x="5738" y="2273"/>
              <a:ext cx="370" cy="638"/>
            </a:xfrm>
            <a:prstGeom prst="ellipse">
              <a:avLst/>
            </a:prstGeom>
            <a:solidFill>
              <a:srgbClr val="FFFFFF"/>
            </a:solidFill>
            <a:ln w="12700">
              <a:solidFill>
                <a:srgbClr val="000000"/>
              </a:solidFill>
              <a:round/>
              <a:headEnd/>
              <a:tailEnd/>
            </a:ln>
          </p:spPr>
          <p:txBody>
            <a:bodyPr wrap="none" anchor="ctr"/>
            <a:lstStyle/>
            <a:p>
              <a:endParaRPr lang="fr-FR"/>
            </a:p>
          </p:txBody>
        </p:sp>
        <p:sp>
          <p:nvSpPr>
            <p:cNvPr id="20519" name="Rectangle 125"/>
            <p:cNvSpPr>
              <a:spLocks noChangeArrowheads="1"/>
            </p:cNvSpPr>
            <p:nvPr/>
          </p:nvSpPr>
          <p:spPr bwMode="auto">
            <a:xfrm>
              <a:off x="5808" y="2259"/>
              <a:ext cx="286" cy="619"/>
            </a:xfrm>
            <a:prstGeom prst="rect">
              <a:avLst/>
            </a:prstGeom>
            <a:noFill/>
            <a:ln w="9525">
              <a:noFill/>
              <a:miter lim="800000"/>
              <a:headEnd/>
              <a:tailEnd/>
            </a:ln>
          </p:spPr>
          <p:txBody>
            <a:bodyPr wrap="none" anchor="ctr"/>
            <a:lstStyle/>
            <a:p>
              <a:endParaRPr lang="fr-FR"/>
            </a:p>
          </p:txBody>
        </p:sp>
        <p:sp>
          <p:nvSpPr>
            <p:cNvPr id="20520" name="Rectangle 126"/>
            <p:cNvSpPr>
              <a:spLocks noChangeArrowheads="1"/>
            </p:cNvSpPr>
            <p:nvPr/>
          </p:nvSpPr>
          <p:spPr bwMode="auto">
            <a:xfrm>
              <a:off x="5768" y="2265"/>
              <a:ext cx="316"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a:t>
              </a:r>
              <a:endParaRPr lang="fr-FR" sz="1100" dirty="0">
                <a:solidFill>
                  <a:srgbClr val="000000"/>
                </a:solidFill>
              </a:endParaRPr>
            </a:p>
          </p:txBody>
        </p:sp>
        <p:sp>
          <p:nvSpPr>
            <p:cNvPr id="20521" name="Rectangle 127"/>
            <p:cNvSpPr>
              <a:spLocks noChangeArrowheads="1"/>
            </p:cNvSpPr>
            <p:nvPr/>
          </p:nvSpPr>
          <p:spPr bwMode="auto">
            <a:xfrm>
              <a:off x="5764" y="2370"/>
              <a:ext cx="386"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TS </a:t>
              </a:r>
              <a:r>
                <a:rPr lang="fr-FR" sz="1100" dirty="0" smtClean="0">
                  <a:solidFill>
                    <a:srgbClr val="000000"/>
                  </a:solidFill>
                </a:rPr>
                <a:t>and</a:t>
              </a:r>
              <a:endParaRPr lang="fr-FR" sz="1100" dirty="0">
                <a:solidFill>
                  <a:srgbClr val="000000"/>
                </a:solidFill>
              </a:endParaRPr>
            </a:p>
          </p:txBody>
        </p:sp>
        <p:sp>
          <p:nvSpPr>
            <p:cNvPr id="20522" name="Rectangle 128"/>
            <p:cNvSpPr>
              <a:spLocks noChangeArrowheads="1"/>
            </p:cNvSpPr>
            <p:nvPr/>
          </p:nvSpPr>
          <p:spPr bwMode="auto">
            <a:xfrm>
              <a:off x="5762" y="2476"/>
              <a:ext cx="391"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CS </a:t>
              </a:r>
              <a:r>
                <a:rPr lang="fr-FR" sz="1100" dirty="0" smtClean="0">
                  <a:solidFill>
                    <a:srgbClr val="000000"/>
                  </a:solidFill>
                </a:rPr>
                <a:t>and</a:t>
              </a:r>
              <a:endParaRPr lang="fr-FR" sz="1100" dirty="0">
                <a:solidFill>
                  <a:srgbClr val="000000"/>
                </a:solidFill>
              </a:endParaRPr>
            </a:p>
          </p:txBody>
        </p:sp>
        <p:sp>
          <p:nvSpPr>
            <p:cNvPr id="20523" name="Rectangle 129"/>
            <p:cNvSpPr>
              <a:spLocks noChangeArrowheads="1"/>
            </p:cNvSpPr>
            <p:nvPr/>
          </p:nvSpPr>
          <p:spPr bwMode="auto">
            <a:xfrm>
              <a:off x="5835" y="2584"/>
              <a:ext cx="191" cy="165"/>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½</a:t>
              </a:r>
            </a:p>
          </p:txBody>
        </p:sp>
        <p:sp>
          <p:nvSpPr>
            <p:cNvPr id="20524" name="Rectangle 130"/>
            <p:cNvSpPr>
              <a:spLocks noChangeArrowheads="1"/>
            </p:cNvSpPr>
            <p:nvPr/>
          </p:nvSpPr>
          <p:spPr bwMode="auto">
            <a:xfrm>
              <a:off x="5731" y="2690"/>
              <a:ext cx="366" cy="165"/>
            </a:xfrm>
            <a:prstGeom prst="rect">
              <a:avLst/>
            </a:prstGeom>
            <a:noFill/>
            <a:ln w="9525">
              <a:noFill/>
              <a:miter lim="800000"/>
              <a:headEnd/>
              <a:tailEnd/>
            </a:ln>
          </p:spPr>
          <p:txBody>
            <a:bodyPr wrap="none" lIns="92075" tIns="46038" rIns="92075" bIns="46038">
              <a:spAutoFit/>
            </a:bodyPr>
            <a:lstStyle/>
            <a:p>
              <a:pPr algn="l"/>
              <a:r>
                <a:rPr lang="fr-FR" sz="1100" dirty="0" smtClean="0">
                  <a:solidFill>
                    <a:srgbClr val="000000"/>
                  </a:solidFill>
                </a:rPr>
                <a:t>teams</a:t>
              </a:r>
              <a:endParaRPr lang="fr-FR" sz="1100" dirty="0">
                <a:solidFill>
                  <a:srgbClr val="000000"/>
                </a:solidFill>
              </a:endParaRPr>
            </a:p>
          </p:txBody>
        </p:sp>
        <p:sp>
          <p:nvSpPr>
            <p:cNvPr id="20525" name="Rectangle 131"/>
            <p:cNvSpPr>
              <a:spLocks noChangeArrowheads="1"/>
            </p:cNvSpPr>
            <p:nvPr/>
          </p:nvSpPr>
          <p:spPr bwMode="auto">
            <a:xfrm>
              <a:off x="5901" y="2154"/>
              <a:ext cx="299" cy="128"/>
            </a:xfrm>
            <a:prstGeom prst="rect">
              <a:avLst/>
            </a:prstGeom>
            <a:noFill/>
            <a:ln w="9525">
              <a:noFill/>
              <a:miter lim="800000"/>
              <a:headEnd/>
              <a:tailEnd/>
            </a:ln>
          </p:spPr>
          <p:txBody>
            <a:bodyPr wrap="none" anchor="ctr"/>
            <a:lstStyle/>
            <a:p>
              <a:endParaRPr lang="fr-FR"/>
            </a:p>
          </p:txBody>
        </p:sp>
        <p:sp>
          <p:nvSpPr>
            <p:cNvPr id="20526" name="Rectangle 132"/>
            <p:cNvSpPr>
              <a:spLocks noChangeArrowheads="1"/>
            </p:cNvSpPr>
            <p:nvPr/>
          </p:nvSpPr>
          <p:spPr bwMode="auto">
            <a:xfrm>
              <a:off x="5829" y="2109"/>
              <a:ext cx="399" cy="165"/>
            </a:xfrm>
            <a:prstGeom prst="rect">
              <a:avLst/>
            </a:prstGeom>
            <a:noFill/>
            <a:ln w="9525">
              <a:noFill/>
              <a:miter lim="800000"/>
              <a:headEnd/>
              <a:tailEnd/>
            </a:ln>
          </p:spPr>
          <p:txBody>
            <a:bodyPr wrap="none" lIns="92075" tIns="46038" rIns="92075" bIns="46038">
              <a:spAutoFit/>
            </a:bodyPr>
            <a:lstStyle/>
            <a:p>
              <a:pPr algn="l"/>
              <a:r>
                <a:rPr lang="fr-FR" sz="1100" b="1">
                  <a:solidFill>
                    <a:srgbClr val="000000"/>
                  </a:solidFill>
                  <a:latin typeface="Arial" charset="0"/>
                </a:rPr>
                <a:t>98,4%</a:t>
              </a:r>
            </a:p>
          </p:txBody>
        </p:sp>
        <p:sp>
          <p:nvSpPr>
            <p:cNvPr id="20527" name="Oval 133"/>
            <p:cNvSpPr>
              <a:spLocks noChangeArrowheads="1"/>
            </p:cNvSpPr>
            <p:nvPr/>
          </p:nvSpPr>
          <p:spPr bwMode="auto">
            <a:xfrm>
              <a:off x="4989" y="2282"/>
              <a:ext cx="370" cy="639"/>
            </a:xfrm>
            <a:prstGeom prst="ellipse">
              <a:avLst/>
            </a:prstGeom>
            <a:solidFill>
              <a:srgbClr val="FFFFFF"/>
            </a:solidFill>
            <a:ln w="12700">
              <a:solidFill>
                <a:srgbClr val="000000"/>
              </a:solidFill>
              <a:round/>
              <a:headEnd/>
              <a:tailEnd/>
            </a:ln>
          </p:spPr>
          <p:txBody>
            <a:bodyPr wrap="none" anchor="ctr"/>
            <a:lstStyle/>
            <a:p>
              <a:endParaRPr lang="fr-FR"/>
            </a:p>
          </p:txBody>
        </p:sp>
        <p:sp>
          <p:nvSpPr>
            <p:cNvPr id="20528" name="Rectangle 134"/>
            <p:cNvSpPr>
              <a:spLocks noChangeArrowheads="1"/>
            </p:cNvSpPr>
            <p:nvPr/>
          </p:nvSpPr>
          <p:spPr bwMode="auto">
            <a:xfrm>
              <a:off x="5030" y="2369"/>
              <a:ext cx="284" cy="560"/>
            </a:xfrm>
            <a:prstGeom prst="rect">
              <a:avLst/>
            </a:prstGeom>
            <a:noFill/>
            <a:ln w="9525">
              <a:noFill/>
              <a:miter lim="800000"/>
              <a:headEnd/>
              <a:tailEnd/>
            </a:ln>
          </p:spPr>
          <p:txBody>
            <a:bodyPr wrap="none" anchor="ctr"/>
            <a:lstStyle/>
            <a:p>
              <a:endParaRPr lang="fr-FR"/>
            </a:p>
          </p:txBody>
        </p:sp>
        <p:sp>
          <p:nvSpPr>
            <p:cNvPr id="20529" name="Rectangle 135"/>
            <p:cNvSpPr>
              <a:spLocks noChangeArrowheads="1"/>
            </p:cNvSpPr>
            <p:nvPr/>
          </p:nvSpPr>
          <p:spPr bwMode="auto">
            <a:xfrm>
              <a:off x="5017" y="2315"/>
              <a:ext cx="316"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a:t>
              </a:r>
              <a:endParaRPr lang="fr-FR" sz="1100" dirty="0">
                <a:solidFill>
                  <a:srgbClr val="000000"/>
                </a:solidFill>
              </a:endParaRPr>
            </a:p>
          </p:txBody>
        </p:sp>
        <p:sp>
          <p:nvSpPr>
            <p:cNvPr id="20530" name="Rectangle 136"/>
            <p:cNvSpPr>
              <a:spLocks noChangeArrowheads="1"/>
            </p:cNvSpPr>
            <p:nvPr/>
          </p:nvSpPr>
          <p:spPr bwMode="auto">
            <a:xfrm>
              <a:off x="5015" y="2435"/>
              <a:ext cx="386"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TS </a:t>
              </a:r>
              <a:r>
                <a:rPr lang="fr-FR" sz="1100" dirty="0" smtClean="0">
                  <a:solidFill>
                    <a:srgbClr val="000000"/>
                  </a:solidFill>
                </a:rPr>
                <a:t>and</a:t>
              </a:r>
              <a:endParaRPr lang="fr-FR" sz="1100" dirty="0">
                <a:solidFill>
                  <a:srgbClr val="000000"/>
                </a:solidFill>
              </a:endParaRPr>
            </a:p>
          </p:txBody>
        </p:sp>
        <p:sp>
          <p:nvSpPr>
            <p:cNvPr id="20531" name="Rectangle 137"/>
            <p:cNvSpPr>
              <a:spLocks noChangeArrowheads="1"/>
            </p:cNvSpPr>
            <p:nvPr/>
          </p:nvSpPr>
          <p:spPr bwMode="auto">
            <a:xfrm>
              <a:off x="5012" y="2540"/>
              <a:ext cx="391"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CS </a:t>
              </a:r>
              <a:r>
                <a:rPr lang="fr-FR" sz="1100" dirty="0" smtClean="0">
                  <a:solidFill>
                    <a:srgbClr val="000000"/>
                  </a:solidFill>
                </a:rPr>
                <a:t>and</a:t>
              </a:r>
              <a:endParaRPr lang="fr-FR" sz="1100" dirty="0">
                <a:solidFill>
                  <a:srgbClr val="000000"/>
                </a:solidFill>
              </a:endParaRPr>
            </a:p>
          </p:txBody>
        </p:sp>
        <p:sp>
          <p:nvSpPr>
            <p:cNvPr id="20532" name="Rectangle 138"/>
            <p:cNvSpPr>
              <a:spLocks noChangeArrowheads="1"/>
            </p:cNvSpPr>
            <p:nvPr/>
          </p:nvSpPr>
          <p:spPr bwMode="auto">
            <a:xfrm>
              <a:off x="5012" y="2650"/>
              <a:ext cx="213" cy="165"/>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½ </a:t>
              </a:r>
            </a:p>
          </p:txBody>
        </p:sp>
        <p:sp>
          <p:nvSpPr>
            <p:cNvPr id="20533" name="Rectangle 139"/>
            <p:cNvSpPr>
              <a:spLocks noChangeArrowheads="1"/>
            </p:cNvSpPr>
            <p:nvPr/>
          </p:nvSpPr>
          <p:spPr bwMode="auto">
            <a:xfrm>
              <a:off x="5112" y="2650"/>
              <a:ext cx="249" cy="165"/>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éq.</a:t>
              </a:r>
            </a:p>
          </p:txBody>
        </p:sp>
        <p:sp>
          <p:nvSpPr>
            <p:cNvPr id="20534" name="Rectangle 140"/>
            <p:cNvSpPr>
              <a:spLocks noChangeArrowheads="1"/>
            </p:cNvSpPr>
            <p:nvPr/>
          </p:nvSpPr>
          <p:spPr bwMode="auto">
            <a:xfrm>
              <a:off x="5172" y="2158"/>
              <a:ext cx="312" cy="118"/>
            </a:xfrm>
            <a:prstGeom prst="rect">
              <a:avLst/>
            </a:prstGeom>
            <a:noFill/>
            <a:ln w="9525">
              <a:noFill/>
              <a:miter lim="800000"/>
              <a:headEnd/>
              <a:tailEnd/>
            </a:ln>
          </p:spPr>
          <p:txBody>
            <a:bodyPr wrap="none" anchor="ctr"/>
            <a:lstStyle/>
            <a:p>
              <a:endParaRPr lang="fr-FR"/>
            </a:p>
          </p:txBody>
        </p:sp>
        <p:sp>
          <p:nvSpPr>
            <p:cNvPr id="20535" name="Rectangle 141"/>
            <p:cNvSpPr>
              <a:spLocks noChangeArrowheads="1"/>
            </p:cNvSpPr>
            <p:nvPr/>
          </p:nvSpPr>
          <p:spPr bwMode="auto">
            <a:xfrm>
              <a:off x="5104" y="2114"/>
              <a:ext cx="399" cy="165"/>
            </a:xfrm>
            <a:prstGeom prst="rect">
              <a:avLst/>
            </a:prstGeom>
            <a:noFill/>
            <a:ln w="9525">
              <a:noFill/>
              <a:miter lim="800000"/>
              <a:headEnd/>
              <a:tailEnd/>
            </a:ln>
          </p:spPr>
          <p:txBody>
            <a:bodyPr wrap="none" lIns="92075" tIns="46038" rIns="92075" bIns="46038">
              <a:spAutoFit/>
            </a:bodyPr>
            <a:lstStyle/>
            <a:p>
              <a:pPr algn="l"/>
              <a:r>
                <a:rPr lang="fr-FR" sz="1100" b="1">
                  <a:solidFill>
                    <a:srgbClr val="000000"/>
                  </a:solidFill>
                  <a:latin typeface="Arial" charset="0"/>
                </a:rPr>
                <a:t>98,3%</a:t>
              </a:r>
            </a:p>
          </p:txBody>
        </p:sp>
        <p:grpSp>
          <p:nvGrpSpPr>
            <p:cNvPr id="6" name="Group 186"/>
            <p:cNvGrpSpPr>
              <a:grpSpLocks/>
            </p:cNvGrpSpPr>
            <p:nvPr/>
          </p:nvGrpSpPr>
          <p:grpSpPr bwMode="auto">
            <a:xfrm>
              <a:off x="5365" y="1755"/>
              <a:ext cx="424" cy="590"/>
              <a:chOff x="5365" y="1755"/>
              <a:chExt cx="424" cy="590"/>
            </a:xfrm>
          </p:grpSpPr>
          <p:sp>
            <p:nvSpPr>
              <p:cNvPr id="20815" name="Freeform 142"/>
              <p:cNvSpPr>
                <a:spLocks/>
              </p:cNvSpPr>
              <p:nvPr/>
            </p:nvSpPr>
            <p:spPr bwMode="auto">
              <a:xfrm>
                <a:off x="5365" y="1755"/>
                <a:ext cx="20" cy="19"/>
              </a:xfrm>
              <a:custGeom>
                <a:avLst/>
                <a:gdLst>
                  <a:gd name="T0" fmla="*/ 19 w 20"/>
                  <a:gd name="T1" fmla="*/ 7 h 19"/>
                  <a:gd name="T2" fmla="*/ 5 w 20"/>
                  <a:gd name="T3" fmla="*/ 0 h 19"/>
                  <a:gd name="T4" fmla="*/ 5 w 20"/>
                  <a:gd name="T5" fmla="*/ 0 h 19"/>
                  <a:gd name="T6" fmla="*/ 0 w 20"/>
                  <a:gd name="T7" fmla="*/ 7 h 19"/>
                  <a:gd name="T8" fmla="*/ 0 w 20"/>
                  <a:gd name="T9" fmla="*/ 18 h 19"/>
                  <a:gd name="T10" fmla="*/ 0 w 20"/>
                  <a:gd name="T11" fmla="*/ 18 h 19"/>
                  <a:gd name="T12" fmla="*/ 5 w 20"/>
                  <a:gd name="T13" fmla="*/ 18 h 19"/>
                  <a:gd name="T14" fmla="*/ 5 w 20"/>
                  <a:gd name="T15" fmla="*/ 18 h 19"/>
                  <a:gd name="T16" fmla="*/ 10 w 20"/>
                  <a:gd name="T17" fmla="*/ 7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5" y="0"/>
                    </a:lnTo>
                    <a:lnTo>
                      <a:pt x="0" y="7"/>
                    </a:lnTo>
                    <a:lnTo>
                      <a:pt x="0" y="18"/>
                    </a:lnTo>
                    <a:lnTo>
                      <a:pt x="5" y="18"/>
                    </a:lnTo>
                    <a:lnTo>
                      <a:pt x="10" y="7"/>
                    </a:lnTo>
                    <a:lnTo>
                      <a:pt x="19" y="7"/>
                    </a:lnTo>
                  </a:path>
                </a:pathLst>
              </a:custGeom>
              <a:solidFill>
                <a:srgbClr val="000000"/>
              </a:solidFill>
              <a:ln w="9525" cap="rnd">
                <a:noFill/>
                <a:round/>
                <a:headEnd/>
                <a:tailEnd/>
              </a:ln>
            </p:spPr>
            <p:txBody>
              <a:bodyPr/>
              <a:lstStyle/>
              <a:p>
                <a:endParaRPr lang="fr-FR"/>
              </a:p>
            </p:txBody>
          </p:sp>
          <p:sp>
            <p:nvSpPr>
              <p:cNvPr id="20816" name="Freeform 143"/>
              <p:cNvSpPr>
                <a:spLocks/>
              </p:cNvSpPr>
              <p:nvPr/>
            </p:nvSpPr>
            <p:spPr bwMode="auto">
              <a:xfrm>
                <a:off x="5373" y="1764"/>
                <a:ext cx="20" cy="21"/>
              </a:xfrm>
              <a:custGeom>
                <a:avLst/>
                <a:gdLst>
                  <a:gd name="T0" fmla="*/ 19 w 20"/>
                  <a:gd name="T1" fmla="*/ 5 h 21"/>
                  <a:gd name="T2" fmla="*/ 12 w 20"/>
                  <a:gd name="T3" fmla="*/ 0 h 21"/>
                  <a:gd name="T4" fmla="*/ 6 w 20"/>
                  <a:gd name="T5" fmla="*/ 0 h 21"/>
                  <a:gd name="T6" fmla="*/ 0 w 20"/>
                  <a:gd name="T7" fmla="*/ 5 h 21"/>
                  <a:gd name="T8" fmla="*/ 0 w 20"/>
                  <a:gd name="T9" fmla="*/ 11 h 21"/>
                  <a:gd name="T10" fmla="*/ 0 w 20"/>
                  <a:gd name="T11" fmla="*/ 11 h 21"/>
                  <a:gd name="T12" fmla="*/ 6 w 20"/>
                  <a:gd name="T13" fmla="*/ 20 h 21"/>
                  <a:gd name="T14" fmla="*/ 12 w 20"/>
                  <a:gd name="T15" fmla="*/ 20 h 21"/>
                  <a:gd name="T16" fmla="*/ 19 w 20"/>
                  <a:gd name="T17" fmla="*/ 11 h 21"/>
                  <a:gd name="T18" fmla="*/ 19 w 20"/>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9" y="5"/>
                    </a:moveTo>
                    <a:lnTo>
                      <a:pt x="12" y="0"/>
                    </a:lnTo>
                    <a:lnTo>
                      <a:pt x="6" y="0"/>
                    </a:lnTo>
                    <a:lnTo>
                      <a:pt x="0" y="5"/>
                    </a:lnTo>
                    <a:lnTo>
                      <a:pt x="0" y="11"/>
                    </a:lnTo>
                    <a:lnTo>
                      <a:pt x="6" y="20"/>
                    </a:lnTo>
                    <a:lnTo>
                      <a:pt x="12" y="20"/>
                    </a:lnTo>
                    <a:lnTo>
                      <a:pt x="19" y="11"/>
                    </a:lnTo>
                    <a:lnTo>
                      <a:pt x="19" y="5"/>
                    </a:lnTo>
                  </a:path>
                </a:pathLst>
              </a:custGeom>
              <a:solidFill>
                <a:srgbClr val="000000"/>
              </a:solidFill>
              <a:ln w="9525" cap="rnd">
                <a:noFill/>
                <a:round/>
                <a:headEnd/>
                <a:tailEnd/>
              </a:ln>
            </p:spPr>
            <p:txBody>
              <a:bodyPr/>
              <a:lstStyle/>
              <a:p>
                <a:endParaRPr lang="fr-FR"/>
              </a:p>
            </p:txBody>
          </p:sp>
          <p:sp>
            <p:nvSpPr>
              <p:cNvPr id="20817" name="Freeform 144"/>
              <p:cNvSpPr>
                <a:spLocks/>
              </p:cNvSpPr>
              <p:nvPr/>
            </p:nvSpPr>
            <p:spPr bwMode="auto">
              <a:xfrm>
                <a:off x="5381" y="1778"/>
                <a:ext cx="18" cy="19"/>
              </a:xfrm>
              <a:custGeom>
                <a:avLst/>
                <a:gdLst>
                  <a:gd name="T0" fmla="*/ 17 w 18"/>
                  <a:gd name="T1" fmla="*/ 5 h 19"/>
                  <a:gd name="T2" fmla="*/ 12 w 18"/>
                  <a:gd name="T3" fmla="*/ 0 h 19"/>
                  <a:gd name="T4" fmla="*/ 7 w 18"/>
                  <a:gd name="T5" fmla="*/ 0 h 19"/>
                  <a:gd name="T6" fmla="*/ 0 w 18"/>
                  <a:gd name="T7" fmla="*/ 5 h 19"/>
                  <a:gd name="T8" fmla="*/ 0 w 18"/>
                  <a:gd name="T9" fmla="*/ 12 h 19"/>
                  <a:gd name="T10" fmla="*/ 0 w 18"/>
                  <a:gd name="T11" fmla="*/ 12 h 19"/>
                  <a:gd name="T12" fmla="*/ 7 w 18"/>
                  <a:gd name="T13" fmla="*/ 18 h 19"/>
                  <a:gd name="T14" fmla="*/ 12 w 18"/>
                  <a:gd name="T15" fmla="*/ 18 h 19"/>
                  <a:gd name="T16" fmla="*/ 17 w 18"/>
                  <a:gd name="T17" fmla="*/ 12 h 19"/>
                  <a:gd name="T18" fmla="*/ 17 w 18"/>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19"/>
                  <a:gd name="T32" fmla="*/ 18 w 18"/>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19">
                    <a:moveTo>
                      <a:pt x="17" y="5"/>
                    </a:moveTo>
                    <a:lnTo>
                      <a:pt x="12" y="0"/>
                    </a:lnTo>
                    <a:lnTo>
                      <a:pt x="7" y="0"/>
                    </a:lnTo>
                    <a:lnTo>
                      <a:pt x="0" y="5"/>
                    </a:lnTo>
                    <a:lnTo>
                      <a:pt x="0" y="12"/>
                    </a:lnTo>
                    <a:lnTo>
                      <a:pt x="7" y="18"/>
                    </a:lnTo>
                    <a:lnTo>
                      <a:pt x="12" y="18"/>
                    </a:lnTo>
                    <a:lnTo>
                      <a:pt x="17" y="12"/>
                    </a:lnTo>
                    <a:lnTo>
                      <a:pt x="17" y="5"/>
                    </a:lnTo>
                  </a:path>
                </a:pathLst>
              </a:custGeom>
              <a:solidFill>
                <a:srgbClr val="000000"/>
              </a:solidFill>
              <a:ln w="9525" cap="rnd">
                <a:noFill/>
                <a:round/>
                <a:headEnd/>
                <a:tailEnd/>
              </a:ln>
            </p:spPr>
            <p:txBody>
              <a:bodyPr/>
              <a:lstStyle/>
              <a:p>
                <a:endParaRPr lang="fr-FR"/>
              </a:p>
            </p:txBody>
          </p:sp>
          <p:sp>
            <p:nvSpPr>
              <p:cNvPr id="20818" name="Freeform 145"/>
              <p:cNvSpPr>
                <a:spLocks/>
              </p:cNvSpPr>
              <p:nvPr/>
            </p:nvSpPr>
            <p:spPr bwMode="auto">
              <a:xfrm>
                <a:off x="5391" y="1792"/>
                <a:ext cx="21" cy="19"/>
              </a:xfrm>
              <a:custGeom>
                <a:avLst/>
                <a:gdLst>
                  <a:gd name="T0" fmla="*/ 20 w 21"/>
                  <a:gd name="T1" fmla="*/ 7 h 19"/>
                  <a:gd name="T2" fmla="*/ 14 w 21"/>
                  <a:gd name="T3" fmla="*/ 0 h 19"/>
                  <a:gd name="T4" fmla="*/ 8 w 21"/>
                  <a:gd name="T5" fmla="*/ 0 h 19"/>
                  <a:gd name="T6" fmla="*/ 0 w 21"/>
                  <a:gd name="T7" fmla="*/ 7 h 19"/>
                  <a:gd name="T8" fmla="*/ 0 w 21"/>
                  <a:gd name="T9" fmla="*/ 12 h 19"/>
                  <a:gd name="T10" fmla="*/ 0 w 21"/>
                  <a:gd name="T11" fmla="*/ 12 h 19"/>
                  <a:gd name="T12" fmla="*/ 8 w 21"/>
                  <a:gd name="T13" fmla="*/ 18 h 19"/>
                  <a:gd name="T14" fmla="*/ 14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4" y="0"/>
                    </a:lnTo>
                    <a:lnTo>
                      <a:pt x="8" y="0"/>
                    </a:lnTo>
                    <a:lnTo>
                      <a:pt x="0" y="7"/>
                    </a:lnTo>
                    <a:lnTo>
                      <a:pt x="0" y="12"/>
                    </a:lnTo>
                    <a:lnTo>
                      <a:pt x="8" y="18"/>
                    </a:lnTo>
                    <a:lnTo>
                      <a:pt x="14" y="18"/>
                    </a:lnTo>
                    <a:lnTo>
                      <a:pt x="20" y="12"/>
                    </a:lnTo>
                    <a:lnTo>
                      <a:pt x="20" y="7"/>
                    </a:lnTo>
                  </a:path>
                </a:pathLst>
              </a:custGeom>
              <a:solidFill>
                <a:srgbClr val="000000"/>
              </a:solidFill>
              <a:ln w="9525" cap="rnd">
                <a:noFill/>
                <a:round/>
                <a:headEnd/>
                <a:tailEnd/>
              </a:ln>
            </p:spPr>
            <p:txBody>
              <a:bodyPr/>
              <a:lstStyle/>
              <a:p>
                <a:endParaRPr lang="fr-FR"/>
              </a:p>
            </p:txBody>
          </p:sp>
          <p:sp>
            <p:nvSpPr>
              <p:cNvPr id="20819" name="Freeform 146"/>
              <p:cNvSpPr>
                <a:spLocks/>
              </p:cNvSpPr>
              <p:nvPr/>
            </p:nvSpPr>
            <p:spPr bwMode="auto">
              <a:xfrm>
                <a:off x="5398" y="1804"/>
                <a:ext cx="22" cy="19"/>
              </a:xfrm>
              <a:custGeom>
                <a:avLst/>
                <a:gdLst>
                  <a:gd name="T0" fmla="*/ 21 w 22"/>
                  <a:gd name="T1" fmla="*/ 6 h 19"/>
                  <a:gd name="T2" fmla="*/ 12 w 22"/>
                  <a:gd name="T3" fmla="*/ 0 h 19"/>
                  <a:gd name="T4" fmla="*/ 6 w 22"/>
                  <a:gd name="T5" fmla="*/ 0 h 19"/>
                  <a:gd name="T6" fmla="*/ 0 w 22"/>
                  <a:gd name="T7" fmla="*/ 6 h 19"/>
                  <a:gd name="T8" fmla="*/ 0 w 22"/>
                  <a:gd name="T9" fmla="*/ 12 h 19"/>
                  <a:gd name="T10" fmla="*/ 0 w 22"/>
                  <a:gd name="T11" fmla="*/ 12 h 19"/>
                  <a:gd name="T12" fmla="*/ 6 w 22"/>
                  <a:gd name="T13" fmla="*/ 18 h 19"/>
                  <a:gd name="T14" fmla="*/ 12 w 22"/>
                  <a:gd name="T15" fmla="*/ 18 h 19"/>
                  <a:gd name="T16" fmla="*/ 21 w 22"/>
                  <a:gd name="T17" fmla="*/ 12 h 19"/>
                  <a:gd name="T18" fmla="*/ 21 w 22"/>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19"/>
                  <a:gd name="T32" fmla="*/ 22 w 22"/>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19">
                    <a:moveTo>
                      <a:pt x="21" y="6"/>
                    </a:moveTo>
                    <a:lnTo>
                      <a:pt x="12" y="0"/>
                    </a:lnTo>
                    <a:lnTo>
                      <a:pt x="6" y="0"/>
                    </a:lnTo>
                    <a:lnTo>
                      <a:pt x="0" y="6"/>
                    </a:lnTo>
                    <a:lnTo>
                      <a:pt x="0" y="12"/>
                    </a:lnTo>
                    <a:lnTo>
                      <a:pt x="6" y="18"/>
                    </a:lnTo>
                    <a:lnTo>
                      <a:pt x="12" y="18"/>
                    </a:lnTo>
                    <a:lnTo>
                      <a:pt x="21" y="12"/>
                    </a:lnTo>
                    <a:lnTo>
                      <a:pt x="21" y="6"/>
                    </a:lnTo>
                  </a:path>
                </a:pathLst>
              </a:custGeom>
              <a:solidFill>
                <a:srgbClr val="000000"/>
              </a:solidFill>
              <a:ln w="9525" cap="rnd">
                <a:noFill/>
                <a:round/>
                <a:headEnd/>
                <a:tailEnd/>
              </a:ln>
            </p:spPr>
            <p:txBody>
              <a:bodyPr/>
              <a:lstStyle/>
              <a:p>
                <a:endParaRPr lang="fr-FR"/>
              </a:p>
            </p:txBody>
          </p:sp>
          <p:sp>
            <p:nvSpPr>
              <p:cNvPr id="20820" name="Freeform 147"/>
              <p:cNvSpPr>
                <a:spLocks/>
              </p:cNvSpPr>
              <p:nvPr/>
            </p:nvSpPr>
            <p:spPr bwMode="auto">
              <a:xfrm>
                <a:off x="5411" y="1818"/>
                <a:ext cx="18" cy="19"/>
              </a:xfrm>
              <a:custGeom>
                <a:avLst/>
                <a:gdLst>
                  <a:gd name="T0" fmla="*/ 17 w 18"/>
                  <a:gd name="T1" fmla="*/ 5 h 19"/>
                  <a:gd name="T2" fmla="*/ 9 w 18"/>
                  <a:gd name="T3" fmla="*/ 0 h 19"/>
                  <a:gd name="T4" fmla="*/ 4 w 18"/>
                  <a:gd name="T5" fmla="*/ 0 h 19"/>
                  <a:gd name="T6" fmla="*/ 0 w 18"/>
                  <a:gd name="T7" fmla="*/ 5 h 19"/>
                  <a:gd name="T8" fmla="*/ 0 w 18"/>
                  <a:gd name="T9" fmla="*/ 10 h 19"/>
                  <a:gd name="T10" fmla="*/ 0 w 18"/>
                  <a:gd name="T11" fmla="*/ 10 h 19"/>
                  <a:gd name="T12" fmla="*/ 4 w 18"/>
                  <a:gd name="T13" fmla="*/ 18 h 19"/>
                  <a:gd name="T14" fmla="*/ 9 w 18"/>
                  <a:gd name="T15" fmla="*/ 18 h 19"/>
                  <a:gd name="T16" fmla="*/ 17 w 18"/>
                  <a:gd name="T17" fmla="*/ 10 h 19"/>
                  <a:gd name="T18" fmla="*/ 17 w 18"/>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19"/>
                  <a:gd name="T32" fmla="*/ 18 w 18"/>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19">
                    <a:moveTo>
                      <a:pt x="17" y="5"/>
                    </a:moveTo>
                    <a:lnTo>
                      <a:pt x="9" y="0"/>
                    </a:lnTo>
                    <a:lnTo>
                      <a:pt x="4" y="0"/>
                    </a:lnTo>
                    <a:lnTo>
                      <a:pt x="0" y="5"/>
                    </a:lnTo>
                    <a:lnTo>
                      <a:pt x="0" y="10"/>
                    </a:lnTo>
                    <a:lnTo>
                      <a:pt x="4" y="18"/>
                    </a:lnTo>
                    <a:lnTo>
                      <a:pt x="9" y="18"/>
                    </a:lnTo>
                    <a:lnTo>
                      <a:pt x="17" y="10"/>
                    </a:lnTo>
                    <a:lnTo>
                      <a:pt x="17" y="5"/>
                    </a:lnTo>
                  </a:path>
                </a:pathLst>
              </a:custGeom>
              <a:solidFill>
                <a:srgbClr val="000000"/>
              </a:solidFill>
              <a:ln w="9525" cap="rnd">
                <a:noFill/>
                <a:round/>
                <a:headEnd/>
                <a:tailEnd/>
              </a:ln>
            </p:spPr>
            <p:txBody>
              <a:bodyPr/>
              <a:lstStyle/>
              <a:p>
                <a:endParaRPr lang="fr-FR"/>
              </a:p>
            </p:txBody>
          </p:sp>
          <p:sp>
            <p:nvSpPr>
              <p:cNvPr id="20821" name="Freeform 148"/>
              <p:cNvSpPr>
                <a:spLocks/>
              </p:cNvSpPr>
              <p:nvPr/>
            </p:nvSpPr>
            <p:spPr bwMode="auto">
              <a:xfrm>
                <a:off x="5419" y="1829"/>
                <a:ext cx="20" cy="21"/>
              </a:xfrm>
              <a:custGeom>
                <a:avLst/>
                <a:gdLst>
                  <a:gd name="T0" fmla="*/ 19 w 20"/>
                  <a:gd name="T1" fmla="*/ 5 h 21"/>
                  <a:gd name="T2" fmla="*/ 12 w 20"/>
                  <a:gd name="T3" fmla="*/ 0 h 21"/>
                  <a:gd name="T4" fmla="*/ 6 w 20"/>
                  <a:gd name="T5" fmla="*/ 0 h 21"/>
                  <a:gd name="T6" fmla="*/ 0 w 20"/>
                  <a:gd name="T7" fmla="*/ 5 h 21"/>
                  <a:gd name="T8" fmla="*/ 0 w 20"/>
                  <a:gd name="T9" fmla="*/ 11 h 21"/>
                  <a:gd name="T10" fmla="*/ 0 w 20"/>
                  <a:gd name="T11" fmla="*/ 11 h 21"/>
                  <a:gd name="T12" fmla="*/ 6 w 20"/>
                  <a:gd name="T13" fmla="*/ 20 h 21"/>
                  <a:gd name="T14" fmla="*/ 12 w 20"/>
                  <a:gd name="T15" fmla="*/ 20 h 21"/>
                  <a:gd name="T16" fmla="*/ 19 w 20"/>
                  <a:gd name="T17" fmla="*/ 11 h 21"/>
                  <a:gd name="T18" fmla="*/ 19 w 20"/>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9" y="5"/>
                    </a:moveTo>
                    <a:lnTo>
                      <a:pt x="12" y="0"/>
                    </a:lnTo>
                    <a:lnTo>
                      <a:pt x="6" y="0"/>
                    </a:lnTo>
                    <a:lnTo>
                      <a:pt x="0" y="5"/>
                    </a:lnTo>
                    <a:lnTo>
                      <a:pt x="0" y="11"/>
                    </a:lnTo>
                    <a:lnTo>
                      <a:pt x="6" y="20"/>
                    </a:lnTo>
                    <a:lnTo>
                      <a:pt x="12" y="20"/>
                    </a:lnTo>
                    <a:lnTo>
                      <a:pt x="19" y="11"/>
                    </a:lnTo>
                    <a:lnTo>
                      <a:pt x="19" y="5"/>
                    </a:lnTo>
                  </a:path>
                </a:pathLst>
              </a:custGeom>
              <a:solidFill>
                <a:srgbClr val="000000"/>
              </a:solidFill>
              <a:ln w="9525" cap="rnd">
                <a:noFill/>
                <a:round/>
                <a:headEnd/>
                <a:tailEnd/>
              </a:ln>
            </p:spPr>
            <p:txBody>
              <a:bodyPr/>
              <a:lstStyle/>
              <a:p>
                <a:endParaRPr lang="fr-FR"/>
              </a:p>
            </p:txBody>
          </p:sp>
          <p:sp>
            <p:nvSpPr>
              <p:cNvPr id="20822" name="Freeform 149"/>
              <p:cNvSpPr>
                <a:spLocks/>
              </p:cNvSpPr>
              <p:nvPr/>
            </p:nvSpPr>
            <p:spPr bwMode="auto">
              <a:xfrm>
                <a:off x="5428" y="1843"/>
                <a:ext cx="21" cy="21"/>
              </a:xfrm>
              <a:custGeom>
                <a:avLst/>
                <a:gdLst>
                  <a:gd name="T0" fmla="*/ 20 w 21"/>
                  <a:gd name="T1" fmla="*/ 5 h 21"/>
                  <a:gd name="T2" fmla="*/ 13 w 21"/>
                  <a:gd name="T3" fmla="*/ 0 h 21"/>
                  <a:gd name="T4" fmla="*/ 6 w 21"/>
                  <a:gd name="T5" fmla="*/ 0 h 21"/>
                  <a:gd name="T6" fmla="*/ 0 w 21"/>
                  <a:gd name="T7" fmla="*/ 5 h 21"/>
                  <a:gd name="T8" fmla="*/ 0 w 21"/>
                  <a:gd name="T9" fmla="*/ 14 h 21"/>
                  <a:gd name="T10" fmla="*/ 0 w 21"/>
                  <a:gd name="T11" fmla="*/ 14 h 21"/>
                  <a:gd name="T12" fmla="*/ 6 w 21"/>
                  <a:gd name="T13" fmla="*/ 20 h 21"/>
                  <a:gd name="T14" fmla="*/ 13 w 21"/>
                  <a:gd name="T15" fmla="*/ 20 h 21"/>
                  <a:gd name="T16" fmla="*/ 20 w 21"/>
                  <a:gd name="T17" fmla="*/ 14 h 21"/>
                  <a:gd name="T18" fmla="*/ 20 w 21"/>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20" y="5"/>
                    </a:moveTo>
                    <a:lnTo>
                      <a:pt x="13" y="0"/>
                    </a:lnTo>
                    <a:lnTo>
                      <a:pt x="6" y="0"/>
                    </a:lnTo>
                    <a:lnTo>
                      <a:pt x="0" y="5"/>
                    </a:lnTo>
                    <a:lnTo>
                      <a:pt x="0" y="14"/>
                    </a:lnTo>
                    <a:lnTo>
                      <a:pt x="6" y="20"/>
                    </a:lnTo>
                    <a:lnTo>
                      <a:pt x="13" y="20"/>
                    </a:lnTo>
                    <a:lnTo>
                      <a:pt x="20" y="14"/>
                    </a:lnTo>
                    <a:lnTo>
                      <a:pt x="20" y="5"/>
                    </a:lnTo>
                  </a:path>
                </a:pathLst>
              </a:custGeom>
              <a:solidFill>
                <a:srgbClr val="000000"/>
              </a:solidFill>
              <a:ln w="9525" cap="rnd">
                <a:noFill/>
                <a:round/>
                <a:headEnd/>
                <a:tailEnd/>
              </a:ln>
            </p:spPr>
            <p:txBody>
              <a:bodyPr/>
              <a:lstStyle/>
              <a:p>
                <a:endParaRPr lang="fr-FR"/>
              </a:p>
            </p:txBody>
          </p:sp>
          <p:sp>
            <p:nvSpPr>
              <p:cNvPr id="20823" name="Freeform 150"/>
              <p:cNvSpPr>
                <a:spLocks/>
              </p:cNvSpPr>
              <p:nvPr/>
            </p:nvSpPr>
            <p:spPr bwMode="auto">
              <a:xfrm>
                <a:off x="5436" y="1855"/>
                <a:ext cx="20" cy="20"/>
              </a:xfrm>
              <a:custGeom>
                <a:avLst/>
                <a:gdLst>
                  <a:gd name="T0" fmla="*/ 19 w 20"/>
                  <a:gd name="T1" fmla="*/ 8 h 20"/>
                  <a:gd name="T2" fmla="*/ 13 w 20"/>
                  <a:gd name="T3" fmla="*/ 0 h 20"/>
                  <a:gd name="T4" fmla="*/ 8 w 20"/>
                  <a:gd name="T5" fmla="*/ 0 h 20"/>
                  <a:gd name="T6" fmla="*/ 0 w 20"/>
                  <a:gd name="T7" fmla="*/ 8 h 20"/>
                  <a:gd name="T8" fmla="*/ 0 w 20"/>
                  <a:gd name="T9" fmla="*/ 13 h 20"/>
                  <a:gd name="T10" fmla="*/ 0 w 20"/>
                  <a:gd name="T11" fmla="*/ 13 h 20"/>
                  <a:gd name="T12" fmla="*/ 8 w 20"/>
                  <a:gd name="T13" fmla="*/ 19 h 20"/>
                  <a:gd name="T14" fmla="*/ 13 w 20"/>
                  <a:gd name="T15" fmla="*/ 19 h 20"/>
                  <a:gd name="T16" fmla="*/ 19 w 20"/>
                  <a:gd name="T17" fmla="*/ 13 h 20"/>
                  <a:gd name="T18" fmla="*/ 19 w 20"/>
                  <a:gd name="T19" fmla="*/ 8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8"/>
                    </a:moveTo>
                    <a:lnTo>
                      <a:pt x="13" y="0"/>
                    </a:lnTo>
                    <a:lnTo>
                      <a:pt x="8" y="0"/>
                    </a:lnTo>
                    <a:lnTo>
                      <a:pt x="0" y="8"/>
                    </a:lnTo>
                    <a:lnTo>
                      <a:pt x="0" y="13"/>
                    </a:lnTo>
                    <a:lnTo>
                      <a:pt x="8" y="19"/>
                    </a:lnTo>
                    <a:lnTo>
                      <a:pt x="13" y="19"/>
                    </a:lnTo>
                    <a:lnTo>
                      <a:pt x="19" y="13"/>
                    </a:lnTo>
                    <a:lnTo>
                      <a:pt x="19" y="8"/>
                    </a:lnTo>
                  </a:path>
                </a:pathLst>
              </a:custGeom>
              <a:solidFill>
                <a:srgbClr val="000000"/>
              </a:solidFill>
              <a:ln w="9525" cap="rnd">
                <a:noFill/>
                <a:round/>
                <a:headEnd/>
                <a:tailEnd/>
              </a:ln>
            </p:spPr>
            <p:txBody>
              <a:bodyPr/>
              <a:lstStyle/>
              <a:p>
                <a:endParaRPr lang="fr-FR"/>
              </a:p>
            </p:txBody>
          </p:sp>
          <p:sp>
            <p:nvSpPr>
              <p:cNvPr id="20824" name="Freeform 151"/>
              <p:cNvSpPr>
                <a:spLocks/>
              </p:cNvSpPr>
              <p:nvPr/>
            </p:nvSpPr>
            <p:spPr bwMode="auto">
              <a:xfrm>
                <a:off x="5447" y="1867"/>
                <a:ext cx="19" cy="19"/>
              </a:xfrm>
              <a:custGeom>
                <a:avLst/>
                <a:gdLst>
                  <a:gd name="T0" fmla="*/ 18 w 19"/>
                  <a:gd name="T1" fmla="*/ 7 h 19"/>
                  <a:gd name="T2" fmla="*/ 12 w 19"/>
                  <a:gd name="T3" fmla="*/ 0 h 19"/>
                  <a:gd name="T4" fmla="*/ 7 w 19"/>
                  <a:gd name="T5" fmla="*/ 0 h 19"/>
                  <a:gd name="T6" fmla="*/ 0 w 19"/>
                  <a:gd name="T7" fmla="*/ 7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2" y="0"/>
                    </a:lnTo>
                    <a:lnTo>
                      <a:pt x="7" y="0"/>
                    </a:lnTo>
                    <a:lnTo>
                      <a:pt x="0" y="7"/>
                    </a:lnTo>
                    <a:lnTo>
                      <a:pt x="0" y="12"/>
                    </a:lnTo>
                    <a:lnTo>
                      <a:pt x="7" y="18"/>
                    </a:lnTo>
                    <a:lnTo>
                      <a:pt x="12" y="18"/>
                    </a:lnTo>
                    <a:lnTo>
                      <a:pt x="18" y="12"/>
                    </a:lnTo>
                    <a:lnTo>
                      <a:pt x="18" y="7"/>
                    </a:lnTo>
                  </a:path>
                </a:pathLst>
              </a:custGeom>
              <a:solidFill>
                <a:srgbClr val="000000"/>
              </a:solidFill>
              <a:ln w="9525" cap="rnd">
                <a:noFill/>
                <a:round/>
                <a:headEnd/>
                <a:tailEnd/>
              </a:ln>
            </p:spPr>
            <p:txBody>
              <a:bodyPr/>
              <a:lstStyle/>
              <a:p>
                <a:endParaRPr lang="fr-FR"/>
              </a:p>
            </p:txBody>
          </p:sp>
          <p:sp>
            <p:nvSpPr>
              <p:cNvPr id="20825" name="Freeform 152"/>
              <p:cNvSpPr>
                <a:spLocks/>
              </p:cNvSpPr>
              <p:nvPr/>
            </p:nvSpPr>
            <p:spPr bwMode="auto">
              <a:xfrm>
                <a:off x="5455" y="1880"/>
                <a:ext cx="19" cy="19"/>
              </a:xfrm>
              <a:custGeom>
                <a:avLst/>
                <a:gdLst>
                  <a:gd name="T0" fmla="*/ 18 w 19"/>
                  <a:gd name="T1" fmla="*/ 6 h 19"/>
                  <a:gd name="T2" fmla="*/ 10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0" y="0"/>
                    </a:lnTo>
                    <a:lnTo>
                      <a:pt x="5" y="0"/>
                    </a:lnTo>
                    <a:lnTo>
                      <a:pt x="0" y="6"/>
                    </a:lnTo>
                    <a:lnTo>
                      <a:pt x="0" y="12"/>
                    </a:lnTo>
                    <a:lnTo>
                      <a:pt x="5" y="18"/>
                    </a:lnTo>
                    <a:lnTo>
                      <a:pt x="10" y="18"/>
                    </a:lnTo>
                    <a:lnTo>
                      <a:pt x="18" y="12"/>
                    </a:lnTo>
                    <a:lnTo>
                      <a:pt x="18" y="6"/>
                    </a:lnTo>
                  </a:path>
                </a:pathLst>
              </a:custGeom>
              <a:solidFill>
                <a:srgbClr val="000000"/>
              </a:solidFill>
              <a:ln w="9525" cap="rnd">
                <a:noFill/>
                <a:round/>
                <a:headEnd/>
                <a:tailEnd/>
              </a:ln>
            </p:spPr>
            <p:txBody>
              <a:bodyPr/>
              <a:lstStyle/>
              <a:p>
                <a:endParaRPr lang="fr-FR"/>
              </a:p>
            </p:txBody>
          </p:sp>
          <p:sp>
            <p:nvSpPr>
              <p:cNvPr id="20826" name="Freeform 153"/>
              <p:cNvSpPr>
                <a:spLocks/>
              </p:cNvSpPr>
              <p:nvPr/>
            </p:nvSpPr>
            <p:spPr bwMode="auto">
              <a:xfrm>
                <a:off x="5465" y="1893"/>
                <a:ext cx="20" cy="21"/>
              </a:xfrm>
              <a:custGeom>
                <a:avLst/>
                <a:gdLst>
                  <a:gd name="T0" fmla="*/ 19 w 20"/>
                  <a:gd name="T1" fmla="*/ 6 h 21"/>
                  <a:gd name="T2" fmla="*/ 10 w 20"/>
                  <a:gd name="T3" fmla="*/ 0 h 21"/>
                  <a:gd name="T4" fmla="*/ 5 w 20"/>
                  <a:gd name="T5" fmla="*/ 0 h 21"/>
                  <a:gd name="T6" fmla="*/ 0 w 20"/>
                  <a:gd name="T7" fmla="*/ 6 h 21"/>
                  <a:gd name="T8" fmla="*/ 0 w 20"/>
                  <a:gd name="T9" fmla="*/ 13 h 21"/>
                  <a:gd name="T10" fmla="*/ 0 w 20"/>
                  <a:gd name="T11" fmla="*/ 13 h 21"/>
                  <a:gd name="T12" fmla="*/ 5 w 20"/>
                  <a:gd name="T13" fmla="*/ 20 h 21"/>
                  <a:gd name="T14" fmla="*/ 10 w 20"/>
                  <a:gd name="T15" fmla="*/ 20 h 21"/>
                  <a:gd name="T16" fmla="*/ 19 w 20"/>
                  <a:gd name="T17" fmla="*/ 13 h 21"/>
                  <a:gd name="T18" fmla="*/ 19 w 20"/>
                  <a:gd name="T19" fmla="*/ 6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9" y="6"/>
                    </a:moveTo>
                    <a:lnTo>
                      <a:pt x="10" y="0"/>
                    </a:lnTo>
                    <a:lnTo>
                      <a:pt x="5" y="0"/>
                    </a:lnTo>
                    <a:lnTo>
                      <a:pt x="0" y="6"/>
                    </a:lnTo>
                    <a:lnTo>
                      <a:pt x="0" y="13"/>
                    </a:lnTo>
                    <a:lnTo>
                      <a:pt x="5" y="20"/>
                    </a:lnTo>
                    <a:lnTo>
                      <a:pt x="10" y="20"/>
                    </a:lnTo>
                    <a:lnTo>
                      <a:pt x="19" y="13"/>
                    </a:lnTo>
                    <a:lnTo>
                      <a:pt x="19" y="6"/>
                    </a:lnTo>
                  </a:path>
                </a:pathLst>
              </a:custGeom>
              <a:solidFill>
                <a:srgbClr val="000000"/>
              </a:solidFill>
              <a:ln w="9525" cap="rnd">
                <a:noFill/>
                <a:round/>
                <a:headEnd/>
                <a:tailEnd/>
              </a:ln>
            </p:spPr>
            <p:txBody>
              <a:bodyPr/>
              <a:lstStyle/>
              <a:p>
                <a:endParaRPr lang="fr-FR"/>
              </a:p>
            </p:txBody>
          </p:sp>
          <p:sp>
            <p:nvSpPr>
              <p:cNvPr id="20827" name="Freeform 154"/>
              <p:cNvSpPr>
                <a:spLocks/>
              </p:cNvSpPr>
              <p:nvPr/>
            </p:nvSpPr>
            <p:spPr bwMode="auto">
              <a:xfrm>
                <a:off x="5473" y="1905"/>
                <a:ext cx="21" cy="20"/>
              </a:xfrm>
              <a:custGeom>
                <a:avLst/>
                <a:gdLst>
                  <a:gd name="T0" fmla="*/ 20 w 21"/>
                  <a:gd name="T1" fmla="*/ 5 h 20"/>
                  <a:gd name="T2" fmla="*/ 13 w 21"/>
                  <a:gd name="T3" fmla="*/ 0 h 20"/>
                  <a:gd name="T4" fmla="*/ 6 w 21"/>
                  <a:gd name="T5" fmla="*/ 0 h 20"/>
                  <a:gd name="T6" fmla="*/ 0 w 21"/>
                  <a:gd name="T7" fmla="*/ 5 h 20"/>
                  <a:gd name="T8" fmla="*/ 0 w 21"/>
                  <a:gd name="T9" fmla="*/ 10 h 20"/>
                  <a:gd name="T10" fmla="*/ 0 w 21"/>
                  <a:gd name="T11" fmla="*/ 10 h 20"/>
                  <a:gd name="T12" fmla="*/ 6 w 21"/>
                  <a:gd name="T13" fmla="*/ 19 h 20"/>
                  <a:gd name="T14" fmla="*/ 13 w 21"/>
                  <a:gd name="T15" fmla="*/ 19 h 20"/>
                  <a:gd name="T16" fmla="*/ 20 w 21"/>
                  <a:gd name="T17" fmla="*/ 10 h 20"/>
                  <a:gd name="T18" fmla="*/ 20 w 21"/>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0"/>
                  <a:gd name="T32" fmla="*/ 21 w 21"/>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0">
                    <a:moveTo>
                      <a:pt x="20" y="5"/>
                    </a:moveTo>
                    <a:lnTo>
                      <a:pt x="13" y="0"/>
                    </a:lnTo>
                    <a:lnTo>
                      <a:pt x="6" y="0"/>
                    </a:lnTo>
                    <a:lnTo>
                      <a:pt x="0" y="5"/>
                    </a:lnTo>
                    <a:lnTo>
                      <a:pt x="0" y="10"/>
                    </a:lnTo>
                    <a:lnTo>
                      <a:pt x="6" y="19"/>
                    </a:lnTo>
                    <a:lnTo>
                      <a:pt x="13" y="19"/>
                    </a:lnTo>
                    <a:lnTo>
                      <a:pt x="20" y="10"/>
                    </a:lnTo>
                    <a:lnTo>
                      <a:pt x="20" y="5"/>
                    </a:lnTo>
                  </a:path>
                </a:pathLst>
              </a:custGeom>
              <a:solidFill>
                <a:srgbClr val="000000"/>
              </a:solidFill>
              <a:ln w="9525" cap="rnd">
                <a:noFill/>
                <a:round/>
                <a:headEnd/>
                <a:tailEnd/>
              </a:ln>
            </p:spPr>
            <p:txBody>
              <a:bodyPr/>
              <a:lstStyle/>
              <a:p>
                <a:endParaRPr lang="fr-FR"/>
              </a:p>
            </p:txBody>
          </p:sp>
          <p:sp>
            <p:nvSpPr>
              <p:cNvPr id="20828" name="Freeform 155"/>
              <p:cNvSpPr>
                <a:spLocks/>
              </p:cNvSpPr>
              <p:nvPr/>
            </p:nvSpPr>
            <p:spPr bwMode="auto">
              <a:xfrm>
                <a:off x="5484" y="1919"/>
                <a:ext cx="20" cy="20"/>
              </a:xfrm>
              <a:custGeom>
                <a:avLst/>
                <a:gdLst>
                  <a:gd name="T0" fmla="*/ 19 w 20"/>
                  <a:gd name="T1" fmla="*/ 5 h 20"/>
                  <a:gd name="T2" fmla="*/ 12 w 20"/>
                  <a:gd name="T3" fmla="*/ 0 h 20"/>
                  <a:gd name="T4" fmla="*/ 6 w 20"/>
                  <a:gd name="T5" fmla="*/ 0 h 20"/>
                  <a:gd name="T6" fmla="*/ 0 w 20"/>
                  <a:gd name="T7" fmla="*/ 5 h 20"/>
                  <a:gd name="T8" fmla="*/ 0 w 20"/>
                  <a:gd name="T9" fmla="*/ 13 h 20"/>
                  <a:gd name="T10" fmla="*/ 0 w 20"/>
                  <a:gd name="T11" fmla="*/ 13 h 20"/>
                  <a:gd name="T12" fmla="*/ 6 w 20"/>
                  <a:gd name="T13" fmla="*/ 19 h 20"/>
                  <a:gd name="T14" fmla="*/ 12 w 20"/>
                  <a:gd name="T15" fmla="*/ 19 h 20"/>
                  <a:gd name="T16" fmla="*/ 19 w 20"/>
                  <a:gd name="T17" fmla="*/ 13 h 20"/>
                  <a:gd name="T18" fmla="*/ 19 w 20"/>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5"/>
                    </a:moveTo>
                    <a:lnTo>
                      <a:pt x="12" y="0"/>
                    </a:lnTo>
                    <a:lnTo>
                      <a:pt x="6" y="0"/>
                    </a:lnTo>
                    <a:lnTo>
                      <a:pt x="0" y="5"/>
                    </a:lnTo>
                    <a:lnTo>
                      <a:pt x="0" y="13"/>
                    </a:lnTo>
                    <a:lnTo>
                      <a:pt x="6" y="19"/>
                    </a:lnTo>
                    <a:lnTo>
                      <a:pt x="12" y="19"/>
                    </a:lnTo>
                    <a:lnTo>
                      <a:pt x="19" y="13"/>
                    </a:lnTo>
                    <a:lnTo>
                      <a:pt x="19" y="5"/>
                    </a:lnTo>
                  </a:path>
                </a:pathLst>
              </a:custGeom>
              <a:solidFill>
                <a:srgbClr val="000000"/>
              </a:solidFill>
              <a:ln w="9525" cap="rnd">
                <a:noFill/>
                <a:round/>
                <a:headEnd/>
                <a:tailEnd/>
              </a:ln>
            </p:spPr>
            <p:txBody>
              <a:bodyPr/>
              <a:lstStyle/>
              <a:p>
                <a:endParaRPr lang="fr-FR"/>
              </a:p>
            </p:txBody>
          </p:sp>
          <p:sp>
            <p:nvSpPr>
              <p:cNvPr id="20829" name="Freeform 156"/>
              <p:cNvSpPr>
                <a:spLocks/>
              </p:cNvSpPr>
              <p:nvPr/>
            </p:nvSpPr>
            <p:spPr bwMode="auto">
              <a:xfrm>
                <a:off x="5492" y="1930"/>
                <a:ext cx="18" cy="20"/>
              </a:xfrm>
              <a:custGeom>
                <a:avLst/>
                <a:gdLst>
                  <a:gd name="T0" fmla="*/ 17 w 18"/>
                  <a:gd name="T1" fmla="*/ 8 h 20"/>
                  <a:gd name="T2" fmla="*/ 12 w 18"/>
                  <a:gd name="T3" fmla="*/ 0 h 20"/>
                  <a:gd name="T4" fmla="*/ 7 w 18"/>
                  <a:gd name="T5" fmla="*/ 0 h 20"/>
                  <a:gd name="T6" fmla="*/ 0 w 18"/>
                  <a:gd name="T7" fmla="*/ 8 h 20"/>
                  <a:gd name="T8" fmla="*/ 0 w 18"/>
                  <a:gd name="T9" fmla="*/ 13 h 20"/>
                  <a:gd name="T10" fmla="*/ 0 w 18"/>
                  <a:gd name="T11" fmla="*/ 13 h 20"/>
                  <a:gd name="T12" fmla="*/ 7 w 18"/>
                  <a:gd name="T13" fmla="*/ 19 h 20"/>
                  <a:gd name="T14" fmla="*/ 12 w 18"/>
                  <a:gd name="T15" fmla="*/ 19 h 20"/>
                  <a:gd name="T16" fmla="*/ 17 w 18"/>
                  <a:gd name="T17" fmla="*/ 13 h 20"/>
                  <a:gd name="T18" fmla="*/ 17 w 18"/>
                  <a:gd name="T19" fmla="*/ 8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20"/>
                  <a:gd name="T32" fmla="*/ 18 w 18"/>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20">
                    <a:moveTo>
                      <a:pt x="17" y="8"/>
                    </a:moveTo>
                    <a:lnTo>
                      <a:pt x="12" y="0"/>
                    </a:lnTo>
                    <a:lnTo>
                      <a:pt x="7" y="0"/>
                    </a:lnTo>
                    <a:lnTo>
                      <a:pt x="0" y="8"/>
                    </a:lnTo>
                    <a:lnTo>
                      <a:pt x="0" y="13"/>
                    </a:lnTo>
                    <a:lnTo>
                      <a:pt x="7" y="19"/>
                    </a:lnTo>
                    <a:lnTo>
                      <a:pt x="12" y="19"/>
                    </a:lnTo>
                    <a:lnTo>
                      <a:pt x="17" y="13"/>
                    </a:lnTo>
                    <a:lnTo>
                      <a:pt x="17" y="8"/>
                    </a:lnTo>
                  </a:path>
                </a:pathLst>
              </a:custGeom>
              <a:solidFill>
                <a:srgbClr val="000000"/>
              </a:solidFill>
              <a:ln w="9525" cap="rnd">
                <a:noFill/>
                <a:round/>
                <a:headEnd/>
                <a:tailEnd/>
              </a:ln>
            </p:spPr>
            <p:txBody>
              <a:bodyPr/>
              <a:lstStyle/>
              <a:p>
                <a:endParaRPr lang="fr-FR"/>
              </a:p>
            </p:txBody>
          </p:sp>
          <p:sp>
            <p:nvSpPr>
              <p:cNvPr id="20830" name="Freeform 157"/>
              <p:cNvSpPr>
                <a:spLocks/>
              </p:cNvSpPr>
              <p:nvPr/>
            </p:nvSpPr>
            <p:spPr bwMode="auto">
              <a:xfrm>
                <a:off x="5501" y="1945"/>
                <a:ext cx="22" cy="21"/>
              </a:xfrm>
              <a:custGeom>
                <a:avLst/>
                <a:gdLst>
                  <a:gd name="T0" fmla="*/ 21 w 22"/>
                  <a:gd name="T1" fmla="*/ 6 h 21"/>
                  <a:gd name="T2" fmla="*/ 15 w 22"/>
                  <a:gd name="T3" fmla="*/ 0 h 21"/>
                  <a:gd name="T4" fmla="*/ 9 w 22"/>
                  <a:gd name="T5" fmla="*/ 0 h 21"/>
                  <a:gd name="T6" fmla="*/ 0 w 22"/>
                  <a:gd name="T7" fmla="*/ 6 h 21"/>
                  <a:gd name="T8" fmla="*/ 0 w 22"/>
                  <a:gd name="T9" fmla="*/ 13 h 21"/>
                  <a:gd name="T10" fmla="*/ 0 w 22"/>
                  <a:gd name="T11" fmla="*/ 13 h 21"/>
                  <a:gd name="T12" fmla="*/ 9 w 22"/>
                  <a:gd name="T13" fmla="*/ 20 h 21"/>
                  <a:gd name="T14" fmla="*/ 15 w 22"/>
                  <a:gd name="T15" fmla="*/ 20 h 21"/>
                  <a:gd name="T16" fmla="*/ 21 w 22"/>
                  <a:gd name="T17" fmla="*/ 13 h 21"/>
                  <a:gd name="T18" fmla="*/ 21 w 22"/>
                  <a:gd name="T19" fmla="*/ 6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1"/>
                  <a:gd name="T32" fmla="*/ 22 w 22"/>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1">
                    <a:moveTo>
                      <a:pt x="21" y="6"/>
                    </a:moveTo>
                    <a:lnTo>
                      <a:pt x="15" y="0"/>
                    </a:lnTo>
                    <a:lnTo>
                      <a:pt x="9" y="0"/>
                    </a:lnTo>
                    <a:lnTo>
                      <a:pt x="0" y="6"/>
                    </a:lnTo>
                    <a:lnTo>
                      <a:pt x="0" y="13"/>
                    </a:lnTo>
                    <a:lnTo>
                      <a:pt x="9" y="20"/>
                    </a:lnTo>
                    <a:lnTo>
                      <a:pt x="15" y="20"/>
                    </a:lnTo>
                    <a:lnTo>
                      <a:pt x="21" y="13"/>
                    </a:lnTo>
                    <a:lnTo>
                      <a:pt x="21" y="6"/>
                    </a:lnTo>
                  </a:path>
                </a:pathLst>
              </a:custGeom>
              <a:solidFill>
                <a:srgbClr val="000000"/>
              </a:solidFill>
              <a:ln w="9525" cap="rnd">
                <a:noFill/>
                <a:round/>
                <a:headEnd/>
                <a:tailEnd/>
              </a:ln>
            </p:spPr>
            <p:txBody>
              <a:bodyPr/>
              <a:lstStyle/>
              <a:p>
                <a:endParaRPr lang="fr-FR"/>
              </a:p>
            </p:txBody>
          </p:sp>
          <p:sp>
            <p:nvSpPr>
              <p:cNvPr id="20831" name="Freeform 158"/>
              <p:cNvSpPr>
                <a:spLocks/>
              </p:cNvSpPr>
              <p:nvPr/>
            </p:nvSpPr>
            <p:spPr bwMode="auto">
              <a:xfrm>
                <a:off x="5509" y="1960"/>
                <a:ext cx="22" cy="19"/>
              </a:xfrm>
              <a:custGeom>
                <a:avLst/>
                <a:gdLst>
                  <a:gd name="T0" fmla="*/ 21 w 22"/>
                  <a:gd name="T1" fmla="*/ 6 h 19"/>
                  <a:gd name="T2" fmla="*/ 15 w 22"/>
                  <a:gd name="T3" fmla="*/ 0 h 19"/>
                  <a:gd name="T4" fmla="*/ 6 w 22"/>
                  <a:gd name="T5" fmla="*/ 0 h 19"/>
                  <a:gd name="T6" fmla="*/ 0 w 22"/>
                  <a:gd name="T7" fmla="*/ 6 h 19"/>
                  <a:gd name="T8" fmla="*/ 0 w 22"/>
                  <a:gd name="T9" fmla="*/ 12 h 19"/>
                  <a:gd name="T10" fmla="*/ 0 w 22"/>
                  <a:gd name="T11" fmla="*/ 12 h 19"/>
                  <a:gd name="T12" fmla="*/ 6 w 22"/>
                  <a:gd name="T13" fmla="*/ 18 h 19"/>
                  <a:gd name="T14" fmla="*/ 15 w 22"/>
                  <a:gd name="T15" fmla="*/ 18 h 19"/>
                  <a:gd name="T16" fmla="*/ 21 w 22"/>
                  <a:gd name="T17" fmla="*/ 12 h 19"/>
                  <a:gd name="T18" fmla="*/ 21 w 22"/>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19"/>
                  <a:gd name="T32" fmla="*/ 22 w 22"/>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19">
                    <a:moveTo>
                      <a:pt x="21" y="6"/>
                    </a:moveTo>
                    <a:lnTo>
                      <a:pt x="15" y="0"/>
                    </a:lnTo>
                    <a:lnTo>
                      <a:pt x="6" y="0"/>
                    </a:lnTo>
                    <a:lnTo>
                      <a:pt x="0" y="6"/>
                    </a:lnTo>
                    <a:lnTo>
                      <a:pt x="0" y="12"/>
                    </a:lnTo>
                    <a:lnTo>
                      <a:pt x="6" y="18"/>
                    </a:lnTo>
                    <a:lnTo>
                      <a:pt x="15" y="18"/>
                    </a:lnTo>
                    <a:lnTo>
                      <a:pt x="21" y="12"/>
                    </a:lnTo>
                    <a:lnTo>
                      <a:pt x="21" y="6"/>
                    </a:lnTo>
                  </a:path>
                </a:pathLst>
              </a:custGeom>
              <a:solidFill>
                <a:srgbClr val="000000"/>
              </a:solidFill>
              <a:ln w="9525" cap="rnd">
                <a:noFill/>
                <a:round/>
                <a:headEnd/>
                <a:tailEnd/>
              </a:ln>
            </p:spPr>
            <p:txBody>
              <a:bodyPr/>
              <a:lstStyle/>
              <a:p>
                <a:endParaRPr lang="fr-FR"/>
              </a:p>
            </p:txBody>
          </p:sp>
          <p:sp>
            <p:nvSpPr>
              <p:cNvPr id="20832" name="Freeform 159"/>
              <p:cNvSpPr>
                <a:spLocks/>
              </p:cNvSpPr>
              <p:nvPr/>
            </p:nvSpPr>
            <p:spPr bwMode="auto">
              <a:xfrm>
                <a:off x="5522" y="1972"/>
                <a:ext cx="18" cy="20"/>
              </a:xfrm>
              <a:custGeom>
                <a:avLst/>
                <a:gdLst>
                  <a:gd name="T0" fmla="*/ 17 w 18"/>
                  <a:gd name="T1" fmla="*/ 5 h 20"/>
                  <a:gd name="T2" fmla="*/ 9 w 18"/>
                  <a:gd name="T3" fmla="*/ 0 h 20"/>
                  <a:gd name="T4" fmla="*/ 4 w 18"/>
                  <a:gd name="T5" fmla="*/ 0 h 20"/>
                  <a:gd name="T6" fmla="*/ 0 w 18"/>
                  <a:gd name="T7" fmla="*/ 5 h 20"/>
                  <a:gd name="T8" fmla="*/ 0 w 18"/>
                  <a:gd name="T9" fmla="*/ 10 h 20"/>
                  <a:gd name="T10" fmla="*/ 0 w 18"/>
                  <a:gd name="T11" fmla="*/ 10 h 20"/>
                  <a:gd name="T12" fmla="*/ 4 w 18"/>
                  <a:gd name="T13" fmla="*/ 19 h 20"/>
                  <a:gd name="T14" fmla="*/ 9 w 18"/>
                  <a:gd name="T15" fmla="*/ 19 h 20"/>
                  <a:gd name="T16" fmla="*/ 17 w 18"/>
                  <a:gd name="T17" fmla="*/ 10 h 20"/>
                  <a:gd name="T18" fmla="*/ 17 w 18"/>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20"/>
                  <a:gd name="T32" fmla="*/ 18 w 18"/>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20">
                    <a:moveTo>
                      <a:pt x="17" y="5"/>
                    </a:moveTo>
                    <a:lnTo>
                      <a:pt x="9" y="0"/>
                    </a:lnTo>
                    <a:lnTo>
                      <a:pt x="4" y="0"/>
                    </a:lnTo>
                    <a:lnTo>
                      <a:pt x="0" y="5"/>
                    </a:lnTo>
                    <a:lnTo>
                      <a:pt x="0" y="10"/>
                    </a:lnTo>
                    <a:lnTo>
                      <a:pt x="4" y="19"/>
                    </a:lnTo>
                    <a:lnTo>
                      <a:pt x="9" y="19"/>
                    </a:lnTo>
                    <a:lnTo>
                      <a:pt x="17" y="10"/>
                    </a:lnTo>
                    <a:lnTo>
                      <a:pt x="17" y="5"/>
                    </a:lnTo>
                  </a:path>
                </a:pathLst>
              </a:custGeom>
              <a:solidFill>
                <a:srgbClr val="000000"/>
              </a:solidFill>
              <a:ln w="9525" cap="rnd">
                <a:noFill/>
                <a:round/>
                <a:headEnd/>
                <a:tailEnd/>
              </a:ln>
            </p:spPr>
            <p:txBody>
              <a:bodyPr/>
              <a:lstStyle/>
              <a:p>
                <a:endParaRPr lang="fr-FR"/>
              </a:p>
            </p:txBody>
          </p:sp>
          <p:sp>
            <p:nvSpPr>
              <p:cNvPr id="20833" name="Freeform 160"/>
              <p:cNvSpPr>
                <a:spLocks/>
              </p:cNvSpPr>
              <p:nvPr/>
            </p:nvSpPr>
            <p:spPr bwMode="auto">
              <a:xfrm>
                <a:off x="5530" y="1983"/>
                <a:ext cx="19" cy="19"/>
              </a:xfrm>
              <a:custGeom>
                <a:avLst/>
                <a:gdLst>
                  <a:gd name="T0" fmla="*/ 18 w 19"/>
                  <a:gd name="T1" fmla="*/ 5 h 19"/>
                  <a:gd name="T2" fmla="*/ 12 w 19"/>
                  <a:gd name="T3" fmla="*/ 0 h 19"/>
                  <a:gd name="T4" fmla="*/ 6 w 19"/>
                  <a:gd name="T5" fmla="*/ 0 h 19"/>
                  <a:gd name="T6" fmla="*/ 0 w 19"/>
                  <a:gd name="T7" fmla="*/ 5 h 19"/>
                  <a:gd name="T8" fmla="*/ 0 w 19"/>
                  <a:gd name="T9" fmla="*/ 10 h 19"/>
                  <a:gd name="T10" fmla="*/ 0 w 19"/>
                  <a:gd name="T11" fmla="*/ 10 h 19"/>
                  <a:gd name="T12" fmla="*/ 6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0"/>
                    </a:lnTo>
                    <a:lnTo>
                      <a:pt x="6"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834" name="Freeform 161"/>
              <p:cNvSpPr>
                <a:spLocks/>
              </p:cNvSpPr>
              <p:nvPr/>
            </p:nvSpPr>
            <p:spPr bwMode="auto">
              <a:xfrm>
                <a:off x="5539" y="1995"/>
                <a:ext cx="21" cy="21"/>
              </a:xfrm>
              <a:custGeom>
                <a:avLst/>
                <a:gdLst>
                  <a:gd name="T0" fmla="*/ 20 w 21"/>
                  <a:gd name="T1" fmla="*/ 5 h 21"/>
                  <a:gd name="T2" fmla="*/ 13 w 21"/>
                  <a:gd name="T3" fmla="*/ 0 h 21"/>
                  <a:gd name="T4" fmla="*/ 6 w 21"/>
                  <a:gd name="T5" fmla="*/ 0 h 21"/>
                  <a:gd name="T6" fmla="*/ 0 w 21"/>
                  <a:gd name="T7" fmla="*/ 5 h 21"/>
                  <a:gd name="T8" fmla="*/ 0 w 21"/>
                  <a:gd name="T9" fmla="*/ 14 h 21"/>
                  <a:gd name="T10" fmla="*/ 0 w 21"/>
                  <a:gd name="T11" fmla="*/ 14 h 21"/>
                  <a:gd name="T12" fmla="*/ 6 w 21"/>
                  <a:gd name="T13" fmla="*/ 20 h 21"/>
                  <a:gd name="T14" fmla="*/ 13 w 21"/>
                  <a:gd name="T15" fmla="*/ 20 h 21"/>
                  <a:gd name="T16" fmla="*/ 20 w 21"/>
                  <a:gd name="T17" fmla="*/ 14 h 21"/>
                  <a:gd name="T18" fmla="*/ 20 w 21"/>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20" y="5"/>
                    </a:moveTo>
                    <a:lnTo>
                      <a:pt x="13" y="0"/>
                    </a:lnTo>
                    <a:lnTo>
                      <a:pt x="6" y="0"/>
                    </a:lnTo>
                    <a:lnTo>
                      <a:pt x="0" y="5"/>
                    </a:lnTo>
                    <a:lnTo>
                      <a:pt x="0" y="14"/>
                    </a:lnTo>
                    <a:lnTo>
                      <a:pt x="6" y="20"/>
                    </a:lnTo>
                    <a:lnTo>
                      <a:pt x="13" y="20"/>
                    </a:lnTo>
                    <a:lnTo>
                      <a:pt x="20" y="14"/>
                    </a:lnTo>
                    <a:lnTo>
                      <a:pt x="20" y="5"/>
                    </a:lnTo>
                  </a:path>
                </a:pathLst>
              </a:custGeom>
              <a:solidFill>
                <a:srgbClr val="000000"/>
              </a:solidFill>
              <a:ln w="9525" cap="rnd">
                <a:noFill/>
                <a:round/>
                <a:headEnd/>
                <a:tailEnd/>
              </a:ln>
            </p:spPr>
            <p:txBody>
              <a:bodyPr/>
              <a:lstStyle/>
              <a:p>
                <a:endParaRPr lang="fr-FR"/>
              </a:p>
            </p:txBody>
          </p:sp>
          <p:sp>
            <p:nvSpPr>
              <p:cNvPr id="20835" name="Freeform 162"/>
              <p:cNvSpPr>
                <a:spLocks/>
              </p:cNvSpPr>
              <p:nvPr/>
            </p:nvSpPr>
            <p:spPr bwMode="auto">
              <a:xfrm>
                <a:off x="5546" y="2008"/>
                <a:ext cx="20" cy="19"/>
              </a:xfrm>
              <a:custGeom>
                <a:avLst/>
                <a:gdLst>
                  <a:gd name="T0" fmla="*/ 19 w 20"/>
                  <a:gd name="T1" fmla="*/ 5 h 19"/>
                  <a:gd name="T2" fmla="*/ 13 w 20"/>
                  <a:gd name="T3" fmla="*/ 0 h 19"/>
                  <a:gd name="T4" fmla="*/ 8 w 20"/>
                  <a:gd name="T5" fmla="*/ 0 h 19"/>
                  <a:gd name="T6" fmla="*/ 0 w 20"/>
                  <a:gd name="T7" fmla="*/ 5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2"/>
                    </a:lnTo>
                    <a:lnTo>
                      <a:pt x="8"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836" name="Freeform 163"/>
              <p:cNvSpPr>
                <a:spLocks/>
              </p:cNvSpPr>
              <p:nvPr/>
            </p:nvSpPr>
            <p:spPr bwMode="auto">
              <a:xfrm>
                <a:off x="5557" y="2020"/>
                <a:ext cx="20" cy="21"/>
              </a:xfrm>
              <a:custGeom>
                <a:avLst/>
                <a:gdLst>
                  <a:gd name="T0" fmla="*/ 19 w 20"/>
                  <a:gd name="T1" fmla="*/ 8 h 21"/>
                  <a:gd name="T2" fmla="*/ 13 w 20"/>
                  <a:gd name="T3" fmla="*/ 0 h 21"/>
                  <a:gd name="T4" fmla="*/ 8 w 20"/>
                  <a:gd name="T5" fmla="*/ 0 h 21"/>
                  <a:gd name="T6" fmla="*/ 0 w 20"/>
                  <a:gd name="T7" fmla="*/ 8 h 21"/>
                  <a:gd name="T8" fmla="*/ 0 w 20"/>
                  <a:gd name="T9" fmla="*/ 14 h 21"/>
                  <a:gd name="T10" fmla="*/ 0 w 20"/>
                  <a:gd name="T11" fmla="*/ 14 h 21"/>
                  <a:gd name="T12" fmla="*/ 8 w 20"/>
                  <a:gd name="T13" fmla="*/ 20 h 21"/>
                  <a:gd name="T14" fmla="*/ 13 w 20"/>
                  <a:gd name="T15" fmla="*/ 20 h 21"/>
                  <a:gd name="T16" fmla="*/ 19 w 20"/>
                  <a:gd name="T17" fmla="*/ 14 h 21"/>
                  <a:gd name="T18" fmla="*/ 19 w 20"/>
                  <a:gd name="T19" fmla="*/ 8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9" y="8"/>
                    </a:moveTo>
                    <a:lnTo>
                      <a:pt x="13" y="0"/>
                    </a:lnTo>
                    <a:lnTo>
                      <a:pt x="8" y="0"/>
                    </a:lnTo>
                    <a:lnTo>
                      <a:pt x="0" y="8"/>
                    </a:lnTo>
                    <a:lnTo>
                      <a:pt x="0" y="14"/>
                    </a:lnTo>
                    <a:lnTo>
                      <a:pt x="8" y="20"/>
                    </a:lnTo>
                    <a:lnTo>
                      <a:pt x="13" y="20"/>
                    </a:lnTo>
                    <a:lnTo>
                      <a:pt x="19" y="14"/>
                    </a:lnTo>
                    <a:lnTo>
                      <a:pt x="19" y="8"/>
                    </a:lnTo>
                  </a:path>
                </a:pathLst>
              </a:custGeom>
              <a:solidFill>
                <a:srgbClr val="000000"/>
              </a:solidFill>
              <a:ln w="9525" cap="rnd">
                <a:noFill/>
                <a:round/>
                <a:headEnd/>
                <a:tailEnd/>
              </a:ln>
            </p:spPr>
            <p:txBody>
              <a:bodyPr/>
              <a:lstStyle/>
              <a:p>
                <a:endParaRPr lang="fr-FR"/>
              </a:p>
            </p:txBody>
          </p:sp>
          <p:sp>
            <p:nvSpPr>
              <p:cNvPr id="20837" name="Freeform 164"/>
              <p:cNvSpPr>
                <a:spLocks/>
              </p:cNvSpPr>
              <p:nvPr/>
            </p:nvSpPr>
            <p:spPr bwMode="auto">
              <a:xfrm>
                <a:off x="5565" y="2035"/>
                <a:ext cx="20" cy="19"/>
              </a:xfrm>
              <a:custGeom>
                <a:avLst/>
                <a:gdLst>
                  <a:gd name="T0" fmla="*/ 19 w 20"/>
                  <a:gd name="T1" fmla="*/ 6 h 19"/>
                  <a:gd name="T2" fmla="*/ 13 w 20"/>
                  <a:gd name="T3" fmla="*/ 0 h 19"/>
                  <a:gd name="T4" fmla="*/ 5 w 20"/>
                  <a:gd name="T5" fmla="*/ 0 h 19"/>
                  <a:gd name="T6" fmla="*/ 0 w 20"/>
                  <a:gd name="T7" fmla="*/ 6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3" y="0"/>
                    </a:lnTo>
                    <a:lnTo>
                      <a:pt x="5" y="0"/>
                    </a:lnTo>
                    <a:lnTo>
                      <a:pt x="0" y="6"/>
                    </a:lnTo>
                    <a:lnTo>
                      <a:pt x="0" y="12"/>
                    </a:lnTo>
                    <a:lnTo>
                      <a:pt x="5" y="18"/>
                    </a:lnTo>
                    <a:lnTo>
                      <a:pt x="13" y="18"/>
                    </a:lnTo>
                    <a:lnTo>
                      <a:pt x="19" y="12"/>
                    </a:lnTo>
                    <a:lnTo>
                      <a:pt x="19" y="6"/>
                    </a:lnTo>
                  </a:path>
                </a:pathLst>
              </a:custGeom>
              <a:solidFill>
                <a:srgbClr val="000000"/>
              </a:solidFill>
              <a:ln w="9525" cap="rnd">
                <a:noFill/>
                <a:round/>
                <a:headEnd/>
                <a:tailEnd/>
              </a:ln>
            </p:spPr>
            <p:txBody>
              <a:bodyPr/>
              <a:lstStyle/>
              <a:p>
                <a:endParaRPr lang="fr-FR"/>
              </a:p>
            </p:txBody>
          </p:sp>
          <p:sp>
            <p:nvSpPr>
              <p:cNvPr id="20838" name="Freeform 165"/>
              <p:cNvSpPr>
                <a:spLocks/>
              </p:cNvSpPr>
              <p:nvPr/>
            </p:nvSpPr>
            <p:spPr bwMode="auto">
              <a:xfrm>
                <a:off x="5576" y="2048"/>
                <a:ext cx="19" cy="19"/>
              </a:xfrm>
              <a:custGeom>
                <a:avLst/>
                <a:gdLst>
                  <a:gd name="T0" fmla="*/ 18 w 19"/>
                  <a:gd name="T1" fmla="*/ 5 h 19"/>
                  <a:gd name="T2" fmla="*/ 10 w 19"/>
                  <a:gd name="T3" fmla="*/ 0 h 19"/>
                  <a:gd name="T4" fmla="*/ 5 w 19"/>
                  <a:gd name="T5" fmla="*/ 0 h 19"/>
                  <a:gd name="T6" fmla="*/ 0 w 19"/>
                  <a:gd name="T7" fmla="*/ 5 h 19"/>
                  <a:gd name="T8" fmla="*/ 0 w 19"/>
                  <a:gd name="T9" fmla="*/ 10 h 19"/>
                  <a:gd name="T10" fmla="*/ 0 w 19"/>
                  <a:gd name="T11" fmla="*/ 10 h 19"/>
                  <a:gd name="T12" fmla="*/ 5 w 19"/>
                  <a:gd name="T13" fmla="*/ 18 h 19"/>
                  <a:gd name="T14" fmla="*/ 10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0" y="0"/>
                    </a:lnTo>
                    <a:lnTo>
                      <a:pt x="5" y="0"/>
                    </a:lnTo>
                    <a:lnTo>
                      <a:pt x="0" y="5"/>
                    </a:lnTo>
                    <a:lnTo>
                      <a:pt x="0" y="10"/>
                    </a:lnTo>
                    <a:lnTo>
                      <a:pt x="5" y="18"/>
                    </a:lnTo>
                    <a:lnTo>
                      <a:pt x="10" y="18"/>
                    </a:lnTo>
                    <a:lnTo>
                      <a:pt x="18" y="10"/>
                    </a:lnTo>
                    <a:lnTo>
                      <a:pt x="18" y="5"/>
                    </a:lnTo>
                  </a:path>
                </a:pathLst>
              </a:custGeom>
              <a:solidFill>
                <a:srgbClr val="000000"/>
              </a:solidFill>
              <a:ln w="9525" cap="rnd">
                <a:noFill/>
                <a:round/>
                <a:headEnd/>
                <a:tailEnd/>
              </a:ln>
            </p:spPr>
            <p:txBody>
              <a:bodyPr/>
              <a:lstStyle/>
              <a:p>
                <a:endParaRPr lang="fr-FR"/>
              </a:p>
            </p:txBody>
          </p:sp>
          <p:sp>
            <p:nvSpPr>
              <p:cNvPr id="20839" name="Freeform 166"/>
              <p:cNvSpPr>
                <a:spLocks/>
              </p:cNvSpPr>
              <p:nvPr/>
            </p:nvSpPr>
            <p:spPr bwMode="auto">
              <a:xfrm>
                <a:off x="5584" y="2060"/>
                <a:ext cx="19" cy="21"/>
              </a:xfrm>
              <a:custGeom>
                <a:avLst/>
                <a:gdLst>
                  <a:gd name="T0" fmla="*/ 18 w 19"/>
                  <a:gd name="T1" fmla="*/ 5 h 21"/>
                  <a:gd name="T2" fmla="*/ 12 w 19"/>
                  <a:gd name="T3" fmla="*/ 0 h 21"/>
                  <a:gd name="T4" fmla="*/ 6 w 19"/>
                  <a:gd name="T5" fmla="*/ 0 h 21"/>
                  <a:gd name="T6" fmla="*/ 0 w 19"/>
                  <a:gd name="T7" fmla="*/ 5 h 21"/>
                  <a:gd name="T8" fmla="*/ 0 w 19"/>
                  <a:gd name="T9" fmla="*/ 14 h 21"/>
                  <a:gd name="T10" fmla="*/ 0 w 19"/>
                  <a:gd name="T11" fmla="*/ 14 h 21"/>
                  <a:gd name="T12" fmla="*/ 6 w 19"/>
                  <a:gd name="T13" fmla="*/ 20 h 21"/>
                  <a:gd name="T14" fmla="*/ 12 w 19"/>
                  <a:gd name="T15" fmla="*/ 20 h 21"/>
                  <a:gd name="T16" fmla="*/ 18 w 19"/>
                  <a:gd name="T17" fmla="*/ 14 h 21"/>
                  <a:gd name="T18" fmla="*/ 18 w 19"/>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1"/>
                  <a:gd name="T32" fmla="*/ 19 w 19"/>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1">
                    <a:moveTo>
                      <a:pt x="18" y="5"/>
                    </a:moveTo>
                    <a:lnTo>
                      <a:pt x="12" y="0"/>
                    </a:lnTo>
                    <a:lnTo>
                      <a:pt x="6" y="0"/>
                    </a:lnTo>
                    <a:lnTo>
                      <a:pt x="0" y="5"/>
                    </a:lnTo>
                    <a:lnTo>
                      <a:pt x="0" y="14"/>
                    </a:lnTo>
                    <a:lnTo>
                      <a:pt x="6" y="20"/>
                    </a:lnTo>
                    <a:lnTo>
                      <a:pt x="12" y="20"/>
                    </a:lnTo>
                    <a:lnTo>
                      <a:pt x="18" y="14"/>
                    </a:lnTo>
                    <a:lnTo>
                      <a:pt x="18" y="5"/>
                    </a:lnTo>
                  </a:path>
                </a:pathLst>
              </a:custGeom>
              <a:solidFill>
                <a:srgbClr val="000000"/>
              </a:solidFill>
              <a:ln w="9525" cap="rnd">
                <a:noFill/>
                <a:round/>
                <a:headEnd/>
                <a:tailEnd/>
              </a:ln>
            </p:spPr>
            <p:txBody>
              <a:bodyPr/>
              <a:lstStyle/>
              <a:p>
                <a:endParaRPr lang="fr-FR"/>
              </a:p>
            </p:txBody>
          </p:sp>
          <p:sp>
            <p:nvSpPr>
              <p:cNvPr id="20840" name="Freeform 167"/>
              <p:cNvSpPr>
                <a:spLocks/>
              </p:cNvSpPr>
              <p:nvPr/>
            </p:nvSpPr>
            <p:spPr bwMode="auto">
              <a:xfrm>
                <a:off x="5594" y="2073"/>
                <a:ext cx="21" cy="20"/>
              </a:xfrm>
              <a:custGeom>
                <a:avLst/>
                <a:gdLst>
                  <a:gd name="T0" fmla="*/ 20 w 21"/>
                  <a:gd name="T1" fmla="*/ 5 h 20"/>
                  <a:gd name="T2" fmla="*/ 13 w 21"/>
                  <a:gd name="T3" fmla="*/ 0 h 20"/>
                  <a:gd name="T4" fmla="*/ 6 w 21"/>
                  <a:gd name="T5" fmla="*/ 0 h 20"/>
                  <a:gd name="T6" fmla="*/ 0 w 21"/>
                  <a:gd name="T7" fmla="*/ 5 h 20"/>
                  <a:gd name="T8" fmla="*/ 0 w 21"/>
                  <a:gd name="T9" fmla="*/ 13 h 20"/>
                  <a:gd name="T10" fmla="*/ 0 w 21"/>
                  <a:gd name="T11" fmla="*/ 13 h 20"/>
                  <a:gd name="T12" fmla="*/ 6 w 21"/>
                  <a:gd name="T13" fmla="*/ 19 h 20"/>
                  <a:gd name="T14" fmla="*/ 13 w 21"/>
                  <a:gd name="T15" fmla="*/ 19 h 20"/>
                  <a:gd name="T16" fmla="*/ 20 w 21"/>
                  <a:gd name="T17" fmla="*/ 13 h 20"/>
                  <a:gd name="T18" fmla="*/ 20 w 21"/>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0"/>
                  <a:gd name="T32" fmla="*/ 21 w 21"/>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0">
                    <a:moveTo>
                      <a:pt x="20" y="5"/>
                    </a:moveTo>
                    <a:lnTo>
                      <a:pt x="13" y="0"/>
                    </a:lnTo>
                    <a:lnTo>
                      <a:pt x="6" y="0"/>
                    </a:lnTo>
                    <a:lnTo>
                      <a:pt x="0" y="5"/>
                    </a:lnTo>
                    <a:lnTo>
                      <a:pt x="0" y="13"/>
                    </a:lnTo>
                    <a:lnTo>
                      <a:pt x="6" y="19"/>
                    </a:lnTo>
                    <a:lnTo>
                      <a:pt x="13" y="19"/>
                    </a:lnTo>
                    <a:lnTo>
                      <a:pt x="20" y="13"/>
                    </a:lnTo>
                    <a:lnTo>
                      <a:pt x="20" y="5"/>
                    </a:lnTo>
                  </a:path>
                </a:pathLst>
              </a:custGeom>
              <a:solidFill>
                <a:srgbClr val="000000"/>
              </a:solidFill>
              <a:ln w="9525" cap="rnd">
                <a:noFill/>
                <a:round/>
                <a:headEnd/>
                <a:tailEnd/>
              </a:ln>
            </p:spPr>
            <p:txBody>
              <a:bodyPr/>
              <a:lstStyle/>
              <a:p>
                <a:endParaRPr lang="fr-FR"/>
              </a:p>
            </p:txBody>
          </p:sp>
          <p:sp>
            <p:nvSpPr>
              <p:cNvPr id="20841" name="Freeform 168"/>
              <p:cNvSpPr>
                <a:spLocks/>
              </p:cNvSpPr>
              <p:nvPr/>
            </p:nvSpPr>
            <p:spPr bwMode="auto">
              <a:xfrm>
                <a:off x="5601" y="2085"/>
                <a:ext cx="20" cy="21"/>
              </a:xfrm>
              <a:custGeom>
                <a:avLst/>
                <a:gdLst>
                  <a:gd name="T0" fmla="*/ 19 w 20"/>
                  <a:gd name="T1" fmla="*/ 8 h 21"/>
                  <a:gd name="T2" fmla="*/ 13 w 20"/>
                  <a:gd name="T3" fmla="*/ 0 h 21"/>
                  <a:gd name="T4" fmla="*/ 8 w 20"/>
                  <a:gd name="T5" fmla="*/ 0 h 21"/>
                  <a:gd name="T6" fmla="*/ 0 w 20"/>
                  <a:gd name="T7" fmla="*/ 8 h 21"/>
                  <a:gd name="T8" fmla="*/ 0 w 20"/>
                  <a:gd name="T9" fmla="*/ 14 h 21"/>
                  <a:gd name="T10" fmla="*/ 0 w 20"/>
                  <a:gd name="T11" fmla="*/ 14 h 21"/>
                  <a:gd name="T12" fmla="*/ 8 w 20"/>
                  <a:gd name="T13" fmla="*/ 20 h 21"/>
                  <a:gd name="T14" fmla="*/ 13 w 20"/>
                  <a:gd name="T15" fmla="*/ 20 h 21"/>
                  <a:gd name="T16" fmla="*/ 19 w 20"/>
                  <a:gd name="T17" fmla="*/ 14 h 21"/>
                  <a:gd name="T18" fmla="*/ 19 w 20"/>
                  <a:gd name="T19" fmla="*/ 8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9" y="8"/>
                    </a:moveTo>
                    <a:lnTo>
                      <a:pt x="13" y="0"/>
                    </a:lnTo>
                    <a:lnTo>
                      <a:pt x="8" y="0"/>
                    </a:lnTo>
                    <a:lnTo>
                      <a:pt x="0" y="8"/>
                    </a:lnTo>
                    <a:lnTo>
                      <a:pt x="0" y="14"/>
                    </a:lnTo>
                    <a:lnTo>
                      <a:pt x="8" y="20"/>
                    </a:lnTo>
                    <a:lnTo>
                      <a:pt x="13" y="20"/>
                    </a:lnTo>
                    <a:lnTo>
                      <a:pt x="19" y="14"/>
                    </a:lnTo>
                    <a:lnTo>
                      <a:pt x="19" y="8"/>
                    </a:lnTo>
                  </a:path>
                </a:pathLst>
              </a:custGeom>
              <a:solidFill>
                <a:srgbClr val="000000"/>
              </a:solidFill>
              <a:ln w="9525" cap="rnd">
                <a:noFill/>
                <a:round/>
                <a:headEnd/>
                <a:tailEnd/>
              </a:ln>
            </p:spPr>
            <p:txBody>
              <a:bodyPr/>
              <a:lstStyle/>
              <a:p>
                <a:endParaRPr lang="fr-FR"/>
              </a:p>
            </p:txBody>
          </p:sp>
          <p:sp>
            <p:nvSpPr>
              <p:cNvPr id="20842" name="Freeform 169"/>
              <p:cNvSpPr>
                <a:spLocks/>
              </p:cNvSpPr>
              <p:nvPr/>
            </p:nvSpPr>
            <p:spPr bwMode="auto">
              <a:xfrm>
                <a:off x="5612" y="2096"/>
                <a:ext cx="21" cy="20"/>
              </a:xfrm>
              <a:custGeom>
                <a:avLst/>
                <a:gdLst>
                  <a:gd name="T0" fmla="*/ 20 w 21"/>
                  <a:gd name="T1" fmla="*/ 8 h 20"/>
                  <a:gd name="T2" fmla="*/ 14 w 21"/>
                  <a:gd name="T3" fmla="*/ 0 h 20"/>
                  <a:gd name="T4" fmla="*/ 8 w 21"/>
                  <a:gd name="T5" fmla="*/ 0 h 20"/>
                  <a:gd name="T6" fmla="*/ 0 w 21"/>
                  <a:gd name="T7" fmla="*/ 8 h 20"/>
                  <a:gd name="T8" fmla="*/ 0 w 21"/>
                  <a:gd name="T9" fmla="*/ 13 h 20"/>
                  <a:gd name="T10" fmla="*/ 0 w 21"/>
                  <a:gd name="T11" fmla="*/ 13 h 20"/>
                  <a:gd name="T12" fmla="*/ 8 w 21"/>
                  <a:gd name="T13" fmla="*/ 19 h 20"/>
                  <a:gd name="T14" fmla="*/ 14 w 21"/>
                  <a:gd name="T15" fmla="*/ 19 h 20"/>
                  <a:gd name="T16" fmla="*/ 20 w 21"/>
                  <a:gd name="T17" fmla="*/ 13 h 20"/>
                  <a:gd name="T18" fmla="*/ 20 w 21"/>
                  <a:gd name="T19" fmla="*/ 8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0"/>
                  <a:gd name="T32" fmla="*/ 21 w 21"/>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0">
                    <a:moveTo>
                      <a:pt x="20" y="8"/>
                    </a:moveTo>
                    <a:lnTo>
                      <a:pt x="14" y="0"/>
                    </a:lnTo>
                    <a:lnTo>
                      <a:pt x="8" y="0"/>
                    </a:lnTo>
                    <a:lnTo>
                      <a:pt x="0" y="8"/>
                    </a:lnTo>
                    <a:lnTo>
                      <a:pt x="0" y="13"/>
                    </a:lnTo>
                    <a:lnTo>
                      <a:pt x="8" y="19"/>
                    </a:lnTo>
                    <a:lnTo>
                      <a:pt x="14" y="19"/>
                    </a:lnTo>
                    <a:lnTo>
                      <a:pt x="20" y="13"/>
                    </a:lnTo>
                    <a:lnTo>
                      <a:pt x="20" y="8"/>
                    </a:lnTo>
                  </a:path>
                </a:pathLst>
              </a:custGeom>
              <a:solidFill>
                <a:srgbClr val="000000"/>
              </a:solidFill>
              <a:ln w="9525" cap="rnd">
                <a:noFill/>
                <a:round/>
                <a:headEnd/>
                <a:tailEnd/>
              </a:ln>
            </p:spPr>
            <p:txBody>
              <a:bodyPr/>
              <a:lstStyle/>
              <a:p>
                <a:endParaRPr lang="fr-FR"/>
              </a:p>
            </p:txBody>
          </p:sp>
          <p:sp>
            <p:nvSpPr>
              <p:cNvPr id="20843" name="Freeform 170"/>
              <p:cNvSpPr>
                <a:spLocks/>
              </p:cNvSpPr>
              <p:nvPr/>
            </p:nvSpPr>
            <p:spPr bwMode="auto">
              <a:xfrm>
                <a:off x="5620" y="2111"/>
                <a:ext cx="20" cy="19"/>
              </a:xfrm>
              <a:custGeom>
                <a:avLst/>
                <a:gdLst>
                  <a:gd name="T0" fmla="*/ 19 w 20"/>
                  <a:gd name="T1" fmla="*/ 6 h 19"/>
                  <a:gd name="T2" fmla="*/ 13 w 20"/>
                  <a:gd name="T3" fmla="*/ 0 h 19"/>
                  <a:gd name="T4" fmla="*/ 5 w 20"/>
                  <a:gd name="T5" fmla="*/ 0 h 19"/>
                  <a:gd name="T6" fmla="*/ 0 w 20"/>
                  <a:gd name="T7" fmla="*/ 6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3" y="0"/>
                    </a:lnTo>
                    <a:lnTo>
                      <a:pt x="5" y="0"/>
                    </a:lnTo>
                    <a:lnTo>
                      <a:pt x="0" y="6"/>
                    </a:lnTo>
                    <a:lnTo>
                      <a:pt x="0" y="12"/>
                    </a:lnTo>
                    <a:lnTo>
                      <a:pt x="5" y="18"/>
                    </a:lnTo>
                    <a:lnTo>
                      <a:pt x="13" y="18"/>
                    </a:lnTo>
                    <a:lnTo>
                      <a:pt x="19" y="12"/>
                    </a:lnTo>
                    <a:lnTo>
                      <a:pt x="19" y="6"/>
                    </a:lnTo>
                  </a:path>
                </a:pathLst>
              </a:custGeom>
              <a:solidFill>
                <a:srgbClr val="000000"/>
              </a:solidFill>
              <a:ln w="9525" cap="rnd">
                <a:noFill/>
                <a:round/>
                <a:headEnd/>
                <a:tailEnd/>
              </a:ln>
            </p:spPr>
            <p:txBody>
              <a:bodyPr/>
              <a:lstStyle/>
              <a:p>
                <a:endParaRPr lang="fr-FR"/>
              </a:p>
            </p:txBody>
          </p:sp>
          <p:sp>
            <p:nvSpPr>
              <p:cNvPr id="20844" name="Freeform 171"/>
              <p:cNvSpPr>
                <a:spLocks/>
              </p:cNvSpPr>
              <p:nvPr/>
            </p:nvSpPr>
            <p:spPr bwMode="auto">
              <a:xfrm>
                <a:off x="5632" y="2124"/>
                <a:ext cx="19" cy="20"/>
              </a:xfrm>
              <a:custGeom>
                <a:avLst/>
                <a:gdLst>
                  <a:gd name="T0" fmla="*/ 18 w 19"/>
                  <a:gd name="T1" fmla="*/ 6 h 20"/>
                  <a:gd name="T2" fmla="*/ 10 w 19"/>
                  <a:gd name="T3" fmla="*/ 0 h 20"/>
                  <a:gd name="T4" fmla="*/ 5 w 19"/>
                  <a:gd name="T5" fmla="*/ 0 h 20"/>
                  <a:gd name="T6" fmla="*/ 0 w 19"/>
                  <a:gd name="T7" fmla="*/ 6 h 20"/>
                  <a:gd name="T8" fmla="*/ 0 w 19"/>
                  <a:gd name="T9" fmla="*/ 12 h 20"/>
                  <a:gd name="T10" fmla="*/ 0 w 19"/>
                  <a:gd name="T11" fmla="*/ 12 h 20"/>
                  <a:gd name="T12" fmla="*/ 5 w 19"/>
                  <a:gd name="T13" fmla="*/ 19 h 20"/>
                  <a:gd name="T14" fmla="*/ 10 w 19"/>
                  <a:gd name="T15" fmla="*/ 19 h 20"/>
                  <a:gd name="T16" fmla="*/ 18 w 19"/>
                  <a:gd name="T17" fmla="*/ 12 h 20"/>
                  <a:gd name="T18" fmla="*/ 18 w 19"/>
                  <a:gd name="T19" fmla="*/ 6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0"/>
                  <a:gd name="T32" fmla="*/ 19 w 19"/>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0">
                    <a:moveTo>
                      <a:pt x="18" y="6"/>
                    </a:moveTo>
                    <a:lnTo>
                      <a:pt x="10" y="0"/>
                    </a:lnTo>
                    <a:lnTo>
                      <a:pt x="5" y="0"/>
                    </a:lnTo>
                    <a:lnTo>
                      <a:pt x="0" y="6"/>
                    </a:lnTo>
                    <a:lnTo>
                      <a:pt x="0" y="12"/>
                    </a:lnTo>
                    <a:lnTo>
                      <a:pt x="5" y="19"/>
                    </a:lnTo>
                    <a:lnTo>
                      <a:pt x="10" y="19"/>
                    </a:lnTo>
                    <a:lnTo>
                      <a:pt x="18" y="12"/>
                    </a:lnTo>
                    <a:lnTo>
                      <a:pt x="18" y="6"/>
                    </a:lnTo>
                  </a:path>
                </a:pathLst>
              </a:custGeom>
              <a:solidFill>
                <a:srgbClr val="000000"/>
              </a:solidFill>
              <a:ln w="9525" cap="rnd">
                <a:noFill/>
                <a:round/>
                <a:headEnd/>
                <a:tailEnd/>
              </a:ln>
            </p:spPr>
            <p:txBody>
              <a:bodyPr/>
              <a:lstStyle/>
              <a:p>
                <a:endParaRPr lang="fr-FR"/>
              </a:p>
            </p:txBody>
          </p:sp>
          <p:sp>
            <p:nvSpPr>
              <p:cNvPr id="20845" name="Freeform 172"/>
              <p:cNvSpPr>
                <a:spLocks/>
              </p:cNvSpPr>
              <p:nvPr/>
            </p:nvSpPr>
            <p:spPr bwMode="auto">
              <a:xfrm>
                <a:off x="5639" y="2136"/>
                <a:ext cx="21" cy="20"/>
              </a:xfrm>
              <a:custGeom>
                <a:avLst/>
                <a:gdLst>
                  <a:gd name="T0" fmla="*/ 20 w 21"/>
                  <a:gd name="T1" fmla="*/ 5 h 20"/>
                  <a:gd name="T2" fmla="*/ 13 w 21"/>
                  <a:gd name="T3" fmla="*/ 0 h 20"/>
                  <a:gd name="T4" fmla="*/ 6 w 21"/>
                  <a:gd name="T5" fmla="*/ 0 h 20"/>
                  <a:gd name="T6" fmla="*/ 0 w 21"/>
                  <a:gd name="T7" fmla="*/ 5 h 20"/>
                  <a:gd name="T8" fmla="*/ 0 w 21"/>
                  <a:gd name="T9" fmla="*/ 10 h 20"/>
                  <a:gd name="T10" fmla="*/ 0 w 21"/>
                  <a:gd name="T11" fmla="*/ 10 h 20"/>
                  <a:gd name="T12" fmla="*/ 6 w 21"/>
                  <a:gd name="T13" fmla="*/ 19 h 20"/>
                  <a:gd name="T14" fmla="*/ 13 w 21"/>
                  <a:gd name="T15" fmla="*/ 19 h 20"/>
                  <a:gd name="T16" fmla="*/ 20 w 21"/>
                  <a:gd name="T17" fmla="*/ 10 h 20"/>
                  <a:gd name="T18" fmla="*/ 20 w 21"/>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0"/>
                  <a:gd name="T32" fmla="*/ 21 w 21"/>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0">
                    <a:moveTo>
                      <a:pt x="20" y="5"/>
                    </a:moveTo>
                    <a:lnTo>
                      <a:pt x="13" y="0"/>
                    </a:lnTo>
                    <a:lnTo>
                      <a:pt x="6" y="0"/>
                    </a:lnTo>
                    <a:lnTo>
                      <a:pt x="0" y="5"/>
                    </a:lnTo>
                    <a:lnTo>
                      <a:pt x="0" y="10"/>
                    </a:lnTo>
                    <a:lnTo>
                      <a:pt x="6" y="19"/>
                    </a:lnTo>
                    <a:lnTo>
                      <a:pt x="13" y="19"/>
                    </a:lnTo>
                    <a:lnTo>
                      <a:pt x="20" y="10"/>
                    </a:lnTo>
                    <a:lnTo>
                      <a:pt x="20" y="5"/>
                    </a:lnTo>
                  </a:path>
                </a:pathLst>
              </a:custGeom>
              <a:solidFill>
                <a:srgbClr val="000000"/>
              </a:solidFill>
              <a:ln w="9525" cap="rnd">
                <a:noFill/>
                <a:round/>
                <a:headEnd/>
                <a:tailEnd/>
              </a:ln>
            </p:spPr>
            <p:txBody>
              <a:bodyPr/>
              <a:lstStyle/>
              <a:p>
                <a:endParaRPr lang="fr-FR"/>
              </a:p>
            </p:txBody>
          </p:sp>
          <p:sp>
            <p:nvSpPr>
              <p:cNvPr id="20846" name="Freeform 173"/>
              <p:cNvSpPr>
                <a:spLocks/>
              </p:cNvSpPr>
              <p:nvPr/>
            </p:nvSpPr>
            <p:spPr bwMode="auto">
              <a:xfrm>
                <a:off x="5647" y="2150"/>
                <a:ext cx="20" cy="19"/>
              </a:xfrm>
              <a:custGeom>
                <a:avLst/>
                <a:gdLst>
                  <a:gd name="T0" fmla="*/ 19 w 20"/>
                  <a:gd name="T1" fmla="*/ 5 h 19"/>
                  <a:gd name="T2" fmla="*/ 13 w 20"/>
                  <a:gd name="T3" fmla="*/ 0 h 19"/>
                  <a:gd name="T4" fmla="*/ 8 w 20"/>
                  <a:gd name="T5" fmla="*/ 0 h 19"/>
                  <a:gd name="T6" fmla="*/ 0 w 20"/>
                  <a:gd name="T7" fmla="*/ 5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2"/>
                    </a:lnTo>
                    <a:lnTo>
                      <a:pt x="8"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847" name="Freeform 174"/>
              <p:cNvSpPr>
                <a:spLocks/>
              </p:cNvSpPr>
              <p:nvPr/>
            </p:nvSpPr>
            <p:spPr bwMode="auto">
              <a:xfrm>
                <a:off x="5657" y="2161"/>
                <a:ext cx="19" cy="20"/>
              </a:xfrm>
              <a:custGeom>
                <a:avLst/>
                <a:gdLst>
                  <a:gd name="T0" fmla="*/ 18 w 19"/>
                  <a:gd name="T1" fmla="*/ 8 h 20"/>
                  <a:gd name="T2" fmla="*/ 12 w 19"/>
                  <a:gd name="T3" fmla="*/ 0 h 20"/>
                  <a:gd name="T4" fmla="*/ 7 w 19"/>
                  <a:gd name="T5" fmla="*/ 0 h 20"/>
                  <a:gd name="T6" fmla="*/ 0 w 19"/>
                  <a:gd name="T7" fmla="*/ 8 h 20"/>
                  <a:gd name="T8" fmla="*/ 0 w 19"/>
                  <a:gd name="T9" fmla="*/ 13 h 20"/>
                  <a:gd name="T10" fmla="*/ 0 w 19"/>
                  <a:gd name="T11" fmla="*/ 13 h 20"/>
                  <a:gd name="T12" fmla="*/ 7 w 19"/>
                  <a:gd name="T13" fmla="*/ 19 h 20"/>
                  <a:gd name="T14" fmla="*/ 12 w 19"/>
                  <a:gd name="T15" fmla="*/ 19 h 20"/>
                  <a:gd name="T16" fmla="*/ 18 w 19"/>
                  <a:gd name="T17" fmla="*/ 13 h 20"/>
                  <a:gd name="T18" fmla="*/ 18 w 19"/>
                  <a:gd name="T19" fmla="*/ 8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0"/>
                  <a:gd name="T32" fmla="*/ 19 w 19"/>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0">
                    <a:moveTo>
                      <a:pt x="18" y="8"/>
                    </a:moveTo>
                    <a:lnTo>
                      <a:pt x="12" y="0"/>
                    </a:lnTo>
                    <a:lnTo>
                      <a:pt x="7" y="0"/>
                    </a:lnTo>
                    <a:lnTo>
                      <a:pt x="0" y="8"/>
                    </a:lnTo>
                    <a:lnTo>
                      <a:pt x="0" y="13"/>
                    </a:lnTo>
                    <a:lnTo>
                      <a:pt x="7" y="19"/>
                    </a:lnTo>
                    <a:lnTo>
                      <a:pt x="12" y="19"/>
                    </a:lnTo>
                    <a:lnTo>
                      <a:pt x="18" y="13"/>
                    </a:lnTo>
                    <a:lnTo>
                      <a:pt x="18" y="8"/>
                    </a:lnTo>
                  </a:path>
                </a:pathLst>
              </a:custGeom>
              <a:solidFill>
                <a:srgbClr val="000000"/>
              </a:solidFill>
              <a:ln w="9525" cap="rnd">
                <a:noFill/>
                <a:round/>
                <a:headEnd/>
                <a:tailEnd/>
              </a:ln>
            </p:spPr>
            <p:txBody>
              <a:bodyPr/>
              <a:lstStyle/>
              <a:p>
                <a:endParaRPr lang="fr-FR"/>
              </a:p>
            </p:txBody>
          </p:sp>
          <p:sp>
            <p:nvSpPr>
              <p:cNvPr id="20848" name="Freeform 175"/>
              <p:cNvSpPr>
                <a:spLocks/>
              </p:cNvSpPr>
              <p:nvPr/>
            </p:nvSpPr>
            <p:spPr bwMode="auto">
              <a:xfrm>
                <a:off x="5666" y="2176"/>
                <a:ext cx="18" cy="20"/>
              </a:xfrm>
              <a:custGeom>
                <a:avLst/>
                <a:gdLst>
                  <a:gd name="T0" fmla="*/ 17 w 18"/>
                  <a:gd name="T1" fmla="*/ 6 h 20"/>
                  <a:gd name="T2" fmla="*/ 12 w 18"/>
                  <a:gd name="T3" fmla="*/ 0 h 20"/>
                  <a:gd name="T4" fmla="*/ 4 w 18"/>
                  <a:gd name="T5" fmla="*/ 0 h 20"/>
                  <a:gd name="T6" fmla="*/ 0 w 18"/>
                  <a:gd name="T7" fmla="*/ 6 h 20"/>
                  <a:gd name="T8" fmla="*/ 0 w 18"/>
                  <a:gd name="T9" fmla="*/ 12 h 20"/>
                  <a:gd name="T10" fmla="*/ 0 w 18"/>
                  <a:gd name="T11" fmla="*/ 12 h 20"/>
                  <a:gd name="T12" fmla="*/ 4 w 18"/>
                  <a:gd name="T13" fmla="*/ 19 h 20"/>
                  <a:gd name="T14" fmla="*/ 12 w 18"/>
                  <a:gd name="T15" fmla="*/ 19 h 20"/>
                  <a:gd name="T16" fmla="*/ 17 w 18"/>
                  <a:gd name="T17" fmla="*/ 12 h 20"/>
                  <a:gd name="T18" fmla="*/ 17 w 18"/>
                  <a:gd name="T19" fmla="*/ 6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20"/>
                  <a:gd name="T32" fmla="*/ 18 w 18"/>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20">
                    <a:moveTo>
                      <a:pt x="17" y="6"/>
                    </a:moveTo>
                    <a:lnTo>
                      <a:pt x="12" y="0"/>
                    </a:lnTo>
                    <a:lnTo>
                      <a:pt x="4" y="0"/>
                    </a:lnTo>
                    <a:lnTo>
                      <a:pt x="0" y="6"/>
                    </a:lnTo>
                    <a:lnTo>
                      <a:pt x="0" y="12"/>
                    </a:lnTo>
                    <a:lnTo>
                      <a:pt x="4" y="19"/>
                    </a:lnTo>
                    <a:lnTo>
                      <a:pt x="12" y="19"/>
                    </a:lnTo>
                    <a:lnTo>
                      <a:pt x="17" y="12"/>
                    </a:lnTo>
                    <a:lnTo>
                      <a:pt x="17" y="6"/>
                    </a:lnTo>
                  </a:path>
                </a:pathLst>
              </a:custGeom>
              <a:solidFill>
                <a:srgbClr val="000000"/>
              </a:solidFill>
              <a:ln w="9525" cap="rnd">
                <a:noFill/>
                <a:round/>
                <a:headEnd/>
                <a:tailEnd/>
              </a:ln>
            </p:spPr>
            <p:txBody>
              <a:bodyPr/>
              <a:lstStyle/>
              <a:p>
                <a:endParaRPr lang="fr-FR"/>
              </a:p>
            </p:txBody>
          </p:sp>
          <p:sp>
            <p:nvSpPr>
              <p:cNvPr id="20849" name="Freeform 176"/>
              <p:cNvSpPr>
                <a:spLocks/>
              </p:cNvSpPr>
              <p:nvPr/>
            </p:nvSpPr>
            <p:spPr bwMode="auto">
              <a:xfrm>
                <a:off x="5675" y="2187"/>
                <a:ext cx="21" cy="21"/>
              </a:xfrm>
              <a:custGeom>
                <a:avLst/>
                <a:gdLst>
                  <a:gd name="T0" fmla="*/ 20 w 21"/>
                  <a:gd name="T1" fmla="*/ 6 h 21"/>
                  <a:gd name="T2" fmla="*/ 14 w 21"/>
                  <a:gd name="T3" fmla="*/ 0 h 21"/>
                  <a:gd name="T4" fmla="*/ 5 w 21"/>
                  <a:gd name="T5" fmla="*/ 0 h 21"/>
                  <a:gd name="T6" fmla="*/ 0 w 21"/>
                  <a:gd name="T7" fmla="*/ 6 h 21"/>
                  <a:gd name="T8" fmla="*/ 0 w 21"/>
                  <a:gd name="T9" fmla="*/ 13 h 21"/>
                  <a:gd name="T10" fmla="*/ 0 w 21"/>
                  <a:gd name="T11" fmla="*/ 13 h 21"/>
                  <a:gd name="T12" fmla="*/ 5 w 21"/>
                  <a:gd name="T13" fmla="*/ 20 h 21"/>
                  <a:gd name="T14" fmla="*/ 14 w 21"/>
                  <a:gd name="T15" fmla="*/ 20 h 21"/>
                  <a:gd name="T16" fmla="*/ 20 w 21"/>
                  <a:gd name="T17" fmla="*/ 13 h 21"/>
                  <a:gd name="T18" fmla="*/ 20 w 21"/>
                  <a:gd name="T19" fmla="*/ 6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20" y="6"/>
                    </a:moveTo>
                    <a:lnTo>
                      <a:pt x="14" y="0"/>
                    </a:lnTo>
                    <a:lnTo>
                      <a:pt x="5" y="0"/>
                    </a:lnTo>
                    <a:lnTo>
                      <a:pt x="0" y="6"/>
                    </a:lnTo>
                    <a:lnTo>
                      <a:pt x="0" y="13"/>
                    </a:lnTo>
                    <a:lnTo>
                      <a:pt x="5" y="20"/>
                    </a:lnTo>
                    <a:lnTo>
                      <a:pt x="14" y="20"/>
                    </a:lnTo>
                    <a:lnTo>
                      <a:pt x="20" y="13"/>
                    </a:lnTo>
                    <a:lnTo>
                      <a:pt x="20" y="6"/>
                    </a:lnTo>
                  </a:path>
                </a:pathLst>
              </a:custGeom>
              <a:solidFill>
                <a:srgbClr val="000000"/>
              </a:solidFill>
              <a:ln w="9525" cap="rnd">
                <a:noFill/>
                <a:round/>
                <a:headEnd/>
                <a:tailEnd/>
              </a:ln>
            </p:spPr>
            <p:txBody>
              <a:bodyPr/>
              <a:lstStyle/>
              <a:p>
                <a:endParaRPr lang="fr-FR"/>
              </a:p>
            </p:txBody>
          </p:sp>
          <p:sp>
            <p:nvSpPr>
              <p:cNvPr id="20850" name="Freeform 177"/>
              <p:cNvSpPr>
                <a:spLocks/>
              </p:cNvSpPr>
              <p:nvPr/>
            </p:nvSpPr>
            <p:spPr bwMode="auto">
              <a:xfrm>
                <a:off x="5683" y="2200"/>
                <a:ext cx="21" cy="19"/>
              </a:xfrm>
              <a:custGeom>
                <a:avLst/>
                <a:gdLst>
                  <a:gd name="T0" fmla="*/ 20 w 21"/>
                  <a:gd name="T1" fmla="*/ 6 h 19"/>
                  <a:gd name="T2" fmla="*/ 13 w 21"/>
                  <a:gd name="T3" fmla="*/ 0 h 19"/>
                  <a:gd name="T4" fmla="*/ 6 w 21"/>
                  <a:gd name="T5" fmla="*/ 0 h 19"/>
                  <a:gd name="T6" fmla="*/ 0 w 21"/>
                  <a:gd name="T7" fmla="*/ 6 h 19"/>
                  <a:gd name="T8" fmla="*/ 0 w 21"/>
                  <a:gd name="T9" fmla="*/ 12 h 19"/>
                  <a:gd name="T10" fmla="*/ 0 w 21"/>
                  <a:gd name="T11" fmla="*/ 12 h 19"/>
                  <a:gd name="T12" fmla="*/ 6 w 21"/>
                  <a:gd name="T13" fmla="*/ 18 h 19"/>
                  <a:gd name="T14" fmla="*/ 13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3" y="0"/>
                    </a:lnTo>
                    <a:lnTo>
                      <a:pt x="6" y="0"/>
                    </a:lnTo>
                    <a:lnTo>
                      <a:pt x="0" y="6"/>
                    </a:lnTo>
                    <a:lnTo>
                      <a:pt x="0" y="12"/>
                    </a:lnTo>
                    <a:lnTo>
                      <a:pt x="6" y="18"/>
                    </a:lnTo>
                    <a:lnTo>
                      <a:pt x="13" y="18"/>
                    </a:lnTo>
                    <a:lnTo>
                      <a:pt x="20" y="12"/>
                    </a:lnTo>
                    <a:lnTo>
                      <a:pt x="20" y="6"/>
                    </a:lnTo>
                  </a:path>
                </a:pathLst>
              </a:custGeom>
              <a:solidFill>
                <a:srgbClr val="000000"/>
              </a:solidFill>
              <a:ln w="9525" cap="rnd">
                <a:noFill/>
                <a:round/>
                <a:headEnd/>
                <a:tailEnd/>
              </a:ln>
            </p:spPr>
            <p:txBody>
              <a:bodyPr/>
              <a:lstStyle/>
              <a:p>
                <a:endParaRPr lang="fr-FR"/>
              </a:p>
            </p:txBody>
          </p:sp>
          <p:sp>
            <p:nvSpPr>
              <p:cNvPr id="20851" name="Freeform 178"/>
              <p:cNvSpPr>
                <a:spLocks/>
              </p:cNvSpPr>
              <p:nvPr/>
            </p:nvSpPr>
            <p:spPr bwMode="auto">
              <a:xfrm>
                <a:off x="5695" y="2211"/>
                <a:ext cx="19" cy="21"/>
              </a:xfrm>
              <a:custGeom>
                <a:avLst/>
                <a:gdLst>
                  <a:gd name="T0" fmla="*/ 18 w 19"/>
                  <a:gd name="T1" fmla="*/ 5 h 21"/>
                  <a:gd name="T2" fmla="*/ 12 w 19"/>
                  <a:gd name="T3" fmla="*/ 0 h 21"/>
                  <a:gd name="T4" fmla="*/ 6 w 19"/>
                  <a:gd name="T5" fmla="*/ 0 h 21"/>
                  <a:gd name="T6" fmla="*/ 0 w 19"/>
                  <a:gd name="T7" fmla="*/ 5 h 21"/>
                  <a:gd name="T8" fmla="*/ 0 w 19"/>
                  <a:gd name="T9" fmla="*/ 11 h 21"/>
                  <a:gd name="T10" fmla="*/ 0 w 19"/>
                  <a:gd name="T11" fmla="*/ 11 h 21"/>
                  <a:gd name="T12" fmla="*/ 6 w 19"/>
                  <a:gd name="T13" fmla="*/ 20 h 21"/>
                  <a:gd name="T14" fmla="*/ 12 w 19"/>
                  <a:gd name="T15" fmla="*/ 20 h 21"/>
                  <a:gd name="T16" fmla="*/ 18 w 19"/>
                  <a:gd name="T17" fmla="*/ 11 h 21"/>
                  <a:gd name="T18" fmla="*/ 18 w 19"/>
                  <a:gd name="T19" fmla="*/ 5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1"/>
                  <a:gd name="T32" fmla="*/ 19 w 19"/>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1">
                    <a:moveTo>
                      <a:pt x="18" y="5"/>
                    </a:moveTo>
                    <a:lnTo>
                      <a:pt x="12" y="0"/>
                    </a:lnTo>
                    <a:lnTo>
                      <a:pt x="6" y="0"/>
                    </a:lnTo>
                    <a:lnTo>
                      <a:pt x="0" y="5"/>
                    </a:lnTo>
                    <a:lnTo>
                      <a:pt x="0" y="11"/>
                    </a:lnTo>
                    <a:lnTo>
                      <a:pt x="6" y="20"/>
                    </a:lnTo>
                    <a:lnTo>
                      <a:pt x="12" y="20"/>
                    </a:lnTo>
                    <a:lnTo>
                      <a:pt x="18" y="11"/>
                    </a:lnTo>
                    <a:lnTo>
                      <a:pt x="18" y="5"/>
                    </a:lnTo>
                  </a:path>
                </a:pathLst>
              </a:custGeom>
              <a:solidFill>
                <a:srgbClr val="000000"/>
              </a:solidFill>
              <a:ln w="9525" cap="rnd">
                <a:noFill/>
                <a:round/>
                <a:headEnd/>
                <a:tailEnd/>
              </a:ln>
            </p:spPr>
            <p:txBody>
              <a:bodyPr/>
              <a:lstStyle/>
              <a:p>
                <a:endParaRPr lang="fr-FR"/>
              </a:p>
            </p:txBody>
          </p:sp>
          <p:sp>
            <p:nvSpPr>
              <p:cNvPr id="20852" name="Freeform 179"/>
              <p:cNvSpPr>
                <a:spLocks/>
              </p:cNvSpPr>
              <p:nvPr/>
            </p:nvSpPr>
            <p:spPr bwMode="auto">
              <a:xfrm>
                <a:off x="5701" y="2225"/>
                <a:ext cx="20" cy="20"/>
              </a:xfrm>
              <a:custGeom>
                <a:avLst/>
                <a:gdLst>
                  <a:gd name="T0" fmla="*/ 19 w 20"/>
                  <a:gd name="T1" fmla="*/ 5 h 20"/>
                  <a:gd name="T2" fmla="*/ 13 w 20"/>
                  <a:gd name="T3" fmla="*/ 0 h 20"/>
                  <a:gd name="T4" fmla="*/ 8 w 20"/>
                  <a:gd name="T5" fmla="*/ 0 h 20"/>
                  <a:gd name="T6" fmla="*/ 0 w 20"/>
                  <a:gd name="T7" fmla="*/ 5 h 20"/>
                  <a:gd name="T8" fmla="*/ 0 w 20"/>
                  <a:gd name="T9" fmla="*/ 13 h 20"/>
                  <a:gd name="T10" fmla="*/ 0 w 20"/>
                  <a:gd name="T11" fmla="*/ 13 h 20"/>
                  <a:gd name="T12" fmla="*/ 8 w 20"/>
                  <a:gd name="T13" fmla="*/ 19 h 20"/>
                  <a:gd name="T14" fmla="*/ 13 w 20"/>
                  <a:gd name="T15" fmla="*/ 19 h 20"/>
                  <a:gd name="T16" fmla="*/ 19 w 20"/>
                  <a:gd name="T17" fmla="*/ 13 h 20"/>
                  <a:gd name="T18" fmla="*/ 19 w 20"/>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5"/>
                    </a:moveTo>
                    <a:lnTo>
                      <a:pt x="13" y="0"/>
                    </a:lnTo>
                    <a:lnTo>
                      <a:pt x="8" y="0"/>
                    </a:lnTo>
                    <a:lnTo>
                      <a:pt x="0" y="5"/>
                    </a:lnTo>
                    <a:lnTo>
                      <a:pt x="0" y="13"/>
                    </a:lnTo>
                    <a:lnTo>
                      <a:pt x="8" y="19"/>
                    </a:lnTo>
                    <a:lnTo>
                      <a:pt x="13" y="19"/>
                    </a:lnTo>
                    <a:lnTo>
                      <a:pt x="19" y="13"/>
                    </a:lnTo>
                    <a:lnTo>
                      <a:pt x="19" y="5"/>
                    </a:lnTo>
                  </a:path>
                </a:pathLst>
              </a:custGeom>
              <a:solidFill>
                <a:srgbClr val="000000"/>
              </a:solidFill>
              <a:ln w="9525" cap="rnd">
                <a:noFill/>
                <a:round/>
                <a:headEnd/>
                <a:tailEnd/>
              </a:ln>
            </p:spPr>
            <p:txBody>
              <a:bodyPr/>
              <a:lstStyle/>
              <a:p>
                <a:endParaRPr lang="fr-FR"/>
              </a:p>
            </p:txBody>
          </p:sp>
          <p:sp>
            <p:nvSpPr>
              <p:cNvPr id="20853" name="Freeform 180"/>
              <p:cNvSpPr>
                <a:spLocks/>
              </p:cNvSpPr>
              <p:nvPr/>
            </p:nvSpPr>
            <p:spPr bwMode="auto">
              <a:xfrm>
                <a:off x="5712" y="2236"/>
                <a:ext cx="20" cy="21"/>
              </a:xfrm>
              <a:custGeom>
                <a:avLst/>
                <a:gdLst>
                  <a:gd name="T0" fmla="*/ 19 w 20"/>
                  <a:gd name="T1" fmla="*/ 8 h 21"/>
                  <a:gd name="T2" fmla="*/ 13 w 20"/>
                  <a:gd name="T3" fmla="*/ 0 h 21"/>
                  <a:gd name="T4" fmla="*/ 8 w 20"/>
                  <a:gd name="T5" fmla="*/ 0 h 21"/>
                  <a:gd name="T6" fmla="*/ 0 w 20"/>
                  <a:gd name="T7" fmla="*/ 8 h 21"/>
                  <a:gd name="T8" fmla="*/ 0 w 20"/>
                  <a:gd name="T9" fmla="*/ 14 h 21"/>
                  <a:gd name="T10" fmla="*/ 0 w 20"/>
                  <a:gd name="T11" fmla="*/ 14 h 21"/>
                  <a:gd name="T12" fmla="*/ 8 w 20"/>
                  <a:gd name="T13" fmla="*/ 20 h 21"/>
                  <a:gd name="T14" fmla="*/ 13 w 20"/>
                  <a:gd name="T15" fmla="*/ 20 h 21"/>
                  <a:gd name="T16" fmla="*/ 19 w 20"/>
                  <a:gd name="T17" fmla="*/ 14 h 21"/>
                  <a:gd name="T18" fmla="*/ 19 w 20"/>
                  <a:gd name="T19" fmla="*/ 8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9" y="8"/>
                    </a:moveTo>
                    <a:lnTo>
                      <a:pt x="13" y="0"/>
                    </a:lnTo>
                    <a:lnTo>
                      <a:pt x="8" y="0"/>
                    </a:lnTo>
                    <a:lnTo>
                      <a:pt x="0" y="8"/>
                    </a:lnTo>
                    <a:lnTo>
                      <a:pt x="0" y="14"/>
                    </a:lnTo>
                    <a:lnTo>
                      <a:pt x="8" y="20"/>
                    </a:lnTo>
                    <a:lnTo>
                      <a:pt x="13" y="20"/>
                    </a:lnTo>
                    <a:lnTo>
                      <a:pt x="19" y="14"/>
                    </a:lnTo>
                    <a:lnTo>
                      <a:pt x="19" y="8"/>
                    </a:lnTo>
                  </a:path>
                </a:pathLst>
              </a:custGeom>
              <a:solidFill>
                <a:srgbClr val="000000"/>
              </a:solidFill>
              <a:ln w="9525" cap="rnd">
                <a:noFill/>
                <a:round/>
                <a:headEnd/>
                <a:tailEnd/>
              </a:ln>
            </p:spPr>
            <p:txBody>
              <a:bodyPr/>
              <a:lstStyle/>
              <a:p>
                <a:endParaRPr lang="fr-FR"/>
              </a:p>
            </p:txBody>
          </p:sp>
          <p:sp>
            <p:nvSpPr>
              <p:cNvPr id="20854" name="Freeform 181"/>
              <p:cNvSpPr>
                <a:spLocks/>
              </p:cNvSpPr>
              <p:nvPr/>
            </p:nvSpPr>
            <p:spPr bwMode="auto">
              <a:xfrm>
                <a:off x="5720" y="2250"/>
                <a:ext cx="19" cy="21"/>
              </a:xfrm>
              <a:custGeom>
                <a:avLst/>
                <a:gdLst>
                  <a:gd name="T0" fmla="*/ 18 w 19"/>
                  <a:gd name="T1" fmla="*/ 8 h 21"/>
                  <a:gd name="T2" fmla="*/ 12 w 19"/>
                  <a:gd name="T3" fmla="*/ 0 h 21"/>
                  <a:gd name="T4" fmla="*/ 5 w 19"/>
                  <a:gd name="T5" fmla="*/ 0 h 21"/>
                  <a:gd name="T6" fmla="*/ 0 w 19"/>
                  <a:gd name="T7" fmla="*/ 8 h 21"/>
                  <a:gd name="T8" fmla="*/ 0 w 19"/>
                  <a:gd name="T9" fmla="*/ 14 h 21"/>
                  <a:gd name="T10" fmla="*/ 0 w 19"/>
                  <a:gd name="T11" fmla="*/ 14 h 21"/>
                  <a:gd name="T12" fmla="*/ 5 w 19"/>
                  <a:gd name="T13" fmla="*/ 20 h 21"/>
                  <a:gd name="T14" fmla="*/ 12 w 19"/>
                  <a:gd name="T15" fmla="*/ 20 h 21"/>
                  <a:gd name="T16" fmla="*/ 18 w 19"/>
                  <a:gd name="T17" fmla="*/ 14 h 21"/>
                  <a:gd name="T18" fmla="*/ 18 w 19"/>
                  <a:gd name="T19" fmla="*/ 8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1"/>
                  <a:gd name="T32" fmla="*/ 19 w 19"/>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1">
                    <a:moveTo>
                      <a:pt x="18" y="8"/>
                    </a:moveTo>
                    <a:lnTo>
                      <a:pt x="12" y="0"/>
                    </a:lnTo>
                    <a:lnTo>
                      <a:pt x="5" y="0"/>
                    </a:lnTo>
                    <a:lnTo>
                      <a:pt x="0" y="8"/>
                    </a:lnTo>
                    <a:lnTo>
                      <a:pt x="0" y="14"/>
                    </a:lnTo>
                    <a:lnTo>
                      <a:pt x="5" y="20"/>
                    </a:lnTo>
                    <a:lnTo>
                      <a:pt x="12" y="20"/>
                    </a:lnTo>
                    <a:lnTo>
                      <a:pt x="18" y="14"/>
                    </a:lnTo>
                    <a:lnTo>
                      <a:pt x="18" y="8"/>
                    </a:lnTo>
                  </a:path>
                </a:pathLst>
              </a:custGeom>
              <a:solidFill>
                <a:srgbClr val="000000"/>
              </a:solidFill>
              <a:ln w="9525" cap="rnd">
                <a:noFill/>
                <a:round/>
                <a:headEnd/>
                <a:tailEnd/>
              </a:ln>
            </p:spPr>
            <p:txBody>
              <a:bodyPr/>
              <a:lstStyle/>
              <a:p>
                <a:endParaRPr lang="fr-FR"/>
              </a:p>
            </p:txBody>
          </p:sp>
          <p:sp>
            <p:nvSpPr>
              <p:cNvPr id="20855" name="Freeform 182"/>
              <p:cNvSpPr>
                <a:spLocks/>
              </p:cNvSpPr>
              <p:nvPr/>
            </p:nvSpPr>
            <p:spPr bwMode="auto">
              <a:xfrm>
                <a:off x="5731" y="2263"/>
                <a:ext cx="20" cy="20"/>
              </a:xfrm>
              <a:custGeom>
                <a:avLst/>
                <a:gdLst>
                  <a:gd name="T0" fmla="*/ 19 w 20"/>
                  <a:gd name="T1" fmla="*/ 6 h 20"/>
                  <a:gd name="T2" fmla="*/ 13 w 20"/>
                  <a:gd name="T3" fmla="*/ 0 h 20"/>
                  <a:gd name="T4" fmla="*/ 5 w 20"/>
                  <a:gd name="T5" fmla="*/ 0 h 20"/>
                  <a:gd name="T6" fmla="*/ 0 w 20"/>
                  <a:gd name="T7" fmla="*/ 6 h 20"/>
                  <a:gd name="T8" fmla="*/ 0 w 20"/>
                  <a:gd name="T9" fmla="*/ 12 h 20"/>
                  <a:gd name="T10" fmla="*/ 0 w 20"/>
                  <a:gd name="T11" fmla="*/ 12 h 20"/>
                  <a:gd name="T12" fmla="*/ 5 w 20"/>
                  <a:gd name="T13" fmla="*/ 19 h 20"/>
                  <a:gd name="T14" fmla="*/ 13 w 20"/>
                  <a:gd name="T15" fmla="*/ 19 h 20"/>
                  <a:gd name="T16" fmla="*/ 19 w 20"/>
                  <a:gd name="T17" fmla="*/ 12 h 20"/>
                  <a:gd name="T18" fmla="*/ 19 w 20"/>
                  <a:gd name="T19" fmla="*/ 6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6"/>
                    </a:moveTo>
                    <a:lnTo>
                      <a:pt x="13" y="0"/>
                    </a:lnTo>
                    <a:lnTo>
                      <a:pt x="5" y="0"/>
                    </a:lnTo>
                    <a:lnTo>
                      <a:pt x="0" y="6"/>
                    </a:lnTo>
                    <a:lnTo>
                      <a:pt x="0" y="12"/>
                    </a:lnTo>
                    <a:lnTo>
                      <a:pt x="5" y="19"/>
                    </a:lnTo>
                    <a:lnTo>
                      <a:pt x="13" y="19"/>
                    </a:lnTo>
                    <a:lnTo>
                      <a:pt x="19" y="12"/>
                    </a:lnTo>
                    <a:lnTo>
                      <a:pt x="19" y="6"/>
                    </a:lnTo>
                  </a:path>
                </a:pathLst>
              </a:custGeom>
              <a:solidFill>
                <a:srgbClr val="000000"/>
              </a:solidFill>
              <a:ln w="9525" cap="rnd">
                <a:noFill/>
                <a:round/>
                <a:headEnd/>
                <a:tailEnd/>
              </a:ln>
            </p:spPr>
            <p:txBody>
              <a:bodyPr/>
              <a:lstStyle/>
              <a:p>
                <a:endParaRPr lang="fr-FR"/>
              </a:p>
            </p:txBody>
          </p:sp>
          <p:sp>
            <p:nvSpPr>
              <p:cNvPr id="20856" name="Freeform 183"/>
              <p:cNvSpPr>
                <a:spLocks/>
              </p:cNvSpPr>
              <p:nvPr/>
            </p:nvSpPr>
            <p:spPr bwMode="auto">
              <a:xfrm>
                <a:off x="5738" y="2277"/>
                <a:ext cx="22" cy="20"/>
              </a:xfrm>
              <a:custGeom>
                <a:avLst/>
                <a:gdLst>
                  <a:gd name="T0" fmla="*/ 21 w 22"/>
                  <a:gd name="T1" fmla="*/ 5 h 20"/>
                  <a:gd name="T2" fmla="*/ 14 w 22"/>
                  <a:gd name="T3" fmla="*/ 0 h 20"/>
                  <a:gd name="T4" fmla="*/ 7 w 22"/>
                  <a:gd name="T5" fmla="*/ 0 h 20"/>
                  <a:gd name="T6" fmla="*/ 0 w 22"/>
                  <a:gd name="T7" fmla="*/ 5 h 20"/>
                  <a:gd name="T8" fmla="*/ 0 w 22"/>
                  <a:gd name="T9" fmla="*/ 10 h 20"/>
                  <a:gd name="T10" fmla="*/ 0 w 22"/>
                  <a:gd name="T11" fmla="*/ 10 h 20"/>
                  <a:gd name="T12" fmla="*/ 7 w 22"/>
                  <a:gd name="T13" fmla="*/ 19 h 20"/>
                  <a:gd name="T14" fmla="*/ 14 w 22"/>
                  <a:gd name="T15" fmla="*/ 19 h 20"/>
                  <a:gd name="T16" fmla="*/ 21 w 22"/>
                  <a:gd name="T17" fmla="*/ 10 h 20"/>
                  <a:gd name="T18" fmla="*/ 21 w 22"/>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0"/>
                  <a:gd name="T32" fmla="*/ 22 w 22"/>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0">
                    <a:moveTo>
                      <a:pt x="21" y="5"/>
                    </a:moveTo>
                    <a:lnTo>
                      <a:pt x="14" y="0"/>
                    </a:lnTo>
                    <a:lnTo>
                      <a:pt x="7" y="0"/>
                    </a:lnTo>
                    <a:lnTo>
                      <a:pt x="0" y="5"/>
                    </a:lnTo>
                    <a:lnTo>
                      <a:pt x="0" y="10"/>
                    </a:lnTo>
                    <a:lnTo>
                      <a:pt x="7" y="19"/>
                    </a:lnTo>
                    <a:lnTo>
                      <a:pt x="14" y="19"/>
                    </a:lnTo>
                    <a:lnTo>
                      <a:pt x="21" y="10"/>
                    </a:lnTo>
                    <a:lnTo>
                      <a:pt x="21" y="5"/>
                    </a:lnTo>
                  </a:path>
                </a:pathLst>
              </a:custGeom>
              <a:solidFill>
                <a:srgbClr val="000000"/>
              </a:solidFill>
              <a:ln w="9525" cap="rnd">
                <a:noFill/>
                <a:round/>
                <a:headEnd/>
                <a:tailEnd/>
              </a:ln>
            </p:spPr>
            <p:txBody>
              <a:bodyPr/>
              <a:lstStyle/>
              <a:p>
                <a:endParaRPr lang="fr-FR"/>
              </a:p>
            </p:txBody>
          </p:sp>
          <p:sp>
            <p:nvSpPr>
              <p:cNvPr id="20857" name="Freeform 184"/>
              <p:cNvSpPr>
                <a:spLocks/>
              </p:cNvSpPr>
              <p:nvPr/>
            </p:nvSpPr>
            <p:spPr bwMode="auto">
              <a:xfrm>
                <a:off x="5750" y="2290"/>
                <a:ext cx="20" cy="20"/>
              </a:xfrm>
              <a:custGeom>
                <a:avLst/>
                <a:gdLst>
                  <a:gd name="T0" fmla="*/ 19 w 20"/>
                  <a:gd name="T1" fmla="*/ 5 h 20"/>
                  <a:gd name="T2" fmla="*/ 12 w 20"/>
                  <a:gd name="T3" fmla="*/ 0 h 20"/>
                  <a:gd name="T4" fmla="*/ 6 w 20"/>
                  <a:gd name="T5" fmla="*/ 0 h 20"/>
                  <a:gd name="T6" fmla="*/ 0 w 20"/>
                  <a:gd name="T7" fmla="*/ 5 h 20"/>
                  <a:gd name="T8" fmla="*/ 0 w 20"/>
                  <a:gd name="T9" fmla="*/ 13 h 20"/>
                  <a:gd name="T10" fmla="*/ 0 w 20"/>
                  <a:gd name="T11" fmla="*/ 13 h 20"/>
                  <a:gd name="T12" fmla="*/ 6 w 20"/>
                  <a:gd name="T13" fmla="*/ 19 h 20"/>
                  <a:gd name="T14" fmla="*/ 12 w 20"/>
                  <a:gd name="T15" fmla="*/ 19 h 20"/>
                  <a:gd name="T16" fmla="*/ 19 w 20"/>
                  <a:gd name="T17" fmla="*/ 13 h 20"/>
                  <a:gd name="T18" fmla="*/ 19 w 20"/>
                  <a:gd name="T19" fmla="*/ 5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5"/>
                    </a:moveTo>
                    <a:lnTo>
                      <a:pt x="12" y="0"/>
                    </a:lnTo>
                    <a:lnTo>
                      <a:pt x="6" y="0"/>
                    </a:lnTo>
                    <a:lnTo>
                      <a:pt x="0" y="5"/>
                    </a:lnTo>
                    <a:lnTo>
                      <a:pt x="0" y="13"/>
                    </a:lnTo>
                    <a:lnTo>
                      <a:pt x="6" y="19"/>
                    </a:lnTo>
                    <a:lnTo>
                      <a:pt x="12" y="19"/>
                    </a:lnTo>
                    <a:lnTo>
                      <a:pt x="19" y="13"/>
                    </a:lnTo>
                    <a:lnTo>
                      <a:pt x="19" y="5"/>
                    </a:lnTo>
                  </a:path>
                </a:pathLst>
              </a:custGeom>
              <a:solidFill>
                <a:srgbClr val="000000"/>
              </a:solidFill>
              <a:ln w="9525" cap="rnd">
                <a:noFill/>
                <a:round/>
                <a:headEnd/>
                <a:tailEnd/>
              </a:ln>
            </p:spPr>
            <p:txBody>
              <a:bodyPr/>
              <a:lstStyle/>
              <a:p>
                <a:endParaRPr lang="fr-FR"/>
              </a:p>
            </p:txBody>
          </p:sp>
          <p:sp>
            <p:nvSpPr>
              <p:cNvPr id="20858" name="Freeform 185"/>
              <p:cNvSpPr>
                <a:spLocks/>
              </p:cNvSpPr>
              <p:nvPr/>
            </p:nvSpPr>
            <p:spPr bwMode="auto">
              <a:xfrm>
                <a:off x="5701" y="2254"/>
                <a:ext cx="88" cy="91"/>
              </a:xfrm>
              <a:custGeom>
                <a:avLst/>
                <a:gdLst>
                  <a:gd name="T0" fmla="*/ 0 w 88"/>
                  <a:gd name="T1" fmla="*/ 48 h 91"/>
                  <a:gd name="T2" fmla="*/ 87 w 88"/>
                  <a:gd name="T3" fmla="*/ 90 h 91"/>
                  <a:gd name="T4" fmla="*/ 71 w 88"/>
                  <a:gd name="T5" fmla="*/ 0 h 91"/>
                  <a:gd name="T6" fmla="*/ 52 w 88"/>
                  <a:gd name="T7" fmla="*/ 43 h 91"/>
                  <a:gd name="T8" fmla="*/ 0 w 88"/>
                  <a:gd name="T9" fmla="*/ 48 h 91"/>
                  <a:gd name="T10" fmla="*/ 0 60000 65536"/>
                  <a:gd name="T11" fmla="*/ 0 60000 65536"/>
                  <a:gd name="T12" fmla="*/ 0 60000 65536"/>
                  <a:gd name="T13" fmla="*/ 0 60000 65536"/>
                  <a:gd name="T14" fmla="*/ 0 60000 65536"/>
                  <a:gd name="T15" fmla="*/ 0 w 88"/>
                  <a:gd name="T16" fmla="*/ 0 h 91"/>
                  <a:gd name="T17" fmla="*/ 88 w 88"/>
                  <a:gd name="T18" fmla="*/ 91 h 91"/>
                </a:gdLst>
                <a:ahLst/>
                <a:cxnLst>
                  <a:cxn ang="T10">
                    <a:pos x="T0" y="T1"/>
                  </a:cxn>
                  <a:cxn ang="T11">
                    <a:pos x="T2" y="T3"/>
                  </a:cxn>
                  <a:cxn ang="T12">
                    <a:pos x="T4" y="T5"/>
                  </a:cxn>
                  <a:cxn ang="T13">
                    <a:pos x="T6" y="T7"/>
                  </a:cxn>
                  <a:cxn ang="T14">
                    <a:pos x="T8" y="T9"/>
                  </a:cxn>
                </a:cxnLst>
                <a:rect l="T15" t="T16" r="T17" b="T18"/>
                <a:pathLst>
                  <a:path w="88" h="91">
                    <a:moveTo>
                      <a:pt x="0" y="48"/>
                    </a:moveTo>
                    <a:lnTo>
                      <a:pt x="87" y="90"/>
                    </a:lnTo>
                    <a:lnTo>
                      <a:pt x="71" y="0"/>
                    </a:lnTo>
                    <a:lnTo>
                      <a:pt x="52" y="43"/>
                    </a:lnTo>
                    <a:lnTo>
                      <a:pt x="0" y="48"/>
                    </a:lnTo>
                  </a:path>
                </a:pathLst>
              </a:custGeom>
              <a:solidFill>
                <a:srgbClr val="000000"/>
              </a:solidFill>
              <a:ln w="9525" cap="rnd">
                <a:noFill/>
                <a:round/>
                <a:headEnd/>
                <a:tailEnd/>
              </a:ln>
            </p:spPr>
            <p:txBody>
              <a:bodyPr/>
              <a:lstStyle/>
              <a:p>
                <a:endParaRPr lang="fr-FR"/>
              </a:p>
            </p:txBody>
          </p:sp>
        </p:grpSp>
        <p:grpSp>
          <p:nvGrpSpPr>
            <p:cNvPr id="7" name="Group 231"/>
            <p:cNvGrpSpPr>
              <a:grpSpLocks/>
            </p:cNvGrpSpPr>
            <p:nvPr/>
          </p:nvGrpSpPr>
          <p:grpSpPr bwMode="auto">
            <a:xfrm>
              <a:off x="3809" y="1829"/>
              <a:ext cx="426" cy="555"/>
              <a:chOff x="3809" y="1829"/>
              <a:chExt cx="426" cy="555"/>
            </a:xfrm>
          </p:grpSpPr>
          <p:sp>
            <p:nvSpPr>
              <p:cNvPr id="20771" name="Freeform 187"/>
              <p:cNvSpPr>
                <a:spLocks/>
              </p:cNvSpPr>
              <p:nvPr/>
            </p:nvSpPr>
            <p:spPr bwMode="auto">
              <a:xfrm>
                <a:off x="3809" y="1829"/>
                <a:ext cx="20" cy="18"/>
              </a:xfrm>
              <a:custGeom>
                <a:avLst/>
                <a:gdLst>
                  <a:gd name="T0" fmla="*/ 19 w 20"/>
                  <a:gd name="T1" fmla="*/ 6 h 18"/>
                  <a:gd name="T2" fmla="*/ 6 w 20"/>
                  <a:gd name="T3" fmla="*/ 0 h 18"/>
                  <a:gd name="T4" fmla="*/ 6 w 20"/>
                  <a:gd name="T5" fmla="*/ 0 h 18"/>
                  <a:gd name="T6" fmla="*/ 0 w 20"/>
                  <a:gd name="T7" fmla="*/ 6 h 18"/>
                  <a:gd name="T8" fmla="*/ 0 w 20"/>
                  <a:gd name="T9" fmla="*/ 17 h 18"/>
                  <a:gd name="T10" fmla="*/ 0 w 20"/>
                  <a:gd name="T11" fmla="*/ 17 h 18"/>
                  <a:gd name="T12" fmla="*/ 6 w 20"/>
                  <a:gd name="T13" fmla="*/ 17 h 18"/>
                  <a:gd name="T14" fmla="*/ 6 w 20"/>
                  <a:gd name="T15" fmla="*/ 17 h 18"/>
                  <a:gd name="T16" fmla="*/ 12 w 20"/>
                  <a:gd name="T17" fmla="*/ 6 h 18"/>
                  <a:gd name="T18" fmla="*/ 19 w 20"/>
                  <a:gd name="T19" fmla="*/ 6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6"/>
                    </a:moveTo>
                    <a:lnTo>
                      <a:pt x="6" y="0"/>
                    </a:lnTo>
                    <a:lnTo>
                      <a:pt x="0" y="6"/>
                    </a:lnTo>
                    <a:lnTo>
                      <a:pt x="0" y="17"/>
                    </a:lnTo>
                    <a:lnTo>
                      <a:pt x="6" y="17"/>
                    </a:lnTo>
                    <a:lnTo>
                      <a:pt x="12" y="6"/>
                    </a:lnTo>
                    <a:lnTo>
                      <a:pt x="19" y="6"/>
                    </a:lnTo>
                  </a:path>
                </a:pathLst>
              </a:custGeom>
              <a:solidFill>
                <a:srgbClr val="000000"/>
              </a:solidFill>
              <a:ln w="9525" cap="rnd">
                <a:noFill/>
                <a:round/>
                <a:headEnd/>
                <a:tailEnd/>
              </a:ln>
            </p:spPr>
            <p:txBody>
              <a:bodyPr/>
              <a:lstStyle/>
              <a:p>
                <a:endParaRPr lang="fr-FR"/>
              </a:p>
            </p:txBody>
          </p:sp>
          <p:sp>
            <p:nvSpPr>
              <p:cNvPr id="20772" name="Freeform 188"/>
              <p:cNvSpPr>
                <a:spLocks/>
              </p:cNvSpPr>
              <p:nvPr/>
            </p:nvSpPr>
            <p:spPr bwMode="auto">
              <a:xfrm>
                <a:off x="3816" y="1838"/>
                <a:ext cx="19" cy="19"/>
              </a:xfrm>
              <a:custGeom>
                <a:avLst/>
                <a:gdLst>
                  <a:gd name="T0" fmla="*/ 18 w 19"/>
                  <a:gd name="T1" fmla="*/ 5 h 19"/>
                  <a:gd name="T2" fmla="*/ 12 w 19"/>
                  <a:gd name="T3" fmla="*/ 0 h 19"/>
                  <a:gd name="T4" fmla="*/ 5 w 19"/>
                  <a:gd name="T5" fmla="*/ 0 h 19"/>
                  <a:gd name="T6" fmla="*/ 0 w 19"/>
                  <a:gd name="T7" fmla="*/ 5 h 19"/>
                  <a:gd name="T8" fmla="*/ 0 w 19"/>
                  <a:gd name="T9" fmla="*/ 10 h 19"/>
                  <a:gd name="T10" fmla="*/ 0 w 19"/>
                  <a:gd name="T11" fmla="*/ 10 h 19"/>
                  <a:gd name="T12" fmla="*/ 5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0"/>
                    </a:lnTo>
                    <a:lnTo>
                      <a:pt x="5"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773" name="Freeform 189"/>
              <p:cNvSpPr>
                <a:spLocks/>
              </p:cNvSpPr>
              <p:nvPr/>
            </p:nvSpPr>
            <p:spPr bwMode="auto">
              <a:xfrm>
                <a:off x="3824" y="1850"/>
                <a:ext cx="20" cy="19"/>
              </a:xfrm>
              <a:custGeom>
                <a:avLst/>
                <a:gdLst>
                  <a:gd name="T0" fmla="*/ 19 w 20"/>
                  <a:gd name="T1" fmla="*/ 5 h 19"/>
                  <a:gd name="T2" fmla="*/ 10 w 20"/>
                  <a:gd name="T3" fmla="*/ 0 h 19"/>
                  <a:gd name="T4" fmla="*/ 5 w 20"/>
                  <a:gd name="T5" fmla="*/ 0 h 19"/>
                  <a:gd name="T6" fmla="*/ 0 w 20"/>
                  <a:gd name="T7" fmla="*/ 5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0" y="0"/>
                    </a:lnTo>
                    <a:lnTo>
                      <a:pt x="5" y="0"/>
                    </a:lnTo>
                    <a:lnTo>
                      <a:pt x="0" y="5"/>
                    </a:lnTo>
                    <a:lnTo>
                      <a:pt x="0" y="12"/>
                    </a:lnTo>
                    <a:lnTo>
                      <a:pt x="5" y="18"/>
                    </a:lnTo>
                    <a:lnTo>
                      <a:pt x="10" y="18"/>
                    </a:lnTo>
                    <a:lnTo>
                      <a:pt x="19" y="12"/>
                    </a:lnTo>
                    <a:lnTo>
                      <a:pt x="19" y="5"/>
                    </a:lnTo>
                  </a:path>
                </a:pathLst>
              </a:custGeom>
              <a:solidFill>
                <a:srgbClr val="000000"/>
              </a:solidFill>
              <a:ln w="9525" cap="rnd">
                <a:noFill/>
                <a:round/>
                <a:headEnd/>
                <a:tailEnd/>
              </a:ln>
            </p:spPr>
            <p:txBody>
              <a:bodyPr/>
              <a:lstStyle/>
              <a:p>
                <a:endParaRPr lang="fr-FR"/>
              </a:p>
            </p:txBody>
          </p:sp>
          <p:sp>
            <p:nvSpPr>
              <p:cNvPr id="20774" name="Freeform 190"/>
              <p:cNvSpPr>
                <a:spLocks/>
              </p:cNvSpPr>
              <p:nvPr/>
            </p:nvSpPr>
            <p:spPr bwMode="auto">
              <a:xfrm>
                <a:off x="3834" y="1863"/>
                <a:ext cx="21" cy="18"/>
              </a:xfrm>
              <a:custGeom>
                <a:avLst/>
                <a:gdLst>
                  <a:gd name="T0" fmla="*/ 20 w 21"/>
                  <a:gd name="T1" fmla="*/ 7 h 18"/>
                  <a:gd name="T2" fmla="*/ 11 w 21"/>
                  <a:gd name="T3" fmla="*/ 0 h 18"/>
                  <a:gd name="T4" fmla="*/ 5 w 21"/>
                  <a:gd name="T5" fmla="*/ 0 h 18"/>
                  <a:gd name="T6" fmla="*/ 0 w 21"/>
                  <a:gd name="T7" fmla="*/ 7 h 18"/>
                  <a:gd name="T8" fmla="*/ 0 w 21"/>
                  <a:gd name="T9" fmla="*/ 12 h 18"/>
                  <a:gd name="T10" fmla="*/ 0 w 21"/>
                  <a:gd name="T11" fmla="*/ 12 h 18"/>
                  <a:gd name="T12" fmla="*/ 5 w 21"/>
                  <a:gd name="T13" fmla="*/ 17 h 18"/>
                  <a:gd name="T14" fmla="*/ 11 w 21"/>
                  <a:gd name="T15" fmla="*/ 17 h 18"/>
                  <a:gd name="T16" fmla="*/ 20 w 21"/>
                  <a:gd name="T17" fmla="*/ 12 h 18"/>
                  <a:gd name="T18" fmla="*/ 20 w 21"/>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7"/>
                    </a:moveTo>
                    <a:lnTo>
                      <a:pt x="11" y="0"/>
                    </a:lnTo>
                    <a:lnTo>
                      <a:pt x="5" y="0"/>
                    </a:lnTo>
                    <a:lnTo>
                      <a:pt x="0" y="7"/>
                    </a:lnTo>
                    <a:lnTo>
                      <a:pt x="0" y="12"/>
                    </a:lnTo>
                    <a:lnTo>
                      <a:pt x="5" y="17"/>
                    </a:lnTo>
                    <a:lnTo>
                      <a:pt x="11" y="17"/>
                    </a:lnTo>
                    <a:lnTo>
                      <a:pt x="20" y="12"/>
                    </a:lnTo>
                    <a:lnTo>
                      <a:pt x="20" y="7"/>
                    </a:lnTo>
                  </a:path>
                </a:pathLst>
              </a:custGeom>
              <a:solidFill>
                <a:srgbClr val="000000"/>
              </a:solidFill>
              <a:ln w="9525" cap="rnd">
                <a:noFill/>
                <a:round/>
                <a:headEnd/>
                <a:tailEnd/>
              </a:ln>
            </p:spPr>
            <p:txBody>
              <a:bodyPr/>
              <a:lstStyle/>
              <a:p>
                <a:endParaRPr lang="fr-FR"/>
              </a:p>
            </p:txBody>
          </p:sp>
          <p:sp>
            <p:nvSpPr>
              <p:cNvPr id="20775" name="Freeform 191"/>
              <p:cNvSpPr>
                <a:spLocks/>
              </p:cNvSpPr>
              <p:nvPr/>
            </p:nvSpPr>
            <p:spPr bwMode="auto">
              <a:xfrm>
                <a:off x="3843" y="1875"/>
                <a:ext cx="19" cy="19"/>
              </a:xfrm>
              <a:custGeom>
                <a:avLst/>
                <a:gdLst>
                  <a:gd name="T0" fmla="*/ 18 w 19"/>
                  <a:gd name="T1" fmla="*/ 6 h 19"/>
                  <a:gd name="T2" fmla="*/ 12 w 19"/>
                  <a:gd name="T3" fmla="*/ 0 h 19"/>
                  <a:gd name="T4" fmla="*/ 6 w 19"/>
                  <a:gd name="T5" fmla="*/ 0 h 19"/>
                  <a:gd name="T6" fmla="*/ 0 w 19"/>
                  <a:gd name="T7" fmla="*/ 6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6" y="0"/>
                    </a:lnTo>
                    <a:lnTo>
                      <a:pt x="0" y="6"/>
                    </a:lnTo>
                    <a:lnTo>
                      <a:pt x="0" y="12"/>
                    </a:lnTo>
                    <a:lnTo>
                      <a:pt x="6"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776" name="Freeform 192"/>
              <p:cNvSpPr>
                <a:spLocks/>
              </p:cNvSpPr>
              <p:nvPr/>
            </p:nvSpPr>
            <p:spPr bwMode="auto">
              <a:xfrm>
                <a:off x="3854" y="1888"/>
                <a:ext cx="20" cy="18"/>
              </a:xfrm>
              <a:custGeom>
                <a:avLst/>
                <a:gdLst>
                  <a:gd name="T0" fmla="*/ 19 w 20"/>
                  <a:gd name="T1" fmla="*/ 4 h 18"/>
                  <a:gd name="T2" fmla="*/ 12 w 20"/>
                  <a:gd name="T3" fmla="*/ 0 h 18"/>
                  <a:gd name="T4" fmla="*/ 6 w 20"/>
                  <a:gd name="T5" fmla="*/ 0 h 18"/>
                  <a:gd name="T6" fmla="*/ 0 w 20"/>
                  <a:gd name="T7" fmla="*/ 4 h 18"/>
                  <a:gd name="T8" fmla="*/ 0 w 20"/>
                  <a:gd name="T9" fmla="*/ 9 h 18"/>
                  <a:gd name="T10" fmla="*/ 0 w 20"/>
                  <a:gd name="T11" fmla="*/ 9 h 18"/>
                  <a:gd name="T12" fmla="*/ 6 w 20"/>
                  <a:gd name="T13" fmla="*/ 17 h 18"/>
                  <a:gd name="T14" fmla="*/ 12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2" y="0"/>
                    </a:lnTo>
                    <a:lnTo>
                      <a:pt x="6" y="0"/>
                    </a:lnTo>
                    <a:lnTo>
                      <a:pt x="0" y="4"/>
                    </a:lnTo>
                    <a:lnTo>
                      <a:pt x="0" y="9"/>
                    </a:lnTo>
                    <a:lnTo>
                      <a:pt x="6" y="17"/>
                    </a:lnTo>
                    <a:lnTo>
                      <a:pt x="12" y="17"/>
                    </a:lnTo>
                    <a:lnTo>
                      <a:pt x="19" y="9"/>
                    </a:lnTo>
                    <a:lnTo>
                      <a:pt x="19" y="4"/>
                    </a:lnTo>
                  </a:path>
                </a:pathLst>
              </a:custGeom>
              <a:solidFill>
                <a:srgbClr val="000000"/>
              </a:solidFill>
              <a:ln w="9525" cap="rnd">
                <a:noFill/>
                <a:round/>
                <a:headEnd/>
                <a:tailEnd/>
              </a:ln>
            </p:spPr>
            <p:txBody>
              <a:bodyPr/>
              <a:lstStyle/>
              <a:p>
                <a:endParaRPr lang="fr-FR"/>
              </a:p>
            </p:txBody>
          </p:sp>
          <p:sp>
            <p:nvSpPr>
              <p:cNvPr id="20777" name="Freeform 193"/>
              <p:cNvSpPr>
                <a:spLocks/>
              </p:cNvSpPr>
              <p:nvPr/>
            </p:nvSpPr>
            <p:spPr bwMode="auto">
              <a:xfrm>
                <a:off x="3860" y="1899"/>
                <a:ext cx="21" cy="19"/>
              </a:xfrm>
              <a:custGeom>
                <a:avLst/>
                <a:gdLst>
                  <a:gd name="T0" fmla="*/ 20 w 21"/>
                  <a:gd name="T1" fmla="*/ 5 h 19"/>
                  <a:gd name="T2" fmla="*/ 14 w 21"/>
                  <a:gd name="T3" fmla="*/ 0 h 19"/>
                  <a:gd name="T4" fmla="*/ 8 w 21"/>
                  <a:gd name="T5" fmla="*/ 0 h 19"/>
                  <a:gd name="T6" fmla="*/ 0 w 21"/>
                  <a:gd name="T7" fmla="*/ 5 h 19"/>
                  <a:gd name="T8" fmla="*/ 0 w 21"/>
                  <a:gd name="T9" fmla="*/ 10 h 19"/>
                  <a:gd name="T10" fmla="*/ 0 w 21"/>
                  <a:gd name="T11" fmla="*/ 10 h 19"/>
                  <a:gd name="T12" fmla="*/ 8 w 21"/>
                  <a:gd name="T13" fmla="*/ 18 h 19"/>
                  <a:gd name="T14" fmla="*/ 14 w 21"/>
                  <a:gd name="T15" fmla="*/ 18 h 19"/>
                  <a:gd name="T16" fmla="*/ 20 w 21"/>
                  <a:gd name="T17" fmla="*/ 10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4" y="0"/>
                    </a:lnTo>
                    <a:lnTo>
                      <a:pt x="8" y="0"/>
                    </a:lnTo>
                    <a:lnTo>
                      <a:pt x="0" y="5"/>
                    </a:lnTo>
                    <a:lnTo>
                      <a:pt x="0" y="10"/>
                    </a:lnTo>
                    <a:lnTo>
                      <a:pt x="8" y="18"/>
                    </a:lnTo>
                    <a:lnTo>
                      <a:pt x="14" y="18"/>
                    </a:lnTo>
                    <a:lnTo>
                      <a:pt x="20" y="10"/>
                    </a:lnTo>
                    <a:lnTo>
                      <a:pt x="20" y="5"/>
                    </a:lnTo>
                  </a:path>
                </a:pathLst>
              </a:custGeom>
              <a:solidFill>
                <a:srgbClr val="000000"/>
              </a:solidFill>
              <a:ln w="9525" cap="rnd">
                <a:noFill/>
                <a:round/>
                <a:headEnd/>
                <a:tailEnd/>
              </a:ln>
            </p:spPr>
            <p:txBody>
              <a:bodyPr/>
              <a:lstStyle/>
              <a:p>
                <a:endParaRPr lang="fr-FR"/>
              </a:p>
            </p:txBody>
          </p:sp>
          <p:sp>
            <p:nvSpPr>
              <p:cNvPr id="20778" name="Freeform 194"/>
              <p:cNvSpPr>
                <a:spLocks/>
              </p:cNvSpPr>
              <p:nvPr/>
            </p:nvSpPr>
            <p:spPr bwMode="auto">
              <a:xfrm>
                <a:off x="3871" y="1912"/>
                <a:ext cx="20" cy="19"/>
              </a:xfrm>
              <a:custGeom>
                <a:avLst/>
                <a:gdLst>
                  <a:gd name="T0" fmla="*/ 19 w 20"/>
                  <a:gd name="T1" fmla="*/ 5 h 19"/>
                  <a:gd name="T2" fmla="*/ 13 w 20"/>
                  <a:gd name="T3" fmla="*/ 0 h 19"/>
                  <a:gd name="T4" fmla="*/ 5 w 20"/>
                  <a:gd name="T5" fmla="*/ 0 h 19"/>
                  <a:gd name="T6" fmla="*/ 0 w 20"/>
                  <a:gd name="T7" fmla="*/ 5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5" y="0"/>
                    </a:lnTo>
                    <a:lnTo>
                      <a:pt x="0" y="5"/>
                    </a:lnTo>
                    <a:lnTo>
                      <a:pt x="0" y="12"/>
                    </a:lnTo>
                    <a:lnTo>
                      <a:pt x="5"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779" name="Freeform 195"/>
              <p:cNvSpPr>
                <a:spLocks/>
              </p:cNvSpPr>
              <p:nvPr/>
            </p:nvSpPr>
            <p:spPr bwMode="auto">
              <a:xfrm>
                <a:off x="3880" y="1923"/>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780" name="Freeform 196"/>
              <p:cNvSpPr>
                <a:spLocks/>
              </p:cNvSpPr>
              <p:nvPr/>
            </p:nvSpPr>
            <p:spPr bwMode="auto">
              <a:xfrm>
                <a:off x="3890" y="1934"/>
                <a:ext cx="21" cy="19"/>
              </a:xfrm>
              <a:custGeom>
                <a:avLst/>
                <a:gdLst>
                  <a:gd name="T0" fmla="*/ 20 w 21"/>
                  <a:gd name="T1" fmla="*/ 7 h 19"/>
                  <a:gd name="T2" fmla="*/ 11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1" y="0"/>
                    </a:lnTo>
                    <a:lnTo>
                      <a:pt x="5" y="0"/>
                    </a:lnTo>
                    <a:lnTo>
                      <a:pt x="0" y="7"/>
                    </a:lnTo>
                    <a:lnTo>
                      <a:pt x="0" y="12"/>
                    </a:lnTo>
                    <a:lnTo>
                      <a:pt x="5" y="18"/>
                    </a:lnTo>
                    <a:lnTo>
                      <a:pt x="11" y="18"/>
                    </a:lnTo>
                    <a:lnTo>
                      <a:pt x="20" y="12"/>
                    </a:lnTo>
                    <a:lnTo>
                      <a:pt x="20" y="7"/>
                    </a:lnTo>
                  </a:path>
                </a:pathLst>
              </a:custGeom>
              <a:solidFill>
                <a:srgbClr val="000000"/>
              </a:solidFill>
              <a:ln w="9525" cap="rnd">
                <a:noFill/>
                <a:round/>
                <a:headEnd/>
                <a:tailEnd/>
              </a:ln>
            </p:spPr>
            <p:txBody>
              <a:bodyPr/>
              <a:lstStyle/>
              <a:p>
                <a:endParaRPr lang="fr-FR"/>
              </a:p>
            </p:txBody>
          </p:sp>
          <p:sp>
            <p:nvSpPr>
              <p:cNvPr id="20781" name="Freeform 197"/>
              <p:cNvSpPr>
                <a:spLocks/>
              </p:cNvSpPr>
              <p:nvPr/>
            </p:nvSpPr>
            <p:spPr bwMode="auto">
              <a:xfrm>
                <a:off x="3899" y="1946"/>
                <a:ext cx="19" cy="20"/>
              </a:xfrm>
              <a:custGeom>
                <a:avLst/>
                <a:gdLst>
                  <a:gd name="T0" fmla="*/ 18 w 19"/>
                  <a:gd name="T1" fmla="*/ 6 h 20"/>
                  <a:gd name="T2" fmla="*/ 12 w 19"/>
                  <a:gd name="T3" fmla="*/ 0 h 20"/>
                  <a:gd name="T4" fmla="*/ 6 w 19"/>
                  <a:gd name="T5" fmla="*/ 0 h 20"/>
                  <a:gd name="T6" fmla="*/ 0 w 19"/>
                  <a:gd name="T7" fmla="*/ 6 h 20"/>
                  <a:gd name="T8" fmla="*/ 0 w 19"/>
                  <a:gd name="T9" fmla="*/ 12 h 20"/>
                  <a:gd name="T10" fmla="*/ 0 w 19"/>
                  <a:gd name="T11" fmla="*/ 12 h 20"/>
                  <a:gd name="T12" fmla="*/ 6 w 19"/>
                  <a:gd name="T13" fmla="*/ 19 h 20"/>
                  <a:gd name="T14" fmla="*/ 12 w 19"/>
                  <a:gd name="T15" fmla="*/ 19 h 20"/>
                  <a:gd name="T16" fmla="*/ 18 w 19"/>
                  <a:gd name="T17" fmla="*/ 12 h 20"/>
                  <a:gd name="T18" fmla="*/ 18 w 19"/>
                  <a:gd name="T19" fmla="*/ 6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0"/>
                  <a:gd name="T32" fmla="*/ 19 w 19"/>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0">
                    <a:moveTo>
                      <a:pt x="18" y="6"/>
                    </a:moveTo>
                    <a:lnTo>
                      <a:pt x="12" y="0"/>
                    </a:lnTo>
                    <a:lnTo>
                      <a:pt x="6" y="0"/>
                    </a:lnTo>
                    <a:lnTo>
                      <a:pt x="0" y="6"/>
                    </a:lnTo>
                    <a:lnTo>
                      <a:pt x="0" y="12"/>
                    </a:lnTo>
                    <a:lnTo>
                      <a:pt x="6" y="19"/>
                    </a:lnTo>
                    <a:lnTo>
                      <a:pt x="12" y="19"/>
                    </a:lnTo>
                    <a:lnTo>
                      <a:pt x="18" y="12"/>
                    </a:lnTo>
                    <a:lnTo>
                      <a:pt x="18" y="6"/>
                    </a:lnTo>
                  </a:path>
                </a:pathLst>
              </a:custGeom>
              <a:solidFill>
                <a:srgbClr val="000000"/>
              </a:solidFill>
              <a:ln w="9525" cap="rnd">
                <a:noFill/>
                <a:round/>
                <a:headEnd/>
                <a:tailEnd/>
              </a:ln>
            </p:spPr>
            <p:txBody>
              <a:bodyPr/>
              <a:lstStyle/>
              <a:p>
                <a:endParaRPr lang="fr-FR"/>
              </a:p>
            </p:txBody>
          </p:sp>
          <p:sp>
            <p:nvSpPr>
              <p:cNvPr id="20782" name="Freeform 198"/>
              <p:cNvSpPr>
                <a:spLocks/>
              </p:cNvSpPr>
              <p:nvPr/>
            </p:nvSpPr>
            <p:spPr bwMode="auto">
              <a:xfrm>
                <a:off x="3910" y="1960"/>
                <a:ext cx="19" cy="19"/>
              </a:xfrm>
              <a:custGeom>
                <a:avLst/>
                <a:gdLst>
                  <a:gd name="T0" fmla="*/ 18 w 19"/>
                  <a:gd name="T1" fmla="*/ 6 h 19"/>
                  <a:gd name="T2" fmla="*/ 12 w 19"/>
                  <a:gd name="T3" fmla="*/ 0 h 19"/>
                  <a:gd name="T4" fmla="*/ 6 w 19"/>
                  <a:gd name="T5" fmla="*/ 0 h 19"/>
                  <a:gd name="T6" fmla="*/ 0 w 19"/>
                  <a:gd name="T7" fmla="*/ 6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6" y="0"/>
                    </a:lnTo>
                    <a:lnTo>
                      <a:pt x="0" y="6"/>
                    </a:lnTo>
                    <a:lnTo>
                      <a:pt x="0" y="12"/>
                    </a:lnTo>
                    <a:lnTo>
                      <a:pt x="6"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783" name="Freeform 199"/>
              <p:cNvSpPr>
                <a:spLocks/>
              </p:cNvSpPr>
              <p:nvPr/>
            </p:nvSpPr>
            <p:spPr bwMode="auto">
              <a:xfrm>
                <a:off x="3916" y="1971"/>
                <a:ext cx="20" cy="19"/>
              </a:xfrm>
              <a:custGeom>
                <a:avLst/>
                <a:gdLst>
                  <a:gd name="T0" fmla="*/ 19 w 20"/>
                  <a:gd name="T1" fmla="*/ 5 h 19"/>
                  <a:gd name="T2" fmla="*/ 13 w 20"/>
                  <a:gd name="T3" fmla="*/ 0 h 19"/>
                  <a:gd name="T4" fmla="*/ 8 w 20"/>
                  <a:gd name="T5" fmla="*/ 0 h 19"/>
                  <a:gd name="T6" fmla="*/ 0 w 20"/>
                  <a:gd name="T7" fmla="*/ 5 h 19"/>
                  <a:gd name="T8" fmla="*/ 0 w 20"/>
                  <a:gd name="T9" fmla="*/ 10 h 19"/>
                  <a:gd name="T10" fmla="*/ 0 w 20"/>
                  <a:gd name="T11" fmla="*/ 10 h 19"/>
                  <a:gd name="T12" fmla="*/ 8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0"/>
                    </a:lnTo>
                    <a:lnTo>
                      <a:pt x="8"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784" name="Freeform 200"/>
              <p:cNvSpPr>
                <a:spLocks/>
              </p:cNvSpPr>
              <p:nvPr/>
            </p:nvSpPr>
            <p:spPr bwMode="auto">
              <a:xfrm>
                <a:off x="3927" y="1984"/>
                <a:ext cx="19" cy="19"/>
              </a:xfrm>
              <a:custGeom>
                <a:avLst/>
                <a:gdLst>
                  <a:gd name="T0" fmla="*/ 18 w 19"/>
                  <a:gd name="T1" fmla="*/ 5 h 19"/>
                  <a:gd name="T2" fmla="*/ 12 w 19"/>
                  <a:gd name="T3" fmla="*/ 0 h 19"/>
                  <a:gd name="T4" fmla="*/ 5 w 19"/>
                  <a:gd name="T5" fmla="*/ 0 h 19"/>
                  <a:gd name="T6" fmla="*/ 0 w 19"/>
                  <a:gd name="T7" fmla="*/ 5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2"/>
                    </a:lnTo>
                    <a:lnTo>
                      <a:pt x="5"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785" name="Freeform 201"/>
              <p:cNvSpPr>
                <a:spLocks/>
              </p:cNvSpPr>
              <p:nvPr/>
            </p:nvSpPr>
            <p:spPr bwMode="auto">
              <a:xfrm>
                <a:off x="3935" y="1995"/>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786" name="Freeform 202"/>
              <p:cNvSpPr>
                <a:spLocks/>
              </p:cNvSpPr>
              <p:nvPr/>
            </p:nvSpPr>
            <p:spPr bwMode="auto">
              <a:xfrm>
                <a:off x="3945" y="2009"/>
                <a:ext cx="21" cy="19"/>
              </a:xfrm>
              <a:custGeom>
                <a:avLst/>
                <a:gdLst>
                  <a:gd name="T0" fmla="*/ 20 w 21"/>
                  <a:gd name="T1" fmla="*/ 6 h 19"/>
                  <a:gd name="T2" fmla="*/ 11 w 21"/>
                  <a:gd name="T3" fmla="*/ 0 h 19"/>
                  <a:gd name="T4" fmla="*/ 5 w 21"/>
                  <a:gd name="T5" fmla="*/ 0 h 19"/>
                  <a:gd name="T6" fmla="*/ 0 w 21"/>
                  <a:gd name="T7" fmla="*/ 6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1" y="0"/>
                    </a:lnTo>
                    <a:lnTo>
                      <a:pt x="5" y="0"/>
                    </a:lnTo>
                    <a:lnTo>
                      <a:pt x="0" y="6"/>
                    </a:lnTo>
                    <a:lnTo>
                      <a:pt x="0" y="12"/>
                    </a:lnTo>
                    <a:lnTo>
                      <a:pt x="5" y="18"/>
                    </a:lnTo>
                    <a:lnTo>
                      <a:pt x="11" y="18"/>
                    </a:lnTo>
                    <a:lnTo>
                      <a:pt x="20" y="12"/>
                    </a:lnTo>
                    <a:lnTo>
                      <a:pt x="20" y="6"/>
                    </a:lnTo>
                  </a:path>
                </a:pathLst>
              </a:custGeom>
              <a:solidFill>
                <a:srgbClr val="000000"/>
              </a:solidFill>
              <a:ln w="9525" cap="rnd">
                <a:noFill/>
                <a:round/>
                <a:headEnd/>
                <a:tailEnd/>
              </a:ln>
            </p:spPr>
            <p:txBody>
              <a:bodyPr/>
              <a:lstStyle/>
              <a:p>
                <a:endParaRPr lang="fr-FR"/>
              </a:p>
            </p:txBody>
          </p:sp>
          <p:sp>
            <p:nvSpPr>
              <p:cNvPr id="20787" name="Freeform 203"/>
              <p:cNvSpPr>
                <a:spLocks/>
              </p:cNvSpPr>
              <p:nvPr/>
            </p:nvSpPr>
            <p:spPr bwMode="auto">
              <a:xfrm>
                <a:off x="3954" y="2021"/>
                <a:ext cx="19" cy="18"/>
              </a:xfrm>
              <a:custGeom>
                <a:avLst/>
                <a:gdLst>
                  <a:gd name="T0" fmla="*/ 18 w 19"/>
                  <a:gd name="T1" fmla="*/ 5 h 18"/>
                  <a:gd name="T2" fmla="*/ 12 w 19"/>
                  <a:gd name="T3" fmla="*/ 0 h 18"/>
                  <a:gd name="T4" fmla="*/ 6 w 19"/>
                  <a:gd name="T5" fmla="*/ 0 h 18"/>
                  <a:gd name="T6" fmla="*/ 0 w 19"/>
                  <a:gd name="T7" fmla="*/ 5 h 18"/>
                  <a:gd name="T8" fmla="*/ 0 w 19"/>
                  <a:gd name="T9" fmla="*/ 11 h 18"/>
                  <a:gd name="T10" fmla="*/ 0 w 19"/>
                  <a:gd name="T11" fmla="*/ 11 h 18"/>
                  <a:gd name="T12" fmla="*/ 6 w 19"/>
                  <a:gd name="T13" fmla="*/ 17 h 18"/>
                  <a:gd name="T14" fmla="*/ 12 w 19"/>
                  <a:gd name="T15" fmla="*/ 17 h 18"/>
                  <a:gd name="T16" fmla="*/ 18 w 19"/>
                  <a:gd name="T17" fmla="*/ 11 h 18"/>
                  <a:gd name="T18" fmla="*/ 18 w 19"/>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5"/>
                    </a:moveTo>
                    <a:lnTo>
                      <a:pt x="12" y="0"/>
                    </a:lnTo>
                    <a:lnTo>
                      <a:pt x="6" y="0"/>
                    </a:lnTo>
                    <a:lnTo>
                      <a:pt x="0" y="5"/>
                    </a:lnTo>
                    <a:lnTo>
                      <a:pt x="0" y="11"/>
                    </a:lnTo>
                    <a:lnTo>
                      <a:pt x="6" y="17"/>
                    </a:lnTo>
                    <a:lnTo>
                      <a:pt x="12" y="17"/>
                    </a:lnTo>
                    <a:lnTo>
                      <a:pt x="18" y="11"/>
                    </a:lnTo>
                    <a:lnTo>
                      <a:pt x="18" y="5"/>
                    </a:lnTo>
                  </a:path>
                </a:pathLst>
              </a:custGeom>
              <a:solidFill>
                <a:srgbClr val="000000"/>
              </a:solidFill>
              <a:ln w="9525" cap="rnd">
                <a:noFill/>
                <a:round/>
                <a:headEnd/>
                <a:tailEnd/>
              </a:ln>
            </p:spPr>
            <p:txBody>
              <a:bodyPr/>
              <a:lstStyle/>
              <a:p>
                <a:endParaRPr lang="fr-FR"/>
              </a:p>
            </p:txBody>
          </p:sp>
          <p:sp>
            <p:nvSpPr>
              <p:cNvPr id="20788" name="Freeform 204"/>
              <p:cNvSpPr>
                <a:spLocks/>
              </p:cNvSpPr>
              <p:nvPr/>
            </p:nvSpPr>
            <p:spPr bwMode="auto">
              <a:xfrm>
                <a:off x="3965" y="2033"/>
                <a:ext cx="19" cy="19"/>
              </a:xfrm>
              <a:custGeom>
                <a:avLst/>
                <a:gdLst>
                  <a:gd name="T0" fmla="*/ 18 w 19"/>
                  <a:gd name="T1" fmla="*/ 5 h 19"/>
                  <a:gd name="T2" fmla="*/ 12 w 19"/>
                  <a:gd name="T3" fmla="*/ 0 h 19"/>
                  <a:gd name="T4" fmla="*/ 6 w 19"/>
                  <a:gd name="T5" fmla="*/ 0 h 19"/>
                  <a:gd name="T6" fmla="*/ 0 w 19"/>
                  <a:gd name="T7" fmla="*/ 5 h 19"/>
                  <a:gd name="T8" fmla="*/ 0 w 19"/>
                  <a:gd name="T9" fmla="*/ 10 h 19"/>
                  <a:gd name="T10" fmla="*/ 0 w 19"/>
                  <a:gd name="T11" fmla="*/ 10 h 19"/>
                  <a:gd name="T12" fmla="*/ 6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0"/>
                    </a:lnTo>
                    <a:lnTo>
                      <a:pt x="6"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789" name="Freeform 205"/>
              <p:cNvSpPr>
                <a:spLocks/>
              </p:cNvSpPr>
              <p:nvPr/>
            </p:nvSpPr>
            <p:spPr bwMode="auto">
              <a:xfrm>
                <a:off x="3972" y="2043"/>
                <a:ext cx="20" cy="18"/>
              </a:xfrm>
              <a:custGeom>
                <a:avLst/>
                <a:gdLst>
                  <a:gd name="T0" fmla="*/ 19 w 20"/>
                  <a:gd name="T1" fmla="*/ 4 h 18"/>
                  <a:gd name="T2" fmla="*/ 13 w 20"/>
                  <a:gd name="T3" fmla="*/ 0 h 18"/>
                  <a:gd name="T4" fmla="*/ 8 w 20"/>
                  <a:gd name="T5" fmla="*/ 0 h 18"/>
                  <a:gd name="T6" fmla="*/ 0 w 20"/>
                  <a:gd name="T7" fmla="*/ 4 h 18"/>
                  <a:gd name="T8" fmla="*/ 0 w 20"/>
                  <a:gd name="T9" fmla="*/ 9 h 18"/>
                  <a:gd name="T10" fmla="*/ 0 w 20"/>
                  <a:gd name="T11" fmla="*/ 9 h 18"/>
                  <a:gd name="T12" fmla="*/ 8 w 20"/>
                  <a:gd name="T13" fmla="*/ 17 h 18"/>
                  <a:gd name="T14" fmla="*/ 13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3" y="0"/>
                    </a:lnTo>
                    <a:lnTo>
                      <a:pt x="8" y="0"/>
                    </a:lnTo>
                    <a:lnTo>
                      <a:pt x="0" y="4"/>
                    </a:lnTo>
                    <a:lnTo>
                      <a:pt x="0" y="9"/>
                    </a:lnTo>
                    <a:lnTo>
                      <a:pt x="8" y="17"/>
                    </a:lnTo>
                    <a:lnTo>
                      <a:pt x="13" y="17"/>
                    </a:lnTo>
                    <a:lnTo>
                      <a:pt x="19" y="9"/>
                    </a:lnTo>
                    <a:lnTo>
                      <a:pt x="19" y="4"/>
                    </a:lnTo>
                  </a:path>
                </a:pathLst>
              </a:custGeom>
              <a:solidFill>
                <a:srgbClr val="000000"/>
              </a:solidFill>
              <a:ln w="9525" cap="rnd">
                <a:noFill/>
                <a:round/>
                <a:headEnd/>
                <a:tailEnd/>
              </a:ln>
            </p:spPr>
            <p:txBody>
              <a:bodyPr/>
              <a:lstStyle/>
              <a:p>
                <a:endParaRPr lang="fr-FR"/>
              </a:p>
            </p:txBody>
          </p:sp>
          <p:sp>
            <p:nvSpPr>
              <p:cNvPr id="20790" name="Freeform 206"/>
              <p:cNvSpPr>
                <a:spLocks/>
              </p:cNvSpPr>
              <p:nvPr/>
            </p:nvSpPr>
            <p:spPr bwMode="auto">
              <a:xfrm>
                <a:off x="3982" y="2055"/>
                <a:ext cx="20" cy="19"/>
              </a:xfrm>
              <a:custGeom>
                <a:avLst/>
                <a:gdLst>
                  <a:gd name="T0" fmla="*/ 19 w 20"/>
                  <a:gd name="T1" fmla="*/ 5 h 19"/>
                  <a:gd name="T2" fmla="*/ 13 w 20"/>
                  <a:gd name="T3" fmla="*/ 0 h 19"/>
                  <a:gd name="T4" fmla="*/ 8 w 20"/>
                  <a:gd name="T5" fmla="*/ 0 h 19"/>
                  <a:gd name="T6" fmla="*/ 0 w 20"/>
                  <a:gd name="T7" fmla="*/ 5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2"/>
                    </a:lnTo>
                    <a:lnTo>
                      <a:pt x="8"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791" name="Freeform 207"/>
              <p:cNvSpPr>
                <a:spLocks/>
              </p:cNvSpPr>
              <p:nvPr/>
            </p:nvSpPr>
            <p:spPr bwMode="auto">
              <a:xfrm>
                <a:off x="3991" y="2067"/>
                <a:ext cx="20" cy="18"/>
              </a:xfrm>
              <a:custGeom>
                <a:avLst/>
                <a:gdLst>
                  <a:gd name="T0" fmla="*/ 19 w 20"/>
                  <a:gd name="T1" fmla="*/ 4 h 18"/>
                  <a:gd name="T2" fmla="*/ 10 w 20"/>
                  <a:gd name="T3" fmla="*/ 0 h 18"/>
                  <a:gd name="T4" fmla="*/ 5 w 20"/>
                  <a:gd name="T5" fmla="*/ 0 h 18"/>
                  <a:gd name="T6" fmla="*/ 0 w 20"/>
                  <a:gd name="T7" fmla="*/ 4 h 18"/>
                  <a:gd name="T8" fmla="*/ 0 w 20"/>
                  <a:gd name="T9" fmla="*/ 12 h 18"/>
                  <a:gd name="T10" fmla="*/ 0 w 20"/>
                  <a:gd name="T11" fmla="*/ 12 h 18"/>
                  <a:gd name="T12" fmla="*/ 5 w 20"/>
                  <a:gd name="T13" fmla="*/ 17 h 18"/>
                  <a:gd name="T14" fmla="*/ 10 w 20"/>
                  <a:gd name="T15" fmla="*/ 17 h 18"/>
                  <a:gd name="T16" fmla="*/ 19 w 20"/>
                  <a:gd name="T17" fmla="*/ 12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0" y="0"/>
                    </a:lnTo>
                    <a:lnTo>
                      <a:pt x="5" y="0"/>
                    </a:lnTo>
                    <a:lnTo>
                      <a:pt x="0" y="4"/>
                    </a:lnTo>
                    <a:lnTo>
                      <a:pt x="0" y="12"/>
                    </a:lnTo>
                    <a:lnTo>
                      <a:pt x="5" y="17"/>
                    </a:lnTo>
                    <a:lnTo>
                      <a:pt x="10" y="17"/>
                    </a:lnTo>
                    <a:lnTo>
                      <a:pt x="19" y="12"/>
                    </a:lnTo>
                    <a:lnTo>
                      <a:pt x="19" y="4"/>
                    </a:lnTo>
                  </a:path>
                </a:pathLst>
              </a:custGeom>
              <a:solidFill>
                <a:srgbClr val="000000"/>
              </a:solidFill>
              <a:ln w="9525" cap="rnd">
                <a:noFill/>
                <a:round/>
                <a:headEnd/>
                <a:tailEnd/>
              </a:ln>
            </p:spPr>
            <p:txBody>
              <a:bodyPr/>
              <a:lstStyle/>
              <a:p>
                <a:endParaRPr lang="fr-FR"/>
              </a:p>
            </p:txBody>
          </p:sp>
          <p:sp>
            <p:nvSpPr>
              <p:cNvPr id="20792" name="Freeform 208"/>
              <p:cNvSpPr>
                <a:spLocks/>
              </p:cNvSpPr>
              <p:nvPr/>
            </p:nvSpPr>
            <p:spPr bwMode="auto">
              <a:xfrm>
                <a:off x="4001" y="2079"/>
                <a:ext cx="21" cy="19"/>
              </a:xfrm>
              <a:custGeom>
                <a:avLst/>
                <a:gdLst>
                  <a:gd name="T0" fmla="*/ 20 w 21"/>
                  <a:gd name="T1" fmla="*/ 7 h 19"/>
                  <a:gd name="T2" fmla="*/ 11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1" y="0"/>
                    </a:lnTo>
                    <a:lnTo>
                      <a:pt x="5" y="0"/>
                    </a:lnTo>
                    <a:lnTo>
                      <a:pt x="0" y="7"/>
                    </a:lnTo>
                    <a:lnTo>
                      <a:pt x="0" y="12"/>
                    </a:lnTo>
                    <a:lnTo>
                      <a:pt x="5" y="18"/>
                    </a:lnTo>
                    <a:lnTo>
                      <a:pt x="11" y="18"/>
                    </a:lnTo>
                    <a:lnTo>
                      <a:pt x="20" y="12"/>
                    </a:lnTo>
                    <a:lnTo>
                      <a:pt x="20" y="7"/>
                    </a:lnTo>
                  </a:path>
                </a:pathLst>
              </a:custGeom>
              <a:solidFill>
                <a:srgbClr val="000000"/>
              </a:solidFill>
              <a:ln w="9525" cap="rnd">
                <a:noFill/>
                <a:round/>
                <a:headEnd/>
                <a:tailEnd/>
              </a:ln>
            </p:spPr>
            <p:txBody>
              <a:bodyPr/>
              <a:lstStyle/>
              <a:p>
                <a:endParaRPr lang="fr-FR"/>
              </a:p>
            </p:txBody>
          </p:sp>
          <p:sp>
            <p:nvSpPr>
              <p:cNvPr id="20793" name="Freeform 209"/>
              <p:cNvSpPr>
                <a:spLocks/>
              </p:cNvSpPr>
              <p:nvPr/>
            </p:nvSpPr>
            <p:spPr bwMode="auto">
              <a:xfrm>
                <a:off x="4010" y="2092"/>
                <a:ext cx="20" cy="19"/>
              </a:xfrm>
              <a:custGeom>
                <a:avLst/>
                <a:gdLst>
                  <a:gd name="T0" fmla="*/ 19 w 20"/>
                  <a:gd name="T1" fmla="*/ 6 h 19"/>
                  <a:gd name="T2" fmla="*/ 12 w 20"/>
                  <a:gd name="T3" fmla="*/ 0 h 19"/>
                  <a:gd name="T4" fmla="*/ 6 w 20"/>
                  <a:gd name="T5" fmla="*/ 0 h 19"/>
                  <a:gd name="T6" fmla="*/ 0 w 20"/>
                  <a:gd name="T7" fmla="*/ 6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2" y="0"/>
                    </a:lnTo>
                    <a:lnTo>
                      <a:pt x="6" y="0"/>
                    </a:lnTo>
                    <a:lnTo>
                      <a:pt x="0" y="6"/>
                    </a:lnTo>
                    <a:lnTo>
                      <a:pt x="0" y="12"/>
                    </a:lnTo>
                    <a:lnTo>
                      <a:pt x="6" y="18"/>
                    </a:lnTo>
                    <a:lnTo>
                      <a:pt x="12" y="18"/>
                    </a:lnTo>
                    <a:lnTo>
                      <a:pt x="19" y="12"/>
                    </a:lnTo>
                    <a:lnTo>
                      <a:pt x="19" y="6"/>
                    </a:lnTo>
                  </a:path>
                </a:pathLst>
              </a:custGeom>
              <a:solidFill>
                <a:srgbClr val="000000"/>
              </a:solidFill>
              <a:ln w="9525" cap="rnd">
                <a:noFill/>
                <a:round/>
                <a:headEnd/>
                <a:tailEnd/>
              </a:ln>
            </p:spPr>
            <p:txBody>
              <a:bodyPr/>
              <a:lstStyle/>
              <a:p>
                <a:endParaRPr lang="fr-FR"/>
              </a:p>
            </p:txBody>
          </p:sp>
          <p:sp>
            <p:nvSpPr>
              <p:cNvPr id="20794" name="Freeform 210"/>
              <p:cNvSpPr>
                <a:spLocks/>
              </p:cNvSpPr>
              <p:nvPr/>
            </p:nvSpPr>
            <p:spPr bwMode="auto">
              <a:xfrm>
                <a:off x="4021" y="2104"/>
                <a:ext cx="19" cy="19"/>
              </a:xfrm>
              <a:custGeom>
                <a:avLst/>
                <a:gdLst>
                  <a:gd name="T0" fmla="*/ 18 w 19"/>
                  <a:gd name="T1" fmla="*/ 5 h 19"/>
                  <a:gd name="T2" fmla="*/ 12 w 19"/>
                  <a:gd name="T3" fmla="*/ 0 h 19"/>
                  <a:gd name="T4" fmla="*/ 6 w 19"/>
                  <a:gd name="T5" fmla="*/ 0 h 19"/>
                  <a:gd name="T6" fmla="*/ 0 w 19"/>
                  <a:gd name="T7" fmla="*/ 5 h 19"/>
                  <a:gd name="T8" fmla="*/ 0 w 19"/>
                  <a:gd name="T9" fmla="*/ 10 h 19"/>
                  <a:gd name="T10" fmla="*/ 0 w 19"/>
                  <a:gd name="T11" fmla="*/ 10 h 19"/>
                  <a:gd name="T12" fmla="*/ 6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0"/>
                    </a:lnTo>
                    <a:lnTo>
                      <a:pt x="6"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795" name="Freeform 211"/>
              <p:cNvSpPr>
                <a:spLocks/>
              </p:cNvSpPr>
              <p:nvPr/>
            </p:nvSpPr>
            <p:spPr bwMode="auto">
              <a:xfrm>
                <a:off x="4028" y="2116"/>
                <a:ext cx="19" cy="19"/>
              </a:xfrm>
              <a:custGeom>
                <a:avLst/>
                <a:gdLst>
                  <a:gd name="T0" fmla="*/ 18 w 19"/>
                  <a:gd name="T1" fmla="*/ 5 h 19"/>
                  <a:gd name="T2" fmla="*/ 12 w 19"/>
                  <a:gd name="T3" fmla="*/ 0 h 19"/>
                  <a:gd name="T4" fmla="*/ 7 w 19"/>
                  <a:gd name="T5" fmla="*/ 0 h 19"/>
                  <a:gd name="T6" fmla="*/ 0 w 19"/>
                  <a:gd name="T7" fmla="*/ 5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2"/>
                    </a:lnTo>
                    <a:lnTo>
                      <a:pt x="7"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796" name="Freeform 212"/>
              <p:cNvSpPr>
                <a:spLocks/>
              </p:cNvSpPr>
              <p:nvPr/>
            </p:nvSpPr>
            <p:spPr bwMode="auto">
              <a:xfrm>
                <a:off x="4038" y="2128"/>
                <a:ext cx="20" cy="19"/>
              </a:xfrm>
              <a:custGeom>
                <a:avLst/>
                <a:gdLst>
                  <a:gd name="T0" fmla="*/ 19 w 20"/>
                  <a:gd name="T1" fmla="*/ 5 h 19"/>
                  <a:gd name="T2" fmla="*/ 13 w 20"/>
                  <a:gd name="T3" fmla="*/ 0 h 19"/>
                  <a:gd name="T4" fmla="*/ 8 w 20"/>
                  <a:gd name="T5" fmla="*/ 0 h 19"/>
                  <a:gd name="T6" fmla="*/ 0 w 20"/>
                  <a:gd name="T7" fmla="*/ 5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2"/>
                    </a:lnTo>
                    <a:lnTo>
                      <a:pt x="8"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797" name="Freeform 213"/>
              <p:cNvSpPr>
                <a:spLocks/>
              </p:cNvSpPr>
              <p:nvPr/>
            </p:nvSpPr>
            <p:spPr bwMode="auto">
              <a:xfrm>
                <a:off x="4046" y="2140"/>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798" name="Freeform 214"/>
              <p:cNvSpPr>
                <a:spLocks/>
              </p:cNvSpPr>
              <p:nvPr/>
            </p:nvSpPr>
            <p:spPr bwMode="auto">
              <a:xfrm>
                <a:off x="4057" y="2150"/>
                <a:ext cx="19" cy="19"/>
              </a:xfrm>
              <a:custGeom>
                <a:avLst/>
                <a:gdLst>
                  <a:gd name="T0" fmla="*/ 18 w 19"/>
                  <a:gd name="T1" fmla="*/ 7 h 19"/>
                  <a:gd name="T2" fmla="*/ 10 w 19"/>
                  <a:gd name="T3" fmla="*/ 0 h 19"/>
                  <a:gd name="T4" fmla="*/ 5 w 19"/>
                  <a:gd name="T5" fmla="*/ 0 h 19"/>
                  <a:gd name="T6" fmla="*/ 0 w 19"/>
                  <a:gd name="T7" fmla="*/ 7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0" y="0"/>
                    </a:lnTo>
                    <a:lnTo>
                      <a:pt x="5" y="0"/>
                    </a:lnTo>
                    <a:lnTo>
                      <a:pt x="0" y="7"/>
                    </a:lnTo>
                    <a:lnTo>
                      <a:pt x="0" y="12"/>
                    </a:lnTo>
                    <a:lnTo>
                      <a:pt x="5" y="18"/>
                    </a:lnTo>
                    <a:lnTo>
                      <a:pt x="10" y="18"/>
                    </a:lnTo>
                    <a:lnTo>
                      <a:pt x="18" y="12"/>
                    </a:lnTo>
                    <a:lnTo>
                      <a:pt x="18" y="7"/>
                    </a:lnTo>
                  </a:path>
                </a:pathLst>
              </a:custGeom>
              <a:solidFill>
                <a:srgbClr val="000000"/>
              </a:solidFill>
              <a:ln w="9525" cap="rnd">
                <a:noFill/>
                <a:round/>
                <a:headEnd/>
                <a:tailEnd/>
              </a:ln>
            </p:spPr>
            <p:txBody>
              <a:bodyPr/>
              <a:lstStyle/>
              <a:p>
                <a:endParaRPr lang="fr-FR"/>
              </a:p>
            </p:txBody>
          </p:sp>
          <p:sp>
            <p:nvSpPr>
              <p:cNvPr id="20799" name="Freeform 215"/>
              <p:cNvSpPr>
                <a:spLocks/>
              </p:cNvSpPr>
              <p:nvPr/>
            </p:nvSpPr>
            <p:spPr bwMode="auto">
              <a:xfrm>
                <a:off x="4065" y="2163"/>
                <a:ext cx="20" cy="19"/>
              </a:xfrm>
              <a:custGeom>
                <a:avLst/>
                <a:gdLst>
                  <a:gd name="T0" fmla="*/ 19 w 20"/>
                  <a:gd name="T1" fmla="*/ 6 h 19"/>
                  <a:gd name="T2" fmla="*/ 12 w 20"/>
                  <a:gd name="T3" fmla="*/ 0 h 19"/>
                  <a:gd name="T4" fmla="*/ 6 w 20"/>
                  <a:gd name="T5" fmla="*/ 0 h 19"/>
                  <a:gd name="T6" fmla="*/ 0 w 20"/>
                  <a:gd name="T7" fmla="*/ 6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2" y="0"/>
                    </a:lnTo>
                    <a:lnTo>
                      <a:pt x="6" y="0"/>
                    </a:lnTo>
                    <a:lnTo>
                      <a:pt x="0" y="6"/>
                    </a:lnTo>
                    <a:lnTo>
                      <a:pt x="0" y="12"/>
                    </a:lnTo>
                    <a:lnTo>
                      <a:pt x="6" y="18"/>
                    </a:lnTo>
                    <a:lnTo>
                      <a:pt x="12" y="18"/>
                    </a:lnTo>
                    <a:lnTo>
                      <a:pt x="19" y="12"/>
                    </a:lnTo>
                    <a:lnTo>
                      <a:pt x="19" y="6"/>
                    </a:lnTo>
                  </a:path>
                </a:pathLst>
              </a:custGeom>
              <a:solidFill>
                <a:srgbClr val="000000"/>
              </a:solidFill>
              <a:ln w="9525" cap="rnd">
                <a:noFill/>
                <a:round/>
                <a:headEnd/>
                <a:tailEnd/>
              </a:ln>
            </p:spPr>
            <p:txBody>
              <a:bodyPr/>
              <a:lstStyle/>
              <a:p>
                <a:endParaRPr lang="fr-FR"/>
              </a:p>
            </p:txBody>
          </p:sp>
          <p:sp>
            <p:nvSpPr>
              <p:cNvPr id="20800" name="Freeform 216"/>
              <p:cNvSpPr>
                <a:spLocks/>
              </p:cNvSpPr>
              <p:nvPr/>
            </p:nvSpPr>
            <p:spPr bwMode="auto">
              <a:xfrm>
                <a:off x="4075" y="2176"/>
                <a:ext cx="20" cy="18"/>
              </a:xfrm>
              <a:custGeom>
                <a:avLst/>
                <a:gdLst>
                  <a:gd name="T0" fmla="*/ 19 w 20"/>
                  <a:gd name="T1" fmla="*/ 5 h 18"/>
                  <a:gd name="T2" fmla="*/ 12 w 20"/>
                  <a:gd name="T3" fmla="*/ 0 h 18"/>
                  <a:gd name="T4" fmla="*/ 6 w 20"/>
                  <a:gd name="T5" fmla="*/ 0 h 18"/>
                  <a:gd name="T6" fmla="*/ 0 w 20"/>
                  <a:gd name="T7" fmla="*/ 5 h 18"/>
                  <a:gd name="T8" fmla="*/ 0 w 20"/>
                  <a:gd name="T9" fmla="*/ 11 h 18"/>
                  <a:gd name="T10" fmla="*/ 0 w 20"/>
                  <a:gd name="T11" fmla="*/ 11 h 18"/>
                  <a:gd name="T12" fmla="*/ 6 w 20"/>
                  <a:gd name="T13" fmla="*/ 17 h 18"/>
                  <a:gd name="T14" fmla="*/ 12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2" y="0"/>
                    </a:lnTo>
                    <a:lnTo>
                      <a:pt x="6" y="0"/>
                    </a:lnTo>
                    <a:lnTo>
                      <a:pt x="0" y="5"/>
                    </a:lnTo>
                    <a:lnTo>
                      <a:pt x="0" y="11"/>
                    </a:lnTo>
                    <a:lnTo>
                      <a:pt x="6" y="17"/>
                    </a:lnTo>
                    <a:lnTo>
                      <a:pt x="12" y="17"/>
                    </a:lnTo>
                    <a:lnTo>
                      <a:pt x="19" y="11"/>
                    </a:lnTo>
                    <a:lnTo>
                      <a:pt x="19" y="5"/>
                    </a:lnTo>
                  </a:path>
                </a:pathLst>
              </a:custGeom>
              <a:solidFill>
                <a:srgbClr val="000000"/>
              </a:solidFill>
              <a:ln w="9525" cap="rnd">
                <a:noFill/>
                <a:round/>
                <a:headEnd/>
                <a:tailEnd/>
              </a:ln>
            </p:spPr>
            <p:txBody>
              <a:bodyPr/>
              <a:lstStyle/>
              <a:p>
                <a:endParaRPr lang="fr-FR"/>
              </a:p>
            </p:txBody>
          </p:sp>
          <p:sp>
            <p:nvSpPr>
              <p:cNvPr id="20801" name="Freeform 217"/>
              <p:cNvSpPr>
                <a:spLocks/>
              </p:cNvSpPr>
              <p:nvPr/>
            </p:nvSpPr>
            <p:spPr bwMode="auto">
              <a:xfrm>
                <a:off x="4083" y="2187"/>
                <a:ext cx="20" cy="19"/>
              </a:xfrm>
              <a:custGeom>
                <a:avLst/>
                <a:gdLst>
                  <a:gd name="T0" fmla="*/ 19 w 20"/>
                  <a:gd name="T1" fmla="*/ 5 h 19"/>
                  <a:gd name="T2" fmla="*/ 13 w 20"/>
                  <a:gd name="T3" fmla="*/ 0 h 19"/>
                  <a:gd name="T4" fmla="*/ 8 w 20"/>
                  <a:gd name="T5" fmla="*/ 0 h 19"/>
                  <a:gd name="T6" fmla="*/ 0 w 20"/>
                  <a:gd name="T7" fmla="*/ 5 h 19"/>
                  <a:gd name="T8" fmla="*/ 0 w 20"/>
                  <a:gd name="T9" fmla="*/ 10 h 19"/>
                  <a:gd name="T10" fmla="*/ 0 w 20"/>
                  <a:gd name="T11" fmla="*/ 10 h 19"/>
                  <a:gd name="T12" fmla="*/ 8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0"/>
                    </a:lnTo>
                    <a:lnTo>
                      <a:pt x="8"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802" name="Freeform 218"/>
              <p:cNvSpPr>
                <a:spLocks/>
              </p:cNvSpPr>
              <p:nvPr/>
            </p:nvSpPr>
            <p:spPr bwMode="auto">
              <a:xfrm>
                <a:off x="4090" y="2200"/>
                <a:ext cx="22" cy="18"/>
              </a:xfrm>
              <a:custGeom>
                <a:avLst/>
                <a:gdLst>
                  <a:gd name="T0" fmla="*/ 21 w 22"/>
                  <a:gd name="T1" fmla="*/ 4 h 18"/>
                  <a:gd name="T2" fmla="*/ 15 w 22"/>
                  <a:gd name="T3" fmla="*/ 0 h 18"/>
                  <a:gd name="T4" fmla="*/ 6 w 22"/>
                  <a:gd name="T5" fmla="*/ 0 h 18"/>
                  <a:gd name="T6" fmla="*/ 0 w 22"/>
                  <a:gd name="T7" fmla="*/ 4 h 18"/>
                  <a:gd name="T8" fmla="*/ 0 w 22"/>
                  <a:gd name="T9" fmla="*/ 12 h 18"/>
                  <a:gd name="T10" fmla="*/ 0 w 22"/>
                  <a:gd name="T11" fmla="*/ 12 h 18"/>
                  <a:gd name="T12" fmla="*/ 6 w 22"/>
                  <a:gd name="T13" fmla="*/ 17 h 18"/>
                  <a:gd name="T14" fmla="*/ 15 w 22"/>
                  <a:gd name="T15" fmla="*/ 17 h 18"/>
                  <a:gd name="T16" fmla="*/ 21 w 22"/>
                  <a:gd name="T17" fmla="*/ 12 h 18"/>
                  <a:gd name="T18" fmla="*/ 21 w 22"/>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18"/>
                  <a:gd name="T32" fmla="*/ 22 w 22"/>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18">
                    <a:moveTo>
                      <a:pt x="21" y="4"/>
                    </a:moveTo>
                    <a:lnTo>
                      <a:pt x="15" y="0"/>
                    </a:lnTo>
                    <a:lnTo>
                      <a:pt x="6" y="0"/>
                    </a:lnTo>
                    <a:lnTo>
                      <a:pt x="0" y="4"/>
                    </a:lnTo>
                    <a:lnTo>
                      <a:pt x="0" y="12"/>
                    </a:lnTo>
                    <a:lnTo>
                      <a:pt x="6" y="17"/>
                    </a:lnTo>
                    <a:lnTo>
                      <a:pt x="15" y="17"/>
                    </a:lnTo>
                    <a:lnTo>
                      <a:pt x="21" y="12"/>
                    </a:lnTo>
                    <a:lnTo>
                      <a:pt x="21" y="4"/>
                    </a:lnTo>
                  </a:path>
                </a:pathLst>
              </a:custGeom>
              <a:solidFill>
                <a:srgbClr val="000000"/>
              </a:solidFill>
              <a:ln w="9525" cap="rnd">
                <a:noFill/>
                <a:round/>
                <a:headEnd/>
                <a:tailEnd/>
              </a:ln>
            </p:spPr>
            <p:txBody>
              <a:bodyPr/>
              <a:lstStyle/>
              <a:p>
                <a:endParaRPr lang="fr-FR"/>
              </a:p>
            </p:txBody>
          </p:sp>
          <p:sp>
            <p:nvSpPr>
              <p:cNvPr id="20803" name="Freeform 219"/>
              <p:cNvSpPr>
                <a:spLocks/>
              </p:cNvSpPr>
              <p:nvPr/>
            </p:nvSpPr>
            <p:spPr bwMode="auto">
              <a:xfrm>
                <a:off x="4102" y="2211"/>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804" name="Freeform 220"/>
              <p:cNvSpPr>
                <a:spLocks/>
              </p:cNvSpPr>
              <p:nvPr/>
            </p:nvSpPr>
            <p:spPr bwMode="auto">
              <a:xfrm>
                <a:off x="4111" y="2225"/>
                <a:ext cx="19" cy="19"/>
              </a:xfrm>
              <a:custGeom>
                <a:avLst/>
                <a:gdLst>
                  <a:gd name="T0" fmla="*/ 18 w 19"/>
                  <a:gd name="T1" fmla="*/ 6 h 19"/>
                  <a:gd name="T2" fmla="*/ 12 w 19"/>
                  <a:gd name="T3" fmla="*/ 0 h 19"/>
                  <a:gd name="T4" fmla="*/ 6 w 19"/>
                  <a:gd name="T5" fmla="*/ 0 h 19"/>
                  <a:gd name="T6" fmla="*/ 0 w 19"/>
                  <a:gd name="T7" fmla="*/ 6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6" y="0"/>
                    </a:lnTo>
                    <a:lnTo>
                      <a:pt x="0" y="6"/>
                    </a:lnTo>
                    <a:lnTo>
                      <a:pt x="0" y="12"/>
                    </a:lnTo>
                    <a:lnTo>
                      <a:pt x="6"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805" name="Freeform 221"/>
              <p:cNvSpPr>
                <a:spLocks/>
              </p:cNvSpPr>
              <p:nvPr/>
            </p:nvSpPr>
            <p:spPr bwMode="auto">
              <a:xfrm>
                <a:off x="4121" y="2236"/>
                <a:ext cx="20" cy="19"/>
              </a:xfrm>
              <a:custGeom>
                <a:avLst/>
                <a:gdLst>
                  <a:gd name="T0" fmla="*/ 19 w 20"/>
                  <a:gd name="T1" fmla="*/ 6 h 19"/>
                  <a:gd name="T2" fmla="*/ 12 w 20"/>
                  <a:gd name="T3" fmla="*/ 0 h 19"/>
                  <a:gd name="T4" fmla="*/ 6 w 20"/>
                  <a:gd name="T5" fmla="*/ 0 h 19"/>
                  <a:gd name="T6" fmla="*/ 0 w 20"/>
                  <a:gd name="T7" fmla="*/ 6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2" y="0"/>
                    </a:lnTo>
                    <a:lnTo>
                      <a:pt x="6" y="0"/>
                    </a:lnTo>
                    <a:lnTo>
                      <a:pt x="0" y="6"/>
                    </a:lnTo>
                    <a:lnTo>
                      <a:pt x="0" y="12"/>
                    </a:lnTo>
                    <a:lnTo>
                      <a:pt x="6" y="18"/>
                    </a:lnTo>
                    <a:lnTo>
                      <a:pt x="12" y="18"/>
                    </a:lnTo>
                    <a:lnTo>
                      <a:pt x="19" y="12"/>
                    </a:lnTo>
                    <a:lnTo>
                      <a:pt x="19" y="6"/>
                    </a:lnTo>
                  </a:path>
                </a:pathLst>
              </a:custGeom>
              <a:solidFill>
                <a:srgbClr val="000000"/>
              </a:solidFill>
              <a:ln w="9525" cap="rnd">
                <a:noFill/>
                <a:round/>
                <a:headEnd/>
                <a:tailEnd/>
              </a:ln>
            </p:spPr>
            <p:txBody>
              <a:bodyPr/>
              <a:lstStyle/>
              <a:p>
                <a:endParaRPr lang="fr-FR"/>
              </a:p>
            </p:txBody>
          </p:sp>
          <p:sp>
            <p:nvSpPr>
              <p:cNvPr id="20806" name="Freeform 222"/>
              <p:cNvSpPr>
                <a:spLocks/>
              </p:cNvSpPr>
              <p:nvPr/>
            </p:nvSpPr>
            <p:spPr bwMode="auto">
              <a:xfrm>
                <a:off x="4128" y="2247"/>
                <a:ext cx="19" cy="19"/>
              </a:xfrm>
              <a:custGeom>
                <a:avLst/>
                <a:gdLst>
                  <a:gd name="T0" fmla="*/ 18 w 19"/>
                  <a:gd name="T1" fmla="*/ 6 h 19"/>
                  <a:gd name="T2" fmla="*/ 12 w 19"/>
                  <a:gd name="T3" fmla="*/ 0 h 19"/>
                  <a:gd name="T4" fmla="*/ 7 w 19"/>
                  <a:gd name="T5" fmla="*/ 0 h 19"/>
                  <a:gd name="T6" fmla="*/ 0 w 19"/>
                  <a:gd name="T7" fmla="*/ 6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7" y="0"/>
                    </a:lnTo>
                    <a:lnTo>
                      <a:pt x="0" y="6"/>
                    </a:lnTo>
                    <a:lnTo>
                      <a:pt x="0" y="12"/>
                    </a:lnTo>
                    <a:lnTo>
                      <a:pt x="7"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807" name="Freeform 223"/>
              <p:cNvSpPr>
                <a:spLocks/>
              </p:cNvSpPr>
              <p:nvPr/>
            </p:nvSpPr>
            <p:spPr bwMode="auto">
              <a:xfrm>
                <a:off x="4139" y="2258"/>
                <a:ext cx="19" cy="19"/>
              </a:xfrm>
              <a:custGeom>
                <a:avLst/>
                <a:gdLst>
                  <a:gd name="T0" fmla="*/ 18 w 19"/>
                  <a:gd name="T1" fmla="*/ 5 h 19"/>
                  <a:gd name="T2" fmla="*/ 12 w 19"/>
                  <a:gd name="T3" fmla="*/ 0 h 19"/>
                  <a:gd name="T4" fmla="*/ 7 w 19"/>
                  <a:gd name="T5" fmla="*/ 0 h 19"/>
                  <a:gd name="T6" fmla="*/ 0 w 19"/>
                  <a:gd name="T7" fmla="*/ 5 h 19"/>
                  <a:gd name="T8" fmla="*/ 0 w 19"/>
                  <a:gd name="T9" fmla="*/ 10 h 19"/>
                  <a:gd name="T10" fmla="*/ 0 w 19"/>
                  <a:gd name="T11" fmla="*/ 10 h 19"/>
                  <a:gd name="T12" fmla="*/ 7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0"/>
                    </a:lnTo>
                    <a:lnTo>
                      <a:pt x="7"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808" name="Freeform 224"/>
              <p:cNvSpPr>
                <a:spLocks/>
              </p:cNvSpPr>
              <p:nvPr/>
            </p:nvSpPr>
            <p:spPr bwMode="auto">
              <a:xfrm>
                <a:off x="4146" y="2271"/>
                <a:ext cx="21" cy="19"/>
              </a:xfrm>
              <a:custGeom>
                <a:avLst/>
                <a:gdLst>
                  <a:gd name="T0" fmla="*/ 20 w 21"/>
                  <a:gd name="T1" fmla="*/ 5 h 19"/>
                  <a:gd name="T2" fmla="*/ 14 w 21"/>
                  <a:gd name="T3" fmla="*/ 0 h 19"/>
                  <a:gd name="T4" fmla="*/ 5 w 21"/>
                  <a:gd name="T5" fmla="*/ 0 h 19"/>
                  <a:gd name="T6" fmla="*/ 0 w 21"/>
                  <a:gd name="T7" fmla="*/ 5 h 19"/>
                  <a:gd name="T8" fmla="*/ 0 w 21"/>
                  <a:gd name="T9" fmla="*/ 12 h 19"/>
                  <a:gd name="T10" fmla="*/ 0 w 21"/>
                  <a:gd name="T11" fmla="*/ 12 h 19"/>
                  <a:gd name="T12" fmla="*/ 5 w 21"/>
                  <a:gd name="T13" fmla="*/ 18 h 19"/>
                  <a:gd name="T14" fmla="*/ 14 w 21"/>
                  <a:gd name="T15" fmla="*/ 18 h 19"/>
                  <a:gd name="T16" fmla="*/ 20 w 21"/>
                  <a:gd name="T17" fmla="*/ 12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4" y="0"/>
                    </a:lnTo>
                    <a:lnTo>
                      <a:pt x="5" y="0"/>
                    </a:lnTo>
                    <a:lnTo>
                      <a:pt x="0" y="5"/>
                    </a:lnTo>
                    <a:lnTo>
                      <a:pt x="0" y="12"/>
                    </a:lnTo>
                    <a:lnTo>
                      <a:pt x="5" y="18"/>
                    </a:lnTo>
                    <a:lnTo>
                      <a:pt x="14" y="18"/>
                    </a:lnTo>
                    <a:lnTo>
                      <a:pt x="20" y="12"/>
                    </a:lnTo>
                    <a:lnTo>
                      <a:pt x="20" y="5"/>
                    </a:lnTo>
                  </a:path>
                </a:pathLst>
              </a:custGeom>
              <a:solidFill>
                <a:srgbClr val="000000"/>
              </a:solidFill>
              <a:ln w="9525" cap="rnd">
                <a:noFill/>
                <a:round/>
                <a:headEnd/>
                <a:tailEnd/>
              </a:ln>
            </p:spPr>
            <p:txBody>
              <a:bodyPr/>
              <a:lstStyle/>
              <a:p>
                <a:endParaRPr lang="fr-FR"/>
              </a:p>
            </p:txBody>
          </p:sp>
          <p:sp>
            <p:nvSpPr>
              <p:cNvPr id="20809" name="Freeform 225"/>
              <p:cNvSpPr>
                <a:spLocks/>
              </p:cNvSpPr>
              <p:nvPr/>
            </p:nvSpPr>
            <p:spPr bwMode="auto">
              <a:xfrm>
                <a:off x="4157" y="2282"/>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810" name="Freeform 226"/>
              <p:cNvSpPr>
                <a:spLocks/>
              </p:cNvSpPr>
              <p:nvPr/>
            </p:nvSpPr>
            <p:spPr bwMode="auto">
              <a:xfrm>
                <a:off x="4166" y="2295"/>
                <a:ext cx="19" cy="19"/>
              </a:xfrm>
              <a:custGeom>
                <a:avLst/>
                <a:gdLst>
                  <a:gd name="T0" fmla="*/ 18 w 19"/>
                  <a:gd name="T1" fmla="*/ 7 h 19"/>
                  <a:gd name="T2" fmla="*/ 12 w 19"/>
                  <a:gd name="T3" fmla="*/ 0 h 19"/>
                  <a:gd name="T4" fmla="*/ 6 w 19"/>
                  <a:gd name="T5" fmla="*/ 0 h 19"/>
                  <a:gd name="T6" fmla="*/ 0 w 19"/>
                  <a:gd name="T7" fmla="*/ 7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2" y="0"/>
                    </a:lnTo>
                    <a:lnTo>
                      <a:pt x="6" y="0"/>
                    </a:lnTo>
                    <a:lnTo>
                      <a:pt x="0" y="7"/>
                    </a:lnTo>
                    <a:lnTo>
                      <a:pt x="0" y="12"/>
                    </a:lnTo>
                    <a:lnTo>
                      <a:pt x="6" y="18"/>
                    </a:lnTo>
                    <a:lnTo>
                      <a:pt x="12" y="18"/>
                    </a:lnTo>
                    <a:lnTo>
                      <a:pt x="18" y="12"/>
                    </a:lnTo>
                    <a:lnTo>
                      <a:pt x="18" y="7"/>
                    </a:lnTo>
                  </a:path>
                </a:pathLst>
              </a:custGeom>
              <a:solidFill>
                <a:srgbClr val="000000"/>
              </a:solidFill>
              <a:ln w="9525" cap="rnd">
                <a:noFill/>
                <a:round/>
                <a:headEnd/>
                <a:tailEnd/>
              </a:ln>
            </p:spPr>
            <p:txBody>
              <a:bodyPr/>
              <a:lstStyle/>
              <a:p>
                <a:endParaRPr lang="fr-FR"/>
              </a:p>
            </p:txBody>
          </p:sp>
          <p:sp>
            <p:nvSpPr>
              <p:cNvPr id="20811" name="Freeform 227"/>
              <p:cNvSpPr>
                <a:spLocks/>
              </p:cNvSpPr>
              <p:nvPr/>
            </p:nvSpPr>
            <p:spPr bwMode="auto">
              <a:xfrm>
                <a:off x="4176" y="2307"/>
                <a:ext cx="20" cy="19"/>
              </a:xfrm>
              <a:custGeom>
                <a:avLst/>
                <a:gdLst>
                  <a:gd name="T0" fmla="*/ 19 w 20"/>
                  <a:gd name="T1" fmla="*/ 6 h 19"/>
                  <a:gd name="T2" fmla="*/ 12 w 20"/>
                  <a:gd name="T3" fmla="*/ 0 h 19"/>
                  <a:gd name="T4" fmla="*/ 6 w 20"/>
                  <a:gd name="T5" fmla="*/ 0 h 19"/>
                  <a:gd name="T6" fmla="*/ 0 w 20"/>
                  <a:gd name="T7" fmla="*/ 6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2" y="0"/>
                    </a:lnTo>
                    <a:lnTo>
                      <a:pt x="6" y="0"/>
                    </a:lnTo>
                    <a:lnTo>
                      <a:pt x="0" y="6"/>
                    </a:lnTo>
                    <a:lnTo>
                      <a:pt x="0" y="12"/>
                    </a:lnTo>
                    <a:lnTo>
                      <a:pt x="6" y="18"/>
                    </a:lnTo>
                    <a:lnTo>
                      <a:pt x="12" y="18"/>
                    </a:lnTo>
                    <a:lnTo>
                      <a:pt x="19" y="12"/>
                    </a:lnTo>
                    <a:lnTo>
                      <a:pt x="19" y="6"/>
                    </a:lnTo>
                  </a:path>
                </a:pathLst>
              </a:custGeom>
              <a:solidFill>
                <a:srgbClr val="000000"/>
              </a:solidFill>
              <a:ln w="9525" cap="rnd">
                <a:noFill/>
                <a:round/>
                <a:headEnd/>
                <a:tailEnd/>
              </a:ln>
            </p:spPr>
            <p:txBody>
              <a:bodyPr/>
              <a:lstStyle/>
              <a:p>
                <a:endParaRPr lang="fr-FR"/>
              </a:p>
            </p:txBody>
          </p:sp>
          <p:sp>
            <p:nvSpPr>
              <p:cNvPr id="20812" name="Freeform 228"/>
              <p:cNvSpPr>
                <a:spLocks/>
              </p:cNvSpPr>
              <p:nvPr/>
            </p:nvSpPr>
            <p:spPr bwMode="auto">
              <a:xfrm>
                <a:off x="4183" y="2320"/>
                <a:ext cx="19" cy="19"/>
              </a:xfrm>
              <a:custGeom>
                <a:avLst/>
                <a:gdLst>
                  <a:gd name="T0" fmla="*/ 18 w 19"/>
                  <a:gd name="T1" fmla="*/ 5 h 19"/>
                  <a:gd name="T2" fmla="*/ 12 w 19"/>
                  <a:gd name="T3" fmla="*/ 0 h 19"/>
                  <a:gd name="T4" fmla="*/ 7 w 19"/>
                  <a:gd name="T5" fmla="*/ 0 h 19"/>
                  <a:gd name="T6" fmla="*/ 0 w 19"/>
                  <a:gd name="T7" fmla="*/ 5 h 19"/>
                  <a:gd name="T8" fmla="*/ 0 w 19"/>
                  <a:gd name="T9" fmla="*/ 10 h 19"/>
                  <a:gd name="T10" fmla="*/ 0 w 19"/>
                  <a:gd name="T11" fmla="*/ 10 h 19"/>
                  <a:gd name="T12" fmla="*/ 7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0"/>
                    </a:lnTo>
                    <a:lnTo>
                      <a:pt x="7"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813" name="Freeform 229"/>
              <p:cNvSpPr>
                <a:spLocks/>
              </p:cNvSpPr>
              <p:nvPr/>
            </p:nvSpPr>
            <p:spPr bwMode="auto">
              <a:xfrm>
                <a:off x="4194" y="2332"/>
                <a:ext cx="19" cy="18"/>
              </a:xfrm>
              <a:custGeom>
                <a:avLst/>
                <a:gdLst>
                  <a:gd name="T0" fmla="*/ 18 w 19"/>
                  <a:gd name="T1" fmla="*/ 4 h 18"/>
                  <a:gd name="T2" fmla="*/ 12 w 19"/>
                  <a:gd name="T3" fmla="*/ 0 h 18"/>
                  <a:gd name="T4" fmla="*/ 7 w 19"/>
                  <a:gd name="T5" fmla="*/ 0 h 18"/>
                  <a:gd name="T6" fmla="*/ 0 w 19"/>
                  <a:gd name="T7" fmla="*/ 4 h 18"/>
                  <a:gd name="T8" fmla="*/ 0 w 19"/>
                  <a:gd name="T9" fmla="*/ 12 h 18"/>
                  <a:gd name="T10" fmla="*/ 0 w 19"/>
                  <a:gd name="T11" fmla="*/ 12 h 18"/>
                  <a:gd name="T12" fmla="*/ 7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7" y="0"/>
                    </a:lnTo>
                    <a:lnTo>
                      <a:pt x="0" y="4"/>
                    </a:lnTo>
                    <a:lnTo>
                      <a:pt x="0" y="12"/>
                    </a:lnTo>
                    <a:lnTo>
                      <a:pt x="7"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814" name="Freeform 230"/>
              <p:cNvSpPr>
                <a:spLocks/>
              </p:cNvSpPr>
              <p:nvPr/>
            </p:nvSpPr>
            <p:spPr bwMode="auto">
              <a:xfrm>
                <a:off x="4146" y="2298"/>
                <a:ext cx="89" cy="86"/>
              </a:xfrm>
              <a:custGeom>
                <a:avLst/>
                <a:gdLst>
                  <a:gd name="T0" fmla="*/ 0 w 89"/>
                  <a:gd name="T1" fmla="*/ 45 h 86"/>
                  <a:gd name="T2" fmla="*/ 88 w 89"/>
                  <a:gd name="T3" fmla="*/ 85 h 86"/>
                  <a:gd name="T4" fmla="*/ 71 w 89"/>
                  <a:gd name="T5" fmla="*/ 0 h 86"/>
                  <a:gd name="T6" fmla="*/ 53 w 89"/>
                  <a:gd name="T7" fmla="*/ 41 h 86"/>
                  <a:gd name="T8" fmla="*/ 0 w 89"/>
                  <a:gd name="T9" fmla="*/ 45 h 86"/>
                  <a:gd name="T10" fmla="*/ 0 60000 65536"/>
                  <a:gd name="T11" fmla="*/ 0 60000 65536"/>
                  <a:gd name="T12" fmla="*/ 0 60000 65536"/>
                  <a:gd name="T13" fmla="*/ 0 60000 65536"/>
                  <a:gd name="T14" fmla="*/ 0 60000 65536"/>
                  <a:gd name="T15" fmla="*/ 0 w 89"/>
                  <a:gd name="T16" fmla="*/ 0 h 86"/>
                  <a:gd name="T17" fmla="*/ 89 w 89"/>
                  <a:gd name="T18" fmla="*/ 86 h 86"/>
                </a:gdLst>
                <a:ahLst/>
                <a:cxnLst>
                  <a:cxn ang="T10">
                    <a:pos x="T0" y="T1"/>
                  </a:cxn>
                  <a:cxn ang="T11">
                    <a:pos x="T2" y="T3"/>
                  </a:cxn>
                  <a:cxn ang="T12">
                    <a:pos x="T4" y="T5"/>
                  </a:cxn>
                  <a:cxn ang="T13">
                    <a:pos x="T6" y="T7"/>
                  </a:cxn>
                  <a:cxn ang="T14">
                    <a:pos x="T8" y="T9"/>
                  </a:cxn>
                </a:cxnLst>
                <a:rect l="T15" t="T16" r="T17" b="T18"/>
                <a:pathLst>
                  <a:path w="89" h="86">
                    <a:moveTo>
                      <a:pt x="0" y="45"/>
                    </a:moveTo>
                    <a:lnTo>
                      <a:pt x="88" y="85"/>
                    </a:lnTo>
                    <a:lnTo>
                      <a:pt x="71" y="0"/>
                    </a:lnTo>
                    <a:lnTo>
                      <a:pt x="53" y="41"/>
                    </a:lnTo>
                    <a:lnTo>
                      <a:pt x="0" y="45"/>
                    </a:lnTo>
                  </a:path>
                </a:pathLst>
              </a:custGeom>
              <a:solidFill>
                <a:srgbClr val="000000"/>
              </a:solidFill>
              <a:ln w="9525" cap="rnd">
                <a:noFill/>
                <a:round/>
                <a:headEnd/>
                <a:tailEnd/>
              </a:ln>
            </p:spPr>
            <p:txBody>
              <a:bodyPr/>
              <a:lstStyle/>
              <a:p>
                <a:endParaRPr lang="fr-FR"/>
              </a:p>
            </p:txBody>
          </p:sp>
        </p:grpSp>
        <p:sp>
          <p:nvSpPr>
            <p:cNvPr id="20538" name="Oval 232"/>
            <p:cNvSpPr>
              <a:spLocks noChangeArrowheads="1"/>
            </p:cNvSpPr>
            <p:nvPr/>
          </p:nvSpPr>
          <p:spPr bwMode="auto">
            <a:xfrm>
              <a:off x="4193" y="2271"/>
              <a:ext cx="371" cy="636"/>
            </a:xfrm>
            <a:prstGeom prst="ellipse">
              <a:avLst/>
            </a:prstGeom>
            <a:solidFill>
              <a:srgbClr val="FFFFFF"/>
            </a:solidFill>
            <a:ln w="12700">
              <a:solidFill>
                <a:srgbClr val="000000"/>
              </a:solidFill>
              <a:round/>
              <a:headEnd/>
              <a:tailEnd/>
            </a:ln>
          </p:spPr>
          <p:txBody>
            <a:bodyPr wrap="none" anchor="ctr"/>
            <a:lstStyle/>
            <a:p>
              <a:endParaRPr lang="fr-FR"/>
            </a:p>
          </p:txBody>
        </p:sp>
        <p:sp>
          <p:nvSpPr>
            <p:cNvPr id="20539" name="Rectangle 233"/>
            <p:cNvSpPr>
              <a:spLocks noChangeArrowheads="1"/>
            </p:cNvSpPr>
            <p:nvPr/>
          </p:nvSpPr>
          <p:spPr bwMode="auto">
            <a:xfrm>
              <a:off x="4207" y="2381"/>
              <a:ext cx="333" cy="478"/>
            </a:xfrm>
            <a:prstGeom prst="rect">
              <a:avLst/>
            </a:prstGeom>
            <a:noFill/>
            <a:ln w="9525">
              <a:noFill/>
              <a:miter lim="800000"/>
              <a:headEnd/>
              <a:tailEnd/>
            </a:ln>
          </p:spPr>
          <p:txBody>
            <a:bodyPr wrap="none" anchor="ctr"/>
            <a:lstStyle/>
            <a:p>
              <a:endParaRPr lang="fr-FR"/>
            </a:p>
          </p:txBody>
        </p:sp>
        <p:sp>
          <p:nvSpPr>
            <p:cNvPr id="20540" name="Rectangle 234"/>
            <p:cNvSpPr>
              <a:spLocks noChangeArrowheads="1"/>
            </p:cNvSpPr>
            <p:nvPr/>
          </p:nvSpPr>
          <p:spPr bwMode="auto">
            <a:xfrm>
              <a:off x="4242" y="2386"/>
              <a:ext cx="316"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a:t>
              </a:r>
              <a:endParaRPr lang="fr-FR" sz="1100" dirty="0">
                <a:solidFill>
                  <a:srgbClr val="000000"/>
                </a:solidFill>
              </a:endParaRPr>
            </a:p>
          </p:txBody>
        </p:sp>
        <p:sp>
          <p:nvSpPr>
            <p:cNvPr id="20541" name="Rectangle 235"/>
            <p:cNvSpPr>
              <a:spLocks noChangeArrowheads="1"/>
            </p:cNvSpPr>
            <p:nvPr/>
          </p:nvSpPr>
          <p:spPr bwMode="auto">
            <a:xfrm>
              <a:off x="4190" y="2492"/>
              <a:ext cx="473"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0000"/>
                  </a:solidFill>
                </a:rPr>
                <a:t>TS </a:t>
              </a:r>
              <a:r>
                <a:rPr lang="fr-FR" sz="1100" dirty="0" smtClean="0">
                  <a:solidFill>
                    <a:srgbClr val="000000"/>
                  </a:solidFill>
                </a:rPr>
                <a:t>and </a:t>
              </a:r>
              <a:r>
                <a:rPr lang="fr-FR" sz="1100" dirty="0">
                  <a:solidFill>
                    <a:srgbClr val="000000"/>
                  </a:solidFill>
                </a:rPr>
                <a:t>½</a:t>
              </a:r>
            </a:p>
          </p:txBody>
        </p:sp>
        <p:sp>
          <p:nvSpPr>
            <p:cNvPr id="20542" name="Rectangle 236"/>
            <p:cNvSpPr>
              <a:spLocks noChangeArrowheads="1"/>
            </p:cNvSpPr>
            <p:nvPr/>
          </p:nvSpPr>
          <p:spPr bwMode="auto">
            <a:xfrm>
              <a:off x="4192" y="2603"/>
              <a:ext cx="366" cy="165"/>
            </a:xfrm>
            <a:prstGeom prst="rect">
              <a:avLst/>
            </a:prstGeom>
            <a:noFill/>
            <a:ln w="9525">
              <a:noFill/>
              <a:miter lim="800000"/>
              <a:headEnd/>
              <a:tailEnd/>
            </a:ln>
          </p:spPr>
          <p:txBody>
            <a:bodyPr wrap="none" lIns="92075" tIns="46038" rIns="92075" bIns="46038">
              <a:spAutoFit/>
            </a:bodyPr>
            <a:lstStyle/>
            <a:p>
              <a:pPr algn="l"/>
              <a:r>
                <a:rPr lang="fr-FR" sz="1100" dirty="0" smtClean="0">
                  <a:solidFill>
                    <a:srgbClr val="000000"/>
                  </a:solidFill>
                </a:rPr>
                <a:t>teams</a:t>
              </a:r>
              <a:endParaRPr lang="fr-FR" sz="1100" dirty="0">
                <a:solidFill>
                  <a:srgbClr val="000000"/>
                </a:solidFill>
              </a:endParaRPr>
            </a:p>
          </p:txBody>
        </p:sp>
        <p:sp>
          <p:nvSpPr>
            <p:cNvPr id="20543" name="Rectangle 237"/>
            <p:cNvSpPr>
              <a:spLocks noChangeArrowheads="1"/>
            </p:cNvSpPr>
            <p:nvPr/>
          </p:nvSpPr>
          <p:spPr bwMode="auto">
            <a:xfrm>
              <a:off x="4364" y="2173"/>
              <a:ext cx="239" cy="186"/>
            </a:xfrm>
            <a:prstGeom prst="rect">
              <a:avLst/>
            </a:prstGeom>
            <a:noFill/>
            <a:ln w="9525">
              <a:noFill/>
              <a:miter lim="800000"/>
              <a:headEnd/>
              <a:tailEnd/>
            </a:ln>
          </p:spPr>
          <p:txBody>
            <a:bodyPr wrap="none" anchor="ctr"/>
            <a:lstStyle/>
            <a:p>
              <a:endParaRPr lang="fr-FR"/>
            </a:p>
          </p:txBody>
        </p:sp>
        <p:sp>
          <p:nvSpPr>
            <p:cNvPr id="20544" name="Rectangle 238"/>
            <p:cNvSpPr>
              <a:spLocks noChangeArrowheads="1"/>
            </p:cNvSpPr>
            <p:nvPr/>
          </p:nvSpPr>
          <p:spPr bwMode="auto">
            <a:xfrm>
              <a:off x="4303" y="2131"/>
              <a:ext cx="319" cy="165"/>
            </a:xfrm>
            <a:prstGeom prst="rect">
              <a:avLst/>
            </a:prstGeom>
            <a:noFill/>
            <a:ln w="9525">
              <a:noFill/>
              <a:miter lim="800000"/>
              <a:headEnd/>
              <a:tailEnd/>
            </a:ln>
          </p:spPr>
          <p:txBody>
            <a:bodyPr wrap="none" lIns="92075" tIns="46038" rIns="92075" bIns="46038">
              <a:spAutoFit/>
            </a:bodyPr>
            <a:lstStyle/>
            <a:p>
              <a:pPr algn="l"/>
              <a:r>
                <a:rPr lang="fr-FR" sz="1100" b="1">
                  <a:solidFill>
                    <a:srgbClr val="000000"/>
                  </a:solidFill>
                  <a:latin typeface="Arial" charset="0"/>
                </a:rPr>
                <a:t>98%</a:t>
              </a:r>
            </a:p>
          </p:txBody>
        </p:sp>
        <p:sp>
          <p:nvSpPr>
            <p:cNvPr id="20545" name="Rectangle 239"/>
            <p:cNvSpPr>
              <a:spLocks noChangeArrowheads="1"/>
            </p:cNvSpPr>
            <p:nvPr/>
          </p:nvSpPr>
          <p:spPr bwMode="auto">
            <a:xfrm>
              <a:off x="3888" y="1745"/>
              <a:ext cx="264" cy="105"/>
            </a:xfrm>
            <a:prstGeom prst="rect">
              <a:avLst/>
            </a:prstGeom>
            <a:noFill/>
            <a:ln w="9525">
              <a:noFill/>
              <a:miter lim="800000"/>
              <a:headEnd/>
              <a:tailEnd/>
            </a:ln>
          </p:spPr>
          <p:txBody>
            <a:bodyPr wrap="none" anchor="ctr"/>
            <a:lstStyle/>
            <a:p>
              <a:endParaRPr lang="fr-FR"/>
            </a:p>
          </p:txBody>
        </p:sp>
        <p:sp>
          <p:nvSpPr>
            <p:cNvPr id="20546" name="Rectangle 240"/>
            <p:cNvSpPr>
              <a:spLocks noChangeArrowheads="1"/>
            </p:cNvSpPr>
            <p:nvPr/>
          </p:nvSpPr>
          <p:spPr bwMode="auto">
            <a:xfrm>
              <a:off x="4390" y="2925"/>
              <a:ext cx="236" cy="107"/>
            </a:xfrm>
            <a:prstGeom prst="rect">
              <a:avLst/>
            </a:prstGeom>
            <a:noFill/>
            <a:ln w="9525">
              <a:noFill/>
              <a:miter lim="800000"/>
              <a:headEnd/>
              <a:tailEnd/>
            </a:ln>
          </p:spPr>
          <p:txBody>
            <a:bodyPr wrap="none" anchor="ctr"/>
            <a:lstStyle/>
            <a:p>
              <a:endParaRPr lang="fr-FR"/>
            </a:p>
          </p:txBody>
        </p:sp>
        <p:sp>
          <p:nvSpPr>
            <p:cNvPr id="20547" name="Rectangle 241"/>
            <p:cNvSpPr>
              <a:spLocks noChangeArrowheads="1"/>
            </p:cNvSpPr>
            <p:nvPr/>
          </p:nvSpPr>
          <p:spPr bwMode="auto">
            <a:xfrm>
              <a:off x="4340" y="4002"/>
              <a:ext cx="235" cy="106"/>
            </a:xfrm>
            <a:prstGeom prst="rect">
              <a:avLst/>
            </a:prstGeom>
            <a:noFill/>
            <a:ln w="9525">
              <a:noFill/>
              <a:miter lim="800000"/>
              <a:headEnd/>
              <a:tailEnd/>
            </a:ln>
          </p:spPr>
          <p:txBody>
            <a:bodyPr wrap="none" anchor="ctr"/>
            <a:lstStyle/>
            <a:p>
              <a:endParaRPr lang="fr-FR"/>
            </a:p>
          </p:txBody>
        </p:sp>
        <p:grpSp>
          <p:nvGrpSpPr>
            <p:cNvPr id="8" name="Group 270"/>
            <p:cNvGrpSpPr>
              <a:grpSpLocks/>
            </p:cNvGrpSpPr>
            <p:nvPr/>
          </p:nvGrpSpPr>
          <p:grpSpPr bwMode="auto">
            <a:xfrm>
              <a:off x="4332" y="2918"/>
              <a:ext cx="88" cy="441"/>
              <a:chOff x="4332" y="2918"/>
              <a:chExt cx="88" cy="441"/>
            </a:xfrm>
          </p:grpSpPr>
          <p:sp>
            <p:nvSpPr>
              <p:cNvPr id="20743" name="Freeform 242"/>
              <p:cNvSpPr>
                <a:spLocks/>
              </p:cNvSpPr>
              <p:nvPr/>
            </p:nvSpPr>
            <p:spPr bwMode="auto">
              <a:xfrm>
                <a:off x="4374" y="2918"/>
                <a:ext cx="20" cy="17"/>
              </a:xfrm>
              <a:custGeom>
                <a:avLst/>
                <a:gdLst>
                  <a:gd name="T0" fmla="*/ 19 w 20"/>
                  <a:gd name="T1" fmla="*/ 16 h 17"/>
                  <a:gd name="T2" fmla="*/ 12 w 20"/>
                  <a:gd name="T3" fmla="*/ 8 h 17"/>
                  <a:gd name="T4" fmla="*/ 6 w 20"/>
                  <a:gd name="T5" fmla="*/ 0 h 17"/>
                  <a:gd name="T6" fmla="*/ 6 w 20"/>
                  <a:gd name="T7" fmla="*/ 0 h 17"/>
                  <a:gd name="T8" fmla="*/ 0 w 20"/>
                  <a:gd name="T9" fmla="*/ 8 h 17"/>
                  <a:gd name="T10" fmla="*/ 0 w 20"/>
                  <a:gd name="T11" fmla="*/ 8 h 17"/>
                  <a:gd name="T12" fmla="*/ 0 w 20"/>
                  <a:gd name="T13" fmla="*/ 8 h 17"/>
                  <a:gd name="T14" fmla="*/ 6 w 20"/>
                  <a:gd name="T15" fmla="*/ 16 h 17"/>
                  <a:gd name="T16" fmla="*/ 6 w 20"/>
                  <a:gd name="T17" fmla="*/ 16 h 17"/>
                  <a:gd name="T18" fmla="*/ 19 w 20"/>
                  <a:gd name="T19" fmla="*/ 16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7"/>
                  <a:gd name="T32" fmla="*/ 20 w 20"/>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7">
                    <a:moveTo>
                      <a:pt x="19" y="16"/>
                    </a:moveTo>
                    <a:lnTo>
                      <a:pt x="12" y="8"/>
                    </a:lnTo>
                    <a:lnTo>
                      <a:pt x="6" y="0"/>
                    </a:lnTo>
                    <a:lnTo>
                      <a:pt x="0" y="8"/>
                    </a:lnTo>
                    <a:lnTo>
                      <a:pt x="6" y="16"/>
                    </a:lnTo>
                    <a:lnTo>
                      <a:pt x="19" y="16"/>
                    </a:lnTo>
                  </a:path>
                </a:pathLst>
              </a:custGeom>
              <a:solidFill>
                <a:srgbClr val="000000"/>
              </a:solidFill>
              <a:ln w="9525" cap="rnd">
                <a:noFill/>
                <a:round/>
                <a:headEnd/>
                <a:tailEnd/>
              </a:ln>
            </p:spPr>
            <p:txBody>
              <a:bodyPr/>
              <a:lstStyle/>
              <a:p>
                <a:endParaRPr lang="fr-FR"/>
              </a:p>
            </p:txBody>
          </p:sp>
          <p:sp>
            <p:nvSpPr>
              <p:cNvPr id="20744" name="Freeform 243"/>
              <p:cNvSpPr>
                <a:spLocks/>
              </p:cNvSpPr>
              <p:nvPr/>
            </p:nvSpPr>
            <p:spPr bwMode="auto">
              <a:xfrm>
                <a:off x="4374" y="2929"/>
                <a:ext cx="20" cy="19"/>
              </a:xfrm>
              <a:custGeom>
                <a:avLst/>
                <a:gdLst>
                  <a:gd name="T0" fmla="*/ 19 w 20"/>
                  <a:gd name="T1" fmla="*/ 12 h 19"/>
                  <a:gd name="T2" fmla="*/ 19 w 20"/>
                  <a:gd name="T3" fmla="*/ 5 h 19"/>
                  <a:gd name="T4" fmla="*/ 12 w 20"/>
                  <a:gd name="T5" fmla="*/ 0 h 19"/>
                  <a:gd name="T6" fmla="*/ 6 w 20"/>
                  <a:gd name="T7" fmla="*/ 0 h 19"/>
                  <a:gd name="T8" fmla="*/ 0 w 20"/>
                  <a:gd name="T9" fmla="*/ 5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5"/>
                    </a:lnTo>
                    <a:lnTo>
                      <a:pt x="12" y="0"/>
                    </a:lnTo>
                    <a:lnTo>
                      <a:pt x="6" y="0"/>
                    </a:lnTo>
                    <a:lnTo>
                      <a:pt x="0" y="5"/>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45" name="Freeform 244"/>
              <p:cNvSpPr>
                <a:spLocks/>
              </p:cNvSpPr>
              <p:nvPr/>
            </p:nvSpPr>
            <p:spPr bwMode="auto">
              <a:xfrm>
                <a:off x="4374" y="2945"/>
                <a:ext cx="20" cy="18"/>
              </a:xfrm>
              <a:custGeom>
                <a:avLst/>
                <a:gdLst>
                  <a:gd name="T0" fmla="*/ 19 w 20"/>
                  <a:gd name="T1" fmla="*/ 11 h 18"/>
                  <a:gd name="T2" fmla="*/ 19 w 20"/>
                  <a:gd name="T3" fmla="*/ 5 h 18"/>
                  <a:gd name="T4" fmla="*/ 12 w 20"/>
                  <a:gd name="T5" fmla="*/ 0 h 18"/>
                  <a:gd name="T6" fmla="*/ 6 w 20"/>
                  <a:gd name="T7" fmla="*/ 0 h 18"/>
                  <a:gd name="T8" fmla="*/ 0 w 20"/>
                  <a:gd name="T9" fmla="*/ 5 h 18"/>
                  <a:gd name="T10" fmla="*/ 0 w 20"/>
                  <a:gd name="T11" fmla="*/ 11 h 18"/>
                  <a:gd name="T12" fmla="*/ 0 w 20"/>
                  <a:gd name="T13" fmla="*/ 11 h 18"/>
                  <a:gd name="T14" fmla="*/ 6 w 20"/>
                  <a:gd name="T15" fmla="*/ 17 h 18"/>
                  <a:gd name="T16" fmla="*/ 6 w 20"/>
                  <a:gd name="T17" fmla="*/ 17 h 18"/>
                  <a:gd name="T18" fmla="*/ 19 w 20"/>
                  <a:gd name="T19" fmla="*/ 17 h 18"/>
                  <a:gd name="T20" fmla="*/ 19 w 20"/>
                  <a:gd name="T21" fmla="*/ 11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1"/>
                    </a:moveTo>
                    <a:lnTo>
                      <a:pt x="19" y="5"/>
                    </a:lnTo>
                    <a:lnTo>
                      <a:pt x="12" y="0"/>
                    </a:lnTo>
                    <a:lnTo>
                      <a:pt x="6" y="0"/>
                    </a:lnTo>
                    <a:lnTo>
                      <a:pt x="0" y="5"/>
                    </a:lnTo>
                    <a:lnTo>
                      <a:pt x="0" y="11"/>
                    </a:lnTo>
                    <a:lnTo>
                      <a:pt x="6" y="17"/>
                    </a:lnTo>
                    <a:lnTo>
                      <a:pt x="19" y="17"/>
                    </a:lnTo>
                    <a:lnTo>
                      <a:pt x="19" y="11"/>
                    </a:lnTo>
                  </a:path>
                </a:pathLst>
              </a:custGeom>
              <a:solidFill>
                <a:srgbClr val="000000"/>
              </a:solidFill>
              <a:ln w="9525" cap="rnd">
                <a:noFill/>
                <a:round/>
                <a:headEnd/>
                <a:tailEnd/>
              </a:ln>
            </p:spPr>
            <p:txBody>
              <a:bodyPr/>
              <a:lstStyle/>
              <a:p>
                <a:endParaRPr lang="fr-FR"/>
              </a:p>
            </p:txBody>
          </p:sp>
          <p:sp>
            <p:nvSpPr>
              <p:cNvPr id="20746" name="Freeform 245"/>
              <p:cNvSpPr>
                <a:spLocks/>
              </p:cNvSpPr>
              <p:nvPr/>
            </p:nvSpPr>
            <p:spPr bwMode="auto">
              <a:xfrm>
                <a:off x="4374" y="2958"/>
                <a:ext cx="20" cy="19"/>
              </a:xfrm>
              <a:custGeom>
                <a:avLst/>
                <a:gdLst>
                  <a:gd name="T0" fmla="*/ 19 w 20"/>
                  <a:gd name="T1" fmla="*/ 12 h 19"/>
                  <a:gd name="T2" fmla="*/ 19 w 20"/>
                  <a:gd name="T3" fmla="*/ 5 h 19"/>
                  <a:gd name="T4" fmla="*/ 12 w 20"/>
                  <a:gd name="T5" fmla="*/ 0 h 19"/>
                  <a:gd name="T6" fmla="*/ 6 w 20"/>
                  <a:gd name="T7" fmla="*/ 0 h 19"/>
                  <a:gd name="T8" fmla="*/ 0 w 20"/>
                  <a:gd name="T9" fmla="*/ 5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5"/>
                    </a:lnTo>
                    <a:lnTo>
                      <a:pt x="12" y="0"/>
                    </a:lnTo>
                    <a:lnTo>
                      <a:pt x="6" y="0"/>
                    </a:lnTo>
                    <a:lnTo>
                      <a:pt x="0" y="5"/>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47" name="Freeform 246"/>
              <p:cNvSpPr>
                <a:spLocks/>
              </p:cNvSpPr>
              <p:nvPr/>
            </p:nvSpPr>
            <p:spPr bwMode="auto">
              <a:xfrm>
                <a:off x="4374" y="2973"/>
                <a:ext cx="20" cy="19"/>
              </a:xfrm>
              <a:custGeom>
                <a:avLst/>
                <a:gdLst>
                  <a:gd name="T0" fmla="*/ 19 w 20"/>
                  <a:gd name="T1" fmla="*/ 12 h 19"/>
                  <a:gd name="T2" fmla="*/ 19 w 20"/>
                  <a:gd name="T3" fmla="*/ 7 h 19"/>
                  <a:gd name="T4" fmla="*/ 12 w 20"/>
                  <a:gd name="T5" fmla="*/ 0 h 19"/>
                  <a:gd name="T6" fmla="*/ 6 w 20"/>
                  <a:gd name="T7" fmla="*/ 0 h 19"/>
                  <a:gd name="T8" fmla="*/ 0 w 20"/>
                  <a:gd name="T9" fmla="*/ 7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7"/>
                    </a:lnTo>
                    <a:lnTo>
                      <a:pt x="12" y="0"/>
                    </a:lnTo>
                    <a:lnTo>
                      <a:pt x="6" y="0"/>
                    </a:lnTo>
                    <a:lnTo>
                      <a:pt x="0" y="7"/>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48" name="Freeform 247"/>
              <p:cNvSpPr>
                <a:spLocks/>
              </p:cNvSpPr>
              <p:nvPr/>
            </p:nvSpPr>
            <p:spPr bwMode="auto">
              <a:xfrm>
                <a:off x="4374" y="2988"/>
                <a:ext cx="20" cy="19"/>
              </a:xfrm>
              <a:custGeom>
                <a:avLst/>
                <a:gdLst>
                  <a:gd name="T0" fmla="*/ 19 w 20"/>
                  <a:gd name="T1" fmla="*/ 10 h 19"/>
                  <a:gd name="T2" fmla="*/ 19 w 20"/>
                  <a:gd name="T3" fmla="*/ 5 h 19"/>
                  <a:gd name="T4" fmla="*/ 12 w 20"/>
                  <a:gd name="T5" fmla="*/ 0 h 19"/>
                  <a:gd name="T6" fmla="*/ 6 w 20"/>
                  <a:gd name="T7" fmla="*/ 0 h 19"/>
                  <a:gd name="T8" fmla="*/ 0 w 20"/>
                  <a:gd name="T9" fmla="*/ 5 h 19"/>
                  <a:gd name="T10" fmla="*/ 0 w 20"/>
                  <a:gd name="T11" fmla="*/ 10 h 19"/>
                  <a:gd name="T12" fmla="*/ 0 w 20"/>
                  <a:gd name="T13" fmla="*/ 10 h 19"/>
                  <a:gd name="T14" fmla="*/ 6 w 20"/>
                  <a:gd name="T15" fmla="*/ 18 h 19"/>
                  <a:gd name="T16" fmla="*/ 6 w 20"/>
                  <a:gd name="T17" fmla="*/ 18 h 19"/>
                  <a:gd name="T18" fmla="*/ 19 w 20"/>
                  <a:gd name="T19" fmla="*/ 18 h 19"/>
                  <a:gd name="T20" fmla="*/ 19 w 20"/>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0"/>
                    </a:moveTo>
                    <a:lnTo>
                      <a:pt x="19" y="5"/>
                    </a:lnTo>
                    <a:lnTo>
                      <a:pt x="12" y="0"/>
                    </a:lnTo>
                    <a:lnTo>
                      <a:pt x="6" y="0"/>
                    </a:lnTo>
                    <a:lnTo>
                      <a:pt x="0" y="5"/>
                    </a:lnTo>
                    <a:lnTo>
                      <a:pt x="0" y="10"/>
                    </a:lnTo>
                    <a:lnTo>
                      <a:pt x="6" y="18"/>
                    </a:lnTo>
                    <a:lnTo>
                      <a:pt x="19" y="18"/>
                    </a:lnTo>
                    <a:lnTo>
                      <a:pt x="19" y="10"/>
                    </a:lnTo>
                  </a:path>
                </a:pathLst>
              </a:custGeom>
              <a:solidFill>
                <a:srgbClr val="000000"/>
              </a:solidFill>
              <a:ln w="9525" cap="rnd">
                <a:noFill/>
                <a:round/>
                <a:headEnd/>
                <a:tailEnd/>
              </a:ln>
            </p:spPr>
            <p:txBody>
              <a:bodyPr/>
              <a:lstStyle/>
              <a:p>
                <a:endParaRPr lang="fr-FR"/>
              </a:p>
            </p:txBody>
          </p:sp>
          <p:sp>
            <p:nvSpPr>
              <p:cNvPr id="20749" name="Freeform 248"/>
              <p:cNvSpPr>
                <a:spLocks/>
              </p:cNvSpPr>
              <p:nvPr/>
            </p:nvSpPr>
            <p:spPr bwMode="auto">
              <a:xfrm>
                <a:off x="4374" y="3002"/>
                <a:ext cx="20" cy="19"/>
              </a:xfrm>
              <a:custGeom>
                <a:avLst/>
                <a:gdLst>
                  <a:gd name="T0" fmla="*/ 19 w 20"/>
                  <a:gd name="T1" fmla="*/ 12 h 19"/>
                  <a:gd name="T2" fmla="*/ 19 w 20"/>
                  <a:gd name="T3" fmla="*/ 7 h 19"/>
                  <a:gd name="T4" fmla="*/ 12 w 20"/>
                  <a:gd name="T5" fmla="*/ 0 h 19"/>
                  <a:gd name="T6" fmla="*/ 6 w 20"/>
                  <a:gd name="T7" fmla="*/ 0 h 19"/>
                  <a:gd name="T8" fmla="*/ 0 w 20"/>
                  <a:gd name="T9" fmla="*/ 7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7"/>
                    </a:lnTo>
                    <a:lnTo>
                      <a:pt x="12" y="0"/>
                    </a:lnTo>
                    <a:lnTo>
                      <a:pt x="6" y="0"/>
                    </a:lnTo>
                    <a:lnTo>
                      <a:pt x="0" y="7"/>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50" name="Freeform 249"/>
              <p:cNvSpPr>
                <a:spLocks/>
              </p:cNvSpPr>
              <p:nvPr/>
            </p:nvSpPr>
            <p:spPr bwMode="auto">
              <a:xfrm>
                <a:off x="4374" y="3018"/>
                <a:ext cx="20" cy="18"/>
              </a:xfrm>
              <a:custGeom>
                <a:avLst/>
                <a:gdLst>
                  <a:gd name="T0" fmla="*/ 19 w 20"/>
                  <a:gd name="T1" fmla="*/ 9 h 18"/>
                  <a:gd name="T2" fmla="*/ 19 w 20"/>
                  <a:gd name="T3" fmla="*/ 4 h 18"/>
                  <a:gd name="T4" fmla="*/ 12 w 20"/>
                  <a:gd name="T5" fmla="*/ 0 h 18"/>
                  <a:gd name="T6" fmla="*/ 6 w 20"/>
                  <a:gd name="T7" fmla="*/ 0 h 18"/>
                  <a:gd name="T8" fmla="*/ 0 w 20"/>
                  <a:gd name="T9" fmla="*/ 4 h 18"/>
                  <a:gd name="T10" fmla="*/ 0 w 20"/>
                  <a:gd name="T11" fmla="*/ 9 h 18"/>
                  <a:gd name="T12" fmla="*/ 0 w 20"/>
                  <a:gd name="T13" fmla="*/ 9 h 18"/>
                  <a:gd name="T14" fmla="*/ 6 w 20"/>
                  <a:gd name="T15" fmla="*/ 17 h 18"/>
                  <a:gd name="T16" fmla="*/ 6 w 20"/>
                  <a:gd name="T17" fmla="*/ 17 h 18"/>
                  <a:gd name="T18" fmla="*/ 19 w 20"/>
                  <a:gd name="T19" fmla="*/ 17 h 18"/>
                  <a:gd name="T20" fmla="*/ 19 w 20"/>
                  <a:gd name="T21" fmla="*/ 9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9"/>
                    </a:moveTo>
                    <a:lnTo>
                      <a:pt x="19" y="4"/>
                    </a:lnTo>
                    <a:lnTo>
                      <a:pt x="12" y="0"/>
                    </a:lnTo>
                    <a:lnTo>
                      <a:pt x="6" y="0"/>
                    </a:lnTo>
                    <a:lnTo>
                      <a:pt x="0" y="4"/>
                    </a:lnTo>
                    <a:lnTo>
                      <a:pt x="0" y="9"/>
                    </a:lnTo>
                    <a:lnTo>
                      <a:pt x="6" y="17"/>
                    </a:lnTo>
                    <a:lnTo>
                      <a:pt x="19" y="17"/>
                    </a:lnTo>
                    <a:lnTo>
                      <a:pt x="19" y="9"/>
                    </a:lnTo>
                  </a:path>
                </a:pathLst>
              </a:custGeom>
              <a:solidFill>
                <a:srgbClr val="000000"/>
              </a:solidFill>
              <a:ln w="9525" cap="rnd">
                <a:noFill/>
                <a:round/>
                <a:headEnd/>
                <a:tailEnd/>
              </a:ln>
            </p:spPr>
            <p:txBody>
              <a:bodyPr/>
              <a:lstStyle/>
              <a:p>
                <a:endParaRPr lang="fr-FR"/>
              </a:p>
            </p:txBody>
          </p:sp>
          <p:sp>
            <p:nvSpPr>
              <p:cNvPr id="20751" name="Freeform 250"/>
              <p:cNvSpPr>
                <a:spLocks/>
              </p:cNvSpPr>
              <p:nvPr/>
            </p:nvSpPr>
            <p:spPr bwMode="auto">
              <a:xfrm>
                <a:off x="4374" y="3032"/>
                <a:ext cx="20" cy="19"/>
              </a:xfrm>
              <a:custGeom>
                <a:avLst/>
                <a:gdLst>
                  <a:gd name="T0" fmla="*/ 19 w 20"/>
                  <a:gd name="T1" fmla="*/ 12 h 19"/>
                  <a:gd name="T2" fmla="*/ 19 w 20"/>
                  <a:gd name="T3" fmla="*/ 5 h 19"/>
                  <a:gd name="T4" fmla="*/ 12 w 20"/>
                  <a:gd name="T5" fmla="*/ 0 h 19"/>
                  <a:gd name="T6" fmla="*/ 6 w 20"/>
                  <a:gd name="T7" fmla="*/ 0 h 19"/>
                  <a:gd name="T8" fmla="*/ 0 w 20"/>
                  <a:gd name="T9" fmla="*/ 5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5"/>
                    </a:lnTo>
                    <a:lnTo>
                      <a:pt x="12" y="0"/>
                    </a:lnTo>
                    <a:lnTo>
                      <a:pt x="6" y="0"/>
                    </a:lnTo>
                    <a:lnTo>
                      <a:pt x="0" y="5"/>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52" name="Freeform 251"/>
              <p:cNvSpPr>
                <a:spLocks/>
              </p:cNvSpPr>
              <p:nvPr/>
            </p:nvSpPr>
            <p:spPr bwMode="auto">
              <a:xfrm>
                <a:off x="4374" y="3047"/>
                <a:ext cx="20" cy="19"/>
              </a:xfrm>
              <a:custGeom>
                <a:avLst/>
                <a:gdLst>
                  <a:gd name="T0" fmla="*/ 19 w 20"/>
                  <a:gd name="T1" fmla="*/ 12 h 19"/>
                  <a:gd name="T2" fmla="*/ 19 w 20"/>
                  <a:gd name="T3" fmla="*/ 6 h 19"/>
                  <a:gd name="T4" fmla="*/ 12 w 20"/>
                  <a:gd name="T5" fmla="*/ 0 h 19"/>
                  <a:gd name="T6" fmla="*/ 6 w 20"/>
                  <a:gd name="T7" fmla="*/ 0 h 19"/>
                  <a:gd name="T8" fmla="*/ 0 w 20"/>
                  <a:gd name="T9" fmla="*/ 6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6"/>
                    </a:lnTo>
                    <a:lnTo>
                      <a:pt x="12" y="0"/>
                    </a:lnTo>
                    <a:lnTo>
                      <a:pt x="6" y="0"/>
                    </a:lnTo>
                    <a:lnTo>
                      <a:pt x="0" y="6"/>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53" name="Freeform 252"/>
              <p:cNvSpPr>
                <a:spLocks/>
              </p:cNvSpPr>
              <p:nvPr/>
            </p:nvSpPr>
            <p:spPr bwMode="auto">
              <a:xfrm>
                <a:off x="4374" y="3062"/>
                <a:ext cx="20" cy="18"/>
              </a:xfrm>
              <a:custGeom>
                <a:avLst/>
                <a:gdLst>
                  <a:gd name="T0" fmla="*/ 19 w 20"/>
                  <a:gd name="T1" fmla="*/ 12 h 18"/>
                  <a:gd name="T2" fmla="*/ 19 w 20"/>
                  <a:gd name="T3" fmla="*/ 4 h 18"/>
                  <a:gd name="T4" fmla="*/ 12 w 20"/>
                  <a:gd name="T5" fmla="*/ 0 h 18"/>
                  <a:gd name="T6" fmla="*/ 6 w 20"/>
                  <a:gd name="T7" fmla="*/ 0 h 18"/>
                  <a:gd name="T8" fmla="*/ 0 w 20"/>
                  <a:gd name="T9" fmla="*/ 4 h 18"/>
                  <a:gd name="T10" fmla="*/ 0 w 20"/>
                  <a:gd name="T11" fmla="*/ 12 h 18"/>
                  <a:gd name="T12" fmla="*/ 0 w 20"/>
                  <a:gd name="T13" fmla="*/ 12 h 18"/>
                  <a:gd name="T14" fmla="*/ 6 w 20"/>
                  <a:gd name="T15" fmla="*/ 17 h 18"/>
                  <a:gd name="T16" fmla="*/ 6 w 20"/>
                  <a:gd name="T17" fmla="*/ 17 h 18"/>
                  <a:gd name="T18" fmla="*/ 19 w 20"/>
                  <a:gd name="T19" fmla="*/ 17 h 18"/>
                  <a:gd name="T20" fmla="*/ 19 w 20"/>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2"/>
                    </a:moveTo>
                    <a:lnTo>
                      <a:pt x="19" y="4"/>
                    </a:lnTo>
                    <a:lnTo>
                      <a:pt x="12" y="0"/>
                    </a:lnTo>
                    <a:lnTo>
                      <a:pt x="6" y="0"/>
                    </a:lnTo>
                    <a:lnTo>
                      <a:pt x="0" y="4"/>
                    </a:lnTo>
                    <a:lnTo>
                      <a:pt x="0" y="12"/>
                    </a:lnTo>
                    <a:lnTo>
                      <a:pt x="6" y="17"/>
                    </a:lnTo>
                    <a:lnTo>
                      <a:pt x="19" y="17"/>
                    </a:lnTo>
                    <a:lnTo>
                      <a:pt x="19" y="12"/>
                    </a:lnTo>
                  </a:path>
                </a:pathLst>
              </a:custGeom>
              <a:solidFill>
                <a:srgbClr val="000000"/>
              </a:solidFill>
              <a:ln w="9525" cap="rnd">
                <a:noFill/>
                <a:round/>
                <a:headEnd/>
                <a:tailEnd/>
              </a:ln>
            </p:spPr>
            <p:txBody>
              <a:bodyPr/>
              <a:lstStyle/>
              <a:p>
                <a:endParaRPr lang="fr-FR"/>
              </a:p>
            </p:txBody>
          </p:sp>
          <p:sp>
            <p:nvSpPr>
              <p:cNvPr id="20754" name="Freeform 253"/>
              <p:cNvSpPr>
                <a:spLocks/>
              </p:cNvSpPr>
              <p:nvPr/>
            </p:nvSpPr>
            <p:spPr bwMode="auto">
              <a:xfrm>
                <a:off x="4374" y="3077"/>
                <a:ext cx="20" cy="19"/>
              </a:xfrm>
              <a:custGeom>
                <a:avLst/>
                <a:gdLst>
                  <a:gd name="T0" fmla="*/ 19 w 20"/>
                  <a:gd name="T1" fmla="*/ 12 h 19"/>
                  <a:gd name="T2" fmla="*/ 19 w 20"/>
                  <a:gd name="T3" fmla="*/ 6 h 19"/>
                  <a:gd name="T4" fmla="*/ 12 w 20"/>
                  <a:gd name="T5" fmla="*/ 0 h 19"/>
                  <a:gd name="T6" fmla="*/ 6 w 20"/>
                  <a:gd name="T7" fmla="*/ 0 h 19"/>
                  <a:gd name="T8" fmla="*/ 0 w 20"/>
                  <a:gd name="T9" fmla="*/ 6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6"/>
                    </a:lnTo>
                    <a:lnTo>
                      <a:pt x="12" y="0"/>
                    </a:lnTo>
                    <a:lnTo>
                      <a:pt x="6" y="0"/>
                    </a:lnTo>
                    <a:lnTo>
                      <a:pt x="0" y="6"/>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55" name="Freeform 254"/>
              <p:cNvSpPr>
                <a:spLocks/>
              </p:cNvSpPr>
              <p:nvPr/>
            </p:nvSpPr>
            <p:spPr bwMode="auto">
              <a:xfrm>
                <a:off x="4374" y="3091"/>
                <a:ext cx="20" cy="18"/>
              </a:xfrm>
              <a:custGeom>
                <a:avLst/>
                <a:gdLst>
                  <a:gd name="T0" fmla="*/ 19 w 20"/>
                  <a:gd name="T1" fmla="*/ 9 h 18"/>
                  <a:gd name="T2" fmla="*/ 19 w 20"/>
                  <a:gd name="T3" fmla="*/ 4 h 18"/>
                  <a:gd name="T4" fmla="*/ 12 w 20"/>
                  <a:gd name="T5" fmla="*/ 0 h 18"/>
                  <a:gd name="T6" fmla="*/ 6 w 20"/>
                  <a:gd name="T7" fmla="*/ 0 h 18"/>
                  <a:gd name="T8" fmla="*/ 0 w 20"/>
                  <a:gd name="T9" fmla="*/ 4 h 18"/>
                  <a:gd name="T10" fmla="*/ 0 w 20"/>
                  <a:gd name="T11" fmla="*/ 9 h 18"/>
                  <a:gd name="T12" fmla="*/ 0 w 20"/>
                  <a:gd name="T13" fmla="*/ 9 h 18"/>
                  <a:gd name="T14" fmla="*/ 6 w 20"/>
                  <a:gd name="T15" fmla="*/ 17 h 18"/>
                  <a:gd name="T16" fmla="*/ 6 w 20"/>
                  <a:gd name="T17" fmla="*/ 17 h 18"/>
                  <a:gd name="T18" fmla="*/ 19 w 20"/>
                  <a:gd name="T19" fmla="*/ 17 h 18"/>
                  <a:gd name="T20" fmla="*/ 19 w 20"/>
                  <a:gd name="T21" fmla="*/ 9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9"/>
                    </a:moveTo>
                    <a:lnTo>
                      <a:pt x="19" y="4"/>
                    </a:lnTo>
                    <a:lnTo>
                      <a:pt x="12" y="0"/>
                    </a:lnTo>
                    <a:lnTo>
                      <a:pt x="6" y="0"/>
                    </a:lnTo>
                    <a:lnTo>
                      <a:pt x="0" y="4"/>
                    </a:lnTo>
                    <a:lnTo>
                      <a:pt x="0" y="9"/>
                    </a:lnTo>
                    <a:lnTo>
                      <a:pt x="6" y="17"/>
                    </a:lnTo>
                    <a:lnTo>
                      <a:pt x="19" y="17"/>
                    </a:lnTo>
                    <a:lnTo>
                      <a:pt x="19" y="9"/>
                    </a:lnTo>
                  </a:path>
                </a:pathLst>
              </a:custGeom>
              <a:solidFill>
                <a:srgbClr val="000000"/>
              </a:solidFill>
              <a:ln w="9525" cap="rnd">
                <a:noFill/>
                <a:round/>
                <a:headEnd/>
                <a:tailEnd/>
              </a:ln>
            </p:spPr>
            <p:txBody>
              <a:bodyPr/>
              <a:lstStyle/>
              <a:p>
                <a:endParaRPr lang="fr-FR"/>
              </a:p>
            </p:txBody>
          </p:sp>
          <p:sp>
            <p:nvSpPr>
              <p:cNvPr id="20756" name="Freeform 255"/>
              <p:cNvSpPr>
                <a:spLocks/>
              </p:cNvSpPr>
              <p:nvPr/>
            </p:nvSpPr>
            <p:spPr bwMode="auto">
              <a:xfrm>
                <a:off x="4374" y="3105"/>
                <a:ext cx="20" cy="19"/>
              </a:xfrm>
              <a:custGeom>
                <a:avLst/>
                <a:gdLst>
                  <a:gd name="T0" fmla="*/ 19 w 20"/>
                  <a:gd name="T1" fmla="*/ 12 h 19"/>
                  <a:gd name="T2" fmla="*/ 19 w 20"/>
                  <a:gd name="T3" fmla="*/ 7 h 19"/>
                  <a:gd name="T4" fmla="*/ 12 w 20"/>
                  <a:gd name="T5" fmla="*/ 0 h 19"/>
                  <a:gd name="T6" fmla="*/ 6 w 20"/>
                  <a:gd name="T7" fmla="*/ 0 h 19"/>
                  <a:gd name="T8" fmla="*/ 0 w 20"/>
                  <a:gd name="T9" fmla="*/ 7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7"/>
                    </a:lnTo>
                    <a:lnTo>
                      <a:pt x="12" y="0"/>
                    </a:lnTo>
                    <a:lnTo>
                      <a:pt x="6" y="0"/>
                    </a:lnTo>
                    <a:lnTo>
                      <a:pt x="0" y="7"/>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57" name="Freeform 256"/>
              <p:cNvSpPr>
                <a:spLocks/>
              </p:cNvSpPr>
              <p:nvPr/>
            </p:nvSpPr>
            <p:spPr bwMode="auto">
              <a:xfrm>
                <a:off x="4374" y="3121"/>
                <a:ext cx="20" cy="19"/>
              </a:xfrm>
              <a:custGeom>
                <a:avLst/>
                <a:gdLst>
                  <a:gd name="T0" fmla="*/ 19 w 20"/>
                  <a:gd name="T1" fmla="*/ 10 h 19"/>
                  <a:gd name="T2" fmla="*/ 19 w 20"/>
                  <a:gd name="T3" fmla="*/ 5 h 19"/>
                  <a:gd name="T4" fmla="*/ 12 w 20"/>
                  <a:gd name="T5" fmla="*/ 0 h 19"/>
                  <a:gd name="T6" fmla="*/ 6 w 20"/>
                  <a:gd name="T7" fmla="*/ 0 h 19"/>
                  <a:gd name="T8" fmla="*/ 0 w 20"/>
                  <a:gd name="T9" fmla="*/ 5 h 19"/>
                  <a:gd name="T10" fmla="*/ 0 w 20"/>
                  <a:gd name="T11" fmla="*/ 10 h 19"/>
                  <a:gd name="T12" fmla="*/ 0 w 20"/>
                  <a:gd name="T13" fmla="*/ 10 h 19"/>
                  <a:gd name="T14" fmla="*/ 6 w 20"/>
                  <a:gd name="T15" fmla="*/ 18 h 19"/>
                  <a:gd name="T16" fmla="*/ 6 w 20"/>
                  <a:gd name="T17" fmla="*/ 18 h 19"/>
                  <a:gd name="T18" fmla="*/ 19 w 20"/>
                  <a:gd name="T19" fmla="*/ 18 h 19"/>
                  <a:gd name="T20" fmla="*/ 19 w 20"/>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0"/>
                    </a:moveTo>
                    <a:lnTo>
                      <a:pt x="19" y="5"/>
                    </a:lnTo>
                    <a:lnTo>
                      <a:pt x="12" y="0"/>
                    </a:lnTo>
                    <a:lnTo>
                      <a:pt x="6" y="0"/>
                    </a:lnTo>
                    <a:lnTo>
                      <a:pt x="0" y="5"/>
                    </a:lnTo>
                    <a:lnTo>
                      <a:pt x="0" y="10"/>
                    </a:lnTo>
                    <a:lnTo>
                      <a:pt x="6" y="18"/>
                    </a:lnTo>
                    <a:lnTo>
                      <a:pt x="19" y="18"/>
                    </a:lnTo>
                    <a:lnTo>
                      <a:pt x="19" y="10"/>
                    </a:lnTo>
                  </a:path>
                </a:pathLst>
              </a:custGeom>
              <a:solidFill>
                <a:srgbClr val="000000"/>
              </a:solidFill>
              <a:ln w="9525" cap="rnd">
                <a:noFill/>
                <a:round/>
                <a:headEnd/>
                <a:tailEnd/>
              </a:ln>
            </p:spPr>
            <p:txBody>
              <a:bodyPr/>
              <a:lstStyle/>
              <a:p>
                <a:endParaRPr lang="fr-FR"/>
              </a:p>
            </p:txBody>
          </p:sp>
          <p:sp>
            <p:nvSpPr>
              <p:cNvPr id="20758" name="Freeform 257"/>
              <p:cNvSpPr>
                <a:spLocks/>
              </p:cNvSpPr>
              <p:nvPr/>
            </p:nvSpPr>
            <p:spPr bwMode="auto">
              <a:xfrm>
                <a:off x="4374" y="3135"/>
                <a:ext cx="20" cy="18"/>
              </a:xfrm>
              <a:custGeom>
                <a:avLst/>
                <a:gdLst>
                  <a:gd name="T0" fmla="*/ 19 w 20"/>
                  <a:gd name="T1" fmla="*/ 12 h 18"/>
                  <a:gd name="T2" fmla="*/ 19 w 20"/>
                  <a:gd name="T3" fmla="*/ 7 h 18"/>
                  <a:gd name="T4" fmla="*/ 12 w 20"/>
                  <a:gd name="T5" fmla="*/ 0 h 18"/>
                  <a:gd name="T6" fmla="*/ 6 w 20"/>
                  <a:gd name="T7" fmla="*/ 0 h 18"/>
                  <a:gd name="T8" fmla="*/ 0 w 20"/>
                  <a:gd name="T9" fmla="*/ 7 h 18"/>
                  <a:gd name="T10" fmla="*/ 0 w 20"/>
                  <a:gd name="T11" fmla="*/ 12 h 18"/>
                  <a:gd name="T12" fmla="*/ 0 w 20"/>
                  <a:gd name="T13" fmla="*/ 12 h 18"/>
                  <a:gd name="T14" fmla="*/ 6 w 20"/>
                  <a:gd name="T15" fmla="*/ 17 h 18"/>
                  <a:gd name="T16" fmla="*/ 6 w 20"/>
                  <a:gd name="T17" fmla="*/ 17 h 18"/>
                  <a:gd name="T18" fmla="*/ 19 w 20"/>
                  <a:gd name="T19" fmla="*/ 17 h 18"/>
                  <a:gd name="T20" fmla="*/ 19 w 20"/>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2"/>
                    </a:moveTo>
                    <a:lnTo>
                      <a:pt x="19" y="7"/>
                    </a:lnTo>
                    <a:lnTo>
                      <a:pt x="12" y="0"/>
                    </a:lnTo>
                    <a:lnTo>
                      <a:pt x="6" y="0"/>
                    </a:lnTo>
                    <a:lnTo>
                      <a:pt x="0" y="7"/>
                    </a:lnTo>
                    <a:lnTo>
                      <a:pt x="0" y="12"/>
                    </a:lnTo>
                    <a:lnTo>
                      <a:pt x="6" y="17"/>
                    </a:lnTo>
                    <a:lnTo>
                      <a:pt x="19" y="17"/>
                    </a:lnTo>
                    <a:lnTo>
                      <a:pt x="19" y="12"/>
                    </a:lnTo>
                  </a:path>
                </a:pathLst>
              </a:custGeom>
              <a:solidFill>
                <a:srgbClr val="000000"/>
              </a:solidFill>
              <a:ln w="9525" cap="rnd">
                <a:noFill/>
                <a:round/>
                <a:headEnd/>
                <a:tailEnd/>
              </a:ln>
            </p:spPr>
            <p:txBody>
              <a:bodyPr/>
              <a:lstStyle/>
              <a:p>
                <a:endParaRPr lang="fr-FR"/>
              </a:p>
            </p:txBody>
          </p:sp>
          <p:sp>
            <p:nvSpPr>
              <p:cNvPr id="20759" name="Freeform 258"/>
              <p:cNvSpPr>
                <a:spLocks/>
              </p:cNvSpPr>
              <p:nvPr/>
            </p:nvSpPr>
            <p:spPr bwMode="auto">
              <a:xfrm>
                <a:off x="4374" y="3150"/>
                <a:ext cx="20" cy="19"/>
              </a:xfrm>
              <a:custGeom>
                <a:avLst/>
                <a:gdLst>
                  <a:gd name="T0" fmla="*/ 19 w 20"/>
                  <a:gd name="T1" fmla="*/ 12 h 19"/>
                  <a:gd name="T2" fmla="*/ 19 w 20"/>
                  <a:gd name="T3" fmla="*/ 6 h 19"/>
                  <a:gd name="T4" fmla="*/ 12 w 20"/>
                  <a:gd name="T5" fmla="*/ 0 h 19"/>
                  <a:gd name="T6" fmla="*/ 6 w 20"/>
                  <a:gd name="T7" fmla="*/ 0 h 19"/>
                  <a:gd name="T8" fmla="*/ 0 w 20"/>
                  <a:gd name="T9" fmla="*/ 6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6"/>
                    </a:lnTo>
                    <a:lnTo>
                      <a:pt x="12" y="0"/>
                    </a:lnTo>
                    <a:lnTo>
                      <a:pt x="6" y="0"/>
                    </a:lnTo>
                    <a:lnTo>
                      <a:pt x="0" y="6"/>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60" name="Freeform 259"/>
              <p:cNvSpPr>
                <a:spLocks/>
              </p:cNvSpPr>
              <p:nvPr/>
            </p:nvSpPr>
            <p:spPr bwMode="auto">
              <a:xfrm>
                <a:off x="4374" y="3165"/>
                <a:ext cx="20" cy="18"/>
              </a:xfrm>
              <a:custGeom>
                <a:avLst/>
                <a:gdLst>
                  <a:gd name="T0" fmla="*/ 19 w 20"/>
                  <a:gd name="T1" fmla="*/ 12 h 18"/>
                  <a:gd name="T2" fmla="*/ 19 w 20"/>
                  <a:gd name="T3" fmla="*/ 4 h 18"/>
                  <a:gd name="T4" fmla="*/ 12 w 20"/>
                  <a:gd name="T5" fmla="*/ 0 h 18"/>
                  <a:gd name="T6" fmla="*/ 6 w 20"/>
                  <a:gd name="T7" fmla="*/ 0 h 18"/>
                  <a:gd name="T8" fmla="*/ 0 w 20"/>
                  <a:gd name="T9" fmla="*/ 4 h 18"/>
                  <a:gd name="T10" fmla="*/ 0 w 20"/>
                  <a:gd name="T11" fmla="*/ 12 h 18"/>
                  <a:gd name="T12" fmla="*/ 0 w 20"/>
                  <a:gd name="T13" fmla="*/ 12 h 18"/>
                  <a:gd name="T14" fmla="*/ 6 w 20"/>
                  <a:gd name="T15" fmla="*/ 17 h 18"/>
                  <a:gd name="T16" fmla="*/ 6 w 20"/>
                  <a:gd name="T17" fmla="*/ 17 h 18"/>
                  <a:gd name="T18" fmla="*/ 19 w 20"/>
                  <a:gd name="T19" fmla="*/ 17 h 18"/>
                  <a:gd name="T20" fmla="*/ 19 w 20"/>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2"/>
                    </a:moveTo>
                    <a:lnTo>
                      <a:pt x="19" y="4"/>
                    </a:lnTo>
                    <a:lnTo>
                      <a:pt x="12" y="0"/>
                    </a:lnTo>
                    <a:lnTo>
                      <a:pt x="6" y="0"/>
                    </a:lnTo>
                    <a:lnTo>
                      <a:pt x="0" y="4"/>
                    </a:lnTo>
                    <a:lnTo>
                      <a:pt x="0" y="12"/>
                    </a:lnTo>
                    <a:lnTo>
                      <a:pt x="6" y="17"/>
                    </a:lnTo>
                    <a:lnTo>
                      <a:pt x="19" y="17"/>
                    </a:lnTo>
                    <a:lnTo>
                      <a:pt x="19" y="12"/>
                    </a:lnTo>
                  </a:path>
                </a:pathLst>
              </a:custGeom>
              <a:solidFill>
                <a:srgbClr val="000000"/>
              </a:solidFill>
              <a:ln w="9525" cap="rnd">
                <a:noFill/>
                <a:round/>
                <a:headEnd/>
                <a:tailEnd/>
              </a:ln>
            </p:spPr>
            <p:txBody>
              <a:bodyPr/>
              <a:lstStyle/>
              <a:p>
                <a:endParaRPr lang="fr-FR"/>
              </a:p>
            </p:txBody>
          </p:sp>
          <p:sp>
            <p:nvSpPr>
              <p:cNvPr id="20761" name="Freeform 260"/>
              <p:cNvSpPr>
                <a:spLocks/>
              </p:cNvSpPr>
              <p:nvPr/>
            </p:nvSpPr>
            <p:spPr bwMode="auto">
              <a:xfrm>
                <a:off x="4374" y="3179"/>
                <a:ext cx="20" cy="19"/>
              </a:xfrm>
              <a:custGeom>
                <a:avLst/>
                <a:gdLst>
                  <a:gd name="T0" fmla="*/ 19 w 20"/>
                  <a:gd name="T1" fmla="*/ 12 h 19"/>
                  <a:gd name="T2" fmla="*/ 19 w 20"/>
                  <a:gd name="T3" fmla="*/ 6 h 19"/>
                  <a:gd name="T4" fmla="*/ 12 w 20"/>
                  <a:gd name="T5" fmla="*/ 0 h 19"/>
                  <a:gd name="T6" fmla="*/ 6 w 20"/>
                  <a:gd name="T7" fmla="*/ 0 h 19"/>
                  <a:gd name="T8" fmla="*/ 0 w 20"/>
                  <a:gd name="T9" fmla="*/ 6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6"/>
                    </a:lnTo>
                    <a:lnTo>
                      <a:pt x="12" y="0"/>
                    </a:lnTo>
                    <a:lnTo>
                      <a:pt x="6" y="0"/>
                    </a:lnTo>
                    <a:lnTo>
                      <a:pt x="0" y="6"/>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62" name="Freeform 261"/>
              <p:cNvSpPr>
                <a:spLocks/>
              </p:cNvSpPr>
              <p:nvPr/>
            </p:nvSpPr>
            <p:spPr bwMode="auto">
              <a:xfrm>
                <a:off x="4374" y="3194"/>
                <a:ext cx="20" cy="19"/>
              </a:xfrm>
              <a:custGeom>
                <a:avLst/>
                <a:gdLst>
                  <a:gd name="T0" fmla="*/ 19 w 20"/>
                  <a:gd name="T1" fmla="*/ 12 h 19"/>
                  <a:gd name="T2" fmla="*/ 19 w 20"/>
                  <a:gd name="T3" fmla="*/ 5 h 19"/>
                  <a:gd name="T4" fmla="*/ 12 w 20"/>
                  <a:gd name="T5" fmla="*/ 0 h 19"/>
                  <a:gd name="T6" fmla="*/ 6 w 20"/>
                  <a:gd name="T7" fmla="*/ 0 h 19"/>
                  <a:gd name="T8" fmla="*/ 0 w 20"/>
                  <a:gd name="T9" fmla="*/ 5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5"/>
                    </a:lnTo>
                    <a:lnTo>
                      <a:pt x="12" y="0"/>
                    </a:lnTo>
                    <a:lnTo>
                      <a:pt x="6" y="0"/>
                    </a:lnTo>
                    <a:lnTo>
                      <a:pt x="0" y="5"/>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63" name="Freeform 262"/>
              <p:cNvSpPr>
                <a:spLocks/>
              </p:cNvSpPr>
              <p:nvPr/>
            </p:nvSpPr>
            <p:spPr bwMode="auto">
              <a:xfrm>
                <a:off x="4374" y="3209"/>
                <a:ext cx="20" cy="17"/>
              </a:xfrm>
              <a:custGeom>
                <a:avLst/>
                <a:gdLst>
                  <a:gd name="T0" fmla="*/ 19 w 20"/>
                  <a:gd name="T1" fmla="*/ 11 h 17"/>
                  <a:gd name="T2" fmla="*/ 19 w 20"/>
                  <a:gd name="T3" fmla="*/ 6 h 17"/>
                  <a:gd name="T4" fmla="*/ 12 w 20"/>
                  <a:gd name="T5" fmla="*/ 0 h 17"/>
                  <a:gd name="T6" fmla="*/ 6 w 20"/>
                  <a:gd name="T7" fmla="*/ 0 h 17"/>
                  <a:gd name="T8" fmla="*/ 0 w 20"/>
                  <a:gd name="T9" fmla="*/ 6 h 17"/>
                  <a:gd name="T10" fmla="*/ 0 w 20"/>
                  <a:gd name="T11" fmla="*/ 11 h 17"/>
                  <a:gd name="T12" fmla="*/ 0 w 20"/>
                  <a:gd name="T13" fmla="*/ 11 h 17"/>
                  <a:gd name="T14" fmla="*/ 6 w 20"/>
                  <a:gd name="T15" fmla="*/ 16 h 17"/>
                  <a:gd name="T16" fmla="*/ 6 w 20"/>
                  <a:gd name="T17" fmla="*/ 16 h 17"/>
                  <a:gd name="T18" fmla="*/ 19 w 20"/>
                  <a:gd name="T19" fmla="*/ 16 h 17"/>
                  <a:gd name="T20" fmla="*/ 19 w 20"/>
                  <a:gd name="T21" fmla="*/ 11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7"/>
                  <a:gd name="T35" fmla="*/ 20 w 20"/>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7">
                    <a:moveTo>
                      <a:pt x="19" y="11"/>
                    </a:moveTo>
                    <a:lnTo>
                      <a:pt x="19" y="6"/>
                    </a:lnTo>
                    <a:lnTo>
                      <a:pt x="12" y="0"/>
                    </a:lnTo>
                    <a:lnTo>
                      <a:pt x="6" y="0"/>
                    </a:lnTo>
                    <a:lnTo>
                      <a:pt x="0" y="6"/>
                    </a:lnTo>
                    <a:lnTo>
                      <a:pt x="0" y="11"/>
                    </a:lnTo>
                    <a:lnTo>
                      <a:pt x="6" y="16"/>
                    </a:lnTo>
                    <a:lnTo>
                      <a:pt x="19" y="16"/>
                    </a:lnTo>
                    <a:lnTo>
                      <a:pt x="19" y="11"/>
                    </a:lnTo>
                  </a:path>
                </a:pathLst>
              </a:custGeom>
              <a:solidFill>
                <a:srgbClr val="000000"/>
              </a:solidFill>
              <a:ln w="9525" cap="rnd">
                <a:noFill/>
                <a:round/>
                <a:headEnd/>
                <a:tailEnd/>
              </a:ln>
            </p:spPr>
            <p:txBody>
              <a:bodyPr/>
              <a:lstStyle/>
              <a:p>
                <a:endParaRPr lang="fr-FR"/>
              </a:p>
            </p:txBody>
          </p:sp>
          <p:sp>
            <p:nvSpPr>
              <p:cNvPr id="20764" name="Freeform 263"/>
              <p:cNvSpPr>
                <a:spLocks/>
              </p:cNvSpPr>
              <p:nvPr/>
            </p:nvSpPr>
            <p:spPr bwMode="auto">
              <a:xfrm>
                <a:off x="4374" y="3223"/>
                <a:ext cx="20" cy="19"/>
              </a:xfrm>
              <a:custGeom>
                <a:avLst/>
                <a:gdLst>
                  <a:gd name="T0" fmla="*/ 19 w 20"/>
                  <a:gd name="T1" fmla="*/ 10 h 19"/>
                  <a:gd name="T2" fmla="*/ 19 w 20"/>
                  <a:gd name="T3" fmla="*/ 5 h 19"/>
                  <a:gd name="T4" fmla="*/ 12 w 20"/>
                  <a:gd name="T5" fmla="*/ 0 h 19"/>
                  <a:gd name="T6" fmla="*/ 6 w 20"/>
                  <a:gd name="T7" fmla="*/ 0 h 19"/>
                  <a:gd name="T8" fmla="*/ 0 w 20"/>
                  <a:gd name="T9" fmla="*/ 5 h 19"/>
                  <a:gd name="T10" fmla="*/ 0 w 20"/>
                  <a:gd name="T11" fmla="*/ 10 h 19"/>
                  <a:gd name="T12" fmla="*/ 0 w 20"/>
                  <a:gd name="T13" fmla="*/ 10 h 19"/>
                  <a:gd name="T14" fmla="*/ 6 w 20"/>
                  <a:gd name="T15" fmla="*/ 18 h 19"/>
                  <a:gd name="T16" fmla="*/ 6 w 20"/>
                  <a:gd name="T17" fmla="*/ 18 h 19"/>
                  <a:gd name="T18" fmla="*/ 19 w 20"/>
                  <a:gd name="T19" fmla="*/ 18 h 19"/>
                  <a:gd name="T20" fmla="*/ 19 w 20"/>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0"/>
                    </a:moveTo>
                    <a:lnTo>
                      <a:pt x="19" y="5"/>
                    </a:lnTo>
                    <a:lnTo>
                      <a:pt x="12" y="0"/>
                    </a:lnTo>
                    <a:lnTo>
                      <a:pt x="6" y="0"/>
                    </a:lnTo>
                    <a:lnTo>
                      <a:pt x="0" y="5"/>
                    </a:lnTo>
                    <a:lnTo>
                      <a:pt x="0" y="10"/>
                    </a:lnTo>
                    <a:lnTo>
                      <a:pt x="6" y="18"/>
                    </a:lnTo>
                    <a:lnTo>
                      <a:pt x="19" y="18"/>
                    </a:lnTo>
                    <a:lnTo>
                      <a:pt x="19" y="10"/>
                    </a:lnTo>
                  </a:path>
                </a:pathLst>
              </a:custGeom>
              <a:solidFill>
                <a:srgbClr val="000000"/>
              </a:solidFill>
              <a:ln w="9525" cap="rnd">
                <a:noFill/>
                <a:round/>
                <a:headEnd/>
                <a:tailEnd/>
              </a:ln>
            </p:spPr>
            <p:txBody>
              <a:bodyPr/>
              <a:lstStyle/>
              <a:p>
                <a:endParaRPr lang="fr-FR"/>
              </a:p>
            </p:txBody>
          </p:sp>
          <p:sp>
            <p:nvSpPr>
              <p:cNvPr id="20765" name="Freeform 264"/>
              <p:cNvSpPr>
                <a:spLocks/>
              </p:cNvSpPr>
              <p:nvPr/>
            </p:nvSpPr>
            <p:spPr bwMode="auto">
              <a:xfrm>
                <a:off x="4374" y="3238"/>
                <a:ext cx="20" cy="19"/>
              </a:xfrm>
              <a:custGeom>
                <a:avLst/>
                <a:gdLst>
                  <a:gd name="T0" fmla="*/ 19 w 20"/>
                  <a:gd name="T1" fmla="*/ 12 h 19"/>
                  <a:gd name="T2" fmla="*/ 19 w 20"/>
                  <a:gd name="T3" fmla="*/ 7 h 19"/>
                  <a:gd name="T4" fmla="*/ 12 w 20"/>
                  <a:gd name="T5" fmla="*/ 0 h 19"/>
                  <a:gd name="T6" fmla="*/ 6 w 20"/>
                  <a:gd name="T7" fmla="*/ 0 h 19"/>
                  <a:gd name="T8" fmla="*/ 0 w 20"/>
                  <a:gd name="T9" fmla="*/ 7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7"/>
                    </a:lnTo>
                    <a:lnTo>
                      <a:pt x="12" y="0"/>
                    </a:lnTo>
                    <a:lnTo>
                      <a:pt x="6" y="0"/>
                    </a:lnTo>
                    <a:lnTo>
                      <a:pt x="0" y="7"/>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66" name="Freeform 265"/>
              <p:cNvSpPr>
                <a:spLocks/>
              </p:cNvSpPr>
              <p:nvPr/>
            </p:nvSpPr>
            <p:spPr bwMode="auto">
              <a:xfrm>
                <a:off x="4374" y="3253"/>
                <a:ext cx="20" cy="18"/>
              </a:xfrm>
              <a:custGeom>
                <a:avLst/>
                <a:gdLst>
                  <a:gd name="T0" fmla="*/ 19 w 20"/>
                  <a:gd name="T1" fmla="*/ 11 h 18"/>
                  <a:gd name="T2" fmla="*/ 19 w 20"/>
                  <a:gd name="T3" fmla="*/ 5 h 18"/>
                  <a:gd name="T4" fmla="*/ 12 w 20"/>
                  <a:gd name="T5" fmla="*/ 0 h 18"/>
                  <a:gd name="T6" fmla="*/ 6 w 20"/>
                  <a:gd name="T7" fmla="*/ 0 h 18"/>
                  <a:gd name="T8" fmla="*/ 0 w 20"/>
                  <a:gd name="T9" fmla="*/ 5 h 18"/>
                  <a:gd name="T10" fmla="*/ 0 w 20"/>
                  <a:gd name="T11" fmla="*/ 11 h 18"/>
                  <a:gd name="T12" fmla="*/ 0 w 20"/>
                  <a:gd name="T13" fmla="*/ 11 h 18"/>
                  <a:gd name="T14" fmla="*/ 6 w 20"/>
                  <a:gd name="T15" fmla="*/ 17 h 18"/>
                  <a:gd name="T16" fmla="*/ 6 w 20"/>
                  <a:gd name="T17" fmla="*/ 17 h 18"/>
                  <a:gd name="T18" fmla="*/ 19 w 20"/>
                  <a:gd name="T19" fmla="*/ 17 h 18"/>
                  <a:gd name="T20" fmla="*/ 19 w 20"/>
                  <a:gd name="T21" fmla="*/ 11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1"/>
                    </a:moveTo>
                    <a:lnTo>
                      <a:pt x="19" y="5"/>
                    </a:lnTo>
                    <a:lnTo>
                      <a:pt x="12" y="0"/>
                    </a:lnTo>
                    <a:lnTo>
                      <a:pt x="6" y="0"/>
                    </a:lnTo>
                    <a:lnTo>
                      <a:pt x="0" y="5"/>
                    </a:lnTo>
                    <a:lnTo>
                      <a:pt x="0" y="11"/>
                    </a:lnTo>
                    <a:lnTo>
                      <a:pt x="6" y="17"/>
                    </a:lnTo>
                    <a:lnTo>
                      <a:pt x="19" y="17"/>
                    </a:lnTo>
                    <a:lnTo>
                      <a:pt x="19" y="11"/>
                    </a:lnTo>
                  </a:path>
                </a:pathLst>
              </a:custGeom>
              <a:solidFill>
                <a:srgbClr val="000000"/>
              </a:solidFill>
              <a:ln w="9525" cap="rnd">
                <a:noFill/>
                <a:round/>
                <a:headEnd/>
                <a:tailEnd/>
              </a:ln>
            </p:spPr>
            <p:txBody>
              <a:bodyPr/>
              <a:lstStyle/>
              <a:p>
                <a:endParaRPr lang="fr-FR"/>
              </a:p>
            </p:txBody>
          </p:sp>
          <p:sp>
            <p:nvSpPr>
              <p:cNvPr id="20767" name="Freeform 266"/>
              <p:cNvSpPr>
                <a:spLocks/>
              </p:cNvSpPr>
              <p:nvPr/>
            </p:nvSpPr>
            <p:spPr bwMode="auto">
              <a:xfrm>
                <a:off x="4374" y="3267"/>
                <a:ext cx="20" cy="19"/>
              </a:xfrm>
              <a:custGeom>
                <a:avLst/>
                <a:gdLst>
                  <a:gd name="T0" fmla="*/ 19 w 20"/>
                  <a:gd name="T1" fmla="*/ 12 h 19"/>
                  <a:gd name="T2" fmla="*/ 19 w 20"/>
                  <a:gd name="T3" fmla="*/ 5 h 19"/>
                  <a:gd name="T4" fmla="*/ 12 w 20"/>
                  <a:gd name="T5" fmla="*/ 0 h 19"/>
                  <a:gd name="T6" fmla="*/ 6 w 20"/>
                  <a:gd name="T7" fmla="*/ 0 h 19"/>
                  <a:gd name="T8" fmla="*/ 0 w 20"/>
                  <a:gd name="T9" fmla="*/ 5 h 19"/>
                  <a:gd name="T10" fmla="*/ 0 w 20"/>
                  <a:gd name="T11" fmla="*/ 12 h 19"/>
                  <a:gd name="T12" fmla="*/ 0 w 20"/>
                  <a:gd name="T13" fmla="*/ 12 h 19"/>
                  <a:gd name="T14" fmla="*/ 6 w 20"/>
                  <a:gd name="T15" fmla="*/ 18 h 19"/>
                  <a:gd name="T16" fmla="*/ 6 w 20"/>
                  <a:gd name="T17" fmla="*/ 18 h 19"/>
                  <a:gd name="T18" fmla="*/ 19 w 20"/>
                  <a:gd name="T19" fmla="*/ 18 h 19"/>
                  <a:gd name="T20" fmla="*/ 19 w 20"/>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9"/>
                  <a:gd name="T35" fmla="*/ 20 w 20"/>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9">
                    <a:moveTo>
                      <a:pt x="19" y="12"/>
                    </a:moveTo>
                    <a:lnTo>
                      <a:pt x="19" y="5"/>
                    </a:lnTo>
                    <a:lnTo>
                      <a:pt x="12" y="0"/>
                    </a:lnTo>
                    <a:lnTo>
                      <a:pt x="6" y="0"/>
                    </a:lnTo>
                    <a:lnTo>
                      <a:pt x="0" y="5"/>
                    </a:lnTo>
                    <a:lnTo>
                      <a:pt x="0" y="12"/>
                    </a:lnTo>
                    <a:lnTo>
                      <a:pt x="6" y="18"/>
                    </a:lnTo>
                    <a:lnTo>
                      <a:pt x="19" y="18"/>
                    </a:lnTo>
                    <a:lnTo>
                      <a:pt x="19" y="12"/>
                    </a:lnTo>
                  </a:path>
                </a:pathLst>
              </a:custGeom>
              <a:solidFill>
                <a:srgbClr val="000000"/>
              </a:solidFill>
              <a:ln w="9525" cap="rnd">
                <a:noFill/>
                <a:round/>
                <a:headEnd/>
                <a:tailEnd/>
              </a:ln>
            </p:spPr>
            <p:txBody>
              <a:bodyPr/>
              <a:lstStyle/>
              <a:p>
                <a:endParaRPr lang="fr-FR"/>
              </a:p>
            </p:txBody>
          </p:sp>
          <p:sp>
            <p:nvSpPr>
              <p:cNvPr id="20768" name="Freeform 267"/>
              <p:cNvSpPr>
                <a:spLocks/>
              </p:cNvSpPr>
              <p:nvPr/>
            </p:nvSpPr>
            <p:spPr bwMode="auto">
              <a:xfrm>
                <a:off x="4374" y="3283"/>
                <a:ext cx="20" cy="18"/>
              </a:xfrm>
              <a:custGeom>
                <a:avLst/>
                <a:gdLst>
                  <a:gd name="T0" fmla="*/ 19 w 20"/>
                  <a:gd name="T1" fmla="*/ 11 h 18"/>
                  <a:gd name="T2" fmla="*/ 19 w 20"/>
                  <a:gd name="T3" fmla="*/ 5 h 18"/>
                  <a:gd name="T4" fmla="*/ 12 w 20"/>
                  <a:gd name="T5" fmla="*/ 0 h 18"/>
                  <a:gd name="T6" fmla="*/ 6 w 20"/>
                  <a:gd name="T7" fmla="*/ 0 h 18"/>
                  <a:gd name="T8" fmla="*/ 0 w 20"/>
                  <a:gd name="T9" fmla="*/ 5 h 18"/>
                  <a:gd name="T10" fmla="*/ 0 w 20"/>
                  <a:gd name="T11" fmla="*/ 11 h 18"/>
                  <a:gd name="T12" fmla="*/ 0 w 20"/>
                  <a:gd name="T13" fmla="*/ 11 h 18"/>
                  <a:gd name="T14" fmla="*/ 6 w 20"/>
                  <a:gd name="T15" fmla="*/ 17 h 18"/>
                  <a:gd name="T16" fmla="*/ 6 w 20"/>
                  <a:gd name="T17" fmla="*/ 17 h 18"/>
                  <a:gd name="T18" fmla="*/ 19 w 20"/>
                  <a:gd name="T19" fmla="*/ 17 h 18"/>
                  <a:gd name="T20" fmla="*/ 19 w 20"/>
                  <a:gd name="T21" fmla="*/ 11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1"/>
                    </a:moveTo>
                    <a:lnTo>
                      <a:pt x="19" y="5"/>
                    </a:lnTo>
                    <a:lnTo>
                      <a:pt x="12" y="0"/>
                    </a:lnTo>
                    <a:lnTo>
                      <a:pt x="6" y="0"/>
                    </a:lnTo>
                    <a:lnTo>
                      <a:pt x="0" y="5"/>
                    </a:lnTo>
                    <a:lnTo>
                      <a:pt x="0" y="11"/>
                    </a:lnTo>
                    <a:lnTo>
                      <a:pt x="6" y="17"/>
                    </a:lnTo>
                    <a:lnTo>
                      <a:pt x="19" y="17"/>
                    </a:lnTo>
                    <a:lnTo>
                      <a:pt x="19" y="11"/>
                    </a:lnTo>
                  </a:path>
                </a:pathLst>
              </a:custGeom>
              <a:solidFill>
                <a:srgbClr val="000000"/>
              </a:solidFill>
              <a:ln w="9525" cap="rnd">
                <a:noFill/>
                <a:round/>
                <a:headEnd/>
                <a:tailEnd/>
              </a:ln>
            </p:spPr>
            <p:txBody>
              <a:bodyPr/>
              <a:lstStyle/>
              <a:p>
                <a:endParaRPr lang="fr-FR"/>
              </a:p>
            </p:txBody>
          </p:sp>
          <p:sp>
            <p:nvSpPr>
              <p:cNvPr id="20769" name="Freeform 268"/>
              <p:cNvSpPr>
                <a:spLocks/>
              </p:cNvSpPr>
              <p:nvPr/>
            </p:nvSpPr>
            <p:spPr bwMode="auto">
              <a:xfrm>
                <a:off x="4374" y="3297"/>
                <a:ext cx="20" cy="18"/>
              </a:xfrm>
              <a:custGeom>
                <a:avLst/>
                <a:gdLst>
                  <a:gd name="T0" fmla="*/ 19 w 20"/>
                  <a:gd name="T1" fmla="*/ 12 h 18"/>
                  <a:gd name="T2" fmla="*/ 19 w 20"/>
                  <a:gd name="T3" fmla="*/ 4 h 18"/>
                  <a:gd name="T4" fmla="*/ 12 w 20"/>
                  <a:gd name="T5" fmla="*/ 0 h 18"/>
                  <a:gd name="T6" fmla="*/ 6 w 20"/>
                  <a:gd name="T7" fmla="*/ 0 h 18"/>
                  <a:gd name="T8" fmla="*/ 0 w 20"/>
                  <a:gd name="T9" fmla="*/ 4 h 18"/>
                  <a:gd name="T10" fmla="*/ 0 w 20"/>
                  <a:gd name="T11" fmla="*/ 12 h 18"/>
                  <a:gd name="T12" fmla="*/ 0 w 20"/>
                  <a:gd name="T13" fmla="*/ 12 h 18"/>
                  <a:gd name="T14" fmla="*/ 6 w 20"/>
                  <a:gd name="T15" fmla="*/ 17 h 18"/>
                  <a:gd name="T16" fmla="*/ 6 w 20"/>
                  <a:gd name="T17" fmla="*/ 17 h 18"/>
                  <a:gd name="T18" fmla="*/ 19 w 20"/>
                  <a:gd name="T19" fmla="*/ 17 h 18"/>
                  <a:gd name="T20" fmla="*/ 19 w 20"/>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8"/>
                  <a:gd name="T35" fmla="*/ 20 w 20"/>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8">
                    <a:moveTo>
                      <a:pt x="19" y="12"/>
                    </a:moveTo>
                    <a:lnTo>
                      <a:pt x="19" y="4"/>
                    </a:lnTo>
                    <a:lnTo>
                      <a:pt x="12" y="0"/>
                    </a:lnTo>
                    <a:lnTo>
                      <a:pt x="6" y="0"/>
                    </a:lnTo>
                    <a:lnTo>
                      <a:pt x="0" y="4"/>
                    </a:lnTo>
                    <a:lnTo>
                      <a:pt x="0" y="12"/>
                    </a:lnTo>
                    <a:lnTo>
                      <a:pt x="6" y="17"/>
                    </a:lnTo>
                    <a:lnTo>
                      <a:pt x="19" y="17"/>
                    </a:lnTo>
                    <a:lnTo>
                      <a:pt x="19" y="12"/>
                    </a:lnTo>
                  </a:path>
                </a:pathLst>
              </a:custGeom>
              <a:solidFill>
                <a:srgbClr val="000000"/>
              </a:solidFill>
              <a:ln w="9525" cap="rnd">
                <a:noFill/>
                <a:round/>
                <a:headEnd/>
                <a:tailEnd/>
              </a:ln>
            </p:spPr>
            <p:txBody>
              <a:bodyPr/>
              <a:lstStyle/>
              <a:p>
                <a:endParaRPr lang="fr-FR"/>
              </a:p>
            </p:txBody>
          </p:sp>
          <p:sp>
            <p:nvSpPr>
              <p:cNvPr id="20770" name="Freeform 269"/>
              <p:cNvSpPr>
                <a:spLocks/>
              </p:cNvSpPr>
              <p:nvPr/>
            </p:nvSpPr>
            <p:spPr bwMode="auto">
              <a:xfrm>
                <a:off x="4332" y="3280"/>
                <a:ext cx="88" cy="79"/>
              </a:xfrm>
              <a:custGeom>
                <a:avLst/>
                <a:gdLst>
                  <a:gd name="T0" fmla="*/ 0 w 88"/>
                  <a:gd name="T1" fmla="*/ 0 h 79"/>
                  <a:gd name="T2" fmla="*/ 44 w 88"/>
                  <a:gd name="T3" fmla="*/ 78 h 79"/>
                  <a:gd name="T4" fmla="*/ 87 w 88"/>
                  <a:gd name="T5" fmla="*/ 0 h 79"/>
                  <a:gd name="T6" fmla="*/ 44 w 88"/>
                  <a:gd name="T7" fmla="*/ 24 h 79"/>
                  <a:gd name="T8" fmla="*/ 0 w 88"/>
                  <a:gd name="T9" fmla="*/ 0 h 79"/>
                  <a:gd name="T10" fmla="*/ 0 60000 65536"/>
                  <a:gd name="T11" fmla="*/ 0 60000 65536"/>
                  <a:gd name="T12" fmla="*/ 0 60000 65536"/>
                  <a:gd name="T13" fmla="*/ 0 60000 65536"/>
                  <a:gd name="T14" fmla="*/ 0 60000 65536"/>
                  <a:gd name="T15" fmla="*/ 0 w 88"/>
                  <a:gd name="T16" fmla="*/ 0 h 79"/>
                  <a:gd name="T17" fmla="*/ 88 w 88"/>
                  <a:gd name="T18" fmla="*/ 79 h 79"/>
                </a:gdLst>
                <a:ahLst/>
                <a:cxnLst>
                  <a:cxn ang="T10">
                    <a:pos x="T0" y="T1"/>
                  </a:cxn>
                  <a:cxn ang="T11">
                    <a:pos x="T2" y="T3"/>
                  </a:cxn>
                  <a:cxn ang="T12">
                    <a:pos x="T4" y="T5"/>
                  </a:cxn>
                  <a:cxn ang="T13">
                    <a:pos x="T6" y="T7"/>
                  </a:cxn>
                  <a:cxn ang="T14">
                    <a:pos x="T8" y="T9"/>
                  </a:cxn>
                </a:cxnLst>
                <a:rect l="T15" t="T16" r="T17" b="T18"/>
                <a:pathLst>
                  <a:path w="88" h="79">
                    <a:moveTo>
                      <a:pt x="0" y="0"/>
                    </a:moveTo>
                    <a:lnTo>
                      <a:pt x="44" y="78"/>
                    </a:lnTo>
                    <a:lnTo>
                      <a:pt x="87" y="0"/>
                    </a:lnTo>
                    <a:lnTo>
                      <a:pt x="44" y="24"/>
                    </a:lnTo>
                    <a:lnTo>
                      <a:pt x="0" y="0"/>
                    </a:lnTo>
                  </a:path>
                </a:pathLst>
              </a:custGeom>
              <a:solidFill>
                <a:srgbClr val="000000"/>
              </a:solidFill>
              <a:ln w="9525" cap="rnd">
                <a:noFill/>
                <a:round/>
                <a:headEnd/>
                <a:tailEnd/>
              </a:ln>
            </p:spPr>
            <p:txBody>
              <a:bodyPr/>
              <a:lstStyle/>
              <a:p>
                <a:endParaRPr lang="fr-FR"/>
              </a:p>
            </p:txBody>
          </p:sp>
        </p:grpSp>
        <p:sp>
          <p:nvSpPr>
            <p:cNvPr id="20549" name="Oval 271"/>
            <p:cNvSpPr>
              <a:spLocks noChangeArrowheads="1"/>
            </p:cNvSpPr>
            <p:nvPr/>
          </p:nvSpPr>
          <p:spPr bwMode="auto">
            <a:xfrm>
              <a:off x="4215" y="3354"/>
              <a:ext cx="363" cy="631"/>
            </a:xfrm>
            <a:prstGeom prst="ellipse">
              <a:avLst/>
            </a:prstGeom>
            <a:solidFill>
              <a:srgbClr val="FFFFFF"/>
            </a:solidFill>
            <a:ln w="25400">
              <a:solidFill>
                <a:srgbClr val="000000"/>
              </a:solidFill>
              <a:round/>
              <a:headEnd/>
              <a:tailEnd/>
            </a:ln>
          </p:spPr>
          <p:txBody>
            <a:bodyPr wrap="none" anchor="ctr"/>
            <a:lstStyle/>
            <a:p>
              <a:endParaRPr lang="fr-FR"/>
            </a:p>
          </p:txBody>
        </p:sp>
        <p:sp>
          <p:nvSpPr>
            <p:cNvPr id="20550" name="Rectangle 272"/>
            <p:cNvSpPr>
              <a:spLocks noChangeArrowheads="1"/>
            </p:cNvSpPr>
            <p:nvPr/>
          </p:nvSpPr>
          <p:spPr bwMode="auto">
            <a:xfrm>
              <a:off x="4210" y="3356"/>
              <a:ext cx="349" cy="637"/>
            </a:xfrm>
            <a:prstGeom prst="rect">
              <a:avLst/>
            </a:prstGeom>
            <a:noFill/>
            <a:ln w="9525">
              <a:noFill/>
              <a:miter lim="800000"/>
              <a:headEnd/>
              <a:tailEnd/>
            </a:ln>
          </p:spPr>
          <p:txBody>
            <a:bodyPr wrap="none" anchor="ctr"/>
            <a:lstStyle/>
            <a:p>
              <a:endParaRPr lang="fr-FR"/>
            </a:p>
          </p:txBody>
        </p:sp>
        <p:sp>
          <p:nvSpPr>
            <p:cNvPr id="20551" name="Rectangle 273"/>
            <p:cNvSpPr>
              <a:spLocks noChangeArrowheads="1"/>
            </p:cNvSpPr>
            <p:nvPr/>
          </p:nvSpPr>
          <p:spPr bwMode="auto">
            <a:xfrm>
              <a:off x="4258" y="3389"/>
              <a:ext cx="316"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a:t>
              </a:r>
              <a:endParaRPr lang="fr-FR" sz="1100" dirty="0">
                <a:solidFill>
                  <a:srgbClr val="000000"/>
                </a:solidFill>
              </a:endParaRPr>
            </a:p>
          </p:txBody>
        </p:sp>
        <p:sp>
          <p:nvSpPr>
            <p:cNvPr id="20552" name="Rectangle 274"/>
            <p:cNvSpPr>
              <a:spLocks noChangeArrowheads="1"/>
            </p:cNvSpPr>
            <p:nvPr/>
          </p:nvSpPr>
          <p:spPr bwMode="auto">
            <a:xfrm>
              <a:off x="4243" y="3497"/>
              <a:ext cx="329" cy="164"/>
            </a:xfrm>
            <a:prstGeom prst="rect">
              <a:avLst/>
            </a:prstGeom>
            <a:noFill/>
            <a:ln w="9525">
              <a:noFill/>
              <a:miter lim="800000"/>
              <a:headEnd/>
              <a:tailEnd/>
            </a:ln>
          </p:spPr>
          <p:txBody>
            <a:bodyPr wrap="none" lIns="92075" tIns="46038" rIns="92075" bIns="46038">
              <a:spAutoFit/>
            </a:bodyPr>
            <a:lstStyle/>
            <a:p>
              <a:pPr algn="l"/>
              <a:r>
                <a:rPr lang="fr-FR" sz="1100">
                  <a:solidFill>
                    <a:srgbClr val="000000"/>
                  </a:solidFill>
                </a:rPr>
                <a:t>TS, ½</a:t>
              </a:r>
            </a:p>
          </p:txBody>
        </p:sp>
        <p:sp>
          <p:nvSpPr>
            <p:cNvPr id="20553" name="Rectangle 275"/>
            <p:cNvSpPr>
              <a:spLocks noChangeArrowheads="1"/>
            </p:cNvSpPr>
            <p:nvPr/>
          </p:nvSpPr>
          <p:spPr bwMode="auto">
            <a:xfrm>
              <a:off x="4253" y="3602"/>
              <a:ext cx="418" cy="165"/>
            </a:xfrm>
            <a:prstGeom prst="rect">
              <a:avLst/>
            </a:prstGeom>
            <a:noFill/>
            <a:ln w="9525">
              <a:noFill/>
              <a:miter lim="800000"/>
              <a:headEnd/>
              <a:tailEnd/>
            </a:ln>
          </p:spPr>
          <p:txBody>
            <a:bodyPr wrap="none" lIns="92075" tIns="46038" rIns="92075" bIns="46038">
              <a:spAutoFit/>
            </a:bodyPr>
            <a:lstStyle/>
            <a:p>
              <a:pPr algn="l"/>
              <a:r>
                <a:rPr lang="fr-FR" sz="1100" dirty="0" err="1">
                  <a:solidFill>
                    <a:srgbClr val="000000"/>
                  </a:solidFill>
                </a:rPr>
                <a:t>éq</a:t>
              </a:r>
              <a:r>
                <a:rPr lang="fr-FR" sz="1100" dirty="0">
                  <a:solidFill>
                    <a:srgbClr val="000000"/>
                  </a:solidFill>
                </a:rPr>
                <a:t>. </a:t>
              </a:r>
              <a:r>
                <a:rPr lang="fr-FR" sz="1100" dirty="0" smtClean="0">
                  <a:solidFill>
                    <a:srgbClr val="000000"/>
                  </a:solidFill>
                </a:rPr>
                <a:t>and</a:t>
              </a:r>
              <a:endParaRPr lang="fr-FR" sz="1100" dirty="0">
                <a:solidFill>
                  <a:srgbClr val="000000"/>
                </a:solidFill>
              </a:endParaRPr>
            </a:p>
          </p:txBody>
        </p:sp>
        <p:sp>
          <p:nvSpPr>
            <p:cNvPr id="20554" name="Rectangle 276"/>
            <p:cNvSpPr>
              <a:spLocks noChangeArrowheads="1"/>
            </p:cNvSpPr>
            <p:nvPr/>
          </p:nvSpPr>
          <p:spPr bwMode="auto">
            <a:xfrm>
              <a:off x="4266" y="3719"/>
              <a:ext cx="308" cy="146"/>
            </a:xfrm>
            <a:prstGeom prst="rect">
              <a:avLst/>
            </a:prstGeom>
            <a:noFill/>
            <a:ln w="9525">
              <a:noFill/>
              <a:miter lim="800000"/>
              <a:headEnd/>
              <a:tailEnd/>
            </a:ln>
          </p:spPr>
          <p:txBody>
            <a:bodyPr wrap="none" lIns="92075" tIns="46038" rIns="92075" bIns="46038">
              <a:spAutoFit/>
            </a:bodyPr>
            <a:lstStyle/>
            <a:p>
              <a:pPr algn="l"/>
              <a:r>
                <a:rPr lang="fr-FR" sz="900" dirty="0">
                  <a:solidFill>
                    <a:srgbClr val="000000"/>
                  </a:solidFill>
                </a:rPr>
                <a:t>agent</a:t>
              </a:r>
            </a:p>
          </p:txBody>
        </p:sp>
        <p:sp>
          <p:nvSpPr>
            <p:cNvPr id="20555" name="Rectangle 277"/>
            <p:cNvSpPr>
              <a:spLocks noChangeArrowheads="1"/>
            </p:cNvSpPr>
            <p:nvPr/>
          </p:nvSpPr>
          <p:spPr bwMode="auto">
            <a:xfrm>
              <a:off x="4253" y="3814"/>
              <a:ext cx="334" cy="146"/>
            </a:xfrm>
            <a:prstGeom prst="rect">
              <a:avLst/>
            </a:prstGeom>
            <a:noFill/>
            <a:ln w="9525">
              <a:noFill/>
              <a:miter lim="800000"/>
              <a:headEnd/>
              <a:tailEnd/>
            </a:ln>
          </p:spPr>
          <p:txBody>
            <a:bodyPr wrap="none" lIns="92075" tIns="46038" rIns="92075" bIns="46038">
              <a:spAutoFit/>
            </a:bodyPr>
            <a:lstStyle/>
            <a:p>
              <a:pPr algn="l"/>
              <a:r>
                <a:rPr lang="fr-FR" sz="900" dirty="0" smtClean="0">
                  <a:solidFill>
                    <a:srgbClr val="000000"/>
                  </a:solidFill>
                </a:rPr>
                <a:t>center</a:t>
              </a:r>
              <a:endParaRPr lang="fr-FR" sz="900" dirty="0">
                <a:solidFill>
                  <a:srgbClr val="000000"/>
                </a:solidFill>
              </a:endParaRPr>
            </a:p>
          </p:txBody>
        </p:sp>
        <p:sp>
          <p:nvSpPr>
            <p:cNvPr id="20556" name="Rectangle 278"/>
            <p:cNvSpPr>
              <a:spLocks noChangeArrowheads="1"/>
            </p:cNvSpPr>
            <p:nvPr/>
          </p:nvSpPr>
          <p:spPr bwMode="auto">
            <a:xfrm>
              <a:off x="4454" y="3150"/>
              <a:ext cx="348" cy="186"/>
            </a:xfrm>
            <a:prstGeom prst="rect">
              <a:avLst/>
            </a:prstGeom>
            <a:noFill/>
            <a:ln w="9525">
              <a:noFill/>
              <a:miter lim="800000"/>
              <a:headEnd/>
              <a:tailEnd/>
            </a:ln>
          </p:spPr>
          <p:txBody>
            <a:bodyPr wrap="none" anchor="ctr"/>
            <a:lstStyle/>
            <a:p>
              <a:endParaRPr lang="fr-FR"/>
            </a:p>
          </p:txBody>
        </p:sp>
        <p:sp>
          <p:nvSpPr>
            <p:cNvPr id="20557" name="Rectangle 279"/>
            <p:cNvSpPr>
              <a:spLocks noChangeArrowheads="1"/>
            </p:cNvSpPr>
            <p:nvPr/>
          </p:nvSpPr>
          <p:spPr bwMode="auto">
            <a:xfrm>
              <a:off x="4610" y="3645"/>
              <a:ext cx="399" cy="165"/>
            </a:xfrm>
            <a:prstGeom prst="rect">
              <a:avLst/>
            </a:prstGeom>
            <a:noFill/>
            <a:ln w="9525">
              <a:noFill/>
              <a:miter lim="800000"/>
              <a:headEnd/>
              <a:tailEnd/>
            </a:ln>
          </p:spPr>
          <p:txBody>
            <a:bodyPr wrap="none" lIns="92075" tIns="46038" rIns="92075" bIns="46038">
              <a:spAutoFit/>
            </a:bodyPr>
            <a:lstStyle/>
            <a:p>
              <a:pPr algn="l"/>
              <a:r>
                <a:rPr lang="fr-FR" sz="1100" b="1" dirty="0">
                  <a:solidFill>
                    <a:srgbClr val="000000"/>
                  </a:solidFill>
                  <a:latin typeface="Arial" charset="0"/>
                </a:rPr>
                <a:t>98,1%</a:t>
              </a:r>
            </a:p>
          </p:txBody>
        </p:sp>
        <p:sp>
          <p:nvSpPr>
            <p:cNvPr id="20558" name="Rectangle 280"/>
            <p:cNvSpPr>
              <a:spLocks noChangeArrowheads="1"/>
            </p:cNvSpPr>
            <p:nvPr/>
          </p:nvSpPr>
          <p:spPr bwMode="auto">
            <a:xfrm>
              <a:off x="5676" y="2920"/>
              <a:ext cx="237" cy="110"/>
            </a:xfrm>
            <a:prstGeom prst="rect">
              <a:avLst/>
            </a:prstGeom>
            <a:noFill/>
            <a:ln w="9525">
              <a:noFill/>
              <a:miter lim="800000"/>
              <a:headEnd/>
              <a:tailEnd/>
            </a:ln>
          </p:spPr>
          <p:txBody>
            <a:bodyPr wrap="none" anchor="ctr"/>
            <a:lstStyle/>
            <a:p>
              <a:endParaRPr lang="fr-FR"/>
            </a:p>
          </p:txBody>
        </p:sp>
        <p:sp>
          <p:nvSpPr>
            <p:cNvPr id="20559" name="Rectangle 281"/>
            <p:cNvSpPr>
              <a:spLocks noChangeArrowheads="1"/>
            </p:cNvSpPr>
            <p:nvPr/>
          </p:nvSpPr>
          <p:spPr bwMode="auto">
            <a:xfrm>
              <a:off x="5151" y="2934"/>
              <a:ext cx="238" cy="110"/>
            </a:xfrm>
            <a:prstGeom prst="rect">
              <a:avLst/>
            </a:prstGeom>
            <a:noFill/>
            <a:ln w="9525">
              <a:noFill/>
              <a:miter lim="800000"/>
              <a:headEnd/>
              <a:tailEnd/>
            </a:ln>
          </p:spPr>
          <p:txBody>
            <a:bodyPr wrap="none" anchor="ctr"/>
            <a:lstStyle/>
            <a:p>
              <a:endParaRPr lang="fr-FR"/>
            </a:p>
          </p:txBody>
        </p:sp>
        <p:sp>
          <p:nvSpPr>
            <p:cNvPr id="20560" name="Oval 282"/>
            <p:cNvSpPr>
              <a:spLocks noChangeArrowheads="1"/>
            </p:cNvSpPr>
            <p:nvPr/>
          </p:nvSpPr>
          <p:spPr bwMode="auto">
            <a:xfrm>
              <a:off x="3535" y="2284"/>
              <a:ext cx="371" cy="641"/>
            </a:xfrm>
            <a:prstGeom prst="ellipse">
              <a:avLst/>
            </a:prstGeom>
            <a:solidFill>
              <a:srgbClr val="FFFFFF"/>
            </a:solidFill>
            <a:ln w="12700">
              <a:solidFill>
                <a:srgbClr val="000000"/>
              </a:solidFill>
              <a:round/>
              <a:headEnd/>
              <a:tailEnd/>
            </a:ln>
          </p:spPr>
          <p:txBody>
            <a:bodyPr wrap="none" anchor="ctr"/>
            <a:lstStyle/>
            <a:p>
              <a:endParaRPr lang="fr-FR"/>
            </a:p>
          </p:txBody>
        </p:sp>
        <p:sp>
          <p:nvSpPr>
            <p:cNvPr id="20561" name="Rectangle 283"/>
            <p:cNvSpPr>
              <a:spLocks noChangeArrowheads="1"/>
            </p:cNvSpPr>
            <p:nvPr/>
          </p:nvSpPr>
          <p:spPr bwMode="auto">
            <a:xfrm>
              <a:off x="3545" y="2349"/>
              <a:ext cx="329" cy="464"/>
            </a:xfrm>
            <a:prstGeom prst="rect">
              <a:avLst/>
            </a:prstGeom>
            <a:noFill/>
            <a:ln w="9525">
              <a:noFill/>
              <a:miter lim="800000"/>
              <a:headEnd/>
              <a:tailEnd/>
            </a:ln>
          </p:spPr>
          <p:txBody>
            <a:bodyPr wrap="none" anchor="ctr"/>
            <a:lstStyle/>
            <a:p>
              <a:endParaRPr lang="fr-FR"/>
            </a:p>
          </p:txBody>
        </p:sp>
        <p:sp>
          <p:nvSpPr>
            <p:cNvPr id="20562" name="Rectangle 284"/>
            <p:cNvSpPr>
              <a:spLocks noChangeArrowheads="1"/>
            </p:cNvSpPr>
            <p:nvPr/>
          </p:nvSpPr>
          <p:spPr bwMode="auto">
            <a:xfrm>
              <a:off x="3506" y="2391"/>
              <a:ext cx="449"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Without</a:t>
              </a:r>
              <a:endParaRPr lang="fr-FR" sz="1100" dirty="0">
                <a:solidFill>
                  <a:srgbClr val="000000"/>
                </a:solidFill>
              </a:endParaRPr>
            </a:p>
          </p:txBody>
        </p:sp>
        <p:sp>
          <p:nvSpPr>
            <p:cNvPr id="20563" name="Rectangle 285"/>
            <p:cNvSpPr>
              <a:spLocks noChangeArrowheads="1"/>
            </p:cNvSpPr>
            <p:nvPr/>
          </p:nvSpPr>
          <p:spPr bwMode="auto">
            <a:xfrm>
              <a:off x="3525" y="2499"/>
              <a:ext cx="466" cy="165"/>
            </a:xfrm>
            <a:prstGeom prst="rect">
              <a:avLst/>
            </a:prstGeom>
            <a:noFill/>
            <a:ln w="9525">
              <a:noFill/>
              <a:miter lim="800000"/>
              <a:headEnd/>
              <a:tailEnd/>
            </a:ln>
          </p:spPr>
          <p:txBody>
            <a:bodyPr wrap="none" lIns="92075" tIns="46038" rIns="92075" bIns="46038">
              <a:spAutoFit/>
            </a:bodyPr>
            <a:lstStyle/>
            <a:p>
              <a:pPr algn="l"/>
              <a:r>
                <a:rPr lang="fr-FR" sz="1100" dirty="0" err="1" smtClean="0">
                  <a:solidFill>
                    <a:srgbClr val="000000"/>
                  </a:solidFill>
                </a:rPr>
                <a:t>Ts</a:t>
              </a:r>
              <a:r>
                <a:rPr lang="fr-FR" sz="1100" dirty="0" smtClean="0">
                  <a:solidFill>
                    <a:srgbClr val="000000"/>
                  </a:solidFill>
                </a:rPr>
                <a:t> and ½</a:t>
              </a:r>
              <a:endParaRPr lang="fr-FR" sz="1100" dirty="0">
                <a:solidFill>
                  <a:srgbClr val="000000"/>
                </a:solidFill>
              </a:endParaRPr>
            </a:p>
          </p:txBody>
        </p:sp>
        <p:sp>
          <p:nvSpPr>
            <p:cNvPr id="20564" name="Rectangle 286"/>
            <p:cNvSpPr>
              <a:spLocks noChangeArrowheads="1"/>
            </p:cNvSpPr>
            <p:nvPr/>
          </p:nvSpPr>
          <p:spPr bwMode="auto">
            <a:xfrm>
              <a:off x="3529" y="2610"/>
              <a:ext cx="366" cy="165"/>
            </a:xfrm>
            <a:prstGeom prst="rect">
              <a:avLst/>
            </a:prstGeom>
            <a:noFill/>
            <a:ln w="9525">
              <a:noFill/>
              <a:miter lim="800000"/>
              <a:headEnd/>
              <a:tailEnd/>
            </a:ln>
          </p:spPr>
          <p:txBody>
            <a:bodyPr wrap="none" lIns="92075" tIns="46038" rIns="92075" bIns="46038">
              <a:spAutoFit/>
            </a:bodyPr>
            <a:lstStyle/>
            <a:p>
              <a:pPr algn="l"/>
              <a:r>
                <a:rPr lang="fr-FR" sz="1100" dirty="0" smtClean="0">
                  <a:solidFill>
                    <a:srgbClr val="000000"/>
                  </a:solidFill>
                </a:rPr>
                <a:t>teams</a:t>
              </a:r>
              <a:endParaRPr lang="fr-FR" sz="1100" dirty="0">
                <a:solidFill>
                  <a:srgbClr val="000000"/>
                </a:solidFill>
              </a:endParaRPr>
            </a:p>
          </p:txBody>
        </p:sp>
        <p:sp>
          <p:nvSpPr>
            <p:cNvPr id="20565" name="Rectangle 287"/>
            <p:cNvSpPr>
              <a:spLocks noChangeArrowheads="1"/>
            </p:cNvSpPr>
            <p:nvPr/>
          </p:nvSpPr>
          <p:spPr bwMode="auto">
            <a:xfrm>
              <a:off x="3753" y="2189"/>
              <a:ext cx="312" cy="121"/>
            </a:xfrm>
            <a:prstGeom prst="rect">
              <a:avLst/>
            </a:prstGeom>
            <a:noFill/>
            <a:ln w="9525">
              <a:noFill/>
              <a:miter lim="800000"/>
              <a:headEnd/>
              <a:tailEnd/>
            </a:ln>
          </p:spPr>
          <p:txBody>
            <a:bodyPr wrap="none" anchor="ctr"/>
            <a:lstStyle/>
            <a:p>
              <a:endParaRPr lang="fr-FR"/>
            </a:p>
          </p:txBody>
        </p:sp>
        <p:sp>
          <p:nvSpPr>
            <p:cNvPr id="20566" name="Rectangle 288"/>
            <p:cNvSpPr>
              <a:spLocks noChangeArrowheads="1"/>
            </p:cNvSpPr>
            <p:nvPr/>
          </p:nvSpPr>
          <p:spPr bwMode="auto">
            <a:xfrm>
              <a:off x="3685" y="2146"/>
              <a:ext cx="399" cy="165"/>
            </a:xfrm>
            <a:prstGeom prst="rect">
              <a:avLst/>
            </a:prstGeom>
            <a:noFill/>
            <a:ln w="9525">
              <a:noFill/>
              <a:miter lim="800000"/>
              <a:headEnd/>
              <a:tailEnd/>
            </a:ln>
          </p:spPr>
          <p:txBody>
            <a:bodyPr wrap="none" lIns="92075" tIns="46038" rIns="92075" bIns="46038">
              <a:spAutoFit/>
            </a:bodyPr>
            <a:lstStyle/>
            <a:p>
              <a:pPr algn="l"/>
              <a:r>
                <a:rPr lang="fr-FR" sz="1100" b="1">
                  <a:solidFill>
                    <a:srgbClr val="000000"/>
                  </a:solidFill>
                  <a:latin typeface="Arial" charset="0"/>
                </a:rPr>
                <a:t>97,4%</a:t>
              </a:r>
            </a:p>
          </p:txBody>
        </p:sp>
        <p:sp>
          <p:nvSpPr>
            <p:cNvPr id="20567" name="Rectangle 289"/>
            <p:cNvSpPr>
              <a:spLocks noChangeArrowheads="1"/>
            </p:cNvSpPr>
            <p:nvPr/>
          </p:nvSpPr>
          <p:spPr bwMode="auto">
            <a:xfrm>
              <a:off x="3623" y="2931"/>
              <a:ext cx="237" cy="119"/>
            </a:xfrm>
            <a:prstGeom prst="rect">
              <a:avLst/>
            </a:prstGeom>
            <a:noFill/>
            <a:ln w="9525">
              <a:noFill/>
              <a:miter lim="800000"/>
              <a:headEnd/>
              <a:tailEnd/>
            </a:ln>
          </p:spPr>
          <p:txBody>
            <a:bodyPr wrap="none" anchor="ctr"/>
            <a:lstStyle/>
            <a:p>
              <a:endParaRPr lang="fr-FR"/>
            </a:p>
          </p:txBody>
        </p:sp>
        <p:grpSp>
          <p:nvGrpSpPr>
            <p:cNvPr id="9" name="Group 313"/>
            <p:cNvGrpSpPr>
              <a:grpSpLocks/>
            </p:cNvGrpSpPr>
            <p:nvPr/>
          </p:nvGrpSpPr>
          <p:grpSpPr bwMode="auto">
            <a:xfrm>
              <a:off x="3666" y="1888"/>
              <a:ext cx="88" cy="373"/>
              <a:chOff x="3666" y="1888"/>
              <a:chExt cx="88" cy="373"/>
            </a:xfrm>
          </p:grpSpPr>
          <p:sp>
            <p:nvSpPr>
              <p:cNvPr id="20720" name="Freeform 290"/>
              <p:cNvSpPr>
                <a:spLocks/>
              </p:cNvSpPr>
              <p:nvPr/>
            </p:nvSpPr>
            <p:spPr bwMode="auto">
              <a:xfrm>
                <a:off x="3705" y="1888"/>
                <a:ext cx="19" cy="18"/>
              </a:xfrm>
              <a:custGeom>
                <a:avLst/>
                <a:gdLst>
                  <a:gd name="T0" fmla="*/ 18 w 19"/>
                  <a:gd name="T1" fmla="*/ 8 h 18"/>
                  <a:gd name="T2" fmla="*/ 5 w 19"/>
                  <a:gd name="T3" fmla="*/ 0 h 18"/>
                  <a:gd name="T4" fmla="*/ 5 w 19"/>
                  <a:gd name="T5" fmla="*/ 0 h 18"/>
                  <a:gd name="T6" fmla="*/ 0 w 19"/>
                  <a:gd name="T7" fmla="*/ 8 h 18"/>
                  <a:gd name="T8" fmla="*/ 0 w 19"/>
                  <a:gd name="T9" fmla="*/ 17 h 18"/>
                  <a:gd name="T10" fmla="*/ 0 w 19"/>
                  <a:gd name="T11" fmla="*/ 17 h 18"/>
                  <a:gd name="T12" fmla="*/ 5 w 19"/>
                  <a:gd name="T13" fmla="*/ 17 h 18"/>
                  <a:gd name="T14" fmla="*/ 5 w 19"/>
                  <a:gd name="T15" fmla="*/ 17 h 18"/>
                  <a:gd name="T16" fmla="*/ 12 w 19"/>
                  <a:gd name="T17" fmla="*/ 8 h 18"/>
                  <a:gd name="T18" fmla="*/ 18 w 19"/>
                  <a:gd name="T19" fmla="*/ 8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8"/>
                    </a:moveTo>
                    <a:lnTo>
                      <a:pt x="5" y="0"/>
                    </a:lnTo>
                    <a:lnTo>
                      <a:pt x="0" y="8"/>
                    </a:lnTo>
                    <a:lnTo>
                      <a:pt x="0" y="17"/>
                    </a:lnTo>
                    <a:lnTo>
                      <a:pt x="5" y="17"/>
                    </a:lnTo>
                    <a:lnTo>
                      <a:pt x="12" y="8"/>
                    </a:lnTo>
                    <a:lnTo>
                      <a:pt x="18" y="8"/>
                    </a:lnTo>
                  </a:path>
                </a:pathLst>
              </a:custGeom>
              <a:solidFill>
                <a:srgbClr val="000000"/>
              </a:solidFill>
              <a:ln w="9525" cap="rnd">
                <a:noFill/>
                <a:round/>
                <a:headEnd/>
                <a:tailEnd/>
              </a:ln>
            </p:spPr>
            <p:txBody>
              <a:bodyPr/>
              <a:lstStyle/>
              <a:p>
                <a:endParaRPr lang="fr-FR"/>
              </a:p>
            </p:txBody>
          </p:sp>
          <p:sp>
            <p:nvSpPr>
              <p:cNvPr id="20721" name="Freeform 291"/>
              <p:cNvSpPr>
                <a:spLocks/>
              </p:cNvSpPr>
              <p:nvPr/>
            </p:nvSpPr>
            <p:spPr bwMode="auto">
              <a:xfrm>
                <a:off x="3705" y="1899"/>
                <a:ext cx="19" cy="19"/>
              </a:xfrm>
              <a:custGeom>
                <a:avLst/>
                <a:gdLst>
                  <a:gd name="T0" fmla="*/ 18 w 19"/>
                  <a:gd name="T1" fmla="*/ 5 h 19"/>
                  <a:gd name="T2" fmla="*/ 12 w 19"/>
                  <a:gd name="T3" fmla="*/ 0 h 19"/>
                  <a:gd name="T4" fmla="*/ 5 w 19"/>
                  <a:gd name="T5" fmla="*/ 0 h 19"/>
                  <a:gd name="T6" fmla="*/ 0 w 19"/>
                  <a:gd name="T7" fmla="*/ 5 h 19"/>
                  <a:gd name="T8" fmla="*/ 0 w 19"/>
                  <a:gd name="T9" fmla="*/ 10 h 19"/>
                  <a:gd name="T10" fmla="*/ 0 w 19"/>
                  <a:gd name="T11" fmla="*/ 18 h 19"/>
                  <a:gd name="T12" fmla="*/ 5 w 19"/>
                  <a:gd name="T13" fmla="*/ 18 h 19"/>
                  <a:gd name="T14" fmla="*/ 5 w 19"/>
                  <a:gd name="T15" fmla="*/ 18 h 19"/>
                  <a:gd name="T16" fmla="*/ 12 w 19"/>
                  <a:gd name="T17" fmla="*/ 10 h 19"/>
                  <a:gd name="T18" fmla="*/ 18 w 19"/>
                  <a:gd name="T19" fmla="*/ 10 h 19"/>
                  <a:gd name="T20" fmla="*/ 18 w 19"/>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5"/>
                    </a:moveTo>
                    <a:lnTo>
                      <a:pt x="12" y="0"/>
                    </a:lnTo>
                    <a:lnTo>
                      <a:pt x="5" y="0"/>
                    </a:lnTo>
                    <a:lnTo>
                      <a:pt x="0" y="5"/>
                    </a:lnTo>
                    <a:lnTo>
                      <a:pt x="0" y="10"/>
                    </a:lnTo>
                    <a:lnTo>
                      <a:pt x="0" y="18"/>
                    </a:lnTo>
                    <a:lnTo>
                      <a:pt x="5" y="18"/>
                    </a:lnTo>
                    <a:lnTo>
                      <a:pt x="12" y="10"/>
                    </a:lnTo>
                    <a:lnTo>
                      <a:pt x="18" y="10"/>
                    </a:lnTo>
                    <a:lnTo>
                      <a:pt x="18" y="5"/>
                    </a:lnTo>
                  </a:path>
                </a:pathLst>
              </a:custGeom>
              <a:solidFill>
                <a:srgbClr val="000000"/>
              </a:solidFill>
              <a:ln w="9525" cap="rnd">
                <a:noFill/>
                <a:round/>
                <a:headEnd/>
                <a:tailEnd/>
              </a:ln>
            </p:spPr>
            <p:txBody>
              <a:bodyPr/>
              <a:lstStyle/>
              <a:p>
                <a:endParaRPr lang="fr-FR"/>
              </a:p>
            </p:txBody>
          </p:sp>
          <p:sp>
            <p:nvSpPr>
              <p:cNvPr id="20722" name="Freeform 292"/>
              <p:cNvSpPr>
                <a:spLocks/>
              </p:cNvSpPr>
              <p:nvPr/>
            </p:nvSpPr>
            <p:spPr bwMode="auto">
              <a:xfrm>
                <a:off x="3705" y="1914"/>
                <a:ext cx="19" cy="19"/>
              </a:xfrm>
              <a:custGeom>
                <a:avLst/>
                <a:gdLst>
                  <a:gd name="T0" fmla="*/ 18 w 19"/>
                  <a:gd name="T1" fmla="*/ 6 h 19"/>
                  <a:gd name="T2" fmla="*/ 12 w 19"/>
                  <a:gd name="T3" fmla="*/ 0 h 19"/>
                  <a:gd name="T4" fmla="*/ 5 w 19"/>
                  <a:gd name="T5" fmla="*/ 0 h 19"/>
                  <a:gd name="T6" fmla="*/ 0 w 19"/>
                  <a:gd name="T7" fmla="*/ 6 h 19"/>
                  <a:gd name="T8" fmla="*/ 0 w 19"/>
                  <a:gd name="T9" fmla="*/ 10 h 19"/>
                  <a:gd name="T10" fmla="*/ 0 w 19"/>
                  <a:gd name="T11" fmla="*/ 14 h 19"/>
                  <a:gd name="T12" fmla="*/ 5 w 19"/>
                  <a:gd name="T13" fmla="*/ 18 h 19"/>
                  <a:gd name="T14" fmla="*/ 12 w 19"/>
                  <a:gd name="T15" fmla="*/ 18 h 19"/>
                  <a:gd name="T16" fmla="*/ 18 w 19"/>
                  <a:gd name="T17" fmla="*/ 14 h 19"/>
                  <a:gd name="T18" fmla="*/ 18 w 19"/>
                  <a:gd name="T19" fmla="*/ 10 h 19"/>
                  <a:gd name="T20" fmla="*/ 18 w 19"/>
                  <a:gd name="T21" fmla="*/ 6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6"/>
                    </a:moveTo>
                    <a:lnTo>
                      <a:pt x="12" y="0"/>
                    </a:lnTo>
                    <a:lnTo>
                      <a:pt x="5" y="0"/>
                    </a:lnTo>
                    <a:lnTo>
                      <a:pt x="0" y="6"/>
                    </a:lnTo>
                    <a:lnTo>
                      <a:pt x="0" y="10"/>
                    </a:lnTo>
                    <a:lnTo>
                      <a:pt x="0" y="14"/>
                    </a:lnTo>
                    <a:lnTo>
                      <a:pt x="5" y="18"/>
                    </a:lnTo>
                    <a:lnTo>
                      <a:pt x="12" y="18"/>
                    </a:lnTo>
                    <a:lnTo>
                      <a:pt x="18" y="14"/>
                    </a:lnTo>
                    <a:lnTo>
                      <a:pt x="18" y="10"/>
                    </a:lnTo>
                    <a:lnTo>
                      <a:pt x="18" y="6"/>
                    </a:lnTo>
                  </a:path>
                </a:pathLst>
              </a:custGeom>
              <a:solidFill>
                <a:srgbClr val="000000"/>
              </a:solidFill>
              <a:ln w="9525" cap="rnd">
                <a:noFill/>
                <a:round/>
                <a:headEnd/>
                <a:tailEnd/>
              </a:ln>
            </p:spPr>
            <p:txBody>
              <a:bodyPr/>
              <a:lstStyle/>
              <a:p>
                <a:endParaRPr lang="fr-FR"/>
              </a:p>
            </p:txBody>
          </p:sp>
          <p:sp>
            <p:nvSpPr>
              <p:cNvPr id="20723" name="Freeform 293"/>
              <p:cNvSpPr>
                <a:spLocks/>
              </p:cNvSpPr>
              <p:nvPr/>
            </p:nvSpPr>
            <p:spPr bwMode="auto">
              <a:xfrm>
                <a:off x="3705" y="1930"/>
                <a:ext cx="19" cy="17"/>
              </a:xfrm>
              <a:custGeom>
                <a:avLst/>
                <a:gdLst>
                  <a:gd name="T0" fmla="*/ 18 w 19"/>
                  <a:gd name="T1" fmla="*/ 3 h 17"/>
                  <a:gd name="T2" fmla="*/ 12 w 19"/>
                  <a:gd name="T3" fmla="*/ 0 h 17"/>
                  <a:gd name="T4" fmla="*/ 5 w 19"/>
                  <a:gd name="T5" fmla="*/ 0 h 17"/>
                  <a:gd name="T6" fmla="*/ 0 w 19"/>
                  <a:gd name="T7" fmla="*/ 3 h 17"/>
                  <a:gd name="T8" fmla="*/ 0 w 19"/>
                  <a:gd name="T9" fmla="*/ 7 h 17"/>
                  <a:gd name="T10" fmla="*/ 0 w 19"/>
                  <a:gd name="T11" fmla="*/ 12 h 17"/>
                  <a:gd name="T12" fmla="*/ 5 w 19"/>
                  <a:gd name="T13" fmla="*/ 16 h 17"/>
                  <a:gd name="T14" fmla="*/ 12 w 19"/>
                  <a:gd name="T15" fmla="*/ 16 h 17"/>
                  <a:gd name="T16" fmla="*/ 18 w 19"/>
                  <a:gd name="T17" fmla="*/ 12 h 17"/>
                  <a:gd name="T18" fmla="*/ 18 w 19"/>
                  <a:gd name="T19" fmla="*/ 7 h 17"/>
                  <a:gd name="T20" fmla="*/ 18 w 19"/>
                  <a:gd name="T21" fmla="*/ 3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7"/>
                  <a:gd name="T35" fmla="*/ 19 w 19"/>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7">
                    <a:moveTo>
                      <a:pt x="18" y="3"/>
                    </a:moveTo>
                    <a:lnTo>
                      <a:pt x="12" y="0"/>
                    </a:lnTo>
                    <a:lnTo>
                      <a:pt x="5" y="0"/>
                    </a:lnTo>
                    <a:lnTo>
                      <a:pt x="0" y="3"/>
                    </a:lnTo>
                    <a:lnTo>
                      <a:pt x="0" y="7"/>
                    </a:lnTo>
                    <a:lnTo>
                      <a:pt x="0" y="12"/>
                    </a:lnTo>
                    <a:lnTo>
                      <a:pt x="5" y="16"/>
                    </a:lnTo>
                    <a:lnTo>
                      <a:pt x="12" y="16"/>
                    </a:lnTo>
                    <a:lnTo>
                      <a:pt x="18" y="12"/>
                    </a:lnTo>
                    <a:lnTo>
                      <a:pt x="18" y="7"/>
                    </a:lnTo>
                    <a:lnTo>
                      <a:pt x="18" y="3"/>
                    </a:lnTo>
                  </a:path>
                </a:pathLst>
              </a:custGeom>
              <a:solidFill>
                <a:srgbClr val="000000"/>
              </a:solidFill>
              <a:ln w="9525" cap="rnd">
                <a:noFill/>
                <a:round/>
                <a:headEnd/>
                <a:tailEnd/>
              </a:ln>
            </p:spPr>
            <p:txBody>
              <a:bodyPr/>
              <a:lstStyle/>
              <a:p>
                <a:endParaRPr lang="fr-FR"/>
              </a:p>
            </p:txBody>
          </p:sp>
          <p:sp>
            <p:nvSpPr>
              <p:cNvPr id="20724" name="Freeform 294"/>
              <p:cNvSpPr>
                <a:spLocks/>
              </p:cNvSpPr>
              <p:nvPr/>
            </p:nvSpPr>
            <p:spPr bwMode="auto">
              <a:xfrm>
                <a:off x="3705" y="1943"/>
                <a:ext cx="19" cy="20"/>
              </a:xfrm>
              <a:custGeom>
                <a:avLst/>
                <a:gdLst>
                  <a:gd name="T0" fmla="*/ 18 w 19"/>
                  <a:gd name="T1" fmla="*/ 6 h 20"/>
                  <a:gd name="T2" fmla="*/ 12 w 19"/>
                  <a:gd name="T3" fmla="*/ 0 h 20"/>
                  <a:gd name="T4" fmla="*/ 5 w 19"/>
                  <a:gd name="T5" fmla="*/ 0 h 20"/>
                  <a:gd name="T6" fmla="*/ 0 w 19"/>
                  <a:gd name="T7" fmla="*/ 6 h 20"/>
                  <a:gd name="T8" fmla="*/ 0 w 19"/>
                  <a:gd name="T9" fmla="*/ 10 h 20"/>
                  <a:gd name="T10" fmla="*/ 0 w 19"/>
                  <a:gd name="T11" fmla="*/ 14 h 20"/>
                  <a:gd name="T12" fmla="*/ 5 w 19"/>
                  <a:gd name="T13" fmla="*/ 19 h 20"/>
                  <a:gd name="T14" fmla="*/ 12 w 19"/>
                  <a:gd name="T15" fmla="*/ 19 h 20"/>
                  <a:gd name="T16" fmla="*/ 18 w 19"/>
                  <a:gd name="T17" fmla="*/ 14 h 20"/>
                  <a:gd name="T18" fmla="*/ 18 w 19"/>
                  <a:gd name="T19" fmla="*/ 10 h 20"/>
                  <a:gd name="T20" fmla="*/ 18 w 19"/>
                  <a:gd name="T21" fmla="*/ 6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20"/>
                  <a:gd name="T35" fmla="*/ 19 w 19"/>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20">
                    <a:moveTo>
                      <a:pt x="18" y="6"/>
                    </a:moveTo>
                    <a:lnTo>
                      <a:pt x="12" y="0"/>
                    </a:lnTo>
                    <a:lnTo>
                      <a:pt x="5" y="0"/>
                    </a:lnTo>
                    <a:lnTo>
                      <a:pt x="0" y="6"/>
                    </a:lnTo>
                    <a:lnTo>
                      <a:pt x="0" y="10"/>
                    </a:lnTo>
                    <a:lnTo>
                      <a:pt x="0" y="14"/>
                    </a:lnTo>
                    <a:lnTo>
                      <a:pt x="5" y="19"/>
                    </a:lnTo>
                    <a:lnTo>
                      <a:pt x="12" y="19"/>
                    </a:lnTo>
                    <a:lnTo>
                      <a:pt x="18" y="14"/>
                    </a:lnTo>
                    <a:lnTo>
                      <a:pt x="18" y="10"/>
                    </a:lnTo>
                    <a:lnTo>
                      <a:pt x="18" y="6"/>
                    </a:lnTo>
                  </a:path>
                </a:pathLst>
              </a:custGeom>
              <a:solidFill>
                <a:srgbClr val="000000"/>
              </a:solidFill>
              <a:ln w="9525" cap="rnd">
                <a:noFill/>
                <a:round/>
                <a:headEnd/>
                <a:tailEnd/>
              </a:ln>
            </p:spPr>
            <p:txBody>
              <a:bodyPr/>
              <a:lstStyle/>
              <a:p>
                <a:endParaRPr lang="fr-FR"/>
              </a:p>
            </p:txBody>
          </p:sp>
          <p:sp>
            <p:nvSpPr>
              <p:cNvPr id="20725" name="Freeform 295"/>
              <p:cNvSpPr>
                <a:spLocks/>
              </p:cNvSpPr>
              <p:nvPr/>
            </p:nvSpPr>
            <p:spPr bwMode="auto">
              <a:xfrm>
                <a:off x="3705" y="1960"/>
                <a:ext cx="19" cy="19"/>
              </a:xfrm>
              <a:custGeom>
                <a:avLst/>
                <a:gdLst>
                  <a:gd name="T0" fmla="*/ 18 w 19"/>
                  <a:gd name="T1" fmla="*/ 4 h 19"/>
                  <a:gd name="T2" fmla="*/ 12 w 19"/>
                  <a:gd name="T3" fmla="*/ 0 h 19"/>
                  <a:gd name="T4" fmla="*/ 5 w 19"/>
                  <a:gd name="T5" fmla="*/ 0 h 19"/>
                  <a:gd name="T6" fmla="*/ 0 w 19"/>
                  <a:gd name="T7" fmla="*/ 4 h 19"/>
                  <a:gd name="T8" fmla="*/ 0 w 19"/>
                  <a:gd name="T9" fmla="*/ 8 h 19"/>
                  <a:gd name="T10" fmla="*/ 0 w 19"/>
                  <a:gd name="T11" fmla="*/ 12 h 19"/>
                  <a:gd name="T12" fmla="*/ 5 w 19"/>
                  <a:gd name="T13" fmla="*/ 18 h 19"/>
                  <a:gd name="T14" fmla="*/ 12 w 19"/>
                  <a:gd name="T15" fmla="*/ 18 h 19"/>
                  <a:gd name="T16" fmla="*/ 18 w 19"/>
                  <a:gd name="T17" fmla="*/ 12 h 19"/>
                  <a:gd name="T18" fmla="*/ 18 w 19"/>
                  <a:gd name="T19" fmla="*/ 8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8"/>
                    </a:lnTo>
                    <a:lnTo>
                      <a:pt x="0" y="12"/>
                    </a:lnTo>
                    <a:lnTo>
                      <a:pt x="5" y="18"/>
                    </a:lnTo>
                    <a:lnTo>
                      <a:pt x="12" y="18"/>
                    </a:lnTo>
                    <a:lnTo>
                      <a:pt x="18" y="12"/>
                    </a:lnTo>
                    <a:lnTo>
                      <a:pt x="18" y="8"/>
                    </a:lnTo>
                    <a:lnTo>
                      <a:pt x="18" y="4"/>
                    </a:lnTo>
                  </a:path>
                </a:pathLst>
              </a:custGeom>
              <a:solidFill>
                <a:srgbClr val="000000"/>
              </a:solidFill>
              <a:ln w="9525" cap="rnd">
                <a:noFill/>
                <a:round/>
                <a:headEnd/>
                <a:tailEnd/>
              </a:ln>
            </p:spPr>
            <p:txBody>
              <a:bodyPr/>
              <a:lstStyle/>
              <a:p>
                <a:endParaRPr lang="fr-FR"/>
              </a:p>
            </p:txBody>
          </p:sp>
          <p:sp>
            <p:nvSpPr>
              <p:cNvPr id="20726" name="Freeform 296"/>
              <p:cNvSpPr>
                <a:spLocks/>
              </p:cNvSpPr>
              <p:nvPr/>
            </p:nvSpPr>
            <p:spPr bwMode="auto">
              <a:xfrm>
                <a:off x="3705" y="1975"/>
                <a:ext cx="19" cy="17"/>
              </a:xfrm>
              <a:custGeom>
                <a:avLst/>
                <a:gdLst>
                  <a:gd name="T0" fmla="*/ 18 w 19"/>
                  <a:gd name="T1" fmla="*/ 3 h 17"/>
                  <a:gd name="T2" fmla="*/ 12 w 19"/>
                  <a:gd name="T3" fmla="*/ 0 h 17"/>
                  <a:gd name="T4" fmla="*/ 5 w 19"/>
                  <a:gd name="T5" fmla="*/ 0 h 17"/>
                  <a:gd name="T6" fmla="*/ 0 w 19"/>
                  <a:gd name="T7" fmla="*/ 3 h 17"/>
                  <a:gd name="T8" fmla="*/ 0 w 19"/>
                  <a:gd name="T9" fmla="*/ 8 h 17"/>
                  <a:gd name="T10" fmla="*/ 0 w 19"/>
                  <a:gd name="T11" fmla="*/ 12 h 17"/>
                  <a:gd name="T12" fmla="*/ 5 w 19"/>
                  <a:gd name="T13" fmla="*/ 16 h 17"/>
                  <a:gd name="T14" fmla="*/ 12 w 19"/>
                  <a:gd name="T15" fmla="*/ 16 h 17"/>
                  <a:gd name="T16" fmla="*/ 18 w 19"/>
                  <a:gd name="T17" fmla="*/ 12 h 17"/>
                  <a:gd name="T18" fmla="*/ 18 w 19"/>
                  <a:gd name="T19" fmla="*/ 8 h 17"/>
                  <a:gd name="T20" fmla="*/ 18 w 19"/>
                  <a:gd name="T21" fmla="*/ 3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7"/>
                  <a:gd name="T35" fmla="*/ 19 w 19"/>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7">
                    <a:moveTo>
                      <a:pt x="18" y="3"/>
                    </a:moveTo>
                    <a:lnTo>
                      <a:pt x="12" y="0"/>
                    </a:lnTo>
                    <a:lnTo>
                      <a:pt x="5" y="0"/>
                    </a:lnTo>
                    <a:lnTo>
                      <a:pt x="0" y="3"/>
                    </a:lnTo>
                    <a:lnTo>
                      <a:pt x="0" y="8"/>
                    </a:lnTo>
                    <a:lnTo>
                      <a:pt x="0" y="12"/>
                    </a:lnTo>
                    <a:lnTo>
                      <a:pt x="5" y="16"/>
                    </a:lnTo>
                    <a:lnTo>
                      <a:pt x="12" y="16"/>
                    </a:lnTo>
                    <a:lnTo>
                      <a:pt x="18" y="12"/>
                    </a:lnTo>
                    <a:lnTo>
                      <a:pt x="18" y="8"/>
                    </a:lnTo>
                    <a:lnTo>
                      <a:pt x="18" y="3"/>
                    </a:lnTo>
                  </a:path>
                </a:pathLst>
              </a:custGeom>
              <a:solidFill>
                <a:srgbClr val="000000"/>
              </a:solidFill>
              <a:ln w="9525" cap="rnd">
                <a:noFill/>
                <a:round/>
                <a:headEnd/>
                <a:tailEnd/>
              </a:ln>
            </p:spPr>
            <p:txBody>
              <a:bodyPr/>
              <a:lstStyle/>
              <a:p>
                <a:endParaRPr lang="fr-FR"/>
              </a:p>
            </p:txBody>
          </p:sp>
          <p:sp>
            <p:nvSpPr>
              <p:cNvPr id="20727" name="Freeform 297"/>
              <p:cNvSpPr>
                <a:spLocks/>
              </p:cNvSpPr>
              <p:nvPr/>
            </p:nvSpPr>
            <p:spPr bwMode="auto">
              <a:xfrm>
                <a:off x="3705" y="1989"/>
                <a:ext cx="19" cy="19"/>
              </a:xfrm>
              <a:custGeom>
                <a:avLst/>
                <a:gdLst>
                  <a:gd name="T0" fmla="*/ 18 w 19"/>
                  <a:gd name="T1" fmla="*/ 4 h 19"/>
                  <a:gd name="T2" fmla="*/ 12 w 19"/>
                  <a:gd name="T3" fmla="*/ 0 h 19"/>
                  <a:gd name="T4" fmla="*/ 5 w 19"/>
                  <a:gd name="T5" fmla="*/ 0 h 19"/>
                  <a:gd name="T6" fmla="*/ 0 w 19"/>
                  <a:gd name="T7" fmla="*/ 4 h 19"/>
                  <a:gd name="T8" fmla="*/ 0 w 19"/>
                  <a:gd name="T9" fmla="*/ 8 h 19"/>
                  <a:gd name="T10" fmla="*/ 0 w 19"/>
                  <a:gd name="T11" fmla="*/ 12 h 19"/>
                  <a:gd name="T12" fmla="*/ 5 w 19"/>
                  <a:gd name="T13" fmla="*/ 18 h 19"/>
                  <a:gd name="T14" fmla="*/ 12 w 19"/>
                  <a:gd name="T15" fmla="*/ 18 h 19"/>
                  <a:gd name="T16" fmla="*/ 18 w 19"/>
                  <a:gd name="T17" fmla="*/ 12 h 19"/>
                  <a:gd name="T18" fmla="*/ 18 w 19"/>
                  <a:gd name="T19" fmla="*/ 8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8"/>
                    </a:lnTo>
                    <a:lnTo>
                      <a:pt x="0" y="12"/>
                    </a:lnTo>
                    <a:lnTo>
                      <a:pt x="5" y="18"/>
                    </a:lnTo>
                    <a:lnTo>
                      <a:pt x="12" y="18"/>
                    </a:lnTo>
                    <a:lnTo>
                      <a:pt x="18" y="12"/>
                    </a:lnTo>
                    <a:lnTo>
                      <a:pt x="18" y="8"/>
                    </a:lnTo>
                    <a:lnTo>
                      <a:pt x="18" y="4"/>
                    </a:lnTo>
                  </a:path>
                </a:pathLst>
              </a:custGeom>
              <a:solidFill>
                <a:srgbClr val="000000"/>
              </a:solidFill>
              <a:ln w="9525" cap="rnd">
                <a:noFill/>
                <a:round/>
                <a:headEnd/>
                <a:tailEnd/>
              </a:ln>
            </p:spPr>
            <p:txBody>
              <a:bodyPr/>
              <a:lstStyle/>
              <a:p>
                <a:endParaRPr lang="fr-FR"/>
              </a:p>
            </p:txBody>
          </p:sp>
          <p:sp>
            <p:nvSpPr>
              <p:cNvPr id="20728" name="Freeform 298"/>
              <p:cNvSpPr>
                <a:spLocks/>
              </p:cNvSpPr>
              <p:nvPr/>
            </p:nvSpPr>
            <p:spPr bwMode="auto">
              <a:xfrm>
                <a:off x="3705" y="2004"/>
                <a:ext cx="19" cy="18"/>
              </a:xfrm>
              <a:custGeom>
                <a:avLst/>
                <a:gdLst>
                  <a:gd name="T0" fmla="*/ 18 w 19"/>
                  <a:gd name="T1" fmla="*/ 3 h 18"/>
                  <a:gd name="T2" fmla="*/ 12 w 19"/>
                  <a:gd name="T3" fmla="*/ 0 h 18"/>
                  <a:gd name="T4" fmla="*/ 5 w 19"/>
                  <a:gd name="T5" fmla="*/ 0 h 18"/>
                  <a:gd name="T6" fmla="*/ 0 w 19"/>
                  <a:gd name="T7" fmla="*/ 3 h 18"/>
                  <a:gd name="T8" fmla="*/ 0 w 19"/>
                  <a:gd name="T9" fmla="*/ 9 h 18"/>
                  <a:gd name="T10" fmla="*/ 0 w 19"/>
                  <a:gd name="T11" fmla="*/ 13 h 18"/>
                  <a:gd name="T12" fmla="*/ 5 w 19"/>
                  <a:gd name="T13" fmla="*/ 17 h 18"/>
                  <a:gd name="T14" fmla="*/ 12 w 19"/>
                  <a:gd name="T15" fmla="*/ 17 h 18"/>
                  <a:gd name="T16" fmla="*/ 18 w 19"/>
                  <a:gd name="T17" fmla="*/ 13 h 18"/>
                  <a:gd name="T18" fmla="*/ 18 w 19"/>
                  <a:gd name="T19" fmla="*/ 9 h 18"/>
                  <a:gd name="T20" fmla="*/ 18 w 19"/>
                  <a:gd name="T21" fmla="*/ 3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18" y="3"/>
                    </a:moveTo>
                    <a:lnTo>
                      <a:pt x="12" y="0"/>
                    </a:lnTo>
                    <a:lnTo>
                      <a:pt x="5" y="0"/>
                    </a:lnTo>
                    <a:lnTo>
                      <a:pt x="0" y="3"/>
                    </a:lnTo>
                    <a:lnTo>
                      <a:pt x="0" y="9"/>
                    </a:lnTo>
                    <a:lnTo>
                      <a:pt x="0" y="13"/>
                    </a:lnTo>
                    <a:lnTo>
                      <a:pt x="5" y="17"/>
                    </a:lnTo>
                    <a:lnTo>
                      <a:pt x="12" y="17"/>
                    </a:lnTo>
                    <a:lnTo>
                      <a:pt x="18" y="13"/>
                    </a:lnTo>
                    <a:lnTo>
                      <a:pt x="18" y="9"/>
                    </a:lnTo>
                    <a:lnTo>
                      <a:pt x="18" y="3"/>
                    </a:lnTo>
                  </a:path>
                </a:pathLst>
              </a:custGeom>
              <a:solidFill>
                <a:srgbClr val="000000"/>
              </a:solidFill>
              <a:ln w="9525" cap="rnd">
                <a:noFill/>
                <a:round/>
                <a:headEnd/>
                <a:tailEnd/>
              </a:ln>
            </p:spPr>
            <p:txBody>
              <a:bodyPr/>
              <a:lstStyle/>
              <a:p>
                <a:endParaRPr lang="fr-FR"/>
              </a:p>
            </p:txBody>
          </p:sp>
          <p:sp>
            <p:nvSpPr>
              <p:cNvPr id="20729" name="Freeform 299"/>
              <p:cNvSpPr>
                <a:spLocks/>
              </p:cNvSpPr>
              <p:nvPr/>
            </p:nvSpPr>
            <p:spPr bwMode="auto">
              <a:xfrm>
                <a:off x="3705" y="2017"/>
                <a:ext cx="19" cy="19"/>
              </a:xfrm>
              <a:custGeom>
                <a:avLst/>
                <a:gdLst>
                  <a:gd name="T0" fmla="*/ 18 w 19"/>
                  <a:gd name="T1" fmla="*/ 6 h 19"/>
                  <a:gd name="T2" fmla="*/ 12 w 19"/>
                  <a:gd name="T3" fmla="*/ 0 h 19"/>
                  <a:gd name="T4" fmla="*/ 5 w 19"/>
                  <a:gd name="T5" fmla="*/ 0 h 19"/>
                  <a:gd name="T6" fmla="*/ 0 w 19"/>
                  <a:gd name="T7" fmla="*/ 6 h 19"/>
                  <a:gd name="T8" fmla="*/ 0 w 19"/>
                  <a:gd name="T9" fmla="*/ 10 h 19"/>
                  <a:gd name="T10" fmla="*/ 0 w 19"/>
                  <a:gd name="T11" fmla="*/ 14 h 19"/>
                  <a:gd name="T12" fmla="*/ 5 w 19"/>
                  <a:gd name="T13" fmla="*/ 18 h 19"/>
                  <a:gd name="T14" fmla="*/ 12 w 19"/>
                  <a:gd name="T15" fmla="*/ 18 h 19"/>
                  <a:gd name="T16" fmla="*/ 18 w 19"/>
                  <a:gd name="T17" fmla="*/ 14 h 19"/>
                  <a:gd name="T18" fmla="*/ 18 w 19"/>
                  <a:gd name="T19" fmla="*/ 10 h 19"/>
                  <a:gd name="T20" fmla="*/ 18 w 19"/>
                  <a:gd name="T21" fmla="*/ 6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6"/>
                    </a:moveTo>
                    <a:lnTo>
                      <a:pt x="12" y="0"/>
                    </a:lnTo>
                    <a:lnTo>
                      <a:pt x="5" y="0"/>
                    </a:lnTo>
                    <a:lnTo>
                      <a:pt x="0" y="6"/>
                    </a:lnTo>
                    <a:lnTo>
                      <a:pt x="0" y="10"/>
                    </a:lnTo>
                    <a:lnTo>
                      <a:pt x="0" y="14"/>
                    </a:lnTo>
                    <a:lnTo>
                      <a:pt x="5" y="18"/>
                    </a:lnTo>
                    <a:lnTo>
                      <a:pt x="12" y="18"/>
                    </a:lnTo>
                    <a:lnTo>
                      <a:pt x="18" y="14"/>
                    </a:lnTo>
                    <a:lnTo>
                      <a:pt x="18" y="10"/>
                    </a:lnTo>
                    <a:lnTo>
                      <a:pt x="18" y="6"/>
                    </a:lnTo>
                  </a:path>
                </a:pathLst>
              </a:custGeom>
              <a:solidFill>
                <a:srgbClr val="000000"/>
              </a:solidFill>
              <a:ln w="9525" cap="rnd">
                <a:noFill/>
                <a:round/>
                <a:headEnd/>
                <a:tailEnd/>
              </a:ln>
            </p:spPr>
            <p:txBody>
              <a:bodyPr/>
              <a:lstStyle/>
              <a:p>
                <a:endParaRPr lang="fr-FR"/>
              </a:p>
            </p:txBody>
          </p:sp>
          <p:sp>
            <p:nvSpPr>
              <p:cNvPr id="20730" name="Freeform 300"/>
              <p:cNvSpPr>
                <a:spLocks/>
              </p:cNvSpPr>
              <p:nvPr/>
            </p:nvSpPr>
            <p:spPr bwMode="auto">
              <a:xfrm>
                <a:off x="3705" y="2033"/>
                <a:ext cx="19" cy="19"/>
              </a:xfrm>
              <a:custGeom>
                <a:avLst/>
                <a:gdLst>
                  <a:gd name="T0" fmla="*/ 18 w 19"/>
                  <a:gd name="T1" fmla="*/ 4 h 19"/>
                  <a:gd name="T2" fmla="*/ 12 w 19"/>
                  <a:gd name="T3" fmla="*/ 0 h 19"/>
                  <a:gd name="T4" fmla="*/ 5 w 19"/>
                  <a:gd name="T5" fmla="*/ 0 h 19"/>
                  <a:gd name="T6" fmla="*/ 0 w 19"/>
                  <a:gd name="T7" fmla="*/ 4 h 19"/>
                  <a:gd name="T8" fmla="*/ 0 w 19"/>
                  <a:gd name="T9" fmla="*/ 8 h 19"/>
                  <a:gd name="T10" fmla="*/ 0 w 19"/>
                  <a:gd name="T11" fmla="*/ 14 h 19"/>
                  <a:gd name="T12" fmla="*/ 5 w 19"/>
                  <a:gd name="T13" fmla="*/ 18 h 19"/>
                  <a:gd name="T14" fmla="*/ 12 w 19"/>
                  <a:gd name="T15" fmla="*/ 18 h 19"/>
                  <a:gd name="T16" fmla="*/ 18 w 19"/>
                  <a:gd name="T17" fmla="*/ 14 h 19"/>
                  <a:gd name="T18" fmla="*/ 18 w 19"/>
                  <a:gd name="T19" fmla="*/ 8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8"/>
                    </a:lnTo>
                    <a:lnTo>
                      <a:pt x="0" y="14"/>
                    </a:lnTo>
                    <a:lnTo>
                      <a:pt x="5" y="18"/>
                    </a:lnTo>
                    <a:lnTo>
                      <a:pt x="12" y="18"/>
                    </a:lnTo>
                    <a:lnTo>
                      <a:pt x="18" y="14"/>
                    </a:lnTo>
                    <a:lnTo>
                      <a:pt x="18" y="8"/>
                    </a:lnTo>
                    <a:lnTo>
                      <a:pt x="18" y="4"/>
                    </a:lnTo>
                  </a:path>
                </a:pathLst>
              </a:custGeom>
              <a:solidFill>
                <a:srgbClr val="000000"/>
              </a:solidFill>
              <a:ln w="9525" cap="rnd">
                <a:noFill/>
                <a:round/>
                <a:headEnd/>
                <a:tailEnd/>
              </a:ln>
            </p:spPr>
            <p:txBody>
              <a:bodyPr/>
              <a:lstStyle/>
              <a:p>
                <a:endParaRPr lang="fr-FR"/>
              </a:p>
            </p:txBody>
          </p:sp>
          <p:sp>
            <p:nvSpPr>
              <p:cNvPr id="20731" name="Freeform 301"/>
              <p:cNvSpPr>
                <a:spLocks/>
              </p:cNvSpPr>
              <p:nvPr/>
            </p:nvSpPr>
            <p:spPr bwMode="auto">
              <a:xfrm>
                <a:off x="3705" y="2048"/>
                <a:ext cx="19" cy="18"/>
              </a:xfrm>
              <a:custGeom>
                <a:avLst/>
                <a:gdLst>
                  <a:gd name="T0" fmla="*/ 18 w 19"/>
                  <a:gd name="T1" fmla="*/ 5 h 18"/>
                  <a:gd name="T2" fmla="*/ 12 w 19"/>
                  <a:gd name="T3" fmla="*/ 0 h 18"/>
                  <a:gd name="T4" fmla="*/ 5 w 19"/>
                  <a:gd name="T5" fmla="*/ 0 h 18"/>
                  <a:gd name="T6" fmla="*/ 0 w 19"/>
                  <a:gd name="T7" fmla="*/ 5 h 18"/>
                  <a:gd name="T8" fmla="*/ 0 w 19"/>
                  <a:gd name="T9" fmla="*/ 9 h 18"/>
                  <a:gd name="T10" fmla="*/ 0 w 19"/>
                  <a:gd name="T11" fmla="*/ 13 h 18"/>
                  <a:gd name="T12" fmla="*/ 5 w 19"/>
                  <a:gd name="T13" fmla="*/ 17 h 18"/>
                  <a:gd name="T14" fmla="*/ 12 w 19"/>
                  <a:gd name="T15" fmla="*/ 17 h 18"/>
                  <a:gd name="T16" fmla="*/ 18 w 19"/>
                  <a:gd name="T17" fmla="*/ 13 h 18"/>
                  <a:gd name="T18" fmla="*/ 18 w 19"/>
                  <a:gd name="T19" fmla="*/ 9 h 18"/>
                  <a:gd name="T20" fmla="*/ 18 w 19"/>
                  <a:gd name="T21" fmla="*/ 5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18" y="5"/>
                    </a:moveTo>
                    <a:lnTo>
                      <a:pt x="12" y="0"/>
                    </a:lnTo>
                    <a:lnTo>
                      <a:pt x="5" y="0"/>
                    </a:lnTo>
                    <a:lnTo>
                      <a:pt x="0" y="5"/>
                    </a:lnTo>
                    <a:lnTo>
                      <a:pt x="0" y="9"/>
                    </a:lnTo>
                    <a:lnTo>
                      <a:pt x="0" y="13"/>
                    </a:lnTo>
                    <a:lnTo>
                      <a:pt x="5" y="17"/>
                    </a:lnTo>
                    <a:lnTo>
                      <a:pt x="12" y="17"/>
                    </a:lnTo>
                    <a:lnTo>
                      <a:pt x="18" y="13"/>
                    </a:lnTo>
                    <a:lnTo>
                      <a:pt x="18" y="9"/>
                    </a:lnTo>
                    <a:lnTo>
                      <a:pt x="18" y="5"/>
                    </a:lnTo>
                  </a:path>
                </a:pathLst>
              </a:custGeom>
              <a:solidFill>
                <a:srgbClr val="000000"/>
              </a:solidFill>
              <a:ln w="9525" cap="rnd">
                <a:noFill/>
                <a:round/>
                <a:headEnd/>
                <a:tailEnd/>
              </a:ln>
            </p:spPr>
            <p:txBody>
              <a:bodyPr/>
              <a:lstStyle/>
              <a:p>
                <a:endParaRPr lang="fr-FR"/>
              </a:p>
            </p:txBody>
          </p:sp>
          <p:sp>
            <p:nvSpPr>
              <p:cNvPr id="20732" name="Freeform 302"/>
              <p:cNvSpPr>
                <a:spLocks/>
              </p:cNvSpPr>
              <p:nvPr/>
            </p:nvSpPr>
            <p:spPr bwMode="auto">
              <a:xfrm>
                <a:off x="3705" y="2062"/>
                <a:ext cx="19" cy="19"/>
              </a:xfrm>
              <a:custGeom>
                <a:avLst/>
                <a:gdLst>
                  <a:gd name="T0" fmla="*/ 18 w 19"/>
                  <a:gd name="T1" fmla="*/ 4 h 19"/>
                  <a:gd name="T2" fmla="*/ 12 w 19"/>
                  <a:gd name="T3" fmla="*/ 0 h 19"/>
                  <a:gd name="T4" fmla="*/ 5 w 19"/>
                  <a:gd name="T5" fmla="*/ 0 h 19"/>
                  <a:gd name="T6" fmla="*/ 0 w 19"/>
                  <a:gd name="T7" fmla="*/ 4 h 19"/>
                  <a:gd name="T8" fmla="*/ 0 w 19"/>
                  <a:gd name="T9" fmla="*/ 8 h 19"/>
                  <a:gd name="T10" fmla="*/ 0 w 19"/>
                  <a:gd name="T11" fmla="*/ 12 h 19"/>
                  <a:gd name="T12" fmla="*/ 5 w 19"/>
                  <a:gd name="T13" fmla="*/ 18 h 19"/>
                  <a:gd name="T14" fmla="*/ 12 w 19"/>
                  <a:gd name="T15" fmla="*/ 18 h 19"/>
                  <a:gd name="T16" fmla="*/ 18 w 19"/>
                  <a:gd name="T17" fmla="*/ 12 h 19"/>
                  <a:gd name="T18" fmla="*/ 18 w 19"/>
                  <a:gd name="T19" fmla="*/ 8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8"/>
                    </a:lnTo>
                    <a:lnTo>
                      <a:pt x="0" y="12"/>
                    </a:lnTo>
                    <a:lnTo>
                      <a:pt x="5" y="18"/>
                    </a:lnTo>
                    <a:lnTo>
                      <a:pt x="12" y="18"/>
                    </a:lnTo>
                    <a:lnTo>
                      <a:pt x="18" y="12"/>
                    </a:lnTo>
                    <a:lnTo>
                      <a:pt x="18" y="8"/>
                    </a:lnTo>
                    <a:lnTo>
                      <a:pt x="18" y="4"/>
                    </a:lnTo>
                  </a:path>
                </a:pathLst>
              </a:custGeom>
              <a:solidFill>
                <a:srgbClr val="000000"/>
              </a:solidFill>
              <a:ln w="9525" cap="rnd">
                <a:noFill/>
                <a:round/>
                <a:headEnd/>
                <a:tailEnd/>
              </a:ln>
            </p:spPr>
            <p:txBody>
              <a:bodyPr/>
              <a:lstStyle/>
              <a:p>
                <a:endParaRPr lang="fr-FR"/>
              </a:p>
            </p:txBody>
          </p:sp>
          <p:sp>
            <p:nvSpPr>
              <p:cNvPr id="20733" name="Freeform 303"/>
              <p:cNvSpPr>
                <a:spLocks/>
              </p:cNvSpPr>
              <p:nvPr/>
            </p:nvSpPr>
            <p:spPr bwMode="auto">
              <a:xfrm>
                <a:off x="3705" y="2077"/>
                <a:ext cx="19" cy="19"/>
              </a:xfrm>
              <a:custGeom>
                <a:avLst/>
                <a:gdLst>
                  <a:gd name="T0" fmla="*/ 18 w 19"/>
                  <a:gd name="T1" fmla="*/ 4 h 19"/>
                  <a:gd name="T2" fmla="*/ 12 w 19"/>
                  <a:gd name="T3" fmla="*/ 0 h 19"/>
                  <a:gd name="T4" fmla="*/ 5 w 19"/>
                  <a:gd name="T5" fmla="*/ 0 h 19"/>
                  <a:gd name="T6" fmla="*/ 0 w 19"/>
                  <a:gd name="T7" fmla="*/ 4 h 19"/>
                  <a:gd name="T8" fmla="*/ 0 w 19"/>
                  <a:gd name="T9" fmla="*/ 10 h 19"/>
                  <a:gd name="T10" fmla="*/ 0 w 19"/>
                  <a:gd name="T11" fmla="*/ 14 h 19"/>
                  <a:gd name="T12" fmla="*/ 5 w 19"/>
                  <a:gd name="T13" fmla="*/ 18 h 19"/>
                  <a:gd name="T14" fmla="*/ 12 w 19"/>
                  <a:gd name="T15" fmla="*/ 18 h 19"/>
                  <a:gd name="T16" fmla="*/ 18 w 19"/>
                  <a:gd name="T17" fmla="*/ 14 h 19"/>
                  <a:gd name="T18" fmla="*/ 18 w 19"/>
                  <a:gd name="T19" fmla="*/ 10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10"/>
                    </a:lnTo>
                    <a:lnTo>
                      <a:pt x="0" y="14"/>
                    </a:lnTo>
                    <a:lnTo>
                      <a:pt x="5" y="18"/>
                    </a:lnTo>
                    <a:lnTo>
                      <a:pt x="12" y="18"/>
                    </a:lnTo>
                    <a:lnTo>
                      <a:pt x="18" y="14"/>
                    </a:lnTo>
                    <a:lnTo>
                      <a:pt x="18" y="10"/>
                    </a:lnTo>
                    <a:lnTo>
                      <a:pt x="18" y="4"/>
                    </a:lnTo>
                  </a:path>
                </a:pathLst>
              </a:custGeom>
              <a:solidFill>
                <a:srgbClr val="000000"/>
              </a:solidFill>
              <a:ln w="9525" cap="rnd">
                <a:noFill/>
                <a:round/>
                <a:headEnd/>
                <a:tailEnd/>
              </a:ln>
            </p:spPr>
            <p:txBody>
              <a:bodyPr/>
              <a:lstStyle/>
              <a:p>
                <a:endParaRPr lang="fr-FR"/>
              </a:p>
            </p:txBody>
          </p:sp>
          <p:sp>
            <p:nvSpPr>
              <p:cNvPr id="20734" name="Freeform 304"/>
              <p:cNvSpPr>
                <a:spLocks/>
              </p:cNvSpPr>
              <p:nvPr/>
            </p:nvSpPr>
            <p:spPr bwMode="auto">
              <a:xfrm>
                <a:off x="3705" y="2092"/>
                <a:ext cx="19" cy="19"/>
              </a:xfrm>
              <a:custGeom>
                <a:avLst/>
                <a:gdLst>
                  <a:gd name="T0" fmla="*/ 18 w 19"/>
                  <a:gd name="T1" fmla="*/ 4 h 19"/>
                  <a:gd name="T2" fmla="*/ 12 w 19"/>
                  <a:gd name="T3" fmla="*/ 0 h 19"/>
                  <a:gd name="T4" fmla="*/ 5 w 19"/>
                  <a:gd name="T5" fmla="*/ 0 h 19"/>
                  <a:gd name="T6" fmla="*/ 0 w 19"/>
                  <a:gd name="T7" fmla="*/ 4 h 19"/>
                  <a:gd name="T8" fmla="*/ 0 w 19"/>
                  <a:gd name="T9" fmla="*/ 8 h 19"/>
                  <a:gd name="T10" fmla="*/ 0 w 19"/>
                  <a:gd name="T11" fmla="*/ 12 h 19"/>
                  <a:gd name="T12" fmla="*/ 5 w 19"/>
                  <a:gd name="T13" fmla="*/ 18 h 19"/>
                  <a:gd name="T14" fmla="*/ 12 w 19"/>
                  <a:gd name="T15" fmla="*/ 18 h 19"/>
                  <a:gd name="T16" fmla="*/ 18 w 19"/>
                  <a:gd name="T17" fmla="*/ 12 h 19"/>
                  <a:gd name="T18" fmla="*/ 18 w 19"/>
                  <a:gd name="T19" fmla="*/ 8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8"/>
                    </a:lnTo>
                    <a:lnTo>
                      <a:pt x="0" y="12"/>
                    </a:lnTo>
                    <a:lnTo>
                      <a:pt x="5" y="18"/>
                    </a:lnTo>
                    <a:lnTo>
                      <a:pt x="12" y="18"/>
                    </a:lnTo>
                    <a:lnTo>
                      <a:pt x="18" y="12"/>
                    </a:lnTo>
                    <a:lnTo>
                      <a:pt x="18" y="8"/>
                    </a:lnTo>
                    <a:lnTo>
                      <a:pt x="18" y="4"/>
                    </a:lnTo>
                  </a:path>
                </a:pathLst>
              </a:custGeom>
              <a:solidFill>
                <a:srgbClr val="000000"/>
              </a:solidFill>
              <a:ln w="9525" cap="rnd">
                <a:noFill/>
                <a:round/>
                <a:headEnd/>
                <a:tailEnd/>
              </a:ln>
            </p:spPr>
            <p:txBody>
              <a:bodyPr/>
              <a:lstStyle/>
              <a:p>
                <a:endParaRPr lang="fr-FR"/>
              </a:p>
            </p:txBody>
          </p:sp>
          <p:sp>
            <p:nvSpPr>
              <p:cNvPr id="20735" name="Freeform 305"/>
              <p:cNvSpPr>
                <a:spLocks/>
              </p:cNvSpPr>
              <p:nvPr/>
            </p:nvSpPr>
            <p:spPr bwMode="auto">
              <a:xfrm>
                <a:off x="3705" y="2106"/>
                <a:ext cx="19" cy="19"/>
              </a:xfrm>
              <a:custGeom>
                <a:avLst/>
                <a:gdLst>
                  <a:gd name="T0" fmla="*/ 18 w 19"/>
                  <a:gd name="T1" fmla="*/ 4 h 19"/>
                  <a:gd name="T2" fmla="*/ 12 w 19"/>
                  <a:gd name="T3" fmla="*/ 0 h 19"/>
                  <a:gd name="T4" fmla="*/ 5 w 19"/>
                  <a:gd name="T5" fmla="*/ 0 h 19"/>
                  <a:gd name="T6" fmla="*/ 0 w 19"/>
                  <a:gd name="T7" fmla="*/ 4 h 19"/>
                  <a:gd name="T8" fmla="*/ 0 w 19"/>
                  <a:gd name="T9" fmla="*/ 10 h 19"/>
                  <a:gd name="T10" fmla="*/ 0 w 19"/>
                  <a:gd name="T11" fmla="*/ 14 h 19"/>
                  <a:gd name="T12" fmla="*/ 5 w 19"/>
                  <a:gd name="T13" fmla="*/ 18 h 19"/>
                  <a:gd name="T14" fmla="*/ 12 w 19"/>
                  <a:gd name="T15" fmla="*/ 18 h 19"/>
                  <a:gd name="T16" fmla="*/ 18 w 19"/>
                  <a:gd name="T17" fmla="*/ 14 h 19"/>
                  <a:gd name="T18" fmla="*/ 18 w 19"/>
                  <a:gd name="T19" fmla="*/ 10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10"/>
                    </a:lnTo>
                    <a:lnTo>
                      <a:pt x="0" y="14"/>
                    </a:lnTo>
                    <a:lnTo>
                      <a:pt x="5" y="18"/>
                    </a:lnTo>
                    <a:lnTo>
                      <a:pt x="12" y="18"/>
                    </a:lnTo>
                    <a:lnTo>
                      <a:pt x="18" y="14"/>
                    </a:lnTo>
                    <a:lnTo>
                      <a:pt x="18" y="10"/>
                    </a:lnTo>
                    <a:lnTo>
                      <a:pt x="18" y="4"/>
                    </a:lnTo>
                  </a:path>
                </a:pathLst>
              </a:custGeom>
              <a:solidFill>
                <a:srgbClr val="000000"/>
              </a:solidFill>
              <a:ln w="9525" cap="rnd">
                <a:noFill/>
                <a:round/>
                <a:headEnd/>
                <a:tailEnd/>
              </a:ln>
            </p:spPr>
            <p:txBody>
              <a:bodyPr/>
              <a:lstStyle/>
              <a:p>
                <a:endParaRPr lang="fr-FR"/>
              </a:p>
            </p:txBody>
          </p:sp>
          <p:sp>
            <p:nvSpPr>
              <p:cNvPr id="20736" name="Freeform 306"/>
              <p:cNvSpPr>
                <a:spLocks/>
              </p:cNvSpPr>
              <p:nvPr/>
            </p:nvSpPr>
            <p:spPr bwMode="auto">
              <a:xfrm>
                <a:off x="3705" y="2122"/>
                <a:ext cx="19" cy="18"/>
              </a:xfrm>
              <a:custGeom>
                <a:avLst/>
                <a:gdLst>
                  <a:gd name="T0" fmla="*/ 18 w 19"/>
                  <a:gd name="T1" fmla="*/ 4 h 18"/>
                  <a:gd name="T2" fmla="*/ 12 w 19"/>
                  <a:gd name="T3" fmla="*/ 0 h 18"/>
                  <a:gd name="T4" fmla="*/ 5 w 19"/>
                  <a:gd name="T5" fmla="*/ 0 h 18"/>
                  <a:gd name="T6" fmla="*/ 0 w 19"/>
                  <a:gd name="T7" fmla="*/ 4 h 18"/>
                  <a:gd name="T8" fmla="*/ 0 w 19"/>
                  <a:gd name="T9" fmla="*/ 8 h 18"/>
                  <a:gd name="T10" fmla="*/ 0 w 19"/>
                  <a:gd name="T11" fmla="*/ 12 h 18"/>
                  <a:gd name="T12" fmla="*/ 5 w 19"/>
                  <a:gd name="T13" fmla="*/ 17 h 18"/>
                  <a:gd name="T14" fmla="*/ 12 w 19"/>
                  <a:gd name="T15" fmla="*/ 17 h 18"/>
                  <a:gd name="T16" fmla="*/ 18 w 19"/>
                  <a:gd name="T17" fmla="*/ 12 h 18"/>
                  <a:gd name="T18" fmla="*/ 18 w 19"/>
                  <a:gd name="T19" fmla="*/ 8 h 18"/>
                  <a:gd name="T20" fmla="*/ 18 w 19"/>
                  <a:gd name="T21" fmla="*/ 4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8"/>
                  <a:gd name="T35" fmla="*/ 19 w 19"/>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8">
                    <a:moveTo>
                      <a:pt x="18" y="4"/>
                    </a:moveTo>
                    <a:lnTo>
                      <a:pt x="12" y="0"/>
                    </a:lnTo>
                    <a:lnTo>
                      <a:pt x="5" y="0"/>
                    </a:lnTo>
                    <a:lnTo>
                      <a:pt x="0" y="4"/>
                    </a:lnTo>
                    <a:lnTo>
                      <a:pt x="0" y="8"/>
                    </a:lnTo>
                    <a:lnTo>
                      <a:pt x="0" y="12"/>
                    </a:lnTo>
                    <a:lnTo>
                      <a:pt x="5" y="17"/>
                    </a:lnTo>
                    <a:lnTo>
                      <a:pt x="12" y="17"/>
                    </a:lnTo>
                    <a:lnTo>
                      <a:pt x="18" y="12"/>
                    </a:lnTo>
                    <a:lnTo>
                      <a:pt x="18" y="8"/>
                    </a:lnTo>
                    <a:lnTo>
                      <a:pt x="18" y="4"/>
                    </a:lnTo>
                  </a:path>
                </a:pathLst>
              </a:custGeom>
              <a:solidFill>
                <a:srgbClr val="000000"/>
              </a:solidFill>
              <a:ln w="9525" cap="rnd">
                <a:noFill/>
                <a:round/>
                <a:headEnd/>
                <a:tailEnd/>
              </a:ln>
            </p:spPr>
            <p:txBody>
              <a:bodyPr/>
              <a:lstStyle/>
              <a:p>
                <a:endParaRPr lang="fr-FR"/>
              </a:p>
            </p:txBody>
          </p:sp>
          <p:sp>
            <p:nvSpPr>
              <p:cNvPr id="20737" name="Freeform 307"/>
              <p:cNvSpPr>
                <a:spLocks/>
              </p:cNvSpPr>
              <p:nvPr/>
            </p:nvSpPr>
            <p:spPr bwMode="auto">
              <a:xfrm>
                <a:off x="3705" y="2136"/>
                <a:ext cx="19" cy="19"/>
              </a:xfrm>
              <a:custGeom>
                <a:avLst/>
                <a:gdLst>
                  <a:gd name="T0" fmla="*/ 18 w 19"/>
                  <a:gd name="T1" fmla="*/ 4 h 19"/>
                  <a:gd name="T2" fmla="*/ 12 w 19"/>
                  <a:gd name="T3" fmla="*/ 0 h 19"/>
                  <a:gd name="T4" fmla="*/ 5 w 19"/>
                  <a:gd name="T5" fmla="*/ 0 h 19"/>
                  <a:gd name="T6" fmla="*/ 0 w 19"/>
                  <a:gd name="T7" fmla="*/ 4 h 19"/>
                  <a:gd name="T8" fmla="*/ 0 w 19"/>
                  <a:gd name="T9" fmla="*/ 8 h 19"/>
                  <a:gd name="T10" fmla="*/ 0 w 19"/>
                  <a:gd name="T11" fmla="*/ 14 h 19"/>
                  <a:gd name="T12" fmla="*/ 5 w 19"/>
                  <a:gd name="T13" fmla="*/ 18 h 19"/>
                  <a:gd name="T14" fmla="*/ 12 w 19"/>
                  <a:gd name="T15" fmla="*/ 18 h 19"/>
                  <a:gd name="T16" fmla="*/ 18 w 19"/>
                  <a:gd name="T17" fmla="*/ 14 h 19"/>
                  <a:gd name="T18" fmla="*/ 18 w 19"/>
                  <a:gd name="T19" fmla="*/ 8 h 19"/>
                  <a:gd name="T20" fmla="*/ 18 w 19"/>
                  <a:gd name="T21" fmla="*/ 4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18" y="4"/>
                    </a:moveTo>
                    <a:lnTo>
                      <a:pt x="12" y="0"/>
                    </a:lnTo>
                    <a:lnTo>
                      <a:pt x="5" y="0"/>
                    </a:lnTo>
                    <a:lnTo>
                      <a:pt x="0" y="4"/>
                    </a:lnTo>
                    <a:lnTo>
                      <a:pt x="0" y="8"/>
                    </a:lnTo>
                    <a:lnTo>
                      <a:pt x="0" y="14"/>
                    </a:lnTo>
                    <a:lnTo>
                      <a:pt x="5" y="18"/>
                    </a:lnTo>
                    <a:lnTo>
                      <a:pt x="12" y="18"/>
                    </a:lnTo>
                    <a:lnTo>
                      <a:pt x="18" y="14"/>
                    </a:lnTo>
                    <a:lnTo>
                      <a:pt x="18" y="8"/>
                    </a:lnTo>
                    <a:lnTo>
                      <a:pt x="18" y="4"/>
                    </a:lnTo>
                  </a:path>
                </a:pathLst>
              </a:custGeom>
              <a:solidFill>
                <a:srgbClr val="000000"/>
              </a:solidFill>
              <a:ln w="9525" cap="rnd">
                <a:noFill/>
                <a:round/>
                <a:headEnd/>
                <a:tailEnd/>
              </a:ln>
            </p:spPr>
            <p:txBody>
              <a:bodyPr/>
              <a:lstStyle/>
              <a:p>
                <a:endParaRPr lang="fr-FR"/>
              </a:p>
            </p:txBody>
          </p:sp>
          <p:sp>
            <p:nvSpPr>
              <p:cNvPr id="20738" name="Freeform 308"/>
              <p:cNvSpPr>
                <a:spLocks/>
              </p:cNvSpPr>
              <p:nvPr/>
            </p:nvSpPr>
            <p:spPr bwMode="auto">
              <a:xfrm>
                <a:off x="3705" y="2150"/>
                <a:ext cx="19" cy="19"/>
              </a:xfrm>
              <a:custGeom>
                <a:avLst/>
                <a:gdLst>
                  <a:gd name="T0" fmla="*/ 18 w 19"/>
                  <a:gd name="T1" fmla="*/ 7 h 19"/>
                  <a:gd name="T2" fmla="*/ 12 w 19"/>
                  <a:gd name="T3" fmla="*/ 0 h 19"/>
                  <a:gd name="T4" fmla="*/ 5 w 19"/>
                  <a:gd name="T5" fmla="*/ 0 h 19"/>
                  <a:gd name="T6" fmla="*/ 0 w 19"/>
                  <a:gd name="T7" fmla="*/ 7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2" y="0"/>
                    </a:lnTo>
                    <a:lnTo>
                      <a:pt x="5" y="0"/>
                    </a:lnTo>
                    <a:lnTo>
                      <a:pt x="0" y="7"/>
                    </a:lnTo>
                    <a:lnTo>
                      <a:pt x="0" y="12"/>
                    </a:lnTo>
                    <a:lnTo>
                      <a:pt x="5" y="18"/>
                    </a:lnTo>
                    <a:lnTo>
                      <a:pt x="12" y="18"/>
                    </a:lnTo>
                    <a:lnTo>
                      <a:pt x="18" y="12"/>
                    </a:lnTo>
                    <a:lnTo>
                      <a:pt x="18" y="7"/>
                    </a:lnTo>
                  </a:path>
                </a:pathLst>
              </a:custGeom>
              <a:solidFill>
                <a:srgbClr val="000000"/>
              </a:solidFill>
              <a:ln w="9525" cap="rnd">
                <a:noFill/>
                <a:round/>
                <a:headEnd/>
                <a:tailEnd/>
              </a:ln>
            </p:spPr>
            <p:txBody>
              <a:bodyPr/>
              <a:lstStyle/>
              <a:p>
                <a:endParaRPr lang="fr-FR"/>
              </a:p>
            </p:txBody>
          </p:sp>
          <p:sp>
            <p:nvSpPr>
              <p:cNvPr id="20739" name="Freeform 309"/>
              <p:cNvSpPr>
                <a:spLocks/>
              </p:cNvSpPr>
              <p:nvPr/>
            </p:nvSpPr>
            <p:spPr bwMode="auto">
              <a:xfrm>
                <a:off x="3705" y="2165"/>
                <a:ext cx="19" cy="19"/>
              </a:xfrm>
              <a:custGeom>
                <a:avLst/>
                <a:gdLst>
                  <a:gd name="T0" fmla="*/ 18 w 19"/>
                  <a:gd name="T1" fmla="*/ 5 h 19"/>
                  <a:gd name="T2" fmla="*/ 12 w 19"/>
                  <a:gd name="T3" fmla="*/ 0 h 19"/>
                  <a:gd name="T4" fmla="*/ 5 w 19"/>
                  <a:gd name="T5" fmla="*/ 0 h 19"/>
                  <a:gd name="T6" fmla="*/ 0 w 19"/>
                  <a:gd name="T7" fmla="*/ 5 h 19"/>
                  <a:gd name="T8" fmla="*/ 0 w 19"/>
                  <a:gd name="T9" fmla="*/ 10 h 19"/>
                  <a:gd name="T10" fmla="*/ 0 w 19"/>
                  <a:gd name="T11" fmla="*/ 10 h 19"/>
                  <a:gd name="T12" fmla="*/ 5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0"/>
                    </a:lnTo>
                    <a:lnTo>
                      <a:pt x="5"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740" name="Freeform 310"/>
              <p:cNvSpPr>
                <a:spLocks/>
              </p:cNvSpPr>
              <p:nvPr/>
            </p:nvSpPr>
            <p:spPr bwMode="auto">
              <a:xfrm>
                <a:off x="3705" y="2180"/>
                <a:ext cx="19" cy="19"/>
              </a:xfrm>
              <a:custGeom>
                <a:avLst/>
                <a:gdLst>
                  <a:gd name="T0" fmla="*/ 18 w 19"/>
                  <a:gd name="T1" fmla="*/ 5 h 19"/>
                  <a:gd name="T2" fmla="*/ 12 w 19"/>
                  <a:gd name="T3" fmla="*/ 0 h 19"/>
                  <a:gd name="T4" fmla="*/ 5 w 19"/>
                  <a:gd name="T5" fmla="*/ 0 h 19"/>
                  <a:gd name="T6" fmla="*/ 0 w 19"/>
                  <a:gd name="T7" fmla="*/ 5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2"/>
                    </a:lnTo>
                    <a:lnTo>
                      <a:pt x="5"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741" name="Freeform 311"/>
              <p:cNvSpPr>
                <a:spLocks/>
              </p:cNvSpPr>
              <p:nvPr/>
            </p:nvSpPr>
            <p:spPr bwMode="auto">
              <a:xfrm>
                <a:off x="3705" y="2195"/>
                <a:ext cx="19" cy="18"/>
              </a:xfrm>
              <a:custGeom>
                <a:avLst/>
                <a:gdLst>
                  <a:gd name="T0" fmla="*/ 18 w 19"/>
                  <a:gd name="T1" fmla="*/ 5 h 18"/>
                  <a:gd name="T2" fmla="*/ 12 w 19"/>
                  <a:gd name="T3" fmla="*/ 0 h 18"/>
                  <a:gd name="T4" fmla="*/ 5 w 19"/>
                  <a:gd name="T5" fmla="*/ 0 h 18"/>
                  <a:gd name="T6" fmla="*/ 0 w 19"/>
                  <a:gd name="T7" fmla="*/ 5 h 18"/>
                  <a:gd name="T8" fmla="*/ 0 w 19"/>
                  <a:gd name="T9" fmla="*/ 11 h 18"/>
                  <a:gd name="T10" fmla="*/ 0 w 19"/>
                  <a:gd name="T11" fmla="*/ 11 h 18"/>
                  <a:gd name="T12" fmla="*/ 5 w 19"/>
                  <a:gd name="T13" fmla="*/ 17 h 18"/>
                  <a:gd name="T14" fmla="*/ 12 w 19"/>
                  <a:gd name="T15" fmla="*/ 17 h 18"/>
                  <a:gd name="T16" fmla="*/ 18 w 19"/>
                  <a:gd name="T17" fmla="*/ 11 h 18"/>
                  <a:gd name="T18" fmla="*/ 18 w 19"/>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5"/>
                    </a:moveTo>
                    <a:lnTo>
                      <a:pt x="12" y="0"/>
                    </a:lnTo>
                    <a:lnTo>
                      <a:pt x="5" y="0"/>
                    </a:lnTo>
                    <a:lnTo>
                      <a:pt x="0" y="5"/>
                    </a:lnTo>
                    <a:lnTo>
                      <a:pt x="0" y="11"/>
                    </a:lnTo>
                    <a:lnTo>
                      <a:pt x="5" y="17"/>
                    </a:lnTo>
                    <a:lnTo>
                      <a:pt x="12" y="17"/>
                    </a:lnTo>
                    <a:lnTo>
                      <a:pt x="18" y="11"/>
                    </a:lnTo>
                    <a:lnTo>
                      <a:pt x="18" y="5"/>
                    </a:lnTo>
                  </a:path>
                </a:pathLst>
              </a:custGeom>
              <a:solidFill>
                <a:srgbClr val="000000"/>
              </a:solidFill>
              <a:ln w="9525" cap="rnd">
                <a:noFill/>
                <a:round/>
                <a:headEnd/>
                <a:tailEnd/>
              </a:ln>
            </p:spPr>
            <p:txBody>
              <a:bodyPr/>
              <a:lstStyle/>
              <a:p>
                <a:endParaRPr lang="fr-FR"/>
              </a:p>
            </p:txBody>
          </p:sp>
          <p:sp>
            <p:nvSpPr>
              <p:cNvPr id="20742" name="Freeform 312"/>
              <p:cNvSpPr>
                <a:spLocks/>
              </p:cNvSpPr>
              <p:nvPr/>
            </p:nvSpPr>
            <p:spPr bwMode="auto">
              <a:xfrm>
                <a:off x="3666" y="2182"/>
                <a:ext cx="88" cy="79"/>
              </a:xfrm>
              <a:custGeom>
                <a:avLst/>
                <a:gdLst>
                  <a:gd name="T0" fmla="*/ 0 w 88"/>
                  <a:gd name="T1" fmla="*/ 0 h 79"/>
                  <a:gd name="T2" fmla="*/ 44 w 88"/>
                  <a:gd name="T3" fmla="*/ 78 h 79"/>
                  <a:gd name="T4" fmla="*/ 87 w 88"/>
                  <a:gd name="T5" fmla="*/ 0 h 79"/>
                  <a:gd name="T6" fmla="*/ 44 w 88"/>
                  <a:gd name="T7" fmla="*/ 24 h 79"/>
                  <a:gd name="T8" fmla="*/ 0 w 88"/>
                  <a:gd name="T9" fmla="*/ 0 h 79"/>
                  <a:gd name="T10" fmla="*/ 0 60000 65536"/>
                  <a:gd name="T11" fmla="*/ 0 60000 65536"/>
                  <a:gd name="T12" fmla="*/ 0 60000 65536"/>
                  <a:gd name="T13" fmla="*/ 0 60000 65536"/>
                  <a:gd name="T14" fmla="*/ 0 60000 65536"/>
                  <a:gd name="T15" fmla="*/ 0 w 88"/>
                  <a:gd name="T16" fmla="*/ 0 h 79"/>
                  <a:gd name="T17" fmla="*/ 88 w 88"/>
                  <a:gd name="T18" fmla="*/ 79 h 79"/>
                </a:gdLst>
                <a:ahLst/>
                <a:cxnLst>
                  <a:cxn ang="T10">
                    <a:pos x="T0" y="T1"/>
                  </a:cxn>
                  <a:cxn ang="T11">
                    <a:pos x="T2" y="T3"/>
                  </a:cxn>
                  <a:cxn ang="T12">
                    <a:pos x="T4" y="T5"/>
                  </a:cxn>
                  <a:cxn ang="T13">
                    <a:pos x="T6" y="T7"/>
                  </a:cxn>
                  <a:cxn ang="T14">
                    <a:pos x="T8" y="T9"/>
                  </a:cxn>
                </a:cxnLst>
                <a:rect l="T15" t="T16" r="T17" b="T18"/>
                <a:pathLst>
                  <a:path w="88" h="79">
                    <a:moveTo>
                      <a:pt x="0" y="0"/>
                    </a:moveTo>
                    <a:lnTo>
                      <a:pt x="44" y="78"/>
                    </a:lnTo>
                    <a:lnTo>
                      <a:pt x="87" y="0"/>
                    </a:lnTo>
                    <a:lnTo>
                      <a:pt x="44" y="24"/>
                    </a:lnTo>
                    <a:lnTo>
                      <a:pt x="0" y="0"/>
                    </a:lnTo>
                  </a:path>
                </a:pathLst>
              </a:custGeom>
              <a:solidFill>
                <a:srgbClr val="000000"/>
              </a:solidFill>
              <a:ln w="9525" cap="rnd">
                <a:noFill/>
                <a:round/>
                <a:headEnd/>
                <a:tailEnd/>
              </a:ln>
            </p:spPr>
            <p:txBody>
              <a:bodyPr/>
              <a:lstStyle/>
              <a:p>
                <a:endParaRPr lang="fr-FR"/>
              </a:p>
            </p:txBody>
          </p:sp>
        </p:grpSp>
        <p:grpSp>
          <p:nvGrpSpPr>
            <p:cNvPr id="10" name="Group 361"/>
            <p:cNvGrpSpPr>
              <a:grpSpLocks/>
            </p:cNvGrpSpPr>
            <p:nvPr/>
          </p:nvGrpSpPr>
          <p:grpSpPr bwMode="auto">
            <a:xfrm>
              <a:off x="3856" y="2813"/>
              <a:ext cx="418" cy="604"/>
              <a:chOff x="3856" y="2813"/>
              <a:chExt cx="418" cy="604"/>
            </a:xfrm>
          </p:grpSpPr>
          <p:sp>
            <p:nvSpPr>
              <p:cNvPr id="20673" name="Freeform 314"/>
              <p:cNvSpPr>
                <a:spLocks/>
              </p:cNvSpPr>
              <p:nvPr/>
            </p:nvSpPr>
            <p:spPr bwMode="auto">
              <a:xfrm>
                <a:off x="3856" y="2813"/>
                <a:ext cx="20" cy="19"/>
              </a:xfrm>
              <a:custGeom>
                <a:avLst/>
                <a:gdLst>
                  <a:gd name="T0" fmla="*/ 19 w 20"/>
                  <a:gd name="T1" fmla="*/ 9 h 19"/>
                  <a:gd name="T2" fmla="*/ 5 w 20"/>
                  <a:gd name="T3" fmla="*/ 0 h 19"/>
                  <a:gd name="T4" fmla="*/ 5 w 20"/>
                  <a:gd name="T5" fmla="*/ 0 h 19"/>
                  <a:gd name="T6" fmla="*/ 0 w 20"/>
                  <a:gd name="T7" fmla="*/ 9 h 19"/>
                  <a:gd name="T8" fmla="*/ 0 w 20"/>
                  <a:gd name="T9" fmla="*/ 18 h 19"/>
                  <a:gd name="T10" fmla="*/ 0 w 20"/>
                  <a:gd name="T11" fmla="*/ 18 h 19"/>
                  <a:gd name="T12" fmla="*/ 5 w 20"/>
                  <a:gd name="T13" fmla="*/ 18 h 19"/>
                  <a:gd name="T14" fmla="*/ 5 w 20"/>
                  <a:gd name="T15" fmla="*/ 18 h 19"/>
                  <a:gd name="T16" fmla="*/ 10 w 20"/>
                  <a:gd name="T17" fmla="*/ 9 h 19"/>
                  <a:gd name="T18" fmla="*/ 19 w 20"/>
                  <a:gd name="T19" fmla="*/ 9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9"/>
                    </a:moveTo>
                    <a:lnTo>
                      <a:pt x="5" y="0"/>
                    </a:lnTo>
                    <a:lnTo>
                      <a:pt x="0" y="9"/>
                    </a:lnTo>
                    <a:lnTo>
                      <a:pt x="0" y="18"/>
                    </a:lnTo>
                    <a:lnTo>
                      <a:pt x="5" y="18"/>
                    </a:lnTo>
                    <a:lnTo>
                      <a:pt x="10" y="9"/>
                    </a:lnTo>
                    <a:lnTo>
                      <a:pt x="19" y="9"/>
                    </a:lnTo>
                  </a:path>
                </a:pathLst>
              </a:custGeom>
              <a:solidFill>
                <a:srgbClr val="000000"/>
              </a:solidFill>
              <a:ln w="9525" cap="rnd">
                <a:noFill/>
                <a:round/>
                <a:headEnd/>
                <a:tailEnd/>
              </a:ln>
            </p:spPr>
            <p:txBody>
              <a:bodyPr/>
              <a:lstStyle/>
              <a:p>
                <a:endParaRPr lang="fr-FR"/>
              </a:p>
            </p:txBody>
          </p:sp>
          <p:sp>
            <p:nvSpPr>
              <p:cNvPr id="20674" name="Freeform 315"/>
              <p:cNvSpPr>
                <a:spLocks/>
              </p:cNvSpPr>
              <p:nvPr/>
            </p:nvSpPr>
            <p:spPr bwMode="auto">
              <a:xfrm>
                <a:off x="3864" y="2826"/>
                <a:ext cx="21" cy="17"/>
              </a:xfrm>
              <a:custGeom>
                <a:avLst/>
                <a:gdLst>
                  <a:gd name="T0" fmla="*/ 20 w 21"/>
                  <a:gd name="T1" fmla="*/ 4 h 17"/>
                  <a:gd name="T2" fmla="*/ 13 w 21"/>
                  <a:gd name="T3" fmla="*/ 0 h 17"/>
                  <a:gd name="T4" fmla="*/ 6 w 21"/>
                  <a:gd name="T5" fmla="*/ 0 h 17"/>
                  <a:gd name="T6" fmla="*/ 0 w 21"/>
                  <a:gd name="T7" fmla="*/ 4 h 17"/>
                  <a:gd name="T8" fmla="*/ 0 w 21"/>
                  <a:gd name="T9" fmla="*/ 11 h 17"/>
                  <a:gd name="T10" fmla="*/ 0 w 21"/>
                  <a:gd name="T11" fmla="*/ 11 h 17"/>
                  <a:gd name="T12" fmla="*/ 6 w 21"/>
                  <a:gd name="T13" fmla="*/ 16 h 17"/>
                  <a:gd name="T14" fmla="*/ 13 w 21"/>
                  <a:gd name="T15" fmla="*/ 16 h 17"/>
                  <a:gd name="T16" fmla="*/ 20 w 21"/>
                  <a:gd name="T17" fmla="*/ 11 h 17"/>
                  <a:gd name="T18" fmla="*/ 20 w 21"/>
                  <a:gd name="T19" fmla="*/ 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7"/>
                  <a:gd name="T32" fmla="*/ 21 w 21"/>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7">
                    <a:moveTo>
                      <a:pt x="20" y="4"/>
                    </a:moveTo>
                    <a:lnTo>
                      <a:pt x="13" y="0"/>
                    </a:lnTo>
                    <a:lnTo>
                      <a:pt x="6" y="0"/>
                    </a:lnTo>
                    <a:lnTo>
                      <a:pt x="0" y="4"/>
                    </a:lnTo>
                    <a:lnTo>
                      <a:pt x="0" y="11"/>
                    </a:lnTo>
                    <a:lnTo>
                      <a:pt x="6" y="16"/>
                    </a:lnTo>
                    <a:lnTo>
                      <a:pt x="13" y="16"/>
                    </a:lnTo>
                    <a:lnTo>
                      <a:pt x="20" y="11"/>
                    </a:lnTo>
                    <a:lnTo>
                      <a:pt x="20" y="4"/>
                    </a:lnTo>
                  </a:path>
                </a:pathLst>
              </a:custGeom>
              <a:solidFill>
                <a:srgbClr val="000000"/>
              </a:solidFill>
              <a:ln w="9525" cap="rnd">
                <a:noFill/>
                <a:round/>
                <a:headEnd/>
                <a:tailEnd/>
              </a:ln>
            </p:spPr>
            <p:txBody>
              <a:bodyPr/>
              <a:lstStyle/>
              <a:p>
                <a:endParaRPr lang="fr-FR"/>
              </a:p>
            </p:txBody>
          </p:sp>
          <p:sp>
            <p:nvSpPr>
              <p:cNvPr id="20675" name="Freeform 316"/>
              <p:cNvSpPr>
                <a:spLocks/>
              </p:cNvSpPr>
              <p:nvPr/>
            </p:nvSpPr>
            <p:spPr bwMode="auto">
              <a:xfrm>
                <a:off x="3871" y="2837"/>
                <a:ext cx="20" cy="19"/>
              </a:xfrm>
              <a:custGeom>
                <a:avLst/>
                <a:gdLst>
                  <a:gd name="T0" fmla="*/ 19 w 20"/>
                  <a:gd name="T1" fmla="*/ 7 h 19"/>
                  <a:gd name="T2" fmla="*/ 13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3" y="0"/>
                    </a:lnTo>
                    <a:lnTo>
                      <a:pt x="5" y="0"/>
                    </a:lnTo>
                    <a:lnTo>
                      <a:pt x="0" y="7"/>
                    </a:lnTo>
                    <a:lnTo>
                      <a:pt x="0" y="12"/>
                    </a:lnTo>
                    <a:lnTo>
                      <a:pt x="5" y="18"/>
                    </a:lnTo>
                    <a:lnTo>
                      <a:pt x="13" y="18"/>
                    </a:lnTo>
                    <a:lnTo>
                      <a:pt x="19" y="12"/>
                    </a:lnTo>
                    <a:lnTo>
                      <a:pt x="19" y="7"/>
                    </a:lnTo>
                  </a:path>
                </a:pathLst>
              </a:custGeom>
              <a:solidFill>
                <a:srgbClr val="000000"/>
              </a:solidFill>
              <a:ln w="9525" cap="rnd">
                <a:noFill/>
                <a:round/>
                <a:headEnd/>
                <a:tailEnd/>
              </a:ln>
            </p:spPr>
            <p:txBody>
              <a:bodyPr/>
              <a:lstStyle/>
              <a:p>
                <a:endParaRPr lang="fr-FR"/>
              </a:p>
            </p:txBody>
          </p:sp>
          <p:sp>
            <p:nvSpPr>
              <p:cNvPr id="20676" name="Freeform 317"/>
              <p:cNvSpPr>
                <a:spLocks/>
              </p:cNvSpPr>
              <p:nvPr/>
            </p:nvSpPr>
            <p:spPr bwMode="auto">
              <a:xfrm>
                <a:off x="3880" y="2851"/>
                <a:ext cx="20" cy="18"/>
              </a:xfrm>
              <a:custGeom>
                <a:avLst/>
                <a:gdLst>
                  <a:gd name="T0" fmla="*/ 19 w 20"/>
                  <a:gd name="T1" fmla="*/ 5 h 18"/>
                  <a:gd name="T2" fmla="*/ 10 w 20"/>
                  <a:gd name="T3" fmla="*/ 0 h 18"/>
                  <a:gd name="T4" fmla="*/ 5 w 20"/>
                  <a:gd name="T5" fmla="*/ 0 h 18"/>
                  <a:gd name="T6" fmla="*/ 0 w 20"/>
                  <a:gd name="T7" fmla="*/ 5 h 18"/>
                  <a:gd name="T8" fmla="*/ 0 w 20"/>
                  <a:gd name="T9" fmla="*/ 11 h 18"/>
                  <a:gd name="T10" fmla="*/ 0 w 20"/>
                  <a:gd name="T11" fmla="*/ 11 h 18"/>
                  <a:gd name="T12" fmla="*/ 5 w 20"/>
                  <a:gd name="T13" fmla="*/ 17 h 18"/>
                  <a:gd name="T14" fmla="*/ 10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0" y="0"/>
                    </a:lnTo>
                    <a:lnTo>
                      <a:pt x="5" y="0"/>
                    </a:lnTo>
                    <a:lnTo>
                      <a:pt x="0" y="5"/>
                    </a:lnTo>
                    <a:lnTo>
                      <a:pt x="0" y="11"/>
                    </a:lnTo>
                    <a:lnTo>
                      <a:pt x="5" y="17"/>
                    </a:lnTo>
                    <a:lnTo>
                      <a:pt x="10" y="17"/>
                    </a:lnTo>
                    <a:lnTo>
                      <a:pt x="19" y="11"/>
                    </a:lnTo>
                    <a:lnTo>
                      <a:pt x="19" y="5"/>
                    </a:lnTo>
                  </a:path>
                </a:pathLst>
              </a:custGeom>
              <a:solidFill>
                <a:srgbClr val="000000"/>
              </a:solidFill>
              <a:ln w="9525" cap="rnd">
                <a:noFill/>
                <a:round/>
                <a:headEnd/>
                <a:tailEnd/>
              </a:ln>
            </p:spPr>
            <p:txBody>
              <a:bodyPr/>
              <a:lstStyle/>
              <a:p>
                <a:endParaRPr lang="fr-FR"/>
              </a:p>
            </p:txBody>
          </p:sp>
          <p:sp>
            <p:nvSpPr>
              <p:cNvPr id="20677" name="Freeform 318"/>
              <p:cNvSpPr>
                <a:spLocks/>
              </p:cNvSpPr>
              <p:nvPr/>
            </p:nvSpPr>
            <p:spPr bwMode="auto">
              <a:xfrm>
                <a:off x="3890" y="2862"/>
                <a:ext cx="21" cy="19"/>
              </a:xfrm>
              <a:custGeom>
                <a:avLst/>
                <a:gdLst>
                  <a:gd name="T0" fmla="*/ 20 w 21"/>
                  <a:gd name="T1" fmla="*/ 6 h 19"/>
                  <a:gd name="T2" fmla="*/ 11 w 21"/>
                  <a:gd name="T3" fmla="*/ 0 h 19"/>
                  <a:gd name="T4" fmla="*/ 5 w 21"/>
                  <a:gd name="T5" fmla="*/ 0 h 19"/>
                  <a:gd name="T6" fmla="*/ 0 w 21"/>
                  <a:gd name="T7" fmla="*/ 6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1" y="0"/>
                    </a:lnTo>
                    <a:lnTo>
                      <a:pt x="5" y="0"/>
                    </a:lnTo>
                    <a:lnTo>
                      <a:pt x="0" y="6"/>
                    </a:lnTo>
                    <a:lnTo>
                      <a:pt x="0" y="12"/>
                    </a:lnTo>
                    <a:lnTo>
                      <a:pt x="5" y="18"/>
                    </a:lnTo>
                    <a:lnTo>
                      <a:pt x="11" y="18"/>
                    </a:lnTo>
                    <a:lnTo>
                      <a:pt x="20" y="12"/>
                    </a:lnTo>
                    <a:lnTo>
                      <a:pt x="20" y="6"/>
                    </a:lnTo>
                  </a:path>
                </a:pathLst>
              </a:custGeom>
              <a:solidFill>
                <a:srgbClr val="000000"/>
              </a:solidFill>
              <a:ln w="9525" cap="rnd">
                <a:noFill/>
                <a:round/>
                <a:headEnd/>
                <a:tailEnd/>
              </a:ln>
            </p:spPr>
            <p:txBody>
              <a:bodyPr/>
              <a:lstStyle/>
              <a:p>
                <a:endParaRPr lang="fr-FR"/>
              </a:p>
            </p:txBody>
          </p:sp>
          <p:sp>
            <p:nvSpPr>
              <p:cNvPr id="20678" name="Freeform 319"/>
              <p:cNvSpPr>
                <a:spLocks/>
              </p:cNvSpPr>
              <p:nvPr/>
            </p:nvSpPr>
            <p:spPr bwMode="auto">
              <a:xfrm>
                <a:off x="3899" y="2875"/>
                <a:ext cx="19" cy="19"/>
              </a:xfrm>
              <a:custGeom>
                <a:avLst/>
                <a:gdLst>
                  <a:gd name="T0" fmla="*/ 18 w 19"/>
                  <a:gd name="T1" fmla="*/ 5 h 19"/>
                  <a:gd name="T2" fmla="*/ 12 w 19"/>
                  <a:gd name="T3" fmla="*/ 0 h 19"/>
                  <a:gd name="T4" fmla="*/ 6 w 19"/>
                  <a:gd name="T5" fmla="*/ 0 h 19"/>
                  <a:gd name="T6" fmla="*/ 0 w 19"/>
                  <a:gd name="T7" fmla="*/ 5 h 19"/>
                  <a:gd name="T8" fmla="*/ 0 w 19"/>
                  <a:gd name="T9" fmla="*/ 10 h 19"/>
                  <a:gd name="T10" fmla="*/ 0 w 19"/>
                  <a:gd name="T11" fmla="*/ 10 h 19"/>
                  <a:gd name="T12" fmla="*/ 6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6" y="0"/>
                    </a:lnTo>
                    <a:lnTo>
                      <a:pt x="0" y="5"/>
                    </a:lnTo>
                    <a:lnTo>
                      <a:pt x="0" y="10"/>
                    </a:lnTo>
                    <a:lnTo>
                      <a:pt x="6"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679" name="Freeform 320"/>
              <p:cNvSpPr>
                <a:spLocks/>
              </p:cNvSpPr>
              <p:nvPr/>
            </p:nvSpPr>
            <p:spPr bwMode="auto">
              <a:xfrm>
                <a:off x="3906" y="2886"/>
                <a:ext cx="19" cy="19"/>
              </a:xfrm>
              <a:custGeom>
                <a:avLst/>
                <a:gdLst>
                  <a:gd name="T0" fmla="*/ 18 w 19"/>
                  <a:gd name="T1" fmla="*/ 5 h 19"/>
                  <a:gd name="T2" fmla="*/ 12 w 19"/>
                  <a:gd name="T3" fmla="*/ 0 h 19"/>
                  <a:gd name="T4" fmla="*/ 7 w 19"/>
                  <a:gd name="T5" fmla="*/ 0 h 19"/>
                  <a:gd name="T6" fmla="*/ 0 w 19"/>
                  <a:gd name="T7" fmla="*/ 5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2"/>
                    </a:lnTo>
                    <a:lnTo>
                      <a:pt x="7"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680" name="Freeform 321"/>
              <p:cNvSpPr>
                <a:spLocks/>
              </p:cNvSpPr>
              <p:nvPr/>
            </p:nvSpPr>
            <p:spPr bwMode="auto">
              <a:xfrm>
                <a:off x="3914" y="2899"/>
                <a:ext cx="20" cy="20"/>
              </a:xfrm>
              <a:custGeom>
                <a:avLst/>
                <a:gdLst>
                  <a:gd name="T0" fmla="*/ 19 w 20"/>
                  <a:gd name="T1" fmla="*/ 8 h 20"/>
                  <a:gd name="T2" fmla="*/ 13 w 20"/>
                  <a:gd name="T3" fmla="*/ 0 h 20"/>
                  <a:gd name="T4" fmla="*/ 5 w 20"/>
                  <a:gd name="T5" fmla="*/ 0 h 20"/>
                  <a:gd name="T6" fmla="*/ 0 w 20"/>
                  <a:gd name="T7" fmla="*/ 8 h 20"/>
                  <a:gd name="T8" fmla="*/ 0 w 20"/>
                  <a:gd name="T9" fmla="*/ 13 h 20"/>
                  <a:gd name="T10" fmla="*/ 0 w 20"/>
                  <a:gd name="T11" fmla="*/ 13 h 20"/>
                  <a:gd name="T12" fmla="*/ 5 w 20"/>
                  <a:gd name="T13" fmla="*/ 19 h 20"/>
                  <a:gd name="T14" fmla="*/ 13 w 20"/>
                  <a:gd name="T15" fmla="*/ 19 h 20"/>
                  <a:gd name="T16" fmla="*/ 19 w 20"/>
                  <a:gd name="T17" fmla="*/ 13 h 20"/>
                  <a:gd name="T18" fmla="*/ 19 w 20"/>
                  <a:gd name="T19" fmla="*/ 8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8"/>
                    </a:moveTo>
                    <a:lnTo>
                      <a:pt x="13" y="0"/>
                    </a:lnTo>
                    <a:lnTo>
                      <a:pt x="5" y="0"/>
                    </a:lnTo>
                    <a:lnTo>
                      <a:pt x="0" y="8"/>
                    </a:lnTo>
                    <a:lnTo>
                      <a:pt x="0" y="13"/>
                    </a:lnTo>
                    <a:lnTo>
                      <a:pt x="5" y="19"/>
                    </a:lnTo>
                    <a:lnTo>
                      <a:pt x="13" y="19"/>
                    </a:lnTo>
                    <a:lnTo>
                      <a:pt x="19" y="13"/>
                    </a:lnTo>
                    <a:lnTo>
                      <a:pt x="19" y="8"/>
                    </a:lnTo>
                  </a:path>
                </a:pathLst>
              </a:custGeom>
              <a:solidFill>
                <a:srgbClr val="000000"/>
              </a:solidFill>
              <a:ln w="9525" cap="rnd">
                <a:noFill/>
                <a:round/>
                <a:headEnd/>
                <a:tailEnd/>
              </a:ln>
            </p:spPr>
            <p:txBody>
              <a:bodyPr/>
              <a:lstStyle/>
              <a:p>
                <a:endParaRPr lang="fr-FR"/>
              </a:p>
            </p:txBody>
          </p:sp>
          <p:sp>
            <p:nvSpPr>
              <p:cNvPr id="20681" name="Freeform 322"/>
              <p:cNvSpPr>
                <a:spLocks/>
              </p:cNvSpPr>
              <p:nvPr/>
            </p:nvSpPr>
            <p:spPr bwMode="auto">
              <a:xfrm>
                <a:off x="3924" y="2911"/>
                <a:ext cx="20" cy="20"/>
              </a:xfrm>
              <a:custGeom>
                <a:avLst/>
                <a:gdLst>
                  <a:gd name="T0" fmla="*/ 19 w 20"/>
                  <a:gd name="T1" fmla="*/ 6 h 20"/>
                  <a:gd name="T2" fmla="*/ 10 w 20"/>
                  <a:gd name="T3" fmla="*/ 0 h 20"/>
                  <a:gd name="T4" fmla="*/ 5 w 20"/>
                  <a:gd name="T5" fmla="*/ 0 h 20"/>
                  <a:gd name="T6" fmla="*/ 0 w 20"/>
                  <a:gd name="T7" fmla="*/ 6 h 20"/>
                  <a:gd name="T8" fmla="*/ 0 w 20"/>
                  <a:gd name="T9" fmla="*/ 12 h 20"/>
                  <a:gd name="T10" fmla="*/ 0 w 20"/>
                  <a:gd name="T11" fmla="*/ 12 h 20"/>
                  <a:gd name="T12" fmla="*/ 5 w 20"/>
                  <a:gd name="T13" fmla="*/ 19 h 20"/>
                  <a:gd name="T14" fmla="*/ 10 w 20"/>
                  <a:gd name="T15" fmla="*/ 19 h 20"/>
                  <a:gd name="T16" fmla="*/ 19 w 20"/>
                  <a:gd name="T17" fmla="*/ 12 h 20"/>
                  <a:gd name="T18" fmla="*/ 19 w 20"/>
                  <a:gd name="T19" fmla="*/ 6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6"/>
                    </a:moveTo>
                    <a:lnTo>
                      <a:pt x="10" y="0"/>
                    </a:lnTo>
                    <a:lnTo>
                      <a:pt x="5" y="0"/>
                    </a:lnTo>
                    <a:lnTo>
                      <a:pt x="0" y="6"/>
                    </a:lnTo>
                    <a:lnTo>
                      <a:pt x="0" y="12"/>
                    </a:lnTo>
                    <a:lnTo>
                      <a:pt x="5" y="19"/>
                    </a:lnTo>
                    <a:lnTo>
                      <a:pt x="10" y="19"/>
                    </a:lnTo>
                    <a:lnTo>
                      <a:pt x="19" y="12"/>
                    </a:lnTo>
                    <a:lnTo>
                      <a:pt x="19" y="6"/>
                    </a:lnTo>
                  </a:path>
                </a:pathLst>
              </a:custGeom>
              <a:solidFill>
                <a:srgbClr val="000000"/>
              </a:solidFill>
              <a:ln w="9525" cap="rnd">
                <a:noFill/>
                <a:round/>
                <a:headEnd/>
                <a:tailEnd/>
              </a:ln>
            </p:spPr>
            <p:txBody>
              <a:bodyPr/>
              <a:lstStyle/>
              <a:p>
                <a:endParaRPr lang="fr-FR"/>
              </a:p>
            </p:txBody>
          </p:sp>
          <p:sp>
            <p:nvSpPr>
              <p:cNvPr id="20682" name="Freeform 323"/>
              <p:cNvSpPr>
                <a:spLocks/>
              </p:cNvSpPr>
              <p:nvPr/>
            </p:nvSpPr>
            <p:spPr bwMode="auto">
              <a:xfrm>
                <a:off x="3933" y="2925"/>
                <a:ext cx="19" cy="19"/>
              </a:xfrm>
              <a:custGeom>
                <a:avLst/>
                <a:gdLst>
                  <a:gd name="T0" fmla="*/ 18 w 19"/>
                  <a:gd name="T1" fmla="*/ 6 h 19"/>
                  <a:gd name="T2" fmla="*/ 12 w 19"/>
                  <a:gd name="T3" fmla="*/ 0 h 19"/>
                  <a:gd name="T4" fmla="*/ 6 w 19"/>
                  <a:gd name="T5" fmla="*/ 0 h 19"/>
                  <a:gd name="T6" fmla="*/ 0 w 19"/>
                  <a:gd name="T7" fmla="*/ 6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6" y="0"/>
                    </a:lnTo>
                    <a:lnTo>
                      <a:pt x="0" y="6"/>
                    </a:lnTo>
                    <a:lnTo>
                      <a:pt x="0" y="12"/>
                    </a:lnTo>
                    <a:lnTo>
                      <a:pt x="6"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683" name="Freeform 324"/>
              <p:cNvSpPr>
                <a:spLocks/>
              </p:cNvSpPr>
              <p:nvPr/>
            </p:nvSpPr>
            <p:spPr bwMode="auto">
              <a:xfrm>
                <a:off x="3940" y="2936"/>
                <a:ext cx="20" cy="19"/>
              </a:xfrm>
              <a:custGeom>
                <a:avLst/>
                <a:gdLst>
                  <a:gd name="T0" fmla="*/ 19 w 20"/>
                  <a:gd name="T1" fmla="*/ 5 h 19"/>
                  <a:gd name="T2" fmla="*/ 13 w 20"/>
                  <a:gd name="T3" fmla="*/ 0 h 19"/>
                  <a:gd name="T4" fmla="*/ 8 w 20"/>
                  <a:gd name="T5" fmla="*/ 0 h 19"/>
                  <a:gd name="T6" fmla="*/ 0 w 20"/>
                  <a:gd name="T7" fmla="*/ 5 h 19"/>
                  <a:gd name="T8" fmla="*/ 0 w 20"/>
                  <a:gd name="T9" fmla="*/ 10 h 19"/>
                  <a:gd name="T10" fmla="*/ 0 w 20"/>
                  <a:gd name="T11" fmla="*/ 10 h 19"/>
                  <a:gd name="T12" fmla="*/ 8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0"/>
                    </a:lnTo>
                    <a:lnTo>
                      <a:pt x="8"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684" name="Freeform 325"/>
              <p:cNvSpPr>
                <a:spLocks/>
              </p:cNvSpPr>
              <p:nvPr/>
            </p:nvSpPr>
            <p:spPr bwMode="auto">
              <a:xfrm>
                <a:off x="3948" y="2949"/>
                <a:ext cx="20" cy="19"/>
              </a:xfrm>
              <a:custGeom>
                <a:avLst/>
                <a:gdLst>
                  <a:gd name="T0" fmla="*/ 19 w 20"/>
                  <a:gd name="T1" fmla="*/ 5 h 19"/>
                  <a:gd name="T2" fmla="*/ 13 w 20"/>
                  <a:gd name="T3" fmla="*/ 0 h 19"/>
                  <a:gd name="T4" fmla="*/ 5 w 20"/>
                  <a:gd name="T5" fmla="*/ 0 h 19"/>
                  <a:gd name="T6" fmla="*/ 0 w 20"/>
                  <a:gd name="T7" fmla="*/ 5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5" y="0"/>
                    </a:lnTo>
                    <a:lnTo>
                      <a:pt x="0" y="5"/>
                    </a:lnTo>
                    <a:lnTo>
                      <a:pt x="0" y="12"/>
                    </a:lnTo>
                    <a:lnTo>
                      <a:pt x="5"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685" name="Freeform 326"/>
              <p:cNvSpPr>
                <a:spLocks/>
              </p:cNvSpPr>
              <p:nvPr/>
            </p:nvSpPr>
            <p:spPr bwMode="auto">
              <a:xfrm>
                <a:off x="3959" y="2961"/>
                <a:ext cx="19" cy="18"/>
              </a:xfrm>
              <a:custGeom>
                <a:avLst/>
                <a:gdLst>
                  <a:gd name="T0" fmla="*/ 18 w 19"/>
                  <a:gd name="T1" fmla="*/ 7 h 18"/>
                  <a:gd name="T2" fmla="*/ 12 w 19"/>
                  <a:gd name="T3" fmla="*/ 0 h 18"/>
                  <a:gd name="T4" fmla="*/ 5 w 19"/>
                  <a:gd name="T5" fmla="*/ 0 h 18"/>
                  <a:gd name="T6" fmla="*/ 0 w 19"/>
                  <a:gd name="T7" fmla="*/ 7 h 18"/>
                  <a:gd name="T8" fmla="*/ 0 w 19"/>
                  <a:gd name="T9" fmla="*/ 12 h 18"/>
                  <a:gd name="T10" fmla="*/ 0 w 19"/>
                  <a:gd name="T11" fmla="*/ 12 h 18"/>
                  <a:gd name="T12" fmla="*/ 5 w 19"/>
                  <a:gd name="T13" fmla="*/ 17 h 18"/>
                  <a:gd name="T14" fmla="*/ 12 w 19"/>
                  <a:gd name="T15" fmla="*/ 17 h 18"/>
                  <a:gd name="T16" fmla="*/ 18 w 19"/>
                  <a:gd name="T17" fmla="*/ 12 h 18"/>
                  <a:gd name="T18" fmla="*/ 18 w 19"/>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7"/>
                    </a:moveTo>
                    <a:lnTo>
                      <a:pt x="12" y="0"/>
                    </a:lnTo>
                    <a:lnTo>
                      <a:pt x="5" y="0"/>
                    </a:lnTo>
                    <a:lnTo>
                      <a:pt x="0" y="7"/>
                    </a:lnTo>
                    <a:lnTo>
                      <a:pt x="0" y="12"/>
                    </a:lnTo>
                    <a:lnTo>
                      <a:pt x="5" y="17"/>
                    </a:lnTo>
                    <a:lnTo>
                      <a:pt x="12" y="17"/>
                    </a:lnTo>
                    <a:lnTo>
                      <a:pt x="18" y="12"/>
                    </a:lnTo>
                    <a:lnTo>
                      <a:pt x="18" y="7"/>
                    </a:lnTo>
                  </a:path>
                </a:pathLst>
              </a:custGeom>
              <a:solidFill>
                <a:srgbClr val="000000"/>
              </a:solidFill>
              <a:ln w="9525" cap="rnd">
                <a:noFill/>
                <a:round/>
                <a:headEnd/>
                <a:tailEnd/>
              </a:ln>
            </p:spPr>
            <p:txBody>
              <a:bodyPr/>
              <a:lstStyle/>
              <a:p>
                <a:endParaRPr lang="fr-FR"/>
              </a:p>
            </p:txBody>
          </p:sp>
          <p:sp>
            <p:nvSpPr>
              <p:cNvPr id="20686" name="Freeform 327"/>
              <p:cNvSpPr>
                <a:spLocks/>
              </p:cNvSpPr>
              <p:nvPr/>
            </p:nvSpPr>
            <p:spPr bwMode="auto">
              <a:xfrm>
                <a:off x="3967" y="2973"/>
                <a:ext cx="19" cy="19"/>
              </a:xfrm>
              <a:custGeom>
                <a:avLst/>
                <a:gdLst>
                  <a:gd name="T0" fmla="*/ 18 w 19"/>
                  <a:gd name="T1" fmla="*/ 7 h 19"/>
                  <a:gd name="T2" fmla="*/ 10 w 19"/>
                  <a:gd name="T3" fmla="*/ 0 h 19"/>
                  <a:gd name="T4" fmla="*/ 5 w 19"/>
                  <a:gd name="T5" fmla="*/ 0 h 19"/>
                  <a:gd name="T6" fmla="*/ 0 w 19"/>
                  <a:gd name="T7" fmla="*/ 7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0" y="0"/>
                    </a:lnTo>
                    <a:lnTo>
                      <a:pt x="5" y="0"/>
                    </a:lnTo>
                    <a:lnTo>
                      <a:pt x="0" y="7"/>
                    </a:lnTo>
                    <a:lnTo>
                      <a:pt x="0" y="12"/>
                    </a:lnTo>
                    <a:lnTo>
                      <a:pt x="5" y="18"/>
                    </a:lnTo>
                    <a:lnTo>
                      <a:pt x="10" y="18"/>
                    </a:lnTo>
                    <a:lnTo>
                      <a:pt x="18" y="12"/>
                    </a:lnTo>
                    <a:lnTo>
                      <a:pt x="18" y="7"/>
                    </a:lnTo>
                  </a:path>
                </a:pathLst>
              </a:custGeom>
              <a:solidFill>
                <a:srgbClr val="000000"/>
              </a:solidFill>
              <a:ln w="9525" cap="rnd">
                <a:noFill/>
                <a:round/>
                <a:headEnd/>
                <a:tailEnd/>
              </a:ln>
            </p:spPr>
            <p:txBody>
              <a:bodyPr/>
              <a:lstStyle/>
              <a:p>
                <a:endParaRPr lang="fr-FR"/>
              </a:p>
            </p:txBody>
          </p:sp>
          <p:sp>
            <p:nvSpPr>
              <p:cNvPr id="20687" name="Freeform 328"/>
              <p:cNvSpPr>
                <a:spLocks/>
              </p:cNvSpPr>
              <p:nvPr/>
            </p:nvSpPr>
            <p:spPr bwMode="auto">
              <a:xfrm>
                <a:off x="3974" y="2986"/>
                <a:ext cx="22" cy="18"/>
              </a:xfrm>
              <a:custGeom>
                <a:avLst/>
                <a:gdLst>
                  <a:gd name="T0" fmla="*/ 21 w 22"/>
                  <a:gd name="T1" fmla="*/ 5 h 18"/>
                  <a:gd name="T2" fmla="*/ 14 w 22"/>
                  <a:gd name="T3" fmla="*/ 0 h 18"/>
                  <a:gd name="T4" fmla="*/ 7 w 22"/>
                  <a:gd name="T5" fmla="*/ 0 h 18"/>
                  <a:gd name="T6" fmla="*/ 0 w 22"/>
                  <a:gd name="T7" fmla="*/ 5 h 18"/>
                  <a:gd name="T8" fmla="*/ 0 w 22"/>
                  <a:gd name="T9" fmla="*/ 11 h 18"/>
                  <a:gd name="T10" fmla="*/ 0 w 22"/>
                  <a:gd name="T11" fmla="*/ 11 h 18"/>
                  <a:gd name="T12" fmla="*/ 7 w 22"/>
                  <a:gd name="T13" fmla="*/ 17 h 18"/>
                  <a:gd name="T14" fmla="*/ 14 w 22"/>
                  <a:gd name="T15" fmla="*/ 17 h 18"/>
                  <a:gd name="T16" fmla="*/ 21 w 22"/>
                  <a:gd name="T17" fmla="*/ 11 h 18"/>
                  <a:gd name="T18" fmla="*/ 21 w 22"/>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18"/>
                  <a:gd name="T32" fmla="*/ 22 w 22"/>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18">
                    <a:moveTo>
                      <a:pt x="21" y="5"/>
                    </a:moveTo>
                    <a:lnTo>
                      <a:pt x="14" y="0"/>
                    </a:lnTo>
                    <a:lnTo>
                      <a:pt x="7" y="0"/>
                    </a:lnTo>
                    <a:lnTo>
                      <a:pt x="0" y="5"/>
                    </a:lnTo>
                    <a:lnTo>
                      <a:pt x="0" y="11"/>
                    </a:lnTo>
                    <a:lnTo>
                      <a:pt x="7" y="17"/>
                    </a:lnTo>
                    <a:lnTo>
                      <a:pt x="14" y="17"/>
                    </a:lnTo>
                    <a:lnTo>
                      <a:pt x="21" y="11"/>
                    </a:lnTo>
                    <a:lnTo>
                      <a:pt x="21" y="5"/>
                    </a:lnTo>
                  </a:path>
                </a:pathLst>
              </a:custGeom>
              <a:solidFill>
                <a:srgbClr val="000000"/>
              </a:solidFill>
              <a:ln w="9525" cap="rnd">
                <a:noFill/>
                <a:round/>
                <a:headEnd/>
                <a:tailEnd/>
              </a:ln>
            </p:spPr>
            <p:txBody>
              <a:bodyPr/>
              <a:lstStyle/>
              <a:p>
                <a:endParaRPr lang="fr-FR"/>
              </a:p>
            </p:txBody>
          </p:sp>
          <p:sp>
            <p:nvSpPr>
              <p:cNvPr id="20688" name="Freeform 329"/>
              <p:cNvSpPr>
                <a:spLocks/>
              </p:cNvSpPr>
              <p:nvPr/>
            </p:nvSpPr>
            <p:spPr bwMode="auto">
              <a:xfrm>
                <a:off x="3982" y="2998"/>
                <a:ext cx="20" cy="19"/>
              </a:xfrm>
              <a:custGeom>
                <a:avLst/>
                <a:gdLst>
                  <a:gd name="T0" fmla="*/ 19 w 20"/>
                  <a:gd name="T1" fmla="*/ 5 h 19"/>
                  <a:gd name="T2" fmla="*/ 13 w 20"/>
                  <a:gd name="T3" fmla="*/ 0 h 19"/>
                  <a:gd name="T4" fmla="*/ 8 w 20"/>
                  <a:gd name="T5" fmla="*/ 0 h 19"/>
                  <a:gd name="T6" fmla="*/ 0 w 20"/>
                  <a:gd name="T7" fmla="*/ 5 h 19"/>
                  <a:gd name="T8" fmla="*/ 0 w 20"/>
                  <a:gd name="T9" fmla="*/ 10 h 19"/>
                  <a:gd name="T10" fmla="*/ 0 w 20"/>
                  <a:gd name="T11" fmla="*/ 10 h 19"/>
                  <a:gd name="T12" fmla="*/ 8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0"/>
                    </a:lnTo>
                    <a:lnTo>
                      <a:pt x="8"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689" name="Freeform 330"/>
              <p:cNvSpPr>
                <a:spLocks/>
              </p:cNvSpPr>
              <p:nvPr/>
            </p:nvSpPr>
            <p:spPr bwMode="auto">
              <a:xfrm>
                <a:off x="3994" y="3010"/>
                <a:ext cx="19" cy="19"/>
              </a:xfrm>
              <a:custGeom>
                <a:avLst/>
                <a:gdLst>
                  <a:gd name="T0" fmla="*/ 18 w 19"/>
                  <a:gd name="T1" fmla="*/ 5 h 19"/>
                  <a:gd name="T2" fmla="*/ 12 w 19"/>
                  <a:gd name="T3" fmla="*/ 0 h 19"/>
                  <a:gd name="T4" fmla="*/ 5 w 19"/>
                  <a:gd name="T5" fmla="*/ 0 h 19"/>
                  <a:gd name="T6" fmla="*/ 0 w 19"/>
                  <a:gd name="T7" fmla="*/ 5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2"/>
                    </a:lnTo>
                    <a:lnTo>
                      <a:pt x="5"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690" name="Freeform 331"/>
              <p:cNvSpPr>
                <a:spLocks/>
              </p:cNvSpPr>
              <p:nvPr/>
            </p:nvSpPr>
            <p:spPr bwMode="auto">
              <a:xfrm>
                <a:off x="4001" y="3022"/>
                <a:ext cx="21" cy="19"/>
              </a:xfrm>
              <a:custGeom>
                <a:avLst/>
                <a:gdLst>
                  <a:gd name="T0" fmla="*/ 20 w 21"/>
                  <a:gd name="T1" fmla="*/ 7 h 19"/>
                  <a:gd name="T2" fmla="*/ 11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1" y="0"/>
                    </a:lnTo>
                    <a:lnTo>
                      <a:pt x="5" y="0"/>
                    </a:lnTo>
                    <a:lnTo>
                      <a:pt x="0" y="7"/>
                    </a:lnTo>
                    <a:lnTo>
                      <a:pt x="0" y="12"/>
                    </a:lnTo>
                    <a:lnTo>
                      <a:pt x="5" y="18"/>
                    </a:lnTo>
                    <a:lnTo>
                      <a:pt x="11" y="18"/>
                    </a:lnTo>
                    <a:lnTo>
                      <a:pt x="20" y="12"/>
                    </a:lnTo>
                    <a:lnTo>
                      <a:pt x="20" y="7"/>
                    </a:lnTo>
                  </a:path>
                </a:pathLst>
              </a:custGeom>
              <a:solidFill>
                <a:srgbClr val="000000"/>
              </a:solidFill>
              <a:ln w="9525" cap="rnd">
                <a:noFill/>
                <a:round/>
                <a:headEnd/>
                <a:tailEnd/>
              </a:ln>
            </p:spPr>
            <p:txBody>
              <a:bodyPr/>
              <a:lstStyle/>
              <a:p>
                <a:endParaRPr lang="fr-FR"/>
              </a:p>
            </p:txBody>
          </p:sp>
          <p:sp>
            <p:nvSpPr>
              <p:cNvPr id="20691" name="Freeform 332"/>
              <p:cNvSpPr>
                <a:spLocks/>
              </p:cNvSpPr>
              <p:nvPr/>
            </p:nvSpPr>
            <p:spPr bwMode="auto">
              <a:xfrm>
                <a:off x="4010" y="3034"/>
                <a:ext cx="20" cy="19"/>
              </a:xfrm>
              <a:custGeom>
                <a:avLst/>
                <a:gdLst>
                  <a:gd name="T0" fmla="*/ 19 w 20"/>
                  <a:gd name="T1" fmla="*/ 7 h 19"/>
                  <a:gd name="T2" fmla="*/ 12 w 20"/>
                  <a:gd name="T3" fmla="*/ 0 h 19"/>
                  <a:gd name="T4" fmla="*/ 6 w 20"/>
                  <a:gd name="T5" fmla="*/ 0 h 19"/>
                  <a:gd name="T6" fmla="*/ 0 w 20"/>
                  <a:gd name="T7" fmla="*/ 7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2" y="0"/>
                    </a:lnTo>
                    <a:lnTo>
                      <a:pt x="6" y="0"/>
                    </a:lnTo>
                    <a:lnTo>
                      <a:pt x="0" y="7"/>
                    </a:lnTo>
                    <a:lnTo>
                      <a:pt x="0" y="12"/>
                    </a:lnTo>
                    <a:lnTo>
                      <a:pt x="6" y="18"/>
                    </a:lnTo>
                    <a:lnTo>
                      <a:pt x="12" y="18"/>
                    </a:lnTo>
                    <a:lnTo>
                      <a:pt x="19" y="12"/>
                    </a:lnTo>
                    <a:lnTo>
                      <a:pt x="19" y="7"/>
                    </a:lnTo>
                  </a:path>
                </a:pathLst>
              </a:custGeom>
              <a:solidFill>
                <a:srgbClr val="000000"/>
              </a:solidFill>
              <a:ln w="9525" cap="rnd">
                <a:noFill/>
                <a:round/>
                <a:headEnd/>
                <a:tailEnd/>
              </a:ln>
            </p:spPr>
            <p:txBody>
              <a:bodyPr/>
              <a:lstStyle/>
              <a:p>
                <a:endParaRPr lang="fr-FR"/>
              </a:p>
            </p:txBody>
          </p:sp>
          <p:sp>
            <p:nvSpPr>
              <p:cNvPr id="20692" name="Freeform 333"/>
              <p:cNvSpPr>
                <a:spLocks/>
              </p:cNvSpPr>
              <p:nvPr/>
            </p:nvSpPr>
            <p:spPr bwMode="auto">
              <a:xfrm>
                <a:off x="4017" y="3047"/>
                <a:ext cx="19" cy="19"/>
              </a:xfrm>
              <a:custGeom>
                <a:avLst/>
                <a:gdLst>
                  <a:gd name="T0" fmla="*/ 18 w 19"/>
                  <a:gd name="T1" fmla="*/ 6 h 19"/>
                  <a:gd name="T2" fmla="*/ 12 w 19"/>
                  <a:gd name="T3" fmla="*/ 0 h 19"/>
                  <a:gd name="T4" fmla="*/ 7 w 19"/>
                  <a:gd name="T5" fmla="*/ 0 h 19"/>
                  <a:gd name="T6" fmla="*/ 0 w 19"/>
                  <a:gd name="T7" fmla="*/ 6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7" y="0"/>
                    </a:lnTo>
                    <a:lnTo>
                      <a:pt x="0" y="6"/>
                    </a:lnTo>
                    <a:lnTo>
                      <a:pt x="0" y="12"/>
                    </a:lnTo>
                    <a:lnTo>
                      <a:pt x="7"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693" name="Freeform 334"/>
              <p:cNvSpPr>
                <a:spLocks/>
              </p:cNvSpPr>
              <p:nvPr/>
            </p:nvSpPr>
            <p:spPr bwMode="auto">
              <a:xfrm>
                <a:off x="4028" y="3059"/>
                <a:ext cx="19" cy="19"/>
              </a:xfrm>
              <a:custGeom>
                <a:avLst/>
                <a:gdLst>
                  <a:gd name="T0" fmla="*/ 18 w 19"/>
                  <a:gd name="T1" fmla="*/ 5 h 19"/>
                  <a:gd name="T2" fmla="*/ 12 w 19"/>
                  <a:gd name="T3" fmla="*/ 0 h 19"/>
                  <a:gd name="T4" fmla="*/ 7 w 19"/>
                  <a:gd name="T5" fmla="*/ 0 h 19"/>
                  <a:gd name="T6" fmla="*/ 0 w 19"/>
                  <a:gd name="T7" fmla="*/ 5 h 19"/>
                  <a:gd name="T8" fmla="*/ 0 w 19"/>
                  <a:gd name="T9" fmla="*/ 10 h 19"/>
                  <a:gd name="T10" fmla="*/ 0 w 19"/>
                  <a:gd name="T11" fmla="*/ 10 h 19"/>
                  <a:gd name="T12" fmla="*/ 7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0"/>
                    </a:lnTo>
                    <a:lnTo>
                      <a:pt x="7"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694" name="Freeform 335"/>
              <p:cNvSpPr>
                <a:spLocks/>
              </p:cNvSpPr>
              <p:nvPr/>
            </p:nvSpPr>
            <p:spPr bwMode="auto">
              <a:xfrm>
                <a:off x="4035" y="3072"/>
                <a:ext cx="21" cy="18"/>
              </a:xfrm>
              <a:custGeom>
                <a:avLst/>
                <a:gdLst>
                  <a:gd name="T0" fmla="*/ 20 w 21"/>
                  <a:gd name="T1" fmla="*/ 4 h 18"/>
                  <a:gd name="T2" fmla="*/ 14 w 21"/>
                  <a:gd name="T3" fmla="*/ 0 h 18"/>
                  <a:gd name="T4" fmla="*/ 5 w 21"/>
                  <a:gd name="T5" fmla="*/ 0 h 18"/>
                  <a:gd name="T6" fmla="*/ 0 w 21"/>
                  <a:gd name="T7" fmla="*/ 4 h 18"/>
                  <a:gd name="T8" fmla="*/ 0 w 21"/>
                  <a:gd name="T9" fmla="*/ 12 h 18"/>
                  <a:gd name="T10" fmla="*/ 0 w 21"/>
                  <a:gd name="T11" fmla="*/ 12 h 18"/>
                  <a:gd name="T12" fmla="*/ 5 w 21"/>
                  <a:gd name="T13" fmla="*/ 17 h 18"/>
                  <a:gd name="T14" fmla="*/ 14 w 21"/>
                  <a:gd name="T15" fmla="*/ 17 h 18"/>
                  <a:gd name="T16" fmla="*/ 20 w 21"/>
                  <a:gd name="T17" fmla="*/ 12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4" y="0"/>
                    </a:lnTo>
                    <a:lnTo>
                      <a:pt x="5" y="0"/>
                    </a:lnTo>
                    <a:lnTo>
                      <a:pt x="0" y="4"/>
                    </a:lnTo>
                    <a:lnTo>
                      <a:pt x="0" y="12"/>
                    </a:lnTo>
                    <a:lnTo>
                      <a:pt x="5" y="17"/>
                    </a:lnTo>
                    <a:lnTo>
                      <a:pt x="14" y="17"/>
                    </a:lnTo>
                    <a:lnTo>
                      <a:pt x="20" y="12"/>
                    </a:lnTo>
                    <a:lnTo>
                      <a:pt x="20" y="4"/>
                    </a:lnTo>
                  </a:path>
                </a:pathLst>
              </a:custGeom>
              <a:solidFill>
                <a:srgbClr val="000000"/>
              </a:solidFill>
              <a:ln w="9525" cap="rnd">
                <a:noFill/>
                <a:round/>
                <a:headEnd/>
                <a:tailEnd/>
              </a:ln>
            </p:spPr>
            <p:txBody>
              <a:bodyPr/>
              <a:lstStyle/>
              <a:p>
                <a:endParaRPr lang="fr-FR"/>
              </a:p>
            </p:txBody>
          </p:sp>
          <p:sp>
            <p:nvSpPr>
              <p:cNvPr id="20695" name="Freeform 336"/>
              <p:cNvSpPr>
                <a:spLocks/>
              </p:cNvSpPr>
              <p:nvPr/>
            </p:nvSpPr>
            <p:spPr bwMode="auto">
              <a:xfrm>
                <a:off x="4044" y="3083"/>
                <a:ext cx="19" cy="19"/>
              </a:xfrm>
              <a:custGeom>
                <a:avLst/>
                <a:gdLst>
                  <a:gd name="T0" fmla="*/ 18 w 19"/>
                  <a:gd name="T1" fmla="*/ 7 h 19"/>
                  <a:gd name="T2" fmla="*/ 12 w 19"/>
                  <a:gd name="T3" fmla="*/ 0 h 19"/>
                  <a:gd name="T4" fmla="*/ 6 w 19"/>
                  <a:gd name="T5" fmla="*/ 0 h 19"/>
                  <a:gd name="T6" fmla="*/ 0 w 19"/>
                  <a:gd name="T7" fmla="*/ 7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2" y="0"/>
                    </a:lnTo>
                    <a:lnTo>
                      <a:pt x="6" y="0"/>
                    </a:lnTo>
                    <a:lnTo>
                      <a:pt x="0" y="7"/>
                    </a:lnTo>
                    <a:lnTo>
                      <a:pt x="0" y="12"/>
                    </a:lnTo>
                    <a:lnTo>
                      <a:pt x="6" y="18"/>
                    </a:lnTo>
                    <a:lnTo>
                      <a:pt x="12" y="18"/>
                    </a:lnTo>
                    <a:lnTo>
                      <a:pt x="18" y="12"/>
                    </a:lnTo>
                    <a:lnTo>
                      <a:pt x="18" y="7"/>
                    </a:lnTo>
                  </a:path>
                </a:pathLst>
              </a:custGeom>
              <a:solidFill>
                <a:srgbClr val="000000"/>
              </a:solidFill>
              <a:ln w="9525" cap="rnd">
                <a:noFill/>
                <a:round/>
                <a:headEnd/>
                <a:tailEnd/>
              </a:ln>
            </p:spPr>
            <p:txBody>
              <a:bodyPr/>
              <a:lstStyle/>
              <a:p>
                <a:endParaRPr lang="fr-FR"/>
              </a:p>
            </p:txBody>
          </p:sp>
          <p:sp>
            <p:nvSpPr>
              <p:cNvPr id="20696" name="Freeform 337"/>
              <p:cNvSpPr>
                <a:spLocks/>
              </p:cNvSpPr>
              <p:nvPr/>
            </p:nvSpPr>
            <p:spPr bwMode="auto">
              <a:xfrm>
                <a:off x="4055" y="3096"/>
                <a:ext cx="19" cy="18"/>
              </a:xfrm>
              <a:custGeom>
                <a:avLst/>
                <a:gdLst>
                  <a:gd name="T0" fmla="*/ 18 w 19"/>
                  <a:gd name="T1" fmla="*/ 7 h 18"/>
                  <a:gd name="T2" fmla="*/ 12 w 19"/>
                  <a:gd name="T3" fmla="*/ 0 h 18"/>
                  <a:gd name="T4" fmla="*/ 6 w 19"/>
                  <a:gd name="T5" fmla="*/ 0 h 18"/>
                  <a:gd name="T6" fmla="*/ 0 w 19"/>
                  <a:gd name="T7" fmla="*/ 7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7"/>
                    </a:moveTo>
                    <a:lnTo>
                      <a:pt x="12" y="0"/>
                    </a:lnTo>
                    <a:lnTo>
                      <a:pt x="6" y="0"/>
                    </a:lnTo>
                    <a:lnTo>
                      <a:pt x="0" y="7"/>
                    </a:lnTo>
                    <a:lnTo>
                      <a:pt x="0" y="12"/>
                    </a:lnTo>
                    <a:lnTo>
                      <a:pt x="6" y="17"/>
                    </a:lnTo>
                    <a:lnTo>
                      <a:pt x="12" y="17"/>
                    </a:lnTo>
                    <a:lnTo>
                      <a:pt x="18" y="12"/>
                    </a:lnTo>
                    <a:lnTo>
                      <a:pt x="18" y="7"/>
                    </a:lnTo>
                  </a:path>
                </a:pathLst>
              </a:custGeom>
              <a:solidFill>
                <a:srgbClr val="000000"/>
              </a:solidFill>
              <a:ln w="9525" cap="rnd">
                <a:noFill/>
                <a:round/>
                <a:headEnd/>
                <a:tailEnd/>
              </a:ln>
            </p:spPr>
            <p:txBody>
              <a:bodyPr/>
              <a:lstStyle/>
              <a:p>
                <a:endParaRPr lang="fr-FR"/>
              </a:p>
            </p:txBody>
          </p:sp>
          <p:sp>
            <p:nvSpPr>
              <p:cNvPr id="20697" name="Freeform 338"/>
              <p:cNvSpPr>
                <a:spLocks/>
              </p:cNvSpPr>
              <p:nvPr/>
            </p:nvSpPr>
            <p:spPr bwMode="auto">
              <a:xfrm>
                <a:off x="4061" y="3108"/>
                <a:ext cx="20" cy="19"/>
              </a:xfrm>
              <a:custGeom>
                <a:avLst/>
                <a:gdLst>
                  <a:gd name="T0" fmla="*/ 19 w 20"/>
                  <a:gd name="T1" fmla="*/ 6 h 19"/>
                  <a:gd name="T2" fmla="*/ 13 w 20"/>
                  <a:gd name="T3" fmla="*/ 0 h 19"/>
                  <a:gd name="T4" fmla="*/ 8 w 20"/>
                  <a:gd name="T5" fmla="*/ 0 h 19"/>
                  <a:gd name="T6" fmla="*/ 0 w 20"/>
                  <a:gd name="T7" fmla="*/ 6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3" y="0"/>
                    </a:lnTo>
                    <a:lnTo>
                      <a:pt x="8" y="0"/>
                    </a:lnTo>
                    <a:lnTo>
                      <a:pt x="0" y="6"/>
                    </a:lnTo>
                    <a:lnTo>
                      <a:pt x="0" y="12"/>
                    </a:lnTo>
                    <a:lnTo>
                      <a:pt x="8" y="18"/>
                    </a:lnTo>
                    <a:lnTo>
                      <a:pt x="13" y="18"/>
                    </a:lnTo>
                    <a:lnTo>
                      <a:pt x="19" y="12"/>
                    </a:lnTo>
                    <a:lnTo>
                      <a:pt x="19" y="6"/>
                    </a:lnTo>
                  </a:path>
                </a:pathLst>
              </a:custGeom>
              <a:solidFill>
                <a:srgbClr val="000000"/>
              </a:solidFill>
              <a:ln w="9525" cap="rnd">
                <a:noFill/>
                <a:round/>
                <a:headEnd/>
                <a:tailEnd/>
              </a:ln>
            </p:spPr>
            <p:txBody>
              <a:bodyPr/>
              <a:lstStyle/>
              <a:p>
                <a:endParaRPr lang="fr-FR"/>
              </a:p>
            </p:txBody>
          </p:sp>
          <p:sp>
            <p:nvSpPr>
              <p:cNvPr id="20698" name="Freeform 339"/>
              <p:cNvSpPr>
                <a:spLocks/>
              </p:cNvSpPr>
              <p:nvPr/>
            </p:nvSpPr>
            <p:spPr bwMode="auto">
              <a:xfrm>
                <a:off x="4069" y="3121"/>
                <a:ext cx="20" cy="19"/>
              </a:xfrm>
              <a:custGeom>
                <a:avLst/>
                <a:gdLst>
                  <a:gd name="T0" fmla="*/ 19 w 20"/>
                  <a:gd name="T1" fmla="*/ 5 h 19"/>
                  <a:gd name="T2" fmla="*/ 13 w 20"/>
                  <a:gd name="T3" fmla="*/ 0 h 19"/>
                  <a:gd name="T4" fmla="*/ 5 w 20"/>
                  <a:gd name="T5" fmla="*/ 0 h 19"/>
                  <a:gd name="T6" fmla="*/ 0 w 20"/>
                  <a:gd name="T7" fmla="*/ 5 h 19"/>
                  <a:gd name="T8" fmla="*/ 0 w 20"/>
                  <a:gd name="T9" fmla="*/ 10 h 19"/>
                  <a:gd name="T10" fmla="*/ 0 w 20"/>
                  <a:gd name="T11" fmla="*/ 10 h 19"/>
                  <a:gd name="T12" fmla="*/ 5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5" y="0"/>
                    </a:lnTo>
                    <a:lnTo>
                      <a:pt x="0" y="5"/>
                    </a:lnTo>
                    <a:lnTo>
                      <a:pt x="0" y="10"/>
                    </a:lnTo>
                    <a:lnTo>
                      <a:pt x="5"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699" name="Freeform 340"/>
              <p:cNvSpPr>
                <a:spLocks/>
              </p:cNvSpPr>
              <p:nvPr/>
            </p:nvSpPr>
            <p:spPr bwMode="auto">
              <a:xfrm>
                <a:off x="4078" y="3132"/>
                <a:ext cx="19" cy="19"/>
              </a:xfrm>
              <a:custGeom>
                <a:avLst/>
                <a:gdLst>
                  <a:gd name="T0" fmla="*/ 18 w 19"/>
                  <a:gd name="T1" fmla="*/ 5 h 19"/>
                  <a:gd name="T2" fmla="*/ 10 w 19"/>
                  <a:gd name="T3" fmla="*/ 0 h 19"/>
                  <a:gd name="T4" fmla="*/ 5 w 19"/>
                  <a:gd name="T5" fmla="*/ 0 h 19"/>
                  <a:gd name="T6" fmla="*/ 0 w 19"/>
                  <a:gd name="T7" fmla="*/ 5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0" y="0"/>
                    </a:lnTo>
                    <a:lnTo>
                      <a:pt x="5" y="0"/>
                    </a:lnTo>
                    <a:lnTo>
                      <a:pt x="0" y="5"/>
                    </a:lnTo>
                    <a:lnTo>
                      <a:pt x="0" y="12"/>
                    </a:lnTo>
                    <a:lnTo>
                      <a:pt x="5" y="18"/>
                    </a:lnTo>
                    <a:lnTo>
                      <a:pt x="10" y="18"/>
                    </a:lnTo>
                    <a:lnTo>
                      <a:pt x="18" y="12"/>
                    </a:lnTo>
                    <a:lnTo>
                      <a:pt x="18" y="5"/>
                    </a:lnTo>
                  </a:path>
                </a:pathLst>
              </a:custGeom>
              <a:solidFill>
                <a:srgbClr val="000000"/>
              </a:solidFill>
              <a:ln w="9525" cap="rnd">
                <a:noFill/>
                <a:round/>
                <a:headEnd/>
                <a:tailEnd/>
              </a:ln>
            </p:spPr>
            <p:txBody>
              <a:bodyPr/>
              <a:lstStyle/>
              <a:p>
                <a:endParaRPr lang="fr-FR"/>
              </a:p>
            </p:txBody>
          </p:sp>
          <p:sp>
            <p:nvSpPr>
              <p:cNvPr id="20700" name="Freeform 341"/>
              <p:cNvSpPr>
                <a:spLocks/>
              </p:cNvSpPr>
              <p:nvPr/>
            </p:nvSpPr>
            <p:spPr bwMode="auto">
              <a:xfrm>
                <a:off x="4088" y="3145"/>
                <a:ext cx="21" cy="19"/>
              </a:xfrm>
              <a:custGeom>
                <a:avLst/>
                <a:gdLst>
                  <a:gd name="T0" fmla="*/ 20 w 21"/>
                  <a:gd name="T1" fmla="*/ 5 h 19"/>
                  <a:gd name="T2" fmla="*/ 11 w 21"/>
                  <a:gd name="T3" fmla="*/ 0 h 19"/>
                  <a:gd name="T4" fmla="*/ 5 w 21"/>
                  <a:gd name="T5" fmla="*/ 0 h 19"/>
                  <a:gd name="T6" fmla="*/ 0 w 21"/>
                  <a:gd name="T7" fmla="*/ 5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1" y="0"/>
                    </a:lnTo>
                    <a:lnTo>
                      <a:pt x="5" y="0"/>
                    </a:lnTo>
                    <a:lnTo>
                      <a:pt x="0" y="5"/>
                    </a:lnTo>
                    <a:lnTo>
                      <a:pt x="0" y="12"/>
                    </a:lnTo>
                    <a:lnTo>
                      <a:pt x="5" y="18"/>
                    </a:lnTo>
                    <a:lnTo>
                      <a:pt x="11" y="18"/>
                    </a:lnTo>
                    <a:lnTo>
                      <a:pt x="20" y="12"/>
                    </a:lnTo>
                    <a:lnTo>
                      <a:pt x="20" y="5"/>
                    </a:lnTo>
                  </a:path>
                </a:pathLst>
              </a:custGeom>
              <a:solidFill>
                <a:srgbClr val="000000"/>
              </a:solidFill>
              <a:ln w="9525" cap="rnd">
                <a:noFill/>
                <a:round/>
                <a:headEnd/>
                <a:tailEnd/>
              </a:ln>
            </p:spPr>
            <p:txBody>
              <a:bodyPr/>
              <a:lstStyle/>
              <a:p>
                <a:endParaRPr lang="fr-FR"/>
              </a:p>
            </p:txBody>
          </p:sp>
          <p:sp>
            <p:nvSpPr>
              <p:cNvPr id="20701" name="Freeform 342"/>
              <p:cNvSpPr>
                <a:spLocks/>
              </p:cNvSpPr>
              <p:nvPr/>
            </p:nvSpPr>
            <p:spPr bwMode="auto">
              <a:xfrm>
                <a:off x="4096" y="3161"/>
                <a:ext cx="21" cy="17"/>
              </a:xfrm>
              <a:custGeom>
                <a:avLst/>
                <a:gdLst>
                  <a:gd name="T0" fmla="*/ 20 w 21"/>
                  <a:gd name="T1" fmla="*/ 5 h 17"/>
                  <a:gd name="T2" fmla="*/ 13 w 21"/>
                  <a:gd name="T3" fmla="*/ 0 h 17"/>
                  <a:gd name="T4" fmla="*/ 6 w 21"/>
                  <a:gd name="T5" fmla="*/ 0 h 17"/>
                  <a:gd name="T6" fmla="*/ 0 w 21"/>
                  <a:gd name="T7" fmla="*/ 5 h 17"/>
                  <a:gd name="T8" fmla="*/ 0 w 21"/>
                  <a:gd name="T9" fmla="*/ 10 h 17"/>
                  <a:gd name="T10" fmla="*/ 0 w 21"/>
                  <a:gd name="T11" fmla="*/ 10 h 17"/>
                  <a:gd name="T12" fmla="*/ 6 w 21"/>
                  <a:gd name="T13" fmla="*/ 16 h 17"/>
                  <a:gd name="T14" fmla="*/ 13 w 21"/>
                  <a:gd name="T15" fmla="*/ 16 h 17"/>
                  <a:gd name="T16" fmla="*/ 20 w 21"/>
                  <a:gd name="T17" fmla="*/ 10 h 17"/>
                  <a:gd name="T18" fmla="*/ 20 w 21"/>
                  <a:gd name="T19" fmla="*/ 5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7"/>
                  <a:gd name="T32" fmla="*/ 21 w 21"/>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7">
                    <a:moveTo>
                      <a:pt x="20" y="5"/>
                    </a:moveTo>
                    <a:lnTo>
                      <a:pt x="13" y="0"/>
                    </a:lnTo>
                    <a:lnTo>
                      <a:pt x="6" y="0"/>
                    </a:lnTo>
                    <a:lnTo>
                      <a:pt x="0" y="5"/>
                    </a:lnTo>
                    <a:lnTo>
                      <a:pt x="0" y="10"/>
                    </a:lnTo>
                    <a:lnTo>
                      <a:pt x="6" y="16"/>
                    </a:lnTo>
                    <a:lnTo>
                      <a:pt x="13" y="16"/>
                    </a:lnTo>
                    <a:lnTo>
                      <a:pt x="20" y="10"/>
                    </a:lnTo>
                    <a:lnTo>
                      <a:pt x="20" y="5"/>
                    </a:lnTo>
                  </a:path>
                </a:pathLst>
              </a:custGeom>
              <a:solidFill>
                <a:srgbClr val="000000"/>
              </a:solidFill>
              <a:ln w="9525" cap="rnd">
                <a:noFill/>
                <a:round/>
                <a:headEnd/>
                <a:tailEnd/>
              </a:ln>
            </p:spPr>
            <p:txBody>
              <a:bodyPr/>
              <a:lstStyle/>
              <a:p>
                <a:endParaRPr lang="fr-FR"/>
              </a:p>
            </p:txBody>
          </p:sp>
          <p:sp>
            <p:nvSpPr>
              <p:cNvPr id="20702" name="Freeform 343"/>
              <p:cNvSpPr>
                <a:spLocks/>
              </p:cNvSpPr>
              <p:nvPr/>
            </p:nvSpPr>
            <p:spPr bwMode="auto">
              <a:xfrm>
                <a:off x="4105" y="3172"/>
                <a:ext cx="19" cy="19"/>
              </a:xfrm>
              <a:custGeom>
                <a:avLst/>
                <a:gdLst>
                  <a:gd name="T0" fmla="*/ 18 w 19"/>
                  <a:gd name="T1" fmla="*/ 5 h 19"/>
                  <a:gd name="T2" fmla="*/ 12 w 19"/>
                  <a:gd name="T3" fmla="*/ 0 h 19"/>
                  <a:gd name="T4" fmla="*/ 5 w 19"/>
                  <a:gd name="T5" fmla="*/ 0 h 19"/>
                  <a:gd name="T6" fmla="*/ 0 w 19"/>
                  <a:gd name="T7" fmla="*/ 5 h 19"/>
                  <a:gd name="T8" fmla="*/ 0 w 19"/>
                  <a:gd name="T9" fmla="*/ 10 h 19"/>
                  <a:gd name="T10" fmla="*/ 0 w 19"/>
                  <a:gd name="T11" fmla="*/ 10 h 19"/>
                  <a:gd name="T12" fmla="*/ 5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0"/>
                    </a:lnTo>
                    <a:lnTo>
                      <a:pt x="5"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703" name="Freeform 344"/>
              <p:cNvSpPr>
                <a:spLocks/>
              </p:cNvSpPr>
              <p:nvPr/>
            </p:nvSpPr>
            <p:spPr bwMode="auto">
              <a:xfrm>
                <a:off x="4113" y="3185"/>
                <a:ext cx="19" cy="17"/>
              </a:xfrm>
              <a:custGeom>
                <a:avLst/>
                <a:gdLst>
                  <a:gd name="T0" fmla="*/ 18 w 19"/>
                  <a:gd name="T1" fmla="*/ 4 h 17"/>
                  <a:gd name="T2" fmla="*/ 10 w 19"/>
                  <a:gd name="T3" fmla="*/ 0 h 17"/>
                  <a:gd name="T4" fmla="*/ 5 w 19"/>
                  <a:gd name="T5" fmla="*/ 0 h 17"/>
                  <a:gd name="T6" fmla="*/ 0 w 19"/>
                  <a:gd name="T7" fmla="*/ 4 h 17"/>
                  <a:gd name="T8" fmla="*/ 0 w 19"/>
                  <a:gd name="T9" fmla="*/ 11 h 17"/>
                  <a:gd name="T10" fmla="*/ 0 w 19"/>
                  <a:gd name="T11" fmla="*/ 11 h 17"/>
                  <a:gd name="T12" fmla="*/ 5 w 19"/>
                  <a:gd name="T13" fmla="*/ 16 h 17"/>
                  <a:gd name="T14" fmla="*/ 10 w 19"/>
                  <a:gd name="T15" fmla="*/ 16 h 17"/>
                  <a:gd name="T16" fmla="*/ 18 w 19"/>
                  <a:gd name="T17" fmla="*/ 11 h 17"/>
                  <a:gd name="T18" fmla="*/ 18 w 19"/>
                  <a:gd name="T19" fmla="*/ 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7"/>
                  <a:gd name="T32" fmla="*/ 19 w 19"/>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7">
                    <a:moveTo>
                      <a:pt x="18" y="4"/>
                    </a:moveTo>
                    <a:lnTo>
                      <a:pt x="10" y="0"/>
                    </a:lnTo>
                    <a:lnTo>
                      <a:pt x="5" y="0"/>
                    </a:lnTo>
                    <a:lnTo>
                      <a:pt x="0" y="4"/>
                    </a:lnTo>
                    <a:lnTo>
                      <a:pt x="0" y="11"/>
                    </a:lnTo>
                    <a:lnTo>
                      <a:pt x="5" y="16"/>
                    </a:lnTo>
                    <a:lnTo>
                      <a:pt x="10" y="16"/>
                    </a:lnTo>
                    <a:lnTo>
                      <a:pt x="18" y="11"/>
                    </a:lnTo>
                    <a:lnTo>
                      <a:pt x="18" y="4"/>
                    </a:lnTo>
                  </a:path>
                </a:pathLst>
              </a:custGeom>
              <a:solidFill>
                <a:srgbClr val="000000"/>
              </a:solidFill>
              <a:ln w="9525" cap="rnd">
                <a:noFill/>
                <a:round/>
                <a:headEnd/>
                <a:tailEnd/>
              </a:ln>
            </p:spPr>
            <p:txBody>
              <a:bodyPr/>
              <a:lstStyle/>
              <a:p>
                <a:endParaRPr lang="fr-FR"/>
              </a:p>
            </p:txBody>
          </p:sp>
          <p:sp>
            <p:nvSpPr>
              <p:cNvPr id="20704" name="Freeform 345"/>
              <p:cNvSpPr>
                <a:spLocks/>
              </p:cNvSpPr>
              <p:nvPr/>
            </p:nvSpPr>
            <p:spPr bwMode="auto">
              <a:xfrm>
                <a:off x="4123" y="3196"/>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705" name="Freeform 346"/>
              <p:cNvSpPr>
                <a:spLocks/>
              </p:cNvSpPr>
              <p:nvPr/>
            </p:nvSpPr>
            <p:spPr bwMode="auto">
              <a:xfrm>
                <a:off x="4131" y="3209"/>
                <a:ext cx="20" cy="17"/>
              </a:xfrm>
              <a:custGeom>
                <a:avLst/>
                <a:gdLst>
                  <a:gd name="T0" fmla="*/ 19 w 20"/>
                  <a:gd name="T1" fmla="*/ 6 h 17"/>
                  <a:gd name="T2" fmla="*/ 12 w 20"/>
                  <a:gd name="T3" fmla="*/ 0 h 17"/>
                  <a:gd name="T4" fmla="*/ 6 w 20"/>
                  <a:gd name="T5" fmla="*/ 0 h 17"/>
                  <a:gd name="T6" fmla="*/ 0 w 20"/>
                  <a:gd name="T7" fmla="*/ 6 h 17"/>
                  <a:gd name="T8" fmla="*/ 0 w 20"/>
                  <a:gd name="T9" fmla="*/ 11 h 17"/>
                  <a:gd name="T10" fmla="*/ 0 w 20"/>
                  <a:gd name="T11" fmla="*/ 11 h 17"/>
                  <a:gd name="T12" fmla="*/ 6 w 20"/>
                  <a:gd name="T13" fmla="*/ 16 h 17"/>
                  <a:gd name="T14" fmla="*/ 12 w 20"/>
                  <a:gd name="T15" fmla="*/ 16 h 17"/>
                  <a:gd name="T16" fmla="*/ 19 w 20"/>
                  <a:gd name="T17" fmla="*/ 11 h 17"/>
                  <a:gd name="T18" fmla="*/ 19 w 20"/>
                  <a:gd name="T19" fmla="*/ 6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7"/>
                  <a:gd name="T32" fmla="*/ 20 w 20"/>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7">
                    <a:moveTo>
                      <a:pt x="19" y="6"/>
                    </a:moveTo>
                    <a:lnTo>
                      <a:pt x="12" y="0"/>
                    </a:lnTo>
                    <a:lnTo>
                      <a:pt x="6" y="0"/>
                    </a:lnTo>
                    <a:lnTo>
                      <a:pt x="0" y="6"/>
                    </a:lnTo>
                    <a:lnTo>
                      <a:pt x="0" y="11"/>
                    </a:lnTo>
                    <a:lnTo>
                      <a:pt x="6" y="16"/>
                    </a:lnTo>
                    <a:lnTo>
                      <a:pt x="12" y="16"/>
                    </a:lnTo>
                    <a:lnTo>
                      <a:pt x="19" y="11"/>
                    </a:lnTo>
                    <a:lnTo>
                      <a:pt x="19" y="6"/>
                    </a:lnTo>
                  </a:path>
                </a:pathLst>
              </a:custGeom>
              <a:solidFill>
                <a:srgbClr val="000000"/>
              </a:solidFill>
              <a:ln w="9525" cap="rnd">
                <a:noFill/>
                <a:round/>
                <a:headEnd/>
                <a:tailEnd/>
              </a:ln>
            </p:spPr>
            <p:txBody>
              <a:bodyPr/>
              <a:lstStyle/>
              <a:p>
                <a:endParaRPr lang="fr-FR"/>
              </a:p>
            </p:txBody>
          </p:sp>
          <p:sp>
            <p:nvSpPr>
              <p:cNvPr id="20706" name="Freeform 347"/>
              <p:cNvSpPr>
                <a:spLocks/>
              </p:cNvSpPr>
              <p:nvPr/>
            </p:nvSpPr>
            <p:spPr bwMode="auto">
              <a:xfrm>
                <a:off x="4139" y="3221"/>
                <a:ext cx="19" cy="19"/>
              </a:xfrm>
              <a:custGeom>
                <a:avLst/>
                <a:gdLst>
                  <a:gd name="T0" fmla="*/ 18 w 19"/>
                  <a:gd name="T1" fmla="*/ 6 h 19"/>
                  <a:gd name="T2" fmla="*/ 12 w 19"/>
                  <a:gd name="T3" fmla="*/ 0 h 19"/>
                  <a:gd name="T4" fmla="*/ 7 w 19"/>
                  <a:gd name="T5" fmla="*/ 0 h 19"/>
                  <a:gd name="T6" fmla="*/ 0 w 19"/>
                  <a:gd name="T7" fmla="*/ 6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7" y="0"/>
                    </a:lnTo>
                    <a:lnTo>
                      <a:pt x="0" y="6"/>
                    </a:lnTo>
                    <a:lnTo>
                      <a:pt x="0" y="12"/>
                    </a:lnTo>
                    <a:lnTo>
                      <a:pt x="7"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707" name="Freeform 348"/>
              <p:cNvSpPr>
                <a:spLocks/>
              </p:cNvSpPr>
              <p:nvPr/>
            </p:nvSpPr>
            <p:spPr bwMode="auto">
              <a:xfrm>
                <a:off x="4146" y="3234"/>
                <a:ext cx="21" cy="18"/>
              </a:xfrm>
              <a:custGeom>
                <a:avLst/>
                <a:gdLst>
                  <a:gd name="T0" fmla="*/ 20 w 21"/>
                  <a:gd name="T1" fmla="*/ 4 h 18"/>
                  <a:gd name="T2" fmla="*/ 14 w 21"/>
                  <a:gd name="T3" fmla="*/ 0 h 18"/>
                  <a:gd name="T4" fmla="*/ 5 w 21"/>
                  <a:gd name="T5" fmla="*/ 0 h 18"/>
                  <a:gd name="T6" fmla="*/ 0 w 21"/>
                  <a:gd name="T7" fmla="*/ 4 h 18"/>
                  <a:gd name="T8" fmla="*/ 0 w 21"/>
                  <a:gd name="T9" fmla="*/ 9 h 18"/>
                  <a:gd name="T10" fmla="*/ 0 w 21"/>
                  <a:gd name="T11" fmla="*/ 9 h 18"/>
                  <a:gd name="T12" fmla="*/ 5 w 21"/>
                  <a:gd name="T13" fmla="*/ 17 h 18"/>
                  <a:gd name="T14" fmla="*/ 14 w 21"/>
                  <a:gd name="T15" fmla="*/ 17 h 18"/>
                  <a:gd name="T16" fmla="*/ 20 w 21"/>
                  <a:gd name="T17" fmla="*/ 9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4" y="0"/>
                    </a:lnTo>
                    <a:lnTo>
                      <a:pt x="5" y="0"/>
                    </a:lnTo>
                    <a:lnTo>
                      <a:pt x="0" y="4"/>
                    </a:lnTo>
                    <a:lnTo>
                      <a:pt x="0" y="9"/>
                    </a:lnTo>
                    <a:lnTo>
                      <a:pt x="5" y="17"/>
                    </a:lnTo>
                    <a:lnTo>
                      <a:pt x="14" y="17"/>
                    </a:lnTo>
                    <a:lnTo>
                      <a:pt x="20" y="9"/>
                    </a:lnTo>
                    <a:lnTo>
                      <a:pt x="20" y="4"/>
                    </a:lnTo>
                  </a:path>
                </a:pathLst>
              </a:custGeom>
              <a:solidFill>
                <a:srgbClr val="000000"/>
              </a:solidFill>
              <a:ln w="9525" cap="rnd">
                <a:noFill/>
                <a:round/>
                <a:headEnd/>
                <a:tailEnd/>
              </a:ln>
            </p:spPr>
            <p:txBody>
              <a:bodyPr/>
              <a:lstStyle/>
              <a:p>
                <a:endParaRPr lang="fr-FR"/>
              </a:p>
            </p:txBody>
          </p:sp>
          <p:sp>
            <p:nvSpPr>
              <p:cNvPr id="20708" name="Freeform 349"/>
              <p:cNvSpPr>
                <a:spLocks/>
              </p:cNvSpPr>
              <p:nvPr/>
            </p:nvSpPr>
            <p:spPr bwMode="auto">
              <a:xfrm>
                <a:off x="4157" y="3245"/>
                <a:ext cx="20" cy="19"/>
              </a:xfrm>
              <a:custGeom>
                <a:avLst/>
                <a:gdLst>
                  <a:gd name="T0" fmla="*/ 19 w 20"/>
                  <a:gd name="T1" fmla="*/ 5 h 19"/>
                  <a:gd name="T2" fmla="*/ 10 w 20"/>
                  <a:gd name="T3" fmla="*/ 0 h 19"/>
                  <a:gd name="T4" fmla="*/ 5 w 20"/>
                  <a:gd name="T5" fmla="*/ 0 h 19"/>
                  <a:gd name="T6" fmla="*/ 0 w 20"/>
                  <a:gd name="T7" fmla="*/ 5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0" y="0"/>
                    </a:lnTo>
                    <a:lnTo>
                      <a:pt x="5" y="0"/>
                    </a:lnTo>
                    <a:lnTo>
                      <a:pt x="0" y="5"/>
                    </a:lnTo>
                    <a:lnTo>
                      <a:pt x="0" y="12"/>
                    </a:lnTo>
                    <a:lnTo>
                      <a:pt x="5" y="18"/>
                    </a:lnTo>
                    <a:lnTo>
                      <a:pt x="10" y="18"/>
                    </a:lnTo>
                    <a:lnTo>
                      <a:pt x="19" y="12"/>
                    </a:lnTo>
                    <a:lnTo>
                      <a:pt x="19" y="5"/>
                    </a:lnTo>
                  </a:path>
                </a:pathLst>
              </a:custGeom>
              <a:solidFill>
                <a:srgbClr val="000000"/>
              </a:solidFill>
              <a:ln w="9525" cap="rnd">
                <a:noFill/>
                <a:round/>
                <a:headEnd/>
                <a:tailEnd/>
              </a:ln>
            </p:spPr>
            <p:txBody>
              <a:bodyPr/>
              <a:lstStyle/>
              <a:p>
                <a:endParaRPr lang="fr-FR"/>
              </a:p>
            </p:txBody>
          </p:sp>
          <p:sp>
            <p:nvSpPr>
              <p:cNvPr id="20709" name="Freeform 350"/>
              <p:cNvSpPr>
                <a:spLocks/>
              </p:cNvSpPr>
              <p:nvPr/>
            </p:nvSpPr>
            <p:spPr bwMode="auto">
              <a:xfrm>
                <a:off x="4166" y="3258"/>
                <a:ext cx="19" cy="18"/>
              </a:xfrm>
              <a:custGeom>
                <a:avLst/>
                <a:gdLst>
                  <a:gd name="T0" fmla="*/ 18 w 19"/>
                  <a:gd name="T1" fmla="*/ 4 h 18"/>
                  <a:gd name="T2" fmla="*/ 12 w 19"/>
                  <a:gd name="T3" fmla="*/ 0 h 18"/>
                  <a:gd name="T4" fmla="*/ 6 w 19"/>
                  <a:gd name="T5" fmla="*/ 0 h 18"/>
                  <a:gd name="T6" fmla="*/ 0 w 19"/>
                  <a:gd name="T7" fmla="*/ 4 h 18"/>
                  <a:gd name="T8" fmla="*/ 0 w 19"/>
                  <a:gd name="T9" fmla="*/ 12 h 18"/>
                  <a:gd name="T10" fmla="*/ 0 w 19"/>
                  <a:gd name="T11" fmla="*/ 12 h 18"/>
                  <a:gd name="T12" fmla="*/ 6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6" y="0"/>
                    </a:lnTo>
                    <a:lnTo>
                      <a:pt x="0" y="4"/>
                    </a:lnTo>
                    <a:lnTo>
                      <a:pt x="0" y="12"/>
                    </a:lnTo>
                    <a:lnTo>
                      <a:pt x="6"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710" name="Freeform 351"/>
              <p:cNvSpPr>
                <a:spLocks/>
              </p:cNvSpPr>
              <p:nvPr/>
            </p:nvSpPr>
            <p:spPr bwMode="auto">
              <a:xfrm>
                <a:off x="4172" y="3269"/>
                <a:ext cx="20" cy="19"/>
              </a:xfrm>
              <a:custGeom>
                <a:avLst/>
                <a:gdLst>
                  <a:gd name="T0" fmla="*/ 19 w 20"/>
                  <a:gd name="T1" fmla="*/ 7 h 19"/>
                  <a:gd name="T2" fmla="*/ 13 w 20"/>
                  <a:gd name="T3" fmla="*/ 0 h 19"/>
                  <a:gd name="T4" fmla="*/ 8 w 20"/>
                  <a:gd name="T5" fmla="*/ 0 h 19"/>
                  <a:gd name="T6" fmla="*/ 0 w 20"/>
                  <a:gd name="T7" fmla="*/ 7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3" y="0"/>
                    </a:lnTo>
                    <a:lnTo>
                      <a:pt x="8" y="0"/>
                    </a:lnTo>
                    <a:lnTo>
                      <a:pt x="0" y="7"/>
                    </a:lnTo>
                    <a:lnTo>
                      <a:pt x="0" y="12"/>
                    </a:lnTo>
                    <a:lnTo>
                      <a:pt x="8" y="18"/>
                    </a:lnTo>
                    <a:lnTo>
                      <a:pt x="13" y="18"/>
                    </a:lnTo>
                    <a:lnTo>
                      <a:pt x="19" y="12"/>
                    </a:lnTo>
                    <a:lnTo>
                      <a:pt x="19" y="7"/>
                    </a:lnTo>
                  </a:path>
                </a:pathLst>
              </a:custGeom>
              <a:solidFill>
                <a:srgbClr val="000000"/>
              </a:solidFill>
              <a:ln w="9525" cap="rnd">
                <a:noFill/>
                <a:round/>
                <a:headEnd/>
                <a:tailEnd/>
              </a:ln>
            </p:spPr>
            <p:txBody>
              <a:bodyPr/>
              <a:lstStyle/>
              <a:p>
                <a:endParaRPr lang="fr-FR"/>
              </a:p>
            </p:txBody>
          </p:sp>
          <p:sp>
            <p:nvSpPr>
              <p:cNvPr id="20711" name="Freeform 352"/>
              <p:cNvSpPr>
                <a:spLocks/>
              </p:cNvSpPr>
              <p:nvPr/>
            </p:nvSpPr>
            <p:spPr bwMode="auto">
              <a:xfrm>
                <a:off x="4180" y="3283"/>
                <a:ext cx="20" cy="18"/>
              </a:xfrm>
              <a:custGeom>
                <a:avLst/>
                <a:gdLst>
                  <a:gd name="T0" fmla="*/ 19 w 20"/>
                  <a:gd name="T1" fmla="*/ 5 h 18"/>
                  <a:gd name="T2" fmla="*/ 13 w 20"/>
                  <a:gd name="T3" fmla="*/ 0 h 18"/>
                  <a:gd name="T4" fmla="*/ 5 w 20"/>
                  <a:gd name="T5" fmla="*/ 0 h 18"/>
                  <a:gd name="T6" fmla="*/ 0 w 20"/>
                  <a:gd name="T7" fmla="*/ 5 h 18"/>
                  <a:gd name="T8" fmla="*/ 0 w 20"/>
                  <a:gd name="T9" fmla="*/ 11 h 18"/>
                  <a:gd name="T10" fmla="*/ 0 w 20"/>
                  <a:gd name="T11" fmla="*/ 11 h 18"/>
                  <a:gd name="T12" fmla="*/ 5 w 20"/>
                  <a:gd name="T13" fmla="*/ 17 h 18"/>
                  <a:gd name="T14" fmla="*/ 13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3" y="0"/>
                    </a:lnTo>
                    <a:lnTo>
                      <a:pt x="5" y="0"/>
                    </a:lnTo>
                    <a:lnTo>
                      <a:pt x="0" y="5"/>
                    </a:lnTo>
                    <a:lnTo>
                      <a:pt x="0" y="11"/>
                    </a:lnTo>
                    <a:lnTo>
                      <a:pt x="5" y="17"/>
                    </a:lnTo>
                    <a:lnTo>
                      <a:pt x="13" y="17"/>
                    </a:lnTo>
                    <a:lnTo>
                      <a:pt x="19" y="11"/>
                    </a:lnTo>
                    <a:lnTo>
                      <a:pt x="19" y="5"/>
                    </a:lnTo>
                  </a:path>
                </a:pathLst>
              </a:custGeom>
              <a:solidFill>
                <a:srgbClr val="000000"/>
              </a:solidFill>
              <a:ln w="9525" cap="rnd">
                <a:noFill/>
                <a:round/>
                <a:headEnd/>
                <a:tailEnd/>
              </a:ln>
            </p:spPr>
            <p:txBody>
              <a:bodyPr/>
              <a:lstStyle/>
              <a:p>
                <a:endParaRPr lang="fr-FR"/>
              </a:p>
            </p:txBody>
          </p:sp>
          <p:sp>
            <p:nvSpPr>
              <p:cNvPr id="20712" name="Freeform 353"/>
              <p:cNvSpPr>
                <a:spLocks/>
              </p:cNvSpPr>
              <p:nvPr/>
            </p:nvSpPr>
            <p:spPr bwMode="auto">
              <a:xfrm>
                <a:off x="4191" y="3295"/>
                <a:ext cx="20" cy="18"/>
              </a:xfrm>
              <a:custGeom>
                <a:avLst/>
                <a:gdLst>
                  <a:gd name="T0" fmla="*/ 19 w 20"/>
                  <a:gd name="T1" fmla="*/ 4 h 18"/>
                  <a:gd name="T2" fmla="*/ 13 w 20"/>
                  <a:gd name="T3" fmla="*/ 0 h 18"/>
                  <a:gd name="T4" fmla="*/ 5 w 20"/>
                  <a:gd name="T5" fmla="*/ 0 h 18"/>
                  <a:gd name="T6" fmla="*/ 0 w 20"/>
                  <a:gd name="T7" fmla="*/ 4 h 18"/>
                  <a:gd name="T8" fmla="*/ 0 w 20"/>
                  <a:gd name="T9" fmla="*/ 9 h 18"/>
                  <a:gd name="T10" fmla="*/ 0 w 20"/>
                  <a:gd name="T11" fmla="*/ 9 h 18"/>
                  <a:gd name="T12" fmla="*/ 5 w 20"/>
                  <a:gd name="T13" fmla="*/ 17 h 18"/>
                  <a:gd name="T14" fmla="*/ 13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3" y="0"/>
                    </a:lnTo>
                    <a:lnTo>
                      <a:pt x="5" y="0"/>
                    </a:lnTo>
                    <a:lnTo>
                      <a:pt x="0" y="4"/>
                    </a:lnTo>
                    <a:lnTo>
                      <a:pt x="0" y="9"/>
                    </a:lnTo>
                    <a:lnTo>
                      <a:pt x="5" y="17"/>
                    </a:lnTo>
                    <a:lnTo>
                      <a:pt x="13" y="17"/>
                    </a:lnTo>
                    <a:lnTo>
                      <a:pt x="19" y="9"/>
                    </a:lnTo>
                    <a:lnTo>
                      <a:pt x="19" y="4"/>
                    </a:lnTo>
                  </a:path>
                </a:pathLst>
              </a:custGeom>
              <a:solidFill>
                <a:srgbClr val="000000"/>
              </a:solidFill>
              <a:ln w="9525" cap="rnd">
                <a:noFill/>
                <a:round/>
                <a:headEnd/>
                <a:tailEnd/>
              </a:ln>
            </p:spPr>
            <p:txBody>
              <a:bodyPr/>
              <a:lstStyle/>
              <a:p>
                <a:endParaRPr lang="fr-FR"/>
              </a:p>
            </p:txBody>
          </p:sp>
          <p:sp>
            <p:nvSpPr>
              <p:cNvPr id="20713" name="Freeform 354"/>
              <p:cNvSpPr>
                <a:spLocks/>
              </p:cNvSpPr>
              <p:nvPr/>
            </p:nvSpPr>
            <p:spPr bwMode="auto">
              <a:xfrm>
                <a:off x="4199" y="3307"/>
                <a:ext cx="21" cy="18"/>
              </a:xfrm>
              <a:custGeom>
                <a:avLst/>
                <a:gdLst>
                  <a:gd name="T0" fmla="*/ 20 w 21"/>
                  <a:gd name="T1" fmla="*/ 4 h 18"/>
                  <a:gd name="T2" fmla="*/ 11 w 21"/>
                  <a:gd name="T3" fmla="*/ 0 h 18"/>
                  <a:gd name="T4" fmla="*/ 5 w 21"/>
                  <a:gd name="T5" fmla="*/ 0 h 18"/>
                  <a:gd name="T6" fmla="*/ 0 w 21"/>
                  <a:gd name="T7" fmla="*/ 4 h 18"/>
                  <a:gd name="T8" fmla="*/ 0 w 21"/>
                  <a:gd name="T9" fmla="*/ 12 h 18"/>
                  <a:gd name="T10" fmla="*/ 0 w 21"/>
                  <a:gd name="T11" fmla="*/ 12 h 18"/>
                  <a:gd name="T12" fmla="*/ 5 w 21"/>
                  <a:gd name="T13" fmla="*/ 17 h 18"/>
                  <a:gd name="T14" fmla="*/ 11 w 21"/>
                  <a:gd name="T15" fmla="*/ 17 h 18"/>
                  <a:gd name="T16" fmla="*/ 20 w 21"/>
                  <a:gd name="T17" fmla="*/ 12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1" y="0"/>
                    </a:lnTo>
                    <a:lnTo>
                      <a:pt x="5" y="0"/>
                    </a:lnTo>
                    <a:lnTo>
                      <a:pt x="0" y="4"/>
                    </a:lnTo>
                    <a:lnTo>
                      <a:pt x="0" y="12"/>
                    </a:lnTo>
                    <a:lnTo>
                      <a:pt x="5" y="17"/>
                    </a:lnTo>
                    <a:lnTo>
                      <a:pt x="11" y="17"/>
                    </a:lnTo>
                    <a:lnTo>
                      <a:pt x="20" y="12"/>
                    </a:lnTo>
                    <a:lnTo>
                      <a:pt x="20" y="4"/>
                    </a:lnTo>
                  </a:path>
                </a:pathLst>
              </a:custGeom>
              <a:solidFill>
                <a:srgbClr val="000000"/>
              </a:solidFill>
              <a:ln w="9525" cap="rnd">
                <a:noFill/>
                <a:round/>
                <a:headEnd/>
                <a:tailEnd/>
              </a:ln>
            </p:spPr>
            <p:txBody>
              <a:bodyPr/>
              <a:lstStyle/>
              <a:p>
                <a:endParaRPr lang="fr-FR"/>
              </a:p>
            </p:txBody>
          </p:sp>
          <p:sp>
            <p:nvSpPr>
              <p:cNvPr id="20714" name="Freeform 355"/>
              <p:cNvSpPr>
                <a:spLocks/>
              </p:cNvSpPr>
              <p:nvPr/>
            </p:nvSpPr>
            <p:spPr bwMode="auto">
              <a:xfrm>
                <a:off x="4207" y="3319"/>
                <a:ext cx="21" cy="18"/>
              </a:xfrm>
              <a:custGeom>
                <a:avLst/>
                <a:gdLst>
                  <a:gd name="T0" fmla="*/ 20 w 21"/>
                  <a:gd name="T1" fmla="*/ 4 h 18"/>
                  <a:gd name="T2" fmla="*/ 13 w 21"/>
                  <a:gd name="T3" fmla="*/ 0 h 18"/>
                  <a:gd name="T4" fmla="*/ 6 w 21"/>
                  <a:gd name="T5" fmla="*/ 0 h 18"/>
                  <a:gd name="T6" fmla="*/ 0 w 21"/>
                  <a:gd name="T7" fmla="*/ 4 h 18"/>
                  <a:gd name="T8" fmla="*/ 0 w 21"/>
                  <a:gd name="T9" fmla="*/ 12 h 18"/>
                  <a:gd name="T10" fmla="*/ 0 w 21"/>
                  <a:gd name="T11" fmla="*/ 12 h 18"/>
                  <a:gd name="T12" fmla="*/ 6 w 21"/>
                  <a:gd name="T13" fmla="*/ 17 h 18"/>
                  <a:gd name="T14" fmla="*/ 13 w 21"/>
                  <a:gd name="T15" fmla="*/ 17 h 18"/>
                  <a:gd name="T16" fmla="*/ 20 w 21"/>
                  <a:gd name="T17" fmla="*/ 12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3" y="0"/>
                    </a:lnTo>
                    <a:lnTo>
                      <a:pt x="6" y="0"/>
                    </a:lnTo>
                    <a:lnTo>
                      <a:pt x="0" y="4"/>
                    </a:lnTo>
                    <a:lnTo>
                      <a:pt x="0" y="12"/>
                    </a:lnTo>
                    <a:lnTo>
                      <a:pt x="6" y="17"/>
                    </a:lnTo>
                    <a:lnTo>
                      <a:pt x="13" y="17"/>
                    </a:lnTo>
                    <a:lnTo>
                      <a:pt x="20" y="12"/>
                    </a:lnTo>
                    <a:lnTo>
                      <a:pt x="20" y="4"/>
                    </a:lnTo>
                  </a:path>
                </a:pathLst>
              </a:custGeom>
              <a:solidFill>
                <a:srgbClr val="000000"/>
              </a:solidFill>
              <a:ln w="9525" cap="rnd">
                <a:noFill/>
                <a:round/>
                <a:headEnd/>
                <a:tailEnd/>
              </a:ln>
            </p:spPr>
            <p:txBody>
              <a:bodyPr/>
              <a:lstStyle/>
              <a:p>
                <a:endParaRPr lang="fr-FR"/>
              </a:p>
            </p:txBody>
          </p:sp>
          <p:sp>
            <p:nvSpPr>
              <p:cNvPr id="20715" name="Freeform 356"/>
              <p:cNvSpPr>
                <a:spLocks/>
              </p:cNvSpPr>
              <p:nvPr/>
            </p:nvSpPr>
            <p:spPr bwMode="auto">
              <a:xfrm>
                <a:off x="4215" y="3331"/>
                <a:ext cx="20" cy="18"/>
              </a:xfrm>
              <a:custGeom>
                <a:avLst/>
                <a:gdLst>
                  <a:gd name="T0" fmla="*/ 19 w 20"/>
                  <a:gd name="T1" fmla="*/ 7 h 18"/>
                  <a:gd name="T2" fmla="*/ 13 w 20"/>
                  <a:gd name="T3" fmla="*/ 0 h 18"/>
                  <a:gd name="T4" fmla="*/ 5 w 20"/>
                  <a:gd name="T5" fmla="*/ 0 h 18"/>
                  <a:gd name="T6" fmla="*/ 0 w 20"/>
                  <a:gd name="T7" fmla="*/ 7 h 18"/>
                  <a:gd name="T8" fmla="*/ 0 w 20"/>
                  <a:gd name="T9" fmla="*/ 12 h 18"/>
                  <a:gd name="T10" fmla="*/ 0 w 20"/>
                  <a:gd name="T11" fmla="*/ 12 h 18"/>
                  <a:gd name="T12" fmla="*/ 5 w 20"/>
                  <a:gd name="T13" fmla="*/ 17 h 18"/>
                  <a:gd name="T14" fmla="*/ 13 w 20"/>
                  <a:gd name="T15" fmla="*/ 17 h 18"/>
                  <a:gd name="T16" fmla="*/ 19 w 20"/>
                  <a:gd name="T17" fmla="*/ 12 h 18"/>
                  <a:gd name="T18" fmla="*/ 19 w 20"/>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7"/>
                    </a:moveTo>
                    <a:lnTo>
                      <a:pt x="13" y="0"/>
                    </a:lnTo>
                    <a:lnTo>
                      <a:pt x="5" y="0"/>
                    </a:lnTo>
                    <a:lnTo>
                      <a:pt x="0" y="7"/>
                    </a:lnTo>
                    <a:lnTo>
                      <a:pt x="0" y="12"/>
                    </a:lnTo>
                    <a:lnTo>
                      <a:pt x="5" y="17"/>
                    </a:lnTo>
                    <a:lnTo>
                      <a:pt x="13" y="17"/>
                    </a:lnTo>
                    <a:lnTo>
                      <a:pt x="19" y="12"/>
                    </a:lnTo>
                    <a:lnTo>
                      <a:pt x="19" y="7"/>
                    </a:lnTo>
                  </a:path>
                </a:pathLst>
              </a:custGeom>
              <a:solidFill>
                <a:srgbClr val="000000"/>
              </a:solidFill>
              <a:ln w="9525" cap="rnd">
                <a:noFill/>
                <a:round/>
                <a:headEnd/>
                <a:tailEnd/>
              </a:ln>
            </p:spPr>
            <p:txBody>
              <a:bodyPr/>
              <a:lstStyle/>
              <a:p>
                <a:endParaRPr lang="fr-FR"/>
              </a:p>
            </p:txBody>
          </p:sp>
          <p:sp>
            <p:nvSpPr>
              <p:cNvPr id="20716" name="Freeform 357"/>
              <p:cNvSpPr>
                <a:spLocks/>
              </p:cNvSpPr>
              <p:nvPr/>
            </p:nvSpPr>
            <p:spPr bwMode="auto">
              <a:xfrm>
                <a:off x="4226" y="3344"/>
                <a:ext cx="20" cy="19"/>
              </a:xfrm>
              <a:custGeom>
                <a:avLst/>
                <a:gdLst>
                  <a:gd name="T0" fmla="*/ 19 w 20"/>
                  <a:gd name="T1" fmla="*/ 6 h 19"/>
                  <a:gd name="T2" fmla="*/ 13 w 20"/>
                  <a:gd name="T3" fmla="*/ 0 h 19"/>
                  <a:gd name="T4" fmla="*/ 5 w 20"/>
                  <a:gd name="T5" fmla="*/ 0 h 19"/>
                  <a:gd name="T6" fmla="*/ 0 w 20"/>
                  <a:gd name="T7" fmla="*/ 6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3" y="0"/>
                    </a:lnTo>
                    <a:lnTo>
                      <a:pt x="5" y="0"/>
                    </a:lnTo>
                    <a:lnTo>
                      <a:pt x="0" y="6"/>
                    </a:lnTo>
                    <a:lnTo>
                      <a:pt x="0" y="12"/>
                    </a:lnTo>
                    <a:lnTo>
                      <a:pt x="5" y="18"/>
                    </a:lnTo>
                    <a:lnTo>
                      <a:pt x="13" y="18"/>
                    </a:lnTo>
                    <a:lnTo>
                      <a:pt x="19" y="12"/>
                    </a:lnTo>
                    <a:lnTo>
                      <a:pt x="19" y="6"/>
                    </a:lnTo>
                  </a:path>
                </a:pathLst>
              </a:custGeom>
              <a:solidFill>
                <a:srgbClr val="000000"/>
              </a:solidFill>
              <a:ln w="9525" cap="rnd">
                <a:noFill/>
                <a:round/>
                <a:headEnd/>
                <a:tailEnd/>
              </a:ln>
            </p:spPr>
            <p:txBody>
              <a:bodyPr/>
              <a:lstStyle/>
              <a:p>
                <a:endParaRPr lang="fr-FR"/>
              </a:p>
            </p:txBody>
          </p:sp>
          <p:sp>
            <p:nvSpPr>
              <p:cNvPr id="20717" name="Freeform 358"/>
              <p:cNvSpPr>
                <a:spLocks/>
              </p:cNvSpPr>
              <p:nvPr/>
            </p:nvSpPr>
            <p:spPr bwMode="auto">
              <a:xfrm>
                <a:off x="4234" y="3356"/>
                <a:ext cx="20" cy="18"/>
              </a:xfrm>
              <a:custGeom>
                <a:avLst/>
                <a:gdLst>
                  <a:gd name="T0" fmla="*/ 19 w 20"/>
                  <a:gd name="T1" fmla="*/ 4 h 18"/>
                  <a:gd name="T2" fmla="*/ 10 w 20"/>
                  <a:gd name="T3" fmla="*/ 0 h 18"/>
                  <a:gd name="T4" fmla="*/ 5 w 20"/>
                  <a:gd name="T5" fmla="*/ 0 h 18"/>
                  <a:gd name="T6" fmla="*/ 0 w 20"/>
                  <a:gd name="T7" fmla="*/ 4 h 18"/>
                  <a:gd name="T8" fmla="*/ 0 w 20"/>
                  <a:gd name="T9" fmla="*/ 9 h 18"/>
                  <a:gd name="T10" fmla="*/ 0 w 20"/>
                  <a:gd name="T11" fmla="*/ 9 h 18"/>
                  <a:gd name="T12" fmla="*/ 5 w 20"/>
                  <a:gd name="T13" fmla="*/ 17 h 18"/>
                  <a:gd name="T14" fmla="*/ 10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0" y="0"/>
                    </a:lnTo>
                    <a:lnTo>
                      <a:pt x="5" y="0"/>
                    </a:lnTo>
                    <a:lnTo>
                      <a:pt x="0" y="4"/>
                    </a:lnTo>
                    <a:lnTo>
                      <a:pt x="0" y="9"/>
                    </a:lnTo>
                    <a:lnTo>
                      <a:pt x="5" y="17"/>
                    </a:lnTo>
                    <a:lnTo>
                      <a:pt x="10" y="17"/>
                    </a:lnTo>
                    <a:lnTo>
                      <a:pt x="19" y="9"/>
                    </a:lnTo>
                    <a:lnTo>
                      <a:pt x="19" y="4"/>
                    </a:lnTo>
                  </a:path>
                </a:pathLst>
              </a:custGeom>
              <a:solidFill>
                <a:srgbClr val="000000"/>
              </a:solidFill>
              <a:ln w="9525" cap="rnd">
                <a:noFill/>
                <a:round/>
                <a:headEnd/>
                <a:tailEnd/>
              </a:ln>
            </p:spPr>
            <p:txBody>
              <a:bodyPr/>
              <a:lstStyle/>
              <a:p>
                <a:endParaRPr lang="fr-FR"/>
              </a:p>
            </p:txBody>
          </p:sp>
          <p:sp>
            <p:nvSpPr>
              <p:cNvPr id="20718" name="Freeform 359"/>
              <p:cNvSpPr>
                <a:spLocks/>
              </p:cNvSpPr>
              <p:nvPr/>
            </p:nvSpPr>
            <p:spPr bwMode="auto">
              <a:xfrm>
                <a:off x="4242" y="3368"/>
                <a:ext cx="20" cy="19"/>
              </a:xfrm>
              <a:custGeom>
                <a:avLst/>
                <a:gdLst>
                  <a:gd name="T0" fmla="*/ 19 w 20"/>
                  <a:gd name="T1" fmla="*/ 5 h 19"/>
                  <a:gd name="T2" fmla="*/ 12 w 20"/>
                  <a:gd name="T3" fmla="*/ 0 h 19"/>
                  <a:gd name="T4" fmla="*/ 6 w 20"/>
                  <a:gd name="T5" fmla="*/ 0 h 19"/>
                  <a:gd name="T6" fmla="*/ 0 w 20"/>
                  <a:gd name="T7" fmla="*/ 5 h 19"/>
                  <a:gd name="T8" fmla="*/ 0 w 20"/>
                  <a:gd name="T9" fmla="*/ 10 h 19"/>
                  <a:gd name="T10" fmla="*/ 0 w 20"/>
                  <a:gd name="T11" fmla="*/ 10 h 19"/>
                  <a:gd name="T12" fmla="*/ 6 w 20"/>
                  <a:gd name="T13" fmla="*/ 18 h 19"/>
                  <a:gd name="T14" fmla="*/ 12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0"/>
                    </a:lnTo>
                    <a:lnTo>
                      <a:pt x="6" y="18"/>
                    </a:lnTo>
                    <a:lnTo>
                      <a:pt x="12" y="18"/>
                    </a:lnTo>
                    <a:lnTo>
                      <a:pt x="19" y="10"/>
                    </a:lnTo>
                    <a:lnTo>
                      <a:pt x="19" y="5"/>
                    </a:lnTo>
                  </a:path>
                </a:pathLst>
              </a:custGeom>
              <a:solidFill>
                <a:srgbClr val="000000"/>
              </a:solidFill>
              <a:ln w="9525" cap="rnd">
                <a:noFill/>
                <a:round/>
                <a:headEnd/>
                <a:tailEnd/>
              </a:ln>
            </p:spPr>
            <p:txBody>
              <a:bodyPr/>
              <a:lstStyle/>
              <a:p>
                <a:endParaRPr lang="fr-FR"/>
              </a:p>
            </p:txBody>
          </p:sp>
          <p:sp>
            <p:nvSpPr>
              <p:cNvPr id="20719" name="Freeform 360"/>
              <p:cNvSpPr>
                <a:spLocks/>
              </p:cNvSpPr>
              <p:nvPr/>
            </p:nvSpPr>
            <p:spPr bwMode="auto">
              <a:xfrm>
                <a:off x="4191" y="3327"/>
                <a:ext cx="83" cy="90"/>
              </a:xfrm>
              <a:custGeom>
                <a:avLst/>
                <a:gdLst>
                  <a:gd name="T0" fmla="*/ 0 w 83"/>
                  <a:gd name="T1" fmla="*/ 43 h 90"/>
                  <a:gd name="T2" fmla="*/ 82 w 83"/>
                  <a:gd name="T3" fmla="*/ 89 h 90"/>
                  <a:gd name="T4" fmla="*/ 72 w 83"/>
                  <a:gd name="T5" fmla="*/ 0 h 90"/>
                  <a:gd name="T6" fmla="*/ 51 w 83"/>
                  <a:gd name="T7" fmla="*/ 41 h 90"/>
                  <a:gd name="T8" fmla="*/ 0 w 83"/>
                  <a:gd name="T9" fmla="*/ 43 h 90"/>
                  <a:gd name="T10" fmla="*/ 0 60000 65536"/>
                  <a:gd name="T11" fmla="*/ 0 60000 65536"/>
                  <a:gd name="T12" fmla="*/ 0 60000 65536"/>
                  <a:gd name="T13" fmla="*/ 0 60000 65536"/>
                  <a:gd name="T14" fmla="*/ 0 60000 65536"/>
                  <a:gd name="T15" fmla="*/ 0 w 83"/>
                  <a:gd name="T16" fmla="*/ 0 h 90"/>
                  <a:gd name="T17" fmla="*/ 83 w 83"/>
                  <a:gd name="T18" fmla="*/ 90 h 90"/>
                </a:gdLst>
                <a:ahLst/>
                <a:cxnLst>
                  <a:cxn ang="T10">
                    <a:pos x="T0" y="T1"/>
                  </a:cxn>
                  <a:cxn ang="T11">
                    <a:pos x="T2" y="T3"/>
                  </a:cxn>
                  <a:cxn ang="T12">
                    <a:pos x="T4" y="T5"/>
                  </a:cxn>
                  <a:cxn ang="T13">
                    <a:pos x="T6" y="T7"/>
                  </a:cxn>
                  <a:cxn ang="T14">
                    <a:pos x="T8" y="T9"/>
                  </a:cxn>
                </a:cxnLst>
                <a:rect l="T15" t="T16" r="T17" b="T18"/>
                <a:pathLst>
                  <a:path w="83" h="90">
                    <a:moveTo>
                      <a:pt x="0" y="43"/>
                    </a:moveTo>
                    <a:lnTo>
                      <a:pt x="82" y="89"/>
                    </a:lnTo>
                    <a:lnTo>
                      <a:pt x="72" y="0"/>
                    </a:lnTo>
                    <a:lnTo>
                      <a:pt x="51" y="41"/>
                    </a:lnTo>
                    <a:lnTo>
                      <a:pt x="0" y="43"/>
                    </a:lnTo>
                  </a:path>
                </a:pathLst>
              </a:custGeom>
              <a:solidFill>
                <a:srgbClr val="000000"/>
              </a:solidFill>
              <a:ln w="9525" cap="rnd">
                <a:noFill/>
                <a:round/>
                <a:headEnd/>
                <a:tailEnd/>
              </a:ln>
            </p:spPr>
            <p:txBody>
              <a:bodyPr/>
              <a:lstStyle/>
              <a:p>
                <a:endParaRPr lang="fr-FR"/>
              </a:p>
            </p:txBody>
          </p:sp>
        </p:grpSp>
        <p:sp>
          <p:nvSpPr>
            <p:cNvPr id="20570" name="Rectangle 362"/>
            <p:cNvSpPr>
              <a:spLocks noChangeArrowheads="1"/>
            </p:cNvSpPr>
            <p:nvPr/>
          </p:nvSpPr>
          <p:spPr bwMode="auto">
            <a:xfrm>
              <a:off x="5874" y="4007"/>
              <a:ext cx="238" cy="99"/>
            </a:xfrm>
            <a:prstGeom prst="rect">
              <a:avLst/>
            </a:prstGeom>
            <a:noFill/>
            <a:ln w="9525">
              <a:noFill/>
              <a:miter lim="800000"/>
              <a:headEnd/>
              <a:tailEnd/>
            </a:ln>
          </p:spPr>
          <p:txBody>
            <a:bodyPr wrap="none" anchor="ctr"/>
            <a:lstStyle/>
            <a:p>
              <a:endParaRPr lang="fr-FR"/>
            </a:p>
          </p:txBody>
        </p:sp>
        <p:grpSp>
          <p:nvGrpSpPr>
            <p:cNvPr id="11" name="Group 391"/>
            <p:cNvGrpSpPr>
              <a:grpSpLocks/>
            </p:cNvGrpSpPr>
            <p:nvPr/>
          </p:nvGrpSpPr>
          <p:grpSpPr bwMode="auto">
            <a:xfrm>
              <a:off x="5873" y="2911"/>
              <a:ext cx="88" cy="438"/>
              <a:chOff x="5873" y="2911"/>
              <a:chExt cx="88" cy="438"/>
            </a:xfrm>
          </p:grpSpPr>
          <p:sp>
            <p:nvSpPr>
              <p:cNvPr id="20645" name="Freeform 363"/>
              <p:cNvSpPr>
                <a:spLocks/>
              </p:cNvSpPr>
              <p:nvPr/>
            </p:nvSpPr>
            <p:spPr bwMode="auto">
              <a:xfrm>
                <a:off x="5913" y="2911"/>
                <a:ext cx="21" cy="20"/>
              </a:xfrm>
              <a:custGeom>
                <a:avLst/>
                <a:gdLst>
                  <a:gd name="T0" fmla="*/ 20 w 21"/>
                  <a:gd name="T1" fmla="*/ 19 h 20"/>
                  <a:gd name="T2" fmla="*/ 14 w 21"/>
                  <a:gd name="T3" fmla="*/ 9 h 20"/>
                  <a:gd name="T4" fmla="*/ 8 w 21"/>
                  <a:gd name="T5" fmla="*/ 0 h 20"/>
                  <a:gd name="T6" fmla="*/ 8 w 21"/>
                  <a:gd name="T7" fmla="*/ 0 h 20"/>
                  <a:gd name="T8" fmla="*/ 0 w 21"/>
                  <a:gd name="T9" fmla="*/ 9 h 20"/>
                  <a:gd name="T10" fmla="*/ 0 w 21"/>
                  <a:gd name="T11" fmla="*/ 9 h 20"/>
                  <a:gd name="T12" fmla="*/ 0 w 21"/>
                  <a:gd name="T13" fmla="*/ 9 h 20"/>
                  <a:gd name="T14" fmla="*/ 8 w 21"/>
                  <a:gd name="T15" fmla="*/ 19 h 20"/>
                  <a:gd name="T16" fmla="*/ 8 w 21"/>
                  <a:gd name="T17" fmla="*/ 19 h 20"/>
                  <a:gd name="T18" fmla="*/ 20 w 21"/>
                  <a:gd name="T19" fmla="*/ 19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0"/>
                  <a:gd name="T32" fmla="*/ 21 w 21"/>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0">
                    <a:moveTo>
                      <a:pt x="20" y="19"/>
                    </a:moveTo>
                    <a:lnTo>
                      <a:pt x="14" y="9"/>
                    </a:lnTo>
                    <a:lnTo>
                      <a:pt x="8" y="0"/>
                    </a:lnTo>
                    <a:lnTo>
                      <a:pt x="0" y="9"/>
                    </a:lnTo>
                    <a:lnTo>
                      <a:pt x="8" y="19"/>
                    </a:lnTo>
                    <a:lnTo>
                      <a:pt x="20" y="19"/>
                    </a:lnTo>
                  </a:path>
                </a:pathLst>
              </a:custGeom>
              <a:solidFill>
                <a:srgbClr val="000000"/>
              </a:solidFill>
              <a:ln w="9525" cap="rnd">
                <a:noFill/>
                <a:round/>
                <a:headEnd/>
                <a:tailEnd/>
              </a:ln>
            </p:spPr>
            <p:txBody>
              <a:bodyPr/>
              <a:lstStyle/>
              <a:p>
                <a:endParaRPr lang="fr-FR"/>
              </a:p>
            </p:txBody>
          </p:sp>
          <p:sp>
            <p:nvSpPr>
              <p:cNvPr id="20646" name="Freeform 364"/>
              <p:cNvSpPr>
                <a:spLocks/>
              </p:cNvSpPr>
              <p:nvPr/>
            </p:nvSpPr>
            <p:spPr bwMode="auto">
              <a:xfrm>
                <a:off x="5913" y="2925"/>
                <a:ext cx="21" cy="19"/>
              </a:xfrm>
              <a:custGeom>
                <a:avLst/>
                <a:gdLst>
                  <a:gd name="T0" fmla="*/ 20 w 21"/>
                  <a:gd name="T1" fmla="*/ 12 h 19"/>
                  <a:gd name="T2" fmla="*/ 20 w 21"/>
                  <a:gd name="T3" fmla="*/ 6 h 19"/>
                  <a:gd name="T4" fmla="*/ 14 w 21"/>
                  <a:gd name="T5" fmla="*/ 0 h 19"/>
                  <a:gd name="T6" fmla="*/ 8 w 21"/>
                  <a:gd name="T7" fmla="*/ 0 h 19"/>
                  <a:gd name="T8" fmla="*/ 0 w 21"/>
                  <a:gd name="T9" fmla="*/ 6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6"/>
                    </a:lnTo>
                    <a:lnTo>
                      <a:pt x="14" y="0"/>
                    </a:lnTo>
                    <a:lnTo>
                      <a:pt x="8" y="0"/>
                    </a:lnTo>
                    <a:lnTo>
                      <a:pt x="0" y="6"/>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47" name="Freeform 365"/>
              <p:cNvSpPr>
                <a:spLocks/>
              </p:cNvSpPr>
              <p:nvPr/>
            </p:nvSpPr>
            <p:spPr bwMode="auto">
              <a:xfrm>
                <a:off x="5913" y="2939"/>
                <a:ext cx="21" cy="18"/>
              </a:xfrm>
              <a:custGeom>
                <a:avLst/>
                <a:gdLst>
                  <a:gd name="T0" fmla="*/ 20 w 21"/>
                  <a:gd name="T1" fmla="*/ 12 h 18"/>
                  <a:gd name="T2" fmla="*/ 20 w 21"/>
                  <a:gd name="T3" fmla="*/ 4 h 18"/>
                  <a:gd name="T4" fmla="*/ 14 w 21"/>
                  <a:gd name="T5" fmla="*/ 0 h 18"/>
                  <a:gd name="T6" fmla="*/ 8 w 21"/>
                  <a:gd name="T7" fmla="*/ 0 h 18"/>
                  <a:gd name="T8" fmla="*/ 0 w 21"/>
                  <a:gd name="T9" fmla="*/ 4 h 18"/>
                  <a:gd name="T10" fmla="*/ 0 w 21"/>
                  <a:gd name="T11" fmla="*/ 12 h 18"/>
                  <a:gd name="T12" fmla="*/ 0 w 21"/>
                  <a:gd name="T13" fmla="*/ 12 h 18"/>
                  <a:gd name="T14" fmla="*/ 8 w 21"/>
                  <a:gd name="T15" fmla="*/ 17 h 18"/>
                  <a:gd name="T16" fmla="*/ 8 w 21"/>
                  <a:gd name="T17" fmla="*/ 17 h 18"/>
                  <a:gd name="T18" fmla="*/ 20 w 21"/>
                  <a:gd name="T19" fmla="*/ 17 h 18"/>
                  <a:gd name="T20" fmla="*/ 20 w 21"/>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2"/>
                    </a:moveTo>
                    <a:lnTo>
                      <a:pt x="20" y="4"/>
                    </a:lnTo>
                    <a:lnTo>
                      <a:pt x="14" y="0"/>
                    </a:lnTo>
                    <a:lnTo>
                      <a:pt x="8" y="0"/>
                    </a:lnTo>
                    <a:lnTo>
                      <a:pt x="0" y="4"/>
                    </a:lnTo>
                    <a:lnTo>
                      <a:pt x="0" y="12"/>
                    </a:lnTo>
                    <a:lnTo>
                      <a:pt x="8" y="17"/>
                    </a:lnTo>
                    <a:lnTo>
                      <a:pt x="20" y="17"/>
                    </a:lnTo>
                    <a:lnTo>
                      <a:pt x="20" y="12"/>
                    </a:lnTo>
                  </a:path>
                </a:pathLst>
              </a:custGeom>
              <a:solidFill>
                <a:srgbClr val="000000"/>
              </a:solidFill>
              <a:ln w="9525" cap="rnd">
                <a:noFill/>
                <a:round/>
                <a:headEnd/>
                <a:tailEnd/>
              </a:ln>
            </p:spPr>
            <p:txBody>
              <a:bodyPr/>
              <a:lstStyle/>
              <a:p>
                <a:endParaRPr lang="fr-FR"/>
              </a:p>
            </p:txBody>
          </p:sp>
          <p:sp>
            <p:nvSpPr>
              <p:cNvPr id="20648" name="Freeform 366"/>
              <p:cNvSpPr>
                <a:spLocks/>
              </p:cNvSpPr>
              <p:nvPr/>
            </p:nvSpPr>
            <p:spPr bwMode="auto">
              <a:xfrm>
                <a:off x="5913" y="2954"/>
                <a:ext cx="21" cy="19"/>
              </a:xfrm>
              <a:custGeom>
                <a:avLst/>
                <a:gdLst>
                  <a:gd name="T0" fmla="*/ 20 w 21"/>
                  <a:gd name="T1" fmla="*/ 12 h 19"/>
                  <a:gd name="T2" fmla="*/ 20 w 21"/>
                  <a:gd name="T3" fmla="*/ 6 h 19"/>
                  <a:gd name="T4" fmla="*/ 14 w 21"/>
                  <a:gd name="T5" fmla="*/ 0 h 19"/>
                  <a:gd name="T6" fmla="*/ 8 w 21"/>
                  <a:gd name="T7" fmla="*/ 0 h 19"/>
                  <a:gd name="T8" fmla="*/ 0 w 21"/>
                  <a:gd name="T9" fmla="*/ 6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6"/>
                    </a:lnTo>
                    <a:lnTo>
                      <a:pt x="14" y="0"/>
                    </a:lnTo>
                    <a:lnTo>
                      <a:pt x="8" y="0"/>
                    </a:lnTo>
                    <a:lnTo>
                      <a:pt x="0" y="6"/>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49" name="Freeform 367"/>
              <p:cNvSpPr>
                <a:spLocks/>
              </p:cNvSpPr>
              <p:nvPr/>
            </p:nvSpPr>
            <p:spPr bwMode="auto">
              <a:xfrm>
                <a:off x="5913" y="2969"/>
                <a:ext cx="21" cy="18"/>
              </a:xfrm>
              <a:custGeom>
                <a:avLst/>
                <a:gdLst>
                  <a:gd name="T0" fmla="*/ 20 w 21"/>
                  <a:gd name="T1" fmla="*/ 9 h 18"/>
                  <a:gd name="T2" fmla="*/ 20 w 21"/>
                  <a:gd name="T3" fmla="*/ 4 h 18"/>
                  <a:gd name="T4" fmla="*/ 14 w 21"/>
                  <a:gd name="T5" fmla="*/ 0 h 18"/>
                  <a:gd name="T6" fmla="*/ 8 w 21"/>
                  <a:gd name="T7" fmla="*/ 0 h 18"/>
                  <a:gd name="T8" fmla="*/ 0 w 21"/>
                  <a:gd name="T9" fmla="*/ 4 h 18"/>
                  <a:gd name="T10" fmla="*/ 0 w 21"/>
                  <a:gd name="T11" fmla="*/ 9 h 18"/>
                  <a:gd name="T12" fmla="*/ 0 w 21"/>
                  <a:gd name="T13" fmla="*/ 9 h 18"/>
                  <a:gd name="T14" fmla="*/ 8 w 21"/>
                  <a:gd name="T15" fmla="*/ 17 h 18"/>
                  <a:gd name="T16" fmla="*/ 8 w 21"/>
                  <a:gd name="T17" fmla="*/ 17 h 18"/>
                  <a:gd name="T18" fmla="*/ 20 w 21"/>
                  <a:gd name="T19" fmla="*/ 17 h 18"/>
                  <a:gd name="T20" fmla="*/ 20 w 21"/>
                  <a:gd name="T21" fmla="*/ 9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9"/>
                    </a:moveTo>
                    <a:lnTo>
                      <a:pt x="20" y="4"/>
                    </a:lnTo>
                    <a:lnTo>
                      <a:pt x="14" y="0"/>
                    </a:lnTo>
                    <a:lnTo>
                      <a:pt x="8" y="0"/>
                    </a:lnTo>
                    <a:lnTo>
                      <a:pt x="0" y="4"/>
                    </a:lnTo>
                    <a:lnTo>
                      <a:pt x="0" y="9"/>
                    </a:lnTo>
                    <a:lnTo>
                      <a:pt x="8" y="17"/>
                    </a:lnTo>
                    <a:lnTo>
                      <a:pt x="20" y="17"/>
                    </a:lnTo>
                    <a:lnTo>
                      <a:pt x="20" y="9"/>
                    </a:lnTo>
                  </a:path>
                </a:pathLst>
              </a:custGeom>
              <a:solidFill>
                <a:srgbClr val="000000"/>
              </a:solidFill>
              <a:ln w="9525" cap="rnd">
                <a:noFill/>
                <a:round/>
                <a:headEnd/>
                <a:tailEnd/>
              </a:ln>
            </p:spPr>
            <p:txBody>
              <a:bodyPr/>
              <a:lstStyle/>
              <a:p>
                <a:endParaRPr lang="fr-FR"/>
              </a:p>
            </p:txBody>
          </p:sp>
          <p:sp>
            <p:nvSpPr>
              <p:cNvPr id="20650" name="Freeform 368"/>
              <p:cNvSpPr>
                <a:spLocks/>
              </p:cNvSpPr>
              <p:nvPr/>
            </p:nvSpPr>
            <p:spPr bwMode="auto">
              <a:xfrm>
                <a:off x="5913" y="2983"/>
                <a:ext cx="21" cy="18"/>
              </a:xfrm>
              <a:custGeom>
                <a:avLst/>
                <a:gdLst>
                  <a:gd name="T0" fmla="*/ 20 w 21"/>
                  <a:gd name="T1" fmla="*/ 12 h 18"/>
                  <a:gd name="T2" fmla="*/ 20 w 21"/>
                  <a:gd name="T3" fmla="*/ 7 h 18"/>
                  <a:gd name="T4" fmla="*/ 14 w 21"/>
                  <a:gd name="T5" fmla="*/ 0 h 18"/>
                  <a:gd name="T6" fmla="*/ 8 w 21"/>
                  <a:gd name="T7" fmla="*/ 0 h 18"/>
                  <a:gd name="T8" fmla="*/ 0 w 21"/>
                  <a:gd name="T9" fmla="*/ 7 h 18"/>
                  <a:gd name="T10" fmla="*/ 0 w 21"/>
                  <a:gd name="T11" fmla="*/ 12 h 18"/>
                  <a:gd name="T12" fmla="*/ 0 w 21"/>
                  <a:gd name="T13" fmla="*/ 12 h 18"/>
                  <a:gd name="T14" fmla="*/ 8 w 21"/>
                  <a:gd name="T15" fmla="*/ 17 h 18"/>
                  <a:gd name="T16" fmla="*/ 8 w 21"/>
                  <a:gd name="T17" fmla="*/ 17 h 18"/>
                  <a:gd name="T18" fmla="*/ 20 w 21"/>
                  <a:gd name="T19" fmla="*/ 17 h 18"/>
                  <a:gd name="T20" fmla="*/ 20 w 21"/>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2"/>
                    </a:moveTo>
                    <a:lnTo>
                      <a:pt x="20" y="7"/>
                    </a:lnTo>
                    <a:lnTo>
                      <a:pt x="14" y="0"/>
                    </a:lnTo>
                    <a:lnTo>
                      <a:pt x="8" y="0"/>
                    </a:lnTo>
                    <a:lnTo>
                      <a:pt x="0" y="7"/>
                    </a:lnTo>
                    <a:lnTo>
                      <a:pt x="0" y="12"/>
                    </a:lnTo>
                    <a:lnTo>
                      <a:pt x="8" y="17"/>
                    </a:lnTo>
                    <a:lnTo>
                      <a:pt x="20" y="17"/>
                    </a:lnTo>
                    <a:lnTo>
                      <a:pt x="20" y="12"/>
                    </a:lnTo>
                  </a:path>
                </a:pathLst>
              </a:custGeom>
              <a:solidFill>
                <a:srgbClr val="000000"/>
              </a:solidFill>
              <a:ln w="9525" cap="rnd">
                <a:noFill/>
                <a:round/>
                <a:headEnd/>
                <a:tailEnd/>
              </a:ln>
            </p:spPr>
            <p:txBody>
              <a:bodyPr/>
              <a:lstStyle/>
              <a:p>
                <a:endParaRPr lang="fr-FR"/>
              </a:p>
            </p:txBody>
          </p:sp>
          <p:sp>
            <p:nvSpPr>
              <p:cNvPr id="20651" name="Freeform 369"/>
              <p:cNvSpPr>
                <a:spLocks/>
              </p:cNvSpPr>
              <p:nvPr/>
            </p:nvSpPr>
            <p:spPr bwMode="auto">
              <a:xfrm>
                <a:off x="5913" y="2998"/>
                <a:ext cx="21" cy="19"/>
              </a:xfrm>
              <a:custGeom>
                <a:avLst/>
                <a:gdLst>
                  <a:gd name="T0" fmla="*/ 20 w 21"/>
                  <a:gd name="T1" fmla="*/ 10 h 19"/>
                  <a:gd name="T2" fmla="*/ 20 w 21"/>
                  <a:gd name="T3" fmla="*/ 5 h 19"/>
                  <a:gd name="T4" fmla="*/ 14 w 21"/>
                  <a:gd name="T5" fmla="*/ 0 h 19"/>
                  <a:gd name="T6" fmla="*/ 8 w 21"/>
                  <a:gd name="T7" fmla="*/ 0 h 19"/>
                  <a:gd name="T8" fmla="*/ 0 w 21"/>
                  <a:gd name="T9" fmla="*/ 5 h 19"/>
                  <a:gd name="T10" fmla="*/ 0 w 21"/>
                  <a:gd name="T11" fmla="*/ 10 h 19"/>
                  <a:gd name="T12" fmla="*/ 0 w 21"/>
                  <a:gd name="T13" fmla="*/ 10 h 19"/>
                  <a:gd name="T14" fmla="*/ 8 w 21"/>
                  <a:gd name="T15" fmla="*/ 18 h 19"/>
                  <a:gd name="T16" fmla="*/ 8 w 21"/>
                  <a:gd name="T17" fmla="*/ 18 h 19"/>
                  <a:gd name="T18" fmla="*/ 20 w 21"/>
                  <a:gd name="T19" fmla="*/ 18 h 19"/>
                  <a:gd name="T20" fmla="*/ 20 w 21"/>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0"/>
                    </a:moveTo>
                    <a:lnTo>
                      <a:pt x="20" y="5"/>
                    </a:lnTo>
                    <a:lnTo>
                      <a:pt x="14" y="0"/>
                    </a:lnTo>
                    <a:lnTo>
                      <a:pt x="8" y="0"/>
                    </a:lnTo>
                    <a:lnTo>
                      <a:pt x="0" y="5"/>
                    </a:lnTo>
                    <a:lnTo>
                      <a:pt x="0" y="10"/>
                    </a:lnTo>
                    <a:lnTo>
                      <a:pt x="8" y="18"/>
                    </a:lnTo>
                    <a:lnTo>
                      <a:pt x="20" y="18"/>
                    </a:lnTo>
                    <a:lnTo>
                      <a:pt x="20" y="10"/>
                    </a:lnTo>
                  </a:path>
                </a:pathLst>
              </a:custGeom>
              <a:solidFill>
                <a:srgbClr val="000000"/>
              </a:solidFill>
              <a:ln w="9525" cap="rnd">
                <a:noFill/>
                <a:round/>
                <a:headEnd/>
                <a:tailEnd/>
              </a:ln>
            </p:spPr>
            <p:txBody>
              <a:bodyPr/>
              <a:lstStyle/>
              <a:p>
                <a:endParaRPr lang="fr-FR"/>
              </a:p>
            </p:txBody>
          </p:sp>
          <p:sp>
            <p:nvSpPr>
              <p:cNvPr id="20652" name="Freeform 370"/>
              <p:cNvSpPr>
                <a:spLocks/>
              </p:cNvSpPr>
              <p:nvPr/>
            </p:nvSpPr>
            <p:spPr bwMode="auto">
              <a:xfrm>
                <a:off x="5913" y="3012"/>
                <a:ext cx="21" cy="19"/>
              </a:xfrm>
              <a:custGeom>
                <a:avLst/>
                <a:gdLst>
                  <a:gd name="T0" fmla="*/ 20 w 21"/>
                  <a:gd name="T1" fmla="*/ 12 h 19"/>
                  <a:gd name="T2" fmla="*/ 20 w 21"/>
                  <a:gd name="T3" fmla="*/ 7 h 19"/>
                  <a:gd name="T4" fmla="*/ 14 w 21"/>
                  <a:gd name="T5" fmla="*/ 0 h 19"/>
                  <a:gd name="T6" fmla="*/ 8 w 21"/>
                  <a:gd name="T7" fmla="*/ 0 h 19"/>
                  <a:gd name="T8" fmla="*/ 0 w 21"/>
                  <a:gd name="T9" fmla="*/ 7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7"/>
                    </a:lnTo>
                    <a:lnTo>
                      <a:pt x="14" y="0"/>
                    </a:lnTo>
                    <a:lnTo>
                      <a:pt x="8" y="0"/>
                    </a:lnTo>
                    <a:lnTo>
                      <a:pt x="0" y="7"/>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53" name="Freeform 371"/>
              <p:cNvSpPr>
                <a:spLocks/>
              </p:cNvSpPr>
              <p:nvPr/>
            </p:nvSpPr>
            <p:spPr bwMode="auto">
              <a:xfrm>
                <a:off x="5913" y="3028"/>
                <a:ext cx="21" cy="18"/>
              </a:xfrm>
              <a:custGeom>
                <a:avLst/>
                <a:gdLst>
                  <a:gd name="T0" fmla="*/ 20 w 21"/>
                  <a:gd name="T1" fmla="*/ 11 h 18"/>
                  <a:gd name="T2" fmla="*/ 20 w 21"/>
                  <a:gd name="T3" fmla="*/ 5 h 18"/>
                  <a:gd name="T4" fmla="*/ 14 w 21"/>
                  <a:gd name="T5" fmla="*/ 0 h 18"/>
                  <a:gd name="T6" fmla="*/ 8 w 21"/>
                  <a:gd name="T7" fmla="*/ 0 h 18"/>
                  <a:gd name="T8" fmla="*/ 0 w 21"/>
                  <a:gd name="T9" fmla="*/ 5 h 18"/>
                  <a:gd name="T10" fmla="*/ 0 w 21"/>
                  <a:gd name="T11" fmla="*/ 11 h 18"/>
                  <a:gd name="T12" fmla="*/ 0 w 21"/>
                  <a:gd name="T13" fmla="*/ 11 h 18"/>
                  <a:gd name="T14" fmla="*/ 8 w 21"/>
                  <a:gd name="T15" fmla="*/ 17 h 18"/>
                  <a:gd name="T16" fmla="*/ 8 w 21"/>
                  <a:gd name="T17" fmla="*/ 17 h 18"/>
                  <a:gd name="T18" fmla="*/ 20 w 21"/>
                  <a:gd name="T19" fmla="*/ 17 h 18"/>
                  <a:gd name="T20" fmla="*/ 20 w 21"/>
                  <a:gd name="T21" fmla="*/ 11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1"/>
                    </a:moveTo>
                    <a:lnTo>
                      <a:pt x="20" y="5"/>
                    </a:lnTo>
                    <a:lnTo>
                      <a:pt x="14" y="0"/>
                    </a:lnTo>
                    <a:lnTo>
                      <a:pt x="8" y="0"/>
                    </a:lnTo>
                    <a:lnTo>
                      <a:pt x="0" y="5"/>
                    </a:lnTo>
                    <a:lnTo>
                      <a:pt x="0" y="11"/>
                    </a:lnTo>
                    <a:lnTo>
                      <a:pt x="8" y="17"/>
                    </a:lnTo>
                    <a:lnTo>
                      <a:pt x="20" y="17"/>
                    </a:lnTo>
                    <a:lnTo>
                      <a:pt x="20" y="11"/>
                    </a:lnTo>
                  </a:path>
                </a:pathLst>
              </a:custGeom>
              <a:solidFill>
                <a:srgbClr val="000000"/>
              </a:solidFill>
              <a:ln w="9525" cap="rnd">
                <a:noFill/>
                <a:round/>
                <a:headEnd/>
                <a:tailEnd/>
              </a:ln>
            </p:spPr>
            <p:txBody>
              <a:bodyPr/>
              <a:lstStyle/>
              <a:p>
                <a:endParaRPr lang="fr-FR"/>
              </a:p>
            </p:txBody>
          </p:sp>
          <p:sp>
            <p:nvSpPr>
              <p:cNvPr id="20654" name="Freeform 372"/>
              <p:cNvSpPr>
                <a:spLocks/>
              </p:cNvSpPr>
              <p:nvPr/>
            </p:nvSpPr>
            <p:spPr bwMode="auto">
              <a:xfrm>
                <a:off x="5913" y="3042"/>
                <a:ext cx="21" cy="18"/>
              </a:xfrm>
              <a:custGeom>
                <a:avLst/>
                <a:gdLst>
                  <a:gd name="T0" fmla="*/ 20 w 21"/>
                  <a:gd name="T1" fmla="*/ 12 h 18"/>
                  <a:gd name="T2" fmla="*/ 20 w 21"/>
                  <a:gd name="T3" fmla="*/ 4 h 18"/>
                  <a:gd name="T4" fmla="*/ 14 w 21"/>
                  <a:gd name="T5" fmla="*/ 0 h 18"/>
                  <a:gd name="T6" fmla="*/ 8 w 21"/>
                  <a:gd name="T7" fmla="*/ 0 h 18"/>
                  <a:gd name="T8" fmla="*/ 0 w 21"/>
                  <a:gd name="T9" fmla="*/ 4 h 18"/>
                  <a:gd name="T10" fmla="*/ 0 w 21"/>
                  <a:gd name="T11" fmla="*/ 12 h 18"/>
                  <a:gd name="T12" fmla="*/ 0 w 21"/>
                  <a:gd name="T13" fmla="*/ 12 h 18"/>
                  <a:gd name="T14" fmla="*/ 8 w 21"/>
                  <a:gd name="T15" fmla="*/ 17 h 18"/>
                  <a:gd name="T16" fmla="*/ 8 w 21"/>
                  <a:gd name="T17" fmla="*/ 17 h 18"/>
                  <a:gd name="T18" fmla="*/ 20 w 21"/>
                  <a:gd name="T19" fmla="*/ 17 h 18"/>
                  <a:gd name="T20" fmla="*/ 20 w 21"/>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2"/>
                    </a:moveTo>
                    <a:lnTo>
                      <a:pt x="20" y="4"/>
                    </a:lnTo>
                    <a:lnTo>
                      <a:pt x="14" y="0"/>
                    </a:lnTo>
                    <a:lnTo>
                      <a:pt x="8" y="0"/>
                    </a:lnTo>
                    <a:lnTo>
                      <a:pt x="0" y="4"/>
                    </a:lnTo>
                    <a:lnTo>
                      <a:pt x="0" y="12"/>
                    </a:lnTo>
                    <a:lnTo>
                      <a:pt x="8" y="17"/>
                    </a:lnTo>
                    <a:lnTo>
                      <a:pt x="20" y="17"/>
                    </a:lnTo>
                    <a:lnTo>
                      <a:pt x="20" y="12"/>
                    </a:lnTo>
                  </a:path>
                </a:pathLst>
              </a:custGeom>
              <a:solidFill>
                <a:srgbClr val="000000"/>
              </a:solidFill>
              <a:ln w="9525" cap="rnd">
                <a:noFill/>
                <a:round/>
                <a:headEnd/>
                <a:tailEnd/>
              </a:ln>
            </p:spPr>
            <p:txBody>
              <a:bodyPr/>
              <a:lstStyle/>
              <a:p>
                <a:endParaRPr lang="fr-FR"/>
              </a:p>
            </p:txBody>
          </p:sp>
          <p:sp>
            <p:nvSpPr>
              <p:cNvPr id="20655" name="Freeform 373"/>
              <p:cNvSpPr>
                <a:spLocks/>
              </p:cNvSpPr>
              <p:nvPr/>
            </p:nvSpPr>
            <p:spPr bwMode="auto">
              <a:xfrm>
                <a:off x="5913" y="3057"/>
                <a:ext cx="21" cy="19"/>
              </a:xfrm>
              <a:custGeom>
                <a:avLst/>
                <a:gdLst>
                  <a:gd name="T0" fmla="*/ 20 w 21"/>
                  <a:gd name="T1" fmla="*/ 12 h 19"/>
                  <a:gd name="T2" fmla="*/ 20 w 21"/>
                  <a:gd name="T3" fmla="*/ 6 h 19"/>
                  <a:gd name="T4" fmla="*/ 14 w 21"/>
                  <a:gd name="T5" fmla="*/ 0 h 19"/>
                  <a:gd name="T6" fmla="*/ 8 w 21"/>
                  <a:gd name="T7" fmla="*/ 0 h 19"/>
                  <a:gd name="T8" fmla="*/ 0 w 21"/>
                  <a:gd name="T9" fmla="*/ 6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6"/>
                    </a:lnTo>
                    <a:lnTo>
                      <a:pt x="14" y="0"/>
                    </a:lnTo>
                    <a:lnTo>
                      <a:pt x="8" y="0"/>
                    </a:lnTo>
                    <a:lnTo>
                      <a:pt x="0" y="6"/>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56" name="Freeform 374"/>
              <p:cNvSpPr>
                <a:spLocks/>
              </p:cNvSpPr>
              <p:nvPr/>
            </p:nvSpPr>
            <p:spPr bwMode="auto">
              <a:xfrm>
                <a:off x="5913" y="3072"/>
                <a:ext cx="21" cy="18"/>
              </a:xfrm>
              <a:custGeom>
                <a:avLst/>
                <a:gdLst>
                  <a:gd name="T0" fmla="*/ 20 w 21"/>
                  <a:gd name="T1" fmla="*/ 12 h 18"/>
                  <a:gd name="T2" fmla="*/ 20 w 21"/>
                  <a:gd name="T3" fmla="*/ 4 h 18"/>
                  <a:gd name="T4" fmla="*/ 14 w 21"/>
                  <a:gd name="T5" fmla="*/ 0 h 18"/>
                  <a:gd name="T6" fmla="*/ 8 w 21"/>
                  <a:gd name="T7" fmla="*/ 0 h 18"/>
                  <a:gd name="T8" fmla="*/ 0 w 21"/>
                  <a:gd name="T9" fmla="*/ 4 h 18"/>
                  <a:gd name="T10" fmla="*/ 0 w 21"/>
                  <a:gd name="T11" fmla="*/ 12 h 18"/>
                  <a:gd name="T12" fmla="*/ 0 w 21"/>
                  <a:gd name="T13" fmla="*/ 12 h 18"/>
                  <a:gd name="T14" fmla="*/ 8 w 21"/>
                  <a:gd name="T15" fmla="*/ 17 h 18"/>
                  <a:gd name="T16" fmla="*/ 8 w 21"/>
                  <a:gd name="T17" fmla="*/ 17 h 18"/>
                  <a:gd name="T18" fmla="*/ 20 w 21"/>
                  <a:gd name="T19" fmla="*/ 17 h 18"/>
                  <a:gd name="T20" fmla="*/ 20 w 21"/>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2"/>
                    </a:moveTo>
                    <a:lnTo>
                      <a:pt x="20" y="4"/>
                    </a:lnTo>
                    <a:lnTo>
                      <a:pt x="14" y="0"/>
                    </a:lnTo>
                    <a:lnTo>
                      <a:pt x="8" y="0"/>
                    </a:lnTo>
                    <a:lnTo>
                      <a:pt x="0" y="4"/>
                    </a:lnTo>
                    <a:lnTo>
                      <a:pt x="0" y="12"/>
                    </a:lnTo>
                    <a:lnTo>
                      <a:pt x="8" y="17"/>
                    </a:lnTo>
                    <a:lnTo>
                      <a:pt x="20" y="17"/>
                    </a:lnTo>
                    <a:lnTo>
                      <a:pt x="20" y="12"/>
                    </a:lnTo>
                  </a:path>
                </a:pathLst>
              </a:custGeom>
              <a:solidFill>
                <a:srgbClr val="000000"/>
              </a:solidFill>
              <a:ln w="9525" cap="rnd">
                <a:noFill/>
                <a:round/>
                <a:headEnd/>
                <a:tailEnd/>
              </a:ln>
            </p:spPr>
            <p:txBody>
              <a:bodyPr/>
              <a:lstStyle/>
              <a:p>
                <a:endParaRPr lang="fr-FR"/>
              </a:p>
            </p:txBody>
          </p:sp>
          <p:sp>
            <p:nvSpPr>
              <p:cNvPr id="20657" name="Freeform 375"/>
              <p:cNvSpPr>
                <a:spLocks/>
              </p:cNvSpPr>
              <p:nvPr/>
            </p:nvSpPr>
            <p:spPr bwMode="auto">
              <a:xfrm>
                <a:off x="5913" y="3087"/>
                <a:ext cx="21" cy="18"/>
              </a:xfrm>
              <a:custGeom>
                <a:avLst/>
                <a:gdLst>
                  <a:gd name="T0" fmla="*/ 20 w 21"/>
                  <a:gd name="T1" fmla="*/ 11 h 18"/>
                  <a:gd name="T2" fmla="*/ 20 w 21"/>
                  <a:gd name="T3" fmla="*/ 5 h 18"/>
                  <a:gd name="T4" fmla="*/ 14 w 21"/>
                  <a:gd name="T5" fmla="*/ 0 h 18"/>
                  <a:gd name="T6" fmla="*/ 8 w 21"/>
                  <a:gd name="T7" fmla="*/ 0 h 18"/>
                  <a:gd name="T8" fmla="*/ 0 w 21"/>
                  <a:gd name="T9" fmla="*/ 5 h 18"/>
                  <a:gd name="T10" fmla="*/ 0 w 21"/>
                  <a:gd name="T11" fmla="*/ 11 h 18"/>
                  <a:gd name="T12" fmla="*/ 0 w 21"/>
                  <a:gd name="T13" fmla="*/ 11 h 18"/>
                  <a:gd name="T14" fmla="*/ 8 w 21"/>
                  <a:gd name="T15" fmla="*/ 17 h 18"/>
                  <a:gd name="T16" fmla="*/ 8 w 21"/>
                  <a:gd name="T17" fmla="*/ 17 h 18"/>
                  <a:gd name="T18" fmla="*/ 20 w 21"/>
                  <a:gd name="T19" fmla="*/ 17 h 18"/>
                  <a:gd name="T20" fmla="*/ 20 w 21"/>
                  <a:gd name="T21" fmla="*/ 11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1"/>
                    </a:moveTo>
                    <a:lnTo>
                      <a:pt x="20" y="5"/>
                    </a:lnTo>
                    <a:lnTo>
                      <a:pt x="14" y="0"/>
                    </a:lnTo>
                    <a:lnTo>
                      <a:pt x="8" y="0"/>
                    </a:lnTo>
                    <a:lnTo>
                      <a:pt x="0" y="5"/>
                    </a:lnTo>
                    <a:lnTo>
                      <a:pt x="0" y="11"/>
                    </a:lnTo>
                    <a:lnTo>
                      <a:pt x="8" y="17"/>
                    </a:lnTo>
                    <a:lnTo>
                      <a:pt x="20" y="17"/>
                    </a:lnTo>
                    <a:lnTo>
                      <a:pt x="20" y="11"/>
                    </a:lnTo>
                  </a:path>
                </a:pathLst>
              </a:custGeom>
              <a:solidFill>
                <a:srgbClr val="000000"/>
              </a:solidFill>
              <a:ln w="9525" cap="rnd">
                <a:noFill/>
                <a:round/>
                <a:headEnd/>
                <a:tailEnd/>
              </a:ln>
            </p:spPr>
            <p:txBody>
              <a:bodyPr/>
              <a:lstStyle/>
              <a:p>
                <a:endParaRPr lang="fr-FR"/>
              </a:p>
            </p:txBody>
          </p:sp>
          <p:sp>
            <p:nvSpPr>
              <p:cNvPr id="20658" name="Freeform 376"/>
              <p:cNvSpPr>
                <a:spLocks/>
              </p:cNvSpPr>
              <p:nvPr/>
            </p:nvSpPr>
            <p:spPr bwMode="auto">
              <a:xfrm>
                <a:off x="5913" y="3101"/>
                <a:ext cx="21" cy="19"/>
              </a:xfrm>
              <a:custGeom>
                <a:avLst/>
                <a:gdLst>
                  <a:gd name="T0" fmla="*/ 20 w 21"/>
                  <a:gd name="T1" fmla="*/ 10 h 19"/>
                  <a:gd name="T2" fmla="*/ 20 w 21"/>
                  <a:gd name="T3" fmla="*/ 5 h 19"/>
                  <a:gd name="T4" fmla="*/ 14 w 21"/>
                  <a:gd name="T5" fmla="*/ 0 h 19"/>
                  <a:gd name="T6" fmla="*/ 8 w 21"/>
                  <a:gd name="T7" fmla="*/ 0 h 19"/>
                  <a:gd name="T8" fmla="*/ 0 w 21"/>
                  <a:gd name="T9" fmla="*/ 5 h 19"/>
                  <a:gd name="T10" fmla="*/ 0 w 21"/>
                  <a:gd name="T11" fmla="*/ 10 h 19"/>
                  <a:gd name="T12" fmla="*/ 0 w 21"/>
                  <a:gd name="T13" fmla="*/ 10 h 19"/>
                  <a:gd name="T14" fmla="*/ 8 w 21"/>
                  <a:gd name="T15" fmla="*/ 18 h 19"/>
                  <a:gd name="T16" fmla="*/ 8 w 21"/>
                  <a:gd name="T17" fmla="*/ 18 h 19"/>
                  <a:gd name="T18" fmla="*/ 20 w 21"/>
                  <a:gd name="T19" fmla="*/ 18 h 19"/>
                  <a:gd name="T20" fmla="*/ 20 w 21"/>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0"/>
                    </a:moveTo>
                    <a:lnTo>
                      <a:pt x="20" y="5"/>
                    </a:lnTo>
                    <a:lnTo>
                      <a:pt x="14" y="0"/>
                    </a:lnTo>
                    <a:lnTo>
                      <a:pt x="8" y="0"/>
                    </a:lnTo>
                    <a:lnTo>
                      <a:pt x="0" y="5"/>
                    </a:lnTo>
                    <a:lnTo>
                      <a:pt x="0" y="10"/>
                    </a:lnTo>
                    <a:lnTo>
                      <a:pt x="8" y="18"/>
                    </a:lnTo>
                    <a:lnTo>
                      <a:pt x="20" y="18"/>
                    </a:lnTo>
                    <a:lnTo>
                      <a:pt x="20" y="10"/>
                    </a:lnTo>
                  </a:path>
                </a:pathLst>
              </a:custGeom>
              <a:solidFill>
                <a:srgbClr val="000000"/>
              </a:solidFill>
              <a:ln w="9525" cap="rnd">
                <a:noFill/>
                <a:round/>
                <a:headEnd/>
                <a:tailEnd/>
              </a:ln>
            </p:spPr>
            <p:txBody>
              <a:bodyPr/>
              <a:lstStyle/>
              <a:p>
                <a:endParaRPr lang="fr-FR"/>
              </a:p>
            </p:txBody>
          </p:sp>
          <p:sp>
            <p:nvSpPr>
              <p:cNvPr id="20659" name="Freeform 377"/>
              <p:cNvSpPr>
                <a:spLocks/>
              </p:cNvSpPr>
              <p:nvPr/>
            </p:nvSpPr>
            <p:spPr bwMode="auto">
              <a:xfrm>
                <a:off x="5913" y="3115"/>
                <a:ext cx="21" cy="18"/>
              </a:xfrm>
              <a:custGeom>
                <a:avLst/>
                <a:gdLst>
                  <a:gd name="T0" fmla="*/ 20 w 21"/>
                  <a:gd name="T1" fmla="*/ 12 h 18"/>
                  <a:gd name="T2" fmla="*/ 20 w 21"/>
                  <a:gd name="T3" fmla="*/ 7 h 18"/>
                  <a:gd name="T4" fmla="*/ 14 w 21"/>
                  <a:gd name="T5" fmla="*/ 0 h 18"/>
                  <a:gd name="T6" fmla="*/ 8 w 21"/>
                  <a:gd name="T7" fmla="*/ 0 h 18"/>
                  <a:gd name="T8" fmla="*/ 0 w 21"/>
                  <a:gd name="T9" fmla="*/ 7 h 18"/>
                  <a:gd name="T10" fmla="*/ 0 w 21"/>
                  <a:gd name="T11" fmla="*/ 12 h 18"/>
                  <a:gd name="T12" fmla="*/ 0 w 21"/>
                  <a:gd name="T13" fmla="*/ 12 h 18"/>
                  <a:gd name="T14" fmla="*/ 8 w 21"/>
                  <a:gd name="T15" fmla="*/ 17 h 18"/>
                  <a:gd name="T16" fmla="*/ 8 w 21"/>
                  <a:gd name="T17" fmla="*/ 17 h 18"/>
                  <a:gd name="T18" fmla="*/ 20 w 21"/>
                  <a:gd name="T19" fmla="*/ 17 h 18"/>
                  <a:gd name="T20" fmla="*/ 20 w 21"/>
                  <a:gd name="T21" fmla="*/ 1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12"/>
                    </a:moveTo>
                    <a:lnTo>
                      <a:pt x="20" y="7"/>
                    </a:lnTo>
                    <a:lnTo>
                      <a:pt x="14" y="0"/>
                    </a:lnTo>
                    <a:lnTo>
                      <a:pt x="8" y="0"/>
                    </a:lnTo>
                    <a:lnTo>
                      <a:pt x="0" y="7"/>
                    </a:lnTo>
                    <a:lnTo>
                      <a:pt x="0" y="12"/>
                    </a:lnTo>
                    <a:lnTo>
                      <a:pt x="8" y="17"/>
                    </a:lnTo>
                    <a:lnTo>
                      <a:pt x="20" y="17"/>
                    </a:lnTo>
                    <a:lnTo>
                      <a:pt x="20" y="12"/>
                    </a:lnTo>
                  </a:path>
                </a:pathLst>
              </a:custGeom>
              <a:solidFill>
                <a:srgbClr val="000000"/>
              </a:solidFill>
              <a:ln w="9525" cap="rnd">
                <a:noFill/>
                <a:round/>
                <a:headEnd/>
                <a:tailEnd/>
              </a:ln>
            </p:spPr>
            <p:txBody>
              <a:bodyPr/>
              <a:lstStyle/>
              <a:p>
                <a:endParaRPr lang="fr-FR"/>
              </a:p>
            </p:txBody>
          </p:sp>
          <p:sp>
            <p:nvSpPr>
              <p:cNvPr id="20660" name="Freeform 378"/>
              <p:cNvSpPr>
                <a:spLocks/>
              </p:cNvSpPr>
              <p:nvPr/>
            </p:nvSpPr>
            <p:spPr bwMode="auto">
              <a:xfrm>
                <a:off x="5913" y="3130"/>
                <a:ext cx="21" cy="19"/>
              </a:xfrm>
              <a:custGeom>
                <a:avLst/>
                <a:gdLst>
                  <a:gd name="T0" fmla="*/ 20 w 21"/>
                  <a:gd name="T1" fmla="*/ 10 h 19"/>
                  <a:gd name="T2" fmla="*/ 20 w 21"/>
                  <a:gd name="T3" fmla="*/ 5 h 19"/>
                  <a:gd name="T4" fmla="*/ 14 w 21"/>
                  <a:gd name="T5" fmla="*/ 0 h 19"/>
                  <a:gd name="T6" fmla="*/ 8 w 21"/>
                  <a:gd name="T7" fmla="*/ 0 h 19"/>
                  <a:gd name="T8" fmla="*/ 0 w 21"/>
                  <a:gd name="T9" fmla="*/ 5 h 19"/>
                  <a:gd name="T10" fmla="*/ 0 w 21"/>
                  <a:gd name="T11" fmla="*/ 10 h 19"/>
                  <a:gd name="T12" fmla="*/ 0 w 21"/>
                  <a:gd name="T13" fmla="*/ 10 h 19"/>
                  <a:gd name="T14" fmla="*/ 8 w 21"/>
                  <a:gd name="T15" fmla="*/ 18 h 19"/>
                  <a:gd name="T16" fmla="*/ 8 w 21"/>
                  <a:gd name="T17" fmla="*/ 18 h 19"/>
                  <a:gd name="T18" fmla="*/ 20 w 21"/>
                  <a:gd name="T19" fmla="*/ 18 h 19"/>
                  <a:gd name="T20" fmla="*/ 20 w 21"/>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0"/>
                    </a:moveTo>
                    <a:lnTo>
                      <a:pt x="20" y="5"/>
                    </a:lnTo>
                    <a:lnTo>
                      <a:pt x="14" y="0"/>
                    </a:lnTo>
                    <a:lnTo>
                      <a:pt x="8" y="0"/>
                    </a:lnTo>
                    <a:lnTo>
                      <a:pt x="0" y="5"/>
                    </a:lnTo>
                    <a:lnTo>
                      <a:pt x="0" y="10"/>
                    </a:lnTo>
                    <a:lnTo>
                      <a:pt x="8" y="18"/>
                    </a:lnTo>
                    <a:lnTo>
                      <a:pt x="20" y="18"/>
                    </a:lnTo>
                    <a:lnTo>
                      <a:pt x="20" y="10"/>
                    </a:lnTo>
                  </a:path>
                </a:pathLst>
              </a:custGeom>
              <a:solidFill>
                <a:srgbClr val="000000"/>
              </a:solidFill>
              <a:ln w="9525" cap="rnd">
                <a:noFill/>
                <a:round/>
                <a:headEnd/>
                <a:tailEnd/>
              </a:ln>
            </p:spPr>
            <p:txBody>
              <a:bodyPr/>
              <a:lstStyle/>
              <a:p>
                <a:endParaRPr lang="fr-FR"/>
              </a:p>
            </p:txBody>
          </p:sp>
          <p:sp>
            <p:nvSpPr>
              <p:cNvPr id="20661" name="Freeform 379"/>
              <p:cNvSpPr>
                <a:spLocks/>
              </p:cNvSpPr>
              <p:nvPr/>
            </p:nvSpPr>
            <p:spPr bwMode="auto">
              <a:xfrm>
                <a:off x="5913" y="3145"/>
                <a:ext cx="21" cy="19"/>
              </a:xfrm>
              <a:custGeom>
                <a:avLst/>
                <a:gdLst>
                  <a:gd name="T0" fmla="*/ 20 w 21"/>
                  <a:gd name="T1" fmla="*/ 12 h 19"/>
                  <a:gd name="T2" fmla="*/ 20 w 21"/>
                  <a:gd name="T3" fmla="*/ 5 h 19"/>
                  <a:gd name="T4" fmla="*/ 14 w 21"/>
                  <a:gd name="T5" fmla="*/ 0 h 19"/>
                  <a:gd name="T6" fmla="*/ 8 w 21"/>
                  <a:gd name="T7" fmla="*/ 0 h 19"/>
                  <a:gd name="T8" fmla="*/ 0 w 21"/>
                  <a:gd name="T9" fmla="*/ 5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5"/>
                    </a:lnTo>
                    <a:lnTo>
                      <a:pt x="14" y="0"/>
                    </a:lnTo>
                    <a:lnTo>
                      <a:pt x="8" y="0"/>
                    </a:lnTo>
                    <a:lnTo>
                      <a:pt x="0" y="5"/>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62" name="Freeform 380"/>
              <p:cNvSpPr>
                <a:spLocks/>
              </p:cNvSpPr>
              <p:nvPr/>
            </p:nvSpPr>
            <p:spPr bwMode="auto">
              <a:xfrm>
                <a:off x="5913" y="3161"/>
                <a:ext cx="21" cy="17"/>
              </a:xfrm>
              <a:custGeom>
                <a:avLst/>
                <a:gdLst>
                  <a:gd name="T0" fmla="*/ 20 w 21"/>
                  <a:gd name="T1" fmla="*/ 10 h 17"/>
                  <a:gd name="T2" fmla="*/ 20 w 21"/>
                  <a:gd name="T3" fmla="*/ 5 h 17"/>
                  <a:gd name="T4" fmla="*/ 14 w 21"/>
                  <a:gd name="T5" fmla="*/ 0 h 17"/>
                  <a:gd name="T6" fmla="*/ 8 w 21"/>
                  <a:gd name="T7" fmla="*/ 0 h 17"/>
                  <a:gd name="T8" fmla="*/ 0 w 21"/>
                  <a:gd name="T9" fmla="*/ 5 h 17"/>
                  <a:gd name="T10" fmla="*/ 0 w 21"/>
                  <a:gd name="T11" fmla="*/ 10 h 17"/>
                  <a:gd name="T12" fmla="*/ 0 w 21"/>
                  <a:gd name="T13" fmla="*/ 10 h 17"/>
                  <a:gd name="T14" fmla="*/ 8 w 21"/>
                  <a:gd name="T15" fmla="*/ 16 h 17"/>
                  <a:gd name="T16" fmla="*/ 8 w 21"/>
                  <a:gd name="T17" fmla="*/ 16 h 17"/>
                  <a:gd name="T18" fmla="*/ 20 w 21"/>
                  <a:gd name="T19" fmla="*/ 16 h 17"/>
                  <a:gd name="T20" fmla="*/ 20 w 21"/>
                  <a:gd name="T21" fmla="*/ 10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7"/>
                  <a:gd name="T35" fmla="*/ 21 w 21"/>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7">
                    <a:moveTo>
                      <a:pt x="20" y="10"/>
                    </a:moveTo>
                    <a:lnTo>
                      <a:pt x="20" y="5"/>
                    </a:lnTo>
                    <a:lnTo>
                      <a:pt x="14" y="0"/>
                    </a:lnTo>
                    <a:lnTo>
                      <a:pt x="8" y="0"/>
                    </a:lnTo>
                    <a:lnTo>
                      <a:pt x="0" y="5"/>
                    </a:lnTo>
                    <a:lnTo>
                      <a:pt x="0" y="10"/>
                    </a:lnTo>
                    <a:lnTo>
                      <a:pt x="8" y="16"/>
                    </a:lnTo>
                    <a:lnTo>
                      <a:pt x="20" y="16"/>
                    </a:lnTo>
                    <a:lnTo>
                      <a:pt x="20" y="10"/>
                    </a:lnTo>
                  </a:path>
                </a:pathLst>
              </a:custGeom>
              <a:solidFill>
                <a:srgbClr val="000000"/>
              </a:solidFill>
              <a:ln w="9525" cap="rnd">
                <a:noFill/>
                <a:round/>
                <a:headEnd/>
                <a:tailEnd/>
              </a:ln>
            </p:spPr>
            <p:txBody>
              <a:bodyPr/>
              <a:lstStyle/>
              <a:p>
                <a:endParaRPr lang="fr-FR"/>
              </a:p>
            </p:txBody>
          </p:sp>
          <p:sp>
            <p:nvSpPr>
              <p:cNvPr id="20663" name="Freeform 381"/>
              <p:cNvSpPr>
                <a:spLocks/>
              </p:cNvSpPr>
              <p:nvPr/>
            </p:nvSpPr>
            <p:spPr bwMode="auto">
              <a:xfrm>
                <a:off x="5913" y="3174"/>
                <a:ext cx="21" cy="19"/>
              </a:xfrm>
              <a:custGeom>
                <a:avLst/>
                <a:gdLst>
                  <a:gd name="T0" fmla="*/ 20 w 21"/>
                  <a:gd name="T1" fmla="*/ 12 h 19"/>
                  <a:gd name="T2" fmla="*/ 20 w 21"/>
                  <a:gd name="T3" fmla="*/ 5 h 19"/>
                  <a:gd name="T4" fmla="*/ 14 w 21"/>
                  <a:gd name="T5" fmla="*/ 0 h 19"/>
                  <a:gd name="T6" fmla="*/ 8 w 21"/>
                  <a:gd name="T7" fmla="*/ 0 h 19"/>
                  <a:gd name="T8" fmla="*/ 0 w 21"/>
                  <a:gd name="T9" fmla="*/ 5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5"/>
                    </a:lnTo>
                    <a:lnTo>
                      <a:pt x="14" y="0"/>
                    </a:lnTo>
                    <a:lnTo>
                      <a:pt x="8" y="0"/>
                    </a:lnTo>
                    <a:lnTo>
                      <a:pt x="0" y="5"/>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64" name="Freeform 382"/>
              <p:cNvSpPr>
                <a:spLocks/>
              </p:cNvSpPr>
              <p:nvPr/>
            </p:nvSpPr>
            <p:spPr bwMode="auto">
              <a:xfrm>
                <a:off x="5913" y="3190"/>
                <a:ext cx="21" cy="19"/>
              </a:xfrm>
              <a:custGeom>
                <a:avLst/>
                <a:gdLst>
                  <a:gd name="T0" fmla="*/ 20 w 21"/>
                  <a:gd name="T1" fmla="*/ 12 h 19"/>
                  <a:gd name="T2" fmla="*/ 20 w 21"/>
                  <a:gd name="T3" fmla="*/ 6 h 19"/>
                  <a:gd name="T4" fmla="*/ 14 w 21"/>
                  <a:gd name="T5" fmla="*/ 0 h 19"/>
                  <a:gd name="T6" fmla="*/ 8 w 21"/>
                  <a:gd name="T7" fmla="*/ 0 h 19"/>
                  <a:gd name="T8" fmla="*/ 0 w 21"/>
                  <a:gd name="T9" fmla="*/ 6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6"/>
                    </a:lnTo>
                    <a:lnTo>
                      <a:pt x="14" y="0"/>
                    </a:lnTo>
                    <a:lnTo>
                      <a:pt x="8" y="0"/>
                    </a:lnTo>
                    <a:lnTo>
                      <a:pt x="0" y="6"/>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65" name="Freeform 383"/>
              <p:cNvSpPr>
                <a:spLocks/>
              </p:cNvSpPr>
              <p:nvPr/>
            </p:nvSpPr>
            <p:spPr bwMode="auto">
              <a:xfrm>
                <a:off x="5913" y="3203"/>
                <a:ext cx="21" cy="19"/>
              </a:xfrm>
              <a:custGeom>
                <a:avLst/>
                <a:gdLst>
                  <a:gd name="T0" fmla="*/ 20 w 21"/>
                  <a:gd name="T1" fmla="*/ 10 h 19"/>
                  <a:gd name="T2" fmla="*/ 20 w 21"/>
                  <a:gd name="T3" fmla="*/ 5 h 19"/>
                  <a:gd name="T4" fmla="*/ 14 w 21"/>
                  <a:gd name="T5" fmla="*/ 0 h 19"/>
                  <a:gd name="T6" fmla="*/ 8 w 21"/>
                  <a:gd name="T7" fmla="*/ 0 h 19"/>
                  <a:gd name="T8" fmla="*/ 0 w 21"/>
                  <a:gd name="T9" fmla="*/ 5 h 19"/>
                  <a:gd name="T10" fmla="*/ 0 w 21"/>
                  <a:gd name="T11" fmla="*/ 10 h 19"/>
                  <a:gd name="T12" fmla="*/ 0 w 21"/>
                  <a:gd name="T13" fmla="*/ 10 h 19"/>
                  <a:gd name="T14" fmla="*/ 8 w 21"/>
                  <a:gd name="T15" fmla="*/ 18 h 19"/>
                  <a:gd name="T16" fmla="*/ 8 w 21"/>
                  <a:gd name="T17" fmla="*/ 18 h 19"/>
                  <a:gd name="T18" fmla="*/ 20 w 21"/>
                  <a:gd name="T19" fmla="*/ 18 h 19"/>
                  <a:gd name="T20" fmla="*/ 20 w 21"/>
                  <a:gd name="T21" fmla="*/ 1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0"/>
                    </a:moveTo>
                    <a:lnTo>
                      <a:pt x="20" y="5"/>
                    </a:lnTo>
                    <a:lnTo>
                      <a:pt x="14" y="0"/>
                    </a:lnTo>
                    <a:lnTo>
                      <a:pt x="8" y="0"/>
                    </a:lnTo>
                    <a:lnTo>
                      <a:pt x="0" y="5"/>
                    </a:lnTo>
                    <a:lnTo>
                      <a:pt x="0" y="10"/>
                    </a:lnTo>
                    <a:lnTo>
                      <a:pt x="8" y="18"/>
                    </a:lnTo>
                    <a:lnTo>
                      <a:pt x="20" y="18"/>
                    </a:lnTo>
                    <a:lnTo>
                      <a:pt x="20" y="10"/>
                    </a:lnTo>
                  </a:path>
                </a:pathLst>
              </a:custGeom>
              <a:solidFill>
                <a:srgbClr val="000000"/>
              </a:solidFill>
              <a:ln w="9525" cap="rnd">
                <a:noFill/>
                <a:round/>
                <a:headEnd/>
                <a:tailEnd/>
              </a:ln>
            </p:spPr>
            <p:txBody>
              <a:bodyPr/>
              <a:lstStyle/>
              <a:p>
                <a:endParaRPr lang="fr-FR"/>
              </a:p>
            </p:txBody>
          </p:sp>
          <p:sp>
            <p:nvSpPr>
              <p:cNvPr id="20666" name="Freeform 384"/>
              <p:cNvSpPr>
                <a:spLocks/>
              </p:cNvSpPr>
              <p:nvPr/>
            </p:nvSpPr>
            <p:spPr bwMode="auto">
              <a:xfrm>
                <a:off x="5913" y="3218"/>
                <a:ext cx="21" cy="19"/>
              </a:xfrm>
              <a:custGeom>
                <a:avLst/>
                <a:gdLst>
                  <a:gd name="T0" fmla="*/ 20 w 21"/>
                  <a:gd name="T1" fmla="*/ 12 h 19"/>
                  <a:gd name="T2" fmla="*/ 20 w 21"/>
                  <a:gd name="T3" fmla="*/ 7 h 19"/>
                  <a:gd name="T4" fmla="*/ 14 w 21"/>
                  <a:gd name="T5" fmla="*/ 0 h 19"/>
                  <a:gd name="T6" fmla="*/ 8 w 21"/>
                  <a:gd name="T7" fmla="*/ 0 h 19"/>
                  <a:gd name="T8" fmla="*/ 0 w 21"/>
                  <a:gd name="T9" fmla="*/ 7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7"/>
                    </a:lnTo>
                    <a:lnTo>
                      <a:pt x="14" y="0"/>
                    </a:lnTo>
                    <a:lnTo>
                      <a:pt x="8" y="0"/>
                    </a:lnTo>
                    <a:lnTo>
                      <a:pt x="0" y="7"/>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67" name="Freeform 385"/>
              <p:cNvSpPr>
                <a:spLocks/>
              </p:cNvSpPr>
              <p:nvPr/>
            </p:nvSpPr>
            <p:spPr bwMode="auto">
              <a:xfrm>
                <a:off x="5913" y="3234"/>
                <a:ext cx="21" cy="18"/>
              </a:xfrm>
              <a:custGeom>
                <a:avLst/>
                <a:gdLst>
                  <a:gd name="T0" fmla="*/ 20 w 21"/>
                  <a:gd name="T1" fmla="*/ 9 h 18"/>
                  <a:gd name="T2" fmla="*/ 20 w 21"/>
                  <a:gd name="T3" fmla="*/ 4 h 18"/>
                  <a:gd name="T4" fmla="*/ 14 w 21"/>
                  <a:gd name="T5" fmla="*/ 0 h 18"/>
                  <a:gd name="T6" fmla="*/ 8 w 21"/>
                  <a:gd name="T7" fmla="*/ 0 h 18"/>
                  <a:gd name="T8" fmla="*/ 0 w 21"/>
                  <a:gd name="T9" fmla="*/ 4 h 18"/>
                  <a:gd name="T10" fmla="*/ 0 w 21"/>
                  <a:gd name="T11" fmla="*/ 9 h 18"/>
                  <a:gd name="T12" fmla="*/ 0 w 21"/>
                  <a:gd name="T13" fmla="*/ 9 h 18"/>
                  <a:gd name="T14" fmla="*/ 8 w 21"/>
                  <a:gd name="T15" fmla="*/ 17 h 18"/>
                  <a:gd name="T16" fmla="*/ 8 w 21"/>
                  <a:gd name="T17" fmla="*/ 17 h 18"/>
                  <a:gd name="T18" fmla="*/ 20 w 21"/>
                  <a:gd name="T19" fmla="*/ 17 h 18"/>
                  <a:gd name="T20" fmla="*/ 20 w 21"/>
                  <a:gd name="T21" fmla="*/ 9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8"/>
                  <a:gd name="T35" fmla="*/ 21 w 21"/>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8">
                    <a:moveTo>
                      <a:pt x="20" y="9"/>
                    </a:moveTo>
                    <a:lnTo>
                      <a:pt x="20" y="4"/>
                    </a:lnTo>
                    <a:lnTo>
                      <a:pt x="14" y="0"/>
                    </a:lnTo>
                    <a:lnTo>
                      <a:pt x="8" y="0"/>
                    </a:lnTo>
                    <a:lnTo>
                      <a:pt x="0" y="4"/>
                    </a:lnTo>
                    <a:lnTo>
                      <a:pt x="0" y="9"/>
                    </a:lnTo>
                    <a:lnTo>
                      <a:pt x="8" y="17"/>
                    </a:lnTo>
                    <a:lnTo>
                      <a:pt x="20" y="17"/>
                    </a:lnTo>
                    <a:lnTo>
                      <a:pt x="20" y="9"/>
                    </a:lnTo>
                  </a:path>
                </a:pathLst>
              </a:custGeom>
              <a:solidFill>
                <a:srgbClr val="000000"/>
              </a:solidFill>
              <a:ln w="9525" cap="rnd">
                <a:noFill/>
                <a:round/>
                <a:headEnd/>
                <a:tailEnd/>
              </a:ln>
            </p:spPr>
            <p:txBody>
              <a:bodyPr/>
              <a:lstStyle/>
              <a:p>
                <a:endParaRPr lang="fr-FR"/>
              </a:p>
            </p:txBody>
          </p:sp>
          <p:sp>
            <p:nvSpPr>
              <p:cNvPr id="20668" name="Freeform 386"/>
              <p:cNvSpPr>
                <a:spLocks/>
              </p:cNvSpPr>
              <p:nvPr/>
            </p:nvSpPr>
            <p:spPr bwMode="auto">
              <a:xfrm>
                <a:off x="5913" y="3247"/>
                <a:ext cx="21" cy="19"/>
              </a:xfrm>
              <a:custGeom>
                <a:avLst/>
                <a:gdLst>
                  <a:gd name="T0" fmla="*/ 20 w 21"/>
                  <a:gd name="T1" fmla="*/ 12 h 19"/>
                  <a:gd name="T2" fmla="*/ 20 w 21"/>
                  <a:gd name="T3" fmla="*/ 7 h 19"/>
                  <a:gd name="T4" fmla="*/ 14 w 21"/>
                  <a:gd name="T5" fmla="*/ 0 h 19"/>
                  <a:gd name="T6" fmla="*/ 8 w 21"/>
                  <a:gd name="T7" fmla="*/ 0 h 19"/>
                  <a:gd name="T8" fmla="*/ 0 w 21"/>
                  <a:gd name="T9" fmla="*/ 7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7"/>
                    </a:lnTo>
                    <a:lnTo>
                      <a:pt x="14" y="0"/>
                    </a:lnTo>
                    <a:lnTo>
                      <a:pt x="8" y="0"/>
                    </a:lnTo>
                    <a:lnTo>
                      <a:pt x="0" y="7"/>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69" name="Freeform 387"/>
              <p:cNvSpPr>
                <a:spLocks/>
              </p:cNvSpPr>
              <p:nvPr/>
            </p:nvSpPr>
            <p:spPr bwMode="auto">
              <a:xfrm>
                <a:off x="5913" y="3263"/>
                <a:ext cx="21" cy="19"/>
              </a:xfrm>
              <a:custGeom>
                <a:avLst/>
                <a:gdLst>
                  <a:gd name="T0" fmla="*/ 20 w 21"/>
                  <a:gd name="T1" fmla="*/ 12 h 19"/>
                  <a:gd name="T2" fmla="*/ 20 w 21"/>
                  <a:gd name="T3" fmla="*/ 6 h 19"/>
                  <a:gd name="T4" fmla="*/ 14 w 21"/>
                  <a:gd name="T5" fmla="*/ 0 h 19"/>
                  <a:gd name="T6" fmla="*/ 8 w 21"/>
                  <a:gd name="T7" fmla="*/ 0 h 19"/>
                  <a:gd name="T8" fmla="*/ 0 w 21"/>
                  <a:gd name="T9" fmla="*/ 6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6"/>
                    </a:lnTo>
                    <a:lnTo>
                      <a:pt x="14" y="0"/>
                    </a:lnTo>
                    <a:lnTo>
                      <a:pt x="8" y="0"/>
                    </a:lnTo>
                    <a:lnTo>
                      <a:pt x="0" y="6"/>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70" name="Freeform 388"/>
              <p:cNvSpPr>
                <a:spLocks/>
              </p:cNvSpPr>
              <p:nvPr/>
            </p:nvSpPr>
            <p:spPr bwMode="auto">
              <a:xfrm>
                <a:off x="5913" y="3277"/>
                <a:ext cx="21" cy="19"/>
              </a:xfrm>
              <a:custGeom>
                <a:avLst/>
                <a:gdLst>
                  <a:gd name="T0" fmla="*/ 20 w 21"/>
                  <a:gd name="T1" fmla="*/ 12 h 19"/>
                  <a:gd name="T2" fmla="*/ 20 w 21"/>
                  <a:gd name="T3" fmla="*/ 5 h 19"/>
                  <a:gd name="T4" fmla="*/ 14 w 21"/>
                  <a:gd name="T5" fmla="*/ 0 h 19"/>
                  <a:gd name="T6" fmla="*/ 8 w 21"/>
                  <a:gd name="T7" fmla="*/ 0 h 19"/>
                  <a:gd name="T8" fmla="*/ 0 w 21"/>
                  <a:gd name="T9" fmla="*/ 5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5"/>
                    </a:lnTo>
                    <a:lnTo>
                      <a:pt x="14" y="0"/>
                    </a:lnTo>
                    <a:lnTo>
                      <a:pt x="8" y="0"/>
                    </a:lnTo>
                    <a:lnTo>
                      <a:pt x="0" y="5"/>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71" name="Freeform 389"/>
              <p:cNvSpPr>
                <a:spLocks/>
              </p:cNvSpPr>
              <p:nvPr/>
            </p:nvSpPr>
            <p:spPr bwMode="auto">
              <a:xfrm>
                <a:off x="5913" y="3292"/>
                <a:ext cx="21" cy="19"/>
              </a:xfrm>
              <a:custGeom>
                <a:avLst/>
                <a:gdLst>
                  <a:gd name="T0" fmla="*/ 20 w 21"/>
                  <a:gd name="T1" fmla="*/ 12 h 19"/>
                  <a:gd name="T2" fmla="*/ 20 w 21"/>
                  <a:gd name="T3" fmla="*/ 6 h 19"/>
                  <a:gd name="T4" fmla="*/ 14 w 21"/>
                  <a:gd name="T5" fmla="*/ 0 h 19"/>
                  <a:gd name="T6" fmla="*/ 8 w 21"/>
                  <a:gd name="T7" fmla="*/ 0 h 19"/>
                  <a:gd name="T8" fmla="*/ 0 w 21"/>
                  <a:gd name="T9" fmla="*/ 6 h 19"/>
                  <a:gd name="T10" fmla="*/ 0 w 21"/>
                  <a:gd name="T11" fmla="*/ 12 h 19"/>
                  <a:gd name="T12" fmla="*/ 0 w 21"/>
                  <a:gd name="T13" fmla="*/ 12 h 19"/>
                  <a:gd name="T14" fmla="*/ 8 w 21"/>
                  <a:gd name="T15" fmla="*/ 18 h 19"/>
                  <a:gd name="T16" fmla="*/ 8 w 21"/>
                  <a:gd name="T17" fmla="*/ 18 h 19"/>
                  <a:gd name="T18" fmla="*/ 20 w 21"/>
                  <a:gd name="T19" fmla="*/ 18 h 19"/>
                  <a:gd name="T20" fmla="*/ 20 w 21"/>
                  <a:gd name="T21" fmla="*/ 12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19"/>
                  <a:gd name="T35" fmla="*/ 21 w 21"/>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19">
                    <a:moveTo>
                      <a:pt x="20" y="12"/>
                    </a:moveTo>
                    <a:lnTo>
                      <a:pt x="20" y="6"/>
                    </a:lnTo>
                    <a:lnTo>
                      <a:pt x="14" y="0"/>
                    </a:lnTo>
                    <a:lnTo>
                      <a:pt x="8" y="0"/>
                    </a:lnTo>
                    <a:lnTo>
                      <a:pt x="0" y="6"/>
                    </a:lnTo>
                    <a:lnTo>
                      <a:pt x="0" y="12"/>
                    </a:lnTo>
                    <a:lnTo>
                      <a:pt x="8" y="18"/>
                    </a:lnTo>
                    <a:lnTo>
                      <a:pt x="20" y="18"/>
                    </a:lnTo>
                    <a:lnTo>
                      <a:pt x="20" y="12"/>
                    </a:lnTo>
                  </a:path>
                </a:pathLst>
              </a:custGeom>
              <a:solidFill>
                <a:srgbClr val="000000"/>
              </a:solidFill>
              <a:ln w="9525" cap="rnd">
                <a:noFill/>
                <a:round/>
                <a:headEnd/>
                <a:tailEnd/>
              </a:ln>
            </p:spPr>
            <p:txBody>
              <a:bodyPr/>
              <a:lstStyle/>
              <a:p>
                <a:endParaRPr lang="fr-FR"/>
              </a:p>
            </p:txBody>
          </p:sp>
          <p:sp>
            <p:nvSpPr>
              <p:cNvPr id="20672" name="Freeform 390"/>
              <p:cNvSpPr>
                <a:spLocks/>
              </p:cNvSpPr>
              <p:nvPr/>
            </p:nvSpPr>
            <p:spPr bwMode="auto">
              <a:xfrm>
                <a:off x="5873" y="3269"/>
                <a:ext cx="88" cy="80"/>
              </a:xfrm>
              <a:custGeom>
                <a:avLst/>
                <a:gdLst>
                  <a:gd name="T0" fmla="*/ 0 w 88"/>
                  <a:gd name="T1" fmla="*/ 0 h 80"/>
                  <a:gd name="T2" fmla="*/ 44 w 88"/>
                  <a:gd name="T3" fmla="*/ 79 h 80"/>
                  <a:gd name="T4" fmla="*/ 87 w 88"/>
                  <a:gd name="T5" fmla="*/ 0 h 80"/>
                  <a:gd name="T6" fmla="*/ 44 w 88"/>
                  <a:gd name="T7" fmla="*/ 25 h 80"/>
                  <a:gd name="T8" fmla="*/ 0 w 88"/>
                  <a:gd name="T9" fmla="*/ 0 h 80"/>
                  <a:gd name="T10" fmla="*/ 0 60000 65536"/>
                  <a:gd name="T11" fmla="*/ 0 60000 65536"/>
                  <a:gd name="T12" fmla="*/ 0 60000 65536"/>
                  <a:gd name="T13" fmla="*/ 0 60000 65536"/>
                  <a:gd name="T14" fmla="*/ 0 60000 65536"/>
                  <a:gd name="T15" fmla="*/ 0 w 88"/>
                  <a:gd name="T16" fmla="*/ 0 h 80"/>
                  <a:gd name="T17" fmla="*/ 88 w 88"/>
                  <a:gd name="T18" fmla="*/ 80 h 80"/>
                </a:gdLst>
                <a:ahLst/>
                <a:cxnLst>
                  <a:cxn ang="T10">
                    <a:pos x="T0" y="T1"/>
                  </a:cxn>
                  <a:cxn ang="T11">
                    <a:pos x="T2" y="T3"/>
                  </a:cxn>
                  <a:cxn ang="T12">
                    <a:pos x="T4" y="T5"/>
                  </a:cxn>
                  <a:cxn ang="T13">
                    <a:pos x="T6" y="T7"/>
                  </a:cxn>
                  <a:cxn ang="T14">
                    <a:pos x="T8" y="T9"/>
                  </a:cxn>
                </a:cxnLst>
                <a:rect l="T15" t="T16" r="T17" b="T18"/>
                <a:pathLst>
                  <a:path w="88" h="80">
                    <a:moveTo>
                      <a:pt x="0" y="0"/>
                    </a:moveTo>
                    <a:lnTo>
                      <a:pt x="44" y="79"/>
                    </a:lnTo>
                    <a:lnTo>
                      <a:pt x="87" y="0"/>
                    </a:lnTo>
                    <a:lnTo>
                      <a:pt x="44" y="25"/>
                    </a:lnTo>
                    <a:lnTo>
                      <a:pt x="0" y="0"/>
                    </a:lnTo>
                  </a:path>
                </a:pathLst>
              </a:custGeom>
              <a:solidFill>
                <a:srgbClr val="000000"/>
              </a:solidFill>
              <a:ln w="9525" cap="rnd">
                <a:noFill/>
                <a:round/>
                <a:headEnd/>
                <a:tailEnd/>
              </a:ln>
            </p:spPr>
            <p:txBody>
              <a:bodyPr/>
              <a:lstStyle/>
              <a:p>
                <a:endParaRPr lang="fr-FR"/>
              </a:p>
            </p:txBody>
          </p:sp>
        </p:grpSp>
        <p:sp>
          <p:nvSpPr>
            <p:cNvPr id="20572" name="Oval 392"/>
            <p:cNvSpPr>
              <a:spLocks noChangeArrowheads="1"/>
            </p:cNvSpPr>
            <p:nvPr/>
          </p:nvSpPr>
          <p:spPr bwMode="auto">
            <a:xfrm>
              <a:off x="5738" y="3358"/>
              <a:ext cx="370" cy="637"/>
            </a:xfrm>
            <a:prstGeom prst="ellipse">
              <a:avLst/>
            </a:prstGeom>
            <a:solidFill>
              <a:srgbClr val="FFFFCC"/>
            </a:solidFill>
            <a:ln w="12700">
              <a:solidFill>
                <a:srgbClr val="000000"/>
              </a:solidFill>
              <a:round/>
              <a:headEnd/>
              <a:tailEnd/>
            </a:ln>
          </p:spPr>
          <p:txBody>
            <a:bodyPr wrap="none" anchor="ctr"/>
            <a:lstStyle/>
            <a:p>
              <a:endParaRPr lang="fr-FR"/>
            </a:p>
          </p:txBody>
        </p:sp>
        <p:sp>
          <p:nvSpPr>
            <p:cNvPr id="20573" name="Rectangle 393"/>
            <p:cNvSpPr>
              <a:spLocks noChangeArrowheads="1"/>
            </p:cNvSpPr>
            <p:nvPr/>
          </p:nvSpPr>
          <p:spPr bwMode="auto">
            <a:xfrm>
              <a:off x="5785" y="3354"/>
              <a:ext cx="310" cy="604"/>
            </a:xfrm>
            <a:prstGeom prst="rect">
              <a:avLst/>
            </a:prstGeom>
            <a:noFill/>
            <a:ln w="9525">
              <a:noFill/>
              <a:miter lim="800000"/>
              <a:headEnd/>
              <a:tailEnd/>
            </a:ln>
          </p:spPr>
          <p:txBody>
            <a:bodyPr wrap="none" anchor="ctr"/>
            <a:lstStyle/>
            <a:p>
              <a:endParaRPr lang="fr-FR"/>
            </a:p>
          </p:txBody>
        </p:sp>
        <p:sp>
          <p:nvSpPr>
            <p:cNvPr id="20574" name="Rectangle 394"/>
            <p:cNvSpPr>
              <a:spLocks noChangeArrowheads="1"/>
            </p:cNvSpPr>
            <p:nvPr/>
          </p:nvSpPr>
          <p:spPr bwMode="auto">
            <a:xfrm>
              <a:off x="5800" y="3356"/>
              <a:ext cx="269" cy="146"/>
            </a:xfrm>
            <a:prstGeom prst="rect">
              <a:avLst/>
            </a:prstGeom>
            <a:noFill/>
            <a:ln w="9525">
              <a:noFill/>
              <a:miter lim="800000"/>
              <a:headEnd/>
              <a:tailEnd/>
            </a:ln>
          </p:spPr>
          <p:txBody>
            <a:bodyPr wrap="none" lIns="92075" tIns="46038" rIns="92075" bIns="46038">
              <a:spAutoFit/>
            </a:bodyPr>
            <a:lstStyle/>
            <a:p>
              <a:pPr algn="l"/>
              <a:r>
                <a:rPr lang="fr-FR" sz="900" dirty="0" err="1" smtClean="0">
                  <a:solidFill>
                    <a:srgbClr val="000000"/>
                  </a:solidFill>
                </a:rPr>
                <a:t>with</a:t>
              </a:r>
              <a:endParaRPr lang="fr-FR" sz="900" dirty="0">
                <a:solidFill>
                  <a:srgbClr val="000000"/>
                </a:solidFill>
              </a:endParaRPr>
            </a:p>
          </p:txBody>
        </p:sp>
        <p:sp>
          <p:nvSpPr>
            <p:cNvPr id="20575" name="Rectangle 395"/>
            <p:cNvSpPr>
              <a:spLocks noChangeArrowheads="1"/>
            </p:cNvSpPr>
            <p:nvPr/>
          </p:nvSpPr>
          <p:spPr bwMode="auto">
            <a:xfrm>
              <a:off x="5794" y="3446"/>
              <a:ext cx="409" cy="146"/>
            </a:xfrm>
            <a:prstGeom prst="rect">
              <a:avLst/>
            </a:prstGeom>
            <a:noFill/>
            <a:ln w="9525">
              <a:noFill/>
              <a:miter lim="800000"/>
              <a:headEnd/>
              <a:tailEnd/>
            </a:ln>
          </p:spPr>
          <p:txBody>
            <a:bodyPr wrap="none" lIns="92075" tIns="46038" rIns="92075" bIns="46038">
              <a:spAutoFit/>
            </a:bodyPr>
            <a:lstStyle/>
            <a:p>
              <a:pPr algn="l"/>
              <a:r>
                <a:rPr lang="fr-FR" sz="900" dirty="0">
                  <a:solidFill>
                    <a:srgbClr val="000000"/>
                  </a:solidFill>
                </a:rPr>
                <a:t>TS </a:t>
              </a:r>
              <a:r>
                <a:rPr lang="fr-FR" sz="900" dirty="0" smtClean="0">
                  <a:solidFill>
                    <a:srgbClr val="000000"/>
                  </a:solidFill>
                </a:rPr>
                <a:t>ans=d</a:t>
              </a:r>
              <a:endParaRPr lang="fr-FR" sz="900" dirty="0">
                <a:solidFill>
                  <a:srgbClr val="000000"/>
                </a:solidFill>
              </a:endParaRPr>
            </a:p>
          </p:txBody>
        </p:sp>
        <p:sp>
          <p:nvSpPr>
            <p:cNvPr id="20576" name="Rectangle 396"/>
            <p:cNvSpPr>
              <a:spLocks noChangeArrowheads="1"/>
            </p:cNvSpPr>
            <p:nvPr/>
          </p:nvSpPr>
          <p:spPr bwMode="auto">
            <a:xfrm>
              <a:off x="5750" y="3540"/>
              <a:ext cx="434" cy="146"/>
            </a:xfrm>
            <a:prstGeom prst="rect">
              <a:avLst/>
            </a:prstGeom>
            <a:noFill/>
            <a:ln w="9525">
              <a:noFill/>
              <a:miter lim="800000"/>
              <a:headEnd/>
              <a:tailEnd/>
            </a:ln>
          </p:spPr>
          <p:txBody>
            <a:bodyPr wrap="none" lIns="92075" tIns="46038" rIns="92075" bIns="46038">
              <a:spAutoFit/>
            </a:bodyPr>
            <a:lstStyle/>
            <a:p>
              <a:pPr algn="l"/>
              <a:r>
                <a:rPr lang="fr-FR" sz="900" dirty="0" err="1" smtClean="0">
                  <a:solidFill>
                    <a:srgbClr val="000000"/>
                  </a:solidFill>
                </a:rPr>
                <a:t>CSeand</a:t>
              </a:r>
              <a:r>
                <a:rPr lang="fr-FR" sz="900" dirty="0" smtClean="0">
                  <a:solidFill>
                    <a:srgbClr val="000000"/>
                  </a:solidFill>
                </a:rPr>
                <a:t> ½</a:t>
              </a:r>
              <a:endParaRPr lang="fr-FR" sz="900" dirty="0">
                <a:solidFill>
                  <a:srgbClr val="000000"/>
                </a:solidFill>
              </a:endParaRPr>
            </a:p>
          </p:txBody>
        </p:sp>
        <p:sp>
          <p:nvSpPr>
            <p:cNvPr id="20577" name="Rectangle 397"/>
            <p:cNvSpPr>
              <a:spLocks noChangeArrowheads="1"/>
            </p:cNvSpPr>
            <p:nvPr/>
          </p:nvSpPr>
          <p:spPr bwMode="auto">
            <a:xfrm>
              <a:off x="5794" y="3632"/>
              <a:ext cx="365" cy="146"/>
            </a:xfrm>
            <a:prstGeom prst="rect">
              <a:avLst/>
            </a:prstGeom>
            <a:noFill/>
            <a:ln w="9525">
              <a:noFill/>
              <a:miter lim="800000"/>
              <a:headEnd/>
              <a:tailEnd/>
            </a:ln>
          </p:spPr>
          <p:txBody>
            <a:bodyPr wrap="none" lIns="92075" tIns="46038" rIns="92075" bIns="46038">
              <a:spAutoFit/>
            </a:bodyPr>
            <a:lstStyle/>
            <a:p>
              <a:pPr algn="l"/>
              <a:r>
                <a:rPr lang="fr-FR" sz="900" dirty="0" err="1">
                  <a:solidFill>
                    <a:srgbClr val="000000"/>
                  </a:solidFill>
                </a:rPr>
                <a:t>éq</a:t>
              </a:r>
              <a:r>
                <a:rPr lang="fr-FR" sz="900" dirty="0">
                  <a:solidFill>
                    <a:srgbClr val="000000"/>
                  </a:solidFill>
                </a:rPr>
                <a:t>. </a:t>
              </a:r>
              <a:r>
                <a:rPr lang="fr-FR" sz="900" dirty="0" smtClean="0">
                  <a:solidFill>
                    <a:srgbClr val="000000"/>
                  </a:solidFill>
                </a:rPr>
                <a:t>and</a:t>
              </a:r>
              <a:endParaRPr lang="fr-FR" sz="900" dirty="0">
                <a:solidFill>
                  <a:srgbClr val="000000"/>
                </a:solidFill>
              </a:endParaRPr>
            </a:p>
          </p:txBody>
        </p:sp>
        <p:sp>
          <p:nvSpPr>
            <p:cNvPr id="20578" name="Rectangle 398"/>
            <p:cNvSpPr>
              <a:spLocks noChangeArrowheads="1"/>
            </p:cNvSpPr>
            <p:nvPr/>
          </p:nvSpPr>
          <p:spPr bwMode="auto">
            <a:xfrm>
              <a:off x="5791" y="3728"/>
              <a:ext cx="308" cy="146"/>
            </a:xfrm>
            <a:prstGeom prst="rect">
              <a:avLst/>
            </a:prstGeom>
            <a:noFill/>
            <a:ln w="9525">
              <a:noFill/>
              <a:miter lim="800000"/>
              <a:headEnd/>
              <a:tailEnd/>
            </a:ln>
          </p:spPr>
          <p:txBody>
            <a:bodyPr wrap="none" lIns="92075" tIns="46038" rIns="92075" bIns="46038">
              <a:spAutoFit/>
            </a:bodyPr>
            <a:lstStyle/>
            <a:p>
              <a:pPr algn="l"/>
              <a:r>
                <a:rPr lang="fr-FR" sz="900">
                  <a:solidFill>
                    <a:srgbClr val="000000"/>
                  </a:solidFill>
                </a:rPr>
                <a:t>agent</a:t>
              </a:r>
            </a:p>
          </p:txBody>
        </p:sp>
        <p:sp>
          <p:nvSpPr>
            <p:cNvPr id="20579" name="Rectangle 399"/>
            <p:cNvSpPr>
              <a:spLocks noChangeArrowheads="1"/>
            </p:cNvSpPr>
            <p:nvPr/>
          </p:nvSpPr>
          <p:spPr bwMode="auto">
            <a:xfrm>
              <a:off x="5781" y="3823"/>
              <a:ext cx="334" cy="146"/>
            </a:xfrm>
            <a:prstGeom prst="rect">
              <a:avLst/>
            </a:prstGeom>
            <a:noFill/>
            <a:ln w="9525">
              <a:noFill/>
              <a:miter lim="800000"/>
              <a:headEnd/>
              <a:tailEnd/>
            </a:ln>
          </p:spPr>
          <p:txBody>
            <a:bodyPr wrap="none" lIns="92075" tIns="46038" rIns="92075" bIns="46038">
              <a:spAutoFit/>
            </a:bodyPr>
            <a:lstStyle/>
            <a:p>
              <a:pPr algn="l"/>
              <a:r>
                <a:rPr lang="fr-FR" sz="900" dirty="0" smtClean="0">
                  <a:solidFill>
                    <a:srgbClr val="000000"/>
                  </a:solidFill>
                </a:rPr>
                <a:t>center</a:t>
              </a:r>
              <a:endParaRPr lang="fr-FR" sz="900" dirty="0">
                <a:solidFill>
                  <a:srgbClr val="000000"/>
                </a:solidFill>
              </a:endParaRPr>
            </a:p>
          </p:txBody>
        </p:sp>
        <p:sp>
          <p:nvSpPr>
            <p:cNvPr id="20580" name="Rectangle 400"/>
            <p:cNvSpPr>
              <a:spLocks noChangeArrowheads="1"/>
            </p:cNvSpPr>
            <p:nvPr/>
          </p:nvSpPr>
          <p:spPr bwMode="auto">
            <a:xfrm>
              <a:off x="5643" y="3101"/>
              <a:ext cx="343" cy="184"/>
            </a:xfrm>
            <a:prstGeom prst="rect">
              <a:avLst/>
            </a:prstGeom>
            <a:noFill/>
            <a:ln w="9525">
              <a:noFill/>
              <a:miter lim="800000"/>
              <a:headEnd/>
              <a:tailEnd/>
            </a:ln>
          </p:spPr>
          <p:txBody>
            <a:bodyPr wrap="none" anchor="ctr"/>
            <a:lstStyle/>
            <a:p>
              <a:endParaRPr lang="fr-FR"/>
            </a:p>
          </p:txBody>
        </p:sp>
        <p:sp>
          <p:nvSpPr>
            <p:cNvPr id="20581" name="Rectangle 401"/>
            <p:cNvSpPr>
              <a:spLocks noChangeArrowheads="1"/>
            </p:cNvSpPr>
            <p:nvPr/>
          </p:nvSpPr>
          <p:spPr bwMode="auto">
            <a:xfrm>
              <a:off x="5373" y="3632"/>
              <a:ext cx="399" cy="165"/>
            </a:xfrm>
            <a:prstGeom prst="rect">
              <a:avLst/>
            </a:prstGeom>
            <a:noFill/>
            <a:ln w="9525">
              <a:noFill/>
              <a:miter lim="800000"/>
              <a:headEnd/>
              <a:tailEnd/>
            </a:ln>
          </p:spPr>
          <p:txBody>
            <a:bodyPr wrap="none" lIns="92075" tIns="46038" rIns="92075" bIns="46038">
              <a:spAutoFit/>
            </a:bodyPr>
            <a:lstStyle/>
            <a:p>
              <a:pPr algn="l"/>
              <a:r>
                <a:rPr lang="fr-FR" sz="1100" b="1">
                  <a:solidFill>
                    <a:srgbClr val="008000"/>
                  </a:solidFill>
                  <a:latin typeface="Arial" charset="0"/>
                </a:rPr>
                <a:t>98,7%</a:t>
              </a:r>
            </a:p>
          </p:txBody>
        </p:sp>
        <p:grpSp>
          <p:nvGrpSpPr>
            <p:cNvPr id="12" name="Group 453"/>
            <p:cNvGrpSpPr>
              <a:grpSpLocks/>
            </p:cNvGrpSpPr>
            <p:nvPr/>
          </p:nvGrpSpPr>
          <p:grpSpPr bwMode="auto">
            <a:xfrm>
              <a:off x="5309" y="2813"/>
              <a:ext cx="471" cy="648"/>
              <a:chOff x="5309" y="2813"/>
              <a:chExt cx="471" cy="648"/>
            </a:xfrm>
          </p:grpSpPr>
          <p:sp>
            <p:nvSpPr>
              <p:cNvPr id="20594" name="Freeform 402"/>
              <p:cNvSpPr>
                <a:spLocks/>
              </p:cNvSpPr>
              <p:nvPr/>
            </p:nvSpPr>
            <p:spPr bwMode="auto">
              <a:xfrm>
                <a:off x="5309" y="2813"/>
                <a:ext cx="20" cy="19"/>
              </a:xfrm>
              <a:custGeom>
                <a:avLst/>
                <a:gdLst>
                  <a:gd name="T0" fmla="*/ 19 w 20"/>
                  <a:gd name="T1" fmla="*/ 9 h 19"/>
                  <a:gd name="T2" fmla="*/ 5 w 20"/>
                  <a:gd name="T3" fmla="*/ 0 h 19"/>
                  <a:gd name="T4" fmla="*/ 5 w 20"/>
                  <a:gd name="T5" fmla="*/ 0 h 19"/>
                  <a:gd name="T6" fmla="*/ 0 w 20"/>
                  <a:gd name="T7" fmla="*/ 9 h 19"/>
                  <a:gd name="T8" fmla="*/ 0 w 20"/>
                  <a:gd name="T9" fmla="*/ 18 h 19"/>
                  <a:gd name="T10" fmla="*/ 0 w 20"/>
                  <a:gd name="T11" fmla="*/ 18 h 19"/>
                  <a:gd name="T12" fmla="*/ 5 w 20"/>
                  <a:gd name="T13" fmla="*/ 18 h 19"/>
                  <a:gd name="T14" fmla="*/ 5 w 20"/>
                  <a:gd name="T15" fmla="*/ 18 h 19"/>
                  <a:gd name="T16" fmla="*/ 10 w 20"/>
                  <a:gd name="T17" fmla="*/ 9 h 19"/>
                  <a:gd name="T18" fmla="*/ 19 w 20"/>
                  <a:gd name="T19" fmla="*/ 9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9"/>
                    </a:moveTo>
                    <a:lnTo>
                      <a:pt x="5" y="0"/>
                    </a:lnTo>
                    <a:lnTo>
                      <a:pt x="0" y="9"/>
                    </a:lnTo>
                    <a:lnTo>
                      <a:pt x="0" y="18"/>
                    </a:lnTo>
                    <a:lnTo>
                      <a:pt x="5" y="18"/>
                    </a:lnTo>
                    <a:lnTo>
                      <a:pt x="10" y="9"/>
                    </a:lnTo>
                    <a:lnTo>
                      <a:pt x="19" y="9"/>
                    </a:lnTo>
                  </a:path>
                </a:pathLst>
              </a:custGeom>
              <a:solidFill>
                <a:srgbClr val="000000"/>
              </a:solidFill>
              <a:ln w="9525" cap="rnd">
                <a:noFill/>
                <a:round/>
                <a:headEnd/>
                <a:tailEnd/>
              </a:ln>
            </p:spPr>
            <p:txBody>
              <a:bodyPr/>
              <a:lstStyle/>
              <a:p>
                <a:endParaRPr lang="fr-FR"/>
              </a:p>
            </p:txBody>
          </p:sp>
          <p:sp>
            <p:nvSpPr>
              <p:cNvPr id="20595" name="Freeform 403"/>
              <p:cNvSpPr>
                <a:spLocks/>
              </p:cNvSpPr>
              <p:nvPr/>
            </p:nvSpPr>
            <p:spPr bwMode="auto">
              <a:xfrm>
                <a:off x="5317" y="2823"/>
                <a:ext cx="20" cy="18"/>
              </a:xfrm>
              <a:custGeom>
                <a:avLst/>
                <a:gdLst>
                  <a:gd name="T0" fmla="*/ 19 w 20"/>
                  <a:gd name="T1" fmla="*/ 4 h 18"/>
                  <a:gd name="T2" fmla="*/ 12 w 20"/>
                  <a:gd name="T3" fmla="*/ 0 h 18"/>
                  <a:gd name="T4" fmla="*/ 6 w 20"/>
                  <a:gd name="T5" fmla="*/ 0 h 18"/>
                  <a:gd name="T6" fmla="*/ 0 w 20"/>
                  <a:gd name="T7" fmla="*/ 4 h 18"/>
                  <a:gd name="T8" fmla="*/ 0 w 20"/>
                  <a:gd name="T9" fmla="*/ 9 h 18"/>
                  <a:gd name="T10" fmla="*/ 0 w 20"/>
                  <a:gd name="T11" fmla="*/ 9 h 18"/>
                  <a:gd name="T12" fmla="*/ 6 w 20"/>
                  <a:gd name="T13" fmla="*/ 17 h 18"/>
                  <a:gd name="T14" fmla="*/ 12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2" y="0"/>
                    </a:lnTo>
                    <a:lnTo>
                      <a:pt x="6" y="0"/>
                    </a:lnTo>
                    <a:lnTo>
                      <a:pt x="0" y="4"/>
                    </a:lnTo>
                    <a:lnTo>
                      <a:pt x="0" y="9"/>
                    </a:lnTo>
                    <a:lnTo>
                      <a:pt x="6" y="17"/>
                    </a:lnTo>
                    <a:lnTo>
                      <a:pt x="12" y="17"/>
                    </a:lnTo>
                    <a:lnTo>
                      <a:pt x="19" y="9"/>
                    </a:lnTo>
                    <a:lnTo>
                      <a:pt x="19" y="4"/>
                    </a:lnTo>
                  </a:path>
                </a:pathLst>
              </a:custGeom>
              <a:solidFill>
                <a:srgbClr val="000000"/>
              </a:solidFill>
              <a:ln w="9525" cap="rnd">
                <a:noFill/>
                <a:round/>
                <a:headEnd/>
                <a:tailEnd/>
              </a:ln>
            </p:spPr>
            <p:txBody>
              <a:bodyPr/>
              <a:lstStyle/>
              <a:p>
                <a:endParaRPr lang="fr-FR"/>
              </a:p>
            </p:txBody>
          </p:sp>
          <p:sp>
            <p:nvSpPr>
              <p:cNvPr id="20596" name="Freeform 404"/>
              <p:cNvSpPr>
                <a:spLocks/>
              </p:cNvSpPr>
              <p:nvPr/>
            </p:nvSpPr>
            <p:spPr bwMode="auto">
              <a:xfrm>
                <a:off x="5325" y="2835"/>
                <a:ext cx="19" cy="19"/>
              </a:xfrm>
              <a:custGeom>
                <a:avLst/>
                <a:gdLst>
                  <a:gd name="T0" fmla="*/ 18 w 19"/>
                  <a:gd name="T1" fmla="*/ 5 h 19"/>
                  <a:gd name="T2" fmla="*/ 12 w 19"/>
                  <a:gd name="T3" fmla="*/ 0 h 19"/>
                  <a:gd name="T4" fmla="*/ 7 w 19"/>
                  <a:gd name="T5" fmla="*/ 0 h 19"/>
                  <a:gd name="T6" fmla="*/ 0 w 19"/>
                  <a:gd name="T7" fmla="*/ 5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2"/>
                    </a:lnTo>
                    <a:lnTo>
                      <a:pt x="7"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597" name="Freeform 405"/>
              <p:cNvSpPr>
                <a:spLocks/>
              </p:cNvSpPr>
              <p:nvPr/>
            </p:nvSpPr>
            <p:spPr bwMode="auto">
              <a:xfrm>
                <a:off x="5335" y="2848"/>
                <a:ext cx="21" cy="17"/>
              </a:xfrm>
              <a:custGeom>
                <a:avLst/>
                <a:gdLst>
                  <a:gd name="T0" fmla="*/ 20 w 21"/>
                  <a:gd name="T1" fmla="*/ 6 h 17"/>
                  <a:gd name="T2" fmla="*/ 14 w 21"/>
                  <a:gd name="T3" fmla="*/ 0 h 17"/>
                  <a:gd name="T4" fmla="*/ 8 w 21"/>
                  <a:gd name="T5" fmla="*/ 0 h 17"/>
                  <a:gd name="T6" fmla="*/ 0 w 21"/>
                  <a:gd name="T7" fmla="*/ 6 h 17"/>
                  <a:gd name="T8" fmla="*/ 0 w 21"/>
                  <a:gd name="T9" fmla="*/ 11 h 17"/>
                  <a:gd name="T10" fmla="*/ 0 w 21"/>
                  <a:gd name="T11" fmla="*/ 11 h 17"/>
                  <a:gd name="T12" fmla="*/ 8 w 21"/>
                  <a:gd name="T13" fmla="*/ 16 h 17"/>
                  <a:gd name="T14" fmla="*/ 14 w 21"/>
                  <a:gd name="T15" fmla="*/ 16 h 17"/>
                  <a:gd name="T16" fmla="*/ 20 w 21"/>
                  <a:gd name="T17" fmla="*/ 11 h 17"/>
                  <a:gd name="T18" fmla="*/ 20 w 21"/>
                  <a:gd name="T19" fmla="*/ 6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7"/>
                  <a:gd name="T32" fmla="*/ 21 w 21"/>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7">
                    <a:moveTo>
                      <a:pt x="20" y="6"/>
                    </a:moveTo>
                    <a:lnTo>
                      <a:pt x="14" y="0"/>
                    </a:lnTo>
                    <a:lnTo>
                      <a:pt x="8" y="0"/>
                    </a:lnTo>
                    <a:lnTo>
                      <a:pt x="0" y="6"/>
                    </a:lnTo>
                    <a:lnTo>
                      <a:pt x="0" y="11"/>
                    </a:lnTo>
                    <a:lnTo>
                      <a:pt x="8" y="16"/>
                    </a:lnTo>
                    <a:lnTo>
                      <a:pt x="14" y="16"/>
                    </a:lnTo>
                    <a:lnTo>
                      <a:pt x="20" y="11"/>
                    </a:lnTo>
                    <a:lnTo>
                      <a:pt x="20" y="6"/>
                    </a:lnTo>
                  </a:path>
                </a:pathLst>
              </a:custGeom>
              <a:solidFill>
                <a:srgbClr val="000000"/>
              </a:solidFill>
              <a:ln w="9525" cap="rnd">
                <a:noFill/>
                <a:round/>
                <a:headEnd/>
                <a:tailEnd/>
              </a:ln>
            </p:spPr>
            <p:txBody>
              <a:bodyPr/>
              <a:lstStyle/>
              <a:p>
                <a:endParaRPr lang="fr-FR"/>
              </a:p>
            </p:txBody>
          </p:sp>
          <p:sp>
            <p:nvSpPr>
              <p:cNvPr id="20598" name="Freeform 406"/>
              <p:cNvSpPr>
                <a:spLocks/>
              </p:cNvSpPr>
              <p:nvPr/>
            </p:nvSpPr>
            <p:spPr bwMode="auto">
              <a:xfrm>
                <a:off x="5343" y="2859"/>
                <a:ext cx="21" cy="19"/>
              </a:xfrm>
              <a:custGeom>
                <a:avLst/>
                <a:gdLst>
                  <a:gd name="T0" fmla="*/ 20 w 21"/>
                  <a:gd name="T1" fmla="*/ 7 h 19"/>
                  <a:gd name="T2" fmla="*/ 11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1" y="0"/>
                    </a:lnTo>
                    <a:lnTo>
                      <a:pt x="5" y="0"/>
                    </a:lnTo>
                    <a:lnTo>
                      <a:pt x="0" y="7"/>
                    </a:lnTo>
                    <a:lnTo>
                      <a:pt x="0" y="12"/>
                    </a:lnTo>
                    <a:lnTo>
                      <a:pt x="5" y="18"/>
                    </a:lnTo>
                    <a:lnTo>
                      <a:pt x="11" y="18"/>
                    </a:lnTo>
                    <a:lnTo>
                      <a:pt x="20" y="12"/>
                    </a:lnTo>
                    <a:lnTo>
                      <a:pt x="20" y="7"/>
                    </a:lnTo>
                  </a:path>
                </a:pathLst>
              </a:custGeom>
              <a:solidFill>
                <a:srgbClr val="000000"/>
              </a:solidFill>
              <a:ln w="9525" cap="rnd">
                <a:noFill/>
                <a:round/>
                <a:headEnd/>
                <a:tailEnd/>
              </a:ln>
            </p:spPr>
            <p:txBody>
              <a:bodyPr/>
              <a:lstStyle/>
              <a:p>
                <a:endParaRPr lang="fr-FR"/>
              </a:p>
            </p:txBody>
          </p:sp>
          <p:sp>
            <p:nvSpPr>
              <p:cNvPr id="20599" name="Freeform 407"/>
              <p:cNvSpPr>
                <a:spLocks/>
              </p:cNvSpPr>
              <p:nvPr/>
            </p:nvSpPr>
            <p:spPr bwMode="auto">
              <a:xfrm>
                <a:off x="5352" y="2873"/>
                <a:ext cx="20" cy="17"/>
              </a:xfrm>
              <a:custGeom>
                <a:avLst/>
                <a:gdLst>
                  <a:gd name="T0" fmla="*/ 19 w 20"/>
                  <a:gd name="T1" fmla="*/ 5 h 17"/>
                  <a:gd name="T2" fmla="*/ 12 w 20"/>
                  <a:gd name="T3" fmla="*/ 0 h 17"/>
                  <a:gd name="T4" fmla="*/ 6 w 20"/>
                  <a:gd name="T5" fmla="*/ 0 h 17"/>
                  <a:gd name="T6" fmla="*/ 0 w 20"/>
                  <a:gd name="T7" fmla="*/ 5 h 17"/>
                  <a:gd name="T8" fmla="*/ 0 w 20"/>
                  <a:gd name="T9" fmla="*/ 10 h 17"/>
                  <a:gd name="T10" fmla="*/ 0 w 20"/>
                  <a:gd name="T11" fmla="*/ 10 h 17"/>
                  <a:gd name="T12" fmla="*/ 6 w 20"/>
                  <a:gd name="T13" fmla="*/ 16 h 17"/>
                  <a:gd name="T14" fmla="*/ 12 w 20"/>
                  <a:gd name="T15" fmla="*/ 16 h 17"/>
                  <a:gd name="T16" fmla="*/ 19 w 20"/>
                  <a:gd name="T17" fmla="*/ 10 h 17"/>
                  <a:gd name="T18" fmla="*/ 19 w 20"/>
                  <a:gd name="T19" fmla="*/ 5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7"/>
                  <a:gd name="T32" fmla="*/ 20 w 20"/>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7">
                    <a:moveTo>
                      <a:pt x="19" y="5"/>
                    </a:moveTo>
                    <a:lnTo>
                      <a:pt x="12" y="0"/>
                    </a:lnTo>
                    <a:lnTo>
                      <a:pt x="6" y="0"/>
                    </a:lnTo>
                    <a:lnTo>
                      <a:pt x="0" y="5"/>
                    </a:lnTo>
                    <a:lnTo>
                      <a:pt x="0" y="10"/>
                    </a:lnTo>
                    <a:lnTo>
                      <a:pt x="6" y="16"/>
                    </a:lnTo>
                    <a:lnTo>
                      <a:pt x="12" y="16"/>
                    </a:lnTo>
                    <a:lnTo>
                      <a:pt x="19" y="10"/>
                    </a:lnTo>
                    <a:lnTo>
                      <a:pt x="19" y="5"/>
                    </a:lnTo>
                  </a:path>
                </a:pathLst>
              </a:custGeom>
              <a:solidFill>
                <a:srgbClr val="000000"/>
              </a:solidFill>
              <a:ln w="9525" cap="rnd">
                <a:noFill/>
                <a:round/>
                <a:headEnd/>
                <a:tailEnd/>
              </a:ln>
            </p:spPr>
            <p:txBody>
              <a:bodyPr/>
              <a:lstStyle/>
              <a:p>
                <a:endParaRPr lang="fr-FR"/>
              </a:p>
            </p:txBody>
          </p:sp>
          <p:sp>
            <p:nvSpPr>
              <p:cNvPr id="20600" name="Freeform 408"/>
              <p:cNvSpPr>
                <a:spLocks/>
              </p:cNvSpPr>
              <p:nvPr/>
            </p:nvSpPr>
            <p:spPr bwMode="auto">
              <a:xfrm>
                <a:off x="5363" y="2884"/>
                <a:ext cx="20" cy="19"/>
              </a:xfrm>
              <a:custGeom>
                <a:avLst/>
                <a:gdLst>
                  <a:gd name="T0" fmla="*/ 19 w 20"/>
                  <a:gd name="T1" fmla="*/ 5 h 19"/>
                  <a:gd name="T2" fmla="*/ 12 w 20"/>
                  <a:gd name="T3" fmla="*/ 0 h 19"/>
                  <a:gd name="T4" fmla="*/ 6 w 20"/>
                  <a:gd name="T5" fmla="*/ 0 h 19"/>
                  <a:gd name="T6" fmla="*/ 0 w 20"/>
                  <a:gd name="T7" fmla="*/ 5 h 19"/>
                  <a:gd name="T8" fmla="*/ 0 w 20"/>
                  <a:gd name="T9" fmla="*/ 10 h 19"/>
                  <a:gd name="T10" fmla="*/ 0 w 20"/>
                  <a:gd name="T11" fmla="*/ 10 h 19"/>
                  <a:gd name="T12" fmla="*/ 6 w 20"/>
                  <a:gd name="T13" fmla="*/ 18 h 19"/>
                  <a:gd name="T14" fmla="*/ 12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0"/>
                    </a:lnTo>
                    <a:lnTo>
                      <a:pt x="6" y="18"/>
                    </a:lnTo>
                    <a:lnTo>
                      <a:pt x="12" y="18"/>
                    </a:lnTo>
                    <a:lnTo>
                      <a:pt x="19" y="10"/>
                    </a:lnTo>
                    <a:lnTo>
                      <a:pt x="19" y="5"/>
                    </a:lnTo>
                  </a:path>
                </a:pathLst>
              </a:custGeom>
              <a:solidFill>
                <a:srgbClr val="000000"/>
              </a:solidFill>
              <a:ln w="9525" cap="rnd">
                <a:noFill/>
                <a:round/>
                <a:headEnd/>
                <a:tailEnd/>
              </a:ln>
            </p:spPr>
            <p:txBody>
              <a:bodyPr/>
              <a:lstStyle/>
              <a:p>
                <a:endParaRPr lang="fr-FR"/>
              </a:p>
            </p:txBody>
          </p:sp>
          <p:sp>
            <p:nvSpPr>
              <p:cNvPr id="20601" name="Freeform 409"/>
              <p:cNvSpPr>
                <a:spLocks/>
              </p:cNvSpPr>
              <p:nvPr/>
            </p:nvSpPr>
            <p:spPr bwMode="auto">
              <a:xfrm>
                <a:off x="5370" y="2897"/>
                <a:ext cx="20" cy="19"/>
              </a:xfrm>
              <a:custGeom>
                <a:avLst/>
                <a:gdLst>
                  <a:gd name="T0" fmla="*/ 19 w 20"/>
                  <a:gd name="T1" fmla="*/ 5 h 19"/>
                  <a:gd name="T2" fmla="*/ 13 w 20"/>
                  <a:gd name="T3" fmla="*/ 0 h 19"/>
                  <a:gd name="T4" fmla="*/ 8 w 20"/>
                  <a:gd name="T5" fmla="*/ 0 h 19"/>
                  <a:gd name="T6" fmla="*/ 0 w 20"/>
                  <a:gd name="T7" fmla="*/ 5 h 19"/>
                  <a:gd name="T8" fmla="*/ 0 w 20"/>
                  <a:gd name="T9" fmla="*/ 12 h 19"/>
                  <a:gd name="T10" fmla="*/ 0 w 20"/>
                  <a:gd name="T11" fmla="*/ 12 h 19"/>
                  <a:gd name="T12" fmla="*/ 8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2"/>
                    </a:lnTo>
                    <a:lnTo>
                      <a:pt x="8"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602" name="Freeform 410"/>
              <p:cNvSpPr>
                <a:spLocks/>
              </p:cNvSpPr>
              <p:nvPr/>
            </p:nvSpPr>
            <p:spPr bwMode="auto">
              <a:xfrm>
                <a:off x="5378" y="2908"/>
                <a:ext cx="20" cy="20"/>
              </a:xfrm>
              <a:custGeom>
                <a:avLst/>
                <a:gdLst>
                  <a:gd name="T0" fmla="*/ 19 w 20"/>
                  <a:gd name="T1" fmla="*/ 8 h 20"/>
                  <a:gd name="T2" fmla="*/ 13 w 20"/>
                  <a:gd name="T3" fmla="*/ 0 h 20"/>
                  <a:gd name="T4" fmla="*/ 5 w 20"/>
                  <a:gd name="T5" fmla="*/ 0 h 20"/>
                  <a:gd name="T6" fmla="*/ 0 w 20"/>
                  <a:gd name="T7" fmla="*/ 8 h 20"/>
                  <a:gd name="T8" fmla="*/ 0 w 20"/>
                  <a:gd name="T9" fmla="*/ 13 h 20"/>
                  <a:gd name="T10" fmla="*/ 0 w 20"/>
                  <a:gd name="T11" fmla="*/ 13 h 20"/>
                  <a:gd name="T12" fmla="*/ 5 w 20"/>
                  <a:gd name="T13" fmla="*/ 19 h 20"/>
                  <a:gd name="T14" fmla="*/ 13 w 20"/>
                  <a:gd name="T15" fmla="*/ 19 h 20"/>
                  <a:gd name="T16" fmla="*/ 19 w 20"/>
                  <a:gd name="T17" fmla="*/ 13 h 20"/>
                  <a:gd name="T18" fmla="*/ 19 w 20"/>
                  <a:gd name="T19" fmla="*/ 8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9" y="8"/>
                    </a:moveTo>
                    <a:lnTo>
                      <a:pt x="13" y="0"/>
                    </a:lnTo>
                    <a:lnTo>
                      <a:pt x="5" y="0"/>
                    </a:lnTo>
                    <a:lnTo>
                      <a:pt x="0" y="8"/>
                    </a:lnTo>
                    <a:lnTo>
                      <a:pt x="0" y="13"/>
                    </a:lnTo>
                    <a:lnTo>
                      <a:pt x="5" y="19"/>
                    </a:lnTo>
                    <a:lnTo>
                      <a:pt x="13" y="19"/>
                    </a:lnTo>
                    <a:lnTo>
                      <a:pt x="19" y="13"/>
                    </a:lnTo>
                    <a:lnTo>
                      <a:pt x="19" y="8"/>
                    </a:lnTo>
                  </a:path>
                </a:pathLst>
              </a:custGeom>
              <a:solidFill>
                <a:srgbClr val="000000"/>
              </a:solidFill>
              <a:ln w="9525" cap="rnd">
                <a:noFill/>
                <a:round/>
                <a:headEnd/>
                <a:tailEnd/>
              </a:ln>
            </p:spPr>
            <p:txBody>
              <a:bodyPr/>
              <a:lstStyle/>
              <a:p>
                <a:endParaRPr lang="fr-FR"/>
              </a:p>
            </p:txBody>
          </p:sp>
          <p:sp>
            <p:nvSpPr>
              <p:cNvPr id="20603" name="Freeform 411"/>
              <p:cNvSpPr>
                <a:spLocks/>
              </p:cNvSpPr>
              <p:nvPr/>
            </p:nvSpPr>
            <p:spPr bwMode="auto">
              <a:xfrm>
                <a:off x="5389" y="2922"/>
                <a:ext cx="19" cy="18"/>
              </a:xfrm>
              <a:custGeom>
                <a:avLst/>
                <a:gdLst>
                  <a:gd name="T0" fmla="*/ 18 w 19"/>
                  <a:gd name="T1" fmla="*/ 7 h 18"/>
                  <a:gd name="T2" fmla="*/ 12 w 19"/>
                  <a:gd name="T3" fmla="*/ 0 h 18"/>
                  <a:gd name="T4" fmla="*/ 5 w 19"/>
                  <a:gd name="T5" fmla="*/ 0 h 18"/>
                  <a:gd name="T6" fmla="*/ 0 w 19"/>
                  <a:gd name="T7" fmla="*/ 7 h 18"/>
                  <a:gd name="T8" fmla="*/ 0 w 19"/>
                  <a:gd name="T9" fmla="*/ 12 h 18"/>
                  <a:gd name="T10" fmla="*/ 0 w 19"/>
                  <a:gd name="T11" fmla="*/ 12 h 18"/>
                  <a:gd name="T12" fmla="*/ 5 w 19"/>
                  <a:gd name="T13" fmla="*/ 17 h 18"/>
                  <a:gd name="T14" fmla="*/ 12 w 19"/>
                  <a:gd name="T15" fmla="*/ 17 h 18"/>
                  <a:gd name="T16" fmla="*/ 18 w 19"/>
                  <a:gd name="T17" fmla="*/ 12 h 18"/>
                  <a:gd name="T18" fmla="*/ 18 w 19"/>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7"/>
                    </a:moveTo>
                    <a:lnTo>
                      <a:pt x="12" y="0"/>
                    </a:lnTo>
                    <a:lnTo>
                      <a:pt x="5" y="0"/>
                    </a:lnTo>
                    <a:lnTo>
                      <a:pt x="0" y="7"/>
                    </a:lnTo>
                    <a:lnTo>
                      <a:pt x="0" y="12"/>
                    </a:lnTo>
                    <a:lnTo>
                      <a:pt x="5" y="17"/>
                    </a:lnTo>
                    <a:lnTo>
                      <a:pt x="12" y="17"/>
                    </a:lnTo>
                    <a:lnTo>
                      <a:pt x="18" y="12"/>
                    </a:lnTo>
                    <a:lnTo>
                      <a:pt x="18" y="7"/>
                    </a:lnTo>
                  </a:path>
                </a:pathLst>
              </a:custGeom>
              <a:solidFill>
                <a:srgbClr val="000000"/>
              </a:solidFill>
              <a:ln w="9525" cap="rnd">
                <a:noFill/>
                <a:round/>
                <a:headEnd/>
                <a:tailEnd/>
              </a:ln>
            </p:spPr>
            <p:txBody>
              <a:bodyPr/>
              <a:lstStyle/>
              <a:p>
                <a:endParaRPr lang="fr-FR"/>
              </a:p>
            </p:txBody>
          </p:sp>
          <p:sp>
            <p:nvSpPr>
              <p:cNvPr id="20604" name="Freeform 412"/>
              <p:cNvSpPr>
                <a:spLocks/>
              </p:cNvSpPr>
              <p:nvPr/>
            </p:nvSpPr>
            <p:spPr bwMode="auto">
              <a:xfrm>
                <a:off x="5397" y="2934"/>
                <a:ext cx="20" cy="19"/>
              </a:xfrm>
              <a:custGeom>
                <a:avLst/>
                <a:gdLst>
                  <a:gd name="T0" fmla="*/ 19 w 20"/>
                  <a:gd name="T1" fmla="*/ 6 h 19"/>
                  <a:gd name="T2" fmla="*/ 12 w 20"/>
                  <a:gd name="T3" fmla="*/ 0 h 19"/>
                  <a:gd name="T4" fmla="*/ 6 w 20"/>
                  <a:gd name="T5" fmla="*/ 0 h 19"/>
                  <a:gd name="T6" fmla="*/ 0 w 20"/>
                  <a:gd name="T7" fmla="*/ 6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2" y="0"/>
                    </a:lnTo>
                    <a:lnTo>
                      <a:pt x="6" y="0"/>
                    </a:lnTo>
                    <a:lnTo>
                      <a:pt x="0" y="6"/>
                    </a:lnTo>
                    <a:lnTo>
                      <a:pt x="0" y="12"/>
                    </a:lnTo>
                    <a:lnTo>
                      <a:pt x="6" y="18"/>
                    </a:lnTo>
                    <a:lnTo>
                      <a:pt x="12" y="18"/>
                    </a:lnTo>
                    <a:lnTo>
                      <a:pt x="19" y="12"/>
                    </a:lnTo>
                    <a:lnTo>
                      <a:pt x="19" y="6"/>
                    </a:lnTo>
                  </a:path>
                </a:pathLst>
              </a:custGeom>
              <a:solidFill>
                <a:srgbClr val="000000"/>
              </a:solidFill>
              <a:ln w="9525" cap="rnd">
                <a:noFill/>
                <a:round/>
                <a:headEnd/>
                <a:tailEnd/>
              </a:ln>
            </p:spPr>
            <p:txBody>
              <a:bodyPr/>
              <a:lstStyle/>
              <a:p>
                <a:endParaRPr lang="fr-FR"/>
              </a:p>
            </p:txBody>
          </p:sp>
          <p:sp>
            <p:nvSpPr>
              <p:cNvPr id="20605" name="Freeform 413"/>
              <p:cNvSpPr>
                <a:spLocks/>
              </p:cNvSpPr>
              <p:nvPr/>
            </p:nvSpPr>
            <p:spPr bwMode="auto">
              <a:xfrm>
                <a:off x="5407" y="2947"/>
                <a:ext cx="20" cy="18"/>
              </a:xfrm>
              <a:custGeom>
                <a:avLst/>
                <a:gdLst>
                  <a:gd name="T0" fmla="*/ 19 w 20"/>
                  <a:gd name="T1" fmla="*/ 4 h 18"/>
                  <a:gd name="T2" fmla="*/ 12 w 20"/>
                  <a:gd name="T3" fmla="*/ 0 h 18"/>
                  <a:gd name="T4" fmla="*/ 6 w 20"/>
                  <a:gd name="T5" fmla="*/ 0 h 18"/>
                  <a:gd name="T6" fmla="*/ 0 w 20"/>
                  <a:gd name="T7" fmla="*/ 4 h 18"/>
                  <a:gd name="T8" fmla="*/ 0 w 20"/>
                  <a:gd name="T9" fmla="*/ 9 h 18"/>
                  <a:gd name="T10" fmla="*/ 0 w 20"/>
                  <a:gd name="T11" fmla="*/ 9 h 18"/>
                  <a:gd name="T12" fmla="*/ 6 w 20"/>
                  <a:gd name="T13" fmla="*/ 17 h 18"/>
                  <a:gd name="T14" fmla="*/ 12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2" y="0"/>
                    </a:lnTo>
                    <a:lnTo>
                      <a:pt x="6" y="0"/>
                    </a:lnTo>
                    <a:lnTo>
                      <a:pt x="0" y="4"/>
                    </a:lnTo>
                    <a:lnTo>
                      <a:pt x="0" y="9"/>
                    </a:lnTo>
                    <a:lnTo>
                      <a:pt x="6" y="17"/>
                    </a:lnTo>
                    <a:lnTo>
                      <a:pt x="12" y="17"/>
                    </a:lnTo>
                    <a:lnTo>
                      <a:pt x="19" y="9"/>
                    </a:lnTo>
                    <a:lnTo>
                      <a:pt x="19" y="4"/>
                    </a:lnTo>
                  </a:path>
                </a:pathLst>
              </a:custGeom>
              <a:solidFill>
                <a:srgbClr val="000000"/>
              </a:solidFill>
              <a:ln w="9525" cap="rnd">
                <a:noFill/>
                <a:round/>
                <a:headEnd/>
                <a:tailEnd/>
              </a:ln>
            </p:spPr>
            <p:txBody>
              <a:bodyPr/>
              <a:lstStyle/>
              <a:p>
                <a:endParaRPr lang="fr-FR"/>
              </a:p>
            </p:txBody>
          </p:sp>
          <p:sp>
            <p:nvSpPr>
              <p:cNvPr id="20606" name="Freeform 414"/>
              <p:cNvSpPr>
                <a:spLocks/>
              </p:cNvSpPr>
              <p:nvPr/>
            </p:nvSpPr>
            <p:spPr bwMode="auto">
              <a:xfrm>
                <a:off x="5415" y="2958"/>
                <a:ext cx="19" cy="19"/>
              </a:xfrm>
              <a:custGeom>
                <a:avLst/>
                <a:gdLst>
                  <a:gd name="T0" fmla="*/ 18 w 19"/>
                  <a:gd name="T1" fmla="*/ 5 h 19"/>
                  <a:gd name="T2" fmla="*/ 12 w 19"/>
                  <a:gd name="T3" fmla="*/ 0 h 19"/>
                  <a:gd name="T4" fmla="*/ 7 w 19"/>
                  <a:gd name="T5" fmla="*/ 0 h 19"/>
                  <a:gd name="T6" fmla="*/ 0 w 19"/>
                  <a:gd name="T7" fmla="*/ 5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7" y="0"/>
                    </a:lnTo>
                    <a:lnTo>
                      <a:pt x="0" y="5"/>
                    </a:lnTo>
                    <a:lnTo>
                      <a:pt x="0" y="12"/>
                    </a:lnTo>
                    <a:lnTo>
                      <a:pt x="7"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607" name="Freeform 415"/>
              <p:cNvSpPr>
                <a:spLocks/>
              </p:cNvSpPr>
              <p:nvPr/>
            </p:nvSpPr>
            <p:spPr bwMode="auto">
              <a:xfrm>
                <a:off x="5422" y="2971"/>
                <a:ext cx="21" cy="18"/>
              </a:xfrm>
              <a:custGeom>
                <a:avLst/>
                <a:gdLst>
                  <a:gd name="T0" fmla="*/ 20 w 21"/>
                  <a:gd name="T1" fmla="*/ 4 h 18"/>
                  <a:gd name="T2" fmla="*/ 14 w 21"/>
                  <a:gd name="T3" fmla="*/ 0 h 18"/>
                  <a:gd name="T4" fmla="*/ 5 w 21"/>
                  <a:gd name="T5" fmla="*/ 0 h 18"/>
                  <a:gd name="T6" fmla="*/ 0 w 21"/>
                  <a:gd name="T7" fmla="*/ 4 h 18"/>
                  <a:gd name="T8" fmla="*/ 0 w 21"/>
                  <a:gd name="T9" fmla="*/ 12 h 18"/>
                  <a:gd name="T10" fmla="*/ 0 w 21"/>
                  <a:gd name="T11" fmla="*/ 12 h 18"/>
                  <a:gd name="T12" fmla="*/ 5 w 21"/>
                  <a:gd name="T13" fmla="*/ 17 h 18"/>
                  <a:gd name="T14" fmla="*/ 14 w 21"/>
                  <a:gd name="T15" fmla="*/ 17 h 18"/>
                  <a:gd name="T16" fmla="*/ 20 w 21"/>
                  <a:gd name="T17" fmla="*/ 12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4" y="0"/>
                    </a:lnTo>
                    <a:lnTo>
                      <a:pt x="5" y="0"/>
                    </a:lnTo>
                    <a:lnTo>
                      <a:pt x="0" y="4"/>
                    </a:lnTo>
                    <a:lnTo>
                      <a:pt x="0" y="12"/>
                    </a:lnTo>
                    <a:lnTo>
                      <a:pt x="5" y="17"/>
                    </a:lnTo>
                    <a:lnTo>
                      <a:pt x="14" y="17"/>
                    </a:lnTo>
                    <a:lnTo>
                      <a:pt x="20" y="12"/>
                    </a:lnTo>
                    <a:lnTo>
                      <a:pt x="20" y="4"/>
                    </a:lnTo>
                  </a:path>
                </a:pathLst>
              </a:custGeom>
              <a:solidFill>
                <a:srgbClr val="000000"/>
              </a:solidFill>
              <a:ln w="9525" cap="rnd">
                <a:noFill/>
                <a:round/>
                <a:headEnd/>
                <a:tailEnd/>
              </a:ln>
            </p:spPr>
            <p:txBody>
              <a:bodyPr/>
              <a:lstStyle/>
              <a:p>
                <a:endParaRPr lang="fr-FR"/>
              </a:p>
            </p:txBody>
          </p:sp>
          <p:sp>
            <p:nvSpPr>
              <p:cNvPr id="20608" name="Freeform 416"/>
              <p:cNvSpPr>
                <a:spLocks/>
              </p:cNvSpPr>
              <p:nvPr/>
            </p:nvSpPr>
            <p:spPr bwMode="auto">
              <a:xfrm>
                <a:off x="5433" y="2983"/>
                <a:ext cx="20" cy="18"/>
              </a:xfrm>
              <a:custGeom>
                <a:avLst/>
                <a:gdLst>
                  <a:gd name="T0" fmla="*/ 19 w 20"/>
                  <a:gd name="T1" fmla="*/ 7 h 18"/>
                  <a:gd name="T2" fmla="*/ 13 w 20"/>
                  <a:gd name="T3" fmla="*/ 0 h 18"/>
                  <a:gd name="T4" fmla="*/ 5 w 20"/>
                  <a:gd name="T5" fmla="*/ 0 h 18"/>
                  <a:gd name="T6" fmla="*/ 0 w 20"/>
                  <a:gd name="T7" fmla="*/ 7 h 18"/>
                  <a:gd name="T8" fmla="*/ 0 w 20"/>
                  <a:gd name="T9" fmla="*/ 12 h 18"/>
                  <a:gd name="T10" fmla="*/ 0 w 20"/>
                  <a:gd name="T11" fmla="*/ 12 h 18"/>
                  <a:gd name="T12" fmla="*/ 5 w 20"/>
                  <a:gd name="T13" fmla="*/ 17 h 18"/>
                  <a:gd name="T14" fmla="*/ 13 w 20"/>
                  <a:gd name="T15" fmla="*/ 17 h 18"/>
                  <a:gd name="T16" fmla="*/ 19 w 20"/>
                  <a:gd name="T17" fmla="*/ 12 h 18"/>
                  <a:gd name="T18" fmla="*/ 19 w 20"/>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7"/>
                    </a:moveTo>
                    <a:lnTo>
                      <a:pt x="13" y="0"/>
                    </a:lnTo>
                    <a:lnTo>
                      <a:pt x="5" y="0"/>
                    </a:lnTo>
                    <a:lnTo>
                      <a:pt x="0" y="7"/>
                    </a:lnTo>
                    <a:lnTo>
                      <a:pt x="0" y="12"/>
                    </a:lnTo>
                    <a:lnTo>
                      <a:pt x="5" y="17"/>
                    </a:lnTo>
                    <a:lnTo>
                      <a:pt x="13" y="17"/>
                    </a:lnTo>
                    <a:lnTo>
                      <a:pt x="19" y="12"/>
                    </a:lnTo>
                    <a:lnTo>
                      <a:pt x="19" y="7"/>
                    </a:lnTo>
                  </a:path>
                </a:pathLst>
              </a:custGeom>
              <a:solidFill>
                <a:srgbClr val="000000"/>
              </a:solidFill>
              <a:ln w="9525" cap="rnd">
                <a:noFill/>
                <a:round/>
                <a:headEnd/>
                <a:tailEnd/>
              </a:ln>
            </p:spPr>
            <p:txBody>
              <a:bodyPr/>
              <a:lstStyle/>
              <a:p>
                <a:endParaRPr lang="fr-FR"/>
              </a:p>
            </p:txBody>
          </p:sp>
          <p:sp>
            <p:nvSpPr>
              <p:cNvPr id="20609" name="Freeform 417"/>
              <p:cNvSpPr>
                <a:spLocks/>
              </p:cNvSpPr>
              <p:nvPr/>
            </p:nvSpPr>
            <p:spPr bwMode="auto">
              <a:xfrm>
                <a:off x="5442" y="2996"/>
                <a:ext cx="19" cy="19"/>
              </a:xfrm>
              <a:custGeom>
                <a:avLst/>
                <a:gdLst>
                  <a:gd name="T0" fmla="*/ 18 w 19"/>
                  <a:gd name="T1" fmla="*/ 6 h 19"/>
                  <a:gd name="T2" fmla="*/ 10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0" y="0"/>
                    </a:lnTo>
                    <a:lnTo>
                      <a:pt x="5" y="0"/>
                    </a:lnTo>
                    <a:lnTo>
                      <a:pt x="0" y="6"/>
                    </a:lnTo>
                    <a:lnTo>
                      <a:pt x="0" y="12"/>
                    </a:lnTo>
                    <a:lnTo>
                      <a:pt x="5" y="18"/>
                    </a:lnTo>
                    <a:lnTo>
                      <a:pt x="10" y="18"/>
                    </a:lnTo>
                    <a:lnTo>
                      <a:pt x="18" y="12"/>
                    </a:lnTo>
                    <a:lnTo>
                      <a:pt x="18" y="6"/>
                    </a:lnTo>
                  </a:path>
                </a:pathLst>
              </a:custGeom>
              <a:solidFill>
                <a:srgbClr val="000000"/>
              </a:solidFill>
              <a:ln w="9525" cap="rnd">
                <a:noFill/>
                <a:round/>
                <a:headEnd/>
                <a:tailEnd/>
              </a:ln>
            </p:spPr>
            <p:txBody>
              <a:bodyPr/>
              <a:lstStyle/>
              <a:p>
                <a:endParaRPr lang="fr-FR"/>
              </a:p>
            </p:txBody>
          </p:sp>
          <p:sp>
            <p:nvSpPr>
              <p:cNvPr id="20610" name="Freeform 418"/>
              <p:cNvSpPr>
                <a:spLocks/>
              </p:cNvSpPr>
              <p:nvPr/>
            </p:nvSpPr>
            <p:spPr bwMode="auto">
              <a:xfrm>
                <a:off x="5449" y="3008"/>
                <a:ext cx="21" cy="18"/>
              </a:xfrm>
              <a:custGeom>
                <a:avLst/>
                <a:gdLst>
                  <a:gd name="T0" fmla="*/ 20 w 21"/>
                  <a:gd name="T1" fmla="*/ 4 h 18"/>
                  <a:gd name="T2" fmla="*/ 13 w 21"/>
                  <a:gd name="T3" fmla="*/ 0 h 18"/>
                  <a:gd name="T4" fmla="*/ 6 w 21"/>
                  <a:gd name="T5" fmla="*/ 0 h 18"/>
                  <a:gd name="T6" fmla="*/ 0 w 21"/>
                  <a:gd name="T7" fmla="*/ 4 h 18"/>
                  <a:gd name="T8" fmla="*/ 0 w 21"/>
                  <a:gd name="T9" fmla="*/ 9 h 18"/>
                  <a:gd name="T10" fmla="*/ 0 w 21"/>
                  <a:gd name="T11" fmla="*/ 9 h 18"/>
                  <a:gd name="T12" fmla="*/ 6 w 21"/>
                  <a:gd name="T13" fmla="*/ 17 h 18"/>
                  <a:gd name="T14" fmla="*/ 13 w 21"/>
                  <a:gd name="T15" fmla="*/ 17 h 18"/>
                  <a:gd name="T16" fmla="*/ 20 w 21"/>
                  <a:gd name="T17" fmla="*/ 9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3" y="0"/>
                    </a:lnTo>
                    <a:lnTo>
                      <a:pt x="6" y="0"/>
                    </a:lnTo>
                    <a:lnTo>
                      <a:pt x="0" y="4"/>
                    </a:lnTo>
                    <a:lnTo>
                      <a:pt x="0" y="9"/>
                    </a:lnTo>
                    <a:lnTo>
                      <a:pt x="6" y="17"/>
                    </a:lnTo>
                    <a:lnTo>
                      <a:pt x="13" y="17"/>
                    </a:lnTo>
                    <a:lnTo>
                      <a:pt x="20" y="9"/>
                    </a:lnTo>
                    <a:lnTo>
                      <a:pt x="20" y="4"/>
                    </a:lnTo>
                  </a:path>
                </a:pathLst>
              </a:custGeom>
              <a:solidFill>
                <a:srgbClr val="000000"/>
              </a:solidFill>
              <a:ln w="9525" cap="rnd">
                <a:noFill/>
                <a:round/>
                <a:headEnd/>
                <a:tailEnd/>
              </a:ln>
            </p:spPr>
            <p:txBody>
              <a:bodyPr/>
              <a:lstStyle/>
              <a:p>
                <a:endParaRPr lang="fr-FR"/>
              </a:p>
            </p:txBody>
          </p:sp>
          <p:sp>
            <p:nvSpPr>
              <p:cNvPr id="20611" name="Freeform 419"/>
              <p:cNvSpPr>
                <a:spLocks/>
              </p:cNvSpPr>
              <p:nvPr/>
            </p:nvSpPr>
            <p:spPr bwMode="auto">
              <a:xfrm>
                <a:off x="5460" y="3020"/>
                <a:ext cx="20" cy="19"/>
              </a:xfrm>
              <a:custGeom>
                <a:avLst/>
                <a:gdLst>
                  <a:gd name="T0" fmla="*/ 19 w 20"/>
                  <a:gd name="T1" fmla="*/ 5 h 19"/>
                  <a:gd name="T2" fmla="*/ 12 w 20"/>
                  <a:gd name="T3" fmla="*/ 0 h 19"/>
                  <a:gd name="T4" fmla="*/ 6 w 20"/>
                  <a:gd name="T5" fmla="*/ 0 h 19"/>
                  <a:gd name="T6" fmla="*/ 0 w 20"/>
                  <a:gd name="T7" fmla="*/ 5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2"/>
                    </a:lnTo>
                    <a:lnTo>
                      <a:pt x="6" y="18"/>
                    </a:lnTo>
                    <a:lnTo>
                      <a:pt x="12" y="18"/>
                    </a:lnTo>
                    <a:lnTo>
                      <a:pt x="19" y="12"/>
                    </a:lnTo>
                    <a:lnTo>
                      <a:pt x="19" y="5"/>
                    </a:lnTo>
                  </a:path>
                </a:pathLst>
              </a:custGeom>
              <a:solidFill>
                <a:srgbClr val="000000"/>
              </a:solidFill>
              <a:ln w="9525" cap="rnd">
                <a:noFill/>
                <a:round/>
                <a:headEnd/>
                <a:tailEnd/>
              </a:ln>
            </p:spPr>
            <p:txBody>
              <a:bodyPr/>
              <a:lstStyle/>
              <a:p>
                <a:endParaRPr lang="fr-FR"/>
              </a:p>
            </p:txBody>
          </p:sp>
          <p:sp>
            <p:nvSpPr>
              <p:cNvPr id="20612" name="Freeform 420"/>
              <p:cNvSpPr>
                <a:spLocks/>
              </p:cNvSpPr>
              <p:nvPr/>
            </p:nvSpPr>
            <p:spPr bwMode="auto">
              <a:xfrm>
                <a:off x="5468" y="3032"/>
                <a:ext cx="20" cy="19"/>
              </a:xfrm>
              <a:custGeom>
                <a:avLst/>
                <a:gdLst>
                  <a:gd name="T0" fmla="*/ 19 w 20"/>
                  <a:gd name="T1" fmla="*/ 5 h 19"/>
                  <a:gd name="T2" fmla="*/ 13 w 20"/>
                  <a:gd name="T3" fmla="*/ 0 h 19"/>
                  <a:gd name="T4" fmla="*/ 5 w 20"/>
                  <a:gd name="T5" fmla="*/ 0 h 19"/>
                  <a:gd name="T6" fmla="*/ 0 w 20"/>
                  <a:gd name="T7" fmla="*/ 5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5" y="0"/>
                    </a:lnTo>
                    <a:lnTo>
                      <a:pt x="0" y="5"/>
                    </a:lnTo>
                    <a:lnTo>
                      <a:pt x="0" y="12"/>
                    </a:lnTo>
                    <a:lnTo>
                      <a:pt x="5"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613" name="Freeform 421"/>
              <p:cNvSpPr>
                <a:spLocks/>
              </p:cNvSpPr>
              <p:nvPr/>
            </p:nvSpPr>
            <p:spPr bwMode="auto">
              <a:xfrm>
                <a:off x="5478" y="3044"/>
                <a:ext cx="21" cy="19"/>
              </a:xfrm>
              <a:custGeom>
                <a:avLst/>
                <a:gdLst>
                  <a:gd name="T0" fmla="*/ 20 w 21"/>
                  <a:gd name="T1" fmla="*/ 7 h 19"/>
                  <a:gd name="T2" fmla="*/ 14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4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4" y="0"/>
                    </a:lnTo>
                    <a:lnTo>
                      <a:pt x="5" y="0"/>
                    </a:lnTo>
                    <a:lnTo>
                      <a:pt x="0" y="7"/>
                    </a:lnTo>
                    <a:lnTo>
                      <a:pt x="0" y="12"/>
                    </a:lnTo>
                    <a:lnTo>
                      <a:pt x="5" y="18"/>
                    </a:lnTo>
                    <a:lnTo>
                      <a:pt x="14" y="18"/>
                    </a:lnTo>
                    <a:lnTo>
                      <a:pt x="20" y="12"/>
                    </a:lnTo>
                    <a:lnTo>
                      <a:pt x="20" y="7"/>
                    </a:lnTo>
                  </a:path>
                </a:pathLst>
              </a:custGeom>
              <a:solidFill>
                <a:srgbClr val="000000"/>
              </a:solidFill>
              <a:ln w="9525" cap="rnd">
                <a:noFill/>
                <a:round/>
                <a:headEnd/>
                <a:tailEnd/>
              </a:ln>
            </p:spPr>
            <p:txBody>
              <a:bodyPr/>
              <a:lstStyle/>
              <a:p>
                <a:endParaRPr lang="fr-FR"/>
              </a:p>
            </p:txBody>
          </p:sp>
          <p:sp>
            <p:nvSpPr>
              <p:cNvPr id="20614" name="Freeform 422"/>
              <p:cNvSpPr>
                <a:spLocks/>
              </p:cNvSpPr>
              <p:nvPr/>
            </p:nvSpPr>
            <p:spPr bwMode="auto">
              <a:xfrm>
                <a:off x="5487" y="3057"/>
                <a:ext cx="19" cy="19"/>
              </a:xfrm>
              <a:custGeom>
                <a:avLst/>
                <a:gdLst>
                  <a:gd name="T0" fmla="*/ 18 w 19"/>
                  <a:gd name="T1" fmla="*/ 6 h 19"/>
                  <a:gd name="T2" fmla="*/ 10 w 19"/>
                  <a:gd name="T3" fmla="*/ 0 h 19"/>
                  <a:gd name="T4" fmla="*/ 5 w 19"/>
                  <a:gd name="T5" fmla="*/ 0 h 19"/>
                  <a:gd name="T6" fmla="*/ 0 w 19"/>
                  <a:gd name="T7" fmla="*/ 6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0" y="0"/>
                    </a:lnTo>
                    <a:lnTo>
                      <a:pt x="5" y="0"/>
                    </a:lnTo>
                    <a:lnTo>
                      <a:pt x="0" y="6"/>
                    </a:lnTo>
                    <a:lnTo>
                      <a:pt x="0" y="12"/>
                    </a:lnTo>
                    <a:lnTo>
                      <a:pt x="5" y="18"/>
                    </a:lnTo>
                    <a:lnTo>
                      <a:pt x="10" y="18"/>
                    </a:lnTo>
                    <a:lnTo>
                      <a:pt x="18" y="12"/>
                    </a:lnTo>
                    <a:lnTo>
                      <a:pt x="18" y="6"/>
                    </a:lnTo>
                  </a:path>
                </a:pathLst>
              </a:custGeom>
              <a:solidFill>
                <a:srgbClr val="000000"/>
              </a:solidFill>
              <a:ln w="9525" cap="rnd">
                <a:noFill/>
                <a:round/>
                <a:headEnd/>
                <a:tailEnd/>
              </a:ln>
            </p:spPr>
            <p:txBody>
              <a:bodyPr/>
              <a:lstStyle/>
              <a:p>
                <a:endParaRPr lang="fr-FR"/>
              </a:p>
            </p:txBody>
          </p:sp>
          <p:sp>
            <p:nvSpPr>
              <p:cNvPr id="20615" name="Freeform 423"/>
              <p:cNvSpPr>
                <a:spLocks/>
              </p:cNvSpPr>
              <p:nvPr/>
            </p:nvSpPr>
            <p:spPr bwMode="auto">
              <a:xfrm>
                <a:off x="5495" y="3069"/>
                <a:ext cx="20" cy="19"/>
              </a:xfrm>
              <a:custGeom>
                <a:avLst/>
                <a:gdLst>
                  <a:gd name="T0" fmla="*/ 19 w 20"/>
                  <a:gd name="T1" fmla="*/ 5 h 19"/>
                  <a:gd name="T2" fmla="*/ 12 w 20"/>
                  <a:gd name="T3" fmla="*/ 0 h 19"/>
                  <a:gd name="T4" fmla="*/ 6 w 20"/>
                  <a:gd name="T5" fmla="*/ 0 h 19"/>
                  <a:gd name="T6" fmla="*/ 0 w 20"/>
                  <a:gd name="T7" fmla="*/ 5 h 19"/>
                  <a:gd name="T8" fmla="*/ 0 w 20"/>
                  <a:gd name="T9" fmla="*/ 10 h 19"/>
                  <a:gd name="T10" fmla="*/ 0 w 20"/>
                  <a:gd name="T11" fmla="*/ 10 h 19"/>
                  <a:gd name="T12" fmla="*/ 6 w 20"/>
                  <a:gd name="T13" fmla="*/ 18 h 19"/>
                  <a:gd name="T14" fmla="*/ 12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0"/>
                    </a:lnTo>
                    <a:lnTo>
                      <a:pt x="6" y="18"/>
                    </a:lnTo>
                    <a:lnTo>
                      <a:pt x="12" y="18"/>
                    </a:lnTo>
                    <a:lnTo>
                      <a:pt x="19" y="10"/>
                    </a:lnTo>
                    <a:lnTo>
                      <a:pt x="19" y="5"/>
                    </a:lnTo>
                  </a:path>
                </a:pathLst>
              </a:custGeom>
              <a:solidFill>
                <a:srgbClr val="000000"/>
              </a:solidFill>
              <a:ln w="9525" cap="rnd">
                <a:noFill/>
                <a:round/>
                <a:headEnd/>
                <a:tailEnd/>
              </a:ln>
            </p:spPr>
            <p:txBody>
              <a:bodyPr/>
              <a:lstStyle/>
              <a:p>
                <a:endParaRPr lang="fr-FR"/>
              </a:p>
            </p:txBody>
          </p:sp>
          <p:sp>
            <p:nvSpPr>
              <p:cNvPr id="20616" name="Freeform 424"/>
              <p:cNvSpPr>
                <a:spLocks/>
              </p:cNvSpPr>
              <p:nvPr/>
            </p:nvSpPr>
            <p:spPr bwMode="auto">
              <a:xfrm>
                <a:off x="5505" y="3081"/>
                <a:ext cx="20" cy="19"/>
              </a:xfrm>
              <a:custGeom>
                <a:avLst/>
                <a:gdLst>
                  <a:gd name="T0" fmla="*/ 19 w 20"/>
                  <a:gd name="T1" fmla="*/ 5 h 19"/>
                  <a:gd name="T2" fmla="*/ 12 w 20"/>
                  <a:gd name="T3" fmla="*/ 0 h 19"/>
                  <a:gd name="T4" fmla="*/ 6 w 20"/>
                  <a:gd name="T5" fmla="*/ 0 h 19"/>
                  <a:gd name="T6" fmla="*/ 0 w 20"/>
                  <a:gd name="T7" fmla="*/ 5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2" y="0"/>
                    </a:lnTo>
                    <a:lnTo>
                      <a:pt x="6" y="0"/>
                    </a:lnTo>
                    <a:lnTo>
                      <a:pt x="0" y="5"/>
                    </a:lnTo>
                    <a:lnTo>
                      <a:pt x="0" y="12"/>
                    </a:lnTo>
                    <a:lnTo>
                      <a:pt x="6" y="18"/>
                    </a:lnTo>
                    <a:lnTo>
                      <a:pt x="12" y="18"/>
                    </a:lnTo>
                    <a:lnTo>
                      <a:pt x="19" y="12"/>
                    </a:lnTo>
                    <a:lnTo>
                      <a:pt x="19" y="5"/>
                    </a:lnTo>
                  </a:path>
                </a:pathLst>
              </a:custGeom>
              <a:solidFill>
                <a:srgbClr val="000000"/>
              </a:solidFill>
              <a:ln w="9525" cap="rnd">
                <a:noFill/>
                <a:round/>
                <a:headEnd/>
                <a:tailEnd/>
              </a:ln>
            </p:spPr>
            <p:txBody>
              <a:bodyPr/>
              <a:lstStyle/>
              <a:p>
                <a:endParaRPr lang="fr-FR"/>
              </a:p>
            </p:txBody>
          </p:sp>
          <p:sp>
            <p:nvSpPr>
              <p:cNvPr id="20617" name="Freeform 425"/>
              <p:cNvSpPr>
                <a:spLocks/>
              </p:cNvSpPr>
              <p:nvPr/>
            </p:nvSpPr>
            <p:spPr bwMode="auto">
              <a:xfrm>
                <a:off x="5512" y="3094"/>
                <a:ext cx="21" cy="18"/>
              </a:xfrm>
              <a:custGeom>
                <a:avLst/>
                <a:gdLst>
                  <a:gd name="T0" fmla="*/ 20 w 21"/>
                  <a:gd name="T1" fmla="*/ 4 h 18"/>
                  <a:gd name="T2" fmla="*/ 14 w 21"/>
                  <a:gd name="T3" fmla="*/ 0 h 18"/>
                  <a:gd name="T4" fmla="*/ 8 w 21"/>
                  <a:gd name="T5" fmla="*/ 0 h 18"/>
                  <a:gd name="T6" fmla="*/ 0 w 21"/>
                  <a:gd name="T7" fmla="*/ 4 h 18"/>
                  <a:gd name="T8" fmla="*/ 0 w 21"/>
                  <a:gd name="T9" fmla="*/ 12 h 18"/>
                  <a:gd name="T10" fmla="*/ 0 w 21"/>
                  <a:gd name="T11" fmla="*/ 12 h 18"/>
                  <a:gd name="T12" fmla="*/ 8 w 21"/>
                  <a:gd name="T13" fmla="*/ 17 h 18"/>
                  <a:gd name="T14" fmla="*/ 14 w 21"/>
                  <a:gd name="T15" fmla="*/ 17 h 18"/>
                  <a:gd name="T16" fmla="*/ 20 w 21"/>
                  <a:gd name="T17" fmla="*/ 12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4" y="0"/>
                    </a:lnTo>
                    <a:lnTo>
                      <a:pt x="8" y="0"/>
                    </a:lnTo>
                    <a:lnTo>
                      <a:pt x="0" y="4"/>
                    </a:lnTo>
                    <a:lnTo>
                      <a:pt x="0" y="12"/>
                    </a:lnTo>
                    <a:lnTo>
                      <a:pt x="8" y="17"/>
                    </a:lnTo>
                    <a:lnTo>
                      <a:pt x="14" y="17"/>
                    </a:lnTo>
                    <a:lnTo>
                      <a:pt x="20" y="12"/>
                    </a:lnTo>
                    <a:lnTo>
                      <a:pt x="20" y="4"/>
                    </a:lnTo>
                  </a:path>
                </a:pathLst>
              </a:custGeom>
              <a:solidFill>
                <a:srgbClr val="000000"/>
              </a:solidFill>
              <a:ln w="9525" cap="rnd">
                <a:noFill/>
                <a:round/>
                <a:headEnd/>
                <a:tailEnd/>
              </a:ln>
            </p:spPr>
            <p:txBody>
              <a:bodyPr/>
              <a:lstStyle/>
              <a:p>
                <a:endParaRPr lang="fr-FR"/>
              </a:p>
            </p:txBody>
          </p:sp>
          <p:sp>
            <p:nvSpPr>
              <p:cNvPr id="20618" name="Freeform 426"/>
              <p:cNvSpPr>
                <a:spLocks/>
              </p:cNvSpPr>
              <p:nvPr/>
            </p:nvSpPr>
            <p:spPr bwMode="auto">
              <a:xfrm>
                <a:off x="5521" y="3105"/>
                <a:ext cx="19" cy="19"/>
              </a:xfrm>
              <a:custGeom>
                <a:avLst/>
                <a:gdLst>
                  <a:gd name="T0" fmla="*/ 18 w 19"/>
                  <a:gd name="T1" fmla="*/ 7 h 19"/>
                  <a:gd name="T2" fmla="*/ 10 w 19"/>
                  <a:gd name="T3" fmla="*/ 0 h 19"/>
                  <a:gd name="T4" fmla="*/ 5 w 19"/>
                  <a:gd name="T5" fmla="*/ 0 h 19"/>
                  <a:gd name="T6" fmla="*/ 0 w 19"/>
                  <a:gd name="T7" fmla="*/ 7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0" y="0"/>
                    </a:lnTo>
                    <a:lnTo>
                      <a:pt x="5" y="0"/>
                    </a:lnTo>
                    <a:lnTo>
                      <a:pt x="0" y="7"/>
                    </a:lnTo>
                    <a:lnTo>
                      <a:pt x="0" y="12"/>
                    </a:lnTo>
                    <a:lnTo>
                      <a:pt x="5" y="18"/>
                    </a:lnTo>
                    <a:lnTo>
                      <a:pt x="10" y="18"/>
                    </a:lnTo>
                    <a:lnTo>
                      <a:pt x="18" y="12"/>
                    </a:lnTo>
                    <a:lnTo>
                      <a:pt x="18" y="7"/>
                    </a:lnTo>
                  </a:path>
                </a:pathLst>
              </a:custGeom>
              <a:solidFill>
                <a:srgbClr val="000000"/>
              </a:solidFill>
              <a:ln w="9525" cap="rnd">
                <a:noFill/>
                <a:round/>
                <a:headEnd/>
                <a:tailEnd/>
              </a:ln>
            </p:spPr>
            <p:txBody>
              <a:bodyPr/>
              <a:lstStyle/>
              <a:p>
                <a:endParaRPr lang="fr-FR"/>
              </a:p>
            </p:txBody>
          </p:sp>
          <p:sp>
            <p:nvSpPr>
              <p:cNvPr id="20619" name="Freeform 427"/>
              <p:cNvSpPr>
                <a:spLocks/>
              </p:cNvSpPr>
              <p:nvPr/>
            </p:nvSpPr>
            <p:spPr bwMode="auto">
              <a:xfrm>
                <a:off x="5532" y="3119"/>
                <a:ext cx="19" cy="18"/>
              </a:xfrm>
              <a:custGeom>
                <a:avLst/>
                <a:gdLst>
                  <a:gd name="T0" fmla="*/ 18 w 19"/>
                  <a:gd name="T1" fmla="*/ 5 h 18"/>
                  <a:gd name="T2" fmla="*/ 10 w 19"/>
                  <a:gd name="T3" fmla="*/ 0 h 18"/>
                  <a:gd name="T4" fmla="*/ 5 w 19"/>
                  <a:gd name="T5" fmla="*/ 0 h 18"/>
                  <a:gd name="T6" fmla="*/ 0 w 19"/>
                  <a:gd name="T7" fmla="*/ 5 h 18"/>
                  <a:gd name="T8" fmla="*/ 0 w 19"/>
                  <a:gd name="T9" fmla="*/ 11 h 18"/>
                  <a:gd name="T10" fmla="*/ 0 w 19"/>
                  <a:gd name="T11" fmla="*/ 11 h 18"/>
                  <a:gd name="T12" fmla="*/ 5 w 19"/>
                  <a:gd name="T13" fmla="*/ 17 h 18"/>
                  <a:gd name="T14" fmla="*/ 10 w 19"/>
                  <a:gd name="T15" fmla="*/ 17 h 18"/>
                  <a:gd name="T16" fmla="*/ 18 w 19"/>
                  <a:gd name="T17" fmla="*/ 11 h 18"/>
                  <a:gd name="T18" fmla="*/ 18 w 19"/>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5"/>
                    </a:moveTo>
                    <a:lnTo>
                      <a:pt x="10" y="0"/>
                    </a:lnTo>
                    <a:lnTo>
                      <a:pt x="5" y="0"/>
                    </a:lnTo>
                    <a:lnTo>
                      <a:pt x="0" y="5"/>
                    </a:lnTo>
                    <a:lnTo>
                      <a:pt x="0" y="11"/>
                    </a:lnTo>
                    <a:lnTo>
                      <a:pt x="5" y="17"/>
                    </a:lnTo>
                    <a:lnTo>
                      <a:pt x="10" y="17"/>
                    </a:lnTo>
                    <a:lnTo>
                      <a:pt x="18" y="11"/>
                    </a:lnTo>
                    <a:lnTo>
                      <a:pt x="18" y="5"/>
                    </a:lnTo>
                  </a:path>
                </a:pathLst>
              </a:custGeom>
              <a:solidFill>
                <a:srgbClr val="000000"/>
              </a:solidFill>
              <a:ln w="9525" cap="rnd">
                <a:noFill/>
                <a:round/>
                <a:headEnd/>
                <a:tailEnd/>
              </a:ln>
            </p:spPr>
            <p:txBody>
              <a:bodyPr/>
              <a:lstStyle/>
              <a:p>
                <a:endParaRPr lang="fr-FR"/>
              </a:p>
            </p:txBody>
          </p:sp>
          <p:sp>
            <p:nvSpPr>
              <p:cNvPr id="20620" name="Freeform 428"/>
              <p:cNvSpPr>
                <a:spLocks/>
              </p:cNvSpPr>
              <p:nvPr/>
            </p:nvSpPr>
            <p:spPr bwMode="auto">
              <a:xfrm>
                <a:off x="5539" y="3130"/>
                <a:ext cx="21" cy="19"/>
              </a:xfrm>
              <a:custGeom>
                <a:avLst/>
                <a:gdLst>
                  <a:gd name="T0" fmla="*/ 20 w 21"/>
                  <a:gd name="T1" fmla="*/ 5 h 19"/>
                  <a:gd name="T2" fmla="*/ 13 w 21"/>
                  <a:gd name="T3" fmla="*/ 0 h 19"/>
                  <a:gd name="T4" fmla="*/ 6 w 21"/>
                  <a:gd name="T5" fmla="*/ 0 h 19"/>
                  <a:gd name="T6" fmla="*/ 0 w 21"/>
                  <a:gd name="T7" fmla="*/ 5 h 19"/>
                  <a:gd name="T8" fmla="*/ 0 w 21"/>
                  <a:gd name="T9" fmla="*/ 10 h 19"/>
                  <a:gd name="T10" fmla="*/ 0 w 21"/>
                  <a:gd name="T11" fmla="*/ 10 h 19"/>
                  <a:gd name="T12" fmla="*/ 6 w 21"/>
                  <a:gd name="T13" fmla="*/ 18 h 19"/>
                  <a:gd name="T14" fmla="*/ 13 w 21"/>
                  <a:gd name="T15" fmla="*/ 18 h 19"/>
                  <a:gd name="T16" fmla="*/ 20 w 21"/>
                  <a:gd name="T17" fmla="*/ 10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3" y="0"/>
                    </a:lnTo>
                    <a:lnTo>
                      <a:pt x="6" y="0"/>
                    </a:lnTo>
                    <a:lnTo>
                      <a:pt x="0" y="5"/>
                    </a:lnTo>
                    <a:lnTo>
                      <a:pt x="0" y="10"/>
                    </a:lnTo>
                    <a:lnTo>
                      <a:pt x="6" y="18"/>
                    </a:lnTo>
                    <a:lnTo>
                      <a:pt x="13" y="18"/>
                    </a:lnTo>
                    <a:lnTo>
                      <a:pt x="20" y="10"/>
                    </a:lnTo>
                    <a:lnTo>
                      <a:pt x="20" y="5"/>
                    </a:lnTo>
                  </a:path>
                </a:pathLst>
              </a:custGeom>
              <a:solidFill>
                <a:srgbClr val="000000"/>
              </a:solidFill>
              <a:ln w="9525" cap="rnd">
                <a:noFill/>
                <a:round/>
                <a:headEnd/>
                <a:tailEnd/>
              </a:ln>
            </p:spPr>
            <p:txBody>
              <a:bodyPr/>
              <a:lstStyle/>
              <a:p>
                <a:endParaRPr lang="fr-FR"/>
              </a:p>
            </p:txBody>
          </p:sp>
          <p:sp>
            <p:nvSpPr>
              <p:cNvPr id="20621" name="Freeform 429"/>
              <p:cNvSpPr>
                <a:spLocks/>
              </p:cNvSpPr>
              <p:nvPr/>
            </p:nvSpPr>
            <p:spPr bwMode="auto">
              <a:xfrm>
                <a:off x="5546" y="3143"/>
                <a:ext cx="20" cy="19"/>
              </a:xfrm>
              <a:custGeom>
                <a:avLst/>
                <a:gdLst>
                  <a:gd name="T0" fmla="*/ 19 w 20"/>
                  <a:gd name="T1" fmla="*/ 5 h 19"/>
                  <a:gd name="T2" fmla="*/ 13 w 20"/>
                  <a:gd name="T3" fmla="*/ 0 h 19"/>
                  <a:gd name="T4" fmla="*/ 8 w 20"/>
                  <a:gd name="T5" fmla="*/ 0 h 19"/>
                  <a:gd name="T6" fmla="*/ 0 w 20"/>
                  <a:gd name="T7" fmla="*/ 5 h 19"/>
                  <a:gd name="T8" fmla="*/ 0 w 20"/>
                  <a:gd name="T9" fmla="*/ 10 h 19"/>
                  <a:gd name="T10" fmla="*/ 0 w 20"/>
                  <a:gd name="T11" fmla="*/ 10 h 19"/>
                  <a:gd name="T12" fmla="*/ 8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0"/>
                    </a:lnTo>
                    <a:lnTo>
                      <a:pt x="8"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622" name="Freeform 430"/>
              <p:cNvSpPr>
                <a:spLocks/>
              </p:cNvSpPr>
              <p:nvPr/>
            </p:nvSpPr>
            <p:spPr bwMode="auto">
              <a:xfrm>
                <a:off x="5557" y="3152"/>
                <a:ext cx="21" cy="19"/>
              </a:xfrm>
              <a:custGeom>
                <a:avLst/>
                <a:gdLst>
                  <a:gd name="T0" fmla="*/ 20 w 21"/>
                  <a:gd name="T1" fmla="*/ 5 h 19"/>
                  <a:gd name="T2" fmla="*/ 14 w 21"/>
                  <a:gd name="T3" fmla="*/ 0 h 19"/>
                  <a:gd name="T4" fmla="*/ 8 w 21"/>
                  <a:gd name="T5" fmla="*/ 0 h 19"/>
                  <a:gd name="T6" fmla="*/ 0 w 21"/>
                  <a:gd name="T7" fmla="*/ 5 h 19"/>
                  <a:gd name="T8" fmla="*/ 0 w 21"/>
                  <a:gd name="T9" fmla="*/ 10 h 19"/>
                  <a:gd name="T10" fmla="*/ 0 w 21"/>
                  <a:gd name="T11" fmla="*/ 10 h 19"/>
                  <a:gd name="T12" fmla="*/ 8 w 21"/>
                  <a:gd name="T13" fmla="*/ 18 h 19"/>
                  <a:gd name="T14" fmla="*/ 14 w 21"/>
                  <a:gd name="T15" fmla="*/ 18 h 19"/>
                  <a:gd name="T16" fmla="*/ 20 w 21"/>
                  <a:gd name="T17" fmla="*/ 10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4" y="0"/>
                    </a:lnTo>
                    <a:lnTo>
                      <a:pt x="8" y="0"/>
                    </a:lnTo>
                    <a:lnTo>
                      <a:pt x="0" y="5"/>
                    </a:lnTo>
                    <a:lnTo>
                      <a:pt x="0" y="10"/>
                    </a:lnTo>
                    <a:lnTo>
                      <a:pt x="8" y="18"/>
                    </a:lnTo>
                    <a:lnTo>
                      <a:pt x="14" y="18"/>
                    </a:lnTo>
                    <a:lnTo>
                      <a:pt x="20" y="10"/>
                    </a:lnTo>
                    <a:lnTo>
                      <a:pt x="20" y="5"/>
                    </a:lnTo>
                  </a:path>
                </a:pathLst>
              </a:custGeom>
              <a:solidFill>
                <a:srgbClr val="000000"/>
              </a:solidFill>
              <a:ln w="9525" cap="rnd">
                <a:noFill/>
                <a:round/>
                <a:headEnd/>
                <a:tailEnd/>
              </a:ln>
            </p:spPr>
            <p:txBody>
              <a:bodyPr/>
              <a:lstStyle/>
              <a:p>
                <a:endParaRPr lang="fr-FR"/>
              </a:p>
            </p:txBody>
          </p:sp>
          <p:sp>
            <p:nvSpPr>
              <p:cNvPr id="20623" name="Freeform 431"/>
              <p:cNvSpPr>
                <a:spLocks/>
              </p:cNvSpPr>
              <p:nvPr/>
            </p:nvSpPr>
            <p:spPr bwMode="auto">
              <a:xfrm>
                <a:off x="5565" y="3165"/>
                <a:ext cx="21" cy="18"/>
              </a:xfrm>
              <a:custGeom>
                <a:avLst/>
                <a:gdLst>
                  <a:gd name="T0" fmla="*/ 20 w 21"/>
                  <a:gd name="T1" fmla="*/ 4 h 18"/>
                  <a:gd name="T2" fmla="*/ 14 w 21"/>
                  <a:gd name="T3" fmla="*/ 0 h 18"/>
                  <a:gd name="T4" fmla="*/ 5 w 21"/>
                  <a:gd name="T5" fmla="*/ 0 h 18"/>
                  <a:gd name="T6" fmla="*/ 0 w 21"/>
                  <a:gd name="T7" fmla="*/ 4 h 18"/>
                  <a:gd name="T8" fmla="*/ 0 w 21"/>
                  <a:gd name="T9" fmla="*/ 12 h 18"/>
                  <a:gd name="T10" fmla="*/ 0 w 21"/>
                  <a:gd name="T11" fmla="*/ 12 h 18"/>
                  <a:gd name="T12" fmla="*/ 5 w 21"/>
                  <a:gd name="T13" fmla="*/ 17 h 18"/>
                  <a:gd name="T14" fmla="*/ 14 w 21"/>
                  <a:gd name="T15" fmla="*/ 17 h 18"/>
                  <a:gd name="T16" fmla="*/ 20 w 21"/>
                  <a:gd name="T17" fmla="*/ 12 h 18"/>
                  <a:gd name="T18" fmla="*/ 20 w 21"/>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8"/>
                  <a:gd name="T32" fmla="*/ 21 w 21"/>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8">
                    <a:moveTo>
                      <a:pt x="20" y="4"/>
                    </a:moveTo>
                    <a:lnTo>
                      <a:pt x="14" y="0"/>
                    </a:lnTo>
                    <a:lnTo>
                      <a:pt x="5" y="0"/>
                    </a:lnTo>
                    <a:lnTo>
                      <a:pt x="0" y="4"/>
                    </a:lnTo>
                    <a:lnTo>
                      <a:pt x="0" y="12"/>
                    </a:lnTo>
                    <a:lnTo>
                      <a:pt x="5" y="17"/>
                    </a:lnTo>
                    <a:lnTo>
                      <a:pt x="14" y="17"/>
                    </a:lnTo>
                    <a:lnTo>
                      <a:pt x="20" y="12"/>
                    </a:lnTo>
                    <a:lnTo>
                      <a:pt x="20" y="4"/>
                    </a:lnTo>
                  </a:path>
                </a:pathLst>
              </a:custGeom>
              <a:solidFill>
                <a:srgbClr val="000000"/>
              </a:solidFill>
              <a:ln w="9525" cap="rnd">
                <a:noFill/>
                <a:round/>
                <a:headEnd/>
                <a:tailEnd/>
              </a:ln>
            </p:spPr>
            <p:txBody>
              <a:bodyPr/>
              <a:lstStyle/>
              <a:p>
                <a:endParaRPr lang="fr-FR"/>
              </a:p>
            </p:txBody>
          </p:sp>
          <p:sp>
            <p:nvSpPr>
              <p:cNvPr id="20624" name="Freeform 432"/>
              <p:cNvSpPr>
                <a:spLocks/>
              </p:cNvSpPr>
              <p:nvPr/>
            </p:nvSpPr>
            <p:spPr bwMode="auto">
              <a:xfrm>
                <a:off x="5577" y="3176"/>
                <a:ext cx="19" cy="19"/>
              </a:xfrm>
              <a:custGeom>
                <a:avLst/>
                <a:gdLst>
                  <a:gd name="T0" fmla="*/ 18 w 19"/>
                  <a:gd name="T1" fmla="*/ 7 h 19"/>
                  <a:gd name="T2" fmla="*/ 10 w 19"/>
                  <a:gd name="T3" fmla="*/ 0 h 19"/>
                  <a:gd name="T4" fmla="*/ 5 w 19"/>
                  <a:gd name="T5" fmla="*/ 0 h 19"/>
                  <a:gd name="T6" fmla="*/ 0 w 19"/>
                  <a:gd name="T7" fmla="*/ 7 h 19"/>
                  <a:gd name="T8" fmla="*/ 0 w 19"/>
                  <a:gd name="T9" fmla="*/ 12 h 19"/>
                  <a:gd name="T10" fmla="*/ 0 w 19"/>
                  <a:gd name="T11" fmla="*/ 12 h 19"/>
                  <a:gd name="T12" fmla="*/ 5 w 19"/>
                  <a:gd name="T13" fmla="*/ 18 h 19"/>
                  <a:gd name="T14" fmla="*/ 10 w 19"/>
                  <a:gd name="T15" fmla="*/ 18 h 19"/>
                  <a:gd name="T16" fmla="*/ 18 w 19"/>
                  <a:gd name="T17" fmla="*/ 12 h 19"/>
                  <a:gd name="T18" fmla="*/ 18 w 19"/>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7"/>
                    </a:moveTo>
                    <a:lnTo>
                      <a:pt x="10" y="0"/>
                    </a:lnTo>
                    <a:lnTo>
                      <a:pt x="5" y="0"/>
                    </a:lnTo>
                    <a:lnTo>
                      <a:pt x="0" y="7"/>
                    </a:lnTo>
                    <a:lnTo>
                      <a:pt x="0" y="12"/>
                    </a:lnTo>
                    <a:lnTo>
                      <a:pt x="5" y="18"/>
                    </a:lnTo>
                    <a:lnTo>
                      <a:pt x="10" y="18"/>
                    </a:lnTo>
                    <a:lnTo>
                      <a:pt x="18" y="12"/>
                    </a:lnTo>
                    <a:lnTo>
                      <a:pt x="18" y="7"/>
                    </a:lnTo>
                  </a:path>
                </a:pathLst>
              </a:custGeom>
              <a:solidFill>
                <a:srgbClr val="000000"/>
              </a:solidFill>
              <a:ln w="9525" cap="rnd">
                <a:noFill/>
                <a:round/>
                <a:headEnd/>
                <a:tailEnd/>
              </a:ln>
            </p:spPr>
            <p:txBody>
              <a:bodyPr/>
              <a:lstStyle/>
              <a:p>
                <a:endParaRPr lang="fr-FR"/>
              </a:p>
            </p:txBody>
          </p:sp>
          <p:sp>
            <p:nvSpPr>
              <p:cNvPr id="20625" name="Freeform 433"/>
              <p:cNvSpPr>
                <a:spLocks/>
              </p:cNvSpPr>
              <p:nvPr/>
            </p:nvSpPr>
            <p:spPr bwMode="auto">
              <a:xfrm>
                <a:off x="5585" y="3190"/>
                <a:ext cx="20" cy="19"/>
              </a:xfrm>
              <a:custGeom>
                <a:avLst/>
                <a:gdLst>
                  <a:gd name="T0" fmla="*/ 19 w 20"/>
                  <a:gd name="T1" fmla="*/ 6 h 19"/>
                  <a:gd name="T2" fmla="*/ 12 w 20"/>
                  <a:gd name="T3" fmla="*/ 0 h 19"/>
                  <a:gd name="T4" fmla="*/ 6 w 20"/>
                  <a:gd name="T5" fmla="*/ 0 h 19"/>
                  <a:gd name="T6" fmla="*/ 0 w 20"/>
                  <a:gd name="T7" fmla="*/ 6 h 19"/>
                  <a:gd name="T8" fmla="*/ 0 w 20"/>
                  <a:gd name="T9" fmla="*/ 12 h 19"/>
                  <a:gd name="T10" fmla="*/ 0 w 20"/>
                  <a:gd name="T11" fmla="*/ 12 h 19"/>
                  <a:gd name="T12" fmla="*/ 6 w 20"/>
                  <a:gd name="T13" fmla="*/ 18 h 19"/>
                  <a:gd name="T14" fmla="*/ 12 w 20"/>
                  <a:gd name="T15" fmla="*/ 18 h 19"/>
                  <a:gd name="T16" fmla="*/ 19 w 20"/>
                  <a:gd name="T17" fmla="*/ 12 h 19"/>
                  <a:gd name="T18" fmla="*/ 19 w 20"/>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6"/>
                    </a:moveTo>
                    <a:lnTo>
                      <a:pt x="12" y="0"/>
                    </a:lnTo>
                    <a:lnTo>
                      <a:pt x="6" y="0"/>
                    </a:lnTo>
                    <a:lnTo>
                      <a:pt x="0" y="6"/>
                    </a:lnTo>
                    <a:lnTo>
                      <a:pt x="0" y="12"/>
                    </a:lnTo>
                    <a:lnTo>
                      <a:pt x="6" y="18"/>
                    </a:lnTo>
                    <a:lnTo>
                      <a:pt x="12" y="18"/>
                    </a:lnTo>
                    <a:lnTo>
                      <a:pt x="19" y="12"/>
                    </a:lnTo>
                    <a:lnTo>
                      <a:pt x="19" y="6"/>
                    </a:lnTo>
                  </a:path>
                </a:pathLst>
              </a:custGeom>
              <a:solidFill>
                <a:srgbClr val="000000"/>
              </a:solidFill>
              <a:ln w="9525" cap="rnd">
                <a:noFill/>
                <a:round/>
                <a:headEnd/>
                <a:tailEnd/>
              </a:ln>
            </p:spPr>
            <p:txBody>
              <a:bodyPr/>
              <a:lstStyle/>
              <a:p>
                <a:endParaRPr lang="fr-FR"/>
              </a:p>
            </p:txBody>
          </p:sp>
          <p:sp>
            <p:nvSpPr>
              <p:cNvPr id="20626" name="Freeform 434"/>
              <p:cNvSpPr>
                <a:spLocks/>
              </p:cNvSpPr>
              <p:nvPr/>
            </p:nvSpPr>
            <p:spPr bwMode="auto">
              <a:xfrm>
                <a:off x="5591" y="3201"/>
                <a:ext cx="21" cy="19"/>
              </a:xfrm>
              <a:custGeom>
                <a:avLst/>
                <a:gdLst>
                  <a:gd name="T0" fmla="*/ 20 w 21"/>
                  <a:gd name="T1" fmla="*/ 6 h 19"/>
                  <a:gd name="T2" fmla="*/ 14 w 21"/>
                  <a:gd name="T3" fmla="*/ 0 h 19"/>
                  <a:gd name="T4" fmla="*/ 8 w 21"/>
                  <a:gd name="T5" fmla="*/ 0 h 19"/>
                  <a:gd name="T6" fmla="*/ 0 w 21"/>
                  <a:gd name="T7" fmla="*/ 6 h 19"/>
                  <a:gd name="T8" fmla="*/ 0 w 21"/>
                  <a:gd name="T9" fmla="*/ 12 h 19"/>
                  <a:gd name="T10" fmla="*/ 0 w 21"/>
                  <a:gd name="T11" fmla="*/ 12 h 19"/>
                  <a:gd name="T12" fmla="*/ 8 w 21"/>
                  <a:gd name="T13" fmla="*/ 18 h 19"/>
                  <a:gd name="T14" fmla="*/ 14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4" y="0"/>
                    </a:lnTo>
                    <a:lnTo>
                      <a:pt x="8" y="0"/>
                    </a:lnTo>
                    <a:lnTo>
                      <a:pt x="0" y="6"/>
                    </a:lnTo>
                    <a:lnTo>
                      <a:pt x="0" y="12"/>
                    </a:lnTo>
                    <a:lnTo>
                      <a:pt x="8" y="18"/>
                    </a:lnTo>
                    <a:lnTo>
                      <a:pt x="14" y="18"/>
                    </a:lnTo>
                    <a:lnTo>
                      <a:pt x="20" y="12"/>
                    </a:lnTo>
                    <a:lnTo>
                      <a:pt x="20" y="6"/>
                    </a:lnTo>
                  </a:path>
                </a:pathLst>
              </a:custGeom>
              <a:solidFill>
                <a:srgbClr val="000000"/>
              </a:solidFill>
              <a:ln w="9525" cap="rnd">
                <a:noFill/>
                <a:round/>
                <a:headEnd/>
                <a:tailEnd/>
              </a:ln>
            </p:spPr>
            <p:txBody>
              <a:bodyPr/>
              <a:lstStyle/>
              <a:p>
                <a:endParaRPr lang="fr-FR"/>
              </a:p>
            </p:txBody>
          </p:sp>
          <p:sp>
            <p:nvSpPr>
              <p:cNvPr id="20627" name="Freeform 435"/>
              <p:cNvSpPr>
                <a:spLocks/>
              </p:cNvSpPr>
              <p:nvPr/>
            </p:nvSpPr>
            <p:spPr bwMode="auto">
              <a:xfrm>
                <a:off x="5602" y="3214"/>
                <a:ext cx="20" cy="19"/>
              </a:xfrm>
              <a:custGeom>
                <a:avLst/>
                <a:gdLst>
                  <a:gd name="T0" fmla="*/ 19 w 20"/>
                  <a:gd name="T1" fmla="*/ 5 h 19"/>
                  <a:gd name="T2" fmla="*/ 13 w 20"/>
                  <a:gd name="T3" fmla="*/ 0 h 19"/>
                  <a:gd name="T4" fmla="*/ 8 w 20"/>
                  <a:gd name="T5" fmla="*/ 0 h 19"/>
                  <a:gd name="T6" fmla="*/ 0 w 20"/>
                  <a:gd name="T7" fmla="*/ 5 h 19"/>
                  <a:gd name="T8" fmla="*/ 0 w 20"/>
                  <a:gd name="T9" fmla="*/ 10 h 19"/>
                  <a:gd name="T10" fmla="*/ 0 w 20"/>
                  <a:gd name="T11" fmla="*/ 10 h 19"/>
                  <a:gd name="T12" fmla="*/ 8 w 20"/>
                  <a:gd name="T13" fmla="*/ 18 h 19"/>
                  <a:gd name="T14" fmla="*/ 13 w 20"/>
                  <a:gd name="T15" fmla="*/ 18 h 19"/>
                  <a:gd name="T16" fmla="*/ 19 w 20"/>
                  <a:gd name="T17" fmla="*/ 10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8" y="0"/>
                    </a:lnTo>
                    <a:lnTo>
                      <a:pt x="0" y="5"/>
                    </a:lnTo>
                    <a:lnTo>
                      <a:pt x="0" y="10"/>
                    </a:lnTo>
                    <a:lnTo>
                      <a:pt x="8" y="18"/>
                    </a:lnTo>
                    <a:lnTo>
                      <a:pt x="13" y="18"/>
                    </a:lnTo>
                    <a:lnTo>
                      <a:pt x="19" y="10"/>
                    </a:lnTo>
                    <a:lnTo>
                      <a:pt x="19" y="5"/>
                    </a:lnTo>
                  </a:path>
                </a:pathLst>
              </a:custGeom>
              <a:solidFill>
                <a:srgbClr val="000000"/>
              </a:solidFill>
              <a:ln w="9525" cap="rnd">
                <a:noFill/>
                <a:round/>
                <a:headEnd/>
                <a:tailEnd/>
              </a:ln>
            </p:spPr>
            <p:txBody>
              <a:bodyPr/>
              <a:lstStyle/>
              <a:p>
                <a:endParaRPr lang="fr-FR"/>
              </a:p>
            </p:txBody>
          </p:sp>
          <p:sp>
            <p:nvSpPr>
              <p:cNvPr id="20628" name="Freeform 436"/>
              <p:cNvSpPr>
                <a:spLocks/>
              </p:cNvSpPr>
              <p:nvPr/>
            </p:nvSpPr>
            <p:spPr bwMode="auto">
              <a:xfrm>
                <a:off x="5611" y="3225"/>
                <a:ext cx="19" cy="19"/>
              </a:xfrm>
              <a:custGeom>
                <a:avLst/>
                <a:gdLst>
                  <a:gd name="T0" fmla="*/ 18 w 19"/>
                  <a:gd name="T1" fmla="*/ 5 h 19"/>
                  <a:gd name="T2" fmla="*/ 12 w 19"/>
                  <a:gd name="T3" fmla="*/ 0 h 19"/>
                  <a:gd name="T4" fmla="*/ 5 w 19"/>
                  <a:gd name="T5" fmla="*/ 0 h 19"/>
                  <a:gd name="T6" fmla="*/ 0 w 19"/>
                  <a:gd name="T7" fmla="*/ 5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2"/>
                    </a:lnTo>
                    <a:lnTo>
                      <a:pt x="5"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629" name="Freeform 437"/>
              <p:cNvSpPr>
                <a:spLocks/>
              </p:cNvSpPr>
              <p:nvPr/>
            </p:nvSpPr>
            <p:spPr bwMode="auto">
              <a:xfrm>
                <a:off x="5618" y="3238"/>
                <a:ext cx="21" cy="19"/>
              </a:xfrm>
              <a:custGeom>
                <a:avLst/>
                <a:gdLst>
                  <a:gd name="T0" fmla="*/ 20 w 21"/>
                  <a:gd name="T1" fmla="*/ 7 h 19"/>
                  <a:gd name="T2" fmla="*/ 11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1" y="0"/>
                    </a:lnTo>
                    <a:lnTo>
                      <a:pt x="5" y="0"/>
                    </a:lnTo>
                    <a:lnTo>
                      <a:pt x="0" y="7"/>
                    </a:lnTo>
                    <a:lnTo>
                      <a:pt x="0" y="12"/>
                    </a:lnTo>
                    <a:lnTo>
                      <a:pt x="5" y="18"/>
                    </a:lnTo>
                    <a:lnTo>
                      <a:pt x="11" y="18"/>
                    </a:lnTo>
                    <a:lnTo>
                      <a:pt x="20" y="12"/>
                    </a:lnTo>
                    <a:lnTo>
                      <a:pt x="20" y="7"/>
                    </a:lnTo>
                  </a:path>
                </a:pathLst>
              </a:custGeom>
              <a:solidFill>
                <a:srgbClr val="000000"/>
              </a:solidFill>
              <a:ln w="9525" cap="rnd">
                <a:noFill/>
                <a:round/>
                <a:headEnd/>
                <a:tailEnd/>
              </a:ln>
            </p:spPr>
            <p:txBody>
              <a:bodyPr/>
              <a:lstStyle/>
              <a:p>
                <a:endParaRPr lang="fr-FR"/>
              </a:p>
            </p:txBody>
          </p:sp>
          <p:sp>
            <p:nvSpPr>
              <p:cNvPr id="20630" name="Freeform 438"/>
              <p:cNvSpPr>
                <a:spLocks/>
              </p:cNvSpPr>
              <p:nvPr/>
            </p:nvSpPr>
            <p:spPr bwMode="auto">
              <a:xfrm>
                <a:off x="5629" y="3251"/>
                <a:ext cx="20" cy="18"/>
              </a:xfrm>
              <a:custGeom>
                <a:avLst/>
                <a:gdLst>
                  <a:gd name="T0" fmla="*/ 19 w 20"/>
                  <a:gd name="T1" fmla="*/ 5 h 18"/>
                  <a:gd name="T2" fmla="*/ 12 w 20"/>
                  <a:gd name="T3" fmla="*/ 0 h 18"/>
                  <a:gd name="T4" fmla="*/ 6 w 20"/>
                  <a:gd name="T5" fmla="*/ 0 h 18"/>
                  <a:gd name="T6" fmla="*/ 0 w 20"/>
                  <a:gd name="T7" fmla="*/ 5 h 18"/>
                  <a:gd name="T8" fmla="*/ 0 w 20"/>
                  <a:gd name="T9" fmla="*/ 11 h 18"/>
                  <a:gd name="T10" fmla="*/ 0 w 20"/>
                  <a:gd name="T11" fmla="*/ 11 h 18"/>
                  <a:gd name="T12" fmla="*/ 6 w 20"/>
                  <a:gd name="T13" fmla="*/ 17 h 18"/>
                  <a:gd name="T14" fmla="*/ 12 w 20"/>
                  <a:gd name="T15" fmla="*/ 17 h 18"/>
                  <a:gd name="T16" fmla="*/ 19 w 20"/>
                  <a:gd name="T17" fmla="*/ 11 h 18"/>
                  <a:gd name="T18" fmla="*/ 19 w 20"/>
                  <a:gd name="T19" fmla="*/ 5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5"/>
                    </a:moveTo>
                    <a:lnTo>
                      <a:pt x="12" y="0"/>
                    </a:lnTo>
                    <a:lnTo>
                      <a:pt x="6" y="0"/>
                    </a:lnTo>
                    <a:lnTo>
                      <a:pt x="0" y="5"/>
                    </a:lnTo>
                    <a:lnTo>
                      <a:pt x="0" y="11"/>
                    </a:lnTo>
                    <a:lnTo>
                      <a:pt x="6" y="17"/>
                    </a:lnTo>
                    <a:lnTo>
                      <a:pt x="12" y="17"/>
                    </a:lnTo>
                    <a:lnTo>
                      <a:pt x="19" y="11"/>
                    </a:lnTo>
                    <a:lnTo>
                      <a:pt x="19" y="5"/>
                    </a:lnTo>
                  </a:path>
                </a:pathLst>
              </a:custGeom>
              <a:solidFill>
                <a:srgbClr val="000000"/>
              </a:solidFill>
              <a:ln w="9525" cap="rnd">
                <a:noFill/>
                <a:round/>
                <a:headEnd/>
                <a:tailEnd/>
              </a:ln>
            </p:spPr>
            <p:txBody>
              <a:bodyPr/>
              <a:lstStyle/>
              <a:p>
                <a:endParaRPr lang="fr-FR"/>
              </a:p>
            </p:txBody>
          </p:sp>
          <p:sp>
            <p:nvSpPr>
              <p:cNvPr id="20631" name="Freeform 439"/>
              <p:cNvSpPr>
                <a:spLocks/>
              </p:cNvSpPr>
              <p:nvPr/>
            </p:nvSpPr>
            <p:spPr bwMode="auto">
              <a:xfrm>
                <a:off x="5637" y="3263"/>
                <a:ext cx="19" cy="19"/>
              </a:xfrm>
              <a:custGeom>
                <a:avLst/>
                <a:gdLst>
                  <a:gd name="T0" fmla="*/ 18 w 19"/>
                  <a:gd name="T1" fmla="*/ 6 h 19"/>
                  <a:gd name="T2" fmla="*/ 12 w 19"/>
                  <a:gd name="T3" fmla="*/ 0 h 19"/>
                  <a:gd name="T4" fmla="*/ 7 w 19"/>
                  <a:gd name="T5" fmla="*/ 0 h 19"/>
                  <a:gd name="T6" fmla="*/ 0 w 19"/>
                  <a:gd name="T7" fmla="*/ 6 h 19"/>
                  <a:gd name="T8" fmla="*/ 0 w 19"/>
                  <a:gd name="T9" fmla="*/ 12 h 19"/>
                  <a:gd name="T10" fmla="*/ 0 w 19"/>
                  <a:gd name="T11" fmla="*/ 12 h 19"/>
                  <a:gd name="T12" fmla="*/ 7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7" y="0"/>
                    </a:lnTo>
                    <a:lnTo>
                      <a:pt x="0" y="6"/>
                    </a:lnTo>
                    <a:lnTo>
                      <a:pt x="0" y="12"/>
                    </a:lnTo>
                    <a:lnTo>
                      <a:pt x="7"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632" name="Freeform 440"/>
              <p:cNvSpPr>
                <a:spLocks/>
              </p:cNvSpPr>
              <p:nvPr/>
            </p:nvSpPr>
            <p:spPr bwMode="auto">
              <a:xfrm>
                <a:off x="5647" y="3275"/>
                <a:ext cx="20" cy="18"/>
              </a:xfrm>
              <a:custGeom>
                <a:avLst/>
                <a:gdLst>
                  <a:gd name="T0" fmla="*/ 19 w 20"/>
                  <a:gd name="T1" fmla="*/ 4 h 18"/>
                  <a:gd name="T2" fmla="*/ 13 w 20"/>
                  <a:gd name="T3" fmla="*/ 0 h 18"/>
                  <a:gd name="T4" fmla="*/ 8 w 20"/>
                  <a:gd name="T5" fmla="*/ 0 h 18"/>
                  <a:gd name="T6" fmla="*/ 0 w 20"/>
                  <a:gd name="T7" fmla="*/ 4 h 18"/>
                  <a:gd name="T8" fmla="*/ 0 w 20"/>
                  <a:gd name="T9" fmla="*/ 9 h 18"/>
                  <a:gd name="T10" fmla="*/ 0 w 20"/>
                  <a:gd name="T11" fmla="*/ 9 h 18"/>
                  <a:gd name="T12" fmla="*/ 8 w 20"/>
                  <a:gd name="T13" fmla="*/ 17 h 18"/>
                  <a:gd name="T14" fmla="*/ 13 w 20"/>
                  <a:gd name="T15" fmla="*/ 17 h 18"/>
                  <a:gd name="T16" fmla="*/ 19 w 20"/>
                  <a:gd name="T17" fmla="*/ 9 h 18"/>
                  <a:gd name="T18" fmla="*/ 19 w 20"/>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4"/>
                    </a:moveTo>
                    <a:lnTo>
                      <a:pt x="13" y="0"/>
                    </a:lnTo>
                    <a:lnTo>
                      <a:pt x="8" y="0"/>
                    </a:lnTo>
                    <a:lnTo>
                      <a:pt x="0" y="4"/>
                    </a:lnTo>
                    <a:lnTo>
                      <a:pt x="0" y="9"/>
                    </a:lnTo>
                    <a:lnTo>
                      <a:pt x="8" y="17"/>
                    </a:lnTo>
                    <a:lnTo>
                      <a:pt x="13" y="17"/>
                    </a:lnTo>
                    <a:lnTo>
                      <a:pt x="19" y="9"/>
                    </a:lnTo>
                    <a:lnTo>
                      <a:pt x="19" y="4"/>
                    </a:lnTo>
                  </a:path>
                </a:pathLst>
              </a:custGeom>
              <a:solidFill>
                <a:srgbClr val="000000"/>
              </a:solidFill>
              <a:ln w="9525" cap="rnd">
                <a:noFill/>
                <a:round/>
                <a:headEnd/>
                <a:tailEnd/>
              </a:ln>
            </p:spPr>
            <p:txBody>
              <a:bodyPr/>
              <a:lstStyle/>
              <a:p>
                <a:endParaRPr lang="fr-FR"/>
              </a:p>
            </p:txBody>
          </p:sp>
          <p:sp>
            <p:nvSpPr>
              <p:cNvPr id="20633" name="Freeform 441"/>
              <p:cNvSpPr>
                <a:spLocks/>
              </p:cNvSpPr>
              <p:nvPr/>
            </p:nvSpPr>
            <p:spPr bwMode="auto">
              <a:xfrm>
                <a:off x="5655" y="3287"/>
                <a:ext cx="20" cy="19"/>
              </a:xfrm>
              <a:custGeom>
                <a:avLst/>
                <a:gdLst>
                  <a:gd name="T0" fmla="*/ 19 w 20"/>
                  <a:gd name="T1" fmla="*/ 5 h 19"/>
                  <a:gd name="T2" fmla="*/ 13 w 20"/>
                  <a:gd name="T3" fmla="*/ 0 h 19"/>
                  <a:gd name="T4" fmla="*/ 5 w 20"/>
                  <a:gd name="T5" fmla="*/ 0 h 19"/>
                  <a:gd name="T6" fmla="*/ 0 w 20"/>
                  <a:gd name="T7" fmla="*/ 5 h 19"/>
                  <a:gd name="T8" fmla="*/ 0 w 20"/>
                  <a:gd name="T9" fmla="*/ 12 h 19"/>
                  <a:gd name="T10" fmla="*/ 0 w 20"/>
                  <a:gd name="T11" fmla="*/ 12 h 19"/>
                  <a:gd name="T12" fmla="*/ 5 w 20"/>
                  <a:gd name="T13" fmla="*/ 18 h 19"/>
                  <a:gd name="T14" fmla="*/ 13 w 20"/>
                  <a:gd name="T15" fmla="*/ 18 h 19"/>
                  <a:gd name="T16" fmla="*/ 19 w 20"/>
                  <a:gd name="T17" fmla="*/ 12 h 19"/>
                  <a:gd name="T18" fmla="*/ 19 w 20"/>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5"/>
                    </a:moveTo>
                    <a:lnTo>
                      <a:pt x="13" y="0"/>
                    </a:lnTo>
                    <a:lnTo>
                      <a:pt x="5" y="0"/>
                    </a:lnTo>
                    <a:lnTo>
                      <a:pt x="0" y="5"/>
                    </a:lnTo>
                    <a:lnTo>
                      <a:pt x="0" y="12"/>
                    </a:lnTo>
                    <a:lnTo>
                      <a:pt x="5" y="18"/>
                    </a:lnTo>
                    <a:lnTo>
                      <a:pt x="13" y="18"/>
                    </a:lnTo>
                    <a:lnTo>
                      <a:pt x="19" y="12"/>
                    </a:lnTo>
                    <a:lnTo>
                      <a:pt x="19" y="5"/>
                    </a:lnTo>
                  </a:path>
                </a:pathLst>
              </a:custGeom>
              <a:solidFill>
                <a:srgbClr val="000000"/>
              </a:solidFill>
              <a:ln w="9525" cap="rnd">
                <a:noFill/>
                <a:round/>
                <a:headEnd/>
                <a:tailEnd/>
              </a:ln>
            </p:spPr>
            <p:txBody>
              <a:bodyPr/>
              <a:lstStyle/>
              <a:p>
                <a:endParaRPr lang="fr-FR"/>
              </a:p>
            </p:txBody>
          </p:sp>
          <p:sp>
            <p:nvSpPr>
              <p:cNvPr id="20634" name="Freeform 442"/>
              <p:cNvSpPr>
                <a:spLocks/>
              </p:cNvSpPr>
              <p:nvPr/>
            </p:nvSpPr>
            <p:spPr bwMode="auto">
              <a:xfrm>
                <a:off x="5663" y="3299"/>
                <a:ext cx="20" cy="18"/>
              </a:xfrm>
              <a:custGeom>
                <a:avLst/>
                <a:gdLst>
                  <a:gd name="T0" fmla="*/ 19 w 20"/>
                  <a:gd name="T1" fmla="*/ 7 h 18"/>
                  <a:gd name="T2" fmla="*/ 10 w 20"/>
                  <a:gd name="T3" fmla="*/ 0 h 18"/>
                  <a:gd name="T4" fmla="*/ 5 w 20"/>
                  <a:gd name="T5" fmla="*/ 0 h 18"/>
                  <a:gd name="T6" fmla="*/ 0 w 20"/>
                  <a:gd name="T7" fmla="*/ 7 h 18"/>
                  <a:gd name="T8" fmla="*/ 0 w 20"/>
                  <a:gd name="T9" fmla="*/ 12 h 18"/>
                  <a:gd name="T10" fmla="*/ 0 w 20"/>
                  <a:gd name="T11" fmla="*/ 12 h 18"/>
                  <a:gd name="T12" fmla="*/ 5 w 20"/>
                  <a:gd name="T13" fmla="*/ 17 h 18"/>
                  <a:gd name="T14" fmla="*/ 10 w 20"/>
                  <a:gd name="T15" fmla="*/ 17 h 18"/>
                  <a:gd name="T16" fmla="*/ 19 w 20"/>
                  <a:gd name="T17" fmla="*/ 12 h 18"/>
                  <a:gd name="T18" fmla="*/ 19 w 20"/>
                  <a:gd name="T19" fmla="*/ 7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8"/>
                  <a:gd name="T32" fmla="*/ 20 w 20"/>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8">
                    <a:moveTo>
                      <a:pt x="19" y="7"/>
                    </a:moveTo>
                    <a:lnTo>
                      <a:pt x="10" y="0"/>
                    </a:lnTo>
                    <a:lnTo>
                      <a:pt x="5" y="0"/>
                    </a:lnTo>
                    <a:lnTo>
                      <a:pt x="0" y="7"/>
                    </a:lnTo>
                    <a:lnTo>
                      <a:pt x="0" y="12"/>
                    </a:lnTo>
                    <a:lnTo>
                      <a:pt x="5" y="17"/>
                    </a:lnTo>
                    <a:lnTo>
                      <a:pt x="10" y="17"/>
                    </a:lnTo>
                    <a:lnTo>
                      <a:pt x="19" y="12"/>
                    </a:lnTo>
                    <a:lnTo>
                      <a:pt x="19" y="7"/>
                    </a:lnTo>
                  </a:path>
                </a:pathLst>
              </a:custGeom>
              <a:solidFill>
                <a:srgbClr val="000000"/>
              </a:solidFill>
              <a:ln w="9525" cap="rnd">
                <a:noFill/>
                <a:round/>
                <a:headEnd/>
                <a:tailEnd/>
              </a:ln>
            </p:spPr>
            <p:txBody>
              <a:bodyPr/>
              <a:lstStyle/>
              <a:p>
                <a:endParaRPr lang="fr-FR"/>
              </a:p>
            </p:txBody>
          </p:sp>
          <p:sp>
            <p:nvSpPr>
              <p:cNvPr id="20635" name="Freeform 443"/>
              <p:cNvSpPr>
                <a:spLocks/>
              </p:cNvSpPr>
              <p:nvPr/>
            </p:nvSpPr>
            <p:spPr bwMode="auto">
              <a:xfrm>
                <a:off x="5674" y="3312"/>
                <a:ext cx="21" cy="19"/>
              </a:xfrm>
              <a:custGeom>
                <a:avLst/>
                <a:gdLst>
                  <a:gd name="T0" fmla="*/ 20 w 21"/>
                  <a:gd name="T1" fmla="*/ 6 h 19"/>
                  <a:gd name="T2" fmla="*/ 11 w 21"/>
                  <a:gd name="T3" fmla="*/ 0 h 19"/>
                  <a:gd name="T4" fmla="*/ 5 w 21"/>
                  <a:gd name="T5" fmla="*/ 0 h 19"/>
                  <a:gd name="T6" fmla="*/ 0 w 21"/>
                  <a:gd name="T7" fmla="*/ 6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1" y="0"/>
                    </a:lnTo>
                    <a:lnTo>
                      <a:pt x="5" y="0"/>
                    </a:lnTo>
                    <a:lnTo>
                      <a:pt x="0" y="6"/>
                    </a:lnTo>
                    <a:lnTo>
                      <a:pt x="0" y="12"/>
                    </a:lnTo>
                    <a:lnTo>
                      <a:pt x="5" y="18"/>
                    </a:lnTo>
                    <a:lnTo>
                      <a:pt x="11" y="18"/>
                    </a:lnTo>
                    <a:lnTo>
                      <a:pt x="20" y="12"/>
                    </a:lnTo>
                    <a:lnTo>
                      <a:pt x="20" y="6"/>
                    </a:lnTo>
                  </a:path>
                </a:pathLst>
              </a:custGeom>
              <a:solidFill>
                <a:srgbClr val="000000"/>
              </a:solidFill>
              <a:ln w="9525" cap="rnd">
                <a:noFill/>
                <a:round/>
                <a:headEnd/>
                <a:tailEnd/>
              </a:ln>
            </p:spPr>
            <p:txBody>
              <a:bodyPr/>
              <a:lstStyle/>
              <a:p>
                <a:endParaRPr lang="fr-FR"/>
              </a:p>
            </p:txBody>
          </p:sp>
          <p:sp>
            <p:nvSpPr>
              <p:cNvPr id="20636" name="Freeform 444"/>
              <p:cNvSpPr>
                <a:spLocks/>
              </p:cNvSpPr>
              <p:nvPr/>
            </p:nvSpPr>
            <p:spPr bwMode="auto">
              <a:xfrm>
                <a:off x="5682" y="3324"/>
                <a:ext cx="21" cy="19"/>
              </a:xfrm>
              <a:custGeom>
                <a:avLst/>
                <a:gdLst>
                  <a:gd name="T0" fmla="*/ 20 w 21"/>
                  <a:gd name="T1" fmla="*/ 6 h 19"/>
                  <a:gd name="T2" fmla="*/ 13 w 21"/>
                  <a:gd name="T3" fmla="*/ 0 h 19"/>
                  <a:gd name="T4" fmla="*/ 6 w 21"/>
                  <a:gd name="T5" fmla="*/ 0 h 19"/>
                  <a:gd name="T6" fmla="*/ 0 w 21"/>
                  <a:gd name="T7" fmla="*/ 6 h 19"/>
                  <a:gd name="T8" fmla="*/ 0 w 21"/>
                  <a:gd name="T9" fmla="*/ 12 h 19"/>
                  <a:gd name="T10" fmla="*/ 0 w 21"/>
                  <a:gd name="T11" fmla="*/ 12 h 19"/>
                  <a:gd name="T12" fmla="*/ 6 w 21"/>
                  <a:gd name="T13" fmla="*/ 18 h 19"/>
                  <a:gd name="T14" fmla="*/ 13 w 21"/>
                  <a:gd name="T15" fmla="*/ 18 h 19"/>
                  <a:gd name="T16" fmla="*/ 20 w 21"/>
                  <a:gd name="T17" fmla="*/ 12 h 19"/>
                  <a:gd name="T18" fmla="*/ 20 w 21"/>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6"/>
                    </a:moveTo>
                    <a:lnTo>
                      <a:pt x="13" y="0"/>
                    </a:lnTo>
                    <a:lnTo>
                      <a:pt x="6" y="0"/>
                    </a:lnTo>
                    <a:lnTo>
                      <a:pt x="0" y="6"/>
                    </a:lnTo>
                    <a:lnTo>
                      <a:pt x="0" y="12"/>
                    </a:lnTo>
                    <a:lnTo>
                      <a:pt x="6" y="18"/>
                    </a:lnTo>
                    <a:lnTo>
                      <a:pt x="13" y="18"/>
                    </a:lnTo>
                    <a:lnTo>
                      <a:pt x="20" y="12"/>
                    </a:lnTo>
                    <a:lnTo>
                      <a:pt x="20" y="6"/>
                    </a:lnTo>
                  </a:path>
                </a:pathLst>
              </a:custGeom>
              <a:solidFill>
                <a:srgbClr val="000000"/>
              </a:solidFill>
              <a:ln w="9525" cap="rnd">
                <a:noFill/>
                <a:round/>
                <a:headEnd/>
                <a:tailEnd/>
              </a:ln>
            </p:spPr>
            <p:txBody>
              <a:bodyPr/>
              <a:lstStyle/>
              <a:p>
                <a:endParaRPr lang="fr-FR"/>
              </a:p>
            </p:txBody>
          </p:sp>
          <p:sp>
            <p:nvSpPr>
              <p:cNvPr id="20637" name="Freeform 445"/>
              <p:cNvSpPr>
                <a:spLocks/>
              </p:cNvSpPr>
              <p:nvPr/>
            </p:nvSpPr>
            <p:spPr bwMode="auto">
              <a:xfrm>
                <a:off x="5690" y="3336"/>
                <a:ext cx="19" cy="19"/>
              </a:xfrm>
              <a:custGeom>
                <a:avLst/>
                <a:gdLst>
                  <a:gd name="T0" fmla="*/ 18 w 19"/>
                  <a:gd name="T1" fmla="*/ 5 h 19"/>
                  <a:gd name="T2" fmla="*/ 12 w 19"/>
                  <a:gd name="T3" fmla="*/ 0 h 19"/>
                  <a:gd name="T4" fmla="*/ 5 w 19"/>
                  <a:gd name="T5" fmla="*/ 0 h 19"/>
                  <a:gd name="T6" fmla="*/ 0 w 19"/>
                  <a:gd name="T7" fmla="*/ 5 h 19"/>
                  <a:gd name="T8" fmla="*/ 0 w 19"/>
                  <a:gd name="T9" fmla="*/ 10 h 19"/>
                  <a:gd name="T10" fmla="*/ 0 w 19"/>
                  <a:gd name="T11" fmla="*/ 10 h 19"/>
                  <a:gd name="T12" fmla="*/ 5 w 19"/>
                  <a:gd name="T13" fmla="*/ 18 h 19"/>
                  <a:gd name="T14" fmla="*/ 12 w 19"/>
                  <a:gd name="T15" fmla="*/ 18 h 19"/>
                  <a:gd name="T16" fmla="*/ 18 w 19"/>
                  <a:gd name="T17" fmla="*/ 10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0"/>
                    </a:lnTo>
                    <a:lnTo>
                      <a:pt x="5" y="18"/>
                    </a:lnTo>
                    <a:lnTo>
                      <a:pt x="12" y="18"/>
                    </a:lnTo>
                    <a:lnTo>
                      <a:pt x="18" y="10"/>
                    </a:lnTo>
                    <a:lnTo>
                      <a:pt x="18" y="5"/>
                    </a:lnTo>
                  </a:path>
                </a:pathLst>
              </a:custGeom>
              <a:solidFill>
                <a:srgbClr val="000000"/>
              </a:solidFill>
              <a:ln w="9525" cap="rnd">
                <a:noFill/>
                <a:round/>
                <a:headEnd/>
                <a:tailEnd/>
              </a:ln>
            </p:spPr>
            <p:txBody>
              <a:bodyPr/>
              <a:lstStyle/>
              <a:p>
                <a:endParaRPr lang="fr-FR"/>
              </a:p>
            </p:txBody>
          </p:sp>
          <p:sp>
            <p:nvSpPr>
              <p:cNvPr id="20638" name="Freeform 446"/>
              <p:cNvSpPr>
                <a:spLocks/>
              </p:cNvSpPr>
              <p:nvPr/>
            </p:nvSpPr>
            <p:spPr bwMode="auto">
              <a:xfrm>
                <a:off x="5701" y="3348"/>
                <a:ext cx="19" cy="19"/>
              </a:xfrm>
              <a:custGeom>
                <a:avLst/>
                <a:gdLst>
                  <a:gd name="T0" fmla="*/ 18 w 19"/>
                  <a:gd name="T1" fmla="*/ 5 h 19"/>
                  <a:gd name="T2" fmla="*/ 12 w 19"/>
                  <a:gd name="T3" fmla="*/ 0 h 19"/>
                  <a:gd name="T4" fmla="*/ 5 w 19"/>
                  <a:gd name="T5" fmla="*/ 0 h 19"/>
                  <a:gd name="T6" fmla="*/ 0 w 19"/>
                  <a:gd name="T7" fmla="*/ 5 h 19"/>
                  <a:gd name="T8" fmla="*/ 0 w 19"/>
                  <a:gd name="T9" fmla="*/ 12 h 19"/>
                  <a:gd name="T10" fmla="*/ 0 w 19"/>
                  <a:gd name="T11" fmla="*/ 12 h 19"/>
                  <a:gd name="T12" fmla="*/ 5 w 19"/>
                  <a:gd name="T13" fmla="*/ 18 h 19"/>
                  <a:gd name="T14" fmla="*/ 12 w 19"/>
                  <a:gd name="T15" fmla="*/ 18 h 19"/>
                  <a:gd name="T16" fmla="*/ 18 w 19"/>
                  <a:gd name="T17" fmla="*/ 12 h 19"/>
                  <a:gd name="T18" fmla="*/ 18 w 19"/>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5"/>
                    </a:moveTo>
                    <a:lnTo>
                      <a:pt x="12" y="0"/>
                    </a:lnTo>
                    <a:lnTo>
                      <a:pt x="5" y="0"/>
                    </a:lnTo>
                    <a:lnTo>
                      <a:pt x="0" y="5"/>
                    </a:lnTo>
                    <a:lnTo>
                      <a:pt x="0" y="12"/>
                    </a:lnTo>
                    <a:lnTo>
                      <a:pt x="5" y="18"/>
                    </a:lnTo>
                    <a:lnTo>
                      <a:pt x="12" y="18"/>
                    </a:lnTo>
                    <a:lnTo>
                      <a:pt x="18" y="12"/>
                    </a:lnTo>
                    <a:lnTo>
                      <a:pt x="18" y="5"/>
                    </a:lnTo>
                  </a:path>
                </a:pathLst>
              </a:custGeom>
              <a:solidFill>
                <a:srgbClr val="000000"/>
              </a:solidFill>
              <a:ln w="9525" cap="rnd">
                <a:noFill/>
                <a:round/>
                <a:headEnd/>
                <a:tailEnd/>
              </a:ln>
            </p:spPr>
            <p:txBody>
              <a:bodyPr/>
              <a:lstStyle/>
              <a:p>
                <a:endParaRPr lang="fr-FR"/>
              </a:p>
            </p:txBody>
          </p:sp>
          <p:sp>
            <p:nvSpPr>
              <p:cNvPr id="20639" name="Freeform 447"/>
              <p:cNvSpPr>
                <a:spLocks/>
              </p:cNvSpPr>
              <p:nvPr/>
            </p:nvSpPr>
            <p:spPr bwMode="auto">
              <a:xfrm>
                <a:off x="5708" y="3360"/>
                <a:ext cx="21" cy="19"/>
              </a:xfrm>
              <a:custGeom>
                <a:avLst/>
                <a:gdLst>
                  <a:gd name="T0" fmla="*/ 20 w 21"/>
                  <a:gd name="T1" fmla="*/ 7 h 19"/>
                  <a:gd name="T2" fmla="*/ 11 w 21"/>
                  <a:gd name="T3" fmla="*/ 0 h 19"/>
                  <a:gd name="T4" fmla="*/ 5 w 21"/>
                  <a:gd name="T5" fmla="*/ 0 h 19"/>
                  <a:gd name="T6" fmla="*/ 0 w 21"/>
                  <a:gd name="T7" fmla="*/ 7 h 19"/>
                  <a:gd name="T8" fmla="*/ 0 w 21"/>
                  <a:gd name="T9" fmla="*/ 12 h 19"/>
                  <a:gd name="T10" fmla="*/ 0 w 21"/>
                  <a:gd name="T11" fmla="*/ 12 h 19"/>
                  <a:gd name="T12" fmla="*/ 5 w 21"/>
                  <a:gd name="T13" fmla="*/ 18 h 19"/>
                  <a:gd name="T14" fmla="*/ 11 w 21"/>
                  <a:gd name="T15" fmla="*/ 18 h 19"/>
                  <a:gd name="T16" fmla="*/ 20 w 21"/>
                  <a:gd name="T17" fmla="*/ 12 h 19"/>
                  <a:gd name="T18" fmla="*/ 20 w 21"/>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7"/>
                    </a:moveTo>
                    <a:lnTo>
                      <a:pt x="11" y="0"/>
                    </a:lnTo>
                    <a:lnTo>
                      <a:pt x="5" y="0"/>
                    </a:lnTo>
                    <a:lnTo>
                      <a:pt x="0" y="7"/>
                    </a:lnTo>
                    <a:lnTo>
                      <a:pt x="0" y="12"/>
                    </a:lnTo>
                    <a:lnTo>
                      <a:pt x="5" y="18"/>
                    </a:lnTo>
                    <a:lnTo>
                      <a:pt x="11" y="18"/>
                    </a:lnTo>
                    <a:lnTo>
                      <a:pt x="20" y="12"/>
                    </a:lnTo>
                    <a:lnTo>
                      <a:pt x="20" y="7"/>
                    </a:lnTo>
                  </a:path>
                </a:pathLst>
              </a:custGeom>
              <a:solidFill>
                <a:srgbClr val="000000"/>
              </a:solidFill>
              <a:ln w="9525" cap="rnd">
                <a:noFill/>
                <a:round/>
                <a:headEnd/>
                <a:tailEnd/>
              </a:ln>
            </p:spPr>
            <p:txBody>
              <a:bodyPr/>
              <a:lstStyle/>
              <a:p>
                <a:endParaRPr lang="fr-FR"/>
              </a:p>
            </p:txBody>
          </p:sp>
          <p:sp>
            <p:nvSpPr>
              <p:cNvPr id="20640" name="Freeform 448"/>
              <p:cNvSpPr>
                <a:spLocks/>
              </p:cNvSpPr>
              <p:nvPr/>
            </p:nvSpPr>
            <p:spPr bwMode="auto">
              <a:xfrm>
                <a:off x="5719" y="3372"/>
                <a:ext cx="20" cy="19"/>
              </a:xfrm>
              <a:custGeom>
                <a:avLst/>
                <a:gdLst>
                  <a:gd name="T0" fmla="*/ 19 w 20"/>
                  <a:gd name="T1" fmla="*/ 7 h 19"/>
                  <a:gd name="T2" fmla="*/ 10 w 20"/>
                  <a:gd name="T3" fmla="*/ 0 h 19"/>
                  <a:gd name="T4" fmla="*/ 5 w 20"/>
                  <a:gd name="T5" fmla="*/ 0 h 19"/>
                  <a:gd name="T6" fmla="*/ 0 w 20"/>
                  <a:gd name="T7" fmla="*/ 7 h 19"/>
                  <a:gd name="T8" fmla="*/ 0 w 20"/>
                  <a:gd name="T9" fmla="*/ 12 h 19"/>
                  <a:gd name="T10" fmla="*/ 0 w 20"/>
                  <a:gd name="T11" fmla="*/ 12 h 19"/>
                  <a:gd name="T12" fmla="*/ 5 w 20"/>
                  <a:gd name="T13" fmla="*/ 18 h 19"/>
                  <a:gd name="T14" fmla="*/ 10 w 20"/>
                  <a:gd name="T15" fmla="*/ 18 h 19"/>
                  <a:gd name="T16" fmla="*/ 19 w 20"/>
                  <a:gd name="T17" fmla="*/ 12 h 19"/>
                  <a:gd name="T18" fmla="*/ 19 w 20"/>
                  <a:gd name="T19" fmla="*/ 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19"/>
                  <a:gd name="T32" fmla="*/ 20 w 20"/>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19">
                    <a:moveTo>
                      <a:pt x="19" y="7"/>
                    </a:moveTo>
                    <a:lnTo>
                      <a:pt x="10" y="0"/>
                    </a:lnTo>
                    <a:lnTo>
                      <a:pt x="5" y="0"/>
                    </a:lnTo>
                    <a:lnTo>
                      <a:pt x="0" y="7"/>
                    </a:lnTo>
                    <a:lnTo>
                      <a:pt x="0" y="12"/>
                    </a:lnTo>
                    <a:lnTo>
                      <a:pt x="5" y="18"/>
                    </a:lnTo>
                    <a:lnTo>
                      <a:pt x="10" y="18"/>
                    </a:lnTo>
                    <a:lnTo>
                      <a:pt x="19" y="12"/>
                    </a:lnTo>
                    <a:lnTo>
                      <a:pt x="19" y="7"/>
                    </a:lnTo>
                  </a:path>
                </a:pathLst>
              </a:custGeom>
              <a:solidFill>
                <a:srgbClr val="000000"/>
              </a:solidFill>
              <a:ln w="9525" cap="rnd">
                <a:noFill/>
                <a:round/>
                <a:headEnd/>
                <a:tailEnd/>
              </a:ln>
            </p:spPr>
            <p:txBody>
              <a:bodyPr/>
              <a:lstStyle/>
              <a:p>
                <a:endParaRPr lang="fr-FR"/>
              </a:p>
            </p:txBody>
          </p:sp>
          <p:sp>
            <p:nvSpPr>
              <p:cNvPr id="20641" name="Freeform 449"/>
              <p:cNvSpPr>
                <a:spLocks/>
              </p:cNvSpPr>
              <p:nvPr/>
            </p:nvSpPr>
            <p:spPr bwMode="auto">
              <a:xfrm>
                <a:off x="5728" y="3386"/>
                <a:ext cx="19" cy="19"/>
              </a:xfrm>
              <a:custGeom>
                <a:avLst/>
                <a:gdLst>
                  <a:gd name="T0" fmla="*/ 18 w 19"/>
                  <a:gd name="T1" fmla="*/ 6 h 19"/>
                  <a:gd name="T2" fmla="*/ 12 w 19"/>
                  <a:gd name="T3" fmla="*/ 0 h 19"/>
                  <a:gd name="T4" fmla="*/ 6 w 19"/>
                  <a:gd name="T5" fmla="*/ 0 h 19"/>
                  <a:gd name="T6" fmla="*/ 0 w 19"/>
                  <a:gd name="T7" fmla="*/ 6 h 19"/>
                  <a:gd name="T8" fmla="*/ 0 w 19"/>
                  <a:gd name="T9" fmla="*/ 12 h 19"/>
                  <a:gd name="T10" fmla="*/ 0 w 19"/>
                  <a:gd name="T11" fmla="*/ 12 h 19"/>
                  <a:gd name="T12" fmla="*/ 6 w 19"/>
                  <a:gd name="T13" fmla="*/ 18 h 19"/>
                  <a:gd name="T14" fmla="*/ 12 w 19"/>
                  <a:gd name="T15" fmla="*/ 18 h 19"/>
                  <a:gd name="T16" fmla="*/ 18 w 19"/>
                  <a:gd name="T17" fmla="*/ 12 h 19"/>
                  <a:gd name="T18" fmla="*/ 18 w 19"/>
                  <a:gd name="T19" fmla="*/ 6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9"/>
                  <a:gd name="T32" fmla="*/ 19 w 1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9">
                    <a:moveTo>
                      <a:pt x="18" y="6"/>
                    </a:moveTo>
                    <a:lnTo>
                      <a:pt x="12" y="0"/>
                    </a:lnTo>
                    <a:lnTo>
                      <a:pt x="6" y="0"/>
                    </a:lnTo>
                    <a:lnTo>
                      <a:pt x="0" y="6"/>
                    </a:lnTo>
                    <a:lnTo>
                      <a:pt x="0" y="12"/>
                    </a:lnTo>
                    <a:lnTo>
                      <a:pt x="6" y="18"/>
                    </a:lnTo>
                    <a:lnTo>
                      <a:pt x="12" y="18"/>
                    </a:lnTo>
                    <a:lnTo>
                      <a:pt x="18" y="12"/>
                    </a:lnTo>
                    <a:lnTo>
                      <a:pt x="18" y="6"/>
                    </a:lnTo>
                  </a:path>
                </a:pathLst>
              </a:custGeom>
              <a:solidFill>
                <a:srgbClr val="000000"/>
              </a:solidFill>
              <a:ln w="9525" cap="rnd">
                <a:noFill/>
                <a:round/>
                <a:headEnd/>
                <a:tailEnd/>
              </a:ln>
            </p:spPr>
            <p:txBody>
              <a:bodyPr/>
              <a:lstStyle/>
              <a:p>
                <a:endParaRPr lang="fr-FR"/>
              </a:p>
            </p:txBody>
          </p:sp>
          <p:sp>
            <p:nvSpPr>
              <p:cNvPr id="20642" name="Freeform 450"/>
              <p:cNvSpPr>
                <a:spLocks/>
              </p:cNvSpPr>
              <p:nvPr/>
            </p:nvSpPr>
            <p:spPr bwMode="auto">
              <a:xfrm>
                <a:off x="5734" y="3398"/>
                <a:ext cx="21" cy="19"/>
              </a:xfrm>
              <a:custGeom>
                <a:avLst/>
                <a:gdLst>
                  <a:gd name="T0" fmla="*/ 20 w 21"/>
                  <a:gd name="T1" fmla="*/ 5 h 19"/>
                  <a:gd name="T2" fmla="*/ 14 w 21"/>
                  <a:gd name="T3" fmla="*/ 0 h 19"/>
                  <a:gd name="T4" fmla="*/ 8 w 21"/>
                  <a:gd name="T5" fmla="*/ 0 h 19"/>
                  <a:gd name="T6" fmla="*/ 0 w 21"/>
                  <a:gd name="T7" fmla="*/ 5 h 19"/>
                  <a:gd name="T8" fmla="*/ 0 w 21"/>
                  <a:gd name="T9" fmla="*/ 10 h 19"/>
                  <a:gd name="T10" fmla="*/ 0 w 21"/>
                  <a:gd name="T11" fmla="*/ 10 h 19"/>
                  <a:gd name="T12" fmla="*/ 8 w 21"/>
                  <a:gd name="T13" fmla="*/ 18 h 19"/>
                  <a:gd name="T14" fmla="*/ 14 w 21"/>
                  <a:gd name="T15" fmla="*/ 18 h 19"/>
                  <a:gd name="T16" fmla="*/ 20 w 21"/>
                  <a:gd name="T17" fmla="*/ 10 h 19"/>
                  <a:gd name="T18" fmla="*/ 20 w 21"/>
                  <a:gd name="T19" fmla="*/ 5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19"/>
                  <a:gd name="T32" fmla="*/ 21 w 21"/>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19">
                    <a:moveTo>
                      <a:pt x="20" y="5"/>
                    </a:moveTo>
                    <a:lnTo>
                      <a:pt x="14" y="0"/>
                    </a:lnTo>
                    <a:lnTo>
                      <a:pt x="8" y="0"/>
                    </a:lnTo>
                    <a:lnTo>
                      <a:pt x="0" y="5"/>
                    </a:lnTo>
                    <a:lnTo>
                      <a:pt x="0" y="10"/>
                    </a:lnTo>
                    <a:lnTo>
                      <a:pt x="8" y="18"/>
                    </a:lnTo>
                    <a:lnTo>
                      <a:pt x="14" y="18"/>
                    </a:lnTo>
                    <a:lnTo>
                      <a:pt x="20" y="10"/>
                    </a:lnTo>
                    <a:lnTo>
                      <a:pt x="20" y="5"/>
                    </a:lnTo>
                  </a:path>
                </a:pathLst>
              </a:custGeom>
              <a:solidFill>
                <a:srgbClr val="000000"/>
              </a:solidFill>
              <a:ln w="9525" cap="rnd">
                <a:noFill/>
                <a:round/>
                <a:headEnd/>
                <a:tailEnd/>
              </a:ln>
            </p:spPr>
            <p:txBody>
              <a:bodyPr/>
              <a:lstStyle/>
              <a:p>
                <a:endParaRPr lang="fr-FR"/>
              </a:p>
            </p:txBody>
          </p:sp>
          <p:sp>
            <p:nvSpPr>
              <p:cNvPr id="20643" name="Freeform 451"/>
              <p:cNvSpPr>
                <a:spLocks/>
              </p:cNvSpPr>
              <p:nvPr/>
            </p:nvSpPr>
            <p:spPr bwMode="auto">
              <a:xfrm>
                <a:off x="5745" y="3411"/>
                <a:ext cx="19" cy="18"/>
              </a:xfrm>
              <a:custGeom>
                <a:avLst/>
                <a:gdLst>
                  <a:gd name="T0" fmla="*/ 18 w 19"/>
                  <a:gd name="T1" fmla="*/ 4 h 18"/>
                  <a:gd name="T2" fmla="*/ 12 w 19"/>
                  <a:gd name="T3" fmla="*/ 0 h 18"/>
                  <a:gd name="T4" fmla="*/ 5 w 19"/>
                  <a:gd name="T5" fmla="*/ 0 h 18"/>
                  <a:gd name="T6" fmla="*/ 0 w 19"/>
                  <a:gd name="T7" fmla="*/ 4 h 18"/>
                  <a:gd name="T8" fmla="*/ 0 w 19"/>
                  <a:gd name="T9" fmla="*/ 12 h 18"/>
                  <a:gd name="T10" fmla="*/ 0 w 19"/>
                  <a:gd name="T11" fmla="*/ 12 h 18"/>
                  <a:gd name="T12" fmla="*/ 5 w 19"/>
                  <a:gd name="T13" fmla="*/ 17 h 18"/>
                  <a:gd name="T14" fmla="*/ 12 w 19"/>
                  <a:gd name="T15" fmla="*/ 17 h 18"/>
                  <a:gd name="T16" fmla="*/ 18 w 19"/>
                  <a:gd name="T17" fmla="*/ 12 h 18"/>
                  <a:gd name="T18" fmla="*/ 18 w 19"/>
                  <a:gd name="T19" fmla="*/ 4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8"/>
                  <a:gd name="T32" fmla="*/ 19 w 19"/>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8">
                    <a:moveTo>
                      <a:pt x="18" y="4"/>
                    </a:moveTo>
                    <a:lnTo>
                      <a:pt x="12" y="0"/>
                    </a:lnTo>
                    <a:lnTo>
                      <a:pt x="5" y="0"/>
                    </a:lnTo>
                    <a:lnTo>
                      <a:pt x="0" y="4"/>
                    </a:lnTo>
                    <a:lnTo>
                      <a:pt x="0" y="12"/>
                    </a:lnTo>
                    <a:lnTo>
                      <a:pt x="5" y="17"/>
                    </a:lnTo>
                    <a:lnTo>
                      <a:pt x="12" y="17"/>
                    </a:lnTo>
                    <a:lnTo>
                      <a:pt x="18" y="12"/>
                    </a:lnTo>
                    <a:lnTo>
                      <a:pt x="18" y="4"/>
                    </a:lnTo>
                  </a:path>
                </a:pathLst>
              </a:custGeom>
              <a:solidFill>
                <a:srgbClr val="000000"/>
              </a:solidFill>
              <a:ln w="9525" cap="rnd">
                <a:noFill/>
                <a:round/>
                <a:headEnd/>
                <a:tailEnd/>
              </a:ln>
            </p:spPr>
            <p:txBody>
              <a:bodyPr/>
              <a:lstStyle/>
              <a:p>
                <a:endParaRPr lang="fr-FR"/>
              </a:p>
            </p:txBody>
          </p:sp>
          <p:sp>
            <p:nvSpPr>
              <p:cNvPr id="20644" name="Freeform 452"/>
              <p:cNvSpPr>
                <a:spLocks/>
              </p:cNvSpPr>
              <p:nvPr/>
            </p:nvSpPr>
            <p:spPr bwMode="auto">
              <a:xfrm>
                <a:off x="5696" y="3370"/>
                <a:ext cx="84" cy="91"/>
              </a:xfrm>
              <a:custGeom>
                <a:avLst/>
                <a:gdLst>
                  <a:gd name="T0" fmla="*/ 0 w 84"/>
                  <a:gd name="T1" fmla="*/ 47 h 91"/>
                  <a:gd name="T2" fmla="*/ 83 w 84"/>
                  <a:gd name="T3" fmla="*/ 90 h 91"/>
                  <a:gd name="T4" fmla="*/ 72 w 84"/>
                  <a:gd name="T5" fmla="*/ 0 h 91"/>
                  <a:gd name="T6" fmla="*/ 51 w 84"/>
                  <a:gd name="T7" fmla="*/ 45 h 91"/>
                  <a:gd name="T8" fmla="*/ 0 w 84"/>
                  <a:gd name="T9" fmla="*/ 47 h 91"/>
                  <a:gd name="T10" fmla="*/ 0 60000 65536"/>
                  <a:gd name="T11" fmla="*/ 0 60000 65536"/>
                  <a:gd name="T12" fmla="*/ 0 60000 65536"/>
                  <a:gd name="T13" fmla="*/ 0 60000 65536"/>
                  <a:gd name="T14" fmla="*/ 0 60000 65536"/>
                  <a:gd name="T15" fmla="*/ 0 w 84"/>
                  <a:gd name="T16" fmla="*/ 0 h 91"/>
                  <a:gd name="T17" fmla="*/ 84 w 84"/>
                  <a:gd name="T18" fmla="*/ 91 h 91"/>
                </a:gdLst>
                <a:ahLst/>
                <a:cxnLst>
                  <a:cxn ang="T10">
                    <a:pos x="T0" y="T1"/>
                  </a:cxn>
                  <a:cxn ang="T11">
                    <a:pos x="T2" y="T3"/>
                  </a:cxn>
                  <a:cxn ang="T12">
                    <a:pos x="T4" y="T5"/>
                  </a:cxn>
                  <a:cxn ang="T13">
                    <a:pos x="T6" y="T7"/>
                  </a:cxn>
                  <a:cxn ang="T14">
                    <a:pos x="T8" y="T9"/>
                  </a:cxn>
                </a:cxnLst>
                <a:rect l="T15" t="T16" r="T17" b="T18"/>
                <a:pathLst>
                  <a:path w="84" h="91">
                    <a:moveTo>
                      <a:pt x="0" y="47"/>
                    </a:moveTo>
                    <a:lnTo>
                      <a:pt x="83" y="90"/>
                    </a:lnTo>
                    <a:lnTo>
                      <a:pt x="72" y="0"/>
                    </a:lnTo>
                    <a:lnTo>
                      <a:pt x="51" y="45"/>
                    </a:lnTo>
                    <a:lnTo>
                      <a:pt x="0" y="47"/>
                    </a:lnTo>
                  </a:path>
                </a:pathLst>
              </a:custGeom>
              <a:solidFill>
                <a:srgbClr val="000000"/>
              </a:solidFill>
              <a:ln w="9525" cap="rnd">
                <a:noFill/>
                <a:round/>
                <a:headEnd/>
                <a:tailEnd/>
              </a:ln>
            </p:spPr>
            <p:txBody>
              <a:bodyPr/>
              <a:lstStyle/>
              <a:p>
                <a:endParaRPr lang="fr-FR"/>
              </a:p>
            </p:txBody>
          </p:sp>
        </p:grpSp>
        <p:sp>
          <p:nvSpPr>
            <p:cNvPr id="20583" name="Rectangle 454"/>
            <p:cNvSpPr>
              <a:spLocks noChangeArrowheads="1"/>
            </p:cNvSpPr>
            <p:nvPr/>
          </p:nvSpPr>
          <p:spPr bwMode="auto">
            <a:xfrm>
              <a:off x="4653" y="1734"/>
              <a:ext cx="238" cy="107"/>
            </a:xfrm>
            <a:prstGeom prst="rect">
              <a:avLst/>
            </a:prstGeom>
            <a:noFill/>
            <a:ln w="9525">
              <a:noFill/>
              <a:miter lim="800000"/>
              <a:headEnd/>
              <a:tailEnd/>
            </a:ln>
          </p:spPr>
          <p:txBody>
            <a:bodyPr wrap="none" anchor="ctr"/>
            <a:lstStyle/>
            <a:p>
              <a:endParaRPr lang="fr-FR"/>
            </a:p>
          </p:txBody>
        </p:sp>
        <p:sp>
          <p:nvSpPr>
            <p:cNvPr id="20584" name="Rectangle 455"/>
            <p:cNvSpPr>
              <a:spLocks noChangeArrowheads="1"/>
            </p:cNvSpPr>
            <p:nvPr/>
          </p:nvSpPr>
          <p:spPr bwMode="auto">
            <a:xfrm>
              <a:off x="5415" y="1736"/>
              <a:ext cx="235" cy="117"/>
            </a:xfrm>
            <a:prstGeom prst="rect">
              <a:avLst/>
            </a:prstGeom>
            <a:noFill/>
            <a:ln w="9525">
              <a:noFill/>
              <a:miter lim="800000"/>
              <a:headEnd/>
              <a:tailEnd/>
            </a:ln>
          </p:spPr>
          <p:txBody>
            <a:bodyPr wrap="none" anchor="ctr"/>
            <a:lstStyle/>
            <a:p>
              <a:endParaRPr lang="fr-FR"/>
            </a:p>
          </p:txBody>
        </p:sp>
        <p:grpSp>
          <p:nvGrpSpPr>
            <p:cNvPr id="13" name="Group 458"/>
            <p:cNvGrpSpPr>
              <a:grpSpLocks/>
            </p:cNvGrpSpPr>
            <p:nvPr/>
          </p:nvGrpSpPr>
          <p:grpSpPr bwMode="auto">
            <a:xfrm>
              <a:off x="4057" y="987"/>
              <a:ext cx="1218" cy="83"/>
              <a:chOff x="4057" y="987"/>
              <a:chExt cx="1218" cy="83"/>
            </a:xfrm>
          </p:grpSpPr>
          <p:sp>
            <p:nvSpPr>
              <p:cNvPr id="20592" name="Line 456"/>
              <p:cNvSpPr>
                <a:spLocks noChangeShapeType="1"/>
              </p:cNvSpPr>
              <p:nvPr/>
            </p:nvSpPr>
            <p:spPr bwMode="auto">
              <a:xfrm>
                <a:off x="4057" y="1028"/>
                <a:ext cx="1217" cy="0"/>
              </a:xfrm>
              <a:prstGeom prst="line">
                <a:avLst/>
              </a:prstGeom>
              <a:noFill/>
              <a:ln w="12700">
                <a:solidFill>
                  <a:srgbClr val="008000"/>
                </a:solidFill>
                <a:round/>
                <a:headEnd type="none" w="sm" len="sm"/>
                <a:tailEnd type="none" w="sm" len="sm"/>
              </a:ln>
            </p:spPr>
            <p:txBody>
              <a:bodyPr/>
              <a:lstStyle/>
              <a:p>
                <a:endParaRPr lang="fr-FR"/>
              </a:p>
            </p:txBody>
          </p:sp>
          <p:sp>
            <p:nvSpPr>
              <p:cNvPr id="20593" name="Freeform 457"/>
              <p:cNvSpPr>
                <a:spLocks/>
              </p:cNvSpPr>
              <p:nvPr/>
            </p:nvSpPr>
            <p:spPr bwMode="auto">
              <a:xfrm>
                <a:off x="5190" y="987"/>
                <a:ext cx="85" cy="83"/>
              </a:xfrm>
              <a:custGeom>
                <a:avLst/>
                <a:gdLst>
                  <a:gd name="T0" fmla="*/ 0 w 85"/>
                  <a:gd name="T1" fmla="*/ 82 h 83"/>
                  <a:gd name="T2" fmla="*/ 84 w 85"/>
                  <a:gd name="T3" fmla="*/ 39 h 83"/>
                  <a:gd name="T4" fmla="*/ 0 w 85"/>
                  <a:gd name="T5" fmla="*/ 0 h 83"/>
                  <a:gd name="T6" fmla="*/ 0 60000 65536"/>
                  <a:gd name="T7" fmla="*/ 0 60000 65536"/>
                  <a:gd name="T8" fmla="*/ 0 60000 65536"/>
                  <a:gd name="T9" fmla="*/ 0 w 85"/>
                  <a:gd name="T10" fmla="*/ 0 h 83"/>
                  <a:gd name="T11" fmla="*/ 85 w 85"/>
                  <a:gd name="T12" fmla="*/ 83 h 83"/>
                </a:gdLst>
                <a:ahLst/>
                <a:cxnLst>
                  <a:cxn ang="T6">
                    <a:pos x="T0" y="T1"/>
                  </a:cxn>
                  <a:cxn ang="T7">
                    <a:pos x="T2" y="T3"/>
                  </a:cxn>
                  <a:cxn ang="T8">
                    <a:pos x="T4" y="T5"/>
                  </a:cxn>
                </a:cxnLst>
                <a:rect l="T9" t="T10" r="T11" b="T12"/>
                <a:pathLst>
                  <a:path w="85" h="83">
                    <a:moveTo>
                      <a:pt x="0" y="82"/>
                    </a:moveTo>
                    <a:lnTo>
                      <a:pt x="84" y="39"/>
                    </a:lnTo>
                    <a:lnTo>
                      <a:pt x="0" y="0"/>
                    </a:lnTo>
                  </a:path>
                </a:pathLst>
              </a:custGeom>
              <a:noFill/>
              <a:ln w="12700" cap="rnd">
                <a:solidFill>
                  <a:srgbClr val="008000"/>
                </a:solidFill>
                <a:round/>
                <a:headEnd type="none" w="sm" len="sm"/>
                <a:tailEnd type="none" w="sm" len="sm"/>
              </a:ln>
            </p:spPr>
            <p:txBody>
              <a:bodyPr/>
              <a:lstStyle/>
              <a:p>
                <a:endParaRPr lang="fr-FR"/>
              </a:p>
            </p:txBody>
          </p:sp>
        </p:grpSp>
        <p:sp>
          <p:nvSpPr>
            <p:cNvPr id="20586" name="Rectangle 459"/>
            <p:cNvSpPr>
              <a:spLocks noChangeArrowheads="1"/>
            </p:cNvSpPr>
            <p:nvPr/>
          </p:nvSpPr>
          <p:spPr bwMode="auto">
            <a:xfrm>
              <a:off x="3763" y="760"/>
              <a:ext cx="1894" cy="202"/>
            </a:xfrm>
            <a:prstGeom prst="rect">
              <a:avLst/>
            </a:prstGeom>
            <a:noFill/>
            <a:ln w="9525">
              <a:noFill/>
              <a:miter lim="800000"/>
              <a:headEnd/>
              <a:tailEnd/>
            </a:ln>
          </p:spPr>
          <p:txBody>
            <a:bodyPr wrap="none" anchor="ctr"/>
            <a:lstStyle/>
            <a:p>
              <a:endParaRPr lang="fr-FR"/>
            </a:p>
          </p:txBody>
        </p:sp>
        <p:sp>
          <p:nvSpPr>
            <p:cNvPr id="20587" name="Rectangle 460"/>
            <p:cNvSpPr>
              <a:spLocks noChangeArrowheads="1"/>
            </p:cNvSpPr>
            <p:nvPr/>
          </p:nvSpPr>
          <p:spPr bwMode="auto">
            <a:xfrm>
              <a:off x="4369" y="885"/>
              <a:ext cx="578" cy="165"/>
            </a:xfrm>
            <a:prstGeom prst="rect">
              <a:avLst/>
            </a:prstGeom>
            <a:noFill/>
            <a:ln w="9525">
              <a:noFill/>
              <a:miter lim="800000"/>
              <a:headEnd/>
              <a:tailEnd/>
            </a:ln>
          </p:spPr>
          <p:txBody>
            <a:bodyPr wrap="none" lIns="92075" tIns="46038" rIns="92075" bIns="46038">
              <a:spAutoFit/>
            </a:bodyPr>
            <a:lstStyle/>
            <a:p>
              <a:pPr algn="l"/>
              <a:r>
                <a:rPr lang="fr-FR" sz="1100" dirty="0">
                  <a:solidFill>
                    <a:srgbClr val="008000"/>
                  </a:solidFill>
                  <a:latin typeface="Arial" charset="0"/>
                </a:rPr>
                <a:t>Technique</a:t>
              </a:r>
            </a:p>
          </p:txBody>
        </p:sp>
        <p:grpSp>
          <p:nvGrpSpPr>
            <p:cNvPr id="14" name="Group 463"/>
            <p:cNvGrpSpPr>
              <a:grpSpLocks/>
            </p:cNvGrpSpPr>
            <p:nvPr/>
          </p:nvGrpSpPr>
          <p:grpSpPr bwMode="auto">
            <a:xfrm>
              <a:off x="3409" y="1328"/>
              <a:ext cx="87" cy="1840"/>
              <a:chOff x="3409" y="1328"/>
              <a:chExt cx="87" cy="1840"/>
            </a:xfrm>
          </p:grpSpPr>
          <p:sp>
            <p:nvSpPr>
              <p:cNvPr id="20590" name="Line 461"/>
              <p:cNvSpPr>
                <a:spLocks noChangeShapeType="1"/>
              </p:cNvSpPr>
              <p:nvPr/>
            </p:nvSpPr>
            <p:spPr bwMode="auto">
              <a:xfrm>
                <a:off x="3455" y="1328"/>
                <a:ext cx="0" cy="1839"/>
              </a:xfrm>
              <a:prstGeom prst="line">
                <a:avLst/>
              </a:prstGeom>
              <a:noFill/>
              <a:ln w="12700">
                <a:solidFill>
                  <a:srgbClr val="008000"/>
                </a:solidFill>
                <a:round/>
                <a:headEnd type="none" w="sm" len="sm"/>
                <a:tailEnd type="none" w="sm" len="sm"/>
              </a:ln>
            </p:spPr>
            <p:txBody>
              <a:bodyPr/>
              <a:lstStyle/>
              <a:p>
                <a:endParaRPr lang="fr-FR"/>
              </a:p>
            </p:txBody>
          </p:sp>
          <p:sp>
            <p:nvSpPr>
              <p:cNvPr id="20591" name="Freeform 462"/>
              <p:cNvSpPr>
                <a:spLocks/>
              </p:cNvSpPr>
              <p:nvPr/>
            </p:nvSpPr>
            <p:spPr bwMode="auto">
              <a:xfrm>
                <a:off x="3409" y="3089"/>
                <a:ext cx="87" cy="79"/>
              </a:xfrm>
              <a:custGeom>
                <a:avLst/>
                <a:gdLst>
                  <a:gd name="T0" fmla="*/ 0 w 87"/>
                  <a:gd name="T1" fmla="*/ 0 h 79"/>
                  <a:gd name="T2" fmla="*/ 44 w 87"/>
                  <a:gd name="T3" fmla="*/ 78 h 79"/>
                  <a:gd name="T4" fmla="*/ 86 w 87"/>
                  <a:gd name="T5" fmla="*/ 0 h 79"/>
                  <a:gd name="T6" fmla="*/ 0 60000 65536"/>
                  <a:gd name="T7" fmla="*/ 0 60000 65536"/>
                  <a:gd name="T8" fmla="*/ 0 60000 65536"/>
                  <a:gd name="T9" fmla="*/ 0 w 87"/>
                  <a:gd name="T10" fmla="*/ 0 h 79"/>
                  <a:gd name="T11" fmla="*/ 87 w 87"/>
                  <a:gd name="T12" fmla="*/ 79 h 79"/>
                </a:gdLst>
                <a:ahLst/>
                <a:cxnLst>
                  <a:cxn ang="T6">
                    <a:pos x="T0" y="T1"/>
                  </a:cxn>
                  <a:cxn ang="T7">
                    <a:pos x="T2" y="T3"/>
                  </a:cxn>
                  <a:cxn ang="T8">
                    <a:pos x="T4" y="T5"/>
                  </a:cxn>
                </a:cxnLst>
                <a:rect l="T9" t="T10" r="T11" b="T12"/>
                <a:pathLst>
                  <a:path w="87" h="79">
                    <a:moveTo>
                      <a:pt x="0" y="0"/>
                    </a:moveTo>
                    <a:lnTo>
                      <a:pt x="44" y="78"/>
                    </a:lnTo>
                    <a:lnTo>
                      <a:pt x="86" y="0"/>
                    </a:lnTo>
                  </a:path>
                </a:pathLst>
              </a:custGeom>
              <a:noFill/>
              <a:ln w="12700" cap="rnd">
                <a:solidFill>
                  <a:srgbClr val="008000"/>
                </a:solidFill>
                <a:round/>
                <a:headEnd type="none" w="sm" len="sm"/>
                <a:tailEnd type="none" w="sm" len="sm"/>
              </a:ln>
            </p:spPr>
            <p:txBody>
              <a:bodyPr/>
              <a:lstStyle/>
              <a:p>
                <a:endParaRPr lang="fr-FR"/>
              </a:p>
            </p:txBody>
          </p:sp>
        </p:grpSp>
        <p:sp>
          <p:nvSpPr>
            <p:cNvPr id="20589" name="Rectangle 464"/>
            <p:cNvSpPr>
              <a:spLocks noChangeArrowheads="1"/>
            </p:cNvSpPr>
            <p:nvPr/>
          </p:nvSpPr>
          <p:spPr bwMode="auto">
            <a:xfrm>
              <a:off x="3248" y="1421"/>
              <a:ext cx="143" cy="1839"/>
            </a:xfrm>
            <a:prstGeom prst="rect">
              <a:avLst/>
            </a:prstGeom>
            <a:noFill/>
            <a:ln w="9525">
              <a:noFill/>
              <a:miter lim="800000"/>
              <a:headEnd/>
              <a:tailEnd/>
            </a:ln>
          </p:spPr>
          <p:txBody>
            <a:bodyPr wrap="none" anchor="ctr"/>
            <a:lstStyle/>
            <a:p>
              <a:endParaRPr lang="fr-FR"/>
            </a:p>
          </p:txBody>
        </p:sp>
      </p:grpSp>
      <p:sp>
        <p:nvSpPr>
          <p:cNvPr id="463" name="Rectangle 2"/>
          <p:cNvSpPr txBox="1">
            <a:spLocks noChangeArrowheads="1"/>
          </p:cNvSpPr>
          <p:nvPr/>
        </p:nvSpPr>
        <p:spPr bwMode="auto">
          <a:xfrm>
            <a:off x="244520" y="764610"/>
            <a:ext cx="8763000" cy="486287"/>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Optimisation of the maintenance </a:t>
            </a:r>
            <a:r>
              <a:rPr lang="en-GB" sz="3200" b="1" kern="0" dirty="0" smtClean="0">
                <a:solidFill>
                  <a:srgbClr val="506361"/>
                </a:solidFill>
                <a:latin typeface="Arial"/>
              </a:rPr>
              <a:t>strategy</a:t>
            </a:r>
            <a:endParaRPr lang="fr-FR" sz="3200" b="1" kern="0" dirty="0" smtClean="0">
              <a:solidFill>
                <a:srgbClr val="506361"/>
              </a:solidFill>
              <a:latin typeface="Arial"/>
            </a:endParaRPr>
          </a:p>
        </p:txBody>
      </p:sp>
      <p:sp>
        <p:nvSpPr>
          <p:cNvPr id="464"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20</a:t>
            </a:fld>
            <a:endParaRPr lang="fr-FR"/>
          </a:p>
        </p:txBody>
      </p:sp>
      <p:sp>
        <p:nvSpPr>
          <p:cNvPr id="465"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466"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20</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8"/>
          <p:cNvSpPr>
            <a:spLocks noChangeArrowheads="1"/>
          </p:cNvSpPr>
          <p:nvPr/>
        </p:nvSpPr>
        <p:spPr bwMode="auto">
          <a:xfrm>
            <a:off x="556320" y="1262286"/>
            <a:ext cx="8324208" cy="3247483"/>
          </a:xfrm>
          <a:prstGeom prst="rect">
            <a:avLst/>
          </a:prstGeom>
          <a:noFill/>
          <a:ln w="9525">
            <a:noFill/>
            <a:miter lim="800000"/>
            <a:headEnd/>
            <a:tailEnd/>
          </a:ln>
        </p:spPr>
        <p:txBody>
          <a:bodyPr/>
          <a:lstStyle/>
          <a:p>
            <a:pPr indent="-261938">
              <a:spcBef>
                <a:spcPts val="1800"/>
              </a:spcBef>
              <a:buClr>
                <a:schemeClr val="folHlink"/>
              </a:buClr>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Modern signalling systems increase significantly costs for maintenance and have impact on the availability of high speed lines</a:t>
            </a:r>
            <a:b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The proposals made here to IMs want to give them the possibility</a:t>
            </a:r>
            <a:b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to guaranty expected safety, security, performance and economic</a:t>
            </a:r>
            <a:b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targets</a:t>
            </a:r>
            <a:b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If modern signalling  systems are “complex” instead of being</a:t>
            </a:r>
          </a:p>
          <a:p>
            <a:pPr indent="-261938">
              <a:buClr>
                <a:schemeClr val="folHlink"/>
              </a:buClr>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“complicated”, it will be impossible to validate and to maintain </a:t>
            </a:r>
            <a:b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it in safe, secure and economic conditions. </a:t>
            </a:r>
          </a:p>
          <a:p>
            <a:pPr marL="261938" indent="-261938">
              <a:spcBef>
                <a:spcPts val="1800"/>
              </a:spcBef>
              <a:buClr>
                <a:schemeClr val="folHlink"/>
              </a:buClr>
            </a:pPr>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This has to be taken into account at the early design stage!!</a:t>
            </a:r>
            <a:endParaRPr lang="en-GB" sz="2000" kern="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10" name="Rectangle 2"/>
          <p:cNvSpPr txBox="1">
            <a:spLocks noChangeArrowheads="1"/>
          </p:cNvSpPr>
          <p:nvPr/>
        </p:nvSpPr>
        <p:spPr bwMode="auto">
          <a:xfrm>
            <a:off x="239296" y="769918"/>
            <a:ext cx="8604448" cy="486287"/>
          </a:xfrm>
          <a:prstGeom prst="rect">
            <a:avLst/>
          </a:prstGeom>
          <a:noFill/>
          <a:ln w="9525">
            <a:noFill/>
            <a:miter lim="800000"/>
            <a:headEnd/>
            <a:tailEnd/>
          </a:ln>
        </p:spPr>
        <p:txBody>
          <a:bodyPr wrap="square" anchor="b">
            <a:spAutoFit/>
          </a:bodyPr>
          <a:lstStyle/>
          <a:p>
            <a:pPr>
              <a:lnSpc>
                <a:spcPct val="80000"/>
              </a:lnSpc>
              <a:defRPr/>
            </a:pPr>
            <a:r>
              <a:rPr lang="en-GB" sz="3200" b="1" kern="0" dirty="0" smtClean="0">
                <a:solidFill>
                  <a:srgbClr val="506361"/>
                </a:solidFill>
                <a:latin typeface="Arial"/>
              </a:rPr>
              <a:t>Conclusion</a:t>
            </a:r>
            <a:endParaRPr lang="fr-FR" sz="3200" b="1" kern="0" dirty="0">
              <a:solidFill>
                <a:srgbClr val="506361"/>
              </a:solidFill>
              <a:latin typeface="Arial"/>
            </a:endParaRPr>
          </a:p>
        </p:txBody>
      </p:sp>
      <p:pic>
        <p:nvPicPr>
          <p:cNvPr id="9" name="Picture 6" descr="lego20"/>
          <p:cNvPicPr>
            <a:picLocks noChangeAspect="1" noChangeArrowheads="1"/>
          </p:cNvPicPr>
          <p:nvPr/>
        </p:nvPicPr>
        <p:blipFill>
          <a:blip r:embed="rId3" cstate="print"/>
          <a:srcRect/>
          <a:stretch>
            <a:fillRect/>
          </a:stretch>
        </p:blipFill>
        <p:spPr bwMode="auto">
          <a:xfrm>
            <a:off x="755576" y="4509120"/>
            <a:ext cx="2956697" cy="1656184"/>
          </a:xfrm>
          <a:prstGeom prst="rect">
            <a:avLst/>
          </a:prstGeom>
          <a:noFill/>
        </p:spPr>
      </p:pic>
      <p:sp>
        <p:nvSpPr>
          <p:cNvPr id="11" name="ZoneTexte 10"/>
          <p:cNvSpPr txBox="1"/>
          <p:nvPr/>
        </p:nvSpPr>
        <p:spPr>
          <a:xfrm>
            <a:off x="3995936" y="4482225"/>
            <a:ext cx="4752528" cy="1631216"/>
          </a:xfrm>
          <a:prstGeom prst="rect">
            <a:avLst/>
          </a:prstGeom>
          <a:solidFill>
            <a:schemeClr val="bg1"/>
          </a:solidFill>
        </p:spPr>
        <p:txBody>
          <a:bodyPr wrap="square" rtlCol="0">
            <a:spAutoFit/>
          </a:bodyPr>
          <a:lstStyle/>
          <a:p>
            <a:r>
              <a:rPr lang="en-GB" sz="2000" kern="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The standardisation of the product and their interfaces has to be formally defined to create the condition for safe operation and maintenance of the system on the long term!</a:t>
            </a:r>
            <a:endParaRPr lang="en-GB" sz="2000" kern="0" dirty="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12"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21</a:t>
            </a:fld>
            <a:endParaRPr lang="fr-FR"/>
          </a:p>
        </p:txBody>
      </p:sp>
      <p:sp>
        <p:nvSpPr>
          <p:cNvPr id="13"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4"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21</a:t>
            </a:fld>
            <a:endParaRPr lang="en-GB" sz="1000" dirty="0">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4294967295"/>
          </p:nvPr>
        </p:nvSpPr>
        <p:spPr>
          <a:xfrm>
            <a:off x="643186" y="1508026"/>
            <a:ext cx="8280920" cy="4081214"/>
          </a:xfrm>
          <a:solidFill>
            <a:schemeClr val="bg1"/>
          </a:solidFill>
        </p:spPr>
        <p:txBody>
          <a:bodyPr/>
          <a:lstStyle/>
          <a:p>
            <a:pPr lvl="0" hangingPunct="1">
              <a:lnSpc>
                <a:spcPct val="90000"/>
              </a:lnSpc>
              <a:spcBef>
                <a:spcPct val="40000"/>
              </a:spcBef>
              <a:buNone/>
            </a:pPr>
            <a:r>
              <a:rPr lang="en-GB" sz="20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The choice of architecture must allow to  :</a:t>
            </a:r>
            <a:br>
              <a:rPr lang="en-GB" sz="20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facilitate safety (</a:t>
            </a:r>
            <a:r>
              <a:rPr lang="en-GB" sz="18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using IP network</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and security demonstrations (</a:t>
            </a:r>
            <a:r>
              <a:rPr lang="en-GB" sz="18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for specification and realisation</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b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b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modelling reliable behaviour and availability of signalling implementations </a:t>
            </a:r>
          </a:p>
          <a:p>
            <a:pPr lvl="0" hangingPunct="1">
              <a:lnSpc>
                <a:spcPct val="90000"/>
              </a:lnSpc>
              <a:spcBef>
                <a:spcPct val="40000"/>
              </a:spcBef>
              <a:buNone/>
            </a:pPr>
            <a:endParaRPr lang="en-GB" sz="20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a:p>
            <a:pPr hangingPunct="1">
              <a:lnSpc>
                <a:spcPct val="90000"/>
              </a:lnSpc>
              <a:spcBef>
                <a:spcPct val="40000"/>
              </a:spcBef>
              <a:buNone/>
            </a:pPr>
            <a:r>
              <a:rPr lang="en-GB" sz="20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For the computerized IT signalling system:</a:t>
            </a:r>
          </a:p>
          <a:p>
            <a:pPr lvl="1" hangingPunct="1">
              <a:lnSpc>
                <a:spcPct val="90000"/>
              </a:lnSpc>
              <a:spcBef>
                <a:spcPct val="40000"/>
              </a:spcBef>
              <a:buFont typeface="Wingdings" pitchFamily="2" charset="2"/>
              <a:buChar char="à"/>
            </a:pP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the </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interfaces of signalling modules is defined formally (</a:t>
            </a:r>
            <a:r>
              <a:rPr lang="en-GB"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physic, time, functions...</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a:t>
            </a:r>
          </a:p>
          <a:p>
            <a:pPr lvl="1" hangingPunct="1">
              <a:lnSpc>
                <a:spcPct val="90000"/>
              </a:lnSpc>
              <a:spcBef>
                <a:spcPct val="40000"/>
              </a:spcBef>
              <a:buFont typeface="Wingdings" pitchFamily="2" charset="2"/>
              <a:buChar char="à"/>
            </a:pP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need </a:t>
            </a:r>
            <a:r>
              <a:rPr lang="en-GB"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of open model based “functional software” understandable by the signalling engineers</a:t>
            </a:r>
            <a:r>
              <a:rPr lang="en-US"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 provable and interpretable in real time</a:t>
            </a:r>
          </a:p>
          <a:p>
            <a:pPr lvl="1" hangingPunct="1">
              <a:lnSpc>
                <a:spcPct val="90000"/>
              </a:lnSpc>
              <a:spcBef>
                <a:spcPct val="40000"/>
              </a:spcBef>
              <a:buFont typeface="Wingdings" pitchFamily="2" charset="2"/>
              <a:buChar char="à"/>
            </a:pPr>
            <a:r>
              <a:rPr lang="en-US" altLang="ko-KR" sz="2000" b="0" dirty="0" smtClean="0">
                <a:solidFill>
                  <a:schemeClr val="tx1">
                    <a:lumMod val="50000"/>
                    <a:lumOff val="50000"/>
                  </a:schemeClr>
                </a:solidFill>
                <a:latin typeface="Arial" pitchFamily="34" charset="0"/>
                <a:ea typeface="굴림" pitchFamily="34" charset="-127"/>
                <a:cs typeface="Arial" pitchFamily="34" charset="0"/>
                <a:sym typeface="Wingdings" pitchFamily="2" charset="2"/>
              </a:rPr>
              <a:t>used in an industrial way without people educated in mathematics,</a:t>
            </a:r>
          </a:p>
          <a:p>
            <a:pPr lvl="2">
              <a:lnSpc>
                <a:spcPct val="90000"/>
              </a:lnSpc>
              <a:buFontTx/>
              <a:buChar char="-"/>
            </a:pPr>
            <a:endParaRPr lang="en-GB" sz="2000" dirty="0" smtClean="0">
              <a:solidFill>
                <a:schemeClr val="tx1">
                  <a:lumMod val="50000"/>
                  <a:lumOff val="50000"/>
                </a:schemeClr>
              </a:solidFill>
              <a:latin typeface="Arial" pitchFamily="34" charset="0"/>
              <a:ea typeface="굴림" pitchFamily="34" charset="-127"/>
              <a:cs typeface="Arial" pitchFamily="34" charset="0"/>
              <a:sym typeface="Wingdings" pitchFamily="2" charset="2"/>
            </a:endParaRPr>
          </a:p>
        </p:txBody>
      </p:sp>
      <p:sp>
        <p:nvSpPr>
          <p:cNvPr id="6" name="Rectangle 2"/>
          <p:cNvSpPr txBox="1">
            <a:spLocks noChangeArrowheads="1"/>
          </p:cNvSpPr>
          <p:nvPr/>
        </p:nvSpPr>
        <p:spPr bwMode="auto">
          <a:xfrm>
            <a:off x="239296" y="769918"/>
            <a:ext cx="8604448" cy="486287"/>
          </a:xfrm>
          <a:prstGeom prst="rect">
            <a:avLst/>
          </a:prstGeom>
          <a:noFill/>
          <a:ln w="9525">
            <a:noFill/>
            <a:miter lim="800000"/>
            <a:headEnd/>
            <a:tailEnd/>
          </a:ln>
        </p:spPr>
        <p:txBody>
          <a:bodyPr wrap="square" anchor="b">
            <a:spAutoFit/>
          </a:bodyPr>
          <a:lstStyle/>
          <a:p>
            <a:pPr>
              <a:lnSpc>
                <a:spcPct val="80000"/>
              </a:lnSpc>
              <a:defRPr/>
            </a:pPr>
            <a:r>
              <a:rPr lang="en-GB" sz="3200" b="1" kern="0" dirty="0" smtClean="0">
                <a:solidFill>
                  <a:srgbClr val="506361"/>
                </a:solidFill>
                <a:latin typeface="Arial"/>
              </a:rPr>
              <a:t>Conclusion</a:t>
            </a:r>
            <a:endParaRPr lang="fr-FR" sz="3200" b="1" kern="0" dirty="0">
              <a:solidFill>
                <a:srgbClr val="506361"/>
              </a:solidFill>
              <a:latin typeface="Arial"/>
            </a:endParaRPr>
          </a:p>
        </p:txBody>
      </p:sp>
      <p:sp>
        <p:nvSpPr>
          <p:cNvPr id="8"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22</a:t>
            </a:fld>
            <a:endParaRPr lang="fr-FR"/>
          </a:p>
        </p:txBody>
      </p:sp>
      <p:sp>
        <p:nvSpPr>
          <p:cNvPr id="9"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0"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22</a:t>
            </a:fld>
            <a:endParaRPr lang="en-GB" sz="1000" dirty="0">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429625" y="6419850"/>
            <a:ext cx="609600" cy="304800"/>
          </a:xfrm>
          <a:prstGeom prst="rect">
            <a:avLst/>
          </a:prstGeom>
        </p:spPr>
        <p:txBody>
          <a:bodyPr/>
          <a:lstStyle/>
          <a:p>
            <a:fld id="{B66A8430-1BE4-4C4B-A035-EA4D7175F301}" type="slidenum">
              <a:rPr lang="fr-FR"/>
              <a:pPr/>
              <a:t>23</a:t>
            </a:fld>
            <a:endParaRPr lang="fr-FR" sz="1400">
              <a:latin typeface="Times" pitchFamily="18" charset="0"/>
            </a:endParaRPr>
          </a:p>
        </p:txBody>
      </p:sp>
      <p:sp>
        <p:nvSpPr>
          <p:cNvPr id="163843" name="Text Box 3"/>
          <p:cNvSpPr txBox="1">
            <a:spLocks noChangeArrowheads="1"/>
          </p:cNvSpPr>
          <p:nvPr/>
        </p:nvSpPr>
        <p:spPr bwMode="auto">
          <a:xfrm>
            <a:off x="392485" y="1389534"/>
            <a:ext cx="8352928" cy="3447098"/>
          </a:xfrm>
          <a:prstGeom prst="rect">
            <a:avLst/>
          </a:prstGeom>
          <a:solidFill>
            <a:schemeClr val="bg1"/>
          </a:solidFill>
          <a:ln w="9525">
            <a:noFill/>
            <a:miter lim="800000"/>
            <a:headEnd/>
            <a:tailEnd/>
          </a:ln>
          <a:effectLst/>
        </p:spPr>
        <p:txBody>
          <a:bodyPr wrap="square">
            <a:spAutoFit/>
          </a:bodyPr>
          <a:lstStyle/>
          <a:p>
            <a:pPr marL="269875" indent="-269875"/>
            <a:r>
              <a:rPr lang="en-GB" sz="2000" b="1" kern="0" dirty="0" smtClean="0">
                <a:solidFill>
                  <a:schemeClr val="tx1">
                    <a:lumMod val="50000"/>
                    <a:lumOff val="50000"/>
                  </a:schemeClr>
                </a:solidFill>
                <a:latin typeface="Arial"/>
                <a:sym typeface="Wingdings" pitchFamily="2" charset="2"/>
              </a:rPr>
              <a:t>For estimation of maintenance needs for signalling</a:t>
            </a:r>
            <a:r>
              <a:rPr lang="en-GB" sz="2000" kern="0" dirty="0" smtClean="0">
                <a:solidFill>
                  <a:schemeClr val="tx1">
                    <a:lumMod val="50000"/>
                    <a:lumOff val="50000"/>
                  </a:schemeClr>
                </a:solidFill>
                <a:latin typeface="Arial"/>
                <a:sym typeface="Wingdings" pitchFamily="2" charset="2"/>
              </a:rPr>
              <a:t>:</a:t>
            </a:r>
            <a:endParaRPr lang="en-GB" sz="2000" kern="0" dirty="0" smtClean="0">
              <a:solidFill>
                <a:schemeClr val="tx1">
                  <a:lumMod val="50000"/>
                  <a:lumOff val="50000"/>
                </a:schemeClr>
              </a:solidFill>
              <a:latin typeface="Arial"/>
              <a:sym typeface="Wingdings" pitchFamily="2" charset="2"/>
            </a:endParaRPr>
          </a:p>
          <a:p>
            <a:pPr marL="727075" lvl="1" indent="-269875"/>
            <a:r>
              <a:rPr lang="en-GB" sz="2000" kern="0" dirty="0" smtClean="0">
                <a:solidFill>
                  <a:schemeClr val="tx1">
                    <a:lumMod val="50000"/>
                    <a:lumOff val="50000"/>
                  </a:schemeClr>
                </a:solidFill>
                <a:latin typeface="Arial"/>
                <a:sym typeface="Wingdings" pitchFamily="2" charset="2"/>
              </a:rPr>
              <a:t> Proposed approach allows a good modelling of the phenomenon intuitively detected by experts: </a:t>
            </a:r>
          </a:p>
          <a:p>
            <a:pPr marL="1171575" lvl="2" indent="-180975">
              <a:buFontTx/>
              <a:buChar char="−"/>
            </a:pPr>
            <a:r>
              <a:rPr lang="en-GB" sz="2000" kern="0" dirty="0" smtClean="0">
                <a:solidFill>
                  <a:schemeClr val="tx1">
                    <a:lumMod val="50000"/>
                    <a:lumOff val="50000"/>
                  </a:schemeClr>
                </a:solidFill>
                <a:latin typeface="Arial"/>
                <a:sym typeface="Wingdings" pitchFamily="2" charset="2"/>
              </a:rPr>
              <a:t>Aging electronic and computerized facilities</a:t>
            </a:r>
          </a:p>
          <a:p>
            <a:pPr marL="1171575" lvl="2" indent="-180975">
              <a:buFontTx/>
              <a:buChar char="−"/>
            </a:pPr>
            <a:r>
              <a:rPr lang="en-GB" sz="2000" kern="0" dirty="0" smtClean="0">
                <a:solidFill>
                  <a:schemeClr val="tx1">
                    <a:lumMod val="50000"/>
                    <a:lumOff val="50000"/>
                  </a:schemeClr>
                </a:solidFill>
                <a:latin typeface="Arial"/>
                <a:sym typeface="Wingdings" pitchFamily="2" charset="2"/>
              </a:rPr>
              <a:t>Renewal policies regarding economics and performance</a:t>
            </a:r>
          </a:p>
          <a:p>
            <a:pPr marL="1171575" lvl="2" indent="-180975">
              <a:buFontTx/>
              <a:buChar char="−"/>
            </a:pPr>
            <a:r>
              <a:rPr lang="en-GB" sz="2000" kern="0" dirty="0" smtClean="0">
                <a:solidFill>
                  <a:schemeClr val="tx1">
                    <a:lumMod val="50000"/>
                    <a:lumOff val="50000"/>
                  </a:schemeClr>
                </a:solidFill>
                <a:latin typeface="Arial"/>
                <a:sym typeface="Wingdings" pitchFamily="2" charset="2"/>
              </a:rPr>
              <a:t>Maintenance periods adapted to asset age…</a:t>
            </a:r>
          </a:p>
          <a:p>
            <a:pPr marL="727075" lvl="1" indent="-269875">
              <a:spcBef>
                <a:spcPct val="30000"/>
              </a:spcBef>
              <a:spcAft>
                <a:spcPct val="30000"/>
              </a:spcAft>
            </a:pPr>
            <a:r>
              <a:rPr lang="en-GB" sz="2000" kern="0" dirty="0" smtClean="0">
                <a:solidFill>
                  <a:schemeClr val="tx1">
                    <a:lumMod val="50000"/>
                    <a:lumOff val="50000"/>
                  </a:schemeClr>
                </a:solidFill>
                <a:latin typeface="Arial"/>
                <a:sym typeface="Wingdings" pitchFamily="2" charset="2"/>
              </a:rPr>
              <a:t> The method need modularity of signalling system </a:t>
            </a:r>
          </a:p>
          <a:p>
            <a:pPr marL="727075" lvl="1" indent="-269875">
              <a:spcBef>
                <a:spcPct val="30000"/>
              </a:spcBef>
              <a:spcAft>
                <a:spcPct val="30000"/>
              </a:spcAft>
            </a:pPr>
            <a:r>
              <a:rPr lang="en-GB" sz="2000" kern="0" dirty="0" smtClean="0">
                <a:solidFill>
                  <a:schemeClr val="tx1">
                    <a:lumMod val="50000"/>
                    <a:lumOff val="50000"/>
                  </a:schemeClr>
                </a:solidFill>
                <a:latin typeface="Arial"/>
                <a:sym typeface="Wingdings" pitchFamily="2" charset="2"/>
              </a:rPr>
              <a:t> For a given HSL the proposed approach allows to optimise the means  of maintenance in order to achieve performance under best economic conditions.  </a:t>
            </a:r>
          </a:p>
        </p:txBody>
      </p:sp>
      <p:sp>
        <p:nvSpPr>
          <p:cNvPr id="7" name="Rectangle 2"/>
          <p:cNvSpPr txBox="1">
            <a:spLocks noChangeArrowheads="1"/>
          </p:cNvSpPr>
          <p:nvPr/>
        </p:nvSpPr>
        <p:spPr bwMode="auto">
          <a:xfrm>
            <a:off x="239296" y="769918"/>
            <a:ext cx="8604448" cy="486287"/>
          </a:xfrm>
          <a:prstGeom prst="rect">
            <a:avLst/>
          </a:prstGeom>
          <a:noFill/>
          <a:ln w="9525">
            <a:noFill/>
            <a:miter lim="800000"/>
            <a:headEnd/>
            <a:tailEnd/>
          </a:ln>
        </p:spPr>
        <p:txBody>
          <a:bodyPr wrap="square" anchor="b">
            <a:spAutoFit/>
          </a:bodyPr>
          <a:lstStyle/>
          <a:p>
            <a:pPr>
              <a:lnSpc>
                <a:spcPct val="80000"/>
              </a:lnSpc>
              <a:defRPr/>
            </a:pPr>
            <a:r>
              <a:rPr lang="en-GB" sz="3200" b="1" kern="0" dirty="0" smtClean="0">
                <a:solidFill>
                  <a:srgbClr val="506361"/>
                </a:solidFill>
                <a:latin typeface="Arial"/>
              </a:rPr>
              <a:t>Conclusion</a:t>
            </a:r>
            <a:endParaRPr lang="fr-FR" sz="3200" b="1" kern="0" dirty="0">
              <a:solidFill>
                <a:srgbClr val="506361"/>
              </a:solidFill>
              <a:latin typeface="Arial"/>
            </a:endParaRPr>
          </a:p>
        </p:txBody>
      </p:sp>
      <p:sp>
        <p:nvSpPr>
          <p:cNvPr id="8"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23</a:t>
            </a:fld>
            <a:endParaRPr lang="fr-FR"/>
          </a:p>
        </p:txBody>
      </p:sp>
      <p:sp>
        <p:nvSpPr>
          <p:cNvPr id="9"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0"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23</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429625" y="6419850"/>
            <a:ext cx="609600" cy="304800"/>
          </a:xfrm>
          <a:prstGeom prst="rect">
            <a:avLst/>
          </a:prstGeom>
        </p:spPr>
        <p:txBody>
          <a:bodyPr/>
          <a:lstStyle/>
          <a:p>
            <a:fld id="{B66A8430-1BE4-4C4B-A035-EA4D7175F301}" type="slidenum">
              <a:rPr lang="fr-FR"/>
              <a:pPr/>
              <a:t>24</a:t>
            </a:fld>
            <a:endParaRPr lang="fr-FR" sz="1400">
              <a:latin typeface="Times" pitchFamily="18" charset="0"/>
            </a:endParaRPr>
          </a:p>
        </p:txBody>
      </p:sp>
      <p:sp>
        <p:nvSpPr>
          <p:cNvPr id="163843" name="Text Box 3"/>
          <p:cNvSpPr txBox="1">
            <a:spLocks noChangeArrowheads="1"/>
          </p:cNvSpPr>
          <p:nvPr/>
        </p:nvSpPr>
        <p:spPr bwMode="auto">
          <a:xfrm>
            <a:off x="917501" y="1380009"/>
            <a:ext cx="7626673" cy="4093428"/>
          </a:xfrm>
          <a:prstGeom prst="rect">
            <a:avLst/>
          </a:prstGeom>
          <a:noFill/>
          <a:ln w="9525">
            <a:noFill/>
            <a:miter lim="800000"/>
            <a:headEnd/>
            <a:tailEnd/>
          </a:ln>
          <a:effectLst/>
        </p:spPr>
        <p:txBody>
          <a:bodyPr wrap="square">
            <a:spAutoFit/>
          </a:bodyPr>
          <a:lstStyle/>
          <a:p>
            <a:pPr marL="269875" indent="-269875"/>
            <a:r>
              <a:rPr lang="en-GB" sz="2000" b="1" kern="0" dirty="0" smtClean="0">
                <a:solidFill>
                  <a:schemeClr val="tx1">
                    <a:lumMod val="50000"/>
                    <a:lumOff val="50000"/>
                  </a:schemeClr>
                </a:solidFill>
                <a:latin typeface="Arial"/>
                <a:sym typeface="Wingdings" pitchFamily="2" charset="2"/>
              </a:rPr>
              <a:t>General</a:t>
            </a:r>
            <a:endParaRPr lang="en-GB" sz="2000" kern="0" dirty="0" smtClean="0">
              <a:solidFill>
                <a:schemeClr val="tx1">
                  <a:lumMod val="50000"/>
                  <a:lumOff val="50000"/>
                </a:schemeClr>
              </a:solidFill>
              <a:latin typeface="Arial"/>
              <a:sym typeface="Wingdings" pitchFamily="2" charset="2"/>
            </a:endParaRPr>
          </a:p>
          <a:p>
            <a:pPr marL="727075" lvl="1" indent="-269875"/>
            <a:r>
              <a:rPr lang="en-GB" sz="2000" kern="0" dirty="0" smtClean="0">
                <a:solidFill>
                  <a:schemeClr val="tx1">
                    <a:lumMod val="50000"/>
                    <a:lumOff val="50000"/>
                  </a:schemeClr>
                </a:solidFill>
                <a:latin typeface="Arial"/>
                <a:sym typeface="Wingdings" pitchFamily="2" charset="2"/>
              </a:rPr>
              <a:t> Safety</a:t>
            </a:r>
            <a:r>
              <a:rPr lang="en-GB" sz="2000" kern="0" dirty="0" smtClean="0">
                <a:solidFill>
                  <a:schemeClr val="tx1">
                    <a:lumMod val="50000"/>
                    <a:lumOff val="50000"/>
                  </a:schemeClr>
                </a:solidFill>
                <a:latin typeface="Arial"/>
                <a:sym typeface="Wingdings" pitchFamily="2" charset="2"/>
              </a:rPr>
              <a:t>, security and asset management  are no constraints limiting innovation, industrialisation, economic efficiency of future signalling implementations for High Speed </a:t>
            </a:r>
            <a:r>
              <a:rPr lang="en-GB" sz="2000" kern="0" dirty="0" smtClean="0">
                <a:solidFill>
                  <a:schemeClr val="tx1">
                    <a:lumMod val="50000"/>
                    <a:lumOff val="50000"/>
                  </a:schemeClr>
                </a:solidFill>
                <a:latin typeface="Arial"/>
                <a:sym typeface="Wingdings" pitchFamily="2" charset="2"/>
              </a:rPr>
              <a:t>Lines</a:t>
            </a:r>
            <a:r>
              <a:rPr lang="en-GB" sz="2000" kern="0" dirty="0" smtClean="0">
                <a:solidFill>
                  <a:schemeClr val="tx1">
                    <a:lumMod val="50000"/>
                    <a:lumOff val="50000"/>
                  </a:schemeClr>
                </a:solidFill>
                <a:latin typeface="Arial"/>
                <a:sym typeface="Wingdings" pitchFamily="2" charset="2"/>
              </a:rPr>
              <a:t/>
            </a:r>
            <a:br>
              <a:rPr lang="en-GB" sz="2000" kern="0" dirty="0" smtClean="0">
                <a:solidFill>
                  <a:schemeClr val="tx1">
                    <a:lumMod val="50000"/>
                    <a:lumOff val="50000"/>
                  </a:schemeClr>
                </a:solidFill>
                <a:latin typeface="Arial"/>
                <a:sym typeface="Wingdings" pitchFamily="2" charset="2"/>
              </a:rPr>
            </a:br>
            <a:endParaRPr lang="en-GB" sz="2000" kern="0" dirty="0" smtClean="0">
              <a:solidFill>
                <a:schemeClr val="tx1">
                  <a:lumMod val="50000"/>
                  <a:lumOff val="50000"/>
                </a:schemeClr>
              </a:solidFill>
              <a:latin typeface="Arial"/>
              <a:sym typeface="Wingdings" pitchFamily="2" charset="2"/>
            </a:endParaRPr>
          </a:p>
          <a:p>
            <a:pPr marL="727075" lvl="1" indent="-269875"/>
            <a:r>
              <a:rPr lang="en-GB" sz="2000" kern="0" dirty="0" smtClean="0">
                <a:solidFill>
                  <a:schemeClr val="tx1">
                    <a:lumMod val="50000"/>
                    <a:lumOff val="50000"/>
                  </a:schemeClr>
                </a:solidFill>
                <a:latin typeface="Arial"/>
                <a:sym typeface="Wingdings" pitchFamily="2" charset="2"/>
              </a:rPr>
              <a:t> It </a:t>
            </a:r>
            <a:r>
              <a:rPr lang="en-GB" sz="2000" kern="0" dirty="0" smtClean="0">
                <a:solidFill>
                  <a:schemeClr val="tx1">
                    <a:lumMod val="50000"/>
                    <a:lumOff val="50000"/>
                  </a:schemeClr>
                </a:solidFill>
                <a:latin typeface="Arial"/>
                <a:sym typeface="Wingdings" pitchFamily="2" charset="2"/>
              </a:rPr>
              <a:t>is important that IMs can define and control their implementations, their good level of “modularity” in order to allow them achieve their specific economic objectives, regularity and safety within their local conditions  (</a:t>
            </a:r>
            <a:r>
              <a:rPr lang="en-GB" kern="0" dirty="0" smtClean="0">
                <a:solidFill>
                  <a:schemeClr val="tx1">
                    <a:lumMod val="50000"/>
                    <a:lumOff val="50000"/>
                  </a:schemeClr>
                </a:solidFill>
                <a:latin typeface="Arial"/>
                <a:sym typeface="Wingdings" pitchFamily="2" charset="2"/>
              </a:rPr>
              <a:t>climate, topology, organisation...</a:t>
            </a:r>
            <a:r>
              <a:rPr lang="en-GB" sz="2000" kern="0" dirty="0" smtClean="0">
                <a:solidFill>
                  <a:schemeClr val="tx1">
                    <a:lumMod val="50000"/>
                    <a:lumOff val="50000"/>
                  </a:schemeClr>
                </a:solidFill>
                <a:latin typeface="Arial"/>
                <a:sym typeface="Wingdings" pitchFamily="2" charset="2"/>
              </a:rPr>
              <a:t>)</a:t>
            </a:r>
          </a:p>
          <a:p>
            <a:pPr marL="269875" indent="-269875"/>
            <a:endParaRPr lang="en-GB" sz="2000" kern="0" dirty="0" smtClean="0">
              <a:solidFill>
                <a:schemeClr val="tx1">
                  <a:lumMod val="50000"/>
                  <a:lumOff val="50000"/>
                </a:schemeClr>
              </a:solidFill>
              <a:latin typeface="Arial"/>
              <a:sym typeface="Wingdings" pitchFamily="2" charset="2"/>
            </a:endParaRPr>
          </a:p>
          <a:p>
            <a:pPr marL="269875" indent="-269875" algn="ctr"/>
            <a:r>
              <a:rPr lang="en-GB" sz="2000" kern="0" dirty="0" smtClean="0">
                <a:solidFill>
                  <a:srgbClr val="FF0000"/>
                </a:solidFill>
                <a:latin typeface="Arial"/>
                <a:sym typeface="Wingdings" pitchFamily="2" charset="2"/>
              </a:rPr>
              <a:t>Signalling is not a “service” open for sales</a:t>
            </a:r>
            <a:r>
              <a:rPr lang="en-GB" sz="2000" kern="0" dirty="0" smtClean="0">
                <a:solidFill>
                  <a:schemeClr val="tx1">
                    <a:lumMod val="50000"/>
                    <a:lumOff val="50000"/>
                  </a:schemeClr>
                </a:solidFill>
                <a:latin typeface="Arial"/>
                <a:sym typeface="Wingdings" pitchFamily="2" charset="2"/>
              </a:rPr>
              <a:t> </a:t>
            </a:r>
          </a:p>
          <a:p>
            <a:pPr marL="269875" indent="-269875"/>
            <a:endParaRPr lang="en-GB" sz="2000" kern="0" dirty="0" smtClean="0">
              <a:solidFill>
                <a:schemeClr val="tx2">
                  <a:lumMod val="60000"/>
                  <a:lumOff val="40000"/>
                </a:schemeClr>
              </a:solidFill>
              <a:latin typeface="Arial"/>
              <a:sym typeface="Wingdings" pitchFamily="2" charset="2"/>
            </a:endParaRPr>
          </a:p>
        </p:txBody>
      </p:sp>
      <p:sp>
        <p:nvSpPr>
          <p:cNvPr id="6" name="Rectangle 2"/>
          <p:cNvSpPr txBox="1">
            <a:spLocks noChangeArrowheads="1"/>
          </p:cNvSpPr>
          <p:nvPr/>
        </p:nvSpPr>
        <p:spPr bwMode="auto">
          <a:xfrm>
            <a:off x="239296" y="769918"/>
            <a:ext cx="8604448" cy="486287"/>
          </a:xfrm>
          <a:prstGeom prst="rect">
            <a:avLst/>
          </a:prstGeom>
          <a:noFill/>
          <a:ln w="9525">
            <a:noFill/>
            <a:miter lim="800000"/>
            <a:headEnd/>
            <a:tailEnd/>
          </a:ln>
        </p:spPr>
        <p:txBody>
          <a:bodyPr wrap="square" anchor="b">
            <a:spAutoFit/>
          </a:bodyPr>
          <a:lstStyle/>
          <a:p>
            <a:pPr>
              <a:lnSpc>
                <a:spcPct val="80000"/>
              </a:lnSpc>
              <a:defRPr/>
            </a:pPr>
            <a:r>
              <a:rPr lang="en-GB" sz="3200" b="1" kern="0" dirty="0" smtClean="0">
                <a:solidFill>
                  <a:srgbClr val="506361"/>
                </a:solidFill>
                <a:latin typeface="Arial"/>
              </a:rPr>
              <a:t>Conclusion</a:t>
            </a:r>
            <a:endParaRPr lang="fr-FR" sz="3200" b="1" kern="0" dirty="0">
              <a:solidFill>
                <a:srgbClr val="506361"/>
              </a:solidFill>
              <a:latin typeface="Arial"/>
            </a:endParaRPr>
          </a:p>
        </p:txBody>
      </p:sp>
      <p:sp>
        <p:nvSpPr>
          <p:cNvPr id="8"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24</a:t>
            </a:fld>
            <a:endParaRPr lang="fr-FR"/>
          </a:p>
        </p:txBody>
      </p:sp>
      <p:sp>
        <p:nvSpPr>
          <p:cNvPr id="9"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0"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24</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2"/>
          <p:cNvSpPr txBox="1">
            <a:spLocks noChangeArrowheads="1"/>
          </p:cNvSpPr>
          <p:nvPr/>
        </p:nvSpPr>
        <p:spPr bwMode="auto">
          <a:xfrm>
            <a:off x="971601" y="4077072"/>
            <a:ext cx="4248472" cy="1192212"/>
          </a:xfrm>
          <a:prstGeom prst="rect">
            <a:avLst/>
          </a:prstGeom>
          <a:noFill/>
          <a:ln w="9525">
            <a:noFill/>
            <a:round/>
            <a:headEnd/>
            <a:tailEnd/>
          </a:ln>
        </p:spPr>
        <p:txBody>
          <a:bodyPr lIns="0" tIns="0" rIns="0" bIns="0"/>
          <a:lstStyle/>
          <a:p>
            <a:pPr defTabSz="449263" hangingPunct="0">
              <a:buClr>
                <a:srgbClr val="000000"/>
              </a:buClr>
              <a:buSzPct val="100000"/>
              <a:buFont typeface="Times New Roman" pitchFamily="18" charset="0"/>
              <a:buNone/>
            </a:pPr>
            <a:r>
              <a:rPr lang="en-US" b="1" i="1" dirty="0" smtClean="0">
                <a:solidFill>
                  <a:srgbClr val="536466"/>
                </a:solidFill>
              </a:rPr>
              <a:t>Dr</a:t>
            </a:r>
            <a:r>
              <a:rPr lang="en-US" b="1" i="1" dirty="0" smtClean="0">
                <a:solidFill>
                  <a:srgbClr val="536466"/>
                </a:solidFill>
              </a:rPr>
              <a:t>. </a:t>
            </a:r>
            <a:r>
              <a:rPr lang="en-US" b="1" i="1" dirty="0" smtClean="0">
                <a:solidFill>
                  <a:srgbClr val="536466"/>
                </a:solidFill>
              </a:rPr>
              <a:t>Marc </a:t>
            </a:r>
            <a:r>
              <a:rPr lang="en-US" b="1" i="1" dirty="0" smtClean="0">
                <a:solidFill>
                  <a:srgbClr val="536466"/>
                </a:solidFill>
              </a:rPr>
              <a:t>ANTONI</a:t>
            </a:r>
          </a:p>
          <a:p>
            <a:pPr defTabSz="449263" hangingPunct="0">
              <a:buClr>
                <a:srgbClr val="000000"/>
              </a:buClr>
              <a:buSzPct val="100000"/>
              <a:buFont typeface="Times New Roman" pitchFamily="18" charset="0"/>
              <a:buNone/>
            </a:pPr>
            <a:r>
              <a:rPr lang="en-US" i="1" dirty="0" smtClean="0">
                <a:solidFill>
                  <a:srgbClr val="536466"/>
                </a:solidFill>
              </a:rPr>
              <a:t>FIRSE</a:t>
            </a:r>
          </a:p>
          <a:p>
            <a:pPr defTabSz="449263" hangingPunct="0">
              <a:buClr>
                <a:srgbClr val="000000"/>
              </a:buClr>
              <a:buSzPct val="100000"/>
              <a:buFont typeface="Times New Roman" pitchFamily="18" charset="0"/>
              <a:buNone/>
            </a:pPr>
            <a:r>
              <a:rPr lang="en-US" b="1" i="1" dirty="0" smtClean="0">
                <a:solidFill>
                  <a:srgbClr val="536466"/>
                </a:solidFill>
              </a:rPr>
              <a:t>UIC </a:t>
            </a:r>
          </a:p>
          <a:p>
            <a:pPr defTabSz="449263" hangingPunct="0">
              <a:buClr>
                <a:srgbClr val="000000"/>
              </a:buClr>
              <a:buSzPct val="100000"/>
              <a:buFont typeface="Times New Roman" pitchFamily="18" charset="0"/>
              <a:buNone/>
            </a:pPr>
            <a:r>
              <a:rPr lang="en-US" b="1" i="1" dirty="0" smtClean="0">
                <a:solidFill>
                  <a:srgbClr val="536466"/>
                </a:solidFill>
              </a:rPr>
              <a:t>Director </a:t>
            </a:r>
            <a:r>
              <a:rPr lang="en-US" b="1" i="1" dirty="0" smtClean="0">
                <a:solidFill>
                  <a:srgbClr val="536466"/>
                </a:solidFill>
              </a:rPr>
              <a:t>of the Rail System Department</a:t>
            </a:r>
          </a:p>
          <a:p>
            <a:pPr defTabSz="449263" hangingPunct="0">
              <a:buClr>
                <a:srgbClr val="000000"/>
              </a:buClr>
              <a:buSzPct val="100000"/>
              <a:buFont typeface="Times New Roman" pitchFamily="18" charset="0"/>
              <a:buNone/>
            </a:pPr>
            <a:r>
              <a:rPr lang="en-US" b="1" i="1" dirty="0" smtClean="0">
                <a:solidFill>
                  <a:srgbClr val="536466"/>
                </a:solidFill>
                <a:hlinkClick r:id="rId2"/>
              </a:rPr>
              <a:t>antoni@uic.org</a:t>
            </a:r>
            <a:endParaRPr lang="en-US" b="1" i="1" dirty="0" smtClean="0">
              <a:solidFill>
                <a:srgbClr val="536466"/>
              </a:solidFill>
            </a:endParaRPr>
          </a:p>
          <a:p>
            <a:pPr defTabSz="449263" hangingPunct="0">
              <a:buClr>
                <a:srgbClr val="000000"/>
              </a:buClr>
              <a:buSzPct val="100000"/>
              <a:buFont typeface="Times New Roman" pitchFamily="18" charset="0"/>
              <a:buNone/>
            </a:pPr>
            <a:endParaRPr lang="en-US" b="1" i="1" dirty="0" smtClean="0">
              <a:solidFill>
                <a:srgbClr val="536466"/>
              </a:solidFill>
            </a:endParaRPr>
          </a:p>
          <a:p>
            <a:pPr defTabSz="449263" hangingPunct="0">
              <a:buClr>
                <a:srgbClr val="000000"/>
              </a:buClr>
              <a:buSzPct val="100000"/>
              <a:buFont typeface="Times New Roman" pitchFamily="18" charset="0"/>
              <a:buNone/>
            </a:pPr>
            <a:r>
              <a:rPr lang="en-US" b="1" dirty="0" smtClean="0">
                <a:solidFill>
                  <a:srgbClr val="536466"/>
                </a:solidFill>
              </a:rPr>
              <a:t>Geneva 24 November 2015</a:t>
            </a:r>
            <a:endParaRPr lang="fr-FR" b="1" dirty="0">
              <a:solidFill>
                <a:srgbClr val="536466"/>
              </a:solidFill>
            </a:endParaRPr>
          </a:p>
        </p:txBody>
      </p:sp>
      <p:sp>
        <p:nvSpPr>
          <p:cNvPr id="13" name="Rectangle 12"/>
          <p:cNvSpPr/>
          <p:nvPr/>
        </p:nvSpPr>
        <p:spPr>
          <a:xfrm>
            <a:off x="5233789" y="2134766"/>
            <a:ext cx="3168352"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 4"/>
          <p:cNvGrpSpPr>
            <a:grpSpLocks/>
          </p:cNvGrpSpPr>
          <p:nvPr/>
        </p:nvGrpSpPr>
        <p:grpSpPr bwMode="auto">
          <a:xfrm>
            <a:off x="985317" y="2062758"/>
            <a:ext cx="7319963" cy="441325"/>
            <a:chOff x="408" y="1903"/>
            <a:chExt cx="4611" cy="278"/>
          </a:xfrm>
        </p:grpSpPr>
        <p:sp>
          <p:nvSpPr>
            <p:cNvPr id="21511" name="Rectangle 8"/>
            <p:cNvSpPr>
              <a:spLocks noChangeArrowheads="1"/>
            </p:cNvSpPr>
            <p:nvPr/>
          </p:nvSpPr>
          <p:spPr bwMode="auto">
            <a:xfrm>
              <a:off x="408" y="1971"/>
              <a:ext cx="111" cy="111"/>
            </a:xfrm>
            <a:prstGeom prst="rect">
              <a:avLst/>
            </a:prstGeom>
            <a:solidFill>
              <a:srgbClr val="3B3D3C"/>
            </a:solidFill>
            <a:ln w="9525">
              <a:noFill/>
              <a:round/>
              <a:headEnd/>
              <a:tailEnd/>
            </a:ln>
          </p:spPr>
          <p:txBody>
            <a:bodyPr/>
            <a:lstStyle/>
            <a:p>
              <a:pPr defTabSz="449263" hangingPunct="0">
                <a:lnSpc>
                  <a:spcPct val="93000"/>
                </a:lnSpc>
                <a:buClr>
                  <a:srgbClr val="000000"/>
                </a:buClr>
                <a:buSzPct val="100000"/>
                <a:buFont typeface="Times New Roman" pitchFamily="18" charset="0"/>
                <a:buNone/>
              </a:pPr>
              <a:endParaRPr lang="fr-FR"/>
            </a:p>
          </p:txBody>
        </p:sp>
        <p:sp>
          <p:nvSpPr>
            <p:cNvPr id="21512" name="Rectangle 9"/>
            <p:cNvSpPr>
              <a:spLocks noChangeArrowheads="1"/>
            </p:cNvSpPr>
            <p:nvPr/>
          </p:nvSpPr>
          <p:spPr bwMode="auto">
            <a:xfrm>
              <a:off x="600" y="1971"/>
              <a:ext cx="111" cy="111"/>
            </a:xfrm>
            <a:prstGeom prst="rect">
              <a:avLst/>
            </a:prstGeom>
            <a:solidFill>
              <a:srgbClr val="3B3D3C"/>
            </a:solidFill>
            <a:ln w="9525">
              <a:noFill/>
              <a:round/>
              <a:headEnd/>
              <a:tailEnd/>
            </a:ln>
          </p:spPr>
          <p:txBody>
            <a:bodyPr/>
            <a:lstStyle/>
            <a:p>
              <a:pPr defTabSz="449263" hangingPunct="0">
                <a:lnSpc>
                  <a:spcPct val="93000"/>
                </a:lnSpc>
                <a:buClr>
                  <a:srgbClr val="000000"/>
                </a:buClr>
                <a:buSzPct val="100000"/>
                <a:buFont typeface="Times New Roman" pitchFamily="18" charset="0"/>
                <a:buNone/>
              </a:pPr>
              <a:endParaRPr lang="fr-FR" sz="2200" b="1">
                <a:solidFill>
                  <a:srgbClr val="3B3D3C"/>
                </a:solidFill>
              </a:endParaRPr>
            </a:p>
          </p:txBody>
        </p:sp>
        <p:sp>
          <p:nvSpPr>
            <p:cNvPr id="21513" name="Rectangle 10"/>
            <p:cNvSpPr>
              <a:spLocks noChangeArrowheads="1"/>
            </p:cNvSpPr>
            <p:nvPr/>
          </p:nvSpPr>
          <p:spPr bwMode="auto">
            <a:xfrm>
              <a:off x="789" y="1971"/>
              <a:ext cx="111" cy="111"/>
            </a:xfrm>
            <a:prstGeom prst="rect">
              <a:avLst/>
            </a:prstGeom>
            <a:solidFill>
              <a:srgbClr val="3B3D3C"/>
            </a:solidFill>
            <a:ln w="9525">
              <a:noFill/>
              <a:round/>
              <a:headEnd/>
              <a:tailEnd/>
            </a:ln>
          </p:spPr>
          <p:txBody>
            <a:bodyPr/>
            <a:lstStyle/>
            <a:p>
              <a:pPr defTabSz="449263" hangingPunct="0">
                <a:lnSpc>
                  <a:spcPct val="93000"/>
                </a:lnSpc>
                <a:buClr>
                  <a:srgbClr val="000000"/>
                </a:buClr>
                <a:buSzPct val="100000"/>
                <a:buFont typeface="Times New Roman" pitchFamily="18" charset="0"/>
                <a:buNone/>
              </a:pPr>
              <a:endParaRPr lang="fr-FR" sz="2200" b="1">
                <a:solidFill>
                  <a:srgbClr val="3B3D3C"/>
                </a:solidFill>
              </a:endParaRPr>
            </a:p>
          </p:txBody>
        </p:sp>
        <p:sp>
          <p:nvSpPr>
            <p:cNvPr id="21510" name="Text Box 2"/>
            <p:cNvSpPr txBox="1">
              <a:spLocks noChangeArrowheads="1"/>
            </p:cNvSpPr>
            <p:nvPr/>
          </p:nvSpPr>
          <p:spPr bwMode="auto">
            <a:xfrm>
              <a:off x="1024" y="1903"/>
              <a:ext cx="3995" cy="278"/>
            </a:xfrm>
            <a:prstGeom prst="rect">
              <a:avLst/>
            </a:prstGeom>
            <a:noFill/>
            <a:ln w="9525">
              <a:noFill/>
              <a:round/>
              <a:headEnd/>
              <a:tailEnd/>
            </a:ln>
          </p:spPr>
          <p:txBody>
            <a:bodyPr lIns="0" tIns="0" rIns="0" bIns="0"/>
            <a:lstStyle/>
            <a:p>
              <a:pPr defTabSz="449263" hangingPunct="0">
                <a:buClr>
                  <a:srgbClr val="000000"/>
                </a:buClr>
                <a:buSzPct val="100000"/>
                <a:buFont typeface="Times New Roman" pitchFamily="18" charset="0"/>
                <a:buNone/>
              </a:pPr>
              <a:r>
                <a:rPr lang="en-GB" sz="2200" b="1" dirty="0">
                  <a:solidFill>
                    <a:srgbClr val="3B3D3C"/>
                  </a:solidFill>
                </a:rPr>
                <a:t>Thank you for your kind attention</a:t>
              </a:r>
            </a:p>
          </p:txBody>
        </p:sp>
      </p:grpSp>
      <p:sp>
        <p:nvSpPr>
          <p:cNvPr id="10"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25</a:t>
            </a:fld>
            <a:endParaRPr lang="fr-FR"/>
          </a:p>
        </p:txBody>
      </p:sp>
      <p:sp>
        <p:nvSpPr>
          <p:cNvPr id="11"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12"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25</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3</a:t>
            </a:fld>
            <a:endParaRPr lang="fr-FR"/>
          </a:p>
        </p:txBody>
      </p:sp>
      <p:sp>
        <p:nvSpPr>
          <p:cNvPr id="4100" name="Rectangle 3"/>
          <p:cNvSpPr>
            <a:spLocks noChangeArrowheads="1"/>
          </p:cNvSpPr>
          <p:nvPr/>
        </p:nvSpPr>
        <p:spPr bwMode="auto">
          <a:xfrm>
            <a:off x="395536" y="1340768"/>
            <a:ext cx="8568952" cy="5184576"/>
          </a:xfrm>
          <a:prstGeom prst="rect">
            <a:avLst/>
          </a:prstGeom>
          <a:noFill/>
          <a:ln w="9525">
            <a:noFill/>
            <a:miter lim="800000"/>
            <a:headEnd/>
            <a:tailEnd/>
          </a:ln>
        </p:spPr>
        <p:txBody>
          <a:bodyPr lIns="92075" tIns="46038" rIns="92075" bIns="46038"/>
          <a:lstStyle/>
          <a:p>
            <a:pPr marL="566738" indent="-465138" algn="l">
              <a:spcBef>
                <a:spcPts val="1200"/>
              </a:spcBef>
              <a:spcAft>
                <a:spcPts val="1200"/>
              </a:spcAft>
              <a:tabLst>
                <a:tab pos="765175" algn="l"/>
                <a:tab pos="1054100" algn="l"/>
                <a:tab pos="2381250" algn="l"/>
              </a:tabLst>
            </a:pPr>
            <a:r>
              <a:rPr lang="en-GB" sz="2000" b="1" kern="0" dirty="0" smtClean="0">
                <a:solidFill>
                  <a:srgbClr val="675C53"/>
                </a:solidFill>
                <a:latin typeface="Arial"/>
                <a:ea typeface="굴림" pitchFamily="34" charset="-127"/>
                <a:sym typeface="Wingdings" pitchFamily="2" charset="2"/>
              </a:rPr>
              <a:t>The creation of a new line involves contracts with third parties:</a:t>
            </a:r>
          </a:p>
          <a:p>
            <a:pPr marL="566738" indent="-465138">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Guarantee of a constant level and hence infrastructures of high availability</a:t>
            </a:r>
          </a:p>
          <a:p>
            <a:pPr marL="566738" indent="-465138" algn="l">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Control </a:t>
            </a:r>
            <a:r>
              <a:rPr lang="en-GB" sz="2000" kern="0" dirty="0" smtClean="0">
                <a:solidFill>
                  <a:srgbClr val="675C53"/>
                </a:solidFill>
                <a:latin typeface="Arial"/>
                <a:ea typeface="굴림" pitchFamily="34" charset="-127"/>
                <a:sym typeface="Wingdings" pitchFamily="2" charset="2"/>
              </a:rPr>
              <a:t>of maintenance costs – initial, evolution and </a:t>
            </a:r>
            <a:r>
              <a:rPr lang="en-GB" sz="2000" kern="0" dirty="0" smtClean="0">
                <a:solidFill>
                  <a:srgbClr val="675C53"/>
                </a:solidFill>
                <a:latin typeface="Arial"/>
                <a:ea typeface="굴림" pitchFamily="34" charset="-127"/>
                <a:sym typeface="Wingdings" pitchFamily="2" charset="2"/>
              </a:rPr>
              <a:t>recurring</a:t>
            </a:r>
          </a:p>
          <a:p>
            <a:pPr marL="566738" indent="-465138">
              <a:spcBef>
                <a:spcPts val="4800"/>
              </a:spcBef>
              <a:spcAft>
                <a:spcPts val="1200"/>
              </a:spcAft>
              <a:tabLst>
                <a:tab pos="765175" algn="l"/>
                <a:tab pos="1054100" algn="l"/>
                <a:tab pos="2381250" algn="l"/>
              </a:tabLst>
            </a:pPr>
            <a:r>
              <a:rPr lang="en-GB" sz="2000" b="1" kern="0" dirty="0" smtClean="0">
                <a:solidFill>
                  <a:srgbClr val="675C53"/>
                </a:solidFill>
                <a:latin typeface="Arial"/>
                <a:ea typeface="굴림" pitchFamily="34" charset="-127"/>
                <a:sym typeface="Wingdings" pitchFamily="2" charset="2"/>
              </a:rPr>
              <a:t>The ideal solution needs to take into account certain elements: </a:t>
            </a:r>
          </a:p>
          <a:p>
            <a:pPr marL="566738" indent="-465138">
              <a:spcBef>
                <a:spcPct val="20000"/>
              </a:spcBef>
              <a:buSzPct val="250000"/>
              <a:tabLst>
                <a:tab pos="765175" algn="l"/>
                <a:tab pos="1054100" algn="l"/>
                <a:tab pos="2381250" algn="l"/>
              </a:tabLst>
            </a:pPr>
            <a:r>
              <a:rPr lang="en-GB" sz="2000" b="1" kern="0" dirty="0" smtClean="0">
                <a:solidFill>
                  <a:srgbClr val="675C53"/>
                </a:solidFill>
                <a:latin typeface="Arial"/>
                <a:ea typeface="굴림" pitchFamily="34" charset="-127"/>
                <a:sym typeface="Wingdings" pitchFamily="2" charset="2"/>
              </a:rPr>
              <a:t> </a:t>
            </a:r>
            <a:r>
              <a:rPr lang="en-GB" sz="2000" kern="0" dirty="0" smtClean="0">
                <a:solidFill>
                  <a:srgbClr val="675C53"/>
                </a:solidFill>
                <a:latin typeface="Arial"/>
                <a:ea typeface="굴림" pitchFamily="34" charset="-127"/>
                <a:sym typeface="Wingdings" pitchFamily="2" charset="2"/>
              </a:rPr>
              <a:t>Implement new material including heavily computerized and innovative </a:t>
            </a:r>
          </a:p>
          <a:p>
            <a:pPr marL="566738" indent="-465138">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components (absence of feedback, training of staff...)</a:t>
            </a:r>
          </a:p>
          <a:p>
            <a:pPr marL="566738" indent="-465138">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Architecture choices depending of the conditions of use </a:t>
            </a:r>
          </a:p>
          <a:p>
            <a:pPr marL="566738" indent="-465138">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and the business targets </a:t>
            </a:r>
          </a:p>
          <a:p>
            <a:pPr marL="566738" indent="-465138">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Nearly permanent utilisation of infrastructures (traffic...)</a:t>
            </a:r>
          </a:p>
          <a:p>
            <a:pPr marL="566738" indent="-465138">
              <a:spcBef>
                <a:spcPct val="20000"/>
              </a:spcBef>
              <a:buSzPct val="250000"/>
              <a:tabLst>
                <a:tab pos="765175" algn="l"/>
                <a:tab pos="1054100" algn="l"/>
                <a:tab pos="2381250" algn="l"/>
              </a:tabLst>
            </a:pPr>
            <a:r>
              <a:rPr lang="en-GB" sz="2000" kern="0" dirty="0" smtClean="0">
                <a:solidFill>
                  <a:srgbClr val="675C53"/>
                </a:solidFill>
                <a:latin typeface="Arial"/>
                <a:ea typeface="굴림" pitchFamily="34" charset="-127"/>
                <a:sym typeface="Wingdings" pitchFamily="2" charset="2"/>
              </a:rPr>
              <a:t> Positioning of basis for maintenance (imposed access ...)</a:t>
            </a:r>
          </a:p>
          <a:p>
            <a:pPr marL="566738" indent="-465138" algn="l">
              <a:spcBef>
                <a:spcPct val="20000"/>
              </a:spcBef>
              <a:tabLst>
                <a:tab pos="765175" algn="l"/>
                <a:tab pos="1054100" algn="l"/>
                <a:tab pos="2381250" algn="l"/>
              </a:tabLst>
            </a:pPr>
            <a:r>
              <a:rPr lang="en-GB" sz="2000" b="1" kern="0" dirty="0" smtClean="0">
                <a:solidFill>
                  <a:srgbClr val="675C53"/>
                </a:solidFill>
                <a:latin typeface="Arial"/>
                <a:ea typeface="굴림" pitchFamily="34" charset="-127"/>
                <a:sym typeface="Wingdings" pitchFamily="2" charset="2"/>
              </a:rPr>
              <a:t/>
            </a:r>
            <a:br>
              <a:rPr lang="en-GB" sz="2000" b="1" kern="0" dirty="0" smtClean="0">
                <a:solidFill>
                  <a:srgbClr val="675C53"/>
                </a:solidFill>
                <a:latin typeface="Arial"/>
                <a:ea typeface="굴림" pitchFamily="34" charset="-127"/>
                <a:sym typeface="Wingdings" pitchFamily="2" charset="2"/>
              </a:rPr>
            </a:br>
            <a:endParaRPr lang="en-GB" sz="2000" b="1" kern="0" dirty="0" smtClean="0">
              <a:solidFill>
                <a:srgbClr val="675C53"/>
              </a:solidFill>
              <a:latin typeface="Arial"/>
              <a:ea typeface="굴림" pitchFamily="34" charset="-127"/>
              <a:sym typeface="Wingdings" pitchFamily="2" charset="2"/>
            </a:endParaRPr>
          </a:p>
        </p:txBody>
      </p:sp>
      <p:sp>
        <p:nvSpPr>
          <p:cNvPr id="10" name="Rectangle 2"/>
          <p:cNvSpPr txBox="1">
            <a:spLocks noChangeArrowheads="1"/>
          </p:cNvSpPr>
          <p:nvPr/>
        </p:nvSpPr>
        <p:spPr bwMode="auto">
          <a:xfrm>
            <a:off x="244520" y="714915"/>
            <a:ext cx="8899480" cy="535531"/>
          </a:xfrm>
          <a:prstGeom prst="rect">
            <a:avLst/>
          </a:prstGeom>
          <a:noFill/>
          <a:ln w="9525">
            <a:noFill/>
            <a:miter lim="800000"/>
            <a:headEnd/>
            <a:tailEnd/>
          </a:ln>
        </p:spPr>
        <p:txBody>
          <a:bodyPr wrap="square" anchor="b">
            <a:spAutoFit/>
          </a:bodyPr>
          <a:lstStyle/>
          <a:p>
            <a:pPr hangingPunct="0">
              <a:lnSpc>
                <a:spcPct val="90000"/>
              </a:lnSpc>
              <a:defRPr/>
            </a:pPr>
            <a:r>
              <a:rPr lang="en-GB" sz="3200" b="1" kern="0" dirty="0" smtClean="0">
                <a:solidFill>
                  <a:srgbClr val="506361"/>
                </a:solidFill>
                <a:latin typeface="Arial"/>
              </a:rPr>
              <a:t>S</a:t>
            </a:r>
            <a:r>
              <a:rPr lang="en-GB" sz="3200" b="1" kern="0" dirty="0" smtClean="0">
                <a:solidFill>
                  <a:srgbClr val="506361"/>
                </a:solidFill>
                <a:latin typeface="Arial"/>
              </a:rPr>
              <a:t>ystem rail and </a:t>
            </a:r>
            <a:r>
              <a:rPr lang="en-GB" sz="3200" b="1" kern="0" dirty="0" smtClean="0">
                <a:solidFill>
                  <a:srgbClr val="506361"/>
                </a:solidFill>
                <a:latin typeface="Arial"/>
              </a:rPr>
              <a:t>Modern </a:t>
            </a:r>
            <a:r>
              <a:rPr lang="en-GB" sz="3200" b="1" kern="0" dirty="0" smtClean="0">
                <a:solidFill>
                  <a:srgbClr val="506361"/>
                </a:solidFill>
                <a:latin typeface="Arial"/>
              </a:rPr>
              <a:t>signalling problem </a:t>
            </a:r>
            <a:endParaRPr lang="fr-FR" sz="3200" b="1" kern="0" dirty="0">
              <a:solidFill>
                <a:srgbClr val="506361"/>
              </a:solidFill>
              <a:latin typeface="Arial"/>
            </a:endParaRPr>
          </a:p>
        </p:txBody>
      </p:sp>
      <p:sp>
        <p:nvSpPr>
          <p:cNvPr id="6"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7"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3</a:t>
            </a:fld>
            <a:endParaRPr lang="en-GB" sz="1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59" name="Rectangle 4"/>
          <p:cNvSpPr>
            <a:spLocks noChangeArrowheads="1"/>
          </p:cNvSpPr>
          <p:nvPr/>
        </p:nvSpPr>
        <p:spPr bwMode="auto">
          <a:xfrm>
            <a:off x="539552" y="1481361"/>
            <a:ext cx="8352928" cy="1153492"/>
          </a:xfrm>
          <a:prstGeom prst="rect">
            <a:avLst/>
          </a:prstGeom>
          <a:noFill/>
          <a:ln w="9525">
            <a:noFill/>
            <a:miter lim="800000"/>
            <a:headEnd/>
            <a:tailEnd/>
          </a:ln>
        </p:spPr>
        <p:txBody>
          <a:bodyPr/>
          <a:lstStyle/>
          <a:p>
            <a:pPr>
              <a:lnSpc>
                <a:spcPct val="80000"/>
              </a:lnSpc>
              <a:spcBef>
                <a:spcPct val="20000"/>
              </a:spcBef>
            </a:pPr>
            <a:r>
              <a:rPr lang="en-GB" sz="2000" b="1" kern="0" dirty="0" smtClean="0">
                <a:solidFill>
                  <a:srgbClr val="675C53"/>
                </a:solidFill>
                <a:latin typeface="Arial"/>
                <a:ea typeface="굴림" pitchFamily="34" charset="-127"/>
                <a:sym typeface="Wingdings" pitchFamily="2" charset="2"/>
              </a:rPr>
              <a:t>The </a:t>
            </a:r>
            <a:r>
              <a:rPr lang="en-GB" sz="2000" b="1" kern="0" dirty="0" smtClean="0">
                <a:solidFill>
                  <a:srgbClr val="675C53"/>
                </a:solidFill>
                <a:latin typeface="Arial"/>
                <a:ea typeface="굴림" pitchFamily="34" charset="-127"/>
                <a:sym typeface="Wingdings" pitchFamily="2" charset="2"/>
              </a:rPr>
              <a:t>railway system is a highly integrated </a:t>
            </a:r>
            <a:r>
              <a:rPr lang="en-GB" sz="2000" b="1" kern="0" dirty="0" smtClean="0">
                <a:solidFill>
                  <a:srgbClr val="675C53"/>
                </a:solidFill>
                <a:latin typeface="Arial"/>
                <a:ea typeface="굴림" pitchFamily="34" charset="-127"/>
                <a:sym typeface="Wingdings" pitchFamily="2" charset="2"/>
              </a:rPr>
              <a:t>system</a:t>
            </a:r>
            <a:endParaRPr lang="en-GB" sz="2000" b="1" kern="0" dirty="0" smtClean="0">
              <a:solidFill>
                <a:srgbClr val="675C53"/>
              </a:solidFill>
              <a:latin typeface="Arial"/>
              <a:ea typeface="굴림" pitchFamily="34" charset="-127"/>
              <a:sym typeface="Wingdings" pitchFamily="2" charset="2"/>
            </a:endParaRPr>
          </a:p>
          <a:p>
            <a:pPr>
              <a:spcBef>
                <a:spcPct val="20000"/>
              </a:spcBef>
            </a:pPr>
            <a:r>
              <a:rPr lang="en-GB" sz="2000" kern="0" dirty="0" smtClean="0">
                <a:solidFill>
                  <a:srgbClr val="675C53"/>
                </a:solidFill>
                <a:latin typeface="Arial"/>
                <a:ea typeface="굴림" pitchFamily="34" charset="-127"/>
                <a:sym typeface="Wingdings" pitchFamily="2" charset="2"/>
              </a:rPr>
              <a:t>Signalling has to be considered </a:t>
            </a:r>
            <a:r>
              <a:rPr lang="en-GB" sz="2000" kern="0" dirty="0" smtClean="0">
                <a:solidFill>
                  <a:srgbClr val="675C53"/>
                </a:solidFill>
                <a:latin typeface="Arial"/>
                <a:ea typeface="굴림" pitchFamily="34" charset="-127"/>
                <a:sym typeface="Wingdings" pitchFamily="2" charset="2"/>
              </a:rPr>
              <a:t>as a </a:t>
            </a:r>
            <a:r>
              <a:rPr lang="en-GB" sz="2000" kern="0" dirty="0" smtClean="0">
                <a:solidFill>
                  <a:srgbClr val="675C53"/>
                </a:solidFill>
                <a:latin typeface="Arial"/>
                <a:ea typeface="굴림" pitchFamily="34" charset="-127"/>
                <a:sym typeface="Wingdings" pitchFamily="2" charset="2"/>
              </a:rPr>
              <a:t>highly integrated system </a:t>
            </a:r>
            <a:r>
              <a:rPr lang="en-GB" sz="2000" kern="0" dirty="0" smtClean="0">
                <a:solidFill>
                  <a:srgbClr val="675C53"/>
                </a:solidFill>
                <a:latin typeface="Arial"/>
                <a:ea typeface="굴림" pitchFamily="34" charset="-127"/>
                <a:sym typeface="Wingdings" pitchFamily="2" charset="2"/>
              </a:rPr>
              <a:t>in interaction </a:t>
            </a:r>
            <a:r>
              <a:rPr lang="en-GB" sz="2000" kern="0" dirty="0" smtClean="0">
                <a:solidFill>
                  <a:srgbClr val="675C53"/>
                </a:solidFill>
                <a:latin typeface="Arial"/>
                <a:ea typeface="굴림" pitchFamily="34" charset="-127"/>
                <a:sym typeface="Wingdings" pitchFamily="2" charset="2"/>
              </a:rPr>
              <a:t>with people, tools and procedures…  </a:t>
            </a:r>
            <a:r>
              <a:rPr lang="en-GB" sz="2000" kern="0" dirty="0" smtClean="0">
                <a:solidFill>
                  <a:srgbClr val="675C53"/>
                </a:solidFill>
                <a:latin typeface="Arial"/>
                <a:ea typeface="굴림" pitchFamily="34" charset="-127"/>
                <a:sym typeface="Wingdings" pitchFamily="2" charset="2"/>
              </a:rPr>
              <a:t>on RU’s and IM’s sides</a:t>
            </a:r>
            <a:endParaRPr lang="en-GB" sz="2000" kern="0" dirty="0" smtClean="0">
              <a:solidFill>
                <a:srgbClr val="675C53"/>
              </a:solidFill>
              <a:latin typeface="Arial"/>
              <a:ea typeface="굴림" pitchFamily="34" charset="-127"/>
              <a:sym typeface="Wingdings" pitchFamily="2" charset="2"/>
            </a:endParaRPr>
          </a:p>
          <a:p>
            <a:pPr>
              <a:lnSpc>
                <a:spcPct val="80000"/>
              </a:lnSpc>
              <a:spcBef>
                <a:spcPct val="20000"/>
              </a:spcBef>
            </a:pPr>
            <a:endParaRPr lang="en-GB" b="1" kern="0" dirty="0" smtClean="0">
              <a:solidFill>
                <a:schemeClr val="tx1">
                  <a:lumMod val="75000"/>
                  <a:lumOff val="25000"/>
                </a:schemeClr>
              </a:solidFill>
              <a:latin typeface="Arial"/>
              <a:sym typeface="Wingdings" pitchFamily="2" charset="2"/>
            </a:endParaRPr>
          </a:p>
        </p:txBody>
      </p:sp>
      <p:sp>
        <p:nvSpPr>
          <p:cNvPr id="13314" name="Text Box 3"/>
          <p:cNvSpPr txBox="1">
            <a:spLocks noChangeArrowheads="1"/>
          </p:cNvSpPr>
          <p:nvPr/>
        </p:nvSpPr>
        <p:spPr bwMode="auto">
          <a:xfrm>
            <a:off x="2874656" y="3565476"/>
            <a:ext cx="1454757" cy="340984"/>
          </a:xfrm>
          <a:prstGeom prst="rect">
            <a:avLst/>
          </a:prstGeom>
          <a:solidFill>
            <a:srgbClr val="FFFFFF"/>
          </a:solidFill>
          <a:ln w="9525">
            <a:noFill/>
            <a:miter lim="800000"/>
            <a:headEnd/>
            <a:tailEnd/>
          </a:ln>
        </p:spPr>
        <p:txBody>
          <a:bodyPr/>
          <a:lstStyle/>
          <a:p>
            <a:pPr eaLnBrk="0" hangingPunct="0"/>
            <a:r>
              <a:rPr lang="en-GB" dirty="0">
                <a:latin typeface="Avenir 55 Roman"/>
              </a:rPr>
              <a:t>    </a:t>
            </a:r>
            <a:r>
              <a:rPr lang="en-GB" sz="1400" b="1" dirty="0">
                <a:latin typeface="Arial Narrow" pitchFamily="34" charset="0"/>
              </a:rPr>
              <a:t>Drivers</a:t>
            </a:r>
          </a:p>
        </p:txBody>
      </p:sp>
      <p:sp>
        <p:nvSpPr>
          <p:cNvPr id="13315" name="Text Box 4"/>
          <p:cNvSpPr txBox="1">
            <a:spLocks noChangeArrowheads="1"/>
          </p:cNvSpPr>
          <p:nvPr/>
        </p:nvSpPr>
        <p:spPr bwMode="auto">
          <a:xfrm>
            <a:off x="611561" y="4264728"/>
            <a:ext cx="2277789" cy="933385"/>
          </a:xfrm>
          <a:prstGeom prst="rect">
            <a:avLst/>
          </a:prstGeom>
          <a:solidFill>
            <a:srgbClr val="FFFFFF"/>
          </a:solidFill>
          <a:ln w="9525">
            <a:solidFill>
              <a:schemeClr val="bg1"/>
            </a:solidFill>
            <a:miter lim="800000"/>
            <a:headEnd/>
            <a:tailEnd/>
          </a:ln>
        </p:spPr>
        <p:txBody>
          <a:bodyPr/>
          <a:lstStyle/>
          <a:p>
            <a:pPr algn="ctr" eaLnBrk="0" hangingPunct="0"/>
            <a:r>
              <a:rPr lang="en-GB" sz="2000" b="1" kern="0" dirty="0" smtClean="0">
                <a:solidFill>
                  <a:srgbClr val="675C53"/>
                </a:solidFill>
                <a:latin typeface="Arial"/>
                <a:ea typeface="굴림" pitchFamily="34" charset="-127"/>
                <a:sym typeface="Wingdings" pitchFamily="2" charset="2"/>
              </a:rPr>
              <a:t>Infrastructure Manager’s</a:t>
            </a:r>
            <a:endParaRPr lang="en-GB" sz="2000" b="1" kern="0" dirty="0">
              <a:solidFill>
                <a:srgbClr val="675C53"/>
              </a:solidFill>
              <a:latin typeface="Arial"/>
              <a:ea typeface="굴림" pitchFamily="34" charset="-127"/>
              <a:sym typeface="Wingdings" pitchFamily="2" charset="2"/>
            </a:endParaRPr>
          </a:p>
        </p:txBody>
      </p:sp>
      <p:sp>
        <p:nvSpPr>
          <p:cNvPr id="13316" name="Freeform 5"/>
          <p:cNvSpPr>
            <a:spLocks/>
          </p:cNvSpPr>
          <p:nvPr/>
        </p:nvSpPr>
        <p:spPr bwMode="auto">
          <a:xfrm>
            <a:off x="3696381" y="3992810"/>
            <a:ext cx="711495" cy="630187"/>
          </a:xfrm>
          <a:custGeom>
            <a:avLst/>
            <a:gdLst>
              <a:gd name="T0" fmla="*/ 2147483647 w 1266"/>
              <a:gd name="T1" fmla="*/ 0 h 1212"/>
              <a:gd name="T2" fmla="*/ 0 w 1266"/>
              <a:gd name="T3" fmla="*/ 2147483647 h 1212"/>
              <a:gd name="T4" fmla="*/ 0 60000 65536"/>
              <a:gd name="T5" fmla="*/ 0 60000 65536"/>
              <a:gd name="T6" fmla="*/ 0 w 1266"/>
              <a:gd name="T7" fmla="*/ 0 h 1212"/>
              <a:gd name="T8" fmla="*/ 1266 w 1266"/>
              <a:gd name="T9" fmla="*/ 1212 h 1212"/>
            </a:gdLst>
            <a:ahLst/>
            <a:cxnLst>
              <a:cxn ang="T4">
                <a:pos x="T0" y="T1"/>
              </a:cxn>
              <a:cxn ang="T5">
                <a:pos x="T2" y="T3"/>
              </a:cxn>
            </a:cxnLst>
            <a:rect l="T6" t="T7" r="T8" b="T9"/>
            <a:pathLst>
              <a:path w="1266" h="1212">
                <a:moveTo>
                  <a:pt x="1266" y="0"/>
                </a:moveTo>
                <a:lnTo>
                  <a:pt x="0" y="1212"/>
                </a:lnTo>
              </a:path>
            </a:pathLst>
          </a:custGeom>
          <a:noFill/>
          <a:ln w="19050">
            <a:solidFill>
              <a:srgbClr val="000000"/>
            </a:solidFill>
            <a:round/>
            <a:headEnd type="triangle" w="med" len="med"/>
            <a:tailEnd type="triangle" w="med" len="med"/>
          </a:ln>
        </p:spPr>
        <p:txBody>
          <a:bodyPr/>
          <a:lstStyle/>
          <a:p>
            <a:endParaRPr lang="en-GB">
              <a:latin typeface="Avenir 55 Roman"/>
            </a:endParaRPr>
          </a:p>
        </p:txBody>
      </p:sp>
      <p:sp>
        <p:nvSpPr>
          <p:cNvPr id="13317" name="Text Box 6"/>
          <p:cNvSpPr txBox="1">
            <a:spLocks noChangeArrowheads="1"/>
          </p:cNvSpPr>
          <p:nvPr/>
        </p:nvSpPr>
        <p:spPr bwMode="auto">
          <a:xfrm>
            <a:off x="2874656" y="4842987"/>
            <a:ext cx="1457800" cy="342555"/>
          </a:xfrm>
          <a:prstGeom prst="rect">
            <a:avLst/>
          </a:prstGeom>
          <a:solidFill>
            <a:srgbClr val="FFFFFF"/>
          </a:solidFill>
          <a:ln w="9525">
            <a:noFill/>
            <a:miter lim="800000"/>
            <a:headEnd/>
            <a:tailEnd/>
          </a:ln>
        </p:spPr>
        <p:txBody>
          <a:bodyPr/>
          <a:lstStyle/>
          <a:p>
            <a:pPr algn="ctr" eaLnBrk="0" hangingPunct="0"/>
            <a:r>
              <a:rPr lang="en-GB" sz="1400" b="1" dirty="0">
                <a:latin typeface="Arial Narrow" pitchFamily="34" charset="0"/>
              </a:rPr>
              <a:t>Owners</a:t>
            </a:r>
          </a:p>
        </p:txBody>
      </p:sp>
      <p:sp>
        <p:nvSpPr>
          <p:cNvPr id="13318" name="Oval 7"/>
          <p:cNvSpPr>
            <a:spLocks noChangeArrowheads="1"/>
          </p:cNvSpPr>
          <p:nvPr/>
        </p:nvSpPr>
        <p:spPr bwMode="auto">
          <a:xfrm>
            <a:off x="2906612" y="4586857"/>
            <a:ext cx="1390845" cy="256130"/>
          </a:xfrm>
          <a:prstGeom prst="ellipse">
            <a:avLst/>
          </a:prstGeom>
          <a:solidFill>
            <a:srgbClr val="FFFFFF"/>
          </a:solidFill>
          <a:ln w="9525">
            <a:solidFill>
              <a:srgbClr val="000000"/>
            </a:solidFill>
            <a:round/>
            <a:headEnd/>
            <a:tailEnd/>
          </a:ln>
        </p:spPr>
        <p:txBody>
          <a:bodyPr/>
          <a:lstStyle/>
          <a:p>
            <a:endParaRPr lang="en-GB">
              <a:latin typeface="Avenir 55 Roman"/>
            </a:endParaRPr>
          </a:p>
        </p:txBody>
      </p:sp>
      <p:sp>
        <p:nvSpPr>
          <p:cNvPr id="13319" name="Freeform 9"/>
          <p:cNvSpPr>
            <a:spLocks/>
          </p:cNvSpPr>
          <p:nvPr/>
        </p:nvSpPr>
        <p:spPr bwMode="auto">
          <a:xfrm>
            <a:off x="4292892" y="4718851"/>
            <a:ext cx="0" cy="340984"/>
          </a:xfrm>
          <a:custGeom>
            <a:avLst/>
            <a:gdLst>
              <a:gd name="T0" fmla="*/ 0 w 1"/>
              <a:gd name="T1" fmla="*/ 0 h 570"/>
              <a:gd name="T2" fmla="*/ 0 w 1"/>
              <a:gd name="T3" fmla="*/ 2147483647 h 570"/>
              <a:gd name="T4" fmla="*/ 0 60000 65536"/>
              <a:gd name="T5" fmla="*/ 0 60000 65536"/>
              <a:gd name="T6" fmla="*/ 0 w 1"/>
              <a:gd name="T7" fmla="*/ 0 h 570"/>
              <a:gd name="T8" fmla="*/ 0 w 1"/>
              <a:gd name="T9" fmla="*/ 570 h 570"/>
            </a:gdLst>
            <a:ahLst/>
            <a:cxnLst>
              <a:cxn ang="T4">
                <a:pos x="T0" y="T1"/>
              </a:cxn>
              <a:cxn ang="T5">
                <a:pos x="T2" y="T3"/>
              </a:cxn>
            </a:cxnLst>
            <a:rect l="T6" t="T7" r="T8" b="T9"/>
            <a:pathLst>
              <a:path w="1" h="570">
                <a:moveTo>
                  <a:pt x="0" y="0"/>
                </a:moveTo>
                <a:lnTo>
                  <a:pt x="0" y="570"/>
                </a:lnTo>
              </a:path>
            </a:pathLst>
          </a:custGeom>
          <a:noFill/>
          <a:ln w="9525">
            <a:solidFill>
              <a:srgbClr val="000000"/>
            </a:solidFill>
            <a:round/>
            <a:headEnd/>
            <a:tailEnd/>
          </a:ln>
        </p:spPr>
        <p:txBody>
          <a:bodyPr/>
          <a:lstStyle/>
          <a:p>
            <a:endParaRPr lang="en-GB">
              <a:latin typeface="Avenir 55 Roman"/>
            </a:endParaRPr>
          </a:p>
        </p:txBody>
      </p:sp>
      <p:sp>
        <p:nvSpPr>
          <p:cNvPr id="13320" name="Freeform 10"/>
          <p:cNvSpPr>
            <a:spLocks/>
          </p:cNvSpPr>
          <p:nvPr/>
        </p:nvSpPr>
        <p:spPr bwMode="auto">
          <a:xfrm>
            <a:off x="2908134" y="4718851"/>
            <a:ext cx="1521" cy="303271"/>
          </a:xfrm>
          <a:custGeom>
            <a:avLst/>
            <a:gdLst>
              <a:gd name="T0" fmla="*/ 0 w 1"/>
              <a:gd name="T1" fmla="*/ 0 h 510"/>
              <a:gd name="T2" fmla="*/ 0 w 1"/>
              <a:gd name="T3" fmla="*/ 2147483647 h 510"/>
              <a:gd name="T4" fmla="*/ 0 60000 65536"/>
              <a:gd name="T5" fmla="*/ 0 60000 65536"/>
              <a:gd name="T6" fmla="*/ 0 w 1"/>
              <a:gd name="T7" fmla="*/ 0 h 510"/>
              <a:gd name="T8" fmla="*/ 1 w 1"/>
              <a:gd name="T9" fmla="*/ 510 h 510"/>
            </a:gdLst>
            <a:ahLst/>
            <a:cxnLst>
              <a:cxn ang="T4">
                <a:pos x="T0" y="T1"/>
              </a:cxn>
              <a:cxn ang="T5">
                <a:pos x="T2" y="T3"/>
              </a:cxn>
            </a:cxnLst>
            <a:rect l="T6" t="T7" r="T8" b="T9"/>
            <a:pathLst>
              <a:path w="1" h="510">
                <a:moveTo>
                  <a:pt x="0" y="0"/>
                </a:moveTo>
                <a:lnTo>
                  <a:pt x="0" y="510"/>
                </a:lnTo>
              </a:path>
            </a:pathLst>
          </a:custGeom>
          <a:noFill/>
          <a:ln w="9525">
            <a:solidFill>
              <a:srgbClr val="000000"/>
            </a:solidFill>
            <a:round/>
            <a:headEnd/>
            <a:tailEnd/>
          </a:ln>
        </p:spPr>
        <p:txBody>
          <a:bodyPr/>
          <a:lstStyle/>
          <a:p>
            <a:endParaRPr lang="en-GB">
              <a:latin typeface="Avenir 55 Roman"/>
            </a:endParaRPr>
          </a:p>
        </p:txBody>
      </p:sp>
      <p:sp>
        <p:nvSpPr>
          <p:cNvPr id="13321" name="Text Box 11"/>
          <p:cNvSpPr txBox="1">
            <a:spLocks noChangeArrowheads="1"/>
          </p:cNvSpPr>
          <p:nvPr/>
        </p:nvSpPr>
        <p:spPr bwMode="auto">
          <a:xfrm>
            <a:off x="4190937" y="2781123"/>
            <a:ext cx="1524756" cy="512262"/>
          </a:xfrm>
          <a:prstGeom prst="rect">
            <a:avLst/>
          </a:prstGeom>
          <a:solidFill>
            <a:srgbClr val="FFFFFF"/>
          </a:solidFill>
          <a:ln w="9525">
            <a:noFill/>
            <a:miter lim="800000"/>
            <a:headEnd/>
            <a:tailEnd/>
          </a:ln>
        </p:spPr>
        <p:txBody>
          <a:bodyPr/>
          <a:lstStyle/>
          <a:p>
            <a:pPr algn="ctr" eaLnBrk="0" hangingPunct="0">
              <a:lnSpc>
                <a:spcPts val="1900"/>
              </a:lnSpc>
            </a:pPr>
            <a:r>
              <a:rPr lang="en-GB" dirty="0">
                <a:latin typeface="Avenir 55 Roman"/>
              </a:rPr>
              <a:t> </a:t>
            </a:r>
            <a:r>
              <a:rPr lang="en-GB" sz="1600" b="1" dirty="0">
                <a:solidFill>
                  <a:srgbClr val="FF0000"/>
                </a:solidFill>
                <a:latin typeface="Arial Narrow" pitchFamily="34" charset="0"/>
              </a:rPr>
              <a:t>Regulation</a:t>
            </a:r>
            <a:endParaRPr lang="en-GB" sz="1600" dirty="0">
              <a:latin typeface="Arial Narrow" pitchFamily="34" charset="0"/>
            </a:endParaRPr>
          </a:p>
          <a:p>
            <a:pPr algn="ctr" eaLnBrk="0" hangingPunct="0">
              <a:lnSpc>
                <a:spcPts val="1900"/>
              </a:lnSpc>
            </a:pPr>
            <a:r>
              <a:rPr lang="en-GB" sz="1600" b="1" dirty="0" smtClean="0">
                <a:solidFill>
                  <a:srgbClr val="FF0000"/>
                </a:solidFill>
                <a:latin typeface="Arial Narrow" pitchFamily="34" charset="0"/>
              </a:rPr>
              <a:t>&amp;</a:t>
            </a:r>
            <a:r>
              <a:rPr lang="en-GB" sz="1600" b="1" dirty="0" smtClean="0">
                <a:solidFill>
                  <a:srgbClr val="FF0000"/>
                </a:solidFill>
                <a:latin typeface="Arial Narrow" pitchFamily="34" charset="0"/>
              </a:rPr>
              <a:t> </a:t>
            </a:r>
            <a:r>
              <a:rPr lang="en-GB" sz="1600" b="1" dirty="0">
                <a:solidFill>
                  <a:srgbClr val="FF0000"/>
                </a:solidFill>
                <a:latin typeface="Arial Narrow" pitchFamily="34" charset="0"/>
              </a:rPr>
              <a:t>safety</a:t>
            </a:r>
            <a:endParaRPr lang="en-GB" sz="1600" dirty="0">
              <a:latin typeface="Arial Narrow" pitchFamily="34" charset="0"/>
            </a:endParaRPr>
          </a:p>
          <a:p>
            <a:pPr algn="ctr" eaLnBrk="0" hangingPunct="0">
              <a:lnSpc>
                <a:spcPts val="1900"/>
              </a:lnSpc>
            </a:pPr>
            <a:r>
              <a:rPr lang="en-GB" sz="1600" b="1" dirty="0" smtClean="0">
                <a:solidFill>
                  <a:srgbClr val="FF0000"/>
                </a:solidFill>
                <a:latin typeface="Arial Narrow" pitchFamily="34" charset="0"/>
              </a:rPr>
              <a:t>Procedures </a:t>
            </a:r>
            <a:br>
              <a:rPr lang="en-GB" sz="1600" b="1" dirty="0" smtClean="0">
                <a:solidFill>
                  <a:srgbClr val="FF0000"/>
                </a:solidFill>
                <a:latin typeface="Arial Narrow" pitchFamily="34" charset="0"/>
              </a:rPr>
            </a:br>
            <a:r>
              <a:rPr lang="en-GB" sz="1600" b="1" dirty="0" smtClean="0">
                <a:solidFill>
                  <a:srgbClr val="FF0000"/>
                </a:solidFill>
                <a:latin typeface="Arial Narrow" pitchFamily="34" charset="0"/>
              </a:rPr>
              <a:t>&amp; </a:t>
            </a:r>
            <a:r>
              <a:rPr lang="en-GB" sz="1600" b="1" dirty="0" smtClean="0">
                <a:solidFill>
                  <a:srgbClr val="FF0000"/>
                </a:solidFill>
                <a:latin typeface="Arial Narrow" pitchFamily="34" charset="0"/>
              </a:rPr>
              <a:t>O</a:t>
            </a:r>
            <a:r>
              <a:rPr lang="en-GB" sz="1600" b="1" dirty="0" smtClean="0">
                <a:solidFill>
                  <a:srgbClr val="FF0000"/>
                </a:solidFill>
                <a:latin typeface="Arial Narrow" pitchFamily="34" charset="0"/>
              </a:rPr>
              <a:t>peration principles</a:t>
            </a:r>
            <a:endParaRPr lang="en-GB" sz="1600" b="1" dirty="0">
              <a:solidFill>
                <a:srgbClr val="FF0000"/>
              </a:solidFill>
              <a:latin typeface="Arial Narrow" pitchFamily="34" charset="0"/>
            </a:endParaRPr>
          </a:p>
        </p:txBody>
      </p:sp>
      <p:sp>
        <p:nvSpPr>
          <p:cNvPr id="13322" name="Oval 12"/>
          <p:cNvSpPr>
            <a:spLocks noChangeArrowheads="1"/>
          </p:cNvSpPr>
          <p:nvPr/>
        </p:nvSpPr>
        <p:spPr bwMode="auto">
          <a:xfrm>
            <a:off x="4355976" y="2539380"/>
            <a:ext cx="1187032" cy="241743"/>
          </a:xfrm>
          <a:prstGeom prst="ellipse">
            <a:avLst/>
          </a:prstGeom>
          <a:solidFill>
            <a:srgbClr val="FFFFFF"/>
          </a:solidFill>
          <a:ln w="9525">
            <a:solidFill>
              <a:srgbClr val="000000"/>
            </a:solidFill>
            <a:round/>
            <a:headEnd/>
            <a:tailEnd/>
          </a:ln>
        </p:spPr>
        <p:txBody>
          <a:bodyPr/>
          <a:lstStyle/>
          <a:p>
            <a:endParaRPr lang="en-GB">
              <a:latin typeface="Avenir 55 Roman"/>
            </a:endParaRPr>
          </a:p>
        </p:txBody>
      </p:sp>
      <p:sp>
        <p:nvSpPr>
          <p:cNvPr id="13323" name="Freeform 13"/>
          <p:cNvSpPr>
            <a:spLocks/>
          </p:cNvSpPr>
          <p:nvPr/>
        </p:nvSpPr>
        <p:spPr bwMode="auto">
          <a:xfrm>
            <a:off x="5530043" y="2683945"/>
            <a:ext cx="7609" cy="1302654"/>
          </a:xfrm>
          <a:custGeom>
            <a:avLst/>
            <a:gdLst>
              <a:gd name="T0" fmla="*/ 0 w 15"/>
              <a:gd name="T1" fmla="*/ 0 h 2194"/>
              <a:gd name="T2" fmla="*/ 0 w 15"/>
              <a:gd name="T3" fmla="*/ 2147483647 h 2194"/>
              <a:gd name="T4" fmla="*/ 0 60000 65536"/>
              <a:gd name="T5" fmla="*/ 0 60000 65536"/>
              <a:gd name="T6" fmla="*/ 0 w 15"/>
              <a:gd name="T7" fmla="*/ 0 h 2194"/>
              <a:gd name="T8" fmla="*/ 15 w 15"/>
              <a:gd name="T9" fmla="*/ 2194 h 2194"/>
            </a:gdLst>
            <a:ahLst/>
            <a:cxnLst>
              <a:cxn ang="T4">
                <a:pos x="T0" y="T1"/>
              </a:cxn>
              <a:cxn ang="T5">
                <a:pos x="T2" y="T3"/>
              </a:cxn>
            </a:cxnLst>
            <a:rect l="T6" t="T7" r="T8" b="T9"/>
            <a:pathLst>
              <a:path w="15" h="2194">
                <a:moveTo>
                  <a:pt x="0" y="0"/>
                </a:moveTo>
                <a:lnTo>
                  <a:pt x="15" y="2194"/>
                </a:lnTo>
              </a:path>
            </a:pathLst>
          </a:custGeom>
          <a:noFill/>
          <a:ln w="9525">
            <a:solidFill>
              <a:srgbClr val="000000"/>
            </a:solidFill>
            <a:round/>
            <a:headEnd/>
            <a:tailEnd/>
          </a:ln>
        </p:spPr>
        <p:txBody>
          <a:bodyPr/>
          <a:lstStyle/>
          <a:p>
            <a:endParaRPr lang="en-GB">
              <a:latin typeface="Avenir 55 Roman"/>
            </a:endParaRPr>
          </a:p>
        </p:txBody>
      </p:sp>
      <p:sp>
        <p:nvSpPr>
          <p:cNvPr id="13324" name="Freeform 14"/>
          <p:cNvSpPr>
            <a:spLocks/>
          </p:cNvSpPr>
          <p:nvPr/>
        </p:nvSpPr>
        <p:spPr bwMode="auto">
          <a:xfrm>
            <a:off x="4338852" y="2709848"/>
            <a:ext cx="0" cy="1310510"/>
          </a:xfrm>
          <a:custGeom>
            <a:avLst/>
            <a:gdLst>
              <a:gd name="T0" fmla="*/ 0 w 1"/>
              <a:gd name="T1" fmla="*/ 0 h 2215"/>
              <a:gd name="T2" fmla="*/ 0 w 1"/>
              <a:gd name="T3" fmla="*/ 2147483647 h 2215"/>
              <a:gd name="T4" fmla="*/ 0 60000 65536"/>
              <a:gd name="T5" fmla="*/ 0 60000 65536"/>
              <a:gd name="T6" fmla="*/ 0 w 1"/>
              <a:gd name="T7" fmla="*/ 0 h 2215"/>
              <a:gd name="T8" fmla="*/ 0 w 1"/>
              <a:gd name="T9" fmla="*/ 2215 h 2215"/>
            </a:gdLst>
            <a:ahLst/>
            <a:cxnLst>
              <a:cxn ang="T4">
                <a:pos x="T0" y="T1"/>
              </a:cxn>
              <a:cxn ang="T5">
                <a:pos x="T2" y="T3"/>
              </a:cxn>
            </a:cxnLst>
            <a:rect l="T6" t="T7" r="T8" b="T9"/>
            <a:pathLst>
              <a:path w="1" h="2215">
                <a:moveTo>
                  <a:pt x="0" y="0"/>
                </a:moveTo>
                <a:lnTo>
                  <a:pt x="0" y="2215"/>
                </a:lnTo>
              </a:path>
            </a:pathLst>
          </a:custGeom>
          <a:noFill/>
          <a:ln w="9525">
            <a:solidFill>
              <a:srgbClr val="000000"/>
            </a:solidFill>
            <a:round/>
            <a:headEnd/>
            <a:tailEnd/>
          </a:ln>
        </p:spPr>
        <p:txBody>
          <a:bodyPr/>
          <a:lstStyle/>
          <a:p>
            <a:endParaRPr lang="en-GB">
              <a:latin typeface="Avenir 55 Roman"/>
            </a:endParaRPr>
          </a:p>
        </p:txBody>
      </p:sp>
      <p:sp>
        <p:nvSpPr>
          <p:cNvPr id="13325" name="Freeform 16"/>
          <p:cNvSpPr>
            <a:spLocks/>
          </p:cNvSpPr>
          <p:nvPr/>
        </p:nvSpPr>
        <p:spPr bwMode="auto">
          <a:xfrm>
            <a:off x="3722249" y="2923674"/>
            <a:ext cx="616603" cy="415526"/>
          </a:xfrm>
          <a:custGeom>
            <a:avLst/>
            <a:gdLst>
              <a:gd name="T0" fmla="*/ 2147483647 w 1224"/>
              <a:gd name="T1" fmla="*/ 0 h 773"/>
              <a:gd name="T2" fmla="*/ 0 w 1224"/>
              <a:gd name="T3" fmla="*/ 2147483647 h 773"/>
              <a:gd name="T4" fmla="*/ 0 60000 65536"/>
              <a:gd name="T5" fmla="*/ 0 60000 65536"/>
              <a:gd name="T6" fmla="*/ 0 w 1224"/>
              <a:gd name="T7" fmla="*/ 0 h 773"/>
              <a:gd name="T8" fmla="*/ 1224 w 1224"/>
              <a:gd name="T9" fmla="*/ 773 h 773"/>
            </a:gdLst>
            <a:ahLst/>
            <a:cxnLst>
              <a:cxn ang="T4">
                <a:pos x="T0" y="T1"/>
              </a:cxn>
              <a:cxn ang="T5">
                <a:pos x="T2" y="T3"/>
              </a:cxn>
            </a:cxnLst>
            <a:rect l="T6" t="T7" r="T8" b="T9"/>
            <a:pathLst>
              <a:path w="1224" h="773">
                <a:moveTo>
                  <a:pt x="1224" y="0"/>
                </a:moveTo>
                <a:lnTo>
                  <a:pt x="0" y="773"/>
                </a:lnTo>
              </a:path>
            </a:pathLst>
          </a:custGeom>
          <a:noFill/>
          <a:ln w="19050">
            <a:solidFill>
              <a:srgbClr val="000000"/>
            </a:solidFill>
            <a:round/>
            <a:headEnd type="triangle" w="med" len="med"/>
            <a:tailEnd type="triangle" w="med" len="med"/>
          </a:ln>
        </p:spPr>
        <p:txBody>
          <a:bodyPr/>
          <a:lstStyle/>
          <a:p>
            <a:endParaRPr lang="en-GB">
              <a:latin typeface="Avenir 55 Roman"/>
            </a:endParaRPr>
          </a:p>
        </p:txBody>
      </p:sp>
      <p:sp>
        <p:nvSpPr>
          <p:cNvPr id="13326" name="Freeform 17"/>
          <p:cNvSpPr>
            <a:spLocks/>
          </p:cNvSpPr>
          <p:nvPr/>
        </p:nvSpPr>
        <p:spPr bwMode="auto">
          <a:xfrm>
            <a:off x="5021791" y="3818463"/>
            <a:ext cx="893246" cy="818677"/>
          </a:xfrm>
          <a:custGeom>
            <a:avLst/>
            <a:gdLst>
              <a:gd name="T0" fmla="*/ 0 w 1089"/>
              <a:gd name="T1" fmla="*/ 0 h 1265"/>
              <a:gd name="T2" fmla="*/ 2147483647 w 1089"/>
              <a:gd name="T3" fmla="*/ 2147483647 h 1265"/>
              <a:gd name="T4" fmla="*/ 0 60000 65536"/>
              <a:gd name="T5" fmla="*/ 0 60000 65536"/>
              <a:gd name="T6" fmla="*/ 0 w 1089"/>
              <a:gd name="T7" fmla="*/ 0 h 1265"/>
              <a:gd name="T8" fmla="*/ 1089 w 1089"/>
              <a:gd name="T9" fmla="*/ 1265 h 1265"/>
            </a:gdLst>
            <a:ahLst/>
            <a:cxnLst>
              <a:cxn ang="T4">
                <a:pos x="T0" y="T1"/>
              </a:cxn>
              <a:cxn ang="T5">
                <a:pos x="T2" y="T3"/>
              </a:cxn>
            </a:cxnLst>
            <a:rect l="T6" t="T7" r="T8" b="T9"/>
            <a:pathLst>
              <a:path w="1089" h="1265">
                <a:moveTo>
                  <a:pt x="0" y="0"/>
                </a:moveTo>
                <a:lnTo>
                  <a:pt x="1089" y="1265"/>
                </a:lnTo>
              </a:path>
            </a:pathLst>
          </a:custGeom>
          <a:noFill/>
          <a:ln w="28575">
            <a:solidFill>
              <a:schemeClr val="tx1"/>
            </a:solidFill>
            <a:round/>
            <a:headEnd type="triangle" w="med" len="med"/>
            <a:tailEnd type="triangle" w="med" len="med"/>
          </a:ln>
        </p:spPr>
        <p:txBody>
          <a:bodyPr/>
          <a:lstStyle/>
          <a:p>
            <a:endParaRPr lang="en-GB">
              <a:latin typeface="Avenir 55 Roman"/>
            </a:endParaRPr>
          </a:p>
        </p:txBody>
      </p:sp>
      <p:sp>
        <p:nvSpPr>
          <p:cNvPr id="13327" name="Freeform 18"/>
          <p:cNvSpPr>
            <a:spLocks/>
          </p:cNvSpPr>
          <p:nvPr/>
        </p:nvSpPr>
        <p:spPr bwMode="auto">
          <a:xfrm>
            <a:off x="5250048" y="2881935"/>
            <a:ext cx="879550" cy="494977"/>
          </a:xfrm>
          <a:custGeom>
            <a:avLst/>
            <a:gdLst>
              <a:gd name="T0" fmla="*/ 0 w 1065"/>
              <a:gd name="T1" fmla="*/ 0 h 742"/>
              <a:gd name="T2" fmla="*/ 2147483647 w 1065"/>
              <a:gd name="T3" fmla="*/ 2147483647 h 742"/>
              <a:gd name="T4" fmla="*/ 0 60000 65536"/>
              <a:gd name="T5" fmla="*/ 0 60000 65536"/>
              <a:gd name="T6" fmla="*/ 0 w 1065"/>
              <a:gd name="T7" fmla="*/ 0 h 742"/>
              <a:gd name="T8" fmla="*/ 1065 w 1065"/>
              <a:gd name="T9" fmla="*/ 742 h 742"/>
            </a:gdLst>
            <a:ahLst/>
            <a:cxnLst>
              <a:cxn ang="T4">
                <a:pos x="T0" y="T1"/>
              </a:cxn>
              <a:cxn ang="T5">
                <a:pos x="T2" y="T3"/>
              </a:cxn>
            </a:cxnLst>
            <a:rect l="T6" t="T7" r="T8" b="T9"/>
            <a:pathLst>
              <a:path w="1065" h="742">
                <a:moveTo>
                  <a:pt x="0" y="0"/>
                </a:moveTo>
                <a:lnTo>
                  <a:pt x="1065" y="742"/>
                </a:lnTo>
              </a:path>
            </a:pathLst>
          </a:custGeom>
          <a:noFill/>
          <a:ln w="19050">
            <a:solidFill>
              <a:srgbClr val="000000"/>
            </a:solidFill>
            <a:round/>
            <a:headEnd type="triangle" w="med" len="med"/>
            <a:tailEnd type="triangle" w="med" len="med"/>
          </a:ln>
        </p:spPr>
        <p:txBody>
          <a:bodyPr/>
          <a:lstStyle/>
          <a:p>
            <a:endParaRPr lang="en-GB">
              <a:latin typeface="Avenir 55 Roman"/>
            </a:endParaRPr>
          </a:p>
        </p:txBody>
      </p:sp>
      <p:sp>
        <p:nvSpPr>
          <p:cNvPr id="13328" name="Line 19"/>
          <p:cNvSpPr>
            <a:spLocks noChangeShapeType="1"/>
          </p:cNvSpPr>
          <p:nvPr/>
        </p:nvSpPr>
        <p:spPr bwMode="auto">
          <a:xfrm flipH="1" flipV="1">
            <a:off x="4200067" y="4862037"/>
            <a:ext cx="1652579" cy="0"/>
          </a:xfrm>
          <a:prstGeom prst="line">
            <a:avLst/>
          </a:prstGeom>
          <a:noFill/>
          <a:ln w="28575">
            <a:solidFill>
              <a:schemeClr val="tx1"/>
            </a:solidFill>
            <a:round/>
            <a:headEnd type="triangle" w="med" len="med"/>
            <a:tailEnd type="triangle" w="med" len="med"/>
          </a:ln>
        </p:spPr>
        <p:txBody>
          <a:bodyPr/>
          <a:lstStyle/>
          <a:p>
            <a:endParaRPr lang="fr-FR"/>
          </a:p>
        </p:txBody>
      </p:sp>
      <p:sp>
        <p:nvSpPr>
          <p:cNvPr id="13329" name="Line 20"/>
          <p:cNvSpPr>
            <a:spLocks noChangeShapeType="1"/>
          </p:cNvSpPr>
          <p:nvPr/>
        </p:nvSpPr>
        <p:spPr bwMode="auto">
          <a:xfrm flipH="1" flipV="1">
            <a:off x="4200067" y="3563904"/>
            <a:ext cx="1652579" cy="0"/>
          </a:xfrm>
          <a:prstGeom prst="line">
            <a:avLst/>
          </a:prstGeom>
          <a:noFill/>
          <a:ln w="19050">
            <a:solidFill>
              <a:srgbClr val="000000"/>
            </a:solidFill>
            <a:round/>
            <a:headEnd type="triangle" w="med" len="med"/>
            <a:tailEnd type="triangle" w="med" len="med"/>
          </a:ln>
        </p:spPr>
        <p:txBody>
          <a:bodyPr/>
          <a:lstStyle/>
          <a:p>
            <a:endParaRPr lang="fr-FR"/>
          </a:p>
        </p:txBody>
      </p:sp>
      <p:sp>
        <p:nvSpPr>
          <p:cNvPr id="13330" name="Freeform 21"/>
          <p:cNvSpPr>
            <a:spLocks/>
          </p:cNvSpPr>
          <p:nvPr/>
        </p:nvSpPr>
        <p:spPr bwMode="auto">
          <a:xfrm>
            <a:off x="5481349" y="2790797"/>
            <a:ext cx="1707361" cy="232561"/>
          </a:xfrm>
          <a:custGeom>
            <a:avLst/>
            <a:gdLst>
              <a:gd name="T0" fmla="*/ 2147483647 w 2622"/>
              <a:gd name="T1" fmla="*/ 2147483647 h 396"/>
              <a:gd name="T2" fmla="*/ 0 w 2622"/>
              <a:gd name="T3" fmla="*/ 0 h 396"/>
              <a:gd name="T4" fmla="*/ 0 60000 65536"/>
              <a:gd name="T5" fmla="*/ 0 60000 65536"/>
              <a:gd name="T6" fmla="*/ 0 w 2622"/>
              <a:gd name="T7" fmla="*/ 0 h 396"/>
              <a:gd name="T8" fmla="*/ 2622 w 2622"/>
              <a:gd name="T9" fmla="*/ 396 h 396"/>
            </a:gdLst>
            <a:ahLst/>
            <a:cxnLst>
              <a:cxn ang="T4">
                <a:pos x="T0" y="T1"/>
              </a:cxn>
              <a:cxn ang="T5">
                <a:pos x="T2" y="T3"/>
              </a:cxn>
            </a:cxnLst>
            <a:rect l="T6" t="T7" r="T8" b="T9"/>
            <a:pathLst>
              <a:path w="2622" h="396">
                <a:moveTo>
                  <a:pt x="2622" y="396"/>
                </a:moveTo>
                <a:lnTo>
                  <a:pt x="0" y="0"/>
                </a:lnTo>
              </a:path>
            </a:pathLst>
          </a:custGeom>
          <a:noFill/>
          <a:ln w="19050">
            <a:solidFill>
              <a:srgbClr val="000000"/>
            </a:solidFill>
            <a:round/>
            <a:headEnd type="triangle" w="med" len="med"/>
            <a:tailEnd type="triangle" w="med" len="med"/>
          </a:ln>
        </p:spPr>
        <p:txBody>
          <a:bodyPr/>
          <a:lstStyle/>
          <a:p>
            <a:endParaRPr lang="en-GB">
              <a:latin typeface="Avenir 55 Roman"/>
            </a:endParaRPr>
          </a:p>
        </p:txBody>
      </p:sp>
      <p:sp>
        <p:nvSpPr>
          <p:cNvPr id="13331" name="Freeform 22"/>
          <p:cNvSpPr>
            <a:spLocks/>
          </p:cNvSpPr>
          <p:nvPr/>
        </p:nvSpPr>
        <p:spPr bwMode="auto">
          <a:xfrm>
            <a:off x="5481349" y="3834177"/>
            <a:ext cx="1660188" cy="342555"/>
          </a:xfrm>
          <a:custGeom>
            <a:avLst/>
            <a:gdLst>
              <a:gd name="T0" fmla="*/ 2147483647 w 2550"/>
              <a:gd name="T1" fmla="*/ 2147483647 h 585"/>
              <a:gd name="T2" fmla="*/ 0 w 2550"/>
              <a:gd name="T3" fmla="*/ 0 h 585"/>
              <a:gd name="T4" fmla="*/ 0 60000 65536"/>
              <a:gd name="T5" fmla="*/ 0 60000 65536"/>
              <a:gd name="T6" fmla="*/ 0 w 2550"/>
              <a:gd name="T7" fmla="*/ 0 h 585"/>
              <a:gd name="T8" fmla="*/ 2550 w 2550"/>
              <a:gd name="T9" fmla="*/ 585 h 585"/>
            </a:gdLst>
            <a:ahLst/>
            <a:cxnLst>
              <a:cxn ang="T4">
                <a:pos x="T0" y="T1"/>
              </a:cxn>
              <a:cxn ang="T5">
                <a:pos x="T2" y="T3"/>
              </a:cxn>
            </a:cxnLst>
            <a:rect l="T6" t="T7" r="T8" b="T9"/>
            <a:pathLst>
              <a:path w="2550" h="585">
                <a:moveTo>
                  <a:pt x="2550" y="585"/>
                </a:moveTo>
                <a:lnTo>
                  <a:pt x="0" y="0"/>
                </a:lnTo>
              </a:path>
            </a:pathLst>
          </a:custGeom>
          <a:noFill/>
          <a:ln w="19050">
            <a:solidFill>
              <a:srgbClr val="000000"/>
            </a:solidFill>
            <a:round/>
            <a:headEnd type="triangle" w="med" len="med"/>
            <a:tailEnd type="triangle" w="med" len="med"/>
          </a:ln>
        </p:spPr>
        <p:txBody>
          <a:bodyPr/>
          <a:lstStyle/>
          <a:p>
            <a:endParaRPr lang="en-GB">
              <a:latin typeface="Avenir 55 Roman"/>
            </a:endParaRPr>
          </a:p>
        </p:txBody>
      </p:sp>
      <p:sp>
        <p:nvSpPr>
          <p:cNvPr id="13332" name="Oval 23"/>
          <p:cNvSpPr>
            <a:spLocks noChangeArrowheads="1"/>
          </p:cNvSpPr>
          <p:nvPr/>
        </p:nvSpPr>
        <p:spPr bwMode="auto">
          <a:xfrm>
            <a:off x="2906612" y="3314059"/>
            <a:ext cx="1390845" cy="256130"/>
          </a:xfrm>
          <a:prstGeom prst="ellipse">
            <a:avLst/>
          </a:prstGeom>
          <a:solidFill>
            <a:srgbClr val="FFFFFF"/>
          </a:solidFill>
          <a:ln w="9525">
            <a:solidFill>
              <a:srgbClr val="000000"/>
            </a:solidFill>
            <a:round/>
            <a:headEnd/>
            <a:tailEnd/>
          </a:ln>
        </p:spPr>
        <p:txBody>
          <a:bodyPr/>
          <a:lstStyle/>
          <a:p>
            <a:endParaRPr lang="en-GB">
              <a:latin typeface="Avenir 55 Roman"/>
            </a:endParaRPr>
          </a:p>
        </p:txBody>
      </p:sp>
      <p:sp>
        <p:nvSpPr>
          <p:cNvPr id="13333" name="Freeform 25"/>
          <p:cNvSpPr>
            <a:spLocks/>
          </p:cNvSpPr>
          <p:nvPr/>
        </p:nvSpPr>
        <p:spPr bwMode="auto">
          <a:xfrm>
            <a:off x="4292892" y="3446053"/>
            <a:ext cx="0" cy="339413"/>
          </a:xfrm>
          <a:custGeom>
            <a:avLst/>
            <a:gdLst>
              <a:gd name="T0" fmla="*/ 0 w 1"/>
              <a:gd name="T1" fmla="*/ 0 h 570"/>
              <a:gd name="T2" fmla="*/ 0 w 1"/>
              <a:gd name="T3" fmla="*/ 2147483647 h 570"/>
              <a:gd name="T4" fmla="*/ 0 60000 65536"/>
              <a:gd name="T5" fmla="*/ 0 60000 65536"/>
              <a:gd name="T6" fmla="*/ 0 w 1"/>
              <a:gd name="T7" fmla="*/ 0 h 570"/>
              <a:gd name="T8" fmla="*/ 0 w 1"/>
              <a:gd name="T9" fmla="*/ 570 h 570"/>
            </a:gdLst>
            <a:ahLst/>
            <a:cxnLst>
              <a:cxn ang="T4">
                <a:pos x="T0" y="T1"/>
              </a:cxn>
              <a:cxn ang="T5">
                <a:pos x="T2" y="T3"/>
              </a:cxn>
            </a:cxnLst>
            <a:rect l="T6" t="T7" r="T8" b="T9"/>
            <a:pathLst>
              <a:path w="1" h="570">
                <a:moveTo>
                  <a:pt x="0" y="0"/>
                </a:moveTo>
                <a:lnTo>
                  <a:pt x="0" y="570"/>
                </a:lnTo>
              </a:path>
            </a:pathLst>
          </a:custGeom>
          <a:noFill/>
          <a:ln w="9525">
            <a:solidFill>
              <a:srgbClr val="000000"/>
            </a:solidFill>
            <a:round/>
            <a:headEnd/>
            <a:tailEnd/>
          </a:ln>
        </p:spPr>
        <p:txBody>
          <a:bodyPr/>
          <a:lstStyle/>
          <a:p>
            <a:endParaRPr lang="en-GB">
              <a:latin typeface="Avenir 55 Roman"/>
            </a:endParaRPr>
          </a:p>
        </p:txBody>
      </p:sp>
      <p:sp>
        <p:nvSpPr>
          <p:cNvPr id="13334" name="Freeform 26"/>
          <p:cNvSpPr>
            <a:spLocks/>
          </p:cNvSpPr>
          <p:nvPr/>
        </p:nvSpPr>
        <p:spPr bwMode="auto">
          <a:xfrm>
            <a:off x="2908134" y="3446053"/>
            <a:ext cx="1521" cy="303271"/>
          </a:xfrm>
          <a:custGeom>
            <a:avLst/>
            <a:gdLst>
              <a:gd name="T0" fmla="*/ 0 w 1"/>
              <a:gd name="T1" fmla="*/ 0 h 510"/>
              <a:gd name="T2" fmla="*/ 0 w 1"/>
              <a:gd name="T3" fmla="*/ 2147483647 h 510"/>
              <a:gd name="T4" fmla="*/ 0 60000 65536"/>
              <a:gd name="T5" fmla="*/ 0 60000 65536"/>
              <a:gd name="T6" fmla="*/ 0 w 1"/>
              <a:gd name="T7" fmla="*/ 0 h 510"/>
              <a:gd name="T8" fmla="*/ 1 w 1"/>
              <a:gd name="T9" fmla="*/ 510 h 510"/>
            </a:gdLst>
            <a:ahLst/>
            <a:cxnLst>
              <a:cxn ang="T4">
                <a:pos x="T0" y="T1"/>
              </a:cxn>
              <a:cxn ang="T5">
                <a:pos x="T2" y="T3"/>
              </a:cxn>
            </a:cxnLst>
            <a:rect l="T6" t="T7" r="T8" b="T9"/>
            <a:pathLst>
              <a:path w="1" h="510">
                <a:moveTo>
                  <a:pt x="0" y="0"/>
                </a:moveTo>
                <a:lnTo>
                  <a:pt x="0" y="510"/>
                </a:lnTo>
              </a:path>
            </a:pathLst>
          </a:custGeom>
          <a:noFill/>
          <a:ln w="9525">
            <a:solidFill>
              <a:srgbClr val="000000"/>
            </a:solidFill>
            <a:round/>
            <a:headEnd/>
            <a:tailEnd/>
          </a:ln>
        </p:spPr>
        <p:txBody>
          <a:bodyPr/>
          <a:lstStyle/>
          <a:p>
            <a:endParaRPr lang="en-GB">
              <a:latin typeface="Avenir 55 Roman"/>
            </a:endParaRPr>
          </a:p>
        </p:txBody>
      </p:sp>
      <p:sp>
        <p:nvSpPr>
          <p:cNvPr id="13335" name="Oval 27"/>
          <p:cNvSpPr>
            <a:spLocks noChangeArrowheads="1"/>
          </p:cNvSpPr>
          <p:nvPr/>
        </p:nvSpPr>
        <p:spPr bwMode="auto">
          <a:xfrm>
            <a:off x="5770474" y="4586857"/>
            <a:ext cx="1389324" cy="256130"/>
          </a:xfrm>
          <a:prstGeom prst="ellipse">
            <a:avLst/>
          </a:prstGeom>
          <a:noFill/>
          <a:ln w="9525">
            <a:solidFill>
              <a:srgbClr val="000000"/>
            </a:solidFill>
            <a:round/>
            <a:headEnd/>
            <a:tailEnd/>
          </a:ln>
        </p:spPr>
        <p:txBody>
          <a:bodyPr/>
          <a:lstStyle/>
          <a:p>
            <a:endParaRPr lang="en-GB">
              <a:latin typeface="Avenir 55 Roman"/>
            </a:endParaRPr>
          </a:p>
        </p:txBody>
      </p:sp>
      <p:sp>
        <p:nvSpPr>
          <p:cNvPr id="13336" name="Freeform 29"/>
          <p:cNvSpPr>
            <a:spLocks/>
          </p:cNvSpPr>
          <p:nvPr/>
        </p:nvSpPr>
        <p:spPr bwMode="auto">
          <a:xfrm flipH="1">
            <a:off x="7089799" y="4731421"/>
            <a:ext cx="66955" cy="553117"/>
          </a:xfrm>
          <a:custGeom>
            <a:avLst/>
            <a:gdLst>
              <a:gd name="T0" fmla="*/ 0 w 1"/>
              <a:gd name="T1" fmla="*/ 0 h 519"/>
              <a:gd name="T2" fmla="*/ 0 w 1"/>
              <a:gd name="T3" fmla="*/ 2147483647 h 519"/>
              <a:gd name="T4" fmla="*/ 0 60000 65536"/>
              <a:gd name="T5" fmla="*/ 0 60000 65536"/>
              <a:gd name="T6" fmla="*/ 0 w 1"/>
              <a:gd name="T7" fmla="*/ 0 h 519"/>
              <a:gd name="T8" fmla="*/ 0 w 1"/>
              <a:gd name="T9" fmla="*/ 519 h 519"/>
            </a:gdLst>
            <a:ahLst/>
            <a:cxnLst>
              <a:cxn ang="T4">
                <a:pos x="T0" y="T1"/>
              </a:cxn>
              <a:cxn ang="T5">
                <a:pos x="T2" y="T3"/>
              </a:cxn>
            </a:cxnLst>
            <a:rect l="T6" t="T7" r="T8" b="T9"/>
            <a:pathLst>
              <a:path w="1" h="519">
                <a:moveTo>
                  <a:pt x="0" y="0"/>
                </a:moveTo>
                <a:lnTo>
                  <a:pt x="0" y="519"/>
                </a:lnTo>
              </a:path>
            </a:pathLst>
          </a:custGeom>
          <a:noFill/>
          <a:ln w="9525">
            <a:solidFill>
              <a:srgbClr val="000000"/>
            </a:solidFill>
            <a:round/>
            <a:headEnd/>
            <a:tailEnd/>
          </a:ln>
        </p:spPr>
        <p:txBody>
          <a:bodyPr/>
          <a:lstStyle/>
          <a:p>
            <a:endParaRPr lang="en-GB">
              <a:latin typeface="Avenir 55 Roman"/>
            </a:endParaRPr>
          </a:p>
        </p:txBody>
      </p:sp>
      <p:sp>
        <p:nvSpPr>
          <p:cNvPr id="13337" name="Freeform 30"/>
          <p:cNvSpPr>
            <a:spLocks/>
          </p:cNvSpPr>
          <p:nvPr/>
        </p:nvSpPr>
        <p:spPr bwMode="auto">
          <a:xfrm>
            <a:off x="5771996" y="4718851"/>
            <a:ext cx="82172" cy="303271"/>
          </a:xfrm>
          <a:custGeom>
            <a:avLst/>
            <a:gdLst>
              <a:gd name="T0" fmla="*/ 0 w 1"/>
              <a:gd name="T1" fmla="*/ 0 h 510"/>
              <a:gd name="T2" fmla="*/ 0 w 1"/>
              <a:gd name="T3" fmla="*/ 2147483647 h 510"/>
              <a:gd name="T4" fmla="*/ 0 60000 65536"/>
              <a:gd name="T5" fmla="*/ 0 60000 65536"/>
              <a:gd name="T6" fmla="*/ 0 w 1"/>
              <a:gd name="T7" fmla="*/ 0 h 510"/>
              <a:gd name="T8" fmla="*/ 1 w 1"/>
              <a:gd name="T9" fmla="*/ 510 h 510"/>
            </a:gdLst>
            <a:ahLst/>
            <a:cxnLst>
              <a:cxn ang="T4">
                <a:pos x="T0" y="T1"/>
              </a:cxn>
              <a:cxn ang="T5">
                <a:pos x="T2" y="T3"/>
              </a:cxn>
            </a:cxnLst>
            <a:rect l="T6" t="T7" r="T8" b="T9"/>
            <a:pathLst>
              <a:path w="1" h="510">
                <a:moveTo>
                  <a:pt x="0" y="0"/>
                </a:moveTo>
                <a:lnTo>
                  <a:pt x="0" y="510"/>
                </a:lnTo>
              </a:path>
            </a:pathLst>
          </a:custGeom>
          <a:noFill/>
          <a:ln w="9525">
            <a:solidFill>
              <a:srgbClr val="000000"/>
            </a:solidFill>
            <a:round/>
            <a:headEnd/>
            <a:tailEnd/>
          </a:ln>
        </p:spPr>
        <p:txBody>
          <a:bodyPr/>
          <a:lstStyle/>
          <a:p>
            <a:endParaRPr lang="en-GB">
              <a:latin typeface="Avenir 55 Roman"/>
            </a:endParaRPr>
          </a:p>
        </p:txBody>
      </p:sp>
      <p:sp>
        <p:nvSpPr>
          <p:cNvPr id="13338" name="Oval 31"/>
          <p:cNvSpPr>
            <a:spLocks noChangeArrowheads="1"/>
          </p:cNvSpPr>
          <p:nvPr/>
        </p:nvSpPr>
        <p:spPr bwMode="auto">
          <a:xfrm>
            <a:off x="7159798" y="2625805"/>
            <a:ext cx="1390845" cy="252988"/>
          </a:xfrm>
          <a:prstGeom prst="ellipse">
            <a:avLst/>
          </a:prstGeom>
          <a:solidFill>
            <a:srgbClr val="FFFFFF"/>
          </a:solidFill>
          <a:ln w="9525">
            <a:solidFill>
              <a:srgbClr val="000000"/>
            </a:solidFill>
            <a:round/>
            <a:headEnd/>
            <a:tailEnd/>
          </a:ln>
        </p:spPr>
        <p:txBody>
          <a:bodyPr/>
          <a:lstStyle/>
          <a:p>
            <a:endParaRPr lang="en-GB">
              <a:latin typeface="Avenir 55 Roman"/>
            </a:endParaRPr>
          </a:p>
        </p:txBody>
      </p:sp>
      <p:sp>
        <p:nvSpPr>
          <p:cNvPr id="13339" name="Freeform 33"/>
          <p:cNvSpPr>
            <a:spLocks/>
          </p:cNvSpPr>
          <p:nvPr/>
        </p:nvSpPr>
        <p:spPr bwMode="auto">
          <a:xfrm>
            <a:off x="8555207" y="2756227"/>
            <a:ext cx="0" cy="505976"/>
          </a:xfrm>
          <a:custGeom>
            <a:avLst/>
            <a:gdLst>
              <a:gd name="T0" fmla="*/ 0 w 1"/>
              <a:gd name="T1" fmla="*/ 0 h 855"/>
              <a:gd name="T2" fmla="*/ 0 w 1"/>
              <a:gd name="T3" fmla="*/ 2147483647 h 855"/>
              <a:gd name="T4" fmla="*/ 0 60000 65536"/>
              <a:gd name="T5" fmla="*/ 0 60000 65536"/>
              <a:gd name="T6" fmla="*/ 0 w 1"/>
              <a:gd name="T7" fmla="*/ 0 h 855"/>
              <a:gd name="T8" fmla="*/ 0 w 1"/>
              <a:gd name="T9" fmla="*/ 855 h 855"/>
            </a:gdLst>
            <a:ahLst/>
            <a:cxnLst>
              <a:cxn ang="T4">
                <a:pos x="T0" y="T1"/>
              </a:cxn>
              <a:cxn ang="T5">
                <a:pos x="T2" y="T3"/>
              </a:cxn>
            </a:cxnLst>
            <a:rect l="T6" t="T7" r="T8" b="T9"/>
            <a:pathLst>
              <a:path w="1" h="855">
                <a:moveTo>
                  <a:pt x="0" y="0"/>
                </a:moveTo>
                <a:lnTo>
                  <a:pt x="0" y="855"/>
                </a:lnTo>
              </a:path>
            </a:pathLst>
          </a:custGeom>
          <a:noFill/>
          <a:ln w="9525">
            <a:solidFill>
              <a:srgbClr val="000000"/>
            </a:solidFill>
            <a:round/>
            <a:headEnd/>
            <a:tailEnd/>
          </a:ln>
        </p:spPr>
        <p:txBody>
          <a:bodyPr/>
          <a:lstStyle/>
          <a:p>
            <a:endParaRPr lang="en-GB">
              <a:latin typeface="Avenir 55 Roman"/>
            </a:endParaRPr>
          </a:p>
        </p:txBody>
      </p:sp>
      <p:sp>
        <p:nvSpPr>
          <p:cNvPr id="13340" name="Freeform 34"/>
          <p:cNvSpPr>
            <a:spLocks/>
          </p:cNvSpPr>
          <p:nvPr/>
        </p:nvSpPr>
        <p:spPr bwMode="auto">
          <a:xfrm>
            <a:off x="7159798" y="2757799"/>
            <a:ext cx="3043" cy="468264"/>
          </a:xfrm>
          <a:custGeom>
            <a:avLst/>
            <a:gdLst>
              <a:gd name="T0" fmla="*/ 2147483647 w 3"/>
              <a:gd name="T1" fmla="*/ 0 h 792"/>
              <a:gd name="T2" fmla="*/ 0 w 3"/>
              <a:gd name="T3" fmla="*/ 2147483647 h 792"/>
              <a:gd name="T4" fmla="*/ 0 60000 65536"/>
              <a:gd name="T5" fmla="*/ 0 60000 65536"/>
              <a:gd name="T6" fmla="*/ 0 w 3"/>
              <a:gd name="T7" fmla="*/ 0 h 792"/>
              <a:gd name="T8" fmla="*/ 3 w 3"/>
              <a:gd name="T9" fmla="*/ 792 h 792"/>
            </a:gdLst>
            <a:ahLst/>
            <a:cxnLst>
              <a:cxn ang="T4">
                <a:pos x="T0" y="T1"/>
              </a:cxn>
              <a:cxn ang="T5">
                <a:pos x="T2" y="T3"/>
              </a:cxn>
            </a:cxnLst>
            <a:rect l="T6" t="T7" r="T8" b="T9"/>
            <a:pathLst>
              <a:path w="3" h="792">
                <a:moveTo>
                  <a:pt x="3" y="0"/>
                </a:moveTo>
                <a:lnTo>
                  <a:pt x="0" y="792"/>
                </a:lnTo>
              </a:path>
            </a:pathLst>
          </a:custGeom>
          <a:noFill/>
          <a:ln w="9525">
            <a:solidFill>
              <a:srgbClr val="000000"/>
            </a:solidFill>
            <a:round/>
            <a:headEnd/>
            <a:tailEnd/>
          </a:ln>
        </p:spPr>
        <p:txBody>
          <a:bodyPr/>
          <a:lstStyle/>
          <a:p>
            <a:endParaRPr lang="en-GB">
              <a:latin typeface="Avenir 55 Roman"/>
            </a:endParaRPr>
          </a:p>
        </p:txBody>
      </p:sp>
      <p:sp>
        <p:nvSpPr>
          <p:cNvPr id="13341" name="Line 35"/>
          <p:cNvSpPr>
            <a:spLocks noChangeShapeType="1"/>
          </p:cNvSpPr>
          <p:nvPr/>
        </p:nvSpPr>
        <p:spPr bwMode="auto">
          <a:xfrm flipH="1">
            <a:off x="7129363" y="4663853"/>
            <a:ext cx="459557" cy="317414"/>
          </a:xfrm>
          <a:prstGeom prst="line">
            <a:avLst/>
          </a:prstGeom>
          <a:noFill/>
          <a:ln w="28575">
            <a:solidFill>
              <a:schemeClr val="tx1"/>
            </a:solidFill>
            <a:round/>
            <a:headEnd type="triangle" w="med" len="med"/>
            <a:tailEnd type="triangle" w="med" len="med"/>
          </a:ln>
        </p:spPr>
        <p:txBody>
          <a:bodyPr/>
          <a:lstStyle/>
          <a:p>
            <a:endParaRPr lang="fr-FR"/>
          </a:p>
        </p:txBody>
      </p:sp>
      <p:sp>
        <p:nvSpPr>
          <p:cNvPr id="13342" name="Line 36"/>
          <p:cNvSpPr>
            <a:spLocks noChangeShapeType="1"/>
          </p:cNvSpPr>
          <p:nvPr/>
        </p:nvSpPr>
        <p:spPr bwMode="auto">
          <a:xfrm flipH="1">
            <a:off x="7123276" y="3356485"/>
            <a:ext cx="610206" cy="342555"/>
          </a:xfrm>
          <a:prstGeom prst="line">
            <a:avLst/>
          </a:prstGeom>
          <a:noFill/>
          <a:ln w="19050">
            <a:solidFill>
              <a:srgbClr val="000000"/>
            </a:solidFill>
            <a:round/>
            <a:headEnd type="triangle" w="med" len="med"/>
            <a:tailEnd type="triangle" w="med" len="med"/>
          </a:ln>
        </p:spPr>
        <p:txBody>
          <a:bodyPr/>
          <a:lstStyle/>
          <a:p>
            <a:endParaRPr lang="fr-FR"/>
          </a:p>
        </p:txBody>
      </p:sp>
      <p:sp>
        <p:nvSpPr>
          <p:cNvPr id="13343" name="Oval 37"/>
          <p:cNvSpPr>
            <a:spLocks noChangeArrowheads="1"/>
          </p:cNvSpPr>
          <p:nvPr/>
        </p:nvSpPr>
        <p:spPr bwMode="auto">
          <a:xfrm>
            <a:off x="7159798" y="3904888"/>
            <a:ext cx="1390845" cy="257702"/>
          </a:xfrm>
          <a:prstGeom prst="ellipse">
            <a:avLst/>
          </a:prstGeom>
          <a:solidFill>
            <a:srgbClr val="FFFFFF"/>
          </a:solidFill>
          <a:ln w="9525">
            <a:solidFill>
              <a:srgbClr val="000000"/>
            </a:solidFill>
            <a:round/>
            <a:headEnd/>
            <a:tailEnd/>
          </a:ln>
        </p:spPr>
        <p:txBody>
          <a:bodyPr/>
          <a:lstStyle/>
          <a:p>
            <a:endParaRPr lang="en-GB">
              <a:latin typeface="Avenir 55 Roman"/>
            </a:endParaRPr>
          </a:p>
        </p:txBody>
      </p:sp>
      <p:sp>
        <p:nvSpPr>
          <p:cNvPr id="13344" name="Freeform 39"/>
          <p:cNvSpPr>
            <a:spLocks/>
          </p:cNvSpPr>
          <p:nvPr/>
        </p:nvSpPr>
        <p:spPr bwMode="auto">
          <a:xfrm>
            <a:off x="8544556" y="4035310"/>
            <a:ext cx="6087" cy="518547"/>
          </a:xfrm>
          <a:custGeom>
            <a:avLst/>
            <a:gdLst>
              <a:gd name="T0" fmla="*/ 0 w 12"/>
              <a:gd name="T1" fmla="*/ 0 h 876"/>
              <a:gd name="T2" fmla="*/ 0 w 12"/>
              <a:gd name="T3" fmla="*/ 2147483647 h 876"/>
              <a:gd name="T4" fmla="*/ 0 60000 65536"/>
              <a:gd name="T5" fmla="*/ 0 60000 65536"/>
              <a:gd name="T6" fmla="*/ 0 w 12"/>
              <a:gd name="T7" fmla="*/ 0 h 876"/>
              <a:gd name="T8" fmla="*/ 12 w 12"/>
              <a:gd name="T9" fmla="*/ 876 h 876"/>
            </a:gdLst>
            <a:ahLst/>
            <a:cxnLst>
              <a:cxn ang="T4">
                <a:pos x="T0" y="T1"/>
              </a:cxn>
              <a:cxn ang="T5">
                <a:pos x="T2" y="T3"/>
              </a:cxn>
            </a:cxnLst>
            <a:rect l="T6" t="T7" r="T8" b="T9"/>
            <a:pathLst>
              <a:path w="12" h="876">
                <a:moveTo>
                  <a:pt x="0" y="0"/>
                </a:moveTo>
                <a:lnTo>
                  <a:pt x="12" y="876"/>
                </a:lnTo>
              </a:path>
            </a:pathLst>
          </a:custGeom>
          <a:noFill/>
          <a:ln w="9525">
            <a:solidFill>
              <a:srgbClr val="000000"/>
            </a:solidFill>
            <a:round/>
            <a:headEnd/>
            <a:tailEnd/>
          </a:ln>
        </p:spPr>
        <p:txBody>
          <a:bodyPr/>
          <a:lstStyle/>
          <a:p>
            <a:endParaRPr lang="en-GB">
              <a:latin typeface="Avenir 55 Roman"/>
            </a:endParaRPr>
          </a:p>
        </p:txBody>
      </p:sp>
      <p:sp>
        <p:nvSpPr>
          <p:cNvPr id="13345" name="Freeform 40"/>
          <p:cNvSpPr>
            <a:spLocks/>
          </p:cNvSpPr>
          <p:nvPr/>
        </p:nvSpPr>
        <p:spPr bwMode="auto">
          <a:xfrm>
            <a:off x="7162841" y="4047881"/>
            <a:ext cx="0" cy="460408"/>
          </a:xfrm>
          <a:custGeom>
            <a:avLst/>
            <a:gdLst>
              <a:gd name="T0" fmla="*/ 0 w 2"/>
              <a:gd name="T1" fmla="*/ 0 h 776"/>
              <a:gd name="T2" fmla="*/ 0 w 2"/>
              <a:gd name="T3" fmla="*/ 2147483647 h 776"/>
              <a:gd name="T4" fmla="*/ 0 60000 65536"/>
              <a:gd name="T5" fmla="*/ 0 60000 65536"/>
              <a:gd name="T6" fmla="*/ 0 w 2"/>
              <a:gd name="T7" fmla="*/ 0 h 776"/>
              <a:gd name="T8" fmla="*/ 0 w 2"/>
              <a:gd name="T9" fmla="*/ 776 h 776"/>
            </a:gdLst>
            <a:ahLst/>
            <a:cxnLst>
              <a:cxn ang="T4">
                <a:pos x="T0" y="T1"/>
              </a:cxn>
              <a:cxn ang="T5">
                <a:pos x="T2" y="T3"/>
              </a:cxn>
            </a:cxnLst>
            <a:rect l="T6" t="T7" r="T8" b="T9"/>
            <a:pathLst>
              <a:path w="2" h="776">
                <a:moveTo>
                  <a:pt x="2" y="0"/>
                </a:moveTo>
                <a:lnTo>
                  <a:pt x="0" y="776"/>
                </a:lnTo>
              </a:path>
            </a:pathLst>
          </a:custGeom>
          <a:noFill/>
          <a:ln w="9525">
            <a:solidFill>
              <a:srgbClr val="000000"/>
            </a:solidFill>
            <a:round/>
            <a:headEnd/>
            <a:tailEnd/>
          </a:ln>
        </p:spPr>
        <p:txBody>
          <a:bodyPr/>
          <a:lstStyle/>
          <a:p>
            <a:endParaRPr lang="en-GB">
              <a:latin typeface="Avenir 55 Roman"/>
            </a:endParaRPr>
          </a:p>
        </p:txBody>
      </p:sp>
      <p:sp>
        <p:nvSpPr>
          <p:cNvPr id="13346" name="AutoShape 41" descr="25%"/>
          <p:cNvSpPr>
            <a:spLocks noChangeArrowheads="1"/>
          </p:cNvSpPr>
          <p:nvPr/>
        </p:nvSpPr>
        <p:spPr bwMode="auto">
          <a:xfrm>
            <a:off x="6278669" y="3926187"/>
            <a:ext cx="435210" cy="853247"/>
          </a:xfrm>
          <a:prstGeom prst="upDownArrow">
            <a:avLst>
              <a:gd name="adj1" fmla="val 50000"/>
              <a:gd name="adj2" fmla="val 50585"/>
            </a:avLst>
          </a:prstGeom>
          <a:pattFill prst="pct25">
            <a:fgClr>
              <a:srgbClr val="000000"/>
            </a:fgClr>
            <a:bgClr>
              <a:srgbClr val="FFFFFF"/>
            </a:bgClr>
          </a:pattFill>
          <a:ln w="9525">
            <a:solidFill>
              <a:srgbClr val="FF0000"/>
            </a:solidFill>
            <a:miter lim="800000"/>
            <a:headEnd/>
            <a:tailEnd/>
          </a:ln>
        </p:spPr>
        <p:txBody>
          <a:bodyPr/>
          <a:lstStyle/>
          <a:p>
            <a:endParaRPr lang="en-GB">
              <a:latin typeface="Avenir 55 Roman"/>
            </a:endParaRPr>
          </a:p>
        </p:txBody>
      </p:sp>
      <p:sp>
        <p:nvSpPr>
          <p:cNvPr id="13347" name="Text Box 42"/>
          <p:cNvSpPr txBox="1">
            <a:spLocks noChangeArrowheads="1"/>
          </p:cNvSpPr>
          <p:nvPr/>
        </p:nvSpPr>
        <p:spPr bwMode="auto">
          <a:xfrm>
            <a:off x="5791778" y="3553583"/>
            <a:ext cx="1326933" cy="340984"/>
          </a:xfrm>
          <a:prstGeom prst="rect">
            <a:avLst/>
          </a:prstGeom>
          <a:noFill/>
          <a:ln w="9525">
            <a:noFill/>
            <a:miter lim="800000"/>
            <a:headEnd/>
            <a:tailEnd/>
          </a:ln>
        </p:spPr>
        <p:txBody>
          <a:bodyPr/>
          <a:lstStyle/>
          <a:p>
            <a:pPr algn="ctr" eaLnBrk="0" hangingPunct="0"/>
            <a:r>
              <a:rPr lang="en-GB" sz="1600" b="1" dirty="0">
                <a:latin typeface="Arial Narrow" pitchFamily="34" charset="0"/>
              </a:rPr>
              <a:t>Rolling stock</a:t>
            </a:r>
          </a:p>
        </p:txBody>
      </p:sp>
      <p:sp>
        <p:nvSpPr>
          <p:cNvPr id="13348" name="Oval 43"/>
          <p:cNvSpPr>
            <a:spLocks noChangeArrowheads="1"/>
          </p:cNvSpPr>
          <p:nvPr/>
        </p:nvSpPr>
        <p:spPr bwMode="auto">
          <a:xfrm>
            <a:off x="5770474" y="3307773"/>
            <a:ext cx="1389324" cy="256130"/>
          </a:xfrm>
          <a:prstGeom prst="ellipse">
            <a:avLst/>
          </a:prstGeom>
          <a:solidFill>
            <a:srgbClr val="FFFFFF"/>
          </a:solidFill>
          <a:ln w="9525">
            <a:solidFill>
              <a:srgbClr val="000000"/>
            </a:solidFill>
            <a:round/>
            <a:headEnd/>
            <a:tailEnd/>
          </a:ln>
        </p:spPr>
        <p:txBody>
          <a:bodyPr/>
          <a:lstStyle/>
          <a:p>
            <a:endParaRPr lang="en-GB">
              <a:latin typeface="Avenir 55 Roman"/>
            </a:endParaRPr>
          </a:p>
        </p:txBody>
      </p:sp>
      <p:sp>
        <p:nvSpPr>
          <p:cNvPr id="13349" name="Freeform 45"/>
          <p:cNvSpPr>
            <a:spLocks/>
          </p:cNvSpPr>
          <p:nvPr/>
        </p:nvSpPr>
        <p:spPr bwMode="auto">
          <a:xfrm>
            <a:off x="7156754" y="3439767"/>
            <a:ext cx="0" cy="339413"/>
          </a:xfrm>
          <a:custGeom>
            <a:avLst/>
            <a:gdLst>
              <a:gd name="T0" fmla="*/ 0 w 1"/>
              <a:gd name="T1" fmla="*/ 0 h 570"/>
              <a:gd name="T2" fmla="*/ 0 w 1"/>
              <a:gd name="T3" fmla="*/ 2147483647 h 570"/>
              <a:gd name="T4" fmla="*/ 0 60000 65536"/>
              <a:gd name="T5" fmla="*/ 0 60000 65536"/>
              <a:gd name="T6" fmla="*/ 0 w 1"/>
              <a:gd name="T7" fmla="*/ 0 h 570"/>
              <a:gd name="T8" fmla="*/ 0 w 1"/>
              <a:gd name="T9" fmla="*/ 570 h 570"/>
            </a:gdLst>
            <a:ahLst/>
            <a:cxnLst>
              <a:cxn ang="T4">
                <a:pos x="T0" y="T1"/>
              </a:cxn>
              <a:cxn ang="T5">
                <a:pos x="T2" y="T3"/>
              </a:cxn>
            </a:cxnLst>
            <a:rect l="T6" t="T7" r="T8" b="T9"/>
            <a:pathLst>
              <a:path w="1" h="570">
                <a:moveTo>
                  <a:pt x="0" y="0"/>
                </a:moveTo>
                <a:lnTo>
                  <a:pt x="0" y="570"/>
                </a:lnTo>
              </a:path>
            </a:pathLst>
          </a:custGeom>
          <a:noFill/>
          <a:ln w="9525">
            <a:solidFill>
              <a:srgbClr val="000000"/>
            </a:solidFill>
            <a:round/>
            <a:headEnd/>
            <a:tailEnd/>
          </a:ln>
        </p:spPr>
        <p:txBody>
          <a:bodyPr/>
          <a:lstStyle/>
          <a:p>
            <a:endParaRPr lang="en-GB">
              <a:latin typeface="Avenir 55 Roman"/>
            </a:endParaRPr>
          </a:p>
        </p:txBody>
      </p:sp>
      <p:sp>
        <p:nvSpPr>
          <p:cNvPr id="13350" name="Freeform 46"/>
          <p:cNvSpPr>
            <a:spLocks/>
          </p:cNvSpPr>
          <p:nvPr/>
        </p:nvSpPr>
        <p:spPr bwMode="auto">
          <a:xfrm>
            <a:off x="5771996" y="3439767"/>
            <a:ext cx="1521" cy="303271"/>
          </a:xfrm>
          <a:custGeom>
            <a:avLst/>
            <a:gdLst>
              <a:gd name="T0" fmla="*/ 0 w 1"/>
              <a:gd name="T1" fmla="*/ 0 h 510"/>
              <a:gd name="T2" fmla="*/ 0 w 1"/>
              <a:gd name="T3" fmla="*/ 2147483647 h 510"/>
              <a:gd name="T4" fmla="*/ 0 60000 65536"/>
              <a:gd name="T5" fmla="*/ 0 60000 65536"/>
              <a:gd name="T6" fmla="*/ 0 w 1"/>
              <a:gd name="T7" fmla="*/ 0 h 510"/>
              <a:gd name="T8" fmla="*/ 1 w 1"/>
              <a:gd name="T9" fmla="*/ 510 h 510"/>
            </a:gdLst>
            <a:ahLst/>
            <a:cxnLst>
              <a:cxn ang="T4">
                <a:pos x="T0" y="T1"/>
              </a:cxn>
              <a:cxn ang="T5">
                <a:pos x="T2" y="T3"/>
              </a:cxn>
            </a:cxnLst>
            <a:rect l="T6" t="T7" r="T8" b="T9"/>
            <a:pathLst>
              <a:path w="1" h="510">
                <a:moveTo>
                  <a:pt x="0" y="0"/>
                </a:moveTo>
                <a:lnTo>
                  <a:pt x="0" y="510"/>
                </a:lnTo>
              </a:path>
            </a:pathLst>
          </a:custGeom>
          <a:noFill/>
          <a:ln w="9525">
            <a:solidFill>
              <a:srgbClr val="000000"/>
            </a:solidFill>
            <a:round/>
            <a:headEnd/>
            <a:tailEnd/>
          </a:ln>
        </p:spPr>
        <p:txBody>
          <a:bodyPr/>
          <a:lstStyle/>
          <a:p>
            <a:endParaRPr lang="en-GB">
              <a:latin typeface="Avenir 55 Roman"/>
            </a:endParaRPr>
          </a:p>
        </p:txBody>
      </p:sp>
      <p:sp>
        <p:nvSpPr>
          <p:cNvPr id="13351" name="AutoShape 47"/>
          <p:cNvSpPr>
            <a:spLocks/>
          </p:cNvSpPr>
          <p:nvPr/>
        </p:nvSpPr>
        <p:spPr bwMode="auto">
          <a:xfrm flipH="1">
            <a:off x="2641834" y="2539380"/>
            <a:ext cx="264778" cy="1357651"/>
          </a:xfrm>
          <a:prstGeom prst="rightBrace">
            <a:avLst>
              <a:gd name="adj1" fmla="val 55126"/>
              <a:gd name="adj2" fmla="val 50000"/>
            </a:avLst>
          </a:prstGeom>
          <a:noFill/>
          <a:ln w="9525">
            <a:solidFill>
              <a:srgbClr val="000000"/>
            </a:solidFill>
            <a:round/>
            <a:headEnd/>
            <a:tailEnd/>
          </a:ln>
        </p:spPr>
        <p:txBody>
          <a:bodyPr/>
          <a:lstStyle/>
          <a:p>
            <a:endParaRPr lang="en-GB">
              <a:latin typeface="Avenir 55 Roman"/>
            </a:endParaRPr>
          </a:p>
        </p:txBody>
      </p:sp>
      <p:sp>
        <p:nvSpPr>
          <p:cNvPr id="13352" name="AutoShape 48"/>
          <p:cNvSpPr>
            <a:spLocks/>
          </p:cNvSpPr>
          <p:nvPr/>
        </p:nvSpPr>
        <p:spPr bwMode="auto">
          <a:xfrm flipH="1">
            <a:off x="2641834" y="2539380"/>
            <a:ext cx="264778" cy="1357651"/>
          </a:xfrm>
          <a:prstGeom prst="rightBrace">
            <a:avLst>
              <a:gd name="adj1" fmla="val 55126"/>
              <a:gd name="adj2" fmla="val 50000"/>
            </a:avLst>
          </a:prstGeom>
          <a:noFill/>
          <a:ln w="9525">
            <a:solidFill>
              <a:srgbClr val="000000"/>
            </a:solidFill>
            <a:round/>
            <a:headEnd/>
            <a:tailEnd/>
          </a:ln>
        </p:spPr>
        <p:txBody>
          <a:bodyPr/>
          <a:lstStyle/>
          <a:p>
            <a:endParaRPr lang="en-GB">
              <a:latin typeface="Avenir 55 Roman"/>
            </a:endParaRPr>
          </a:p>
        </p:txBody>
      </p:sp>
      <p:sp>
        <p:nvSpPr>
          <p:cNvPr id="13353" name="AutoShape 49"/>
          <p:cNvSpPr>
            <a:spLocks/>
          </p:cNvSpPr>
          <p:nvPr/>
        </p:nvSpPr>
        <p:spPr bwMode="auto">
          <a:xfrm flipH="1">
            <a:off x="2641834" y="4065167"/>
            <a:ext cx="264778" cy="1187945"/>
          </a:xfrm>
          <a:prstGeom prst="rightBrace">
            <a:avLst>
              <a:gd name="adj1" fmla="val 48236"/>
              <a:gd name="adj2" fmla="val 50000"/>
            </a:avLst>
          </a:prstGeom>
          <a:noFill/>
          <a:ln w="9525">
            <a:solidFill>
              <a:srgbClr val="000000"/>
            </a:solidFill>
            <a:round/>
            <a:headEnd/>
            <a:tailEnd/>
          </a:ln>
        </p:spPr>
        <p:txBody>
          <a:bodyPr/>
          <a:lstStyle/>
          <a:p>
            <a:endParaRPr lang="en-GB">
              <a:latin typeface="Avenir 55 Roman"/>
            </a:endParaRPr>
          </a:p>
        </p:txBody>
      </p:sp>
      <p:sp>
        <p:nvSpPr>
          <p:cNvPr id="13354" name="Text Box 50"/>
          <p:cNvSpPr txBox="1">
            <a:spLocks noChangeArrowheads="1"/>
          </p:cNvSpPr>
          <p:nvPr/>
        </p:nvSpPr>
        <p:spPr bwMode="auto">
          <a:xfrm>
            <a:off x="956681" y="2940076"/>
            <a:ext cx="1819064" cy="645827"/>
          </a:xfrm>
          <a:prstGeom prst="rect">
            <a:avLst/>
          </a:prstGeom>
          <a:noFill/>
          <a:ln w="9525">
            <a:noFill/>
            <a:miter lim="800000"/>
            <a:headEnd/>
            <a:tailEnd/>
          </a:ln>
        </p:spPr>
        <p:txBody>
          <a:bodyPr/>
          <a:lstStyle/>
          <a:p>
            <a:pPr algn="ctr" eaLnBrk="0" hangingPunct="0"/>
            <a:r>
              <a:rPr lang="en-GB" sz="2000" b="1" kern="0" dirty="0" smtClean="0">
                <a:solidFill>
                  <a:srgbClr val="675C53"/>
                </a:solidFill>
                <a:latin typeface="Arial"/>
                <a:ea typeface="굴림" pitchFamily="34" charset="-127"/>
                <a:sym typeface="Wingdings" pitchFamily="2" charset="2"/>
              </a:rPr>
              <a:t>Railway Undertaker’s</a:t>
            </a:r>
            <a:endParaRPr lang="en-GB" sz="2000" b="1" kern="0" dirty="0">
              <a:solidFill>
                <a:srgbClr val="675C53"/>
              </a:solidFill>
              <a:latin typeface="Arial"/>
              <a:ea typeface="굴림" pitchFamily="34" charset="-127"/>
              <a:sym typeface="Wingdings" pitchFamily="2" charset="2"/>
            </a:endParaRPr>
          </a:p>
        </p:txBody>
      </p:sp>
      <p:sp>
        <p:nvSpPr>
          <p:cNvPr id="13355" name="Text Box 51"/>
          <p:cNvSpPr txBox="1">
            <a:spLocks noChangeArrowheads="1"/>
          </p:cNvSpPr>
          <p:nvPr/>
        </p:nvSpPr>
        <p:spPr bwMode="auto">
          <a:xfrm>
            <a:off x="7123276" y="2843781"/>
            <a:ext cx="1524756" cy="507548"/>
          </a:xfrm>
          <a:prstGeom prst="rect">
            <a:avLst/>
          </a:prstGeom>
          <a:noFill/>
          <a:ln w="9525">
            <a:noFill/>
            <a:miter lim="800000"/>
            <a:headEnd/>
            <a:tailEnd/>
          </a:ln>
        </p:spPr>
        <p:txBody>
          <a:bodyPr/>
          <a:lstStyle/>
          <a:p>
            <a:pPr algn="ctr" eaLnBrk="0" hangingPunct="0"/>
            <a:r>
              <a:rPr lang="en-GB" sz="1350" b="1" dirty="0">
                <a:latin typeface="Arial Narrow" pitchFamily="34" charset="0"/>
              </a:rPr>
              <a:t>Maintenance </a:t>
            </a:r>
            <a:r>
              <a:rPr lang="en-GB" sz="1350" b="1" dirty="0" smtClean="0">
                <a:latin typeface="Arial Narrow" pitchFamily="34" charset="0"/>
              </a:rPr>
              <a:t/>
            </a:r>
            <a:br>
              <a:rPr lang="en-GB" sz="1350" b="1" dirty="0" smtClean="0">
                <a:latin typeface="Arial Narrow" pitchFamily="34" charset="0"/>
              </a:rPr>
            </a:br>
            <a:r>
              <a:rPr lang="en-GB" sz="1350" b="1" dirty="0" smtClean="0">
                <a:latin typeface="Arial Narrow" pitchFamily="34" charset="0"/>
              </a:rPr>
              <a:t>of</a:t>
            </a:r>
            <a:r>
              <a:rPr lang="en-GB" sz="1350" dirty="0" smtClean="0">
                <a:latin typeface="Arial Narrow" pitchFamily="34" charset="0"/>
              </a:rPr>
              <a:t> </a:t>
            </a:r>
            <a:r>
              <a:rPr lang="en-GB" sz="1350" b="1" dirty="0">
                <a:latin typeface="Arial Narrow" pitchFamily="34" charset="0"/>
              </a:rPr>
              <a:t>rolling </a:t>
            </a:r>
            <a:r>
              <a:rPr lang="en-GB" sz="1350" b="1" dirty="0" smtClean="0">
                <a:latin typeface="Arial Narrow" pitchFamily="34" charset="0"/>
              </a:rPr>
              <a:t>stock</a:t>
            </a:r>
            <a:endParaRPr lang="en-GB" sz="1350" b="1" dirty="0">
              <a:latin typeface="Arial Narrow" pitchFamily="34" charset="0"/>
            </a:endParaRPr>
          </a:p>
        </p:txBody>
      </p:sp>
      <p:sp>
        <p:nvSpPr>
          <p:cNvPr id="13356" name="Text Box 52"/>
          <p:cNvSpPr txBox="1">
            <a:spLocks noChangeArrowheads="1"/>
          </p:cNvSpPr>
          <p:nvPr/>
        </p:nvSpPr>
        <p:spPr bwMode="auto">
          <a:xfrm>
            <a:off x="5669356" y="4862568"/>
            <a:ext cx="1591711" cy="526405"/>
          </a:xfrm>
          <a:prstGeom prst="rect">
            <a:avLst/>
          </a:prstGeom>
          <a:noFill/>
          <a:ln w="9525">
            <a:noFill/>
            <a:miter lim="800000"/>
            <a:headEnd/>
            <a:tailEnd/>
          </a:ln>
        </p:spPr>
        <p:txBody>
          <a:bodyPr/>
          <a:lstStyle/>
          <a:p>
            <a:pPr algn="ctr" eaLnBrk="0" hangingPunct="0"/>
            <a:r>
              <a:rPr lang="en-GB" sz="1400" b="1" dirty="0" smtClean="0">
                <a:solidFill>
                  <a:schemeClr val="tx2"/>
                </a:solidFill>
                <a:latin typeface="Arial Narrow" pitchFamily="34" charset="0"/>
              </a:rPr>
              <a:t>INFRASTRUCTURE</a:t>
            </a:r>
            <a:r>
              <a:rPr lang="en-GB" sz="1400" b="1" dirty="0">
                <a:solidFill>
                  <a:schemeClr val="tx2"/>
                </a:solidFill>
                <a:latin typeface="Arial Narrow" pitchFamily="34" charset="0"/>
              </a:rPr>
              <a:t/>
            </a:r>
            <a:br>
              <a:rPr lang="en-GB" sz="1400" b="1" dirty="0">
                <a:solidFill>
                  <a:schemeClr val="tx2"/>
                </a:solidFill>
                <a:latin typeface="Arial Narrow" pitchFamily="34" charset="0"/>
              </a:rPr>
            </a:br>
            <a:r>
              <a:rPr lang="en-GB" sz="1400" b="1" dirty="0" smtClean="0">
                <a:solidFill>
                  <a:schemeClr val="tx2"/>
                </a:solidFill>
                <a:latin typeface="Arial Narrow" pitchFamily="34" charset="0"/>
                <a:sym typeface="Wingdings" pitchFamily="2" charset="2"/>
              </a:rPr>
              <a:t></a:t>
            </a:r>
            <a:r>
              <a:rPr lang="en-GB" sz="1400" b="1" dirty="0" smtClean="0">
                <a:solidFill>
                  <a:schemeClr val="tx2"/>
                </a:solidFill>
                <a:latin typeface="Arial Narrow" pitchFamily="34" charset="0"/>
              </a:rPr>
              <a:t>SIGNALLING</a:t>
            </a:r>
            <a:endParaRPr lang="en-GB" sz="1400" b="1" dirty="0">
              <a:solidFill>
                <a:schemeClr val="tx2"/>
              </a:solidFill>
              <a:latin typeface="Arial Narrow" pitchFamily="34" charset="0"/>
            </a:endParaRPr>
          </a:p>
        </p:txBody>
      </p:sp>
      <p:sp>
        <p:nvSpPr>
          <p:cNvPr id="13357" name="Rectangle 54"/>
          <p:cNvSpPr>
            <a:spLocks noChangeArrowheads="1"/>
          </p:cNvSpPr>
          <p:nvPr/>
        </p:nvSpPr>
        <p:spPr bwMode="auto">
          <a:xfrm>
            <a:off x="5533087" y="3144352"/>
            <a:ext cx="1795620" cy="2495312"/>
          </a:xfrm>
          <a:prstGeom prst="rect">
            <a:avLst/>
          </a:prstGeom>
          <a:noFill/>
          <a:ln w="28575">
            <a:solidFill>
              <a:srgbClr val="008000"/>
            </a:solidFill>
            <a:prstDash val="lgDash"/>
            <a:miter lim="800000"/>
            <a:headEnd/>
            <a:tailEnd/>
          </a:ln>
        </p:spPr>
        <p:txBody>
          <a:bodyPr/>
          <a:lstStyle/>
          <a:p>
            <a:endParaRPr lang="en-GB">
              <a:latin typeface="Avenir 55 Roman"/>
            </a:endParaRPr>
          </a:p>
        </p:txBody>
      </p:sp>
      <p:sp>
        <p:nvSpPr>
          <p:cNvPr id="13358" name="Text Box 55"/>
          <p:cNvSpPr txBox="1">
            <a:spLocks noChangeArrowheads="1"/>
          </p:cNvSpPr>
          <p:nvPr/>
        </p:nvSpPr>
        <p:spPr bwMode="auto">
          <a:xfrm>
            <a:off x="7021321" y="4123556"/>
            <a:ext cx="1727144" cy="488692"/>
          </a:xfrm>
          <a:prstGeom prst="rect">
            <a:avLst/>
          </a:prstGeom>
          <a:noFill/>
          <a:ln w="9525">
            <a:noFill/>
            <a:miter lim="800000"/>
            <a:headEnd/>
            <a:tailEnd/>
          </a:ln>
        </p:spPr>
        <p:txBody>
          <a:bodyPr/>
          <a:lstStyle/>
          <a:p>
            <a:pPr algn="ctr" eaLnBrk="0" hangingPunct="0">
              <a:lnSpc>
                <a:spcPts val="1400"/>
              </a:lnSpc>
            </a:pPr>
            <a:r>
              <a:rPr lang="en-GB" sz="1350" b="1" dirty="0">
                <a:latin typeface="Arial Narrow" pitchFamily="34" charset="0"/>
              </a:rPr>
              <a:t>Maintenance </a:t>
            </a:r>
            <a:r>
              <a:rPr lang="en-GB" sz="1350" b="1" dirty="0" smtClean="0">
                <a:latin typeface="Arial Narrow" pitchFamily="34" charset="0"/>
              </a:rPr>
              <a:t/>
            </a:r>
            <a:br>
              <a:rPr lang="en-GB" sz="1350" b="1" dirty="0" smtClean="0">
                <a:latin typeface="Arial Narrow" pitchFamily="34" charset="0"/>
              </a:rPr>
            </a:br>
            <a:r>
              <a:rPr lang="en-GB" sz="1350" b="1" dirty="0" smtClean="0">
                <a:latin typeface="Arial Narrow" pitchFamily="34" charset="0"/>
              </a:rPr>
              <a:t>of</a:t>
            </a:r>
            <a:r>
              <a:rPr lang="en-GB" sz="1350" dirty="0" smtClean="0">
                <a:latin typeface="Arial Narrow" pitchFamily="34" charset="0"/>
              </a:rPr>
              <a:t> </a:t>
            </a:r>
            <a:r>
              <a:rPr lang="en-GB" sz="1350" b="1" dirty="0">
                <a:latin typeface="Arial Narrow" pitchFamily="34" charset="0"/>
              </a:rPr>
              <a:t>the Infrastructure</a:t>
            </a:r>
          </a:p>
        </p:txBody>
      </p:sp>
      <p:sp>
        <p:nvSpPr>
          <p:cNvPr id="13360" name="Arc 66"/>
          <p:cNvSpPr>
            <a:spLocks/>
          </p:cNvSpPr>
          <p:nvPr/>
        </p:nvSpPr>
        <p:spPr bwMode="auto">
          <a:xfrm rot="10800000">
            <a:off x="7178395" y="3216635"/>
            <a:ext cx="1377150" cy="213704"/>
          </a:xfrm>
          <a:custGeom>
            <a:avLst/>
            <a:gdLst>
              <a:gd name="T0" fmla="*/ 0 w 43200"/>
              <a:gd name="T1" fmla="*/ 1617749310 h 21600"/>
              <a:gd name="T2" fmla="*/ 2147483647 w 43200"/>
              <a:gd name="T3" fmla="*/ 1617749310 h 21600"/>
              <a:gd name="T4" fmla="*/ 2147483647 w 43200"/>
              <a:gd name="T5" fmla="*/ 161774931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1" name="Arc 67"/>
          <p:cNvSpPr>
            <a:spLocks/>
          </p:cNvSpPr>
          <p:nvPr/>
        </p:nvSpPr>
        <p:spPr bwMode="auto">
          <a:xfrm rot="10800000">
            <a:off x="5752213" y="3779180"/>
            <a:ext cx="1377150" cy="213704"/>
          </a:xfrm>
          <a:custGeom>
            <a:avLst/>
            <a:gdLst>
              <a:gd name="T0" fmla="*/ 0 w 43200"/>
              <a:gd name="T1" fmla="*/ 1617749310 h 21600"/>
              <a:gd name="T2" fmla="*/ 2147483647 w 43200"/>
              <a:gd name="T3" fmla="*/ 1617749310 h 21600"/>
              <a:gd name="T4" fmla="*/ 2147483647 w 43200"/>
              <a:gd name="T5" fmla="*/ 161774931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2" name="Arc 68"/>
          <p:cNvSpPr>
            <a:spLocks/>
          </p:cNvSpPr>
          <p:nvPr/>
        </p:nvSpPr>
        <p:spPr bwMode="auto">
          <a:xfrm rot="10800000">
            <a:off x="7179579" y="4508289"/>
            <a:ext cx="1377150" cy="212132"/>
          </a:xfrm>
          <a:custGeom>
            <a:avLst/>
            <a:gdLst>
              <a:gd name="T0" fmla="*/ 0 w 43200"/>
              <a:gd name="T1" fmla="*/ 1594038109 h 21600"/>
              <a:gd name="T2" fmla="*/ 2147483647 w 43200"/>
              <a:gd name="T3" fmla="*/ 1594038109 h 21600"/>
              <a:gd name="T4" fmla="*/ 2147483647 w 43200"/>
              <a:gd name="T5" fmla="*/ 1594038109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3" name="Arc 69"/>
          <p:cNvSpPr>
            <a:spLocks/>
          </p:cNvSpPr>
          <p:nvPr/>
        </p:nvSpPr>
        <p:spPr bwMode="auto">
          <a:xfrm rot="10800000">
            <a:off x="2912698" y="5034499"/>
            <a:ext cx="1377150" cy="213704"/>
          </a:xfrm>
          <a:custGeom>
            <a:avLst/>
            <a:gdLst>
              <a:gd name="T0" fmla="*/ 0 w 43200"/>
              <a:gd name="T1" fmla="*/ 1617749310 h 21600"/>
              <a:gd name="T2" fmla="*/ 2147483647 w 43200"/>
              <a:gd name="T3" fmla="*/ 1617749310 h 21600"/>
              <a:gd name="T4" fmla="*/ 2147483647 w 43200"/>
              <a:gd name="T5" fmla="*/ 161774931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4" name="Arc 70"/>
          <p:cNvSpPr>
            <a:spLocks/>
          </p:cNvSpPr>
          <p:nvPr/>
        </p:nvSpPr>
        <p:spPr bwMode="auto">
          <a:xfrm rot="10800000">
            <a:off x="2918391" y="3777511"/>
            <a:ext cx="1377150" cy="213704"/>
          </a:xfrm>
          <a:custGeom>
            <a:avLst/>
            <a:gdLst>
              <a:gd name="T0" fmla="*/ 0 w 43200"/>
              <a:gd name="T1" fmla="*/ 1617749310 h 21600"/>
              <a:gd name="T2" fmla="*/ 2147483647 w 43200"/>
              <a:gd name="T3" fmla="*/ 1617749310 h 21600"/>
              <a:gd name="T4" fmla="*/ 2147483647 w 43200"/>
              <a:gd name="T5" fmla="*/ 161774931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5" name="Arc 71"/>
          <p:cNvSpPr>
            <a:spLocks/>
          </p:cNvSpPr>
          <p:nvPr/>
        </p:nvSpPr>
        <p:spPr bwMode="auto">
          <a:xfrm rot="10800000">
            <a:off x="5788734" y="5337965"/>
            <a:ext cx="1377150" cy="213704"/>
          </a:xfrm>
          <a:custGeom>
            <a:avLst/>
            <a:gdLst>
              <a:gd name="T0" fmla="*/ 0 w 43200"/>
              <a:gd name="T1" fmla="*/ 1617749310 h 21600"/>
              <a:gd name="T2" fmla="*/ 2147483647 w 43200"/>
              <a:gd name="T3" fmla="*/ 1617749310 h 21600"/>
              <a:gd name="T4" fmla="*/ 2147483647 w 43200"/>
              <a:gd name="T5" fmla="*/ 161774931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6" name="Arc 72"/>
          <p:cNvSpPr>
            <a:spLocks/>
          </p:cNvSpPr>
          <p:nvPr/>
        </p:nvSpPr>
        <p:spPr bwMode="auto">
          <a:xfrm rot="10800000">
            <a:off x="4338543" y="3977655"/>
            <a:ext cx="1173240" cy="213704"/>
          </a:xfrm>
          <a:custGeom>
            <a:avLst/>
            <a:gdLst>
              <a:gd name="T0" fmla="*/ 0 w 43200"/>
              <a:gd name="T1" fmla="*/ 1617749310 h 21600"/>
              <a:gd name="T2" fmla="*/ 2147483647 w 43200"/>
              <a:gd name="T3" fmla="*/ 1617749310 h 21600"/>
              <a:gd name="T4" fmla="*/ 2147483647 w 43200"/>
              <a:gd name="T5" fmla="*/ 161774931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chemeClr val="tx1"/>
            </a:solidFill>
            <a:round/>
            <a:headEnd/>
            <a:tailEnd/>
          </a:ln>
        </p:spPr>
        <p:txBody>
          <a:bodyPr wrap="none" anchor="ctr"/>
          <a:lstStyle/>
          <a:p>
            <a:endParaRPr lang="fr-FR">
              <a:latin typeface="Avenir 55 Roman"/>
            </a:endParaRPr>
          </a:p>
        </p:txBody>
      </p:sp>
      <p:sp>
        <p:nvSpPr>
          <p:cNvPr id="13367" name="Freeform 29"/>
          <p:cNvSpPr>
            <a:spLocks/>
          </p:cNvSpPr>
          <p:nvPr/>
        </p:nvSpPr>
        <p:spPr bwMode="auto">
          <a:xfrm flipH="1">
            <a:off x="5718736" y="4783276"/>
            <a:ext cx="66955" cy="554689"/>
          </a:xfrm>
          <a:custGeom>
            <a:avLst/>
            <a:gdLst>
              <a:gd name="T0" fmla="*/ 0 w 1"/>
              <a:gd name="T1" fmla="*/ 0 h 519"/>
              <a:gd name="T2" fmla="*/ 0 w 1"/>
              <a:gd name="T3" fmla="*/ 2147483647 h 519"/>
              <a:gd name="T4" fmla="*/ 0 60000 65536"/>
              <a:gd name="T5" fmla="*/ 0 60000 65536"/>
              <a:gd name="T6" fmla="*/ 0 w 1"/>
              <a:gd name="T7" fmla="*/ 0 h 519"/>
              <a:gd name="T8" fmla="*/ 0 w 1"/>
              <a:gd name="T9" fmla="*/ 519 h 519"/>
            </a:gdLst>
            <a:ahLst/>
            <a:cxnLst>
              <a:cxn ang="T4">
                <a:pos x="T0" y="T1"/>
              </a:cxn>
              <a:cxn ang="T5">
                <a:pos x="T2" y="T3"/>
              </a:cxn>
            </a:cxnLst>
            <a:rect l="T6" t="T7" r="T8" b="T9"/>
            <a:pathLst>
              <a:path w="1" h="519">
                <a:moveTo>
                  <a:pt x="0" y="0"/>
                </a:moveTo>
                <a:lnTo>
                  <a:pt x="0" y="519"/>
                </a:lnTo>
              </a:path>
            </a:pathLst>
          </a:custGeom>
          <a:noFill/>
          <a:ln w="9525">
            <a:solidFill>
              <a:srgbClr val="000000"/>
            </a:solidFill>
            <a:round/>
            <a:headEnd/>
            <a:tailEnd/>
          </a:ln>
        </p:spPr>
        <p:txBody>
          <a:bodyPr/>
          <a:lstStyle/>
          <a:p>
            <a:endParaRPr lang="en-GB">
              <a:latin typeface="Avenir 55 Roman"/>
            </a:endParaRPr>
          </a:p>
        </p:txBody>
      </p:sp>
      <p:grpSp>
        <p:nvGrpSpPr>
          <p:cNvPr id="2" name="Group 64"/>
          <p:cNvGrpSpPr>
            <a:grpSpLocks/>
          </p:cNvGrpSpPr>
          <p:nvPr/>
        </p:nvGrpSpPr>
        <p:grpSpPr bwMode="auto">
          <a:xfrm>
            <a:off x="755372" y="4771844"/>
            <a:ext cx="5153430" cy="1349298"/>
            <a:chOff x="254" y="3063"/>
            <a:chExt cx="3340" cy="759"/>
          </a:xfrm>
        </p:grpSpPr>
        <p:sp>
          <p:nvSpPr>
            <p:cNvPr id="13370" name="AutoShape 63"/>
            <p:cNvSpPr>
              <a:spLocks noChangeArrowheads="1"/>
            </p:cNvSpPr>
            <p:nvPr/>
          </p:nvSpPr>
          <p:spPr bwMode="auto">
            <a:xfrm rot="14894299" flipH="1">
              <a:off x="2741" y="2830"/>
              <a:ext cx="619" cy="1086"/>
            </a:xfrm>
            <a:prstGeom prst="lightningBolt">
              <a:avLst/>
            </a:prstGeom>
            <a:solidFill>
              <a:srgbClr val="C00000"/>
            </a:solidFill>
            <a:ln w="9525">
              <a:noFill/>
              <a:miter lim="800000"/>
              <a:headEnd/>
              <a:tailEnd/>
            </a:ln>
          </p:spPr>
          <p:txBody>
            <a:bodyPr rot="10800000" wrap="none" anchor="ctr"/>
            <a:lstStyle/>
            <a:p>
              <a:endParaRPr lang="en-GB">
                <a:latin typeface="Avenir 55 Roman"/>
              </a:endParaRPr>
            </a:p>
          </p:txBody>
        </p:sp>
        <p:sp>
          <p:nvSpPr>
            <p:cNvPr id="13371" name="Text Box 62"/>
            <p:cNvSpPr txBox="1">
              <a:spLocks noChangeArrowheads="1"/>
            </p:cNvSpPr>
            <p:nvPr/>
          </p:nvSpPr>
          <p:spPr bwMode="auto">
            <a:xfrm>
              <a:off x="254" y="3337"/>
              <a:ext cx="2473" cy="485"/>
            </a:xfrm>
            <a:prstGeom prst="rect">
              <a:avLst/>
            </a:prstGeom>
            <a:solidFill>
              <a:srgbClr val="C00000"/>
            </a:solidFill>
            <a:ln w="9525">
              <a:noFill/>
              <a:miter lim="800000"/>
              <a:headEnd/>
              <a:tailEnd/>
            </a:ln>
          </p:spPr>
          <p:txBody>
            <a:bodyPr wrap="square">
              <a:spAutoFit/>
            </a:bodyPr>
            <a:lstStyle/>
            <a:p>
              <a:pPr>
                <a:spcBef>
                  <a:spcPct val="50000"/>
                </a:spcBef>
              </a:pPr>
              <a:r>
                <a:rPr lang="en-GB" dirty="0">
                  <a:solidFill>
                    <a:schemeClr val="bg1"/>
                  </a:solidFill>
                  <a:latin typeface="Avenir 55 Roman"/>
                </a:rPr>
                <a:t>A </a:t>
              </a:r>
              <a:r>
                <a:rPr lang="en-GB" sz="1600" dirty="0">
                  <a:solidFill>
                    <a:schemeClr val="bg1"/>
                  </a:solidFill>
                  <a:latin typeface="Avenir 55 Roman"/>
                </a:rPr>
                <a:t>signalling technology change can impact the availability and the safety of the line, as well as its financial efficiency</a:t>
              </a:r>
            </a:p>
          </p:txBody>
        </p:sp>
      </p:grpSp>
      <p:sp>
        <p:nvSpPr>
          <p:cNvPr id="61"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62"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4</a:t>
            </a:fld>
            <a:endParaRPr lang="en-GB" sz="1000" dirty="0">
              <a:solidFill>
                <a:schemeClr val="bg1"/>
              </a:solidFill>
            </a:endParaRPr>
          </a:p>
        </p:txBody>
      </p:sp>
      <p:sp>
        <p:nvSpPr>
          <p:cNvPr id="63" name="Rectangle 2"/>
          <p:cNvSpPr txBox="1">
            <a:spLocks noChangeArrowheads="1"/>
          </p:cNvSpPr>
          <p:nvPr/>
        </p:nvSpPr>
        <p:spPr bwMode="auto">
          <a:xfrm>
            <a:off x="244520" y="714915"/>
            <a:ext cx="8899480" cy="535531"/>
          </a:xfrm>
          <a:prstGeom prst="rect">
            <a:avLst/>
          </a:prstGeom>
          <a:noFill/>
          <a:ln w="9525">
            <a:noFill/>
            <a:miter lim="800000"/>
            <a:headEnd/>
            <a:tailEnd/>
          </a:ln>
        </p:spPr>
        <p:txBody>
          <a:bodyPr wrap="square" anchor="b">
            <a:spAutoFit/>
          </a:bodyPr>
          <a:lstStyle/>
          <a:p>
            <a:pPr hangingPunct="0">
              <a:lnSpc>
                <a:spcPct val="90000"/>
              </a:lnSpc>
              <a:defRPr/>
            </a:pPr>
            <a:r>
              <a:rPr lang="en-GB" sz="3200" b="1" kern="0" dirty="0" smtClean="0">
                <a:solidFill>
                  <a:srgbClr val="506361"/>
                </a:solidFill>
                <a:latin typeface="Arial"/>
              </a:rPr>
              <a:t>S</a:t>
            </a:r>
            <a:r>
              <a:rPr lang="en-GB" sz="3200" b="1" kern="0" dirty="0" smtClean="0">
                <a:solidFill>
                  <a:srgbClr val="506361"/>
                </a:solidFill>
                <a:latin typeface="Arial"/>
              </a:rPr>
              <a:t>ystem rail and </a:t>
            </a:r>
            <a:r>
              <a:rPr lang="en-GB" sz="3200" b="1" kern="0" dirty="0" smtClean="0">
                <a:solidFill>
                  <a:srgbClr val="506361"/>
                </a:solidFill>
                <a:latin typeface="Arial"/>
              </a:rPr>
              <a:t>Modern </a:t>
            </a:r>
            <a:r>
              <a:rPr lang="en-GB" sz="3200" b="1" kern="0" dirty="0" smtClean="0">
                <a:solidFill>
                  <a:srgbClr val="506361"/>
                </a:solidFill>
                <a:latin typeface="Arial"/>
              </a:rPr>
              <a:t>signalling problem </a:t>
            </a:r>
            <a:endParaRPr lang="fr-FR" sz="3200" b="1" kern="0" dirty="0">
              <a:solidFill>
                <a:srgbClr val="506361"/>
              </a:solidFill>
              <a:latin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3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3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3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3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3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33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3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3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3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3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3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3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3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3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3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3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3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3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3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36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36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31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31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31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31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31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32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32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32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33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333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33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3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334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334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334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334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33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335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3358"/>
                                        </p:tgtEl>
                                        <p:attrNameLst>
                                          <p:attrName>style.visibility</p:attrName>
                                        </p:attrNameLst>
                                      </p:cBhvr>
                                      <p:to>
                                        <p:strVal val="visible"/>
                                      </p:to>
                                    </p:set>
                                  </p:childTnLst>
                                </p:cTn>
                              </p:par>
                              <p:par>
                                <p:cTn id="103" presetID="1" presetClass="entr" presetSubtype="0" fill="hold" grpId="1" nodeType="withEffect">
                                  <p:stCondLst>
                                    <p:cond delay="0"/>
                                  </p:stCondLst>
                                  <p:childTnLst>
                                    <p:set>
                                      <p:cBhvr>
                                        <p:cTn id="104" dur="1" fill="hold">
                                          <p:stCondLst>
                                            <p:cond delay="0"/>
                                          </p:stCondLst>
                                        </p:cTn>
                                        <p:tgtEl>
                                          <p:spTgt spid="1336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336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3363"/>
                                        </p:tgtEl>
                                        <p:attrNameLst>
                                          <p:attrName>style.visibility</p:attrName>
                                        </p:attrNameLst>
                                      </p:cBhvr>
                                      <p:to>
                                        <p:strVal val="visible"/>
                                      </p:to>
                                    </p:set>
                                  </p:childTnLst>
                                </p:cTn>
                              </p:par>
                              <p:par>
                                <p:cTn id="109" presetID="1" presetClass="entr" presetSubtype="0" fill="hold" grpId="1" nodeType="withEffect">
                                  <p:stCondLst>
                                    <p:cond delay="0"/>
                                  </p:stCondLst>
                                  <p:childTnLst>
                                    <p:set>
                                      <p:cBhvr>
                                        <p:cTn id="110" dur="1" fill="hold">
                                          <p:stCondLst>
                                            <p:cond delay="0"/>
                                          </p:stCondLst>
                                        </p:cTn>
                                        <p:tgtEl>
                                          <p:spTgt spid="1336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365"/>
                                        </p:tgtEl>
                                        <p:attrNameLst>
                                          <p:attrName>style.visibility</p:attrName>
                                        </p:attrNameLst>
                                      </p:cBhvr>
                                      <p:to>
                                        <p:strVal val="visible"/>
                                      </p:to>
                                    </p:set>
                                  </p:childTnLst>
                                </p:cTn>
                              </p:par>
                              <p:par>
                                <p:cTn id="113" presetID="1" presetClass="entr" presetSubtype="0" fill="hold" grpId="1" nodeType="withEffect">
                                  <p:stCondLst>
                                    <p:cond delay="0"/>
                                  </p:stCondLst>
                                  <p:childTnLst>
                                    <p:set>
                                      <p:cBhvr>
                                        <p:cTn id="114" dur="1" fill="hold">
                                          <p:stCondLst>
                                            <p:cond delay="0"/>
                                          </p:stCondLst>
                                        </p:cTn>
                                        <p:tgtEl>
                                          <p:spTgt spid="1336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367"/>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1" nodeType="clickEffect">
                                  <p:stCondLst>
                                    <p:cond delay="0"/>
                                  </p:stCondLst>
                                  <p:childTnLst>
                                    <p:set>
                                      <p:cBhvr>
                                        <p:cTn id="120" dur="1" fill="hold">
                                          <p:stCondLst>
                                            <p:cond delay="0"/>
                                          </p:stCondLst>
                                        </p:cTn>
                                        <p:tgtEl>
                                          <p:spTgt spid="13317"/>
                                        </p:tgtEl>
                                        <p:attrNameLst>
                                          <p:attrName>style.visibility</p:attrName>
                                        </p:attrNameLst>
                                      </p:cBhvr>
                                      <p:to>
                                        <p:strVal val="visible"/>
                                      </p:to>
                                    </p:set>
                                  </p:childTnLst>
                                </p:cTn>
                              </p:par>
                              <p:par>
                                <p:cTn id="121" presetID="1" presetClass="entr" presetSubtype="0" fill="hold" grpId="1" nodeType="withEffect">
                                  <p:stCondLst>
                                    <p:cond delay="0"/>
                                  </p:stCondLst>
                                  <p:childTnLst>
                                    <p:set>
                                      <p:cBhvr>
                                        <p:cTn id="122" dur="1" fill="hold">
                                          <p:stCondLst>
                                            <p:cond delay="0"/>
                                          </p:stCondLst>
                                        </p:cTn>
                                        <p:tgtEl>
                                          <p:spTgt spid="13343"/>
                                        </p:tgtEl>
                                        <p:attrNameLst>
                                          <p:attrName>style.visibility</p:attrName>
                                        </p:attrNameLst>
                                      </p:cBhvr>
                                      <p:to>
                                        <p:strVal val="visible"/>
                                      </p:to>
                                    </p:set>
                                  </p:childTnLst>
                                </p:cTn>
                              </p:par>
                              <p:par>
                                <p:cTn id="123" presetID="1" presetClass="entr" presetSubtype="0" fill="hold" grpId="1" nodeType="withEffect">
                                  <p:stCondLst>
                                    <p:cond delay="0"/>
                                  </p:stCondLst>
                                  <p:childTnLst>
                                    <p:set>
                                      <p:cBhvr>
                                        <p:cTn id="124" dur="1" fill="hold">
                                          <p:stCondLst>
                                            <p:cond delay="0"/>
                                          </p:stCondLst>
                                        </p:cTn>
                                        <p:tgtEl>
                                          <p:spTgt spid="13318"/>
                                        </p:tgtEl>
                                        <p:attrNameLst>
                                          <p:attrName>style.visibility</p:attrName>
                                        </p:attrNameLst>
                                      </p:cBhvr>
                                      <p:to>
                                        <p:strVal val="visible"/>
                                      </p:to>
                                    </p:set>
                                  </p:childTnLst>
                                </p:cTn>
                              </p:par>
                              <p:par>
                                <p:cTn id="125" presetID="1" presetClass="entr" presetSubtype="0" fill="hold" grpId="1" nodeType="withEffect">
                                  <p:stCondLst>
                                    <p:cond delay="0"/>
                                  </p:stCondLst>
                                  <p:childTnLst>
                                    <p:set>
                                      <p:cBhvr>
                                        <p:cTn id="126" dur="1" fill="hold">
                                          <p:stCondLst>
                                            <p:cond delay="0"/>
                                          </p:stCondLst>
                                        </p:cTn>
                                        <p:tgtEl>
                                          <p:spTgt spid="13319"/>
                                        </p:tgtEl>
                                        <p:attrNameLst>
                                          <p:attrName>style.visibility</p:attrName>
                                        </p:attrNameLst>
                                      </p:cBhvr>
                                      <p:to>
                                        <p:strVal val="visible"/>
                                      </p:to>
                                    </p:set>
                                  </p:childTnLst>
                                </p:cTn>
                              </p:par>
                              <p:par>
                                <p:cTn id="127" presetID="1" presetClass="entr" presetSubtype="0" fill="hold" grpId="1" nodeType="withEffect">
                                  <p:stCondLst>
                                    <p:cond delay="0"/>
                                  </p:stCondLst>
                                  <p:childTnLst>
                                    <p:set>
                                      <p:cBhvr>
                                        <p:cTn id="128" dur="1" fill="hold">
                                          <p:stCondLst>
                                            <p:cond delay="0"/>
                                          </p:stCondLst>
                                        </p:cTn>
                                        <p:tgtEl>
                                          <p:spTgt spid="13320"/>
                                        </p:tgtEl>
                                        <p:attrNameLst>
                                          <p:attrName>style.visibility</p:attrName>
                                        </p:attrNameLst>
                                      </p:cBhvr>
                                      <p:to>
                                        <p:strVal val="visible"/>
                                      </p:to>
                                    </p:set>
                                  </p:childTnLst>
                                </p:cTn>
                              </p:par>
                              <p:par>
                                <p:cTn id="129" presetID="1" presetClass="entr" presetSubtype="0" fill="hold" grpId="1" nodeType="withEffect">
                                  <p:stCondLst>
                                    <p:cond delay="0"/>
                                  </p:stCondLst>
                                  <p:childTnLst>
                                    <p:set>
                                      <p:cBhvr>
                                        <p:cTn id="130" dur="1" fill="hold">
                                          <p:stCondLst>
                                            <p:cond delay="0"/>
                                          </p:stCondLst>
                                        </p:cTn>
                                        <p:tgtEl>
                                          <p:spTgt spid="13328"/>
                                        </p:tgtEl>
                                        <p:attrNameLst>
                                          <p:attrName>style.visibility</p:attrName>
                                        </p:attrNameLst>
                                      </p:cBhvr>
                                      <p:to>
                                        <p:strVal val="visible"/>
                                      </p:to>
                                    </p:set>
                                  </p:childTnLst>
                                </p:cTn>
                              </p:par>
                              <p:par>
                                <p:cTn id="131" presetID="1" presetClass="entr" presetSubtype="0" fill="hold" grpId="1" nodeType="withEffect">
                                  <p:stCondLst>
                                    <p:cond delay="0"/>
                                  </p:stCondLst>
                                  <p:childTnLst>
                                    <p:set>
                                      <p:cBhvr>
                                        <p:cTn id="132" dur="1" fill="hold">
                                          <p:stCondLst>
                                            <p:cond delay="0"/>
                                          </p:stCondLst>
                                        </p:cTn>
                                        <p:tgtEl>
                                          <p:spTgt spid="13337"/>
                                        </p:tgtEl>
                                        <p:attrNameLst>
                                          <p:attrName>style.visibility</p:attrName>
                                        </p:attrNameLst>
                                      </p:cBhvr>
                                      <p:to>
                                        <p:strVal val="visible"/>
                                      </p:to>
                                    </p:set>
                                  </p:childTnLst>
                                </p:cTn>
                              </p:par>
                              <p:par>
                                <p:cTn id="133" presetID="1" presetClass="entr" presetSubtype="0" fill="hold" grpId="1" nodeType="withEffect">
                                  <p:stCondLst>
                                    <p:cond delay="0"/>
                                  </p:stCondLst>
                                  <p:childTnLst>
                                    <p:set>
                                      <p:cBhvr>
                                        <p:cTn id="134" dur="1" fill="hold">
                                          <p:stCondLst>
                                            <p:cond delay="0"/>
                                          </p:stCondLst>
                                        </p:cTn>
                                        <p:tgtEl>
                                          <p:spTgt spid="13363"/>
                                        </p:tgtEl>
                                        <p:attrNameLst>
                                          <p:attrName>style.visibility</p:attrName>
                                        </p:attrNameLst>
                                      </p:cBhvr>
                                      <p:to>
                                        <p:strVal val="visible"/>
                                      </p:to>
                                    </p:set>
                                  </p:childTnLst>
                                </p:cTn>
                              </p:par>
                              <p:par>
                                <p:cTn id="135" presetID="1" presetClass="entr" presetSubtype="0" fill="hold" grpId="1" nodeType="withEffect">
                                  <p:stCondLst>
                                    <p:cond delay="0"/>
                                  </p:stCondLst>
                                  <p:childTnLst>
                                    <p:set>
                                      <p:cBhvr>
                                        <p:cTn id="136" dur="1" fill="hold">
                                          <p:stCondLst>
                                            <p:cond delay="0"/>
                                          </p:stCondLst>
                                        </p:cTn>
                                        <p:tgtEl>
                                          <p:spTgt spid="1336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3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animBg="1"/>
      <p:bldP spid="13316" grpId="0" animBg="1"/>
      <p:bldP spid="13317" grpId="0" animBg="1"/>
      <p:bldP spid="13317" grpId="1" animBg="1"/>
      <p:bldP spid="13318" grpId="0" animBg="1"/>
      <p:bldP spid="13318" grpId="1" animBg="1"/>
      <p:bldP spid="13319" grpId="0" animBg="1"/>
      <p:bldP spid="13319" grpId="1" animBg="1"/>
      <p:bldP spid="13320" grpId="0" animBg="1"/>
      <p:bldP spid="13320" grpId="1" animBg="1"/>
      <p:bldP spid="13321" grpId="0" animBg="1"/>
      <p:bldP spid="13322" grpId="0" animBg="1"/>
      <p:bldP spid="13323" grpId="0" animBg="1"/>
      <p:bldP spid="13324" grpId="0" animBg="1"/>
      <p:bldP spid="13325" grpId="0" animBg="1"/>
      <p:bldP spid="13326" grpId="0" animBg="1"/>
      <p:bldP spid="13327" grpId="0" animBg="1"/>
      <p:bldP spid="13328" grpId="0" animBg="1"/>
      <p:bldP spid="13328" grpId="1"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7" grpId="1" animBg="1"/>
      <p:bldP spid="13338" grpId="0" animBg="1"/>
      <p:bldP spid="13339" grpId="0" animBg="1"/>
      <p:bldP spid="13340" grpId="0" animBg="1"/>
      <p:bldP spid="13341" grpId="0" animBg="1"/>
      <p:bldP spid="13342" grpId="0" animBg="1"/>
      <p:bldP spid="13343" grpId="0" animBg="1"/>
      <p:bldP spid="13343" grpId="1" animBg="1"/>
      <p:bldP spid="13344" grpId="0" animBg="1"/>
      <p:bldP spid="13345" grpId="0" animBg="1"/>
      <p:bldP spid="13346" grpId="0" animBg="1"/>
      <p:bldP spid="13347" grpId="0"/>
      <p:bldP spid="13348" grpId="0" animBg="1"/>
      <p:bldP spid="13349" grpId="0" animBg="1"/>
      <p:bldP spid="13350" grpId="0" animBg="1"/>
      <p:bldP spid="13351" grpId="0" animBg="1"/>
      <p:bldP spid="13352" grpId="0" animBg="1"/>
      <p:bldP spid="13353" grpId="0" animBg="1"/>
      <p:bldP spid="13354" grpId="0"/>
      <p:bldP spid="13355" grpId="0"/>
      <p:bldP spid="13356" grpId="0"/>
      <p:bldP spid="13357" grpId="0" animBg="1"/>
      <p:bldP spid="13358" grpId="0"/>
      <p:bldP spid="13360" grpId="0" animBg="1"/>
      <p:bldP spid="13361" grpId="0" animBg="1"/>
      <p:bldP spid="13361" grpId="1" animBg="1"/>
      <p:bldP spid="13362" grpId="0" animBg="1"/>
      <p:bldP spid="13363" grpId="0" animBg="1"/>
      <p:bldP spid="13363" grpId="1" animBg="1"/>
      <p:bldP spid="13364" grpId="0" animBg="1"/>
      <p:bldP spid="13364" grpId="1" animBg="1"/>
      <p:bldP spid="13365" grpId="0" animBg="1"/>
      <p:bldP spid="13366" grpId="0" animBg="1"/>
      <p:bldP spid="13366" grpId="1" animBg="1"/>
      <p:bldP spid="13367" grpId="0" animBg="1"/>
      <p:bldP spid="1336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4294967295"/>
          </p:nvPr>
        </p:nvSpPr>
        <p:spPr>
          <a:xfrm>
            <a:off x="656558" y="1628800"/>
            <a:ext cx="8021322" cy="4536504"/>
          </a:xfrm>
          <a:solidFill>
            <a:schemeClr val="bg1"/>
          </a:solidFill>
        </p:spPr>
        <p:txBody>
          <a:bodyPr/>
          <a:lstStyle/>
          <a:p>
            <a:pPr>
              <a:buNone/>
            </a:pPr>
            <a:r>
              <a:rPr lang="en-GB" sz="2000" b="0" dirty="0" smtClean="0">
                <a:solidFill>
                  <a:srgbClr val="675C53"/>
                </a:solidFill>
                <a:ea typeface="굴림" pitchFamily="34" charset="-127"/>
                <a:cs typeface="+mn-cs"/>
                <a:sym typeface="Wingdings" pitchFamily="2" charset="2"/>
              </a:rPr>
              <a:t></a:t>
            </a:r>
            <a:r>
              <a:rPr lang="en-GB" sz="2000" kern="1200" dirty="0" smtClean="0">
                <a:solidFill>
                  <a:schemeClr val="tx2"/>
                </a:solidFill>
                <a:latin typeface="+mn-lt"/>
                <a:ea typeface="+mn-ea"/>
                <a:cs typeface="+mn-cs"/>
                <a:sym typeface="Wingdings" pitchFamily="2" charset="2"/>
              </a:rPr>
              <a:t> </a:t>
            </a:r>
            <a:r>
              <a:rPr lang="en-GB" sz="2000" b="0" dirty="0" smtClean="0">
                <a:solidFill>
                  <a:srgbClr val="675C53"/>
                </a:solidFill>
                <a:ea typeface="굴림" pitchFamily="34" charset="-127"/>
                <a:cs typeface="+mn-cs"/>
                <a:sym typeface="Wingdings" pitchFamily="2" charset="2"/>
              </a:rPr>
              <a:t>No part of the rail system should be developed without due consideration of effect on other parts of the system which are </a:t>
            </a:r>
            <a:br>
              <a:rPr lang="en-GB" sz="2000" b="0" dirty="0" smtClean="0">
                <a:solidFill>
                  <a:srgbClr val="675C53"/>
                </a:solidFill>
                <a:ea typeface="굴림" pitchFamily="34" charset="-127"/>
                <a:cs typeface="+mn-cs"/>
                <a:sym typeface="Wingdings" pitchFamily="2" charset="2"/>
              </a:rPr>
            </a:br>
            <a:r>
              <a:rPr lang="en-GB" sz="2000" b="0" dirty="0" smtClean="0">
                <a:solidFill>
                  <a:srgbClr val="675C53"/>
                </a:solidFill>
                <a:ea typeface="굴림" pitchFamily="34" charset="-127"/>
                <a:cs typeface="+mn-cs"/>
                <a:sym typeface="Wingdings" pitchFamily="2" charset="2"/>
              </a:rPr>
              <a:t>safety-critical and upon which the integrity of the system </a:t>
            </a:r>
            <a:r>
              <a:rPr lang="en-GB" sz="2000" b="0" dirty="0" smtClean="0">
                <a:solidFill>
                  <a:srgbClr val="675C53"/>
                </a:solidFill>
                <a:ea typeface="굴림" pitchFamily="34" charset="-127"/>
                <a:cs typeface="+mn-cs"/>
                <a:sym typeface="Wingdings" pitchFamily="2" charset="2"/>
              </a:rPr>
              <a:t>depends</a:t>
            </a:r>
            <a:endParaRPr lang="en-GB" sz="2000" b="0" dirty="0" smtClean="0">
              <a:solidFill>
                <a:srgbClr val="675C53"/>
              </a:solidFill>
              <a:ea typeface="굴림" pitchFamily="34" charset="-127"/>
              <a:cs typeface="+mn-cs"/>
              <a:sym typeface="Wingdings" pitchFamily="2" charset="2"/>
            </a:endParaRPr>
          </a:p>
          <a:p>
            <a:pPr>
              <a:buNone/>
            </a:pPr>
            <a:r>
              <a:rPr lang="en-GB" sz="2000" b="0" dirty="0" smtClean="0">
                <a:solidFill>
                  <a:srgbClr val="675C53"/>
                </a:solidFill>
                <a:ea typeface="굴림" pitchFamily="34" charset="-127"/>
                <a:cs typeface="+mn-cs"/>
                <a:sym typeface="Wingdings" pitchFamily="2" charset="2"/>
              </a:rPr>
              <a:t> “System Rail” consists of several functional and structural subsystems and their </a:t>
            </a:r>
            <a:r>
              <a:rPr lang="en-GB" sz="2000" b="0" dirty="0" smtClean="0">
                <a:solidFill>
                  <a:srgbClr val="675C53"/>
                </a:solidFill>
                <a:ea typeface="굴림" pitchFamily="34" charset="-127"/>
                <a:cs typeface="+mn-cs"/>
                <a:sym typeface="Wingdings" pitchFamily="2" charset="2"/>
              </a:rPr>
              <a:t>components: </a:t>
            </a:r>
            <a:r>
              <a:rPr lang="en-GB" sz="2000" b="0" dirty="0" smtClean="0">
                <a:solidFill>
                  <a:srgbClr val="675C53"/>
                </a:solidFill>
                <a:ea typeface="굴림" pitchFamily="34" charset="-127"/>
                <a:cs typeface="+mn-cs"/>
                <a:sym typeface="Wingdings" pitchFamily="2" charset="2"/>
              </a:rPr>
              <a:t>Need of a technical system vision. </a:t>
            </a:r>
            <a:endParaRPr lang="fr-FR" sz="2000" b="0" dirty="0" smtClean="0">
              <a:solidFill>
                <a:srgbClr val="675C53"/>
              </a:solidFill>
              <a:ea typeface="굴림" pitchFamily="34" charset="-127"/>
              <a:cs typeface="+mn-cs"/>
              <a:sym typeface="Wingdings" pitchFamily="2" charset="2"/>
            </a:endParaRPr>
          </a:p>
          <a:p>
            <a:pPr>
              <a:buNone/>
            </a:pPr>
            <a:r>
              <a:rPr lang="en-GB" sz="2000" b="0" dirty="0" smtClean="0">
                <a:solidFill>
                  <a:srgbClr val="675C53"/>
                </a:solidFill>
                <a:ea typeface="굴림" pitchFamily="34" charset="-127"/>
                <a:cs typeface="+mn-cs"/>
                <a:sym typeface="Wingdings" pitchFamily="2" charset="2"/>
              </a:rPr>
              <a:t> A system approach is essential at all times when dealing with “System Rail”. </a:t>
            </a:r>
            <a:r>
              <a:rPr lang="en-GB" sz="2000" b="0" dirty="0" smtClean="0">
                <a:solidFill>
                  <a:srgbClr val="675C53"/>
                </a:solidFill>
                <a:ea typeface="굴림" pitchFamily="34" charset="-127"/>
                <a:cs typeface="+mn-cs"/>
                <a:sym typeface="Wingdings" pitchFamily="2" charset="2"/>
              </a:rPr>
              <a:t>Well constructed </a:t>
            </a:r>
            <a:r>
              <a:rPr lang="en-GB" sz="2000" b="0" dirty="0" smtClean="0">
                <a:solidFill>
                  <a:srgbClr val="675C53"/>
                </a:solidFill>
                <a:ea typeface="굴림" pitchFamily="34" charset="-127"/>
                <a:cs typeface="+mn-cs"/>
                <a:sym typeface="Wingdings" pitchFamily="2" charset="2"/>
              </a:rPr>
              <a:t>business-led </a:t>
            </a:r>
            <a:r>
              <a:rPr lang="en-GB" sz="2000" b="0" dirty="0" smtClean="0">
                <a:solidFill>
                  <a:srgbClr val="675C53"/>
                </a:solidFill>
                <a:ea typeface="굴림" pitchFamily="34" charset="-127"/>
                <a:cs typeface="+mn-cs"/>
                <a:sym typeface="Wingdings" pitchFamily="2" charset="2"/>
              </a:rPr>
              <a:t>standards are able to provide the framework for ensuring the level of operational safety. </a:t>
            </a:r>
            <a:r>
              <a:rPr lang="en-GB" sz="2000" b="0" dirty="0" smtClean="0">
                <a:solidFill>
                  <a:srgbClr val="675C53"/>
                </a:solidFill>
                <a:ea typeface="굴림" pitchFamily="34" charset="-127"/>
                <a:cs typeface="+mn-cs"/>
                <a:sym typeface="Wingdings" pitchFamily="2" charset="2"/>
              </a:rPr>
              <a:t>Therefore every change has to be assessed in terms of impact on the other parts of the system.</a:t>
            </a:r>
            <a:endParaRPr lang="fr-FR" sz="2000" b="0" dirty="0" smtClean="0">
              <a:solidFill>
                <a:srgbClr val="675C53"/>
              </a:solidFill>
              <a:ea typeface="굴림" pitchFamily="34" charset="-127"/>
              <a:cs typeface="+mn-cs"/>
              <a:sym typeface="Wingdings" pitchFamily="2" charset="2"/>
            </a:endParaRPr>
          </a:p>
          <a:p>
            <a:pPr>
              <a:buFont typeface="Wingdings" pitchFamily="2" charset="2"/>
              <a:buChar char="è"/>
            </a:pPr>
            <a:endParaRPr lang="fr-FR" sz="2000" b="0" dirty="0" smtClean="0">
              <a:solidFill>
                <a:srgbClr val="675C53"/>
              </a:solidFill>
              <a:ea typeface="굴림" pitchFamily="34" charset="-127"/>
              <a:cs typeface="+mn-cs"/>
              <a:sym typeface="Wingdings" pitchFamily="2" charset="2"/>
            </a:endParaRPr>
          </a:p>
        </p:txBody>
      </p:sp>
      <p:sp>
        <p:nvSpPr>
          <p:cNvPr id="8"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9"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5</a:t>
            </a:fld>
            <a:endParaRPr lang="en-GB" sz="1000" dirty="0">
              <a:solidFill>
                <a:schemeClr val="bg1"/>
              </a:solidFill>
            </a:endParaRPr>
          </a:p>
        </p:txBody>
      </p:sp>
      <p:sp>
        <p:nvSpPr>
          <p:cNvPr id="10" name="Rectangle 2"/>
          <p:cNvSpPr txBox="1">
            <a:spLocks noChangeArrowheads="1"/>
          </p:cNvSpPr>
          <p:nvPr/>
        </p:nvSpPr>
        <p:spPr bwMode="auto">
          <a:xfrm>
            <a:off x="244520" y="714915"/>
            <a:ext cx="8899480" cy="535531"/>
          </a:xfrm>
          <a:prstGeom prst="rect">
            <a:avLst/>
          </a:prstGeom>
          <a:noFill/>
          <a:ln w="9525">
            <a:noFill/>
            <a:miter lim="800000"/>
            <a:headEnd/>
            <a:tailEnd/>
          </a:ln>
        </p:spPr>
        <p:txBody>
          <a:bodyPr wrap="square" anchor="b">
            <a:spAutoFit/>
          </a:bodyPr>
          <a:lstStyle/>
          <a:p>
            <a:pPr hangingPunct="0">
              <a:lnSpc>
                <a:spcPct val="90000"/>
              </a:lnSpc>
              <a:defRPr/>
            </a:pPr>
            <a:r>
              <a:rPr lang="en-GB" sz="3200" b="1" kern="0" dirty="0" smtClean="0">
                <a:solidFill>
                  <a:srgbClr val="506361"/>
                </a:solidFill>
                <a:latin typeface="Arial"/>
              </a:rPr>
              <a:t>S</a:t>
            </a:r>
            <a:r>
              <a:rPr lang="en-GB" sz="3200" b="1" kern="0" dirty="0" smtClean="0">
                <a:solidFill>
                  <a:srgbClr val="506361"/>
                </a:solidFill>
                <a:latin typeface="Arial"/>
              </a:rPr>
              <a:t>ystem rail and </a:t>
            </a:r>
            <a:r>
              <a:rPr lang="en-GB" sz="3200" b="1" kern="0" dirty="0" smtClean="0">
                <a:solidFill>
                  <a:srgbClr val="506361"/>
                </a:solidFill>
                <a:latin typeface="Arial"/>
              </a:rPr>
              <a:t>Modern </a:t>
            </a:r>
            <a:r>
              <a:rPr lang="en-GB" sz="3200" b="1" kern="0" dirty="0" smtClean="0">
                <a:solidFill>
                  <a:srgbClr val="506361"/>
                </a:solidFill>
                <a:latin typeface="Arial"/>
              </a:rPr>
              <a:t>signalling problem </a:t>
            </a:r>
            <a:endParaRPr lang="fr-FR" sz="3200" b="1" kern="0" dirty="0">
              <a:solidFill>
                <a:srgbClr val="506361"/>
              </a:solidFill>
              <a:latin typeface="Arial"/>
            </a:endParaRPr>
          </a:p>
        </p:txBody>
      </p:sp>
      <p:pic>
        <p:nvPicPr>
          <p:cNvPr id="11" name="Picture 2" descr="C:\Users\marie_p\Desktop\IRS-HD-4.jpg"/>
          <p:cNvPicPr>
            <a:picLocks noChangeAspect="1" noChangeArrowheads="1"/>
          </p:cNvPicPr>
          <p:nvPr/>
        </p:nvPicPr>
        <p:blipFill>
          <a:blip r:embed="rId3" cstate="print"/>
          <a:srcRect/>
          <a:stretch>
            <a:fillRect/>
          </a:stretch>
        </p:blipFill>
        <p:spPr bwMode="auto">
          <a:xfrm>
            <a:off x="5508104" y="5301208"/>
            <a:ext cx="2843808" cy="652456"/>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4294967295"/>
          </p:nvPr>
        </p:nvSpPr>
        <p:spPr>
          <a:xfrm>
            <a:off x="743769" y="1501552"/>
            <a:ext cx="8220719" cy="4735760"/>
          </a:xfrm>
          <a:solidFill>
            <a:schemeClr val="bg1"/>
          </a:solidFill>
        </p:spPr>
        <p:txBody>
          <a:bodyPr/>
          <a:lstStyle/>
          <a:p>
            <a:pPr marL="0" indent="-342900" eaLnBrk="1" hangingPunct="1">
              <a:lnSpc>
                <a:spcPct val="90000"/>
              </a:lnSpc>
              <a:spcBef>
                <a:spcPts val="0"/>
              </a:spcBef>
              <a:buNone/>
            </a:pPr>
            <a:r>
              <a:rPr lang="en-GB" sz="2000" dirty="0" smtClean="0">
                <a:solidFill>
                  <a:srgbClr val="675C53"/>
                </a:solidFill>
                <a:ea typeface="굴림" pitchFamily="34" charset="-127"/>
                <a:cs typeface="+mn-cs"/>
                <a:sym typeface="Wingdings" pitchFamily="2" charset="2"/>
              </a:rPr>
              <a:t>In general:</a:t>
            </a:r>
          </a:p>
          <a:p>
            <a:pPr marL="0" indent="-342900" eaLnBrk="1" hangingPunct="1">
              <a:lnSpc>
                <a:spcPct val="90000"/>
              </a:lnSpc>
              <a:spcBef>
                <a:spcPts val="0"/>
              </a:spcBef>
              <a:buNone/>
            </a:pPr>
            <a:r>
              <a:rPr lang="en-GB" sz="2000" b="0" dirty="0" smtClean="0">
                <a:solidFill>
                  <a:srgbClr val="675C53"/>
                </a:solidFill>
                <a:ea typeface="굴림" pitchFamily="34" charset="-127"/>
                <a:cs typeface="+mn-cs"/>
                <a:sym typeface="Wingdings" pitchFamily="2" charset="2"/>
              </a:rPr>
              <a:t>Safety is carried out with incompatibilities (</a:t>
            </a:r>
            <a:r>
              <a:rPr lang="en-GB" sz="1800" b="0" dirty="0" smtClean="0">
                <a:solidFill>
                  <a:srgbClr val="675C53"/>
                </a:solidFill>
                <a:ea typeface="굴림" pitchFamily="34" charset="-127"/>
                <a:cs typeface="+mn-cs"/>
                <a:sym typeface="Wingdings" pitchFamily="2" charset="2"/>
              </a:rPr>
              <a:t>exclusion in space and time of a common position of resources</a:t>
            </a:r>
            <a:r>
              <a:rPr lang="en-GB" sz="2000" b="0" dirty="0" smtClean="0">
                <a:solidFill>
                  <a:srgbClr val="675C53"/>
                </a:solidFill>
                <a:ea typeface="굴림" pitchFamily="34" charset="-127"/>
                <a:cs typeface="+mn-cs"/>
                <a:sym typeface="Wingdings" pitchFamily="2" charset="2"/>
              </a:rPr>
              <a:t>)</a:t>
            </a:r>
          </a:p>
          <a:p>
            <a:pPr marL="0" indent="-342900" eaLnBrk="1" hangingPunct="1">
              <a:lnSpc>
                <a:spcPct val="90000"/>
              </a:lnSpc>
              <a:spcBef>
                <a:spcPts val="0"/>
              </a:spcBef>
              <a:buNone/>
            </a:pPr>
            <a:r>
              <a:rPr lang="en-GB" sz="2000" b="0" dirty="0" smtClean="0">
                <a:solidFill>
                  <a:srgbClr val="675C53"/>
                </a:solidFill>
                <a:ea typeface="굴림" pitchFamily="34" charset="-127"/>
                <a:cs typeface="+mn-cs"/>
                <a:sym typeface="Wingdings" pitchFamily="2" charset="2"/>
              </a:rPr>
              <a:t>The signalling modules are classically formally defined (</a:t>
            </a:r>
            <a:r>
              <a:rPr lang="en-GB" sz="1800" b="0" dirty="0" smtClean="0">
                <a:solidFill>
                  <a:srgbClr val="675C53"/>
                </a:solidFill>
                <a:ea typeface="굴림" pitchFamily="34" charset="-127"/>
                <a:cs typeface="+mn-cs"/>
                <a:sym typeface="Wingdings" pitchFamily="2" charset="2"/>
              </a:rPr>
              <a:t>functionalities and interfaces</a:t>
            </a:r>
            <a:r>
              <a:rPr lang="en-GB" sz="2000" b="0" dirty="0" smtClean="0">
                <a:solidFill>
                  <a:srgbClr val="675C53"/>
                </a:solidFill>
                <a:ea typeface="굴림" pitchFamily="34" charset="-127"/>
                <a:cs typeface="+mn-cs"/>
                <a:sym typeface="Wingdings" pitchFamily="2" charset="2"/>
              </a:rPr>
              <a:t>) / different layers related to different signalling functionalities (</a:t>
            </a:r>
            <a:r>
              <a:rPr lang="en-GB" sz="1800" b="0" dirty="0" smtClean="0">
                <a:solidFill>
                  <a:srgbClr val="675C53"/>
                </a:solidFill>
                <a:ea typeface="굴림" pitchFamily="34" charset="-127"/>
                <a:cs typeface="+mn-cs"/>
                <a:sym typeface="Wingdings" pitchFamily="2" charset="2"/>
              </a:rPr>
              <a:t>field elements, interlocking, block system</a:t>
            </a:r>
            <a:r>
              <a:rPr lang="en-GB" sz="2000" b="0" dirty="0" smtClean="0">
                <a:solidFill>
                  <a:srgbClr val="675C53"/>
                </a:solidFill>
                <a:ea typeface="굴림" pitchFamily="34" charset="-127"/>
                <a:cs typeface="+mn-cs"/>
                <a:sym typeface="Wingdings" pitchFamily="2" charset="2"/>
              </a:rPr>
              <a:t>...)</a:t>
            </a:r>
          </a:p>
          <a:p>
            <a:pPr marL="0" indent="-342900" eaLnBrk="1" hangingPunct="1">
              <a:lnSpc>
                <a:spcPct val="90000"/>
              </a:lnSpc>
              <a:spcBef>
                <a:spcPts val="0"/>
              </a:spcBef>
              <a:buNone/>
            </a:pPr>
            <a:endParaRPr lang="en-GB" sz="2000" dirty="0" smtClean="0">
              <a:solidFill>
                <a:srgbClr val="675C53"/>
              </a:solidFill>
              <a:ea typeface="굴림" pitchFamily="34" charset="-127"/>
              <a:cs typeface="+mn-cs"/>
              <a:sym typeface="Wingdings" pitchFamily="2" charset="2"/>
            </a:endParaRPr>
          </a:p>
          <a:p>
            <a:pPr marL="342900" indent="-342900" eaLnBrk="1" hangingPunct="1">
              <a:lnSpc>
                <a:spcPct val="90000"/>
              </a:lnSpc>
              <a:spcBef>
                <a:spcPct val="50000"/>
              </a:spcBef>
              <a:buNone/>
            </a:pPr>
            <a:r>
              <a:rPr lang="en-GB" sz="2000" dirty="0" smtClean="0">
                <a:solidFill>
                  <a:srgbClr val="675C53"/>
                </a:solidFill>
                <a:ea typeface="굴림" pitchFamily="34" charset="-127"/>
                <a:cs typeface="+mn-cs"/>
                <a:sym typeface="Wingdings" pitchFamily="2" charset="2"/>
              </a:rPr>
              <a:t>Signalling/Interlocking functions have to:</a:t>
            </a:r>
          </a:p>
          <a:p>
            <a:pPr marL="342900" indent="-342900" eaLnBrk="1" hangingPunct="1">
              <a:spcBef>
                <a:spcPts val="0"/>
              </a:spcBef>
              <a:buNone/>
            </a:pPr>
            <a:r>
              <a:rPr lang="en-GB" sz="2000" b="0" dirty="0" smtClean="0">
                <a:solidFill>
                  <a:srgbClr val="675C53"/>
                </a:solidFill>
                <a:ea typeface="굴림" pitchFamily="34" charset="-127"/>
                <a:cs typeface="+mn-cs"/>
                <a:sym typeface="Wingdings" pitchFamily="2" charset="2"/>
              </a:rPr>
              <a:t> Take into account all national laws, operational rules… </a:t>
            </a:r>
          </a:p>
          <a:p>
            <a:pPr marL="342900" indent="-342900" eaLnBrk="1" hangingPunct="1">
              <a:spcBef>
                <a:spcPts val="0"/>
              </a:spcBef>
              <a:buNone/>
            </a:pPr>
            <a:r>
              <a:rPr lang="en-GB" sz="2000" b="0" dirty="0" smtClean="0">
                <a:solidFill>
                  <a:srgbClr val="675C53"/>
                </a:solidFill>
                <a:ea typeface="굴림" pitchFamily="34" charset="-127"/>
                <a:cs typeface="+mn-cs"/>
                <a:sym typeface="Wingdings" pitchFamily="2" charset="2"/>
              </a:rPr>
              <a:t> Take into account the environment of the system (</a:t>
            </a:r>
            <a:r>
              <a:rPr lang="en-GB" sz="1800" b="0" dirty="0" smtClean="0">
                <a:solidFill>
                  <a:srgbClr val="675C53"/>
                </a:solidFill>
                <a:ea typeface="굴림" pitchFamily="34" charset="-127"/>
                <a:cs typeface="+mn-cs"/>
                <a:sym typeface="Wingdings" pitchFamily="2" charset="2"/>
              </a:rPr>
              <a:t>without exportation of safety constraints…</a:t>
            </a:r>
            <a:r>
              <a:rPr lang="en-GB" sz="2000" b="0" dirty="0" smtClean="0">
                <a:solidFill>
                  <a:srgbClr val="675C53"/>
                </a:solidFill>
                <a:ea typeface="굴림" pitchFamily="34" charset="-127"/>
                <a:cs typeface="+mn-cs"/>
                <a:sym typeface="Wingdings" pitchFamily="2" charset="2"/>
              </a:rPr>
              <a:t>)</a:t>
            </a:r>
          </a:p>
          <a:p>
            <a:pPr marL="342900" indent="-342900" eaLnBrk="1" hangingPunct="1">
              <a:spcBef>
                <a:spcPts val="0"/>
              </a:spcBef>
              <a:buNone/>
            </a:pPr>
            <a:r>
              <a:rPr lang="en-GB" sz="2000" b="0" dirty="0" smtClean="0">
                <a:solidFill>
                  <a:srgbClr val="675C53"/>
                </a:solidFill>
                <a:ea typeface="굴림" pitchFamily="34" charset="-127"/>
                <a:cs typeface="+mn-cs"/>
                <a:sym typeface="Wingdings" pitchFamily="2" charset="2"/>
              </a:rPr>
              <a:t> Stay in service 24/24, 365 days per year, for many </a:t>
            </a:r>
            <a:r>
              <a:rPr lang="en-GB" sz="2000" b="0" dirty="0" smtClean="0">
                <a:solidFill>
                  <a:srgbClr val="675C53"/>
                </a:solidFill>
                <a:ea typeface="굴림" pitchFamily="34" charset="-127"/>
                <a:cs typeface="+mn-cs"/>
                <a:sym typeface="Wingdings" pitchFamily="2" charset="2"/>
              </a:rPr>
              <a:t>years, in numerous places on the network... different from factories</a:t>
            </a:r>
            <a:endParaRPr lang="en-GB" sz="2000" b="0" dirty="0" smtClean="0">
              <a:solidFill>
                <a:srgbClr val="675C53"/>
              </a:solidFill>
              <a:ea typeface="굴림" pitchFamily="34" charset="-127"/>
              <a:cs typeface="+mn-cs"/>
              <a:sym typeface="Wingdings" pitchFamily="2" charset="2"/>
            </a:endParaRPr>
          </a:p>
          <a:p>
            <a:pPr marL="342900" indent="-342900" eaLnBrk="1" hangingPunct="1">
              <a:spcBef>
                <a:spcPts val="0"/>
              </a:spcBef>
              <a:buNone/>
            </a:pPr>
            <a:r>
              <a:rPr lang="en-GB" sz="2000" b="0" dirty="0" smtClean="0">
                <a:solidFill>
                  <a:srgbClr val="675C53"/>
                </a:solidFill>
                <a:ea typeface="굴림" pitchFamily="34" charset="-127"/>
                <a:cs typeface="+mn-cs"/>
                <a:sym typeface="Wingdings" pitchFamily="2" charset="2"/>
              </a:rPr>
              <a:t> Be checked a 100% after each functional modification or maintenance </a:t>
            </a:r>
            <a:r>
              <a:rPr lang="en-GB" sz="2000" b="0" dirty="0" smtClean="0">
                <a:solidFill>
                  <a:srgbClr val="675C53"/>
                </a:solidFill>
                <a:ea typeface="굴림" pitchFamily="34" charset="-127"/>
                <a:cs typeface="+mn-cs"/>
                <a:sym typeface="Wingdings" pitchFamily="2" charset="2"/>
              </a:rPr>
              <a:t>intervention... no more possible with the digitalisation without formal proofs</a:t>
            </a:r>
            <a:endParaRPr lang="en-GB" sz="2000" b="0" dirty="0" smtClean="0">
              <a:solidFill>
                <a:srgbClr val="675C53"/>
              </a:solidFill>
              <a:ea typeface="굴림" pitchFamily="34" charset="-127"/>
              <a:cs typeface="+mn-cs"/>
              <a:sym typeface="Wingdings" pitchFamily="2" charset="2"/>
            </a:endParaRPr>
          </a:p>
        </p:txBody>
      </p:sp>
      <p:sp>
        <p:nvSpPr>
          <p:cNvPr id="5" name="Rectangle 2"/>
          <p:cNvSpPr txBox="1">
            <a:spLocks noChangeArrowheads="1"/>
          </p:cNvSpPr>
          <p:nvPr/>
        </p:nvSpPr>
        <p:spPr bwMode="auto">
          <a:xfrm>
            <a:off x="238125" y="371653"/>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Architectures signalling choices </a:t>
            </a:r>
            <a:r>
              <a:rPr lang="en-GB" sz="3200" b="1" kern="0" dirty="0" smtClean="0">
                <a:solidFill>
                  <a:srgbClr val="506361"/>
                </a:solidFill>
                <a:latin typeface="Arial"/>
              </a:rPr>
              <a:t>specification </a:t>
            </a:r>
            <a:r>
              <a:rPr lang="en-GB" sz="3200" b="1" kern="0" dirty="0" smtClean="0">
                <a:solidFill>
                  <a:srgbClr val="506361"/>
                </a:solidFill>
                <a:latin typeface="Arial"/>
              </a:rPr>
              <a:t>requirement</a:t>
            </a:r>
            <a:endParaRPr lang="fr-FR" sz="3200" b="1" kern="0" dirty="0">
              <a:solidFill>
                <a:srgbClr val="506361"/>
              </a:solidFill>
              <a:latin typeface="Arial"/>
            </a:endParaRPr>
          </a:p>
        </p:txBody>
      </p:sp>
      <p:sp>
        <p:nvSpPr>
          <p:cNvPr id="7"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6</a:t>
            </a:fld>
            <a:endParaRPr lang="fr-FR"/>
          </a:p>
        </p:txBody>
      </p:sp>
      <p:sp>
        <p:nvSpPr>
          <p:cNvPr id="8"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9"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6</a:t>
            </a:fld>
            <a:endParaRPr lang="en-GB" sz="1000" dirty="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1"/>
          <p:cNvSpPr>
            <a:spLocks noChangeArrowheads="1"/>
          </p:cNvSpPr>
          <p:nvPr/>
        </p:nvSpPr>
        <p:spPr bwMode="auto">
          <a:xfrm>
            <a:off x="0" y="1268413"/>
            <a:ext cx="9144000" cy="0"/>
          </a:xfrm>
          <a:prstGeom prst="rect">
            <a:avLst/>
          </a:prstGeom>
          <a:noFill/>
          <a:ln w="9525">
            <a:noFill/>
            <a:miter lim="800000"/>
            <a:headEnd/>
            <a:tailEnd/>
          </a:ln>
        </p:spPr>
        <p:txBody>
          <a:bodyPr wrap="none" anchor="ctr">
            <a:spAutoFit/>
          </a:bodyPr>
          <a:lstStyle/>
          <a:p>
            <a:endParaRPr lang="fr-FR" sz="2500"/>
          </a:p>
        </p:txBody>
      </p:sp>
      <p:sp>
        <p:nvSpPr>
          <p:cNvPr id="17411" name="Rectangle 49"/>
          <p:cNvSpPr>
            <a:spLocks noChangeArrowheads="1"/>
          </p:cNvSpPr>
          <p:nvPr/>
        </p:nvSpPr>
        <p:spPr bwMode="auto">
          <a:xfrm>
            <a:off x="0" y="1268413"/>
            <a:ext cx="9144000" cy="0"/>
          </a:xfrm>
          <a:prstGeom prst="rect">
            <a:avLst/>
          </a:prstGeom>
          <a:noFill/>
          <a:ln w="9525">
            <a:noFill/>
            <a:miter lim="800000"/>
            <a:headEnd/>
            <a:tailEnd/>
          </a:ln>
        </p:spPr>
        <p:txBody>
          <a:bodyPr wrap="none" anchor="ctr">
            <a:spAutoFit/>
          </a:bodyPr>
          <a:lstStyle/>
          <a:p>
            <a:endParaRPr lang="fr-FR" sz="2500"/>
          </a:p>
        </p:txBody>
      </p:sp>
      <p:sp>
        <p:nvSpPr>
          <p:cNvPr id="17412" name="Rectangle 50"/>
          <p:cNvSpPr>
            <a:spLocks noChangeArrowheads="1"/>
          </p:cNvSpPr>
          <p:nvPr/>
        </p:nvSpPr>
        <p:spPr bwMode="auto">
          <a:xfrm>
            <a:off x="0" y="4754563"/>
            <a:ext cx="9144000" cy="0"/>
          </a:xfrm>
          <a:prstGeom prst="rect">
            <a:avLst/>
          </a:prstGeom>
          <a:noFill/>
          <a:ln w="9525">
            <a:noFill/>
            <a:miter lim="800000"/>
            <a:headEnd/>
            <a:tailEnd/>
          </a:ln>
        </p:spPr>
        <p:txBody>
          <a:bodyPr wrap="none" anchor="ctr">
            <a:spAutoFit/>
          </a:bodyPr>
          <a:lstStyle/>
          <a:p>
            <a:pPr eaLnBrk="0" hangingPunct="0"/>
            <a:endParaRPr lang="fr-FR" sz="2500"/>
          </a:p>
        </p:txBody>
      </p:sp>
      <p:sp>
        <p:nvSpPr>
          <p:cNvPr id="17415" name="Rectangle 27"/>
          <p:cNvSpPr>
            <a:spLocks noChangeArrowheads="1"/>
          </p:cNvSpPr>
          <p:nvPr/>
        </p:nvSpPr>
        <p:spPr bwMode="auto">
          <a:xfrm>
            <a:off x="628328" y="2074565"/>
            <a:ext cx="3655640" cy="4104456"/>
          </a:xfrm>
          <a:prstGeom prst="rect">
            <a:avLst/>
          </a:prstGeom>
          <a:noFill/>
          <a:ln w="9525">
            <a:noFill/>
            <a:miter lim="800000"/>
            <a:headEnd/>
            <a:tailEnd/>
          </a:ln>
        </p:spPr>
        <p:txBody>
          <a:bodyPr/>
          <a:lstStyle/>
          <a:p>
            <a:pPr marL="342900" indent="-342900">
              <a:lnSpc>
                <a:spcPct val="90000"/>
              </a:lnSpc>
              <a:spcBef>
                <a:spcPct val="20000"/>
              </a:spcBef>
              <a:buClr>
                <a:schemeClr val="folHlink"/>
              </a:buClr>
            </a:pPr>
            <a:endParaRPr lang="en-US" sz="2200" b="1" kern="0" dirty="0" smtClean="0">
              <a:solidFill>
                <a:schemeClr val="tx2"/>
              </a:solidFill>
              <a:latin typeface="Arial"/>
              <a:sym typeface="Wingdings" pitchFamily="2" charset="2"/>
            </a:endParaRPr>
          </a:p>
          <a:p>
            <a:pPr marL="342900" indent="-342900">
              <a:lnSpc>
                <a:spcPct val="90000"/>
              </a:lnSpc>
              <a:spcBef>
                <a:spcPct val="20000"/>
              </a:spcBef>
              <a:buClr>
                <a:schemeClr val="folHlink"/>
              </a:buClr>
            </a:pPr>
            <a:r>
              <a:rPr lang="en-US" sz="2000" kern="0" dirty="0" smtClean="0">
                <a:solidFill>
                  <a:srgbClr val="675C53"/>
                </a:solidFill>
                <a:latin typeface="Arial"/>
                <a:ea typeface="굴림" pitchFamily="34" charset="-127"/>
                <a:sym typeface="Wingdings" pitchFamily="2" charset="2"/>
              </a:rPr>
              <a:t>The interlocking module</a:t>
            </a:r>
          </a:p>
          <a:p>
            <a:pPr marL="342900" indent="-342900">
              <a:lnSpc>
                <a:spcPct val="90000"/>
              </a:lnSpc>
              <a:buClr>
                <a:schemeClr val="folHlink"/>
              </a:buClr>
            </a:pPr>
            <a:r>
              <a:rPr lang="en-US" sz="2000" kern="0" dirty="0" smtClean="0">
                <a:solidFill>
                  <a:srgbClr val="675C53"/>
                </a:solidFill>
                <a:latin typeface="Arial"/>
                <a:ea typeface="굴림" pitchFamily="34" charset="-127"/>
                <a:sym typeface="Wingdings" pitchFamily="2" charset="2"/>
              </a:rPr>
              <a:t>    was designed for:</a:t>
            </a:r>
            <a:br>
              <a:rPr lang="en-US" sz="2000" kern="0" dirty="0" smtClean="0">
                <a:solidFill>
                  <a:srgbClr val="675C53"/>
                </a:solidFill>
                <a:latin typeface="Arial"/>
                <a:ea typeface="굴림" pitchFamily="34" charset="-127"/>
                <a:sym typeface="Wingdings" pitchFamily="2" charset="2"/>
              </a:rPr>
            </a:br>
            <a:endParaRPr lang="en-US" sz="2000" kern="0" dirty="0" smtClean="0">
              <a:solidFill>
                <a:srgbClr val="675C53"/>
              </a:solidFill>
              <a:latin typeface="Arial"/>
              <a:ea typeface="굴림" pitchFamily="34" charset="-127"/>
              <a:sym typeface="Wingdings" pitchFamily="2" charset="2"/>
            </a:endParaRPr>
          </a:p>
          <a:p>
            <a:pPr marL="342900" indent="-342900">
              <a:buClr>
                <a:schemeClr val="folHlink"/>
              </a:buClr>
            </a:pPr>
            <a:r>
              <a:rPr lang="en-US" kern="0" dirty="0" smtClean="0">
                <a:solidFill>
                  <a:srgbClr val="675C53"/>
                </a:solidFill>
                <a:latin typeface="Arial"/>
                <a:ea typeface="굴림" pitchFamily="34" charset="-127"/>
                <a:sym typeface="Wingdings" pitchFamily="2" charset="2"/>
              </a:rPr>
              <a:t>- Using a clear (formal) interface</a:t>
            </a:r>
          </a:p>
          <a:p>
            <a:pPr marL="342900" indent="-342900">
              <a:buClr>
                <a:schemeClr val="folHlink"/>
              </a:buClr>
            </a:pPr>
            <a:r>
              <a:rPr lang="en-US" kern="0" dirty="0" smtClean="0">
                <a:solidFill>
                  <a:srgbClr val="675C53"/>
                </a:solidFill>
                <a:latin typeface="Arial"/>
                <a:ea typeface="굴림" pitchFamily="34" charset="-127"/>
                <a:sym typeface="Wingdings" pitchFamily="2" charset="2"/>
              </a:rPr>
              <a:t>  between ”functional SW” and “HW + </a:t>
            </a:r>
            <a:r>
              <a:rPr lang="en-US" kern="0" dirty="0" smtClean="0">
                <a:solidFill>
                  <a:srgbClr val="675C53"/>
                </a:solidFill>
                <a:latin typeface="Arial"/>
                <a:ea typeface="굴림" pitchFamily="34" charset="-127"/>
                <a:sym typeface="Wingdings" pitchFamily="2" charset="2"/>
              </a:rPr>
              <a:t>basis </a:t>
            </a:r>
            <a:r>
              <a:rPr lang="en-US" kern="0" dirty="0" smtClean="0">
                <a:solidFill>
                  <a:srgbClr val="675C53"/>
                </a:solidFill>
                <a:latin typeface="Arial"/>
                <a:ea typeface="굴림" pitchFamily="34" charset="-127"/>
                <a:sym typeface="Wingdings" pitchFamily="2" charset="2"/>
              </a:rPr>
              <a:t>SW”</a:t>
            </a:r>
          </a:p>
          <a:p>
            <a:pPr marL="342900" indent="-342900">
              <a:spcBef>
                <a:spcPct val="20000"/>
              </a:spcBef>
              <a:buClr>
                <a:schemeClr val="folHlink"/>
              </a:buClr>
            </a:pPr>
            <a:r>
              <a:rPr lang="en-US" kern="0" dirty="0" smtClean="0">
                <a:solidFill>
                  <a:srgbClr val="675C53"/>
                </a:solidFill>
                <a:latin typeface="Arial"/>
                <a:ea typeface="굴림" pitchFamily="34" charset="-127"/>
                <a:sym typeface="Wingdings" pitchFamily="2" charset="2"/>
              </a:rPr>
              <a:t>- A unique SIL level (for all functions) </a:t>
            </a:r>
            <a:r>
              <a:rPr lang="en-US" kern="0" dirty="0" smtClean="0">
                <a:solidFill>
                  <a:srgbClr val="675C53"/>
                </a:solidFill>
                <a:latin typeface="Arial"/>
                <a:ea typeface="굴림" pitchFamily="34" charset="-127"/>
                <a:sym typeface="Wingdings" pitchFamily="2" charset="2"/>
              </a:rPr>
              <a:t>by </a:t>
            </a:r>
            <a:r>
              <a:rPr lang="en-US" kern="0" dirty="0" smtClean="0">
                <a:solidFill>
                  <a:srgbClr val="675C53"/>
                </a:solidFill>
                <a:latin typeface="Arial"/>
                <a:ea typeface="굴림" pitchFamily="34" charset="-127"/>
                <a:sym typeface="Wingdings" pitchFamily="2" charset="2"/>
              </a:rPr>
              <a:t>signaling computerized module</a:t>
            </a:r>
          </a:p>
          <a:p>
            <a:pPr marL="342900" indent="-342900">
              <a:buClr>
                <a:schemeClr val="folHlink"/>
              </a:buClr>
            </a:pPr>
            <a:r>
              <a:rPr lang="en-US" kern="0" dirty="0" smtClean="0">
                <a:solidFill>
                  <a:srgbClr val="675C53"/>
                </a:solidFill>
                <a:latin typeface="Arial"/>
                <a:ea typeface="굴림" pitchFamily="34" charset="-127"/>
                <a:sym typeface="Wingdings" pitchFamily="2" charset="2"/>
              </a:rPr>
              <a:t>- Formal interfaces between the</a:t>
            </a:r>
            <a:br>
              <a:rPr lang="en-US" kern="0" dirty="0" smtClean="0">
                <a:solidFill>
                  <a:srgbClr val="675C53"/>
                </a:solidFill>
                <a:latin typeface="Arial"/>
                <a:ea typeface="굴림" pitchFamily="34" charset="-127"/>
                <a:sym typeface="Wingdings" pitchFamily="2" charset="2"/>
              </a:rPr>
            </a:br>
            <a:r>
              <a:rPr lang="en-US" kern="0" dirty="0" smtClean="0">
                <a:solidFill>
                  <a:srgbClr val="675C53"/>
                </a:solidFill>
                <a:latin typeface="Arial"/>
                <a:ea typeface="굴림" pitchFamily="34" charset="-127"/>
                <a:sym typeface="Wingdings" pitchFamily="2" charset="2"/>
              </a:rPr>
              <a:t>  different signaling modules (time, </a:t>
            </a:r>
            <a:r>
              <a:rPr lang="en-US" kern="0" dirty="0" smtClean="0">
                <a:solidFill>
                  <a:srgbClr val="675C53"/>
                </a:solidFill>
                <a:latin typeface="Arial"/>
                <a:ea typeface="굴림" pitchFamily="34" charset="-127"/>
                <a:sym typeface="Wingdings" pitchFamily="2" charset="2"/>
              </a:rPr>
              <a:t>function</a:t>
            </a:r>
            <a:r>
              <a:rPr lang="en-US" kern="0" dirty="0" smtClean="0">
                <a:solidFill>
                  <a:srgbClr val="675C53"/>
                </a:solidFill>
                <a:latin typeface="Arial"/>
                <a:ea typeface="굴림" pitchFamily="34" charset="-127"/>
                <a:sym typeface="Wingdings" pitchFamily="2" charset="2"/>
              </a:rPr>
              <a:t>, physics)</a:t>
            </a:r>
          </a:p>
          <a:p>
            <a:pPr marL="342900" lvl="1" indent="-342900">
              <a:lnSpc>
                <a:spcPct val="90000"/>
              </a:lnSpc>
              <a:spcBef>
                <a:spcPct val="20000"/>
              </a:spcBef>
              <a:buClr>
                <a:schemeClr val="folHlink"/>
              </a:buClr>
              <a:buFont typeface="Wingdings" pitchFamily="2" charset="2"/>
              <a:buChar char="à"/>
            </a:pPr>
            <a:endParaRPr lang="en-US" kern="0" dirty="0" smtClean="0">
              <a:solidFill>
                <a:srgbClr val="675C53"/>
              </a:solidFill>
              <a:latin typeface="Arial"/>
              <a:ea typeface="굴림" pitchFamily="34" charset="-127"/>
              <a:sym typeface="Wingdings" pitchFamily="2" charset="2"/>
            </a:endParaRPr>
          </a:p>
        </p:txBody>
      </p:sp>
      <p:grpSp>
        <p:nvGrpSpPr>
          <p:cNvPr id="49" name="Group 30"/>
          <p:cNvGrpSpPr>
            <a:grpSpLocks/>
          </p:cNvGrpSpPr>
          <p:nvPr/>
        </p:nvGrpSpPr>
        <p:grpSpPr bwMode="auto">
          <a:xfrm>
            <a:off x="3779913" y="2249294"/>
            <a:ext cx="4191001" cy="3217989"/>
            <a:chOff x="3152" y="987"/>
            <a:chExt cx="2640" cy="2028"/>
          </a:xfrm>
        </p:grpSpPr>
        <p:sp>
          <p:nvSpPr>
            <p:cNvPr id="50" name="Text Box 17"/>
            <p:cNvSpPr txBox="1">
              <a:spLocks noChangeArrowheads="1"/>
            </p:cNvSpPr>
            <p:nvPr/>
          </p:nvSpPr>
          <p:spPr bwMode="auto">
            <a:xfrm>
              <a:off x="3152" y="987"/>
              <a:ext cx="1546" cy="286"/>
            </a:xfrm>
            <a:prstGeom prst="rect">
              <a:avLst/>
            </a:prstGeom>
            <a:solidFill>
              <a:srgbClr val="FFFFFF"/>
            </a:solidFill>
            <a:ln w="9360">
              <a:noFill/>
              <a:miter lim="800000"/>
              <a:headEnd/>
              <a:tailEnd/>
            </a:ln>
          </p:spPr>
          <p:txBody>
            <a:bodyPr/>
            <a:lstStyle/>
            <a:p>
              <a:pPr eaLnBrk="0" hangingPunct="0"/>
              <a:r>
                <a:rPr lang="en-GB" sz="1600" dirty="0">
                  <a:latin typeface="Arial Narrow" pitchFamily="34" charset="0"/>
                </a:rPr>
                <a:t>Critical computerized system</a:t>
              </a:r>
            </a:p>
          </p:txBody>
        </p:sp>
        <p:sp>
          <p:nvSpPr>
            <p:cNvPr id="51" name="Text Box 18"/>
            <p:cNvSpPr txBox="1">
              <a:spLocks noChangeArrowheads="1"/>
            </p:cNvSpPr>
            <p:nvPr/>
          </p:nvSpPr>
          <p:spPr bwMode="auto">
            <a:xfrm>
              <a:off x="4785" y="1004"/>
              <a:ext cx="1007" cy="247"/>
            </a:xfrm>
            <a:prstGeom prst="rect">
              <a:avLst/>
            </a:prstGeom>
            <a:solidFill>
              <a:srgbClr val="FFFFFF"/>
            </a:solidFill>
            <a:ln w="9360">
              <a:noFill/>
              <a:miter lim="800000"/>
              <a:headEnd/>
              <a:tailEnd/>
            </a:ln>
          </p:spPr>
          <p:txBody>
            <a:bodyPr/>
            <a:lstStyle/>
            <a:p>
              <a:pPr algn="r" eaLnBrk="0" hangingPunct="0"/>
              <a:r>
                <a:rPr lang="fr-FR" sz="1600" dirty="0">
                  <a:latin typeface="Arial Narrow" pitchFamily="34" charset="0"/>
                </a:rPr>
                <a:t>Over </a:t>
              </a:r>
              <a:r>
                <a:rPr lang="fr-FR" sz="1600" dirty="0" smtClean="0">
                  <a:latin typeface="Arial Narrow" pitchFamily="34" charset="0"/>
                </a:rPr>
                <a:t>system</a:t>
              </a:r>
              <a:endParaRPr lang="fr-FR" sz="1600" dirty="0">
                <a:latin typeface="Arial Narrow" pitchFamily="34" charset="0"/>
              </a:endParaRPr>
            </a:p>
          </p:txBody>
        </p:sp>
        <p:sp>
          <p:nvSpPr>
            <p:cNvPr id="52" name="Puzzle3"/>
            <p:cNvSpPr>
              <a:spLocks noChangeArrowheads="1"/>
            </p:cNvSpPr>
            <p:nvPr/>
          </p:nvSpPr>
          <p:spPr bwMode="auto">
            <a:xfrm>
              <a:off x="4654" y="1182"/>
              <a:ext cx="590" cy="793"/>
            </a:xfrm>
            <a:custGeom>
              <a:avLst/>
              <a:gdLst>
                <a:gd name="T0" fmla="*/ 8 w 21600"/>
                <a:gd name="T1" fmla="*/ 21 h 21600"/>
                <a:gd name="T2" fmla="*/ 15 w 21600"/>
                <a:gd name="T3" fmla="*/ 28 h 21600"/>
                <a:gd name="T4" fmla="*/ 10 w 21600"/>
                <a:gd name="T5" fmla="*/ 19 h 21600"/>
                <a:gd name="T6" fmla="*/ 15 w 21600"/>
                <a:gd name="T7" fmla="*/ 9 h 21600"/>
                <a:gd name="T8" fmla="*/ 8 w 21600"/>
                <a:gd name="T9" fmla="*/ 0 h 21600"/>
                <a:gd name="T10" fmla="*/ 1 w 21600"/>
                <a:gd name="T11" fmla="*/ 9 h 21600"/>
                <a:gd name="T12" fmla="*/ 6 w 21600"/>
                <a:gd name="T13" fmla="*/ 18 h 21600"/>
                <a:gd name="T14" fmla="*/ 1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2270 w 21600"/>
                <a:gd name="T25" fmla="*/ 7708 h 21600"/>
                <a:gd name="T26" fmla="*/ 19147 w 21600"/>
                <a:gd name="T27" fmla="*/ 202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3" name="Puzzle2"/>
            <p:cNvSpPr>
              <a:spLocks noChangeArrowheads="1"/>
            </p:cNvSpPr>
            <p:nvPr/>
          </p:nvSpPr>
          <p:spPr bwMode="auto">
            <a:xfrm>
              <a:off x="4482" y="1760"/>
              <a:ext cx="942" cy="722"/>
            </a:xfrm>
            <a:custGeom>
              <a:avLst/>
              <a:gdLst>
                <a:gd name="T0" fmla="*/ 0 w 21600"/>
                <a:gd name="T1" fmla="*/ 15 h 21600"/>
                <a:gd name="T2" fmla="*/ 8 w 21600"/>
                <a:gd name="T3" fmla="*/ 24 h 21600"/>
                <a:gd name="T4" fmla="*/ 20 w 21600"/>
                <a:gd name="T5" fmla="*/ 16 h 21600"/>
                <a:gd name="T6" fmla="*/ 32 w 21600"/>
                <a:gd name="T7" fmla="*/ 24 h 21600"/>
                <a:gd name="T8" fmla="*/ 41 w 21600"/>
                <a:gd name="T9" fmla="*/ 17 h 21600"/>
                <a:gd name="T10" fmla="*/ 32 w 21600"/>
                <a:gd name="T11" fmla="*/ 6 h 21600"/>
                <a:gd name="T12" fmla="*/ 21 w 21600"/>
                <a:gd name="T13" fmla="*/ 0 h 21600"/>
                <a:gd name="T14" fmla="*/ 8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5389 w 21600"/>
                <a:gd name="T25" fmla="*/ 6731 h 21600"/>
                <a:gd name="T26" fmla="*/ 16166 w 21600"/>
                <a:gd name="T27" fmla="*/ 20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4" name="Puzzle4"/>
            <p:cNvSpPr>
              <a:spLocks noChangeArrowheads="1"/>
            </p:cNvSpPr>
            <p:nvPr/>
          </p:nvSpPr>
          <p:spPr bwMode="auto">
            <a:xfrm>
              <a:off x="4117" y="1751"/>
              <a:ext cx="567" cy="924"/>
            </a:xfrm>
            <a:custGeom>
              <a:avLst/>
              <a:gdLst>
                <a:gd name="T0" fmla="*/ 6 w 21600"/>
                <a:gd name="T1" fmla="*/ 21 h 21600"/>
                <a:gd name="T2" fmla="*/ 0 w 21600"/>
                <a:gd name="T3" fmla="*/ 31 h 21600"/>
                <a:gd name="T4" fmla="*/ 8 w 21600"/>
                <a:gd name="T5" fmla="*/ 40 h 21600"/>
                <a:gd name="T6" fmla="*/ 14 w 21600"/>
                <a:gd name="T7" fmla="*/ 31 h 21600"/>
                <a:gd name="T8" fmla="*/ 10 w 21600"/>
                <a:gd name="T9" fmla="*/ 20 h 21600"/>
                <a:gd name="T10" fmla="*/ 14 w 21600"/>
                <a:gd name="T11" fmla="*/ 9 h 21600"/>
                <a:gd name="T12" fmla="*/ 8 w 21600"/>
                <a:gd name="T13" fmla="*/ 0 h 21600"/>
                <a:gd name="T14" fmla="*/ 0 w 21600"/>
                <a:gd name="T15" fmla="*/ 9 h 21600"/>
                <a:gd name="T16" fmla="*/ 0 60000 65536"/>
                <a:gd name="T17" fmla="*/ 0 60000 65536"/>
                <a:gd name="T18" fmla="*/ 0 60000 65536"/>
                <a:gd name="T19" fmla="*/ 0 60000 65536"/>
                <a:gd name="T20" fmla="*/ 0 60000 65536"/>
                <a:gd name="T21" fmla="*/ 0 60000 65536"/>
                <a:gd name="T22" fmla="*/ 0 60000 65536"/>
                <a:gd name="T23" fmla="*/ 0 60000 65536"/>
                <a:gd name="T24" fmla="*/ 2057 w 21600"/>
                <a:gd name="T25" fmla="*/ 5657 h 21600"/>
                <a:gd name="T26" fmla="*/ 20190 w 21600"/>
                <a:gd name="T27" fmla="*/ 1599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FF9900"/>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5" name="Puzzle1"/>
            <p:cNvSpPr>
              <a:spLocks noChangeArrowheads="1"/>
            </p:cNvSpPr>
            <p:nvPr/>
          </p:nvSpPr>
          <p:spPr bwMode="auto">
            <a:xfrm>
              <a:off x="3922" y="1422"/>
              <a:ext cx="953" cy="550"/>
            </a:xfrm>
            <a:custGeom>
              <a:avLst/>
              <a:gdLst>
                <a:gd name="T0" fmla="*/ 33 w 21600"/>
                <a:gd name="T1" fmla="*/ 14 h 21600"/>
                <a:gd name="T2" fmla="*/ 33 w 21600"/>
                <a:gd name="T3" fmla="*/ 0 h 21600"/>
                <a:gd name="T4" fmla="*/ 9 w 21600"/>
                <a:gd name="T5" fmla="*/ 1 h 21600"/>
                <a:gd name="T6" fmla="*/ 10 w 21600"/>
                <a:gd name="T7" fmla="*/ 14 h 21600"/>
                <a:gd name="T8" fmla="*/ 21 w 21600"/>
                <a:gd name="T9" fmla="*/ 8 h 21600"/>
                <a:gd name="T10" fmla="*/ 21 w 21600"/>
                <a:gd name="T11" fmla="*/ 6 h 21600"/>
                <a:gd name="T12" fmla="*/ 42 w 21600"/>
                <a:gd name="T13" fmla="*/ 6 h 21600"/>
                <a:gd name="T14" fmla="*/ 0 w 21600"/>
                <a:gd name="T15" fmla="*/ 6 h 21600"/>
                <a:gd name="T16" fmla="*/ 0 60000 65536"/>
                <a:gd name="T17" fmla="*/ 0 60000 65536"/>
                <a:gd name="T18" fmla="*/ 0 60000 65536"/>
                <a:gd name="T19" fmla="*/ 0 60000 65536"/>
                <a:gd name="T20" fmla="*/ 0 60000 65536"/>
                <a:gd name="T21" fmla="*/ 0 60000 65536"/>
                <a:gd name="T22" fmla="*/ 0 60000 65536"/>
                <a:gd name="T23" fmla="*/ 0 60000 65536"/>
                <a:gd name="T24" fmla="*/ 6097 w 21600"/>
                <a:gd name="T25" fmla="*/ 2553 h 21600"/>
                <a:gd name="T26" fmla="*/ 16138 w 21600"/>
                <a:gd name="T27" fmla="*/ 1955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6" name="Puzzle3"/>
            <p:cNvSpPr>
              <a:spLocks noChangeArrowheads="1"/>
            </p:cNvSpPr>
            <p:nvPr/>
          </p:nvSpPr>
          <p:spPr bwMode="auto">
            <a:xfrm>
              <a:off x="3568" y="1182"/>
              <a:ext cx="590" cy="793"/>
            </a:xfrm>
            <a:custGeom>
              <a:avLst/>
              <a:gdLst>
                <a:gd name="T0" fmla="*/ 8 w 21600"/>
                <a:gd name="T1" fmla="*/ 21 h 21600"/>
                <a:gd name="T2" fmla="*/ 15 w 21600"/>
                <a:gd name="T3" fmla="*/ 28 h 21600"/>
                <a:gd name="T4" fmla="*/ 10 w 21600"/>
                <a:gd name="T5" fmla="*/ 19 h 21600"/>
                <a:gd name="T6" fmla="*/ 15 w 21600"/>
                <a:gd name="T7" fmla="*/ 9 h 21600"/>
                <a:gd name="T8" fmla="*/ 8 w 21600"/>
                <a:gd name="T9" fmla="*/ 0 h 21600"/>
                <a:gd name="T10" fmla="*/ 1 w 21600"/>
                <a:gd name="T11" fmla="*/ 9 h 21600"/>
                <a:gd name="T12" fmla="*/ 6 w 21600"/>
                <a:gd name="T13" fmla="*/ 18 h 21600"/>
                <a:gd name="T14" fmla="*/ 1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2270 w 21600"/>
                <a:gd name="T25" fmla="*/ 7708 h 21600"/>
                <a:gd name="T26" fmla="*/ 19147 w 21600"/>
                <a:gd name="T27" fmla="*/ 202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7" name="Puzzle2"/>
            <p:cNvSpPr>
              <a:spLocks noChangeArrowheads="1"/>
            </p:cNvSpPr>
            <p:nvPr/>
          </p:nvSpPr>
          <p:spPr bwMode="auto">
            <a:xfrm>
              <a:off x="3396" y="1764"/>
              <a:ext cx="942" cy="722"/>
            </a:xfrm>
            <a:custGeom>
              <a:avLst/>
              <a:gdLst>
                <a:gd name="T0" fmla="*/ 0 w 21600"/>
                <a:gd name="T1" fmla="*/ 15 h 21600"/>
                <a:gd name="T2" fmla="*/ 8 w 21600"/>
                <a:gd name="T3" fmla="*/ 24 h 21600"/>
                <a:gd name="T4" fmla="*/ 20 w 21600"/>
                <a:gd name="T5" fmla="*/ 16 h 21600"/>
                <a:gd name="T6" fmla="*/ 32 w 21600"/>
                <a:gd name="T7" fmla="*/ 24 h 21600"/>
                <a:gd name="T8" fmla="*/ 41 w 21600"/>
                <a:gd name="T9" fmla="*/ 17 h 21600"/>
                <a:gd name="T10" fmla="*/ 32 w 21600"/>
                <a:gd name="T11" fmla="*/ 6 h 21600"/>
                <a:gd name="T12" fmla="*/ 21 w 21600"/>
                <a:gd name="T13" fmla="*/ 0 h 21600"/>
                <a:gd name="T14" fmla="*/ 8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5389 w 21600"/>
                <a:gd name="T25" fmla="*/ 6731 h 21600"/>
                <a:gd name="T26" fmla="*/ 16166 w 21600"/>
                <a:gd name="T27" fmla="*/ 20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8" name="Puzzle1"/>
            <p:cNvSpPr>
              <a:spLocks noChangeArrowheads="1"/>
            </p:cNvSpPr>
            <p:nvPr/>
          </p:nvSpPr>
          <p:spPr bwMode="auto">
            <a:xfrm>
              <a:off x="3922" y="2459"/>
              <a:ext cx="953" cy="550"/>
            </a:xfrm>
            <a:custGeom>
              <a:avLst/>
              <a:gdLst>
                <a:gd name="T0" fmla="*/ 33 w 21600"/>
                <a:gd name="T1" fmla="*/ 14 h 21600"/>
                <a:gd name="T2" fmla="*/ 33 w 21600"/>
                <a:gd name="T3" fmla="*/ 0 h 21600"/>
                <a:gd name="T4" fmla="*/ 9 w 21600"/>
                <a:gd name="T5" fmla="*/ 1 h 21600"/>
                <a:gd name="T6" fmla="*/ 10 w 21600"/>
                <a:gd name="T7" fmla="*/ 14 h 21600"/>
                <a:gd name="T8" fmla="*/ 21 w 21600"/>
                <a:gd name="T9" fmla="*/ 8 h 21600"/>
                <a:gd name="T10" fmla="*/ 21 w 21600"/>
                <a:gd name="T11" fmla="*/ 6 h 21600"/>
                <a:gd name="T12" fmla="*/ 42 w 21600"/>
                <a:gd name="T13" fmla="*/ 6 h 21600"/>
                <a:gd name="T14" fmla="*/ 0 w 21600"/>
                <a:gd name="T15" fmla="*/ 6 h 21600"/>
                <a:gd name="T16" fmla="*/ 0 60000 65536"/>
                <a:gd name="T17" fmla="*/ 0 60000 65536"/>
                <a:gd name="T18" fmla="*/ 0 60000 65536"/>
                <a:gd name="T19" fmla="*/ 0 60000 65536"/>
                <a:gd name="T20" fmla="*/ 0 60000 65536"/>
                <a:gd name="T21" fmla="*/ 0 60000 65536"/>
                <a:gd name="T22" fmla="*/ 0 60000 65536"/>
                <a:gd name="T23" fmla="*/ 0 60000 65536"/>
                <a:gd name="T24" fmla="*/ 6097 w 21600"/>
                <a:gd name="T25" fmla="*/ 2553 h 21600"/>
                <a:gd name="T26" fmla="*/ 16138 w 21600"/>
                <a:gd name="T27" fmla="*/ 1955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59" name="Line 16"/>
            <p:cNvSpPr>
              <a:spLocks noChangeShapeType="1"/>
            </p:cNvSpPr>
            <p:nvPr/>
          </p:nvSpPr>
          <p:spPr bwMode="auto">
            <a:xfrm>
              <a:off x="3968" y="1168"/>
              <a:ext cx="623" cy="900"/>
            </a:xfrm>
            <a:prstGeom prst="line">
              <a:avLst/>
            </a:prstGeom>
            <a:noFill/>
            <a:ln w="9360">
              <a:solidFill>
                <a:srgbClr val="000000"/>
              </a:solidFill>
              <a:miter lim="800000"/>
              <a:headEnd/>
              <a:tailEnd type="triangle" w="med" len="med"/>
            </a:ln>
          </p:spPr>
          <p:txBody>
            <a:bodyPr/>
            <a:lstStyle/>
            <a:p>
              <a:endParaRPr lang="fr-FR"/>
            </a:p>
          </p:txBody>
        </p:sp>
        <p:sp>
          <p:nvSpPr>
            <p:cNvPr id="60" name="Line 19"/>
            <p:cNvSpPr>
              <a:spLocks noChangeShapeType="1"/>
            </p:cNvSpPr>
            <p:nvPr/>
          </p:nvSpPr>
          <p:spPr bwMode="auto">
            <a:xfrm flipH="1">
              <a:off x="5057" y="1182"/>
              <a:ext cx="253" cy="240"/>
            </a:xfrm>
            <a:prstGeom prst="line">
              <a:avLst/>
            </a:prstGeom>
            <a:noFill/>
            <a:ln w="9360">
              <a:solidFill>
                <a:srgbClr val="000000"/>
              </a:solidFill>
              <a:miter lim="800000"/>
              <a:headEnd/>
              <a:tailEnd type="triangle" w="med" len="med"/>
            </a:ln>
          </p:spPr>
          <p:txBody>
            <a:bodyPr/>
            <a:lstStyle/>
            <a:p>
              <a:endParaRPr lang="fr-FR"/>
            </a:p>
          </p:txBody>
        </p:sp>
        <p:sp>
          <p:nvSpPr>
            <p:cNvPr id="61" name="Text Box 20"/>
            <p:cNvSpPr txBox="1">
              <a:spLocks noChangeArrowheads="1"/>
            </p:cNvSpPr>
            <p:nvPr/>
          </p:nvSpPr>
          <p:spPr bwMode="auto">
            <a:xfrm>
              <a:off x="3587" y="1981"/>
              <a:ext cx="501" cy="265"/>
            </a:xfrm>
            <a:prstGeom prst="rect">
              <a:avLst/>
            </a:prstGeom>
            <a:noFill/>
            <a:ln w="9525">
              <a:noFill/>
              <a:round/>
              <a:headEnd/>
              <a:tailEnd/>
            </a:ln>
          </p:spPr>
          <p:txBody>
            <a:bodyPr/>
            <a:lstStyle/>
            <a:p>
              <a:pPr algn="ctr" eaLnBrk="0" hangingPunct="0"/>
              <a:endParaRPr lang="en-GB" sz="2400" dirty="0">
                <a:latin typeface="Times" pitchFamily="18" charset="0"/>
              </a:endParaRPr>
            </a:p>
          </p:txBody>
        </p:sp>
        <p:sp>
          <p:nvSpPr>
            <p:cNvPr id="62" name="Text Box 21"/>
            <p:cNvSpPr txBox="1">
              <a:spLocks noChangeArrowheads="1"/>
            </p:cNvSpPr>
            <p:nvPr/>
          </p:nvSpPr>
          <p:spPr bwMode="auto">
            <a:xfrm>
              <a:off x="4165" y="1612"/>
              <a:ext cx="501" cy="264"/>
            </a:xfrm>
            <a:prstGeom prst="rect">
              <a:avLst/>
            </a:prstGeom>
            <a:noFill/>
            <a:ln w="9525">
              <a:noFill/>
              <a:round/>
              <a:headEnd/>
              <a:tailEnd/>
            </a:ln>
          </p:spPr>
          <p:txBody>
            <a:bodyPr/>
            <a:lstStyle/>
            <a:p>
              <a:pPr algn="ctr" eaLnBrk="0" hangingPunct="0"/>
              <a:endParaRPr lang="en-GB" sz="2400" dirty="0">
                <a:latin typeface="Times" pitchFamily="18" charset="0"/>
              </a:endParaRPr>
            </a:p>
          </p:txBody>
        </p:sp>
        <p:sp>
          <p:nvSpPr>
            <p:cNvPr id="63" name="Text Box 22"/>
            <p:cNvSpPr txBox="1">
              <a:spLocks noChangeArrowheads="1"/>
            </p:cNvSpPr>
            <p:nvPr/>
          </p:nvSpPr>
          <p:spPr bwMode="auto">
            <a:xfrm>
              <a:off x="4089" y="2622"/>
              <a:ext cx="669" cy="265"/>
            </a:xfrm>
            <a:prstGeom prst="rect">
              <a:avLst/>
            </a:prstGeom>
            <a:noFill/>
            <a:ln w="9525">
              <a:noFill/>
              <a:round/>
              <a:headEnd/>
              <a:tailEnd/>
            </a:ln>
          </p:spPr>
          <p:txBody>
            <a:bodyPr/>
            <a:lstStyle/>
            <a:p>
              <a:pPr algn="ctr" eaLnBrk="0" hangingPunct="0"/>
              <a:endParaRPr lang="fr-FR" sz="2400" dirty="0">
                <a:latin typeface="Times" pitchFamily="18" charset="0"/>
              </a:endParaRPr>
            </a:p>
          </p:txBody>
        </p:sp>
        <p:sp>
          <p:nvSpPr>
            <p:cNvPr id="64" name="Text Box 23"/>
            <p:cNvSpPr txBox="1">
              <a:spLocks noChangeArrowheads="1"/>
            </p:cNvSpPr>
            <p:nvPr/>
          </p:nvSpPr>
          <p:spPr bwMode="auto">
            <a:xfrm>
              <a:off x="4675" y="1981"/>
              <a:ext cx="501" cy="265"/>
            </a:xfrm>
            <a:prstGeom prst="rect">
              <a:avLst/>
            </a:prstGeom>
            <a:noFill/>
            <a:ln w="9525">
              <a:noFill/>
              <a:round/>
              <a:headEnd/>
              <a:tailEnd/>
            </a:ln>
          </p:spPr>
          <p:txBody>
            <a:bodyPr/>
            <a:lstStyle/>
            <a:p>
              <a:pPr algn="ctr" eaLnBrk="0" hangingPunct="0"/>
              <a:endParaRPr lang="en-GB" sz="2400" dirty="0">
                <a:latin typeface="Times" pitchFamily="18" charset="0"/>
              </a:endParaRPr>
            </a:p>
          </p:txBody>
        </p:sp>
        <p:sp>
          <p:nvSpPr>
            <p:cNvPr id="65" name="Text Box 24"/>
            <p:cNvSpPr txBox="1">
              <a:spLocks noChangeArrowheads="1"/>
            </p:cNvSpPr>
            <p:nvPr/>
          </p:nvSpPr>
          <p:spPr bwMode="auto">
            <a:xfrm>
              <a:off x="3503" y="1429"/>
              <a:ext cx="669" cy="372"/>
            </a:xfrm>
            <a:prstGeom prst="rect">
              <a:avLst/>
            </a:prstGeom>
            <a:noFill/>
            <a:ln w="9525">
              <a:noFill/>
              <a:round/>
              <a:headEnd/>
              <a:tailEnd/>
            </a:ln>
          </p:spPr>
          <p:txBody>
            <a:bodyPr/>
            <a:lstStyle/>
            <a:p>
              <a:pPr algn="ctr" eaLnBrk="0" hangingPunct="0"/>
              <a:endParaRPr lang="en-GB" sz="2400" dirty="0">
                <a:latin typeface="Times" pitchFamily="18" charset="0"/>
              </a:endParaRPr>
            </a:p>
          </p:txBody>
        </p:sp>
        <p:sp>
          <p:nvSpPr>
            <p:cNvPr id="66" name="Text Box 25"/>
            <p:cNvSpPr txBox="1">
              <a:spLocks noChangeArrowheads="1"/>
            </p:cNvSpPr>
            <p:nvPr/>
          </p:nvSpPr>
          <p:spPr bwMode="auto">
            <a:xfrm>
              <a:off x="4605" y="1448"/>
              <a:ext cx="669" cy="373"/>
            </a:xfrm>
            <a:prstGeom prst="rect">
              <a:avLst/>
            </a:prstGeom>
            <a:noFill/>
            <a:ln w="9525">
              <a:noFill/>
              <a:round/>
              <a:headEnd/>
              <a:tailEnd/>
            </a:ln>
          </p:spPr>
          <p:txBody>
            <a:bodyPr/>
            <a:lstStyle/>
            <a:p>
              <a:pPr algn="ctr" eaLnBrk="0" hangingPunct="0"/>
              <a:endParaRPr lang="fr-FR" sz="2400" dirty="0">
                <a:latin typeface="Times" pitchFamily="18" charset="0"/>
              </a:endParaRPr>
            </a:p>
          </p:txBody>
        </p:sp>
        <p:sp>
          <p:nvSpPr>
            <p:cNvPr id="67" name="Puzzle3"/>
            <p:cNvSpPr>
              <a:spLocks noChangeArrowheads="1"/>
            </p:cNvSpPr>
            <p:nvPr/>
          </p:nvSpPr>
          <p:spPr bwMode="auto">
            <a:xfrm>
              <a:off x="4656" y="2222"/>
              <a:ext cx="590" cy="793"/>
            </a:xfrm>
            <a:custGeom>
              <a:avLst/>
              <a:gdLst>
                <a:gd name="T0" fmla="*/ 8 w 21600"/>
                <a:gd name="T1" fmla="*/ 21 h 21600"/>
                <a:gd name="T2" fmla="*/ 15 w 21600"/>
                <a:gd name="T3" fmla="*/ 28 h 21600"/>
                <a:gd name="T4" fmla="*/ 10 w 21600"/>
                <a:gd name="T5" fmla="*/ 19 h 21600"/>
                <a:gd name="T6" fmla="*/ 15 w 21600"/>
                <a:gd name="T7" fmla="*/ 9 h 21600"/>
                <a:gd name="T8" fmla="*/ 8 w 21600"/>
                <a:gd name="T9" fmla="*/ 0 h 21600"/>
                <a:gd name="T10" fmla="*/ 1 w 21600"/>
                <a:gd name="T11" fmla="*/ 9 h 21600"/>
                <a:gd name="T12" fmla="*/ 6 w 21600"/>
                <a:gd name="T13" fmla="*/ 18 h 21600"/>
                <a:gd name="T14" fmla="*/ 1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2270 w 21600"/>
                <a:gd name="T25" fmla="*/ 7708 h 21600"/>
                <a:gd name="T26" fmla="*/ 19147 w 21600"/>
                <a:gd name="T27" fmla="*/ 202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sp>
          <p:nvSpPr>
            <p:cNvPr id="68" name="Text Box 27"/>
            <p:cNvSpPr txBox="1">
              <a:spLocks noChangeArrowheads="1"/>
            </p:cNvSpPr>
            <p:nvPr/>
          </p:nvSpPr>
          <p:spPr bwMode="auto">
            <a:xfrm>
              <a:off x="4698" y="2425"/>
              <a:ext cx="501" cy="511"/>
            </a:xfrm>
            <a:prstGeom prst="rect">
              <a:avLst/>
            </a:prstGeom>
            <a:noFill/>
            <a:ln w="9525">
              <a:noFill/>
              <a:round/>
              <a:headEnd/>
              <a:tailEnd/>
            </a:ln>
          </p:spPr>
          <p:txBody>
            <a:bodyPr/>
            <a:lstStyle/>
            <a:p>
              <a:pPr eaLnBrk="0" hangingPunct="0"/>
              <a:endParaRPr lang="fr-FR" sz="2400">
                <a:latin typeface="Times" pitchFamily="18" charset="0"/>
              </a:endParaRPr>
            </a:p>
          </p:txBody>
        </p:sp>
        <p:sp>
          <p:nvSpPr>
            <p:cNvPr id="69" name="Puzzle3"/>
            <p:cNvSpPr>
              <a:spLocks noChangeArrowheads="1"/>
            </p:cNvSpPr>
            <p:nvPr/>
          </p:nvSpPr>
          <p:spPr bwMode="auto">
            <a:xfrm>
              <a:off x="3568" y="2222"/>
              <a:ext cx="590" cy="793"/>
            </a:xfrm>
            <a:custGeom>
              <a:avLst/>
              <a:gdLst>
                <a:gd name="T0" fmla="*/ 8 w 21600"/>
                <a:gd name="T1" fmla="*/ 21 h 21600"/>
                <a:gd name="T2" fmla="*/ 15 w 21600"/>
                <a:gd name="T3" fmla="*/ 28 h 21600"/>
                <a:gd name="T4" fmla="*/ 10 w 21600"/>
                <a:gd name="T5" fmla="*/ 19 h 21600"/>
                <a:gd name="T6" fmla="*/ 15 w 21600"/>
                <a:gd name="T7" fmla="*/ 9 h 21600"/>
                <a:gd name="T8" fmla="*/ 8 w 21600"/>
                <a:gd name="T9" fmla="*/ 0 h 21600"/>
                <a:gd name="T10" fmla="*/ 1 w 21600"/>
                <a:gd name="T11" fmla="*/ 9 h 21600"/>
                <a:gd name="T12" fmla="*/ 6 w 21600"/>
                <a:gd name="T13" fmla="*/ 18 h 21600"/>
                <a:gd name="T14" fmla="*/ 1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2270 w 21600"/>
                <a:gd name="T25" fmla="*/ 7708 h 21600"/>
                <a:gd name="T26" fmla="*/ 19147 w 21600"/>
                <a:gd name="T27" fmla="*/ 202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CCFFFF"/>
            </a:solidFill>
            <a:ln w="28440">
              <a:solidFill>
                <a:srgbClr val="000000"/>
              </a:solidFill>
              <a:miter lim="800000"/>
              <a:headEnd/>
              <a:tailEnd/>
            </a:ln>
          </p:spPr>
          <p:txBody>
            <a:bodyPr wrap="none" anchor="ctr"/>
            <a:lstStyle/>
            <a:p>
              <a:pPr eaLnBrk="0" hangingPunct="0"/>
              <a:endParaRPr lang="fr-FR" sz="2400">
                <a:latin typeface="Times" pitchFamily="18" charset="0"/>
              </a:endParaRPr>
            </a:p>
          </p:txBody>
        </p:sp>
      </p:grpSp>
      <p:sp>
        <p:nvSpPr>
          <p:cNvPr id="73" name="Forme libre 72"/>
          <p:cNvSpPr/>
          <p:nvPr/>
        </p:nvSpPr>
        <p:spPr>
          <a:xfrm>
            <a:off x="5321108" y="4149080"/>
            <a:ext cx="886721" cy="827651"/>
          </a:xfrm>
          <a:custGeom>
            <a:avLst/>
            <a:gdLst>
              <a:gd name="connsiteX0" fmla="*/ 232012 w 242187"/>
              <a:gd name="connsiteY0" fmla="*/ 0 h 436728"/>
              <a:gd name="connsiteX1" fmla="*/ 218364 w 242187"/>
              <a:gd name="connsiteY1" fmla="*/ 150125 h 436728"/>
              <a:gd name="connsiteX2" fmla="*/ 136477 w 242187"/>
              <a:gd name="connsiteY2" fmla="*/ 177421 h 436728"/>
              <a:gd name="connsiteX3" fmla="*/ 95534 w 242187"/>
              <a:gd name="connsiteY3" fmla="*/ 191068 h 436728"/>
              <a:gd name="connsiteX4" fmla="*/ 54591 w 242187"/>
              <a:gd name="connsiteY4" fmla="*/ 382137 h 436728"/>
              <a:gd name="connsiteX5" fmla="*/ 13647 w 242187"/>
              <a:gd name="connsiteY5" fmla="*/ 423080 h 436728"/>
              <a:gd name="connsiteX6" fmla="*/ 0 w 242187"/>
              <a:gd name="connsiteY6" fmla="*/ 436728 h 436728"/>
              <a:gd name="connsiteX0" fmla="*/ 232012 w 242187"/>
              <a:gd name="connsiteY0" fmla="*/ 0 h 436728"/>
              <a:gd name="connsiteX1" fmla="*/ 218364 w 242187"/>
              <a:gd name="connsiteY1" fmla="*/ 150125 h 436728"/>
              <a:gd name="connsiteX2" fmla="*/ 136477 w 242187"/>
              <a:gd name="connsiteY2" fmla="*/ 177421 h 436728"/>
              <a:gd name="connsiteX3" fmla="*/ 95534 w 242187"/>
              <a:gd name="connsiteY3" fmla="*/ 191068 h 436728"/>
              <a:gd name="connsiteX4" fmla="*/ 54591 w 242187"/>
              <a:gd name="connsiteY4" fmla="*/ 382137 h 436728"/>
              <a:gd name="connsiteX5" fmla="*/ 13647 w 242187"/>
              <a:gd name="connsiteY5" fmla="*/ 423080 h 436728"/>
              <a:gd name="connsiteX6" fmla="*/ 0 w 242187"/>
              <a:gd name="connsiteY6" fmla="*/ 436728 h 436728"/>
              <a:gd name="connsiteX7" fmla="*/ 0 w 242187"/>
              <a:gd name="connsiteY7" fmla="*/ 409433 h 436728"/>
              <a:gd name="connsiteX0" fmla="*/ 308845 w 319020"/>
              <a:gd name="connsiteY0" fmla="*/ 0 h 581298"/>
              <a:gd name="connsiteX1" fmla="*/ 295197 w 319020"/>
              <a:gd name="connsiteY1" fmla="*/ 150125 h 581298"/>
              <a:gd name="connsiteX2" fmla="*/ 213310 w 319020"/>
              <a:gd name="connsiteY2" fmla="*/ 177421 h 581298"/>
              <a:gd name="connsiteX3" fmla="*/ 172367 w 319020"/>
              <a:gd name="connsiteY3" fmla="*/ 191068 h 581298"/>
              <a:gd name="connsiteX4" fmla="*/ 131424 w 319020"/>
              <a:gd name="connsiteY4" fmla="*/ 382137 h 581298"/>
              <a:gd name="connsiteX5" fmla="*/ 90480 w 319020"/>
              <a:gd name="connsiteY5" fmla="*/ 423080 h 581298"/>
              <a:gd name="connsiteX6" fmla="*/ 76833 w 319020"/>
              <a:gd name="connsiteY6" fmla="*/ 436728 h 581298"/>
              <a:gd name="connsiteX7" fmla="*/ 0 w 319020"/>
              <a:gd name="connsiteY7" fmla="*/ 581298 h 581298"/>
              <a:gd name="connsiteX0" fmla="*/ 452861 w 463036"/>
              <a:gd name="connsiteY0" fmla="*/ 0 h 581298"/>
              <a:gd name="connsiteX1" fmla="*/ 439213 w 463036"/>
              <a:gd name="connsiteY1" fmla="*/ 150125 h 581298"/>
              <a:gd name="connsiteX2" fmla="*/ 357326 w 463036"/>
              <a:gd name="connsiteY2" fmla="*/ 177421 h 581298"/>
              <a:gd name="connsiteX3" fmla="*/ 316383 w 463036"/>
              <a:gd name="connsiteY3" fmla="*/ 191068 h 581298"/>
              <a:gd name="connsiteX4" fmla="*/ 275440 w 463036"/>
              <a:gd name="connsiteY4" fmla="*/ 382137 h 581298"/>
              <a:gd name="connsiteX5" fmla="*/ 234496 w 463036"/>
              <a:gd name="connsiteY5" fmla="*/ 423080 h 581298"/>
              <a:gd name="connsiteX6" fmla="*/ 220849 w 463036"/>
              <a:gd name="connsiteY6" fmla="*/ 436728 h 581298"/>
              <a:gd name="connsiteX7" fmla="*/ 0 w 463036"/>
              <a:gd name="connsiteY7" fmla="*/ 581298 h 581298"/>
              <a:gd name="connsiteX0" fmla="*/ 524869 w 535044"/>
              <a:gd name="connsiteY0" fmla="*/ 0 h 509290"/>
              <a:gd name="connsiteX1" fmla="*/ 511221 w 535044"/>
              <a:gd name="connsiteY1" fmla="*/ 150125 h 509290"/>
              <a:gd name="connsiteX2" fmla="*/ 429334 w 535044"/>
              <a:gd name="connsiteY2" fmla="*/ 177421 h 509290"/>
              <a:gd name="connsiteX3" fmla="*/ 388391 w 535044"/>
              <a:gd name="connsiteY3" fmla="*/ 191068 h 509290"/>
              <a:gd name="connsiteX4" fmla="*/ 347448 w 535044"/>
              <a:gd name="connsiteY4" fmla="*/ 382137 h 509290"/>
              <a:gd name="connsiteX5" fmla="*/ 306504 w 535044"/>
              <a:gd name="connsiteY5" fmla="*/ 423080 h 509290"/>
              <a:gd name="connsiteX6" fmla="*/ 292857 w 535044"/>
              <a:gd name="connsiteY6" fmla="*/ 436728 h 509290"/>
              <a:gd name="connsiteX7" fmla="*/ 0 w 535044"/>
              <a:gd name="connsiteY7" fmla="*/ 509290 h 509290"/>
              <a:gd name="connsiteX0" fmla="*/ 524869 w 535044"/>
              <a:gd name="connsiteY0" fmla="*/ 0 h 621027"/>
              <a:gd name="connsiteX1" fmla="*/ 511221 w 535044"/>
              <a:gd name="connsiteY1" fmla="*/ 150125 h 621027"/>
              <a:gd name="connsiteX2" fmla="*/ 429334 w 535044"/>
              <a:gd name="connsiteY2" fmla="*/ 177421 h 621027"/>
              <a:gd name="connsiteX3" fmla="*/ 388391 w 535044"/>
              <a:gd name="connsiteY3" fmla="*/ 191068 h 621027"/>
              <a:gd name="connsiteX4" fmla="*/ 347448 w 535044"/>
              <a:gd name="connsiteY4" fmla="*/ 382137 h 621027"/>
              <a:gd name="connsiteX5" fmla="*/ 306504 w 535044"/>
              <a:gd name="connsiteY5" fmla="*/ 423080 h 621027"/>
              <a:gd name="connsiteX6" fmla="*/ 292857 w 535044"/>
              <a:gd name="connsiteY6" fmla="*/ 436728 h 621027"/>
              <a:gd name="connsiteX7" fmla="*/ 0 w 535044"/>
              <a:gd name="connsiteY7" fmla="*/ 509290 h 621027"/>
              <a:gd name="connsiteX0" fmla="*/ 524869 w 535044"/>
              <a:gd name="connsiteY0" fmla="*/ 0 h 593392"/>
              <a:gd name="connsiteX1" fmla="*/ 511221 w 535044"/>
              <a:gd name="connsiteY1" fmla="*/ 150125 h 593392"/>
              <a:gd name="connsiteX2" fmla="*/ 429334 w 535044"/>
              <a:gd name="connsiteY2" fmla="*/ 177421 h 593392"/>
              <a:gd name="connsiteX3" fmla="*/ 388391 w 535044"/>
              <a:gd name="connsiteY3" fmla="*/ 191068 h 593392"/>
              <a:gd name="connsiteX4" fmla="*/ 347448 w 535044"/>
              <a:gd name="connsiteY4" fmla="*/ 382137 h 593392"/>
              <a:gd name="connsiteX5" fmla="*/ 306504 w 535044"/>
              <a:gd name="connsiteY5" fmla="*/ 423080 h 593392"/>
              <a:gd name="connsiteX6" fmla="*/ 292857 w 535044"/>
              <a:gd name="connsiteY6" fmla="*/ 436728 h 593392"/>
              <a:gd name="connsiteX7" fmla="*/ 216024 w 535044"/>
              <a:gd name="connsiteY7" fmla="*/ 581298 h 593392"/>
              <a:gd name="connsiteX8" fmla="*/ 0 w 535044"/>
              <a:gd name="connsiteY8" fmla="*/ 509290 h 593392"/>
              <a:gd name="connsiteX0" fmla="*/ 596877 w 607052"/>
              <a:gd name="connsiteY0" fmla="*/ 0 h 726868"/>
              <a:gd name="connsiteX1" fmla="*/ 583229 w 607052"/>
              <a:gd name="connsiteY1" fmla="*/ 150125 h 726868"/>
              <a:gd name="connsiteX2" fmla="*/ 501342 w 607052"/>
              <a:gd name="connsiteY2" fmla="*/ 177421 h 726868"/>
              <a:gd name="connsiteX3" fmla="*/ 460399 w 607052"/>
              <a:gd name="connsiteY3" fmla="*/ 191068 h 726868"/>
              <a:gd name="connsiteX4" fmla="*/ 419456 w 607052"/>
              <a:gd name="connsiteY4" fmla="*/ 382137 h 726868"/>
              <a:gd name="connsiteX5" fmla="*/ 378512 w 607052"/>
              <a:gd name="connsiteY5" fmla="*/ 423080 h 726868"/>
              <a:gd name="connsiteX6" fmla="*/ 364865 w 607052"/>
              <a:gd name="connsiteY6" fmla="*/ 436728 h 726868"/>
              <a:gd name="connsiteX7" fmla="*/ 288032 w 607052"/>
              <a:gd name="connsiteY7" fmla="*/ 581298 h 726868"/>
              <a:gd name="connsiteX8" fmla="*/ 0 w 607052"/>
              <a:gd name="connsiteY8" fmla="*/ 725314 h 726868"/>
              <a:gd name="connsiteX0" fmla="*/ 644882 w 655057"/>
              <a:gd name="connsiteY0" fmla="*/ 0 h 725314"/>
              <a:gd name="connsiteX1" fmla="*/ 631234 w 655057"/>
              <a:gd name="connsiteY1" fmla="*/ 150125 h 725314"/>
              <a:gd name="connsiteX2" fmla="*/ 549347 w 655057"/>
              <a:gd name="connsiteY2" fmla="*/ 177421 h 725314"/>
              <a:gd name="connsiteX3" fmla="*/ 508404 w 655057"/>
              <a:gd name="connsiteY3" fmla="*/ 191068 h 725314"/>
              <a:gd name="connsiteX4" fmla="*/ 467461 w 655057"/>
              <a:gd name="connsiteY4" fmla="*/ 382137 h 725314"/>
              <a:gd name="connsiteX5" fmla="*/ 426517 w 655057"/>
              <a:gd name="connsiteY5" fmla="*/ 423080 h 725314"/>
              <a:gd name="connsiteX6" fmla="*/ 412870 w 655057"/>
              <a:gd name="connsiteY6" fmla="*/ 436728 h 725314"/>
              <a:gd name="connsiteX7" fmla="*/ 336037 w 655057"/>
              <a:gd name="connsiteY7" fmla="*/ 581298 h 725314"/>
              <a:gd name="connsiteX8" fmla="*/ 48005 w 655057"/>
              <a:gd name="connsiteY8" fmla="*/ 509290 h 725314"/>
              <a:gd name="connsiteX9" fmla="*/ 48005 w 655057"/>
              <a:gd name="connsiteY9" fmla="*/ 725314 h 725314"/>
              <a:gd name="connsiteX0" fmla="*/ 644882 w 655057"/>
              <a:gd name="connsiteY0" fmla="*/ 0 h 725314"/>
              <a:gd name="connsiteX1" fmla="*/ 631234 w 655057"/>
              <a:gd name="connsiteY1" fmla="*/ 150125 h 725314"/>
              <a:gd name="connsiteX2" fmla="*/ 549347 w 655057"/>
              <a:gd name="connsiteY2" fmla="*/ 177421 h 725314"/>
              <a:gd name="connsiteX3" fmla="*/ 508404 w 655057"/>
              <a:gd name="connsiteY3" fmla="*/ 191068 h 725314"/>
              <a:gd name="connsiteX4" fmla="*/ 467461 w 655057"/>
              <a:gd name="connsiteY4" fmla="*/ 382137 h 725314"/>
              <a:gd name="connsiteX5" fmla="*/ 426517 w 655057"/>
              <a:gd name="connsiteY5" fmla="*/ 423080 h 725314"/>
              <a:gd name="connsiteX6" fmla="*/ 412870 w 655057"/>
              <a:gd name="connsiteY6" fmla="*/ 436728 h 725314"/>
              <a:gd name="connsiteX7" fmla="*/ 336037 w 655057"/>
              <a:gd name="connsiteY7" fmla="*/ 581298 h 725314"/>
              <a:gd name="connsiteX8" fmla="*/ 48005 w 655057"/>
              <a:gd name="connsiteY8" fmla="*/ 509290 h 725314"/>
              <a:gd name="connsiteX9" fmla="*/ 48005 w 655057"/>
              <a:gd name="connsiteY9" fmla="*/ 725314 h 725314"/>
              <a:gd name="connsiteX0" fmla="*/ 644881 w 655056"/>
              <a:gd name="connsiteY0" fmla="*/ 0 h 725314"/>
              <a:gd name="connsiteX1" fmla="*/ 631233 w 655056"/>
              <a:gd name="connsiteY1" fmla="*/ 150125 h 725314"/>
              <a:gd name="connsiteX2" fmla="*/ 549346 w 655056"/>
              <a:gd name="connsiteY2" fmla="*/ 177421 h 725314"/>
              <a:gd name="connsiteX3" fmla="*/ 508403 w 655056"/>
              <a:gd name="connsiteY3" fmla="*/ 191068 h 725314"/>
              <a:gd name="connsiteX4" fmla="*/ 467460 w 655056"/>
              <a:gd name="connsiteY4" fmla="*/ 382137 h 725314"/>
              <a:gd name="connsiteX5" fmla="*/ 426516 w 655056"/>
              <a:gd name="connsiteY5" fmla="*/ 423080 h 725314"/>
              <a:gd name="connsiteX6" fmla="*/ 412869 w 655056"/>
              <a:gd name="connsiteY6" fmla="*/ 436728 h 725314"/>
              <a:gd name="connsiteX7" fmla="*/ 336036 w 655056"/>
              <a:gd name="connsiteY7" fmla="*/ 581298 h 725314"/>
              <a:gd name="connsiteX8" fmla="*/ 48005 w 655056"/>
              <a:gd name="connsiteY8" fmla="*/ 509290 h 725314"/>
              <a:gd name="connsiteX9" fmla="*/ 48004 w 655056"/>
              <a:gd name="connsiteY9" fmla="*/ 725314 h 725314"/>
              <a:gd name="connsiteX0" fmla="*/ 644881 w 655056"/>
              <a:gd name="connsiteY0" fmla="*/ 0 h 725314"/>
              <a:gd name="connsiteX1" fmla="*/ 631233 w 655056"/>
              <a:gd name="connsiteY1" fmla="*/ 150125 h 725314"/>
              <a:gd name="connsiteX2" fmla="*/ 549346 w 655056"/>
              <a:gd name="connsiteY2" fmla="*/ 177421 h 725314"/>
              <a:gd name="connsiteX3" fmla="*/ 508403 w 655056"/>
              <a:gd name="connsiteY3" fmla="*/ 191068 h 725314"/>
              <a:gd name="connsiteX4" fmla="*/ 467460 w 655056"/>
              <a:gd name="connsiteY4" fmla="*/ 382137 h 725314"/>
              <a:gd name="connsiteX5" fmla="*/ 426516 w 655056"/>
              <a:gd name="connsiteY5" fmla="*/ 423080 h 725314"/>
              <a:gd name="connsiteX6" fmla="*/ 412869 w 655056"/>
              <a:gd name="connsiteY6" fmla="*/ 436728 h 725314"/>
              <a:gd name="connsiteX7" fmla="*/ 336036 w 655056"/>
              <a:gd name="connsiteY7" fmla="*/ 581298 h 725314"/>
              <a:gd name="connsiteX8" fmla="*/ 48005 w 655056"/>
              <a:gd name="connsiteY8" fmla="*/ 509290 h 725314"/>
              <a:gd name="connsiteX9" fmla="*/ 48004 w 655056"/>
              <a:gd name="connsiteY9" fmla="*/ 725314 h 725314"/>
              <a:gd name="connsiteX0" fmla="*/ 644265 w 654440"/>
              <a:gd name="connsiteY0" fmla="*/ 0 h 742169"/>
              <a:gd name="connsiteX1" fmla="*/ 630617 w 654440"/>
              <a:gd name="connsiteY1" fmla="*/ 150125 h 742169"/>
              <a:gd name="connsiteX2" fmla="*/ 548730 w 654440"/>
              <a:gd name="connsiteY2" fmla="*/ 177421 h 742169"/>
              <a:gd name="connsiteX3" fmla="*/ 507787 w 654440"/>
              <a:gd name="connsiteY3" fmla="*/ 191068 h 742169"/>
              <a:gd name="connsiteX4" fmla="*/ 466844 w 654440"/>
              <a:gd name="connsiteY4" fmla="*/ 382137 h 742169"/>
              <a:gd name="connsiteX5" fmla="*/ 425900 w 654440"/>
              <a:gd name="connsiteY5" fmla="*/ 423080 h 742169"/>
              <a:gd name="connsiteX6" fmla="*/ 412253 w 654440"/>
              <a:gd name="connsiteY6" fmla="*/ 436728 h 742169"/>
              <a:gd name="connsiteX7" fmla="*/ 335420 w 654440"/>
              <a:gd name="connsiteY7" fmla="*/ 581298 h 742169"/>
              <a:gd name="connsiteX8" fmla="*/ 47389 w 654440"/>
              <a:gd name="connsiteY8" fmla="*/ 509290 h 742169"/>
              <a:gd name="connsiteX9" fmla="*/ 51085 w 654440"/>
              <a:gd name="connsiteY9" fmla="*/ 706165 h 742169"/>
              <a:gd name="connsiteX10" fmla="*/ 47388 w 654440"/>
              <a:gd name="connsiteY10" fmla="*/ 725314 h 742169"/>
              <a:gd name="connsiteX0" fmla="*/ 644265 w 654440"/>
              <a:gd name="connsiteY0" fmla="*/ 0 h 742169"/>
              <a:gd name="connsiteX1" fmla="*/ 630617 w 654440"/>
              <a:gd name="connsiteY1" fmla="*/ 150125 h 742169"/>
              <a:gd name="connsiteX2" fmla="*/ 548730 w 654440"/>
              <a:gd name="connsiteY2" fmla="*/ 177421 h 742169"/>
              <a:gd name="connsiteX3" fmla="*/ 507787 w 654440"/>
              <a:gd name="connsiteY3" fmla="*/ 191068 h 742169"/>
              <a:gd name="connsiteX4" fmla="*/ 466844 w 654440"/>
              <a:gd name="connsiteY4" fmla="*/ 382137 h 742169"/>
              <a:gd name="connsiteX5" fmla="*/ 425900 w 654440"/>
              <a:gd name="connsiteY5" fmla="*/ 423080 h 742169"/>
              <a:gd name="connsiteX6" fmla="*/ 412253 w 654440"/>
              <a:gd name="connsiteY6" fmla="*/ 436728 h 742169"/>
              <a:gd name="connsiteX7" fmla="*/ 335420 w 654440"/>
              <a:gd name="connsiteY7" fmla="*/ 581298 h 742169"/>
              <a:gd name="connsiteX8" fmla="*/ 47389 w 654440"/>
              <a:gd name="connsiteY8" fmla="*/ 509290 h 742169"/>
              <a:gd name="connsiteX9" fmla="*/ 51085 w 654440"/>
              <a:gd name="connsiteY9" fmla="*/ 706165 h 742169"/>
              <a:gd name="connsiteX10" fmla="*/ 47388 w 654440"/>
              <a:gd name="connsiteY10" fmla="*/ 725314 h 742169"/>
              <a:gd name="connsiteX0" fmla="*/ 644265 w 654440"/>
              <a:gd name="connsiteY0" fmla="*/ 0 h 742169"/>
              <a:gd name="connsiteX1" fmla="*/ 630617 w 654440"/>
              <a:gd name="connsiteY1" fmla="*/ 150125 h 742169"/>
              <a:gd name="connsiteX2" fmla="*/ 548730 w 654440"/>
              <a:gd name="connsiteY2" fmla="*/ 177421 h 742169"/>
              <a:gd name="connsiteX3" fmla="*/ 507787 w 654440"/>
              <a:gd name="connsiteY3" fmla="*/ 191068 h 742169"/>
              <a:gd name="connsiteX4" fmla="*/ 466844 w 654440"/>
              <a:gd name="connsiteY4" fmla="*/ 382137 h 742169"/>
              <a:gd name="connsiteX5" fmla="*/ 425900 w 654440"/>
              <a:gd name="connsiteY5" fmla="*/ 423080 h 742169"/>
              <a:gd name="connsiteX6" fmla="*/ 412253 w 654440"/>
              <a:gd name="connsiteY6" fmla="*/ 436728 h 742169"/>
              <a:gd name="connsiteX7" fmla="*/ 335420 w 654440"/>
              <a:gd name="connsiteY7" fmla="*/ 581298 h 742169"/>
              <a:gd name="connsiteX8" fmla="*/ 47389 w 654440"/>
              <a:gd name="connsiteY8" fmla="*/ 509290 h 742169"/>
              <a:gd name="connsiteX9" fmla="*/ 51085 w 654440"/>
              <a:gd name="connsiteY9" fmla="*/ 706165 h 742169"/>
              <a:gd name="connsiteX10" fmla="*/ 47388 w 654440"/>
              <a:gd name="connsiteY10" fmla="*/ 725314 h 742169"/>
              <a:gd name="connsiteX0" fmla="*/ 644265 w 654440"/>
              <a:gd name="connsiteY0" fmla="*/ 0 h 742169"/>
              <a:gd name="connsiteX1" fmla="*/ 630617 w 654440"/>
              <a:gd name="connsiteY1" fmla="*/ 150125 h 742169"/>
              <a:gd name="connsiteX2" fmla="*/ 548730 w 654440"/>
              <a:gd name="connsiteY2" fmla="*/ 177421 h 742169"/>
              <a:gd name="connsiteX3" fmla="*/ 507787 w 654440"/>
              <a:gd name="connsiteY3" fmla="*/ 191068 h 742169"/>
              <a:gd name="connsiteX4" fmla="*/ 466844 w 654440"/>
              <a:gd name="connsiteY4" fmla="*/ 382137 h 742169"/>
              <a:gd name="connsiteX5" fmla="*/ 425900 w 654440"/>
              <a:gd name="connsiteY5" fmla="*/ 423080 h 742169"/>
              <a:gd name="connsiteX6" fmla="*/ 412253 w 654440"/>
              <a:gd name="connsiteY6" fmla="*/ 436728 h 742169"/>
              <a:gd name="connsiteX7" fmla="*/ 288032 w 654440"/>
              <a:gd name="connsiteY7" fmla="*/ 504056 h 742169"/>
              <a:gd name="connsiteX8" fmla="*/ 47389 w 654440"/>
              <a:gd name="connsiteY8" fmla="*/ 509290 h 742169"/>
              <a:gd name="connsiteX9" fmla="*/ 51085 w 654440"/>
              <a:gd name="connsiteY9" fmla="*/ 706165 h 742169"/>
              <a:gd name="connsiteX10" fmla="*/ 47388 w 654440"/>
              <a:gd name="connsiteY10" fmla="*/ 725314 h 742169"/>
              <a:gd name="connsiteX0" fmla="*/ 644265 w 654440"/>
              <a:gd name="connsiteY0" fmla="*/ 0 h 742169"/>
              <a:gd name="connsiteX1" fmla="*/ 630617 w 654440"/>
              <a:gd name="connsiteY1" fmla="*/ 150125 h 742169"/>
              <a:gd name="connsiteX2" fmla="*/ 548730 w 654440"/>
              <a:gd name="connsiteY2" fmla="*/ 177421 h 742169"/>
              <a:gd name="connsiteX3" fmla="*/ 507787 w 654440"/>
              <a:gd name="connsiteY3" fmla="*/ 191068 h 742169"/>
              <a:gd name="connsiteX4" fmla="*/ 466844 w 654440"/>
              <a:gd name="connsiteY4" fmla="*/ 382137 h 742169"/>
              <a:gd name="connsiteX5" fmla="*/ 425900 w 654440"/>
              <a:gd name="connsiteY5" fmla="*/ 423080 h 742169"/>
              <a:gd name="connsiteX6" fmla="*/ 412253 w 654440"/>
              <a:gd name="connsiteY6" fmla="*/ 436728 h 742169"/>
              <a:gd name="connsiteX7" fmla="*/ 288032 w 654440"/>
              <a:gd name="connsiteY7" fmla="*/ 504056 h 742169"/>
              <a:gd name="connsiteX8" fmla="*/ 216024 w 654440"/>
              <a:gd name="connsiteY8" fmla="*/ 576064 h 742169"/>
              <a:gd name="connsiteX9" fmla="*/ 47389 w 654440"/>
              <a:gd name="connsiteY9" fmla="*/ 509290 h 742169"/>
              <a:gd name="connsiteX10" fmla="*/ 51085 w 654440"/>
              <a:gd name="connsiteY10" fmla="*/ 706165 h 742169"/>
              <a:gd name="connsiteX11" fmla="*/ 47388 w 654440"/>
              <a:gd name="connsiteY11" fmla="*/ 725314 h 742169"/>
              <a:gd name="connsiteX0" fmla="*/ 644265 w 654440"/>
              <a:gd name="connsiteY0" fmla="*/ 0 h 742169"/>
              <a:gd name="connsiteX1" fmla="*/ 630617 w 654440"/>
              <a:gd name="connsiteY1" fmla="*/ 150125 h 742169"/>
              <a:gd name="connsiteX2" fmla="*/ 548730 w 654440"/>
              <a:gd name="connsiteY2" fmla="*/ 177421 h 742169"/>
              <a:gd name="connsiteX3" fmla="*/ 507787 w 654440"/>
              <a:gd name="connsiteY3" fmla="*/ 191068 h 742169"/>
              <a:gd name="connsiteX4" fmla="*/ 466844 w 654440"/>
              <a:gd name="connsiteY4" fmla="*/ 382137 h 742169"/>
              <a:gd name="connsiteX5" fmla="*/ 425900 w 654440"/>
              <a:gd name="connsiteY5" fmla="*/ 423080 h 742169"/>
              <a:gd name="connsiteX6" fmla="*/ 412253 w 654440"/>
              <a:gd name="connsiteY6" fmla="*/ 436728 h 742169"/>
              <a:gd name="connsiteX7" fmla="*/ 288032 w 654440"/>
              <a:gd name="connsiteY7" fmla="*/ 504056 h 742169"/>
              <a:gd name="connsiteX8" fmla="*/ 216024 w 654440"/>
              <a:gd name="connsiteY8" fmla="*/ 576064 h 742169"/>
              <a:gd name="connsiteX9" fmla="*/ 144016 w 654440"/>
              <a:gd name="connsiteY9" fmla="*/ 504056 h 742169"/>
              <a:gd name="connsiteX10" fmla="*/ 47389 w 654440"/>
              <a:gd name="connsiteY10" fmla="*/ 509290 h 742169"/>
              <a:gd name="connsiteX11" fmla="*/ 51085 w 654440"/>
              <a:gd name="connsiteY11" fmla="*/ 706165 h 742169"/>
              <a:gd name="connsiteX12" fmla="*/ 47388 w 654440"/>
              <a:gd name="connsiteY12" fmla="*/ 725314 h 742169"/>
              <a:gd name="connsiteX0" fmla="*/ 691654 w 701829"/>
              <a:gd name="connsiteY0" fmla="*/ 0 h 743041"/>
              <a:gd name="connsiteX1" fmla="*/ 678006 w 701829"/>
              <a:gd name="connsiteY1" fmla="*/ 150125 h 743041"/>
              <a:gd name="connsiteX2" fmla="*/ 596119 w 701829"/>
              <a:gd name="connsiteY2" fmla="*/ 177421 h 743041"/>
              <a:gd name="connsiteX3" fmla="*/ 555176 w 701829"/>
              <a:gd name="connsiteY3" fmla="*/ 191068 h 743041"/>
              <a:gd name="connsiteX4" fmla="*/ 514233 w 701829"/>
              <a:gd name="connsiteY4" fmla="*/ 382137 h 743041"/>
              <a:gd name="connsiteX5" fmla="*/ 473289 w 701829"/>
              <a:gd name="connsiteY5" fmla="*/ 423080 h 743041"/>
              <a:gd name="connsiteX6" fmla="*/ 459642 w 701829"/>
              <a:gd name="connsiteY6" fmla="*/ 436728 h 743041"/>
              <a:gd name="connsiteX7" fmla="*/ 335421 w 701829"/>
              <a:gd name="connsiteY7" fmla="*/ 504056 h 743041"/>
              <a:gd name="connsiteX8" fmla="*/ 263413 w 701829"/>
              <a:gd name="connsiteY8" fmla="*/ 576064 h 743041"/>
              <a:gd name="connsiteX9" fmla="*/ 191405 w 701829"/>
              <a:gd name="connsiteY9" fmla="*/ 504056 h 743041"/>
              <a:gd name="connsiteX10" fmla="*/ 47389 w 701829"/>
              <a:gd name="connsiteY10" fmla="*/ 504056 h 743041"/>
              <a:gd name="connsiteX11" fmla="*/ 98474 w 701829"/>
              <a:gd name="connsiteY11" fmla="*/ 706165 h 743041"/>
              <a:gd name="connsiteX12" fmla="*/ 94777 w 701829"/>
              <a:gd name="connsiteY12" fmla="*/ 725314 h 743041"/>
              <a:gd name="connsiteX0" fmla="*/ 691654 w 701829"/>
              <a:gd name="connsiteY0" fmla="*/ 0 h 725314"/>
              <a:gd name="connsiteX1" fmla="*/ 678006 w 701829"/>
              <a:gd name="connsiteY1" fmla="*/ 150125 h 725314"/>
              <a:gd name="connsiteX2" fmla="*/ 596119 w 701829"/>
              <a:gd name="connsiteY2" fmla="*/ 177421 h 725314"/>
              <a:gd name="connsiteX3" fmla="*/ 555176 w 701829"/>
              <a:gd name="connsiteY3" fmla="*/ 191068 h 725314"/>
              <a:gd name="connsiteX4" fmla="*/ 514233 w 701829"/>
              <a:gd name="connsiteY4" fmla="*/ 382137 h 725314"/>
              <a:gd name="connsiteX5" fmla="*/ 473289 w 701829"/>
              <a:gd name="connsiteY5" fmla="*/ 423080 h 725314"/>
              <a:gd name="connsiteX6" fmla="*/ 459642 w 701829"/>
              <a:gd name="connsiteY6" fmla="*/ 436728 h 725314"/>
              <a:gd name="connsiteX7" fmla="*/ 335421 w 701829"/>
              <a:gd name="connsiteY7" fmla="*/ 504056 h 725314"/>
              <a:gd name="connsiteX8" fmla="*/ 263413 w 701829"/>
              <a:gd name="connsiteY8" fmla="*/ 576064 h 725314"/>
              <a:gd name="connsiteX9" fmla="*/ 191405 w 701829"/>
              <a:gd name="connsiteY9" fmla="*/ 504056 h 725314"/>
              <a:gd name="connsiteX10" fmla="*/ 47389 w 701829"/>
              <a:gd name="connsiteY10" fmla="*/ 504056 h 725314"/>
              <a:gd name="connsiteX11" fmla="*/ 47390 w 701829"/>
              <a:gd name="connsiteY11" fmla="*/ 648072 h 725314"/>
              <a:gd name="connsiteX12" fmla="*/ 94777 w 701829"/>
              <a:gd name="connsiteY12" fmla="*/ 725314 h 725314"/>
              <a:gd name="connsiteX0" fmla="*/ 788280 w 1008728"/>
              <a:gd name="connsiteY0" fmla="*/ 0 h 792088"/>
              <a:gd name="connsiteX1" fmla="*/ 774632 w 1008728"/>
              <a:gd name="connsiteY1" fmla="*/ 150125 h 792088"/>
              <a:gd name="connsiteX2" fmla="*/ 692745 w 1008728"/>
              <a:gd name="connsiteY2" fmla="*/ 177421 h 792088"/>
              <a:gd name="connsiteX3" fmla="*/ 651802 w 1008728"/>
              <a:gd name="connsiteY3" fmla="*/ 191068 h 792088"/>
              <a:gd name="connsiteX4" fmla="*/ 610859 w 1008728"/>
              <a:gd name="connsiteY4" fmla="*/ 382137 h 792088"/>
              <a:gd name="connsiteX5" fmla="*/ 569915 w 1008728"/>
              <a:gd name="connsiteY5" fmla="*/ 423080 h 792088"/>
              <a:gd name="connsiteX6" fmla="*/ 556268 w 1008728"/>
              <a:gd name="connsiteY6" fmla="*/ 436728 h 792088"/>
              <a:gd name="connsiteX7" fmla="*/ 432047 w 1008728"/>
              <a:gd name="connsiteY7" fmla="*/ 504056 h 792088"/>
              <a:gd name="connsiteX8" fmla="*/ 360039 w 1008728"/>
              <a:gd name="connsiteY8" fmla="*/ 576064 h 792088"/>
              <a:gd name="connsiteX9" fmla="*/ 288031 w 1008728"/>
              <a:gd name="connsiteY9" fmla="*/ 504056 h 792088"/>
              <a:gd name="connsiteX10" fmla="*/ 144015 w 1008728"/>
              <a:gd name="connsiteY10" fmla="*/ 504056 h 792088"/>
              <a:gd name="connsiteX11" fmla="*/ 144016 w 1008728"/>
              <a:gd name="connsiteY11" fmla="*/ 648072 h 792088"/>
              <a:gd name="connsiteX12" fmla="*/ 1008112 w 1008728"/>
              <a:gd name="connsiteY12" fmla="*/ 792088 h 792088"/>
              <a:gd name="connsiteX0" fmla="*/ 788281 w 1008113"/>
              <a:gd name="connsiteY0" fmla="*/ 0 h 792088"/>
              <a:gd name="connsiteX1" fmla="*/ 774633 w 1008113"/>
              <a:gd name="connsiteY1" fmla="*/ 150125 h 792088"/>
              <a:gd name="connsiteX2" fmla="*/ 692746 w 1008113"/>
              <a:gd name="connsiteY2" fmla="*/ 177421 h 792088"/>
              <a:gd name="connsiteX3" fmla="*/ 651803 w 1008113"/>
              <a:gd name="connsiteY3" fmla="*/ 191068 h 792088"/>
              <a:gd name="connsiteX4" fmla="*/ 610860 w 1008113"/>
              <a:gd name="connsiteY4" fmla="*/ 382137 h 792088"/>
              <a:gd name="connsiteX5" fmla="*/ 569916 w 1008113"/>
              <a:gd name="connsiteY5" fmla="*/ 423080 h 792088"/>
              <a:gd name="connsiteX6" fmla="*/ 556269 w 1008113"/>
              <a:gd name="connsiteY6" fmla="*/ 436728 h 792088"/>
              <a:gd name="connsiteX7" fmla="*/ 432048 w 1008113"/>
              <a:gd name="connsiteY7" fmla="*/ 504056 h 792088"/>
              <a:gd name="connsiteX8" fmla="*/ 360040 w 1008113"/>
              <a:gd name="connsiteY8" fmla="*/ 576064 h 792088"/>
              <a:gd name="connsiteX9" fmla="*/ 288032 w 1008113"/>
              <a:gd name="connsiteY9" fmla="*/ 504056 h 792088"/>
              <a:gd name="connsiteX10" fmla="*/ 144016 w 1008113"/>
              <a:gd name="connsiteY10" fmla="*/ 504056 h 792088"/>
              <a:gd name="connsiteX11" fmla="*/ 144017 w 1008113"/>
              <a:gd name="connsiteY11" fmla="*/ 648072 h 792088"/>
              <a:gd name="connsiteX12" fmla="*/ 144016 w 1008113"/>
              <a:gd name="connsiteY12" fmla="*/ 792088 h 792088"/>
              <a:gd name="connsiteX13" fmla="*/ 1008113 w 1008113"/>
              <a:gd name="connsiteY13" fmla="*/ 792088 h 792088"/>
              <a:gd name="connsiteX0" fmla="*/ 788281 w 1008113"/>
              <a:gd name="connsiteY0" fmla="*/ 0 h 792088"/>
              <a:gd name="connsiteX1" fmla="*/ 774633 w 1008113"/>
              <a:gd name="connsiteY1" fmla="*/ 150125 h 792088"/>
              <a:gd name="connsiteX2" fmla="*/ 692746 w 1008113"/>
              <a:gd name="connsiteY2" fmla="*/ 177421 h 792088"/>
              <a:gd name="connsiteX3" fmla="*/ 651803 w 1008113"/>
              <a:gd name="connsiteY3" fmla="*/ 191068 h 792088"/>
              <a:gd name="connsiteX4" fmla="*/ 610860 w 1008113"/>
              <a:gd name="connsiteY4" fmla="*/ 382137 h 792088"/>
              <a:gd name="connsiteX5" fmla="*/ 569916 w 1008113"/>
              <a:gd name="connsiteY5" fmla="*/ 423080 h 792088"/>
              <a:gd name="connsiteX6" fmla="*/ 556269 w 1008113"/>
              <a:gd name="connsiteY6" fmla="*/ 436728 h 792088"/>
              <a:gd name="connsiteX7" fmla="*/ 432048 w 1008113"/>
              <a:gd name="connsiteY7" fmla="*/ 504056 h 792088"/>
              <a:gd name="connsiteX8" fmla="*/ 360040 w 1008113"/>
              <a:gd name="connsiteY8" fmla="*/ 576064 h 792088"/>
              <a:gd name="connsiteX9" fmla="*/ 288032 w 1008113"/>
              <a:gd name="connsiteY9" fmla="*/ 504056 h 792088"/>
              <a:gd name="connsiteX10" fmla="*/ 144016 w 1008113"/>
              <a:gd name="connsiteY10" fmla="*/ 504056 h 792088"/>
              <a:gd name="connsiteX11" fmla="*/ 144017 w 1008113"/>
              <a:gd name="connsiteY11" fmla="*/ 576064 h 792088"/>
              <a:gd name="connsiteX12" fmla="*/ 144017 w 1008113"/>
              <a:gd name="connsiteY12" fmla="*/ 648072 h 792088"/>
              <a:gd name="connsiteX13" fmla="*/ 144016 w 1008113"/>
              <a:gd name="connsiteY13" fmla="*/ 792088 h 792088"/>
              <a:gd name="connsiteX14" fmla="*/ 1008113 w 1008113"/>
              <a:gd name="connsiteY14" fmla="*/ 792088 h 792088"/>
              <a:gd name="connsiteX0" fmla="*/ 788281 w 1008113"/>
              <a:gd name="connsiteY0" fmla="*/ 0 h 792088"/>
              <a:gd name="connsiteX1" fmla="*/ 774633 w 1008113"/>
              <a:gd name="connsiteY1" fmla="*/ 150125 h 792088"/>
              <a:gd name="connsiteX2" fmla="*/ 692746 w 1008113"/>
              <a:gd name="connsiteY2" fmla="*/ 177421 h 792088"/>
              <a:gd name="connsiteX3" fmla="*/ 651803 w 1008113"/>
              <a:gd name="connsiteY3" fmla="*/ 191068 h 792088"/>
              <a:gd name="connsiteX4" fmla="*/ 610860 w 1008113"/>
              <a:gd name="connsiteY4" fmla="*/ 382137 h 792088"/>
              <a:gd name="connsiteX5" fmla="*/ 569916 w 1008113"/>
              <a:gd name="connsiteY5" fmla="*/ 423080 h 792088"/>
              <a:gd name="connsiteX6" fmla="*/ 556269 w 1008113"/>
              <a:gd name="connsiteY6" fmla="*/ 436728 h 792088"/>
              <a:gd name="connsiteX7" fmla="*/ 432048 w 1008113"/>
              <a:gd name="connsiteY7" fmla="*/ 504056 h 792088"/>
              <a:gd name="connsiteX8" fmla="*/ 360040 w 1008113"/>
              <a:gd name="connsiteY8" fmla="*/ 576064 h 792088"/>
              <a:gd name="connsiteX9" fmla="*/ 288032 w 1008113"/>
              <a:gd name="connsiteY9" fmla="*/ 504056 h 792088"/>
              <a:gd name="connsiteX10" fmla="*/ 144017 w 1008113"/>
              <a:gd name="connsiteY10" fmla="*/ 504056 h 792088"/>
              <a:gd name="connsiteX11" fmla="*/ 144017 w 1008113"/>
              <a:gd name="connsiteY11" fmla="*/ 576064 h 792088"/>
              <a:gd name="connsiteX12" fmla="*/ 144017 w 1008113"/>
              <a:gd name="connsiteY12" fmla="*/ 648072 h 792088"/>
              <a:gd name="connsiteX13" fmla="*/ 144016 w 1008113"/>
              <a:gd name="connsiteY13" fmla="*/ 792088 h 792088"/>
              <a:gd name="connsiteX14" fmla="*/ 1008113 w 1008113"/>
              <a:gd name="connsiteY14" fmla="*/ 792088 h 792088"/>
              <a:gd name="connsiteX0" fmla="*/ 788281 w 1008113"/>
              <a:gd name="connsiteY0" fmla="*/ 0 h 792088"/>
              <a:gd name="connsiteX1" fmla="*/ 774633 w 1008113"/>
              <a:gd name="connsiteY1" fmla="*/ 150125 h 792088"/>
              <a:gd name="connsiteX2" fmla="*/ 692746 w 1008113"/>
              <a:gd name="connsiteY2" fmla="*/ 177421 h 792088"/>
              <a:gd name="connsiteX3" fmla="*/ 651803 w 1008113"/>
              <a:gd name="connsiteY3" fmla="*/ 191068 h 792088"/>
              <a:gd name="connsiteX4" fmla="*/ 610860 w 1008113"/>
              <a:gd name="connsiteY4" fmla="*/ 382137 h 792088"/>
              <a:gd name="connsiteX5" fmla="*/ 569916 w 1008113"/>
              <a:gd name="connsiteY5" fmla="*/ 423080 h 792088"/>
              <a:gd name="connsiteX6" fmla="*/ 556269 w 1008113"/>
              <a:gd name="connsiteY6" fmla="*/ 436728 h 792088"/>
              <a:gd name="connsiteX7" fmla="*/ 432048 w 1008113"/>
              <a:gd name="connsiteY7" fmla="*/ 504056 h 792088"/>
              <a:gd name="connsiteX8" fmla="*/ 360040 w 1008113"/>
              <a:gd name="connsiteY8" fmla="*/ 576064 h 792088"/>
              <a:gd name="connsiteX9" fmla="*/ 288032 w 1008113"/>
              <a:gd name="connsiteY9" fmla="*/ 504056 h 792088"/>
              <a:gd name="connsiteX10" fmla="*/ 216025 w 1008113"/>
              <a:gd name="connsiteY10" fmla="*/ 504056 h 792088"/>
              <a:gd name="connsiteX11" fmla="*/ 144017 w 1008113"/>
              <a:gd name="connsiteY11" fmla="*/ 504056 h 792088"/>
              <a:gd name="connsiteX12" fmla="*/ 144017 w 1008113"/>
              <a:gd name="connsiteY12" fmla="*/ 576064 h 792088"/>
              <a:gd name="connsiteX13" fmla="*/ 144017 w 1008113"/>
              <a:gd name="connsiteY13" fmla="*/ 648072 h 792088"/>
              <a:gd name="connsiteX14" fmla="*/ 144016 w 1008113"/>
              <a:gd name="connsiteY14" fmla="*/ 792088 h 792088"/>
              <a:gd name="connsiteX15" fmla="*/ 1008113 w 1008113"/>
              <a:gd name="connsiteY15" fmla="*/ 792088 h 792088"/>
              <a:gd name="connsiteX0" fmla="*/ 798905 w 1018737"/>
              <a:gd name="connsiteY0" fmla="*/ 0 h 816091"/>
              <a:gd name="connsiteX1" fmla="*/ 785257 w 1018737"/>
              <a:gd name="connsiteY1" fmla="*/ 150125 h 816091"/>
              <a:gd name="connsiteX2" fmla="*/ 703370 w 1018737"/>
              <a:gd name="connsiteY2" fmla="*/ 177421 h 816091"/>
              <a:gd name="connsiteX3" fmla="*/ 662427 w 1018737"/>
              <a:gd name="connsiteY3" fmla="*/ 191068 h 816091"/>
              <a:gd name="connsiteX4" fmla="*/ 621484 w 1018737"/>
              <a:gd name="connsiteY4" fmla="*/ 382137 h 816091"/>
              <a:gd name="connsiteX5" fmla="*/ 580540 w 1018737"/>
              <a:gd name="connsiteY5" fmla="*/ 423080 h 816091"/>
              <a:gd name="connsiteX6" fmla="*/ 566893 w 1018737"/>
              <a:gd name="connsiteY6" fmla="*/ 436728 h 816091"/>
              <a:gd name="connsiteX7" fmla="*/ 442672 w 1018737"/>
              <a:gd name="connsiteY7" fmla="*/ 504056 h 816091"/>
              <a:gd name="connsiteX8" fmla="*/ 370664 w 1018737"/>
              <a:gd name="connsiteY8" fmla="*/ 576064 h 816091"/>
              <a:gd name="connsiteX9" fmla="*/ 298656 w 1018737"/>
              <a:gd name="connsiteY9" fmla="*/ 504056 h 816091"/>
              <a:gd name="connsiteX10" fmla="*/ 226649 w 1018737"/>
              <a:gd name="connsiteY10" fmla="*/ 504056 h 816091"/>
              <a:gd name="connsiteX11" fmla="*/ 154641 w 1018737"/>
              <a:gd name="connsiteY11" fmla="*/ 504056 h 816091"/>
              <a:gd name="connsiteX12" fmla="*/ 154641 w 1018737"/>
              <a:gd name="connsiteY12" fmla="*/ 576064 h 816091"/>
              <a:gd name="connsiteX13" fmla="*/ 154641 w 1018737"/>
              <a:gd name="connsiteY13" fmla="*/ 648072 h 816091"/>
              <a:gd name="connsiteX14" fmla="*/ 154641 w 1018737"/>
              <a:gd name="connsiteY14" fmla="*/ 792088 h 816091"/>
              <a:gd name="connsiteX15" fmla="*/ 154640 w 1018737"/>
              <a:gd name="connsiteY15" fmla="*/ 792088 h 816091"/>
              <a:gd name="connsiteX16" fmla="*/ 1018737 w 1018737"/>
              <a:gd name="connsiteY16" fmla="*/ 792088 h 816091"/>
              <a:gd name="connsiteX0" fmla="*/ 654888 w 874720"/>
              <a:gd name="connsiteY0" fmla="*/ 0 h 816091"/>
              <a:gd name="connsiteX1" fmla="*/ 641240 w 874720"/>
              <a:gd name="connsiteY1" fmla="*/ 150125 h 816091"/>
              <a:gd name="connsiteX2" fmla="*/ 559353 w 874720"/>
              <a:gd name="connsiteY2" fmla="*/ 177421 h 816091"/>
              <a:gd name="connsiteX3" fmla="*/ 518410 w 874720"/>
              <a:gd name="connsiteY3" fmla="*/ 191068 h 816091"/>
              <a:gd name="connsiteX4" fmla="*/ 477467 w 874720"/>
              <a:gd name="connsiteY4" fmla="*/ 382137 h 816091"/>
              <a:gd name="connsiteX5" fmla="*/ 436523 w 874720"/>
              <a:gd name="connsiteY5" fmla="*/ 423080 h 816091"/>
              <a:gd name="connsiteX6" fmla="*/ 422876 w 874720"/>
              <a:gd name="connsiteY6" fmla="*/ 436728 h 816091"/>
              <a:gd name="connsiteX7" fmla="*/ 298655 w 874720"/>
              <a:gd name="connsiteY7" fmla="*/ 504056 h 816091"/>
              <a:gd name="connsiteX8" fmla="*/ 226647 w 874720"/>
              <a:gd name="connsiteY8" fmla="*/ 576064 h 816091"/>
              <a:gd name="connsiteX9" fmla="*/ 154639 w 874720"/>
              <a:gd name="connsiteY9" fmla="*/ 504056 h 816091"/>
              <a:gd name="connsiteX10" fmla="*/ 82632 w 874720"/>
              <a:gd name="connsiteY10" fmla="*/ 504056 h 816091"/>
              <a:gd name="connsiteX11" fmla="*/ 10624 w 874720"/>
              <a:gd name="connsiteY11" fmla="*/ 504056 h 816091"/>
              <a:gd name="connsiteX12" fmla="*/ 10624 w 874720"/>
              <a:gd name="connsiteY12" fmla="*/ 576064 h 816091"/>
              <a:gd name="connsiteX13" fmla="*/ 10624 w 874720"/>
              <a:gd name="connsiteY13" fmla="*/ 648072 h 816091"/>
              <a:gd name="connsiteX14" fmla="*/ 10624 w 874720"/>
              <a:gd name="connsiteY14" fmla="*/ 792088 h 816091"/>
              <a:gd name="connsiteX15" fmla="*/ 154640 w 874720"/>
              <a:gd name="connsiteY15" fmla="*/ 792088 h 816091"/>
              <a:gd name="connsiteX16" fmla="*/ 874720 w 874720"/>
              <a:gd name="connsiteY16" fmla="*/ 792088 h 816091"/>
              <a:gd name="connsiteX0" fmla="*/ 654888 w 874720"/>
              <a:gd name="connsiteY0" fmla="*/ 0 h 816091"/>
              <a:gd name="connsiteX1" fmla="*/ 641240 w 874720"/>
              <a:gd name="connsiteY1" fmla="*/ 150125 h 816091"/>
              <a:gd name="connsiteX2" fmla="*/ 559353 w 874720"/>
              <a:gd name="connsiteY2" fmla="*/ 177421 h 816091"/>
              <a:gd name="connsiteX3" fmla="*/ 518410 w 874720"/>
              <a:gd name="connsiteY3" fmla="*/ 191068 h 816091"/>
              <a:gd name="connsiteX4" fmla="*/ 477467 w 874720"/>
              <a:gd name="connsiteY4" fmla="*/ 382137 h 816091"/>
              <a:gd name="connsiteX5" fmla="*/ 436523 w 874720"/>
              <a:gd name="connsiteY5" fmla="*/ 423080 h 816091"/>
              <a:gd name="connsiteX6" fmla="*/ 422876 w 874720"/>
              <a:gd name="connsiteY6" fmla="*/ 436728 h 816091"/>
              <a:gd name="connsiteX7" fmla="*/ 298655 w 874720"/>
              <a:gd name="connsiteY7" fmla="*/ 504056 h 816091"/>
              <a:gd name="connsiteX8" fmla="*/ 226647 w 874720"/>
              <a:gd name="connsiteY8" fmla="*/ 576064 h 816091"/>
              <a:gd name="connsiteX9" fmla="*/ 154639 w 874720"/>
              <a:gd name="connsiteY9" fmla="*/ 504056 h 816091"/>
              <a:gd name="connsiteX10" fmla="*/ 82632 w 874720"/>
              <a:gd name="connsiteY10" fmla="*/ 504056 h 816091"/>
              <a:gd name="connsiteX11" fmla="*/ 10624 w 874720"/>
              <a:gd name="connsiteY11" fmla="*/ 504056 h 816091"/>
              <a:gd name="connsiteX12" fmla="*/ 10624 w 874720"/>
              <a:gd name="connsiteY12" fmla="*/ 576064 h 816091"/>
              <a:gd name="connsiteX13" fmla="*/ 10624 w 874720"/>
              <a:gd name="connsiteY13" fmla="*/ 648072 h 816091"/>
              <a:gd name="connsiteX14" fmla="*/ 10624 w 874720"/>
              <a:gd name="connsiteY14" fmla="*/ 792088 h 816091"/>
              <a:gd name="connsiteX15" fmla="*/ 154640 w 874720"/>
              <a:gd name="connsiteY15" fmla="*/ 792088 h 816091"/>
              <a:gd name="connsiteX16" fmla="*/ 370663 w 874720"/>
              <a:gd name="connsiteY16" fmla="*/ 792088 h 816091"/>
              <a:gd name="connsiteX17" fmla="*/ 874720 w 874720"/>
              <a:gd name="connsiteY17" fmla="*/ 792088 h 816091"/>
              <a:gd name="connsiteX0" fmla="*/ 654888 w 874720"/>
              <a:gd name="connsiteY0" fmla="*/ 0 h 864096"/>
              <a:gd name="connsiteX1" fmla="*/ 641240 w 874720"/>
              <a:gd name="connsiteY1" fmla="*/ 150125 h 864096"/>
              <a:gd name="connsiteX2" fmla="*/ 559353 w 874720"/>
              <a:gd name="connsiteY2" fmla="*/ 177421 h 864096"/>
              <a:gd name="connsiteX3" fmla="*/ 518410 w 874720"/>
              <a:gd name="connsiteY3" fmla="*/ 191068 h 864096"/>
              <a:gd name="connsiteX4" fmla="*/ 477467 w 874720"/>
              <a:gd name="connsiteY4" fmla="*/ 382137 h 864096"/>
              <a:gd name="connsiteX5" fmla="*/ 436523 w 874720"/>
              <a:gd name="connsiteY5" fmla="*/ 423080 h 864096"/>
              <a:gd name="connsiteX6" fmla="*/ 422876 w 874720"/>
              <a:gd name="connsiteY6" fmla="*/ 436728 h 864096"/>
              <a:gd name="connsiteX7" fmla="*/ 298655 w 874720"/>
              <a:gd name="connsiteY7" fmla="*/ 504056 h 864096"/>
              <a:gd name="connsiteX8" fmla="*/ 226647 w 874720"/>
              <a:gd name="connsiteY8" fmla="*/ 576064 h 864096"/>
              <a:gd name="connsiteX9" fmla="*/ 154639 w 874720"/>
              <a:gd name="connsiteY9" fmla="*/ 504056 h 864096"/>
              <a:gd name="connsiteX10" fmla="*/ 82632 w 874720"/>
              <a:gd name="connsiteY10" fmla="*/ 504056 h 864096"/>
              <a:gd name="connsiteX11" fmla="*/ 10624 w 874720"/>
              <a:gd name="connsiteY11" fmla="*/ 504056 h 864096"/>
              <a:gd name="connsiteX12" fmla="*/ 10624 w 874720"/>
              <a:gd name="connsiteY12" fmla="*/ 576064 h 864096"/>
              <a:gd name="connsiteX13" fmla="*/ 10624 w 874720"/>
              <a:gd name="connsiteY13" fmla="*/ 648072 h 864096"/>
              <a:gd name="connsiteX14" fmla="*/ 10624 w 874720"/>
              <a:gd name="connsiteY14" fmla="*/ 792088 h 864096"/>
              <a:gd name="connsiteX15" fmla="*/ 154640 w 874720"/>
              <a:gd name="connsiteY15" fmla="*/ 792088 h 864096"/>
              <a:gd name="connsiteX16" fmla="*/ 370663 w 874720"/>
              <a:gd name="connsiteY16" fmla="*/ 792088 h 864096"/>
              <a:gd name="connsiteX17" fmla="*/ 442671 w 874720"/>
              <a:gd name="connsiteY17" fmla="*/ 864096 h 864096"/>
              <a:gd name="connsiteX18" fmla="*/ 874720 w 874720"/>
              <a:gd name="connsiteY18" fmla="*/ 792088 h 864096"/>
              <a:gd name="connsiteX0" fmla="*/ 654888 w 874720"/>
              <a:gd name="connsiteY0" fmla="*/ 0 h 936103"/>
              <a:gd name="connsiteX1" fmla="*/ 641240 w 874720"/>
              <a:gd name="connsiteY1" fmla="*/ 150125 h 936103"/>
              <a:gd name="connsiteX2" fmla="*/ 559353 w 874720"/>
              <a:gd name="connsiteY2" fmla="*/ 177421 h 936103"/>
              <a:gd name="connsiteX3" fmla="*/ 518410 w 874720"/>
              <a:gd name="connsiteY3" fmla="*/ 191068 h 936103"/>
              <a:gd name="connsiteX4" fmla="*/ 477467 w 874720"/>
              <a:gd name="connsiteY4" fmla="*/ 382137 h 936103"/>
              <a:gd name="connsiteX5" fmla="*/ 436523 w 874720"/>
              <a:gd name="connsiteY5" fmla="*/ 423080 h 936103"/>
              <a:gd name="connsiteX6" fmla="*/ 422876 w 874720"/>
              <a:gd name="connsiteY6" fmla="*/ 436728 h 936103"/>
              <a:gd name="connsiteX7" fmla="*/ 298655 w 874720"/>
              <a:gd name="connsiteY7" fmla="*/ 504056 h 936103"/>
              <a:gd name="connsiteX8" fmla="*/ 226647 w 874720"/>
              <a:gd name="connsiteY8" fmla="*/ 576064 h 936103"/>
              <a:gd name="connsiteX9" fmla="*/ 154639 w 874720"/>
              <a:gd name="connsiteY9" fmla="*/ 504056 h 936103"/>
              <a:gd name="connsiteX10" fmla="*/ 82632 w 874720"/>
              <a:gd name="connsiteY10" fmla="*/ 504056 h 936103"/>
              <a:gd name="connsiteX11" fmla="*/ 10624 w 874720"/>
              <a:gd name="connsiteY11" fmla="*/ 504056 h 936103"/>
              <a:gd name="connsiteX12" fmla="*/ 10624 w 874720"/>
              <a:gd name="connsiteY12" fmla="*/ 576064 h 936103"/>
              <a:gd name="connsiteX13" fmla="*/ 10624 w 874720"/>
              <a:gd name="connsiteY13" fmla="*/ 648072 h 936103"/>
              <a:gd name="connsiteX14" fmla="*/ 10624 w 874720"/>
              <a:gd name="connsiteY14" fmla="*/ 792088 h 936103"/>
              <a:gd name="connsiteX15" fmla="*/ 154640 w 874720"/>
              <a:gd name="connsiteY15" fmla="*/ 792088 h 936103"/>
              <a:gd name="connsiteX16" fmla="*/ 370663 w 874720"/>
              <a:gd name="connsiteY16" fmla="*/ 792088 h 936103"/>
              <a:gd name="connsiteX17" fmla="*/ 442671 w 874720"/>
              <a:gd name="connsiteY17" fmla="*/ 864096 h 936103"/>
              <a:gd name="connsiteX18" fmla="*/ 370663 w 874720"/>
              <a:gd name="connsiteY18" fmla="*/ 936103 h 936103"/>
              <a:gd name="connsiteX19" fmla="*/ 874720 w 874720"/>
              <a:gd name="connsiteY19" fmla="*/ 792088 h 936103"/>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874720 w 874720"/>
              <a:gd name="connsiteY20" fmla="*/ 792088 h 1080119"/>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874720 w 874720"/>
              <a:gd name="connsiteY21" fmla="*/ 792088 h 1080119"/>
              <a:gd name="connsiteX0" fmla="*/ 654888 w 874720"/>
              <a:gd name="connsiteY0" fmla="*/ 0 h 1152127"/>
              <a:gd name="connsiteX1" fmla="*/ 641240 w 874720"/>
              <a:gd name="connsiteY1" fmla="*/ 150125 h 1152127"/>
              <a:gd name="connsiteX2" fmla="*/ 559353 w 874720"/>
              <a:gd name="connsiteY2" fmla="*/ 177421 h 1152127"/>
              <a:gd name="connsiteX3" fmla="*/ 518410 w 874720"/>
              <a:gd name="connsiteY3" fmla="*/ 191068 h 1152127"/>
              <a:gd name="connsiteX4" fmla="*/ 477467 w 874720"/>
              <a:gd name="connsiteY4" fmla="*/ 382137 h 1152127"/>
              <a:gd name="connsiteX5" fmla="*/ 436523 w 874720"/>
              <a:gd name="connsiteY5" fmla="*/ 423080 h 1152127"/>
              <a:gd name="connsiteX6" fmla="*/ 422876 w 874720"/>
              <a:gd name="connsiteY6" fmla="*/ 436728 h 1152127"/>
              <a:gd name="connsiteX7" fmla="*/ 298655 w 874720"/>
              <a:gd name="connsiteY7" fmla="*/ 504056 h 1152127"/>
              <a:gd name="connsiteX8" fmla="*/ 226647 w 874720"/>
              <a:gd name="connsiteY8" fmla="*/ 576064 h 1152127"/>
              <a:gd name="connsiteX9" fmla="*/ 154639 w 874720"/>
              <a:gd name="connsiteY9" fmla="*/ 504056 h 1152127"/>
              <a:gd name="connsiteX10" fmla="*/ 82632 w 874720"/>
              <a:gd name="connsiteY10" fmla="*/ 504056 h 1152127"/>
              <a:gd name="connsiteX11" fmla="*/ 10624 w 874720"/>
              <a:gd name="connsiteY11" fmla="*/ 504056 h 1152127"/>
              <a:gd name="connsiteX12" fmla="*/ 10624 w 874720"/>
              <a:gd name="connsiteY12" fmla="*/ 576064 h 1152127"/>
              <a:gd name="connsiteX13" fmla="*/ 10624 w 874720"/>
              <a:gd name="connsiteY13" fmla="*/ 648072 h 1152127"/>
              <a:gd name="connsiteX14" fmla="*/ 10624 w 874720"/>
              <a:gd name="connsiteY14" fmla="*/ 792088 h 1152127"/>
              <a:gd name="connsiteX15" fmla="*/ 154640 w 874720"/>
              <a:gd name="connsiteY15" fmla="*/ 792088 h 1152127"/>
              <a:gd name="connsiteX16" fmla="*/ 370663 w 874720"/>
              <a:gd name="connsiteY16" fmla="*/ 792088 h 1152127"/>
              <a:gd name="connsiteX17" fmla="*/ 442671 w 874720"/>
              <a:gd name="connsiteY17" fmla="*/ 864096 h 1152127"/>
              <a:gd name="connsiteX18" fmla="*/ 370663 w 874720"/>
              <a:gd name="connsiteY18" fmla="*/ 936103 h 1152127"/>
              <a:gd name="connsiteX19" fmla="*/ 370663 w 874720"/>
              <a:gd name="connsiteY19" fmla="*/ 1080119 h 1152127"/>
              <a:gd name="connsiteX20" fmla="*/ 442671 w 874720"/>
              <a:gd name="connsiteY20" fmla="*/ 1080119 h 1152127"/>
              <a:gd name="connsiteX21" fmla="*/ 514679 w 874720"/>
              <a:gd name="connsiteY21" fmla="*/ 1152127 h 1152127"/>
              <a:gd name="connsiteX22" fmla="*/ 874720 w 874720"/>
              <a:gd name="connsiteY22" fmla="*/ 792088 h 1152127"/>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586687 w 874720"/>
              <a:gd name="connsiteY21" fmla="*/ 1080119 h 1080119"/>
              <a:gd name="connsiteX22" fmla="*/ 874720 w 874720"/>
              <a:gd name="connsiteY22" fmla="*/ 792088 h 1080119"/>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586687 w 874720"/>
              <a:gd name="connsiteY21" fmla="*/ 1080119 h 1080119"/>
              <a:gd name="connsiteX22" fmla="*/ 874720 w 874720"/>
              <a:gd name="connsiteY22" fmla="*/ 792088 h 1080119"/>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586687 w 874720"/>
              <a:gd name="connsiteY21" fmla="*/ 1080119 h 1080119"/>
              <a:gd name="connsiteX22" fmla="*/ 586687 w 874720"/>
              <a:gd name="connsiteY22" fmla="*/ 864095 h 1080119"/>
              <a:gd name="connsiteX23" fmla="*/ 874720 w 874720"/>
              <a:gd name="connsiteY23" fmla="*/ 792088 h 1080119"/>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586687 w 874720"/>
              <a:gd name="connsiteY21" fmla="*/ 1080119 h 1080119"/>
              <a:gd name="connsiteX22" fmla="*/ 658695 w 874720"/>
              <a:gd name="connsiteY22" fmla="*/ 936103 h 1080119"/>
              <a:gd name="connsiteX23" fmla="*/ 586687 w 874720"/>
              <a:gd name="connsiteY23" fmla="*/ 864095 h 1080119"/>
              <a:gd name="connsiteX24" fmla="*/ 874720 w 874720"/>
              <a:gd name="connsiteY24" fmla="*/ 792088 h 1080119"/>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586687 w 874720"/>
              <a:gd name="connsiteY21" fmla="*/ 1080119 h 1080119"/>
              <a:gd name="connsiteX22" fmla="*/ 658695 w 874720"/>
              <a:gd name="connsiteY22" fmla="*/ 936103 h 1080119"/>
              <a:gd name="connsiteX23" fmla="*/ 586687 w 874720"/>
              <a:gd name="connsiteY23" fmla="*/ 864095 h 1080119"/>
              <a:gd name="connsiteX24" fmla="*/ 586687 w 874720"/>
              <a:gd name="connsiteY24" fmla="*/ 792087 h 1080119"/>
              <a:gd name="connsiteX25" fmla="*/ 874720 w 874720"/>
              <a:gd name="connsiteY25" fmla="*/ 792088 h 1080119"/>
              <a:gd name="connsiteX0" fmla="*/ 654888 w 874720"/>
              <a:gd name="connsiteY0" fmla="*/ 0 h 1080119"/>
              <a:gd name="connsiteX1" fmla="*/ 641240 w 874720"/>
              <a:gd name="connsiteY1" fmla="*/ 150125 h 1080119"/>
              <a:gd name="connsiteX2" fmla="*/ 559353 w 874720"/>
              <a:gd name="connsiteY2" fmla="*/ 177421 h 1080119"/>
              <a:gd name="connsiteX3" fmla="*/ 518410 w 874720"/>
              <a:gd name="connsiteY3" fmla="*/ 191068 h 1080119"/>
              <a:gd name="connsiteX4" fmla="*/ 477467 w 874720"/>
              <a:gd name="connsiteY4" fmla="*/ 382137 h 1080119"/>
              <a:gd name="connsiteX5" fmla="*/ 436523 w 874720"/>
              <a:gd name="connsiteY5" fmla="*/ 423080 h 1080119"/>
              <a:gd name="connsiteX6" fmla="*/ 422876 w 874720"/>
              <a:gd name="connsiteY6" fmla="*/ 436728 h 1080119"/>
              <a:gd name="connsiteX7" fmla="*/ 298655 w 874720"/>
              <a:gd name="connsiteY7" fmla="*/ 504056 h 1080119"/>
              <a:gd name="connsiteX8" fmla="*/ 226647 w 874720"/>
              <a:gd name="connsiteY8" fmla="*/ 576064 h 1080119"/>
              <a:gd name="connsiteX9" fmla="*/ 154639 w 874720"/>
              <a:gd name="connsiteY9" fmla="*/ 504056 h 1080119"/>
              <a:gd name="connsiteX10" fmla="*/ 82632 w 874720"/>
              <a:gd name="connsiteY10" fmla="*/ 504056 h 1080119"/>
              <a:gd name="connsiteX11" fmla="*/ 10624 w 874720"/>
              <a:gd name="connsiteY11" fmla="*/ 504056 h 1080119"/>
              <a:gd name="connsiteX12" fmla="*/ 10624 w 874720"/>
              <a:gd name="connsiteY12" fmla="*/ 576064 h 1080119"/>
              <a:gd name="connsiteX13" fmla="*/ 10624 w 874720"/>
              <a:gd name="connsiteY13" fmla="*/ 648072 h 1080119"/>
              <a:gd name="connsiteX14" fmla="*/ 10624 w 874720"/>
              <a:gd name="connsiteY14" fmla="*/ 792088 h 1080119"/>
              <a:gd name="connsiteX15" fmla="*/ 154640 w 874720"/>
              <a:gd name="connsiteY15" fmla="*/ 792088 h 1080119"/>
              <a:gd name="connsiteX16" fmla="*/ 370663 w 874720"/>
              <a:gd name="connsiteY16" fmla="*/ 792088 h 1080119"/>
              <a:gd name="connsiteX17" fmla="*/ 442671 w 874720"/>
              <a:gd name="connsiteY17" fmla="*/ 864096 h 1080119"/>
              <a:gd name="connsiteX18" fmla="*/ 370663 w 874720"/>
              <a:gd name="connsiteY18" fmla="*/ 936103 h 1080119"/>
              <a:gd name="connsiteX19" fmla="*/ 370663 w 874720"/>
              <a:gd name="connsiteY19" fmla="*/ 1080119 h 1080119"/>
              <a:gd name="connsiteX20" fmla="*/ 442671 w 874720"/>
              <a:gd name="connsiteY20" fmla="*/ 1080119 h 1080119"/>
              <a:gd name="connsiteX21" fmla="*/ 586687 w 874720"/>
              <a:gd name="connsiteY21" fmla="*/ 1080119 h 1080119"/>
              <a:gd name="connsiteX22" fmla="*/ 658695 w 874720"/>
              <a:gd name="connsiteY22" fmla="*/ 936103 h 1080119"/>
              <a:gd name="connsiteX23" fmla="*/ 586687 w 874720"/>
              <a:gd name="connsiteY23" fmla="*/ 864095 h 1080119"/>
              <a:gd name="connsiteX24" fmla="*/ 586687 w 874720"/>
              <a:gd name="connsiteY24" fmla="*/ 792087 h 1080119"/>
              <a:gd name="connsiteX25" fmla="*/ 658695 w 874720"/>
              <a:gd name="connsiteY25" fmla="*/ 792087 h 1080119"/>
              <a:gd name="connsiteX26" fmla="*/ 874720 w 874720"/>
              <a:gd name="connsiteY26" fmla="*/ 792088 h 1080119"/>
              <a:gd name="connsiteX0" fmla="*/ 654888 w 802711"/>
              <a:gd name="connsiteY0" fmla="*/ 0 h 1080119"/>
              <a:gd name="connsiteX1" fmla="*/ 641240 w 802711"/>
              <a:gd name="connsiteY1" fmla="*/ 150125 h 1080119"/>
              <a:gd name="connsiteX2" fmla="*/ 559353 w 802711"/>
              <a:gd name="connsiteY2" fmla="*/ 177421 h 1080119"/>
              <a:gd name="connsiteX3" fmla="*/ 518410 w 802711"/>
              <a:gd name="connsiteY3" fmla="*/ 191068 h 1080119"/>
              <a:gd name="connsiteX4" fmla="*/ 477467 w 802711"/>
              <a:gd name="connsiteY4" fmla="*/ 382137 h 1080119"/>
              <a:gd name="connsiteX5" fmla="*/ 436523 w 802711"/>
              <a:gd name="connsiteY5" fmla="*/ 423080 h 1080119"/>
              <a:gd name="connsiteX6" fmla="*/ 422876 w 802711"/>
              <a:gd name="connsiteY6" fmla="*/ 436728 h 1080119"/>
              <a:gd name="connsiteX7" fmla="*/ 298655 w 802711"/>
              <a:gd name="connsiteY7" fmla="*/ 504056 h 1080119"/>
              <a:gd name="connsiteX8" fmla="*/ 226647 w 802711"/>
              <a:gd name="connsiteY8" fmla="*/ 576064 h 1080119"/>
              <a:gd name="connsiteX9" fmla="*/ 154639 w 802711"/>
              <a:gd name="connsiteY9" fmla="*/ 504056 h 1080119"/>
              <a:gd name="connsiteX10" fmla="*/ 82632 w 802711"/>
              <a:gd name="connsiteY10" fmla="*/ 504056 h 1080119"/>
              <a:gd name="connsiteX11" fmla="*/ 10624 w 802711"/>
              <a:gd name="connsiteY11" fmla="*/ 504056 h 1080119"/>
              <a:gd name="connsiteX12" fmla="*/ 10624 w 802711"/>
              <a:gd name="connsiteY12" fmla="*/ 576064 h 1080119"/>
              <a:gd name="connsiteX13" fmla="*/ 10624 w 802711"/>
              <a:gd name="connsiteY13" fmla="*/ 648072 h 1080119"/>
              <a:gd name="connsiteX14" fmla="*/ 10624 w 802711"/>
              <a:gd name="connsiteY14" fmla="*/ 792088 h 1080119"/>
              <a:gd name="connsiteX15" fmla="*/ 154640 w 802711"/>
              <a:gd name="connsiteY15" fmla="*/ 792088 h 1080119"/>
              <a:gd name="connsiteX16" fmla="*/ 370663 w 802711"/>
              <a:gd name="connsiteY16" fmla="*/ 792088 h 1080119"/>
              <a:gd name="connsiteX17" fmla="*/ 442671 w 802711"/>
              <a:gd name="connsiteY17" fmla="*/ 864096 h 1080119"/>
              <a:gd name="connsiteX18" fmla="*/ 370663 w 802711"/>
              <a:gd name="connsiteY18" fmla="*/ 936103 h 1080119"/>
              <a:gd name="connsiteX19" fmla="*/ 370663 w 802711"/>
              <a:gd name="connsiteY19" fmla="*/ 1080119 h 1080119"/>
              <a:gd name="connsiteX20" fmla="*/ 442671 w 802711"/>
              <a:gd name="connsiteY20" fmla="*/ 1080119 h 1080119"/>
              <a:gd name="connsiteX21" fmla="*/ 586687 w 802711"/>
              <a:gd name="connsiteY21" fmla="*/ 1080119 h 1080119"/>
              <a:gd name="connsiteX22" fmla="*/ 658695 w 802711"/>
              <a:gd name="connsiteY22" fmla="*/ 936103 h 1080119"/>
              <a:gd name="connsiteX23" fmla="*/ 586687 w 802711"/>
              <a:gd name="connsiteY23" fmla="*/ 864095 h 1080119"/>
              <a:gd name="connsiteX24" fmla="*/ 586687 w 802711"/>
              <a:gd name="connsiteY24" fmla="*/ 792087 h 1080119"/>
              <a:gd name="connsiteX25" fmla="*/ 658695 w 802711"/>
              <a:gd name="connsiteY25" fmla="*/ 792087 h 1080119"/>
              <a:gd name="connsiteX26" fmla="*/ 802711 w 802711"/>
              <a:gd name="connsiteY26" fmla="*/ 432047 h 1080119"/>
              <a:gd name="connsiteX0" fmla="*/ 654888 w 909091"/>
              <a:gd name="connsiteY0" fmla="*/ 0 h 1080119"/>
              <a:gd name="connsiteX1" fmla="*/ 641240 w 909091"/>
              <a:gd name="connsiteY1" fmla="*/ 150125 h 1080119"/>
              <a:gd name="connsiteX2" fmla="*/ 559353 w 909091"/>
              <a:gd name="connsiteY2" fmla="*/ 177421 h 1080119"/>
              <a:gd name="connsiteX3" fmla="*/ 518410 w 909091"/>
              <a:gd name="connsiteY3" fmla="*/ 191068 h 1080119"/>
              <a:gd name="connsiteX4" fmla="*/ 477467 w 909091"/>
              <a:gd name="connsiteY4" fmla="*/ 382137 h 1080119"/>
              <a:gd name="connsiteX5" fmla="*/ 436523 w 909091"/>
              <a:gd name="connsiteY5" fmla="*/ 423080 h 1080119"/>
              <a:gd name="connsiteX6" fmla="*/ 422876 w 909091"/>
              <a:gd name="connsiteY6" fmla="*/ 436728 h 1080119"/>
              <a:gd name="connsiteX7" fmla="*/ 298655 w 909091"/>
              <a:gd name="connsiteY7" fmla="*/ 504056 h 1080119"/>
              <a:gd name="connsiteX8" fmla="*/ 226647 w 909091"/>
              <a:gd name="connsiteY8" fmla="*/ 576064 h 1080119"/>
              <a:gd name="connsiteX9" fmla="*/ 154639 w 909091"/>
              <a:gd name="connsiteY9" fmla="*/ 504056 h 1080119"/>
              <a:gd name="connsiteX10" fmla="*/ 82632 w 909091"/>
              <a:gd name="connsiteY10" fmla="*/ 504056 h 1080119"/>
              <a:gd name="connsiteX11" fmla="*/ 10624 w 909091"/>
              <a:gd name="connsiteY11" fmla="*/ 504056 h 1080119"/>
              <a:gd name="connsiteX12" fmla="*/ 10624 w 909091"/>
              <a:gd name="connsiteY12" fmla="*/ 576064 h 1080119"/>
              <a:gd name="connsiteX13" fmla="*/ 10624 w 909091"/>
              <a:gd name="connsiteY13" fmla="*/ 648072 h 1080119"/>
              <a:gd name="connsiteX14" fmla="*/ 10624 w 909091"/>
              <a:gd name="connsiteY14" fmla="*/ 792088 h 1080119"/>
              <a:gd name="connsiteX15" fmla="*/ 154640 w 909091"/>
              <a:gd name="connsiteY15" fmla="*/ 792088 h 1080119"/>
              <a:gd name="connsiteX16" fmla="*/ 370663 w 909091"/>
              <a:gd name="connsiteY16" fmla="*/ 792088 h 1080119"/>
              <a:gd name="connsiteX17" fmla="*/ 442671 w 909091"/>
              <a:gd name="connsiteY17" fmla="*/ 864096 h 1080119"/>
              <a:gd name="connsiteX18" fmla="*/ 370663 w 909091"/>
              <a:gd name="connsiteY18" fmla="*/ 936103 h 1080119"/>
              <a:gd name="connsiteX19" fmla="*/ 370663 w 909091"/>
              <a:gd name="connsiteY19" fmla="*/ 1080119 h 1080119"/>
              <a:gd name="connsiteX20" fmla="*/ 442671 w 909091"/>
              <a:gd name="connsiteY20" fmla="*/ 1080119 h 1080119"/>
              <a:gd name="connsiteX21" fmla="*/ 586687 w 909091"/>
              <a:gd name="connsiteY21" fmla="*/ 1080119 h 1080119"/>
              <a:gd name="connsiteX22" fmla="*/ 658695 w 909091"/>
              <a:gd name="connsiteY22" fmla="*/ 936103 h 1080119"/>
              <a:gd name="connsiteX23" fmla="*/ 586687 w 909091"/>
              <a:gd name="connsiteY23" fmla="*/ 864095 h 1080119"/>
              <a:gd name="connsiteX24" fmla="*/ 586687 w 909091"/>
              <a:gd name="connsiteY24" fmla="*/ 792087 h 1080119"/>
              <a:gd name="connsiteX25" fmla="*/ 658695 w 909091"/>
              <a:gd name="connsiteY25" fmla="*/ 792087 h 1080119"/>
              <a:gd name="connsiteX26" fmla="*/ 802711 w 909091"/>
              <a:gd name="connsiteY26" fmla="*/ 432047 h 1080119"/>
              <a:gd name="connsiteX0" fmla="*/ 654888 w 898723"/>
              <a:gd name="connsiteY0" fmla="*/ 0 h 1080119"/>
              <a:gd name="connsiteX1" fmla="*/ 641240 w 898723"/>
              <a:gd name="connsiteY1" fmla="*/ 150125 h 1080119"/>
              <a:gd name="connsiteX2" fmla="*/ 559353 w 898723"/>
              <a:gd name="connsiteY2" fmla="*/ 177421 h 1080119"/>
              <a:gd name="connsiteX3" fmla="*/ 518410 w 898723"/>
              <a:gd name="connsiteY3" fmla="*/ 191068 h 1080119"/>
              <a:gd name="connsiteX4" fmla="*/ 477467 w 898723"/>
              <a:gd name="connsiteY4" fmla="*/ 382137 h 1080119"/>
              <a:gd name="connsiteX5" fmla="*/ 436523 w 898723"/>
              <a:gd name="connsiteY5" fmla="*/ 423080 h 1080119"/>
              <a:gd name="connsiteX6" fmla="*/ 422876 w 898723"/>
              <a:gd name="connsiteY6" fmla="*/ 436728 h 1080119"/>
              <a:gd name="connsiteX7" fmla="*/ 298655 w 898723"/>
              <a:gd name="connsiteY7" fmla="*/ 504056 h 1080119"/>
              <a:gd name="connsiteX8" fmla="*/ 226647 w 898723"/>
              <a:gd name="connsiteY8" fmla="*/ 576064 h 1080119"/>
              <a:gd name="connsiteX9" fmla="*/ 154639 w 898723"/>
              <a:gd name="connsiteY9" fmla="*/ 504056 h 1080119"/>
              <a:gd name="connsiteX10" fmla="*/ 82632 w 898723"/>
              <a:gd name="connsiteY10" fmla="*/ 504056 h 1080119"/>
              <a:gd name="connsiteX11" fmla="*/ 10624 w 898723"/>
              <a:gd name="connsiteY11" fmla="*/ 504056 h 1080119"/>
              <a:gd name="connsiteX12" fmla="*/ 10624 w 898723"/>
              <a:gd name="connsiteY12" fmla="*/ 576064 h 1080119"/>
              <a:gd name="connsiteX13" fmla="*/ 10624 w 898723"/>
              <a:gd name="connsiteY13" fmla="*/ 648072 h 1080119"/>
              <a:gd name="connsiteX14" fmla="*/ 10624 w 898723"/>
              <a:gd name="connsiteY14" fmla="*/ 792088 h 1080119"/>
              <a:gd name="connsiteX15" fmla="*/ 154640 w 898723"/>
              <a:gd name="connsiteY15" fmla="*/ 792088 h 1080119"/>
              <a:gd name="connsiteX16" fmla="*/ 370663 w 898723"/>
              <a:gd name="connsiteY16" fmla="*/ 792088 h 1080119"/>
              <a:gd name="connsiteX17" fmla="*/ 442671 w 898723"/>
              <a:gd name="connsiteY17" fmla="*/ 864096 h 1080119"/>
              <a:gd name="connsiteX18" fmla="*/ 370663 w 898723"/>
              <a:gd name="connsiteY18" fmla="*/ 936103 h 1080119"/>
              <a:gd name="connsiteX19" fmla="*/ 370663 w 898723"/>
              <a:gd name="connsiteY19" fmla="*/ 1080119 h 1080119"/>
              <a:gd name="connsiteX20" fmla="*/ 442671 w 898723"/>
              <a:gd name="connsiteY20" fmla="*/ 1080119 h 1080119"/>
              <a:gd name="connsiteX21" fmla="*/ 586687 w 898723"/>
              <a:gd name="connsiteY21" fmla="*/ 1080119 h 1080119"/>
              <a:gd name="connsiteX22" fmla="*/ 658695 w 898723"/>
              <a:gd name="connsiteY22" fmla="*/ 936103 h 1080119"/>
              <a:gd name="connsiteX23" fmla="*/ 586687 w 898723"/>
              <a:gd name="connsiteY23" fmla="*/ 864095 h 1080119"/>
              <a:gd name="connsiteX24" fmla="*/ 586687 w 898723"/>
              <a:gd name="connsiteY24" fmla="*/ 792087 h 1080119"/>
              <a:gd name="connsiteX25" fmla="*/ 658695 w 898723"/>
              <a:gd name="connsiteY25" fmla="*/ 792087 h 1080119"/>
              <a:gd name="connsiteX26" fmla="*/ 874720 w 898723"/>
              <a:gd name="connsiteY26" fmla="*/ 720079 h 1080119"/>
              <a:gd name="connsiteX27" fmla="*/ 802711 w 898723"/>
              <a:gd name="connsiteY27" fmla="*/ 432047 h 1080119"/>
              <a:gd name="connsiteX0" fmla="*/ 654888 w 910724"/>
              <a:gd name="connsiteY0" fmla="*/ 0 h 1080119"/>
              <a:gd name="connsiteX1" fmla="*/ 641240 w 910724"/>
              <a:gd name="connsiteY1" fmla="*/ 150125 h 1080119"/>
              <a:gd name="connsiteX2" fmla="*/ 559353 w 910724"/>
              <a:gd name="connsiteY2" fmla="*/ 177421 h 1080119"/>
              <a:gd name="connsiteX3" fmla="*/ 518410 w 910724"/>
              <a:gd name="connsiteY3" fmla="*/ 191068 h 1080119"/>
              <a:gd name="connsiteX4" fmla="*/ 477467 w 910724"/>
              <a:gd name="connsiteY4" fmla="*/ 382137 h 1080119"/>
              <a:gd name="connsiteX5" fmla="*/ 436523 w 910724"/>
              <a:gd name="connsiteY5" fmla="*/ 423080 h 1080119"/>
              <a:gd name="connsiteX6" fmla="*/ 422876 w 910724"/>
              <a:gd name="connsiteY6" fmla="*/ 436728 h 1080119"/>
              <a:gd name="connsiteX7" fmla="*/ 298655 w 910724"/>
              <a:gd name="connsiteY7" fmla="*/ 504056 h 1080119"/>
              <a:gd name="connsiteX8" fmla="*/ 226647 w 910724"/>
              <a:gd name="connsiteY8" fmla="*/ 576064 h 1080119"/>
              <a:gd name="connsiteX9" fmla="*/ 154639 w 910724"/>
              <a:gd name="connsiteY9" fmla="*/ 504056 h 1080119"/>
              <a:gd name="connsiteX10" fmla="*/ 82632 w 910724"/>
              <a:gd name="connsiteY10" fmla="*/ 504056 h 1080119"/>
              <a:gd name="connsiteX11" fmla="*/ 10624 w 910724"/>
              <a:gd name="connsiteY11" fmla="*/ 504056 h 1080119"/>
              <a:gd name="connsiteX12" fmla="*/ 10624 w 910724"/>
              <a:gd name="connsiteY12" fmla="*/ 576064 h 1080119"/>
              <a:gd name="connsiteX13" fmla="*/ 10624 w 910724"/>
              <a:gd name="connsiteY13" fmla="*/ 648072 h 1080119"/>
              <a:gd name="connsiteX14" fmla="*/ 10624 w 910724"/>
              <a:gd name="connsiteY14" fmla="*/ 792088 h 1080119"/>
              <a:gd name="connsiteX15" fmla="*/ 154640 w 910724"/>
              <a:gd name="connsiteY15" fmla="*/ 792088 h 1080119"/>
              <a:gd name="connsiteX16" fmla="*/ 370663 w 910724"/>
              <a:gd name="connsiteY16" fmla="*/ 792088 h 1080119"/>
              <a:gd name="connsiteX17" fmla="*/ 442671 w 910724"/>
              <a:gd name="connsiteY17" fmla="*/ 864096 h 1080119"/>
              <a:gd name="connsiteX18" fmla="*/ 370663 w 910724"/>
              <a:gd name="connsiteY18" fmla="*/ 936103 h 1080119"/>
              <a:gd name="connsiteX19" fmla="*/ 370663 w 910724"/>
              <a:gd name="connsiteY19" fmla="*/ 1080119 h 1080119"/>
              <a:gd name="connsiteX20" fmla="*/ 442671 w 910724"/>
              <a:gd name="connsiteY20" fmla="*/ 1080119 h 1080119"/>
              <a:gd name="connsiteX21" fmla="*/ 586687 w 910724"/>
              <a:gd name="connsiteY21" fmla="*/ 1080119 h 1080119"/>
              <a:gd name="connsiteX22" fmla="*/ 658695 w 910724"/>
              <a:gd name="connsiteY22" fmla="*/ 936103 h 1080119"/>
              <a:gd name="connsiteX23" fmla="*/ 586687 w 910724"/>
              <a:gd name="connsiteY23" fmla="*/ 864095 h 1080119"/>
              <a:gd name="connsiteX24" fmla="*/ 586687 w 910724"/>
              <a:gd name="connsiteY24" fmla="*/ 792087 h 1080119"/>
              <a:gd name="connsiteX25" fmla="*/ 658695 w 910724"/>
              <a:gd name="connsiteY25" fmla="*/ 792087 h 1080119"/>
              <a:gd name="connsiteX26" fmla="*/ 874720 w 910724"/>
              <a:gd name="connsiteY26" fmla="*/ 720079 h 1080119"/>
              <a:gd name="connsiteX27" fmla="*/ 874720 w 910724"/>
              <a:gd name="connsiteY27" fmla="*/ 504055 h 1080119"/>
              <a:gd name="connsiteX28" fmla="*/ 802711 w 910724"/>
              <a:gd name="connsiteY28" fmla="*/ 432047 h 1080119"/>
              <a:gd name="connsiteX0" fmla="*/ 654888 w 886721"/>
              <a:gd name="connsiteY0" fmla="*/ 0 h 1080119"/>
              <a:gd name="connsiteX1" fmla="*/ 641240 w 886721"/>
              <a:gd name="connsiteY1" fmla="*/ 150125 h 1080119"/>
              <a:gd name="connsiteX2" fmla="*/ 559353 w 886721"/>
              <a:gd name="connsiteY2" fmla="*/ 177421 h 1080119"/>
              <a:gd name="connsiteX3" fmla="*/ 518410 w 886721"/>
              <a:gd name="connsiteY3" fmla="*/ 191068 h 1080119"/>
              <a:gd name="connsiteX4" fmla="*/ 477467 w 886721"/>
              <a:gd name="connsiteY4" fmla="*/ 382137 h 1080119"/>
              <a:gd name="connsiteX5" fmla="*/ 436523 w 886721"/>
              <a:gd name="connsiteY5" fmla="*/ 423080 h 1080119"/>
              <a:gd name="connsiteX6" fmla="*/ 422876 w 886721"/>
              <a:gd name="connsiteY6" fmla="*/ 436728 h 1080119"/>
              <a:gd name="connsiteX7" fmla="*/ 298655 w 886721"/>
              <a:gd name="connsiteY7" fmla="*/ 504056 h 1080119"/>
              <a:gd name="connsiteX8" fmla="*/ 226647 w 886721"/>
              <a:gd name="connsiteY8" fmla="*/ 576064 h 1080119"/>
              <a:gd name="connsiteX9" fmla="*/ 154639 w 886721"/>
              <a:gd name="connsiteY9" fmla="*/ 504056 h 1080119"/>
              <a:gd name="connsiteX10" fmla="*/ 82632 w 886721"/>
              <a:gd name="connsiteY10" fmla="*/ 504056 h 1080119"/>
              <a:gd name="connsiteX11" fmla="*/ 10624 w 886721"/>
              <a:gd name="connsiteY11" fmla="*/ 504056 h 1080119"/>
              <a:gd name="connsiteX12" fmla="*/ 10624 w 886721"/>
              <a:gd name="connsiteY12" fmla="*/ 576064 h 1080119"/>
              <a:gd name="connsiteX13" fmla="*/ 10624 w 886721"/>
              <a:gd name="connsiteY13" fmla="*/ 648072 h 1080119"/>
              <a:gd name="connsiteX14" fmla="*/ 10624 w 886721"/>
              <a:gd name="connsiteY14" fmla="*/ 792088 h 1080119"/>
              <a:gd name="connsiteX15" fmla="*/ 154640 w 886721"/>
              <a:gd name="connsiteY15" fmla="*/ 792088 h 1080119"/>
              <a:gd name="connsiteX16" fmla="*/ 370663 w 886721"/>
              <a:gd name="connsiteY16" fmla="*/ 792088 h 1080119"/>
              <a:gd name="connsiteX17" fmla="*/ 442671 w 886721"/>
              <a:gd name="connsiteY17" fmla="*/ 864096 h 1080119"/>
              <a:gd name="connsiteX18" fmla="*/ 370663 w 886721"/>
              <a:gd name="connsiteY18" fmla="*/ 936103 h 1080119"/>
              <a:gd name="connsiteX19" fmla="*/ 370663 w 886721"/>
              <a:gd name="connsiteY19" fmla="*/ 1080119 h 1080119"/>
              <a:gd name="connsiteX20" fmla="*/ 442671 w 886721"/>
              <a:gd name="connsiteY20" fmla="*/ 1080119 h 1080119"/>
              <a:gd name="connsiteX21" fmla="*/ 586687 w 886721"/>
              <a:gd name="connsiteY21" fmla="*/ 1080119 h 1080119"/>
              <a:gd name="connsiteX22" fmla="*/ 658695 w 886721"/>
              <a:gd name="connsiteY22" fmla="*/ 936103 h 1080119"/>
              <a:gd name="connsiteX23" fmla="*/ 586687 w 886721"/>
              <a:gd name="connsiteY23" fmla="*/ 864095 h 1080119"/>
              <a:gd name="connsiteX24" fmla="*/ 586687 w 886721"/>
              <a:gd name="connsiteY24" fmla="*/ 792087 h 1080119"/>
              <a:gd name="connsiteX25" fmla="*/ 658695 w 886721"/>
              <a:gd name="connsiteY25" fmla="*/ 792087 h 1080119"/>
              <a:gd name="connsiteX26" fmla="*/ 802711 w 886721"/>
              <a:gd name="connsiteY26" fmla="*/ 792087 h 1080119"/>
              <a:gd name="connsiteX27" fmla="*/ 874720 w 886721"/>
              <a:gd name="connsiteY27" fmla="*/ 720079 h 1080119"/>
              <a:gd name="connsiteX28" fmla="*/ 874720 w 886721"/>
              <a:gd name="connsiteY28" fmla="*/ 504055 h 1080119"/>
              <a:gd name="connsiteX29" fmla="*/ 802711 w 886721"/>
              <a:gd name="connsiteY29" fmla="*/ 432047 h 1080119"/>
              <a:gd name="connsiteX0" fmla="*/ 654888 w 886721"/>
              <a:gd name="connsiteY0" fmla="*/ 0 h 1080119"/>
              <a:gd name="connsiteX1" fmla="*/ 641240 w 886721"/>
              <a:gd name="connsiteY1" fmla="*/ 150125 h 1080119"/>
              <a:gd name="connsiteX2" fmla="*/ 559353 w 886721"/>
              <a:gd name="connsiteY2" fmla="*/ 177421 h 1080119"/>
              <a:gd name="connsiteX3" fmla="*/ 518410 w 886721"/>
              <a:gd name="connsiteY3" fmla="*/ 191068 h 1080119"/>
              <a:gd name="connsiteX4" fmla="*/ 477467 w 886721"/>
              <a:gd name="connsiteY4" fmla="*/ 382137 h 1080119"/>
              <a:gd name="connsiteX5" fmla="*/ 436523 w 886721"/>
              <a:gd name="connsiteY5" fmla="*/ 423080 h 1080119"/>
              <a:gd name="connsiteX6" fmla="*/ 422876 w 886721"/>
              <a:gd name="connsiteY6" fmla="*/ 436728 h 1080119"/>
              <a:gd name="connsiteX7" fmla="*/ 298655 w 886721"/>
              <a:gd name="connsiteY7" fmla="*/ 504056 h 1080119"/>
              <a:gd name="connsiteX8" fmla="*/ 226647 w 886721"/>
              <a:gd name="connsiteY8" fmla="*/ 576064 h 1080119"/>
              <a:gd name="connsiteX9" fmla="*/ 154639 w 886721"/>
              <a:gd name="connsiteY9" fmla="*/ 504056 h 1080119"/>
              <a:gd name="connsiteX10" fmla="*/ 82632 w 886721"/>
              <a:gd name="connsiteY10" fmla="*/ 504056 h 1080119"/>
              <a:gd name="connsiteX11" fmla="*/ 10624 w 886721"/>
              <a:gd name="connsiteY11" fmla="*/ 504056 h 1080119"/>
              <a:gd name="connsiteX12" fmla="*/ 10624 w 886721"/>
              <a:gd name="connsiteY12" fmla="*/ 576064 h 1080119"/>
              <a:gd name="connsiteX13" fmla="*/ 10624 w 886721"/>
              <a:gd name="connsiteY13" fmla="*/ 648072 h 1080119"/>
              <a:gd name="connsiteX14" fmla="*/ 10624 w 886721"/>
              <a:gd name="connsiteY14" fmla="*/ 792088 h 1080119"/>
              <a:gd name="connsiteX15" fmla="*/ 154640 w 886721"/>
              <a:gd name="connsiteY15" fmla="*/ 792088 h 1080119"/>
              <a:gd name="connsiteX16" fmla="*/ 370663 w 886721"/>
              <a:gd name="connsiteY16" fmla="*/ 792088 h 1080119"/>
              <a:gd name="connsiteX17" fmla="*/ 442671 w 886721"/>
              <a:gd name="connsiteY17" fmla="*/ 864096 h 1080119"/>
              <a:gd name="connsiteX18" fmla="*/ 370663 w 886721"/>
              <a:gd name="connsiteY18" fmla="*/ 936103 h 1080119"/>
              <a:gd name="connsiteX19" fmla="*/ 370663 w 886721"/>
              <a:gd name="connsiteY19" fmla="*/ 1080119 h 1080119"/>
              <a:gd name="connsiteX20" fmla="*/ 442671 w 886721"/>
              <a:gd name="connsiteY20" fmla="*/ 1080119 h 1080119"/>
              <a:gd name="connsiteX21" fmla="*/ 586687 w 886721"/>
              <a:gd name="connsiteY21" fmla="*/ 1080119 h 1080119"/>
              <a:gd name="connsiteX22" fmla="*/ 658695 w 886721"/>
              <a:gd name="connsiteY22" fmla="*/ 936103 h 1080119"/>
              <a:gd name="connsiteX23" fmla="*/ 586687 w 886721"/>
              <a:gd name="connsiteY23" fmla="*/ 864095 h 1080119"/>
              <a:gd name="connsiteX24" fmla="*/ 586687 w 886721"/>
              <a:gd name="connsiteY24" fmla="*/ 792087 h 1080119"/>
              <a:gd name="connsiteX25" fmla="*/ 658696 w 886721"/>
              <a:gd name="connsiteY25" fmla="*/ 792087 h 1080119"/>
              <a:gd name="connsiteX26" fmla="*/ 802711 w 886721"/>
              <a:gd name="connsiteY26" fmla="*/ 792087 h 1080119"/>
              <a:gd name="connsiteX27" fmla="*/ 874720 w 886721"/>
              <a:gd name="connsiteY27" fmla="*/ 720079 h 1080119"/>
              <a:gd name="connsiteX28" fmla="*/ 874720 w 886721"/>
              <a:gd name="connsiteY28" fmla="*/ 504055 h 1080119"/>
              <a:gd name="connsiteX29" fmla="*/ 802711 w 886721"/>
              <a:gd name="connsiteY29" fmla="*/ 432047 h 1080119"/>
              <a:gd name="connsiteX0" fmla="*/ 654888 w 886721"/>
              <a:gd name="connsiteY0" fmla="*/ 0 h 1080119"/>
              <a:gd name="connsiteX1" fmla="*/ 641240 w 886721"/>
              <a:gd name="connsiteY1" fmla="*/ 150125 h 1080119"/>
              <a:gd name="connsiteX2" fmla="*/ 559353 w 886721"/>
              <a:gd name="connsiteY2" fmla="*/ 177421 h 1080119"/>
              <a:gd name="connsiteX3" fmla="*/ 518410 w 886721"/>
              <a:gd name="connsiteY3" fmla="*/ 191068 h 1080119"/>
              <a:gd name="connsiteX4" fmla="*/ 477467 w 886721"/>
              <a:gd name="connsiteY4" fmla="*/ 382137 h 1080119"/>
              <a:gd name="connsiteX5" fmla="*/ 436523 w 886721"/>
              <a:gd name="connsiteY5" fmla="*/ 423080 h 1080119"/>
              <a:gd name="connsiteX6" fmla="*/ 422876 w 886721"/>
              <a:gd name="connsiteY6" fmla="*/ 436728 h 1080119"/>
              <a:gd name="connsiteX7" fmla="*/ 298655 w 886721"/>
              <a:gd name="connsiteY7" fmla="*/ 504056 h 1080119"/>
              <a:gd name="connsiteX8" fmla="*/ 226647 w 886721"/>
              <a:gd name="connsiteY8" fmla="*/ 576064 h 1080119"/>
              <a:gd name="connsiteX9" fmla="*/ 154639 w 886721"/>
              <a:gd name="connsiteY9" fmla="*/ 504056 h 1080119"/>
              <a:gd name="connsiteX10" fmla="*/ 82632 w 886721"/>
              <a:gd name="connsiteY10" fmla="*/ 504056 h 1080119"/>
              <a:gd name="connsiteX11" fmla="*/ 10624 w 886721"/>
              <a:gd name="connsiteY11" fmla="*/ 504056 h 1080119"/>
              <a:gd name="connsiteX12" fmla="*/ 10624 w 886721"/>
              <a:gd name="connsiteY12" fmla="*/ 576064 h 1080119"/>
              <a:gd name="connsiteX13" fmla="*/ 10624 w 886721"/>
              <a:gd name="connsiteY13" fmla="*/ 648072 h 1080119"/>
              <a:gd name="connsiteX14" fmla="*/ 10624 w 886721"/>
              <a:gd name="connsiteY14" fmla="*/ 792088 h 1080119"/>
              <a:gd name="connsiteX15" fmla="*/ 154640 w 886721"/>
              <a:gd name="connsiteY15" fmla="*/ 792088 h 1080119"/>
              <a:gd name="connsiteX16" fmla="*/ 370663 w 886721"/>
              <a:gd name="connsiteY16" fmla="*/ 792088 h 1080119"/>
              <a:gd name="connsiteX17" fmla="*/ 442671 w 886721"/>
              <a:gd name="connsiteY17" fmla="*/ 864096 h 1080119"/>
              <a:gd name="connsiteX18" fmla="*/ 370663 w 886721"/>
              <a:gd name="connsiteY18" fmla="*/ 936103 h 1080119"/>
              <a:gd name="connsiteX19" fmla="*/ 370663 w 886721"/>
              <a:gd name="connsiteY19" fmla="*/ 1080119 h 1080119"/>
              <a:gd name="connsiteX20" fmla="*/ 442671 w 886721"/>
              <a:gd name="connsiteY20" fmla="*/ 1080119 h 1080119"/>
              <a:gd name="connsiteX21" fmla="*/ 586687 w 886721"/>
              <a:gd name="connsiteY21" fmla="*/ 1080119 h 1080119"/>
              <a:gd name="connsiteX22" fmla="*/ 586688 w 886721"/>
              <a:gd name="connsiteY22" fmla="*/ 936103 h 1080119"/>
              <a:gd name="connsiteX23" fmla="*/ 586687 w 886721"/>
              <a:gd name="connsiteY23" fmla="*/ 864095 h 1080119"/>
              <a:gd name="connsiteX24" fmla="*/ 586687 w 886721"/>
              <a:gd name="connsiteY24" fmla="*/ 792087 h 1080119"/>
              <a:gd name="connsiteX25" fmla="*/ 658696 w 886721"/>
              <a:gd name="connsiteY25" fmla="*/ 792087 h 1080119"/>
              <a:gd name="connsiteX26" fmla="*/ 802711 w 886721"/>
              <a:gd name="connsiteY26" fmla="*/ 792087 h 1080119"/>
              <a:gd name="connsiteX27" fmla="*/ 874720 w 886721"/>
              <a:gd name="connsiteY27" fmla="*/ 720079 h 1080119"/>
              <a:gd name="connsiteX28" fmla="*/ 874720 w 886721"/>
              <a:gd name="connsiteY28" fmla="*/ 504055 h 1080119"/>
              <a:gd name="connsiteX29" fmla="*/ 802711 w 886721"/>
              <a:gd name="connsiteY29" fmla="*/ 432047 h 1080119"/>
              <a:gd name="connsiteX0" fmla="*/ 654888 w 886721"/>
              <a:gd name="connsiteY0" fmla="*/ 0 h 1152127"/>
              <a:gd name="connsiteX1" fmla="*/ 641240 w 886721"/>
              <a:gd name="connsiteY1" fmla="*/ 150125 h 1152127"/>
              <a:gd name="connsiteX2" fmla="*/ 559353 w 886721"/>
              <a:gd name="connsiteY2" fmla="*/ 177421 h 1152127"/>
              <a:gd name="connsiteX3" fmla="*/ 518410 w 886721"/>
              <a:gd name="connsiteY3" fmla="*/ 191068 h 1152127"/>
              <a:gd name="connsiteX4" fmla="*/ 477467 w 886721"/>
              <a:gd name="connsiteY4" fmla="*/ 382137 h 1152127"/>
              <a:gd name="connsiteX5" fmla="*/ 436523 w 886721"/>
              <a:gd name="connsiteY5" fmla="*/ 423080 h 1152127"/>
              <a:gd name="connsiteX6" fmla="*/ 422876 w 886721"/>
              <a:gd name="connsiteY6" fmla="*/ 436728 h 1152127"/>
              <a:gd name="connsiteX7" fmla="*/ 298655 w 886721"/>
              <a:gd name="connsiteY7" fmla="*/ 504056 h 1152127"/>
              <a:gd name="connsiteX8" fmla="*/ 226647 w 886721"/>
              <a:gd name="connsiteY8" fmla="*/ 576064 h 1152127"/>
              <a:gd name="connsiteX9" fmla="*/ 154639 w 886721"/>
              <a:gd name="connsiteY9" fmla="*/ 504056 h 1152127"/>
              <a:gd name="connsiteX10" fmla="*/ 82632 w 886721"/>
              <a:gd name="connsiteY10" fmla="*/ 504056 h 1152127"/>
              <a:gd name="connsiteX11" fmla="*/ 10624 w 886721"/>
              <a:gd name="connsiteY11" fmla="*/ 504056 h 1152127"/>
              <a:gd name="connsiteX12" fmla="*/ 10624 w 886721"/>
              <a:gd name="connsiteY12" fmla="*/ 576064 h 1152127"/>
              <a:gd name="connsiteX13" fmla="*/ 10624 w 886721"/>
              <a:gd name="connsiteY13" fmla="*/ 648072 h 1152127"/>
              <a:gd name="connsiteX14" fmla="*/ 10624 w 886721"/>
              <a:gd name="connsiteY14" fmla="*/ 792088 h 1152127"/>
              <a:gd name="connsiteX15" fmla="*/ 154640 w 886721"/>
              <a:gd name="connsiteY15" fmla="*/ 792088 h 1152127"/>
              <a:gd name="connsiteX16" fmla="*/ 370663 w 886721"/>
              <a:gd name="connsiteY16" fmla="*/ 792088 h 1152127"/>
              <a:gd name="connsiteX17" fmla="*/ 442671 w 886721"/>
              <a:gd name="connsiteY17" fmla="*/ 864096 h 1152127"/>
              <a:gd name="connsiteX18" fmla="*/ 370663 w 886721"/>
              <a:gd name="connsiteY18" fmla="*/ 936103 h 1152127"/>
              <a:gd name="connsiteX19" fmla="*/ 370663 w 886721"/>
              <a:gd name="connsiteY19" fmla="*/ 1080119 h 1152127"/>
              <a:gd name="connsiteX20" fmla="*/ 514680 w 886721"/>
              <a:gd name="connsiteY20" fmla="*/ 1152127 h 1152127"/>
              <a:gd name="connsiteX21" fmla="*/ 586687 w 886721"/>
              <a:gd name="connsiteY21" fmla="*/ 1080119 h 1152127"/>
              <a:gd name="connsiteX22" fmla="*/ 586688 w 886721"/>
              <a:gd name="connsiteY22" fmla="*/ 936103 h 1152127"/>
              <a:gd name="connsiteX23" fmla="*/ 586687 w 886721"/>
              <a:gd name="connsiteY23" fmla="*/ 864095 h 1152127"/>
              <a:gd name="connsiteX24" fmla="*/ 586687 w 886721"/>
              <a:gd name="connsiteY24" fmla="*/ 792087 h 1152127"/>
              <a:gd name="connsiteX25" fmla="*/ 658696 w 886721"/>
              <a:gd name="connsiteY25" fmla="*/ 792087 h 1152127"/>
              <a:gd name="connsiteX26" fmla="*/ 802711 w 886721"/>
              <a:gd name="connsiteY26" fmla="*/ 792087 h 1152127"/>
              <a:gd name="connsiteX27" fmla="*/ 874720 w 886721"/>
              <a:gd name="connsiteY27" fmla="*/ 720079 h 1152127"/>
              <a:gd name="connsiteX28" fmla="*/ 874720 w 886721"/>
              <a:gd name="connsiteY28" fmla="*/ 504055 h 1152127"/>
              <a:gd name="connsiteX29" fmla="*/ 802711 w 886721"/>
              <a:gd name="connsiteY29" fmla="*/ 432047 h 1152127"/>
              <a:gd name="connsiteX0" fmla="*/ 654888 w 886721"/>
              <a:gd name="connsiteY0" fmla="*/ 0 h 1152127"/>
              <a:gd name="connsiteX1" fmla="*/ 641240 w 886721"/>
              <a:gd name="connsiteY1" fmla="*/ 150125 h 1152127"/>
              <a:gd name="connsiteX2" fmla="*/ 559353 w 886721"/>
              <a:gd name="connsiteY2" fmla="*/ 177421 h 1152127"/>
              <a:gd name="connsiteX3" fmla="*/ 518410 w 886721"/>
              <a:gd name="connsiteY3" fmla="*/ 191068 h 1152127"/>
              <a:gd name="connsiteX4" fmla="*/ 477467 w 886721"/>
              <a:gd name="connsiteY4" fmla="*/ 382137 h 1152127"/>
              <a:gd name="connsiteX5" fmla="*/ 436523 w 886721"/>
              <a:gd name="connsiteY5" fmla="*/ 423080 h 1152127"/>
              <a:gd name="connsiteX6" fmla="*/ 422876 w 886721"/>
              <a:gd name="connsiteY6" fmla="*/ 436728 h 1152127"/>
              <a:gd name="connsiteX7" fmla="*/ 298655 w 886721"/>
              <a:gd name="connsiteY7" fmla="*/ 504056 h 1152127"/>
              <a:gd name="connsiteX8" fmla="*/ 226647 w 886721"/>
              <a:gd name="connsiteY8" fmla="*/ 576064 h 1152127"/>
              <a:gd name="connsiteX9" fmla="*/ 154639 w 886721"/>
              <a:gd name="connsiteY9" fmla="*/ 504056 h 1152127"/>
              <a:gd name="connsiteX10" fmla="*/ 82632 w 886721"/>
              <a:gd name="connsiteY10" fmla="*/ 504056 h 1152127"/>
              <a:gd name="connsiteX11" fmla="*/ 10624 w 886721"/>
              <a:gd name="connsiteY11" fmla="*/ 504056 h 1152127"/>
              <a:gd name="connsiteX12" fmla="*/ 10624 w 886721"/>
              <a:gd name="connsiteY12" fmla="*/ 576064 h 1152127"/>
              <a:gd name="connsiteX13" fmla="*/ 10624 w 886721"/>
              <a:gd name="connsiteY13" fmla="*/ 648072 h 1152127"/>
              <a:gd name="connsiteX14" fmla="*/ 10624 w 886721"/>
              <a:gd name="connsiteY14" fmla="*/ 792088 h 1152127"/>
              <a:gd name="connsiteX15" fmla="*/ 154640 w 886721"/>
              <a:gd name="connsiteY15" fmla="*/ 792088 h 1152127"/>
              <a:gd name="connsiteX16" fmla="*/ 370663 w 886721"/>
              <a:gd name="connsiteY16" fmla="*/ 792088 h 1152127"/>
              <a:gd name="connsiteX17" fmla="*/ 442671 w 886721"/>
              <a:gd name="connsiteY17" fmla="*/ 864096 h 1152127"/>
              <a:gd name="connsiteX18" fmla="*/ 370663 w 886721"/>
              <a:gd name="connsiteY18" fmla="*/ 936103 h 1152127"/>
              <a:gd name="connsiteX19" fmla="*/ 370664 w 886721"/>
              <a:gd name="connsiteY19" fmla="*/ 1080119 h 1152127"/>
              <a:gd name="connsiteX20" fmla="*/ 514680 w 886721"/>
              <a:gd name="connsiteY20" fmla="*/ 1152127 h 1152127"/>
              <a:gd name="connsiteX21" fmla="*/ 586687 w 886721"/>
              <a:gd name="connsiteY21" fmla="*/ 1080119 h 1152127"/>
              <a:gd name="connsiteX22" fmla="*/ 586688 w 886721"/>
              <a:gd name="connsiteY22" fmla="*/ 936103 h 1152127"/>
              <a:gd name="connsiteX23" fmla="*/ 586687 w 886721"/>
              <a:gd name="connsiteY23" fmla="*/ 864095 h 1152127"/>
              <a:gd name="connsiteX24" fmla="*/ 586687 w 886721"/>
              <a:gd name="connsiteY24" fmla="*/ 792087 h 1152127"/>
              <a:gd name="connsiteX25" fmla="*/ 658696 w 886721"/>
              <a:gd name="connsiteY25" fmla="*/ 792087 h 1152127"/>
              <a:gd name="connsiteX26" fmla="*/ 802711 w 886721"/>
              <a:gd name="connsiteY26" fmla="*/ 792087 h 1152127"/>
              <a:gd name="connsiteX27" fmla="*/ 874720 w 886721"/>
              <a:gd name="connsiteY27" fmla="*/ 720079 h 1152127"/>
              <a:gd name="connsiteX28" fmla="*/ 874720 w 886721"/>
              <a:gd name="connsiteY28" fmla="*/ 504055 h 1152127"/>
              <a:gd name="connsiteX29" fmla="*/ 802711 w 886721"/>
              <a:gd name="connsiteY29" fmla="*/ 432047 h 1152127"/>
              <a:gd name="connsiteX0" fmla="*/ 802712 w 886721"/>
              <a:gd name="connsiteY0" fmla="*/ 326164 h 1046244"/>
              <a:gd name="connsiteX1" fmla="*/ 641240 w 886721"/>
              <a:gd name="connsiteY1" fmla="*/ 44242 h 1046244"/>
              <a:gd name="connsiteX2" fmla="*/ 559353 w 886721"/>
              <a:gd name="connsiteY2" fmla="*/ 71538 h 1046244"/>
              <a:gd name="connsiteX3" fmla="*/ 518410 w 886721"/>
              <a:gd name="connsiteY3" fmla="*/ 85185 h 1046244"/>
              <a:gd name="connsiteX4" fmla="*/ 477467 w 886721"/>
              <a:gd name="connsiteY4" fmla="*/ 276254 h 1046244"/>
              <a:gd name="connsiteX5" fmla="*/ 436523 w 886721"/>
              <a:gd name="connsiteY5" fmla="*/ 317197 h 1046244"/>
              <a:gd name="connsiteX6" fmla="*/ 422876 w 886721"/>
              <a:gd name="connsiteY6" fmla="*/ 330845 h 1046244"/>
              <a:gd name="connsiteX7" fmla="*/ 298655 w 886721"/>
              <a:gd name="connsiteY7" fmla="*/ 398173 h 1046244"/>
              <a:gd name="connsiteX8" fmla="*/ 226647 w 886721"/>
              <a:gd name="connsiteY8" fmla="*/ 470181 h 1046244"/>
              <a:gd name="connsiteX9" fmla="*/ 154639 w 886721"/>
              <a:gd name="connsiteY9" fmla="*/ 398173 h 1046244"/>
              <a:gd name="connsiteX10" fmla="*/ 82632 w 886721"/>
              <a:gd name="connsiteY10" fmla="*/ 398173 h 1046244"/>
              <a:gd name="connsiteX11" fmla="*/ 10624 w 886721"/>
              <a:gd name="connsiteY11" fmla="*/ 398173 h 1046244"/>
              <a:gd name="connsiteX12" fmla="*/ 10624 w 886721"/>
              <a:gd name="connsiteY12" fmla="*/ 470181 h 1046244"/>
              <a:gd name="connsiteX13" fmla="*/ 10624 w 886721"/>
              <a:gd name="connsiteY13" fmla="*/ 542189 h 1046244"/>
              <a:gd name="connsiteX14" fmla="*/ 10624 w 886721"/>
              <a:gd name="connsiteY14" fmla="*/ 686205 h 1046244"/>
              <a:gd name="connsiteX15" fmla="*/ 154640 w 886721"/>
              <a:gd name="connsiteY15" fmla="*/ 686205 h 1046244"/>
              <a:gd name="connsiteX16" fmla="*/ 370663 w 886721"/>
              <a:gd name="connsiteY16" fmla="*/ 686205 h 1046244"/>
              <a:gd name="connsiteX17" fmla="*/ 442671 w 886721"/>
              <a:gd name="connsiteY17" fmla="*/ 758213 h 1046244"/>
              <a:gd name="connsiteX18" fmla="*/ 370663 w 886721"/>
              <a:gd name="connsiteY18" fmla="*/ 830220 h 1046244"/>
              <a:gd name="connsiteX19" fmla="*/ 370664 w 886721"/>
              <a:gd name="connsiteY19" fmla="*/ 974236 h 1046244"/>
              <a:gd name="connsiteX20" fmla="*/ 514680 w 886721"/>
              <a:gd name="connsiteY20" fmla="*/ 1046244 h 1046244"/>
              <a:gd name="connsiteX21" fmla="*/ 586687 w 886721"/>
              <a:gd name="connsiteY21" fmla="*/ 974236 h 1046244"/>
              <a:gd name="connsiteX22" fmla="*/ 586688 w 886721"/>
              <a:gd name="connsiteY22" fmla="*/ 830220 h 1046244"/>
              <a:gd name="connsiteX23" fmla="*/ 586687 w 886721"/>
              <a:gd name="connsiteY23" fmla="*/ 758212 h 1046244"/>
              <a:gd name="connsiteX24" fmla="*/ 586687 w 886721"/>
              <a:gd name="connsiteY24" fmla="*/ 686204 h 1046244"/>
              <a:gd name="connsiteX25" fmla="*/ 658696 w 886721"/>
              <a:gd name="connsiteY25" fmla="*/ 686204 h 1046244"/>
              <a:gd name="connsiteX26" fmla="*/ 802711 w 886721"/>
              <a:gd name="connsiteY26" fmla="*/ 686204 h 1046244"/>
              <a:gd name="connsiteX27" fmla="*/ 874720 w 886721"/>
              <a:gd name="connsiteY27" fmla="*/ 614196 h 1046244"/>
              <a:gd name="connsiteX28" fmla="*/ 874720 w 886721"/>
              <a:gd name="connsiteY28" fmla="*/ 398172 h 1046244"/>
              <a:gd name="connsiteX29" fmla="*/ 802711 w 886721"/>
              <a:gd name="connsiteY29" fmla="*/ 326164 h 1046244"/>
              <a:gd name="connsiteX0" fmla="*/ 802712 w 886721"/>
              <a:gd name="connsiteY0" fmla="*/ 301495 h 1021575"/>
              <a:gd name="connsiteX1" fmla="*/ 658696 w 886721"/>
              <a:gd name="connsiteY1" fmla="*/ 301494 h 1021575"/>
              <a:gd name="connsiteX2" fmla="*/ 559353 w 886721"/>
              <a:gd name="connsiteY2" fmla="*/ 46869 h 1021575"/>
              <a:gd name="connsiteX3" fmla="*/ 518410 w 886721"/>
              <a:gd name="connsiteY3" fmla="*/ 60516 h 1021575"/>
              <a:gd name="connsiteX4" fmla="*/ 477467 w 886721"/>
              <a:gd name="connsiteY4" fmla="*/ 251585 h 1021575"/>
              <a:gd name="connsiteX5" fmla="*/ 436523 w 886721"/>
              <a:gd name="connsiteY5" fmla="*/ 292528 h 1021575"/>
              <a:gd name="connsiteX6" fmla="*/ 422876 w 886721"/>
              <a:gd name="connsiteY6" fmla="*/ 306176 h 1021575"/>
              <a:gd name="connsiteX7" fmla="*/ 298655 w 886721"/>
              <a:gd name="connsiteY7" fmla="*/ 373504 h 1021575"/>
              <a:gd name="connsiteX8" fmla="*/ 226647 w 886721"/>
              <a:gd name="connsiteY8" fmla="*/ 445512 h 1021575"/>
              <a:gd name="connsiteX9" fmla="*/ 154639 w 886721"/>
              <a:gd name="connsiteY9" fmla="*/ 373504 h 1021575"/>
              <a:gd name="connsiteX10" fmla="*/ 82632 w 886721"/>
              <a:gd name="connsiteY10" fmla="*/ 373504 h 1021575"/>
              <a:gd name="connsiteX11" fmla="*/ 10624 w 886721"/>
              <a:gd name="connsiteY11" fmla="*/ 373504 h 1021575"/>
              <a:gd name="connsiteX12" fmla="*/ 10624 w 886721"/>
              <a:gd name="connsiteY12" fmla="*/ 445512 h 1021575"/>
              <a:gd name="connsiteX13" fmla="*/ 10624 w 886721"/>
              <a:gd name="connsiteY13" fmla="*/ 517520 h 1021575"/>
              <a:gd name="connsiteX14" fmla="*/ 10624 w 886721"/>
              <a:gd name="connsiteY14" fmla="*/ 661536 h 1021575"/>
              <a:gd name="connsiteX15" fmla="*/ 154640 w 886721"/>
              <a:gd name="connsiteY15" fmla="*/ 661536 h 1021575"/>
              <a:gd name="connsiteX16" fmla="*/ 370663 w 886721"/>
              <a:gd name="connsiteY16" fmla="*/ 661536 h 1021575"/>
              <a:gd name="connsiteX17" fmla="*/ 442671 w 886721"/>
              <a:gd name="connsiteY17" fmla="*/ 733544 h 1021575"/>
              <a:gd name="connsiteX18" fmla="*/ 370663 w 886721"/>
              <a:gd name="connsiteY18" fmla="*/ 805551 h 1021575"/>
              <a:gd name="connsiteX19" fmla="*/ 370664 w 886721"/>
              <a:gd name="connsiteY19" fmla="*/ 949567 h 1021575"/>
              <a:gd name="connsiteX20" fmla="*/ 514680 w 886721"/>
              <a:gd name="connsiteY20" fmla="*/ 1021575 h 1021575"/>
              <a:gd name="connsiteX21" fmla="*/ 586687 w 886721"/>
              <a:gd name="connsiteY21" fmla="*/ 949567 h 1021575"/>
              <a:gd name="connsiteX22" fmla="*/ 586688 w 886721"/>
              <a:gd name="connsiteY22" fmla="*/ 805551 h 1021575"/>
              <a:gd name="connsiteX23" fmla="*/ 586687 w 886721"/>
              <a:gd name="connsiteY23" fmla="*/ 733543 h 1021575"/>
              <a:gd name="connsiteX24" fmla="*/ 586687 w 886721"/>
              <a:gd name="connsiteY24" fmla="*/ 661535 h 1021575"/>
              <a:gd name="connsiteX25" fmla="*/ 658696 w 886721"/>
              <a:gd name="connsiteY25" fmla="*/ 661535 h 1021575"/>
              <a:gd name="connsiteX26" fmla="*/ 802711 w 886721"/>
              <a:gd name="connsiteY26" fmla="*/ 661535 h 1021575"/>
              <a:gd name="connsiteX27" fmla="*/ 874720 w 886721"/>
              <a:gd name="connsiteY27" fmla="*/ 589527 h 1021575"/>
              <a:gd name="connsiteX28" fmla="*/ 874720 w 886721"/>
              <a:gd name="connsiteY28" fmla="*/ 373503 h 1021575"/>
              <a:gd name="connsiteX29" fmla="*/ 802711 w 886721"/>
              <a:gd name="connsiteY29" fmla="*/ 301495 h 1021575"/>
              <a:gd name="connsiteX0" fmla="*/ 802712 w 886721"/>
              <a:gd name="connsiteY0" fmla="*/ 301495 h 1021575"/>
              <a:gd name="connsiteX1" fmla="*/ 658696 w 886721"/>
              <a:gd name="connsiteY1" fmla="*/ 301494 h 1021575"/>
              <a:gd name="connsiteX2" fmla="*/ 586688 w 886721"/>
              <a:gd name="connsiteY2" fmla="*/ 301494 h 1021575"/>
              <a:gd name="connsiteX3" fmla="*/ 518410 w 886721"/>
              <a:gd name="connsiteY3" fmla="*/ 60516 h 1021575"/>
              <a:gd name="connsiteX4" fmla="*/ 477467 w 886721"/>
              <a:gd name="connsiteY4" fmla="*/ 251585 h 1021575"/>
              <a:gd name="connsiteX5" fmla="*/ 436523 w 886721"/>
              <a:gd name="connsiteY5" fmla="*/ 292528 h 1021575"/>
              <a:gd name="connsiteX6" fmla="*/ 422876 w 886721"/>
              <a:gd name="connsiteY6" fmla="*/ 306176 h 1021575"/>
              <a:gd name="connsiteX7" fmla="*/ 298655 w 886721"/>
              <a:gd name="connsiteY7" fmla="*/ 373504 h 1021575"/>
              <a:gd name="connsiteX8" fmla="*/ 226647 w 886721"/>
              <a:gd name="connsiteY8" fmla="*/ 445512 h 1021575"/>
              <a:gd name="connsiteX9" fmla="*/ 154639 w 886721"/>
              <a:gd name="connsiteY9" fmla="*/ 373504 h 1021575"/>
              <a:gd name="connsiteX10" fmla="*/ 82632 w 886721"/>
              <a:gd name="connsiteY10" fmla="*/ 373504 h 1021575"/>
              <a:gd name="connsiteX11" fmla="*/ 10624 w 886721"/>
              <a:gd name="connsiteY11" fmla="*/ 373504 h 1021575"/>
              <a:gd name="connsiteX12" fmla="*/ 10624 w 886721"/>
              <a:gd name="connsiteY12" fmla="*/ 445512 h 1021575"/>
              <a:gd name="connsiteX13" fmla="*/ 10624 w 886721"/>
              <a:gd name="connsiteY13" fmla="*/ 517520 h 1021575"/>
              <a:gd name="connsiteX14" fmla="*/ 10624 w 886721"/>
              <a:gd name="connsiteY14" fmla="*/ 661536 h 1021575"/>
              <a:gd name="connsiteX15" fmla="*/ 154640 w 886721"/>
              <a:gd name="connsiteY15" fmla="*/ 661536 h 1021575"/>
              <a:gd name="connsiteX16" fmla="*/ 370663 w 886721"/>
              <a:gd name="connsiteY16" fmla="*/ 661536 h 1021575"/>
              <a:gd name="connsiteX17" fmla="*/ 442671 w 886721"/>
              <a:gd name="connsiteY17" fmla="*/ 733544 h 1021575"/>
              <a:gd name="connsiteX18" fmla="*/ 370663 w 886721"/>
              <a:gd name="connsiteY18" fmla="*/ 805551 h 1021575"/>
              <a:gd name="connsiteX19" fmla="*/ 370664 w 886721"/>
              <a:gd name="connsiteY19" fmla="*/ 949567 h 1021575"/>
              <a:gd name="connsiteX20" fmla="*/ 514680 w 886721"/>
              <a:gd name="connsiteY20" fmla="*/ 1021575 h 1021575"/>
              <a:gd name="connsiteX21" fmla="*/ 586687 w 886721"/>
              <a:gd name="connsiteY21" fmla="*/ 949567 h 1021575"/>
              <a:gd name="connsiteX22" fmla="*/ 586688 w 886721"/>
              <a:gd name="connsiteY22" fmla="*/ 805551 h 1021575"/>
              <a:gd name="connsiteX23" fmla="*/ 586687 w 886721"/>
              <a:gd name="connsiteY23" fmla="*/ 733543 h 1021575"/>
              <a:gd name="connsiteX24" fmla="*/ 586687 w 886721"/>
              <a:gd name="connsiteY24" fmla="*/ 661535 h 1021575"/>
              <a:gd name="connsiteX25" fmla="*/ 658696 w 886721"/>
              <a:gd name="connsiteY25" fmla="*/ 661535 h 1021575"/>
              <a:gd name="connsiteX26" fmla="*/ 802711 w 886721"/>
              <a:gd name="connsiteY26" fmla="*/ 661535 h 1021575"/>
              <a:gd name="connsiteX27" fmla="*/ 874720 w 886721"/>
              <a:gd name="connsiteY27" fmla="*/ 589527 h 1021575"/>
              <a:gd name="connsiteX28" fmla="*/ 874720 w 886721"/>
              <a:gd name="connsiteY28" fmla="*/ 373503 h 1021575"/>
              <a:gd name="connsiteX29" fmla="*/ 802711 w 886721"/>
              <a:gd name="connsiteY29" fmla="*/ 301495 h 1021575"/>
              <a:gd name="connsiteX0" fmla="*/ 802712 w 886721"/>
              <a:gd name="connsiteY0" fmla="*/ 301495 h 1021575"/>
              <a:gd name="connsiteX1" fmla="*/ 658696 w 886721"/>
              <a:gd name="connsiteY1" fmla="*/ 301494 h 1021575"/>
              <a:gd name="connsiteX2" fmla="*/ 586688 w 886721"/>
              <a:gd name="connsiteY2" fmla="*/ 301494 h 1021575"/>
              <a:gd name="connsiteX3" fmla="*/ 514680 w 886721"/>
              <a:gd name="connsiteY3" fmla="*/ 301494 h 1021575"/>
              <a:gd name="connsiteX4" fmla="*/ 477467 w 886721"/>
              <a:gd name="connsiteY4" fmla="*/ 251585 h 1021575"/>
              <a:gd name="connsiteX5" fmla="*/ 436523 w 886721"/>
              <a:gd name="connsiteY5" fmla="*/ 292528 h 1021575"/>
              <a:gd name="connsiteX6" fmla="*/ 422876 w 886721"/>
              <a:gd name="connsiteY6" fmla="*/ 306176 h 1021575"/>
              <a:gd name="connsiteX7" fmla="*/ 298655 w 886721"/>
              <a:gd name="connsiteY7" fmla="*/ 373504 h 1021575"/>
              <a:gd name="connsiteX8" fmla="*/ 226647 w 886721"/>
              <a:gd name="connsiteY8" fmla="*/ 445512 h 1021575"/>
              <a:gd name="connsiteX9" fmla="*/ 154639 w 886721"/>
              <a:gd name="connsiteY9" fmla="*/ 373504 h 1021575"/>
              <a:gd name="connsiteX10" fmla="*/ 82632 w 886721"/>
              <a:gd name="connsiteY10" fmla="*/ 373504 h 1021575"/>
              <a:gd name="connsiteX11" fmla="*/ 10624 w 886721"/>
              <a:gd name="connsiteY11" fmla="*/ 373504 h 1021575"/>
              <a:gd name="connsiteX12" fmla="*/ 10624 w 886721"/>
              <a:gd name="connsiteY12" fmla="*/ 445512 h 1021575"/>
              <a:gd name="connsiteX13" fmla="*/ 10624 w 886721"/>
              <a:gd name="connsiteY13" fmla="*/ 517520 h 1021575"/>
              <a:gd name="connsiteX14" fmla="*/ 10624 w 886721"/>
              <a:gd name="connsiteY14" fmla="*/ 661536 h 1021575"/>
              <a:gd name="connsiteX15" fmla="*/ 154640 w 886721"/>
              <a:gd name="connsiteY15" fmla="*/ 661536 h 1021575"/>
              <a:gd name="connsiteX16" fmla="*/ 370663 w 886721"/>
              <a:gd name="connsiteY16" fmla="*/ 661536 h 1021575"/>
              <a:gd name="connsiteX17" fmla="*/ 442671 w 886721"/>
              <a:gd name="connsiteY17" fmla="*/ 733544 h 1021575"/>
              <a:gd name="connsiteX18" fmla="*/ 370663 w 886721"/>
              <a:gd name="connsiteY18" fmla="*/ 805551 h 1021575"/>
              <a:gd name="connsiteX19" fmla="*/ 370664 w 886721"/>
              <a:gd name="connsiteY19" fmla="*/ 949567 h 1021575"/>
              <a:gd name="connsiteX20" fmla="*/ 514680 w 886721"/>
              <a:gd name="connsiteY20" fmla="*/ 1021575 h 1021575"/>
              <a:gd name="connsiteX21" fmla="*/ 586687 w 886721"/>
              <a:gd name="connsiteY21" fmla="*/ 949567 h 1021575"/>
              <a:gd name="connsiteX22" fmla="*/ 586688 w 886721"/>
              <a:gd name="connsiteY22" fmla="*/ 805551 h 1021575"/>
              <a:gd name="connsiteX23" fmla="*/ 586687 w 886721"/>
              <a:gd name="connsiteY23" fmla="*/ 733543 h 1021575"/>
              <a:gd name="connsiteX24" fmla="*/ 586687 w 886721"/>
              <a:gd name="connsiteY24" fmla="*/ 661535 h 1021575"/>
              <a:gd name="connsiteX25" fmla="*/ 658696 w 886721"/>
              <a:gd name="connsiteY25" fmla="*/ 661535 h 1021575"/>
              <a:gd name="connsiteX26" fmla="*/ 802711 w 886721"/>
              <a:gd name="connsiteY26" fmla="*/ 661535 h 1021575"/>
              <a:gd name="connsiteX27" fmla="*/ 874720 w 886721"/>
              <a:gd name="connsiteY27" fmla="*/ 589527 h 1021575"/>
              <a:gd name="connsiteX28" fmla="*/ 874720 w 886721"/>
              <a:gd name="connsiteY28" fmla="*/ 373503 h 1021575"/>
              <a:gd name="connsiteX29" fmla="*/ 802711 w 886721"/>
              <a:gd name="connsiteY29" fmla="*/ 301495 h 1021575"/>
              <a:gd name="connsiteX0" fmla="*/ 802712 w 886721"/>
              <a:gd name="connsiteY0" fmla="*/ 179578 h 899658"/>
              <a:gd name="connsiteX1" fmla="*/ 658696 w 886721"/>
              <a:gd name="connsiteY1" fmla="*/ 179577 h 899658"/>
              <a:gd name="connsiteX2" fmla="*/ 586688 w 886721"/>
              <a:gd name="connsiteY2" fmla="*/ 179577 h 899658"/>
              <a:gd name="connsiteX3" fmla="*/ 514680 w 886721"/>
              <a:gd name="connsiteY3" fmla="*/ 179577 h 899658"/>
              <a:gd name="connsiteX4" fmla="*/ 514680 w 886721"/>
              <a:gd name="connsiteY4" fmla="*/ 251585 h 899658"/>
              <a:gd name="connsiteX5" fmla="*/ 436523 w 886721"/>
              <a:gd name="connsiteY5" fmla="*/ 170611 h 899658"/>
              <a:gd name="connsiteX6" fmla="*/ 422876 w 886721"/>
              <a:gd name="connsiteY6" fmla="*/ 184259 h 899658"/>
              <a:gd name="connsiteX7" fmla="*/ 298655 w 886721"/>
              <a:gd name="connsiteY7" fmla="*/ 251587 h 899658"/>
              <a:gd name="connsiteX8" fmla="*/ 226647 w 886721"/>
              <a:gd name="connsiteY8" fmla="*/ 323595 h 899658"/>
              <a:gd name="connsiteX9" fmla="*/ 154639 w 886721"/>
              <a:gd name="connsiteY9" fmla="*/ 251587 h 899658"/>
              <a:gd name="connsiteX10" fmla="*/ 82632 w 886721"/>
              <a:gd name="connsiteY10" fmla="*/ 251587 h 899658"/>
              <a:gd name="connsiteX11" fmla="*/ 10624 w 886721"/>
              <a:gd name="connsiteY11" fmla="*/ 251587 h 899658"/>
              <a:gd name="connsiteX12" fmla="*/ 10624 w 886721"/>
              <a:gd name="connsiteY12" fmla="*/ 323595 h 899658"/>
              <a:gd name="connsiteX13" fmla="*/ 10624 w 886721"/>
              <a:gd name="connsiteY13" fmla="*/ 395603 h 899658"/>
              <a:gd name="connsiteX14" fmla="*/ 10624 w 886721"/>
              <a:gd name="connsiteY14" fmla="*/ 539619 h 899658"/>
              <a:gd name="connsiteX15" fmla="*/ 154640 w 886721"/>
              <a:gd name="connsiteY15" fmla="*/ 539619 h 899658"/>
              <a:gd name="connsiteX16" fmla="*/ 370663 w 886721"/>
              <a:gd name="connsiteY16" fmla="*/ 539619 h 899658"/>
              <a:gd name="connsiteX17" fmla="*/ 442671 w 886721"/>
              <a:gd name="connsiteY17" fmla="*/ 611627 h 899658"/>
              <a:gd name="connsiteX18" fmla="*/ 370663 w 886721"/>
              <a:gd name="connsiteY18" fmla="*/ 683634 h 899658"/>
              <a:gd name="connsiteX19" fmla="*/ 370664 w 886721"/>
              <a:gd name="connsiteY19" fmla="*/ 827650 h 899658"/>
              <a:gd name="connsiteX20" fmla="*/ 514680 w 886721"/>
              <a:gd name="connsiteY20" fmla="*/ 899658 h 899658"/>
              <a:gd name="connsiteX21" fmla="*/ 586687 w 886721"/>
              <a:gd name="connsiteY21" fmla="*/ 827650 h 899658"/>
              <a:gd name="connsiteX22" fmla="*/ 586688 w 886721"/>
              <a:gd name="connsiteY22" fmla="*/ 683634 h 899658"/>
              <a:gd name="connsiteX23" fmla="*/ 586687 w 886721"/>
              <a:gd name="connsiteY23" fmla="*/ 611626 h 899658"/>
              <a:gd name="connsiteX24" fmla="*/ 586687 w 886721"/>
              <a:gd name="connsiteY24" fmla="*/ 539618 h 899658"/>
              <a:gd name="connsiteX25" fmla="*/ 658696 w 886721"/>
              <a:gd name="connsiteY25" fmla="*/ 539618 h 899658"/>
              <a:gd name="connsiteX26" fmla="*/ 802711 w 886721"/>
              <a:gd name="connsiteY26" fmla="*/ 539618 h 899658"/>
              <a:gd name="connsiteX27" fmla="*/ 874720 w 886721"/>
              <a:gd name="connsiteY27" fmla="*/ 467610 h 899658"/>
              <a:gd name="connsiteX28" fmla="*/ 874720 w 886721"/>
              <a:gd name="connsiteY28" fmla="*/ 251586 h 899658"/>
              <a:gd name="connsiteX29" fmla="*/ 802711 w 886721"/>
              <a:gd name="connsiteY29" fmla="*/ 179578 h 899658"/>
              <a:gd name="connsiteX0" fmla="*/ 802712 w 886721"/>
              <a:gd name="connsiteY0" fmla="*/ 179578 h 899658"/>
              <a:gd name="connsiteX1" fmla="*/ 658696 w 886721"/>
              <a:gd name="connsiteY1" fmla="*/ 179577 h 899658"/>
              <a:gd name="connsiteX2" fmla="*/ 586688 w 886721"/>
              <a:gd name="connsiteY2" fmla="*/ 179577 h 899658"/>
              <a:gd name="connsiteX3" fmla="*/ 586688 w 886721"/>
              <a:gd name="connsiteY3" fmla="*/ 251584 h 899658"/>
              <a:gd name="connsiteX4" fmla="*/ 514680 w 886721"/>
              <a:gd name="connsiteY4" fmla="*/ 251585 h 899658"/>
              <a:gd name="connsiteX5" fmla="*/ 436523 w 886721"/>
              <a:gd name="connsiteY5" fmla="*/ 170611 h 899658"/>
              <a:gd name="connsiteX6" fmla="*/ 422876 w 886721"/>
              <a:gd name="connsiteY6" fmla="*/ 184259 h 899658"/>
              <a:gd name="connsiteX7" fmla="*/ 298655 w 886721"/>
              <a:gd name="connsiteY7" fmla="*/ 251587 h 899658"/>
              <a:gd name="connsiteX8" fmla="*/ 226647 w 886721"/>
              <a:gd name="connsiteY8" fmla="*/ 323595 h 899658"/>
              <a:gd name="connsiteX9" fmla="*/ 154639 w 886721"/>
              <a:gd name="connsiteY9" fmla="*/ 251587 h 899658"/>
              <a:gd name="connsiteX10" fmla="*/ 82632 w 886721"/>
              <a:gd name="connsiteY10" fmla="*/ 251587 h 899658"/>
              <a:gd name="connsiteX11" fmla="*/ 10624 w 886721"/>
              <a:gd name="connsiteY11" fmla="*/ 251587 h 899658"/>
              <a:gd name="connsiteX12" fmla="*/ 10624 w 886721"/>
              <a:gd name="connsiteY12" fmla="*/ 323595 h 899658"/>
              <a:gd name="connsiteX13" fmla="*/ 10624 w 886721"/>
              <a:gd name="connsiteY13" fmla="*/ 395603 h 899658"/>
              <a:gd name="connsiteX14" fmla="*/ 10624 w 886721"/>
              <a:gd name="connsiteY14" fmla="*/ 539619 h 899658"/>
              <a:gd name="connsiteX15" fmla="*/ 154640 w 886721"/>
              <a:gd name="connsiteY15" fmla="*/ 539619 h 899658"/>
              <a:gd name="connsiteX16" fmla="*/ 370663 w 886721"/>
              <a:gd name="connsiteY16" fmla="*/ 539619 h 899658"/>
              <a:gd name="connsiteX17" fmla="*/ 442671 w 886721"/>
              <a:gd name="connsiteY17" fmla="*/ 611627 h 899658"/>
              <a:gd name="connsiteX18" fmla="*/ 370663 w 886721"/>
              <a:gd name="connsiteY18" fmla="*/ 683634 h 899658"/>
              <a:gd name="connsiteX19" fmla="*/ 370664 w 886721"/>
              <a:gd name="connsiteY19" fmla="*/ 827650 h 899658"/>
              <a:gd name="connsiteX20" fmla="*/ 514680 w 886721"/>
              <a:gd name="connsiteY20" fmla="*/ 899658 h 899658"/>
              <a:gd name="connsiteX21" fmla="*/ 586687 w 886721"/>
              <a:gd name="connsiteY21" fmla="*/ 827650 h 899658"/>
              <a:gd name="connsiteX22" fmla="*/ 586688 w 886721"/>
              <a:gd name="connsiteY22" fmla="*/ 683634 h 899658"/>
              <a:gd name="connsiteX23" fmla="*/ 586687 w 886721"/>
              <a:gd name="connsiteY23" fmla="*/ 611626 h 899658"/>
              <a:gd name="connsiteX24" fmla="*/ 586687 w 886721"/>
              <a:gd name="connsiteY24" fmla="*/ 539618 h 899658"/>
              <a:gd name="connsiteX25" fmla="*/ 658696 w 886721"/>
              <a:gd name="connsiteY25" fmla="*/ 539618 h 899658"/>
              <a:gd name="connsiteX26" fmla="*/ 802711 w 886721"/>
              <a:gd name="connsiteY26" fmla="*/ 539618 h 899658"/>
              <a:gd name="connsiteX27" fmla="*/ 874720 w 886721"/>
              <a:gd name="connsiteY27" fmla="*/ 467610 h 899658"/>
              <a:gd name="connsiteX28" fmla="*/ 874720 w 886721"/>
              <a:gd name="connsiteY28" fmla="*/ 251586 h 899658"/>
              <a:gd name="connsiteX29" fmla="*/ 802711 w 886721"/>
              <a:gd name="connsiteY29" fmla="*/ 179578 h 899658"/>
              <a:gd name="connsiteX0" fmla="*/ 802712 w 886721"/>
              <a:gd name="connsiteY0" fmla="*/ 107571 h 827651"/>
              <a:gd name="connsiteX1" fmla="*/ 658696 w 886721"/>
              <a:gd name="connsiteY1" fmla="*/ 107570 h 827651"/>
              <a:gd name="connsiteX2" fmla="*/ 586688 w 886721"/>
              <a:gd name="connsiteY2" fmla="*/ 107570 h 827651"/>
              <a:gd name="connsiteX3" fmla="*/ 586688 w 886721"/>
              <a:gd name="connsiteY3" fmla="*/ 179577 h 827651"/>
              <a:gd name="connsiteX4" fmla="*/ 442672 w 886721"/>
              <a:gd name="connsiteY4" fmla="*/ 251585 h 827651"/>
              <a:gd name="connsiteX5" fmla="*/ 436523 w 886721"/>
              <a:gd name="connsiteY5" fmla="*/ 98604 h 827651"/>
              <a:gd name="connsiteX6" fmla="*/ 422876 w 886721"/>
              <a:gd name="connsiteY6" fmla="*/ 112252 h 827651"/>
              <a:gd name="connsiteX7" fmla="*/ 298655 w 886721"/>
              <a:gd name="connsiteY7" fmla="*/ 179580 h 827651"/>
              <a:gd name="connsiteX8" fmla="*/ 226647 w 886721"/>
              <a:gd name="connsiteY8" fmla="*/ 251588 h 827651"/>
              <a:gd name="connsiteX9" fmla="*/ 154639 w 886721"/>
              <a:gd name="connsiteY9" fmla="*/ 179580 h 827651"/>
              <a:gd name="connsiteX10" fmla="*/ 82632 w 886721"/>
              <a:gd name="connsiteY10" fmla="*/ 179580 h 827651"/>
              <a:gd name="connsiteX11" fmla="*/ 10624 w 886721"/>
              <a:gd name="connsiteY11" fmla="*/ 179580 h 827651"/>
              <a:gd name="connsiteX12" fmla="*/ 10624 w 886721"/>
              <a:gd name="connsiteY12" fmla="*/ 251588 h 827651"/>
              <a:gd name="connsiteX13" fmla="*/ 10624 w 886721"/>
              <a:gd name="connsiteY13" fmla="*/ 323596 h 827651"/>
              <a:gd name="connsiteX14" fmla="*/ 10624 w 886721"/>
              <a:gd name="connsiteY14" fmla="*/ 467612 h 827651"/>
              <a:gd name="connsiteX15" fmla="*/ 154640 w 886721"/>
              <a:gd name="connsiteY15" fmla="*/ 467612 h 827651"/>
              <a:gd name="connsiteX16" fmla="*/ 370663 w 886721"/>
              <a:gd name="connsiteY16" fmla="*/ 467612 h 827651"/>
              <a:gd name="connsiteX17" fmla="*/ 442671 w 886721"/>
              <a:gd name="connsiteY17" fmla="*/ 539620 h 827651"/>
              <a:gd name="connsiteX18" fmla="*/ 370663 w 886721"/>
              <a:gd name="connsiteY18" fmla="*/ 611627 h 827651"/>
              <a:gd name="connsiteX19" fmla="*/ 370664 w 886721"/>
              <a:gd name="connsiteY19" fmla="*/ 755643 h 827651"/>
              <a:gd name="connsiteX20" fmla="*/ 514680 w 886721"/>
              <a:gd name="connsiteY20" fmla="*/ 827651 h 827651"/>
              <a:gd name="connsiteX21" fmla="*/ 586687 w 886721"/>
              <a:gd name="connsiteY21" fmla="*/ 755643 h 827651"/>
              <a:gd name="connsiteX22" fmla="*/ 586688 w 886721"/>
              <a:gd name="connsiteY22" fmla="*/ 611627 h 827651"/>
              <a:gd name="connsiteX23" fmla="*/ 586687 w 886721"/>
              <a:gd name="connsiteY23" fmla="*/ 539619 h 827651"/>
              <a:gd name="connsiteX24" fmla="*/ 586687 w 886721"/>
              <a:gd name="connsiteY24" fmla="*/ 467611 h 827651"/>
              <a:gd name="connsiteX25" fmla="*/ 658696 w 886721"/>
              <a:gd name="connsiteY25" fmla="*/ 467611 h 827651"/>
              <a:gd name="connsiteX26" fmla="*/ 802711 w 886721"/>
              <a:gd name="connsiteY26" fmla="*/ 467611 h 827651"/>
              <a:gd name="connsiteX27" fmla="*/ 874720 w 886721"/>
              <a:gd name="connsiteY27" fmla="*/ 395603 h 827651"/>
              <a:gd name="connsiteX28" fmla="*/ 874720 w 886721"/>
              <a:gd name="connsiteY28" fmla="*/ 179579 h 827651"/>
              <a:gd name="connsiteX29" fmla="*/ 802711 w 886721"/>
              <a:gd name="connsiteY29" fmla="*/ 107571 h 827651"/>
              <a:gd name="connsiteX0" fmla="*/ 802712 w 886721"/>
              <a:gd name="connsiteY0" fmla="*/ 107571 h 827651"/>
              <a:gd name="connsiteX1" fmla="*/ 658696 w 886721"/>
              <a:gd name="connsiteY1" fmla="*/ 107570 h 827651"/>
              <a:gd name="connsiteX2" fmla="*/ 586688 w 886721"/>
              <a:gd name="connsiteY2" fmla="*/ 107570 h 827651"/>
              <a:gd name="connsiteX3" fmla="*/ 586688 w 886721"/>
              <a:gd name="connsiteY3" fmla="*/ 179577 h 827651"/>
              <a:gd name="connsiteX4" fmla="*/ 442672 w 886721"/>
              <a:gd name="connsiteY4" fmla="*/ 251585 h 827651"/>
              <a:gd name="connsiteX5" fmla="*/ 436523 w 886721"/>
              <a:gd name="connsiteY5" fmla="*/ 98604 h 827651"/>
              <a:gd name="connsiteX6" fmla="*/ 370664 w 886721"/>
              <a:gd name="connsiteY6" fmla="*/ 179577 h 827651"/>
              <a:gd name="connsiteX7" fmla="*/ 298655 w 886721"/>
              <a:gd name="connsiteY7" fmla="*/ 179580 h 827651"/>
              <a:gd name="connsiteX8" fmla="*/ 226647 w 886721"/>
              <a:gd name="connsiteY8" fmla="*/ 251588 h 827651"/>
              <a:gd name="connsiteX9" fmla="*/ 154639 w 886721"/>
              <a:gd name="connsiteY9" fmla="*/ 179580 h 827651"/>
              <a:gd name="connsiteX10" fmla="*/ 82632 w 886721"/>
              <a:gd name="connsiteY10" fmla="*/ 179580 h 827651"/>
              <a:gd name="connsiteX11" fmla="*/ 10624 w 886721"/>
              <a:gd name="connsiteY11" fmla="*/ 179580 h 827651"/>
              <a:gd name="connsiteX12" fmla="*/ 10624 w 886721"/>
              <a:gd name="connsiteY12" fmla="*/ 251588 h 827651"/>
              <a:gd name="connsiteX13" fmla="*/ 10624 w 886721"/>
              <a:gd name="connsiteY13" fmla="*/ 323596 h 827651"/>
              <a:gd name="connsiteX14" fmla="*/ 10624 w 886721"/>
              <a:gd name="connsiteY14" fmla="*/ 467612 h 827651"/>
              <a:gd name="connsiteX15" fmla="*/ 154640 w 886721"/>
              <a:gd name="connsiteY15" fmla="*/ 467612 h 827651"/>
              <a:gd name="connsiteX16" fmla="*/ 370663 w 886721"/>
              <a:gd name="connsiteY16" fmla="*/ 467612 h 827651"/>
              <a:gd name="connsiteX17" fmla="*/ 442671 w 886721"/>
              <a:gd name="connsiteY17" fmla="*/ 539620 h 827651"/>
              <a:gd name="connsiteX18" fmla="*/ 370663 w 886721"/>
              <a:gd name="connsiteY18" fmla="*/ 611627 h 827651"/>
              <a:gd name="connsiteX19" fmla="*/ 370664 w 886721"/>
              <a:gd name="connsiteY19" fmla="*/ 755643 h 827651"/>
              <a:gd name="connsiteX20" fmla="*/ 514680 w 886721"/>
              <a:gd name="connsiteY20" fmla="*/ 827651 h 827651"/>
              <a:gd name="connsiteX21" fmla="*/ 586687 w 886721"/>
              <a:gd name="connsiteY21" fmla="*/ 755643 h 827651"/>
              <a:gd name="connsiteX22" fmla="*/ 586688 w 886721"/>
              <a:gd name="connsiteY22" fmla="*/ 611627 h 827651"/>
              <a:gd name="connsiteX23" fmla="*/ 586687 w 886721"/>
              <a:gd name="connsiteY23" fmla="*/ 539619 h 827651"/>
              <a:gd name="connsiteX24" fmla="*/ 586687 w 886721"/>
              <a:gd name="connsiteY24" fmla="*/ 467611 h 827651"/>
              <a:gd name="connsiteX25" fmla="*/ 658696 w 886721"/>
              <a:gd name="connsiteY25" fmla="*/ 467611 h 827651"/>
              <a:gd name="connsiteX26" fmla="*/ 802711 w 886721"/>
              <a:gd name="connsiteY26" fmla="*/ 467611 h 827651"/>
              <a:gd name="connsiteX27" fmla="*/ 874720 w 886721"/>
              <a:gd name="connsiteY27" fmla="*/ 395603 h 827651"/>
              <a:gd name="connsiteX28" fmla="*/ 874720 w 886721"/>
              <a:gd name="connsiteY28" fmla="*/ 179579 h 827651"/>
              <a:gd name="connsiteX29" fmla="*/ 802711 w 886721"/>
              <a:gd name="connsiteY29" fmla="*/ 107571 h 82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86721" h="827651">
                <a:moveTo>
                  <a:pt x="802712" y="107571"/>
                </a:moveTo>
                <a:cubicBezTo>
                  <a:pt x="798163" y="157613"/>
                  <a:pt x="682519" y="63328"/>
                  <a:pt x="658696" y="107570"/>
                </a:cubicBezTo>
                <a:cubicBezTo>
                  <a:pt x="645055" y="132903"/>
                  <a:pt x="613984" y="98472"/>
                  <a:pt x="586688" y="107570"/>
                </a:cubicBezTo>
                <a:lnTo>
                  <a:pt x="586688" y="179577"/>
                </a:lnTo>
                <a:cubicBezTo>
                  <a:pt x="512994" y="290118"/>
                  <a:pt x="514554" y="0"/>
                  <a:pt x="442672" y="251585"/>
                </a:cubicBezTo>
                <a:cubicBezTo>
                  <a:pt x="437370" y="270143"/>
                  <a:pt x="450171" y="84956"/>
                  <a:pt x="436523" y="98604"/>
                </a:cubicBezTo>
                <a:lnTo>
                  <a:pt x="370664" y="179577"/>
                </a:lnTo>
                <a:cubicBezTo>
                  <a:pt x="352467" y="195500"/>
                  <a:pt x="359466" y="131482"/>
                  <a:pt x="298655" y="179580"/>
                </a:cubicBezTo>
                <a:cubicBezTo>
                  <a:pt x="271312" y="191562"/>
                  <a:pt x="266754" y="250716"/>
                  <a:pt x="226647" y="251588"/>
                </a:cubicBezTo>
                <a:cubicBezTo>
                  <a:pt x="205720" y="259095"/>
                  <a:pt x="190643" y="191581"/>
                  <a:pt x="154639" y="179580"/>
                </a:cubicBezTo>
                <a:cubicBezTo>
                  <a:pt x="134204" y="166355"/>
                  <a:pt x="106634" y="179580"/>
                  <a:pt x="82632" y="179580"/>
                </a:cubicBezTo>
                <a:cubicBezTo>
                  <a:pt x="58630" y="179580"/>
                  <a:pt x="22625" y="167579"/>
                  <a:pt x="10624" y="179580"/>
                </a:cubicBezTo>
                <a:lnTo>
                  <a:pt x="10624" y="251588"/>
                </a:lnTo>
                <a:lnTo>
                  <a:pt x="10624" y="323596"/>
                </a:lnTo>
                <a:lnTo>
                  <a:pt x="10624" y="467612"/>
                </a:lnTo>
                <a:cubicBezTo>
                  <a:pt x="10624" y="491615"/>
                  <a:pt x="0" y="461246"/>
                  <a:pt x="154640" y="467612"/>
                </a:cubicBezTo>
                <a:lnTo>
                  <a:pt x="370663" y="467612"/>
                </a:lnTo>
                <a:lnTo>
                  <a:pt x="442671" y="539620"/>
                </a:lnTo>
                <a:lnTo>
                  <a:pt x="370663" y="611627"/>
                </a:lnTo>
                <a:cubicBezTo>
                  <a:pt x="370663" y="659632"/>
                  <a:pt x="370664" y="707638"/>
                  <a:pt x="370664" y="755643"/>
                </a:cubicBezTo>
                <a:lnTo>
                  <a:pt x="514680" y="827651"/>
                </a:lnTo>
                <a:lnTo>
                  <a:pt x="586687" y="755643"/>
                </a:lnTo>
                <a:cubicBezTo>
                  <a:pt x="610020" y="741356"/>
                  <a:pt x="586688" y="647631"/>
                  <a:pt x="586688" y="611627"/>
                </a:cubicBezTo>
                <a:cubicBezTo>
                  <a:pt x="586688" y="575623"/>
                  <a:pt x="586687" y="563622"/>
                  <a:pt x="586687" y="539619"/>
                </a:cubicBezTo>
                <a:cubicBezTo>
                  <a:pt x="586687" y="515616"/>
                  <a:pt x="574686" y="479612"/>
                  <a:pt x="586687" y="467611"/>
                </a:cubicBezTo>
                <a:cubicBezTo>
                  <a:pt x="598688" y="455610"/>
                  <a:pt x="622692" y="467611"/>
                  <a:pt x="658696" y="467611"/>
                </a:cubicBezTo>
                <a:cubicBezTo>
                  <a:pt x="694700" y="467611"/>
                  <a:pt x="766707" y="479612"/>
                  <a:pt x="802711" y="467611"/>
                </a:cubicBezTo>
                <a:cubicBezTo>
                  <a:pt x="838715" y="455610"/>
                  <a:pt x="862719" y="443608"/>
                  <a:pt x="874720" y="395603"/>
                </a:cubicBezTo>
                <a:cubicBezTo>
                  <a:pt x="886721" y="347598"/>
                  <a:pt x="886721" y="227584"/>
                  <a:pt x="874720" y="179579"/>
                </a:cubicBezTo>
                <a:cubicBezTo>
                  <a:pt x="862719" y="131574"/>
                  <a:pt x="810884" y="130255"/>
                  <a:pt x="802711" y="107571"/>
                </a:cubicBezTo>
              </a:path>
            </a:pathLst>
          </a:custGeom>
          <a:solidFill>
            <a:schemeClr val="tx2">
              <a:lumMod val="60000"/>
              <a:lumOff val="40000"/>
            </a:schemeClr>
          </a:solidFill>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4" name="Text Box 17"/>
          <p:cNvSpPr txBox="1">
            <a:spLocks noChangeArrowheads="1"/>
          </p:cNvSpPr>
          <p:nvPr/>
        </p:nvSpPr>
        <p:spPr bwMode="auto">
          <a:xfrm>
            <a:off x="7347545" y="3373754"/>
            <a:ext cx="1691680" cy="1872208"/>
          </a:xfrm>
          <a:prstGeom prst="rect">
            <a:avLst/>
          </a:prstGeom>
          <a:solidFill>
            <a:srgbClr val="FFFFFF"/>
          </a:solidFill>
          <a:ln w="9360">
            <a:noFill/>
            <a:miter lim="800000"/>
            <a:headEnd/>
            <a:tailEnd/>
          </a:ln>
        </p:spPr>
        <p:txBody>
          <a:bodyPr/>
          <a:lstStyle/>
          <a:p>
            <a:pPr eaLnBrk="0" hangingPunct="0"/>
            <a:r>
              <a:rPr lang="en-GB" sz="1600" dirty="0" smtClean="0">
                <a:latin typeface="Arial Narrow" pitchFamily="34" charset="0"/>
              </a:rPr>
              <a:t>Different functional layers : Remote control centre + Interlocking + Controllers + field elements OR ATP + ATP(EVC) + ...</a:t>
            </a:r>
            <a:endParaRPr lang="en-GB" sz="1600" dirty="0">
              <a:latin typeface="Arial Narrow" pitchFamily="34" charset="0"/>
            </a:endParaRPr>
          </a:p>
        </p:txBody>
      </p:sp>
      <p:cxnSp>
        <p:nvCxnSpPr>
          <p:cNvPr id="76" name="Connecteur droit avec flèche 75"/>
          <p:cNvCxnSpPr>
            <a:stCxn id="74" idx="1"/>
          </p:cNvCxnSpPr>
          <p:nvPr/>
        </p:nvCxnSpPr>
        <p:spPr>
          <a:xfrm flipH="1" flipV="1">
            <a:off x="6771481" y="3573016"/>
            <a:ext cx="576064" cy="736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Connecteur droit avec flèche 76"/>
          <p:cNvCxnSpPr>
            <a:stCxn id="74" idx="1"/>
          </p:cNvCxnSpPr>
          <p:nvPr/>
        </p:nvCxnSpPr>
        <p:spPr>
          <a:xfrm flipH="1">
            <a:off x="6483449" y="4309858"/>
            <a:ext cx="864096" cy="703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Connecteur droit avec flèche 77"/>
          <p:cNvCxnSpPr>
            <a:stCxn id="74" idx="1"/>
          </p:cNvCxnSpPr>
          <p:nvPr/>
        </p:nvCxnSpPr>
        <p:spPr>
          <a:xfrm flipH="1" flipV="1">
            <a:off x="6483449" y="4005064"/>
            <a:ext cx="864096" cy="304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
          <p:cNvSpPr txBox="1">
            <a:spLocks noChangeArrowheads="1"/>
          </p:cNvSpPr>
          <p:nvPr/>
        </p:nvSpPr>
        <p:spPr bwMode="auto">
          <a:xfrm>
            <a:off x="637853" y="1392585"/>
            <a:ext cx="8254627" cy="730250"/>
          </a:xfrm>
          <a:prstGeom prst="rect">
            <a:avLst/>
          </a:prstGeom>
          <a:noFill/>
          <a:ln w="9525">
            <a:noFill/>
            <a:miter lim="800000"/>
            <a:headEnd/>
            <a:tailEnd/>
          </a:ln>
        </p:spPr>
        <p:txBody>
          <a:bodyPr/>
          <a:lstStyle/>
          <a:p>
            <a:pPr marL="342900" indent="-342900">
              <a:spcBef>
                <a:spcPct val="20000"/>
              </a:spcBef>
              <a:buClr>
                <a:schemeClr val="folHlink"/>
              </a:buClr>
            </a:pPr>
            <a:r>
              <a:rPr lang="en-GB" sz="2000" kern="0" dirty="0" smtClean="0">
                <a:solidFill>
                  <a:srgbClr val="675C53"/>
                </a:solidFill>
                <a:latin typeface="Arial"/>
                <a:ea typeface="굴림" pitchFamily="34" charset="-127"/>
                <a:sym typeface="Wingdings" pitchFamily="2" charset="2"/>
              </a:rPr>
              <a:t>The architecture uses common functional </a:t>
            </a:r>
            <a:r>
              <a:rPr lang="en-GB" sz="2000" kern="0" dirty="0" smtClean="0">
                <a:solidFill>
                  <a:srgbClr val="675C53"/>
                </a:solidFill>
                <a:latin typeface="Arial"/>
                <a:ea typeface="굴림" pitchFamily="34" charset="-127"/>
                <a:sym typeface="Wingdings" pitchFamily="2" charset="2"/>
              </a:rPr>
              <a:t>interfaces for </a:t>
            </a:r>
            <a:r>
              <a:rPr lang="en-GB" sz="2000" kern="0" dirty="0" smtClean="0">
                <a:solidFill>
                  <a:srgbClr val="675C53"/>
                </a:solidFill>
                <a:latin typeface="Arial"/>
                <a:ea typeface="굴림" pitchFamily="34" charset="-127"/>
                <a:sym typeface="Wingdings" pitchFamily="2" charset="2"/>
              </a:rPr>
              <a:t>all the </a:t>
            </a:r>
            <a:r>
              <a:rPr lang="en-GB" sz="2000" kern="0" dirty="0" smtClean="0">
                <a:solidFill>
                  <a:srgbClr val="675C53"/>
                </a:solidFill>
                <a:latin typeface="Arial"/>
                <a:ea typeface="굴림" pitchFamily="34" charset="-127"/>
                <a:sym typeface="Wingdings" pitchFamily="2" charset="2"/>
              </a:rPr>
              <a:t>computerized interlocking </a:t>
            </a:r>
            <a:r>
              <a:rPr lang="en-GB" sz="2000" kern="0" dirty="0" smtClean="0">
                <a:solidFill>
                  <a:srgbClr val="675C53"/>
                </a:solidFill>
                <a:latin typeface="Arial"/>
                <a:ea typeface="굴림" pitchFamily="34" charset="-127"/>
                <a:sym typeface="Wingdings" pitchFamily="2" charset="2"/>
              </a:rPr>
              <a:t>systems (</a:t>
            </a:r>
            <a:r>
              <a:rPr lang="en-GB" kern="0" dirty="0" smtClean="0">
                <a:solidFill>
                  <a:srgbClr val="675C53"/>
                </a:solidFill>
                <a:latin typeface="Arial"/>
                <a:ea typeface="굴림" pitchFamily="34" charset="-127"/>
                <a:sym typeface="Wingdings" pitchFamily="2" charset="2"/>
              </a:rPr>
              <a:t>for all the suppliers</a:t>
            </a:r>
            <a:r>
              <a:rPr lang="en-GB" sz="2000" kern="0" dirty="0" smtClean="0">
                <a:solidFill>
                  <a:srgbClr val="675C53"/>
                </a:solidFill>
                <a:latin typeface="Arial"/>
                <a:ea typeface="굴림" pitchFamily="34" charset="-127"/>
                <a:sym typeface="Wingdings" pitchFamily="2" charset="2"/>
              </a:rPr>
              <a:t>)</a:t>
            </a:r>
          </a:p>
        </p:txBody>
      </p:sp>
      <p:sp>
        <p:nvSpPr>
          <p:cNvPr id="36" name="Rectangle 2"/>
          <p:cNvSpPr txBox="1">
            <a:spLocks noChangeArrowheads="1"/>
          </p:cNvSpPr>
          <p:nvPr/>
        </p:nvSpPr>
        <p:spPr bwMode="auto">
          <a:xfrm>
            <a:off x="238125" y="371653"/>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Architectures signalling choices </a:t>
            </a:r>
            <a:r>
              <a:rPr lang="en-GB" sz="3200" b="1" kern="0" dirty="0" smtClean="0">
                <a:solidFill>
                  <a:srgbClr val="506361"/>
                </a:solidFill>
                <a:latin typeface="Arial"/>
              </a:rPr>
              <a:t>specification </a:t>
            </a:r>
            <a:r>
              <a:rPr lang="en-GB" sz="3200" b="1" kern="0" dirty="0" smtClean="0">
                <a:solidFill>
                  <a:srgbClr val="506361"/>
                </a:solidFill>
                <a:latin typeface="Arial"/>
              </a:rPr>
              <a:t>requirement</a:t>
            </a:r>
            <a:endParaRPr lang="fr-FR" sz="3200" b="1" kern="0" dirty="0">
              <a:solidFill>
                <a:srgbClr val="506361"/>
              </a:solidFill>
              <a:latin typeface="Arial"/>
            </a:endParaRPr>
          </a:p>
        </p:txBody>
      </p:sp>
      <p:sp>
        <p:nvSpPr>
          <p:cNvPr id="37"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7</a:t>
            </a:fld>
            <a:endParaRPr lang="fr-FR"/>
          </a:p>
        </p:txBody>
      </p:sp>
      <p:sp>
        <p:nvSpPr>
          <p:cNvPr id="38"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39"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7</a:t>
            </a:fld>
            <a:endParaRPr lang="en-GB" sz="1000"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9"/>
          <p:cNvSpPr>
            <a:spLocks noChangeArrowheads="1"/>
          </p:cNvSpPr>
          <p:nvPr/>
        </p:nvSpPr>
        <p:spPr bwMode="auto">
          <a:xfrm>
            <a:off x="6372225" y="152400"/>
            <a:ext cx="2592388" cy="396875"/>
          </a:xfrm>
          <a:prstGeom prst="rect">
            <a:avLst/>
          </a:prstGeom>
          <a:noFill/>
          <a:ln w="9525">
            <a:noFill/>
            <a:miter lim="800000"/>
            <a:headEnd/>
            <a:tailEnd/>
          </a:ln>
        </p:spPr>
        <p:txBody>
          <a:bodyPr/>
          <a:lstStyle/>
          <a:p>
            <a:pPr algn="r" eaLnBrk="0" hangingPunct="0"/>
            <a:r>
              <a:rPr lang="fr-FR" altLang="ja-JP" sz="1400" b="1" i="1">
                <a:solidFill>
                  <a:schemeClr val="bg1"/>
                </a:solidFill>
                <a:ea typeface="MS PGothic" pitchFamily="34" charset="-128"/>
              </a:rPr>
              <a:t>Le débit des lignes</a:t>
            </a:r>
            <a:endParaRPr lang="fr-FR" sz="1400" b="1">
              <a:ea typeface="MS PGothic" pitchFamily="34" charset="-128"/>
            </a:endParaRPr>
          </a:p>
        </p:txBody>
      </p:sp>
      <p:grpSp>
        <p:nvGrpSpPr>
          <p:cNvPr id="2" name="Group 111"/>
          <p:cNvGrpSpPr>
            <a:grpSpLocks/>
          </p:cNvGrpSpPr>
          <p:nvPr/>
        </p:nvGrpSpPr>
        <p:grpSpPr bwMode="auto">
          <a:xfrm>
            <a:off x="444302" y="4223667"/>
            <a:ext cx="8699501" cy="1725613"/>
            <a:chOff x="98" y="3023"/>
            <a:chExt cx="5480" cy="1087"/>
          </a:xfrm>
        </p:grpSpPr>
        <p:sp>
          <p:nvSpPr>
            <p:cNvPr id="21510" name="Freeform 97"/>
            <p:cNvSpPr>
              <a:spLocks/>
            </p:cNvSpPr>
            <p:nvPr/>
          </p:nvSpPr>
          <p:spPr bwMode="auto">
            <a:xfrm>
              <a:off x="1610" y="3067"/>
              <a:ext cx="1451" cy="1043"/>
            </a:xfrm>
            <a:custGeom>
              <a:avLst/>
              <a:gdLst>
                <a:gd name="T0" fmla="*/ 0 w 1451"/>
                <a:gd name="T1" fmla="*/ 46 h 1043"/>
                <a:gd name="T2" fmla="*/ 0 w 1451"/>
                <a:gd name="T3" fmla="*/ 1043 h 1043"/>
                <a:gd name="T4" fmla="*/ 1451 w 1451"/>
                <a:gd name="T5" fmla="*/ 1043 h 1043"/>
                <a:gd name="T6" fmla="*/ 1451 w 1451"/>
                <a:gd name="T7" fmla="*/ 0 h 1043"/>
                <a:gd name="T8" fmla="*/ 0 60000 65536"/>
                <a:gd name="T9" fmla="*/ 0 60000 65536"/>
                <a:gd name="T10" fmla="*/ 0 60000 65536"/>
                <a:gd name="T11" fmla="*/ 0 60000 65536"/>
                <a:gd name="T12" fmla="*/ 0 w 1451"/>
                <a:gd name="T13" fmla="*/ 0 h 1043"/>
                <a:gd name="T14" fmla="*/ 1451 w 1451"/>
                <a:gd name="T15" fmla="*/ 1043 h 1043"/>
              </a:gdLst>
              <a:ahLst/>
              <a:cxnLst>
                <a:cxn ang="T8">
                  <a:pos x="T0" y="T1"/>
                </a:cxn>
                <a:cxn ang="T9">
                  <a:pos x="T2" y="T3"/>
                </a:cxn>
                <a:cxn ang="T10">
                  <a:pos x="T4" y="T5"/>
                </a:cxn>
                <a:cxn ang="T11">
                  <a:pos x="T6" y="T7"/>
                </a:cxn>
              </a:cxnLst>
              <a:rect l="T12" t="T13" r="T14" b="T15"/>
              <a:pathLst>
                <a:path w="1451" h="1043">
                  <a:moveTo>
                    <a:pt x="0" y="46"/>
                  </a:moveTo>
                  <a:lnTo>
                    <a:pt x="0" y="1043"/>
                  </a:lnTo>
                  <a:lnTo>
                    <a:pt x="1451" y="1043"/>
                  </a:lnTo>
                  <a:lnTo>
                    <a:pt x="1451" y="0"/>
                  </a:lnTo>
                </a:path>
              </a:pathLst>
            </a:custGeom>
            <a:noFill/>
            <a:ln w="9525">
              <a:solidFill>
                <a:schemeClr val="tx1"/>
              </a:solidFill>
              <a:round/>
              <a:headEnd/>
              <a:tailEnd/>
            </a:ln>
          </p:spPr>
          <p:txBody>
            <a:bodyPr/>
            <a:lstStyle/>
            <a:p>
              <a:endParaRPr lang="fr-FR"/>
            </a:p>
          </p:txBody>
        </p:sp>
        <p:sp>
          <p:nvSpPr>
            <p:cNvPr id="21511" name="Rectangle 98"/>
            <p:cNvSpPr>
              <a:spLocks noChangeArrowheads="1"/>
            </p:cNvSpPr>
            <p:nvPr/>
          </p:nvSpPr>
          <p:spPr bwMode="auto">
            <a:xfrm>
              <a:off x="1610" y="3748"/>
              <a:ext cx="1451" cy="362"/>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21512" name="Rectangle 99"/>
            <p:cNvSpPr>
              <a:spLocks noChangeArrowheads="1"/>
            </p:cNvSpPr>
            <p:nvPr/>
          </p:nvSpPr>
          <p:spPr bwMode="auto">
            <a:xfrm>
              <a:off x="1655" y="3113"/>
              <a:ext cx="1361" cy="544"/>
            </a:xfrm>
            <a:prstGeom prst="rect">
              <a:avLst/>
            </a:prstGeom>
            <a:solidFill>
              <a:srgbClr val="FFFF66"/>
            </a:solidFill>
            <a:ln w="9525">
              <a:solidFill>
                <a:schemeClr val="tx1"/>
              </a:solidFill>
              <a:miter lim="800000"/>
              <a:headEnd/>
              <a:tailEnd/>
            </a:ln>
          </p:spPr>
          <p:txBody>
            <a:bodyPr wrap="none" anchor="ctr"/>
            <a:lstStyle/>
            <a:p>
              <a:endParaRPr lang="fr-FR"/>
            </a:p>
          </p:txBody>
        </p:sp>
        <p:sp>
          <p:nvSpPr>
            <p:cNvPr id="21513" name="Line 100"/>
            <p:cNvSpPr>
              <a:spLocks noChangeShapeType="1"/>
            </p:cNvSpPr>
            <p:nvPr/>
          </p:nvSpPr>
          <p:spPr bwMode="auto">
            <a:xfrm flipH="1">
              <a:off x="1156" y="3838"/>
              <a:ext cx="454" cy="0"/>
            </a:xfrm>
            <a:prstGeom prst="line">
              <a:avLst/>
            </a:prstGeom>
            <a:noFill/>
            <a:ln w="9525">
              <a:solidFill>
                <a:schemeClr val="tx1"/>
              </a:solidFill>
              <a:round/>
              <a:headEnd/>
              <a:tailEnd type="stealth" w="lg" len="lg"/>
            </a:ln>
          </p:spPr>
          <p:txBody>
            <a:bodyPr/>
            <a:lstStyle/>
            <a:p>
              <a:endParaRPr lang="fr-FR"/>
            </a:p>
          </p:txBody>
        </p:sp>
        <p:sp>
          <p:nvSpPr>
            <p:cNvPr id="21514" name="Line 102"/>
            <p:cNvSpPr>
              <a:spLocks noChangeShapeType="1"/>
            </p:cNvSpPr>
            <p:nvPr/>
          </p:nvSpPr>
          <p:spPr bwMode="auto">
            <a:xfrm flipH="1">
              <a:off x="1156" y="3936"/>
              <a:ext cx="454" cy="0"/>
            </a:xfrm>
            <a:prstGeom prst="line">
              <a:avLst/>
            </a:prstGeom>
            <a:noFill/>
            <a:ln w="9525">
              <a:solidFill>
                <a:schemeClr val="tx1"/>
              </a:solidFill>
              <a:round/>
              <a:headEnd type="stealth" w="lg" len="lg"/>
              <a:tailEnd/>
            </a:ln>
          </p:spPr>
          <p:txBody>
            <a:bodyPr/>
            <a:lstStyle/>
            <a:p>
              <a:endParaRPr lang="fr-FR"/>
            </a:p>
          </p:txBody>
        </p:sp>
        <p:sp>
          <p:nvSpPr>
            <p:cNvPr id="21515" name="Line 103"/>
            <p:cNvSpPr>
              <a:spLocks noChangeShapeType="1"/>
            </p:cNvSpPr>
            <p:nvPr/>
          </p:nvSpPr>
          <p:spPr bwMode="auto">
            <a:xfrm flipH="1">
              <a:off x="1156" y="4053"/>
              <a:ext cx="454" cy="0"/>
            </a:xfrm>
            <a:prstGeom prst="line">
              <a:avLst/>
            </a:prstGeom>
            <a:noFill/>
            <a:ln w="9525">
              <a:solidFill>
                <a:schemeClr val="tx1"/>
              </a:solidFill>
              <a:round/>
              <a:headEnd type="stealth" w="lg" len="lg"/>
              <a:tailEnd type="stealth" w="lg" len="lg"/>
            </a:ln>
          </p:spPr>
          <p:txBody>
            <a:bodyPr/>
            <a:lstStyle/>
            <a:p>
              <a:endParaRPr lang="fr-FR"/>
            </a:p>
          </p:txBody>
        </p:sp>
        <p:sp>
          <p:nvSpPr>
            <p:cNvPr id="21516" name="Text Box 104"/>
            <p:cNvSpPr txBox="1">
              <a:spLocks noChangeArrowheads="1"/>
            </p:cNvSpPr>
            <p:nvPr/>
          </p:nvSpPr>
          <p:spPr bwMode="auto">
            <a:xfrm>
              <a:off x="3421" y="3085"/>
              <a:ext cx="2157" cy="407"/>
            </a:xfrm>
            <a:prstGeom prst="rect">
              <a:avLst/>
            </a:prstGeom>
            <a:noFill/>
            <a:ln w="9525">
              <a:noFill/>
              <a:miter lim="800000"/>
              <a:headEnd/>
              <a:tailEnd/>
            </a:ln>
          </p:spPr>
          <p:txBody>
            <a:bodyPr wrap="square">
              <a:spAutoFit/>
            </a:bodyPr>
            <a:lstStyle/>
            <a:p>
              <a:pPr>
                <a:spcBef>
                  <a:spcPct val="50000"/>
                </a:spcBef>
              </a:pPr>
              <a:r>
                <a:rPr lang="en-GB" sz="1800" dirty="0">
                  <a:latin typeface="Arial Narrow" pitchFamily="34" charset="0"/>
                </a:rPr>
                <a:t>Functional Specification written by the Infrastructure </a:t>
              </a:r>
              <a:r>
                <a:rPr lang="en-GB" sz="1800" dirty="0" smtClean="0">
                  <a:latin typeface="Arial Narrow" pitchFamily="34" charset="0"/>
                </a:rPr>
                <a:t>Manager [why, what]</a:t>
              </a:r>
              <a:endParaRPr lang="en-GB" sz="1800" dirty="0">
                <a:latin typeface="Arial Narrow" pitchFamily="34" charset="0"/>
              </a:endParaRPr>
            </a:p>
          </p:txBody>
        </p:sp>
        <p:sp>
          <p:nvSpPr>
            <p:cNvPr id="21517" name="Text Box 105"/>
            <p:cNvSpPr txBox="1">
              <a:spLocks noChangeArrowheads="1"/>
            </p:cNvSpPr>
            <p:nvPr/>
          </p:nvSpPr>
          <p:spPr bwMode="auto">
            <a:xfrm>
              <a:off x="3568" y="3673"/>
              <a:ext cx="2010" cy="407"/>
            </a:xfrm>
            <a:prstGeom prst="rect">
              <a:avLst/>
            </a:prstGeom>
            <a:noFill/>
            <a:ln w="9525">
              <a:noFill/>
              <a:miter lim="800000"/>
              <a:headEnd/>
              <a:tailEnd/>
            </a:ln>
          </p:spPr>
          <p:txBody>
            <a:bodyPr wrap="square">
              <a:spAutoFit/>
            </a:bodyPr>
            <a:lstStyle/>
            <a:p>
              <a:pPr>
                <a:spcBef>
                  <a:spcPct val="50000"/>
                </a:spcBef>
              </a:pPr>
              <a:r>
                <a:rPr lang="en-GB" sz="1800" dirty="0">
                  <a:latin typeface="Arial Narrow" pitchFamily="34" charset="0"/>
                </a:rPr>
                <a:t>Hardware </a:t>
              </a:r>
              <a:r>
                <a:rPr lang="en-GB" sz="1800" dirty="0" smtClean="0">
                  <a:latin typeface="Arial Narrow" pitchFamily="34" charset="0"/>
                </a:rPr>
                <a:t>and Basic software - Realisation </a:t>
              </a:r>
              <a:r>
                <a:rPr lang="en-GB" sz="1800" dirty="0">
                  <a:latin typeface="Arial Narrow" pitchFamily="34" charset="0"/>
                </a:rPr>
                <a:t>by the </a:t>
              </a:r>
              <a:r>
                <a:rPr lang="en-GB" sz="1800" dirty="0" smtClean="0">
                  <a:latin typeface="Arial Narrow" pitchFamily="34" charset="0"/>
                </a:rPr>
                <a:t>Suppliers [how]</a:t>
              </a:r>
              <a:endParaRPr lang="en-GB" sz="1800" dirty="0">
                <a:latin typeface="Arial Narrow" pitchFamily="34" charset="0"/>
              </a:endParaRPr>
            </a:p>
          </p:txBody>
        </p:sp>
        <p:sp>
          <p:nvSpPr>
            <p:cNvPr id="21518" name="Line 106"/>
            <p:cNvSpPr>
              <a:spLocks noChangeShapeType="1"/>
            </p:cNvSpPr>
            <p:nvPr/>
          </p:nvSpPr>
          <p:spPr bwMode="auto">
            <a:xfrm flipH="1">
              <a:off x="2653" y="3294"/>
              <a:ext cx="862" cy="91"/>
            </a:xfrm>
            <a:prstGeom prst="line">
              <a:avLst/>
            </a:prstGeom>
            <a:noFill/>
            <a:ln w="9525">
              <a:solidFill>
                <a:schemeClr val="tx1"/>
              </a:solidFill>
              <a:round/>
              <a:headEnd/>
              <a:tailEnd type="arrow" w="lg" len="lg"/>
            </a:ln>
          </p:spPr>
          <p:txBody>
            <a:bodyPr/>
            <a:lstStyle/>
            <a:p>
              <a:endParaRPr lang="fr-FR"/>
            </a:p>
          </p:txBody>
        </p:sp>
        <p:sp>
          <p:nvSpPr>
            <p:cNvPr id="21519" name="Line 107"/>
            <p:cNvSpPr>
              <a:spLocks noChangeShapeType="1"/>
            </p:cNvSpPr>
            <p:nvPr/>
          </p:nvSpPr>
          <p:spPr bwMode="auto">
            <a:xfrm flipH="1">
              <a:off x="2699" y="3793"/>
              <a:ext cx="862" cy="91"/>
            </a:xfrm>
            <a:prstGeom prst="line">
              <a:avLst/>
            </a:prstGeom>
            <a:noFill/>
            <a:ln w="9525">
              <a:solidFill>
                <a:schemeClr val="tx1"/>
              </a:solidFill>
              <a:round/>
              <a:headEnd/>
              <a:tailEnd type="arrow" w="lg" len="lg"/>
            </a:ln>
          </p:spPr>
          <p:txBody>
            <a:bodyPr/>
            <a:lstStyle/>
            <a:p>
              <a:endParaRPr lang="fr-FR"/>
            </a:p>
          </p:txBody>
        </p:sp>
        <p:sp>
          <p:nvSpPr>
            <p:cNvPr id="21520" name="Line 108"/>
            <p:cNvSpPr>
              <a:spLocks noChangeShapeType="1"/>
            </p:cNvSpPr>
            <p:nvPr/>
          </p:nvSpPr>
          <p:spPr bwMode="auto">
            <a:xfrm>
              <a:off x="1519" y="3702"/>
              <a:ext cx="1633" cy="0"/>
            </a:xfrm>
            <a:prstGeom prst="line">
              <a:avLst/>
            </a:prstGeom>
            <a:noFill/>
            <a:ln w="9525">
              <a:solidFill>
                <a:srgbClr val="FF0000"/>
              </a:solidFill>
              <a:prstDash val="lgDashDot"/>
              <a:round/>
              <a:headEnd/>
              <a:tailEnd/>
            </a:ln>
          </p:spPr>
          <p:txBody>
            <a:bodyPr/>
            <a:lstStyle/>
            <a:p>
              <a:endParaRPr lang="fr-FR"/>
            </a:p>
          </p:txBody>
        </p:sp>
        <p:sp>
          <p:nvSpPr>
            <p:cNvPr id="21521" name="Text Box 109"/>
            <p:cNvSpPr txBox="1">
              <a:spLocks noChangeArrowheads="1"/>
            </p:cNvSpPr>
            <p:nvPr/>
          </p:nvSpPr>
          <p:spPr bwMode="auto">
            <a:xfrm>
              <a:off x="98" y="3023"/>
              <a:ext cx="1361" cy="756"/>
            </a:xfrm>
            <a:prstGeom prst="rect">
              <a:avLst/>
            </a:prstGeom>
            <a:noFill/>
            <a:ln w="9525">
              <a:noFill/>
              <a:miter lim="800000"/>
              <a:headEnd/>
              <a:tailEnd/>
            </a:ln>
          </p:spPr>
          <p:txBody>
            <a:bodyPr>
              <a:spAutoFit/>
            </a:bodyPr>
            <a:lstStyle/>
            <a:p>
              <a:pPr>
                <a:spcBef>
                  <a:spcPct val="50000"/>
                </a:spcBef>
              </a:pPr>
              <a:r>
                <a:rPr lang="en-GB" sz="1800" dirty="0">
                  <a:latin typeface="Arial Narrow" pitchFamily="34" charset="0"/>
                </a:rPr>
                <a:t>Formal </a:t>
              </a:r>
              <a:r>
                <a:rPr lang="en-GB" sz="1800" dirty="0" smtClean="0">
                  <a:latin typeface="Arial Narrow" pitchFamily="34" charset="0"/>
                </a:rPr>
                <a:t>interface language (how to interpret, how to be written)</a:t>
              </a:r>
              <a:endParaRPr lang="en-GB" sz="1800" dirty="0">
                <a:latin typeface="Arial Narrow" pitchFamily="34" charset="0"/>
              </a:endParaRPr>
            </a:p>
          </p:txBody>
        </p:sp>
        <p:sp>
          <p:nvSpPr>
            <p:cNvPr id="21522" name="Freeform 110"/>
            <p:cNvSpPr>
              <a:spLocks/>
            </p:cNvSpPr>
            <p:nvPr/>
          </p:nvSpPr>
          <p:spPr bwMode="auto">
            <a:xfrm>
              <a:off x="884" y="3385"/>
              <a:ext cx="545" cy="317"/>
            </a:xfrm>
            <a:custGeom>
              <a:avLst/>
              <a:gdLst>
                <a:gd name="T0" fmla="*/ 0 w 545"/>
                <a:gd name="T1" fmla="*/ 0 h 317"/>
                <a:gd name="T2" fmla="*/ 0 w 545"/>
                <a:gd name="T3" fmla="*/ 317 h 317"/>
                <a:gd name="T4" fmla="*/ 545 w 545"/>
                <a:gd name="T5" fmla="*/ 317 h 317"/>
                <a:gd name="T6" fmla="*/ 0 60000 65536"/>
                <a:gd name="T7" fmla="*/ 0 60000 65536"/>
                <a:gd name="T8" fmla="*/ 0 60000 65536"/>
                <a:gd name="T9" fmla="*/ 0 w 545"/>
                <a:gd name="T10" fmla="*/ 0 h 317"/>
                <a:gd name="T11" fmla="*/ 545 w 545"/>
                <a:gd name="T12" fmla="*/ 317 h 317"/>
              </a:gdLst>
              <a:ahLst/>
              <a:cxnLst>
                <a:cxn ang="T6">
                  <a:pos x="T0" y="T1"/>
                </a:cxn>
                <a:cxn ang="T7">
                  <a:pos x="T2" y="T3"/>
                </a:cxn>
                <a:cxn ang="T8">
                  <a:pos x="T4" y="T5"/>
                </a:cxn>
              </a:cxnLst>
              <a:rect l="T9" t="T10" r="T11" b="T12"/>
              <a:pathLst>
                <a:path w="545" h="317">
                  <a:moveTo>
                    <a:pt x="0" y="0"/>
                  </a:moveTo>
                  <a:lnTo>
                    <a:pt x="0" y="317"/>
                  </a:lnTo>
                  <a:lnTo>
                    <a:pt x="545" y="317"/>
                  </a:lnTo>
                </a:path>
              </a:pathLst>
            </a:custGeom>
            <a:noFill/>
            <a:ln w="9525">
              <a:solidFill>
                <a:schemeClr val="tx1"/>
              </a:solidFill>
              <a:round/>
              <a:headEnd/>
              <a:tailEnd type="arrow" w="lg" len="lg"/>
            </a:ln>
          </p:spPr>
          <p:txBody>
            <a:bodyPr/>
            <a:lstStyle/>
            <a:p>
              <a:endParaRPr lang="fr-FR"/>
            </a:p>
          </p:txBody>
        </p:sp>
      </p:grpSp>
      <p:sp>
        <p:nvSpPr>
          <p:cNvPr id="21509" name="Rectangle 3"/>
          <p:cNvSpPr>
            <a:spLocks noChangeArrowheads="1"/>
          </p:cNvSpPr>
          <p:nvPr/>
        </p:nvSpPr>
        <p:spPr bwMode="auto">
          <a:xfrm>
            <a:off x="640452" y="1724023"/>
            <a:ext cx="8313370" cy="3184525"/>
          </a:xfrm>
          <a:prstGeom prst="rect">
            <a:avLst/>
          </a:prstGeom>
          <a:noFill/>
          <a:ln w="9525">
            <a:noFill/>
            <a:miter lim="800000"/>
            <a:headEnd/>
            <a:tailEnd/>
          </a:ln>
        </p:spPr>
        <p:txBody>
          <a:bodyPr/>
          <a:lstStyle/>
          <a:p>
            <a:pPr marL="342900" indent="-342900">
              <a:lnSpc>
                <a:spcPct val="90000"/>
              </a:lnSpc>
              <a:spcBef>
                <a:spcPct val="20000"/>
              </a:spcBef>
              <a:buClr>
                <a:schemeClr val="folHlink"/>
              </a:buClr>
              <a:buFont typeface="Wingdings" pitchFamily="2" charset="2"/>
              <a:buChar char="à"/>
            </a:pPr>
            <a:r>
              <a:rPr lang="en-GB" sz="2000" kern="0" dirty="0" smtClean="0">
                <a:solidFill>
                  <a:srgbClr val="675C53"/>
                </a:solidFill>
                <a:latin typeface="Arial"/>
                <a:ea typeface="굴림" pitchFamily="34" charset="-127"/>
                <a:sym typeface="Wingdings" pitchFamily="2" charset="2"/>
              </a:rPr>
              <a:t>The onboard safety functions have to be tested  after each modification (evolution) : expensive</a:t>
            </a:r>
            <a:endParaRPr lang="de-DE" sz="2000" kern="0" dirty="0" smtClean="0">
              <a:solidFill>
                <a:srgbClr val="675C53"/>
              </a:solidFill>
              <a:latin typeface="Arial"/>
              <a:ea typeface="굴림" pitchFamily="34" charset="-127"/>
              <a:sym typeface="Wingdings" pitchFamily="2" charset="2"/>
            </a:endParaRPr>
          </a:p>
          <a:p>
            <a:pPr marL="342900" indent="-342900">
              <a:lnSpc>
                <a:spcPct val="90000"/>
              </a:lnSpc>
              <a:spcBef>
                <a:spcPct val="20000"/>
              </a:spcBef>
              <a:buClr>
                <a:schemeClr val="folHlink"/>
              </a:buClr>
              <a:buFont typeface="Wingdings" pitchFamily="2" charset="2"/>
              <a:buChar char="à"/>
            </a:pPr>
            <a:r>
              <a:rPr lang="en-GB" sz="2000" kern="0" dirty="0" smtClean="0">
                <a:solidFill>
                  <a:srgbClr val="675C53"/>
                </a:solidFill>
                <a:latin typeface="Arial"/>
                <a:ea typeface="굴림" pitchFamily="34" charset="-127"/>
                <a:sym typeface="Wingdings" pitchFamily="2" charset="2"/>
              </a:rPr>
              <a:t>The target machine could be designed to:</a:t>
            </a:r>
          </a:p>
          <a:p>
            <a:pPr marL="742950" lvl="1" indent="-285750">
              <a:lnSpc>
                <a:spcPct val="90000"/>
              </a:lnSpc>
              <a:spcBef>
                <a:spcPct val="20000"/>
              </a:spcBef>
              <a:buClr>
                <a:srgbClr val="000066"/>
              </a:buClr>
              <a:buFont typeface="Arial" pitchFamily="34" charset="0"/>
              <a:buChar char="–"/>
            </a:pPr>
            <a:r>
              <a:rPr lang="en-GB" kern="0" dirty="0" smtClean="0">
                <a:solidFill>
                  <a:srgbClr val="675C53"/>
                </a:solidFill>
                <a:latin typeface="Arial"/>
                <a:ea typeface="굴림" pitchFamily="34" charset="-127"/>
                <a:sym typeface="Wingdings" pitchFamily="2" charset="2"/>
              </a:rPr>
              <a:t>realize a clear separation between “hardware and basic software” and “functional software” </a:t>
            </a:r>
            <a:r>
              <a:rPr lang="en-GB" kern="0" dirty="0" smtClean="0">
                <a:solidFill>
                  <a:srgbClr val="675C53"/>
                </a:solidFill>
                <a:latin typeface="Arial"/>
                <a:ea typeface="굴림" pitchFamily="34" charset="-127"/>
                <a:sym typeface="Symbol" pitchFamily="18" charset="2"/>
              </a:rPr>
              <a:t> </a:t>
            </a:r>
            <a:r>
              <a:rPr lang="en-GB" u="sng" kern="0" dirty="0" smtClean="0">
                <a:solidFill>
                  <a:srgbClr val="675C53"/>
                </a:solidFill>
                <a:latin typeface="Arial"/>
                <a:ea typeface="굴림" pitchFamily="34" charset="-127"/>
                <a:sym typeface="Wingdings" pitchFamily="2" charset="2"/>
              </a:rPr>
              <a:t>Formal interpretable language</a:t>
            </a:r>
          </a:p>
          <a:p>
            <a:pPr marL="742950" lvl="1" indent="-285750">
              <a:lnSpc>
                <a:spcPct val="90000"/>
              </a:lnSpc>
              <a:spcBef>
                <a:spcPct val="20000"/>
              </a:spcBef>
              <a:buClr>
                <a:srgbClr val="000066"/>
              </a:buClr>
              <a:buFont typeface="Arial" pitchFamily="34" charset="0"/>
              <a:buChar char="–"/>
            </a:pPr>
            <a:r>
              <a:rPr lang="en-GB" kern="0" dirty="0" smtClean="0">
                <a:solidFill>
                  <a:srgbClr val="675C53"/>
                </a:solidFill>
                <a:latin typeface="Arial"/>
                <a:ea typeface="굴림" pitchFamily="34" charset="-127"/>
                <a:sym typeface="Wingdings" pitchFamily="2" charset="2"/>
              </a:rPr>
              <a:t>allow the formal validation of the functional software in the onboard environment </a:t>
            </a:r>
            <a:r>
              <a:rPr lang="en-GB" kern="0" dirty="0" smtClean="0">
                <a:solidFill>
                  <a:srgbClr val="675C53"/>
                </a:solidFill>
                <a:latin typeface="Arial"/>
                <a:ea typeface="굴림" pitchFamily="34" charset="-127"/>
                <a:sym typeface="Symbol" pitchFamily="18" charset="2"/>
              </a:rPr>
              <a:t></a:t>
            </a:r>
            <a:r>
              <a:rPr lang="en-GB" kern="0" dirty="0" smtClean="0">
                <a:solidFill>
                  <a:srgbClr val="675C53"/>
                </a:solidFill>
                <a:latin typeface="Arial"/>
                <a:ea typeface="굴림" pitchFamily="34" charset="-127"/>
                <a:sym typeface="Wingdings" pitchFamily="2" charset="2"/>
              </a:rPr>
              <a:t> the method has to be applicable by railway team</a:t>
            </a:r>
          </a:p>
        </p:txBody>
      </p:sp>
      <p:sp>
        <p:nvSpPr>
          <p:cNvPr id="21" name="Rectangle 2"/>
          <p:cNvSpPr txBox="1">
            <a:spLocks noChangeArrowheads="1"/>
          </p:cNvSpPr>
          <p:nvPr/>
        </p:nvSpPr>
        <p:spPr bwMode="auto">
          <a:xfrm>
            <a:off x="238125" y="371653"/>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Architectures signalling choices </a:t>
            </a:r>
            <a:r>
              <a:rPr lang="en-GB" sz="3200" b="1" kern="0" dirty="0" smtClean="0">
                <a:solidFill>
                  <a:srgbClr val="506361"/>
                </a:solidFill>
                <a:latin typeface="Arial"/>
              </a:rPr>
              <a:t>specification </a:t>
            </a:r>
            <a:r>
              <a:rPr lang="en-GB" sz="3200" b="1" kern="0" dirty="0" smtClean="0">
                <a:solidFill>
                  <a:srgbClr val="506361"/>
                </a:solidFill>
                <a:latin typeface="Arial"/>
              </a:rPr>
              <a:t>requirement</a:t>
            </a:r>
            <a:endParaRPr lang="fr-FR" sz="3200" b="1" kern="0" dirty="0">
              <a:solidFill>
                <a:srgbClr val="506361"/>
              </a:solidFill>
              <a:latin typeface="Arial"/>
            </a:endParaRPr>
          </a:p>
        </p:txBody>
      </p:sp>
      <p:sp>
        <p:nvSpPr>
          <p:cNvPr id="22" name="Text Box 109"/>
          <p:cNvSpPr txBox="1">
            <a:spLocks noChangeArrowheads="1"/>
          </p:cNvSpPr>
          <p:nvPr/>
        </p:nvSpPr>
        <p:spPr bwMode="auto">
          <a:xfrm>
            <a:off x="438969" y="5473799"/>
            <a:ext cx="2160588" cy="369332"/>
          </a:xfrm>
          <a:prstGeom prst="rect">
            <a:avLst/>
          </a:prstGeom>
          <a:noFill/>
          <a:ln w="9525">
            <a:noFill/>
            <a:miter lim="800000"/>
            <a:headEnd/>
            <a:tailEnd/>
          </a:ln>
        </p:spPr>
        <p:txBody>
          <a:bodyPr>
            <a:spAutoFit/>
          </a:bodyPr>
          <a:lstStyle/>
          <a:p>
            <a:pPr>
              <a:spcBef>
                <a:spcPct val="50000"/>
              </a:spcBef>
            </a:pPr>
            <a:r>
              <a:rPr lang="en-GB" sz="1800" dirty="0">
                <a:latin typeface="Arial Narrow" pitchFamily="34" charset="0"/>
              </a:rPr>
              <a:t>Formal </a:t>
            </a:r>
            <a:r>
              <a:rPr lang="en-GB" sz="1800" dirty="0" smtClean="0">
                <a:latin typeface="Arial Narrow" pitchFamily="34" charset="0"/>
              </a:rPr>
              <a:t>interfaces</a:t>
            </a:r>
            <a:endParaRPr lang="en-GB" sz="1800" dirty="0">
              <a:latin typeface="Arial Narrow" pitchFamily="34" charset="0"/>
            </a:endParaRPr>
          </a:p>
        </p:txBody>
      </p:sp>
      <p:sp>
        <p:nvSpPr>
          <p:cNvPr id="23"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8</a:t>
            </a:fld>
            <a:endParaRPr lang="fr-FR"/>
          </a:p>
        </p:txBody>
      </p:sp>
      <p:sp>
        <p:nvSpPr>
          <p:cNvPr id="24"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25"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8</a:t>
            </a:fld>
            <a:endParaRPr lang="en-GB" sz="1000" dirty="0">
              <a:solidFill>
                <a:schemeClr val="bg1"/>
              </a:solidFill>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AutoShape 4"/>
          <p:cNvSpPr>
            <a:spLocks noChangeAspect="1" noChangeArrowheads="1"/>
          </p:cNvSpPr>
          <p:nvPr/>
        </p:nvSpPr>
        <p:spPr bwMode="auto">
          <a:xfrm>
            <a:off x="1258888" y="2168525"/>
            <a:ext cx="6697662" cy="3956050"/>
          </a:xfrm>
          <a:prstGeom prst="rect">
            <a:avLst/>
          </a:prstGeom>
          <a:noFill/>
          <a:ln w="9525">
            <a:noFill/>
            <a:miter lim="800000"/>
            <a:headEnd/>
            <a:tailEnd/>
          </a:ln>
        </p:spPr>
        <p:txBody>
          <a:bodyPr/>
          <a:lstStyle/>
          <a:p>
            <a:pPr eaLnBrk="0" hangingPunct="0"/>
            <a:endParaRPr lang="en-GB" sz="1800">
              <a:latin typeface="Times" pitchFamily="18" charset="0"/>
            </a:endParaRPr>
          </a:p>
        </p:txBody>
      </p:sp>
      <p:sp>
        <p:nvSpPr>
          <p:cNvPr id="50179" name="Text Box 5"/>
          <p:cNvSpPr txBox="1">
            <a:spLocks noChangeArrowheads="1"/>
          </p:cNvSpPr>
          <p:nvPr/>
        </p:nvSpPr>
        <p:spPr bwMode="auto">
          <a:xfrm>
            <a:off x="3194050" y="2595563"/>
            <a:ext cx="2673350" cy="844550"/>
          </a:xfrm>
          <a:prstGeom prst="rect">
            <a:avLst/>
          </a:prstGeom>
          <a:solidFill>
            <a:srgbClr val="FFFFFF"/>
          </a:solidFill>
          <a:ln w="9525">
            <a:solidFill>
              <a:srgbClr val="000000"/>
            </a:solidFill>
            <a:prstDash val="sysDot"/>
            <a:miter lim="800000"/>
            <a:headEnd/>
            <a:tailEnd/>
          </a:ln>
        </p:spPr>
        <p:txBody>
          <a:bodyPr/>
          <a:lstStyle/>
          <a:p>
            <a:pPr algn="ctr" eaLnBrk="0" hangingPunct="0"/>
            <a:endParaRPr lang="en-GB" sz="2400">
              <a:latin typeface="Times" pitchFamily="18" charset="0"/>
            </a:endParaRPr>
          </a:p>
        </p:txBody>
      </p:sp>
      <p:sp>
        <p:nvSpPr>
          <p:cNvPr id="50180" name="Text Box 6"/>
          <p:cNvSpPr txBox="1">
            <a:spLocks noChangeArrowheads="1"/>
          </p:cNvSpPr>
          <p:nvPr/>
        </p:nvSpPr>
        <p:spPr bwMode="auto">
          <a:xfrm>
            <a:off x="1308100" y="2576513"/>
            <a:ext cx="1295400" cy="1016000"/>
          </a:xfrm>
          <a:prstGeom prst="rect">
            <a:avLst/>
          </a:prstGeom>
          <a:solidFill>
            <a:srgbClr val="FFFFFF"/>
          </a:solidFill>
          <a:ln w="9525">
            <a:solidFill>
              <a:srgbClr val="000000"/>
            </a:solidFill>
            <a:prstDash val="sysDot"/>
            <a:miter lim="800000"/>
            <a:headEnd/>
            <a:tailEnd/>
          </a:ln>
        </p:spPr>
        <p:txBody>
          <a:bodyPr/>
          <a:lstStyle/>
          <a:p>
            <a:pPr eaLnBrk="0" hangingPunct="0"/>
            <a:endParaRPr lang="en-GB" sz="2400">
              <a:latin typeface="Times" pitchFamily="18" charset="0"/>
            </a:endParaRPr>
          </a:p>
        </p:txBody>
      </p:sp>
      <p:sp>
        <p:nvSpPr>
          <p:cNvPr id="50181" name="Text Box 7"/>
          <p:cNvSpPr txBox="1">
            <a:spLocks noChangeArrowheads="1"/>
          </p:cNvSpPr>
          <p:nvPr/>
        </p:nvSpPr>
        <p:spPr bwMode="auto">
          <a:xfrm>
            <a:off x="6469063" y="2581275"/>
            <a:ext cx="1296987" cy="1016000"/>
          </a:xfrm>
          <a:prstGeom prst="rect">
            <a:avLst/>
          </a:prstGeom>
          <a:solidFill>
            <a:srgbClr val="FFFFFF"/>
          </a:solidFill>
          <a:ln w="9525">
            <a:solidFill>
              <a:srgbClr val="000000"/>
            </a:solidFill>
            <a:prstDash val="sysDot"/>
            <a:miter lim="800000"/>
            <a:headEnd/>
            <a:tailEnd/>
          </a:ln>
        </p:spPr>
        <p:txBody>
          <a:bodyPr/>
          <a:lstStyle/>
          <a:p>
            <a:pPr eaLnBrk="0" hangingPunct="0"/>
            <a:endParaRPr lang="en-GB" sz="2400">
              <a:latin typeface="Times" pitchFamily="18" charset="0"/>
            </a:endParaRPr>
          </a:p>
        </p:txBody>
      </p:sp>
      <p:sp>
        <p:nvSpPr>
          <p:cNvPr id="50182" name="Text Box 8"/>
          <p:cNvSpPr txBox="1">
            <a:spLocks noChangeArrowheads="1"/>
          </p:cNvSpPr>
          <p:nvPr/>
        </p:nvSpPr>
        <p:spPr bwMode="auto">
          <a:xfrm>
            <a:off x="3067050" y="3644899"/>
            <a:ext cx="2959968" cy="1205979"/>
          </a:xfrm>
          <a:prstGeom prst="rect">
            <a:avLst/>
          </a:prstGeom>
          <a:solidFill>
            <a:schemeClr val="accent1"/>
          </a:solidFill>
          <a:ln w="9525">
            <a:solidFill>
              <a:schemeClr val="accent2"/>
            </a:solidFill>
            <a:miter lim="800000"/>
            <a:headEnd/>
            <a:tailEnd/>
          </a:ln>
        </p:spPr>
        <p:txBody>
          <a:bodyPr/>
          <a:lstStyle/>
          <a:p>
            <a:pPr eaLnBrk="0" hangingPunct="0"/>
            <a:r>
              <a:rPr lang="en-US" sz="1600" dirty="0"/>
              <a:t>Hardware and software supporting the execution of the functionalities with the right safety level</a:t>
            </a:r>
            <a:endParaRPr lang="en-US" sz="1600" dirty="0">
              <a:latin typeface="Times" pitchFamily="18" charset="0"/>
            </a:endParaRPr>
          </a:p>
        </p:txBody>
      </p:sp>
      <p:sp>
        <p:nvSpPr>
          <p:cNvPr id="50183" name="Freeform 9"/>
          <p:cNvSpPr>
            <a:spLocks/>
          </p:cNvSpPr>
          <p:nvPr/>
        </p:nvSpPr>
        <p:spPr bwMode="auto">
          <a:xfrm>
            <a:off x="3067050" y="2576513"/>
            <a:ext cx="2933700" cy="2274366"/>
          </a:xfrm>
          <a:custGeom>
            <a:avLst/>
            <a:gdLst>
              <a:gd name="T0" fmla="*/ 0 w 3975"/>
              <a:gd name="T1" fmla="*/ 8865 h 2079"/>
              <a:gd name="T2" fmla="*/ 0 w 3975"/>
              <a:gd name="T3" fmla="*/ 1843087 h 2079"/>
              <a:gd name="T4" fmla="*/ 2933700 w 3975"/>
              <a:gd name="T5" fmla="*/ 1843087 h 2079"/>
              <a:gd name="T6" fmla="*/ 2933700 w 3975"/>
              <a:gd name="T7" fmla="*/ 0 h 2079"/>
              <a:gd name="T8" fmla="*/ 0 60000 65536"/>
              <a:gd name="T9" fmla="*/ 0 60000 65536"/>
              <a:gd name="T10" fmla="*/ 0 60000 65536"/>
              <a:gd name="T11" fmla="*/ 0 60000 65536"/>
              <a:gd name="T12" fmla="*/ 0 w 3975"/>
              <a:gd name="T13" fmla="*/ 0 h 2079"/>
              <a:gd name="T14" fmla="*/ 3975 w 3975"/>
              <a:gd name="T15" fmla="*/ 2079 h 2079"/>
            </a:gdLst>
            <a:ahLst/>
            <a:cxnLst>
              <a:cxn ang="T8">
                <a:pos x="T0" y="T1"/>
              </a:cxn>
              <a:cxn ang="T9">
                <a:pos x="T2" y="T3"/>
              </a:cxn>
              <a:cxn ang="T10">
                <a:pos x="T4" y="T5"/>
              </a:cxn>
              <a:cxn ang="T11">
                <a:pos x="T6" y="T7"/>
              </a:cxn>
            </a:cxnLst>
            <a:rect l="T12" t="T13" r="T14" b="T15"/>
            <a:pathLst>
              <a:path w="3975" h="2079">
                <a:moveTo>
                  <a:pt x="0" y="10"/>
                </a:moveTo>
                <a:lnTo>
                  <a:pt x="0" y="2079"/>
                </a:lnTo>
                <a:lnTo>
                  <a:pt x="3975" y="2079"/>
                </a:lnTo>
                <a:lnTo>
                  <a:pt x="3975" y="0"/>
                </a:lnTo>
              </a:path>
            </a:pathLst>
          </a:custGeom>
          <a:noFill/>
          <a:ln w="28575">
            <a:solidFill>
              <a:schemeClr val="accent2"/>
            </a:solidFill>
            <a:round/>
            <a:headEnd/>
            <a:tailEnd/>
          </a:ln>
        </p:spPr>
        <p:txBody>
          <a:bodyPr/>
          <a:lstStyle/>
          <a:p>
            <a:pPr eaLnBrk="0" hangingPunct="0"/>
            <a:endParaRPr lang="fr-FR" sz="2400">
              <a:latin typeface="Times" pitchFamily="18" charset="0"/>
            </a:endParaRPr>
          </a:p>
        </p:txBody>
      </p:sp>
      <p:sp>
        <p:nvSpPr>
          <p:cNvPr id="50184" name="AutoShape 10"/>
          <p:cNvSpPr>
            <a:spLocks noChangeArrowheads="1"/>
          </p:cNvSpPr>
          <p:nvPr/>
        </p:nvSpPr>
        <p:spPr bwMode="auto">
          <a:xfrm>
            <a:off x="2603500" y="2776538"/>
            <a:ext cx="584200" cy="557212"/>
          </a:xfrm>
          <a:prstGeom prst="rightArrow">
            <a:avLst>
              <a:gd name="adj1" fmla="val 50000"/>
              <a:gd name="adj2" fmla="val 26211"/>
            </a:avLst>
          </a:prstGeom>
          <a:solidFill>
            <a:srgbClr val="FFFFFF"/>
          </a:solidFill>
          <a:ln w="9525">
            <a:solidFill>
              <a:srgbClr val="000000"/>
            </a:solidFill>
            <a:prstDash val="sysDot"/>
            <a:miter lim="800000"/>
            <a:headEnd/>
            <a:tailEnd/>
          </a:ln>
        </p:spPr>
        <p:txBody>
          <a:bodyPr/>
          <a:lstStyle/>
          <a:p>
            <a:pPr eaLnBrk="0" hangingPunct="0"/>
            <a:endParaRPr lang="en-GB" sz="1800">
              <a:latin typeface="Times" pitchFamily="18" charset="0"/>
            </a:endParaRPr>
          </a:p>
        </p:txBody>
      </p:sp>
      <p:sp>
        <p:nvSpPr>
          <p:cNvPr id="50185" name="AutoShape 11"/>
          <p:cNvSpPr>
            <a:spLocks noChangeArrowheads="1"/>
          </p:cNvSpPr>
          <p:nvPr/>
        </p:nvSpPr>
        <p:spPr bwMode="auto">
          <a:xfrm>
            <a:off x="5867400" y="2765425"/>
            <a:ext cx="584200" cy="557213"/>
          </a:xfrm>
          <a:prstGeom prst="rightArrow">
            <a:avLst>
              <a:gd name="adj1" fmla="val 50000"/>
              <a:gd name="adj2" fmla="val 26211"/>
            </a:avLst>
          </a:prstGeom>
          <a:solidFill>
            <a:srgbClr val="FFFFFF"/>
          </a:solidFill>
          <a:ln w="9525">
            <a:solidFill>
              <a:srgbClr val="000000"/>
            </a:solidFill>
            <a:prstDash val="sysDot"/>
            <a:miter lim="800000"/>
            <a:headEnd/>
            <a:tailEnd/>
          </a:ln>
        </p:spPr>
        <p:txBody>
          <a:bodyPr/>
          <a:lstStyle/>
          <a:p>
            <a:pPr eaLnBrk="0" hangingPunct="0"/>
            <a:endParaRPr lang="en-GB" sz="1800">
              <a:latin typeface="Times" pitchFamily="18" charset="0"/>
            </a:endParaRPr>
          </a:p>
        </p:txBody>
      </p:sp>
      <p:sp>
        <p:nvSpPr>
          <p:cNvPr id="28684" name="AutoShape 12"/>
          <p:cNvSpPr>
            <a:spLocks noChangeArrowheads="1"/>
          </p:cNvSpPr>
          <p:nvPr/>
        </p:nvSpPr>
        <p:spPr bwMode="auto">
          <a:xfrm rot="-5400000">
            <a:off x="4438391" y="4751127"/>
            <a:ext cx="265634" cy="465137"/>
          </a:xfrm>
          <a:prstGeom prst="rightArrow">
            <a:avLst>
              <a:gd name="adj1" fmla="val 50000"/>
              <a:gd name="adj2" fmla="val 37628"/>
            </a:avLst>
          </a:prstGeom>
          <a:solidFill>
            <a:srgbClr val="FFFFFF"/>
          </a:solidFill>
          <a:ln w="9525">
            <a:solidFill>
              <a:srgbClr val="000000"/>
            </a:solidFill>
            <a:miter lim="800000"/>
            <a:headEnd/>
            <a:tailEnd/>
          </a:ln>
        </p:spPr>
        <p:txBody>
          <a:bodyPr/>
          <a:lstStyle/>
          <a:p>
            <a:pPr eaLnBrk="0" hangingPunct="0"/>
            <a:endParaRPr lang="en-GB" sz="1800">
              <a:latin typeface="Times" pitchFamily="18" charset="0"/>
            </a:endParaRPr>
          </a:p>
        </p:txBody>
      </p:sp>
      <p:sp>
        <p:nvSpPr>
          <p:cNvPr id="28685" name="Text Box 13"/>
          <p:cNvSpPr txBox="1">
            <a:spLocks noChangeArrowheads="1"/>
          </p:cNvSpPr>
          <p:nvPr/>
        </p:nvSpPr>
        <p:spPr bwMode="auto">
          <a:xfrm>
            <a:off x="2493293" y="5087938"/>
            <a:ext cx="4248471" cy="788987"/>
          </a:xfrm>
          <a:prstGeom prst="rect">
            <a:avLst/>
          </a:prstGeom>
          <a:solidFill>
            <a:srgbClr val="FFFFFF"/>
          </a:solidFill>
          <a:ln w="9525">
            <a:noFill/>
            <a:prstDash val="sysDot"/>
            <a:miter lim="800000"/>
            <a:headEnd/>
            <a:tailEnd/>
          </a:ln>
        </p:spPr>
        <p:txBody>
          <a:bodyPr/>
          <a:lstStyle/>
          <a:p>
            <a:pPr algn="ctr" eaLnBrk="0" hangingPunct="0"/>
            <a:r>
              <a:rPr lang="en-US" dirty="0"/>
              <a:t>N of P architecture of the real time computerized system – SIL4 development</a:t>
            </a:r>
            <a:endParaRPr lang="en-US" dirty="0">
              <a:latin typeface="Times" pitchFamily="18" charset="0"/>
            </a:endParaRPr>
          </a:p>
        </p:txBody>
      </p:sp>
      <p:sp>
        <p:nvSpPr>
          <p:cNvPr id="28686" name="Text Box 14"/>
          <p:cNvSpPr txBox="1">
            <a:spLocks noChangeArrowheads="1"/>
          </p:cNvSpPr>
          <p:nvPr/>
        </p:nvSpPr>
        <p:spPr bwMode="auto">
          <a:xfrm>
            <a:off x="698004" y="3843338"/>
            <a:ext cx="2232670" cy="1008062"/>
          </a:xfrm>
          <a:prstGeom prst="rect">
            <a:avLst/>
          </a:prstGeom>
          <a:solidFill>
            <a:srgbClr val="FFFFFF"/>
          </a:solidFill>
          <a:ln w="9525" cap="rnd">
            <a:noFill/>
            <a:prstDash val="sysDot"/>
            <a:miter lim="800000"/>
            <a:headEnd/>
            <a:tailEnd/>
          </a:ln>
        </p:spPr>
        <p:txBody>
          <a:bodyPr/>
          <a:lstStyle/>
          <a:p>
            <a:pPr eaLnBrk="0" hangingPunct="0"/>
            <a:r>
              <a:rPr lang="en-US" sz="1600" i="1" dirty="0"/>
              <a:t>The unsafe execution rate must be below </a:t>
            </a:r>
            <a:endParaRPr lang="en-US" sz="1600" i="1" dirty="0" smtClean="0"/>
          </a:p>
          <a:p>
            <a:pPr eaLnBrk="0" hangingPunct="0"/>
            <a:r>
              <a:rPr lang="en-US" sz="1600" i="1" dirty="0" smtClean="0"/>
              <a:t>a </a:t>
            </a:r>
            <a:r>
              <a:rPr lang="en-US" sz="1600" i="1" dirty="0"/>
              <a:t>standardized</a:t>
            </a:r>
            <a:r>
              <a:rPr lang="en-US" sz="1600" i="1" dirty="0">
                <a:latin typeface="Times" pitchFamily="18" charset="0"/>
              </a:rPr>
              <a:t> </a:t>
            </a:r>
            <a:r>
              <a:rPr lang="en-US" sz="1600" i="1" dirty="0"/>
              <a:t>fixed limit (SIL4 </a:t>
            </a:r>
            <a:r>
              <a:rPr lang="en-US" sz="1600" i="1" dirty="0" smtClean="0"/>
              <a:t>for example</a:t>
            </a:r>
            <a:r>
              <a:rPr lang="en-US" sz="1600" i="1" dirty="0"/>
              <a:t>)</a:t>
            </a:r>
            <a:endParaRPr lang="en-US" sz="1600" dirty="0">
              <a:latin typeface="Times" pitchFamily="18" charset="0"/>
            </a:endParaRPr>
          </a:p>
        </p:txBody>
      </p:sp>
      <p:sp>
        <p:nvSpPr>
          <p:cNvPr id="28687" name="Line 15"/>
          <p:cNvSpPr>
            <a:spLocks noChangeShapeType="1"/>
          </p:cNvSpPr>
          <p:nvPr/>
        </p:nvSpPr>
        <p:spPr bwMode="auto">
          <a:xfrm flipV="1">
            <a:off x="2427288" y="4130675"/>
            <a:ext cx="863600" cy="215900"/>
          </a:xfrm>
          <a:prstGeom prst="line">
            <a:avLst/>
          </a:prstGeom>
          <a:noFill/>
          <a:ln w="9525">
            <a:solidFill>
              <a:srgbClr val="000000"/>
            </a:solidFill>
            <a:round/>
            <a:headEnd/>
            <a:tailEnd type="triangle" w="med" len="med"/>
          </a:ln>
        </p:spPr>
        <p:txBody>
          <a:bodyPr/>
          <a:lstStyle/>
          <a:p>
            <a:endParaRPr lang="fr-FR"/>
          </a:p>
        </p:txBody>
      </p:sp>
      <p:sp>
        <p:nvSpPr>
          <p:cNvPr id="50190" name="Rectangle 16"/>
          <p:cNvSpPr>
            <a:spLocks noChangeArrowheads="1"/>
          </p:cNvSpPr>
          <p:nvPr/>
        </p:nvSpPr>
        <p:spPr bwMode="auto">
          <a:xfrm>
            <a:off x="851967" y="1657375"/>
            <a:ext cx="7345362" cy="400110"/>
          </a:xfrm>
          <a:prstGeom prst="rect">
            <a:avLst/>
          </a:prstGeom>
          <a:noFill/>
          <a:ln w="9525">
            <a:noFill/>
            <a:miter lim="800000"/>
            <a:headEnd/>
            <a:tailEnd/>
          </a:ln>
        </p:spPr>
        <p:txBody>
          <a:bodyPr anchor="ctr">
            <a:spAutoFit/>
          </a:bodyPr>
          <a:lstStyle/>
          <a:p>
            <a:pPr algn="just" eaLnBrk="0" hangingPunct="0"/>
            <a:r>
              <a:rPr lang="en-GB" sz="2000" u="sng" kern="0" dirty="0">
                <a:solidFill>
                  <a:srgbClr val="675C53"/>
                </a:solidFill>
                <a:latin typeface="Arial"/>
                <a:ea typeface="굴림" pitchFamily="34" charset="-127"/>
                <a:sym typeface="Wingdings" pitchFamily="2" charset="2"/>
              </a:rPr>
              <a:t>First level </a:t>
            </a:r>
            <a:r>
              <a:rPr lang="en-GB" sz="2000" kern="0" dirty="0">
                <a:solidFill>
                  <a:srgbClr val="675C53"/>
                </a:solidFill>
                <a:latin typeface="Arial"/>
                <a:ea typeface="굴림" pitchFamily="34" charset="-127"/>
                <a:sym typeface="Wingdings" pitchFamily="2" charset="2"/>
              </a:rPr>
              <a:t>of the computerised interlocking:</a:t>
            </a:r>
          </a:p>
        </p:txBody>
      </p:sp>
      <p:sp>
        <p:nvSpPr>
          <p:cNvPr id="28689" name="Text Box 17"/>
          <p:cNvSpPr txBox="1">
            <a:spLocks noChangeArrowheads="1"/>
          </p:cNvSpPr>
          <p:nvPr/>
        </p:nvSpPr>
        <p:spPr bwMode="auto">
          <a:xfrm>
            <a:off x="856159" y="5703540"/>
            <a:ext cx="8064896" cy="707886"/>
          </a:xfrm>
          <a:prstGeom prst="rect">
            <a:avLst/>
          </a:prstGeom>
          <a:noFill/>
          <a:ln w="9525">
            <a:noFill/>
            <a:miter lim="800000"/>
            <a:headEnd/>
            <a:tailEnd/>
          </a:ln>
        </p:spPr>
        <p:txBody>
          <a:bodyPr wrap="square">
            <a:spAutoFit/>
          </a:bodyPr>
          <a:lstStyle/>
          <a:p>
            <a:pPr eaLnBrk="0" hangingPunct="0">
              <a:spcBef>
                <a:spcPct val="50000"/>
              </a:spcBef>
            </a:pPr>
            <a:r>
              <a:rPr lang="en-GB" sz="2000" dirty="0">
                <a:solidFill>
                  <a:srgbClr val="660066"/>
                </a:solidFill>
                <a:latin typeface="Arial Narrow" pitchFamily="34" charset="0"/>
                <a:sym typeface="Symbol" pitchFamily="18" charset="2"/>
              </a:rPr>
              <a:t></a:t>
            </a:r>
            <a:r>
              <a:rPr lang="en-GB" sz="2000" kern="0" dirty="0" smtClean="0">
                <a:solidFill>
                  <a:schemeClr val="tx1">
                    <a:lumMod val="75000"/>
                    <a:lumOff val="25000"/>
                  </a:schemeClr>
                </a:solidFill>
                <a:latin typeface="Arial"/>
                <a:sym typeface="Wingdings" pitchFamily="2" charset="2"/>
              </a:rPr>
              <a:t>This concerns a safety failure rate per hour involving the possibility of a system execution error.</a:t>
            </a:r>
            <a:endParaRPr lang="fr-FR" sz="2000" kern="0" dirty="0" smtClean="0">
              <a:solidFill>
                <a:schemeClr val="tx1">
                  <a:lumMod val="75000"/>
                  <a:lumOff val="25000"/>
                </a:schemeClr>
              </a:solidFill>
              <a:latin typeface="Arial"/>
              <a:sym typeface="Wingdings" pitchFamily="2" charset="2"/>
            </a:endParaRPr>
          </a:p>
        </p:txBody>
      </p:sp>
      <p:sp>
        <p:nvSpPr>
          <p:cNvPr id="50192" name="Text Box 18"/>
          <p:cNvSpPr txBox="1">
            <a:spLocks noChangeArrowheads="1"/>
          </p:cNvSpPr>
          <p:nvPr/>
        </p:nvSpPr>
        <p:spPr bwMode="auto">
          <a:xfrm>
            <a:off x="857300" y="1350293"/>
            <a:ext cx="7200900" cy="400110"/>
          </a:xfrm>
          <a:prstGeom prst="rect">
            <a:avLst/>
          </a:prstGeom>
          <a:noFill/>
          <a:ln w="9525">
            <a:noFill/>
            <a:miter lim="800000"/>
            <a:headEnd/>
            <a:tailEnd/>
          </a:ln>
        </p:spPr>
        <p:txBody>
          <a:bodyPr>
            <a:spAutoFit/>
          </a:bodyPr>
          <a:lstStyle/>
          <a:p>
            <a:pPr eaLnBrk="0" hangingPunct="0"/>
            <a:r>
              <a:rPr lang="en-GB" sz="2000" b="1" kern="0" dirty="0">
                <a:solidFill>
                  <a:srgbClr val="675C53"/>
                </a:solidFill>
                <a:latin typeface="Arial"/>
                <a:ea typeface="굴림" pitchFamily="34" charset="-127"/>
                <a:sym typeface="Wingdings" pitchFamily="2" charset="2"/>
              </a:rPr>
              <a:t>The software architecture </a:t>
            </a:r>
            <a:r>
              <a:rPr lang="en-GB" sz="2000" b="1" kern="0" dirty="0" smtClean="0">
                <a:solidFill>
                  <a:srgbClr val="675C53"/>
                </a:solidFill>
                <a:latin typeface="Arial"/>
                <a:ea typeface="굴림" pitchFamily="34" charset="-127"/>
                <a:sym typeface="Wingdings" pitchFamily="2" charset="2"/>
              </a:rPr>
              <a:t>in </a:t>
            </a:r>
            <a:r>
              <a:rPr lang="en-GB" sz="2000" b="1" kern="0" dirty="0">
                <a:solidFill>
                  <a:srgbClr val="675C53"/>
                </a:solidFill>
                <a:latin typeface="Arial"/>
                <a:ea typeface="굴림" pitchFamily="34" charset="-127"/>
                <a:sym typeface="Wingdings" pitchFamily="2" charset="2"/>
              </a:rPr>
              <a:t>two levels</a:t>
            </a:r>
          </a:p>
        </p:txBody>
      </p:sp>
      <p:sp>
        <p:nvSpPr>
          <p:cNvPr id="19" name="Rectangle 2"/>
          <p:cNvSpPr txBox="1">
            <a:spLocks noChangeArrowheads="1"/>
          </p:cNvSpPr>
          <p:nvPr/>
        </p:nvSpPr>
        <p:spPr bwMode="auto">
          <a:xfrm>
            <a:off x="238125" y="371653"/>
            <a:ext cx="8763000" cy="880241"/>
          </a:xfrm>
          <a:prstGeom prst="rect">
            <a:avLst/>
          </a:prstGeom>
          <a:noFill/>
          <a:ln w="9525">
            <a:noFill/>
            <a:miter lim="800000"/>
            <a:headEnd/>
            <a:tailEnd/>
          </a:ln>
        </p:spPr>
        <p:txBody>
          <a:bodyPr anchor="b">
            <a:spAutoFit/>
          </a:bodyPr>
          <a:lstStyle/>
          <a:p>
            <a:pPr>
              <a:lnSpc>
                <a:spcPct val="80000"/>
              </a:lnSpc>
              <a:defRPr/>
            </a:pPr>
            <a:r>
              <a:rPr lang="en-GB" sz="3200" b="1" kern="0" dirty="0" smtClean="0">
                <a:solidFill>
                  <a:srgbClr val="506361"/>
                </a:solidFill>
                <a:latin typeface="Arial"/>
              </a:rPr>
              <a:t>Architectures signalling choices </a:t>
            </a:r>
            <a:r>
              <a:rPr lang="en-GB" sz="3200" b="1" kern="0" dirty="0" smtClean="0">
                <a:solidFill>
                  <a:srgbClr val="506361"/>
                </a:solidFill>
                <a:latin typeface="Arial"/>
              </a:rPr>
              <a:t>specification </a:t>
            </a:r>
            <a:r>
              <a:rPr lang="en-GB" sz="3200" b="1" kern="0" dirty="0" smtClean="0">
                <a:solidFill>
                  <a:srgbClr val="506361"/>
                </a:solidFill>
                <a:latin typeface="Arial"/>
              </a:rPr>
              <a:t>requirement</a:t>
            </a:r>
            <a:endParaRPr lang="fr-FR" sz="3200" b="1" kern="0" dirty="0">
              <a:solidFill>
                <a:srgbClr val="506361"/>
              </a:solidFill>
              <a:latin typeface="Arial"/>
            </a:endParaRPr>
          </a:p>
        </p:txBody>
      </p:sp>
      <p:sp>
        <p:nvSpPr>
          <p:cNvPr id="20" name="Espace réservé du numéro de diapositive 3"/>
          <p:cNvSpPr>
            <a:spLocks noGrp="1"/>
          </p:cNvSpPr>
          <p:nvPr>
            <p:ph type="sldNum" sz="quarter" idx="4294967295"/>
          </p:nvPr>
        </p:nvSpPr>
        <p:spPr>
          <a:xfrm>
            <a:off x="6553200" y="6248400"/>
            <a:ext cx="1905000" cy="457200"/>
          </a:xfrm>
          <a:prstGeom prst="rect">
            <a:avLst/>
          </a:prstGeom>
          <a:noFill/>
        </p:spPr>
        <p:txBody>
          <a:bodyPr/>
          <a:lstStyle/>
          <a:p>
            <a:fld id="{3B4FB1A3-ABDD-4B38-A4EB-62F313B8F37C}" type="slidenum">
              <a:rPr lang="fr-FR"/>
              <a:pPr/>
              <a:t>9</a:t>
            </a:fld>
            <a:endParaRPr lang="fr-FR"/>
          </a:p>
        </p:txBody>
      </p:sp>
      <p:sp>
        <p:nvSpPr>
          <p:cNvPr id="21" name="Rectangle 7"/>
          <p:cNvSpPr txBox="1">
            <a:spLocks noGrp="1" noChangeArrowheads="1"/>
          </p:cNvSpPr>
          <p:nvPr/>
        </p:nvSpPr>
        <p:spPr bwMode="auto">
          <a:xfrm>
            <a:off x="250825" y="6343739"/>
            <a:ext cx="7345363" cy="268287"/>
          </a:xfrm>
          <a:prstGeom prst="rect">
            <a:avLst/>
          </a:prstGeom>
          <a:noFill/>
          <a:ln w="9525">
            <a:noFill/>
            <a:miter lim="800000"/>
            <a:headEnd/>
            <a:tailEnd/>
          </a:ln>
        </p:spPr>
        <p:txBody>
          <a:bodyPr/>
          <a:lstStyle/>
          <a:p>
            <a:pPr algn="r"/>
            <a:r>
              <a:rPr lang="en-US" sz="1000" dirty="0" smtClean="0">
                <a:solidFill>
                  <a:schemeClr val="bg1"/>
                </a:solidFill>
              </a:rPr>
              <a:t>UIC – Rail System Department – Dr. Marc ANTONI – </a:t>
            </a:r>
            <a:r>
              <a:rPr lang="en-US" sz="1000" dirty="0" smtClean="0">
                <a:solidFill>
                  <a:schemeClr val="bg1"/>
                </a:solidFill>
              </a:rPr>
              <a:t>24 November </a:t>
            </a:r>
            <a:r>
              <a:rPr lang="en-US" sz="1000" dirty="0" smtClean="0">
                <a:solidFill>
                  <a:schemeClr val="bg1"/>
                </a:solidFill>
              </a:rPr>
              <a:t>2015</a:t>
            </a:r>
            <a:endParaRPr lang="en-US" sz="1000" dirty="0">
              <a:solidFill>
                <a:schemeClr val="bg1"/>
              </a:solidFill>
            </a:endParaRPr>
          </a:p>
        </p:txBody>
      </p:sp>
      <p:sp>
        <p:nvSpPr>
          <p:cNvPr id="22" name="Slide Number Placeholder 3"/>
          <p:cNvSpPr>
            <a:spLocks noGrp="1"/>
          </p:cNvSpPr>
          <p:nvPr>
            <p:ph type="sldNum" sz="quarter" idx="4294967295"/>
          </p:nvPr>
        </p:nvSpPr>
        <p:spPr>
          <a:xfrm>
            <a:off x="674683" y="6372221"/>
            <a:ext cx="719139" cy="179386"/>
          </a:xfrm>
          <a:prstGeom prst="rect">
            <a:avLst/>
          </a:prstGeom>
        </p:spPr>
        <p:txBody>
          <a:bodyPr/>
          <a:lstStyle/>
          <a:p>
            <a:pPr>
              <a:defRPr/>
            </a:pPr>
            <a:fld id="{58005F3D-4258-446A-9C04-B8219E6727DF}" type="slidenum">
              <a:rPr lang="en-GB" sz="1000" smtClean="0">
                <a:solidFill>
                  <a:schemeClr val="bg1"/>
                </a:solidFill>
              </a:rPr>
              <a:pPr>
                <a:defRPr/>
              </a:pPr>
              <a:t>9</a:t>
            </a:fld>
            <a:endParaRPr lang="en-GB" sz="10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4"/>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286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84" grpId="0" animBg="1"/>
      <p:bldP spid="28685" grpId="0" animBg="1"/>
      <p:bldP spid="28686" grpId="0" animBg="1"/>
      <p:bldP spid="28687" grpId="0" animBg="1"/>
      <p:bldP spid="28689" grpId="0"/>
    </p:bldLst>
  </p:timing>
</p:sld>
</file>

<file path=ppt/theme/theme1.xml><?xml version="1.0" encoding="utf-8"?>
<a:theme xmlns:a="http://schemas.openxmlformats.org/drawingml/2006/main" name="Powerpoint exempl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Powerpoint%20exemple%201</Template>
  <TotalTime>13721</TotalTime>
  <Words>2952</Words>
  <Application>Microsoft Office PowerPoint</Application>
  <PresentationFormat>Affichage à l'écran (4:3)</PresentationFormat>
  <Paragraphs>544</Paragraphs>
  <Slides>25</Slides>
  <Notes>24</Notes>
  <HiddenSlides>1</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27" baseType="lpstr">
      <vt:lpstr>Powerpoint exemple 1</vt:lpstr>
      <vt:lpstr>Equation</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Sylvain Le Doaré</dc:creator>
  <cp:lastModifiedBy>marc_a</cp:lastModifiedBy>
  <cp:revision>622</cp:revision>
  <dcterms:created xsi:type="dcterms:W3CDTF">2010-07-29T13:02:45Z</dcterms:created>
  <dcterms:modified xsi:type="dcterms:W3CDTF">2015-11-22T16:24:25Z</dcterms:modified>
</cp:coreProperties>
</file>