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Titelmasterformat durch Klicken bearbeiten</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r>
              <a:rPr lang="en-US" dirty="0" err="1" smtClean="0"/>
              <a:t>gstyle</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e Placeholder 3"/>
          <p:cNvSpPr>
            <a:spLocks noGrp="1"/>
          </p:cNvSpPr>
          <p:nvPr>
            <p:ph type="dt" sz="half" idx="10"/>
          </p:nvPr>
        </p:nvSpPr>
        <p:spPr/>
        <p:txBody>
          <a:bodyPr/>
          <a:lstStyle/>
          <a:p>
            <a:fld id="{D763724C-E7A2-4A6D-A4BD-CDB6C1C03172}"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e Placeholder 4"/>
          <p:cNvSpPr>
            <a:spLocks noGrp="1"/>
          </p:cNvSpPr>
          <p:nvPr>
            <p:ph type="dt" sz="half" idx="10"/>
          </p:nvPr>
        </p:nvSpPr>
        <p:spPr/>
        <p:txBody>
          <a:bodyPr/>
          <a:lstStyle/>
          <a:p>
            <a:fld id="{D763724C-E7A2-4A6D-A4BD-CDB6C1C03172}"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fld id="{D763724C-E7A2-4A6D-A4BD-CDB6C1C03172}" type="datetimeFigureOut">
              <a:rPr lang="en-US" smtClean="0"/>
              <a:pPr/>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D763724C-E7A2-4A6D-A4BD-CDB6C1C03172}" type="datetimeFigureOut">
              <a:rPr lang="en-US" smtClean="0"/>
              <a:pPr/>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3724C-E7A2-4A6D-A4BD-CDB6C1C03172}" type="datetimeFigureOut">
              <a:rPr lang="en-US" smtClean="0"/>
              <a:pPr/>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e Placeholder 4"/>
          <p:cNvSpPr>
            <a:spLocks noGrp="1"/>
          </p:cNvSpPr>
          <p:nvPr>
            <p:ph type="dt" sz="half" idx="10"/>
          </p:nvPr>
        </p:nvSpPr>
        <p:spPr/>
        <p:txBody>
          <a:bodyPr/>
          <a:lstStyle/>
          <a:p>
            <a:fld id="{D763724C-E7A2-4A6D-A4BD-CDB6C1C03172}"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e Placeholder 4"/>
          <p:cNvSpPr>
            <a:spLocks noGrp="1"/>
          </p:cNvSpPr>
          <p:nvPr>
            <p:ph type="dt" sz="half" idx="10"/>
          </p:nvPr>
        </p:nvSpPr>
        <p:spPr/>
        <p:txBody>
          <a:bodyPr/>
          <a:lstStyle/>
          <a:p>
            <a:fld id="{D763724C-E7A2-4A6D-A4BD-CDB6C1C03172}"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724C-E7A2-4A6D-A4BD-CDB6C1C03172}" type="datetimeFigureOut">
              <a:rPr lang="en-US" smtClean="0"/>
              <a:pPr/>
              <a:t>9/17/2014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75656" y="2420888"/>
            <a:ext cx="6135013" cy="646331"/>
          </a:xfrm>
          <a:prstGeom prst="rect">
            <a:avLst/>
          </a:prstGeom>
          <a:noFill/>
        </p:spPr>
        <p:txBody>
          <a:bodyPr wrap="none" rtlCol="0">
            <a:spAutoFit/>
          </a:bodyPr>
          <a:lstStyle/>
          <a:p>
            <a:r>
              <a:rPr lang="de-DE" sz="3600" b="1" u="sng" dirty="0" smtClean="0"/>
              <a:t>Explanation </a:t>
            </a:r>
            <a:r>
              <a:rPr lang="de-DE" sz="3600" b="1" u="sng" dirty="0" err="1" smtClean="0"/>
              <a:t>to</a:t>
            </a:r>
            <a:r>
              <a:rPr lang="de-DE" sz="3600" b="1" u="sng" dirty="0" smtClean="0"/>
              <a:t> GRRF-78-27</a:t>
            </a:r>
            <a:endParaRPr lang="de-DE" sz="3600" b="1" u="sng" dirty="0"/>
          </a:p>
        </p:txBody>
      </p:sp>
      <p:sp>
        <p:nvSpPr>
          <p:cNvPr id="3" name="Rectangle 7"/>
          <p:cNvSpPr>
            <a:spLocks noChangeArrowheads="1"/>
          </p:cNvSpPr>
          <p:nvPr/>
        </p:nvSpPr>
        <p:spPr bwMode="auto">
          <a:xfrm>
            <a:off x="253220" y="496417"/>
            <a:ext cx="3598700" cy="584775"/>
          </a:xfrm>
          <a:prstGeom prst="rect">
            <a:avLst/>
          </a:prstGeom>
          <a:noFill/>
          <a:ln w="9525">
            <a:noFill/>
            <a:miter lim="800000"/>
            <a:headEnd/>
            <a:tailEnd/>
          </a:ln>
          <a:effectLst/>
        </p:spPr>
        <p:txBody>
          <a:bodyPr wrap="square" anchor="ctr">
            <a:spAutoFit/>
          </a:bodyPr>
          <a:lstStyle/>
          <a:p>
            <a:pPr algn="ctr" eaLnBrk="1" hangingPunct="1"/>
            <a:r>
              <a:rPr lang="en-GB" sz="1600" dirty="0">
                <a:latin typeface="Arial" pitchFamily="34" charset="0"/>
                <a:cs typeface="Arial" pitchFamily="34" charset="0"/>
              </a:rPr>
              <a:t>Submitted by</a:t>
            </a:r>
            <a:r>
              <a:rPr lang="en-US" altLang="ja-JP" sz="1600" dirty="0" smtClean="0">
                <a:latin typeface="Arial" pitchFamily="34" charset="0"/>
                <a:cs typeface="Arial" pitchFamily="34" charset="0"/>
              </a:rPr>
              <a:t> the experts from </a:t>
            </a:r>
            <a:r>
              <a:rPr lang="en-US" altLang="ja-JP" sz="1600" dirty="0" smtClean="0">
                <a:latin typeface="Arial" pitchFamily="34" charset="0"/>
                <a:cs typeface="Arial" pitchFamily="34" charset="0"/>
              </a:rPr>
              <a:t>CLEPA</a:t>
            </a:r>
            <a:endParaRPr lang="ja-JP" altLang="en-US" sz="1600" dirty="0">
              <a:latin typeface="Arial" pitchFamily="34" charset="0"/>
              <a:cs typeface="Arial" pitchFamily="34" charset="0"/>
            </a:endParaRPr>
          </a:p>
        </p:txBody>
      </p:sp>
      <p:sp>
        <p:nvSpPr>
          <p:cNvPr id="5" name="Rectangle 4"/>
          <p:cNvSpPr>
            <a:spLocks noChangeArrowheads="1"/>
          </p:cNvSpPr>
          <p:nvPr/>
        </p:nvSpPr>
        <p:spPr bwMode="auto">
          <a:xfrm>
            <a:off x="5004048" y="419472"/>
            <a:ext cx="3598700" cy="738664"/>
          </a:xfrm>
          <a:prstGeom prst="rect">
            <a:avLst/>
          </a:prstGeom>
          <a:noFill/>
          <a:ln w="9525">
            <a:noFill/>
            <a:miter lim="800000"/>
            <a:headEnd/>
            <a:tailEnd/>
          </a:ln>
          <a:effectLst/>
        </p:spPr>
        <p:txBody>
          <a:bodyPr wrap="square" anchor="ctr">
            <a:spAutoFit/>
          </a:bodyPr>
          <a:lstStyle/>
          <a:p>
            <a:r>
              <a:rPr lang="en-GB" sz="1400" u="sng" dirty="0"/>
              <a:t>Informal document</a:t>
            </a:r>
            <a:r>
              <a:rPr lang="en-GB" sz="1400" dirty="0"/>
              <a:t> </a:t>
            </a:r>
            <a:r>
              <a:rPr lang="en-GB" sz="1400" b="1" dirty="0" smtClean="0"/>
              <a:t>GRRF-78-44</a:t>
            </a:r>
            <a:endParaRPr lang="en-GB" sz="1400" b="1" dirty="0"/>
          </a:p>
          <a:p>
            <a:r>
              <a:rPr lang="en-GB" sz="1400" dirty="0"/>
              <a:t>78</a:t>
            </a:r>
            <a:r>
              <a:rPr lang="en-GB" sz="1400" baseline="30000" dirty="0"/>
              <a:t>th</a:t>
            </a:r>
            <a:r>
              <a:rPr lang="en-GB" sz="1400" dirty="0"/>
              <a:t> GRRF, 16-19 September 2014</a:t>
            </a:r>
            <a:endParaRPr lang="en-GB" sz="1400" b="1" dirty="0"/>
          </a:p>
          <a:p>
            <a:r>
              <a:rPr lang="en-GB" sz="1400" dirty="0"/>
              <a:t>Agenda item </a:t>
            </a:r>
            <a:r>
              <a:rPr lang="en-GB" sz="1400" dirty="0" smtClean="0"/>
              <a:t>9(a)</a:t>
            </a:r>
            <a:endParaRPr lang="ja-JP" altLang="en-US" sz="1400" dirty="0">
              <a:latin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1052736"/>
            <a:ext cx="8199197" cy="4406429"/>
          </a:xfrm>
          <a:prstGeom prst="rect">
            <a:avLst/>
          </a:prstGeom>
          <a:noFill/>
          <a:ln w="9525">
            <a:noFill/>
            <a:miter lim="800000"/>
            <a:headEnd/>
            <a:tailEnd/>
          </a:ln>
        </p:spPr>
      </p:pic>
      <p:sp>
        <p:nvSpPr>
          <p:cNvPr id="5" name="Textfeld 4"/>
          <p:cNvSpPr txBox="1"/>
          <p:nvPr/>
        </p:nvSpPr>
        <p:spPr>
          <a:xfrm>
            <a:off x="323528" y="332656"/>
            <a:ext cx="1454244" cy="369332"/>
          </a:xfrm>
          <a:prstGeom prst="rect">
            <a:avLst/>
          </a:prstGeom>
          <a:noFill/>
        </p:spPr>
        <p:txBody>
          <a:bodyPr wrap="none" rtlCol="0">
            <a:spAutoFit/>
          </a:bodyPr>
          <a:lstStyle/>
          <a:p>
            <a:r>
              <a:rPr lang="de-DE" b="1" dirty="0" smtClean="0"/>
              <a:t>ECE-R 13H </a:t>
            </a:r>
            <a:endParaRPr lang="de-DE"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528" y="188640"/>
            <a:ext cx="4100225" cy="369332"/>
          </a:xfrm>
          <a:prstGeom prst="rect">
            <a:avLst/>
          </a:prstGeom>
          <a:noFill/>
        </p:spPr>
        <p:txBody>
          <a:bodyPr wrap="none" rtlCol="0">
            <a:spAutoFit/>
          </a:bodyPr>
          <a:lstStyle/>
          <a:p>
            <a:r>
              <a:rPr lang="de-DE" b="1" dirty="0" smtClean="0"/>
              <a:t>ECE-R 79 – Annex 3  (</a:t>
            </a:r>
            <a:r>
              <a:rPr lang="de-DE" b="1" dirty="0" err="1" smtClean="0"/>
              <a:t>Excerpt</a:t>
            </a:r>
            <a:r>
              <a:rPr lang="de-DE" b="1" dirty="0" smtClean="0"/>
              <a:t> </a:t>
            </a:r>
            <a:r>
              <a:rPr lang="de-DE" b="1" dirty="0" err="1" smtClean="0"/>
              <a:t>only</a:t>
            </a:r>
            <a:r>
              <a:rPr lang="de-DE" b="1" dirty="0" smtClean="0"/>
              <a:t>!)</a:t>
            </a:r>
            <a:endParaRPr lang="de-DE" b="1" dirty="0"/>
          </a:p>
        </p:txBody>
      </p:sp>
      <p:sp>
        <p:nvSpPr>
          <p:cNvPr id="6" name="Textfeld 5"/>
          <p:cNvSpPr txBox="1"/>
          <p:nvPr/>
        </p:nvSpPr>
        <p:spPr>
          <a:xfrm>
            <a:off x="323528" y="476672"/>
            <a:ext cx="7883440" cy="646331"/>
          </a:xfrm>
          <a:prstGeom prst="rect">
            <a:avLst/>
          </a:prstGeom>
          <a:noFill/>
        </p:spPr>
        <p:txBody>
          <a:bodyPr wrap="none" rtlCol="0">
            <a:spAutoFit/>
          </a:bodyPr>
          <a:lstStyle/>
          <a:p>
            <a:r>
              <a:rPr lang="de-DE" sz="3600" dirty="0" smtClean="0">
                <a:latin typeface="TimesNewRomanPSMT"/>
              </a:rPr>
              <a:t>E</a:t>
            </a:r>
            <a:r>
              <a:rPr lang="de-DE" sz="1400" dirty="0" smtClean="0">
                <a:latin typeface="TimesNewRomanPSMT"/>
              </a:rPr>
              <a:t>/ECE/324/Rev.1/Add.78/Rev.2/Amend.1−</a:t>
            </a:r>
            <a:r>
              <a:rPr lang="de-DE" sz="3600" dirty="0" smtClean="0">
                <a:latin typeface="TimesNewRomanPSMT"/>
              </a:rPr>
              <a:t>E</a:t>
            </a:r>
            <a:r>
              <a:rPr lang="de-DE" sz="1400" dirty="0" smtClean="0">
                <a:latin typeface="TimesNewRomanPSMT"/>
              </a:rPr>
              <a:t>/ECE/TRANS/505/Rev.1/Add.78/Rev.2/Amend.1</a:t>
            </a:r>
            <a:endParaRPr lang="de-DE" sz="1400" b="1" dirty="0"/>
          </a:p>
        </p:txBody>
      </p:sp>
      <p:pic>
        <p:nvPicPr>
          <p:cNvPr id="2051" name="Picture 3"/>
          <p:cNvPicPr>
            <a:picLocks noChangeAspect="1" noChangeArrowheads="1"/>
          </p:cNvPicPr>
          <p:nvPr/>
        </p:nvPicPr>
        <p:blipFill>
          <a:blip r:embed="rId2" cstate="print"/>
          <a:srcRect/>
          <a:stretch>
            <a:fillRect/>
          </a:stretch>
        </p:blipFill>
        <p:spPr bwMode="auto">
          <a:xfrm>
            <a:off x="147166" y="2826047"/>
            <a:ext cx="8889330" cy="3915321"/>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216025" y="1279313"/>
            <a:ext cx="8604447" cy="14296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528" y="188640"/>
            <a:ext cx="1223412" cy="369332"/>
          </a:xfrm>
          <a:prstGeom prst="rect">
            <a:avLst/>
          </a:prstGeom>
          <a:noFill/>
        </p:spPr>
        <p:txBody>
          <a:bodyPr wrap="none" rtlCol="0">
            <a:spAutoFit/>
          </a:bodyPr>
          <a:lstStyle/>
          <a:p>
            <a:r>
              <a:rPr lang="de-DE" b="1" dirty="0" smtClean="0"/>
              <a:t>ECE-R 79</a:t>
            </a:r>
            <a:endParaRPr lang="de-DE" b="1" dirty="0"/>
          </a:p>
        </p:txBody>
      </p:sp>
      <p:sp>
        <p:nvSpPr>
          <p:cNvPr id="7" name="Rechteck 6"/>
          <p:cNvSpPr/>
          <p:nvPr/>
        </p:nvSpPr>
        <p:spPr>
          <a:xfrm>
            <a:off x="251520" y="5120024"/>
            <a:ext cx="7992888" cy="1477328"/>
          </a:xfrm>
          <a:prstGeom prst="rect">
            <a:avLst/>
          </a:prstGeom>
        </p:spPr>
        <p:txBody>
          <a:bodyPr wrap="square">
            <a:spAutoFit/>
          </a:bodyPr>
          <a:lstStyle/>
          <a:p>
            <a:pPr marL="892175" indent="-892175"/>
            <a:r>
              <a:rPr lang="en-US" dirty="0" smtClean="0"/>
              <a:t>"</a:t>
            </a:r>
            <a:r>
              <a:rPr lang="en-US" dirty="0" smtClean="0">
                <a:solidFill>
                  <a:srgbClr val="002060"/>
                </a:solidFill>
              </a:rPr>
              <a:t>5.3.1.6. </a:t>
            </a:r>
            <a:r>
              <a:rPr lang="en-US" b="1" u="sng" dirty="0" smtClean="0">
                <a:solidFill>
                  <a:srgbClr val="002060"/>
                </a:solidFill>
              </a:rPr>
              <a:t>The requirements for the braking performance </a:t>
            </a:r>
            <a:r>
              <a:rPr lang="en-US" b="1" dirty="0" smtClean="0">
                <a:solidFill>
                  <a:srgbClr val="002060"/>
                </a:solidFill>
              </a:rPr>
              <a:t>in paragraphs 5.3.1.4. and 5.3.1.5. above shall not apply when the prescribed secondary braking performance defined in paragraph 3 of Annex 3 of this Regulation can be achieved by the use of muscular energy alone.</a:t>
            </a:r>
            <a:r>
              <a:rPr lang="en-US" b="1" dirty="0" smtClean="0"/>
              <a:t>" </a:t>
            </a:r>
            <a:endParaRPr lang="de-DE" dirty="0"/>
          </a:p>
        </p:txBody>
      </p:sp>
      <p:sp>
        <p:nvSpPr>
          <p:cNvPr id="8" name="Textfeld 7"/>
          <p:cNvSpPr txBox="1"/>
          <p:nvPr/>
        </p:nvSpPr>
        <p:spPr>
          <a:xfrm>
            <a:off x="251521" y="764704"/>
            <a:ext cx="8712968" cy="3970318"/>
          </a:xfrm>
          <a:prstGeom prst="rect">
            <a:avLst/>
          </a:prstGeom>
          <a:noFill/>
        </p:spPr>
        <p:txBody>
          <a:bodyPr wrap="square" rtlCol="0">
            <a:spAutoFit/>
          </a:bodyPr>
          <a:lstStyle/>
          <a:p>
            <a:pPr marL="804863" indent="-804863"/>
            <a:r>
              <a:rPr lang="en-US" dirty="0" smtClean="0"/>
              <a:t>5.3.1.4. In the case where the braking system of the vehicle shares the same energy source as the steering system and this energy source fails, the steering system shall have priority and shall be capable of meeting the requirements of paragraphs 5.3.2. and 5.3.3. as applicable. </a:t>
            </a:r>
            <a:r>
              <a:rPr lang="en-US" dirty="0" smtClean="0">
                <a:solidFill>
                  <a:srgbClr val="FF0000"/>
                </a:solidFill>
              </a:rPr>
              <a:t>In addition the braking performance</a:t>
            </a:r>
            <a:r>
              <a:rPr lang="en-US" dirty="0" smtClean="0"/>
              <a:t> on the first subsequent application, shall not drop below the prescribed service brake performance, as given in paragraph 2. of Annex 3 of this Regulation.</a:t>
            </a:r>
          </a:p>
          <a:p>
            <a:endParaRPr lang="en-US" dirty="0" smtClean="0"/>
          </a:p>
          <a:p>
            <a:pPr marL="804863" indent="-804863"/>
            <a:r>
              <a:rPr lang="en-US" dirty="0" smtClean="0"/>
              <a:t>5.3.1.5. In the case where the braking system of the vehicle shares the same energy supply as the steering system and there is a failure in the energy supply, the steering system shall have priority and shall be capable of meeting the requirements of paragraphs 5.3.2. and 5.3.3. as applicable. </a:t>
            </a:r>
            <a:r>
              <a:rPr lang="en-US" dirty="0" smtClean="0">
                <a:solidFill>
                  <a:srgbClr val="FF0000"/>
                </a:solidFill>
              </a:rPr>
              <a:t>In addition the braking performance</a:t>
            </a:r>
            <a:r>
              <a:rPr lang="en-US" dirty="0" smtClean="0"/>
              <a:t> on the first subsequent application shall comply with the prescriptions of paragraph 3. of Annex 3 of this Regulation.</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TotalTime>
  <Words>251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vt:lpstr>
      <vt:lpstr>PowerPoint Presentation</vt:lpstr>
      <vt:lpstr>PowerPoint Presentation</vt:lpstr>
      <vt:lpstr>PowerPoint Presentation</vt:lpstr>
      <vt:lpstr>PowerPoint Presentation</vt:lpstr>
    </vt:vector>
  </TitlesOfParts>
  <Company>Bosch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Jochen Schäfer CC/PJ-RO</dc:creator>
  <cp:lastModifiedBy>Armengol</cp:lastModifiedBy>
  <cp:revision>8</cp:revision>
  <dcterms:created xsi:type="dcterms:W3CDTF">2014-09-11T09:48:13Z</dcterms:created>
  <dcterms:modified xsi:type="dcterms:W3CDTF">2014-09-17T16:17:26Z</dcterms:modified>
</cp:coreProperties>
</file>