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>
        <p:scale>
          <a:sx n="121" d="100"/>
          <a:sy n="121" d="100"/>
        </p:scale>
        <p:origin x="-1698" y="4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trans/events/2014/itc76_policy_segment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592" y="418577"/>
            <a:ext cx="8625408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Exchange of views on innovations, automations and self-driving cars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Highlights of the 2014 session of ITC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85725"/>
            <a:r>
              <a:rPr lang="en-GB" sz="1800" dirty="0" smtClean="0">
                <a:solidFill>
                  <a:srgbClr val="002060"/>
                </a:solidFill>
                <a:hlinkClick r:id="rId2"/>
              </a:rPr>
              <a:t>ITC Policy segment 2014</a:t>
            </a:r>
            <a:endParaRPr lang="en-GB" sz="1800" dirty="0" smtClean="0">
              <a:solidFill>
                <a:srgbClr val="002060"/>
              </a:solidFill>
            </a:endParaRPr>
          </a:p>
          <a:p>
            <a:pPr marL="85725"/>
            <a:r>
              <a:rPr lang="en-GB" sz="1800" dirty="0" smtClean="0">
                <a:solidFill>
                  <a:srgbClr val="002060"/>
                </a:solidFill>
              </a:rPr>
              <a:t>“</a:t>
            </a:r>
            <a:r>
              <a:rPr lang="en-US" sz="1800" dirty="0"/>
              <a:t>Innovations for sustainable inland transport and </a:t>
            </a:r>
            <a:r>
              <a:rPr lang="en-US" sz="1800" dirty="0" smtClean="0"/>
              <a:t>mobility”</a:t>
            </a:r>
            <a:endParaRPr lang="en-GB" sz="1800" dirty="0">
              <a:solidFill>
                <a:srgbClr val="002060"/>
              </a:solidFill>
            </a:endParaRPr>
          </a:p>
          <a:p>
            <a:pPr marL="952500" lvl="2" indent="-285750"/>
            <a:r>
              <a:rPr lang="en-GB" sz="1400" dirty="0" smtClean="0"/>
              <a:t>Panel one on “</a:t>
            </a:r>
            <a:r>
              <a:rPr lang="en-US" sz="1400" b="1" dirty="0"/>
              <a:t>Innovations for tomorrow's infrastructure and </a:t>
            </a:r>
            <a:r>
              <a:rPr lang="en-US" sz="1400" b="1" dirty="0" smtClean="0"/>
              <a:t>vehicles</a:t>
            </a:r>
            <a:r>
              <a:rPr lang="en-US" sz="1400" dirty="0" smtClean="0"/>
              <a:t>”</a:t>
            </a:r>
          </a:p>
          <a:p>
            <a:pPr marL="952500" lvl="2" indent="-285750"/>
            <a:r>
              <a:rPr lang="en-US" sz="1400" dirty="0" smtClean="0"/>
              <a:t>Panel two on: “</a:t>
            </a:r>
            <a:r>
              <a:rPr lang="en-US" sz="1400" b="1" dirty="0"/>
              <a:t>Innovations for mobility management and institutional and policy </a:t>
            </a:r>
            <a:r>
              <a:rPr lang="en-US" sz="1400" b="1" dirty="0" smtClean="0"/>
              <a:t>adjustment”</a:t>
            </a:r>
          </a:p>
          <a:p>
            <a:pPr marL="952500" lvl="2" indent="-285750"/>
            <a:endParaRPr lang="en-GB" sz="1800" dirty="0" smtClean="0">
              <a:solidFill>
                <a:srgbClr val="002060"/>
              </a:solidFill>
            </a:endParaRPr>
          </a:p>
          <a:p>
            <a:pPr marL="85725">
              <a:spcBef>
                <a:spcPts val="600"/>
              </a:spcBef>
            </a:pPr>
            <a:r>
              <a:rPr lang="en-GB" sz="1800" smtClean="0">
                <a:solidFill>
                  <a:srgbClr val="002060"/>
                </a:solidFill>
              </a:rPr>
              <a:t>Highlights </a:t>
            </a:r>
            <a:r>
              <a:rPr lang="en-GB" sz="1800" smtClean="0">
                <a:solidFill>
                  <a:srgbClr val="002060"/>
                </a:solidFill>
              </a:rPr>
              <a:t>- those relevant for GRRF: </a:t>
            </a:r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Presentation by Ron </a:t>
            </a:r>
            <a:r>
              <a:rPr lang="en-GB" sz="1800" dirty="0" err="1" smtClean="0">
                <a:solidFill>
                  <a:srgbClr val="002060"/>
                </a:solidFill>
              </a:rPr>
              <a:t>Melford</a:t>
            </a:r>
            <a:r>
              <a:rPr lang="en-GB" sz="1800" dirty="0" smtClean="0">
                <a:solidFill>
                  <a:srgbClr val="002060"/>
                </a:solidFill>
              </a:rPr>
              <a:t> on the Google Car and self-driving cars</a:t>
            </a:r>
          </a:p>
          <a:p>
            <a:pPr marL="952500" lvl="2" indent="-285750"/>
            <a:r>
              <a:rPr lang="en-GB" sz="1400" dirty="0" smtClean="0"/>
              <a:t>Figures showing why self driving cars are beneficial</a:t>
            </a:r>
          </a:p>
          <a:p>
            <a:pPr marL="952500" lvl="2" indent="-285750"/>
            <a:r>
              <a:rPr lang="en-GB" sz="1400" dirty="0" smtClean="0"/>
              <a:t>“Google Car” ready in 5 years.</a:t>
            </a:r>
            <a:endParaRPr lang="en-GB" sz="1800" dirty="0" smtClean="0"/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Presentation by Reiner </a:t>
            </a:r>
            <a:r>
              <a:rPr lang="en-GB" sz="1800" dirty="0" err="1" smtClean="0">
                <a:solidFill>
                  <a:srgbClr val="002060"/>
                </a:solidFill>
              </a:rPr>
              <a:t>Höger</a:t>
            </a:r>
            <a:r>
              <a:rPr lang="en-GB" sz="1800" dirty="0" smtClean="0">
                <a:solidFill>
                  <a:srgbClr val="002060"/>
                </a:solidFill>
              </a:rPr>
              <a:t> (Continental AG)</a:t>
            </a:r>
          </a:p>
          <a:p>
            <a:pPr marL="952500" lvl="2" indent="-285750"/>
            <a:r>
              <a:rPr lang="en-GB" sz="1400" dirty="0" smtClean="0"/>
              <a:t>Step by step approach:  from assistance to automations</a:t>
            </a:r>
          </a:p>
          <a:p>
            <a:pPr marL="952500" lvl="2" indent="-285750"/>
            <a:r>
              <a:rPr lang="en-GB" sz="1400" dirty="0" smtClean="0"/>
              <a:t>Challenges</a:t>
            </a:r>
            <a:endParaRPr lang="en-GB" sz="1400" dirty="0"/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Presentation </a:t>
            </a:r>
            <a:r>
              <a:rPr lang="en-GB" sz="1800" dirty="0" smtClean="0">
                <a:solidFill>
                  <a:srgbClr val="002060"/>
                </a:solidFill>
              </a:rPr>
              <a:t>by </a:t>
            </a:r>
            <a:r>
              <a:rPr lang="es-ES" sz="1800" dirty="0">
                <a:solidFill>
                  <a:srgbClr val="002060"/>
                </a:solidFill>
              </a:rPr>
              <a:t>Dr.ir. Carlo van de </a:t>
            </a:r>
            <a:r>
              <a:rPr lang="es-ES" sz="1800" dirty="0" err="1" smtClean="0">
                <a:solidFill>
                  <a:srgbClr val="002060"/>
                </a:solidFill>
              </a:rPr>
              <a:t>Weijer</a:t>
            </a:r>
            <a:r>
              <a:rPr lang="es-ES" sz="1800" dirty="0" smtClean="0">
                <a:solidFill>
                  <a:srgbClr val="002060"/>
                </a:solidFill>
              </a:rPr>
              <a:t> (</a:t>
            </a:r>
            <a:r>
              <a:rPr lang="es-ES" sz="1800" dirty="0" err="1" smtClean="0">
                <a:solidFill>
                  <a:srgbClr val="002060"/>
                </a:solidFill>
              </a:rPr>
              <a:t>the</a:t>
            </a:r>
            <a:r>
              <a:rPr lang="es-ES" sz="1800" dirty="0" smtClean="0">
                <a:solidFill>
                  <a:srgbClr val="002060"/>
                </a:solidFill>
              </a:rPr>
              <a:t> </a:t>
            </a:r>
            <a:r>
              <a:rPr lang="es-ES" sz="1800" dirty="0" err="1" smtClean="0">
                <a:solidFill>
                  <a:srgbClr val="002060"/>
                </a:solidFill>
              </a:rPr>
              <a:t>Netherlands</a:t>
            </a:r>
            <a:r>
              <a:rPr lang="es-ES" sz="1800" dirty="0" smtClean="0">
                <a:solidFill>
                  <a:srgbClr val="002060"/>
                </a:solidFill>
              </a:rPr>
              <a:t>) </a:t>
            </a:r>
            <a:endParaRPr lang="en-GB" sz="1400" dirty="0"/>
          </a:p>
          <a:p>
            <a:pPr marL="952500" lvl="2" indent="-285750"/>
            <a:r>
              <a:rPr lang="en-US" sz="1400" dirty="0"/>
              <a:t>The shift to self-steering and sustainable </a:t>
            </a:r>
            <a:r>
              <a:rPr lang="en-US" sz="1400" dirty="0" smtClean="0"/>
              <a:t>mobility – traffic management 2.0</a:t>
            </a:r>
            <a:endParaRPr lang="en-GB" sz="1400" dirty="0" smtClean="0"/>
          </a:p>
          <a:p>
            <a:pPr marL="952500" lvl="2" indent="-285750"/>
            <a:r>
              <a:rPr lang="en-GB" sz="1400" dirty="0" smtClean="0"/>
              <a:t>“Smart cars on stupid roads”</a:t>
            </a: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GRRF-78-</a:t>
            </a:r>
            <a:r>
              <a:rPr lang="fr-CH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09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78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GRRF, 15-19 September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2014</a:t>
            </a: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11(a)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b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(08/09/2014)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150</Words>
  <Application>Microsoft Office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Exchange of views on innovations, automations and self-driving cars Highlights of the 2014 session of ITC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GRRF</dc:creator>
  <cp:lastModifiedBy>Francois E Guichard</cp:lastModifiedBy>
  <cp:revision>136</cp:revision>
  <cp:lastPrinted>2014-03-30T15:01:41Z</cp:lastPrinted>
  <dcterms:created xsi:type="dcterms:W3CDTF">2014-03-30T12:17:15Z</dcterms:created>
  <dcterms:modified xsi:type="dcterms:W3CDTF">2014-09-10T10:46:13Z</dcterms:modified>
</cp:coreProperties>
</file>