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1" r:id="rId4"/>
    <p:sldId id="266" r:id="rId5"/>
    <p:sldId id="270" r:id="rId6"/>
    <p:sldId id="257" r:id="rId7"/>
    <p:sldId id="263" r:id="rId8"/>
    <p:sldId id="271" r:id="rId9"/>
    <p:sldId id="268" r:id="rId10"/>
    <p:sldId id="269" r:id="rId11"/>
    <p:sldId id="265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6385" autoAdjust="0"/>
    <p:restoredTop sz="92271" autoAdjust="0"/>
  </p:normalViewPr>
  <p:slideViewPr>
    <p:cSldViewPr snapToGrid="0">
      <p:cViewPr varScale="1">
        <p:scale>
          <a:sx n="94" d="100"/>
          <a:sy n="94" d="100"/>
        </p:scale>
        <p:origin x="-104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10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E1A13-C234-49BC-83D2-3334258B69E2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AF03E-5B2C-4DCE-8834-AF6D372F1BF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186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GB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artial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adoption of compromise proposal (</a:t>
            </a:r>
            <a:r>
              <a:rPr lang="en-US" sz="1200" dirty="0" smtClean="0"/>
              <a:t>Malfunction Indicator – Activation Criteria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not acceptable to EC, therefore EC tabled new proposal suggesting not to harmonise MI activation criteria for now and to keep flexibility for the contracting parties.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F03E-5B2C-4DCE-8834-AF6D372F1BF9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108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547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33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650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99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99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15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2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189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13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86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86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0782-6FEA-407D-95A3-72DF813A35DD}" type="datetimeFigureOut">
              <a:rPr lang="nl-BE" smtClean="0"/>
              <a:pPr/>
              <a:t>6/5/14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95E2-7D99-4940-809A-5DBC2036E6F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15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2.unece.org/wiki/download/attachments/23101475/EPPR-07-26e.pdf?api=v2" TargetMode="External"/><Relationship Id="rId3" Type="http://schemas.openxmlformats.org/officeDocument/2006/relationships/hyperlink" Target="https://www2.unece.org/wiki/display/trans/EPPR+7th+sess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3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R</a:t>
            </a:r>
            <a:r>
              <a:rPr lang="sv-SE" smtClean="0"/>
              <a:t>eport </a:t>
            </a:r>
            <a:r>
              <a:rPr lang="sv-SE" dirty="0"/>
              <a:t>from IWG on </a:t>
            </a:r>
            <a:r>
              <a:rPr lang="sv-SE" b="1" dirty="0"/>
              <a:t>E</a:t>
            </a:r>
            <a:r>
              <a:rPr lang="sv-SE" dirty="0"/>
              <a:t>nvironmental</a:t>
            </a:r>
            <a:r>
              <a:rPr lang="sv-SE" b="1" dirty="0"/>
              <a:t> </a:t>
            </a:r>
            <a:r>
              <a:rPr lang="sv-SE" dirty="0"/>
              <a:t>and</a:t>
            </a:r>
            <a:r>
              <a:rPr lang="sv-SE" b="1" dirty="0"/>
              <a:t> P</a:t>
            </a:r>
            <a:r>
              <a:rPr lang="sv-SE" dirty="0"/>
              <a:t>ropulsion</a:t>
            </a:r>
            <a:r>
              <a:rPr lang="sv-SE" b="1" dirty="0"/>
              <a:t> P</a:t>
            </a:r>
            <a:r>
              <a:rPr lang="sv-SE" dirty="0"/>
              <a:t>erformance</a:t>
            </a:r>
            <a:r>
              <a:rPr lang="sv-SE" b="1" dirty="0"/>
              <a:t> R</a:t>
            </a:r>
            <a:r>
              <a:rPr lang="sv-SE" dirty="0"/>
              <a:t>equirements</a:t>
            </a:r>
            <a:r>
              <a:rPr lang="sv-SE" b="1" dirty="0"/>
              <a:t> </a:t>
            </a:r>
            <a:r>
              <a:rPr lang="sv-SE" dirty="0"/>
              <a:t>for Light</a:t>
            </a:r>
            <a:r>
              <a:rPr lang="sv-SE" b="1" dirty="0"/>
              <a:t> </a:t>
            </a:r>
            <a:r>
              <a:rPr lang="sv-SE" dirty="0"/>
              <a:t>vehicles</a:t>
            </a:r>
            <a:r>
              <a:rPr lang="sv-SE" b="1" dirty="0"/>
              <a:t> (EPPR)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 </a:t>
            </a:r>
            <a:r>
              <a:rPr lang="sv-SE" sz="5400" dirty="0" smtClean="0"/>
              <a:t>69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</a:t>
            </a:r>
            <a:r>
              <a:rPr lang="sv-SE" sz="5400" dirty="0"/>
              <a:t>GRPE </a:t>
            </a:r>
            <a:r>
              <a:rPr lang="sv-SE" sz="5400" dirty="0" smtClean="0"/>
              <a:t>5-6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June 2014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10521"/>
            <a:ext cx="9144000" cy="1655762"/>
          </a:xfrm>
        </p:spPr>
        <p:txBody>
          <a:bodyPr/>
          <a:lstStyle/>
          <a:p>
            <a:r>
              <a:rPr lang="sv-SE" dirty="0"/>
              <a:t>Geneva </a:t>
            </a:r>
          </a:p>
          <a:p>
            <a:r>
              <a:rPr lang="sv-SE" dirty="0"/>
              <a:t> Chair Petter </a:t>
            </a:r>
            <a:r>
              <a:rPr lang="sv-SE" dirty="0" smtClean="0"/>
              <a:t>ÅSMAN</a:t>
            </a:r>
          </a:p>
          <a:p>
            <a:r>
              <a:rPr lang="sv-SE" dirty="0" smtClean="0"/>
              <a:t>Secretary Thomas VERCAMMEN</a:t>
            </a:r>
            <a:endParaRPr lang="sv-SE" dirty="0"/>
          </a:p>
        </p:txBody>
      </p:sp>
      <p:sp>
        <p:nvSpPr>
          <p:cNvPr id="4" name="TextBox 5"/>
          <p:cNvSpPr txBox="1"/>
          <p:nvPr/>
        </p:nvSpPr>
        <p:spPr>
          <a:xfrm>
            <a:off x="8772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-69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-29</a:t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69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GRPE, </a:t>
            </a:r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5- 6th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June 2014</a:t>
            </a:r>
            <a:endParaRPr lang="en-GB" sz="1600" b="0" dirty="0" smtClean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algn="r"/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A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genda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item 9(a)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0" y="76944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Submitted by the EPPR 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secretary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7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Roadmap</a:t>
            </a:r>
            <a:endParaRPr lang="sv-SE" b="1" dirty="0"/>
          </a:p>
        </p:txBody>
      </p:sp>
      <p:sp>
        <p:nvSpPr>
          <p:cNvPr id="4" name="Höger 3"/>
          <p:cNvSpPr/>
          <p:nvPr/>
        </p:nvSpPr>
        <p:spPr>
          <a:xfrm>
            <a:off x="1499055" y="5815914"/>
            <a:ext cx="10140779" cy="280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8130924" y="609425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2016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731151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2015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619139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367477" y="6096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2013</a:t>
            </a:r>
            <a:endParaRPr lang="sv-SE" dirty="0"/>
          </a:p>
        </p:txBody>
      </p:sp>
      <p:cxnSp>
        <p:nvCxnSpPr>
          <p:cNvPr id="13" name="Rak 12"/>
          <p:cNvCxnSpPr/>
          <p:nvPr/>
        </p:nvCxnSpPr>
        <p:spPr>
          <a:xfrm flipV="1">
            <a:off x="4857438" y="1898285"/>
            <a:ext cx="0" cy="44743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163757" y="1617484"/>
            <a:ext cx="111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EPPR IWG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1509146" y="169068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3979740" y="1662782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6040378" y="171055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>
            <a:off x="8384330" y="1765814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10936373" y="609210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2017</a:t>
            </a:r>
            <a:endParaRPr lang="sv-SE" dirty="0"/>
          </a:p>
        </p:txBody>
      </p:sp>
      <p:cxnSp>
        <p:nvCxnSpPr>
          <p:cNvPr id="29" name="Rak 28"/>
          <p:cNvCxnSpPr/>
          <p:nvPr/>
        </p:nvCxnSpPr>
        <p:spPr>
          <a:xfrm>
            <a:off x="11189776" y="1737908"/>
            <a:ext cx="0" cy="4239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udd 19"/>
          <p:cNvSpPr/>
          <p:nvPr/>
        </p:nvSpPr>
        <p:spPr>
          <a:xfrm>
            <a:off x="1365538" y="165700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5-udd 29"/>
          <p:cNvSpPr/>
          <p:nvPr/>
        </p:nvSpPr>
        <p:spPr>
          <a:xfrm>
            <a:off x="1962075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5-udd 30"/>
          <p:cNvSpPr/>
          <p:nvPr/>
        </p:nvSpPr>
        <p:spPr>
          <a:xfrm>
            <a:off x="2445732" y="1664933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5-udd 31"/>
          <p:cNvSpPr/>
          <p:nvPr/>
        </p:nvSpPr>
        <p:spPr>
          <a:xfrm>
            <a:off x="3857490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5-udd 32"/>
          <p:cNvSpPr/>
          <p:nvPr/>
        </p:nvSpPr>
        <p:spPr>
          <a:xfrm>
            <a:off x="4233447" y="1652652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5-udd 33"/>
          <p:cNvSpPr/>
          <p:nvPr/>
        </p:nvSpPr>
        <p:spPr>
          <a:xfrm>
            <a:off x="4718434" y="1664933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/>
          <p:cNvSpPr txBox="1"/>
          <p:nvPr/>
        </p:nvSpPr>
        <p:spPr>
          <a:xfrm>
            <a:off x="4607209" y="13736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7th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4115940" y="138273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6th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3727297" y="13952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th</a:t>
            </a:r>
            <a:endParaRPr lang="sv-SE" dirty="0"/>
          </a:p>
        </p:txBody>
      </p:sp>
      <p:sp>
        <p:nvSpPr>
          <p:cNvPr id="38" name="5-udd 37"/>
          <p:cNvSpPr/>
          <p:nvPr/>
        </p:nvSpPr>
        <p:spPr>
          <a:xfrm>
            <a:off x="3263157" y="166133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/>
        </p:nvSpPr>
        <p:spPr>
          <a:xfrm>
            <a:off x="3188884" y="137737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4th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2374795" y="1372786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3rd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1861621" y="1394085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2nd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1255154" y="1404467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1st</a:t>
            </a:r>
            <a:endParaRPr lang="sv-SE" dirty="0"/>
          </a:p>
        </p:txBody>
      </p:sp>
      <p:sp>
        <p:nvSpPr>
          <p:cNvPr id="44" name="Rektangel 43"/>
          <p:cNvSpPr/>
          <p:nvPr/>
        </p:nvSpPr>
        <p:spPr>
          <a:xfrm>
            <a:off x="1509146" y="2026508"/>
            <a:ext cx="1116488" cy="272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/>
          <p:cNvSpPr txBox="1"/>
          <p:nvPr/>
        </p:nvSpPr>
        <p:spPr>
          <a:xfrm>
            <a:off x="156529" y="1978119"/>
            <a:ext cx="155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ToR</a:t>
            </a:r>
            <a:r>
              <a:rPr lang="sv-SE" dirty="0" smtClean="0"/>
              <a:t>/ </a:t>
            </a:r>
            <a:r>
              <a:rPr lang="sv-SE" dirty="0" err="1" smtClean="0"/>
              <a:t>Roadmap</a:t>
            </a:r>
            <a:endParaRPr lang="sv-SE" dirty="0"/>
          </a:p>
        </p:txBody>
      </p:sp>
      <p:sp>
        <p:nvSpPr>
          <p:cNvPr id="47" name="Rektangel 46"/>
          <p:cNvSpPr/>
          <p:nvPr/>
        </p:nvSpPr>
        <p:spPr>
          <a:xfrm>
            <a:off x="2627940" y="2415494"/>
            <a:ext cx="2915219" cy="2928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/>
          <p:cNvSpPr txBox="1"/>
          <p:nvPr/>
        </p:nvSpPr>
        <p:spPr>
          <a:xfrm>
            <a:off x="178241" y="2377488"/>
            <a:ext cx="174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Evap</a:t>
            </a:r>
            <a:r>
              <a:rPr lang="sv-SE" dirty="0" smtClean="0"/>
              <a:t> test (L1/L3)</a:t>
            </a:r>
            <a:endParaRPr lang="sv-SE" dirty="0"/>
          </a:p>
        </p:txBody>
      </p:sp>
      <p:sp>
        <p:nvSpPr>
          <p:cNvPr id="49" name="textruta 48"/>
          <p:cNvSpPr txBox="1"/>
          <p:nvPr/>
        </p:nvSpPr>
        <p:spPr>
          <a:xfrm>
            <a:off x="4354365" y="637544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69th GRPE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176988" y="2708086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OBD (L3)</a:t>
            </a:r>
            <a:endParaRPr lang="sv-SE" dirty="0"/>
          </a:p>
        </p:txBody>
      </p:sp>
      <p:sp>
        <p:nvSpPr>
          <p:cNvPr id="51" name="Rektangel 50"/>
          <p:cNvSpPr/>
          <p:nvPr/>
        </p:nvSpPr>
        <p:spPr>
          <a:xfrm>
            <a:off x="2624033" y="2759318"/>
            <a:ext cx="3920458" cy="318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/>
          <p:cNvSpPr txBox="1"/>
          <p:nvPr/>
        </p:nvSpPr>
        <p:spPr>
          <a:xfrm>
            <a:off x="212733" y="3105884"/>
            <a:ext cx="145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Type</a:t>
            </a:r>
            <a:r>
              <a:rPr lang="sv-SE" dirty="0" smtClean="0"/>
              <a:t> I (L1/L3)</a:t>
            </a:r>
            <a:endParaRPr lang="sv-SE" dirty="0"/>
          </a:p>
        </p:txBody>
      </p:sp>
      <p:sp>
        <p:nvSpPr>
          <p:cNvPr id="53" name="Rektangel 52"/>
          <p:cNvSpPr/>
          <p:nvPr/>
        </p:nvSpPr>
        <p:spPr>
          <a:xfrm>
            <a:off x="3991718" y="3137425"/>
            <a:ext cx="3416345" cy="318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textruta 45"/>
          <p:cNvSpPr txBox="1"/>
          <p:nvPr/>
        </p:nvSpPr>
        <p:spPr>
          <a:xfrm>
            <a:off x="7808873" y="6372592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72nd GRPE</a:t>
            </a:r>
            <a:endParaRPr lang="sv-SE" dirty="0"/>
          </a:p>
        </p:txBody>
      </p:sp>
      <p:sp>
        <p:nvSpPr>
          <p:cNvPr id="54" name="5-udd 53"/>
          <p:cNvSpPr/>
          <p:nvPr/>
        </p:nvSpPr>
        <p:spPr>
          <a:xfrm>
            <a:off x="8240722" y="1650234"/>
            <a:ext cx="287215" cy="264589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/>
          <p:cNvSpPr txBox="1"/>
          <p:nvPr/>
        </p:nvSpPr>
        <p:spPr>
          <a:xfrm>
            <a:off x="6988451" y="791697"/>
            <a:ext cx="209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Informal</a:t>
            </a:r>
            <a:r>
              <a:rPr lang="sv-SE" dirty="0" smtClean="0"/>
              <a:t> </a:t>
            </a:r>
            <a:r>
              <a:rPr lang="sv-SE" dirty="0" err="1" smtClean="0"/>
              <a:t>doc</a:t>
            </a:r>
            <a:r>
              <a:rPr lang="sv-SE" dirty="0" smtClean="0"/>
              <a:t> </a:t>
            </a:r>
            <a:r>
              <a:rPr lang="sv-SE" dirty="0" err="1" smtClean="0"/>
              <a:t>incl</a:t>
            </a:r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 err="1" smtClean="0"/>
              <a:t>tech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to GRPE</a:t>
            </a:r>
            <a:endParaRPr lang="sv-SE" dirty="0"/>
          </a:p>
        </p:txBody>
      </p:sp>
      <p:sp>
        <p:nvSpPr>
          <p:cNvPr id="57" name="5-udd 56"/>
          <p:cNvSpPr/>
          <p:nvPr/>
        </p:nvSpPr>
        <p:spPr>
          <a:xfrm>
            <a:off x="9372953" y="1658385"/>
            <a:ext cx="287215" cy="264589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textruta 57"/>
          <p:cNvSpPr txBox="1"/>
          <p:nvPr/>
        </p:nvSpPr>
        <p:spPr>
          <a:xfrm>
            <a:off x="8938702" y="6372592"/>
            <a:ext cx="117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73rd GRPE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9025873" y="1056767"/>
            <a:ext cx="188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Adoption by GRPE</a:t>
            </a:r>
            <a:endParaRPr lang="sv-SE" dirty="0"/>
          </a:p>
        </p:txBody>
      </p:sp>
      <p:cxnSp>
        <p:nvCxnSpPr>
          <p:cNvPr id="60" name="Rak 59"/>
          <p:cNvCxnSpPr>
            <a:endCxn id="58" idx="0"/>
          </p:cNvCxnSpPr>
          <p:nvPr/>
        </p:nvCxnSpPr>
        <p:spPr>
          <a:xfrm>
            <a:off x="9516560" y="1714298"/>
            <a:ext cx="8232" cy="46582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ruta 60"/>
          <p:cNvSpPr txBox="1"/>
          <p:nvPr/>
        </p:nvSpPr>
        <p:spPr>
          <a:xfrm>
            <a:off x="218436" y="3505396"/>
            <a:ext cx="183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Crankcase</a:t>
            </a:r>
            <a:r>
              <a:rPr lang="sv-SE" dirty="0" smtClean="0"/>
              <a:t> (L1/L3)</a:t>
            </a:r>
            <a:endParaRPr lang="sv-SE" dirty="0"/>
          </a:p>
        </p:txBody>
      </p:sp>
      <p:sp>
        <p:nvSpPr>
          <p:cNvPr id="62" name="textruta 61"/>
          <p:cNvSpPr txBox="1"/>
          <p:nvPr/>
        </p:nvSpPr>
        <p:spPr>
          <a:xfrm>
            <a:off x="218436" y="3865338"/>
            <a:ext cx="190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Test </a:t>
            </a:r>
            <a:r>
              <a:rPr lang="sv-SE" dirty="0" err="1" smtClean="0"/>
              <a:t>type</a:t>
            </a:r>
            <a:r>
              <a:rPr lang="sv-SE" dirty="0" smtClean="0"/>
              <a:t> II (L1/L3)</a:t>
            </a:r>
            <a:endParaRPr lang="sv-SE" dirty="0"/>
          </a:p>
        </p:txBody>
      </p:sp>
      <p:sp>
        <p:nvSpPr>
          <p:cNvPr id="63" name="5-udd 62"/>
          <p:cNvSpPr/>
          <p:nvPr/>
        </p:nvSpPr>
        <p:spPr>
          <a:xfrm>
            <a:off x="5381164" y="1700157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textruta 63"/>
          <p:cNvSpPr txBox="1"/>
          <p:nvPr/>
        </p:nvSpPr>
        <p:spPr>
          <a:xfrm>
            <a:off x="5269995" y="139505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8</a:t>
            </a:r>
            <a:r>
              <a:rPr lang="sv-SE" dirty="0" smtClean="0"/>
              <a:t>th</a:t>
            </a:r>
            <a:endParaRPr lang="sv-SE" dirty="0"/>
          </a:p>
        </p:txBody>
      </p:sp>
      <p:sp>
        <p:nvSpPr>
          <p:cNvPr id="65" name="5-udd 64"/>
          <p:cNvSpPr/>
          <p:nvPr/>
        </p:nvSpPr>
        <p:spPr>
          <a:xfrm>
            <a:off x="5885489" y="171055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extruta 65"/>
          <p:cNvSpPr txBox="1"/>
          <p:nvPr/>
        </p:nvSpPr>
        <p:spPr>
          <a:xfrm>
            <a:off x="5826528" y="140420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9th</a:t>
            </a:r>
            <a:endParaRPr lang="sv-SE" dirty="0"/>
          </a:p>
        </p:txBody>
      </p:sp>
      <p:sp>
        <p:nvSpPr>
          <p:cNvPr id="67" name="textruta 66"/>
          <p:cNvSpPr txBox="1"/>
          <p:nvPr/>
        </p:nvSpPr>
        <p:spPr>
          <a:xfrm>
            <a:off x="262372" y="4865480"/>
            <a:ext cx="2400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Inclusion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3-Wheelers</a:t>
            </a:r>
            <a:endParaRPr lang="sv-SE" dirty="0"/>
          </a:p>
        </p:txBody>
      </p:sp>
      <p:sp>
        <p:nvSpPr>
          <p:cNvPr id="68" name="textruta 67"/>
          <p:cNvSpPr txBox="1"/>
          <p:nvPr/>
        </p:nvSpPr>
        <p:spPr>
          <a:xfrm>
            <a:off x="253269" y="4213683"/>
            <a:ext cx="181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Durability</a:t>
            </a:r>
            <a:r>
              <a:rPr lang="sv-SE" dirty="0" smtClean="0"/>
              <a:t> (L1/L3)</a:t>
            </a:r>
            <a:endParaRPr lang="sv-SE" dirty="0"/>
          </a:p>
        </p:txBody>
      </p:sp>
      <p:sp>
        <p:nvSpPr>
          <p:cNvPr id="69" name="textruta 68"/>
          <p:cNvSpPr txBox="1"/>
          <p:nvPr/>
        </p:nvSpPr>
        <p:spPr>
          <a:xfrm>
            <a:off x="250607" y="4536645"/>
            <a:ext cx="395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Energy </a:t>
            </a:r>
            <a:r>
              <a:rPr lang="sv-SE" dirty="0" err="1" smtClean="0"/>
              <a:t>efficeny</a:t>
            </a:r>
            <a:r>
              <a:rPr lang="sv-SE" dirty="0" smtClean="0"/>
              <a:t> (CO2/FC/Range) (L1/L3)</a:t>
            </a:r>
            <a:endParaRPr lang="sv-SE" dirty="0"/>
          </a:p>
        </p:txBody>
      </p:sp>
      <p:sp>
        <p:nvSpPr>
          <p:cNvPr id="70" name="5-udd 69"/>
          <p:cNvSpPr/>
          <p:nvPr/>
        </p:nvSpPr>
        <p:spPr>
          <a:xfrm>
            <a:off x="6432131" y="1733648"/>
            <a:ext cx="287215" cy="26458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textruta 70"/>
          <p:cNvSpPr txBox="1"/>
          <p:nvPr/>
        </p:nvSpPr>
        <p:spPr>
          <a:xfrm>
            <a:off x="6304725" y="142789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10th</a:t>
            </a:r>
            <a:endParaRPr lang="sv-SE" dirty="0"/>
          </a:p>
        </p:txBody>
      </p:sp>
      <p:sp>
        <p:nvSpPr>
          <p:cNvPr id="72" name="textruta 71"/>
          <p:cNvSpPr txBox="1"/>
          <p:nvPr/>
        </p:nvSpPr>
        <p:spPr>
          <a:xfrm>
            <a:off x="298630" y="5171924"/>
            <a:ext cx="503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Propulsion</a:t>
            </a:r>
            <a:r>
              <a:rPr lang="sv-SE" dirty="0" smtClean="0"/>
              <a:t> </a:t>
            </a:r>
            <a:r>
              <a:rPr lang="sv-SE" dirty="0" err="1" smtClean="0"/>
              <a:t>unit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 (</a:t>
            </a:r>
            <a:r>
              <a:rPr lang="sv-SE" dirty="0" err="1" smtClean="0"/>
              <a:t>Vmax</a:t>
            </a:r>
            <a:r>
              <a:rPr lang="sv-SE" dirty="0" smtClean="0"/>
              <a:t>, Power, </a:t>
            </a:r>
            <a:r>
              <a:rPr lang="sv-SE" dirty="0" err="1" smtClean="0"/>
              <a:t>Torque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9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Future meetings EPPR 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675"/>
            <a:ext cx="10972800" cy="2860675"/>
          </a:xfrm>
        </p:spPr>
        <p:txBody>
          <a:bodyPr>
            <a:normAutofit/>
          </a:bodyPr>
          <a:lstStyle/>
          <a:p>
            <a:r>
              <a:rPr lang="nl-BE" dirty="0" smtClean="0"/>
              <a:t>Audio-web conferences: June- October TBD</a:t>
            </a:r>
          </a:p>
          <a:p>
            <a:r>
              <a:rPr lang="nl-BE" dirty="0"/>
              <a:t>8</a:t>
            </a:r>
            <a:r>
              <a:rPr lang="nl-BE" dirty="0" smtClean="0"/>
              <a:t>th meeting: 14-16 October 2014,Location TBD</a:t>
            </a:r>
          </a:p>
          <a:p>
            <a:r>
              <a:rPr lang="nl-BE" dirty="0"/>
              <a:t>9</a:t>
            </a:r>
            <a:r>
              <a:rPr lang="nl-BE" dirty="0" smtClean="0"/>
              <a:t>th </a:t>
            </a:r>
            <a:r>
              <a:rPr lang="nl-BE" dirty="0"/>
              <a:t>meeting in </a:t>
            </a:r>
            <a:r>
              <a:rPr lang="nl-BE" dirty="0" smtClean="0"/>
              <a:t>Geneva, January 2015 </a:t>
            </a:r>
            <a:r>
              <a:rPr lang="nl-BE" dirty="0"/>
              <a:t>(TBC</a:t>
            </a:r>
            <a:r>
              <a:rPr lang="nl-BE" dirty="0" smtClean="0"/>
              <a:t>)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u="sng" dirty="0" err="1" smtClean="0"/>
              <a:t>Background</a:t>
            </a:r>
            <a:r>
              <a:rPr lang="sv-SE" b="1" u="sng" dirty="0" smtClean="0"/>
              <a:t>- </a:t>
            </a:r>
            <a:r>
              <a:rPr lang="sv-SE" b="1" u="sng" dirty="0" err="1" smtClean="0"/>
              <a:t>ToR</a:t>
            </a:r>
            <a:r>
              <a:rPr lang="sv-SE" b="1" u="sng" dirty="0" smtClean="0"/>
              <a:t> and </a:t>
            </a:r>
            <a:r>
              <a:rPr lang="sv-SE" b="1" u="sng" dirty="0" err="1" smtClean="0"/>
              <a:t>mandate</a:t>
            </a:r>
            <a:endParaRPr lang="sv-SE" b="1" u="sng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 to work under 1998 agreement but will also work under 1958 agreement</a:t>
            </a:r>
          </a:p>
          <a:p>
            <a:r>
              <a:rPr lang="en-US" dirty="0" smtClean="0"/>
              <a:t>Amend GTR No2 and develop new GTRs with respect to Environmental and Propulsion unit Performance Requirements</a:t>
            </a:r>
          </a:p>
          <a:p>
            <a:r>
              <a:rPr lang="en-US" dirty="0" smtClean="0"/>
              <a:t>Create synergies with 58</a:t>
            </a:r>
            <a:r>
              <a:rPr lang="en-US" baseline="30000" dirty="0" smtClean="0"/>
              <a:t>th</a:t>
            </a:r>
            <a:r>
              <a:rPr lang="en-US" dirty="0" smtClean="0"/>
              <a:t> agreement and where possible develop common requirements in form of UN </a:t>
            </a:r>
            <a:r>
              <a:rPr lang="en-US" dirty="0" err="1" smtClean="0"/>
              <a:t>Reg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Exchange information on current and future regulatory requirements for ‘light vehicles’</a:t>
            </a:r>
          </a:p>
          <a:p>
            <a:r>
              <a:rPr lang="en-US" dirty="0" smtClean="0"/>
              <a:t>Adopted at WP29 Nov 2013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998EFDF-0916-4B95-860C-816540B1081E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Platshållare för sidfot 6"/>
          <p:cNvSpPr txBox="1">
            <a:spLocks/>
          </p:cNvSpPr>
          <p:nvPr/>
        </p:nvSpPr>
        <p:spPr bwMode="auto">
          <a:xfrm>
            <a:off x="5013325" y="6575426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sv-SE"/>
              <a:t>MCWG 19.12.2013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16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Past meetings EPPR</a:t>
            </a:r>
            <a:br>
              <a:rPr lang="nl-BE" b="1" dirty="0" smtClean="0"/>
            </a:br>
            <a:r>
              <a:rPr lang="nl-BE" b="1" u="sng" dirty="0" smtClean="0"/>
              <a:t>January – June 2014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575"/>
            <a:ext cx="10515600" cy="2727325"/>
          </a:xfrm>
        </p:spPr>
        <p:txBody>
          <a:bodyPr/>
          <a:lstStyle/>
          <a:p>
            <a:r>
              <a:rPr lang="nl-BE" dirty="0" smtClean="0"/>
              <a:t>5th </a:t>
            </a:r>
            <a:r>
              <a:rPr lang="nl-BE" dirty="0"/>
              <a:t>meeting in </a:t>
            </a:r>
            <a:r>
              <a:rPr lang="nl-BE" dirty="0" smtClean="0"/>
              <a:t>Geneva, 8 January</a:t>
            </a:r>
          </a:p>
          <a:p>
            <a:r>
              <a:rPr lang="nl-BE" dirty="0" smtClean="0"/>
              <a:t>6th meeting in Tokyo, 12-14 February</a:t>
            </a:r>
          </a:p>
          <a:p>
            <a:pPr lvl="1"/>
            <a:r>
              <a:rPr lang="nl-BE" dirty="0" smtClean="0"/>
              <a:t>Audio-Web meeting 15 April</a:t>
            </a:r>
          </a:p>
          <a:p>
            <a:pPr lvl="1"/>
            <a:r>
              <a:rPr lang="nl-BE" dirty="0" smtClean="0"/>
              <a:t>Expert OBD and EVAP meeting 3rd June</a:t>
            </a:r>
          </a:p>
          <a:p>
            <a:r>
              <a:rPr lang="nl-BE" dirty="0" smtClean="0"/>
              <a:t>7th meeting in Geneva 4th June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56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Topics to be covered by EPPR</a:t>
            </a:r>
            <a:endParaRPr lang="nl-B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Environmental </a:t>
            </a:r>
            <a:r>
              <a:rPr lang="en-US" sz="3500" dirty="0"/>
              <a:t>performance</a:t>
            </a:r>
            <a:r>
              <a:rPr lang="en-US" sz="3500" dirty="0" smtClean="0"/>
              <a:t>:</a:t>
            </a:r>
          </a:p>
          <a:p>
            <a:pPr lvl="1"/>
            <a:r>
              <a:rPr lang="en-US" b="1" dirty="0" smtClean="0"/>
              <a:t>Type I: Tailpipe emissions test after cold start (revision); 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II: Tailpipe emissions test at (increased) idle / free acceleration;</a:t>
            </a:r>
          </a:p>
          <a:p>
            <a:pPr lvl="1"/>
            <a:r>
              <a:rPr lang="en-US" b="1" dirty="0"/>
              <a:t>Type III: Emission test of crankcase gases</a:t>
            </a:r>
            <a:r>
              <a:rPr lang="en-US" dirty="0"/>
              <a:t>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IV: Evaporative emissions test; </a:t>
            </a:r>
          </a:p>
          <a:p>
            <a:pPr lvl="1"/>
            <a:r>
              <a:rPr lang="en-US" dirty="0"/>
              <a:t>Type V: Durability testing of pollution control devices;  </a:t>
            </a:r>
          </a:p>
          <a:p>
            <a:pPr lvl="1"/>
            <a:r>
              <a:rPr lang="en-US" dirty="0"/>
              <a:t>Type VII: Measurement of CO2 emissions, fuel consumption, electric energy consumption and electric range determination;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VIII: On-board diagnostics environmental verification tests. </a:t>
            </a:r>
            <a:endParaRPr lang="sv-SE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900" dirty="0" smtClean="0"/>
              <a:t>Propulsion </a:t>
            </a:r>
            <a:r>
              <a:rPr lang="en-US" sz="3900" dirty="0"/>
              <a:t>unit performance</a:t>
            </a:r>
            <a:r>
              <a:rPr lang="en-US" sz="3900" dirty="0" smtClean="0"/>
              <a:t>:</a:t>
            </a:r>
          </a:p>
          <a:p>
            <a:pPr lvl="1"/>
            <a:r>
              <a:rPr lang="en-US" dirty="0" smtClean="0"/>
              <a:t>Unified </a:t>
            </a:r>
            <a:r>
              <a:rPr lang="en-US" dirty="0"/>
              <a:t>rules and test procedures to measure power and torque for propulsion technologies fitted on L-category vehicles </a:t>
            </a:r>
          </a:p>
          <a:p>
            <a:pPr lvl="1"/>
            <a:r>
              <a:rPr lang="en-US" dirty="0"/>
              <a:t>unified measurement of maximum design vehicle speed and/or power for restricted L-category vehicles should be developed and agreed upon. </a:t>
            </a:r>
            <a:endParaRPr lang="sv-S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6171378" y="2817455"/>
            <a:ext cx="22584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PRIORITY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55129" y="3988231"/>
            <a:ext cx="1764000" cy="5847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FF0000"/>
                </a:solidFill>
              </a:rPr>
              <a:t>PRIORITY</a:t>
            </a:r>
            <a:endParaRPr lang="nl-BE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6632" y="2152392"/>
            <a:ext cx="102640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PRIORITY</a:t>
            </a:r>
            <a:endParaRPr lang="nl-BE" sz="1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98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Structure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comming</a:t>
            </a:r>
            <a:r>
              <a:rPr lang="sv-SE" dirty="0" smtClean="0"/>
              <a:t> </a:t>
            </a:r>
            <a:r>
              <a:rPr lang="sv-SE" dirty="0" err="1" smtClean="0"/>
              <a:t>proposals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New </a:t>
            </a:r>
            <a:r>
              <a:rPr lang="sv-SE" dirty="0"/>
              <a:t>GTR </a:t>
            </a:r>
            <a:r>
              <a:rPr lang="sv-SE" sz="2000" dirty="0"/>
              <a:t>(work in progress)</a:t>
            </a:r>
            <a:endParaRPr lang="sv-SE" sz="2000" dirty="0" smtClean="0"/>
          </a:p>
          <a:p>
            <a:pPr lvl="1"/>
            <a:r>
              <a:rPr lang="sv-SE" dirty="0" smtClean="0"/>
              <a:t>Evaporative emissions</a:t>
            </a:r>
          </a:p>
          <a:p>
            <a:pPr lvl="1"/>
            <a:r>
              <a:rPr lang="sv-SE" dirty="0" smtClean="0"/>
              <a:t>Crankcase emissions</a:t>
            </a:r>
          </a:p>
          <a:p>
            <a:r>
              <a:rPr lang="sv-SE" dirty="0"/>
              <a:t>New GTR </a:t>
            </a:r>
            <a:r>
              <a:rPr lang="sv-SE" sz="2000" dirty="0"/>
              <a:t>(work in progress)</a:t>
            </a:r>
            <a:endParaRPr lang="sv-SE" sz="2000" dirty="0" smtClean="0"/>
          </a:p>
          <a:p>
            <a:pPr lvl="1"/>
            <a:r>
              <a:rPr lang="sv-SE" dirty="0" smtClean="0"/>
              <a:t>OBD </a:t>
            </a:r>
          </a:p>
          <a:p>
            <a:r>
              <a:rPr lang="sv-SE" dirty="0"/>
              <a:t>GTR 2 amended including</a:t>
            </a:r>
          </a:p>
          <a:p>
            <a:pPr lvl="1"/>
            <a:r>
              <a:rPr lang="sv-SE" dirty="0"/>
              <a:t>Test type I (work have started)</a:t>
            </a:r>
          </a:p>
          <a:p>
            <a:pPr lvl="1"/>
            <a:r>
              <a:rPr lang="sv-SE" dirty="0"/>
              <a:t>Test type II (Idling)</a:t>
            </a:r>
          </a:p>
          <a:p>
            <a:pPr lvl="1"/>
            <a:r>
              <a:rPr lang="sv-SE" dirty="0"/>
              <a:t>Test type VII on </a:t>
            </a:r>
            <a:r>
              <a:rPr lang="sv-SE" dirty="0" smtClean="0"/>
              <a:t>Energy </a:t>
            </a:r>
            <a:r>
              <a:rPr lang="sv-SE" dirty="0" err="1" smtClean="0"/>
              <a:t>efficiency</a:t>
            </a:r>
            <a:r>
              <a:rPr lang="sv-SE" baseline="0" dirty="0" smtClean="0"/>
              <a:t> (</a:t>
            </a:r>
            <a:r>
              <a:rPr lang="sv-SE" dirty="0" smtClean="0"/>
              <a:t>CO2,</a:t>
            </a:r>
            <a:r>
              <a:rPr lang="sv-SE" baseline="0" dirty="0" smtClean="0"/>
              <a:t> FC&amp; </a:t>
            </a:r>
            <a:r>
              <a:rPr lang="sv-SE" baseline="0" dirty="0" err="1" smtClean="0"/>
              <a:t>Range</a:t>
            </a:r>
            <a:r>
              <a:rPr lang="sv-SE" baseline="0" dirty="0" smtClean="0"/>
              <a:t>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4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62547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Evaporative and crankcase emissions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81050"/>
            <a:ext cx="11811000" cy="6076950"/>
          </a:xfrm>
          <a:noFill/>
        </p:spPr>
        <p:txBody>
          <a:bodyPr>
            <a:normAutofit fontScale="92500" lnSpcReduction="10000"/>
          </a:bodyPr>
          <a:lstStyle/>
          <a:p>
            <a:endParaRPr lang="en-US" sz="3600" dirty="0" smtClean="0"/>
          </a:p>
          <a:p>
            <a:pPr>
              <a:spcAft>
                <a:spcPts val="600"/>
              </a:spcAft>
            </a:pPr>
            <a:r>
              <a:rPr lang="en-US" sz="3600" dirty="0" smtClean="0"/>
              <a:t>!</a:t>
            </a:r>
            <a:r>
              <a:rPr lang="en-US" sz="3600" b="1" i="1" dirty="0"/>
              <a:t>EPPR-07-04</a:t>
            </a:r>
            <a:r>
              <a:rPr lang="en-US" sz="3600" dirty="0"/>
              <a:t>! </a:t>
            </a:r>
            <a:r>
              <a:rPr lang="en-US" sz="3600" b="1" dirty="0"/>
              <a:t>= working draft </a:t>
            </a:r>
            <a:r>
              <a:rPr lang="en-US" sz="3600" b="1" dirty="0" smtClean="0"/>
              <a:t>GTR, </a:t>
            </a:r>
            <a:r>
              <a:rPr lang="en-US" sz="3600" b="1" dirty="0"/>
              <a:t>version </a:t>
            </a:r>
            <a:r>
              <a:rPr lang="en-US" sz="3600" b="1" dirty="0" smtClean="0"/>
              <a:t>1</a:t>
            </a:r>
            <a:endParaRPr lang="en-US" sz="3600" dirty="0"/>
          </a:p>
          <a:p>
            <a:pPr>
              <a:spcAft>
                <a:spcPts val="200"/>
              </a:spcAft>
            </a:pPr>
            <a:r>
              <a:rPr lang="nl-BE" sz="3600" dirty="0" smtClean="0"/>
              <a:t>Number of issues identified:</a:t>
            </a:r>
          </a:p>
          <a:p>
            <a:pPr lvl="1">
              <a:spcAft>
                <a:spcPts val="300"/>
              </a:spcAft>
            </a:pPr>
            <a:r>
              <a:rPr lang="nl-BE" sz="3200" dirty="0" smtClean="0"/>
              <a:t>Many recent amendment proposals</a:t>
            </a:r>
          </a:p>
          <a:p>
            <a:pPr lvl="1">
              <a:spcAft>
                <a:spcPts val="300"/>
              </a:spcAft>
            </a:pPr>
            <a:r>
              <a:rPr lang="nl-BE" sz="3200" dirty="0"/>
              <a:t>Several detailed issues, </a:t>
            </a:r>
            <a:r>
              <a:rPr lang="nl-BE" sz="3200" dirty="0" smtClean="0"/>
              <a:t>e.g. </a:t>
            </a:r>
            <a:r>
              <a:rPr lang="nl-BE" sz="3200" dirty="0"/>
              <a:t>temperature unit correlation (°C – K</a:t>
            </a:r>
            <a:r>
              <a:rPr lang="nl-BE" sz="3200" dirty="0" smtClean="0"/>
              <a:t>)</a:t>
            </a:r>
          </a:p>
          <a:p>
            <a:pPr lvl="1">
              <a:spcAft>
                <a:spcPts val="300"/>
              </a:spcAft>
            </a:pPr>
            <a:r>
              <a:rPr lang="nl-BE" sz="3200" dirty="0" smtClean="0"/>
              <a:t>Biggest open issue remains durability of evap control system</a:t>
            </a:r>
            <a:endParaRPr lang="nl-BE" sz="3600" dirty="0"/>
          </a:p>
          <a:p>
            <a:pPr>
              <a:spcAft>
                <a:spcPts val="600"/>
              </a:spcAft>
            </a:pPr>
            <a:r>
              <a:rPr lang="nl-BE" sz="3600" dirty="0" smtClean="0"/>
              <a:t>Crankcase: Revised proposal (EC+JPN) with placeholder</a:t>
            </a:r>
          </a:p>
          <a:p>
            <a:pPr>
              <a:spcAft>
                <a:spcPts val="600"/>
              </a:spcAft>
            </a:pPr>
            <a:r>
              <a:rPr lang="nl-BE" sz="3600" dirty="0" smtClean="0"/>
              <a:t>Scope</a:t>
            </a:r>
            <a:r>
              <a:rPr lang="nl-BE" sz="3600" dirty="0"/>
              <a:t>: </a:t>
            </a:r>
            <a:endParaRPr lang="nl-BE" sz="3600" dirty="0" smtClean="0"/>
          </a:p>
          <a:p>
            <a:pPr lvl="1">
              <a:spcAft>
                <a:spcPts val="600"/>
              </a:spcAft>
            </a:pPr>
            <a:r>
              <a:rPr lang="nl-BE" sz="3100" dirty="0" smtClean="0"/>
              <a:t>Priority: 2-wheel gasoline motorcycle + moped. </a:t>
            </a:r>
          </a:p>
          <a:p>
            <a:pPr lvl="1">
              <a:spcAft>
                <a:spcPts val="600"/>
              </a:spcAft>
            </a:pPr>
            <a:r>
              <a:rPr lang="nl-BE" sz="3100" dirty="0" smtClean="0"/>
              <a:t>Later: 3-wheel, hybrid + possibly other fuel types</a:t>
            </a:r>
          </a:p>
          <a:p>
            <a:r>
              <a:rPr lang="nl-BE" sz="3500" dirty="0" smtClean="0"/>
              <a:t>Target to propose GTR as informal document to next GRPE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6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56832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 smtClean="0"/>
              <a:t>OBD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162050"/>
            <a:ext cx="11639550" cy="5505450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-  Proposal for draft GTR by European Commission (Dec 2013)</a:t>
            </a:r>
          </a:p>
          <a:p>
            <a:pPr>
              <a:buFontTx/>
              <a:buChar char="-"/>
            </a:pPr>
            <a:r>
              <a:rPr lang="en-US" sz="3600" dirty="0" smtClean="0"/>
              <a:t>Comments / counterproposal by Japan, China and India</a:t>
            </a:r>
          </a:p>
          <a:p>
            <a:pPr>
              <a:buFontTx/>
              <a:buChar char="-"/>
            </a:pPr>
            <a:r>
              <a:rPr lang="en-US" sz="3600" dirty="0" smtClean="0"/>
              <a:t>Expert group created, 3 meetings since Jan</a:t>
            </a:r>
            <a:r>
              <a:rPr lang="en-US" sz="3600" dirty="0"/>
              <a:t> </a:t>
            </a:r>
            <a:r>
              <a:rPr lang="en-US" sz="3600" dirty="0" smtClean="0"/>
              <a:t>2014</a:t>
            </a:r>
          </a:p>
          <a:p>
            <a:pPr>
              <a:buFontTx/>
              <a:buChar char="-"/>
            </a:pPr>
            <a:r>
              <a:rPr lang="en-US" sz="3600" dirty="0" smtClean="0"/>
              <a:t>Not yet ready to introduce </a:t>
            </a:r>
            <a:r>
              <a:rPr lang="en-US" sz="3600" dirty="0"/>
              <a:t>a ‘EPPR working draft GTR</a:t>
            </a:r>
            <a:r>
              <a:rPr lang="en-US" sz="3600" dirty="0" smtClean="0"/>
              <a:t>’</a:t>
            </a:r>
          </a:p>
          <a:p>
            <a:pPr>
              <a:buFontTx/>
              <a:buChar char="-"/>
            </a:pPr>
            <a:r>
              <a:rPr lang="en-US" sz="3600" dirty="0" smtClean="0"/>
              <a:t>Need to solve first following conceptual open issues:</a:t>
            </a:r>
          </a:p>
          <a:p>
            <a:pPr lvl="2">
              <a:buFontTx/>
              <a:buChar char="-"/>
            </a:pPr>
            <a:r>
              <a:rPr lang="en-US" sz="3200" dirty="0" smtClean="0"/>
              <a:t>Malfunction Indicator – Activation Criteria:</a:t>
            </a:r>
          </a:p>
          <a:p>
            <a:pPr lvl="3">
              <a:buFontTx/>
              <a:buChar char="-"/>
            </a:pPr>
            <a:r>
              <a:rPr lang="en-US" sz="3000" dirty="0" smtClean="0"/>
              <a:t>EC: </a:t>
            </a:r>
            <a:r>
              <a:rPr lang="en-US" sz="3000" dirty="0"/>
              <a:t>emission and/or torque reduction thresholds</a:t>
            </a:r>
            <a:endParaRPr lang="en-US" sz="3000" dirty="0" smtClean="0"/>
          </a:p>
          <a:p>
            <a:pPr lvl="3">
              <a:buFontTx/>
              <a:buChar char="-"/>
            </a:pPr>
            <a:r>
              <a:rPr lang="en-US" sz="3000" dirty="0" smtClean="0"/>
              <a:t>Others (JPN, CHN, IND): </a:t>
            </a:r>
            <a:r>
              <a:rPr lang="en-US" sz="3000" dirty="0"/>
              <a:t>malfunction activation upon set and confirmed diagnostic trouble code</a:t>
            </a:r>
            <a:endParaRPr lang="en-US" sz="3000" dirty="0" smtClean="0"/>
          </a:p>
          <a:p>
            <a:pPr lvl="3">
              <a:buFontTx/>
              <a:buChar char="-"/>
            </a:pPr>
            <a:r>
              <a:rPr lang="en-US" sz="3000" dirty="0" smtClean="0"/>
              <a:t>EC compromise proposal to implement both options in GTR</a:t>
            </a:r>
          </a:p>
          <a:p>
            <a:pPr lvl="4">
              <a:buFontTx/>
              <a:buChar char="-"/>
            </a:pPr>
            <a:r>
              <a:rPr lang="en-US" sz="3000" dirty="0" smtClean="0"/>
              <a:t>This compromise is red line for EC</a:t>
            </a:r>
          </a:p>
          <a:p>
            <a:pPr lvl="4">
              <a:buFontTx/>
              <a:buChar char="-"/>
            </a:pPr>
            <a:r>
              <a:rPr lang="en-US" sz="3000" dirty="0" smtClean="0">
                <a:sym typeface="Wingdings" panose="05000000000000000000" pitchFamily="2" charset="2"/>
              </a:rPr>
              <a:t>Other stakeholders need more time reflecting on this red line</a:t>
            </a:r>
            <a:endParaRPr lang="en-US" sz="3000" dirty="0" smtClean="0"/>
          </a:p>
          <a:p>
            <a:pPr lvl="2">
              <a:buFontTx/>
              <a:buChar char="-"/>
            </a:pPr>
            <a:r>
              <a:rPr lang="en-US" sz="3200" dirty="0" smtClean="0"/>
              <a:t>Japan proposal for fuel system monitoring (if closed-loop emission control fitted):</a:t>
            </a:r>
          </a:p>
          <a:p>
            <a:pPr lvl="3">
              <a:buFontTx/>
              <a:buChar char="-"/>
            </a:pPr>
            <a:r>
              <a:rPr lang="en-US" sz="3000" dirty="0" smtClean="0"/>
              <a:t>Open questions by stakeholders</a:t>
            </a:r>
          </a:p>
          <a:p>
            <a:pPr lvl="3">
              <a:buFontTx/>
              <a:buChar char="-"/>
            </a:pPr>
            <a:r>
              <a:rPr lang="en-US" sz="3000" dirty="0" smtClean="0"/>
              <a:t>JPN to provide group with actual text proposal</a:t>
            </a:r>
          </a:p>
          <a:p>
            <a:pPr>
              <a:buFontTx/>
              <a:buChar char="-"/>
            </a:pPr>
            <a:r>
              <a:rPr lang="en-US" sz="4000" dirty="0" smtClean="0"/>
              <a:t>Scope: Priority to 2-wheel motorcycle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r>
              <a:rPr lang="en-US" sz="4000" dirty="0"/>
              <a:t>L</a:t>
            </a:r>
            <a:r>
              <a:rPr lang="en-US" sz="4000" dirty="0" smtClean="0"/>
              <a:t>ater 3w-mc</a:t>
            </a:r>
          </a:p>
          <a:p>
            <a:pPr>
              <a:buFontTx/>
              <a:buChar char="-"/>
            </a:pPr>
            <a:r>
              <a:rPr lang="nl-BE" sz="3600" dirty="0" smtClean="0"/>
              <a:t>Target to have  first version of </a:t>
            </a:r>
            <a:r>
              <a:rPr lang="en-US" sz="3600" dirty="0"/>
              <a:t>‘EPPR working draft </a:t>
            </a:r>
            <a:r>
              <a:rPr lang="en-US" sz="3600" dirty="0" smtClean="0"/>
              <a:t>GTR’</a:t>
            </a:r>
            <a:r>
              <a:rPr lang="nl-BE" sz="3600" dirty="0" smtClean="0"/>
              <a:t> </a:t>
            </a:r>
            <a:r>
              <a:rPr lang="nl-BE" sz="3600" dirty="0"/>
              <a:t>by </a:t>
            </a:r>
            <a:r>
              <a:rPr lang="nl-BE" sz="3600" dirty="0" smtClean="0"/>
              <a:t>Autumn 2014.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More details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4129" y="1286906"/>
            <a:ext cx="11954435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3800" dirty="0" smtClean="0"/>
          </a:p>
          <a:p>
            <a:r>
              <a:rPr lang="sv-SE" sz="3800" dirty="0"/>
              <a:t> </a:t>
            </a:r>
            <a:r>
              <a:rPr lang="sv-SE" sz="3800" dirty="0" smtClean="0"/>
              <a:t>June 4th update: document </a:t>
            </a:r>
            <a:r>
              <a:rPr lang="sv-SE" sz="3800" i="1" dirty="0" smtClean="0">
                <a:hlinkClick r:id="rId2"/>
              </a:rPr>
              <a:t>EPPR-07-26e</a:t>
            </a:r>
            <a:endParaRPr lang="sv-SE" sz="3800" i="1" dirty="0" smtClean="0"/>
          </a:p>
          <a:p>
            <a:endParaRPr lang="sv-SE" sz="3800" i="1" dirty="0"/>
          </a:p>
          <a:p>
            <a:r>
              <a:rPr lang="nl-BE" sz="3800" dirty="0"/>
              <a:t>All discussion documents:</a:t>
            </a:r>
          </a:p>
          <a:p>
            <a:pPr marL="457200" lvl="1" indent="0">
              <a:buNone/>
            </a:pPr>
            <a:r>
              <a:rPr lang="sv-SE" sz="3400">
                <a:hlinkClick r:id="rId3"/>
              </a:rPr>
              <a:t>https://www2.unece.org/wiki/display/trans/EPPR+7th+session</a:t>
            </a:r>
            <a:endParaRPr lang="sv-SE" sz="3400"/>
          </a:p>
          <a:p>
            <a:pPr marL="0" indent="0">
              <a:buNone/>
            </a:pPr>
            <a:endParaRPr lang="sv-SE" sz="3800" i="1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3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Draft Roadmap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518" y="1286906"/>
            <a:ext cx="10877282" cy="4929411"/>
          </a:xfrm>
        </p:spPr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en-US" sz="3800" b="1" dirty="0" smtClean="0"/>
              <a:t>November 2012: 158th session of WP.29 – agreement on establishment of informal working group by adoption of the mandate regarding environmental and propulsion performance requirements for L-category vehicles. </a:t>
            </a:r>
            <a:endParaRPr lang="sv-SE" sz="3800" dirty="0" smtClean="0"/>
          </a:p>
          <a:p>
            <a:r>
              <a:rPr lang="en-US" sz="3800" b="1" dirty="0" smtClean="0"/>
              <a:t>January 2013: 1</a:t>
            </a:r>
            <a:r>
              <a:rPr lang="en-US" sz="3800" b="1" baseline="30000" dirty="0" smtClean="0"/>
              <a:t>st</a:t>
            </a:r>
            <a:r>
              <a:rPr lang="en-US" sz="3800" b="1" dirty="0" smtClean="0"/>
              <a:t> meeting of the EPPR informal working group. Review and adoption of the Rules of Procedure and Terms of Reference. </a:t>
            </a:r>
            <a:endParaRPr lang="sv-SE" sz="3800" dirty="0" smtClean="0"/>
          </a:p>
          <a:p>
            <a:r>
              <a:rPr lang="en-US" sz="3800" b="1" dirty="0" smtClean="0"/>
              <a:t>June 2013: .GRPE (66th session) meeting of the EPPR informal working group. Presentation of draft final roadmap and related </a:t>
            </a:r>
            <a:r>
              <a:rPr lang="en-US" sz="3800" b="1" dirty="0" err="1" smtClean="0"/>
              <a:t>programme</a:t>
            </a:r>
            <a:r>
              <a:rPr lang="en-US" sz="3800" b="1" dirty="0" smtClean="0"/>
              <a:t> management items to GRPE submitted for adoption. </a:t>
            </a:r>
            <a:endParaRPr lang="sv-SE" sz="3800" dirty="0" smtClean="0"/>
          </a:p>
          <a:p>
            <a:r>
              <a:rPr lang="en-US" sz="3800" b="1" dirty="0" smtClean="0"/>
              <a:t>November 2013: 158th session of WP.29, adoption of GRPE decision regarding the final roadmap and related </a:t>
            </a:r>
            <a:r>
              <a:rPr lang="en-US" sz="3800" b="1" dirty="0" err="1" smtClean="0"/>
              <a:t>programme</a:t>
            </a:r>
            <a:r>
              <a:rPr lang="en-US" sz="3800" b="1" dirty="0" smtClean="0"/>
              <a:t> management items. </a:t>
            </a:r>
            <a:endParaRPr lang="sv-SE" sz="3800" dirty="0" smtClean="0"/>
          </a:p>
          <a:p>
            <a:r>
              <a:rPr lang="en-US" sz="3800" b="1" dirty="0" smtClean="0"/>
              <a:t>2013-2016: meetings of the working group, regularly reporting to GRPE and the Administrative Committees (AC 1 and AC 3) </a:t>
            </a:r>
          </a:p>
          <a:p>
            <a:r>
              <a:rPr lang="en-US" sz="3800" b="1" dirty="0" smtClean="0"/>
              <a:t>January 2016: Present a final report as an informal document to GRPE</a:t>
            </a:r>
            <a:endParaRPr lang="sv-SE" sz="3800" dirty="0" smtClean="0"/>
          </a:p>
          <a:p>
            <a:r>
              <a:rPr lang="en-US" sz="3800" b="1" dirty="0" smtClean="0"/>
              <a:t>2016: possible adoption of UN Regulation(s) and Global Technical Regulation(s)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9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1028</Words>
  <Application>Microsoft Macintosh PowerPoint</Application>
  <PresentationFormat>Custom</PresentationFormat>
  <Paragraphs>132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Report from IWG on Environmental and Propulsion Performance Requirements for Light vehicles (EPPR)  69th GRPE 5-6th June 2014</vt:lpstr>
      <vt:lpstr>Background- ToR and mandate</vt:lpstr>
      <vt:lpstr>Past meetings EPPR January – June 2014</vt:lpstr>
      <vt:lpstr>Topics to be covered by EPPR</vt:lpstr>
      <vt:lpstr>Structure of comming proposals</vt:lpstr>
      <vt:lpstr>Evaporative and crankcase emissions</vt:lpstr>
      <vt:lpstr>OBD</vt:lpstr>
      <vt:lpstr>More details</vt:lpstr>
      <vt:lpstr>Draft Roadmap</vt:lpstr>
      <vt:lpstr>Roadmap</vt:lpstr>
      <vt:lpstr>Future meetings EPPR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EPPR-03  EPPR-05</dc:title>
  <dc:creator>Thomas Vercammen</dc:creator>
  <cp:lastModifiedBy>F G</cp:lastModifiedBy>
  <cp:revision>55</cp:revision>
  <dcterms:created xsi:type="dcterms:W3CDTF">2014-06-05T20:52:23Z</dcterms:created>
  <dcterms:modified xsi:type="dcterms:W3CDTF">2014-06-05T20:53:37Z</dcterms:modified>
</cp:coreProperties>
</file>