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3" r:id="rId2"/>
    <p:sldId id="282" r:id="rId3"/>
    <p:sldId id="269" r:id="rId4"/>
    <p:sldId id="288" r:id="rId5"/>
    <p:sldId id="290" r:id="rId6"/>
    <p:sldId id="289" r:id="rId7"/>
    <p:sldId id="284" r:id="rId8"/>
    <p:sldId id="285" r:id="rId9"/>
  </p:sldIdLst>
  <p:sldSz cx="9144000" cy="6858000" type="screen4x3"/>
  <p:notesSz cx="6797675" cy="99282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5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057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pPr>
              <a:defRPr/>
            </a:pPr>
            <a:fld id="{3786A770-4289-4022-952F-97B42A176CCD}" type="datetimeFigureOut">
              <a:rPr lang="ja-JP" altLang="en-US"/>
              <a:pPr>
                <a:defRPr/>
              </a:pPr>
              <a:t>6/5/14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057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pPr>
              <a:defRPr/>
            </a:pPr>
            <a:fld id="{AB85800C-3147-4291-84D8-00F7DEB73E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8396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r">
              <a:defRPr sz="1200"/>
            </a:lvl1pPr>
          </a:lstStyle>
          <a:p>
            <a:pPr>
              <a:defRPr/>
            </a:pPr>
            <a:fld id="{8B01F613-DB3D-41D2-9E03-DFF74FB7DC82}" type="datetimeFigureOut">
              <a:rPr lang="de-DE"/>
              <a:pPr>
                <a:defRPr/>
              </a:pPr>
              <a:t>6/5/14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7" tIns="45653" rIns="91307" bIns="45653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085" y="4715946"/>
            <a:ext cx="5437506" cy="4466988"/>
          </a:xfrm>
          <a:prstGeom prst="rect">
            <a:avLst/>
          </a:prstGeom>
        </p:spPr>
        <p:txBody>
          <a:bodyPr vert="horz" lIns="91307" tIns="45653" rIns="91307" bIns="45653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r">
              <a:defRPr sz="1200"/>
            </a:lvl1pPr>
          </a:lstStyle>
          <a:p>
            <a:pPr>
              <a:defRPr/>
            </a:pPr>
            <a:fld id="{0CC67DA6-082D-407E-8BF3-0211806DC9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2804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3214-0B2B-4466-9A4B-20C2E5018C2C}" type="datetimeFigureOut">
              <a:rPr lang="ja-JP" altLang="en-US"/>
              <a:pPr>
                <a:defRPr/>
              </a:pPr>
              <a:t>6/5/14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02C0-B5B6-4566-A7DE-B573443C97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F5DC-E78D-481E-9826-75E986E007BC}" type="datetimeFigureOut">
              <a:rPr lang="ja-JP" altLang="en-US"/>
              <a:pPr>
                <a:defRPr/>
              </a:pPr>
              <a:t>6/5/14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F4C7-413E-4150-8FED-1727036963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AC86-611F-474E-AF80-4E44B9B78426}" type="datetimeFigureOut">
              <a:rPr lang="ja-JP" altLang="en-US"/>
              <a:pPr>
                <a:defRPr/>
              </a:pPr>
              <a:t>6/5/14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249D-6B03-4298-ACCF-81F0E20B81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E27-56A3-477E-9A78-E23B3BA4A959}" type="datetimeFigureOut">
              <a:rPr lang="ja-JP" altLang="en-US"/>
              <a:pPr>
                <a:defRPr/>
              </a:pPr>
              <a:t>6/5/14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438C-73E0-4FC3-9731-4703D09D2F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C82D7-BF90-4C7A-9C92-54B58F7A9CC3}" type="datetimeFigureOut">
              <a:rPr lang="ja-JP" altLang="en-US"/>
              <a:pPr>
                <a:defRPr/>
              </a:pPr>
              <a:t>6/5/14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5610-80CE-4AA1-B285-1CACFE498C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46DE-6756-475A-9371-A79D041C6C43}" type="datetimeFigureOut">
              <a:rPr lang="ja-JP" altLang="en-US"/>
              <a:pPr>
                <a:defRPr/>
              </a:pPr>
              <a:t>6/5/14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4351-29C7-4521-88D3-AD6B6BC5E1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C6CB-B696-4C7A-A962-7765DDE762DC}" type="datetimeFigureOut">
              <a:rPr lang="ja-JP" altLang="en-US"/>
              <a:pPr>
                <a:defRPr/>
              </a:pPr>
              <a:t>6/5/14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F930-A811-410A-B2FC-A8DC6A26FD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C6FC-124C-44B1-A9E3-DDB8FF33F5DD}" type="datetimeFigureOut">
              <a:rPr lang="ja-JP" altLang="en-US"/>
              <a:pPr>
                <a:defRPr/>
              </a:pPr>
              <a:t>6/5/14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BA18-60B7-4B28-A024-E8F05AE111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773F-2817-4715-9EB0-38D8EFFCC51E}" type="datetimeFigureOut">
              <a:rPr lang="ja-JP" altLang="en-US"/>
              <a:pPr>
                <a:defRPr/>
              </a:pPr>
              <a:t>6/5/14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0504-06CC-490D-8E47-FC3E1AB3A0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34D3-F333-4871-8AC4-8207829BD2B5}" type="datetimeFigureOut">
              <a:rPr lang="ja-JP" altLang="en-US"/>
              <a:pPr>
                <a:defRPr/>
              </a:pPr>
              <a:t>6/5/14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6535-0724-426F-8C65-FE248A97DF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D72A-A4D7-42BC-88B2-27C24F066F1E}" type="datetimeFigureOut">
              <a:rPr lang="ja-JP" altLang="en-US"/>
              <a:pPr>
                <a:defRPr/>
              </a:pPr>
              <a:t>6/5/14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45AB-DA4C-4908-AC19-4B6BC83A95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AA1825-F440-4D93-97E5-267A6DD4B957}" type="datetimeFigureOut">
              <a:rPr lang="ja-JP" altLang="en-US"/>
              <a:pPr>
                <a:defRPr/>
              </a:pPr>
              <a:t>6/5/14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5D4729-1240-4B90-ADF9-CF7A0A7DAB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feld 2"/>
          <p:cNvSpPr txBox="1">
            <a:spLocks noChangeArrowheads="1"/>
          </p:cNvSpPr>
          <p:nvPr/>
        </p:nvSpPr>
        <p:spPr bwMode="auto">
          <a:xfrm>
            <a:off x="971550" y="4048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altLang="ja-JP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6278611"/>
              </p:ext>
            </p:extLst>
          </p:nvPr>
        </p:nvGraphicFramePr>
        <p:xfrm>
          <a:off x="467544" y="223838"/>
          <a:ext cx="8280920" cy="975360"/>
        </p:xfrm>
        <a:graphic>
          <a:graphicData uri="http://schemas.openxmlformats.org/drawingml/2006/table">
            <a:tbl>
              <a:tblPr/>
              <a:tblGrid>
                <a:gridCol w="4140487"/>
                <a:gridCol w="4140433"/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Submitted by the Chair of the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WLTP IWG</a:t>
                      </a:r>
                      <a:endParaRPr kumimoji="0" lang="de-DE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ja-JP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Informal </a:t>
                      </a:r>
                      <a:r>
                        <a:rPr kumimoji="0" lang="pt-BR" altLang="ja-JP" sz="16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document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 </a:t>
                      </a:r>
                      <a:r>
                        <a:rPr kumimoji="0" lang="pt-BR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GRPE-69</a:t>
                      </a:r>
                      <a:r>
                        <a:rPr kumimoji="0" lang="pt-BR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-20</a:t>
                      </a:r>
                    </a:p>
                    <a:p>
                      <a:pPr marL="476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69th 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GRPE,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 5-6 </a:t>
                      </a:r>
                      <a:r>
                        <a:rPr kumimoji="0" lang="pt-BR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June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 2014</a:t>
                      </a:r>
                      <a:b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</a:b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Agenda 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item 3(a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)</a:t>
                      </a:r>
                    </a:p>
                    <a:p>
                      <a:pPr marL="476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 </a:t>
                      </a:r>
                      <a:endParaRPr kumimoji="0" lang="de-DE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67544" y="1992125"/>
            <a:ext cx="8129148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Status </a:t>
            </a:r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report</a:t>
            </a:r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de-DE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WLTP Informal Working Group</a:t>
            </a:r>
          </a:p>
          <a:p>
            <a:endParaRPr lang="de-DE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Report to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69th GRPE 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session</a:t>
            </a:r>
            <a:endParaRPr lang="de-D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Stephan 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Redmann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21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754063" y="825500"/>
            <a:ext cx="67649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WLTP </a:t>
            </a:r>
            <a:r>
              <a:rPr lang="en-US" altLang="ja-JP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IWG Meetings since last GRPE</a:t>
            </a:r>
            <a:endParaRPr lang="ja-JP" altLang="en-US" sz="2800" b="1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61730" y="1988840"/>
            <a:ext cx="7302127" cy="29084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26-28 March 2014	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6th WLTP IWG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Vienna, Austria</a:t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Minutes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de-DE" sz="2000" u="sng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WLTP-06-33-rev1e</a:t>
            </a:r>
          </a:p>
          <a:p>
            <a:pPr>
              <a:lnSpc>
                <a:spcPct val="150000"/>
              </a:lnSpc>
            </a:pPr>
            <a:endParaRPr lang="de-DE" sz="10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4th June 2014		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7th WLTP IWG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Geneva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Switzerland</a:t>
            </a:r>
            <a:endParaRPr lang="de-DE" sz="20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	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Minutes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de-DE" sz="2000" u="sng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WLTP-07-18e</a:t>
            </a:r>
          </a:p>
          <a:p>
            <a:pPr>
              <a:lnSpc>
                <a:spcPct val="150000"/>
              </a:lnSpc>
            </a:pPr>
            <a:endParaRPr lang="de-DE" sz="10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Continously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	</a:t>
            </a: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ask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force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meetings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/ 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telcos</a:t>
            </a:r>
            <a:endParaRPr lang="de-DE" sz="20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274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1052736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u="sng" dirty="0">
                <a:cs typeface="Arial" charset="0"/>
              </a:rPr>
              <a:t>O</a:t>
            </a:r>
            <a:r>
              <a:rPr lang="de-DE" altLang="ja-JP" u="sng" dirty="0" smtClean="0">
                <a:cs typeface="Arial" charset="0"/>
              </a:rPr>
              <a:t>pen </a:t>
            </a:r>
            <a:r>
              <a:rPr lang="de-DE" altLang="ja-JP" u="sng" dirty="0" err="1" smtClean="0">
                <a:cs typeface="Arial" charset="0"/>
              </a:rPr>
              <a:t>issues</a:t>
            </a:r>
            <a:r>
              <a:rPr lang="de-DE" altLang="ja-JP" u="sng" dirty="0" smtClean="0">
                <a:cs typeface="Arial" charset="0"/>
              </a:rPr>
              <a:t> </a:t>
            </a:r>
            <a:r>
              <a:rPr lang="de-DE" altLang="ja-JP" u="sng" dirty="0" err="1" smtClean="0">
                <a:cs typeface="Arial" charset="0"/>
              </a:rPr>
              <a:t>list</a:t>
            </a:r>
            <a:r>
              <a:rPr lang="de-DE" altLang="ja-JP" dirty="0" smtClean="0">
                <a:cs typeface="Arial" charset="0"/>
              </a:rPr>
              <a:t>: 	</a:t>
            </a:r>
            <a:r>
              <a:rPr lang="de-DE" altLang="ja-JP" b="1" u="sng" dirty="0" smtClean="0">
                <a:cs typeface="Arial" charset="0"/>
              </a:rPr>
              <a:t>WLTP-07-03e</a:t>
            </a:r>
            <a:endParaRPr lang="de-DE" altLang="ja-JP" b="1" u="sng" dirty="0">
              <a:cs typeface="Arial" charset="0"/>
            </a:endParaRPr>
          </a:p>
          <a:p>
            <a:pPr eaLnBrk="0" hangingPunct="0">
              <a:spcBef>
                <a:spcPct val="20000"/>
              </a:spcBef>
            </a:pPr>
            <a:endParaRPr lang="de-DE" altLang="ja-JP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b="1" u="sng" dirty="0" smtClean="0">
                <a:cs typeface="Arial" charset="0"/>
              </a:rPr>
              <a:t>Key </a:t>
            </a:r>
            <a:r>
              <a:rPr lang="de-DE" altLang="ja-JP" b="1" u="sng" dirty="0" err="1" smtClean="0">
                <a:cs typeface="Arial" charset="0"/>
              </a:rPr>
              <a:t>issues</a:t>
            </a:r>
            <a:r>
              <a:rPr lang="de-DE" altLang="ja-JP" b="1" u="sng" dirty="0" smtClean="0">
                <a:cs typeface="Arial" charset="0"/>
              </a:rPr>
              <a:t>:</a:t>
            </a:r>
            <a:r>
              <a:rPr lang="de-DE" altLang="ja-JP" b="1" dirty="0" smtClean="0">
                <a:cs typeface="Arial" charset="0"/>
              </a:rPr>
              <a:t>	</a:t>
            </a:r>
            <a:r>
              <a:rPr lang="de-DE" altLang="ja-JP" u="sng" dirty="0" err="1" smtClean="0">
                <a:cs typeface="Arial" charset="0"/>
              </a:rPr>
              <a:t>Subgroup</a:t>
            </a:r>
            <a:r>
              <a:rPr lang="de-DE" altLang="ja-JP" u="sng" dirty="0" smtClean="0">
                <a:cs typeface="Arial" charset="0"/>
              </a:rPr>
              <a:t> EV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b="1" dirty="0">
                <a:cs typeface="Arial" charset="0"/>
              </a:rPr>
              <a:t>	</a:t>
            </a:r>
            <a:r>
              <a:rPr lang="de-DE" altLang="ja-JP" b="1" dirty="0" smtClean="0">
                <a:cs typeface="Arial" charset="0"/>
              </a:rPr>
              <a:t>		</a:t>
            </a:r>
            <a:r>
              <a:rPr lang="de-DE" altLang="ja-JP" dirty="0" smtClean="0">
                <a:cs typeface="Arial" charset="0"/>
              </a:rPr>
              <a:t>Utility </a:t>
            </a:r>
            <a:r>
              <a:rPr lang="de-DE" altLang="ja-JP" dirty="0" err="1" smtClean="0">
                <a:cs typeface="Arial" charset="0"/>
              </a:rPr>
              <a:t>Factors</a:t>
            </a:r>
            <a:r>
              <a:rPr lang="de-DE" altLang="ja-JP" dirty="0" smtClean="0">
                <a:cs typeface="Arial" charset="0"/>
              </a:rPr>
              <a:t>, </a:t>
            </a:r>
            <a:r>
              <a:rPr lang="de-DE" altLang="ja-JP" dirty="0" err="1" smtClean="0">
                <a:cs typeface="Arial" charset="0"/>
              </a:rPr>
              <a:t>phase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specific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calculation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formula</a:t>
            </a:r>
            <a:r>
              <a:rPr lang="de-DE" altLang="ja-JP" dirty="0" smtClean="0">
                <a:cs typeface="Arial" charset="0"/>
              </a:rPr>
              <a:t>, 			</a:t>
            </a:r>
            <a:r>
              <a:rPr lang="de-DE" altLang="ja-JP" dirty="0" err="1" smtClean="0">
                <a:cs typeface="Arial" charset="0"/>
              </a:rPr>
              <a:t>shortened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test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procedure</a:t>
            </a:r>
            <a:endParaRPr lang="de-DE" altLang="ja-JP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 smtClean="0">
                <a:cs typeface="Arial" charset="0"/>
              </a:rPr>
              <a:t>			</a:t>
            </a:r>
            <a:r>
              <a:rPr lang="de-DE" altLang="ja-JP" u="sng" dirty="0" smtClean="0">
                <a:cs typeface="Arial" charset="0"/>
              </a:rPr>
              <a:t>Cycle / </a:t>
            </a:r>
            <a:r>
              <a:rPr lang="de-DE" altLang="ja-JP" u="sng" dirty="0" err="1" smtClean="0">
                <a:cs typeface="Arial" charset="0"/>
              </a:rPr>
              <a:t>Process</a:t>
            </a:r>
            <a:endParaRPr lang="de-DE" altLang="ja-JP" u="sng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>
                <a:cs typeface="Arial" charset="0"/>
              </a:rPr>
              <a:t>	</a:t>
            </a:r>
            <a:r>
              <a:rPr lang="de-DE" altLang="ja-JP" dirty="0" smtClean="0">
                <a:cs typeface="Arial" charset="0"/>
              </a:rPr>
              <a:t>		</a:t>
            </a:r>
            <a:r>
              <a:rPr lang="de-DE" altLang="ja-JP" dirty="0" err="1" smtClean="0">
                <a:cs typeface="Arial" charset="0"/>
              </a:rPr>
              <a:t>Downscaling</a:t>
            </a:r>
            <a:r>
              <a:rPr lang="de-DE" altLang="ja-JP" dirty="0" smtClean="0">
                <a:cs typeface="Arial" charset="0"/>
              </a:rPr>
              <a:t>, </a:t>
            </a:r>
            <a:r>
              <a:rPr lang="de-DE" altLang="ja-JP" dirty="0" err="1" smtClean="0">
                <a:cs typeface="Arial" charset="0"/>
              </a:rPr>
              <a:t>gearshifting</a:t>
            </a:r>
            <a:r>
              <a:rPr lang="de-DE" altLang="ja-JP" dirty="0" smtClean="0">
                <a:cs typeface="Arial" charset="0"/>
              </a:rPr>
              <a:t> , </a:t>
            </a:r>
            <a:r>
              <a:rPr lang="de-DE" altLang="ja-JP" dirty="0" err="1" smtClean="0">
                <a:cs typeface="Arial" charset="0"/>
              </a:rPr>
              <a:t>number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of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tests</a:t>
            </a:r>
            <a:endParaRPr lang="de-DE" altLang="ja-JP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 smtClean="0">
                <a:cs typeface="Arial" charset="0"/>
              </a:rPr>
              <a:t>			</a:t>
            </a:r>
            <a:r>
              <a:rPr lang="de-DE" altLang="ja-JP" u="sng" dirty="0" smtClean="0">
                <a:cs typeface="Arial" charset="0"/>
              </a:rPr>
              <a:t>Road &amp; </a:t>
            </a:r>
            <a:r>
              <a:rPr lang="de-DE" altLang="ja-JP" u="sng" dirty="0" err="1" smtClean="0">
                <a:cs typeface="Arial" charset="0"/>
              </a:rPr>
              <a:t>Dyno</a:t>
            </a:r>
            <a:r>
              <a:rPr lang="de-DE" altLang="ja-JP" u="sng" dirty="0" smtClean="0">
                <a:cs typeface="Arial" charset="0"/>
              </a:rPr>
              <a:t> </a:t>
            </a:r>
            <a:r>
              <a:rPr lang="de-DE" altLang="ja-JP" u="sng" dirty="0" err="1" smtClean="0">
                <a:cs typeface="Arial" charset="0"/>
              </a:rPr>
              <a:t>Load</a:t>
            </a:r>
            <a:r>
              <a:rPr lang="de-DE" altLang="ja-JP" u="sng" dirty="0" smtClean="0">
                <a:cs typeface="Arial" charset="0"/>
              </a:rPr>
              <a:t> Determination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>
                <a:cs typeface="Arial" charset="0"/>
              </a:rPr>
              <a:t>	</a:t>
            </a:r>
            <a:r>
              <a:rPr lang="de-DE" altLang="ja-JP" dirty="0" smtClean="0">
                <a:cs typeface="Arial" charset="0"/>
              </a:rPr>
              <a:t>		Windtunnel </a:t>
            </a:r>
            <a:r>
              <a:rPr lang="de-DE" altLang="ja-JP" dirty="0" err="1" smtClean="0">
                <a:cs typeface="Arial" charset="0"/>
              </a:rPr>
              <a:t>method</a:t>
            </a:r>
            <a:r>
              <a:rPr lang="de-DE" altLang="ja-JP" dirty="0" smtClean="0">
                <a:cs typeface="Arial" charset="0"/>
              </a:rPr>
              <a:t>, </a:t>
            </a:r>
            <a:r>
              <a:rPr lang="de-DE" altLang="ja-JP" dirty="0" err="1">
                <a:cs typeface="Arial" charset="0"/>
              </a:rPr>
              <a:t>t</a:t>
            </a:r>
            <a:r>
              <a:rPr lang="de-DE" altLang="ja-JP" dirty="0" err="1" smtClean="0">
                <a:cs typeface="Arial" charset="0"/>
              </a:rPr>
              <a:t>orque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meter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method</a:t>
            </a:r>
            <a:r>
              <a:rPr lang="de-DE" altLang="ja-JP" dirty="0" smtClean="0">
                <a:cs typeface="Arial" charset="0"/>
              </a:rPr>
              <a:t>, on-board 			</a:t>
            </a:r>
            <a:r>
              <a:rPr lang="de-DE" altLang="ja-JP" dirty="0" err="1" smtClean="0">
                <a:cs typeface="Arial" charset="0"/>
              </a:rPr>
              <a:t>anemometry</a:t>
            </a:r>
            <a:r>
              <a:rPr lang="de-DE" altLang="ja-JP" dirty="0" smtClean="0">
                <a:cs typeface="Arial" charset="0"/>
              </a:rPr>
              <a:t>, </a:t>
            </a:r>
            <a:r>
              <a:rPr lang="de-DE" altLang="ja-JP" dirty="0" err="1" smtClean="0">
                <a:cs typeface="Arial" charset="0"/>
              </a:rPr>
              <a:t>default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running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resistances</a:t>
            </a:r>
            <a:endParaRPr lang="de-DE" altLang="ja-JP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 smtClean="0">
                <a:cs typeface="Arial" charset="0"/>
              </a:rPr>
              <a:t>			</a:t>
            </a:r>
            <a:r>
              <a:rPr lang="de-DE" altLang="ja-JP" u="sng" dirty="0" smtClean="0">
                <a:cs typeface="Arial" charset="0"/>
              </a:rPr>
              <a:t>General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>
                <a:cs typeface="Arial" charset="0"/>
              </a:rPr>
              <a:t>	</a:t>
            </a:r>
            <a:r>
              <a:rPr lang="de-DE" altLang="ja-JP" dirty="0" smtClean="0">
                <a:cs typeface="Arial" charset="0"/>
              </a:rPr>
              <a:t>		</a:t>
            </a:r>
            <a:r>
              <a:rPr lang="de-DE" altLang="ja-JP" dirty="0" err="1" smtClean="0">
                <a:cs typeface="Arial" charset="0"/>
              </a:rPr>
              <a:t>Normalization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procedures</a:t>
            </a:r>
            <a:r>
              <a:rPr lang="de-DE" altLang="ja-JP" dirty="0" smtClean="0">
                <a:cs typeface="Arial" charset="0"/>
              </a:rPr>
              <a:t>, </a:t>
            </a:r>
            <a:r>
              <a:rPr lang="de-DE" altLang="ja-JP" dirty="0" err="1" smtClean="0">
                <a:cs typeface="Arial" charset="0"/>
              </a:rPr>
              <a:t>drafting</a:t>
            </a:r>
            <a:r>
              <a:rPr lang="de-DE" altLang="ja-JP" dirty="0" smtClean="0">
                <a:cs typeface="Arial" charset="0"/>
              </a:rPr>
              <a:t/>
            </a:r>
            <a:br>
              <a:rPr lang="de-DE" altLang="ja-JP" dirty="0" smtClean="0">
                <a:cs typeface="Arial" charset="0"/>
              </a:rPr>
            </a:br>
            <a:r>
              <a:rPr lang="de-DE" altLang="ja-JP" dirty="0" smtClean="0">
                <a:cs typeface="Arial" charset="0"/>
              </a:rPr>
              <a:t/>
            </a:r>
            <a:br>
              <a:rPr lang="de-DE" altLang="ja-JP" dirty="0" smtClean="0">
                <a:cs typeface="Arial" charset="0"/>
              </a:rPr>
            </a:br>
            <a:r>
              <a:rPr lang="de-DE" altLang="ja-JP" dirty="0" smtClean="0">
                <a:cs typeface="Arial" charset="0"/>
              </a:rPr>
              <a:t>		</a:t>
            </a:r>
            <a:r>
              <a:rPr lang="de-DE" altLang="ja-JP" u="sng" dirty="0" err="1" smtClean="0">
                <a:cs typeface="Arial" charset="0"/>
              </a:rPr>
              <a:t>Validations</a:t>
            </a:r>
            <a:r>
              <a:rPr lang="de-DE" altLang="ja-JP" u="sng" dirty="0" smtClean="0">
                <a:cs typeface="Arial" charset="0"/>
              </a:rPr>
              <a:t>/ Round Robin </a:t>
            </a:r>
            <a:r>
              <a:rPr lang="de-DE" altLang="ja-JP" u="sng" dirty="0" err="1" smtClean="0">
                <a:cs typeface="Arial" charset="0"/>
              </a:rPr>
              <a:t>exercise</a:t>
            </a:r>
            <a:endParaRPr lang="de-DE" altLang="ja-JP" u="sng" dirty="0" smtClean="0">
              <a:cs typeface="Arial" charset="0"/>
            </a:endParaRPr>
          </a:p>
        </p:txBody>
      </p:sp>
      <p:sp>
        <p:nvSpPr>
          <p:cNvPr id="24578" name="テキスト ボックス 3"/>
          <p:cNvSpPr txBox="1">
            <a:spLocks noChangeArrowheads="1"/>
          </p:cNvSpPr>
          <p:nvPr/>
        </p:nvSpPr>
        <p:spPr bwMode="auto">
          <a:xfrm>
            <a:off x="504824" y="332656"/>
            <a:ext cx="4639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On-going work Phase 1B</a:t>
            </a:r>
            <a:endParaRPr lang="ja-JP" altLang="en-US" sz="2800" b="1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39552" y="548680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sz="2000" b="1" u="sng" dirty="0" err="1" smtClean="0">
                <a:cs typeface="Arial" charset="0"/>
              </a:rPr>
              <a:t>Normalization</a:t>
            </a:r>
            <a:r>
              <a:rPr lang="de-DE" altLang="ja-JP" sz="2000" b="1" u="sng" dirty="0" smtClean="0">
                <a:cs typeface="Arial" charset="0"/>
              </a:rPr>
              <a:t> </a:t>
            </a:r>
            <a:r>
              <a:rPr lang="de-DE" altLang="ja-JP" sz="2000" b="1" u="sng" dirty="0" err="1" smtClean="0">
                <a:cs typeface="Arial" charset="0"/>
              </a:rPr>
              <a:t>procedures</a:t>
            </a:r>
            <a:endParaRPr lang="de-DE" altLang="ja-JP" sz="2000" b="1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b="1" u="sng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ja-JP" b="1" dirty="0" smtClean="0">
                <a:cs typeface="Arial" charset="0"/>
              </a:rPr>
              <a:t>EU</a:t>
            </a:r>
            <a:r>
              <a:rPr lang="en-US" altLang="ja-JP" dirty="0" smtClean="0">
                <a:cs typeface="Arial" charset="0"/>
              </a:rPr>
              <a:t> activity:  	Correction </a:t>
            </a:r>
            <a:r>
              <a:rPr lang="en-US" altLang="ja-JP" dirty="0">
                <a:cs typeface="Arial" charset="0"/>
              </a:rPr>
              <a:t>algorithms for variations in the WLTP </a:t>
            </a:r>
            <a:r>
              <a:rPr lang="en-US" altLang="ja-JP" dirty="0" smtClean="0">
                <a:cs typeface="Arial" charset="0"/>
              </a:rPr>
              <a:t>testing </a:t>
            </a:r>
          </a:p>
          <a:p>
            <a:pPr marL="2171700" lvl="4" indent="-342900" eaLnBrk="0" hangingPunct="0">
              <a:spcBef>
                <a:spcPct val="20000"/>
              </a:spcBef>
              <a:buFont typeface="Arial" charset="0"/>
              <a:buAutoNum type="arabicParenR"/>
            </a:pPr>
            <a:r>
              <a:rPr lang="en-US" altLang="ja-JP" dirty="0" smtClean="0">
                <a:cs typeface="Arial" charset="0"/>
              </a:rPr>
              <a:t>Chassis dynamometer test</a:t>
            </a:r>
          </a:p>
          <a:p>
            <a:pPr marL="2171700" lvl="4" indent="-342900" eaLnBrk="0" hangingPunct="0">
              <a:spcBef>
                <a:spcPct val="20000"/>
              </a:spcBef>
              <a:buFont typeface="Arial" charset="0"/>
              <a:buAutoNum type="arabicParenR"/>
            </a:pPr>
            <a:r>
              <a:rPr lang="en-US" altLang="ja-JP" dirty="0" smtClean="0">
                <a:cs typeface="Arial" charset="0"/>
              </a:rPr>
              <a:t>Road </a:t>
            </a:r>
            <a:r>
              <a:rPr lang="en-US" altLang="ja-JP" dirty="0">
                <a:cs typeface="Arial" charset="0"/>
              </a:rPr>
              <a:t>load determination </a:t>
            </a:r>
            <a:endParaRPr lang="en-US" altLang="ja-JP" dirty="0" smtClean="0">
              <a:cs typeface="Arial" charset="0"/>
            </a:endParaRPr>
          </a:p>
          <a:p>
            <a:pPr lvl="4" eaLnBrk="0" hangingPunct="0">
              <a:spcBef>
                <a:spcPct val="20000"/>
              </a:spcBef>
            </a:pPr>
            <a:r>
              <a:rPr lang="en-US" altLang="ja-JP" dirty="0" smtClean="0">
                <a:cs typeface="Arial" charset="0"/>
              </a:rPr>
              <a:t>(see intermediate report </a:t>
            </a:r>
            <a:r>
              <a:rPr lang="en-US" altLang="ja-JP" u="sng" dirty="0" smtClean="0">
                <a:cs typeface="Arial" charset="0"/>
              </a:rPr>
              <a:t>WLTP-07-05e</a:t>
            </a:r>
            <a:r>
              <a:rPr lang="en-US" altLang="ja-JP" dirty="0" smtClean="0">
                <a:cs typeface="Arial" charset="0"/>
              </a:rPr>
              <a:t>)</a:t>
            </a:r>
            <a:endParaRPr lang="de-DE" altLang="ja-JP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sz="1000" b="1" u="sng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 smtClean="0">
                <a:cs typeface="Arial" charset="0"/>
              </a:rPr>
              <a:t>IWG #7: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b="1" dirty="0" smtClean="0">
                <a:cs typeface="Arial" charset="0"/>
              </a:rPr>
              <a:t>Japan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and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b="1" dirty="0" err="1" smtClean="0">
                <a:cs typeface="Arial" charset="0"/>
              </a:rPr>
              <a:t>India</a:t>
            </a:r>
            <a:r>
              <a:rPr lang="de-DE" altLang="ja-JP" b="1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confirmed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interest</a:t>
            </a:r>
            <a:r>
              <a:rPr lang="de-DE" altLang="ja-JP" dirty="0" smtClean="0">
                <a:cs typeface="Arial" charset="0"/>
              </a:rPr>
              <a:t> in </a:t>
            </a:r>
            <a:r>
              <a:rPr lang="de-DE" altLang="ja-JP" dirty="0" err="1" smtClean="0">
                <a:cs typeface="Arial" charset="0"/>
              </a:rPr>
              <a:t>harmonisation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of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procedures</a:t>
            </a:r>
            <a:r>
              <a:rPr lang="de-DE" altLang="ja-JP" dirty="0" smtClean="0">
                <a:cs typeface="Arial" charset="0"/>
              </a:rPr>
              <a:t> in </a:t>
            </a:r>
            <a:r>
              <a:rPr lang="de-DE" altLang="ja-JP" dirty="0" err="1" smtClean="0">
                <a:cs typeface="Arial" charset="0"/>
              </a:rPr>
              <a:t>the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gtr</a:t>
            </a:r>
            <a:endParaRPr lang="de-DE" altLang="ja-JP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 	</a:t>
            </a:r>
            <a:r>
              <a:rPr lang="de-DE" altLang="ja-JP" u="sng" dirty="0" err="1" smtClean="0">
                <a:cs typeface="Arial" charset="0"/>
              </a:rPr>
              <a:t>Conclusion</a:t>
            </a:r>
            <a:r>
              <a:rPr lang="de-DE" altLang="ja-JP" u="sng" dirty="0" smtClean="0">
                <a:cs typeface="Arial" charset="0"/>
              </a:rPr>
              <a:t> / </a:t>
            </a:r>
            <a:r>
              <a:rPr lang="de-DE" altLang="ja-JP" u="sng" dirty="0" err="1" smtClean="0">
                <a:cs typeface="Arial" charset="0"/>
              </a:rPr>
              <a:t>further</a:t>
            </a:r>
            <a:r>
              <a:rPr lang="de-DE" altLang="ja-JP" u="sng" dirty="0" smtClean="0">
                <a:cs typeface="Arial" charset="0"/>
              </a:rPr>
              <a:t> </a:t>
            </a:r>
            <a:r>
              <a:rPr lang="de-DE" altLang="ja-JP" u="sng" dirty="0" err="1" smtClean="0">
                <a:cs typeface="Arial" charset="0"/>
              </a:rPr>
              <a:t>steps</a:t>
            </a:r>
            <a:r>
              <a:rPr lang="de-DE" altLang="ja-JP" u="sng" dirty="0" smtClean="0">
                <a:cs typeface="Arial" charset="0"/>
              </a:rPr>
              <a:t>: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 smtClean="0">
                <a:cs typeface="Arial" charset="0"/>
              </a:rPr>
              <a:t>	- EC will </a:t>
            </a:r>
            <a:r>
              <a:rPr lang="de-DE" altLang="ja-JP" dirty="0" err="1" smtClean="0">
                <a:cs typeface="Arial" charset="0"/>
              </a:rPr>
              <a:t>lead</a:t>
            </a:r>
            <a:r>
              <a:rPr lang="de-DE" altLang="ja-JP" dirty="0" smtClean="0">
                <a:cs typeface="Arial" charset="0"/>
              </a:rPr>
              <a:t> WLTP </a:t>
            </a:r>
            <a:r>
              <a:rPr lang="de-DE" altLang="ja-JP" dirty="0" err="1" smtClean="0">
                <a:cs typeface="Arial" charset="0"/>
              </a:rPr>
              <a:t>task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force</a:t>
            </a:r>
            <a:r>
              <a:rPr lang="de-DE" altLang="ja-JP" dirty="0">
                <a:cs typeface="Arial" charset="0"/>
              </a:rPr>
              <a:t/>
            </a:r>
            <a:br>
              <a:rPr lang="de-DE" altLang="ja-JP" dirty="0">
                <a:cs typeface="Arial" charset="0"/>
              </a:rPr>
            </a:br>
            <a:r>
              <a:rPr lang="de-DE" altLang="ja-JP" dirty="0" smtClean="0">
                <a:cs typeface="Arial" charset="0"/>
              </a:rPr>
              <a:t>- </a:t>
            </a:r>
            <a:r>
              <a:rPr lang="de-DE" altLang="ja-JP" dirty="0" err="1" smtClean="0">
                <a:cs typeface="Arial" charset="0"/>
              </a:rPr>
              <a:t>Interested</a:t>
            </a:r>
            <a:r>
              <a:rPr lang="de-DE" altLang="ja-JP" dirty="0" smtClean="0">
                <a:cs typeface="Arial" charset="0"/>
              </a:rPr>
              <a:t> CPs </a:t>
            </a:r>
            <a:r>
              <a:rPr lang="de-DE" altLang="ja-JP" dirty="0" err="1" smtClean="0">
                <a:cs typeface="Arial" charset="0"/>
              </a:rPr>
              <a:t>and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other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stakeholders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are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invited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to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participate</a:t>
            </a:r>
            <a:r>
              <a:rPr lang="de-DE" altLang="ja-JP" dirty="0" smtClean="0">
                <a:cs typeface="Arial" charset="0"/>
              </a:rPr>
              <a:t/>
            </a:r>
            <a:br>
              <a:rPr lang="de-DE" altLang="ja-JP" dirty="0" smtClean="0">
                <a:cs typeface="Arial" charset="0"/>
              </a:rPr>
            </a:br>
            <a:r>
              <a:rPr lang="de-DE" altLang="ja-JP" dirty="0" smtClean="0">
                <a:cs typeface="Arial" charset="0"/>
              </a:rPr>
              <a:t>- Final </a:t>
            </a:r>
            <a:r>
              <a:rPr lang="de-DE" altLang="ja-JP" dirty="0" err="1" smtClean="0">
                <a:cs typeface="Arial" charset="0"/>
              </a:rPr>
              <a:t>report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available</a:t>
            </a:r>
            <a:r>
              <a:rPr lang="de-DE" altLang="ja-JP" dirty="0" smtClean="0">
                <a:cs typeface="Arial" charset="0"/>
              </a:rPr>
              <a:t> end </a:t>
            </a:r>
            <a:r>
              <a:rPr lang="de-DE" altLang="ja-JP" dirty="0" err="1" smtClean="0">
                <a:cs typeface="Arial" charset="0"/>
              </a:rPr>
              <a:t>of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July</a:t>
            </a:r>
            <a:r>
              <a:rPr lang="de-DE" altLang="ja-JP" dirty="0" smtClean="0">
                <a:cs typeface="Arial" charset="0"/>
              </a:rPr>
              <a:t> 2014</a:t>
            </a:r>
            <a:br>
              <a:rPr lang="de-DE" altLang="ja-JP" dirty="0" smtClean="0">
                <a:cs typeface="Arial" charset="0"/>
              </a:rPr>
            </a:br>
            <a:r>
              <a:rPr lang="de-DE" altLang="ja-JP" dirty="0" smtClean="0">
                <a:cs typeface="Arial" charset="0"/>
              </a:rPr>
              <a:t>- </a:t>
            </a:r>
            <a:r>
              <a:rPr lang="de-DE" altLang="ja-JP" dirty="0" err="1" smtClean="0">
                <a:cs typeface="Arial" charset="0"/>
              </a:rPr>
              <a:t>Clarification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of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technical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questions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until</a:t>
            </a:r>
            <a:r>
              <a:rPr lang="de-DE" altLang="ja-JP" dirty="0" smtClean="0">
                <a:cs typeface="Arial" charset="0"/>
              </a:rPr>
              <a:t> September 2014</a:t>
            </a:r>
            <a:br>
              <a:rPr lang="de-DE" altLang="ja-JP" dirty="0" smtClean="0">
                <a:cs typeface="Arial" charset="0"/>
              </a:rPr>
            </a:br>
            <a:r>
              <a:rPr lang="de-DE" altLang="ja-JP" dirty="0" smtClean="0">
                <a:cs typeface="Arial" charset="0"/>
              </a:rPr>
              <a:t/>
            </a:r>
            <a:br>
              <a:rPr lang="de-DE" altLang="ja-JP" dirty="0" smtClean="0">
                <a:cs typeface="Arial" charset="0"/>
              </a:rPr>
            </a:br>
            <a:r>
              <a:rPr lang="de-DE" altLang="ja-JP" dirty="0" smtClean="0">
                <a:cs typeface="Arial" charset="0"/>
              </a:rPr>
              <a:t>- </a:t>
            </a:r>
            <a:r>
              <a:rPr lang="de-DE" altLang="ja-JP" b="1" dirty="0" smtClean="0">
                <a:cs typeface="Arial" charset="0"/>
              </a:rPr>
              <a:t>Task Force will </a:t>
            </a:r>
            <a:r>
              <a:rPr lang="de-DE" altLang="ja-JP" b="1" dirty="0" err="1" smtClean="0">
                <a:cs typeface="Arial" charset="0"/>
              </a:rPr>
              <a:t>prepare</a:t>
            </a:r>
            <a:r>
              <a:rPr lang="de-DE" altLang="ja-JP" b="1" dirty="0" smtClean="0">
                <a:cs typeface="Arial" charset="0"/>
              </a:rPr>
              <a:t> a </a:t>
            </a:r>
            <a:r>
              <a:rPr lang="de-DE" altLang="ja-JP" b="1" dirty="0" err="1" smtClean="0">
                <a:cs typeface="Arial" charset="0"/>
              </a:rPr>
              <a:t>proposal</a:t>
            </a:r>
            <a:r>
              <a:rPr lang="de-DE" altLang="ja-JP" b="1" dirty="0" smtClean="0">
                <a:cs typeface="Arial" charset="0"/>
              </a:rPr>
              <a:t> </a:t>
            </a:r>
            <a:r>
              <a:rPr lang="de-DE" altLang="ja-JP" b="1" dirty="0" err="1" smtClean="0">
                <a:cs typeface="Arial" charset="0"/>
              </a:rPr>
              <a:t>for</a:t>
            </a:r>
            <a:r>
              <a:rPr lang="de-DE" altLang="ja-JP" b="1" dirty="0" smtClean="0">
                <a:cs typeface="Arial" charset="0"/>
              </a:rPr>
              <a:t> IWG #8</a:t>
            </a:r>
            <a:br>
              <a:rPr lang="de-DE" altLang="ja-JP" b="1" dirty="0" smtClean="0">
                <a:cs typeface="Arial" charset="0"/>
              </a:rPr>
            </a:br>
            <a:r>
              <a:rPr lang="de-DE" altLang="ja-JP" b="1" dirty="0" smtClean="0">
                <a:cs typeface="Arial" charset="0"/>
              </a:rPr>
              <a:t>  </a:t>
            </a:r>
            <a:r>
              <a:rPr lang="de-DE" altLang="ja-JP" dirty="0" smtClean="0">
                <a:cs typeface="Arial" charset="0"/>
              </a:rPr>
              <a:t>(</a:t>
            </a:r>
            <a:r>
              <a:rPr lang="de-DE" altLang="ja-JP" dirty="0" err="1" smtClean="0">
                <a:cs typeface="Arial" charset="0"/>
              </a:rPr>
              <a:t>package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of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procedures</a:t>
            </a:r>
            <a:r>
              <a:rPr lang="de-DE" altLang="ja-JP" dirty="0" smtClean="0">
                <a:cs typeface="Arial" charset="0"/>
              </a:rPr>
              <a:t>, </a:t>
            </a:r>
            <a:r>
              <a:rPr lang="de-DE" altLang="ja-JP" dirty="0" err="1" smtClean="0">
                <a:cs typeface="Arial" charset="0"/>
              </a:rPr>
              <a:t>work</a:t>
            </a:r>
            <a:r>
              <a:rPr lang="de-DE" altLang="ja-JP" dirty="0" smtClean="0">
                <a:cs typeface="Arial" charset="0"/>
              </a:rPr>
              <a:t> plan, incl. </a:t>
            </a:r>
            <a:r>
              <a:rPr lang="de-DE" altLang="ja-JP" dirty="0" err="1" smtClean="0">
                <a:cs typeface="Arial" charset="0"/>
              </a:rPr>
              <a:t>validation</a:t>
            </a:r>
            <a:r>
              <a:rPr lang="de-DE" altLang="ja-JP" dirty="0" smtClean="0">
                <a:cs typeface="Arial" charset="0"/>
              </a:rPr>
              <a:t> plan, </a:t>
            </a:r>
            <a:r>
              <a:rPr lang="de-DE" altLang="ja-JP" dirty="0" err="1" smtClean="0">
                <a:cs typeface="Arial" charset="0"/>
              </a:rPr>
              <a:t>if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necessary</a:t>
            </a:r>
            <a:r>
              <a:rPr lang="de-DE" altLang="ja-JP" dirty="0" smtClean="0">
                <a:cs typeface="Arial" charset="0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>
                <a:cs typeface="Arial" charset="0"/>
              </a:rPr>
              <a:t>	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62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323528" y="332656"/>
            <a:ext cx="882047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sz="2000" b="1" u="sng" dirty="0" err="1" smtClean="0">
                <a:cs typeface="Arial" charset="0"/>
              </a:rPr>
              <a:t>Coasting</a:t>
            </a:r>
            <a:r>
              <a:rPr lang="de-DE" altLang="ja-JP" sz="2000" b="1" u="sng" dirty="0" smtClean="0">
                <a:cs typeface="Arial" charset="0"/>
              </a:rPr>
              <a:t> (</a:t>
            </a:r>
            <a:r>
              <a:rPr lang="de-DE" altLang="ja-JP" sz="2000" b="1" u="sng" dirty="0" err="1" smtClean="0">
                <a:cs typeface="Arial" charset="0"/>
              </a:rPr>
              <a:t>sailing</a:t>
            </a:r>
            <a:r>
              <a:rPr lang="de-DE" altLang="ja-JP" sz="2000" b="1" u="sng" dirty="0" smtClean="0">
                <a:cs typeface="Arial" charset="0"/>
              </a:rPr>
              <a:t>)</a:t>
            </a:r>
            <a:r>
              <a:rPr lang="de-DE" altLang="ja-JP" sz="2000" dirty="0" smtClean="0">
                <a:cs typeface="Arial" charset="0"/>
              </a:rPr>
              <a:t> </a:t>
            </a:r>
            <a:r>
              <a:rPr lang="de-DE" altLang="ja-JP" dirty="0" smtClean="0">
                <a:cs typeface="Arial" charset="0"/>
              </a:rPr>
              <a:t>(</a:t>
            </a:r>
            <a:r>
              <a:rPr lang="de-DE" altLang="ja-JP" u="sng" dirty="0" smtClean="0">
                <a:cs typeface="Arial" charset="0"/>
              </a:rPr>
              <a:t>WLTP-07-13-rev1e</a:t>
            </a:r>
            <a:r>
              <a:rPr lang="de-DE" altLang="ja-JP" dirty="0" smtClean="0">
                <a:cs typeface="Arial" charset="0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sz="1000" b="1" u="sng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b="1" dirty="0" smtClean="0">
                <a:cs typeface="Arial" charset="0"/>
              </a:rPr>
              <a:t>Japan: 		</a:t>
            </a:r>
            <a:r>
              <a:rPr lang="de-DE" altLang="ja-JP" b="1" dirty="0" err="1">
                <a:cs typeface="Arial" charset="0"/>
              </a:rPr>
              <a:t>C</a:t>
            </a:r>
            <a:r>
              <a:rPr lang="de-DE" altLang="ja-JP" b="1" dirty="0" err="1" smtClean="0">
                <a:cs typeface="Arial" charset="0"/>
              </a:rPr>
              <a:t>oncerns</a:t>
            </a:r>
            <a:r>
              <a:rPr lang="de-DE" altLang="ja-JP" b="1" dirty="0" smtClean="0">
                <a:cs typeface="Arial" charset="0"/>
              </a:rPr>
              <a:t>, </a:t>
            </a:r>
            <a:r>
              <a:rPr lang="de-DE" altLang="ja-JP" b="1" dirty="0" err="1" smtClean="0">
                <a:cs typeface="Arial" charset="0"/>
              </a:rPr>
              <a:t>currently</a:t>
            </a:r>
            <a:r>
              <a:rPr lang="de-DE" altLang="ja-JP" b="1" dirty="0" smtClean="0">
                <a:cs typeface="Arial" charset="0"/>
              </a:rPr>
              <a:t> </a:t>
            </a:r>
            <a:r>
              <a:rPr lang="de-DE" altLang="ja-JP" b="1" dirty="0" err="1" smtClean="0">
                <a:cs typeface="Arial" charset="0"/>
              </a:rPr>
              <a:t>no</a:t>
            </a:r>
            <a:r>
              <a:rPr lang="de-DE" altLang="ja-JP" b="1" dirty="0" smtClean="0">
                <a:cs typeface="Arial" charset="0"/>
              </a:rPr>
              <a:t> </a:t>
            </a:r>
            <a:r>
              <a:rPr lang="de-DE" altLang="ja-JP" b="1" dirty="0" err="1" smtClean="0">
                <a:cs typeface="Arial" charset="0"/>
              </a:rPr>
              <a:t>support</a:t>
            </a:r>
            <a:r>
              <a:rPr lang="de-DE" altLang="ja-JP" b="1" dirty="0" smtClean="0">
                <a:cs typeface="Arial" charset="0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b="1" dirty="0" smtClean="0">
                <a:cs typeface="Arial" charset="0"/>
              </a:rPr>
              <a:t>EU:		</a:t>
            </a:r>
            <a:r>
              <a:rPr lang="de-DE" altLang="ja-JP" b="1" dirty="0" err="1" smtClean="0">
                <a:cs typeface="Arial" charset="0"/>
              </a:rPr>
              <a:t>Concerns</a:t>
            </a:r>
            <a:r>
              <a:rPr lang="de-DE" altLang="ja-JP" dirty="0" smtClean="0">
                <a:cs typeface="Arial" charset="0"/>
              </a:rPr>
              <a:t>. </a:t>
            </a:r>
            <a:r>
              <a:rPr lang="de-DE" altLang="ja-JP" dirty="0" err="1" smtClean="0">
                <a:cs typeface="Arial" charset="0"/>
              </a:rPr>
              <a:t>No</a:t>
            </a:r>
            <a:r>
              <a:rPr lang="de-DE" altLang="ja-JP" dirty="0" smtClean="0">
                <a:cs typeface="Arial" charset="0"/>
              </a:rPr>
              <a:t> strong </a:t>
            </a:r>
            <a:r>
              <a:rPr lang="de-DE" altLang="ja-JP" dirty="0" err="1" smtClean="0">
                <a:cs typeface="Arial" charset="0"/>
              </a:rPr>
              <a:t>interest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to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harmonize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procedure</a:t>
            </a:r>
            <a:r>
              <a:rPr lang="de-DE" altLang="ja-JP" dirty="0" smtClean="0">
                <a:cs typeface="Arial" charset="0"/>
              </a:rPr>
              <a:t>,</a:t>
            </a:r>
            <a:r>
              <a:rPr lang="de-DE" altLang="ja-JP" b="1" dirty="0">
                <a:cs typeface="Arial" charset="0"/>
              </a:rPr>
              <a:t> </a:t>
            </a:r>
            <a:r>
              <a:rPr lang="de-DE" altLang="ja-JP" b="1" dirty="0" smtClean="0">
                <a:cs typeface="Arial" charset="0"/>
              </a:rPr>
              <a:t/>
            </a:r>
            <a:br>
              <a:rPr lang="de-DE" altLang="ja-JP" b="1" dirty="0" smtClean="0">
                <a:cs typeface="Arial" charset="0"/>
              </a:rPr>
            </a:br>
            <a:r>
              <a:rPr lang="de-DE" altLang="ja-JP" b="1" dirty="0" smtClean="0">
                <a:cs typeface="Arial" charset="0"/>
              </a:rPr>
              <a:t>		</a:t>
            </a:r>
            <a:r>
              <a:rPr lang="de-DE" altLang="ja-JP" dirty="0" smtClean="0">
                <a:cs typeface="Arial" charset="0"/>
              </a:rPr>
              <a:t>(EU </a:t>
            </a:r>
            <a:r>
              <a:rPr lang="de-DE" altLang="ja-JP" dirty="0" err="1" smtClean="0">
                <a:cs typeface="Arial" charset="0"/>
              </a:rPr>
              <a:t>applies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eco-onnovations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concept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as</a:t>
            </a:r>
            <a:r>
              <a:rPr lang="de-DE" altLang="ja-JP" dirty="0" smtClean="0">
                <a:cs typeface="Arial" charset="0"/>
              </a:rPr>
              <a:t> alternative), </a:t>
            </a:r>
            <a:r>
              <a:rPr lang="de-DE" altLang="ja-JP" dirty="0">
                <a:cs typeface="Arial" charset="0"/>
              </a:rPr>
              <a:t>but </a:t>
            </a:r>
            <a:r>
              <a:rPr lang="de-DE" altLang="ja-JP" dirty="0" err="1">
                <a:cs typeface="Arial" charset="0"/>
              </a:rPr>
              <a:t>no</a:t>
            </a:r>
            <a:r>
              <a:rPr lang="de-DE" altLang="ja-JP" dirty="0">
                <a:cs typeface="Arial" charset="0"/>
              </a:rPr>
              <a:t> </a:t>
            </a:r>
            <a:r>
              <a:rPr lang="de-DE" altLang="ja-JP" dirty="0" smtClean="0">
                <a:cs typeface="Arial" charset="0"/>
              </a:rPr>
              <a:t>			</a:t>
            </a:r>
            <a:r>
              <a:rPr lang="de-DE" altLang="ja-JP" dirty="0" err="1" smtClean="0">
                <a:cs typeface="Arial" charset="0"/>
              </a:rPr>
              <a:t>objection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>
                <a:cs typeface="Arial" charset="0"/>
              </a:rPr>
              <a:t>to</a:t>
            </a:r>
            <a:r>
              <a:rPr lang="de-DE" altLang="ja-JP" dirty="0">
                <a:cs typeface="Arial" charset="0"/>
              </a:rPr>
              <a:t> </a:t>
            </a:r>
            <a:r>
              <a:rPr lang="de-DE" altLang="ja-JP" dirty="0" err="1">
                <a:cs typeface="Arial" charset="0"/>
              </a:rPr>
              <a:t>continue</a:t>
            </a:r>
            <a:r>
              <a:rPr lang="de-DE" altLang="ja-JP" dirty="0">
                <a:cs typeface="Arial" charset="0"/>
              </a:rPr>
              <a:t> </a:t>
            </a:r>
            <a:r>
              <a:rPr lang="de-DE" altLang="ja-JP" dirty="0" err="1">
                <a:cs typeface="Arial" charset="0"/>
              </a:rPr>
              <a:t>work</a:t>
            </a:r>
            <a:r>
              <a:rPr lang="de-DE" altLang="ja-JP" dirty="0">
                <a:cs typeface="Arial" charset="0"/>
              </a:rPr>
              <a:t>. </a:t>
            </a:r>
            <a:endParaRPr lang="de-DE" altLang="ja-JP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b="1" dirty="0" smtClean="0">
                <a:cs typeface="Arial" charset="0"/>
              </a:rPr>
              <a:t>US:	</a:t>
            </a:r>
            <a:r>
              <a:rPr lang="de-DE" altLang="ja-JP" dirty="0" smtClean="0">
                <a:cs typeface="Arial" charset="0"/>
              </a:rPr>
              <a:t>	Derivation </a:t>
            </a:r>
            <a:r>
              <a:rPr lang="de-DE" altLang="ja-JP" dirty="0" err="1" smtClean="0">
                <a:cs typeface="Arial" charset="0"/>
              </a:rPr>
              <a:t>of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usage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factors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critical</a:t>
            </a:r>
            <a:r>
              <a:rPr lang="de-DE" altLang="ja-JP" dirty="0" smtClean="0">
                <a:cs typeface="Arial" charset="0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b="1" dirty="0" err="1" smtClean="0">
                <a:cs typeface="Arial" charset="0"/>
              </a:rPr>
              <a:t>India</a:t>
            </a:r>
            <a:r>
              <a:rPr lang="de-DE" altLang="ja-JP" b="1" dirty="0" smtClean="0">
                <a:cs typeface="Arial" charset="0"/>
              </a:rPr>
              <a:t>:</a:t>
            </a:r>
            <a:r>
              <a:rPr lang="de-DE" altLang="ja-JP" dirty="0" smtClean="0">
                <a:cs typeface="Arial" charset="0"/>
              </a:rPr>
              <a:t>		</a:t>
            </a:r>
            <a:r>
              <a:rPr lang="de-DE" altLang="ja-JP" dirty="0" err="1" smtClean="0">
                <a:cs typeface="Arial" charset="0"/>
              </a:rPr>
              <a:t>Benefits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of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technology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should</a:t>
            </a:r>
            <a:r>
              <a:rPr lang="de-DE" altLang="ja-JP" dirty="0" smtClean="0">
                <a:cs typeface="Arial" charset="0"/>
              </a:rPr>
              <a:t> not </a:t>
            </a:r>
            <a:r>
              <a:rPr lang="de-DE" altLang="ja-JP" dirty="0" err="1" smtClean="0">
                <a:cs typeface="Arial" charset="0"/>
              </a:rPr>
              <a:t>be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wasted</a:t>
            </a:r>
            <a:r>
              <a:rPr lang="de-DE" altLang="ja-JP" dirty="0" smtClean="0">
                <a:cs typeface="Arial" charset="0"/>
              </a:rPr>
              <a:t>.</a:t>
            </a:r>
            <a:br>
              <a:rPr lang="de-DE" altLang="ja-JP" dirty="0" smtClean="0">
                <a:cs typeface="Arial" charset="0"/>
              </a:rPr>
            </a:br>
            <a:r>
              <a:rPr lang="de-DE" altLang="ja-JP" dirty="0" smtClean="0">
                <a:cs typeface="Arial" charset="0"/>
              </a:rPr>
              <a:t>		Support </a:t>
            </a:r>
            <a:r>
              <a:rPr lang="de-DE" altLang="ja-JP" dirty="0" err="1" smtClean="0">
                <a:cs typeface="Arial" charset="0"/>
              </a:rPr>
              <a:t>to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continue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work</a:t>
            </a:r>
            <a:r>
              <a:rPr lang="de-DE" altLang="ja-JP" dirty="0" smtClean="0">
                <a:cs typeface="Arial" charset="0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sz="1200" dirty="0" smtClean="0">
              <a:cs typeface="Arial" charset="0"/>
              <a:sym typeface="Wingdings" panose="05000000000000000000" pitchFamily="2" charset="2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 	</a:t>
            </a:r>
            <a:r>
              <a:rPr lang="de-DE" altLang="ja-JP" b="1" u="sng" dirty="0" err="1" smtClean="0">
                <a:cs typeface="Arial" charset="0"/>
              </a:rPr>
              <a:t>Conclusion</a:t>
            </a:r>
            <a:r>
              <a:rPr lang="de-DE" altLang="ja-JP" b="1" u="sng" dirty="0" smtClean="0">
                <a:cs typeface="Arial" charset="0"/>
              </a:rPr>
              <a:t>: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 smtClean="0">
                <a:cs typeface="Arial" charset="0"/>
              </a:rPr>
              <a:t>	</a:t>
            </a:r>
            <a:r>
              <a:rPr lang="en-US" altLang="ja-JP" dirty="0" smtClean="0">
                <a:cs typeface="Arial" charset="0"/>
              </a:rPr>
              <a:t>TF continue </a:t>
            </a:r>
            <a:r>
              <a:rPr lang="en-US" altLang="ja-JP" dirty="0">
                <a:cs typeface="Arial" charset="0"/>
              </a:rPr>
              <a:t>its work </a:t>
            </a:r>
            <a:r>
              <a:rPr lang="en-US" altLang="ja-JP" dirty="0" smtClean="0">
                <a:cs typeface="Arial" charset="0"/>
              </a:rPr>
              <a:t>and try </a:t>
            </a:r>
            <a:r>
              <a:rPr lang="en-US" altLang="ja-JP" dirty="0">
                <a:cs typeface="Arial" charset="0"/>
              </a:rPr>
              <a:t>to address the concerns within the </a:t>
            </a:r>
            <a:r>
              <a:rPr lang="en-US" altLang="ja-JP" dirty="0" smtClean="0">
                <a:cs typeface="Arial" charset="0"/>
              </a:rPr>
              <a:t>following frame:</a:t>
            </a:r>
            <a:br>
              <a:rPr lang="en-US" altLang="ja-JP" dirty="0" smtClean="0">
                <a:cs typeface="Arial" charset="0"/>
              </a:rPr>
            </a:br>
            <a:endParaRPr lang="en-US" altLang="ja-JP" sz="1000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ja-JP" dirty="0">
                <a:cs typeface="Arial" charset="0"/>
              </a:rPr>
              <a:t>	</a:t>
            </a:r>
            <a:r>
              <a:rPr lang="en-US" altLang="ja-JP" dirty="0" smtClean="0">
                <a:cs typeface="Arial" charset="0"/>
              </a:rPr>
              <a:t>1) 	No speed </a:t>
            </a:r>
            <a:r>
              <a:rPr lang="en-US" altLang="ja-JP" dirty="0">
                <a:cs typeface="Arial" charset="0"/>
              </a:rPr>
              <a:t>trace modification </a:t>
            </a:r>
            <a:r>
              <a:rPr lang="en-US" altLang="ja-JP" dirty="0" smtClean="0">
                <a:cs typeface="Arial" charset="0"/>
              </a:rPr>
              <a:t>concept, systematic speed trace deviations 	shall be avoided</a:t>
            </a:r>
            <a:br>
              <a:rPr lang="en-US" altLang="ja-JP" dirty="0" smtClean="0">
                <a:cs typeface="Arial" charset="0"/>
              </a:rPr>
            </a:br>
            <a:r>
              <a:rPr lang="en-US" altLang="ja-JP" dirty="0" smtClean="0">
                <a:cs typeface="Arial" charset="0"/>
              </a:rPr>
              <a:t> 	</a:t>
            </a:r>
            <a:r>
              <a:rPr lang="en-US" altLang="ja-JP" dirty="0" smtClean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en-US" altLang="ja-JP" b="1" dirty="0" smtClean="0">
                <a:cs typeface="Arial" charset="0"/>
              </a:rPr>
              <a:t>Post-processing approach as basis</a:t>
            </a:r>
            <a:r>
              <a:rPr lang="en-US" altLang="ja-JP" dirty="0" smtClean="0">
                <a:cs typeface="Arial" charset="0"/>
              </a:rPr>
              <a:t>, Bosch proposal should be </a:t>
            </a:r>
            <a:br>
              <a:rPr lang="en-US" altLang="ja-JP" dirty="0" smtClean="0">
                <a:cs typeface="Arial" charset="0"/>
              </a:rPr>
            </a:br>
            <a:r>
              <a:rPr lang="en-US" altLang="ja-JP" dirty="0" smtClean="0">
                <a:cs typeface="Arial" charset="0"/>
              </a:rPr>
              <a:t>	    the starting point .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ja-JP" dirty="0">
                <a:cs typeface="Arial" charset="0"/>
              </a:rPr>
              <a:t>	</a:t>
            </a:r>
            <a:r>
              <a:rPr lang="en-US" altLang="ja-JP" dirty="0" smtClean="0">
                <a:cs typeface="Arial" charset="0"/>
              </a:rPr>
              <a:t>2)	Focus on technical aspects first </a:t>
            </a:r>
            <a:r>
              <a:rPr lang="en-US" altLang="ja-JP" dirty="0" smtClean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en-US" altLang="ja-JP" b="1" dirty="0" smtClean="0">
                <a:cs typeface="Arial" charset="0"/>
                <a:sym typeface="Wingdings" panose="05000000000000000000" pitchFamily="2" charset="2"/>
              </a:rPr>
              <a:t>define procedure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altLang="ja-JP" dirty="0">
                <a:cs typeface="Arial" charset="0"/>
                <a:sym typeface="Wingdings" panose="05000000000000000000" pitchFamily="2" charset="2"/>
              </a:rPr>
              <a:t>	</a:t>
            </a:r>
            <a:r>
              <a:rPr lang="en-US" altLang="ja-JP" dirty="0" smtClean="0">
                <a:cs typeface="Arial" charset="0"/>
                <a:sym typeface="Wingdings" panose="05000000000000000000" pitchFamily="2" charset="2"/>
              </a:rPr>
              <a:t>3)	</a:t>
            </a:r>
            <a:r>
              <a:rPr lang="en-US" altLang="ja-JP" b="1" dirty="0" smtClean="0">
                <a:cs typeface="Arial" charset="0"/>
              </a:rPr>
              <a:t>Usage factors </a:t>
            </a:r>
            <a:r>
              <a:rPr lang="en-US" altLang="ja-JP" dirty="0" smtClean="0">
                <a:cs typeface="Arial" charset="0"/>
              </a:rPr>
              <a:t>might be regional option.</a:t>
            </a:r>
            <a:r>
              <a:rPr lang="de-DE" altLang="ja-JP" dirty="0">
                <a:cs typeface="Arial" charset="0"/>
              </a:rPr>
              <a:t>	</a:t>
            </a:r>
            <a:endParaRPr lang="de-DE" altLang="ja-JP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sz="1050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b="1" dirty="0" smtClean="0">
                <a:cs typeface="Arial" charset="0"/>
              </a:rPr>
              <a:t>High </a:t>
            </a:r>
            <a:r>
              <a:rPr lang="de-DE" altLang="ja-JP" b="1" dirty="0" err="1" smtClean="0">
                <a:cs typeface="Arial" charset="0"/>
              </a:rPr>
              <a:t>risk</a:t>
            </a:r>
            <a:r>
              <a:rPr lang="de-DE" altLang="ja-JP" b="1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that</a:t>
            </a:r>
            <a:r>
              <a:rPr lang="de-DE" altLang="ja-JP" dirty="0" smtClean="0">
                <a:cs typeface="Arial" charset="0"/>
              </a:rPr>
              <a:t> Task Force </a:t>
            </a:r>
            <a:r>
              <a:rPr lang="de-DE" altLang="ja-JP" dirty="0" err="1" smtClean="0">
                <a:cs typeface="Arial" charset="0"/>
              </a:rPr>
              <a:t>won‘t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be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able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to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provide</a:t>
            </a:r>
            <a:r>
              <a:rPr lang="de-DE" altLang="ja-JP" dirty="0" smtClean="0">
                <a:cs typeface="Arial" charset="0"/>
              </a:rPr>
              <a:t> an </a:t>
            </a:r>
            <a:r>
              <a:rPr lang="de-DE" altLang="ja-JP" dirty="0" err="1" smtClean="0">
                <a:cs typeface="Arial" charset="0"/>
              </a:rPr>
              <a:t>acceptable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proposal</a:t>
            </a:r>
            <a:r>
              <a:rPr lang="de-DE" altLang="ja-JP" dirty="0" smtClean="0">
                <a:cs typeface="Arial" charset="0"/>
              </a:rPr>
              <a:t>!</a:t>
            </a:r>
            <a:endParaRPr lang="de-DE" altLang="ja-JP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68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1904" y="692696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sz="2000" b="1" u="sng" dirty="0" smtClean="0">
                <a:cs typeface="Arial" charset="0"/>
              </a:rPr>
              <a:t>Additional </a:t>
            </a:r>
            <a:r>
              <a:rPr lang="de-DE" altLang="ja-JP" sz="2000" b="1" u="sng" dirty="0" err="1" smtClean="0">
                <a:cs typeface="Arial" charset="0"/>
              </a:rPr>
              <a:t>temperature</a:t>
            </a:r>
            <a:r>
              <a:rPr lang="de-DE" altLang="ja-JP" sz="2000" b="1" u="sng" dirty="0" smtClean="0">
                <a:cs typeface="Arial" charset="0"/>
              </a:rPr>
              <a:t> </a:t>
            </a:r>
            <a:r>
              <a:rPr lang="de-DE" altLang="ja-JP" sz="2000" b="1" u="sng" dirty="0" err="1" smtClean="0">
                <a:cs typeface="Arial" charset="0"/>
              </a:rPr>
              <a:t>correction</a:t>
            </a:r>
            <a:r>
              <a:rPr lang="de-DE" altLang="ja-JP" sz="2000" b="1" u="sng" dirty="0" smtClean="0">
                <a:cs typeface="Arial" charset="0"/>
              </a:rPr>
              <a:t> </a:t>
            </a:r>
            <a:r>
              <a:rPr lang="de-DE" altLang="ja-JP" sz="2000" b="1" u="sng" dirty="0" err="1" smtClean="0">
                <a:cs typeface="Arial" charset="0"/>
              </a:rPr>
              <a:t>test</a:t>
            </a:r>
            <a:r>
              <a:rPr lang="de-DE" altLang="ja-JP" sz="2000" b="1" u="sng" dirty="0" smtClean="0">
                <a:cs typeface="Arial" charset="0"/>
              </a:rPr>
              <a:t> (ATCT):</a:t>
            </a:r>
            <a:r>
              <a:rPr lang="de-DE" altLang="ja-JP" sz="2000" b="1" dirty="0" smtClean="0">
                <a:cs typeface="Arial" charset="0"/>
              </a:rPr>
              <a:t>	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sz="1000" b="1" u="sng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 smtClean="0">
                <a:cs typeface="Arial" charset="0"/>
              </a:rPr>
              <a:t>IWG #6: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</a:pPr>
            <a:r>
              <a:rPr lang="de-DE" altLang="ja-JP" b="1" dirty="0" err="1" smtClean="0">
                <a:cs typeface="Arial" charset="0"/>
              </a:rPr>
              <a:t>India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and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b="1" dirty="0" smtClean="0">
                <a:cs typeface="Arial" charset="0"/>
              </a:rPr>
              <a:t>Japan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en-US" altLang="ja-JP" dirty="0" smtClean="0">
                <a:cs typeface="Arial" charset="0"/>
              </a:rPr>
              <a:t>objected to implement the test in the </a:t>
            </a:r>
            <a:r>
              <a:rPr lang="en-US" altLang="ja-JP" dirty="0" err="1" smtClean="0">
                <a:cs typeface="Arial" charset="0"/>
              </a:rPr>
              <a:t>gtr</a:t>
            </a:r>
            <a:endParaRPr lang="en-US" altLang="ja-JP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-"/>
            </a:pPr>
            <a:r>
              <a:rPr lang="en-US" altLang="ja-JP" b="1" dirty="0" smtClean="0">
                <a:cs typeface="Arial" charset="0"/>
              </a:rPr>
              <a:t>EC</a:t>
            </a:r>
            <a:r>
              <a:rPr lang="en-US" altLang="ja-JP" dirty="0" smtClean="0">
                <a:cs typeface="Arial" charset="0"/>
              </a:rPr>
              <a:t> confirmed </a:t>
            </a:r>
            <a:r>
              <a:rPr lang="en-US" altLang="ja-JP" dirty="0">
                <a:cs typeface="Arial" charset="0"/>
              </a:rPr>
              <a:t>that this test will </a:t>
            </a:r>
            <a:r>
              <a:rPr lang="en-US" altLang="ja-JP" dirty="0" smtClean="0">
                <a:cs typeface="Arial" charset="0"/>
              </a:rPr>
              <a:t>become a </a:t>
            </a:r>
            <a:r>
              <a:rPr lang="en-US" altLang="ja-JP" dirty="0">
                <a:cs typeface="Arial" charset="0"/>
              </a:rPr>
              <a:t>regional requirement in Europe</a:t>
            </a:r>
            <a:endParaRPr lang="en-US" altLang="ja-JP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altLang="ja-JP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 	</a:t>
            </a:r>
            <a:r>
              <a:rPr lang="de-DE" altLang="ja-JP" u="sng" dirty="0" err="1" smtClean="0">
                <a:cs typeface="Arial" charset="0"/>
              </a:rPr>
              <a:t>Conclusion</a:t>
            </a:r>
            <a:r>
              <a:rPr lang="de-DE" altLang="ja-JP" u="sng" dirty="0" smtClean="0">
                <a:cs typeface="Arial" charset="0"/>
              </a:rPr>
              <a:t>: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b="1" dirty="0" smtClean="0">
                <a:cs typeface="Arial" charset="0"/>
              </a:rPr>
              <a:t>	IWG </a:t>
            </a:r>
            <a:r>
              <a:rPr lang="de-DE" altLang="ja-JP" b="1" dirty="0" err="1" smtClean="0">
                <a:cs typeface="Arial" charset="0"/>
              </a:rPr>
              <a:t>closed</a:t>
            </a:r>
            <a:r>
              <a:rPr lang="de-DE" altLang="ja-JP" b="1" dirty="0" smtClean="0">
                <a:cs typeface="Arial" charset="0"/>
              </a:rPr>
              <a:t> </a:t>
            </a:r>
            <a:r>
              <a:rPr lang="de-DE" altLang="ja-JP" b="1" dirty="0" err="1" smtClean="0">
                <a:cs typeface="Arial" charset="0"/>
              </a:rPr>
              <a:t>issue</a:t>
            </a:r>
            <a:r>
              <a:rPr lang="de-DE" altLang="ja-JP" dirty="0" smtClean="0">
                <a:cs typeface="Arial" charset="0"/>
              </a:rPr>
              <a:t>, </a:t>
            </a:r>
            <a:r>
              <a:rPr lang="de-DE" altLang="ja-JP" dirty="0" err="1" smtClean="0">
                <a:cs typeface="Arial" charset="0"/>
              </a:rPr>
              <a:t>placeholder</a:t>
            </a:r>
            <a:r>
              <a:rPr lang="de-DE" altLang="ja-JP" dirty="0" smtClean="0">
                <a:cs typeface="Arial" charset="0"/>
              </a:rPr>
              <a:t> will </a:t>
            </a:r>
            <a:r>
              <a:rPr lang="de-DE" altLang="ja-JP" dirty="0" err="1" smtClean="0">
                <a:cs typeface="Arial" charset="0"/>
              </a:rPr>
              <a:t>be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removed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from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gtr</a:t>
            </a:r>
            <a:endParaRPr lang="de-DE" altLang="ja-JP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b="1" u="sng" dirty="0" smtClean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sz="2000" b="1" u="sng" dirty="0" err="1" smtClean="0">
                <a:cs typeface="Arial" charset="0"/>
              </a:rPr>
              <a:t>Corrigendum</a:t>
            </a:r>
            <a:r>
              <a:rPr lang="de-DE" altLang="ja-JP" sz="2000" b="1" u="sng" dirty="0" smtClean="0">
                <a:cs typeface="Arial" charset="0"/>
              </a:rPr>
              <a:t> </a:t>
            </a:r>
            <a:r>
              <a:rPr lang="de-DE" altLang="ja-JP" sz="2000" b="1" u="sng" dirty="0" err="1">
                <a:cs typeface="Arial" charset="0"/>
              </a:rPr>
              <a:t>g</a:t>
            </a:r>
            <a:r>
              <a:rPr lang="de-DE" altLang="ja-JP" sz="2000" b="1" u="sng" dirty="0" err="1" smtClean="0">
                <a:cs typeface="Arial" charset="0"/>
              </a:rPr>
              <a:t>tr</a:t>
            </a:r>
            <a:r>
              <a:rPr lang="de-DE" altLang="ja-JP" sz="2000" b="1" u="sng" dirty="0" smtClean="0">
                <a:cs typeface="Arial" charset="0"/>
              </a:rPr>
              <a:t> </a:t>
            </a:r>
            <a:r>
              <a:rPr lang="de-DE" altLang="ja-JP" sz="2000" b="1" u="sng" dirty="0" err="1">
                <a:cs typeface="Arial" charset="0"/>
              </a:rPr>
              <a:t>n</a:t>
            </a:r>
            <a:r>
              <a:rPr lang="de-DE" altLang="ja-JP" sz="2000" b="1" u="sng" dirty="0" err="1" smtClean="0">
                <a:cs typeface="Arial" charset="0"/>
              </a:rPr>
              <a:t>o</a:t>
            </a:r>
            <a:r>
              <a:rPr lang="de-DE" altLang="ja-JP" sz="2000" b="1" u="sng" dirty="0" smtClean="0">
                <a:cs typeface="Arial" charset="0"/>
              </a:rPr>
              <a:t>. 15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sz="1000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 err="1" smtClean="0">
                <a:cs typeface="Arial" charset="0"/>
              </a:rPr>
              <a:t>Drafting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Coordinator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reported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many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necessary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corrections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to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gtr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no</a:t>
            </a:r>
            <a:r>
              <a:rPr lang="de-DE" altLang="ja-JP" dirty="0" smtClean="0">
                <a:cs typeface="Arial" charset="0"/>
              </a:rPr>
              <a:t>. 15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 smtClean="0">
                <a:cs typeface="Arial" charset="0"/>
              </a:rPr>
              <a:t>(</a:t>
            </a:r>
            <a:r>
              <a:rPr lang="de-DE" altLang="ja-JP" dirty="0" err="1" smtClean="0">
                <a:cs typeface="Arial" charset="0"/>
              </a:rPr>
              <a:t>see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current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gtr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draft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u="sng" dirty="0" smtClean="0">
                <a:cs typeface="Arial" charset="0"/>
              </a:rPr>
              <a:t>WLTP-07-04e</a:t>
            </a:r>
            <a:r>
              <a:rPr lang="de-DE" altLang="ja-JP" dirty="0" smtClean="0">
                <a:cs typeface="Arial" charset="0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dirty="0">
              <a:cs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 	</a:t>
            </a:r>
            <a:r>
              <a:rPr lang="de-DE" altLang="ja-JP" u="sng" dirty="0" err="1" smtClean="0">
                <a:cs typeface="Arial" charset="0"/>
                <a:sym typeface="Wingdings" panose="05000000000000000000" pitchFamily="2" charset="2"/>
              </a:rPr>
              <a:t>Proposal</a:t>
            </a:r>
            <a:r>
              <a:rPr lang="de-DE" altLang="ja-JP" u="sng" dirty="0" smtClean="0">
                <a:cs typeface="Arial" charset="0"/>
                <a:sym typeface="Wingdings" panose="05000000000000000000" pitchFamily="2" charset="2"/>
              </a:rPr>
              <a:t>:</a:t>
            </a: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/>
            </a:r>
            <a:br>
              <a:rPr lang="de-DE" altLang="ja-JP" dirty="0" smtClean="0">
                <a:cs typeface="Arial" charset="0"/>
                <a:sym typeface="Wingdings" panose="05000000000000000000" pitchFamily="2" charset="2"/>
              </a:rPr>
            </a:br>
            <a:r>
              <a:rPr lang="de-DE" altLang="ja-JP" b="1" dirty="0" err="1" smtClean="0">
                <a:cs typeface="Arial" charset="0"/>
              </a:rPr>
              <a:t>No</a:t>
            </a:r>
            <a:r>
              <a:rPr lang="de-DE" altLang="ja-JP" b="1" dirty="0" smtClean="0">
                <a:cs typeface="Arial" charset="0"/>
              </a:rPr>
              <a:t> </a:t>
            </a:r>
            <a:r>
              <a:rPr lang="de-DE" altLang="ja-JP" b="1" dirty="0" err="1" smtClean="0">
                <a:cs typeface="Arial" charset="0"/>
              </a:rPr>
              <a:t>Corrigendum</a:t>
            </a:r>
            <a:r>
              <a:rPr lang="de-DE" altLang="ja-JP" dirty="0" smtClean="0">
                <a:cs typeface="Arial" charset="0"/>
              </a:rPr>
              <a:t>, </a:t>
            </a:r>
            <a:r>
              <a:rPr lang="de-DE" altLang="ja-JP" dirty="0" err="1" smtClean="0">
                <a:cs typeface="Arial" charset="0"/>
              </a:rPr>
              <a:t>introduction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of</a:t>
            </a:r>
            <a:r>
              <a:rPr lang="de-DE" altLang="ja-JP" dirty="0" smtClean="0">
                <a:cs typeface="Arial" charset="0"/>
              </a:rPr>
              <a:t> all </a:t>
            </a:r>
            <a:r>
              <a:rPr lang="de-DE" altLang="ja-JP" dirty="0" err="1" smtClean="0">
                <a:cs typeface="Arial" charset="0"/>
              </a:rPr>
              <a:t>corrections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together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with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other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amendments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at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the</a:t>
            </a:r>
            <a:r>
              <a:rPr lang="de-DE" altLang="ja-JP" dirty="0" smtClean="0">
                <a:cs typeface="Arial" charset="0"/>
              </a:rPr>
              <a:t> end </a:t>
            </a:r>
            <a:r>
              <a:rPr lang="de-DE" altLang="ja-JP" dirty="0" err="1" smtClean="0">
                <a:cs typeface="Arial" charset="0"/>
              </a:rPr>
              <a:t>of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phase</a:t>
            </a:r>
            <a:r>
              <a:rPr lang="de-DE" altLang="ja-JP" dirty="0" smtClean="0">
                <a:cs typeface="Arial" charset="0"/>
              </a:rPr>
              <a:t> 1b </a:t>
            </a:r>
            <a:endParaRPr lang="de-DE" altLang="ja-JP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69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テキスト ボックス 3"/>
          <p:cNvSpPr txBox="1">
            <a:spLocks noChangeArrowheads="1"/>
          </p:cNvSpPr>
          <p:nvPr/>
        </p:nvSpPr>
        <p:spPr bwMode="auto">
          <a:xfrm>
            <a:off x="827088" y="549275"/>
            <a:ext cx="47724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WLTP Phase 1b </a:t>
            </a:r>
            <a:r>
              <a:rPr lang="en-US" altLang="ja-JP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Roadmap</a:t>
            </a:r>
            <a:endParaRPr lang="ja-JP" altLang="en-US" sz="2800" b="1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827088" y="1998663"/>
            <a:ext cx="7921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7" name="テキスト ボックス 4"/>
          <p:cNvSpPr txBox="1">
            <a:spLocks noChangeArrowheads="1"/>
          </p:cNvSpPr>
          <p:nvPr/>
        </p:nvSpPr>
        <p:spPr bwMode="auto">
          <a:xfrm>
            <a:off x="136525" y="2090738"/>
            <a:ext cx="8699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WP.29</a:t>
            </a:r>
          </a:p>
          <a:p>
            <a:endParaRPr lang="en-US" altLang="ja-JP"/>
          </a:p>
          <a:p>
            <a:endParaRPr lang="en-US" altLang="ja-JP"/>
          </a:p>
          <a:p>
            <a:r>
              <a:rPr lang="en-US" altLang="ja-JP"/>
              <a:t>GRPE</a:t>
            </a:r>
          </a:p>
          <a:p>
            <a:endParaRPr lang="en-US" altLang="ja-JP"/>
          </a:p>
          <a:p>
            <a:endParaRPr lang="en-US" altLang="ja-JP"/>
          </a:p>
          <a:p>
            <a:r>
              <a:rPr lang="en-US" altLang="ja-JP"/>
              <a:t>WLTP</a:t>
            </a:r>
            <a:endParaRPr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1000125" y="1755775"/>
            <a:ext cx="0" cy="2435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テキスト ボックス 7"/>
          <p:cNvSpPr txBox="1">
            <a:spLocks noChangeArrowheads="1"/>
          </p:cNvSpPr>
          <p:nvPr/>
        </p:nvSpPr>
        <p:spPr bwMode="auto">
          <a:xfrm>
            <a:off x="1042988" y="1411288"/>
            <a:ext cx="7713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2014                                         2015                                         2016</a:t>
            </a:r>
          </a:p>
          <a:p>
            <a:r>
              <a:rPr lang="en-US" altLang="ja-JP" sz="1400"/>
              <a:t>1   2   3   4   5   6   7   8   9   10  11  12  1   2   3   4   5   6   7   8   9   10  11  12  1   2   3   4   5   6</a:t>
            </a:r>
            <a:endParaRPr lang="ja-JP" altLang="en-US" sz="1400"/>
          </a:p>
        </p:txBody>
      </p:sp>
      <p:sp>
        <p:nvSpPr>
          <p:cNvPr id="16395" name="テキスト ボックス 21"/>
          <p:cNvSpPr txBox="1">
            <a:spLocks noChangeArrowheads="1"/>
          </p:cNvSpPr>
          <p:nvPr/>
        </p:nvSpPr>
        <p:spPr bwMode="auto">
          <a:xfrm>
            <a:off x="1042988" y="4581525"/>
            <a:ext cx="2374900" cy="9413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Fix organization, responsibilities</a:t>
            </a:r>
          </a:p>
          <a:p>
            <a:pPr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and time schedule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カギ線コネクタ 34"/>
          <p:cNvCxnSpPr>
            <a:cxnSpLocks noChangeShapeType="1"/>
            <a:stCxn id="26651" idx="2"/>
            <a:endCxn id="26645" idx="0"/>
          </p:cNvCxnSpPr>
          <p:nvPr/>
        </p:nvCxnSpPr>
        <p:spPr bwMode="auto">
          <a:xfrm flipV="1">
            <a:off x="7637463" y="2339975"/>
            <a:ext cx="842962" cy="765175"/>
          </a:xfrm>
          <a:prstGeom prst="bentConnector3">
            <a:avLst>
              <a:gd name="adj1" fmla="val 72315"/>
            </a:avLst>
          </a:prstGeom>
          <a:noFill/>
          <a:ln w="25400" algn="ctr">
            <a:solidFill>
              <a:schemeClr val="tx1"/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6632" name="テキスト ボックス 36"/>
          <p:cNvSpPr txBox="1">
            <a:spLocks noChangeArrowheads="1"/>
          </p:cNvSpPr>
          <p:nvPr/>
        </p:nvSpPr>
        <p:spPr bwMode="auto">
          <a:xfrm>
            <a:off x="5503863" y="2041525"/>
            <a:ext cx="1692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/>
              <a:t>Phase2 ToR</a:t>
            </a:r>
            <a:endParaRPr lang="ja-JP" altLang="en-US" sz="1400"/>
          </a:p>
        </p:txBody>
      </p:sp>
      <p:sp>
        <p:nvSpPr>
          <p:cNvPr id="38" name="額縁 37"/>
          <p:cNvSpPr/>
          <p:nvPr/>
        </p:nvSpPr>
        <p:spPr>
          <a:xfrm>
            <a:off x="1066800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5</a:t>
            </a:r>
            <a:endParaRPr lang="ja-JP" altLang="en-US" dirty="0"/>
          </a:p>
        </p:txBody>
      </p:sp>
      <p:sp>
        <p:nvSpPr>
          <p:cNvPr id="40" name="額縁 39"/>
          <p:cNvSpPr/>
          <p:nvPr/>
        </p:nvSpPr>
        <p:spPr>
          <a:xfrm>
            <a:off x="1677988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6</a:t>
            </a:r>
            <a:endParaRPr lang="ja-JP" altLang="en-US" dirty="0"/>
          </a:p>
        </p:txBody>
      </p:sp>
      <p:sp>
        <p:nvSpPr>
          <p:cNvPr id="41" name="額縁 40"/>
          <p:cNvSpPr/>
          <p:nvPr/>
        </p:nvSpPr>
        <p:spPr>
          <a:xfrm>
            <a:off x="2339975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7</a:t>
            </a:r>
            <a:endParaRPr lang="ja-JP" altLang="en-US" dirty="0"/>
          </a:p>
        </p:txBody>
      </p:sp>
      <p:sp>
        <p:nvSpPr>
          <p:cNvPr id="42" name="額縁 41"/>
          <p:cNvSpPr/>
          <p:nvPr/>
        </p:nvSpPr>
        <p:spPr>
          <a:xfrm>
            <a:off x="3203575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8</a:t>
            </a:r>
            <a:endParaRPr lang="ja-JP" altLang="en-US" dirty="0"/>
          </a:p>
        </p:txBody>
      </p:sp>
      <p:sp>
        <p:nvSpPr>
          <p:cNvPr id="43" name="額縁 42"/>
          <p:cNvSpPr/>
          <p:nvPr/>
        </p:nvSpPr>
        <p:spPr>
          <a:xfrm>
            <a:off x="4240213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9</a:t>
            </a:r>
            <a:endParaRPr lang="ja-JP" altLang="en-US" dirty="0"/>
          </a:p>
        </p:txBody>
      </p:sp>
      <p:sp>
        <p:nvSpPr>
          <p:cNvPr id="44" name="額縁 43"/>
          <p:cNvSpPr/>
          <p:nvPr/>
        </p:nvSpPr>
        <p:spPr>
          <a:xfrm>
            <a:off x="4768850" y="3910013"/>
            <a:ext cx="528638" cy="306387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10</a:t>
            </a:r>
            <a:endParaRPr lang="ja-JP" altLang="en-US" dirty="0"/>
          </a:p>
        </p:txBody>
      </p:sp>
      <p:sp>
        <p:nvSpPr>
          <p:cNvPr id="26639" name="テキスト ボックス 2"/>
          <p:cNvSpPr txBox="1">
            <a:spLocks noChangeArrowheads="1"/>
          </p:cNvSpPr>
          <p:nvPr/>
        </p:nvSpPr>
        <p:spPr bwMode="auto">
          <a:xfrm>
            <a:off x="4668838" y="3276600"/>
            <a:ext cx="1211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gtr informal</a:t>
            </a:r>
          </a:p>
          <a:p>
            <a:r>
              <a:rPr lang="en-US" altLang="ja-JP" sz="1600"/>
              <a:t>document</a:t>
            </a:r>
            <a:endParaRPr lang="ja-JP" altLang="en-US" sz="1600"/>
          </a:p>
        </p:txBody>
      </p:sp>
      <p:cxnSp>
        <p:nvCxnSpPr>
          <p:cNvPr id="9" name="カギ線コネクタ 8"/>
          <p:cNvCxnSpPr>
            <a:cxnSpLocks noChangeShapeType="1"/>
            <a:stCxn id="26646" idx="3"/>
            <a:endCxn id="26643" idx="0"/>
          </p:cNvCxnSpPr>
          <p:nvPr/>
        </p:nvCxnSpPr>
        <p:spPr bwMode="auto">
          <a:xfrm rot="16200000">
            <a:off x="5891213" y="2025650"/>
            <a:ext cx="515938" cy="1138237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6641" name="直線矢印コネクタ 10"/>
          <p:cNvCxnSpPr>
            <a:cxnSpLocks noChangeShapeType="1"/>
            <a:stCxn id="38" idx="2"/>
          </p:cNvCxnSpPr>
          <p:nvPr/>
        </p:nvCxnSpPr>
        <p:spPr bwMode="auto">
          <a:xfrm>
            <a:off x="1255713" y="4233863"/>
            <a:ext cx="3175" cy="347662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3" name="右矢印 2"/>
          <p:cNvSpPr/>
          <p:nvPr/>
        </p:nvSpPr>
        <p:spPr>
          <a:xfrm>
            <a:off x="1042988" y="5734050"/>
            <a:ext cx="6192837" cy="53181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/>
              <a:t>Round Robin</a:t>
            </a:r>
          </a:p>
        </p:txBody>
      </p:sp>
      <p:sp>
        <p:nvSpPr>
          <p:cNvPr id="26643" name="AutoShape 38"/>
          <p:cNvSpPr>
            <a:spLocks noChangeArrowheads="1"/>
          </p:cNvSpPr>
          <p:nvPr/>
        </p:nvSpPr>
        <p:spPr bwMode="auto">
          <a:xfrm rot="-5400000">
            <a:off x="6608763" y="215423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167</a:t>
            </a:r>
          </a:p>
        </p:txBody>
      </p:sp>
      <p:sp>
        <p:nvSpPr>
          <p:cNvPr id="26644" name="AutoShape 39"/>
          <p:cNvSpPr>
            <a:spLocks noChangeArrowheads="1"/>
          </p:cNvSpPr>
          <p:nvPr/>
        </p:nvSpPr>
        <p:spPr bwMode="auto">
          <a:xfrm rot="-5400000">
            <a:off x="7632700" y="2155825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168</a:t>
            </a:r>
          </a:p>
        </p:txBody>
      </p:sp>
      <p:sp>
        <p:nvSpPr>
          <p:cNvPr id="26645" name="AutoShape 40"/>
          <p:cNvSpPr>
            <a:spLocks noChangeArrowheads="1"/>
          </p:cNvSpPr>
          <p:nvPr/>
        </p:nvSpPr>
        <p:spPr bwMode="auto">
          <a:xfrm rot="-5400000">
            <a:off x="8370888" y="2157413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169</a:t>
            </a:r>
          </a:p>
        </p:txBody>
      </p:sp>
      <p:sp>
        <p:nvSpPr>
          <p:cNvPr id="26646" name="AutoShape 42"/>
          <p:cNvSpPr>
            <a:spLocks noChangeArrowheads="1"/>
          </p:cNvSpPr>
          <p:nvPr/>
        </p:nvSpPr>
        <p:spPr bwMode="auto">
          <a:xfrm rot="-5400000">
            <a:off x="5327650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71</a:t>
            </a:r>
          </a:p>
        </p:txBody>
      </p:sp>
      <p:sp>
        <p:nvSpPr>
          <p:cNvPr id="26647" name="AutoShape 44"/>
          <p:cNvSpPr>
            <a:spLocks noChangeArrowheads="1"/>
          </p:cNvSpPr>
          <p:nvPr/>
        </p:nvSpPr>
        <p:spPr bwMode="auto">
          <a:xfrm rot="-5400000">
            <a:off x="8423275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73</a:t>
            </a:r>
          </a:p>
        </p:txBody>
      </p:sp>
      <p:cxnSp>
        <p:nvCxnSpPr>
          <p:cNvPr id="2" name="直線コネクタ 6"/>
          <p:cNvCxnSpPr/>
          <p:nvPr/>
        </p:nvCxnSpPr>
        <p:spPr>
          <a:xfrm>
            <a:off x="4183063" y="1497013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6"/>
          <p:cNvCxnSpPr/>
          <p:nvPr/>
        </p:nvCxnSpPr>
        <p:spPr>
          <a:xfrm>
            <a:off x="7308850" y="1470025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0" name="AutoShape 41"/>
          <p:cNvSpPr>
            <a:spLocks noChangeArrowheads="1"/>
          </p:cNvSpPr>
          <p:nvPr/>
        </p:nvSpPr>
        <p:spPr bwMode="auto">
          <a:xfrm rot="-5400000">
            <a:off x="4103687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70</a:t>
            </a:r>
          </a:p>
        </p:txBody>
      </p:sp>
      <p:sp>
        <p:nvSpPr>
          <p:cNvPr id="26651" name="AutoShape 43"/>
          <p:cNvSpPr>
            <a:spLocks noChangeArrowheads="1"/>
          </p:cNvSpPr>
          <p:nvPr/>
        </p:nvSpPr>
        <p:spPr bwMode="auto">
          <a:xfrm rot="-5400000">
            <a:off x="7213600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72</a:t>
            </a:r>
          </a:p>
        </p:txBody>
      </p:sp>
      <p:sp>
        <p:nvSpPr>
          <p:cNvPr id="26652" name="AutoShape 47"/>
          <p:cNvSpPr>
            <a:spLocks noChangeArrowheads="1"/>
          </p:cNvSpPr>
          <p:nvPr/>
        </p:nvSpPr>
        <p:spPr bwMode="auto">
          <a:xfrm rot="-5400000">
            <a:off x="2232025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69</a:t>
            </a:r>
          </a:p>
        </p:txBody>
      </p:sp>
      <p:sp>
        <p:nvSpPr>
          <p:cNvPr id="26653" name="AutoShape 48"/>
          <p:cNvSpPr>
            <a:spLocks noChangeArrowheads="1"/>
          </p:cNvSpPr>
          <p:nvPr/>
        </p:nvSpPr>
        <p:spPr bwMode="auto">
          <a:xfrm rot="-5400000">
            <a:off x="1008062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68</a:t>
            </a:r>
          </a:p>
        </p:txBody>
      </p:sp>
      <p:sp>
        <p:nvSpPr>
          <p:cNvPr id="26654" name="テキスト ボックス 2"/>
          <p:cNvSpPr txBox="1">
            <a:spLocks noChangeArrowheads="1"/>
          </p:cNvSpPr>
          <p:nvPr/>
        </p:nvSpPr>
        <p:spPr bwMode="auto">
          <a:xfrm>
            <a:off x="6265863" y="3219450"/>
            <a:ext cx="118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gtr formal</a:t>
            </a:r>
          </a:p>
          <a:p>
            <a:r>
              <a:rPr lang="en-US" altLang="ja-JP"/>
              <a:t>document</a:t>
            </a:r>
            <a:endParaRPr lang="ja-JP" altLang="en-US"/>
          </a:p>
        </p:txBody>
      </p:sp>
      <p:sp>
        <p:nvSpPr>
          <p:cNvPr id="18482" name="AutoShape 50"/>
          <p:cNvSpPr>
            <a:spLocks noChangeArrowheads="1"/>
          </p:cNvSpPr>
          <p:nvPr/>
        </p:nvSpPr>
        <p:spPr bwMode="auto">
          <a:xfrm>
            <a:off x="6300788" y="2968625"/>
            <a:ext cx="358775" cy="341313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cxnSp>
        <p:nvCxnSpPr>
          <p:cNvPr id="26656" name="AutoShape 51"/>
          <p:cNvCxnSpPr>
            <a:cxnSpLocks noChangeShapeType="1"/>
            <a:stCxn id="26646" idx="2"/>
            <a:endCxn id="18482" idx="1"/>
          </p:cNvCxnSpPr>
          <p:nvPr/>
        </p:nvCxnSpPr>
        <p:spPr bwMode="auto">
          <a:xfrm flipV="1">
            <a:off x="5751513" y="3098800"/>
            <a:ext cx="549275" cy="6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57" name="AutoShape 52"/>
          <p:cNvCxnSpPr>
            <a:cxnSpLocks noChangeShapeType="1"/>
            <a:stCxn id="18482" idx="4"/>
            <a:endCxn id="26651" idx="0"/>
          </p:cNvCxnSpPr>
          <p:nvPr/>
        </p:nvCxnSpPr>
        <p:spPr bwMode="auto">
          <a:xfrm>
            <a:off x="6659563" y="3098800"/>
            <a:ext cx="633412" cy="6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58" name="テキスト ボックス 2"/>
          <p:cNvSpPr txBox="1">
            <a:spLocks noChangeArrowheads="1"/>
          </p:cNvSpPr>
          <p:nvPr/>
        </p:nvSpPr>
        <p:spPr bwMode="auto">
          <a:xfrm rot="-5400000">
            <a:off x="5341144" y="3640931"/>
            <a:ext cx="1416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/>
              <a:t>Slight modification</a:t>
            </a:r>
          </a:p>
        </p:txBody>
      </p:sp>
      <p:sp>
        <p:nvSpPr>
          <p:cNvPr id="6" name="額縁 43"/>
          <p:cNvSpPr/>
          <p:nvPr/>
        </p:nvSpPr>
        <p:spPr>
          <a:xfrm>
            <a:off x="5397500" y="3905250"/>
            <a:ext cx="528638" cy="3063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>
                <a:solidFill>
                  <a:srgbClr val="000000"/>
                </a:solidFill>
              </a:rPr>
              <a:t>11</a:t>
            </a: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額縁 43"/>
          <p:cNvSpPr/>
          <p:nvPr/>
        </p:nvSpPr>
        <p:spPr>
          <a:xfrm>
            <a:off x="6226175" y="3900488"/>
            <a:ext cx="528638" cy="306387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>
                <a:solidFill>
                  <a:srgbClr val="000000"/>
                </a:solidFill>
              </a:rPr>
              <a:t>12</a:t>
            </a: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" name="額縁 43"/>
          <p:cNvSpPr/>
          <p:nvPr/>
        </p:nvSpPr>
        <p:spPr>
          <a:xfrm>
            <a:off x="7354888" y="3895725"/>
            <a:ext cx="528637" cy="3063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13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6662" name="右矢印 2"/>
          <p:cNvSpPr>
            <a:spLocks noChangeArrowheads="1"/>
          </p:cNvSpPr>
          <p:nvPr/>
        </p:nvSpPr>
        <p:spPr bwMode="auto">
          <a:xfrm flipH="1">
            <a:off x="7451725" y="4365625"/>
            <a:ext cx="1296988" cy="531813"/>
          </a:xfrm>
          <a:prstGeom prst="rightArrow">
            <a:avLst>
              <a:gd name="adj1" fmla="val 51046"/>
              <a:gd name="adj2" fmla="val 4986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>
                <a:solidFill>
                  <a:srgbClr val="000000"/>
                </a:solidFill>
                <a:latin typeface="Calibri" pitchFamily="34" charset="0"/>
              </a:rPr>
              <a:t>Phase2</a:t>
            </a:r>
          </a:p>
        </p:txBody>
      </p:sp>
      <p:sp>
        <p:nvSpPr>
          <p:cNvPr id="45" name="額縁 43"/>
          <p:cNvSpPr/>
          <p:nvPr/>
        </p:nvSpPr>
        <p:spPr>
          <a:xfrm>
            <a:off x="8001000" y="3889375"/>
            <a:ext cx="528638" cy="3063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14</a:t>
            </a:r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21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504824" y="864472"/>
            <a:ext cx="48638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Next WLTP IWG meetings</a:t>
            </a:r>
            <a:endParaRPr lang="ja-JP" altLang="en-US" sz="2800" b="1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11560" y="1700808"/>
            <a:ext cx="6218305" cy="40164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  <a:spcAft>
                <a:spcPts val="1800"/>
              </a:spcAft>
            </a:pPr>
            <a:r>
              <a:rPr lang="en-US" sz="2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2014: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Oct./Nov.	- IWG  #8,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India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  <a:spcAft>
                <a:spcPts val="1800"/>
              </a:spcAft>
            </a:pPr>
            <a:r>
              <a:rPr lang="en-US" sz="2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2015: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January 	- IWG  #9, Geneva (GRPE)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  <a:spcAft>
                <a:spcPts val="1800"/>
              </a:spcAft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April	 	- IWG #10,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Sweden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  <a:spcAft>
                <a:spcPts val="1800"/>
              </a:spcAft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June		- IWG #11, Geneva (GRPE)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  <a:spcAft>
                <a:spcPts val="1800"/>
              </a:spcAft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September 	- IWG #12,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Japan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800"/>
              </a:spcAft>
              <a:buFont typeface="Symbol"/>
              <a:buChar char=""/>
            </a:pP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688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772</Words>
  <Application>Microsoft Macintosh PowerPoint</Application>
  <PresentationFormat>On-screen Show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テーマ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国土交通省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WLTP-05-03 - Organization Phase 1B</dc:title>
  <dc:creator>行政情報化推進課</dc:creator>
  <cp:lastModifiedBy>F G</cp:lastModifiedBy>
  <cp:revision>244</cp:revision>
  <cp:lastPrinted>2013-12-20T14:13:26Z</cp:lastPrinted>
  <dcterms:created xsi:type="dcterms:W3CDTF">2014-06-05T19:26:02Z</dcterms:created>
  <dcterms:modified xsi:type="dcterms:W3CDTF">2014-06-05T19:27:31Z</dcterms:modified>
</cp:coreProperties>
</file>