
<file path=[Content_Types].xml><?xml version="1.0" encoding="utf-8"?>
<Types xmlns="http://schemas.openxmlformats.org/package/2006/content-types">
  <Override PartName="/docProps/core.xml" ContentType="application/vnd.openxmlformats-package.core-properties+xml"/>
  <Override PartName="/ppt/slideLayouts/slideLayout6.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
  </p:notesMasterIdLst>
  <p:handoutMasterIdLst>
    <p:handoutMasterId r:id="rId4"/>
  </p:handoutMasterIdLst>
  <p:sldIdLst>
    <p:sldId id="287"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66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59" autoAdjust="0"/>
    <p:restoredTop sz="94581" autoAdjust="0"/>
  </p:normalViewPr>
  <p:slideViewPr>
    <p:cSldViewPr>
      <p:cViewPr varScale="1">
        <p:scale>
          <a:sx n="106" d="100"/>
          <a:sy n="106" d="100"/>
        </p:scale>
        <p:origin x="-160" y="-10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5/1/14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5/1/14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Pollution and Energy (GRPE)</a:t>
            </a:r>
            <a:r>
              <a:rPr lang="en-GB" sz="2400" dirty="0" smtClean="0">
                <a:solidFill>
                  <a:schemeClr val="bg1"/>
                </a:solidFill>
              </a:rPr>
              <a:t/>
            </a:r>
            <a:br>
              <a:rPr lang="en-GB" sz="2400" dirty="0" smtClean="0">
                <a:solidFill>
                  <a:schemeClr val="bg1"/>
                </a:solidFill>
              </a:rPr>
            </a:br>
            <a:r>
              <a:rPr lang="en-GB" sz="1800" dirty="0" smtClean="0">
                <a:solidFill>
                  <a:schemeClr val="bg1"/>
                </a:solidFill>
              </a:rPr>
              <a:t>Highlights of the last sessions of WP.</a:t>
            </a:r>
            <a:r>
              <a:rPr lang="en-GB" sz="1800" dirty="0" smtClean="0">
                <a:solidFill>
                  <a:schemeClr val="bg1"/>
                </a:solidFill>
              </a:rPr>
              <a:t>29 (March 2014)</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GRPE-69-</a:t>
            </a:r>
            <a:r>
              <a:rPr lang="en-US" sz="1200" b="1" dirty="0" smtClean="0">
                <a:solidFill>
                  <a:schemeClr val="bg1"/>
                </a:solidFill>
                <a:latin typeface="Times New Roman" pitchFamily="18" charset="0"/>
                <a:cs typeface="Times New Roman" pitchFamily="18" charset="0"/>
              </a:rPr>
              <a:t>06</a:t>
            </a:r>
            <a:endParaRPr lang="de-DE" sz="1200" dirty="0" smtClean="0">
              <a:solidFill>
                <a:schemeClr val="bg1"/>
              </a:solidFill>
              <a:latin typeface="Times New Roman" pitchFamily="18" charset="0"/>
              <a:cs typeface="Times New Roman" pitchFamily="18" charset="0"/>
            </a:endParaRPr>
          </a:p>
          <a:p>
            <a:pPr algn="r"/>
            <a:r>
              <a:rPr lang="en-US" sz="1200" dirty="0" smtClean="0">
                <a:solidFill>
                  <a:schemeClr val="bg1"/>
                </a:solidFill>
                <a:latin typeface="Times New Roman" pitchFamily="18" charset="0"/>
                <a:cs typeface="Times New Roman" pitchFamily="18" charset="0"/>
              </a:rPr>
              <a:t>69</a:t>
            </a:r>
            <a:r>
              <a:rPr lang="en-US" sz="1200" baseline="30000" dirty="0" smtClean="0">
                <a:solidFill>
                  <a:schemeClr val="bg1"/>
                </a:solidFill>
                <a:latin typeface="Times New Roman" pitchFamily="18" charset="0"/>
                <a:cs typeface="Times New Roman" pitchFamily="18" charset="0"/>
              </a:rPr>
              <a:t>th</a:t>
            </a:r>
            <a:r>
              <a:rPr lang="en-US" sz="1200" dirty="0" smtClean="0">
                <a:solidFill>
                  <a:schemeClr val="bg1"/>
                </a:solidFill>
                <a:latin typeface="Times New Roman" pitchFamily="18" charset="0"/>
                <a:cs typeface="Times New Roman" pitchFamily="18" charset="0"/>
              </a:rPr>
              <a:t> GRPE</a:t>
            </a:r>
            <a:r>
              <a:rPr lang="en-US" sz="1200" dirty="0">
                <a:solidFill>
                  <a:schemeClr val="bg1"/>
                </a:solidFill>
                <a:latin typeface="Times New Roman" pitchFamily="18" charset="0"/>
                <a:cs typeface="Times New Roman" pitchFamily="18" charset="0"/>
              </a:rPr>
              <a:t>,</a:t>
            </a:r>
            <a:r>
              <a:rPr lang="en-US" sz="1200" dirty="0" smtClean="0">
                <a:solidFill>
                  <a:schemeClr val="bg1"/>
                </a:solidFill>
                <a:latin typeface="Times New Roman" pitchFamily="18" charset="0"/>
                <a:cs typeface="Times New Roman" pitchFamily="18" charset="0"/>
              </a:rPr>
              <a:t> 5 – 6 June </a:t>
            </a:r>
            <a:r>
              <a:rPr lang="en-US" sz="1200" dirty="0">
                <a:solidFill>
                  <a:schemeClr val="bg1"/>
                </a:solidFill>
                <a:latin typeface="Times New Roman" pitchFamily="18" charset="0"/>
                <a:cs typeface="Times New Roman" pitchFamily="18" charset="0"/>
              </a:rPr>
              <a:t>2014</a:t>
            </a:r>
          </a:p>
          <a:p>
            <a:pPr algn="r" eaLnBrk="1" hangingPunct="1"/>
            <a:r>
              <a:rPr lang="en-US" sz="1200" dirty="0" smtClean="0">
                <a:solidFill>
                  <a:schemeClr val="bg1"/>
                </a:solidFill>
                <a:latin typeface="Times New Roman" pitchFamily="18" charset="0"/>
                <a:cs typeface="Times New Roman" pitchFamily="18" charset="0"/>
              </a:rPr>
              <a:t>Agenda </a:t>
            </a:r>
            <a:r>
              <a:rPr lang="en-US" sz="1200" dirty="0">
                <a:solidFill>
                  <a:schemeClr val="bg1"/>
                </a:solidFill>
                <a:latin typeface="Times New Roman" pitchFamily="18" charset="0"/>
                <a:cs typeface="Times New Roman" pitchFamily="18" charset="0"/>
              </a:rPr>
              <a:t>item</a:t>
            </a:r>
            <a:r>
              <a:rPr lang="en-US" sz="1200" dirty="0" smtClean="0">
                <a:solidFill>
                  <a:schemeClr val="bg1"/>
                </a:solidFill>
                <a:latin typeface="Times New Roman" pitchFamily="18" charset="0"/>
                <a:cs typeface="Times New Roman" pitchFamily="18" charset="0"/>
              </a:rPr>
              <a:t> 2</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56792"/>
            <a:ext cx="9649072" cy="5301208"/>
          </a:xfrm>
        </p:spPr>
        <p:txBody>
          <a:bodyPr>
            <a:normAutofit lnSpcReduction="10000"/>
          </a:bodyPr>
          <a:lstStyle/>
          <a:p>
            <a:pPr>
              <a:spcBef>
                <a:spcPts val="0"/>
              </a:spcBef>
            </a:pPr>
            <a:endParaRPr lang="en-GB" sz="1200" b="1" dirty="0" smtClean="0"/>
          </a:p>
          <a:p>
            <a:pPr marL="171450" indent="-171450">
              <a:spcBef>
                <a:spcPts val="0"/>
              </a:spcBef>
              <a:buFont typeface="Arial" panose="020B0604020202020204" pitchFamily="34" charset="0"/>
              <a:buChar char="•"/>
            </a:pPr>
            <a:r>
              <a:rPr lang="en-GB" sz="1400" dirty="0" smtClean="0"/>
              <a:t>Statement by </a:t>
            </a:r>
            <a:r>
              <a:rPr lang="en-GB" sz="1400" dirty="0" err="1" smtClean="0"/>
              <a:t>Mr.</a:t>
            </a:r>
            <a:r>
              <a:rPr lang="en-GB" sz="1400" dirty="0" smtClean="0"/>
              <a:t> </a:t>
            </a:r>
            <a:r>
              <a:rPr lang="en-GB" sz="1400" dirty="0" err="1" smtClean="0"/>
              <a:t>Sok</a:t>
            </a:r>
            <a:r>
              <a:rPr lang="en-GB" sz="1400" dirty="0" smtClean="0"/>
              <a:t> Chang Kwon, </a:t>
            </a:r>
            <a:r>
              <a:rPr lang="en-US" sz="1400" dirty="0"/>
              <a:t>Director </a:t>
            </a:r>
            <a:r>
              <a:rPr lang="en-US" sz="1400" dirty="0" smtClean="0"/>
              <a:t>General, Motor </a:t>
            </a:r>
            <a:r>
              <a:rPr lang="en-US" sz="1400" dirty="0"/>
              <a:t>Vehicles Policy </a:t>
            </a:r>
            <a:r>
              <a:rPr lang="en-US" sz="1400" dirty="0" smtClean="0"/>
              <a:t>Division, Ministry </a:t>
            </a:r>
            <a:r>
              <a:rPr lang="en-US" sz="1400" dirty="0"/>
              <a:t>of Land, Transportation and Maritime </a:t>
            </a:r>
            <a:r>
              <a:rPr lang="en-US" sz="1400" dirty="0" smtClean="0"/>
              <a:t>Affairs in Korea</a:t>
            </a:r>
            <a:endParaRPr lang="en-GB" sz="1400" dirty="0" smtClean="0"/>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smtClean="0"/>
              <a:t>VIAQ: Korea </a:t>
            </a:r>
            <a:r>
              <a:rPr lang="en-US" sz="1400" dirty="0" smtClean="0"/>
              <a:t>invited AC.3 to evaluate the possibility of establishing an IWG under GRPE with the aim to develop a new UN GTR. His country would be committed to chair such a group. Before taking a decision on including this matter into the </a:t>
            </a:r>
            <a:r>
              <a:rPr lang="en-US" sz="1400" dirty="0" err="1" smtClean="0"/>
              <a:t>programme</a:t>
            </a:r>
            <a:r>
              <a:rPr lang="en-US" sz="1400" dirty="0" smtClean="0"/>
              <a:t> of work, AC.3 requested the secretariat to provide information, if any, on activities in this area within the UN and to report back to AC.3 at the next session in June 2014</a:t>
            </a:r>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a:t>Private </a:t>
            </a:r>
            <a:r>
              <a:rPr lang="en-GB" sz="1400" dirty="0" smtClean="0"/>
              <a:t>standards: WP.29 recommendation to adopt a reference to a private standard if the text of the standard is available and reviewed by the </a:t>
            </a:r>
            <a:r>
              <a:rPr lang="en-GB" sz="1400" dirty="0" err="1" smtClean="0"/>
              <a:t>GRs</a:t>
            </a:r>
            <a:endParaRPr lang="en-GB" sz="1400" dirty="0" smtClean="0"/>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smtClean="0"/>
              <a:t>IWVTA: WP.29-162-12, page 12, suggesting</a:t>
            </a:r>
            <a:r>
              <a:rPr lang="en-US" sz="1400" dirty="0" smtClean="0"/>
              <a:t> applying the existing definitions of “series of amendments” and “supplements” (see ECE/TRANS/WP.29/1044/Rev.1) consistently across all regulations. (e.g. R83/06 Suppl. 2)</a:t>
            </a:r>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smtClean="0"/>
              <a:t>Rev</a:t>
            </a:r>
            <a:r>
              <a:rPr lang="en-GB" sz="1400" dirty="0"/>
              <a:t>. 3 of the 1958 </a:t>
            </a:r>
            <a:r>
              <a:rPr lang="en-GB" sz="1400" dirty="0" smtClean="0"/>
              <a:t>Agreement: see </a:t>
            </a:r>
            <a:r>
              <a:rPr lang="en-US" sz="1400" dirty="0" smtClean="0"/>
              <a:t>WP.29-162-10</a:t>
            </a:r>
            <a:endParaRPr lang="en-GB" sz="1400" dirty="0" smtClean="0"/>
          </a:p>
          <a:p>
            <a:pPr marL="171450" indent="-171450">
              <a:spcBef>
                <a:spcPts val="0"/>
              </a:spcBef>
              <a:buFont typeface="Arial" panose="020B0604020202020204" pitchFamily="34" charset="0"/>
              <a:buChar char="•"/>
            </a:pPr>
            <a:endParaRPr lang="en-US" sz="1400" dirty="0" smtClean="0"/>
          </a:p>
          <a:p>
            <a:pPr marL="171450" indent="-171450">
              <a:spcBef>
                <a:spcPts val="0"/>
              </a:spcBef>
              <a:buFont typeface="Arial" panose="020B0604020202020204" pitchFamily="34" charset="0"/>
              <a:buChar char="•"/>
            </a:pPr>
            <a:r>
              <a:rPr lang="en-US" sz="1400" dirty="0" smtClean="0"/>
              <a:t>WP.29 endorsed the request for an extension of the mandate of the Vehicle Propulsion System Definitions (VPSD) IWG to June 2015</a:t>
            </a:r>
          </a:p>
          <a:p>
            <a:pPr marL="171450" indent="-171450">
              <a:spcBef>
                <a:spcPts val="0"/>
              </a:spcBef>
              <a:buFont typeface="Arial" panose="020B0604020202020204" pitchFamily="34" charset="0"/>
              <a:buChar char="•"/>
            </a:pPr>
            <a:endParaRPr lang="en-US" sz="1400" dirty="0" smtClean="0"/>
          </a:p>
          <a:p>
            <a:pPr marL="171450" indent="-171450">
              <a:spcBef>
                <a:spcPts val="0"/>
              </a:spcBef>
              <a:buFont typeface="Arial" panose="020B0604020202020204" pitchFamily="34" charset="0"/>
              <a:buChar char="•"/>
            </a:pPr>
            <a:r>
              <a:rPr lang="en-US" sz="1400" dirty="0" smtClean="0"/>
              <a:t>WLTP: AC.3 adopted ECE/TRANS/WP.29/2014/30 and extended the mandate of the IWG until June 2016. AC.3 requested the secretariat to prepare the corresponding AC.3 authorization to amend the UN GTR and to transmit it to GRPE. (Para 100)</a:t>
            </a:r>
            <a:endParaRPr lang="en-GB" sz="1400" dirty="0" smtClean="0"/>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smtClean="0"/>
              <a:t>WP.29/AC.1 and WP.29/AC.3 adopted all the GRPE proposals. Highlight: adoption of the GTR No. 15 on WLTP </a:t>
            </a:r>
          </a:p>
          <a:p>
            <a:pPr marL="171450" indent="-171450">
              <a:spcBef>
                <a:spcPts val="0"/>
              </a:spcBef>
              <a:buFont typeface="Arial" panose="020B0604020202020204" pitchFamily="34" charset="0"/>
              <a:buChar char="•"/>
            </a:pPr>
            <a:endParaRPr lang="en-GB" sz="1400" dirty="0" smtClean="0"/>
          </a:p>
          <a:p>
            <a:pPr marL="171450" indent="-171450">
              <a:spcBef>
                <a:spcPts val="0"/>
              </a:spcBef>
              <a:buFont typeface="Arial" panose="020B0604020202020204" pitchFamily="34" charset="0"/>
              <a:buChar char="•"/>
            </a:pPr>
            <a:r>
              <a:rPr lang="en-GB" sz="1400" dirty="0" smtClean="0"/>
              <a:t>For </a:t>
            </a:r>
            <a:r>
              <a:rPr lang="en-GB" sz="1400" dirty="0"/>
              <a:t>more details see</a:t>
            </a:r>
            <a:r>
              <a:rPr lang="en-GB" sz="1400" dirty="0" smtClean="0"/>
              <a:t>: ECE/TRANS/WP.29/1108</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651590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391</Words>
  <Application>Microsoft Macintosh PowerPoint</Application>
  <PresentationFormat>A4 Paper (210x297 mm)</PresentationFormat>
  <Paragraphs>23</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Working Party on Pollution and Energy (GRPE) Highlights of the last sessions of WP.29 (March 2014)</vt:lpstr>
    </vt:vector>
  </TitlesOfParts>
  <Company>ECE-ISU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F G</cp:lastModifiedBy>
  <cp:revision>127</cp:revision>
  <cp:lastPrinted>2014-03-30T15:01:41Z</cp:lastPrinted>
  <dcterms:created xsi:type="dcterms:W3CDTF">2014-05-01T14:51:01Z</dcterms:created>
  <dcterms:modified xsi:type="dcterms:W3CDTF">2014-05-01T14:52:18Z</dcterms:modified>
</cp:coreProperties>
</file>